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15F64-D32B-46CA-B51C-144E79159B66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61F35-548E-4B6E-AB79-4ACED7AE4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78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51597D-9662-457D-9169-3BAA8A1C5444}" type="slidenum">
              <a:rPr lang="en-US" smtClean="0">
                <a:latin typeface="Times New Roman" pitchFamily="18" charset="0"/>
              </a:rPr>
              <a:pPr eaLnBrk="1" hangingPunct="1"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3CBAD4-87C5-4690-A7EC-920F2B5F13FF}" type="slidenum">
              <a:rPr lang="en-US" smtClean="0">
                <a:latin typeface="Times New Roman" pitchFamily="18" charset="0"/>
              </a:rPr>
              <a:pPr eaLnBrk="1" hangingPunct="1"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8D05A6-D0C1-47D0-AFEC-58EA496F3D9D}" type="slidenum">
              <a:rPr lang="en-US">
                <a:latin typeface="Times New Roman" pitchFamily="18" charset="0"/>
              </a:rPr>
              <a:pPr eaLnBrk="1" hangingPunct="1"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8/3/2007</a:t>
            </a:r>
            <a:endParaRPr lang="en-US" altLang="en-US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UMBC CSMC 341 Red-Black-Trees-1</a:t>
            </a:r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C0410-67A3-4479-AFE3-CF3BDB8BFEB4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19461" name="Oval 2"/>
          <p:cNvSpPr>
            <a:spLocks noChangeArrowheads="1"/>
          </p:cNvSpPr>
          <p:nvPr/>
        </p:nvSpPr>
        <p:spPr bwMode="auto">
          <a:xfrm>
            <a:off x="5486400" y="990600"/>
            <a:ext cx="609600" cy="6096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11</a:t>
            </a:r>
          </a:p>
        </p:txBody>
      </p:sp>
      <p:sp>
        <p:nvSpPr>
          <p:cNvPr id="19462" name="Oval 3"/>
          <p:cNvSpPr>
            <a:spLocks noChangeArrowheads="1"/>
          </p:cNvSpPr>
          <p:nvPr/>
        </p:nvSpPr>
        <p:spPr bwMode="auto">
          <a:xfrm>
            <a:off x="6553200" y="1752600"/>
            <a:ext cx="609600" cy="6096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14</a:t>
            </a:r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7543800" y="25146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15</a:t>
            </a:r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4267200" y="19050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2</a:t>
            </a:r>
          </a:p>
        </p:txBody>
      </p:sp>
      <p:sp>
        <p:nvSpPr>
          <p:cNvPr id="19465" name="Oval 6"/>
          <p:cNvSpPr>
            <a:spLocks noChangeArrowheads="1"/>
          </p:cNvSpPr>
          <p:nvPr/>
        </p:nvSpPr>
        <p:spPr bwMode="auto">
          <a:xfrm>
            <a:off x="3124200" y="2667000"/>
            <a:ext cx="609600" cy="6096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1</a:t>
            </a:r>
          </a:p>
        </p:txBody>
      </p:sp>
      <p:sp>
        <p:nvSpPr>
          <p:cNvPr id="19466" name="Oval 7"/>
          <p:cNvSpPr>
            <a:spLocks noChangeArrowheads="1"/>
          </p:cNvSpPr>
          <p:nvPr/>
        </p:nvSpPr>
        <p:spPr bwMode="auto">
          <a:xfrm>
            <a:off x="5334000" y="2819400"/>
            <a:ext cx="609600" cy="6096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7</a:t>
            </a:r>
          </a:p>
        </p:txBody>
      </p:sp>
      <p:sp>
        <p:nvSpPr>
          <p:cNvPr id="19467" name="Oval 8"/>
          <p:cNvSpPr>
            <a:spLocks noChangeArrowheads="1"/>
          </p:cNvSpPr>
          <p:nvPr/>
        </p:nvSpPr>
        <p:spPr bwMode="auto">
          <a:xfrm>
            <a:off x="4648200" y="38100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5</a:t>
            </a:r>
          </a:p>
        </p:txBody>
      </p:sp>
      <p:sp>
        <p:nvSpPr>
          <p:cNvPr id="19468" name="Oval 9"/>
          <p:cNvSpPr>
            <a:spLocks noChangeArrowheads="1"/>
          </p:cNvSpPr>
          <p:nvPr/>
        </p:nvSpPr>
        <p:spPr bwMode="auto">
          <a:xfrm>
            <a:off x="6248400" y="39624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8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 flipH="1">
            <a:off x="4800600" y="1447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 flipH="1">
            <a:off x="3733800" y="2438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4800600" y="2438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 flipH="1">
            <a:off x="51054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5867400" y="33528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6019800" y="1447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6"/>
          <p:cNvSpPr>
            <a:spLocks noChangeShapeType="1"/>
          </p:cNvSpPr>
          <p:nvPr/>
        </p:nvSpPr>
        <p:spPr bwMode="auto">
          <a:xfrm>
            <a:off x="7086600" y="22098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Oval 18"/>
          <p:cNvSpPr>
            <a:spLocks noChangeArrowheads="1"/>
          </p:cNvSpPr>
          <p:nvPr/>
        </p:nvSpPr>
        <p:spPr bwMode="auto">
          <a:xfrm>
            <a:off x="1447800" y="5486400"/>
            <a:ext cx="609600" cy="6096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19"/>
          <p:cNvSpPr txBox="1">
            <a:spLocks noChangeArrowheads="1"/>
          </p:cNvSpPr>
          <p:nvPr/>
        </p:nvSpPr>
        <p:spPr bwMode="auto">
          <a:xfrm>
            <a:off x="2286000" y="55626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Black node</a:t>
            </a:r>
          </a:p>
        </p:txBody>
      </p:sp>
      <p:sp>
        <p:nvSpPr>
          <p:cNvPr id="19478" name="Oval 20"/>
          <p:cNvSpPr>
            <a:spLocks noChangeArrowheads="1"/>
          </p:cNvSpPr>
          <p:nvPr/>
        </p:nvSpPr>
        <p:spPr bwMode="auto">
          <a:xfrm>
            <a:off x="4724400" y="5410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3200" b="1">
              <a:latin typeface="Times New Roman" pitchFamily="18" charset="0"/>
            </a:endParaRPr>
          </a:p>
        </p:txBody>
      </p:sp>
      <p:sp>
        <p:nvSpPr>
          <p:cNvPr id="19479" name="Text Box 21"/>
          <p:cNvSpPr txBox="1">
            <a:spLocks noChangeArrowheads="1"/>
          </p:cNvSpPr>
          <p:nvPr/>
        </p:nvSpPr>
        <p:spPr bwMode="auto">
          <a:xfrm>
            <a:off x="5486400" y="54864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Red node</a:t>
            </a:r>
          </a:p>
        </p:txBody>
      </p:sp>
      <p:sp>
        <p:nvSpPr>
          <p:cNvPr id="19480" name="Text Box 23"/>
          <p:cNvSpPr txBox="1">
            <a:spLocks noChangeArrowheads="1"/>
          </p:cNvSpPr>
          <p:nvPr/>
        </p:nvSpPr>
        <p:spPr bwMode="auto">
          <a:xfrm>
            <a:off x="457200" y="1143000"/>
            <a:ext cx="3124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Insert 4 into this R-B Tree</a:t>
            </a:r>
          </a:p>
        </p:txBody>
      </p:sp>
    </p:spTree>
    <p:extLst>
      <p:ext uri="{BB962C8B-B14F-4D97-AF65-F5344CB8AC3E}">
        <p14:creationId xmlns:p14="http://schemas.microsoft.com/office/powerpoint/2010/main" val="25822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BB208E-990A-42FB-93D6-91734E71EAA0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762000" y="412750"/>
          <a:ext cx="7696200" cy="597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6477904" imgH="5028571" progId="Paint.Picture">
                  <p:embed/>
                </p:oleObj>
              </mc:Choice>
              <mc:Fallback>
                <p:oleObj name="Bitmap Image" r:id="rId3" imgW="6477904" imgH="502857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2750"/>
                        <a:ext cx="7696200" cy="597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80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8/3/2007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UMBC CSMC 341 Red-Black-Trees-1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15A7A-83E6-4D3B-A086-FBADC606D93E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 Practice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Insert the values 2, 1, 4, 5, 9, 3, 6, 7 into an initially empty Red-Black Tree</a:t>
            </a:r>
          </a:p>
        </p:txBody>
      </p:sp>
    </p:spTree>
    <p:extLst>
      <p:ext uri="{BB962C8B-B14F-4D97-AF65-F5344CB8AC3E}">
        <p14:creationId xmlns:p14="http://schemas.microsoft.com/office/powerpoint/2010/main" val="28989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8F1E7-5B79-43A9-B8AD-E5489D41290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838200" y="1524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Constructing a RB tree by inserting </a:t>
            </a:r>
            <a:r>
              <a:rPr lang="en-US" b="1">
                <a:solidFill>
                  <a:schemeClr val="accent2"/>
                </a:solidFill>
              </a:rPr>
              <a:t>2, 1, 4, 5, 9, 3, 6, 7 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685800" y="928688"/>
            <a:ext cx="379413" cy="38258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2</a:t>
            </a: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219200" y="928688"/>
            <a:ext cx="912813" cy="992187"/>
            <a:chOff x="1344" y="720"/>
            <a:chExt cx="575" cy="625"/>
          </a:xfrm>
        </p:grpSpPr>
        <p:sp>
          <p:nvSpPr>
            <p:cNvPr id="23667" name="Line 13"/>
            <p:cNvSpPr>
              <a:spLocks noChangeShapeType="1"/>
            </p:cNvSpPr>
            <p:nvPr/>
          </p:nvSpPr>
          <p:spPr bwMode="auto">
            <a:xfrm flipH="1">
              <a:off x="1536" y="96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8" name="Oval 7"/>
            <p:cNvSpPr>
              <a:spLocks noChangeArrowheads="1"/>
            </p:cNvSpPr>
            <p:nvPr/>
          </p:nvSpPr>
          <p:spPr bwMode="auto">
            <a:xfrm>
              <a:off x="1344" y="1104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3669" name="Oval 78"/>
            <p:cNvSpPr>
              <a:spLocks noChangeArrowheads="1"/>
            </p:cNvSpPr>
            <p:nvPr/>
          </p:nvSpPr>
          <p:spPr bwMode="auto">
            <a:xfrm>
              <a:off x="1680" y="720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2362200" y="928688"/>
            <a:ext cx="1368425" cy="992187"/>
            <a:chOff x="2112" y="720"/>
            <a:chExt cx="862" cy="625"/>
          </a:xfrm>
        </p:grpSpPr>
        <p:sp>
          <p:nvSpPr>
            <p:cNvPr id="23662" name="Line 79"/>
            <p:cNvSpPr>
              <a:spLocks noChangeShapeType="1"/>
            </p:cNvSpPr>
            <p:nvPr/>
          </p:nvSpPr>
          <p:spPr bwMode="auto">
            <a:xfrm flipH="1">
              <a:off x="2304" y="96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Oval 80"/>
            <p:cNvSpPr>
              <a:spLocks noChangeArrowheads="1"/>
            </p:cNvSpPr>
            <p:nvPr/>
          </p:nvSpPr>
          <p:spPr bwMode="auto">
            <a:xfrm>
              <a:off x="2112" y="1104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64" name="Oval 81"/>
            <p:cNvSpPr>
              <a:spLocks noChangeArrowheads="1"/>
            </p:cNvSpPr>
            <p:nvPr/>
          </p:nvSpPr>
          <p:spPr bwMode="auto">
            <a:xfrm>
              <a:off x="2448" y="720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65" name="Line 82"/>
            <p:cNvSpPr>
              <a:spLocks noChangeShapeType="1"/>
            </p:cNvSpPr>
            <p:nvPr/>
          </p:nvSpPr>
          <p:spPr bwMode="auto">
            <a:xfrm>
              <a:off x="2640" y="941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Oval 83"/>
            <p:cNvSpPr>
              <a:spLocks noChangeArrowheads="1"/>
            </p:cNvSpPr>
            <p:nvPr/>
          </p:nvSpPr>
          <p:spPr bwMode="auto">
            <a:xfrm>
              <a:off x="2736" y="1104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4</a:t>
              </a:r>
            </a:p>
          </p:txBody>
        </p: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4117975" y="928688"/>
            <a:ext cx="1901825" cy="1525587"/>
            <a:chOff x="3216" y="720"/>
            <a:chExt cx="1198" cy="961"/>
          </a:xfrm>
        </p:grpSpPr>
        <p:sp>
          <p:nvSpPr>
            <p:cNvPr id="23655" name="Line 92"/>
            <p:cNvSpPr>
              <a:spLocks noChangeShapeType="1"/>
            </p:cNvSpPr>
            <p:nvPr/>
          </p:nvSpPr>
          <p:spPr bwMode="auto">
            <a:xfrm>
              <a:off x="4032" y="1296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Line 87"/>
            <p:cNvSpPr>
              <a:spLocks noChangeShapeType="1"/>
            </p:cNvSpPr>
            <p:nvPr/>
          </p:nvSpPr>
          <p:spPr bwMode="auto">
            <a:xfrm flipH="1">
              <a:off x="3408" y="96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Oval 88"/>
            <p:cNvSpPr>
              <a:spLocks noChangeArrowheads="1"/>
            </p:cNvSpPr>
            <p:nvPr/>
          </p:nvSpPr>
          <p:spPr bwMode="auto">
            <a:xfrm>
              <a:off x="3216" y="1104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58" name="Oval 89"/>
            <p:cNvSpPr>
              <a:spLocks noChangeArrowheads="1"/>
            </p:cNvSpPr>
            <p:nvPr/>
          </p:nvSpPr>
          <p:spPr bwMode="auto">
            <a:xfrm>
              <a:off x="3552" y="720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59" name="Line 90"/>
            <p:cNvSpPr>
              <a:spLocks noChangeShapeType="1"/>
            </p:cNvSpPr>
            <p:nvPr/>
          </p:nvSpPr>
          <p:spPr bwMode="auto">
            <a:xfrm>
              <a:off x="3744" y="941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Oval 91"/>
            <p:cNvSpPr>
              <a:spLocks noChangeArrowheads="1"/>
            </p:cNvSpPr>
            <p:nvPr/>
          </p:nvSpPr>
          <p:spPr bwMode="auto">
            <a:xfrm>
              <a:off x="3840" y="1104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661" name="Oval 93"/>
            <p:cNvSpPr>
              <a:spLocks noChangeArrowheads="1"/>
            </p:cNvSpPr>
            <p:nvPr/>
          </p:nvSpPr>
          <p:spPr bwMode="auto">
            <a:xfrm>
              <a:off x="4176" y="144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5</a:t>
              </a:r>
            </a:p>
          </p:txBody>
        </p:sp>
      </p:grpSp>
      <p:grpSp>
        <p:nvGrpSpPr>
          <p:cNvPr id="5" name="Group 104"/>
          <p:cNvGrpSpPr>
            <a:grpSpLocks/>
          </p:cNvGrpSpPr>
          <p:nvPr/>
        </p:nvGrpSpPr>
        <p:grpSpPr bwMode="auto">
          <a:xfrm>
            <a:off x="6248400" y="928688"/>
            <a:ext cx="1901825" cy="1525587"/>
            <a:chOff x="3936" y="767"/>
            <a:chExt cx="1198" cy="961"/>
          </a:xfrm>
        </p:grpSpPr>
        <p:sp>
          <p:nvSpPr>
            <p:cNvPr id="23648" name="Line 96"/>
            <p:cNvSpPr>
              <a:spLocks noChangeShapeType="1"/>
            </p:cNvSpPr>
            <p:nvPr/>
          </p:nvSpPr>
          <p:spPr bwMode="auto">
            <a:xfrm>
              <a:off x="4752" y="1343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Line 97"/>
            <p:cNvSpPr>
              <a:spLocks noChangeShapeType="1"/>
            </p:cNvSpPr>
            <p:nvPr/>
          </p:nvSpPr>
          <p:spPr bwMode="auto">
            <a:xfrm flipH="1">
              <a:off x="4128" y="1007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Oval 98"/>
            <p:cNvSpPr>
              <a:spLocks noChangeArrowheads="1"/>
            </p:cNvSpPr>
            <p:nvPr/>
          </p:nvSpPr>
          <p:spPr bwMode="auto">
            <a:xfrm>
              <a:off x="3936" y="1151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51" name="Oval 99"/>
            <p:cNvSpPr>
              <a:spLocks noChangeArrowheads="1"/>
            </p:cNvSpPr>
            <p:nvPr/>
          </p:nvSpPr>
          <p:spPr bwMode="auto">
            <a:xfrm>
              <a:off x="4272" y="767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52" name="Line 100"/>
            <p:cNvSpPr>
              <a:spLocks noChangeShapeType="1"/>
            </p:cNvSpPr>
            <p:nvPr/>
          </p:nvSpPr>
          <p:spPr bwMode="auto">
            <a:xfrm>
              <a:off x="4464" y="988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3" name="Oval 101"/>
            <p:cNvSpPr>
              <a:spLocks noChangeArrowheads="1"/>
            </p:cNvSpPr>
            <p:nvPr/>
          </p:nvSpPr>
          <p:spPr bwMode="auto">
            <a:xfrm>
              <a:off x="4560" y="1151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654" name="Oval 102"/>
            <p:cNvSpPr>
              <a:spLocks noChangeArrowheads="1"/>
            </p:cNvSpPr>
            <p:nvPr/>
          </p:nvSpPr>
          <p:spPr bwMode="auto">
            <a:xfrm>
              <a:off x="4896" y="1487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</p:grpSp>
      <p:grpSp>
        <p:nvGrpSpPr>
          <p:cNvPr id="6" name="Group 193"/>
          <p:cNvGrpSpPr>
            <a:grpSpLocks/>
          </p:cNvGrpSpPr>
          <p:nvPr/>
        </p:nvGrpSpPr>
        <p:grpSpPr bwMode="auto">
          <a:xfrm>
            <a:off x="5486400" y="609600"/>
            <a:ext cx="990600" cy="473075"/>
            <a:chOff x="3456" y="384"/>
            <a:chExt cx="624" cy="298"/>
          </a:xfrm>
        </p:grpSpPr>
        <p:sp>
          <p:nvSpPr>
            <p:cNvPr id="23646" name="Text Box 23"/>
            <p:cNvSpPr txBox="1">
              <a:spLocks noChangeArrowheads="1"/>
            </p:cNvSpPr>
            <p:nvPr/>
          </p:nvSpPr>
          <p:spPr bwMode="auto">
            <a:xfrm>
              <a:off x="3456" y="384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case 1</a:t>
              </a:r>
            </a:p>
          </p:txBody>
        </p:sp>
        <p:sp>
          <p:nvSpPr>
            <p:cNvPr id="23647" name="AutoShape 103"/>
            <p:cNvSpPr>
              <a:spLocks noChangeArrowheads="1"/>
            </p:cNvSpPr>
            <p:nvPr/>
          </p:nvSpPr>
          <p:spPr bwMode="auto">
            <a:xfrm>
              <a:off x="3456" y="586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15"/>
          <p:cNvGrpSpPr>
            <a:grpSpLocks/>
          </p:cNvGrpSpPr>
          <p:nvPr/>
        </p:nvGrpSpPr>
        <p:grpSpPr bwMode="auto">
          <a:xfrm>
            <a:off x="457200" y="2286000"/>
            <a:ext cx="2362200" cy="2057400"/>
            <a:chOff x="288" y="1776"/>
            <a:chExt cx="1488" cy="1296"/>
          </a:xfrm>
        </p:grpSpPr>
        <p:sp>
          <p:nvSpPr>
            <p:cNvPr id="23637" name="Line 114"/>
            <p:cNvSpPr>
              <a:spLocks noChangeShapeType="1"/>
            </p:cNvSpPr>
            <p:nvPr/>
          </p:nvSpPr>
          <p:spPr bwMode="auto">
            <a:xfrm>
              <a:off x="1393" y="2640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Line 106"/>
            <p:cNvSpPr>
              <a:spLocks noChangeShapeType="1"/>
            </p:cNvSpPr>
            <p:nvPr/>
          </p:nvSpPr>
          <p:spPr bwMode="auto">
            <a:xfrm>
              <a:off x="1104" y="2352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Line 107"/>
            <p:cNvSpPr>
              <a:spLocks noChangeShapeType="1"/>
            </p:cNvSpPr>
            <p:nvPr/>
          </p:nvSpPr>
          <p:spPr bwMode="auto">
            <a:xfrm flipH="1">
              <a:off x="480" y="2016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Oval 108"/>
            <p:cNvSpPr>
              <a:spLocks noChangeArrowheads="1"/>
            </p:cNvSpPr>
            <p:nvPr/>
          </p:nvSpPr>
          <p:spPr bwMode="auto">
            <a:xfrm>
              <a:off x="288" y="2160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41" name="Oval 109"/>
            <p:cNvSpPr>
              <a:spLocks noChangeArrowheads="1"/>
            </p:cNvSpPr>
            <p:nvPr/>
          </p:nvSpPr>
          <p:spPr bwMode="auto">
            <a:xfrm>
              <a:off x="624" y="1776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42" name="Line 110"/>
            <p:cNvSpPr>
              <a:spLocks noChangeShapeType="1"/>
            </p:cNvSpPr>
            <p:nvPr/>
          </p:nvSpPr>
          <p:spPr bwMode="auto">
            <a:xfrm>
              <a:off x="816" y="1997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Oval 111"/>
            <p:cNvSpPr>
              <a:spLocks noChangeArrowheads="1"/>
            </p:cNvSpPr>
            <p:nvPr/>
          </p:nvSpPr>
          <p:spPr bwMode="auto">
            <a:xfrm>
              <a:off x="912" y="2160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644" name="Oval 112"/>
            <p:cNvSpPr>
              <a:spLocks noChangeArrowheads="1"/>
            </p:cNvSpPr>
            <p:nvPr/>
          </p:nvSpPr>
          <p:spPr bwMode="auto">
            <a:xfrm>
              <a:off x="1248" y="2496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  <p:sp>
          <p:nvSpPr>
            <p:cNvPr id="23645" name="Oval 113"/>
            <p:cNvSpPr>
              <a:spLocks noChangeArrowheads="1"/>
            </p:cNvSpPr>
            <p:nvPr/>
          </p:nvSpPr>
          <p:spPr bwMode="auto">
            <a:xfrm>
              <a:off x="1538" y="2831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9</a:t>
              </a:r>
            </a:p>
          </p:txBody>
        </p:sp>
      </p:grpSp>
      <p:grpSp>
        <p:nvGrpSpPr>
          <p:cNvPr id="8" name="Group 128"/>
          <p:cNvGrpSpPr>
            <a:grpSpLocks/>
          </p:cNvGrpSpPr>
          <p:nvPr/>
        </p:nvGrpSpPr>
        <p:grpSpPr bwMode="auto">
          <a:xfrm>
            <a:off x="2971800" y="2286000"/>
            <a:ext cx="1901825" cy="1601788"/>
            <a:chOff x="2064" y="1824"/>
            <a:chExt cx="1198" cy="1009"/>
          </a:xfrm>
        </p:grpSpPr>
        <p:sp>
          <p:nvSpPr>
            <p:cNvPr id="23628" name="Line 118"/>
            <p:cNvSpPr>
              <a:spLocks noChangeShapeType="1"/>
            </p:cNvSpPr>
            <p:nvPr/>
          </p:nvSpPr>
          <p:spPr bwMode="auto">
            <a:xfrm>
              <a:off x="2880" y="2400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Line 119"/>
            <p:cNvSpPr>
              <a:spLocks noChangeShapeType="1"/>
            </p:cNvSpPr>
            <p:nvPr/>
          </p:nvSpPr>
          <p:spPr bwMode="auto">
            <a:xfrm flipH="1">
              <a:off x="2256" y="206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Oval 120"/>
            <p:cNvSpPr>
              <a:spLocks noChangeArrowheads="1"/>
            </p:cNvSpPr>
            <p:nvPr/>
          </p:nvSpPr>
          <p:spPr bwMode="auto">
            <a:xfrm>
              <a:off x="2064" y="2208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31" name="Oval 121"/>
            <p:cNvSpPr>
              <a:spLocks noChangeArrowheads="1"/>
            </p:cNvSpPr>
            <p:nvPr/>
          </p:nvSpPr>
          <p:spPr bwMode="auto">
            <a:xfrm>
              <a:off x="2400" y="1824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32" name="Line 122"/>
            <p:cNvSpPr>
              <a:spLocks noChangeShapeType="1"/>
            </p:cNvSpPr>
            <p:nvPr/>
          </p:nvSpPr>
          <p:spPr bwMode="auto">
            <a:xfrm>
              <a:off x="2592" y="2045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Oval 123"/>
            <p:cNvSpPr>
              <a:spLocks noChangeArrowheads="1"/>
            </p:cNvSpPr>
            <p:nvPr/>
          </p:nvSpPr>
          <p:spPr bwMode="auto">
            <a:xfrm>
              <a:off x="2688" y="2208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  <p:sp>
          <p:nvSpPr>
            <p:cNvPr id="23634" name="Oval 124"/>
            <p:cNvSpPr>
              <a:spLocks noChangeArrowheads="1"/>
            </p:cNvSpPr>
            <p:nvPr/>
          </p:nvSpPr>
          <p:spPr bwMode="auto">
            <a:xfrm>
              <a:off x="3024" y="2592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9</a:t>
              </a:r>
            </a:p>
          </p:txBody>
        </p:sp>
        <p:sp>
          <p:nvSpPr>
            <p:cNvPr id="23635" name="Oval 125"/>
            <p:cNvSpPr>
              <a:spLocks noChangeArrowheads="1"/>
            </p:cNvSpPr>
            <p:nvPr/>
          </p:nvSpPr>
          <p:spPr bwMode="auto">
            <a:xfrm>
              <a:off x="2400" y="2592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636" name="Line 126"/>
            <p:cNvSpPr>
              <a:spLocks noChangeShapeType="1"/>
            </p:cNvSpPr>
            <p:nvPr/>
          </p:nvSpPr>
          <p:spPr bwMode="auto">
            <a:xfrm flipH="1">
              <a:off x="2544" y="240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41"/>
          <p:cNvGrpSpPr>
            <a:grpSpLocks/>
          </p:cNvGrpSpPr>
          <p:nvPr/>
        </p:nvGrpSpPr>
        <p:grpSpPr bwMode="auto">
          <a:xfrm>
            <a:off x="5791200" y="2286000"/>
            <a:ext cx="1901825" cy="2058988"/>
            <a:chOff x="3360" y="1824"/>
            <a:chExt cx="1198" cy="1297"/>
          </a:xfrm>
        </p:grpSpPr>
        <p:sp>
          <p:nvSpPr>
            <p:cNvPr id="23617" name="Line 140"/>
            <p:cNvSpPr>
              <a:spLocks noChangeShapeType="1"/>
            </p:cNvSpPr>
            <p:nvPr/>
          </p:nvSpPr>
          <p:spPr bwMode="auto">
            <a:xfrm flipH="1">
              <a:off x="3600" y="2736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Line 130"/>
            <p:cNvSpPr>
              <a:spLocks noChangeShapeType="1"/>
            </p:cNvSpPr>
            <p:nvPr/>
          </p:nvSpPr>
          <p:spPr bwMode="auto">
            <a:xfrm>
              <a:off x="4176" y="2400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Line 131"/>
            <p:cNvSpPr>
              <a:spLocks noChangeShapeType="1"/>
            </p:cNvSpPr>
            <p:nvPr/>
          </p:nvSpPr>
          <p:spPr bwMode="auto">
            <a:xfrm flipH="1">
              <a:off x="3552" y="206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Oval 132"/>
            <p:cNvSpPr>
              <a:spLocks noChangeArrowheads="1"/>
            </p:cNvSpPr>
            <p:nvPr/>
          </p:nvSpPr>
          <p:spPr bwMode="auto">
            <a:xfrm>
              <a:off x="3360" y="2208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21" name="Oval 133"/>
            <p:cNvSpPr>
              <a:spLocks noChangeArrowheads="1"/>
            </p:cNvSpPr>
            <p:nvPr/>
          </p:nvSpPr>
          <p:spPr bwMode="auto">
            <a:xfrm>
              <a:off x="3696" y="1824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22" name="Line 134"/>
            <p:cNvSpPr>
              <a:spLocks noChangeShapeType="1"/>
            </p:cNvSpPr>
            <p:nvPr/>
          </p:nvSpPr>
          <p:spPr bwMode="auto">
            <a:xfrm>
              <a:off x="3888" y="2045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3" name="Oval 135"/>
            <p:cNvSpPr>
              <a:spLocks noChangeArrowheads="1"/>
            </p:cNvSpPr>
            <p:nvPr/>
          </p:nvSpPr>
          <p:spPr bwMode="auto">
            <a:xfrm>
              <a:off x="3984" y="220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  <p:sp>
          <p:nvSpPr>
            <p:cNvPr id="23624" name="Oval 136"/>
            <p:cNvSpPr>
              <a:spLocks noChangeArrowheads="1"/>
            </p:cNvSpPr>
            <p:nvPr/>
          </p:nvSpPr>
          <p:spPr bwMode="auto">
            <a:xfrm>
              <a:off x="4320" y="259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9</a:t>
              </a:r>
            </a:p>
          </p:txBody>
        </p:sp>
        <p:sp>
          <p:nvSpPr>
            <p:cNvPr id="23625" name="Oval 137"/>
            <p:cNvSpPr>
              <a:spLocks noChangeArrowheads="1"/>
            </p:cNvSpPr>
            <p:nvPr/>
          </p:nvSpPr>
          <p:spPr bwMode="auto">
            <a:xfrm>
              <a:off x="3696" y="259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626" name="Line 138"/>
            <p:cNvSpPr>
              <a:spLocks noChangeShapeType="1"/>
            </p:cNvSpPr>
            <p:nvPr/>
          </p:nvSpPr>
          <p:spPr bwMode="auto">
            <a:xfrm flipH="1">
              <a:off x="3840" y="240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7" name="Oval 139"/>
            <p:cNvSpPr>
              <a:spLocks noChangeArrowheads="1"/>
            </p:cNvSpPr>
            <p:nvPr/>
          </p:nvSpPr>
          <p:spPr bwMode="auto">
            <a:xfrm>
              <a:off x="3408" y="288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3</a:t>
              </a:r>
            </a:p>
          </p:txBody>
        </p:sp>
      </p:grpSp>
      <p:grpSp>
        <p:nvGrpSpPr>
          <p:cNvPr id="10" name="Group 172"/>
          <p:cNvGrpSpPr>
            <a:grpSpLocks/>
          </p:cNvGrpSpPr>
          <p:nvPr/>
        </p:nvGrpSpPr>
        <p:grpSpPr bwMode="auto">
          <a:xfrm>
            <a:off x="1981200" y="2286000"/>
            <a:ext cx="990600" cy="473075"/>
            <a:chOff x="1248" y="1718"/>
            <a:chExt cx="624" cy="298"/>
          </a:xfrm>
        </p:grpSpPr>
        <p:sp>
          <p:nvSpPr>
            <p:cNvPr id="23615" name="AutoShape 127"/>
            <p:cNvSpPr>
              <a:spLocks noChangeArrowheads="1"/>
            </p:cNvSpPr>
            <p:nvPr/>
          </p:nvSpPr>
          <p:spPr bwMode="auto">
            <a:xfrm>
              <a:off x="1248" y="1920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6" name="Text Box 142"/>
            <p:cNvSpPr txBox="1">
              <a:spLocks noChangeArrowheads="1"/>
            </p:cNvSpPr>
            <p:nvPr/>
          </p:nvSpPr>
          <p:spPr bwMode="auto">
            <a:xfrm>
              <a:off x="1248" y="171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case 3</a:t>
              </a:r>
            </a:p>
          </p:txBody>
        </p:sp>
      </p:grpSp>
      <p:grpSp>
        <p:nvGrpSpPr>
          <p:cNvPr id="11" name="Group 157"/>
          <p:cNvGrpSpPr>
            <a:grpSpLocks/>
          </p:cNvGrpSpPr>
          <p:nvPr/>
        </p:nvGrpSpPr>
        <p:grpSpPr bwMode="auto">
          <a:xfrm>
            <a:off x="609600" y="4114800"/>
            <a:ext cx="1901825" cy="2135188"/>
            <a:chOff x="384" y="2736"/>
            <a:chExt cx="1198" cy="1345"/>
          </a:xfrm>
        </p:grpSpPr>
        <p:sp>
          <p:nvSpPr>
            <p:cNvPr id="23602" name="Line 156"/>
            <p:cNvSpPr>
              <a:spLocks noChangeShapeType="1"/>
            </p:cNvSpPr>
            <p:nvPr/>
          </p:nvSpPr>
          <p:spPr bwMode="auto">
            <a:xfrm flipH="1">
              <a:off x="1200" y="3696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Line 144"/>
            <p:cNvSpPr>
              <a:spLocks noChangeShapeType="1"/>
            </p:cNvSpPr>
            <p:nvPr/>
          </p:nvSpPr>
          <p:spPr bwMode="auto">
            <a:xfrm flipH="1">
              <a:off x="624" y="3648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Line 145"/>
            <p:cNvSpPr>
              <a:spLocks noChangeShapeType="1"/>
            </p:cNvSpPr>
            <p:nvPr/>
          </p:nvSpPr>
          <p:spPr bwMode="auto">
            <a:xfrm>
              <a:off x="1200" y="3312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5" name="Line 146"/>
            <p:cNvSpPr>
              <a:spLocks noChangeShapeType="1"/>
            </p:cNvSpPr>
            <p:nvPr/>
          </p:nvSpPr>
          <p:spPr bwMode="auto">
            <a:xfrm flipH="1">
              <a:off x="576" y="2976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Oval 147"/>
            <p:cNvSpPr>
              <a:spLocks noChangeArrowheads="1"/>
            </p:cNvSpPr>
            <p:nvPr/>
          </p:nvSpPr>
          <p:spPr bwMode="auto">
            <a:xfrm>
              <a:off x="384" y="3120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607" name="Oval 148"/>
            <p:cNvSpPr>
              <a:spLocks noChangeArrowheads="1"/>
            </p:cNvSpPr>
            <p:nvPr/>
          </p:nvSpPr>
          <p:spPr bwMode="auto">
            <a:xfrm>
              <a:off x="720" y="2736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608" name="Line 149"/>
            <p:cNvSpPr>
              <a:spLocks noChangeShapeType="1"/>
            </p:cNvSpPr>
            <p:nvPr/>
          </p:nvSpPr>
          <p:spPr bwMode="auto">
            <a:xfrm>
              <a:off x="912" y="2957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Oval 150"/>
            <p:cNvSpPr>
              <a:spLocks noChangeArrowheads="1"/>
            </p:cNvSpPr>
            <p:nvPr/>
          </p:nvSpPr>
          <p:spPr bwMode="auto">
            <a:xfrm>
              <a:off x="1008" y="312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  <p:sp>
          <p:nvSpPr>
            <p:cNvPr id="23610" name="Oval 151"/>
            <p:cNvSpPr>
              <a:spLocks noChangeArrowheads="1"/>
            </p:cNvSpPr>
            <p:nvPr/>
          </p:nvSpPr>
          <p:spPr bwMode="auto">
            <a:xfrm>
              <a:off x="1344" y="3504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9</a:t>
              </a:r>
            </a:p>
          </p:txBody>
        </p:sp>
        <p:sp>
          <p:nvSpPr>
            <p:cNvPr id="23611" name="Oval 152"/>
            <p:cNvSpPr>
              <a:spLocks noChangeArrowheads="1"/>
            </p:cNvSpPr>
            <p:nvPr/>
          </p:nvSpPr>
          <p:spPr bwMode="auto">
            <a:xfrm>
              <a:off x="720" y="3504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612" name="Line 153"/>
            <p:cNvSpPr>
              <a:spLocks noChangeShapeType="1"/>
            </p:cNvSpPr>
            <p:nvPr/>
          </p:nvSpPr>
          <p:spPr bwMode="auto">
            <a:xfrm flipH="1">
              <a:off x="864" y="3312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Oval 154"/>
            <p:cNvSpPr>
              <a:spLocks noChangeArrowheads="1"/>
            </p:cNvSpPr>
            <p:nvPr/>
          </p:nvSpPr>
          <p:spPr bwMode="auto">
            <a:xfrm>
              <a:off x="432" y="3792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3</a:t>
              </a:r>
            </a:p>
          </p:txBody>
        </p:sp>
        <p:sp>
          <p:nvSpPr>
            <p:cNvPr id="23614" name="Oval 155"/>
            <p:cNvSpPr>
              <a:spLocks noChangeArrowheads="1"/>
            </p:cNvSpPr>
            <p:nvPr/>
          </p:nvSpPr>
          <p:spPr bwMode="auto">
            <a:xfrm>
              <a:off x="1058" y="384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6</a:t>
              </a:r>
            </a:p>
          </p:txBody>
        </p:sp>
      </p:grpSp>
      <p:grpSp>
        <p:nvGrpSpPr>
          <p:cNvPr id="12" name="Group 175"/>
          <p:cNvGrpSpPr>
            <a:grpSpLocks/>
          </p:cNvGrpSpPr>
          <p:nvPr/>
        </p:nvGrpSpPr>
        <p:grpSpPr bwMode="auto">
          <a:xfrm>
            <a:off x="3505200" y="4038600"/>
            <a:ext cx="1901825" cy="2592388"/>
            <a:chOff x="2208" y="2544"/>
            <a:chExt cx="1198" cy="1633"/>
          </a:xfrm>
        </p:grpSpPr>
        <p:sp>
          <p:nvSpPr>
            <p:cNvPr id="23587" name="Line 174"/>
            <p:cNvSpPr>
              <a:spLocks noChangeShapeType="1"/>
            </p:cNvSpPr>
            <p:nvPr/>
          </p:nvSpPr>
          <p:spPr bwMode="auto">
            <a:xfrm>
              <a:off x="2976" y="3792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Line 159"/>
            <p:cNvSpPr>
              <a:spLocks noChangeShapeType="1"/>
            </p:cNvSpPr>
            <p:nvPr/>
          </p:nvSpPr>
          <p:spPr bwMode="auto">
            <a:xfrm flipH="1">
              <a:off x="3024" y="350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9" name="Line 160"/>
            <p:cNvSpPr>
              <a:spLocks noChangeShapeType="1"/>
            </p:cNvSpPr>
            <p:nvPr/>
          </p:nvSpPr>
          <p:spPr bwMode="auto">
            <a:xfrm flipH="1">
              <a:off x="2448" y="3456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Line 161"/>
            <p:cNvSpPr>
              <a:spLocks noChangeShapeType="1"/>
            </p:cNvSpPr>
            <p:nvPr/>
          </p:nvSpPr>
          <p:spPr bwMode="auto">
            <a:xfrm>
              <a:off x="3024" y="3120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Line 162"/>
            <p:cNvSpPr>
              <a:spLocks noChangeShapeType="1"/>
            </p:cNvSpPr>
            <p:nvPr/>
          </p:nvSpPr>
          <p:spPr bwMode="auto">
            <a:xfrm flipH="1">
              <a:off x="2400" y="278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Oval 163"/>
            <p:cNvSpPr>
              <a:spLocks noChangeArrowheads="1"/>
            </p:cNvSpPr>
            <p:nvPr/>
          </p:nvSpPr>
          <p:spPr bwMode="auto">
            <a:xfrm>
              <a:off x="2208" y="2928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593" name="Oval 164"/>
            <p:cNvSpPr>
              <a:spLocks noChangeArrowheads="1"/>
            </p:cNvSpPr>
            <p:nvPr/>
          </p:nvSpPr>
          <p:spPr bwMode="auto">
            <a:xfrm>
              <a:off x="2544" y="2544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594" name="Line 165"/>
            <p:cNvSpPr>
              <a:spLocks noChangeShapeType="1"/>
            </p:cNvSpPr>
            <p:nvPr/>
          </p:nvSpPr>
          <p:spPr bwMode="auto">
            <a:xfrm>
              <a:off x="2736" y="2765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Oval 166"/>
            <p:cNvSpPr>
              <a:spLocks noChangeArrowheads="1"/>
            </p:cNvSpPr>
            <p:nvPr/>
          </p:nvSpPr>
          <p:spPr bwMode="auto">
            <a:xfrm>
              <a:off x="2832" y="292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  <p:sp>
          <p:nvSpPr>
            <p:cNvPr id="23596" name="Oval 167"/>
            <p:cNvSpPr>
              <a:spLocks noChangeArrowheads="1"/>
            </p:cNvSpPr>
            <p:nvPr/>
          </p:nvSpPr>
          <p:spPr bwMode="auto">
            <a:xfrm>
              <a:off x="3168" y="331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9</a:t>
              </a:r>
            </a:p>
          </p:txBody>
        </p:sp>
        <p:sp>
          <p:nvSpPr>
            <p:cNvPr id="23597" name="Oval 168"/>
            <p:cNvSpPr>
              <a:spLocks noChangeArrowheads="1"/>
            </p:cNvSpPr>
            <p:nvPr/>
          </p:nvSpPr>
          <p:spPr bwMode="auto">
            <a:xfrm>
              <a:off x="2544" y="331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598" name="Line 169"/>
            <p:cNvSpPr>
              <a:spLocks noChangeShapeType="1"/>
            </p:cNvSpPr>
            <p:nvPr/>
          </p:nvSpPr>
          <p:spPr bwMode="auto">
            <a:xfrm flipH="1">
              <a:off x="2688" y="312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Oval 170"/>
            <p:cNvSpPr>
              <a:spLocks noChangeArrowheads="1"/>
            </p:cNvSpPr>
            <p:nvPr/>
          </p:nvSpPr>
          <p:spPr bwMode="auto">
            <a:xfrm>
              <a:off x="2256" y="360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3</a:t>
              </a:r>
            </a:p>
          </p:txBody>
        </p:sp>
        <p:sp>
          <p:nvSpPr>
            <p:cNvPr id="23600" name="Oval 171"/>
            <p:cNvSpPr>
              <a:spLocks noChangeArrowheads="1"/>
            </p:cNvSpPr>
            <p:nvPr/>
          </p:nvSpPr>
          <p:spPr bwMode="auto">
            <a:xfrm>
              <a:off x="2882" y="364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</a:t>
              </a:r>
            </a:p>
          </p:txBody>
        </p:sp>
        <p:sp>
          <p:nvSpPr>
            <p:cNvPr id="23601" name="Oval 173"/>
            <p:cNvSpPr>
              <a:spLocks noChangeArrowheads="1"/>
            </p:cNvSpPr>
            <p:nvPr/>
          </p:nvSpPr>
          <p:spPr bwMode="auto">
            <a:xfrm>
              <a:off x="3120" y="3936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7</a:t>
              </a:r>
            </a:p>
          </p:txBody>
        </p:sp>
      </p:grpSp>
      <p:grpSp>
        <p:nvGrpSpPr>
          <p:cNvPr id="13" name="Group 192"/>
          <p:cNvGrpSpPr>
            <a:grpSpLocks/>
          </p:cNvGrpSpPr>
          <p:nvPr/>
        </p:nvGrpSpPr>
        <p:grpSpPr bwMode="auto">
          <a:xfrm>
            <a:off x="5943600" y="4267200"/>
            <a:ext cx="2282825" cy="2135188"/>
            <a:chOff x="3984" y="2544"/>
            <a:chExt cx="1438" cy="1345"/>
          </a:xfrm>
        </p:grpSpPr>
        <p:sp>
          <p:nvSpPr>
            <p:cNvPr id="23572" name="Line 177"/>
            <p:cNvSpPr>
              <a:spLocks noChangeShapeType="1"/>
            </p:cNvSpPr>
            <p:nvPr/>
          </p:nvSpPr>
          <p:spPr bwMode="auto">
            <a:xfrm>
              <a:off x="5088" y="3504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Line 178"/>
            <p:cNvSpPr>
              <a:spLocks noChangeShapeType="1"/>
            </p:cNvSpPr>
            <p:nvPr/>
          </p:nvSpPr>
          <p:spPr bwMode="auto">
            <a:xfrm flipH="1">
              <a:off x="4800" y="350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Line 179"/>
            <p:cNvSpPr>
              <a:spLocks noChangeShapeType="1"/>
            </p:cNvSpPr>
            <p:nvPr/>
          </p:nvSpPr>
          <p:spPr bwMode="auto">
            <a:xfrm flipH="1">
              <a:off x="4224" y="3456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180"/>
            <p:cNvSpPr>
              <a:spLocks noChangeShapeType="1"/>
            </p:cNvSpPr>
            <p:nvPr/>
          </p:nvSpPr>
          <p:spPr bwMode="auto">
            <a:xfrm>
              <a:off x="4800" y="3120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Line 181"/>
            <p:cNvSpPr>
              <a:spLocks noChangeShapeType="1"/>
            </p:cNvSpPr>
            <p:nvPr/>
          </p:nvSpPr>
          <p:spPr bwMode="auto">
            <a:xfrm flipH="1">
              <a:off x="4176" y="278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Oval 182"/>
            <p:cNvSpPr>
              <a:spLocks noChangeArrowheads="1"/>
            </p:cNvSpPr>
            <p:nvPr/>
          </p:nvSpPr>
          <p:spPr bwMode="auto">
            <a:xfrm>
              <a:off x="3984" y="2928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</a:t>
              </a:r>
            </a:p>
          </p:txBody>
        </p:sp>
        <p:sp>
          <p:nvSpPr>
            <p:cNvPr id="23578" name="Oval 183"/>
            <p:cNvSpPr>
              <a:spLocks noChangeArrowheads="1"/>
            </p:cNvSpPr>
            <p:nvPr/>
          </p:nvSpPr>
          <p:spPr bwMode="auto">
            <a:xfrm>
              <a:off x="4320" y="2544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2</a:t>
              </a:r>
            </a:p>
          </p:txBody>
        </p:sp>
        <p:sp>
          <p:nvSpPr>
            <p:cNvPr id="23579" name="Line 184"/>
            <p:cNvSpPr>
              <a:spLocks noChangeShapeType="1"/>
            </p:cNvSpPr>
            <p:nvPr/>
          </p:nvSpPr>
          <p:spPr bwMode="auto">
            <a:xfrm>
              <a:off x="4512" y="2765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Oval 185"/>
            <p:cNvSpPr>
              <a:spLocks noChangeArrowheads="1"/>
            </p:cNvSpPr>
            <p:nvPr/>
          </p:nvSpPr>
          <p:spPr bwMode="auto">
            <a:xfrm>
              <a:off x="4608" y="292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</a:t>
              </a:r>
            </a:p>
          </p:txBody>
        </p:sp>
        <p:sp>
          <p:nvSpPr>
            <p:cNvPr id="23581" name="Oval 186"/>
            <p:cNvSpPr>
              <a:spLocks noChangeArrowheads="1"/>
            </p:cNvSpPr>
            <p:nvPr/>
          </p:nvSpPr>
          <p:spPr bwMode="auto">
            <a:xfrm>
              <a:off x="4944" y="331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7</a:t>
              </a:r>
            </a:p>
          </p:txBody>
        </p:sp>
        <p:sp>
          <p:nvSpPr>
            <p:cNvPr id="23582" name="Oval 187"/>
            <p:cNvSpPr>
              <a:spLocks noChangeArrowheads="1"/>
            </p:cNvSpPr>
            <p:nvPr/>
          </p:nvSpPr>
          <p:spPr bwMode="auto">
            <a:xfrm>
              <a:off x="4320" y="331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4</a:t>
              </a:r>
            </a:p>
          </p:txBody>
        </p:sp>
        <p:sp>
          <p:nvSpPr>
            <p:cNvPr id="23583" name="Line 188"/>
            <p:cNvSpPr>
              <a:spLocks noChangeShapeType="1"/>
            </p:cNvSpPr>
            <p:nvPr/>
          </p:nvSpPr>
          <p:spPr bwMode="auto">
            <a:xfrm flipH="1">
              <a:off x="4464" y="312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Oval 189"/>
            <p:cNvSpPr>
              <a:spLocks noChangeArrowheads="1"/>
            </p:cNvSpPr>
            <p:nvPr/>
          </p:nvSpPr>
          <p:spPr bwMode="auto">
            <a:xfrm>
              <a:off x="4032" y="360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3</a:t>
              </a:r>
            </a:p>
          </p:txBody>
        </p:sp>
        <p:sp>
          <p:nvSpPr>
            <p:cNvPr id="23585" name="Oval 190"/>
            <p:cNvSpPr>
              <a:spLocks noChangeArrowheads="1"/>
            </p:cNvSpPr>
            <p:nvPr/>
          </p:nvSpPr>
          <p:spPr bwMode="auto">
            <a:xfrm>
              <a:off x="4658" y="364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</a:t>
              </a:r>
            </a:p>
          </p:txBody>
        </p:sp>
        <p:sp>
          <p:nvSpPr>
            <p:cNvPr id="23586" name="Oval 191"/>
            <p:cNvSpPr>
              <a:spLocks noChangeArrowheads="1"/>
            </p:cNvSpPr>
            <p:nvPr/>
          </p:nvSpPr>
          <p:spPr bwMode="auto">
            <a:xfrm>
              <a:off x="5184" y="364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9</a:t>
              </a:r>
            </a:p>
          </p:txBody>
        </p:sp>
      </p:grpSp>
      <p:grpSp>
        <p:nvGrpSpPr>
          <p:cNvPr id="14" name="Group 194"/>
          <p:cNvGrpSpPr>
            <a:grpSpLocks/>
          </p:cNvGrpSpPr>
          <p:nvPr/>
        </p:nvGrpSpPr>
        <p:grpSpPr bwMode="auto">
          <a:xfrm>
            <a:off x="5105400" y="4267200"/>
            <a:ext cx="990600" cy="473075"/>
            <a:chOff x="1248" y="1718"/>
            <a:chExt cx="624" cy="298"/>
          </a:xfrm>
        </p:grpSpPr>
        <p:sp>
          <p:nvSpPr>
            <p:cNvPr id="23570" name="AutoShape 195"/>
            <p:cNvSpPr>
              <a:spLocks noChangeArrowheads="1"/>
            </p:cNvSpPr>
            <p:nvPr/>
          </p:nvSpPr>
          <p:spPr bwMode="auto">
            <a:xfrm>
              <a:off x="1248" y="1920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Text Box 196"/>
            <p:cNvSpPr txBox="1">
              <a:spLocks noChangeArrowheads="1"/>
            </p:cNvSpPr>
            <p:nvPr/>
          </p:nvSpPr>
          <p:spPr bwMode="auto">
            <a:xfrm>
              <a:off x="1248" y="171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case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388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8/3/2007</a:t>
            </a:r>
            <a:endParaRPr lang="en-US" altLang="en-US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UMBC CSMC 341 Red-Black-Trees-2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AF322-9A12-4164-9C70-42AB233A9DAF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9461" name="Oval 2"/>
          <p:cNvSpPr>
            <a:spLocks noChangeArrowheads="1"/>
          </p:cNvSpPr>
          <p:nvPr/>
        </p:nvSpPr>
        <p:spPr bwMode="auto">
          <a:xfrm>
            <a:off x="3733800" y="381000"/>
            <a:ext cx="685800" cy="6858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65</a:t>
            </a:r>
          </a:p>
        </p:txBody>
      </p:sp>
      <p:sp>
        <p:nvSpPr>
          <p:cNvPr id="19462" name="Oval 3"/>
          <p:cNvSpPr>
            <a:spLocks noChangeArrowheads="1"/>
          </p:cNvSpPr>
          <p:nvPr/>
        </p:nvSpPr>
        <p:spPr bwMode="auto">
          <a:xfrm>
            <a:off x="2209800" y="1371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50</a:t>
            </a:r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5334000" y="1447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80</a:t>
            </a:r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1066800" y="2362200"/>
            <a:ext cx="685800" cy="6858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10</a:t>
            </a:r>
          </a:p>
        </p:txBody>
      </p:sp>
      <p:sp>
        <p:nvSpPr>
          <p:cNvPr id="19465" name="Oval 6"/>
          <p:cNvSpPr>
            <a:spLocks noChangeArrowheads="1"/>
          </p:cNvSpPr>
          <p:nvPr/>
        </p:nvSpPr>
        <p:spPr bwMode="auto">
          <a:xfrm>
            <a:off x="2819400" y="2438400"/>
            <a:ext cx="685800" cy="6858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60</a:t>
            </a:r>
          </a:p>
        </p:txBody>
      </p:sp>
      <p:sp>
        <p:nvSpPr>
          <p:cNvPr id="19466" name="Oval 7"/>
          <p:cNvSpPr>
            <a:spLocks noChangeArrowheads="1"/>
          </p:cNvSpPr>
          <p:nvPr/>
        </p:nvSpPr>
        <p:spPr bwMode="auto">
          <a:xfrm>
            <a:off x="4343400" y="2362200"/>
            <a:ext cx="685800" cy="6858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70</a:t>
            </a:r>
          </a:p>
        </p:txBody>
      </p:sp>
      <p:sp>
        <p:nvSpPr>
          <p:cNvPr id="19467" name="Oval 8"/>
          <p:cNvSpPr>
            <a:spLocks noChangeArrowheads="1"/>
          </p:cNvSpPr>
          <p:nvPr/>
        </p:nvSpPr>
        <p:spPr bwMode="auto">
          <a:xfrm>
            <a:off x="6172200" y="2362200"/>
            <a:ext cx="685800" cy="6858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90</a:t>
            </a:r>
          </a:p>
        </p:txBody>
      </p:sp>
      <p:sp>
        <p:nvSpPr>
          <p:cNvPr id="19468" name="Oval 9"/>
          <p:cNvSpPr>
            <a:spLocks noChangeArrowheads="1"/>
          </p:cNvSpPr>
          <p:nvPr/>
        </p:nvSpPr>
        <p:spPr bwMode="auto">
          <a:xfrm>
            <a:off x="3429000" y="3657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62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 flipH="1">
            <a:off x="2819400" y="91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 flipH="1">
            <a:off x="1676400" y="1905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2743200" y="1981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4343400" y="9144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 flipH="1">
            <a:off x="4953000" y="198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5943600" y="2057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6"/>
          <p:cNvSpPr>
            <a:spLocks noChangeShapeType="1"/>
          </p:cNvSpPr>
          <p:nvPr/>
        </p:nvSpPr>
        <p:spPr bwMode="auto">
          <a:xfrm>
            <a:off x="3276600" y="3048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838200" y="4572000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Perform the following deletions, in the order specified</a:t>
            </a:r>
            <a:br>
              <a:rPr lang="en-US" sz="2400">
                <a:latin typeface="Times New Roman" pitchFamily="18" charset="0"/>
              </a:rPr>
            </a:br>
            <a:r>
              <a:rPr lang="en-US" sz="2400">
                <a:latin typeface="Times New Roman" pitchFamily="18" charset="0"/>
              </a:rPr>
              <a:t>	Delete 90, Delete 80, Delete 70</a:t>
            </a:r>
          </a:p>
        </p:txBody>
      </p:sp>
    </p:spTree>
    <p:extLst>
      <p:ext uri="{BB962C8B-B14F-4D97-AF65-F5344CB8AC3E}">
        <p14:creationId xmlns:p14="http://schemas.microsoft.com/office/powerpoint/2010/main" val="32724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303683"/>
              </p:ext>
            </p:extLst>
          </p:nvPr>
        </p:nvGraphicFramePr>
        <p:xfrm>
          <a:off x="609600" y="838200"/>
          <a:ext cx="8305800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map Image" r:id="rId3" imgW="6485714" imgH="1991003" progId="Paint.Picture">
                  <p:embed/>
                </p:oleObj>
              </mc:Choice>
              <mc:Fallback>
                <p:oleObj name="Bitmap Image" r:id="rId3" imgW="6485714" imgH="199100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38200"/>
                        <a:ext cx="8305800" cy="254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85800" y="3657600"/>
          <a:ext cx="8229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itmap Image" r:id="rId5" imgW="6439799" imgH="1828571" progId="Paint.Picture">
                  <p:embed/>
                </p:oleObj>
              </mc:Choice>
              <mc:Fallback>
                <p:oleObj name="Bitmap Image" r:id="rId5" imgW="6439799" imgH="182857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8229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5943600" y="1676400"/>
            <a:ext cx="914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dirty="0"/>
              <a:t>case </a:t>
            </a:r>
            <a:r>
              <a:rPr lang="en-US" sz="1600" b="1" dirty="0" smtClean="0"/>
              <a:t>2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417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42"/>
          <p:cNvGrpSpPr>
            <a:grpSpLocks/>
          </p:cNvGrpSpPr>
          <p:nvPr/>
        </p:nvGrpSpPr>
        <p:grpSpPr bwMode="auto">
          <a:xfrm>
            <a:off x="2971800" y="989013"/>
            <a:ext cx="1825625" cy="2287587"/>
            <a:chOff x="1872" y="623"/>
            <a:chExt cx="1150" cy="1441"/>
          </a:xfrm>
        </p:grpSpPr>
        <p:sp>
          <p:nvSpPr>
            <p:cNvPr id="20542" name="Line 99"/>
            <p:cNvSpPr>
              <a:spLocks noChangeShapeType="1"/>
            </p:cNvSpPr>
            <p:nvPr/>
          </p:nvSpPr>
          <p:spPr bwMode="auto">
            <a:xfrm>
              <a:off x="2352" y="1247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Line 102"/>
            <p:cNvSpPr>
              <a:spLocks noChangeShapeType="1"/>
            </p:cNvSpPr>
            <p:nvPr/>
          </p:nvSpPr>
          <p:spPr bwMode="auto">
            <a:xfrm>
              <a:off x="2640" y="1631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4" name="Line 103"/>
            <p:cNvSpPr>
              <a:spLocks noChangeShapeType="1"/>
            </p:cNvSpPr>
            <p:nvPr/>
          </p:nvSpPr>
          <p:spPr bwMode="auto">
            <a:xfrm flipH="1">
              <a:off x="2352" y="863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Oval 104"/>
            <p:cNvSpPr>
              <a:spLocks noChangeArrowheads="1"/>
            </p:cNvSpPr>
            <p:nvPr/>
          </p:nvSpPr>
          <p:spPr bwMode="auto">
            <a:xfrm>
              <a:off x="2160" y="1007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50</a:t>
              </a:r>
            </a:p>
          </p:txBody>
        </p:sp>
        <p:sp>
          <p:nvSpPr>
            <p:cNvPr id="20546" name="Oval 105"/>
            <p:cNvSpPr>
              <a:spLocks noChangeArrowheads="1"/>
            </p:cNvSpPr>
            <p:nvPr/>
          </p:nvSpPr>
          <p:spPr bwMode="auto">
            <a:xfrm>
              <a:off x="2496" y="623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65</a:t>
              </a:r>
            </a:p>
          </p:txBody>
        </p:sp>
        <p:sp>
          <p:nvSpPr>
            <p:cNvPr id="20547" name="Line 106"/>
            <p:cNvSpPr>
              <a:spLocks noChangeShapeType="1"/>
            </p:cNvSpPr>
            <p:nvPr/>
          </p:nvSpPr>
          <p:spPr bwMode="auto">
            <a:xfrm>
              <a:off x="2688" y="844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Oval 107"/>
            <p:cNvSpPr>
              <a:spLocks noChangeArrowheads="1"/>
            </p:cNvSpPr>
            <p:nvPr/>
          </p:nvSpPr>
          <p:spPr bwMode="auto">
            <a:xfrm>
              <a:off x="2784" y="1007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V+</a:t>
              </a:r>
            </a:p>
          </p:txBody>
        </p:sp>
        <p:sp>
          <p:nvSpPr>
            <p:cNvPr id="20549" name="Oval 108"/>
            <p:cNvSpPr>
              <a:spLocks noChangeArrowheads="1"/>
            </p:cNvSpPr>
            <p:nvPr/>
          </p:nvSpPr>
          <p:spPr bwMode="auto">
            <a:xfrm>
              <a:off x="2784" y="1823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62</a:t>
              </a:r>
            </a:p>
          </p:txBody>
        </p:sp>
        <p:sp>
          <p:nvSpPr>
            <p:cNvPr id="20550" name="Oval 109"/>
            <p:cNvSpPr>
              <a:spLocks noChangeArrowheads="1"/>
            </p:cNvSpPr>
            <p:nvPr/>
          </p:nvSpPr>
          <p:spPr bwMode="auto">
            <a:xfrm>
              <a:off x="1872" y="1439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10</a:t>
              </a:r>
            </a:p>
          </p:txBody>
        </p:sp>
        <p:sp>
          <p:nvSpPr>
            <p:cNvPr id="20551" name="Line 110"/>
            <p:cNvSpPr>
              <a:spLocks noChangeShapeType="1"/>
            </p:cNvSpPr>
            <p:nvPr/>
          </p:nvSpPr>
          <p:spPr bwMode="auto">
            <a:xfrm flipH="1">
              <a:off x="2016" y="1247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2" name="Oval 113"/>
            <p:cNvSpPr>
              <a:spLocks noChangeArrowheads="1"/>
            </p:cNvSpPr>
            <p:nvPr/>
          </p:nvSpPr>
          <p:spPr bwMode="auto">
            <a:xfrm>
              <a:off x="2448" y="1438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60</a:t>
              </a:r>
            </a:p>
          </p:txBody>
        </p:sp>
      </p:grpSp>
      <p:grpSp>
        <p:nvGrpSpPr>
          <p:cNvPr id="20483" name="Group 118"/>
          <p:cNvGrpSpPr>
            <a:grpSpLocks/>
          </p:cNvGrpSpPr>
          <p:nvPr/>
        </p:nvGrpSpPr>
        <p:grpSpPr bwMode="auto">
          <a:xfrm>
            <a:off x="609600" y="990600"/>
            <a:ext cx="1825625" cy="2287588"/>
            <a:chOff x="288" y="528"/>
            <a:chExt cx="1150" cy="1441"/>
          </a:xfrm>
        </p:grpSpPr>
        <p:sp>
          <p:nvSpPr>
            <p:cNvPr id="20531" name="Line 119"/>
            <p:cNvSpPr>
              <a:spLocks noChangeShapeType="1"/>
            </p:cNvSpPr>
            <p:nvPr/>
          </p:nvSpPr>
          <p:spPr bwMode="auto">
            <a:xfrm>
              <a:off x="768" y="1152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Line 120"/>
            <p:cNvSpPr>
              <a:spLocks noChangeShapeType="1"/>
            </p:cNvSpPr>
            <p:nvPr/>
          </p:nvSpPr>
          <p:spPr bwMode="auto">
            <a:xfrm>
              <a:off x="1056" y="1536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Line 121"/>
            <p:cNvSpPr>
              <a:spLocks noChangeShapeType="1"/>
            </p:cNvSpPr>
            <p:nvPr/>
          </p:nvSpPr>
          <p:spPr bwMode="auto">
            <a:xfrm flipH="1">
              <a:off x="768" y="768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4" name="Oval 122"/>
            <p:cNvSpPr>
              <a:spLocks noChangeArrowheads="1"/>
            </p:cNvSpPr>
            <p:nvPr/>
          </p:nvSpPr>
          <p:spPr bwMode="auto">
            <a:xfrm>
              <a:off x="576" y="912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50</a:t>
              </a:r>
            </a:p>
          </p:txBody>
        </p:sp>
        <p:sp>
          <p:nvSpPr>
            <p:cNvPr id="20535" name="Oval 123"/>
            <p:cNvSpPr>
              <a:spLocks noChangeArrowheads="1"/>
            </p:cNvSpPr>
            <p:nvPr/>
          </p:nvSpPr>
          <p:spPr bwMode="auto">
            <a:xfrm>
              <a:off x="912" y="528"/>
              <a:ext cx="239" cy="241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65</a:t>
              </a:r>
            </a:p>
          </p:txBody>
        </p:sp>
        <p:sp>
          <p:nvSpPr>
            <p:cNvPr id="20536" name="Line 124"/>
            <p:cNvSpPr>
              <a:spLocks noChangeShapeType="1"/>
            </p:cNvSpPr>
            <p:nvPr/>
          </p:nvSpPr>
          <p:spPr bwMode="auto">
            <a:xfrm>
              <a:off x="1104" y="749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Oval 125"/>
            <p:cNvSpPr>
              <a:spLocks noChangeArrowheads="1"/>
            </p:cNvSpPr>
            <p:nvPr/>
          </p:nvSpPr>
          <p:spPr bwMode="auto">
            <a:xfrm>
              <a:off x="1200" y="91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70</a:t>
              </a:r>
            </a:p>
          </p:txBody>
        </p:sp>
        <p:sp>
          <p:nvSpPr>
            <p:cNvPr id="20538" name="Oval 126"/>
            <p:cNvSpPr>
              <a:spLocks noChangeArrowheads="1"/>
            </p:cNvSpPr>
            <p:nvPr/>
          </p:nvSpPr>
          <p:spPr bwMode="auto">
            <a:xfrm>
              <a:off x="1200" y="1728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62</a:t>
              </a:r>
            </a:p>
          </p:txBody>
        </p:sp>
        <p:sp>
          <p:nvSpPr>
            <p:cNvPr id="20539" name="Oval 127"/>
            <p:cNvSpPr>
              <a:spLocks noChangeArrowheads="1"/>
            </p:cNvSpPr>
            <p:nvPr/>
          </p:nvSpPr>
          <p:spPr bwMode="auto">
            <a:xfrm>
              <a:off x="288" y="1344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10</a:t>
              </a:r>
            </a:p>
          </p:txBody>
        </p:sp>
        <p:sp>
          <p:nvSpPr>
            <p:cNvPr id="20540" name="Line 128"/>
            <p:cNvSpPr>
              <a:spLocks noChangeShapeType="1"/>
            </p:cNvSpPr>
            <p:nvPr/>
          </p:nvSpPr>
          <p:spPr bwMode="auto">
            <a:xfrm flipH="1">
              <a:off x="432" y="1152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1" name="Oval 129"/>
            <p:cNvSpPr>
              <a:spLocks noChangeArrowheads="1"/>
            </p:cNvSpPr>
            <p:nvPr/>
          </p:nvSpPr>
          <p:spPr bwMode="auto">
            <a:xfrm>
              <a:off x="864" y="1343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60</a:t>
              </a:r>
            </a:p>
          </p:txBody>
        </p:sp>
      </p:grpSp>
      <p:grpSp>
        <p:nvGrpSpPr>
          <p:cNvPr id="20484" name="Group 157"/>
          <p:cNvGrpSpPr>
            <a:grpSpLocks/>
          </p:cNvGrpSpPr>
          <p:nvPr/>
        </p:nvGrpSpPr>
        <p:grpSpPr bwMode="auto">
          <a:xfrm>
            <a:off x="6248400" y="914400"/>
            <a:ext cx="1900238" cy="2362200"/>
            <a:chOff x="4129" y="480"/>
            <a:chExt cx="1197" cy="1488"/>
          </a:xfrm>
        </p:grpSpPr>
        <p:sp>
          <p:nvSpPr>
            <p:cNvPr id="20520" name="Line 144"/>
            <p:cNvSpPr>
              <a:spLocks noChangeShapeType="1"/>
            </p:cNvSpPr>
            <p:nvPr/>
          </p:nvSpPr>
          <p:spPr bwMode="auto">
            <a:xfrm>
              <a:off x="4609" y="720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Line 145"/>
            <p:cNvSpPr>
              <a:spLocks noChangeShapeType="1"/>
            </p:cNvSpPr>
            <p:nvPr/>
          </p:nvSpPr>
          <p:spPr bwMode="auto">
            <a:xfrm>
              <a:off x="4656" y="1535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Line 146"/>
            <p:cNvSpPr>
              <a:spLocks noChangeShapeType="1"/>
            </p:cNvSpPr>
            <p:nvPr/>
          </p:nvSpPr>
          <p:spPr bwMode="auto">
            <a:xfrm flipH="1">
              <a:off x="4656" y="120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Oval 147"/>
            <p:cNvSpPr>
              <a:spLocks noChangeArrowheads="1"/>
            </p:cNvSpPr>
            <p:nvPr/>
          </p:nvSpPr>
          <p:spPr bwMode="auto">
            <a:xfrm>
              <a:off x="4417" y="480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50</a:t>
              </a:r>
            </a:p>
          </p:txBody>
        </p:sp>
        <p:sp>
          <p:nvSpPr>
            <p:cNvPr id="20524" name="Oval 148"/>
            <p:cNvSpPr>
              <a:spLocks noChangeArrowheads="1"/>
            </p:cNvSpPr>
            <p:nvPr/>
          </p:nvSpPr>
          <p:spPr bwMode="auto">
            <a:xfrm>
              <a:off x="4800" y="960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65</a:t>
              </a:r>
            </a:p>
          </p:txBody>
        </p:sp>
        <p:sp>
          <p:nvSpPr>
            <p:cNvPr id="20525" name="Line 149"/>
            <p:cNvSpPr>
              <a:spLocks noChangeShapeType="1"/>
            </p:cNvSpPr>
            <p:nvPr/>
          </p:nvSpPr>
          <p:spPr bwMode="auto">
            <a:xfrm>
              <a:off x="4992" y="1181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Oval 150"/>
            <p:cNvSpPr>
              <a:spLocks noChangeArrowheads="1"/>
            </p:cNvSpPr>
            <p:nvPr/>
          </p:nvSpPr>
          <p:spPr bwMode="auto">
            <a:xfrm>
              <a:off x="5088" y="1344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V+</a:t>
              </a:r>
            </a:p>
          </p:txBody>
        </p:sp>
        <p:sp>
          <p:nvSpPr>
            <p:cNvPr id="20527" name="Oval 151"/>
            <p:cNvSpPr>
              <a:spLocks noChangeArrowheads="1"/>
            </p:cNvSpPr>
            <p:nvPr/>
          </p:nvSpPr>
          <p:spPr bwMode="auto">
            <a:xfrm>
              <a:off x="4800" y="1727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62</a:t>
              </a:r>
            </a:p>
          </p:txBody>
        </p:sp>
        <p:sp>
          <p:nvSpPr>
            <p:cNvPr id="20528" name="Oval 152"/>
            <p:cNvSpPr>
              <a:spLocks noChangeArrowheads="1"/>
            </p:cNvSpPr>
            <p:nvPr/>
          </p:nvSpPr>
          <p:spPr bwMode="auto">
            <a:xfrm>
              <a:off x="4129" y="91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10</a:t>
              </a:r>
            </a:p>
          </p:txBody>
        </p:sp>
        <p:sp>
          <p:nvSpPr>
            <p:cNvPr id="20529" name="Line 153"/>
            <p:cNvSpPr>
              <a:spLocks noChangeShapeType="1"/>
            </p:cNvSpPr>
            <p:nvPr/>
          </p:nvSpPr>
          <p:spPr bwMode="auto">
            <a:xfrm flipH="1">
              <a:off x="4273" y="720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Oval 154"/>
            <p:cNvSpPr>
              <a:spLocks noChangeArrowheads="1"/>
            </p:cNvSpPr>
            <p:nvPr/>
          </p:nvSpPr>
          <p:spPr bwMode="auto">
            <a:xfrm>
              <a:off x="4464" y="1342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60</a:t>
              </a:r>
            </a:p>
          </p:txBody>
        </p:sp>
      </p:grpSp>
      <p:grpSp>
        <p:nvGrpSpPr>
          <p:cNvPr id="20485" name="Group 156"/>
          <p:cNvGrpSpPr>
            <a:grpSpLocks/>
          </p:cNvGrpSpPr>
          <p:nvPr/>
        </p:nvGrpSpPr>
        <p:grpSpPr bwMode="auto">
          <a:xfrm>
            <a:off x="4953000" y="685800"/>
            <a:ext cx="1219200" cy="1692275"/>
            <a:chOff x="3120" y="432"/>
            <a:chExt cx="768" cy="1066"/>
          </a:xfrm>
        </p:grpSpPr>
        <p:sp>
          <p:nvSpPr>
            <p:cNvPr id="20517" name="Text Box 31"/>
            <p:cNvSpPr txBox="1">
              <a:spLocks noChangeArrowheads="1"/>
            </p:cNvSpPr>
            <p:nvPr/>
          </p:nvSpPr>
          <p:spPr bwMode="auto">
            <a:xfrm>
              <a:off x="3168" y="432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dirty="0"/>
                <a:t>case 1</a:t>
              </a:r>
            </a:p>
          </p:txBody>
        </p:sp>
        <p:sp>
          <p:nvSpPr>
            <p:cNvPr id="20518" name="AutoShape 32"/>
            <p:cNvSpPr>
              <a:spLocks noChangeArrowheads="1"/>
            </p:cNvSpPr>
            <p:nvPr/>
          </p:nvSpPr>
          <p:spPr bwMode="auto">
            <a:xfrm>
              <a:off x="3168" y="634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Text Box 155"/>
            <p:cNvSpPr txBox="1">
              <a:spLocks noChangeArrowheads="1"/>
            </p:cNvSpPr>
            <p:nvPr/>
          </p:nvSpPr>
          <p:spPr bwMode="auto">
            <a:xfrm>
              <a:off x="3120" y="672"/>
              <a:ext cx="768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/>
                <a:t>rotate 50 about 65</a:t>
              </a:r>
            </a:p>
            <a:p>
              <a:pPr eaLnBrk="1" hangingPunct="1"/>
              <a:r>
                <a:rPr lang="en-US" sz="2000"/>
                <a:t>Recolor 50 and 65</a:t>
              </a:r>
            </a:p>
          </p:txBody>
        </p:sp>
      </p:grpSp>
      <p:grpSp>
        <p:nvGrpSpPr>
          <p:cNvPr id="20486" name="Group 174"/>
          <p:cNvGrpSpPr>
            <a:grpSpLocks/>
          </p:cNvGrpSpPr>
          <p:nvPr/>
        </p:nvGrpSpPr>
        <p:grpSpPr bwMode="auto">
          <a:xfrm>
            <a:off x="762000" y="3352800"/>
            <a:ext cx="1295400" cy="1768475"/>
            <a:chOff x="480" y="2112"/>
            <a:chExt cx="816" cy="1114"/>
          </a:xfrm>
        </p:grpSpPr>
        <p:grpSp>
          <p:nvGrpSpPr>
            <p:cNvPr id="20513" name="Group 114"/>
            <p:cNvGrpSpPr>
              <a:grpSpLocks/>
            </p:cNvGrpSpPr>
            <p:nvPr/>
          </p:nvGrpSpPr>
          <p:grpSpPr bwMode="auto">
            <a:xfrm>
              <a:off x="528" y="2112"/>
              <a:ext cx="624" cy="298"/>
              <a:chOff x="1248" y="1718"/>
              <a:chExt cx="624" cy="298"/>
            </a:xfrm>
          </p:grpSpPr>
          <p:sp>
            <p:nvSpPr>
              <p:cNvPr id="20515" name="AutoShape 115"/>
              <p:cNvSpPr>
                <a:spLocks noChangeArrowheads="1"/>
              </p:cNvSpPr>
              <p:nvPr/>
            </p:nvSpPr>
            <p:spPr bwMode="auto">
              <a:xfrm>
                <a:off x="1248" y="1920"/>
                <a:ext cx="576" cy="96"/>
              </a:xfrm>
              <a:prstGeom prst="rightArrow">
                <a:avLst>
                  <a:gd name="adj1" fmla="val 50000"/>
                  <a:gd name="adj2" fmla="val 1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Text Box 116"/>
              <p:cNvSpPr txBox="1">
                <a:spLocks noChangeArrowheads="1"/>
              </p:cNvSpPr>
              <p:nvPr/>
            </p:nvSpPr>
            <p:spPr bwMode="auto">
              <a:xfrm>
                <a:off x="1248" y="1718"/>
                <a:ext cx="6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case 4</a:t>
                </a:r>
              </a:p>
            </p:txBody>
          </p:sp>
        </p:grpSp>
        <p:sp>
          <p:nvSpPr>
            <p:cNvPr id="20514" name="Text Box 158"/>
            <p:cNvSpPr txBox="1">
              <a:spLocks noChangeArrowheads="1"/>
            </p:cNvSpPr>
            <p:nvPr/>
          </p:nvSpPr>
          <p:spPr bwMode="auto">
            <a:xfrm>
              <a:off x="480" y="2400"/>
              <a:ext cx="816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Rotate62 about 60 recolor 62 and 60</a:t>
              </a:r>
            </a:p>
          </p:txBody>
        </p:sp>
      </p:grpSp>
      <p:grpSp>
        <p:nvGrpSpPr>
          <p:cNvPr id="20487" name="Group 180"/>
          <p:cNvGrpSpPr>
            <a:grpSpLocks/>
          </p:cNvGrpSpPr>
          <p:nvPr/>
        </p:nvGrpSpPr>
        <p:grpSpPr bwMode="auto">
          <a:xfrm>
            <a:off x="2209800" y="3657600"/>
            <a:ext cx="1900238" cy="2439988"/>
            <a:chOff x="1392" y="2304"/>
            <a:chExt cx="1197" cy="1537"/>
          </a:xfrm>
        </p:grpSpPr>
        <p:sp>
          <p:nvSpPr>
            <p:cNvPr id="20502" name="Line 160"/>
            <p:cNvSpPr>
              <a:spLocks noChangeShapeType="1"/>
            </p:cNvSpPr>
            <p:nvPr/>
          </p:nvSpPr>
          <p:spPr bwMode="auto">
            <a:xfrm>
              <a:off x="1872" y="2544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161"/>
            <p:cNvSpPr>
              <a:spLocks noChangeShapeType="1"/>
            </p:cNvSpPr>
            <p:nvPr/>
          </p:nvSpPr>
          <p:spPr bwMode="auto">
            <a:xfrm flipH="1">
              <a:off x="1584" y="3360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162"/>
            <p:cNvSpPr>
              <a:spLocks noChangeShapeType="1"/>
            </p:cNvSpPr>
            <p:nvPr/>
          </p:nvSpPr>
          <p:spPr bwMode="auto">
            <a:xfrm flipH="1">
              <a:off x="1919" y="302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Oval 163"/>
            <p:cNvSpPr>
              <a:spLocks noChangeArrowheads="1"/>
            </p:cNvSpPr>
            <p:nvPr/>
          </p:nvSpPr>
          <p:spPr bwMode="auto">
            <a:xfrm>
              <a:off x="1680" y="2304"/>
              <a:ext cx="239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50</a:t>
              </a:r>
            </a:p>
          </p:txBody>
        </p:sp>
        <p:sp>
          <p:nvSpPr>
            <p:cNvPr id="20506" name="Oval 164"/>
            <p:cNvSpPr>
              <a:spLocks noChangeArrowheads="1"/>
            </p:cNvSpPr>
            <p:nvPr/>
          </p:nvSpPr>
          <p:spPr bwMode="auto">
            <a:xfrm>
              <a:off x="2063" y="2784"/>
              <a:ext cx="239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65</a:t>
              </a:r>
            </a:p>
          </p:txBody>
        </p:sp>
        <p:sp>
          <p:nvSpPr>
            <p:cNvPr id="20507" name="Line 165"/>
            <p:cNvSpPr>
              <a:spLocks noChangeShapeType="1"/>
            </p:cNvSpPr>
            <p:nvPr/>
          </p:nvSpPr>
          <p:spPr bwMode="auto">
            <a:xfrm>
              <a:off x="2255" y="3005"/>
              <a:ext cx="239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Oval 166"/>
            <p:cNvSpPr>
              <a:spLocks noChangeArrowheads="1"/>
            </p:cNvSpPr>
            <p:nvPr/>
          </p:nvSpPr>
          <p:spPr bwMode="auto">
            <a:xfrm>
              <a:off x="2351" y="3168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V+</a:t>
              </a:r>
            </a:p>
          </p:txBody>
        </p:sp>
        <p:sp>
          <p:nvSpPr>
            <p:cNvPr id="20509" name="Oval 167"/>
            <p:cNvSpPr>
              <a:spLocks noChangeArrowheads="1"/>
            </p:cNvSpPr>
            <p:nvPr/>
          </p:nvSpPr>
          <p:spPr bwMode="auto">
            <a:xfrm>
              <a:off x="1440" y="3600"/>
              <a:ext cx="238" cy="24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60</a:t>
              </a:r>
            </a:p>
          </p:txBody>
        </p:sp>
        <p:sp>
          <p:nvSpPr>
            <p:cNvPr id="20510" name="Oval 168"/>
            <p:cNvSpPr>
              <a:spLocks noChangeArrowheads="1"/>
            </p:cNvSpPr>
            <p:nvPr/>
          </p:nvSpPr>
          <p:spPr bwMode="auto">
            <a:xfrm>
              <a:off x="1392" y="2736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10</a:t>
              </a:r>
            </a:p>
          </p:txBody>
        </p:sp>
        <p:sp>
          <p:nvSpPr>
            <p:cNvPr id="20511" name="Line 169"/>
            <p:cNvSpPr>
              <a:spLocks noChangeShapeType="1"/>
            </p:cNvSpPr>
            <p:nvPr/>
          </p:nvSpPr>
          <p:spPr bwMode="auto">
            <a:xfrm flipH="1">
              <a:off x="1536" y="2544"/>
              <a:ext cx="19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Oval 170"/>
            <p:cNvSpPr>
              <a:spLocks noChangeArrowheads="1"/>
            </p:cNvSpPr>
            <p:nvPr/>
          </p:nvSpPr>
          <p:spPr bwMode="auto">
            <a:xfrm>
              <a:off x="1727" y="3166"/>
              <a:ext cx="238" cy="241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62</a:t>
              </a:r>
            </a:p>
          </p:txBody>
        </p:sp>
      </p:grpSp>
      <p:grpSp>
        <p:nvGrpSpPr>
          <p:cNvPr id="20488" name="Group 175"/>
          <p:cNvGrpSpPr>
            <a:grpSpLocks/>
          </p:cNvGrpSpPr>
          <p:nvPr/>
        </p:nvGrpSpPr>
        <p:grpSpPr bwMode="auto">
          <a:xfrm>
            <a:off x="4191000" y="3276600"/>
            <a:ext cx="1295400" cy="1768475"/>
            <a:chOff x="480" y="2112"/>
            <a:chExt cx="816" cy="1114"/>
          </a:xfrm>
        </p:grpSpPr>
        <p:grpSp>
          <p:nvGrpSpPr>
            <p:cNvPr id="20498" name="Group 176"/>
            <p:cNvGrpSpPr>
              <a:grpSpLocks/>
            </p:cNvGrpSpPr>
            <p:nvPr/>
          </p:nvGrpSpPr>
          <p:grpSpPr bwMode="auto">
            <a:xfrm>
              <a:off x="528" y="2112"/>
              <a:ext cx="624" cy="298"/>
              <a:chOff x="1248" y="1718"/>
              <a:chExt cx="624" cy="298"/>
            </a:xfrm>
          </p:grpSpPr>
          <p:sp>
            <p:nvSpPr>
              <p:cNvPr id="20500" name="AutoShape 177"/>
              <p:cNvSpPr>
                <a:spLocks noChangeArrowheads="1"/>
              </p:cNvSpPr>
              <p:nvPr/>
            </p:nvSpPr>
            <p:spPr bwMode="auto">
              <a:xfrm>
                <a:off x="1248" y="1920"/>
                <a:ext cx="576" cy="96"/>
              </a:xfrm>
              <a:prstGeom prst="rightArrow">
                <a:avLst>
                  <a:gd name="adj1" fmla="val 50000"/>
                  <a:gd name="adj2" fmla="val 1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178"/>
              <p:cNvSpPr txBox="1">
                <a:spLocks noChangeArrowheads="1"/>
              </p:cNvSpPr>
              <p:nvPr/>
            </p:nvSpPr>
            <p:spPr bwMode="auto">
              <a:xfrm>
                <a:off x="1248" y="1718"/>
                <a:ext cx="6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/>
                  <a:t>case 3</a:t>
                </a:r>
              </a:p>
            </p:txBody>
          </p:sp>
        </p:grpSp>
        <p:sp>
          <p:nvSpPr>
            <p:cNvPr id="20499" name="Text Box 179"/>
            <p:cNvSpPr txBox="1">
              <a:spLocks noChangeArrowheads="1"/>
            </p:cNvSpPr>
            <p:nvPr/>
          </p:nvSpPr>
          <p:spPr bwMode="auto">
            <a:xfrm>
              <a:off x="480" y="2400"/>
              <a:ext cx="816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Rotate62 about 65 recolor 62, 65 and 60</a:t>
              </a:r>
            </a:p>
          </p:txBody>
        </p:sp>
      </p:grpSp>
      <p:sp>
        <p:nvSpPr>
          <p:cNvPr id="20489" name="Line 182"/>
          <p:cNvSpPr>
            <a:spLocks noChangeShapeType="1"/>
          </p:cNvSpPr>
          <p:nvPr/>
        </p:nvSpPr>
        <p:spPr bwMode="auto">
          <a:xfrm>
            <a:off x="6705600" y="3886200"/>
            <a:ext cx="379413" cy="334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84"/>
          <p:cNvSpPr>
            <a:spLocks noChangeShapeType="1"/>
          </p:cNvSpPr>
          <p:nvPr/>
        </p:nvSpPr>
        <p:spPr bwMode="auto">
          <a:xfrm flipH="1">
            <a:off x="6780213" y="4648200"/>
            <a:ext cx="3016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Oval 185"/>
          <p:cNvSpPr>
            <a:spLocks noChangeArrowheads="1"/>
          </p:cNvSpPr>
          <p:nvPr/>
        </p:nvSpPr>
        <p:spPr bwMode="auto">
          <a:xfrm>
            <a:off x="6400800" y="3505200"/>
            <a:ext cx="379413" cy="3825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50</a:t>
            </a:r>
          </a:p>
        </p:txBody>
      </p:sp>
      <p:sp>
        <p:nvSpPr>
          <p:cNvPr id="20492" name="Oval 186"/>
          <p:cNvSpPr>
            <a:spLocks noChangeArrowheads="1"/>
          </p:cNvSpPr>
          <p:nvPr/>
        </p:nvSpPr>
        <p:spPr bwMode="auto">
          <a:xfrm>
            <a:off x="7008813" y="4267200"/>
            <a:ext cx="379412" cy="3825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62</a:t>
            </a:r>
          </a:p>
        </p:txBody>
      </p:sp>
      <p:sp>
        <p:nvSpPr>
          <p:cNvPr id="20493" name="Line 187"/>
          <p:cNvSpPr>
            <a:spLocks noChangeShapeType="1"/>
          </p:cNvSpPr>
          <p:nvPr/>
        </p:nvSpPr>
        <p:spPr bwMode="auto">
          <a:xfrm>
            <a:off x="7313613" y="4618038"/>
            <a:ext cx="379412" cy="334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Oval 188"/>
          <p:cNvSpPr>
            <a:spLocks noChangeArrowheads="1"/>
          </p:cNvSpPr>
          <p:nvPr/>
        </p:nvSpPr>
        <p:spPr bwMode="auto">
          <a:xfrm>
            <a:off x="7466013" y="4876800"/>
            <a:ext cx="377825" cy="3825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65</a:t>
            </a:r>
          </a:p>
        </p:txBody>
      </p:sp>
      <p:sp>
        <p:nvSpPr>
          <p:cNvPr id="20495" name="Oval 190"/>
          <p:cNvSpPr>
            <a:spLocks noChangeArrowheads="1"/>
          </p:cNvSpPr>
          <p:nvPr/>
        </p:nvSpPr>
        <p:spPr bwMode="auto">
          <a:xfrm>
            <a:off x="5943600" y="4191000"/>
            <a:ext cx="377825" cy="3825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10</a:t>
            </a:r>
          </a:p>
        </p:txBody>
      </p:sp>
      <p:sp>
        <p:nvSpPr>
          <p:cNvPr id="20496" name="Line 191"/>
          <p:cNvSpPr>
            <a:spLocks noChangeShapeType="1"/>
          </p:cNvSpPr>
          <p:nvPr/>
        </p:nvSpPr>
        <p:spPr bwMode="auto">
          <a:xfrm flipH="1">
            <a:off x="6172200" y="3886200"/>
            <a:ext cx="3016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Oval 192"/>
          <p:cNvSpPr>
            <a:spLocks noChangeArrowheads="1"/>
          </p:cNvSpPr>
          <p:nvPr/>
        </p:nvSpPr>
        <p:spPr bwMode="auto">
          <a:xfrm>
            <a:off x="6475413" y="4873625"/>
            <a:ext cx="377825" cy="3825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0779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On-screen Show (4:3)</PresentationFormat>
  <Paragraphs>130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Bitmap Image</vt:lpstr>
      <vt:lpstr>PowerPoint Presentation</vt:lpstr>
      <vt:lpstr>PowerPoint Presentation</vt:lpstr>
      <vt:lpstr>Insertion Practice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ypeng</dc:creator>
  <cp:lastModifiedBy>ypeng</cp:lastModifiedBy>
  <cp:revision>1</cp:revision>
  <dcterms:created xsi:type="dcterms:W3CDTF">2006-08-16T00:00:00Z</dcterms:created>
  <dcterms:modified xsi:type="dcterms:W3CDTF">2013-03-26T23:58:33Z</dcterms:modified>
</cp:coreProperties>
</file>