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7" r:id="rId3"/>
    <p:sldMasterId id="2147483700" r:id="rId4"/>
    <p:sldMasterId id="2147483713" r:id="rId5"/>
  </p:sldMasterIdLst>
  <p:sldIdLst>
    <p:sldId id="257" r:id="rId6"/>
    <p:sldId id="260" r:id="rId7"/>
    <p:sldId id="258" r:id="rId8"/>
    <p:sldId id="259" r:id="rId9"/>
    <p:sldId id="261" r:id="rId10"/>
    <p:sldId id="264" r:id="rId11"/>
    <p:sldId id="262" r:id="rId12"/>
    <p:sldId id="263" r:id="rId13"/>
    <p:sldId id="291" r:id="rId14"/>
    <p:sldId id="292" r:id="rId15"/>
    <p:sldId id="293" r:id="rId16"/>
    <p:sldId id="265" r:id="rId17"/>
    <p:sldId id="266" r:id="rId18"/>
    <p:sldId id="267" r:id="rId19"/>
    <p:sldId id="268" r:id="rId20"/>
    <p:sldId id="269" r:id="rId21"/>
    <p:sldId id="270" r:id="rId22"/>
    <p:sldId id="272" r:id="rId23"/>
    <p:sldId id="271" r:id="rId24"/>
    <p:sldId id="273" r:id="rId25"/>
    <p:sldId id="284" r:id="rId26"/>
    <p:sldId id="274" r:id="rId27"/>
    <p:sldId id="275" r:id="rId28"/>
    <p:sldId id="276" r:id="rId29"/>
    <p:sldId id="277" r:id="rId30"/>
    <p:sldId id="278" r:id="rId31"/>
    <p:sldId id="279" r:id="rId32"/>
    <p:sldId id="283" r:id="rId33"/>
    <p:sldId id="281" r:id="rId34"/>
    <p:sldId id="286" r:id="rId35"/>
    <p:sldId id="285" r:id="rId36"/>
    <p:sldId id="287" r:id="rId37"/>
    <p:sldId id="288" r:id="rId38"/>
    <p:sldId id="289" r:id="rId39"/>
    <p:sldId id="290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5" autoAdjust="0"/>
    <p:restoredTop sz="94660"/>
  </p:normalViewPr>
  <p:slideViewPr>
    <p:cSldViewPr>
      <p:cViewPr varScale="1">
        <p:scale>
          <a:sx n="60" d="100"/>
          <a:sy n="60" d="100"/>
        </p:scale>
        <p:origin x="-15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E2FABB-079F-4D1B-8159-CE469E646A3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38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B1B37C-2448-4002-AFAD-74AFEC1B011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57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DD77FA-8E38-4992-9535-1984FEC798B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993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FF3153-3B0A-4560-8F7B-F70A829487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093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B2B40-CBC4-4BCF-B410-E5498C78B1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0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534B5-A70C-45C6-9D5B-F82BDB5DC9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516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3F1A2-0F14-4C9F-B5F2-D16D6B9EBF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99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34BC9-3FD5-424A-819C-423EDBE774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22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2F038-403E-4588-A26D-F7406CE19E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340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87F71-7B8F-48E2-A1E3-0079CF3731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45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1CA7F-1E69-407E-862E-D61D86D1E2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2B6AC-E971-46AE-A724-6DE2AA44191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6666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A7ED1-5964-480C-A6E8-766401B62E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132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361A1-B489-4189-A3E8-3C4CA4DD31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37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EB6DA-2DD1-4E0B-9809-59CD87DF56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234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8A98F-4D3A-4E70-8E96-9988C4787E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718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3E28A-E952-4788-8DF2-24552CB0B4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297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3D571-30C9-4981-BB54-795D316ABB1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010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E2FABB-079F-4D1B-8159-CE469E646A3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0378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2B6AC-E971-46AE-A724-6DE2AA44191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875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87B413-53A6-470C-9CD5-A7F1FDDD925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1125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1D72E0-459E-4379-A6F8-CC0D87909F2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14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87B413-53A6-470C-9CD5-A7F1FDDD925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0214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3768BA-9812-43B8-9016-54C4EA30A18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1591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1E769-99EB-43CD-8C52-131C92978FE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8321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14F215-D355-46BB-AB06-2ADCE4EA7BA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1015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336CE0-E9BF-4E91-BD9B-1F9EDD79E64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0242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A8309-BE7A-464F-A3FB-BE4B3E76BB3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8458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B1B37C-2448-4002-AFAD-74AFEC1B011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5742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DD77FA-8E38-4992-9535-1984FEC798B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8321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FF3153-3B0A-4560-8F7B-F70A829487C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9416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8235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8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1D72E0-459E-4379-A6F8-CC0D87909F2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071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5938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8681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3422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1371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17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0116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1093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517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9402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FE435-B3DE-4338-954A-9B9929480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08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3768BA-9812-43B8-9016-54C4EA30A18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7493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61F46-08DF-4EBC-9C14-9EAE33446C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0494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3A0BA-3E88-4384-B5A1-8A4E74377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4601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E7D17-F0F3-4B97-BAB9-90CE0C74C4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5357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11179-5BD6-42B6-A0B2-99A641ECD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4466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492B7-608D-4FCC-92D9-2E955FBB46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51924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E71E-708A-4426-B95E-AE5FBA014D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9011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29251-3F72-4E55-9283-C2475AE05C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86017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12150-C614-4E8B-9FEB-63380ABDBD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62526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C946B-B00C-4EF7-8713-93D87F15E1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2136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70F2F-424F-45E9-B798-D3650FD0B7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56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1E769-99EB-43CD-8C52-131C92978FE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7776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F135E-518F-4989-9369-D5851E635F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6067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BC8E1-8EA7-48E9-AA7E-DB624F73A6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23030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E88F4-3C3B-44BC-9871-B426228E29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45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14F215-D355-46BB-AB06-2ADCE4EA7BA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61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336CE0-E9BF-4E91-BD9B-1F9EDD79E64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28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A8309-BE7A-464F-A3FB-BE4B3E76BB3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13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level Second 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0">
                <a:solidFill>
                  <a:srgbClr val="FF9933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Helvetic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A5FC56-8804-444C-9D3B-D406EDC2866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>
                <a:srgbClr val="FF0000"/>
              </a:buClr>
              <a:buFontTx/>
              <a:buChar char="•"/>
              <a:defRPr sz="1400" i="0">
                <a:solidFill>
                  <a:srgbClr val="CC66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310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5A3026-AD5B-4066-B9EF-26CA566A06EB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83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level Second 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0">
                <a:solidFill>
                  <a:srgbClr val="FF9933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Helvetic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A5FC56-8804-444C-9D3B-D406EDC2866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>
                <a:srgbClr val="FF0000"/>
              </a:buClr>
              <a:buFontTx/>
              <a:buChar char="•"/>
              <a:defRPr sz="1400" i="0">
                <a:solidFill>
                  <a:srgbClr val="CC66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930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0215857-2BA0-C44B-B164-A11A8DBF344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12C4AE0-7329-684F-AE62-E3B95AC3DC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5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A2E69-74A5-47D1-BE85-C07B637B03F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67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4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49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26C087-F4B5-4484-BC64-230E45388209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610017"/>
          </a:xfrm>
        </p:spPr>
        <p:txBody>
          <a:bodyPr/>
          <a:lstStyle/>
          <a:p>
            <a:r>
              <a:rPr lang="en-US" altLang="en-US" sz="4800" b="1" dirty="0" smtClean="0"/>
              <a:t>Neural Networks</a:t>
            </a: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Chapter 18.7</a:t>
            </a:r>
            <a:endParaRPr lang="en-US" altLang="en-US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895600" y="5025189"/>
            <a:ext cx="5791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i="1" dirty="0" smtClean="0">
                <a:solidFill>
                  <a:srgbClr val="000000"/>
                </a:solidFill>
              </a:rPr>
              <a:t>Some material adopted from notes by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i="1" dirty="0" smtClean="0">
                <a:solidFill>
                  <a:srgbClr val="000000"/>
                </a:solidFill>
              </a:rPr>
              <a:t>    </a:t>
            </a:r>
            <a:r>
              <a:rPr lang="en-US" altLang="en-US" sz="1800" b="1" i="1" dirty="0" smtClean="0">
                <a:solidFill>
                  <a:srgbClr val="000000"/>
                </a:solidFill>
              </a:rPr>
              <a:t>Raymond J. Mooney</a:t>
            </a:r>
            <a:r>
              <a:rPr lang="en-US" altLang="en-US" sz="1800" i="1" dirty="0" smtClean="0">
                <a:solidFill>
                  <a:srgbClr val="000000"/>
                </a:solidFill>
              </a:rPr>
              <a:t>, University of Texas at Austin</a:t>
            </a:r>
          </a:p>
        </p:txBody>
      </p:sp>
    </p:spTree>
    <p:extLst>
      <p:ext uri="{BB962C8B-B14F-4D97-AF65-F5344CB8AC3E}">
        <p14:creationId xmlns:p14="http://schemas.microsoft.com/office/powerpoint/2010/main" val="74616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77875" y="884238"/>
            <a:ext cx="7694613" cy="2162175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altLang="en-US" sz="2800" b="1" smtClean="0"/>
              <a:t>Layered Networks</a:t>
            </a:r>
          </a:p>
          <a:p>
            <a:pPr lvl="1" eaLnBrk="1" hangingPunct="1">
              <a:lnSpc>
                <a:spcPct val="95000"/>
              </a:lnSpc>
            </a:pPr>
            <a:r>
              <a:rPr lang="en-US" altLang="en-US" sz="2400" smtClean="0"/>
              <a:t>Nodes are partitioned into subsets, called layers.</a:t>
            </a:r>
          </a:p>
          <a:p>
            <a:pPr lvl="1" eaLnBrk="1" hangingPunct="1">
              <a:lnSpc>
                <a:spcPct val="95000"/>
              </a:lnSpc>
            </a:pPr>
            <a:r>
              <a:rPr lang="en-US" altLang="en-US" sz="2400" smtClean="0"/>
              <a:t>No connections that lead from nodes in layer </a:t>
            </a:r>
            <a:r>
              <a:rPr lang="en-US" altLang="en-US" sz="2400" i="1" smtClean="0"/>
              <a:t>j</a:t>
            </a:r>
            <a:r>
              <a:rPr lang="en-US" altLang="en-US" sz="2400" smtClean="0"/>
              <a:t> to those in layer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if </a:t>
            </a:r>
            <a:r>
              <a:rPr lang="en-US" altLang="en-US" sz="2400" i="1" smtClean="0"/>
              <a:t>j &gt; k</a:t>
            </a:r>
            <a:r>
              <a:rPr lang="en-US" altLang="en-US" sz="2400" smtClean="0">
                <a:sym typeface="Symbol" pitchFamily="18" charset="2"/>
              </a:rPr>
              <a:t>.</a:t>
            </a:r>
          </a:p>
        </p:txBody>
      </p:sp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6108700" y="2747963"/>
            <a:ext cx="2544763" cy="3484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25425" indent="-2254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1000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Inputs from the environment are applied to nodes in layer 0 (</a:t>
            </a:r>
            <a:r>
              <a:rPr lang="en-US" altLang="en-US" sz="2000" b="1" smtClean="0">
                <a:solidFill>
                  <a:srgbClr val="000000"/>
                </a:solidFill>
              </a:rPr>
              <a:t>input layer</a:t>
            </a:r>
            <a:r>
              <a:rPr lang="en-US" altLang="en-US" sz="2000" smtClean="0">
                <a:solidFill>
                  <a:srgbClr val="000000"/>
                </a:solidFill>
              </a:rPr>
              <a:t>). </a:t>
            </a:r>
          </a:p>
          <a:p>
            <a:pPr eaLnBrk="1" fontAlgn="base" hangingPunct="1">
              <a:spcBef>
                <a:spcPct val="1000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Nodes in input layer are place holders with no computation occurring (i.e., their node functions are identity function)</a:t>
            </a:r>
          </a:p>
        </p:txBody>
      </p:sp>
      <p:graphicFrame>
        <p:nvGraphicFramePr>
          <p:cNvPr id="18436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176213" y="2738438"/>
          <a:ext cx="5738812" cy="314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Bitmap Image" r:id="rId3" imgW="4401164" imgH="2419048" progId="Paint.Picture">
                  <p:embed/>
                </p:oleObj>
              </mc:Choice>
              <mc:Fallback>
                <p:oleObj name="Bitmap Image" r:id="rId3" imgW="4401164" imgH="241904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3" y="2738438"/>
                        <a:ext cx="5738812" cy="314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Rectangle 12"/>
          <p:cNvSpPr>
            <a:spLocks noGrp="1" noChangeArrowheads="1"/>
          </p:cNvSpPr>
          <p:nvPr>
            <p:ph type="title"/>
          </p:nvPr>
        </p:nvSpPr>
        <p:spPr>
          <a:xfrm>
            <a:off x="752475" y="212725"/>
            <a:ext cx="7772400" cy="719138"/>
          </a:xfrm>
          <a:noFill/>
        </p:spPr>
        <p:txBody>
          <a:bodyPr/>
          <a:lstStyle/>
          <a:p>
            <a:pPr eaLnBrk="1" hangingPunct="1"/>
            <a:r>
              <a:rPr lang="en-US" altLang="en-US" sz="3200" b="1" smtClean="0"/>
              <a:t>Network Architecture </a:t>
            </a:r>
          </a:p>
        </p:txBody>
      </p:sp>
    </p:spTree>
    <p:extLst>
      <p:ext uri="{BB962C8B-B14F-4D97-AF65-F5344CB8AC3E}">
        <p14:creationId xmlns:p14="http://schemas.microsoft.com/office/powerpoint/2010/main" val="101202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884238"/>
            <a:ext cx="8170862" cy="1830387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altLang="en-US" sz="2800" b="1" smtClean="0">
                <a:solidFill>
                  <a:schemeClr val="accent2"/>
                </a:solidFill>
              </a:rPr>
              <a:t>Feedforward Networks</a:t>
            </a:r>
          </a:p>
          <a:p>
            <a:pPr lvl="1" eaLnBrk="1" hangingPunct="1">
              <a:lnSpc>
                <a:spcPct val="95000"/>
              </a:lnSpc>
            </a:pPr>
            <a:r>
              <a:rPr lang="en-US" altLang="en-US" sz="2400" smtClean="0"/>
              <a:t>A connection is allowed from a node in layer </a:t>
            </a:r>
            <a:r>
              <a:rPr lang="en-US" altLang="en-US" sz="2400" i="1" smtClean="0"/>
              <a:t>i</a:t>
            </a:r>
            <a:r>
              <a:rPr lang="en-US" altLang="en-US" sz="2400" smtClean="0"/>
              <a:t> only to nodes in layer </a:t>
            </a:r>
            <a:r>
              <a:rPr lang="en-US" altLang="en-US" sz="2400" i="1" smtClean="0"/>
              <a:t>i</a:t>
            </a:r>
            <a:r>
              <a:rPr lang="en-US" altLang="en-US" sz="2400" smtClean="0"/>
              <a:t> + 1.</a:t>
            </a:r>
            <a:endParaRPr lang="en-US" altLang="en-US" sz="2400" smtClean="0">
              <a:sym typeface="Symbol" pitchFamily="18" charset="2"/>
            </a:endParaRPr>
          </a:p>
          <a:p>
            <a:pPr lvl="1" eaLnBrk="1" hangingPunct="1">
              <a:lnSpc>
                <a:spcPct val="95000"/>
              </a:lnSpc>
            </a:pPr>
            <a:r>
              <a:rPr lang="en-US" altLang="en-US" sz="2400" smtClean="0">
                <a:sym typeface="Symbol" pitchFamily="18" charset="2"/>
              </a:rPr>
              <a:t>Most widely used architecture.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6348413" y="3013075"/>
            <a:ext cx="2544762" cy="2111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25425" indent="-2254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 smtClean="0">
                <a:solidFill>
                  <a:srgbClr val="000000"/>
                </a:solidFill>
                <a:sym typeface="Symbol" pitchFamily="18" charset="2"/>
              </a:rPr>
              <a:t>Conceptually, nodes at higher levels successively abstract features from preceding layers</a:t>
            </a:r>
          </a:p>
        </p:txBody>
      </p:sp>
      <p:graphicFrame>
        <p:nvGraphicFramePr>
          <p:cNvPr id="19460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447675" y="2755900"/>
          <a:ext cx="5451475" cy="296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Bitmap Image" r:id="rId3" imgW="4266667" imgH="2324424" progId="Paint.Picture">
                  <p:embed/>
                </p:oleObj>
              </mc:Choice>
              <mc:Fallback>
                <p:oleObj name="Bitmap Image" r:id="rId3" imgW="4266667" imgH="232442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2755900"/>
                        <a:ext cx="5451475" cy="296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Rectangle 11"/>
          <p:cNvSpPr>
            <a:spLocks noGrp="1" noChangeArrowheads="1"/>
          </p:cNvSpPr>
          <p:nvPr>
            <p:ph type="title"/>
          </p:nvPr>
        </p:nvSpPr>
        <p:spPr>
          <a:xfrm>
            <a:off x="752475" y="212725"/>
            <a:ext cx="7772400" cy="719138"/>
          </a:xfrm>
          <a:noFill/>
        </p:spPr>
        <p:txBody>
          <a:bodyPr/>
          <a:lstStyle/>
          <a:p>
            <a:pPr eaLnBrk="1" hangingPunct="1"/>
            <a:r>
              <a:rPr lang="en-US" altLang="en-US" sz="3200" b="1" smtClean="0"/>
              <a:t>Network Architecture </a:t>
            </a:r>
          </a:p>
        </p:txBody>
      </p:sp>
    </p:spTree>
    <p:extLst>
      <p:ext uri="{BB962C8B-B14F-4D97-AF65-F5344CB8AC3E}">
        <p14:creationId xmlns:p14="http://schemas.microsoft.com/office/powerpoint/2010/main" val="44310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1C4D58-6727-433E-B812-AB570D9373F4}" type="slidenum">
              <a:rPr lang="en-US" altLang="en-US"/>
              <a:pPr/>
              <a:t>12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en-US" sz="4000" dirty="0" smtClean="0"/>
              <a:t>Neural Network Learning</a:t>
            </a:r>
            <a:endParaRPr lang="en-US" altLang="en-US" sz="4000" dirty="0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r>
              <a:rPr lang="en-US" altLang="en-US" sz="2800" dirty="0" smtClean="0"/>
              <a:t>Real neural learning</a:t>
            </a:r>
          </a:p>
          <a:p>
            <a:pPr lvl="1">
              <a:spcBef>
                <a:spcPts val="0"/>
              </a:spcBef>
            </a:pPr>
            <a:r>
              <a:rPr lang="en-US" altLang="en-US" sz="2400" dirty="0" smtClean="0"/>
              <a:t>Synapses </a:t>
            </a:r>
            <a:r>
              <a:rPr lang="en-US" altLang="en-US" sz="2400" dirty="0"/>
              <a:t>change size and strength with </a:t>
            </a:r>
            <a:r>
              <a:rPr lang="en-US" altLang="en-US" sz="2400" dirty="0" smtClean="0"/>
              <a:t>experience.</a:t>
            </a:r>
          </a:p>
          <a:p>
            <a:pPr lvl="1"/>
            <a:r>
              <a:rPr lang="en-US" altLang="en-US" sz="2400" b="1" dirty="0" err="1" smtClean="0">
                <a:solidFill>
                  <a:schemeClr val="accent6"/>
                </a:solidFill>
              </a:rPr>
              <a:t>Hebbian</a:t>
            </a:r>
            <a:r>
              <a:rPr lang="en-US" altLang="en-US" sz="2400" b="1" dirty="0" smtClean="0">
                <a:solidFill>
                  <a:schemeClr val="accent6"/>
                </a:solidFill>
              </a:rPr>
              <a:t> </a:t>
            </a:r>
            <a:r>
              <a:rPr lang="en-US" altLang="en-US" sz="2400" b="1" dirty="0">
                <a:solidFill>
                  <a:schemeClr val="accent6"/>
                </a:solidFill>
              </a:rPr>
              <a:t>learning</a:t>
            </a:r>
            <a:r>
              <a:rPr lang="en-US" altLang="en-US" sz="2400" dirty="0"/>
              <a:t>: When two connected neurons are firing at the same time, the strength of the synapse between them increases</a:t>
            </a:r>
            <a:r>
              <a:rPr lang="en-US" altLang="en-US" sz="2400" dirty="0" smtClean="0"/>
              <a:t>.</a:t>
            </a:r>
          </a:p>
          <a:p>
            <a:pPr marL="457200" lvl="1" indent="0"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“</a:t>
            </a:r>
            <a:r>
              <a:rPr lang="en-US" altLang="en-US" sz="2400" dirty="0"/>
              <a:t>Neurons that fire together, wire together</a:t>
            </a:r>
            <a:r>
              <a:rPr lang="en-US" altLang="en-US" sz="2400" dirty="0" smtClean="0"/>
              <a:t>.”</a:t>
            </a:r>
          </a:p>
          <a:p>
            <a:r>
              <a:rPr lang="en-US" altLang="en-US" sz="2800" dirty="0" smtClean="0"/>
              <a:t>ANN learning</a:t>
            </a:r>
          </a:p>
          <a:p>
            <a:pPr lvl="1">
              <a:spcBef>
                <a:spcPts val="0"/>
              </a:spcBef>
            </a:pPr>
            <a:r>
              <a:rPr lang="en-US" altLang="en-US" sz="2400" dirty="0" smtClean="0"/>
              <a:t>Construct the NN by training using samples</a:t>
            </a:r>
          </a:p>
          <a:p>
            <a:pPr lvl="1">
              <a:spcBef>
                <a:spcPts val="0"/>
              </a:spcBef>
            </a:pPr>
            <a:r>
              <a:rPr lang="en-US" altLang="en-US" sz="2400" dirty="0" smtClean="0"/>
              <a:t>Training is primarily to change the weights</a:t>
            </a:r>
          </a:p>
          <a:p>
            <a:pPr lvl="1">
              <a:spcBef>
                <a:spcPts val="0"/>
              </a:spcBef>
            </a:pPr>
            <a:r>
              <a:rPr lang="en-US" altLang="en-US" sz="2400" dirty="0" smtClean="0"/>
              <a:t>We will look at two particular training methods</a:t>
            </a:r>
          </a:p>
          <a:p>
            <a:pPr lvl="2">
              <a:spcBef>
                <a:spcPts val="0"/>
              </a:spcBef>
            </a:pPr>
            <a:r>
              <a:rPr lang="en-US" altLang="en-US" b="1" dirty="0" smtClean="0">
                <a:solidFill>
                  <a:schemeClr val="accent6"/>
                </a:solidFill>
              </a:rPr>
              <a:t>Perceptron</a:t>
            </a:r>
          </a:p>
          <a:p>
            <a:pPr lvl="2">
              <a:spcBef>
                <a:spcPts val="0"/>
              </a:spcBef>
            </a:pPr>
            <a:r>
              <a:rPr lang="en-US" altLang="en-US" b="1" dirty="0" err="1" smtClean="0">
                <a:solidFill>
                  <a:schemeClr val="accent6"/>
                </a:solidFill>
              </a:rPr>
              <a:t>backpropogation</a:t>
            </a:r>
            <a:endParaRPr lang="en-US" altLang="en-US" b="1" dirty="0" smtClean="0">
              <a:solidFill>
                <a:schemeClr val="accent6"/>
              </a:solidFill>
            </a:endParaRPr>
          </a:p>
          <a:p>
            <a:pPr marL="914400" lvl="1" indent="-457200">
              <a:tabLst>
                <a:tab pos="406400" algn="l"/>
              </a:tabLst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344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3FA1A7-D141-4706-8101-FA9458F85C3D}" type="slidenum">
              <a:rPr lang="en-US" altLang="en-US"/>
              <a:pPr/>
              <a:t>13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4000" dirty="0" smtClean="0"/>
              <a:t>Perceptron</a:t>
            </a:r>
            <a:endParaRPr lang="en-US" altLang="en-US" sz="4000" dirty="0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832725" cy="4343400"/>
          </a:xfrm>
        </p:spPr>
        <p:txBody>
          <a:bodyPr/>
          <a:lstStyle/>
          <a:p>
            <a:r>
              <a:rPr lang="en-US" altLang="en-US" sz="2400" dirty="0" smtClean="0"/>
              <a:t>Structure: single layer</a:t>
            </a:r>
            <a:endParaRPr lang="en-US" altLang="en-US" sz="2400" dirty="0"/>
          </a:p>
          <a:p>
            <a:endParaRPr lang="en-US" altLang="en-US" sz="2400" dirty="0"/>
          </a:p>
          <a:p>
            <a:r>
              <a:rPr lang="en-US" altLang="en-US" sz="2400" dirty="0" smtClean="0"/>
              <a:t>Non-linear output nodes</a:t>
            </a: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 smtClean="0"/>
              <a:t>	Threshold units</a:t>
            </a:r>
            <a:endParaRPr lang="en-US" altLang="en-US" sz="2400" dirty="0"/>
          </a:p>
          <a:p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endParaRPr lang="en-US" altLang="en-US" sz="2400" dirty="0"/>
          </a:p>
          <a:p>
            <a:r>
              <a:rPr lang="en-US" altLang="en-US" sz="2400" dirty="0" smtClean="0"/>
              <a:t>Supervised learning</a:t>
            </a:r>
          </a:p>
          <a:p>
            <a:pPr lvl="1"/>
            <a:r>
              <a:rPr lang="en-US" altLang="en-US" sz="2400" dirty="0" smtClean="0"/>
              <a:t>Learning weights so that output node produces correct output for each training sample </a:t>
            </a:r>
            <a:endParaRPr lang="en-US" altLang="en-US" sz="2400" dirty="0"/>
          </a:p>
        </p:txBody>
      </p:sp>
      <p:grpSp>
        <p:nvGrpSpPr>
          <p:cNvPr id="303108" name="Group 4"/>
          <p:cNvGrpSpPr>
            <a:grpSpLocks/>
          </p:cNvGrpSpPr>
          <p:nvPr/>
        </p:nvGrpSpPr>
        <p:grpSpPr bwMode="auto">
          <a:xfrm>
            <a:off x="5837238" y="1066800"/>
            <a:ext cx="2192337" cy="1768475"/>
            <a:chOff x="3339" y="1637"/>
            <a:chExt cx="1381" cy="1114"/>
          </a:xfrm>
        </p:grpSpPr>
        <p:sp>
          <p:nvSpPr>
            <p:cNvPr id="303109" name="Oval 5"/>
            <p:cNvSpPr>
              <a:spLocks noChangeArrowheads="1"/>
            </p:cNvSpPr>
            <p:nvPr/>
          </p:nvSpPr>
          <p:spPr bwMode="auto">
            <a:xfrm>
              <a:off x="3963" y="1866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3110" name="Oval 6"/>
            <p:cNvSpPr>
              <a:spLocks noChangeArrowheads="1"/>
            </p:cNvSpPr>
            <p:nvPr/>
          </p:nvSpPr>
          <p:spPr bwMode="auto">
            <a:xfrm>
              <a:off x="3398" y="2415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3111" name="Oval 7"/>
            <p:cNvSpPr>
              <a:spLocks noChangeArrowheads="1"/>
            </p:cNvSpPr>
            <p:nvPr/>
          </p:nvSpPr>
          <p:spPr bwMode="auto">
            <a:xfrm>
              <a:off x="3701" y="2415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3112" name="Oval 8"/>
            <p:cNvSpPr>
              <a:spLocks noChangeArrowheads="1"/>
            </p:cNvSpPr>
            <p:nvPr/>
          </p:nvSpPr>
          <p:spPr bwMode="auto">
            <a:xfrm>
              <a:off x="4005" y="2415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3113" name="Oval 9"/>
            <p:cNvSpPr>
              <a:spLocks noChangeArrowheads="1"/>
            </p:cNvSpPr>
            <p:nvPr/>
          </p:nvSpPr>
          <p:spPr bwMode="auto">
            <a:xfrm>
              <a:off x="4308" y="2415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3114" name="Oval 10"/>
            <p:cNvSpPr>
              <a:spLocks noChangeArrowheads="1"/>
            </p:cNvSpPr>
            <p:nvPr/>
          </p:nvSpPr>
          <p:spPr bwMode="auto">
            <a:xfrm>
              <a:off x="4612" y="2415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3115" name="Text Box 11"/>
            <p:cNvSpPr txBox="1">
              <a:spLocks noChangeArrowheads="1"/>
            </p:cNvSpPr>
            <p:nvPr/>
          </p:nvSpPr>
          <p:spPr bwMode="auto">
            <a:xfrm>
              <a:off x="3939" y="1637"/>
              <a:ext cx="1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1800" b="1" i="0"/>
                <a:t>1</a:t>
              </a:r>
            </a:p>
          </p:txBody>
        </p:sp>
        <p:sp>
          <p:nvSpPr>
            <p:cNvPr id="303116" name="Text Box 12"/>
            <p:cNvSpPr txBox="1">
              <a:spLocks noChangeArrowheads="1"/>
            </p:cNvSpPr>
            <p:nvPr/>
          </p:nvSpPr>
          <p:spPr bwMode="auto">
            <a:xfrm>
              <a:off x="3651" y="2520"/>
              <a:ext cx="1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1800" b="1" i="0"/>
                <a:t>3</a:t>
              </a:r>
            </a:p>
          </p:txBody>
        </p:sp>
        <p:sp>
          <p:nvSpPr>
            <p:cNvPr id="303117" name="Text Box 13"/>
            <p:cNvSpPr txBox="1">
              <a:spLocks noChangeArrowheads="1"/>
            </p:cNvSpPr>
            <p:nvPr/>
          </p:nvSpPr>
          <p:spPr bwMode="auto">
            <a:xfrm>
              <a:off x="3339" y="2520"/>
              <a:ext cx="1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1800" b="1" i="0"/>
                <a:t>2</a:t>
              </a:r>
            </a:p>
          </p:txBody>
        </p:sp>
        <p:sp>
          <p:nvSpPr>
            <p:cNvPr id="303118" name="Text Box 14"/>
            <p:cNvSpPr txBox="1">
              <a:spLocks noChangeArrowheads="1"/>
            </p:cNvSpPr>
            <p:nvPr/>
          </p:nvSpPr>
          <p:spPr bwMode="auto">
            <a:xfrm>
              <a:off x="4257" y="2520"/>
              <a:ext cx="1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1800" b="1" i="0"/>
                <a:t>5</a:t>
              </a:r>
            </a:p>
          </p:txBody>
        </p:sp>
        <p:sp>
          <p:nvSpPr>
            <p:cNvPr id="303119" name="Text Box 15"/>
            <p:cNvSpPr txBox="1">
              <a:spLocks noChangeArrowheads="1"/>
            </p:cNvSpPr>
            <p:nvPr/>
          </p:nvSpPr>
          <p:spPr bwMode="auto">
            <a:xfrm>
              <a:off x="3954" y="2520"/>
              <a:ext cx="1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1800" b="1" i="0"/>
                <a:t>4</a:t>
              </a:r>
            </a:p>
          </p:txBody>
        </p:sp>
        <p:sp>
          <p:nvSpPr>
            <p:cNvPr id="303120" name="Text Box 16"/>
            <p:cNvSpPr txBox="1">
              <a:spLocks noChangeArrowheads="1"/>
            </p:cNvSpPr>
            <p:nvPr/>
          </p:nvSpPr>
          <p:spPr bwMode="auto">
            <a:xfrm>
              <a:off x="4534" y="2520"/>
              <a:ext cx="1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1800" b="1" i="0"/>
                <a:t>6</a:t>
              </a:r>
            </a:p>
          </p:txBody>
        </p:sp>
        <p:sp>
          <p:nvSpPr>
            <p:cNvPr id="303121" name="Line 17"/>
            <p:cNvSpPr>
              <a:spLocks noChangeShapeType="1"/>
            </p:cNvSpPr>
            <p:nvPr/>
          </p:nvSpPr>
          <p:spPr bwMode="auto">
            <a:xfrm flipH="1">
              <a:off x="3441" y="1935"/>
              <a:ext cx="522" cy="47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3122" name="Line 18"/>
            <p:cNvSpPr>
              <a:spLocks noChangeShapeType="1"/>
            </p:cNvSpPr>
            <p:nvPr/>
          </p:nvSpPr>
          <p:spPr bwMode="auto">
            <a:xfrm flipH="1">
              <a:off x="3740" y="1928"/>
              <a:ext cx="238" cy="499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3123" name="Line 19"/>
            <p:cNvSpPr>
              <a:spLocks noChangeShapeType="1"/>
            </p:cNvSpPr>
            <p:nvPr/>
          </p:nvSpPr>
          <p:spPr bwMode="auto">
            <a:xfrm>
              <a:off x="4001" y="1920"/>
              <a:ext cx="39" cy="50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3124" name="Line 20"/>
            <p:cNvSpPr>
              <a:spLocks noChangeShapeType="1"/>
            </p:cNvSpPr>
            <p:nvPr/>
          </p:nvSpPr>
          <p:spPr bwMode="auto">
            <a:xfrm>
              <a:off x="4024" y="1905"/>
              <a:ext cx="308" cy="53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3125" name="Line 21"/>
            <p:cNvSpPr>
              <a:spLocks noChangeShapeType="1"/>
            </p:cNvSpPr>
            <p:nvPr/>
          </p:nvSpPr>
          <p:spPr bwMode="auto">
            <a:xfrm>
              <a:off x="4025" y="1874"/>
              <a:ext cx="599" cy="56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3126" name="Text Box 22"/>
            <p:cNvSpPr txBox="1">
              <a:spLocks noChangeArrowheads="1"/>
            </p:cNvSpPr>
            <p:nvPr/>
          </p:nvSpPr>
          <p:spPr bwMode="auto">
            <a:xfrm>
              <a:off x="3356" y="2020"/>
              <a:ext cx="3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1800"/>
                <a:t>w</a:t>
              </a:r>
              <a:r>
                <a:rPr lang="en-US" altLang="en-US" sz="1800" i="0" baseline="-25000"/>
                <a:t>12</a:t>
              </a:r>
            </a:p>
          </p:txBody>
        </p:sp>
        <p:sp>
          <p:nvSpPr>
            <p:cNvPr id="303127" name="Text Box 23"/>
            <p:cNvSpPr txBox="1">
              <a:spLocks noChangeArrowheads="1"/>
            </p:cNvSpPr>
            <p:nvPr/>
          </p:nvSpPr>
          <p:spPr bwMode="auto">
            <a:xfrm>
              <a:off x="3637" y="2217"/>
              <a:ext cx="3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1800"/>
                <a:t>w</a:t>
              </a:r>
              <a:r>
                <a:rPr lang="en-US" altLang="en-US" sz="1800" i="0" baseline="-25000"/>
                <a:t>13</a:t>
              </a:r>
            </a:p>
          </p:txBody>
        </p:sp>
        <p:sp>
          <p:nvSpPr>
            <p:cNvPr id="303128" name="Text Box 24"/>
            <p:cNvSpPr txBox="1">
              <a:spLocks noChangeArrowheads="1"/>
            </p:cNvSpPr>
            <p:nvPr/>
          </p:nvSpPr>
          <p:spPr bwMode="auto">
            <a:xfrm>
              <a:off x="3917" y="2197"/>
              <a:ext cx="3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1800"/>
                <a:t>w</a:t>
              </a:r>
              <a:r>
                <a:rPr lang="en-US" altLang="en-US" sz="1800" i="0" baseline="-25000"/>
                <a:t>14</a:t>
              </a:r>
            </a:p>
          </p:txBody>
        </p:sp>
        <p:sp>
          <p:nvSpPr>
            <p:cNvPr id="303129" name="Text Box 25"/>
            <p:cNvSpPr txBox="1">
              <a:spLocks noChangeArrowheads="1"/>
            </p:cNvSpPr>
            <p:nvPr/>
          </p:nvSpPr>
          <p:spPr bwMode="auto">
            <a:xfrm>
              <a:off x="4067" y="2101"/>
              <a:ext cx="3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1800"/>
                <a:t>w</a:t>
              </a:r>
              <a:r>
                <a:rPr lang="en-US" altLang="en-US" sz="1800" i="0" baseline="-25000"/>
                <a:t>15</a:t>
              </a:r>
            </a:p>
          </p:txBody>
        </p:sp>
        <p:sp>
          <p:nvSpPr>
            <p:cNvPr id="303130" name="Text Box 26"/>
            <p:cNvSpPr txBox="1">
              <a:spLocks noChangeArrowheads="1"/>
            </p:cNvSpPr>
            <p:nvPr/>
          </p:nvSpPr>
          <p:spPr bwMode="auto">
            <a:xfrm>
              <a:off x="4378" y="2020"/>
              <a:ext cx="3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1800"/>
                <a:t>w</a:t>
              </a:r>
              <a:r>
                <a:rPr lang="en-US" altLang="en-US" sz="1800" i="0" baseline="-25000"/>
                <a:t>16</a:t>
              </a:r>
            </a:p>
          </p:txBody>
        </p:sp>
      </p:grpSp>
      <p:graphicFrame>
        <p:nvGraphicFramePr>
          <p:cNvPr id="303133" name="Object 2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03538579"/>
              </p:ext>
            </p:extLst>
          </p:nvPr>
        </p:nvGraphicFramePr>
        <p:xfrm>
          <a:off x="1612900" y="3276600"/>
          <a:ext cx="2616951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3" imgW="1282680" imgH="507960" progId="Equation.DSMT4">
                  <p:embed/>
                </p:oleObj>
              </mc:Choice>
              <mc:Fallback>
                <p:oleObj name="Equation" r:id="rId3" imgW="12826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3276600"/>
                        <a:ext cx="2616951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5300663" y="3170237"/>
            <a:ext cx="2879725" cy="1519077"/>
            <a:chOff x="4975225" y="2971800"/>
            <a:chExt cx="3205163" cy="2022475"/>
          </a:xfrm>
        </p:grpSpPr>
        <p:sp>
          <p:nvSpPr>
            <p:cNvPr id="303134" name="Line 30"/>
            <p:cNvSpPr>
              <a:spLocks noChangeShapeType="1"/>
            </p:cNvSpPr>
            <p:nvPr/>
          </p:nvSpPr>
          <p:spPr bwMode="auto">
            <a:xfrm flipV="1">
              <a:off x="5376863" y="3035300"/>
              <a:ext cx="0" cy="15605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3135" name="Line 31"/>
            <p:cNvSpPr>
              <a:spLocks noChangeShapeType="1"/>
            </p:cNvSpPr>
            <p:nvPr/>
          </p:nvSpPr>
          <p:spPr bwMode="auto">
            <a:xfrm>
              <a:off x="5376863" y="4595812"/>
              <a:ext cx="28035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3136" name="Text Box 32"/>
            <p:cNvSpPr txBox="1">
              <a:spLocks noChangeArrowheads="1"/>
            </p:cNvSpPr>
            <p:nvPr/>
          </p:nvSpPr>
          <p:spPr bwMode="auto">
            <a:xfrm>
              <a:off x="7524750" y="4597400"/>
              <a:ext cx="5365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/>
                <a:t>net</a:t>
              </a:r>
              <a:r>
                <a:rPr lang="en-US" altLang="en-US" baseline="-25000"/>
                <a:t>j</a:t>
              </a:r>
            </a:p>
          </p:txBody>
        </p:sp>
        <p:sp>
          <p:nvSpPr>
            <p:cNvPr id="303137" name="Text Box 33"/>
            <p:cNvSpPr txBox="1">
              <a:spLocks noChangeArrowheads="1"/>
            </p:cNvSpPr>
            <p:nvPr/>
          </p:nvSpPr>
          <p:spPr bwMode="auto">
            <a:xfrm>
              <a:off x="4975225" y="2971800"/>
              <a:ext cx="3540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/>
                <a:t>o</a:t>
              </a:r>
              <a:r>
                <a:rPr lang="en-US" altLang="en-US" baseline="-25000"/>
                <a:t>j</a:t>
              </a:r>
            </a:p>
          </p:txBody>
        </p:sp>
        <p:sp>
          <p:nvSpPr>
            <p:cNvPr id="303138" name="Text Box 34"/>
            <p:cNvSpPr txBox="1">
              <a:spLocks noChangeArrowheads="1"/>
            </p:cNvSpPr>
            <p:nvPr/>
          </p:nvSpPr>
          <p:spPr bwMode="auto">
            <a:xfrm>
              <a:off x="6511925" y="4586287"/>
              <a:ext cx="3683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/>
                <a:t>T</a:t>
              </a:r>
              <a:r>
                <a:rPr lang="en-US" altLang="en-US" baseline="-25000"/>
                <a:t>j</a:t>
              </a:r>
            </a:p>
          </p:txBody>
        </p:sp>
        <p:sp>
          <p:nvSpPr>
            <p:cNvPr id="303139" name="Line 35"/>
            <p:cNvSpPr>
              <a:spLocks noChangeShapeType="1"/>
            </p:cNvSpPr>
            <p:nvPr/>
          </p:nvSpPr>
          <p:spPr bwMode="auto">
            <a:xfrm>
              <a:off x="6692900" y="4473575"/>
              <a:ext cx="0" cy="1825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3140" name="Text Box 36"/>
            <p:cNvSpPr txBox="1">
              <a:spLocks noChangeArrowheads="1"/>
            </p:cNvSpPr>
            <p:nvPr/>
          </p:nvSpPr>
          <p:spPr bwMode="auto">
            <a:xfrm>
              <a:off x="4992688" y="4403725"/>
              <a:ext cx="3079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b="1" i="0"/>
                <a:t>0</a:t>
              </a:r>
            </a:p>
          </p:txBody>
        </p:sp>
        <p:sp>
          <p:nvSpPr>
            <p:cNvPr id="303141" name="Text Box 37"/>
            <p:cNvSpPr txBox="1">
              <a:spLocks noChangeArrowheads="1"/>
            </p:cNvSpPr>
            <p:nvPr/>
          </p:nvSpPr>
          <p:spPr bwMode="auto">
            <a:xfrm>
              <a:off x="4984750" y="3495675"/>
              <a:ext cx="3079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b="1" i="0"/>
                <a:t>1</a:t>
              </a:r>
            </a:p>
          </p:txBody>
        </p:sp>
        <p:sp>
          <p:nvSpPr>
            <p:cNvPr id="303142" name="Line 38"/>
            <p:cNvSpPr>
              <a:spLocks noChangeShapeType="1"/>
            </p:cNvSpPr>
            <p:nvPr/>
          </p:nvSpPr>
          <p:spPr bwMode="auto">
            <a:xfrm flipV="1">
              <a:off x="5267325" y="3694112"/>
              <a:ext cx="268288" cy="11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3143" name="Line 39"/>
            <p:cNvSpPr>
              <a:spLocks noChangeShapeType="1"/>
            </p:cNvSpPr>
            <p:nvPr/>
          </p:nvSpPr>
          <p:spPr bwMode="auto">
            <a:xfrm flipV="1">
              <a:off x="5376863" y="4583112"/>
              <a:ext cx="1304925" cy="127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3144" name="Line 40"/>
            <p:cNvSpPr>
              <a:spLocks noChangeShapeType="1"/>
            </p:cNvSpPr>
            <p:nvPr/>
          </p:nvSpPr>
          <p:spPr bwMode="auto">
            <a:xfrm flipV="1">
              <a:off x="6681788" y="3668712"/>
              <a:ext cx="0" cy="9144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03145" name="Line 41"/>
            <p:cNvSpPr>
              <a:spLocks noChangeShapeType="1"/>
            </p:cNvSpPr>
            <p:nvPr/>
          </p:nvSpPr>
          <p:spPr bwMode="auto">
            <a:xfrm flipV="1">
              <a:off x="6664325" y="3638550"/>
              <a:ext cx="1304925" cy="127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1318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2DDD12-32F6-4FEC-A849-A9CCA0BE72D0}" type="slidenum">
              <a:rPr lang="en-US" altLang="en-US"/>
              <a:pPr/>
              <a:t>14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z="4000" dirty="0"/>
              <a:t>Perceptron Learning Rule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8027988" cy="4687888"/>
          </a:xfrm>
        </p:spPr>
        <p:txBody>
          <a:bodyPr/>
          <a:lstStyle/>
          <a:p>
            <a:r>
              <a:rPr lang="en-US" altLang="en-US" sz="2800" dirty="0"/>
              <a:t>Update weights by:</a:t>
            </a:r>
          </a:p>
          <a:p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     where </a:t>
            </a:r>
            <a:r>
              <a:rPr lang="el-GR" altLang="en-US" sz="2800" dirty="0">
                <a:cs typeface="Times New Roman" pitchFamily="18" charset="0"/>
              </a:rPr>
              <a:t>η</a:t>
            </a:r>
            <a:r>
              <a:rPr lang="en-US" altLang="en-US" sz="2800" dirty="0">
                <a:cs typeface="Times New Roman" pitchFamily="18" charset="0"/>
              </a:rPr>
              <a:t> is the “learning rate”</a:t>
            </a:r>
          </a:p>
          <a:p>
            <a:pPr>
              <a:buFontTx/>
              <a:buNone/>
            </a:pPr>
            <a:r>
              <a:rPr lang="en-US" altLang="en-US" sz="2800" dirty="0">
                <a:cs typeface="Times New Roman" pitchFamily="18" charset="0"/>
              </a:rPr>
              <a:t>     </a:t>
            </a:r>
            <a:r>
              <a:rPr lang="en-US" altLang="en-US" sz="2800" i="1" dirty="0" err="1">
                <a:cs typeface="Times New Roman" pitchFamily="18" charset="0"/>
              </a:rPr>
              <a:t>t</a:t>
            </a:r>
            <a:r>
              <a:rPr lang="en-US" altLang="en-US" sz="2800" i="1" baseline="-25000" dirty="0" err="1">
                <a:cs typeface="Times New Roman" pitchFamily="18" charset="0"/>
              </a:rPr>
              <a:t>j</a:t>
            </a:r>
            <a:r>
              <a:rPr lang="en-US" altLang="en-US" sz="2800" dirty="0">
                <a:cs typeface="Times New Roman" pitchFamily="18" charset="0"/>
              </a:rPr>
              <a:t> is the teacher specified output for unit </a:t>
            </a:r>
            <a:r>
              <a:rPr lang="en-US" altLang="en-US" sz="2800" i="1" dirty="0" smtClean="0">
                <a:cs typeface="Times New Roman" pitchFamily="18" charset="0"/>
              </a:rPr>
              <a:t>j</a:t>
            </a:r>
            <a:endParaRPr lang="en-US" altLang="en-US" sz="2800" dirty="0" smtClean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 sz="2800" dirty="0">
                <a:cs typeface="Times New Roman" pitchFamily="18" charset="0"/>
              </a:rPr>
              <a:t> </a:t>
            </a:r>
            <a:r>
              <a:rPr lang="en-US" altLang="en-US" sz="2800" dirty="0" smtClean="0">
                <a:cs typeface="Times New Roman" pitchFamily="18" charset="0"/>
              </a:rPr>
              <a:t>    (</a:t>
            </a:r>
            <a:r>
              <a:rPr lang="en-US" altLang="en-US" sz="2800" i="1" dirty="0" err="1" smtClean="0">
                <a:cs typeface="Times New Roman" pitchFamily="18" charset="0"/>
              </a:rPr>
              <a:t>t</a:t>
            </a:r>
            <a:r>
              <a:rPr lang="en-US" altLang="en-US" sz="2800" i="1" baseline="-25000" dirty="0" err="1" smtClean="0">
                <a:cs typeface="Times New Roman" pitchFamily="18" charset="0"/>
              </a:rPr>
              <a:t>j</a:t>
            </a:r>
            <a:r>
              <a:rPr lang="en-US" altLang="en-US" sz="2800" i="1" dirty="0" smtClean="0">
                <a:cs typeface="Times New Roman" pitchFamily="18" charset="0"/>
              </a:rPr>
              <a:t> – </a:t>
            </a:r>
            <a:r>
              <a:rPr lang="en-US" altLang="en-US" sz="2800" i="1" dirty="0" err="1" smtClean="0">
                <a:cs typeface="Times New Roman" pitchFamily="18" charset="0"/>
              </a:rPr>
              <a:t>o</a:t>
            </a:r>
            <a:r>
              <a:rPr lang="en-US" altLang="en-US" sz="2800" i="1" baseline="-25000" dirty="0" err="1" smtClean="0">
                <a:cs typeface="Times New Roman" pitchFamily="18" charset="0"/>
              </a:rPr>
              <a:t>j</a:t>
            </a:r>
            <a:r>
              <a:rPr lang="en-US" altLang="en-US" sz="2800" dirty="0" smtClean="0">
                <a:cs typeface="Times New Roman" pitchFamily="18" charset="0"/>
              </a:rPr>
              <a:t>) is the </a:t>
            </a:r>
            <a:r>
              <a:rPr lang="en-US" altLang="en-US" sz="2800" b="1" dirty="0" smtClean="0">
                <a:solidFill>
                  <a:schemeClr val="accent6"/>
                </a:solidFill>
                <a:cs typeface="Times New Roman" pitchFamily="18" charset="0"/>
              </a:rPr>
              <a:t>error </a:t>
            </a:r>
            <a:r>
              <a:rPr lang="en-US" altLang="en-US" sz="2800" dirty="0" smtClean="0">
                <a:cs typeface="Times New Roman" pitchFamily="18" charset="0"/>
              </a:rPr>
              <a:t>(training is error driven)</a:t>
            </a:r>
            <a:endParaRPr lang="el-GR" altLang="en-US" sz="2800" dirty="0">
              <a:cs typeface="Times New Roman" pitchFamily="18" charset="0"/>
            </a:endParaRPr>
          </a:p>
          <a:p>
            <a:r>
              <a:rPr lang="en-US" altLang="en-US" sz="2800" dirty="0"/>
              <a:t>Equivalent to rules:</a:t>
            </a:r>
          </a:p>
          <a:p>
            <a:pPr lvl="1"/>
            <a:r>
              <a:rPr lang="en-US" altLang="en-US" sz="2400" dirty="0"/>
              <a:t>If output is correct do nothing.</a:t>
            </a:r>
          </a:p>
          <a:p>
            <a:pPr lvl="1"/>
            <a:r>
              <a:rPr lang="en-US" altLang="en-US" sz="2400" dirty="0"/>
              <a:t>If output is high, lower weights on active inputs</a:t>
            </a:r>
          </a:p>
          <a:p>
            <a:pPr lvl="1"/>
            <a:r>
              <a:rPr lang="en-US" altLang="en-US" sz="2400" dirty="0"/>
              <a:t>If output is low, increase weights on active </a:t>
            </a:r>
            <a:r>
              <a:rPr lang="en-US" altLang="en-US" sz="2400" dirty="0" smtClean="0"/>
              <a:t>inputs</a:t>
            </a:r>
          </a:p>
        </p:txBody>
      </p:sp>
      <p:graphicFrame>
        <p:nvGraphicFramePr>
          <p:cNvPr id="30618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185863" y="1822450"/>
          <a:ext cx="38100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3" imgW="1384200" imgH="241200" progId="Equation.DSMT4">
                  <p:embed/>
                </p:oleObj>
              </mc:Choice>
              <mc:Fallback>
                <p:oleObj name="Equation" r:id="rId3" imgW="13842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1822450"/>
                        <a:ext cx="38100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322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6E07C8-A6CE-4099-95D9-4177B49DB30D}" type="slidenum">
              <a:rPr lang="en-US" altLang="en-US"/>
              <a:pPr/>
              <a:t>15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4817" y="228600"/>
            <a:ext cx="7772400" cy="1143000"/>
          </a:xfrm>
        </p:spPr>
        <p:txBody>
          <a:bodyPr/>
          <a:lstStyle/>
          <a:p>
            <a:r>
              <a:rPr lang="en-US" altLang="en-US" sz="4000" dirty="0"/>
              <a:t>Perceptron Learning Algorithm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18450" cy="4687888"/>
          </a:xfrm>
        </p:spPr>
        <p:txBody>
          <a:bodyPr/>
          <a:lstStyle/>
          <a:p>
            <a:r>
              <a:rPr lang="en-US" altLang="en-US"/>
              <a:t>Iteratively update weights until convergence.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Each execution of the outer loop is typically called an </a:t>
            </a:r>
            <a:r>
              <a:rPr lang="en-US" altLang="en-US" i="1"/>
              <a:t>epoch</a:t>
            </a:r>
            <a:r>
              <a:rPr lang="en-US" altLang="en-US"/>
              <a:t>.</a:t>
            </a:r>
          </a:p>
        </p:txBody>
      </p:sp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585788" y="2060575"/>
            <a:ext cx="7108334" cy="231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altLang="en-US" sz="2400" i="0" dirty="0"/>
              <a:t>Initialize weights to random values</a:t>
            </a:r>
          </a:p>
          <a:p>
            <a:r>
              <a:rPr lang="en-US" altLang="en-US" sz="2400" i="0" dirty="0"/>
              <a:t>Until outputs of all training examples are correct</a:t>
            </a:r>
          </a:p>
          <a:p>
            <a:r>
              <a:rPr lang="en-US" altLang="en-US" sz="2400" i="0" dirty="0"/>
              <a:t>      For each training pair, </a:t>
            </a:r>
            <a:r>
              <a:rPr lang="en-US" altLang="en-US" sz="2400" dirty="0"/>
              <a:t>E</a:t>
            </a:r>
            <a:r>
              <a:rPr lang="en-US" altLang="en-US" sz="2400" i="0" dirty="0"/>
              <a:t>, do: </a:t>
            </a:r>
          </a:p>
          <a:p>
            <a:r>
              <a:rPr lang="en-US" altLang="en-US" sz="2400" i="0" dirty="0"/>
              <a:t>             Compute current output </a:t>
            </a:r>
            <a:r>
              <a:rPr lang="en-US" altLang="en-US" sz="2400" dirty="0" err="1"/>
              <a:t>o</a:t>
            </a:r>
            <a:r>
              <a:rPr lang="en-US" altLang="en-US" sz="2400" baseline="-25000" dirty="0" err="1"/>
              <a:t>j</a:t>
            </a:r>
            <a:r>
              <a:rPr lang="en-US" altLang="en-US" sz="2400" i="0" dirty="0"/>
              <a:t> for </a:t>
            </a:r>
            <a:r>
              <a:rPr lang="en-US" altLang="en-US" sz="2400" dirty="0"/>
              <a:t>E</a:t>
            </a:r>
            <a:r>
              <a:rPr lang="en-US" altLang="en-US" sz="2400" i="0" dirty="0"/>
              <a:t> given its inputs</a:t>
            </a:r>
          </a:p>
          <a:p>
            <a:r>
              <a:rPr lang="en-US" altLang="en-US" sz="2400" i="0" dirty="0"/>
              <a:t>             Compare current output to target value, </a:t>
            </a:r>
            <a:r>
              <a:rPr lang="en-US" altLang="en-US" sz="2400" dirty="0" err="1"/>
              <a:t>t</a:t>
            </a:r>
            <a:r>
              <a:rPr lang="en-US" altLang="en-US" sz="2400" baseline="-25000" dirty="0" err="1"/>
              <a:t>j</a:t>
            </a:r>
            <a:r>
              <a:rPr lang="en-US" altLang="en-US" sz="2400" i="0" baseline="-25000" dirty="0"/>
              <a:t> , </a:t>
            </a:r>
            <a:r>
              <a:rPr lang="en-US" altLang="en-US" sz="2400" i="0" dirty="0"/>
              <a:t>for </a:t>
            </a:r>
            <a:r>
              <a:rPr lang="en-US" altLang="en-US" sz="2400" dirty="0"/>
              <a:t>E</a:t>
            </a:r>
            <a:endParaRPr lang="en-US" altLang="en-US" sz="2400" baseline="-25000" dirty="0"/>
          </a:p>
          <a:p>
            <a:r>
              <a:rPr lang="en-US" altLang="en-US" sz="2400" i="0" dirty="0"/>
              <a:t>             Update synaptic </a:t>
            </a:r>
            <a:r>
              <a:rPr lang="en-US" altLang="en-US" sz="2400" i="0" dirty="0" smtClean="0"/>
              <a:t>weights </a:t>
            </a:r>
            <a:r>
              <a:rPr lang="en-US" altLang="en-US" sz="2400" i="0" dirty="0"/>
              <a:t>using learning rule</a:t>
            </a:r>
          </a:p>
        </p:txBody>
      </p:sp>
    </p:spTree>
    <p:extLst>
      <p:ext uri="{BB962C8B-B14F-4D97-AF65-F5344CB8AC3E}">
        <p14:creationId xmlns:p14="http://schemas.microsoft.com/office/powerpoint/2010/main" val="271449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2DCA92-A39F-4495-8CC3-C50886C0F454}" type="slidenum">
              <a:rPr lang="en-US" altLang="en-US"/>
              <a:pPr/>
              <a:t>16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7" y="304800"/>
            <a:ext cx="7772400" cy="1143000"/>
          </a:xfrm>
        </p:spPr>
        <p:txBody>
          <a:bodyPr/>
          <a:lstStyle/>
          <a:p>
            <a:r>
              <a:rPr lang="en-US" altLang="en-US" sz="4000" dirty="0"/>
              <a:t>Perceptron as a Linear Separator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8285163" cy="4687888"/>
          </a:xfrm>
        </p:spPr>
        <p:txBody>
          <a:bodyPr/>
          <a:lstStyle/>
          <a:p>
            <a:r>
              <a:rPr lang="en-US" altLang="en-US" sz="2800"/>
              <a:t>Since perceptron uses linear threshold function, it is searching for a linear separator that discriminates the classes.</a:t>
            </a:r>
          </a:p>
        </p:txBody>
      </p:sp>
      <p:sp>
        <p:nvSpPr>
          <p:cNvPr id="308228" name="Line 4"/>
          <p:cNvSpPr>
            <a:spLocks noChangeShapeType="1"/>
          </p:cNvSpPr>
          <p:nvPr/>
        </p:nvSpPr>
        <p:spPr bwMode="auto">
          <a:xfrm flipV="1">
            <a:off x="935038" y="30797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29" name="Line 5"/>
          <p:cNvSpPr>
            <a:spLocks noChangeShapeType="1"/>
          </p:cNvSpPr>
          <p:nvPr/>
        </p:nvSpPr>
        <p:spPr bwMode="auto">
          <a:xfrm flipV="1">
            <a:off x="800100" y="6005513"/>
            <a:ext cx="40814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30" name="AutoShape 6"/>
          <p:cNvSpPr>
            <a:spLocks noChangeArrowheads="1"/>
          </p:cNvSpPr>
          <p:nvPr/>
        </p:nvSpPr>
        <p:spPr bwMode="auto">
          <a:xfrm>
            <a:off x="1974850" y="3835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1" name="AutoShape 7"/>
          <p:cNvSpPr>
            <a:spLocks noChangeArrowheads="1"/>
          </p:cNvSpPr>
          <p:nvPr/>
        </p:nvSpPr>
        <p:spPr bwMode="auto">
          <a:xfrm>
            <a:off x="1400175" y="419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2" name="AutoShape 8"/>
          <p:cNvSpPr>
            <a:spLocks noChangeArrowheads="1"/>
          </p:cNvSpPr>
          <p:nvPr/>
        </p:nvSpPr>
        <p:spPr bwMode="auto">
          <a:xfrm>
            <a:off x="1552575" y="47386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3" name="AutoShape 9"/>
          <p:cNvSpPr>
            <a:spLocks noChangeArrowheads="1"/>
          </p:cNvSpPr>
          <p:nvPr/>
        </p:nvSpPr>
        <p:spPr bwMode="auto">
          <a:xfrm>
            <a:off x="1171575" y="51958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4" name="AutoShape 10"/>
          <p:cNvSpPr>
            <a:spLocks noChangeArrowheads="1"/>
          </p:cNvSpPr>
          <p:nvPr/>
        </p:nvSpPr>
        <p:spPr bwMode="auto">
          <a:xfrm>
            <a:off x="1704975" y="35956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5" name="AutoShape 11"/>
          <p:cNvSpPr>
            <a:spLocks noChangeArrowheads="1"/>
          </p:cNvSpPr>
          <p:nvPr/>
        </p:nvSpPr>
        <p:spPr bwMode="auto">
          <a:xfrm>
            <a:off x="1171575" y="4510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6" name="AutoShape 12"/>
          <p:cNvSpPr>
            <a:spLocks noChangeArrowheads="1"/>
          </p:cNvSpPr>
          <p:nvPr/>
        </p:nvSpPr>
        <p:spPr bwMode="auto">
          <a:xfrm>
            <a:off x="1323975" y="4662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7" name="AutoShape 13"/>
          <p:cNvSpPr>
            <a:spLocks noChangeArrowheads="1"/>
          </p:cNvSpPr>
          <p:nvPr/>
        </p:nvSpPr>
        <p:spPr bwMode="auto">
          <a:xfrm>
            <a:off x="2085975" y="4281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8" name="AutoShape 14"/>
          <p:cNvSpPr>
            <a:spLocks noChangeArrowheads="1"/>
          </p:cNvSpPr>
          <p:nvPr/>
        </p:nvSpPr>
        <p:spPr bwMode="auto">
          <a:xfrm>
            <a:off x="2987675" y="4268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9" name="AutoShape 15"/>
          <p:cNvSpPr>
            <a:spLocks noChangeArrowheads="1"/>
          </p:cNvSpPr>
          <p:nvPr/>
        </p:nvSpPr>
        <p:spPr bwMode="auto">
          <a:xfrm>
            <a:off x="2619375" y="5195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0" name="AutoShape 16"/>
          <p:cNvSpPr>
            <a:spLocks noChangeArrowheads="1"/>
          </p:cNvSpPr>
          <p:nvPr/>
        </p:nvSpPr>
        <p:spPr bwMode="auto">
          <a:xfrm>
            <a:off x="3609975" y="5195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1" name="AutoShape 17"/>
          <p:cNvSpPr>
            <a:spLocks noChangeArrowheads="1"/>
          </p:cNvSpPr>
          <p:nvPr/>
        </p:nvSpPr>
        <p:spPr bwMode="auto">
          <a:xfrm>
            <a:off x="2301875" y="5716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2" name="AutoShape 18"/>
          <p:cNvSpPr>
            <a:spLocks noChangeArrowheads="1"/>
          </p:cNvSpPr>
          <p:nvPr/>
        </p:nvSpPr>
        <p:spPr bwMode="auto">
          <a:xfrm>
            <a:off x="2924175" y="4586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3" name="AutoShape 19"/>
          <p:cNvSpPr>
            <a:spLocks noChangeArrowheads="1"/>
          </p:cNvSpPr>
          <p:nvPr/>
        </p:nvSpPr>
        <p:spPr bwMode="auto">
          <a:xfrm>
            <a:off x="2301875" y="5030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4" name="AutoShape 20"/>
          <p:cNvSpPr>
            <a:spLocks noChangeArrowheads="1"/>
          </p:cNvSpPr>
          <p:nvPr/>
        </p:nvSpPr>
        <p:spPr bwMode="auto">
          <a:xfrm>
            <a:off x="3000375" y="5424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5" name="AutoShape 21"/>
          <p:cNvSpPr>
            <a:spLocks noChangeArrowheads="1"/>
          </p:cNvSpPr>
          <p:nvPr/>
        </p:nvSpPr>
        <p:spPr bwMode="auto">
          <a:xfrm>
            <a:off x="3686175" y="45100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6" name="AutoShape 22"/>
          <p:cNvSpPr>
            <a:spLocks noChangeArrowheads="1"/>
          </p:cNvSpPr>
          <p:nvPr/>
        </p:nvSpPr>
        <p:spPr bwMode="auto">
          <a:xfrm>
            <a:off x="2171700" y="29972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7" name="AutoShape 23"/>
          <p:cNvSpPr>
            <a:spLocks noChangeArrowheads="1"/>
          </p:cNvSpPr>
          <p:nvPr/>
        </p:nvSpPr>
        <p:spPr bwMode="auto">
          <a:xfrm>
            <a:off x="2781300" y="3073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8" name="AutoShape 24"/>
          <p:cNvSpPr>
            <a:spLocks noChangeArrowheads="1"/>
          </p:cNvSpPr>
          <p:nvPr/>
        </p:nvSpPr>
        <p:spPr bwMode="auto">
          <a:xfrm>
            <a:off x="3848100" y="38354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9" name="Line 25"/>
          <p:cNvSpPr>
            <a:spLocks noChangeShapeType="1"/>
          </p:cNvSpPr>
          <p:nvPr/>
        </p:nvSpPr>
        <p:spPr bwMode="auto">
          <a:xfrm flipV="1">
            <a:off x="1181100" y="3149600"/>
            <a:ext cx="2667000" cy="2590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08250" name="Object 26"/>
          <p:cNvGraphicFramePr>
            <a:graphicFrameLocks noGrp="1" noChangeAspect="1"/>
          </p:cNvGraphicFramePr>
          <p:nvPr>
            <p:ph sz="half" idx="2"/>
          </p:nvPr>
        </p:nvGraphicFramePr>
        <p:xfrm>
          <a:off x="5064125" y="2998788"/>
          <a:ext cx="3167063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" imgW="1117440" imgH="253800" progId="Equation.3">
                  <p:embed/>
                </p:oleObj>
              </mc:Choice>
              <mc:Fallback>
                <p:oleObj name="Equation" r:id="rId3" imgW="1117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2998788"/>
                        <a:ext cx="3167063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51" name="Text Box 27"/>
          <p:cNvSpPr txBox="1">
            <a:spLocks noChangeArrowheads="1"/>
          </p:cNvSpPr>
          <p:nvPr/>
        </p:nvSpPr>
        <p:spPr bwMode="auto">
          <a:xfrm>
            <a:off x="355600" y="2890838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400"/>
              <a:t>o</a:t>
            </a:r>
            <a:r>
              <a:rPr lang="en-US" altLang="en-US" sz="2400" b="1" i="0" baseline="-25000"/>
              <a:t>3</a:t>
            </a:r>
          </a:p>
        </p:txBody>
      </p:sp>
      <p:sp>
        <p:nvSpPr>
          <p:cNvPr id="308252" name="Text Box 28"/>
          <p:cNvSpPr txBox="1">
            <a:spLocks noChangeArrowheads="1"/>
          </p:cNvSpPr>
          <p:nvPr/>
        </p:nvSpPr>
        <p:spPr bwMode="auto">
          <a:xfrm>
            <a:off x="4311650" y="5908675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400"/>
              <a:t>o</a:t>
            </a:r>
            <a:r>
              <a:rPr lang="en-US" altLang="en-US" sz="2400" b="1" i="0" baseline="-25000"/>
              <a:t>2</a:t>
            </a:r>
          </a:p>
        </p:txBody>
      </p:sp>
      <p:graphicFrame>
        <p:nvGraphicFramePr>
          <p:cNvPr id="308253" name="Object 29"/>
          <p:cNvGraphicFramePr>
            <a:graphicFrameLocks noChangeAspect="1"/>
          </p:cNvGraphicFramePr>
          <p:nvPr/>
        </p:nvGraphicFramePr>
        <p:xfrm>
          <a:off x="4903788" y="3962400"/>
          <a:ext cx="345440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5" imgW="1218960" imgH="431640" progId="Equation.3">
                  <p:embed/>
                </p:oleObj>
              </mc:Choice>
              <mc:Fallback>
                <p:oleObj name="Equation" r:id="rId5" imgW="1218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3962400"/>
                        <a:ext cx="3454400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54" name="Freeform 30"/>
          <p:cNvSpPr>
            <a:spLocks/>
          </p:cNvSpPr>
          <p:nvPr/>
        </p:nvSpPr>
        <p:spPr bwMode="auto">
          <a:xfrm>
            <a:off x="2974975" y="3268663"/>
            <a:ext cx="463550" cy="182562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8255" name="Freeform 31"/>
          <p:cNvSpPr>
            <a:spLocks/>
          </p:cNvSpPr>
          <p:nvPr/>
        </p:nvSpPr>
        <p:spPr bwMode="auto">
          <a:xfrm rot="5400000" flipH="1">
            <a:off x="3785394" y="3409157"/>
            <a:ext cx="463550" cy="182562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8256" name="Freeform 32"/>
          <p:cNvSpPr>
            <a:spLocks/>
          </p:cNvSpPr>
          <p:nvPr/>
        </p:nvSpPr>
        <p:spPr bwMode="auto">
          <a:xfrm rot="16200000" flipH="1">
            <a:off x="870744" y="5310982"/>
            <a:ext cx="463550" cy="182562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8257" name="Freeform 33"/>
          <p:cNvSpPr>
            <a:spLocks/>
          </p:cNvSpPr>
          <p:nvPr/>
        </p:nvSpPr>
        <p:spPr bwMode="auto">
          <a:xfrm rot="10800000">
            <a:off x="1609725" y="5424488"/>
            <a:ext cx="463550" cy="182562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8258" name="Text Box 34"/>
          <p:cNvSpPr txBox="1">
            <a:spLocks noChangeArrowheads="1"/>
          </p:cNvSpPr>
          <p:nvPr/>
        </p:nvSpPr>
        <p:spPr bwMode="auto">
          <a:xfrm>
            <a:off x="2255838" y="3571875"/>
            <a:ext cx="536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/>
              <a:t>??</a:t>
            </a:r>
          </a:p>
        </p:txBody>
      </p:sp>
      <p:sp>
        <p:nvSpPr>
          <p:cNvPr id="308259" name="Text Box 35"/>
          <p:cNvSpPr txBox="1">
            <a:spLocks noChangeArrowheads="1"/>
          </p:cNvSpPr>
          <p:nvPr/>
        </p:nvSpPr>
        <p:spPr bwMode="auto">
          <a:xfrm>
            <a:off x="5365750" y="5414963"/>
            <a:ext cx="28146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altLang="en-US" sz="2400" b="1" i="0">
                <a:solidFill>
                  <a:srgbClr val="006600"/>
                </a:solidFill>
              </a:rPr>
              <a:t>Or </a:t>
            </a:r>
            <a:r>
              <a:rPr lang="en-US" altLang="en-US" sz="2400" b="1">
                <a:solidFill>
                  <a:srgbClr val="006600"/>
                </a:solidFill>
              </a:rPr>
              <a:t>hyperplane</a:t>
            </a:r>
            <a:r>
              <a:rPr lang="en-US" altLang="en-US" sz="2400" b="1" i="0">
                <a:solidFill>
                  <a:srgbClr val="006600"/>
                </a:solidFill>
              </a:rPr>
              <a:t> in </a:t>
            </a:r>
          </a:p>
          <a:p>
            <a:r>
              <a:rPr lang="en-US" altLang="en-US" sz="2400" b="1">
                <a:solidFill>
                  <a:srgbClr val="006600"/>
                </a:solidFill>
              </a:rPr>
              <a:t>n</a:t>
            </a:r>
            <a:r>
              <a:rPr lang="en-US" altLang="en-US" sz="2400" b="1" i="0">
                <a:solidFill>
                  <a:srgbClr val="006600"/>
                </a:solidFill>
              </a:rPr>
              <a:t>-dimensional space</a:t>
            </a:r>
          </a:p>
        </p:txBody>
      </p:sp>
    </p:spTree>
    <p:extLst>
      <p:ext uri="{BB962C8B-B14F-4D97-AF65-F5344CB8AC3E}">
        <p14:creationId xmlns:p14="http://schemas.microsoft.com/office/powerpoint/2010/main" val="100748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09B98-1DCD-45B6-9037-34130BFC62CD}" type="slidenum">
              <a:rPr lang="en-US" altLang="en-US"/>
              <a:pPr/>
              <a:t>17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304800"/>
            <a:ext cx="7772400" cy="838200"/>
          </a:xfrm>
        </p:spPr>
        <p:txBody>
          <a:bodyPr/>
          <a:lstStyle/>
          <a:p>
            <a:r>
              <a:rPr lang="en-US" altLang="en-US" sz="4000" dirty="0"/>
              <a:t>Concept Perceptron Cannot Learn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1573213"/>
          </a:xfrm>
        </p:spPr>
        <p:txBody>
          <a:bodyPr/>
          <a:lstStyle/>
          <a:p>
            <a:r>
              <a:rPr lang="en-US" altLang="en-US" dirty="0"/>
              <a:t>Cannot learn exclusive-or, or parity function in </a:t>
            </a:r>
            <a:r>
              <a:rPr lang="en-US" altLang="en-US" dirty="0" smtClean="0"/>
              <a:t>general because they are not </a:t>
            </a:r>
            <a:r>
              <a:rPr lang="en-US" altLang="en-US" dirty="0" smtClean="0">
                <a:solidFill>
                  <a:schemeClr val="accent6"/>
                </a:solidFill>
              </a:rPr>
              <a:t>linearly separable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sp>
        <p:nvSpPr>
          <p:cNvPr id="309252" name="Line 4"/>
          <p:cNvSpPr>
            <a:spLocks noChangeShapeType="1"/>
          </p:cNvSpPr>
          <p:nvPr/>
        </p:nvSpPr>
        <p:spPr bwMode="auto">
          <a:xfrm flipV="1">
            <a:off x="2800350" y="2944813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53" name="Line 5"/>
          <p:cNvSpPr>
            <a:spLocks noChangeShapeType="1"/>
          </p:cNvSpPr>
          <p:nvPr/>
        </p:nvSpPr>
        <p:spPr bwMode="auto">
          <a:xfrm flipV="1">
            <a:off x="2665413" y="5870575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54" name="Line 6"/>
          <p:cNvSpPr>
            <a:spLocks noChangeShapeType="1"/>
          </p:cNvSpPr>
          <p:nvPr/>
        </p:nvSpPr>
        <p:spPr bwMode="auto">
          <a:xfrm flipV="1">
            <a:off x="3046413" y="3014663"/>
            <a:ext cx="2667000" cy="2590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55" name="Text Box 7"/>
          <p:cNvSpPr txBox="1">
            <a:spLocks noChangeArrowheads="1"/>
          </p:cNvSpPr>
          <p:nvPr/>
        </p:nvSpPr>
        <p:spPr bwMode="auto">
          <a:xfrm>
            <a:off x="2220913" y="2755900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400"/>
              <a:t>o</a:t>
            </a:r>
            <a:r>
              <a:rPr lang="en-US" altLang="en-US" sz="2400" b="1" i="0" baseline="-25000"/>
              <a:t>3</a:t>
            </a:r>
          </a:p>
        </p:txBody>
      </p:sp>
      <p:sp>
        <p:nvSpPr>
          <p:cNvPr id="309256" name="Text Box 8"/>
          <p:cNvSpPr txBox="1">
            <a:spLocks noChangeArrowheads="1"/>
          </p:cNvSpPr>
          <p:nvPr/>
        </p:nvSpPr>
        <p:spPr bwMode="auto">
          <a:xfrm>
            <a:off x="6176963" y="5773738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400"/>
              <a:t>o</a:t>
            </a:r>
            <a:r>
              <a:rPr lang="en-US" altLang="en-US" sz="2400" b="1" i="0" baseline="-25000"/>
              <a:t>2</a:t>
            </a:r>
          </a:p>
        </p:txBody>
      </p:sp>
      <p:sp>
        <p:nvSpPr>
          <p:cNvPr id="309257" name="Freeform 9"/>
          <p:cNvSpPr>
            <a:spLocks/>
          </p:cNvSpPr>
          <p:nvPr/>
        </p:nvSpPr>
        <p:spPr bwMode="auto">
          <a:xfrm>
            <a:off x="4840288" y="3133725"/>
            <a:ext cx="463550" cy="182563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58" name="Freeform 10"/>
          <p:cNvSpPr>
            <a:spLocks/>
          </p:cNvSpPr>
          <p:nvPr/>
        </p:nvSpPr>
        <p:spPr bwMode="auto">
          <a:xfrm rot="5400000" flipH="1">
            <a:off x="5650707" y="3274218"/>
            <a:ext cx="463550" cy="182563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59" name="Freeform 11"/>
          <p:cNvSpPr>
            <a:spLocks/>
          </p:cNvSpPr>
          <p:nvPr/>
        </p:nvSpPr>
        <p:spPr bwMode="auto">
          <a:xfrm rot="16200000" flipH="1">
            <a:off x="2736057" y="5176043"/>
            <a:ext cx="463550" cy="182563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60" name="Freeform 12"/>
          <p:cNvSpPr>
            <a:spLocks/>
          </p:cNvSpPr>
          <p:nvPr/>
        </p:nvSpPr>
        <p:spPr bwMode="auto">
          <a:xfrm rot="10800000">
            <a:off x="3475038" y="5289550"/>
            <a:ext cx="463550" cy="182563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61" name="Text Box 13"/>
          <p:cNvSpPr txBox="1">
            <a:spLocks noChangeArrowheads="1"/>
          </p:cNvSpPr>
          <p:nvPr/>
        </p:nvSpPr>
        <p:spPr bwMode="auto">
          <a:xfrm>
            <a:off x="4121150" y="3436938"/>
            <a:ext cx="536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/>
              <a:t>??</a:t>
            </a:r>
          </a:p>
        </p:txBody>
      </p:sp>
      <p:sp>
        <p:nvSpPr>
          <p:cNvPr id="309262" name="Text Box 14"/>
          <p:cNvSpPr txBox="1">
            <a:spLocks noChangeArrowheads="1"/>
          </p:cNvSpPr>
          <p:nvPr/>
        </p:nvSpPr>
        <p:spPr bwMode="auto">
          <a:xfrm>
            <a:off x="2808288" y="3241675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09263" name="Line 15"/>
          <p:cNvSpPr>
            <a:spLocks noChangeShapeType="1"/>
          </p:cNvSpPr>
          <p:nvPr/>
        </p:nvSpPr>
        <p:spPr bwMode="auto">
          <a:xfrm>
            <a:off x="2657475" y="3486150"/>
            <a:ext cx="244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64" name="Text Box 16"/>
          <p:cNvSpPr txBox="1">
            <a:spLocks noChangeArrowheads="1"/>
          </p:cNvSpPr>
          <p:nvPr/>
        </p:nvSpPr>
        <p:spPr bwMode="auto">
          <a:xfrm>
            <a:off x="2308225" y="325596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i="0"/>
              <a:t>1</a:t>
            </a:r>
          </a:p>
        </p:txBody>
      </p:sp>
      <p:sp>
        <p:nvSpPr>
          <p:cNvPr id="309265" name="Text Box 17"/>
          <p:cNvSpPr txBox="1">
            <a:spLocks noChangeArrowheads="1"/>
          </p:cNvSpPr>
          <p:nvPr/>
        </p:nvSpPr>
        <p:spPr bwMode="auto">
          <a:xfrm>
            <a:off x="2447925" y="5762625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309266" name="Text Box 18"/>
          <p:cNvSpPr txBox="1">
            <a:spLocks noChangeArrowheads="1"/>
          </p:cNvSpPr>
          <p:nvPr/>
        </p:nvSpPr>
        <p:spPr bwMode="auto">
          <a:xfrm>
            <a:off x="5057006" y="6067425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i="0" dirty="0"/>
              <a:t>1</a:t>
            </a:r>
          </a:p>
        </p:txBody>
      </p:sp>
      <p:sp>
        <p:nvSpPr>
          <p:cNvPr id="309267" name="Line 19"/>
          <p:cNvSpPr>
            <a:spLocks noChangeShapeType="1"/>
          </p:cNvSpPr>
          <p:nvPr/>
        </p:nvSpPr>
        <p:spPr bwMode="auto">
          <a:xfrm flipH="1">
            <a:off x="5168900" y="5668963"/>
            <a:ext cx="12700" cy="328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68" name="Text Box 20"/>
          <p:cNvSpPr txBox="1">
            <a:spLocks noChangeArrowheads="1"/>
          </p:cNvSpPr>
          <p:nvPr/>
        </p:nvSpPr>
        <p:spPr bwMode="auto">
          <a:xfrm>
            <a:off x="5130800" y="3308350"/>
            <a:ext cx="358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>
                <a:solidFill>
                  <a:schemeClr val="accent2"/>
                </a:solidFill>
                <a:cs typeface="Times New Roman" pitchFamily="18" charset="0"/>
              </a:rPr>
              <a:t>–</a:t>
            </a:r>
          </a:p>
        </p:txBody>
      </p:sp>
      <p:sp>
        <p:nvSpPr>
          <p:cNvPr id="309269" name="Text Box 21"/>
          <p:cNvSpPr txBox="1">
            <a:spLocks noChangeArrowheads="1"/>
          </p:cNvSpPr>
          <p:nvPr/>
        </p:nvSpPr>
        <p:spPr bwMode="auto">
          <a:xfrm>
            <a:off x="5045075" y="540385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09270" name="Text Box 22"/>
          <p:cNvSpPr txBox="1">
            <a:spLocks noChangeArrowheads="1"/>
          </p:cNvSpPr>
          <p:nvPr/>
        </p:nvSpPr>
        <p:spPr bwMode="auto">
          <a:xfrm>
            <a:off x="2808288" y="5375275"/>
            <a:ext cx="358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>
                <a:solidFill>
                  <a:schemeClr val="accent2"/>
                </a:solidFill>
                <a:cs typeface="Times New Roman" pitchFamily="18" charset="0"/>
              </a:rPr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71904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DB2445-6C39-4125-A1CA-A8B18A4BCADF}" type="slidenum">
              <a:rPr lang="en-US" altLang="en-US"/>
              <a:pPr/>
              <a:t>18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914400"/>
          </a:xfrm>
        </p:spPr>
        <p:txBody>
          <a:bodyPr/>
          <a:lstStyle/>
          <a:p>
            <a:r>
              <a:rPr lang="en-US" altLang="en-US" sz="4000" dirty="0"/>
              <a:t>Perceptron </a:t>
            </a:r>
            <a:r>
              <a:rPr lang="en-US" altLang="en-US" sz="4000" dirty="0" smtClean="0"/>
              <a:t>Convergence Theorem</a:t>
            </a:r>
            <a:endParaRPr lang="en-US" altLang="en-US" sz="4000" dirty="0"/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76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Perceptron convergence theorem</a:t>
            </a:r>
            <a:r>
              <a:rPr lang="en-US" altLang="en-US" sz="2800"/>
              <a:t>: If the data is linearly separable and therefore a set of weights exist that are consistent with the data, then the Perceptron algorithm will eventually converge to a consistent set of weights.</a:t>
            </a:r>
          </a:p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Perceptron cycling theorem</a:t>
            </a:r>
            <a:r>
              <a:rPr lang="en-US" altLang="en-US" sz="2800"/>
              <a:t>: If the data is not linearly separable, the Perceptron algorithm will eventually repeat a set of weights and threshold at the end of some epoch and therefore enter an infinite loop.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By checking for repeated weights+threshold, one can guarantee termination with either a positive or negative result.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27749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AF3746-7971-4048-B600-1682AA313704}" type="slidenum">
              <a:rPr lang="en-US" altLang="en-US"/>
              <a:pPr/>
              <a:t>19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z="4000" dirty="0"/>
              <a:t>Perceptron Limits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lang="en-US" altLang="en-US" dirty="0"/>
              <a:t>System obviously cannot learn concepts it cannot represent.</a:t>
            </a:r>
          </a:p>
          <a:p>
            <a:r>
              <a:rPr lang="en-US" altLang="en-US" dirty="0" err="1"/>
              <a:t>Minksy</a:t>
            </a:r>
            <a:r>
              <a:rPr lang="en-US" altLang="en-US" dirty="0"/>
              <a:t> and </a:t>
            </a:r>
            <a:r>
              <a:rPr lang="en-US" altLang="en-US" dirty="0" err="1"/>
              <a:t>Papert</a:t>
            </a:r>
            <a:r>
              <a:rPr lang="en-US" altLang="en-US" dirty="0"/>
              <a:t> (1969) wrote a book analyzing the perceptron and demonstrating many functions it could not learn.</a:t>
            </a:r>
          </a:p>
          <a:p>
            <a:r>
              <a:rPr lang="en-US" altLang="en-US" dirty="0"/>
              <a:t>These results discouraged further research on neural nets; and symbolic AI became the dominate paradigm.</a:t>
            </a:r>
          </a:p>
        </p:txBody>
      </p:sp>
    </p:spTree>
    <p:extLst>
      <p:ext uri="{BB962C8B-B14F-4D97-AF65-F5344CB8AC3E}">
        <p14:creationId xmlns:p14="http://schemas.microsoft.com/office/powerpoint/2010/main" val="351602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Introduction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357812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What is an (artificial) neural network</a:t>
            </a:r>
          </a:p>
          <a:p>
            <a:pPr lvl="1" eaLnBrk="1" hangingPunct="1"/>
            <a:r>
              <a:rPr lang="en-US" altLang="en-US" sz="2400" dirty="0" smtClean="0"/>
              <a:t>A large set of </a:t>
            </a:r>
            <a:r>
              <a:rPr lang="en-US" altLang="en-US" sz="2400" b="1" dirty="0" smtClean="0"/>
              <a:t>nodes</a:t>
            </a:r>
            <a:r>
              <a:rPr lang="en-US" altLang="en-US" sz="2400" dirty="0" smtClean="0"/>
              <a:t> (units, neurons, processing elements) </a:t>
            </a:r>
          </a:p>
          <a:p>
            <a:pPr lvl="2" eaLnBrk="1" hangingPunct="1"/>
            <a:r>
              <a:rPr lang="en-US" altLang="en-US" dirty="0" smtClean="0"/>
              <a:t>Each node has input and output</a:t>
            </a:r>
          </a:p>
          <a:p>
            <a:pPr lvl="2" eaLnBrk="1" hangingPunct="1"/>
            <a:r>
              <a:rPr lang="en-US" altLang="en-US" dirty="0" smtClean="0"/>
              <a:t>Each node performs a </a:t>
            </a:r>
            <a:r>
              <a:rPr lang="en-US" altLang="en-US" b="1" dirty="0" smtClean="0">
                <a:solidFill>
                  <a:schemeClr val="accent6"/>
                </a:solidFill>
              </a:rPr>
              <a:t>simple</a:t>
            </a:r>
            <a:r>
              <a:rPr lang="en-US" altLang="en-US" dirty="0" smtClean="0"/>
              <a:t> computation by its node function</a:t>
            </a:r>
          </a:p>
          <a:p>
            <a:pPr lvl="1" eaLnBrk="1" hangingPunct="1"/>
            <a:r>
              <a:rPr lang="en-US" altLang="en-US" sz="2400" b="1" dirty="0" smtClean="0"/>
              <a:t>Weighted</a:t>
            </a:r>
            <a:r>
              <a:rPr lang="en-US" altLang="en-US" sz="2400" dirty="0" smtClean="0"/>
              <a:t> </a:t>
            </a:r>
            <a:r>
              <a:rPr lang="en-US" altLang="en-US" sz="2400" b="1" dirty="0" smtClean="0"/>
              <a:t>connections</a:t>
            </a:r>
            <a:r>
              <a:rPr lang="en-US" altLang="en-US" sz="2400" dirty="0" smtClean="0"/>
              <a:t> between nodes</a:t>
            </a:r>
          </a:p>
          <a:p>
            <a:pPr lvl="2" eaLnBrk="1" hangingPunct="1"/>
            <a:r>
              <a:rPr lang="en-US" altLang="en-US" dirty="0" smtClean="0"/>
              <a:t>Connectivity gives the structure/architecture of the net</a:t>
            </a:r>
          </a:p>
          <a:p>
            <a:pPr lvl="2" eaLnBrk="1" hangingPunct="1"/>
            <a:r>
              <a:rPr lang="en-US" altLang="en-US" dirty="0" smtClean="0"/>
              <a:t>Connections/links have directions</a:t>
            </a:r>
          </a:p>
          <a:p>
            <a:pPr lvl="2" eaLnBrk="1" hangingPunct="1"/>
            <a:r>
              <a:rPr lang="en-US" altLang="en-US" dirty="0" smtClean="0"/>
              <a:t>What can be computed by a NN is primarily determined by the connections and their weights</a:t>
            </a:r>
          </a:p>
          <a:p>
            <a:pPr lvl="1" eaLnBrk="1" hangingPunct="1"/>
            <a:r>
              <a:rPr lang="en-US" altLang="en-US" sz="2400" dirty="0" smtClean="0"/>
              <a:t>A very much simplified version of networks of neurons in animal nerve systems </a:t>
            </a:r>
          </a:p>
        </p:txBody>
      </p:sp>
    </p:spTree>
    <p:extLst>
      <p:ext uri="{BB962C8B-B14F-4D97-AF65-F5344CB8AC3E}">
        <p14:creationId xmlns:p14="http://schemas.microsoft.com/office/powerpoint/2010/main" val="35966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7F52EB-1BEB-4100-84E9-D39C41722AAB}" type="slidenum">
              <a:rPr lang="en-US" altLang="en-US"/>
              <a:pPr/>
              <a:t>20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93738" y="304800"/>
            <a:ext cx="8001000" cy="762000"/>
          </a:xfrm>
        </p:spPr>
        <p:txBody>
          <a:bodyPr/>
          <a:lstStyle/>
          <a:p>
            <a:r>
              <a:rPr lang="en-US" altLang="en-US" sz="4000" dirty="0"/>
              <a:t>Multi-Layer </a:t>
            </a:r>
            <a:r>
              <a:rPr lang="en-US" altLang="en-US" sz="4000" dirty="0" smtClean="0"/>
              <a:t>Feed-Forward Networks</a:t>
            </a:r>
            <a:endParaRPr lang="en-US" altLang="en-US" sz="4000" dirty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1108075"/>
            <a:ext cx="8001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A </a:t>
            </a:r>
            <a:r>
              <a:rPr lang="en-US" altLang="en-US" sz="2400" dirty="0"/>
              <a:t>typical multi-layer network consists of an </a:t>
            </a:r>
            <a:r>
              <a:rPr lang="en-US" altLang="en-US" sz="2400" dirty="0" smtClean="0"/>
              <a:t>input layer, one or more hidden </a:t>
            </a:r>
            <a:r>
              <a:rPr lang="en-US" altLang="en-US" sz="2400" dirty="0"/>
              <a:t>and output layer, each fully connected to the next, with activation feeding forward.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  <a:p>
            <a:pPr>
              <a:lnSpc>
                <a:spcPct val="90000"/>
              </a:lnSpc>
            </a:pPr>
            <a:r>
              <a:rPr lang="en-US" altLang="en-US" sz="2400" b="1" dirty="0" smtClean="0">
                <a:solidFill>
                  <a:schemeClr val="accent6"/>
                </a:solidFill>
              </a:rPr>
              <a:t>Nodes at hidden layers MUST be non-linear</a:t>
            </a:r>
            <a:r>
              <a:rPr lang="en-US" altLang="en-US" sz="2400" dirty="0" smtClean="0"/>
              <a:t> (typically a sigmoid function)</a:t>
            </a:r>
            <a:r>
              <a:rPr lang="en-US" altLang="en-US" sz="2400" b="1" dirty="0" smtClean="0">
                <a:solidFill>
                  <a:schemeClr val="accent6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Given </a:t>
            </a:r>
            <a:r>
              <a:rPr lang="en-US" altLang="en-US" sz="2400" dirty="0"/>
              <a:t>an arbitrary number of hidden units with a single hidden layer, </a:t>
            </a:r>
            <a:r>
              <a:rPr lang="en-US" altLang="en-US" sz="2400" dirty="0" smtClean="0"/>
              <a:t>there exists a set of weights which can compute any given Boolean </a:t>
            </a:r>
            <a:r>
              <a:rPr lang="en-US" altLang="en-US" sz="2400" dirty="0"/>
              <a:t>function </a:t>
            </a:r>
            <a:r>
              <a:rPr lang="en-US" altLang="en-US" sz="2400" dirty="0" smtClean="0"/>
              <a:t>(or any L2 function</a:t>
            </a:r>
            <a:r>
              <a:rPr lang="en-US" altLang="en-US" sz="2400" dirty="0"/>
              <a:t>). </a:t>
            </a:r>
            <a:r>
              <a:rPr lang="en-US" altLang="en-US" sz="2400" dirty="0" smtClean="0">
                <a:solidFill>
                  <a:schemeClr val="accent6"/>
                </a:solidFill>
              </a:rPr>
              <a:t>But </a:t>
            </a:r>
            <a:r>
              <a:rPr lang="en-US" altLang="en-US" sz="2400" dirty="0">
                <a:solidFill>
                  <a:schemeClr val="accent6"/>
                </a:solidFill>
              </a:rPr>
              <a:t>an effective learning algorithm for such networks was thought to be difficult.</a:t>
            </a:r>
          </a:p>
        </p:txBody>
      </p:sp>
      <p:grpSp>
        <p:nvGrpSpPr>
          <p:cNvPr id="314372" name="Group 4"/>
          <p:cNvGrpSpPr>
            <a:grpSpLocks/>
          </p:cNvGrpSpPr>
          <p:nvPr/>
        </p:nvGrpSpPr>
        <p:grpSpPr bwMode="auto">
          <a:xfrm>
            <a:off x="3317875" y="2236787"/>
            <a:ext cx="2347913" cy="1420813"/>
            <a:chOff x="2090" y="2122"/>
            <a:chExt cx="1479" cy="895"/>
          </a:xfrm>
        </p:grpSpPr>
        <p:sp>
          <p:nvSpPr>
            <p:cNvPr id="314373" name="Text Box 5"/>
            <p:cNvSpPr txBox="1">
              <a:spLocks noChangeArrowheads="1"/>
            </p:cNvSpPr>
            <p:nvPr/>
          </p:nvSpPr>
          <p:spPr bwMode="auto">
            <a:xfrm>
              <a:off x="2796" y="2122"/>
              <a:ext cx="52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i="0" dirty="0"/>
                <a:t>output</a:t>
              </a:r>
            </a:p>
          </p:txBody>
        </p:sp>
        <p:sp>
          <p:nvSpPr>
            <p:cNvPr id="314374" name="Text Box 6"/>
            <p:cNvSpPr txBox="1">
              <a:spLocks noChangeArrowheads="1"/>
            </p:cNvSpPr>
            <p:nvPr/>
          </p:nvSpPr>
          <p:spPr bwMode="auto">
            <a:xfrm>
              <a:off x="2871" y="2448"/>
              <a:ext cx="5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i="0" dirty="0"/>
                <a:t>hidden</a:t>
              </a:r>
            </a:p>
          </p:txBody>
        </p:sp>
        <p:sp>
          <p:nvSpPr>
            <p:cNvPr id="314375" name="Text Box 7"/>
            <p:cNvSpPr txBox="1">
              <a:spLocks noChangeArrowheads="1"/>
            </p:cNvSpPr>
            <p:nvPr/>
          </p:nvSpPr>
          <p:spPr bwMode="auto">
            <a:xfrm>
              <a:off x="3127" y="2767"/>
              <a:ext cx="4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i="0"/>
                <a:t>input</a:t>
              </a:r>
            </a:p>
          </p:txBody>
        </p:sp>
        <p:sp>
          <p:nvSpPr>
            <p:cNvPr id="314376" name="Line 8"/>
            <p:cNvSpPr>
              <a:spLocks noChangeShapeType="1"/>
            </p:cNvSpPr>
            <p:nvPr/>
          </p:nvSpPr>
          <p:spPr bwMode="auto">
            <a:xfrm flipH="1">
              <a:off x="2112" y="2596"/>
              <a:ext cx="92" cy="3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77" name="Line 9"/>
            <p:cNvSpPr>
              <a:spLocks noChangeShapeType="1"/>
            </p:cNvSpPr>
            <p:nvPr/>
          </p:nvSpPr>
          <p:spPr bwMode="auto">
            <a:xfrm>
              <a:off x="2212" y="2604"/>
              <a:ext cx="123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78" name="Line 10"/>
            <p:cNvSpPr>
              <a:spLocks noChangeShapeType="1"/>
            </p:cNvSpPr>
            <p:nvPr/>
          </p:nvSpPr>
          <p:spPr bwMode="auto">
            <a:xfrm>
              <a:off x="2212" y="2612"/>
              <a:ext cx="315" cy="2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79" name="Line 11"/>
            <p:cNvSpPr>
              <a:spLocks noChangeShapeType="1"/>
            </p:cNvSpPr>
            <p:nvPr/>
          </p:nvSpPr>
          <p:spPr bwMode="auto">
            <a:xfrm>
              <a:off x="2212" y="2619"/>
              <a:ext cx="545" cy="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80" name="Line 12"/>
            <p:cNvSpPr>
              <a:spLocks noChangeShapeType="1"/>
            </p:cNvSpPr>
            <p:nvPr/>
          </p:nvSpPr>
          <p:spPr bwMode="auto">
            <a:xfrm>
              <a:off x="2212" y="2619"/>
              <a:ext cx="768" cy="2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81" name="Line 13"/>
            <p:cNvSpPr>
              <a:spLocks noChangeShapeType="1"/>
            </p:cNvSpPr>
            <p:nvPr/>
          </p:nvSpPr>
          <p:spPr bwMode="auto">
            <a:xfrm flipH="1">
              <a:off x="2112" y="2604"/>
              <a:ext cx="376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82" name="Line 14"/>
            <p:cNvSpPr>
              <a:spLocks noChangeShapeType="1"/>
            </p:cNvSpPr>
            <p:nvPr/>
          </p:nvSpPr>
          <p:spPr bwMode="auto">
            <a:xfrm flipH="1">
              <a:off x="2327" y="2596"/>
              <a:ext cx="169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83" name="Line 15"/>
            <p:cNvSpPr>
              <a:spLocks noChangeShapeType="1"/>
            </p:cNvSpPr>
            <p:nvPr/>
          </p:nvSpPr>
          <p:spPr bwMode="auto">
            <a:xfrm>
              <a:off x="2496" y="2588"/>
              <a:ext cx="38" cy="3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84" name="Line 16"/>
            <p:cNvSpPr>
              <a:spLocks noChangeShapeType="1"/>
            </p:cNvSpPr>
            <p:nvPr/>
          </p:nvSpPr>
          <p:spPr bwMode="auto">
            <a:xfrm>
              <a:off x="2504" y="2596"/>
              <a:ext cx="261" cy="3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85" name="Line 17"/>
            <p:cNvSpPr>
              <a:spLocks noChangeShapeType="1"/>
            </p:cNvSpPr>
            <p:nvPr/>
          </p:nvSpPr>
          <p:spPr bwMode="auto">
            <a:xfrm>
              <a:off x="2504" y="2619"/>
              <a:ext cx="468" cy="2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86" name="Line 18"/>
            <p:cNvSpPr>
              <a:spLocks noChangeShapeType="1"/>
            </p:cNvSpPr>
            <p:nvPr/>
          </p:nvSpPr>
          <p:spPr bwMode="auto">
            <a:xfrm flipH="1">
              <a:off x="2120" y="2604"/>
              <a:ext cx="645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87" name="Line 19"/>
            <p:cNvSpPr>
              <a:spLocks noChangeShapeType="1"/>
            </p:cNvSpPr>
            <p:nvPr/>
          </p:nvSpPr>
          <p:spPr bwMode="auto">
            <a:xfrm flipH="1">
              <a:off x="2327" y="2604"/>
              <a:ext cx="430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88" name="Line 20"/>
            <p:cNvSpPr>
              <a:spLocks noChangeShapeType="1"/>
            </p:cNvSpPr>
            <p:nvPr/>
          </p:nvSpPr>
          <p:spPr bwMode="auto">
            <a:xfrm flipH="1">
              <a:off x="2542" y="2612"/>
              <a:ext cx="231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89" name="Line 21"/>
            <p:cNvSpPr>
              <a:spLocks noChangeShapeType="1"/>
            </p:cNvSpPr>
            <p:nvPr/>
          </p:nvSpPr>
          <p:spPr bwMode="auto">
            <a:xfrm flipH="1">
              <a:off x="2742" y="2588"/>
              <a:ext cx="46" cy="3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90" name="Line 22"/>
            <p:cNvSpPr>
              <a:spLocks noChangeShapeType="1"/>
            </p:cNvSpPr>
            <p:nvPr/>
          </p:nvSpPr>
          <p:spPr bwMode="auto">
            <a:xfrm>
              <a:off x="2780" y="2596"/>
              <a:ext cx="177" cy="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91" name="Line 23"/>
            <p:cNvSpPr>
              <a:spLocks noChangeShapeType="1"/>
            </p:cNvSpPr>
            <p:nvPr/>
          </p:nvSpPr>
          <p:spPr bwMode="auto">
            <a:xfrm flipH="1">
              <a:off x="2212" y="2281"/>
              <a:ext cx="161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92" name="Line 24"/>
            <p:cNvSpPr>
              <a:spLocks noChangeShapeType="1"/>
            </p:cNvSpPr>
            <p:nvPr/>
          </p:nvSpPr>
          <p:spPr bwMode="auto">
            <a:xfrm>
              <a:off x="2381" y="2281"/>
              <a:ext cx="115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93" name="Line 25"/>
            <p:cNvSpPr>
              <a:spLocks noChangeShapeType="1"/>
            </p:cNvSpPr>
            <p:nvPr/>
          </p:nvSpPr>
          <p:spPr bwMode="auto">
            <a:xfrm>
              <a:off x="2373" y="2281"/>
              <a:ext cx="407" cy="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94" name="Line 26"/>
            <p:cNvSpPr>
              <a:spLocks noChangeShapeType="1"/>
            </p:cNvSpPr>
            <p:nvPr/>
          </p:nvSpPr>
          <p:spPr bwMode="auto">
            <a:xfrm flipH="1">
              <a:off x="2212" y="2289"/>
              <a:ext cx="422" cy="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95" name="Line 27"/>
            <p:cNvSpPr>
              <a:spLocks noChangeShapeType="1"/>
            </p:cNvSpPr>
            <p:nvPr/>
          </p:nvSpPr>
          <p:spPr bwMode="auto">
            <a:xfrm flipH="1">
              <a:off x="2488" y="2289"/>
              <a:ext cx="146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96" name="Line 28"/>
            <p:cNvSpPr>
              <a:spLocks noChangeShapeType="1"/>
            </p:cNvSpPr>
            <p:nvPr/>
          </p:nvSpPr>
          <p:spPr bwMode="auto">
            <a:xfrm>
              <a:off x="2642" y="2297"/>
              <a:ext cx="131" cy="2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14397" name="Oval 29"/>
            <p:cNvSpPr>
              <a:spLocks noChangeArrowheads="1"/>
            </p:cNvSpPr>
            <p:nvPr/>
          </p:nvSpPr>
          <p:spPr bwMode="auto">
            <a:xfrm>
              <a:off x="2090" y="2892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14398" name="Oval 30"/>
            <p:cNvSpPr>
              <a:spLocks noChangeArrowheads="1"/>
            </p:cNvSpPr>
            <p:nvPr/>
          </p:nvSpPr>
          <p:spPr bwMode="auto">
            <a:xfrm>
              <a:off x="2302" y="2888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14399" name="Oval 31"/>
            <p:cNvSpPr>
              <a:spLocks noChangeArrowheads="1"/>
            </p:cNvSpPr>
            <p:nvPr/>
          </p:nvSpPr>
          <p:spPr bwMode="auto">
            <a:xfrm>
              <a:off x="2514" y="2884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14400" name="Oval 32"/>
            <p:cNvSpPr>
              <a:spLocks noChangeArrowheads="1"/>
            </p:cNvSpPr>
            <p:nvPr/>
          </p:nvSpPr>
          <p:spPr bwMode="auto">
            <a:xfrm>
              <a:off x="2726" y="2880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14401" name="Oval 33"/>
            <p:cNvSpPr>
              <a:spLocks noChangeArrowheads="1"/>
            </p:cNvSpPr>
            <p:nvPr/>
          </p:nvSpPr>
          <p:spPr bwMode="auto">
            <a:xfrm>
              <a:off x="2938" y="2876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14402" name="Oval 34"/>
            <p:cNvSpPr>
              <a:spLocks noChangeArrowheads="1"/>
            </p:cNvSpPr>
            <p:nvPr/>
          </p:nvSpPr>
          <p:spPr bwMode="auto">
            <a:xfrm>
              <a:off x="2183" y="2558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14403" name="Oval 35"/>
            <p:cNvSpPr>
              <a:spLocks noChangeArrowheads="1"/>
            </p:cNvSpPr>
            <p:nvPr/>
          </p:nvSpPr>
          <p:spPr bwMode="auto">
            <a:xfrm>
              <a:off x="2464" y="2558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14404" name="Oval 36"/>
            <p:cNvSpPr>
              <a:spLocks noChangeArrowheads="1"/>
            </p:cNvSpPr>
            <p:nvPr/>
          </p:nvSpPr>
          <p:spPr bwMode="auto">
            <a:xfrm>
              <a:off x="2745" y="2558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14405" name="Oval 37"/>
            <p:cNvSpPr>
              <a:spLocks noChangeArrowheads="1"/>
            </p:cNvSpPr>
            <p:nvPr/>
          </p:nvSpPr>
          <p:spPr bwMode="auto">
            <a:xfrm>
              <a:off x="2343" y="2247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14406" name="Oval 38"/>
            <p:cNvSpPr>
              <a:spLocks noChangeArrowheads="1"/>
            </p:cNvSpPr>
            <p:nvPr/>
          </p:nvSpPr>
          <p:spPr bwMode="auto">
            <a:xfrm>
              <a:off x="2616" y="2247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14407" name="Text Box 39"/>
          <p:cNvSpPr txBox="1">
            <a:spLocks noChangeArrowheads="1"/>
          </p:cNvSpPr>
          <p:nvPr/>
        </p:nvSpPr>
        <p:spPr bwMode="auto">
          <a:xfrm>
            <a:off x="5935663" y="2895600"/>
            <a:ext cx="1179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i="0" dirty="0"/>
              <a:t>activation</a:t>
            </a:r>
          </a:p>
        </p:txBody>
      </p:sp>
      <p:sp>
        <p:nvSpPr>
          <p:cNvPr id="314408" name="AutoShape 40"/>
          <p:cNvSpPr>
            <a:spLocks noChangeArrowheads="1"/>
          </p:cNvSpPr>
          <p:nvPr/>
        </p:nvSpPr>
        <p:spPr bwMode="auto">
          <a:xfrm>
            <a:off x="5791200" y="2362200"/>
            <a:ext cx="255588" cy="1219200"/>
          </a:xfrm>
          <a:prstGeom prst="upArrow">
            <a:avLst>
              <a:gd name="adj1" fmla="val 50000"/>
              <a:gd name="adj2" fmla="val 119254"/>
            </a:avLst>
          </a:prstGeom>
          <a:solidFill>
            <a:srgbClr val="00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C88DC2E-D205-40F0-950A-A35D8514657D}" type="slidenum">
              <a:rPr lang="en-US" altLang="en-US" sz="1200" i="0">
                <a:latin typeface="Helvetica" pitchFamily="34" charset="0"/>
              </a:rPr>
              <a:pPr eaLnBrk="1" hangingPunct="1"/>
              <a:t>21</a:t>
            </a:fld>
            <a:endParaRPr lang="en-US" altLang="en-US" sz="1200" i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Learned XOR Network</a:t>
            </a:r>
          </a:p>
        </p:txBody>
      </p:sp>
      <p:sp>
        <p:nvSpPr>
          <p:cNvPr id="31748" name="Oval 3"/>
          <p:cNvSpPr>
            <a:spLocks noChangeArrowheads="1"/>
          </p:cNvSpPr>
          <p:nvPr/>
        </p:nvSpPr>
        <p:spPr bwMode="auto">
          <a:xfrm>
            <a:off x="3810000" y="2552700"/>
            <a:ext cx="328613" cy="304800"/>
          </a:xfrm>
          <a:prstGeom prst="ellipse">
            <a:avLst/>
          </a:prstGeom>
          <a:solidFill>
            <a:srgbClr val="0066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49" name="Oval 4"/>
          <p:cNvSpPr>
            <a:spLocks noChangeArrowheads="1"/>
          </p:cNvSpPr>
          <p:nvPr/>
        </p:nvSpPr>
        <p:spPr bwMode="auto">
          <a:xfrm>
            <a:off x="4767263" y="2559050"/>
            <a:ext cx="328612" cy="304800"/>
          </a:xfrm>
          <a:prstGeom prst="ellipse">
            <a:avLst/>
          </a:prstGeom>
          <a:solidFill>
            <a:srgbClr val="0066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3810000" y="3309938"/>
            <a:ext cx="328613" cy="304800"/>
          </a:xfrm>
          <a:prstGeom prst="ellipse">
            <a:avLst/>
          </a:prstGeom>
          <a:solidFill>
            <a:srgbClr val="0066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1" name="Oval 6"/>
          <p:cNvSpPr>
            <a:spLocks noChangeArrowheads="1"/>
          </p:cNvSpPr>
          <p:nvPr/>
        </p:nvSpPr>
        <p:spPr bwMode="auto">
          <a:xfrm>
            <a:off x="4791075" y="3303588"/>
            <a:ext cx="328613" cy="304800"/>
          </a:xfrm>
          <a:prstGeom prst="ellipse">
            <a:avLst/>
          </a:prstGeom>
          <a:solidFill>
            <a:srgbClr val="0066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 flipH="1">
            <a:off x="4048125" y="2047875"/>
            <a:ext cx="352425" cy="512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4572000" y="2047875"/>
            <a:ext cx="341313" cy="512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 flipH="1">
            <a:off x="4054475" y="2822575"/>
            <a:ext cx="755650" cy="549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1755" name="Line 10"/>
          <p:cNvSpPr>
            <a:spLocks noChangeShapeType="1"/>
          </p:cNvSpPr>
          <p:nvPr/>
        </p:nvSpPr>
        <p:spPr bwMode="auto">
          <a:xfrm>
            <a:off x="3975100" y="2841625"/>
            <a:ext cx="12700" cy="476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1756" name="Line 11"/>
          <p:cNvSpPr>
            <a:spLocks noChangeShapeType="1"/>
          </p:cNvSpPr>
          <p:nvPr/>
        </p:nvSpPr>
        <p:spPr bwMode="auto">
          <a:xfrm>
            <a:off x="3968750" y="2836863"/>
            <a:ext cx="877888" cy="501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1757" name="Line 12"/>
          <p:cNvSpPr>
            <a:spLocks noChangeShapeType="1"/>
          </p:cNvSpPr>
          <p:nvPr/>
        </p:nvSpPr>
        <p:spPr bwMode="auto">
          <a:xfrm>
            <a:off x="4932363" y="2847975"/>
            <a:ext cx="12700" cy="476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4595813" y="1682750"/>
            <a:ext cx="536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600" i="0"/>
              <a:t>3.11</a:t>
            </a:r>
          </a:p>
        </p:txBody>
      </p:sp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4733925" y="2116138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600" i="0">
                <a:sym typeface="Symbol" pitchFamily="18" charset="2"/>
              </a:rPr>
              <a:t></a:t>
            </a:r>
            <a:r>
              <a:rPr lang="en-US" altLang="en-US" sz="1600" i="0"/>
              <a:t>7.38</a:t>
            </a:r>
          </a:p>
        </p:txBody>
      </p:sp>
      <p:sp>
        <p:nvSpPr>
          <p:cNvPr id="31760" name="Text Box 15"/>
          <p:cNvSpPr txBox="1">
            <a:spLocks noChangeArrowheads="1"/>
          </p:cNvSpPr>
          <p:nvPr/>
        </p:nvSpPr>
        <p:spPr bwMode="auto">
          <a:xfrm>
            <a:off x="3767138" y="2109788"/>
            <a:ext cx="536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600" i="0"/>
              <a:t>6.96</a:t>
            </a:r>
          </a:p>
        </p:txBody>
      </p:sp>
      <p:sp>
        <p:nvSpPr>
          <p:cNvPr id="31761" name="Text Box 16"/>
          <p:cNvSpPr txBox="1">
            <a:spLocks noChangeArrowheads="1"/>
          </p:cNvSpPr>
          <p:nvPr/>
        </p:nvSpPr>
        <p:spPr bwMode="auto">
          <a:xfrm>
            <a:off x="3579813" y="2400300"/>
            <a:ext cx="18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 sz="1600" i="0"/>
          </a:p>
        </p:txBody>
      </p:sp>
      <p:sp>
        <p:nvSpPr>
          <p:cNvPr id="31762" name="Oval 17"/>
          <p:cNvSpPr>
            <a:spLocks noChangeArrowheads="1"/>
          </p:cNvSpPr>
          <p:nvPr/>
        </p:nvSpPr>
        <p:spPr bwMode="auto">
          <a:xfrm>
            <a:off x="4321175" y="1785938"/>
            <a:ext cx="328613" cy="304800"/>
          </a:xfrm>
          <a:prstGeom prst="ellipse">
            <a:avLst/>
          </a:prstGeom>
          <a:solidFill>
            <a:srgbClr val="0066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3" name="Text Box 18"/>
          <p:cNvSpPr txBox="1">
            <a:spLocks noChangeArrowheads="1"/>
          </p:cNvSpPr>
          <p:nvPr/>
        </p:nvSpPr>
        <p:spPr bwMode="auto">
          <a:xfrm>
            <a:off x="3154363" y="2500313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600" i="0">
                <a:sym typeface="Symbol" pitchFamily="18" charset="2"/>
              </a:rPr>
              <a:t></a:t>
            </a:r>
            <a:r>
              <a:rPr lang="en-US" altLang="en-US" sz="1600" i="0"/>
              <a:t>5.24</a:t>
            </a:r>
          </a:p>
        </p:txBody>
      </p:sp>
      <p:sp>
        <p:nvSpPr>
          <p:cNvPr id="31764" name="Text Box 19"/>
          <p:cNvSpPr txBox="1">
            <a:spLocks noChangeArrowheads="1"/>
          </p:cNvSpPr>
          <p:nvPr/>
        </p:nvSpPr>
        <p:spPr bwMode="auto">
          <a:xfrm>
            <a:off x="3479800" y="295592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600" i="0">
                <a:sym typeface="Symbol" pitchFamily="18" charset="2"/>
              </a:rPr>
              <a:t></a:t>
            </a:r>
            <a:r>
              <a:rPr lang="en-US" altLang="en-US" sz="1600" i="0"/>
              <a:t>3.6</a:t>
            </a:r>
          </a:p>
        </p:txBody>
      </p:sp>
      <p:sp>
        <p:nvSpPr>
          <p:cNvPr id="31765" name="Text Box 20"/>
          <p:cNvSpPr txBox="1">
            <a:spLocks noChangeArrowheads="1"/>
          </p:cNvSpPr>
          <p:nvPr/>
        </p:nvSpPr>
        <p:spPr bwMode="auto">
          <a:xfrm>
            <a:off x="4010025" y="2668588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600" i="0">
                <a:sym typeface="Symbol" pitchFamily="18" charset="2"/>
              </a:rPr>
              <a:t></a:t>
            </a:r>
            <a:r>
              <a:rPr lang="en-US" altLang="en-US" sz="1600" i="0"/>
              <a:t>3.58</a:t>
            </a:r>
          </a:p>
        </p:txBody>
      </p:sp>
      <p:sp>
        <p:nvSpPr>
          <p:cNvPr id="31766" name="Text Box 21"/>
          <p:cNvSpPr txBox="1">
            <a:spLocks noChangeArrowheads="1"/>
          </p:cNvSpPr>
          <p:nvPr/>
        </p:nvSpPr>
        <p:spPr bwMode="auto">
          <a:xfrm>
            <a:off x="4930775" y="2967038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600" i="0">
                <a:sym typeface="Symbol" pitchFamily="18" charset="2"/>
              </a:rPr>
              <a:t></a:t>
            </a:r>
            <a:r>
              <a:rPr lang="en-US" altLang="en-US" sz="1600" i="0"/>
              <a:t>5.57</a:t>
            </a:r>
          </a:p>
        </p:txBody>
      </p:sp>
      <p:sp>
        <p:nvSpPr>
          <p:cNvPr id="31767" name="Text Box 22"/>
          <p:cNvSpPr txBox="1">
            <a:spLocks noChangeArrowheads="1"/>
          </p:cNvSpPr>
          <p:nvPr/>
        </p:nvSpPr>
        <p:spPr bwMode="auto">
          <a:xfrm>
            <a:off x="4048125" y="3157538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600" i="0">
                <a:sym typeface="Symbol" pitchFamily="18" charset="2"/>
              </a:rPr>
              <a:t></a:t>
            </a:r>
            <a:r>
              <a:rPr lang="en-US" altLang="en-US" sz="1600" i="0"/>
              <a:t>5.74</a:t>
            </a:r>
          </a:p>
        </p:txBody>
      </p:sp>
      <p:sp>
        <p:nvSpPr>
          <p:cNvPr id="31768" name="Text Box 23"/>
          <p:cNvSpPr txBox="1">
            <a:spLocks noChangeArrowheads="1"/>
          </p:cNvSpPr>
          <p:nvPr/>
        </p:nvSpPr>
        <p:spPr bwMode="auto">
          <a:xfrm>
            <a:off x="5105400" y="2511425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600" i="0">
                <a:sym typeface="Symbol" pitchFamily="18" charset="2"/>
              </a:rPr>
              <a:t></a:t>
            </a:r>
            <a:r>
              <a:rPr lang="en-US" altLang="en-US" sz="1600" i="0"/>
              <a:t>2.03</a:t>
            </a:r>
          </a:p>
        </p:txBody>
      </p:sp>
      <p:sp>
        <p:nvSpPr>
          <p:cNvPr id="31769" name="Text Box 24"/>
          <p:cNvSpPr txBox="1">
            <a:spLocks noChangeArrowheads="1"/>
          </p:cNvSpPr>
          <p:nvPr/>
        </p:nvSpPr>
        <p:spPr bwMode="auto">
          <a:xfrm>
            <a:off x="3802063" y="2513013"/>
            <a:ext cx="346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800" i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1770" name="Text Box 25"/>
          <p:cNvSpPr txBox="1">
            <a:spLocks noChangeArrowheads="1"/>
          </p:cNvSpPr>
          <p:nvPr/>
        </p:nvSpPr>
        <p:spPr bwMode="auto">
          <a:xfrm>
            <a:off x="3806825" y="3249613"/>
            <a:ext cx="346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800" i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1771" name="Text Box 26"/>
          <p:cNvSpPr txBox="1">
            <a:spLocks noChangeArrowheads="1"/>
          </p:cNvSpPr>
          <p:nvPr/>
        </p:nvSpPr>
        <p:spPr bwMode="auto">
          <a:xfrm>
            <a:off x="4775200" y="3279775"/>
            <a:ext cx="346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800" i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31772" name="Text Box 27"/>
          <p:cNvSpPr txBox="1">
            <a:spLocks noChangeArrowheads="1"/>
          </p:cNvSpPr>
          <p:nvPr/>
        </p:nvSpPr>
        <p:spPr bwMode="auto">
          <a:xfrm>
            <a:off x="4751388" y="2505075"/>
            <a:ext cx="33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800" i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1773" name="Text Box 28"/>
          <p:cNvSpPr txBox="1">
            <a:spLocks noChangeArrowheads="1"/>
          </p:cNvSpPr>
          <p:nvPr/>
        </p:nvSpPr>
        <p:spPr bwMode="auto">
          <a:xfrm>
            <a:off x="1589088" y="4129088"/>
            <a:ext cx="55975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i="0"/>
              <a:t>Hidden Unit A represents: </a:t>
            </a:r>
            <a:r>
              <a:rPr lang="en-US" altLang="en-US" i="0">
                <a:sym typeface="Symbol" pitchFamily="18" charset="2"/>
              </a:rPr>
              <a:t>(X  Y)</a:t>
            </a:r>
          </a:p>
          <a:p>
            <a:pPr eaLnBrk="1" hangingPunct="1"/>
            <a:r>
              <a:rPr lang="en-US" altLang="en-US" i="0">
                <a:sym typeface="Symbol" pitchFamily="18" charset="2"/>
              </a:rPr>
              <a:t>Hidden Unit B represents: (X  Y)</a:t>
            </a:r>
          </a:p>
          <a:p>
            <a:pPr eaLnBrk="1" hangingPunct="1"/>
            <a:r>
              <a:rPr lang="en-US" altLang="en-US" i="0">
                <a:sym typeface="Symbol" pitchFamily="18" charset="2"/>
              </a:rPr>
              <a:t>Output O represents:  A  B = (X  Y)  (X  Y)</a:t>
            </a:r>
          </a:p>
          <a:p>
            <a:pPr eaLnBrk="1" hangingPunct="1"/>
            <a:r>
              <a:rPr lang="en-US" altLang="en-US" i="0">
                <a:sym typeface="Symbol" pitchFamily="18" charset="2"/>
              </a:rPr>
              <a:t>                                                 = X  Y</a:t>
            </a:r>
          </a:p>
        </p:txBody>
      </p:sp>
      <p:sp>
        <p:nvSpPr>
          <p:cNvPr id="31774" name="Text Box 29"/>
          <p:cNvSpPr txBox="1">
            <a:spLocks noChangeArrowheads="1"/>
          </p:cNvSpPr>
          <p:nvPr/>
        </p:nvSpPr>
        <p:spPr bwMode="auto">
          <a:xfrm>
            <a:off x="4313238" y="1730375"/>
            <a:ext cx="346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1800" i="0">
                <a:solidFill>
                  <a:schemeClr val="bg1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3650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675551-5E20-48D8-AC10-B1103D7BBBFA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Gradient Descent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9563" cy="4687888"/>
          </a:xfrm>
        </p:spPr>
        <p:txBody>
          <a:bodyPr/>
          <a:lstStyle/>
          <a:p>
            <a:r>
              <a:rPr lang="en-US" altLang="en-US" sz="2400"/>
              <a:t>Define objective to minimize error:</a:t>
            </a:r>
          </a:p>
          <a:p>
            <a:endParaRPr lang="en-US" altLang="en-US" sz="2400"/>
          </a:p>
          <a:p>
            <a:endParaRPr lang="en-US" altLang="en-US" sz="2400"/>
          </a:p>
          <a:p>
            <a:pPr>
              <a:buFontTx/>
              <a:buNone/>
            </a:pPr>
            <a:r>
              <a:rPr lang="en-US" altLang="en-US" sz="2400"/>
              <a:t>    where </a:t>
            </a:r>
            <a:r>
              <a:rPr lang="en-US" altLang="en-US" sz="2400" i="1"/>
              <a:t>D</a:t>
            </a:r>
            <a:r>
              <a:rPr lang="en-US" altLang="en-US" sz="2400"/>
              <a:t> is the set of training examples, </a:t>
            </a:r>
            <a:r>
              <a:rPr lang="en-US" altLang="en-US" sz="2400" i="1"/>
              <a:t>K</a:t>
            </a:r>
            <a:r>
              <a:rPr lang="en-US" altLang="en-US" sz="2400"/>
              <a:t> is the set of output units, </a:t>
            </a:r>
            <a:r>
              <a:rPr lang="en-US" altLang="en-US" sz="2400" i="1"/>
              <a:t>t</a:t>
            </a:r>
            <a:r>
              <a:rPr lang="en-US" altLang="en-US" sz="2400" i="1" baseline="-25000"/>
              <a:t>kd</a:t>
            </a:r>
            <a:r>
              <a:rPr lang="en-US" altLang="en-US" sz="2400"/>
              <a:t> and </a:t>
            </a:r>
            <a:r>
              <a:rPr lang="en-US" altLang="en-US" sz="2400" i="1"/>
              <a:t>o</a:t>
            </a:r>
            <a:r>
              <a:rPr lang="en-US" altLang="en-US" sz="2400" i="1" baseline="-25000"/>
              <a:t>kd</a:t>
            </a:r>
            <a:r>
              <a:rPr lang="en-US" altLang="en-US" sz="2400"/>
              <a:t> are, respectively, the teacher and current output for unit </a:t>
            </a:r>
            <a:r>
              <a:rPr lang="en-US" altLang="en-US" sz="2400" i="1"/>
              <a:t>k</a:t>
            </a:r>
            <a:r>
              <a:rPr lang="en-US" altLang="en-US" sz="2400"/>
              <a:t> for example </a:t>
            </a:r>
            <a:r>
              <a:rPr lang="en-US" altLang="en-US" sz="2400" i="1"/>
              <a:t>d</a:t>
            </a:r>
            <a:r>
              <a:rPr lang="en-US" altLang="en-US" sz="2400"/>
              <a:t>.</a:t>
            </a:r>
          </a:p>
          <a:p>
            <a:r>
              <a:rPr lang="en-US" altLang="en-US" sz="2400"/>
              <a:t>The derivative of a sigmoid unit with respect to net input is:</a:t>
            </a:r>
          </a:p>
          <a:p>
            <a:endParaRPr lang="en-US" altLang="en-US" sz="2400"/>
          </a:p>
          <a:p>
            <a:endParaRPr lang="en-US" altLang="en-US" sz="2400"/>
          </a:p>
          <a:p>
            <a:r>
              <a:rPr lang="en-US" altLang="en-US" sz="2400"/>
              <a:t>Learning rule to change weights to minimize error is:</a:t>
            </a:r>
          </a:p>
        </p:txBody>
      </p:sp>
      <p:graphicFrame>
        <p:nvGraphicFramePr>
          <p:cNvPr id="317444" name="Object 4"/>
          <p:cNvGraphicFramePr>
            <a:graphicFrameLocks noChangeAspect="1"/>
          </p:cNvGraphicFramePr>
          <p:nvPr/>
        </p:nvGraphicFramePr>
        <p:xfrm>
          <a:off x="2997200" y="1838325"/>
          <a:ext cx="337502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3" imgW="1562040" imgH="342720" progId="Equation.3">
                  <p:embed/>
                </p:oleObj>
              </mc:Choice>
              <mc:Fallback>
                <p:oleObj name="Equation" r:id="rId3" imgW="156204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0" y="1838325"/>
                        <a:ext cx="337502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45" name="Object 5"/>
          <p:cNvGraphicFramePr>
            <a:graphicFrameLocks noChangeAspect="1"/>
          </p:cNvGraphicFramePr>
          <p:nvPr/>
        </p:nvGraphicFramePr>
        <p:xfrm>
          <a:off x="3384550" y="4251325"/>
          <a:ext cx="2179638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5" imgW="1104840" imgH="469800" progId="Equation.3">
                  <p:embed/>
                </p:oleObj>
              </mc:Choice>
              <mc:Fallback>
                <p:oleObj name="Equation" r:id="rId5" imgW="11048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50" y="4251325"/>
                        <a:ext cx="2179638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46" name="Object 6"/>
          <p:cNvGraphicFramePr>
            <a:graphicFrameLocks noChangeAspect="1"/>
          </p:cNvGraphicFramePr>
          <p:nvPr/>
        </p:nvGraphicFramePr>
        <p:xfrm>
          <a:off x="3273425" y="5672138"/>
          <a:ext cx="1878013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7" imgW="952200" imgH="444240" progId="Equation.3">
                  <p:embed/>
                </p:oleObj>
              </mc:Choice>
              <mc:Fallback>
                <p:oleObj name="Equation" r:id="rId7" imgW="952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3425" y="5672138"/>
                        <a:ext cx="1878013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234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64CC34-9A8E-4120-A609-F2CC182D4142}" type="slidenum">
              <a:rPr lang="en-US" altLang="en-US">
                <a:solidFill>
                  <a:srgbClr val="000000"/>
                </a:solidFill>
              </a:rPr>
              <a:pPr/>
              <a:t>23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Backpropagation Learning Rule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33950"/>
          </a:xfrm>
        </p:spPr>
        <p:txBody>
          <a:bodyPr/>
          <a:lstStyle/>
          <a:p>
            <a:r>
              <a:rPr lang="en-US" altLang="en-US" sz="2800"/>
              <a:t>Each weight changed by:</a:t>
            </a:r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endParaRPr lang="en-US" altLang="en-US" sz="2800"/>
          </a:p>
          <a:p>
            <a:pPr>
              <a:buFontTx/>
              <a:buNone/>
            </a:pPr>
            <a:r>
              <a:rPr lang="en-US" altLang="en-US" sz="2800"/>
              <a:t>    where </a:t>
            </a:r>
            <a:r>
              <a:rPr lang="el-GR" altLang="en-US" sz="2800">
                <a:cs typeface="Times New Roman" pitchFamily="18" charset="0"/>
              </a:rPr>
              <a:t>η</a:t>
            </a:r>
            <a:r>
              <a:rPr lang="en-US" altLang="en-US" sz="2800">
                <a:cs typeface="Times New Roman" pitchFamily="18" charset="0"/>
              </a:rPr>
              <a:t> is a constant called the learning rate</a:t>
            </a:r>
          </a:p>
          <a:p>
            <a:pPr>
              <a:buFontTx/>
              <a:buNone/>
            </a:pPr>
            <a:r>
              <a:rPr lang="en-US" altLang="en-US" sz="2800">
                <a:cs typeface="Times New Roman" pitchFamily="18" charset="0"/>
              </a:rPr>
              <a:t>    </a:t>
            </a:r>
            <a:r>
              <a:rPr lang="en-US" altLang="en-US" sz="2800" i="1">
                <a:cs typeface="Times New Roman" pitchFamily="18" charset="0"/>
              </a:rPr>
              <a:t>t</a:t>
            </a:r>
            <a:r>
              <a:rPr lang="en-US" altLang="en-US" sz="2800" i="1" baseline="-25000">
                <a:cs typeface="Times New Roman" pitchFamily="18" charset="0"/>
              </a:rPr>
              <a:t>j</a:t>
            </a:r>
            <a:r>
              <a:rPr lang="en-US" altLang="en-US" sz="2800">
                <a:cs typeface="Times New Roman" pitchFamily="18" charset="0"/>
              </a:rPr>
              <a:t> is the correct teacher output for unit </a:t>
            </a:r>
            <a:r>
              <a:rPr lang="en-US" altLang="en-US" sz="2800" i="1">
                <a:cs typeface="Times New Roman" pitchFamily="18" charset="0"/>
              </a:rPr>
              <a:t>j</a:t>
            </a:r>
          </a:p>
          <a:p>
            <a:pPr>
              <a:buFontTx/>
              <a:buNone/>
            </a:pPr>
            <a:r>
              <a:rPr lang="en-US" altLang="en-US" sz="2800">
                <a:cs typeface="Times New Roman" pitchFamily="18" charset="0"/>
              </a:rPr>
              <a:t>    </a:t>
            </a:r>
            <a:r>
              <a:rPr lang="el-GR" altLang="en-US" sz="2800">
                <a:cs typeface="Times New Roman" pitchFamily="18" charset="0"/>
              </a:rPr>
              <a:t>δ</a:t>
            </a:r>
            <a:r>
              <a:rPr lang="en-US" altLang="en-US" sz="2800" i="1" baseline="-25000">
                <a:cs typeface="Times New Roman" pitchFamily="18" charset="0"/>
              </a:rPr>
              <a:t>j</a:t>
            </a:r>
            <a:r>
              <a:rPr lang="en-US" altLang="en-US" sz="2800">
                <a:cs typeface="Times New Roman" pitchFamily="18" charset="0"/>
              </a:rPr>
              <a:t> is the error measure for unit </a:t>
            </a:r>
            <a:r>
              <a:rPr lang="en-US" altLang="en-US" sz="2800" i="1">
                <a:cs typeface="Times New Roman" pitchFamily="18" charset="0"/>
              </a:rPr>
              <a:t>j</a:t>
            </a:r>
            <a:endParaRPr lang="el-GR" altLang="en-US" sz="2800" i="1">
              <a:cs typeface="Times New Roman" pitchFamily="18" charset="0"/>
            </a:endParaRPr>
          </a:p>
        </p:txBody>
      </p:sp>
      <p:graphicFrame>
        <p:nvGraphicFramePr>
          <p:cNvPr id="318468" name="Object 4"/>
          <p:cNvGraphicFramePr>
            <a:graphicFrameLocks noChangeAspect="1"/>
          </p:cNvGraphicFramePr>
          <p:nvPr/>
        </p:nvGraphicFramePr>
        <p:xfrm>
          <a:off x="1471613" y="1909763"/>
          <a:ext cx="210978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3" imgW="787320" imgH="241200" progId="Equation.3">
                  <p:embed/>
                </p:oleObj>
              </mc:Choice>
              <mc:Fallback>
                <p:oleObj name="Equation" r:id="rId3" imgW="7873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1909763"/>
                        <a:ext cx="2109787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69" name="Object 5"/>
          <p:cNvGraphicFramePr>
            <a:graphicFrameLocks noChangeAspect="1"/>
          </p:cNvGraphicFramePr>
          <p:nvPr/>
        </p:nvGraphicFramePr>
        <p:xfrm>
          <a:off x="1441450" y="2622550"/>
          <a:ext cx="691673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5" imgW="2895480" imgH="241200" progId="Equation.3">
                  <p:embed/>
                </p:oleObj>
              </mc:Choice>
              <mc:Fallback>
                <p:oleObj name="Equation" r:id="rId5" imgW="2895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2622550"/>
                        <a:ext cx="691673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0" name="Object 6"/>
          <p:cNvGraphicFramePr>
            <a:graphicFrameLocks noChangeAspect="1"/>
          </p:cNvGraphicFramePr>
          <p:nvPr/>
        </p:nvGraphicFramePr>
        <p:xfrm>
          <a:off x="1390650" y="3157538"/>
          <a:ext cx="6827838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7" imgW="2857320" imgH="368280" progId="Equation.3">
                  <p:embed/>
                </p:oleObj>
              </mc:Choice>
              <mc:Fallback>
                <p:oleObj name="Equation" r:id="rId7" imgW="285732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3157538"/>
                        <a:ext cx="6827838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687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59299-8678-4702-81FD-D7245268A7A9}" type="slidenum">
              <a:rPr lang="en-US" altLang="en-US">
                <a:solidFill>
                  <a:srgbClr val="000000"/>
                </a:solidFill>
              </a:rPr>
              <a:pPr/>
              <a:t>24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9490" name="Line 2"/>
          <p:cNvSpPr>
            <a:spLocks noChangeShapeType="1"/>
          </p:cNvSpPr>
          <p:nvPr/>
        </p:nvSpPr>
        <p:spPr bwMode="auto">
          <a:xfrm flipH="1">
            <a:off x="3425825" y="3165475"/>
            <a:ext cx="498475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491" name="Line 3"/>
          <p:cNvSpPr>
            <a:spLocks noChangeShapeType="1"/>
          </p:cNvSpPr>
          <p:nvPr/>
        </p:nvSpPr>
        <p:spPr bwMode="auto">
          <a:xfrm flipH="1">
            <a:off x="3443288" y="3171825"/>
            <a:ext cx="498475" cy="10398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Error Backpropagation</a:t>
            </a:r>
          </a:p>
        </p:txBody>
      </p:sp>
      <p:sp>
        <p:nvSpPr>
          <p:cNvPr id="3194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116013"/>
          </a:xfrm>
        </p:spPr>
        <p:txBody>
          <a:bodyPr/>
          <a:lstStyle/>
          <a:p>
            <a:r>
              <a:rPr lang="en-US" altLang="en-US" sz="2800"/>
              <a:t>First calculate error of output units and use this to change the top layer of weights.</a:t>
            </a:r>
          </a:p>
        </p:txBody>
      </p:sp>
      <p:sp>
        <p:nvSpPr>
          <p:cNvPr id="319494" name="Text Box 6"/>
          <p:cNvSpPr txBox="1">
            <a:spLocks noChangeArrowheads="1"/>
          </p:cNvSpPr>
          <p:nvPr/>
        </p:nvSpPr>
        <p:spPr bwMode="auto">
          <a:xfrm>
            <a:off x="5094288" y="2881313"/>
            <a:ext cx="82867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319495" name="Text Box 7"/>
          <p:cNvSpPr txBox="1">
            <a:spLocks noChangeArrowheads="1"/>
          </p:cNvSpPr>
          <p:nvPr/>
        </p:nvSpPr>
        <p:spPr bwMode="auto">
          <a:xfrm>
            <a:off x="5494338" y="3984625"/>
            <a:ext cx="871537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hidden</a:t>
            </a:r>
          </a:p>
        </p:txBody>
      </p:sp>
      <p:sp>
        <p:nvSpPr>
          <p:cNvPr id="319496" name="Text Box 8"/>
          <p:cNvSpPr txBox="1">
            <a:spLocks noChangeArrowheads="1"/>
          </p:cNvSpPr>
          <p:nvPr/>
        </p:nvSpPr>
        <p:spPr bwMode="auto">
          <a:xfrm>
            <a:off x="6057900" y="5064125"/>
            <a:ext cx="703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319497" name="Line 9"/>
          <p:cNvSpPr>
            <a:spLocks noChangeShapeType="1"/>
          </p:cNvSpPr>
          <p:nvPr/>
        </p:nvSpPr>
        <p:spPr bwMode="auto">
          <a:xfrm flipH="1">
            <a:off x="3117850" y="4205288"/>
            <a:ext cx="284163" cy="1090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498" name="Line 10"/>
          <p:cNvSpPr>
            <a:spLocks noChangeShapeType="1"/>
          </p:cNvSpPr>
          <p:nvPr/>
        </p:nvSpPr>
        <p:spPr bwMode="auto">
          <a:xfrm>
            <a:off x="3425825" y="4232275"/>
            <a:ext cx="379413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499" name="Line 11"/>
          <p:cNvSpPr>
            <a:spLocks noChangeShapeType="1"/>
          </p:cNvSpPr>
          <p:nvPr/>
        </p:nvSpPr>
        <p:spPr bwMode="auto">
          <a:xfrm>
            <a:off x="3425825" y="4259263"/>
            <a:ext cx="973138" cy="960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00" name="Line 12"/>
          <p:cNvSpPr>
            <a:spLocks noChangeShapeType="1"/>
          </p:cNvSpPr>
          <p:nvPr/>
        </p:nvSpPr>
        <p:spPr bwMode="auto">
          <a:xfrm>
            <a:off x="3425825" y="4281488"/>
            <a:ext cx="1682750" cy="1014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01" name="Line 13"/>
          <p:cNvSpPr>
            <a:spLocks noChangeShapeType="1"/>
          </p:cNvSpPr>
          <p:nvPr/>
        </p:nvSpPr>
        <p:spPr bwMode="auto">
          <a:xfrm>
            <a:off x="3425825" y="4281488"/>
            <a:ext cx="23733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02" name="Line 14"/>
          <p:cNvSpPr>
            <a:spLocks noChangeShapeType="1"/>
          </p:cNvSpPr>
          <p:nvPr/>
        </p:nvSpPr>
        <p:spPr bwMode="auto">
          <a:xfrm flipH="1">
            <a:off x="3117850" y="4232275"/>
            <a:ext cx="11620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03" name="Line 15"/>
          <p:cNvSpPr>
            <a:spLocks noChangeShapeType="1"/>
          </p:cNvSpPr>
          <p:nvPr/>
        </p:nvSpPr>
        <p:spPr bwMode="auto">
          <a:xfrm flipH="1">
            <a:off x="3781425" y="4205288"/>
            <a:ext cx="522288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04" name="Line 16"/>
          <p:cNvSpPr>
            <a:spLocks noChangeShapeType="1"/>
          </p:cNvSpPr>
          <p:nvPr/>
        </p:nvSpPr>
        <p:spPr bwMode="auto">
          <a:xfrm>
            <a:off x="4303713" y="4179888"/>
            <a:ext cx="1174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05" name="Line 17"/>
          <p:cNvSpPr>
            <a:spLocks noChangeShapeType="1"/>
          </p:cNvSpPr>
          <p:nvPr/>
        </p:nvSpPr>
        <p:spPr bwMode="auto">
          <a:xfrm>
            <a:off x="4327525" y="4205288"/>
            <a:ext cx="808038" cy="1068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06" name="Line 18"/>
          <p:cNvSpPr>
            <a:spLocks noChangeShapeType="1"/>
          </p:cNvSpPr>
          <p:nvPr/>
        </p:nvSpPr>
        <p:spPr bwMode="auto">
          <a:xfrm>
            <a:off x="4327525" y="4281488"/>
            <a:ext cx="14462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07" name="Line 19"/>
          <p:cNvSpPr>
            <a:spLocks noChangeShapeType="1"/>
          </p:cNvSpPr>
          <p:nvPr/>
        </p:nvSpPr>
        <p:spPr bwMode="auto">
          <a:xfrm flipH="1">
            <a:off x="3141663" y="4232275"/>
            <a:ext cx="199390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08" name="Line 20"/>
          <p:cNvSpPr>
            <a:spLocks noChangeShapeType="1"/>
          </p:cNvSpPr>
          <p:nvPr/>
        </p:nvSpPr>
        <p:spPr bwMode="auto">
          <a:xfrm flipH="1">
            <a:off x="3781425" y="4232275"/>
            <a:ext cx="13271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09" name="Line 21"/>
          <p:cNvSpPr>
            <a:spLocks noChangeShapeType="1"/>
          </p:cNvSpPr>
          <p:nvPr/>
        </p:nvSpPr>
        <p:spPr bwMode="auto">
          <a:xfrm flipH="1">
            <a:off x="4445000" y="4259263"/>
            <a:ext cx="714375" cy="987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10" name="Line 22"/>
          <p:cNvSpPr>
            <a:spLocks noChangeShapeType="1"/>
          </p:cNvSpPr>
          <p:nvPr/>
        </p:nvSpPr>
        <p:spPr bwMode="auto">
          <a:xfrm flipH="1">
            <a:off x="5062538" y="4179888"/>
            <a:ext cx="1428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11" name="Line 23"/>
          <p:cNvSpPr>
            <a:spLocks noChangeShapeType="1"/>
          </p:cNvSpPr>
          <p:nvPr/>
        </p:nvSpPr>
        <p:spPr bwMode="auto">
          <a:xfrm>
            <a:off x="5181600" y="4205288"/>
            <a:ext cx="546100" cy="992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12" name="Line 24"/>
          <p:cNvSpPr>
            <a:spLocks noChangeShapeType="1"/>
          </p:cNvSpPr>
          <p:nvPr/>
        </p:nvSpPr>
        <p:spPr bwMode="auto">
          <a:xfrm>
            <a:off x="3948113" y="3165475"/>
            <a:ext cx="355600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13" name="Line 25"/>
          <p:cNvSpPr>
            <a:spLocks noChangeShapeType="1"/>
          </p:cNvSpPr>
          <p:nvPr/>
        </p:nvSpPr>
        <p:spPr bwMode="auto">
          <a:xfrm>
            <a:off x="3924300" y="3165475"/>
            <a:ext cx="1257300" cy="992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14" name="Line 26"/>
          <p:cNvSpPr>
            <a:spLocks noChangeShapeType="1"/>
          </p:cNvSpPr>
          <p:nvPr/>
        </p:nvSpPr>
        <p:spPr bwMode="auto">
          <a:xfrm flipH="1">
            <a:off x="3425825" y="3190875"/>
            <a:ext cx="1303338" cy="1014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15" name="Line 27"/>
          <p:cNvSpPr>
            <a:spLocks noChangeShapeType="1"/>
          </p:cNvSpPr>
          <p:nvPr/>
        </p:nvSpPr>
        <p:spPr bwMode="auto">
          <a:xfrm flipH="1">
            <a:off x="4279900" y="3190875"/>
            <a:ext cx="449263" cy="966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16" name="Line 28"/>
          <p:cNvSpPr>
            <a:spLocks noChangeShapeType="1"/>
          </p:cNvSpPr>
          <p:nvPr/>
        </p:nvSpPr>
        <p:spPr bwMode="auto">
          <a:xfrm>
            <a:off x="4754563" y="3216275"/>
            <a:ext cx="404812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17" name="Oval 29"/>
          <p:cNvSpPr>
            <a:spLocks noChangeArrowheads="1"/>
          </p:cNvSpPr>
          <p:nvPr/>
        </p:nvSpPr>
        <p:spPr bwMode="auto">
          <a:xfrm>
            <a:off x="3049588" y="5183188"/>
            <a:ext cx="214312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18" name="Oval 30"/>
          <p:cNvSpPr>
            <a:spLocks noChangeArrowheads="1"/>
          </p:cNvSpPr>
          <p:nvPr/>
        </p:nvSpPr>
        <p:spPr bwMode="auto">
          <a:xfrm>
            <a:off x="3703638" y="51720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19" name="Oval 31"/>
          <p:cNvSpPr>
            <a:spLocks noChangeArrowheads="1"/>
          </p:cNvSpPr>
          <p:nvPr/>
        </p:nvSpPr>
        <p:spPr bwMode="auto">
          <a:xfrm>
            <a:off x="4359275" y="5157788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20" name="Oval 32"/>
          <p:cNvSpPr>
            <a:spLocks noChangeArrowheads="1"/>
          </p:cNvSpPr>
          <p:nvPr/>
        </p:nvSpPr>
        <p:spPr bwMode="auto">
          <a:xfrm>
            <a:off x="5013325" y="5145088"/>
            <a:ext cx="214313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21" name="Oval 33"/>
          <p:cNvSpPr>
            <a:spLocks noChangeArrowheads="1"/>
          </p:cNvSpPr>
          <p:nvPr/>
        </p:nvSpPr>
        <p:spPr bwMode="auto">
          <a:xfrm>
            <a:off x="5667375" y="5130800"/>
            <a:ext cx="214313" cy="25558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22" name="Oval 34"/>
          <p:cNvSpPr>
            <a:spLocks noChangeArrowheads="1"/>
          </p:cNvSpPr>
          <p:nvPr/>
        </p:nvSpPr>
        <p:spPr bwMode="auto">
          <a:xfrm>
            <a:off x="3336925" y="40798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23" name="Oval 35"/>
          <p:cNvSpPr>
            <a:spLocks noChangeArrowheads="1"/>
          </p:cNvSpPr>
          <p:nvPr/>
        </p:nvSpPr>
        <p:spPr bwMode="auto">
          <a:xfrm>
            <a:off x="3830638" y="30511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24" name="Oval 36"/>
          <p:cNvSpPr>
            <a:spLocks noChangeArrowheads="1"/>
          </p:cNvSpPr>
          <p:nvPr/>
        </p:nvSpPr>
        <p:spPr bwMode="auto">
          <a:xfrm>
            <a:off x="4673600" y="30511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25" name="Text Box 37"/>
          <p:cNvSpPr txBox="1">
            <a:spLocks noChangeArrowheads="1"/>
          </p:cNvSpPr>
          <p:nvPr/>
        </p:nvSpPr>
        <p:spPr bwMode="auto">
          <a:xfrm>
            <a:off x="946150" y="2282825"/>
            <a:ext cx="27559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Current output: </a:t>
            </a:r>
            <a:r>
              <a:rPr lang="en-US" altLang="en-US" sz="2000" i="1" smtClean="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altLang="en-US" sz="2000" i="1" baseline="-25000" smtClean="0">
                <a:solidFill>
                  <a:srgbClr val="000000"/>
                </a:solidFill>
                <a:cs typeface="Times New Roman" pitchFamily="18" charset="0"/>
              </a:rPr>
              <a:t>j</a:t>
            </a:r>
            <a:r>
              <a:rPr lang="en-US" altLang="en-US" sz="2000" smtClean="0">
                <a:solidFill>
                  <a:srgbClr val="000000"/>
                </a:solidFill>
                <a:cs typeface="Times New Roman" pitchFamily="18" charset="0"/>
              </a:rPr>
              <a:t>=0.2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Correct output: </a:t>
            </a:r>
            <a:r>
              <a:rPr lang="en-US" altLang="en-US" sz="2000" i="1" smtClean="0">
                <a:solidFill>
                  <a:srgbClr val="000000"/>
                </a:solidFill>
              </a:rPr>
              <a:t>t</a:t>
            </a:r>
            <a:r>
              <a:rPr lang="en-US" altLang="en-US" sz="2000" i="1" baseline="-25000" smtClean="0">
                <a:solidFill>
                  <a:srgbClr val="000000"/>
                </a:solidFill>
              </a:rPr>
              <a:t>j</a:t>
            </a:r>
            <a:r>
              <a:rPr lang="en-US" altLang="en-US" sz="2000" i="1" smtClean="0">
                <a:solidFill>
                  <a:srgbClr val="000000"/>
                </a:solidFill>
              </a:rPr>
              <a:t>=</a:t>
            </a:r>
            <a:r>
              <a:rPr lang="en-US" altLang="en-US" sz="2000" smtClean="0">
                <a:solidFill>
                  <a:srgbClr val="000000"/>
                </a:solidFill>
              </a:rPr>
              <a:t>1.0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Error </a:t>
            </a:r>
            <a:r>
              <a:rPr lang="el-GR" altLang="en-US" sz="2000" smtClean="0">
                <a:solidFill>
                  <a:srgbClr val="000000"/>
                </a:solidFill>
                <a:cs typeface="Times New Roman" pitchFamily="18" charset="0"/>
              </a:rPr>
              <a:t>δ</a:t>
            </a:r>
            <a:r>
              <a:rPr lang="en-US" altLang="en-US" sz="2000" i="1" baseline="-25000" smtClean="0">
                <a:solidFill>
                  <a:srgbClr val="000000"/>
                </a:solidFill>
                <a:cs typeface="Times New Roman" pitchFamily="18" charset="0"/>
              </a:rPr>
              <a:t>j</a:t>
            </a:r>
            <a:r>
              <a:rPr lang="en-US" altLang="en-US" sz="2000" smtClean="0">
                <a:solidFill>
                  <a:srgbClr val="000000"/>
                </a:solidFill>
                <a:cs typeface="Times New Roman" pitchFamily="18" charset="0"/>
              </a:rPr>
              <a:t> = </a:t>
            </a:r>
            <a:r>
              <a:rPr lang="en-US" altLang="en-US" sz="2000" i="1" smtClean="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altLang="en-US" sz="2000" i="1" baseline="-25000" smtClean="0">
                <a:solidFill>
                  <a:srgbClr val="000000"/>
                </a:solidFill>
                <a:cs typeface="Times New Roman" pitchFamily="18" charset="0"/>
              </a:rPr>
              <a:t>j</a:t>
            </a:r>
            <a:r>
              <a:rPr lang="en-US" altLang="en-US" sz="2000" smtClean="0">
                <a:solidFill>
                  <a:srgbClr val="000000"/>
                </a:solidFill>
                <a:cs typeface="Times New Roman" pitchFamily="18" charset="0"/>
              </a:rPr>
              <a:t>(1–</a:t>
            </a:r>
            <a:r>
              <a:rPr lang="en-US" altLang="en-US" sz="2000" i="1" smtClean="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altLang="en-US" sz="2000" i="1" baseline="-25000" smtClean="0">
                <a:solidFill>
                  <a:srgbClr val="000000"/>
                </a:solidFill>
                <a:cs typeface="Times New Roman" pitchFamily="18" charset="0"/>
              </a:rPr>
              <a:t>j</a:t>
            </a:r>
            <a:r>
              <a:rPr lang="en-US" altLang="en-US" sz="2000" smtClean="0">
                <a:solidFill>
                  <a:srgbClr val="000000"/>
                </a:solidFill>
                <a:cs typeface="Times New Roman" pitchFamily="18" charset="0"/>
              </a:rPr>
              <a:t>)(</a:t>
            </a:r>
            <a:r>
              <a:rPr lang="en-US" altLang="en-US" sz="2000" i="1" smtClean="0">
                <a:solidFill>
                  <a:srgbClr val="000000"/>
                </a:solidFill>
                <a:cs typeface="Times New Roman" pitchFamily="18" charset="0"/>
              </a:rPr>
              <a:t>t</a:t>
            </a:r>
            <a:r>
              <a:rPr lang="en-US" altLang="en-US" sz="2000" i="1" baseline="-25000" smtClean="0">
                <a:solidFill>
                  <a:srgbClr val="000000"/>
                </a:solidFill>
                <a:cs typeface="Times New Roman" pitchFamily="18" charset="0"/>
              </a:rPr>
              <a:t>j</a:t>
            </a:r>
            <a:r>
              <a:rPr lang="en-US" altLang="en-US" sz="2000" smtClean="0">
                <a:solidFill>
                  <a:srgbClr val="000000"/>
                </a:solidFill>
              </a:rPr>
              <a:t>–</a:t>
            </a:r>
            <a:r>
              <a:rPr lang="en-US" altLang="en-US" sz="2000" i="1" smtClean="0">
                <a:solidFill>
                  <a:srgbClr val="000000"/>
                </a:solidFill>
              </a:rPr>
              <a:t>o</a:t>
            </a:r>
            <a:r>
              <a:rPr lang="en-US" altLang="en-US" sz="2000" i="1" baseline="-25000" smtClean="0">
                <a:solidFill>
                  <a:srgbClr val="000000"/>
                </a:solidFill>
              </a:rPr>
              <a:t>j</a:t>
            </a:r>
            <a:r>
              <a:rPr lang="en-US" altLang="en-US" sz="2000" smtClean="0">
                <a:solidFill>
                  <a:srgbClr val="000000"/>
                </a:solidFill>
              </a:rPr>
              <a:t>)</a:t>
            </a:r>
            <a:endParaRPr lang="en-US" altLang="en-US" sz="2000" smtClean="0">
              <a:solidFill>
                <a:srgbClr val="000000"/>
              </a:solidFill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  <a:cs typeface="Times New Roman" pitchFamily="18" charset="0"/>
              </a:rPr>
              <a:t> 0.2(1–0.2)(1</a:t>
            </a:r>
            <a:r>
              <a:rPr lang="en-US" altLang="en-US" sz="2000" smtClean="0">
                <a:solidFill>
                  <a:srgbClr val="000000"/>
                </a:solidFill>
              </a:rPr>
              <a:t>–</a:t>
            </a:r>
            <a:r>
              <a:rPr lang="en-US" altLang="en-US" sz="2000" smtClean="0">
                <a:solidFill>
                  <a:srgbClr val="000000"/>
                </a:solidFill>
                <a:cs typeface="Times New Roman" pitchFamily="18" charset="0"/>
              </a:rPr>
              <a:t>0.2)=0.128</a:t>
            </a:r>
            <a:endParaRPr lang="el-GR" altLang="en-US" sz="200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19526" name="Oval 38"/>
          <p:cNvSpPr>
            <a:spLocks noChangeArrowheads="1"/>
          </p:cNvSpPr>
          <p:nvPr/>
        </p:nvSpPr>
        <p:spPr bwMode="auto">
          <a:xfrm>
            <a:off x="3836988" y="3055938"/>
            <a:ext cx="212725" cy="254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27" name="Line 39"/>
          <p:cNvSpPr>
            <a:spLocks noChangeShapeType="1"/>
          </p:cNvSpPr>
          <p:nvPr/>
        </p:nvSpPr>
        <p:spPr bwMode="auto">
          <a:xfrm>
            <a:off x="3978275" y="3208338"/>
            <a:ext cx="355600" cy="1039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28" name="Oval 40"/>
          <p:cNvSpPr>
            <a:spLocks noChangeArrowheads="1"/>
          </p:cNvSpPr>
          <p:nvPr/>
        </p:nvSpPr>
        <p:spPr bwMode="auto">
          <a:xfrm>
            <a:off x="4203700" y="40798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29" name="Line 41"/>
          <p:cNvSpPr>
            <a:spLocks noChangeShapeType="1"/>
          </p:cNvSpPr>
          <p:nvPr/>
        </p:nvSpPr>
        <p:spPr bwMode="auto">
          <a:xfrm>
            <a:off x="3967163" y="3184525"/>
            <a:ext cx="1257300" cy="9921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19530" name="Oval 42"/>
          <p:cNvSpPr>
            <a:spLocks noChangeArrowheads="1"/>
          </p:cNvSpPr>
          <p:nvPr/>
        </p:nvSpPr>
        <p:spPr bwMode="auto">
          <a:xfrm>
            <a:off x="5072063" y="40798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grpSp>
        <p:nvGrpSpPr>
          <p:cNvPr id="319531" name="Group 43"/>
          <p:cNvGrpSpPr>
            <a:grpSpLocks/>
          </p:cNvGrpSpPr>
          <p:nvPr/>
        </p:nvGrpSpPr>
        <p:grpSpPr bwMode="auto">
          <a:xfrm>
            <a:off x="701675" y="3697288"/>
            <a:ext cx="2357438" cy="857250"/>
            <a:chOff x="442" y="2329"/>
            <a:chExt cx="1485" cy="540"/>
          </a:xfrm>
        </p:grpSpPr>
        <p:sp>
          <p:nvSpPr>
            <p:cNvPr id="319532" name="Text Box 44"/>
            <p:cNvSpPr txBox="1">
              <a:spLocks noChangeArrowheads="1"/>
            </p:cNvSpPr>
            <p:nvPr/>
          </p:nvSpPr>
          <p:spPr bwMode="auto">
            <a:xfrm>
              <a:off x="442" y="2329"/>
              <a:ext cx="14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smtClean="0">
                  <a:solidFill>
                    <a:srgbClr val="000000"/>
                  </a:solidFill>
                </a:rPr>
                <a:t>Update weights into </a:t>
              </a:r>
              <a:r>
                <a:rPr lang="en-US" altLang="en-US" sz="2000" i="1" smtClean="0">
                  <a:solidFill>
                    <a:srgbClr val="000000"/>
                  </a:solidFill>
                </a:rPr>
                <a:t>j</a:t>
              </a:r>
            </a:p>
          </p:txBody>
        </p:sp>
        <p:graphicFrame>
          <p:nvGraphicFramePr>
            <p:cNvPr id="319533" name="Object 45"/>
            <p:cNvGraphicFramePr>
              <a:graphicFrameLocks noChangeAspect="1"/>
            </p:cNvGraphicFramePr>
            <p:nvPr/>
          </p:nvGraphicFramePr>
          <p:xfrm>
            <a:off x="712" y="2555"/>
            <a:ext cx="1028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1" name="Equation" r:id="rId3" imgW="787320" imgH="241200" progId="Equation.3">
                    <p:embed/>
                  </p:oleObj>
                </mc:Choice>
                <mc:Fallback>
                  <p:oleObj name="Equation" r:id="rId3" imgW="78732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2" y="2555"/>
                          <a:ext cx="1028" cy="3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4266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1" grpId="0" animBg="1"/>
      <p:bldP spid="319526" grpId="0" animBg="1"/>
      <p:bldP spid="319527" grpId="0" animBg="1"/>
      <p:bldP spid="31952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C3F531-D470-4985-8CE7-61090B584164}" type="slidenum">
              <a:rPr lang="en-US" altLang="en-US">
                <a:solidFill>
                  <a:srgbClr val="000000"/>
                </a:solidFill>
              </a:rPr>
              <a:pPr/>
              <a:t>25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0514" name="Line 2"/>
          <p:cNvSpPr>
            <a:spLocks noChangeShapeType="1"/>
          </p:cNvSpPr>
          <p:nvPr/>
        </p:nvSpPr>
        <p:spPr bwMode="auto">
          <a:xfrm flipH="1">
            <a:off x="3425825" y="3165475"/>
            <a:ext cx="498475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Error Backpropagation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116013"/>
          </a:xfrm>
        </p:spPr>
        <p:txBody>
          <a:bodyPr/>
          <a:lstStyle/>
          <a:p>
            <a:r>
              <a:rPr lang="en-US" altLang="en-US" sz="2800"/>
              <a:t>Next calculate error for hidden units based on errors on the output units it feeds into.</a:t>
            </a:r>
          </a:p>
        </p:txBody>
      </p:sp>
      <p:sp>
        <p:nvSpPr>
          <p:cNvPr id="320517" name="Text Box 5"/>
          <p:cNvSpPr txBox="1">
            <a:spLocks noChangeArrowheads="1"/>
          </p:cNvSpPr>
          <p:nvPr/>
        </p:nvSpPr>
        <p:spPr bwMode="auto">
          <a:xfrm>
            <a:off x="5094288" y="2881313"/>
            <a:ext cx="82867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320518" name="Text Box 6"/>
          <p:cNvSpPr txBox="1">
            <a:spLocks noChangeArrowheads="1"/>
          </p:cNvSpPr>
          <p:nvPr/>
        </p:nvSpPr>
        <p:spPr bwMode="auto">
          <a:xfrm>
            <a:off x="5494338" y="3984625"/>
            <a:ext cx="871537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hidden</a:t>
            </a:r>
          </a:p>
        </p:txBody>
      </p:sp>
      <p:sp>
        <p:nvSpPr>
          <p:cNvPr id="320519" name="Text Box 7"/>
          <p:cNvSpPr txBox="1">
            <a:spLocks noChangeArrowheads="1"/>
          </p:cNvSpPr>
          <p:nvPr/>
        </p:nvSpPr>
        <p:spPr bwMode="auto">
          <a:xfrm>
            <a:off x="6057900" y="5064125"/>
            <a:ext cx="703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320520" name="Line 8"/>
          <p:cNvSpPr>
            <a:spLocks noChangeShapeType="1"/>
          </p:cNvSpPr>
          <p:nvPr/>
        </p:nvSpPr>
        <p:spPr bwMode="auto">
          <a:xfrm flipH="1">
            <a:off x="3117850" y="4205288"/>
            <a:ext cx="284163" cy="1090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21" name="Line 9"/>
          <p:cNvSpPr>
            <a:spLocks noChangeShapeType="1"/>
          </p:cNvSpPr>
          <p:nvPr/>
        </p:nvSpPr>
        <p:spPr bwMode="auto">
          <a:xfrm>
            <a:off x="3425825" y="4232275"/>
            <a:ext cx="379413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22" name="Line 10"/>
          <p:cNvSpPr>
            <a:spLocks noChangeShapeType="1"/>
          </p:cNvSpPr>
          <p:nvPr/>
        </p:nvSpPr>
        <p:spPr bwMode="auto">
          <a:xfrm>
            <a:off x="3425825" y="4259263"/>
            <a:ext cx="973138" cy="960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23" name="Line 11"/>
          <p:cNvSpPr>
            <a:spLocks noChangeShapeType="1"/>
          </p:cNvSpPr>
          <p:nvPr/>
        </p:nvSpPr>
        <p:spPr bwMode="auto">
          <a:xfrm>
            <a:off x="3425825" y="4281488"/>
            <a:ext cx="1682750" cy="1014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24" name="Line 12"/>
          <p:cNvSpPr>
            <a:spLocks noChangeShapeType="1"/>
          </p:cNvSpPr>
          <p:nvPr/>
        </p:nvSpPr>
        <p:spPr bwMode="auto">
          <a:xfrm>
            <a:off x="3425825" y="4281488"/>
            <a:ext cx="23733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25" name="Line 13"/>
          <p:cNvSpPr>
            <a:spLocks noChangeShapeType="1"/>
          </p:cNvSpPr>
          <p:nvPr/>
        </p:nvSpPr>
        <p:spPr bwMode="auto">
          <a:xfrm flipH="1">
            <a:off x="3117850" y="4232275"/>
            <a:ext cx="11620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26" name="Line 14"/>
          <p:cNvSpPr>
            <a:spLocks noChangeShapeType="1"/>
          </p:cNvSpPr>
          <p:nvPr/>
        </p:nvSpPr>
        <p:spPr bwMode="auto">
          <a:xfrm flipH="1">
            <a:off x="3781425" y="4205288"/>
            <a:ext cx="522288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27" name="Line 15"/>
          <p:cNvSpPr>
            <a:spLocks noChangeShapeType="1"/>
          </p:cNvSpPr>
          <p:nvPr/>
        </p:nvSpPr>
        <p:spPr bwMode="auto">
          <a:xfrm>
            <a:off x="4303713" y="4179888"/>
            <a:ext cx="1174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28" name="Line 16"/>
          <p:cNvSpPr>
            <a:spLocks noChangeShapeType="1"/>
          </p:cNvSpPr>
          <p:nvPr/>
        </p:nvSpPr>
        <p:spPr bwMode="auto">
          <a:xfrm>
            <a:off x="4327525" y="4205288"/>
            <a:ext cx="808038" cy="1068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29" name="Line 17"/>
          <p:cNvSpPr>
            <a:spLocks noChangeShapeType="1"/>
          </p:cNvSpPr>
          <p:nvPr/>
        </p:nvSpPr>
        <p:spPr bwMode="auto">
          <a:xfrm>
            <a:off x="4327525" y="4281488"/>
            <a:ext cx="14462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30" name="Line 18"/>
          <p:cNvSpPr>
            <a:spLocks noChangeShapeType="1"/>
          </p:cNvSpPr>
          <p:nvPr/>
        </p:nvSpPr>
        <p:spPr bwMode="auto">
          <a:xfrm flipH="1">
            <a:off x="3141663" y="4232275"/>
            <a:ext cx="199390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31" name="Line 19"/>
          <p:cNvSpPr>
            <a:spLocks noChangeShapeType="1"/>
          </p:cNvSpPr>
          <p:nvPr/>
        </p:nvSpPr>
        <p:spPr bwMode="auto">
          <a:xfrm flipH="1">
            <a:off x="3781425" y="4232275"/>
            <a:ext cx="13271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32" name="Line 20"/>
          <p:cNvSpPr>
            <a:spLocks noChangeShapeType="1"/>
          </p:cNvSpPr>
          <p:nvPr/>
        </p:nvSpPr>
        <p:spPr bwMode="auto">
          <a:xfrm flipH="1">
            <a:off x="4445000" y="4259263"/>
            <a:ext cx="714375" cy="987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33" name="Line 21"/>
          <p:cNvSpPr>
            <a:spLocks noChangeShapeType="1"/>
          </p:cNvSpPr>
          <p:nvPr/>
        </p:nvSpPr>
        <p:spPr bwMode="auto">
          <a:xfrm flipH="1">
            <a:off x="5062538" y="4179888"/>
            <a:ext cx="1428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34" name="Line 22"/>
          <p:cNvSpPr>
            <a:spLocks noChangeShapeType="1"/>
          </p:cNvSpPr>
          <p:nvPr/>
        </p:nvSpPr>
        <p:spPr bwMode="auto">
          <a:xfrm>
            <a:off x="5181600" y="4205288"/>
            <a:ext cx="546100" cy="992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35" name="Line 23"/>
          <p:cNvSpPr>
            <a:spLocks noChangeShapeType="1"/>
          </p:cNvSpPr>
          <p:nvPr/>
        </p:nvSpPr>
        <p:spPr bwMode="auto">
          <a:xfrm>
            <a:off x="3948113" y="3165475"/>
            <a:ext cx="355600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36" name="Line 24"/>
          <p:cNvSpPr>
            <a:spLocks noChangeShapeType="1"/>
          </p:cNvSpPr>
          <p:nvPr/>
        </p:nvSpPr>
        <p:spPr bwMode="auto">
          <a:xfrm>
            <a:off x="3924300" y="3165475"/>
            <a:ext cx="1257300" cy="992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37" name="Line 25"/>
          <p:cNvSpPr>
            <a:spLocks noChangeShapeType="1"/>
          </p:cNvSpPr>
          <p:nvPr/>
        </p:nvSpPr>
        <p:spPr bwMode="auto">
          <a:xfrm flipH="1">
            <a:off x="3425825" y="3190875"/>
            <a:ext cx="1303338" cy="1014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38" name="Line 26"/>
          <p:cNvSpPr>
            <a:spLocks noChangeShapeType="1"/>
          </p:cNvSpPr>
          <p:nvPr/>
        </p:nvSpPr>
        <p:spPr bwMode="auto">
          <a:xfrm flipH="1">
            <a:off x="4279900" y="3190875"/>
            <a:ext cx="449263" cy="966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39" name="Line 27"/>
          <p:cNvSpPr>
            <a:spLocks noChangeShapeType="1"/>
          </p:cNvSpPr>
          <p:nvPr/>
        </p:nvSpPr>
        <p:spPr bwMode="auto">
          <a:xfrm>
            <a:off x="4754563" y="3216275"/>
            <a:ext cx="404812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40" name="Oval 28"/>
          <p:cNvSpPr>
            <a:spLocks noChangeArrowheads="1"/>
          </p:cNvSpPr>
          <p:nvPr/>
        </p:nvSpPr>
        <p:spPr bwMode="auto">
          <a:xfrm>
            <a:off x="3049588" y="5183188"/>
            <a:ext cx="214312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41" name="Oval 29"/>
          <p:cNvSpPr>
            <a:spLocks noChangeArrowheads="1"/>
          </p:cNvSpPr>
          <p:nvPr/>
        </p:nvSpPr>
        <p:spPr bwMode="auto">
          <a:xfrm>
            <a:off x="3703638" y="51720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42" name="Oval 30"/>
          <p:cNvSpPr>
            <a:spLocks noChangeArrowheads="1"/>
          </p:cNvSpPr>
          <p:nvPr/>
        </p:nvSpPr>
        <p:spPr bwMode="auto">
          <a:xfrm>
            <a:off x="4359275" y="5157788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43" name="Oval 31"/>
          <p:cNvSpPr>
            <a:spLocks noChangeArrowheads="1"/>
          </p:cNvSpPr>
          <p:nvPr/>
        </p:nvSpPr>
        <p:spPr bwMode="auto">
          <a:xfrm>
            <a:off x="5013325" y="5145088"/>
            <a:ext cx="214313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44" name="Oval 32"/>
          <p:cNvSpPr>
            <a:spLocks noChangeArrowheads="1"/>
          </p:cNvSpPr>
          <p:nvPr/>
        </p:nvSpPr>
        <p:spPr bwMode="auto">
          <a:xfrm>
            <a:off x="5667375" y="5130800"/>
            <a:ext cx="214313" cy="25558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45" name="Oval 33"/>
          <p:cNvSpPr>
            <a:spLocks noChangeArrowheads="1"/>
          </p:cNvSpPr>
          <p:nvPr/>
        </p:nvSpPr>
        <p:spPr bwMode="auto">
          <a:xfrm>
            <a:off x="3336925" y="40798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46" name="Oval 34"/>
          <p:cNvSpPr>
            <a:spLocks noChangeArrowheads="1"/>
          </p:cNvSpPr>
          <p:nvPr/>
        </p:nvSpPr>
        <p:spPr bwMode="auto">
          <a:xfrm>
            <a:off x="3336925" y="4067175"/>
            <a:ext cx="212725" cy="254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47" name="Oval 35"/>
          <p:cNvSpPr>
            <a:spLocks noChangeArrowheads="1"/>
          </p:cNvSpPr>
          <p:nvPr/>
        </p:nvSpPr>
        <p:spPr bwMode="auto">
          <a:xfrm>
            <a:off x="4203700" y="40798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48" name="Oval 36"/>
          <p:cNvSpPr>
            <a:spLocks noChangeArrowheads="1"/>
          </p:cNvSpPr>
          <p:nvPr/>
        </p:nvSpPr>
        <p:spPr bwMode="auto">
          <a:xfrm>
            <a:off x="5072063" y="40798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49" name="Text Box 37"/>
          <p:cNvSpPr txBox="1">
            <a:spLocks noChangeArrowheads="1"/>
          </p:cNvSpPr>
          <p:nvPr/>
        </p:nvSpPr>
        <p:spPr bwMode="auto">
          <a:xfrm>
            <a:off x="823913" y="3744913"/>
            <a:ext cx="180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000" smtClean="0">
              <a:solidFill>
                <a:srgbClr val="000000"/>
              </a:solidFill>
            </a:endParaRPr>
          </a:p>
        </p:txBody>
      </p:sp>
      <p:graphicFrame>
        <p:nvGraphicFramePr>
          <p:cNvPr id="320550" name="Object 38"/>
          <p:cNvGraphicFramePr>
            <a:graphicFrameLocks noChangeAspect="1"/>
          </p:cNvGraphicFramePr>
          <p:nvPr/>
        </p:nvGraphicFramePr>
        <p:xfrm>
          <a:off x="522288" y="3746500"/>
          <a:ext cx="2514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3" imgW="1409400" imgH="342720" progId="Equation.3">
                  <p:embed/>
                </p:oleObj>
              </mc:Choice>
              <mc:Fallback>
                <p:oleObj name="Equation" r:id="rId3" imgW="14094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3746500"/>
                        <a:ext cx="2514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51" name="Line 39"/>
          <p:cNvSpPr>
            <a:spLocks noChangeShapeType="1"/>
          </p:cNvSpPr>
          <p:nvPr/>
        </p:nvSpPr>
        <p:spPr bwMode="auto">
          <a:xfrm flipH="1">
            <a:off x="3419475" y="3186113"/>
            <a:ext cx="498475" cy="1039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52" name="Line 40"/>
          <p:cNvSpPr>
            <a:spLocks noChangeShapeType="1"/>
          </p:cNvSpPr>
          <p:nvPr/>
        </p:nvSpPr>
        <p:spPr bwMode="auto">
          <a:xfrm flipH="1">
            <a:off x="3481388" y="3173413"/>
            <a:ext cx="1303337" cy="1014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53" name="Oval 41"/>
          <p:cNvSpPr>
            <a:spLocks noChangeArrowheads="1"/>
          </p:cNvSpPr>
          <p:nvPr/>
        </p:nvSpPr>
        <p:spPr bwMode="auto">
          <a:xfrm>
            <a:off x="4673600" y="30511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54" name="Oval 42"/>
          <p:cNvSpPr>
            <a:spLocks noChangeArrowheads="1"/>
          </p:cNvSpPr>
          <p:nvPr/>
        </p:nvSpPr>
        <p:spPr bwMode="auto">
          <a:xfrm>
            <a:off x="3830638" y="30511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55" name="Oval 43"/>
          <p:cNvSpPr>
            <a:spLocks noChangeArrowheads="1"/>
          </p:cNvSpPr>
          <p:nvPr/>
        </p:nvSpPr>
        <p:spPr bwMode="auto">
          <a:xfrm>
            <a:off x="3829050" y="3060700"/>
            <a:ext cx="212725" cy="254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0556" name="Oval 44"/>
          <p:cNvSpPr>
            <a:spLocks noChangeArrowheads="1"/>
          </p:cNvSpPr>
          <p:nvPr/>
        </p:nvSpPr>
        <p:spPr bwMode="auto">
          <a:xfrm>
            <a:off x="4662488" y="3054350"/>
            <a:ext cx="212725" cy="254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1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46" grpId="0" animBg="1"/>
      <p:bldP spid="320551" grpId="0" animBg="1"/>
      <p:bldP spid="320552" grpId="0" animBg="1"/>
      <p:bldP spid="320555" grpId="0" animBg="1"/>
      <p:bldP spid="3205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C6F37D-3092-47A9-A0FB-DA21BEB9A91C}" type="slidenum">
              <a:rPr lang="en-US" altLang="en-US">
                <a:solidFill>
                  <a:srgbClr val="000000"/>
                </a:solidFill>
              </a:rPr>
              <a:pPr/>
              <a:t>26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1538" name="Line 2"/>
          <p:cNvSpPr>
            <a:spLocks noChangeShapeType="1"/>
          </p:cNvSpPr>
          <p:nvPr/>
        </p:nvSpPr>
        <p:spPr bwMode="auto">
          <a:xfrm flipH="1">
            <a:off x="3425825" y="3165475"/>
            <a:ext cx="498475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Error Backpropagation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116013"/>
          </a:xfrm>
        </p:spPr>
        <p:txBody>
          <a:bodyPr/>
          <a:lstStyle/>
          <a:p>
            <a:r>
              <a:rPr lang="en-US" altLang="en-US" sz="2800"/>
              <a:t>Finally update bottom layer of weights based on errors calculated for hidden units.</a:t>
            </a:r>
          </a:p>
        </p:txBody>
      </p:sp>
      <p:sp>
        <p:nvSpPr>
          <p:cNvPr id="321541" name="Text Box 5"/>
          <p:cNvSpPr txBox="1">
            <a:spLocks noChangeArrowheads="1"/>
          </p:cNvSpPr>
          <p:nvPr/>
        </p:nvSpPr>
        <p:spPr bwMode="auto">
          <a:xfrm>
            <a:off x="5094288" y="2881313"/>
            <a:ext cx="82867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321542" name="Text Box 6"/>
          <p:cNvSpPr txBox="1">
            <a:spLocks noChangeArrowheads="1"/>
          </p:cNvSpPr>
          <p:nvPr/>
        </p:nvSpPr>
        <p:spPr bwMode="auto">
          <a:xfrm>
            <a:off x="5494338" y="3984625"/>
            <a:ext cx="871537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hidden</a:t>
            </a:r>
          </a:p>
        </p:txBody>
      </p:sp>
      <p:sp>
        <p:nvSpPr>
          <p:cNvPr id="321543" name="Text Box 7"/>
          <p:cNvSpPr txBox="1">
            <a:spLocks noChangeArrowheads="1"/>
          </p:cNvSpPr>
          <p:nvPr/>
        </p:nvSpPr>
        <p:spPr bwMode="auto">
          <a:xfrm>
            <a:off x="6057900" y="5064125"/>
            <a:ext cx="703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 smtClean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321544" name="Line 8"/>
          <p:cNvSpPr>
            <a:spLocks noChangeShapeType="1"/>
          </p:cNvSpPr>
          <p:nvPr/>
        </p:nvSpPr>
        <p:spPr bwMode="auto">
          <a:xfrm flipH="1">
            <a:off x="3117850" y="4205288"/>
            <a:ext cx="284163" cy="1090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45" name="Line 9"/>
          <p:cNvSpPr>
            <a:spLocks noChangeShapeType="1"/>
          </p:cNvSpPr>
          <p:nvPr/>
        </p:nvSpPr>
        <p:spPr bwMode="auto">
          <a:xfrm>
            <a:off x="3425825" y="4232275"/>
            <a:ext cx="379413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46" name="Line 10"/>
          <p:cNvSpPr>
            <a:spLocks noChangeShapeType="1"/>
          </p:cNvSpPr>
          <p:nvPr/>
        </p:nvSpPr>
        <p:spPr bwMode="auto">
          <a:xfrm>
            <a:off x="3425825" y="4259263"/>
            <a:ext cx="973138" cy="960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47" name="Line 11"/>
          <p:cNvSpPr>
            <a:spLocks noChangeShapeType="1"/>
          </p:cNvSpPr>
          <p:nvPr/>
        </p:nvSpPr>
        <p:spPr bwMode="auto">
          <a:xfrm>
            <a:off x="3425825" y="4281488"/>
            <a:ext cx="1682750" cy="1014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48" name="Line 12"/>
          <p:cNvSpPr>
            <a:spLocks noChangeShapeType="1"/>
          </p:cNvSpPr>
          <p:nvPr/>
        </p:nvSpPr>
        <p:spPr bwMode="auto">
          <a:xfrm>
            <a:off x="3425825" y="4281488"/>
            <a:ext cx="23733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49" name="Line 13"/>
          <p:cNvSpPr>
            <a:spLocks noChangeShapeType="1"/>
          </p:cNvSpPr>
          <p:nvPr/>
        </p:nvSpPr>
        <p:spPr bwMode="auto">
          <a:xfrm flipH="1">
            <a:off x="3117850" y="4232275"/>
            <a:ext cx="11620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50" name="Line 14"/>
          <p:cNvSpPr>
            <a:spLocks noChangeShapeType="1"/>
          </p:cNvSpPr>
          <p:nvPr/>
        </p:nvSpPr>
        <p:spPr bwMode="auto">
          <a:xfrm flipH="1">
            <a:off x="3781425" y="4205288"/>
            <a:ext cx="522288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51" name="Line 15"/>
          <p:cNvSpPr>
            <a:spLocks noChangeShapeType="1"/>
          </p:cNvSpPr>
          <p:nvPr/>
        </p:nvSpPr>
        <p:spPr bwMode="auto">
          <a:xfrm>
            <a:off x="4303713" y="4179888"/>
            <a:ext cx="1174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52" name="Line 16"/>
          <p:cNvSpPr>
            <a:spLocks noChangeShapeType="1"/>
          </p:cNvSpPr>
          <p:nvPr/>
        </p:nvSpPr>
        <p:spPr bwMode="auto">
          <a:xfrm>
            <a:off x="4327525" y="4205288"/>
            <a:ext cx="808038" cy="1068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53" name="Line 17"/>
          <p:cNvSpPr>
            <a:spLocks noChangeShapeType="1"/>
          </p:cNvSpPr>
          <p:nvPr/>
        </p:nvSpPr>
        <p:spPr bwMode="auto">
          <a:xfrm>
            <a:off x="4327525" y="4281488"/>
            <a:ext cx="14462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54" name="Line 18"/>
          <p:cNvSpPr>
            <a:spLocks noChangeShapeType="1"/>
          </p:cNvSpPr>
          <p:nvPr/>
        </p:nvSpPr>
        <p:spPr bwMode="auto">
          <a:xfrm flipH="1">
            <a:off x="3141663" y="4232275"/>
            <a:ext cx="199390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55" name="Line 19"/>
          <p:cNvSpPr>
            <a:spLocks noChangeShapeType="1"/>
          </p:cNvSpPr>
          <p:nvPr/>
        </p:nvSpPr>
        <p:spPr bwMode="auto">
          <a:xfrm flipH="1">
            <a:off x="3781425" y="4232275"/>
            <a:ext cx="13271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56" name="Line 20"/>
          <p:cNvSpPr>
            <a:spLocks noChangeShapeType="1"/>
          </p:cNvSpPr>
          <p:nvPr/>
        </p:nvSpPr>
        <p:spPr bwMode="auto">
          <a:xfrm flipH="1">
            <a:off x="4445000" y="4259263"/>
            <a:ext cx="714375" cy="987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57" name="Line 21"/>
          <p:cNvSpPr>
            <a:spLocks noChangeShapeType="1"/>
          </p:cNvSpPr>
          <p:nvPr/>
        </p:nvSpPr>
        <p:spPr bwMode="auto">
          <a:xfrm flipH="1">
            <a:off x="5062538" y="4179888"/>
            <a:ext cx="1428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58" name="Line 22"/>
          <p:cNvSpPr>
            <a:spLocks noChangeShapeType="1"/>
          </p:cNvSpPr>
          <p:nvPr/>
        </p:nvSpPr>
        <p:spPr bwMode="auto">
          <a:xfrm>
            <a:off x="5181600" y="4205288"/>
            <a:ext cx="546100" cy="992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59" name="Line 23"/>
          <p:cNvSpPr>
            <a:spLocks noChangeShapeType="1"/>
          </p:cNvSpPr>
          <p:nvPr/>
        </p:nvSpPr>
        <p:spPr bwMode="auto">
          <a:xfrm>
            <a:off x="3948113" y="3165475"/>
            <a:ext cx="355600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60" name="Line 24"/>
          <p:cNvSpPr>
            <a:spLocks noChangeShapeType="1"/>
          </p:cNvSpPr>
          <p:nvPr/>
        </p:nvSpPr>
        <p:spPr bwMode="auto">
          <a:xfrm>
            <a:off x="3924300" y="3165475"/>
            <a:ext cx="1257300" cy="992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61" name="Line 25"/>
          <p:cNvSpPr>
            <a:spLocks noChangeShapeType="1"/>
          </p:cNvSpPr>
          <p:nvPr/>
        </p:nvSpPr>
        <p:spPr bwMode="auto">
          <a:xfrm flipH="1">
            <a:off x="3425825" y="3190875"/>
            <a:ext cx="1303338" cy="1014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62" name="Line 26"/>
          <p:cNvSpPr>
            <a:spLocks noChangeShapeType="1"/>
          </p:cNvSpPr>
          <p:nvPr/>
        </p:nvSpPr>
        <p:spPr bwMode="auto">
          <a:xfrm flipH="1">
            <a:off x="4279900" y="3190875"/>
            <a:ext cx="449263" cy="966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63" name="Line 27"/>
          <p:cNvSpPr>
            <a:spLocks noChangeShapeType="1"/>
          </p:cNvSpPr>
          <p:nvPr/>
        </p:nvSpPr>
        <p:spPr bwMode="auto">
          <a:xfrm>
            <a:off x="4754563" y="3216275"/>
            <a:ext cx="404812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64" name="Oval 28"/>
          <p:cNvSpPr>
            <a:spLocks noChangeArrowheads="1"/>
          </p:cNvSpPr>
          <p:nvPr/>
        </p:nvSpPr>
        <p:spPr bwMode="auto">
          <a:xfrm>
            <a:off x="3336925" y="40798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65" name="Oval 29"/>
          <p:cNvSpPr>
            <a:spLocks noChangeArrowheads="1"/>
          </p:cNvSpPr>
          <p:nvPr/>
        </p:nvSpPr>
        <p:spPr bwMode="auto">
          <a:xfrm>
            <a:off x="3336925" y="4067175"/>
            <a:ext cx="212725" cy="254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66" name="Oval 30"/>
          <p:cNvSpPr>
            <a:spLocks noChangeArrowheads="1"/>
          </p:cNvSpPr>
          <p:nvPr/>
        </p:nvSpPr>
        <p:spPr bwMode="auto">
          <a:xfrm>
            <a:off x="4203700" y="40798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67" name="Oval 31"/>
          <p:cNvSpPr>
            <a:spLocks noChangeArrowheads="1"/>
          </p:cNvSpPr>
          <p:nvPr/>
        </p:nvSpPr>
        <p:spPr bwMode="auto">
          <a:xfrm>
            <a:off x="5072063" y="40798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68" name="Text Box 32"/>
          <p:cNvSpPr txBox="1">
            <a:spLocks noChangeArrowheads="1"/>
          </p:cNvSpPr>
          <p:nvPr/>
        </p:nvSpPr>
        <p:spPr bwMode="auto">
          <a:xfrm>
            <a:off x="823913" y="3744913"/>
            <a:ext cx="180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2000" smtClean="0">
              <a:solidFill>
                <a:srgbClr val="000000"/>
              </a:solidFill>
            </a:endParaRPr>
          </a:p>
        </p:txBody>
      </p:sp>
      <p:graphicFrame>
        <p:nvGraphicFramePr>
          <p:cNvPr id="321569" name="Object 33"/>
          <p:cNvGraphicFramePr>
            <a:graphicFrameLocks noChangeAspect="1"/>
          </p:cNvGraphicFramePr>
          <p:nvPr/>
        </p:nvGraphicFramePr>
        <p:xfrm>
          <a:off x="644525" y="3563938"/>
          <a:ext cx="2514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3" imgW="1409400" imgH="342720" progId="Equation.3">
                  <p:embed/>
                </p:oleObj>
              </mc:Choice>
              <mc:Fallback>
                <p:oleObj name="Equation" r:id="rId3" imgW="14094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3563938"/>
                        <a:ext cx="2514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70" name="Oval 34"/>
          <p:cNvSpPr>
            <a:spLocks noChangeArrowheads="1"/>
          </p:cNvSpPr>
          <p:nvPr/>
        </p:nvSpPr>
        <p:spPr bwMode="auto">
          <a:xfrm>
            <a:off x="4673600" y="30511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71" name="Oval 35"/>
          <p:cNvSpPr>
            <a:spLocks noChangeArrowheads="1"/>
          </p:cNvSpPr>
          <p:nvPr/>
        </p:nvSpPr>
        <p:spPr bwMode="auto">
          <a:xfrm>
            <a:off x="3830638" y="30511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72" name="Line 36"/>
          <p:cNvSpPr>
            <a:spLocks noChangeShapeType="1"/>
          </p:cNvSpPr>
          <p:nvPr/>
        </p:nvSpPr>
        <p:spPr bwMode="auto">
          <a:xfrm flipH="1">
            <a:off x="3124200" y="4211638"/>
            <a:ext cx="284163" cy="10906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73" name="Line 37"/>
          <p:cNvSpPr>
            <a:spLocks noChangeShapeType="1"/>
          </p:cNvSpPr>
          <p:nvPr/>
        </p:nvSpPr>
        <p:spPr bwMode="auto">
          <a:xfrm>
            <a:off x="3419475" y="4264025"/>
            <a:ext cx="379413" cy="1041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74" name="Oval 38"/>
          <p:cNvSpPr>
            <a:spLocks noChangeArrowheads="1"/>
          </p:cNvSpPr>
          <p:nvPr/>
        </p:nvSpPr>
        <p:spPr bwMode="auto">
          <a:xfrm>
            <a:off x="3049588" y="5183188"/>
            <a:ext cx="214312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75" name="Oval 39"/>
          <p:cNvSpPr>
            <a:spLocks noChangeArrowheads="1"/>
          </p:cNvSpPr>
          <p:nvPr/>
        </p:nvSpPr>
        <p:spPr bwMode="auto">
          <a:xfrm>
            <a:off x="3703638" y="51720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76" name="Line 40"/>
          <p:cNvSpPr>
            <a:spLocks noChangeShapeType="1"/>
          </p:cNvSpPr>
          <p:nvPr/>
        </p:nvSpPr>
        <p:spPr bwMode="auto">
          <a:xfrm>
            <a:off x="3479800" y="4313238"/>
            <a:ext cx="973138" cy="960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77" name="Line 41"/>
          <p:cNvSpPr>
            <a:spLocks noChangeShapeType="1"/>
          </p:cNvSpPr>
          <p:nvPr/>
        </p:nvSpPr>
        <p:spPr bwMode="auto">
          <a:xfrm>
            <a:off x="3468688" y="4298950"/>
            <a:ext cx="1682750" cy="1014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78" name="Line 42"/>
          <p:cNvSpPr>
            <a:spLocks noChangeShapeType="1"/>
          </p:cNvSpPr>
          <p:nvPr/>
        </p:nvSpPr>
        <p:spPr bwMode="auto">
          <a:xfrm>
            <a:off x="3468688" y="4311650"/>
            <a:ext cx="2373312" cy="9382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79" name="Oval 43"/>
          <p:cNvSpPr>
            <a:spLocks noChangeArrowheads="1"/>
          </p:cNvSpPr>
          <p:nvPr/>
        </p:nvSpPr>
        <p:spPr bwMode="auto">
          <a:xfrm>
            <a:off x="5667375" y="5130800"/>
            <a:ext cx="214313" cy="25558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80" name="Oval 44"/>
          <p:cNvSpPr>
            <a:spLocks noChangeArrowheads="1"/>
          </p:cNvSpPr>
          <p:nvPr/>
        </p:nvSpPr>
        <p:spPr bwMode="auto">
          <a:xfrm>
            <a:off x="5013325" y="5145088"/>
            <a:ext cx="214313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sp>
        <p:nvSpPr>
          <p:cNvPr id="321581" name="Oval 45"/>
          <p:cNvSpPr>
            <a:spLocks noChangeArrowheads="1"/>
          </p:cNvSpPr>
          <p:nvPr/>
        </p:nvSpPr>
        <p:spPr bwMode="auto">
          <a:xfrm>
            <a:off x="4359275" y="5157788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i="1" smtClean="0">
              <a:solidFill>
                <a:srgbClr val="000000"/>
              </a:solidFill>
            </a:endParaRPr>
          </a:p>
        </p:txBody>
      </p:sp>
      <p:grpSp>
        <p:nvGrpSpPr>
          <p:cNvPr id="321582" name="Group 46"/>
          <p:cNvGrpSpPr>
            <a:grpSpLocks/>
          </p:cNvGrpSpPr>
          <p:nvPr/>
        </p:nvGrpSpPr>
        <p:grpSpPr bwMode="auto">
          <a:xfrm>
            <a:off x="896938" y="4186238"/>
            <a:ext cx="2357437" cy="857250"/>
            <a:chOff x="442" y="2329"/>
            <a:chExt cx="1485" cy="540"/>
          </a:xfrm>
        </p:grpSpPr>
        <p:sp>
          <p:nvSpPr>
            <p:cNvPr id="321583" name="Text Box 47"/>
            <p:cNvSpPr txBox="1">
              <a:spLocks noChangeArrowheads="1"/>
            </p:cNvSpPr>
            <p:nvPr/>
          </p:nvSpPr>
          <p:spPr bwMode="auto">
            <a:xfrm>
              <a:off x="442" y="2329"/>
              <a:ext cx="14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smtClean="0">
                  <a:solidFill>
                    <a:srgbClr val="000000"/>
                  </a:solidFill>
                </a:rPr>
                <a:t>Update weights into </a:t>
              </a:r>
              <a:r>
                <a:rPr lang="en-US" altLang="en-US" sz="2000" i="1" smtClean="0">
                  <a:solidFill>
                    <a:srgbClr val="000000"/>
                  </a:solidFill>
                </a:rPr>
                <a:t>j</a:t>
              </a:r>
            </a:p>
          </p:txBody>
        </p:sp>
        <p:graphicFrame>
          <p:nvGraphicFramePr>
            <p:cNvPr id="321584" name="Object 48"/>
            <p:cNvGraphicFramePr>
              <a:graphicFrameLocks noChangeAspect="1"/>
            </p:cNvGraphicFramePr>
            <p:nvPr/>
          </p:nvGraphicFramePr>
          <p:xfrm>
            <a:off x="712" y="2555"/>
            <a:ext cx="1028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9" name="Equation" r:id="rId5" imgW="787320" imgH="241200" progId="Equation.3">
                    <p:embed/>
                  </p:oleObj>
                </mc:Choice>
                <mc:Fallback>
                  <p:oleObj name="Equation" r:id="rId5" imgW="78732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2" y="2555"/>
                          <a:ext cx="1028" cy="3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6737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72" grpId="0" animBg="1"/>
      <p:bldP spid="321573" grpId="0" animBg="1"/>
      <p:bldP spid="321576" grpId="0" animBg="1"/>
      <p:bldP spid="321577" grpId="0" animBg="1"/>
      <p:bldP spid="32157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FA0452-4E7C-4436-876D-6140D60BFA8D}" type="slidenum">
              <a:rPr lang="en-US" altLang="en-US">
                <a:solidFill>
                  <a:srgbClr val="000000"/>
                </a:solidFill>
              </a:rPr>
              <a:pPr/>
              <a:t>27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Backpropagation Training Algorithm</a:t>
            </a:r>
          </a:p>
        </p:txBody>
      </p:sp>
      <p:sp>
        <p:nvSpPr>
          <p:cNvPr id="322563" name="Text Box 3"/>
          <p:cNvSpPr txBox="1">
            <a:spLocks noChangeArrowheads="1"/>
          </p:cNvSpPr>
          <p:nvPr/>
        </p:nvSpPr>
        <p:spPr bwMode="auto">
          <a:xfrm>
            <a:off x="0" y="1525588"/>
            <a:ext cx="91440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Create the 3-layer network with </a:t>
            </a:r>
            <a:r>
              <a:rPr lang="en-US" altLang="en-US" sz="2400" i="1" smtClean="0">
                <a:solidFill>
                  <a:srgbClr val="000000"/>
                </a:solidFill>
              </a:rPr>
              <a:t>H</a:t>
            </a:r>
            <a:r>
              <a:rPr lang="en-US" altLang="en-US" sz="2400" smtClean="0">
                <a:solidFill>
                  <a:srgbClr val="000000"/>
                </a:solidFill>
              </a:rPr>
              <a:t> hidden units with full connectivity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between layers. Set weights to small random real values.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Until all training examples produce the correct value (within </a:t>
            </a:r>
            <a:r>
              <a:rPr lang="el-GR" altLang="en-US" sz="2400" smtClean="0">
                <a:solidFill>
                  <a:srgbClr val="000000"/>
                </a:solidFill>
                <a:cs typeface="Times New Roman" pitchFamily="18" charset="0"/>
              </a:rPr>
              <a:t>ε</a:t>
            </a:r>
            <a:r>
              <a:rPr lang="en-US" altLang="en-US" sz="2400" smtClean="0">
                <a:solidFill>
                  <a:srgbClr val="000000"/>
                </a:solidFill>
                <a:cs typeface="Times New Roman" pitchFamily="18" charset="0"/>
              </a:rPr>
              <a:t>), or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  <a:cs typeface="Times New Roman" pitchFamily="18" charset="0"/>
              </a:rPr>
              <a:t>  mean squared error ceases to decrease, or other termination criteria: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  <a:cs typeface="Times New Roman" pitchFamily="18" charset="0"/>
              </a:rPr>
              <a:t>       Begin epoch</a:t>
            </a:r>
            <a:endParaRPr lang="el-GR" altLang="en-US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       For each training example, </a:t>
            </a:r>
            <a:r>
              <a:rPr lang="en-US" altLang="en-US" sz="2400" i="1" smtClean="0">
                <a:solidFill>
                  <a:srgbClr val="000000"/>
                </a:solidFill>
              </a:rPr>
              <a:t>d</a:t>
            </a:r>
            <a:r>
              <a:rPr lang="en-US" altLang="en-US" sz="2400" smtClean="0">
                <a:solidFill>
                  <a:srgbClr val="000000"/>
                </a:solidFill>
              </a:rPr>
              <a:t>, do: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             Calculate network output for </a:t>
            </a:r>
            <a:r>
              <a:rPr lang="en-US" altLang="en-US" sz="2400" i="1" smtClean="0">
                <a:solidFill>
                  <a:srgbClr val="000000"/>
                </a:solidFill>
              </a:rPr>
              <a:t>d</a:t>
            </a:r>
            <a:r>
              <a:rPr lang="en-US" altLang="en-US" sz="2400" smtClean="0">
                <a:solidFill>
                  <a:srgbClr val="000000"/>
                </a:solidFill>
              </a:rPr>
              <a:t>’s input values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             Compute error between current output and correct output for </a:t>
            </a:r>
            <a:r>
              <a:rPr lang="en-US" altLang="en-US" sz="2400" i="1" smtClean="0">
                <a:solidFill>
                  <a:srgbClr val="000000"/>
                </a:solidFill>
              </a:rPr>
              <a:t>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 smtClean="0">
                <a:solidFill>
                  <a:srgbClr val="000000"/>
                </a:solidFill>
              </a:rPr>
              <a:t>             </a:t>
            </a:r>
            <a:r>
              <a:rPr lang="en-US" altLang="en-US" sz="2400" smtClean="0">
                <a:solidFill>
                  <a:srgbClr val="000000"/>
                </a:solidFill>
              </a:rPr>
              <a:t>Update weights by backpropagating error and using learning rule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       End epoch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0000"/>
                </a:solidFill>
              </a:rPr>
              <a:t>      </a:t>
            </a:r>
            <a:endParaRPr lang="en-US" altLang="en-US" sz="2400" i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9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5A0D7D-DE1C-43D9-9471-D033F2662AA7}" type="slidenum">
              <a:rPr lang="en-US" altLang="en-US">
                <a:solidFill>
                  <a:srgbClr val="000000"/>
                </a:solidFill>
              </a:rPr>
              <a:pPr/>
              <a:t>28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Hidden Unit Representations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Trained hidden units can be seen as newly constructed features that make the target concept linearly separable in the transformed space.</a:t>
            </a:r>
          </a:p>
          <a:p>
            <a:r>
              <a:rPr lang="en-US" altLang="en-US" sz="2800"/>
              <a:t>On many real domains, hidden units can be interpreted as representing meaningful features such as vowel detectors or edge detectors, etc..</a:t>
            </a:r>
          </a:p>
          <a:p>
            <a:r>
              <a:rPr lang="en-US" altLang="en-US" sz="2800"/>
              <a:t>However, the hidden layer can also become a distributed representation of the input in which each individual unit is not easily interpretable as a meaningful feature.</a:t>
            </a:r>
          </a:p>
        </p:txBody>
      </p:sp>
    </p:spTree>
    <p:extLst>
      <p:ext uri="{BB962C8B-B14F-4D97-AF65-F5344CB8AC3E}">
        <p14:creationId xmlns:p14="http://schemas.microsoft.com/office/powerpoint/2010/main" val="306420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379189-4706-44DE-917F-75304D730349}" type="slidenum">
              <a:rPr lang="en-US" altLang="en-US">
                <a:solidFill>
                  <a:srgbClr val="000000"/>
                </a:solidFill>
              </a:rPr>
              <a:pPr/>
              <a:t>29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Representational Power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Boolean functions</a:t>
            </a:r>
            <a:r>
              <a:rPr lang="en-US" altLang="en-US" sz="2800"/>
              <a:t>: Any boolean function can be represented by a two-layer network with sufficient hidden units.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Continuous functions</a:t>
            </a:r>
            <a:r>
              <a:rPr lang="en-US" altLang="en-US" sz="2800"/>
              <a:t>: Any bounded continuous function can be approximated with arbitrarily small error by a two-layer network.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Sigmoid functions can act as a set of basis functions for composing more complex functions, like sine waves in Fourier analysis.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Arbitrary function</a:t>
            </a:r>
            <a:r>
              <a:rPr lang="en-US" altLang="en-US" sz="2800"/>
              <a:t>: Any function can be approximated to arbitrary accuracy by a three-layer network.</a:t>
            </a:r>
          </a:p>
        </p:txBody>
      </p:sp>
    </p:spTree>
    <p:extLst>
      <p:ext uri="{BB962C8B-B14F-4D97-AF65-F5344CB8AC3E}">
        <p14:creationId xmlns:p14="http://schemas.microsoft.com/office/powerpoint/2010/main" val="428214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5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Introduction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7788"/>
            <a:ext cx="3975100" cy="5357812"/>
          </a:xfrm>
        </p:spPr>
        <p:txBody>
          <a:bodyPr/>
          <a:lstStyle/>
          <a:p>
            <a:pPr marL="225425" indent="-225425" algn="ctr" eaLnBrk="1" hangingPunct="1">
              <a:buFontTx/>
              <a:buNone/>
            </a:pPr>
            <a:r>
              <a:rPr lang="en-US" altLang="en-US" sz="2400" b="1" dirty="0" smtClean="0"/>
              <a:t>Von Neumann machine</a:t>
            </a:r>
            <a:r>
              <a:rPr lang="en-US" altLang="en-US" sz="2800" b="1" u="sng" dirty="0" smtClean="0"/>
              <a:t> </a:t>
            </a:r>
          </a:p>
          <a:p>
            <a:pPr marL="225425" indent="-225425" algn="ctr" eaLnBrk="1" hangingPunct="1">
              <a:lnSpc>
                <a:spcPct val="20000"/>
              </a:lnSpc>
              <a:spcBef>
                <a:spcPct val="0"/>
              </a:spcBef>
              <a:buFontTx/>
              <a:buNone/>
            </a:pPr>
            <a:r>
              <a:rPr lang="en-US" altLang="en-US" sz="500" b="1" u="sng" dirty="0" smtClean="0"/>
              <a:t>--------------------------------------------------------------------------------------------------------------------------------------------------------------------------</a:t>
            </a:r>
            <a:r>
              <a:rPr lang="en-US" altLang="en-US" sz="2800" b="1" u="sng" dirty="0" smtClean="0"/>
              <a:t>      </a:t>
            </a:r>
          </a:p>
          <a:p>
            <a:pPr marL="225425" indent="-225425" eaLnBrk="1" hangingPunct="1"/>
            <a:r>
              <a:rPr lang="en-US" altLang="en-US" sz="2200" dirty="0" smtClean="0"/>
              <a:t>One or a few high speed (nm second) processors with considerable computing power</a:t>
            </a:r>
          </a:p>
          <a:p>
            <a:pPr marL="225425" indent="-225425" eaLnBrk="1" hangingPunct="1"/>
            <a:r>
              <a:rPr lang="en-US" altLang="en-US" sz="2200" dirty="0" smtClean="0"/>
              <a:t>One or a few shared high speed buses for communication</a:t>
            </a:r>
          </a:p>
          <a:p>
            <a:pPr marL="225425" indent="-225425" eaLnBrk="1" hangingPunct="1"/>
            <a:r>
              <a:rPr lang="en-US" altLang="en-US" sz="2200" dirty="0" smtClean="0"/>
              <a:t>Sequential memory access by address</a:t>
            </a:r>
          </a:p>
          <a:p>
            <a:pPr marL="225425" indent="-225425" eaLnBrk="1" hangingPunct="1"/>
            <a:r>
              <a:rPr lang="en-US" altLang="en-US" sz="2200" dirty="0" smtClean="0"/>
              <a:t>Problem-solving knowledge is separated from the computing component</a:t>
            </a:r>
          </a:p>
          <a:p>
            <a:pPr marL="225425" indent="-225425" eaLnBrk="1" hangingPunct="1"/>
            <a:r>
              <a:rPr lang="en-US" altLang="en-US" sz="2200" dirty="0" smtClean="0"/>
              <a:t>Hard to be adaptive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660900" y="1335088"/>
            <a:ext cx="4125913" cy="535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00"/>
                </a:solidFill>
              </a:rPr>
              <a:t>Human Brain</a:t>
            </a:r>
            <a:r>
              <a:rPr lang="en-US" altLang="en-US" b="1" u="sng" dirty="0" smtClean="0">
                <a:solidFill>
                  <a:srgbClr val="000000"/>
                </a:solidFill>
              </a:rPr>
              <a:t>   </a:t>
            </a:r>
          </a:p>
          <a:p>
            <a:pPr algn="ctr" eaLnBrk="1" fontAlgn="base" hangingPunct="1">
              <a:lnSpc>
                <a:spcPct val="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500" b="1" u="sng" dirty="0" smtClean="0">
                <a:solidFill>
                  <a:srgbClr val="000000"/>
                </a:solidFill>
              </a:rPr>
              <a:t>--------------------------------------------------------------------------------------------------------------------------------------------------------------------------</a:t>
            </a:r>
            <a:r>
              <a:rPr lang="en-US" altLang="en-US" sz="2800" b="1" u="sng" dirty="0" smtClean="0">
                <a:solidFill>
                  <a:srgbClr val="000000"/>
                </a:solidFill>
              </a:rPr>
              <a:t>     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200" dirty="0" smtClean="0">
                <a:solidFill>
                  <a:srgbClr val="000000"/>
                </a:solidFill>
              </a:rPr>
              <a:t>Large # (10</a:t>
            </a:r>
            <a:r>
              <a:rPr lang="en-US" altLang="en-US" sz="2200" baseline="30000" dirty="0" smtClean="0">
                <a:solidFill>
                  <a:srgbClr val="000000"/>
                </a:solidFill>
              </a:rPr>
              <a:t>11</a:t>
            </a:r>
            <a:r>
              <a:rPr lang="en-US" altLang="en-US" sz="2200" dirty="0" smtClean="0">
                <a:solidFill>
                  <a:srgbClr val="000000"/>
                </a:solidFill>
              </a:rPr>
              <a:t>) of low speed processors (</a:t>
            </a:r>
            <a:r>
              <a:rPr lang="en-US" altLang="en-US" sz="2200" dirty="0" err="1" smtClean="0">
                <a:solidFill>
                  <a:srgbClr val="000000"/>
                </a:solidFill>
              </a:rPr>
              <a:t>ms</a:t>
            </a:r>
            <a:r>
              <a:rPr lang="en-US" altLang="en-US" sz="2200" dirty="0" smtClean="0">
                <a:solidFill>
                  <a:srgbClr val="000000"/>
                </a:solidFill>
              </a:rPr>
              <a:t>) with limited computing power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200" dirty="0" smtClean="0">
                <a:solidFill>
                  <a:srgbClr val="000000"/>
                </a:solidFill>
              </a:rPr>
              <a:t>Large # (10</a:t>
            </a:r>
            <a:r>
              <a:rPr lang="en-US" altLang="en-US" sz="2200" baseline="30000" dirty="0" smtClean="0">
                <a:solidFill>
                  <a:srgbClr val="000000"/>
                </a:solidFill>
              </a:rPr>
              <a:t>15</a:t>
            </a:r>
            <a:r>
              <a:rPr lang="en-US" altLang="en-US" sz="2200" dirty="0" smtClean="0">
                <a:solidFill>
                  <a:srgbClr val="000000"/>
                </a:solidFill>
              </a:rPr>
              <a:t>) of low speed connections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200" dirty="0" smtClean="0">
                <a:solidFill>
                  <a:srgbClr val="000000"/>
                </a:solidFill>
              </a:rPr>
              <a:t>Content addressable recall (CAM)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200" dirty="0" smtClean="0">
                <a:solidFill>
                  <a:srgbClr val="000000"/>
                </a:solidFill>
              </a:rPr>
              <a:t>Problem-solving knowledge resides in the connectivity of neurons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200" dirty="0" smtClean="0">
                <a:solidFill>
                  <a:srgbClr val="000000"/>
                </a:solidFill>
              </a:rPr>
              <a:t>Adaptation by changing the connectivity</a:t>
            </a:r>
          </a:p>
        </p:txBody>
      </p:sp>
    </p:spTree>
    <p:extLst>
      <p:ext uri="{BB962C8B-B14F-4D97-AF65-F5344CB8AC3E}">
        <p14:creationId xmlns:p14="http://schemas.microsoft.com/office/powerpoint/2010/main" val="221501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1146B0-345A-4A51-869E-6B2676A36B1E}" type="slidenum">
              <a:rPr lang="en-US" altLang="en-US" sz="1200" i="0">
                <a:latin typeface="Helvetica" pitchFamily="34" charset="0"/>
              </a:rPr>
              <a:pPr eaLnBrk="1" hangingPunct="1"/>
              <a:t>30</a:t>
            </a:fld>
            <a:endParaRPr lang="en-US" altLang="en-US" sz="1200" i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Successful Applications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Text to Speech (NetTalk)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Fraud detection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Financial Applications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HNC (eventually bought by Fair Isaac)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Chemical Plant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Pavillion Technologies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Automated Vehicles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Game Playing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Neurogammon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Handwriting recognition</a:t>
            </a:r>
          </a:p>
        </p:txBody>
      </p:sp>
    </p:spTree>
    <p:extLst>
      <p:ext uri="{BB962C8B-B14F-4D97-AF65-F5344CB8AC3E}">
        <p14:creationId xmlns:p14="http://schemas.microsoft.com/office/powerpoint/2010/main" val="321963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6842"/>
            <a:ext cx="7772400" cy="59909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Hand-written character recognition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50883"/>
            <a:ext cx="7772400" cy="5029200"/>
          </a:xfrm>
        </p:spPr>
        <p:txBody>
          <a:bodyPr>
            <a:normAutofit lnSpcReduction="10000"/>
          </a:bodyPr>
          <a:lstStyle/>
          <a:p>
            <a:pPr marL="236538" indent="-236538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MNIST: a data set of hand-written digits</a:t>
            </a:r>
          </a:p>
          <a:p>
            <a:pPr marL="693738" lvl="1" indent="-236538" algn="l">
              <a:buFont typeface="Times New Roman" pitchFamily="18" charset="0"/>
              <a:buChar char="−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60,000 training samples</a:t>
            </a:r>
          </a:p>
          <a:p>
            <a:pPr marL="693738" lvl="1" indent="-236538" algn="l">
              <a:buFont typeface="Times New Roman" pitchFamily="18" charset="0"/>
              <a:buChar char="−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10,000 test samples</a:t>
            </a:r>
          </a:p>
          <a:p>
            <a:pPr marL="693738" lvl="1" indent="-236538" algn="l">
              <a:buFont typeface="Times New Roman" pitchFamily="18" charset="0"/>
              <a:buChar char="−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sample consists of 28 x 28 = 784 pixels</a:t>
            </a:r>
          </a:p>
          <a:p>
            <a:pPr marL="693738" lvl="1" indent="-236538"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36538" indent="-236538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Various techniques have been tried  </a:t>
            </a:r>
          </a:p>
          <a:p>
            <a:pPr marL="693738" lvl="1" indent="-236538" algn="l">
              <a:buFont typeface="Times New Roman" pitchFamily="18" charset="0"/>
              <a:buChar char="−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Linear classifier:								12.0%</a:t>
            </a:r>
          </a:p>
          <a:p>
            <a:pPr marL="693738" lvl="1" indent="-236538" algn="l">
              <a:buFont typeface="Times New Roman" pitchFamily="18" charset="0"/>
              <a:buChar char="−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2-layer BP net (300 hidden nodes)				  4.7%</a:t>
            </a:r>
          </a:p>
          <a:p>
            <a:pPr marL="693738" lvl="1" indent="-236538" algn="l">
              <a:buFont typeface="Times New Roman" pitchFamily="18" charset="0"/>
              <a:buChar char="−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3-layer BP net (300+200 hidden nodes)		  3.05%</a:t>
            </a:r>
          </a:p>
          <a:p>
            <a:pPr marL="693738" lvl="1" indent="-236538" algn="l">
              <a:buFont typeface="Times New Roman" pitchFamily="18" charset="0"/>
              <a:buChar char="−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Support vector machine (SVM)					  1.4%</a:t>
            </a:r>
          </a:p>
          <a:p>
            <a:pPr marL="693738" lvl="1" indent="-236538" algn="l">
              <a:buFont typeface="Times New Roman" pitchFamily="18" charset="0"/>
              <a:buChar char="−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Convolutional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net								  0.4%</a:t>
            </a:r>
          </a:p>
          <a:p>
            <a:pPr marL="693738" lvl="1" indent="-236538" algn="l">
              <a:buFont typeface="Times New Roman" pitchFamily="18" charset="0"/>
              <a:buChar char="−"/>
            </a:pPr>
            <a:r>
              <a:rPr lang="en-US" sz="2400" b="1" dirty="0" smtClean="0">
                <a:solidFill>
                  <a:srgbClr val="0041C4"/>
                </a:solidFill>
                <a:latin typeface="Times New Roman" pitchFamily="18" charset="0"/>
                <a:cs typeface="Times New Roman" pitchFamily="18" charset="0"/>
              </a:rPr>
              <a:t>6 layer BP net (7500 hidden nodes):			  0.35%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43078" y="3011221"/>
            <a:ext cx="1615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</a:rPr>
              <a:t>Failure rate for </a:t>
            </a:r>
          </a:p>
          <a:p>
            <a:pPr defTabSz="457200"/>
            <a:r>
              <a:rPr lang="en-US" dirty="0" smtClean="0">
                <a:solidFill>
                  <a:prstClr val="black"/>
                </a:solidFill>
              </a:rPr>
              <a:t>test samples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5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014413"/>
            <a:ext cx="7845425" cy="551497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600" b="1" dirty="0" smtClean="0"/>
              <a:t>Great representation power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en-US" sz="2200" dirty="0" smtClean="0"/>
              <a:t>Any </a:t>
            </a:r>
            <a:r>
              <a:rPr lang="en-US" altLang="en-US" sz="2200" dirty="0" smtClean="0"/>
              <a:t>meaningful </a:t>
            </a:r>
            <a:r>
              <a:rPr lang="en-US" altLang="en-US" sz="2200" dirty="0" smtClean="0"/>
              <a:t>function can be represented by a BP net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en-US" sz="2200" dirty="0" smtClean="0"/>
              <a:t>Many such functions can be approximated by BP learning (gradient descent approach)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b="1" dirty="0" smtClean="0"/>
              <a:t>Easy to apply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en-US" sz="2200" dirty="0" smtClean="0"/>
              <a:t>Only requires </a:t>
            </a:r>
            <a:r>
              <a:rPr lang="en-US" altLang="en-US" sz="2200" dirty="0" smtClean="0"/>
              <a:t>a </a:t>
            </a:r>
            <a:r>
              <a:rPr lang="en-US" altLang="en-US" sz="2200" dirty="0" smtClean="0"/>
              <a:t>good set of training </a:t>
            </a:r>
            <a:r>
              <a:rPr lang="en-US" altLang="en-US" sz="2200" dirty="0" smtClean="0"/>
              <a:t>samples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pPr lvl="1" eaLnBrk="1" hangingPunct="1">
              <a:spcBef>
                <a:spcPct val="10000"/>
              </a:spcBef>
            </a:pPr>
            <a:r>
              <a:rPr lang="en-US" altLang="en-US" sz="2200" dirty="0" smtClean="0"/>
              <a:t>Does not require substantial prior knowledge or deep understanding of the domain itself (ill structured problems)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en-US" sz="2200" dirty="0" smtClean="0"/>
              <a:t>Tolerates noise and missing data in training samples (graceful degrading)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b="1" dirty="0" smtClean="0"/>
              <a:t>Easy to implement</a:t>
            </a:r>
            <a:r>
              <a:rPr lang="en-US" altLang="en-US" sz="2400" dirty="0" smtClean="0"/>
              <a:t> the core of the learning algorithm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b="1" dirty="0" smtClean="0"/>
              <a:t>Good generalization power</a:t>
            </a:r>
            <a:r>
              <a:rPr lang="en-US" altLang="en-US" sz="2400" dirty="0" smtClean="0"/>
              <a:t> 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en-US" sz="2400" dirty="0" smtClean="0"/>
              <a:t>Often </a:t>
            </a:r>
            <a:r>
              <a:rPr lang="en-US" altLang="en-US" sz="2400" dirty="0" smtClean="0"/>
              <a:t>produces </a:t>
            </a:r>
            <a:r>
              <a:rPr lang="en-US" altLang="en-US" sz="2400" dirty="0" smtClean="0"/>
              <a:t>accurate results for inputs outside the training set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200" b="1" smtClean="0"/>
              <a:t>Strengths of BP Learning</a:t>
            </a:r>
          </a:p>
        </p:txBody>
      </p:sp>
    </p:spTree>
    <p:extLst>
      <p:ext uri="{BB962C8B-B14F-4D97-AF65-F5344CB8AC3E}">
        <p14:creationId xmlns:p14="http://schemas.microsoft.com/office/powerpoint/2010/main" val="46432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5775" y="811213"/>
            <a:ext cx="8045450" cy="5856287"/>
          </a:xfrm>
          <a:noFill/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10000"/>
              </a:spcBef>
              <a:tabLst>
                <a:tab pos="914400" algn="l"/>
              </a:tabLst>
            </a:pPr>
            <a:r>
              <a:rPr lang="en-US" altLang="en-US" sz="2400" dirty="0" smtClean="0"/>
              <a:t>Learning often takes a </a:t>
            </a:r>
            <a:r>
              <a:rPr lang="en-US" altLang="en-US" sz="2400" b="1" dirty="0" smtClean="0">
                <a:solidFill>
                  <a:srgbClr val="0033CC"/>
                </a:solidFill>
              </a:rPr>
              <a:t>long time</a:t>
            </a:r>
            <a:r>
              <a:rPr lang="en-US" altLang="en-US" sz="2400" dirty="0" smtClean="0">
                <a:solidFill>
                  <a:srgbClr val="0033CC"/>
                </a:solidFill>
              </a:rPr>
              <a:t> </a:t>
            </a:r>
            <a:r>
              <a:rPr lang="en-US" altLang="en-US" sz="2400" dirty="0" smtClean="0"/>
              <a:t>to converge</a:t>
            </a:r>
          </a:p>
          <a:p>
            <a:pPr marL="571500" lvl="1" indent="-228600" eaLnBrk="1" hangingPunct="1">
              <a:lnSpc>
                <a:spcPct val="90000"/>
              </a:lnSpc>
              <a:spcBef>
                <a:spcPct val="10000"/>
              </a:spcBef>
              <a:tabLst>
                <a:tab pos="914400" algn="l"/>
              </a:tabLst>
            </a:pPr>
            <a:r>
              <a:rPr lang="en-US" altLang="en-US" sz="2200" dirty="0" smtClean="0"/>
              <a:t>Complex functions often need hundreds or thousands of epochs</a:t>
            </a:r>
          </a:p>
          <a:p>
            <a:pPr marL="228600" indent="-228600" eaLnBrk="1" hangingPunct="1">
              <a:lnSpc>
                <a:spcPct val="90000"/>
              </a:lnSpc>
              <a:spcBef>
                <a:spcPct val="10000"/>
              </a:spcBef>
              <a:tabLst>
                <a:tab pos="914400" algn="l"/>
              </a:tabLst>
            </a:pPr>
            <a:r>
              <a:rPr lang="en-US" altLang="en-US" sz="2400" dirty="0" smtClean="0"/>
              <a:t>The network is essentially a </a:t>
            </a:r>
            <a:r>
              <a:rPr lang="en-US" altLang="en-US" sz="2400" b="1" dirty="0" smtClean="0">
                <a:solidFill>
                  <a:srgbClr val="0033CC"/>
                </a:solidFill>
              </a:rPr>
              <a:t>black box</a:t>
            </a:r>
            <a:r>
              <a:rPr lang="en-US" altLang="en-US" sz="2400" dirty="0" smtClean="0">
                <a:solidFill>
                  <a:srgbClr val="0033CC"/>
                </a:solidFill>
              </a:rPr>
              <a:t> </a:t>
            </a:r>
          </a:p>
          <a:p>
            <a:pPr marL="571500" lvl="1" indent="-228600" eaLnBrk="1" hangingPunct="1">
              <a:lnSpc>
                <a:spcPct val="90000"/>
              </a:lnSpc>
              <a:spcBef>
                <a:spcPct val="10000"/>
              </a:spcBef>
              <a:tabLst>
                <a:tab pos="914400" algn="l"/>
              </a:tabLst>
            </a:pPr>
            <a:r>
              <a:rPr lang="en-US" altLang="en-US" sz="2200" dirty="0" smtClean="0"/>
              <a:t>It may provide a desired mapping between input and output vectors (</a:t>
            </a:r>
            <a:r>
              <a:rPr lang="en-US" altLang="en-US" sz="2200" b="1" i="1" dirty="0" smtClean="0"/>
              <a:t>x, o</a:t>
            </a:r>
            <a:r>
              <a:rPr lang="en-US" altLang="en-US" sz="2200" dirty="0" smtClean="0"/>
              <a:t>) but does not have the information of why a particular </a:t>
            </a:r>
            <a:r>
              <a:rPr lang="en-US" altLang="en-US" sz="2200" b="1" i="1" dirty="0" smtClean="0"/>
              <a:t>x</a:t>
            </a:r>
            <a:r>
              <a:rPr lang="en-US" altLang="en-US" sz="2200" dirty="0" smtClean="0"/>
              <a:t> is mapped to a particular </a:t>
            </a:r>
            <a:r>
              <a:rPr lang="en-US" altLang="en-US" sz="2200" b="1" i="1" dirty="0" smtClean="0"/>
              <a:t>o. </a:t>
            </a:r>
          </a:p>
          <a:p>
            <a:pPr marL="571500" lvl="1" indent="-228600" eaLnBrk="1" hangingPunct="1">
              <a:lnSpc>
                <a:spcPct val="90000"/>
              </a:lnSpc>
              <a:spcBef>
                <a:spcPct val="10000"/>
              </a:spcBef>
              <a:tabLst>
                <a:tab pos="914400" algn="l"/>
              </a:tabLst>
            </a:pPr>
            <a:r>
              <a:rPr lang="en-US" altLang="en-US" sz="2200" dirty="0" smtClean="0"/>
              <a:t>It thus cannot provide an intuitive (e.g., causal) explanation for the computed result.</a:t>
            </a:r>
          </a:p>
          <a:p>
            <a:pPr marL="571500" lvl="1" indent="-228600" eaLnBrk="1" hangingPunct="1">
              <a:lnSpc>
                <a:spcPct val="90000"/>
              </a:lnSpc>
              <a:spcBef>
                <a:spcPct val="10000"/>
              </a:spcBef>
              <a:tabLst>
                <a:tab pos="914400" algn="l"/>
              </a:tabLst>
            </a:pPr>
            <a:r>
              <a:rPr lang="en-US" altLang="en-US" sz="2200" dirty="0" smtClean="0"/>
              <a:t>This is because the hidden nodes and the learned weights do not have clear semantics. </a:t>
            </a:r>
          </a:p>
          <a:p>
            <a:pPr marL="914400" lvl="2" eaLnBrk="1" hangingPunct="1">
              <a:lnSpc>
                <a:spcPct val="90000"/>
              </a:lnSpc>
              <a:spcBef>
                <a:spcPct val="10000"/>
              </a:spcBef>
              <a:tabLst>
                <a:tab pos="914400" algn="l"/>
              </a:tabLst>
            </a:pPr>
            <a:r>
              <a:rPr lang="en-US" altLang="en-US" sz="2000" dirty="0" smtClean="0">
                <a:solidFill>
                  <a:srgbClr val="0033CC"/>
                </a:solidFill>
              </a:rPr>
              <a:t>What can be learned are operational parameters, not general, abstract knowledge of a domain</a:t>
            </a:r>
          </a:p>
          <a:p>
            <a:pPr marL="571500" lvl="1" indent="-228600" eaLnBrk="1" hangingPunct="1">
              <a:lnSpc>
                <a:spcPct val="90000"/>
              </a:lnSpc>
              <a:spcBef>
                <a:spcPct val="10000"/>
              </a:spcBef>
              <a:tabLst>
                <a:tab pos="914400" algn="l"/>
              </a:tabLst>
            </a:pPr>
            <a:r>
              <a:rPr lang="en-US" altLang="en-US" sz="2200" dirty="0" smtClean="0"/>
              <a:t>Unlike many statistical methods, there is no theoretically well-founded way to </a:t>
            </a:r>
            <a:r>
              <a:rPr lang="en-US" altLang="en-US" sz="2200" b="1" dirty="0" smtClean="0">
                <a:solidFill>
                  <a:srgbClr val="0033CC"/>
                </a:solidFill>
              </a:rPr>
              <a:t>assess the quality</a:t>
            </a:r>
            <a:r>
              <a:rPr lang="en-US" altLang="en-US" sz="2200" dirty="0" smtClean="0">
                <a:solidFill>
                  <a:srgbClr val="0033CC"/>
                </a:solidFill>
              </a:rPr>
              <a:t> </a:t>
            </a:r>
            <a:r>
              <a:rPr lang="en-US" altLang="en-US" sz="2200" dirty="0" smtClean="0"/>
              <a:t>of BP learning</a:t>
            </a:r>
          </a:p>
          <a:p>
            <a:pPr marL="914400" lvl="2" eaLnBrk="1" hangingPunct="1">
              <a:lnSpc>
                <a:spcPct val="90000"/>
              </a:lnSpc>
              <a:spcBef>
                <a:spcPct val="10000"/>
              </a:spcBef>
              <a:tabLst>
                <a:tab pos="914400" algn="l"/>
              </a:tabLst>
            </a:pPr>
            <a:r>
              <a:rPr lang="en-US" altLang="en-US" sz="2000" dirty="0" smtClean="0"/>
              <a:t>What is the confidence level of </a:t>
            </a:r>
            <a:r>
              <a:rPr lang="en-US" altLang="en-US" sz="2000" i="1" dirty="0" smtClean="0"/>
              <a:t>o</a:t>
            </a:r>
            <a:r>
              <a:rPr lang="en-US" altLang="en-US" sz="2000" dirty="0" smtClean="0"/>
              <a:t> computed from input </a:t>
            </a:r>
            <a:r>
              <a:rPr lang="en-US" altLang="en-US" sz="2000" i="1" dirty="0" smtClean="0"/>
              <a:t>x </a:t>
            </a:r>
            <a:r>
              <a:rPr lang="en-US" altLang="en-US" sz="2000" dirty="0" smtClean="0"/>
              <a:t>using such net?</a:t>
            </a:r>
          </a:p>
          <a:p>
            <a:pPr marL="914400" lvl="2" eaLnBrk="1" hangingPunct="1">
              <a:lnSpc>
                <a:spcPct val="90000"/>
              </a:lnSpc>
              <a:spcBef>
                <a:spcPct val="10000"/>
              </a:spcBef>
              <a:tabLst>
                <a:tab pos="914400" algn="l"/>
              </a:tabLst>
            </a:pPr>
            <a:r>
              <a:rPr lang="en-US" altLang="en-US" sz="2000" dirty="0" smtClean="0"/>
              <a:t>What is the confidence level for a trained BP net, with the final </a:t>
            </a:r>
            <a:r>
              <a:rPr lang="en-US" altLang="en-US" sz="2000" dirty="0" smtClean="0"/>
              <a:t>training/test error </a:t>
            </a:r>
            <a:r>
              <a:rPr lang="en-US" altLang="en-US" sz="2000" dirty="0" smtClean="0"/>
              <a:t>(which may or may not be close to zero)?</a:t>
            </a:r>
            <a:endParaRPr lang="en-US" altLang="en-US" sz="2000" i="1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698500" y="177800"/>
            <a:ext cx="7772400" cy="5334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200" b="1" smtClean="0"/>
              <a:t>Deficiencies of BP Learning</a:t>
            </a:r>
          </a:p>
        </p:txBody>
      </p:sp>
    </p:spTree>
    <p:extLst>
      <p:ext uri="{BB962C8B-B14F-4D97-AF65-F5344CB8AC3E}">
        <p14:creationId xmlns:p14="http://schemas.microsoft.com/office/powerpoint/2010/main" val="5793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2275" y="514350"/>
            <a:ext cx="8312150" cy="6015038"/>
          </a:xfrm>
          <a:noFill/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600" dirty="0" smtClean="0"/>
              <a:t>Problem with gradient descent approach </a:t>
            </a:r>
          </a:p>
          <a:p>
            <a:pPr marL="571500" lvl="1" indent="-228600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 dirty="0" smtClean="0"/>
              <a:t>only guarantees to reduce the total error to a </a:t>
            </a:r>
            <a:r>
              <a:rPr lang="en-US" altLang="en-US" sz="2400" b="1" dirty="0" smtClean="0">
                <a:solidFill>
                  <a:srgbClr val="0033CC"/>
                </a:solidFill>
              </a:rPr>
              <a:t>local minimum</a:t>
            </a:r>
            <a:r>
              <a:rPr lang="en-US" altLang="en-US" sz="2400" dirty="0" smtClean="0"/>
              <a:t>. (</a:t>
            </a:r>
            <a:r>
              <a:rPr lang="en-US" altLang="en-US" sz="2400" b="1" i="1" dirty="0" smtClean="0"/>
              <a:t>E</a:t>
            </a:r>
            <a:r>
              <a:rPr lang="en-US" altLang="en-US" sz="2400" dirty="0" smtClean="0"/>
              <a:t> might not be reduced to zero)</a:t>
            </a:r>
          </a:p>
          <a:p>
            <a:pPr marL="914400" lvl="2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200" dirty="0" smtClean="0"/>
              <a:t>Cannot escape from the local minimum error state</a:t>
            </a:r>
          </a:p>
          <a:p>
            <a:pPr marL="914400" lvl="2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200" b="1" dirty="0" smtClean="0">
                <a:solidFill>
                  <a:srgbClr val="0033CC"/>
                </a:solidFill>
              </a:rPr>
              <a:t>Not every function that is representable can be learned</a:t>
            </a:r>
            <a:r>
              <a:rPr lang="en-US" altLang="en-US" sz="2000" dirty="0" smtClean="0">
                <a:solidFill>
                  <a:srgbClr val="0033CC"/>
                </a:solidFill>
              </a:rPr>
              <a:t> </a:t>
            </a:r>
          </a:p>
          <a:p>
            <a:pPr marL="571500" lvl="1" indent="-228600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 dirty="0" smtClean="0"/>
              <a:t>How bad: depends on the shape of the error surface. Too many valleys/wells will make it easy to be trapped in local minima</a:t>
            </a:r>
          </a:p>
          <a:p>
            <a:pPr marL="571500" lvl="1" indent="-228600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 dirty="0" smtClean="0"/>
              <a:t>Possible remedies:</a:t>
            </a:r>
            <a:r>
              <a:rPr lang="en-US" altLang="en-US" sz="2600" dirty="0" smtClean="0"/>
              <a:t> </a:t>
            </a:r>
          </a:p>
          <a:p>
            <a:pPr marL="914400" lvl="2" eaLnBrk="1" hangingPunct="1">
              <a:lnSpc>
                <a:spcPct val="90000"/>
              </a:lnSpc>
              <a:spcBef>
                <a:spcPct val="15000"/>
              </a:spcBef>
            </a:pPr>
            <a:r>
              <a:rPr lang="en-US" altLang="en-US" sz="2200" dirty="0" smtClean="0"/>
              <a:t>Try nets with different # of hidden layers and hidden nodes (they may lead to different error surfaces, some might be better than others)</a:t>
            </a:r>
          </a:p>
          <a:p>
            <a:pPr marL="914400" lvl="2" eaLnBrk="1" hangingPunct="1">
              <a:lnSpc>
                <a:spcPct val="90000"/>
              </a:lnSpc>
              <a:spcBef>
                <a:spcPct val="15000"/>
              </a:spcBef>
            </a:pPr>
            <a:r>
              <a:rPr lang="en-US" altLang="en-US" sz="2200" dirty="0" smtClean="0"/>
              <a:t>Try different initial weights (different starting points on the surface)</a:t>
            </a:r>
          </a:p>
          <a:p>
            <a:pPr marL="914400" lvl="2" eaLnBrk="1" hangingPunct="1">
              <a:lnSpc>
                <a:spcPct val="90000"/>
              </a:lnSpc>
              <a:spcBef>
                <a:spcPct val="15000"/>
              </a:spcBef>
            </a:pPr>
            <a:r>
              <a:rPr lang="en-US" altLang="en-US" sz="2200" dirty="0" smtClean="0"/>
              <a:t>Forced escape from local minima by random perturbation (e.g., </a:t>
            </a:r>
            <a:r>
              <a:rPr lang="en-US" altLang="en-US" sz="2200" b="1" dirty="0" smtClean="0">
                <a:solidFill>
                  <a:srgbClr val="0033CC"/>
                </a:solidFill>
              </a:rPr>
              <a:t>simulated annealing</a:t>
            </a:r>
            <a:r>
              <a:rPr lang="en-US" altLang="en-US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541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41300" y="381000"/>
            <a:ext cx="8051800" cy="1930400"/>
          </a:xfrm>
          <a:noFill/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10000"/>
              </a:spcBef>
              <a:tabLst>
                <a:tab pos="228600" algn="l"/>
              </a:tabLst>
            </a:pPr>
            <a:r>
              <a:rPr lang="en-US" altLang="en-US" sz="2600" b="1" dirty="0" smtClean="0"/>
              <a:t>Generalization</a:t>
            </a:r>
            <a:r>
              <a:rPr lang="en-US" altLang="en-US" sz="2600" dirty="0" smtClean="0"/>
              <a:t> is not guaranteed even if the error is reduced to 0</a:t>
            </a:r>
          </a:p>
          <a:p>
            <a:pPr marL="571500" lvl="1" indent="-228600" eaLnBrk="1" hangingPunct="1">
              <a:lnSpc>
                <a:spcPct val="90000"/>
              </a:lnSpc>
              <a:spcBef>
                <a:spcPct val="10000"/>
              </a:spcBef>
              <a:tabLst>
                <a:tab pos="228600" algn="l"/>
              </a:tabLst>
            </a:pPr>
            <a:r>
              <a:rPr lang="en-US" altLang="en-US" sz="2400" b="1" dirty="0" smtClean="0">
                <a:solidFill>
                  <a:srgbClr val="0033CC"/>
                </a:solidFill>
              </a:rPr>
              <a:t>Over-fitting</a:t>
            </a:r>
            <a:r>
              <a:rPr lang="en-US" altLang="en-US" sz="2400" dirty="0" smtClean="0"/>
              <a:t>/over-training problem: trained net fits the training samples perfectly (</a:t>
            </a:r>
            <a:r>
              <a:rPr lang="en-US" altLang="en-US" sz="2400" i="1" dirty="0" smtClean="0"/>
              <a:t>E</a:t>
            </a:r>
            <a:r>
              <a:rPr lang="en-US" altLang="en-US" sz="2400" dirty="0" smtClean="0"/>
              <a:t> reduced to 0) but it does not give accurate outputs for inputs not in the training set</a:t>
            </a:r>
          </a:p>
        </p:txBody>
      </p:sp>
      <p:graphicFrame>
        <p:nvGraphicFramePr>
          <p:cNvPr id="12290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4752975" y="2228850"/>
          <a:ext cx="4391025" cy="326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Bitmap Image" r:id="rId3" imgW="3591426" imgH="2629267" progId="Paint.Picture">
                  <p:embed/>
                </p:oleObj>
              </mc:Choice>
              <mc:Fallback>
                <p:oleObj name="Bitmap Image" r:id="rId3" imgW="3591426" imgH="262926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975" y="2228850"/>
                        <a:ext cx="4391025" cy="326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165100" y="2184400"/>
            <a:ext cx="46990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573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altLang="en-US" dirty="0"/>
              <a:t>Possible remedies: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2200" dirty="0"/>
              <a:t>More and better samples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2200" dirty="0"/>
              <a:t>Using smaller net if possible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2200" dirty="0"/>
              <a:t>Using larger error bound (forced early termination)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2200" dirty="0"/>
              <a:t>Introducing noise into samples</a:t>
            </a:r>
          </a:p>
          <a:p>
            <a:pPr lvl="3" eaLnBrk="1" hangingPunct="1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altLang="en-US" sz="2100" dirty="0"/>
              <a:t>modify (</a:t>
            </a:r>
            <a:r>
              <a:rPr lang="en-US" altLang="en-US" sz="2100" i="1" dirty="0"/>
              <a:t>x</a:t>
            </a:r>
            <a:r>
              <a:rPr lang="en-US" altLang="en-US" sz="2100" i="1" baseline="-25000" dirty="0"/>
              <a:t>1</a:t>
            </a:r>
            <a:r>
              <a:rPr lang="en-US" altLang="en-US" sz="2100" dirty="0"/>
              <a:t>,…, </a:t>
            </a:r>
            <a:r>
              <a:rPr lang="en-US" altLang="en-US" sz="2100" i="1" dirty="0" err="1"/>
              <a:t>x</a:t>
            </a:r>
            <a:r>
              <a:rPr lang="en-US" altLang="en-US" sz="2100" i="1" baseline="-25000" dirty="0" err="1"/>
              <a:t>n</a:t>
            </a:r>
            <a:r>
              <a:rPr lang="en-US" altLang="en-US" sz="2100" dirty="0"/>
              <a:t>) to (</a:t>
            </a:r>
            <a:r>
              <a:rPr lang="en-US" altLang="en-US" sz="2100" i="1" dirty="0"/>
              <a:t>x</a:t>
            </a:r>
            <a:r>
              <a:rPr lang="en-US" altLang="en-US" sz="2100" i="1" baseline="-25000" dirty="0"/>
              <a:t>1</a:t>
            </a:r>
            <a:r>
              <a:rPr lang="en-US" altLang="en-US" sz="2100" dirty="0">
                <a:cs typeface="Times New Roman" pitchFamily="18" charset="0"/>
              </a:rPr>
              <a:t>+</a:t>
            </a:r>
            <a:r>
              <a:rPr lang="el-GR" altLang="en-US" sz="2100" dirty="0">
                <a:cs typeface="Times New Roman" pitchFamily="18" charset="0"/>
              </a:rPr>
              <a:t>α</a:t>
            </a:r>
            <a:r>
              <a:rPr lang="en-US" altLang="en-US" sz="2100" i="1" baseline="-25000" dirty="0"/>
              <a:t>1</a:t>
            </a:r>
            <a:r>
              <a:rPr lang="en-US" altLang="en-US" sz="2100" dirty="0">
                <a:cs typeface="Times New Roman" pitchFamily="18" charset="0"/>
              </a:rPr>
              <a:t>,</a:t>
            </a:r>
            <a:r>
              <a:rPr lang="en-US" altLang="en-US" sz="2100" dirty="0"/>
              <a:t>…, </a:t>
            </a:r>
            <a:r>
              <a:rPr lang="en-US" altLang="en-US" sz="2100" i="1" dirty="0" err="1"/>
              <a:t>x</a:t>
            </a:r>
            <a:r>
              <a:rPr lang="en-US" altLang="en-US" sz="2100" i="1" baseline="-25000" dirty="0" err="1"/>
              <a:t>n</a:t>
            </a:r>
            <a:r>
              <a:rPr lang="en-US" altLang="en-US" sz="2100" dirty="0">
                <a:cs typeface="Times New Roman" pitchFamily="18" charset="0"/>
              </a:rPr>
              <a:t>+</a:t>
            </a:r>
            <a:r>
              <a:rPr lang="el-GR" altLang="en-US" sz="2100" dirty="0">
                <a:cs typeface="Times New Roman" pitchFamily="18" charset="0"/>
              </a:rPr>
              <a:t>α</a:t>
            </a:r>
            <a:r>
              <a:rPr lang="en-US" altLang="en-US" sz="2100" i="1" baseline="-25000" dirty="0"/>
              <a:t>n</a:t>
            </a:r>
            <a:r>
              <a:rPr lang="en-US" altLang="en-US" sz="2100" dirty="0"/>
              <a:t>) where </a:t>
            </a:r>
            <a:r>
              <a:rPr lang="el-GR" altLang="en-US" sz="2100" dirty="0">
                <a:cs typeface="Times New Roman" pitchFamily="18" charset="0"/>
              </a:rPr>
              <a:t>α</a:t>
            </a:r>
            <a:r>
              <a:rPr lang="en-US" altLang="en-US" sz="2100" i="1" baseline="-25000" dirty="0" err="1"/>
              <a:t>i</a:t>
            </a:r>
            <a:r>
              <a:rPr lang="en-US" altLang="en-US" sz="2100" i="1" baseline="-25000" dirty="0"/>
              <a:t> </a:t>
            </a:r>
            <a:r>
              <a:rPr lang="en-US" altLang="en-US" sz="2100" dirty="0"/>
              <a:t>are small random displacements</a:t>
            </a: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190500" y="5130800"/>
            <a:ext cx="8788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573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eaLnBrk="1" hangingPunct="1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r>
              <a:rPr lang="en-US" altLang="en-US" sz="2200" b="1" dirty="0">
                <a:solidFill>
                  <a:srgbClr val="0033CC"/>
                </a:solidFill>
              </a:rPr>
              <a:t>Cross-Validation</a:t>
            </a:r>
          </a:p>
          <a:p>
            <a:pPr lvl="3" eaLnBrk="1" hangingPunct="1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altLang="en-US" sz="2100" dirty="0"/>
              <a:t>leave some </a:t>
            </a:r>
            <a:r>
              <a:rPr lang="en-US" altLang="en-US" sz="2100" dirty="0" smtClean="0"/>
              <a:t>(~20</a:t>
            </a:r>
            <a:r>
              <a:rPr lang="en-US" altLang="en-US" sz="2100" dirty="0"/>
              <a:t>%) samples as test data (not used for weight update)</a:t>
            </a:r>
          </a:p>
          <a:p>
            <a:pPr lvl="3" eaLnBrk="1" hangingPunct="1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altLang="en-US" sz="2100" dirty="0"/>
              <a:t>periodically check error on test data</a:t>
            </a:r>
          </a:p>
          <a:p>
            <a:pPr lvl="3" eaLnBrk="1" hangingPunct="1">
              <a:lnSpc>
                <a:spcPct val="90000"/>
              </a:lnSpc>
              <a:spcBef>
                <a:spcPct val="10000"/>
              </a:spcBef>
              <a:buFontTx/>
              <a:buChar char="–"/>
            </a:pPr>
            <a:r>
              <a:rPr lang="en-US" altLang="en-US" sz="2100" dirty="0"/>
              <a:t>learning stops when error on test data starts to increase</a:t>
            </a:r>
          </a:p>
        </p:txBody>
      </p:sp>
    </p:spTree>
    <p:extLst>
      <p:ext uri="{BB962C8B-B14F-4D97-AF65-F5344CB8AC3E}">
        <p14:creationId xmlns:p14="http://schemas.microsoft.com/office/powerpoint/2010/main" val="3510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368300"/>
            <a:ext cx="7772400" cy="604838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en-US" sz="2800" smtClean="0"/>
              <a:t> </a:t>
            </a:r>
            <a:r>
              <a:rPr lang="en-US" altLang="en-US" sz="2800" b="1" smtClean="0"/>
              <a:t>Biological neural activity</a:t>
            </a:r>
          </a:p>
        </p:txBody>
      </p:sp>
      <p:graphicFrame>
        <p:nvGraphicFramePr>
          <p:cNvPr id="1026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1009650" y="922338"/>
          <a:ext cx="6278563" cy="264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Bitmap Image" r:id="rId3" imgW="4923810" imgH="2133898" progId="Paint.Picture">
                  <p:embed/>
                </p:oleObj>
              </mc:Choice>
              <mc:Fallback>
                <p:oleObj name="Bitmap Image" r:id="rId3" imgW="4923810" imgH="213389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922338"/>
                        <a:ext cx="6278563" cy="264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12"/>
          <p:cNvSpPr>
            <a:spLocks noChangeArrowheads="1"/>
          </p:cNvSpPr>
          <p:nvPr/>
        </p:nvSpPr>
        <p:spPr bwMode="auto">
          <a:xfrm>
            <a:off x="685800" y="3568700"/>
            <a:ext cx="8229600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altLang="en-US" smtClean="0">
                <a:solidFill>
                  <a:srgbClr val="000000"/>
                </a:solidFill>
              </a:rPr>
              <a:t>Each neuron has a </a:t>
            </a:r>
            <a:r>
              <a:rPr lang="en-US" altLang="en-US" i="1" smtClean="0">
                <a:solidFill>
                  <a:srgbClr val="000000"/>
                </a:solidFill>
              </a:rPr>
              <a:t>body</a:t>
            </a:r>
            <a:r>
              <a:rPr lang="en-US" altLang="en-US" smtClean="0">
                <a:solidFill>
                  <a:srgbClr val="000000"/>
                </a:solidFill>
              </a:rPr>
              <a:t>, an </a:t>
            </a:r>
            <a:r>
              <a:rPr lang="en-US" altLang="en-US" i="1" smtClean="0">
                <a:solidFill>
                  <a:srgbClr val="000000"/>
                </a:solidFill>
              </a:rPr>
              <a:t>axon</a:t>
            </a:r>
            <a:r>
              <a:rPr lang="en-US" altLang="en-US" smtClean="0">
                <a:solidFill>
                  <a:srgbClr val="000000"/>
                </a:solidFill>
              </a:rPr>
              <a:t>, and many </a:t>
            </a:r>
            <a:r>
              <a:rPr lang="en-US" altLang="en-US" i="1" smtClean="0">
                <a:solidFill>
                  <a:srgbClr val="000000"/>
                </a:solidFill>
              </a:rPr>
              <a:t>dendrites</a:t>
            </a:r>
          </a:p>
          <a:p>
            <a:pPr lvl="2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Can be in one of the two states:</a:t>
            </a:r>
            <a:r>
              <a:rPr lang="en-US" altLang="en-US" sz="2000" i="1" smtClean="0">
                <a:solidFill>
                  <a:srgbClr val="000000"/>
                </a:solidFill>
              </a:rPr>
              <a:t> firing </a:t>
            </a:r>
            <a:r>
              <a:rPr lang="en-US" altLang="en-US" sz="2000" smtClean="0">
                <a:solidFill>
                  <a:srgbClr val="000000"/>
                </a:solidFill>
              </a:rPr>
              <a:t>and</a:t>
            </a:r>
            <a:r>
              <a:rPr lang="en-US" altLang="en-US" sz="2000" i="1" smtClean="0">
                <a:solidFill>
                  <a:srgbClr val="000000"/>
                </a:solidFill>
              </a:rPr>
              <a:t> rest.</a:t>
            </a:r>
          </a:p>
          <a:p>
            <a:pPr lvl="2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Neuron fires if the total incoming stimulus exceeds the threshold</a:t>
            </a:r>
          </a:p>
          <a:p>
            <a:pPr lvl="1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n-US" altLang="en-US" i="1" smtClean="0">
                <a:solidFill>
                  <a:srgbClr val="000000"/>
                </a:solidFill>
              </a:rPr>
              <a:t>Synapse</a:t>
            </a:r>
            <a:r>
              <a:rPr lang="en-US" altLang="en-US" smtClean="0">
                <a:solidFill>
                  <a:srgbClr val="000000"/>
                </a:solidFill>
              </a:rPr>
              <a:t>: thin gap between axon of one neuron and dendrite of another. </a:t>
            </a:r>
          </a:p>
          <a:p>
            <a:pPr lvl="2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Signal exchange</a:t>
            </a:r>
          </a:p>
          <a:p>
            <a:pPr lvl="2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smtClean="0">
                <a:solidFill>
                  <a:srgbClr val="000000"/>
                </a:solidFill>
              </a:rPr>
              <a:t>Synaptic strength/efficiency</a:t>
            </a:r>
          </a:p>
        </p:txBody>
      </p:sp>
    </p:spTree>
    <p:extLst>
      <p:ext uri="{BB962C8B-B14F-4D97-AF65-F5344CB8AC3E}">
        <p14:creationId xmlns:p14="http://schemas.microsoft.com/office/powerpoint/2010/main" val="27925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83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Introduction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709613"/>
            <a:ext cx="3833812" cy="2894012"/>
          </a:xfrm>
        </p:spPr>
        <p:txBody>
          <a:bodyPr/>
          <a:lstStyle/>
          <a:p>
            <a:pPr marL="225425" indent="-225425"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 b="1" dirty="0" smtClean="0"/>
              <a:t>ANN</a:t>
            </a:r>
            <a:r>
              <a:rPr lang="en-US" altLang="en-US" sz="2800" b="1" u="sng" dirty="0" smtClean="0"/>
              <a:t>    </a:t>
            </a:r>
          </a:p>
          <a:p>
            <a:pPr marL="225425" indent="-225425" algn="ctr" eaLnBrk="1" hangingPunct="1">
              <a:lnSpc>
                <a:spcPct val="20000"/>
              </a:lnSpc>
              <a:spcBef>
                <a:spcPct val="0"/>
              </a:spcBef>
              <a:buFontTx/>
              <a:buNone/>
            </a:pPr>
            <a:r>
              <a:rPr lang="en-US" altLang="en-US" sz="500" b="1" u="sng" dirty="0" smtClean="0"/>
              <a:t>--------------------------------------------------------------------------------------------------------------------------------------------------------------------------</a:t>
            </a:r>
            <a:r>
              <a:rPr lang="en-US" altLang="en-US" sz="2800" b="1" u="sng" dirty="0" smtClean="0"/>
              <a:t>      </a:t>
            </a:r>
          </a:p>
          <a:p>
            <a:pPr marL="225425" indent="-225425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 b="1" dirty="0" smtClean="0"/>
              <a:t>Nodes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 dirty="0" smtClean="0"/>
              <a:t>input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 dirty="0" smtClean="0"/>
              <a:t>output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 dirty="0" smtClean="0"/>
              <a:t>node function</a:t>
            </a:r>
          </a:p>
          <a:p>
            <a:pPr marL="225425" indent="-225425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 b="1" dirty="0" smtClean="0"/>
              <a:t>Connections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 dirty="0" smtClean="0"/>
              <a:t>connection strength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660900" y="658813"/>
            <a:ext cx="4206875" cy="293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00"/>
                </a:solidFill>
              </a:rPr>
              <a:t>Bio NN</a:t>
            </a:r>
            <a:r>
              <a:rPr lang="en-US" altLang="en-US" sz="2800" b="1" u="sng" smtClean="0">
                <a:solidFill>
                  <a:srgbClr val="000000"/>
                </a:solidFill>
              </a:rPr>
              <a:t>    </a:t>
            </a:r>
          </a:p>
          <a:p>
            <a:pPr algn="ctr" eaLnBrk="1" fontAlgn="base" hangingPunct="1">
              <a:lnSpc>
                <a:spcPct val="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500" b="1" u="sng" smtClean="0">
                <a:solidFill>
                  <a:srgbClr val="000000"/>
                </a:solidFill>
              </a:rPr>
              <a:t>--------------------------------------------------------------------------------------------------------------------------------------------------------------------------</a:t>
            </a:r>
            <a:r>
              <a:rPr lang="en-US" altLang="en-US" sz="2800" b="1" u="sng" smtClean="0">
                <a:solidFill>
                  <a:srgbClr val="000000"/>
                </a:solidFill>
              </a:rPr>
              <a:t>      </a:t>
            </a:r>
          </a:p>
          <a:p>
            <a:pPr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FontTx/>
              <a:buChar char="•"/>
            </a:pPr>
            <a:r>
              <a:rPr lang="en-US" altLang="en-US" b="1" smtClean="0">
                <a:solidFill>
                  <a:srgbClr val="000000"/>
                </a:solidFill>
              </a:rPr>
              <a:t>Cell body</a:t>
            </a:r>
          </a:p>
          <a:p>
            <a:pPr lvl="1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FontTx/>
              <a:buChar char="–"/>
            </a:pPr>
            <a:r>
              <a:rPr lang="en-US" altLang="en-US" smtClean="0">
                <a:solidFill>
                  <a:srgbClr val="000000"/>
                </a:solidFill>
              </a:rPr>
              <a:t>signals from other neurons</a:t>
            </a:r>
          </a:p>
          <a:p>
            <a:pPr lvl="1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FontTx/>
              <a:buChar char="–"/>
            </a:pPr>
            <a:r>
              <a:rPr lang="en-US" altLang="en-US" smtClean="0">
                <a:solidFill>
                  <a:srgbClr val="000000"/>
                </a:solidFill>
              </a:rPr>
              <a:t>firing frequency</a:t>
            </a:r>
          </a:p>
          <a:p>
            <a:pPr lvl="1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FontTx/>
              <a:buChar char="–"/>
            </a:pPr>
            <a:r>
              <a:rPr lang="en-US" altLang="en-US" smtClean="0">
                <a:solidFill>
                  <a:srgbClr val="000000"/>
                </a:solidFill>
              </a:rPr>
              <a:t>firing mechanism</a:t>
            </a:r>
          </a:p>
          <a:p>
            <a:pPr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FontTx/>
              <a:buChar char="•"/>
            </a:pPr>
            <a:r>
              <a:rPr lang="en-US" altLang="en-US" b="1" smtClean="0">
                <a:solidFill>
                  <a:srgbClr val="000000"/>
                </a:solidFill>
              </a:rPr>
              <a:t>Synapses </a:t>
            </a:r>
          </a:p>
          <a:p>
            <a:pPr lvl="1" eaLnBrk="1" fontAlgn="base" hangingPunct="1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FontTx/>
              <a:buChar char="–"/>
            </a:pPr>
            <a:r>
              <a:rPr lang="en-US" altLang="en-US" smtClean="0">
                <a:solidFill>
                  <a:srgbClr val="000000"/>
                </a:solidFill>
              </a:rPr>
              <a:t>synaptic strength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827088" y="3860800"/>
            <a:ext cx="7770812" cy="264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200" dirty="0" smtClean="0">
                <a:solidFill>
                  <a:srgbClr val="000000"/>
                </a:solidFill>
              </a:rPr>
              <a:t>Highly parallel, simple local computation (</a:t>
            </a:r>
            <a:r>
              <a:rPr lang="en-US" altLang="en-US" sz="2200" i="1" dirty="0" smtClean="0">
                <a:solidFill>
                  <a:srgbClr val="000000"/>
                </a:solidFill>
              </a:rPr>
              <a:t>at neuron level</a:t>
            </a:r>
            <a:r>
              <a:rPr lang="en-US" altLang="en-US" sz="2200" dirty="0" smtClean="0">
                <a:solidFill>
                  <a:srgbClr val="000000"/>
                </a:solidFill>
              </a:rPr>
              <a:t>) achieves global results as emerging property of the interaction (</a:t>
            </a:r>
            <a:r>
              <a:rPr lang="en-US" altLang="en-US" sz="2200" i="1" dirty="0" smtClean="0">
                <a:solidFill>
                  <a:srgbClr val="000000"/>
                </a:solidFill>
              </a:rPr>
              <a:t>at network level</a:t>
            </a:r>
            <a:r>
              <a:rPr lang="en-US" altLang="en-US" sz="2200" dirty="0" smtClean="0">
                <a:solidFill>
                  <a:srgbClr val="000000"/>
                </a:solidFill>
              </a:rPr>
              <a:t>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200" dirty="0" smtClean="0">
                <a:solidFill>
                  <a:srgbClr val="000000"/>
                </a:solidFill>
              </a:rPr>
              <a:t>Pattern directed (meaning of individual nodes only in the context of a pattern)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200" dirty="0" smtClean="0">
                <a:solidFill>
                  <a:srgbClr val="000000"/>
                </a:solidFill>
              </a:rPr>
              <a:t>Fault-tolerant/graceful degrading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200" dirty="0" smtClean="0">
                <a:solidFill>
                  <a:srgbClr val="000000"/>
                </a:solidFill>
              </a:rPr>
              <a:t>Learning/adaptation plays important role.</a:t>
            </a:r>
          </a:p>
        </p:txBody>
      </p:sp>
    </p:spTree>
    <p:extLst>
      <p:ext uri="{BB962C8B-B14F-4D97-AF65-F5344CB8AC3E}">
        <p14:creationId xmlns:p14="http://schemas.microsoft.com/office/powerpoint/2010/main" val="35432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2851"/>
            <a:ext cx="8305800" cy="3054349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200" dirty="0" smtClean="0"/>
              <a:t>Node Input</a:t>
            </a:r>
          </a:p>
          <a:p>
            <a:pPr lvl="1" eaLnBrk="1" hangingPunct="1"/>
            <a:r>
              <a:rPr lang="en-US" altLang="en-US" sz="2200" dirty="0" smtClean="0"/>
              <a:t>Each node has one or more inputs from other nodes, and one output to other nodes</a:t>
            </a:r>
          </a:p>
          <a:p>
            <a:pPr lvl="1" eaLnBrk="1" hangingPunct="1"/>
            <a:r>
              <a:rPr lang="en-US" altLang="en-US" sz="2200" dirty="0" smtClean="0"/>
              <a:t>Input/output values can be</a:t>
            </a:r>
          </a:p>
          <a:p>
            <a:pPr lvl="2" eaLnBrk="1" hangingPunct="1"/>
            <a:r>
              <a:rPr lang="en-US" altLang="en-US" sz="2200" dirty="0" smtClean="0"/>
              <a:t>Binary {0, 1}; Bipolar {-1, 1}; or  Continuous (bounded or not)</a:t>
            </a:r>
          </a:p>
          <a:p>
            <a:pPr eaLnBrk="1" hangingPunct="1"/>
            <a:r>
              <a:rPr lang="en-US" altLang="en-US" sz="2200" dirty="0" smtClean="0"/>
              <a:t>Weighted sum of inputs</a:t>
            </a:r>
          </a:p>
          <a:p>
            <a:pPr lvl="1" eaLnBrk="1" hangingPunct="1"/>
            <a:r>
              <a:rPr lang="en-US" altLang="en-US" sz="2000" dirty="0"/>
              <a:t> </a:t>
            </a:r>
            <a:endParaRPr lang="en-US" altLang="en-US" sz="2000" dirty="0" smtClean="0"/>
          </a:p>
          <a:p>
            <a:pPr eaLnBrk="1" hangingPunct="1">
              <a:buFontTx/>
              <a:buNone/>
            </a:pPr>
            <a:r>
              <a:rPr lang="en-US" altLang="en-US" sz="2200" dirty="0" smtClean="0"/>
              <a:t>	</a:t>
            </a: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31825" y="463550"/>
            <a:ext cx="7772400" cy="519113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ANN Neuron Models </a:t>
            </a:r>
          </a:p>
        </p:txBody>
      </p:sp>
      <p:graphicFrame>
        <p:nvGraphicFramePr>
          <p:cNvPr id="2051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447966430"/>
              </p:ext>
            </p:extLst>
          </p:nvPr>
        </p:nvGraphicFramePr>
        <p:xfrm>
          <a:off x="2133600" y="4495800"/>
          <a:ext cx="4495800" cy="200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Bitmap Image" r:id="rId3" imgW="3866667" imgH="1724266" progId="Paint.Picture">
                  <p:embed/>
                </p:oleObj>
              </mc:Choice>
              <mc:Fallback>
                <p:oleObj name="Bitmap Image" r:id="rId3" imgW="3866667" imgH="172426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95800"/>
                        <a:ext cx="4495800" cy="200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485587"/>
              </p:ext>
            </p:extLst>
          </p:nvPr>
        </p:nvGraphicFramePr>
        <p:xfrm>
          <a:off x="1600200" y="3810000"/>
          <a:ext cx="4648200" cy="584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5" imgW="2323800" imgH="291960" progId="Equation.DSMT4">
                  <p:embed/>
                </p:oleObj>
              </mc:Choice>
              <mc:Fallback>
                <p:oleObj name="Equation" r:id="rId5" imgW="23238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10000"/>
                        <a:ext cx="4648200" cy="5844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04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11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63146795"/>
              </p:ext>
            </p:extLst>
          </p:nvPr>
        </p:nvGraphicFramePr>
        <p:xfrm>
          <a:off x="685800" y="3835400"/>
          <a:ext cx="39497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Bitmap Image" r:id="rId3" imgW="3982006" imgH="1561905" progId="Paint.Picture">
                  <p:embed/>
                </p:oleObj>
              </mc:Choice>
              <mc:Fallback>
                <p:oleObj name="Bitmap Image" r:id="rId3" imgW="3982006" imgH="156190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835400"/>
                        <a:ext cx="3949700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515938"/>
            <a:ext cx="7772400" cy="506412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Node Functions</a:t>
            </a:r>
          </a:p>
        </p:txBody>
      </p:sp>
      <p:sp>
        <p:nvSpPr>
          <p:cNvPr id="3082" name="Text Box 5"/>
          <p:cNvSpPr txBox="1">
            <a:spLocks noChangeArrowheads="1"/>
          </p:cNvSpPr>
          <p:nvPr/>
        </p:nvSpPr>
        <p:spPr bwMode="auto">
          <a:xfrm>
            <a:off x="990600" y="5668963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/>
              <a:t>Step function</a:t>
            </a:r>
          </a:p>
        </p:txBody>
      </p:sp>
      <p:sp>
        <p:nvSpPr>
          <p:cNvPr id="3083" name="Text Box 6"/>
          <p:cNvSpPr txBox="1">
            <a:spLocks noChangeArrowheads="1"/>
          </p:cNvSpPr>
          <p:nvPr/>
        </p:nvSpPr>
        <p:spPr bwMode="auto">
          <a:xfrm>
            <a:off x="5211763" y="5668963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/>
              <a:t>Ramp function</a:t>
            </a:r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283458"/>
              </p:ext>
            </p:extLst>
          </p:nvPr>
        </p:nvGraphicFramePr>
        <p:xfrm>
          <a:off x="1219200" y="1676400"/>
          <a:ext cx="36544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5" imgW="1930320" imgH="203040" progId="Equation.3">
                  <p:embed/>
                </p:oleObj>
              </mc:Choice>
              <mc:Fallback>
                <p:oleObj name="Equation" r:id="rId5" imgW="1930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676400"/>
                        <a:ext cx="365442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111144"/>
              </p:ext>
            </p:extLst>
          </p:nvPr>
        </p:nvGraphicFramePr>
        <p:xfrm>
          <a:off x="1243012" y="2057400"/>
          <a:ext cx="355758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7" imgW="1879560" imgH="203040" progId="Equation.3">
                  <p:embed/>
                </p:oleObj>
              </mc:Choice>
              <mc:Fallback>
                <p:oleObj name="Equation" r:id="rId7" imgW="1879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2" y="2057400"/>
                        <a:ext cx="3557588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989869"/>
              </p:ext>
            </p:extLst>
          </p:nvPr>
        </p:nvGraphicFramePr>
        <p:xfrm>
          <a:off x="4892675" y="3592513"/>
          <a:ext cx="4095750" cy="219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Bitmap Image" r:id="rId9" imgW="4095238" imgH="1695687" progId="Paint.Picture">
                  <p:embed/>
                </p:oleObj>
              </mc:Choice>
              <mc:Fallback>
                <p:oleObj name="Bitmap Image" r:id="rId9" imgW="4095238" imgH="169568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75" y="3592513"/>
                        <a:ext cx="4095750" cy="219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81000" y="1143000"/>
            <a:ext cx="7772400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altLang="en-US" sz="2400" kern="0" dirty="0" smtClean="0"/>
              <a:t>Node functions (linear)</a:t>
            </a: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r>
              <a:rPr lang="en-US" altLang="en-US" sz="2400" kern="0" dirty="0" smtClean="0"/>
              <a:t> </a:t>
            </a: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r>
              <a:rPr lang="en-US" altLang="en-US" sz="2400" kern="0" dirty="0" smtClean="0"/>
              <a:t> 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381000" y="2316162"/>
            <a:ext cx="7772400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indent="-342900" algn="l" eaLnBrk="1" hangingPunct="1">
              <a:buFont typeface="Arial" panose="020B0604020202020204" pitchFamily="34" charset="0"/>
              <a:buChar char="•"/>
            </a:pPr>
            <a:r>
              <a:rPr lang="en-US" altLang="en-US" sz="2400" kern="0" dirty="0" smtClean="0"/>
              <a:t>Node functions (</a:t>
            </a:r>
            <a:r>
              <a:rPr lang="en-US" altLang="en-US" sz="2400" b="1" kern="0" dirty="0" smtClean="0">
                <a:solidFill>
                  <a:schemeClr val="accent6"/>
                </a:solidFill>
              </a:rPr>
              <a:t>non-linear</a:t>
            </a:r>
            <a:r>
              <a:rPr lang="en-US" altLang="en-US" sz="2400" kern="0" dirty="0" smtClean="0"/>
              <a:t>)</a:t>
            </a: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r>
              <a:rPr lang="en-US" altLang="en-US" sz="2400" kern="0" dirty="0" smtClean="0"/>
              <a:t> Step functions and ramp functions</a:t>
            </a: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r>
              <a:rPr lang="en-US" altLang="en-US" sz="2400" kern="0" dirty="0" smtClean="0"/>
              <a:t> Sigmoid functions (</a:t>
            </a:r>
            <a:r>
              <a:rPr lang="en-US" altLang="en-US" sz="2400" b="1" kern="0" dirty="0" smtClean="0">
                <a:solidFill>
                  <a:schemeClr val="accent6"/>
                </a:solidFill>
              </a:rPr>
              <a:t>differentiable</a:t>
            </a:r>
            <a:r>
              <a:rPr lang="en-US" altLang="en-US" sz="2400" kern="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5324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92805273"/>
              </p:ext>
            </p:extLst>
          </p:nvPr>
        </p:nvGraphicFramePr>
        <p:xfrm>
          <a:off x="1752600" y="4862286"/>
          <a:ext cx="3684587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Bitmap Image" r:id="rId3" imgW="3285714" imgH="1580952" progId="Paint.Picture">
                  <p:embed/>
                </p:oleObj>
              </mc:Choice>
              <mc:Fallback>
                <p:oleObj name="Bitmap Image" r:id="rId3" imgW="3285714" imgH="158095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62286"/>
                        <a:ext cx="3684587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644844"/>
              </p:ext>
            </p:extLst>
          </p:nvPr>
        </p:nvGraphicFramePr>
        <p:xfrm>
          <a:off x="3962400" y="3924300"/>
          <a:ext cx="22098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5" imgW="1028520" imgH="406080" progId="Equation.DSMT4">
                  <p:embed/>
                </p:oleObj>
              </mc:Choice>
              <mc:Fallback>
                <p:oleObj name="Equation" r:id="rId5" imgW="10285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924300"/>
                        <a:ext cx="22098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87363" y="632619"/>
            <a:ext cx="8351837" cy="4244181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200" b="1" dirty="0" smtClean="0">
                <a:solidFill>
                  <a:schemeClr val="accent2"/>
                </a:solidFill>
              </a:rPr>
              <a:t>Sigmoid function</a:t>
            </a:r>
          </a:p>
          <a:p>
            <a:pPr lvl="1" eaLnBrk="1" hangingPunct="1"/>
            <a:r>
              <a:rPr lang="en-US" altLang="en-US" sz="2200" dirty="0" smtClean="0"/>
              <a:t>S-shaped</a:t>
            </a:r>
          </a:p>
          <a:p>
            <a:pPr lvl="1" eaLnBrk="1" hangingPunct="1"/>
            <a:r>
              <a:rPr lang="en-US" altLang="en-US" sz="2200" dirty="0" smtClean="0"/>
              <a:t>Continuous and everywhere differentiable</a:t>
            </a:r>
          </a:p>
          <a:p>
            <a:pPr lvl="1" eaLnBrk="1" hangingPunct="1"/>
            <a:r>
              <a:rPr lang="en-US" altLang="en-US" sz="2200" dirty="0" smtClean="0"/>
              <a:t>Rotationally symmetric </a:t>
            </a:r>
          </a:p>
          <a:p>
            <a:pPr lvl="1" eaLnBrk="1" hangingPunct="1"/>
            <a:r>
              <a:rPr lang="en-US" altLang="en-US" sz="2200" dirty="0" smtClean="0"/>
              <a:t>Asymptotically approaches saturation points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en-US" sz="2200" dirty="0" smtClean="0"/>
              <a:t>Examples:</a:t>
            </a:r>
          </a:p>
          <a:p>
            <a:pPr lvl="2" eaLnBrk="1" hangingPunct="1">
              <a:spcBef>
                <a:spcPct val="40000"/>
              </a:spcBef>
            </a:pPr>
            <a:r>
              <a:rPr lang="en-US" altLang="en-US" sz="2200" dirty="0" smtClean="0"/>
              <a:t>Logistic function</a:t>
            </a:r>
          </a:p>
          <a:p>
            <a:pPr lvl="2" eaLnBrk="1" hangingPunct="1">
              <a:spcBef>
                <a:spcPct val="40000"/>
              </a:spcBef>
            </a:pPr>
            <a:endParaRPr lang="en-US" altLang="en-US" sz="2200" dirty="0" smtClean="0"/>
          </a:p>
          <a:p>
            <a:pPr lvl="2" eaLnBrk="1" hangingPunct="1">
              <a:spcBef>
                <a:spcPct val="40000"/>
              </a:spcBef>
            </a:pPr>
            <a:r>
              <a:rPr lang="en-US" altLang="en-US" sz="2200" dirty="0" smtClean="0"/>
              <a:t>Hyperbolic tangent </a:t>
            </a:r>
          </a:p>
          <a:p>
            <a:pPr lvl="1" eaLnBrk="1" hangingPunct="1"/>
            <a:endParaRPr lang="en-US" altLang="en-US" sz="2000" dirty="0" smtClean="0"/>
          </a:p>
          <a:p>
            <a:pPr lvl="1" eaLnBrk="1" hangingPunct="1">
              <a:buFontTx/>
              <a:buNone/>
            </a:pPr>
            <a:r>
              <a:rPr lang="en-US" altLang="en-US" sz="2000" dirty="0" smtClean="0"/>
              <a:t>	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316627"/>
              </p:ext>
            </p:extLst>
          </p:nvPr>
        </p:nvGraphicFramePr>
        <p:xfrm>
          <a:off x="4187825" y="2984500"/>
          <a:ext cx="1757363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7" imgW="838080" imgH="393480" progId="Equation.DSMT4">
                  <p:embed/>
                </p:oleObj>
              </mc:Choice>
              <mc:Fallback>
                <p:oleObj name="Equation" r:id="rId7" imgW="83808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825" y="2984500"/>
                        <a:ext cx="1757363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5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203200" y="3167063"/>
          <a:ext cx="600075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Bitmap Image" r:id="rId3" imgW="3734321" imgH="2247619" progId="Paint.Picture">
                  <p:embed/>
                </p:oleObj>
              </mc:Choice>
              <mc:Fallback>
                <p:oleObj name="Bitmap Image" r:id="rId3" imgW="3734321" imgH="2247619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3167063"/>
                        <a:ext cx="6000750" cy="334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212725"/>
            <a:ext cx="7772400" cy="719138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Network Architecture 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6713" y="884238"/>
            <a:ext cx="8423275" cy="2571750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altLang="en-US" sz="2400" b="1" smtClean="0"/>
              <a:t>(Asymmetric) Fully Connected Networks</a:t>
            </a:r>
          </a:p>
          <a:p>
            <a:pPr lvl="1" eaLnBrk="1" hangingPunct="1">
              <a:lnSpc>
                <a:spcPct val="95000"/>
              </a:lnSpc>
            </a:pPr>
            <a:r>
              <a:rPr lang="en-US" altLang="en-US" sz="2200" smtClean="0"/>
              <a:t>Every node is connected to every other node</a:t>
            </a:r>
          </a:p>
          <a:p>
            <a:pPr lvl="1" eaLnBrk="1" hangingPunct="1">
              <a:lnSpc>
                <a:spcPct val="95000"/>
              </a:lnSpc>
            </a:pPr>
            <a:r>
              <a:rPr lang="en-US" altLang="en-US" sz="2200" smtClean="0"/>
              <a:t>Connection may be excitatory (positive), inhibitory (negative), or irrelevant (</a:t>
            </a:r>
            <a:r>
              <a:rPr lang="en-US" altLang="en-US" sz="2200" smtClean="0">
                <a:sym typeface="Symbol" pitchFamily="18" charset="2"/>
              </a:rPr>
              <a:t> 0).</a:t>
            </a:r>
          </a:p>
          <a:p>
            <a:pPr lvl="1" eaLnBrk="1" hangingPunct="1">
              <a:lnSpc>
                <a:spcPct val="95000"/>
              </a:lnSpc>
            </a:pPr>
            <a:r>
              <a:rPr lang="en-US" altLang="en-US" sz="2200" smtClean="0">
                <a:sym typeface="Symbol" pitchFamily="18" charset="2"/>
              </a:rPr>
              <a:t>Most general</a:t>
            </a:r>
          </a:p>
          <a:p>
            <a:pPr lvl="1" eaLnBrk="1" hangingPunct="1">
              <a:lnSpc>
                <a:spcPct val="95000"/>
              </a:lnSpc>
            </a:pPr>
            <a:r>
              <a:rPr lang="en-US" altLang="en-US" sz="2200" smtClean="0">
                <a:sym typeface="Symbol" pitchFamily="18" charset="2"/>
              </a:rPr>
              <a:t>Symmetric fully connected nets: weights are symmetric (w</a:t>
            </a:r>
            <a:r>
              <a:rPr lang="en-US" altLang="en-US" sz="2200" baseline="-25000" smtClean="0">
                <a:sym typeface="Symbol" pitchFamily="18" charset="2"/>
              </a:rPr>
              <a:t>ij</a:t>
            </a:r>
            <a:r>
              <a:rPr lang="en-US" altLang="en-US" sz="2200" smtClean="0">
                <a:sym typeface="Symbol" pitchFamily="18" charset="2"/>
              </a:rPr>
              <a:t> = w</a:t>
            </a:r>
            <a:r>
              <a:rPr lang="en-US" altLang="en-US" sz="2200" baseline="-25000" smtClean="0">
                <a:sym typeface="Symbol" pitchFamily="18" charset="2"/>
              </a:rPr>
              <a:t>ji</a:t>
            </a:r>
            <a:r>
              <a:rPr lang="en-US" altLang="en-US" sz="2200" smtClean="0">
                <a:sym typeface="Symbol" pitchFamily="18" charset="2"/>
              </a:rPr>
              <a:t>)</a:t>
            </a:r>
            <a:endParaRPr lang="en-US" altLang="en-US" sz="2200" baseline="-25000" smtClean="0">
              <a:sym typeface="Symbol" pitchFamily="18" charset="2"/>
            </a:endParaRPr>
          </a:p>
        </p:txBody>
      </p:sp>
      <p:sp>
        <p:nvSpPr>
          <p:cNvPr id="17413" name="Text Box 11"/>
          <p:cNvSpPr txBox="1">
            <a:spLocks noChangeArrowheads="1"/>
          </p:cNvSpPr>
          <p:nvPr/>
        </p:nvSpPr>
        <p:spPr bwMode="auto">
          <a:xfrm>
            <a:off x="6400800" y="3489325"/>
            <a:ext cx="2544763" cy="290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25425" indent="-2254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10000"/>
              </a:spcBef>
              <a:spcAft>
                <a:spcPct val="0"/>
              </a:spcAft>
              <a:buFontTx/>
              <a:buNone/>
            </a:pPr>
            <a:r>
              <a:rPr lang="en-US" altLang="en-US" sz="2000" b="1" smtClean="0">
                <a:solidFill>
                  <a:srgbClr val="000000"/>
                </a:solidFill>
              </a:rPr>
              <a:t>Input nodes</a:t>
            </a:r>
            <a:r>
              <a:rPr lang="en-US" altLang="en-US" sz="2000" smtClean="0">
                <a:solidFill>
                  <a:srgbClr val="000000"/>
                </a:solidFill>
              </a:rPr>
              <a:t>: receive input from the environment</a:t>
            </a:r>
          </a:p>
          <a:p>
            <a:pPr eaLnBrk="1" fontAlgn="base" hangingPunct="1">
              <a:spcBef>
                <a:spcPct val="10000"/>
              </a:spcBef>
              <a:spcAft>
                <a:spcPct val="0"/>
              </a:spcAft>
              <a:buFontTx/>
              <a:buNone/>
            </a:pPr>
            <a:r>
              <a:rPr lang="en-US" altLang="en-US" sz="2000" b="1" smtClean="0">
                <a:solidFill>
                  <a:srgbClr val="000000"/>
                </a:solidFill>
              </a:rPr>
              <a:t>Output nodes</a:t>
            </a:r>
            <a:r>
              <a:rPr lang="en-US" altLang="en-US" sz="2000" smtClean="0">
                <a:solidFill>
                  <a:srgbClr val="000000"/>
                </a:solidFill>
              </a:rPr>
              <a:t>: send signals to the environment</a:t>
            </a:r>
          </a:p>
          <a:p>
            <a:pPr eaLnBrk="1" fontAlgn="base" hangingPunct="1">
              <a:spcBef>
                <a:spcPct val="10000"/>
              </a:spcBef>
              <a:spcAft>
                <a:spcPct val="0"/>
              </a:spcAft>
              <a:buFontTx/>
              <a:buNone/>
            </a:pPr>
            <a:r>
              <a:rPr lang="en-US" altLang="en-US" sz="2000" b="1" smtClean="0">
                <a:solidFill>
                  <a:srgbClr val="000000"/>
                </a:solidFill>
              </a:rPr>
              <a:t>Hidden nodes</a:t>
            </a:r>
            <a:r>
              <a:rPr lang="en-US" altLang="en-US" sz="2000" smtClean="0">
                <a:solidFill>
                  <a:srgbClr val="000000"/>
                </a:solidFill>
              </a:rPr>
              <a:t>: no direct interaction to 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16332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66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66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</TotalTime>
  <Words>2242</Words>
  <Application>Microsoft Office PowerPoint</Application>
  <PresentationFormat>On-screen Show (4:3)</PresentationFormat>
  <Paragraphs>371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models</vt:lpstr>
      <vt:lpstr>Default Design</vt:lpstr>
      <vt:lpstr>1_models</vt:lpstr>
      <vt:lpstr>Office Theme</vt:lpstr>
      <vt:lpstr>1_Default Design</vt:lpstr>
      <vt:lpstr>Bitmap Image</vt:lpstr>
      <vt:lpstr>Equation</vt:lpstr>
      <vt:lpstr>Neural Networks   Chapter 18.7</vt:lpstr>
      <vt:lpstr>Introduction </vt:lpstr>
      <vt:lpstr>Introduction </vt:lpstr>
      <vt:lpstr> Biological neural activity</vt:lpstr>
      <vt:lpstr>Introduction </vt:lpstr>
      <vt:lpstr>ANN Neuron Models </vt:lpstr>
      <vt:lpstr>Node Functions</vt:lpstr>
      <vt:lpstr>PowerPoint Presentation</vt:lpstr>
      <vt:lpstr>Network Architecture </vt:lpstr>
      <vt:lpstr>Network Architecture </vt:lpstr>
      <vt:lpstr>Network Architecture </vt:lpstr>
      <vt:lpstr>Neural Network Learning</vt:lpstr>
      <vt:lpstr>Perceptron</vt:lpstr>
      <vt:lpstr>Perceptron Learning Rule</vt:lpstr>
      <vt:lpstr>Perceptron Learning Algorithm</vt:lpstr>
      <vt:lpstr>Perceptron as a Linear Separator</vt:lpstr>
      <vt:lpstr>Concept Perceptron Cannot Learn</vt:lpstr>
      <vt:lpstr>Perceptron Convergence Theorem</vt:lpstr>
      <vt:lpstr>Perceptron Limits</vt:lpstr>
      <vt:lpstr>Multi-Layer Feed-Forward Networks</vt:lpstr>
      <vt:lpstr>Sample Learned XOR Network</vt:lpstr>
      <vt:lpstr>Gradient Descent</vt:lpstr>
      <vt:lpstr>Backpropagation Learning Rule</vt:lpstr>
      <vt:lpstr>Error Backpropagation</vt:lpstr>
      <vt:lpstr>Error Backpropagation</vt:lpstr>
      <vt:lpstr>Error Backpropagation</vt:lpstr>
      <vt:lpstr>Backpropagation Training Algorithm</vt:lpstr>
      <vt:lpstr>Hidden Unit Representations</vt:lpstr>
      <vt:lpstr>Representational Power</vt:lpstr>
      <vt:lpstr>Successful Applications</vt:lpstr>
      <vt:lpstr>Hand-written character recognition</vt:lpstr>
      <vt:lpstr>Strengths of BP Learning</vt:lpstr>
      <vt:lpstr>Deficiencies of BP Learning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Networks   Chapter 18.7</dc:title>
  <dc:creator>ypeng</dc:creator>
  <cp:lastModifiedBy>Yun Peng</cp:lastModifiedBy>
  <cp:revision>22</cp:revision>
  <dcterms:created xsi:type="dcterms:W3CDTF">2006-08-16T00:00:00Z</dcterms:created>
  <dcterms:modified xsi:type="dcterms:W3CDTF">2014-11-20T19:13:56Z</dcterms:modified>
</cp:coreProperties>
</file>