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70" r:id="rId3"/>
    <p:sldId id="271" r:id="rId4"/>
    <p:sldId id="259" r:id="rId5"/>
    <p:sldId id="258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3" r:id="rId16"/>
    <p:sldId id="274" r:id="rId17"/>
    <p:sldId id="275" r:id="rId18"/>
    <p:sldId id="276" r:id="rId19"/>
    <p:sldId id="278" r:id="rId20"/>
    <p:sldId id="286" r:id="rId21"/>
    <p:sldId id="279" r:id="rId22"/>
    <p:sldId id="281" r:id="rId23"/>
    <p:sldId id="280" r:id="rId24"/>
    <p:sldId id="282" r:id="rId25"/>
    <p:sldId id="288" r:id="rId26"/>
    <p:sldId id="284" r:id="rId27"/>
    <p:sldId id="285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282C1"/>
    <a:srgbClr val="6325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12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776" y="-344"/>
      </p:cViewPr>
      <p:guideLst>
        <p:guide orient="horz" pos="145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alphaModFix/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920D9-BF7B-2446-A649-2264EC94F6E0}" type="datetimeFigureOut">
              <a:rPr lang="en-US" smtClean="0"/>
              <a:t>12/7/09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40416-DF1C-A24C-AC57-E6A145F6F6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df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df"/><Relationship Id="rId4" Type="http://schemas.openxmlformats.org/officeDocument/2006/relationships/image" Target="../media/image22.pdf"/><Relationship Id="rId10" Type="http://schemas.openxmlformats.org/officeDocument/2006/relationships/image" Target="../media/image28.pdf"/><Relationship Id="rId5" Type="http://schemas.openxmlformats.org/officeDocument/2006/relationships/image" Target="../media/image23.png"/><Relationship Id="rId7" Type="http://schemas.openxmlformats.org/officeDocument/2006/relationships/image" Target="../media/image25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df"/><Relationship Id="rId9" Type="http://schemas.openxmlformats.org/officeDocument/2006/relationships/image" Target="../media/image27.png"/><Relationship Id="rId3" Type="http://schemas.openxmlformats.org/officeDocument/2006/relationships/image" Target="../media/image21.png"/><Relationship Id="rId6" Type="http://schemas.openxmlformats.org/officeDocument/2006/relationships/image" Target="../media/image24.pd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Relationship Id="rId5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Relationship Id="rId6" Type="http://schemas.openxmlformats.org/officeDocument/2006/relationships/image" Target="../media/image38.pd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df"/><Relationship Id="rId4" Type="http://schemas.openxmlformats.org/officeDocument/2006/relationships/image" Target="../media/image42.pdf"/><Relationship Id="rId5" Type="http://schemas.openxmlformats.org/officeDocument/2006/relationships/image" Target="../media/image43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df"/><Relationship Id="rId9" Type="http://schemas.openxmlformats.org/officeDocument/2006/relationships/image" Target="../media/image47.png"/><Relationship Id="rId3" Type="http://schemas.openxmlformats.org/officeDocument/2006/relationships/image" Target="../media/image41.png"/><Relationship Id="rId6" Type="http://schemas.openxmlformats.org/officeDocument/2006/relationships/image" Target="../media/image44.pd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df"/><Relationship Id="rId4" Type="http://schemas.openxmlformats.org/officeDocument/2006/relationships/image" Target="../media/image50.pdf"/><Relationship Id="rId10" Type="http://schemas.openxmlformats.org/officeDocument/2006/relationships/image" Target="../media/image52.pdf"/><Relationship Id="rId5" Type="http://schemas.openxmlformats.org/officeDocument/2006/relationships/image" Target="../media/image51.png"/><Relationship Id="rId7" Type="http://schemas.openxmlformats.org/officeDocument/2006/relationships/image" Target="../media/image41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df"/><Relationship Id="rId9" Type="http://schemas.openxmlformats.org/officeDocument/2006/relationships/image" Target="../media/image47.png"/><Relationship Id="rId3" Type="http://schemas.openxmlformats.org/officeDocument/2006/relationships/image" Target="../media/image49.png"/><Relationship Id="rId6" Type="http://schemas.openxmlformats.org/officeDocument/2006/relationships/image" Target="../media/image40.pd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8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5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df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71.pdf"/><Relationship Id="rId4" Type="http://schemas.openxmlformats.org/officeDocument/2006/relationships/image" Target="../media/image61.pdf"/><Relationship Id="rId7" Type="http://schemas.openxmlformats.org/officeDocument/2006/relationships/image" Target="../media/image64.png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df"/><Relationship Id="rId16" Type="http://schemas.openxmlformats.org/officeDocument/2006/relationships/image" Target="../media/image73.pdf"/><Relationship Id="rId8" Type="http://schemas.openxmlformats.org/officeDocument/2006/relationships/image" Target="../media/image65.pdf"/><Relationship Id="rId13" Type="http://schemas.openxmlformats.org/officeDocument/2006/relationships/image" Target="../media/image70.png"/><Relationship Id="rId10" Type="http://schemas.openxmlformats.org/officeDocument/2006/relationships/image" Target="../media/image67.pdf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2" Type="http://schemas.openxmlformats.org/officeDocument/2006/relationships/image" Target="../media/image69.pdf"/><Relationship Id="rId17" Type="http://schemas.openxmlformats.org/officeDocument/2006/relationships/image" Target="../media/image74.png"/><Relationship Id="rId19" Type="http://schemas.openxmlformats.org/officeDocument/2006/relationships/image" Target="../media/image76.png"/><Relationship Id="rId2" Type="http://schemas.openxmlformats.org/officeDocument/2006/relationships/image" Target="../media/image59.pdf"/><Relationship Id="rId9" Type="http://schemas.openxmlformats.org/officeDocument/2006/relationships/image" Target="../media/image66.png"/><Relationship Id="rId3" Type="http://schemas.openxmlformats.org/officeDocument/2006/relationships/image" Target="../media/image60.png"/><Relationship Id="rId18" Type="http://schemas.openxmlformats.org/officeDocument/2006/relationships/image" Target="../media/image75.pd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df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tiff"/><Relationship Id="rId4" Type="http://schemas.openxmlformats.org/officeDocument/2006/relationships/image" Target="../media/image79.tiff"/><Relationship Id="rId5" Type="http://schemas.openxmlformats.org/officeDocument/2006/relationships/image" Target="../media/image80.tiff"/><Relationship Id="rId7" Type="http://schemas.openxmlformats.org/officeDocument/2006/relationships/image" Target="../media/image8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tiff"/><Relationship Id="rId9" Type="http://schemas.openxmlformats.org/officeDocument/2006/relationships/image" Target="../media/image84.tiff"/><Relationship Id="rId3" Type="http://schemas.openxmlformats.org/officeDocument/2006/relationships/image" Target="../media/image78.tiff"/><Relationship Id="rId6" Type="http://schemas.openxmlformats.org/officeDocument/2006/relationships/image" Target="../media/image81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f"/><Relationship Id="rId4" Type="http://schemas.openxmlformats.org/officeDocument/2006/relationships/image" Target="../media/image87.tiff"/><Relationship Id="rId5" Type="http://schemas.openxmlformats.org/officeDocument/2006/relationships/image" Target="../media/image88.tiff"/><Relationship Id="rId7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tiff"/><Relationship Id="rId9" Type="http://schemas.openxmlformats.org/officeDocument/2006/relationships/image" Target="../media/image92.tiff"/><Relationship Id="rId3" Type="http://schemas.openxmlformats.org/officeDocument/2006/relationships/image" Target="../media/image86.tiff"/><Relationship Id="rId6" Type="http://schemas.openxmlformats.org/officeDocument/2006/relationships/image" Target="../media/image8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df"/><Relationship Id="rId3" Type="http://schemas.openxmlformats.org/officeDocument/2006/relationships/image" Target="../media/image94.png"/><Relationship Id="rId5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Relationship Id="rId3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df"/><Relationship Id="rId4" Type="http://schemas.openxmlformats.org/officeDocument/2006/relationships/image" Target="../media/image12.pdf"/><Relationship Id="rId5" Type="http://schemas.openxmlformats.org/officeDocument/2006/relationships/image" Target="../media/image13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df"/><Relationship Id="rId9" Type="http://schemas.openxmlformats.org/officeDocument/2006/relationships/image" Target="../media/image17.png"/><Relationship Id="rId3" Type="http://schemas.openxmlformats.org/officeDocument/2006/relationships/image" Target="../media/image11.png"/><Relationship Id="rId6" Type="http://schemas.openxmlformats.org/officeDocument/2006/relationships/image" Target="../media/image14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LEAN Mapping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Marc Olano, Dan Baker</a:t>
            </a:r>
          </a:p>
          <a:p>
            <a:r>
              <a:rPr lang="en-US" dirty="0" err="1" smtClean="0">
                <a:solidFill>
                  <a:schemeClr val="tx2"/>
                </a:solidFill>
              </a:rPr>
              <a:t>Firaxis</a:t>
            </a:r>
            <a:r>
              <a:rPr lang="en-US" dirty="0" smtClean="0">
                <a:solidFill>
                  <a:schemeClr val="tx2"/>
                </a:solidFill>
              </a:rPr>
              <a:t> Games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Distributions &amp; Bumps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bump defines its own tangent plane</a:t>
            </a:r>
          </a:p>
          <a:p>
            <a:r>
              <a:rPr lang="en-US" dirty="0" smtClean="0"/>
              <a:t>But how to combine them?</a:t>
            </a:r>
          </a:p>
          <a:p>
            <a:endParaRPr lang="en-US" dirty="0"/>
          </a:p>
        </p:txBody>
      </p:sp>
      <p:pic>
        <p:nvPicPr>
          <p:cNvPr id="4" name="Picture 3" descr="BumpBeckman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057578" y="3117273"/>
            <a:ext cx="5028844" cy="3008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&amp; Bumps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Per-level nonlinear fit </a:t>
            </a:r>
            <a:r>
              <a:rPr lang="en-US" sz="2400" dirty="0" smtClean="0"/>
              <a:t>[Fournier 1992]</a:t>
            </a:r>
            <a:endParaRPr lang="en-US" dirty="0" smtClean="0"/>
          </a:p>
          <a:p>
            <a:r>
              <a:rPr lang="en-US" dirty="0" smtClean="0"/>
              <a:t>Fake it</a:t>
            </a:r>
          </a:p>
          <a:p>
            <a:pPr lvl="1"/>
            <a:r>
              <a:rPr lang="en-US" dirty="0" smtClean="0"/>
              <a:t>MIP variance values</a:t>
            </a:r>
            <a:r>
              <a:rPr lang="en-US" sz="2400" dirty="0" smtClean="0"/>
              <a:t> [Schilling 1997]</a:t>
            </a:r>
            <a:endParaRPr lang="en-US" dirty="0" smtClean="0"/>
          </a:p>
          <a:p>
            <a:r>
              <a:rPr lang="en-US" dirty="0" smtClean="0"/>
              <a:t>Spherical distribution</a:t>
            </a:r>
          </a:p>
          <a:p>
            <a:pPr lvl="1"/>
            <a:r>
              <a:rPr lang="en-US" dirty="0" smtClean="0"/>
              <a:t>3D Gaussian | sphere </a:t>
            </a:r>
            <a:r>
              <a:rPr lang="en-US" sz="2400" dirty="0" smtClean="0"/>
              <a:t>[Olano and North 1997]</a:t>
            </a:r>
          </a:p>
          <a:p>
            <a:pPr lvl="1"/>
            <a:r>
              <a:rPr lang="en-US" dirty="0" smtClean="0"/>
              <a:t>Von </a:t>
            </a:r>
            <a:r>
              <a:rPr lang="en-US" dirty="0" err="1" smtClean="0"/>
              <a:t>Mises</a:t>
            </a:r>
            <a:r>
              <a:rPr lang="en-US" dirty="0" smtClean="0"/>
              <a:t>-Fischer </a:t>
            </a:r>
            <a:r>
              <a:rPr lang="en-US" sz="2400" dirty="0" smtClean="0"/>
              <a:t>[Han 2007]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Blinn-Phong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  <a:cs typeface="Arial"/>
              </a:rPr>
              <a:t>↔</a:t>
            </a:r>
            <a:r>
              <a:rPr lang="en-US" dirty="0" smtClean="0"/>
              <a:t> Beckmann</a:t>
            </a:r>
          </a:p>
          <a:p>
            <a:r>
              <a:rPr lang="en-US" dirty="0" smtClean="0"/>
              <a:t>Filtering Bumps</a:t>
            </a:r>
          </a:p>
          <a:p>
            <a:r>
              <a:rPr lang="en-US" dirty="0" smtClean="0"/>
              <a:t>Sub-facet shading</a:t>
            </a:r>
          </a:p>
          <a:p>
            <a:r>
              <a:rPr lang="en-US" dirty="0" smtClean="0"/>
              <a:t>Layers of bumps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Blinn-Phong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  <a:cs typeface="Arial"/>
              </a:rPr>
              <a:t>↔</a:t>
            </a:r>
            <a:r>
              <a:rPr lang="en-US" dirty="0" smtClean="0"/>
              <a:t> Beckmann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Blinn-Phong</a:t>
            </a:r>
            <a:r>
              <a:rPr lang="en-US" dirty="0" smtClean="0"/>
              <a:t> approximates Gaussian </a:t>
            </a:r>
            <a:r>
              <a:rPr lang="en-US" sz="2400" dirty="0" smtClean="0"/>
              <a:t>[Lyon 1993]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Better fit as    increases</a:t>
            </a:r>
          </a:p>
          <a:p>
            <a:r>
              <a:rPr lang="en-US" dirty="0" smtClean="0"/>
              <a:t>Variance        , normalize with  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30488" y="2335213"/>
            <a:ext cx="3098800" cy="482600"/>
          </a:xfrm>
          <a:prstGeom prst="rect">
            <a:avLst/>
          </a:prstGeom>
        </p:spPr>
      </p:pic>
      <p:pic>
        <p:nvPicPr>
          <p:cNvPr id="7" name="Picture 6" descr="fi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07368" y="4107610"/>
            <a:ext cx="7347369" cy="25227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872205" y="2994193"/>
            <a:ext cx="215900" cy="228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421362" y="3497514"/>
            <a:ext cx="584200" cy="419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769392" y="3408614"/>
            <a:ext cx="11938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Blinn-Phong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  <a:cs typeface="Arial"/>
              </a:rPr>
              <a:t>↔</a:t>
            </a:r>
            <a:r>
              <a:rPr lang="en-US" dirty="0" smtClean="0"/>
              <a:t> Beckmann</a:t>
            </a:r>
            <a:endParaRPr lang="en-US" dirty="0"/>
          </a:p>
        </p:txBody>
      </p:sp>
      <p:pic>
        <p:nvPicPr>
          <p:cNvPr id="8" name="Content Placeholder 7" descr="comparison-bb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034" b="-6034"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  <p:pic>
        <p:nvPicPr>
          <p:cNvPr id="7" name="Content Placeholder 6" descr="comparison-bp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6034" b="-6034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9310" y="5864553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Blinn-Phong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812576" y="5864553"/>
            <a:ext cx="1709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Beckmann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Filtering Bumps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Rather than bump-local frame</a:t>
            </a:r>
          </a:p>
          <a:p>
            <a:r>
              <a:rPr lang="en-US" dirty="0" smtClean="0"/>
              <a:t>Use surface tangent frame</a:t>
            </a:r>
          </a:p>
          <a:p>
            <a:pPr lvl="1"/>
            <a:r>
              <a:rPr lang="en-US" dirty="0" smtClean="0"/>
              <a:t>Bump normal = mean of off-center distribution</a:t>
            </a:r>
            <a:endParaRPr lang="en-US" dirty="0"/>
          </a:p>
        </p:txBody>
      </p:sp>
      <p:pic>
        <p:nvPicPr>
          <p:cNvPr id="4" name="Picture 3" descr="BumpBeckman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91995" y="3304431"/>
            <a:ext cx="5160010" cy="3087370"/>
          </a:xfrm>
          <a:prstGeom prst="rect">
            <a:avLst/>
          </a:prstGeom>
        </p:spPr>
      </p:pic>
      <p:pic>
        <p:nvPicPr>
          <p:cNvPr id="5" name="Picture 4" descr="SurfaceBum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32099" y="3493653"/>
            <a:ext cx="5160010" cy="315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Bumps vs. Surface Frame</a:t>
            </a:r>
            <a:endParaRPr lang="en-US" dirty="0"/>
          </a:p>
        </p:txBody>
      </p:sp>
      <p:pic>
        <p:nvPicPr>
          <p:cNvPr id="7" name="Content Placeholder 6" descr="comparison-sb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034" b="-6034"/>
          <a:stretch>
            <a:fillRect/>
          </a:stretch>
        </p:blipFill>
        <p:spPr/>
      </p:pic>
      <p:pic>
        <p:nvPicPr>
          <p:cNvPr id="6" name="Content Placeholder 7" descr="comparison-bb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6034" b="-6034"/>
          <a:stretch>
            <a:fillRect/>
          </a:stretch>
        </p:blipFill>
        <p:spPr>
          <a:xfrm>
            <a:off x="457200" y="1600200"/>
            <a:ext cx="4038600" cy="4525963"/>
          </a:xfrm>
        </p:spPr>
      </p:pic>
      <p:sp>
        <p:nvSpPr>
          <p:cNvPr id="8" name="TextBox 7"/>
          <p:cNvSpPr txBox="1"/>
          <p:nvPr/>
        </p:nvSpPr>
        <p:spPr>
          <a:xfrm>
            <a:off x="4744214" y="5864553"/>
            <a:ext cx="3846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Surface-frame Beckmann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65427" y="5867400"/>
            <a:ext cx="362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Bump-frame Beckmann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LEAN Data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(for diffuse)</a:t>
            </a:r>
          </a:p>
          <a:p>
            <a:endParaRPr lang="en-US" dirty="0" smtClean="0"/>
          </a:p>
          <a:p>
            <a:r>
              <a:rPr lang="en-US" dirty="0" smtClean="0"/>
              <a:t>Bump center in tangent frame</a:t>
            </a:r>
          </a:p>
          <a:p>
            <a:endParaRPr lang="en-US" dirty="0" smtClean="0"/>
          </a:p>
          <a:p>
            <a:r>
              <a:rPr lang="en-US" dirty="0" smtClean="0"/>
              <a:t>Second moments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65400" y="2252663"/>
            <a:ext cx="4013200" cy="520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76300" y="3375359"/>
            <a:ext cx="7391401" cy="520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917700" y="4598988"/>
            <a:ext cx="5308600" cy="50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Pre-process</a:t>
            </a:r>
          </a:p>
          <a:p>
            <a:pPr lvl="1"/>
            <a:r>
              <a:rPr lang="en-US" dirty="0" smtClean="0"/>
              <a:t>Seed textures with    ,     and </a:t>
            </a:r>
          </a:p>
          <a:p>
            <a:pPr lvl="1"/>
            <a:r>
              <a:rPr lang="en-US" dirty="0" smtClean="0"/>
              <a:t>Build MIP chain</a:t>
            </a:r>
          </a:p>
          <a:p>
            <a:r>
              <a:rPr lang="en-US" dirty="0" smtClean="0"/>
              <a:t>Render-time</a:t>
            </a:r>
          </a:p>
          <a:p>
            <a:pPr lvl="1"/>
            <a:r>
              <a:rPr lang="en-US" dirty="0" smtClean="0"/>
              <a:t>Look up with HW filtering</a:t>
            </a:r>
          </a:p>
          <a:p>
            <a:pPr lvl="1"/>
            <a:r>
              <a:rPr lang="en-US" dirty="0" smtClean="0"/>
              <a:t>Reconstruct 2D covariance</a:t>
            </a:r>
          </a:p>
          <a:p>
            <a:pPr lvl="1"/>
            <a:r>
              <a:rPr lang="en-US" dirty="0" smtClean="0"/>
              <a:t>Compute diffuse &amp; </a:t>
            </a:r>
            <a:r>
              <a:rPr lang="en-US" dirty="0" err="1" smtClean="0"/>
              <a:t>specular</a:t>
            </a:r>
            <a:r>
              <a:rPr lang="en-US" dirty="0" smtClean="0"/>
              <a:t> per light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32400" y="4397543"/>
            <a:ext cx="292100" cy="304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09522" y="2313404"/>
            <a:ext cx="330200" cy="266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438650" y="2313404"/>
            <a:ext cx="292100" cy="266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378450" y="2312988"/>
            <a:ext cx="393700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742"/>
            <a:ext cx="8229600" cy="1143000"/>
          </a:xfrm>
        </p:spPr>
        <p:txBody>
          <a:bodyPr/>
          <a:lstStyle/>
          <a:p>
            <a:r>
              <a:rPr lang="en-US" smtClean="0"/>
              <a:t>Sub-facet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base </a:t>
            </a:r>
            <a:r>
              <a:rPr lang="en-US" dirty="0" err="1" smtClean="0"/>
              <a:t>specularity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Given base </a:t>
            </a:r>
            <a:r>
              <a:rPr lang="en-US" dirty="0" err="1" smtClean="0"/>
              <a:t>Blinn-Phong</a:t>
            </a:r>
            <a:r>
              <a:rPr lang="en-US" dirty="0" smtClean="0"/>
              <a:t> exponent,</a:t>
            </a:r>
          </a:p>
          <a:p>
            <a:pPr lvl="1"/>
            <a:r>
              <a:rPr lang="en-US" dirty="0" smtClean="0"/>
              <a:t>Base Beckmann distribution</a:t>
            </a:r>
          </a:p>
          <a:p>
            <a:pPr lvl="1">
              <a:spcAft>
                <a:spcPts val="3000"/>
              </a:spcAft>
            </a:pPr>
            <a:endParaRPr lang="en-US" dirty="0" smtClean="0"/>
          </a:p>
          <a:p>
            <a:r>
              <a:rPr lang="en-US" dirty="0" smtClean="0"/>
              <a:t>One of these at each facet = convolution</a:t>
            </a:r>
          </a:p>
          <a:p>
            <a:pPr lvl="1"/>
            <a:r>
              <a:rPr lang="en-US" dirty="0" smtClean="0"/>
              <a:t>Gaussians convolve by adding     ’</a:t>
            </a:r>
            <a:r>
              <a:rPr lang="en-US" dirty="0" err="1" smtClean="0"/>
              <a:t>s</a:t>
            </a:r>
            <a:endParaRPr lang="en-US" dirty="0" smtClean="0"/>
          </a:p>
          <a:p>
            <a:pPr lvl="1"/>
            <a:r>
              <a:rPr lang="en-US" dirty="0" smtClean="0"/>
              <a:t>Fold into     , or add when reconstructing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03130" y="2388182"/>
            <a:ext cx="165100" cy="177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79750" y="3198813"/>
            <a:ext cx="2984500" cy="876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678574" y="4785145"/>
            <a:ext cx="2921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592474" y="5339017"/>
            <a:ext cx="393700" cy="266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165474" y="5302843"/>
            <a:ext cx="292100" cy="304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289050" y="5766217"/>
            <a:ext cx="6565900" cy="4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0000"/>
                </a:solidFill>
              </a:rPr>
              <a:t>L</a:t>
            </a:r>
            <a:r>
              <a:rPr lang="en-US" dirty="0" smtClean="0"/>
              <a:t>inear </a:t>
            </a:r>
            <a:r>
              <a:rPr lang="en-US" b="1" i="1" dirty="0" smtClean="0"/>
              <a:t>E</a:t>
            </a:r>
            <a:r>
              <a:rPr lang="en-US" dirty="0" smtClean="0"/>
              <a:t>fficient </a:t>
            </a:r>
            <a:r>
              <a:rPr lang="en-US" b="1" i="1" dirty="0" err="1" smtClean="0"/>
              <a:t>A</a:t>
            </a:r>
            <a:r>
              <a:rPr lang="en-US" dirty="0" err="1" smtClean="0"/>
              <a:t>ntialiased</a:t>
            </a:r>
            <a:r>
              <a:rPr lang="en-US" dirty="0" smtClean="0"/>
              <a:t> </a:t>
            </a:r>
            <a:r>
              <a:rPr lang="en-US" b="1" i="1" dirty="0" smtClean="0"/>
              <a:t>N</a:t>
            </a:r>
            <a:r>
              <a:rPr lang="en-US" dirty="0" smtClean="0"/>
              <a:t>ormal Mapping</a:t>
            </a:r>
          </a:p>
          <a:p>
            <a:r>
              <a:rPr lang="en-US" dirty="0" smtClean="0"/>
              <a:t>Fast and flexible solution for bump filtering</a:t>
            </a:r>
          </a:p>
          <a:p>
            <a:pPr lvl="1"/>
            <a:r>
              <a:rPr lang="en-US" dirty="0" smtClean="0"/>
              <a:t>Shiny bumps are prone to aliasing</a:t>
            </a:r>
          </a:p>
          <a:p>
            <a:pPr lvl="1"/>
            <a:r>
              <a:rPr lang="en-US" dirty="0" smtClean="0"/>
              <a:t>Distant bumps should change surface shading</a:t>
            </a:r>
          </a:p>
          <a:p>
            <a:pPr lvl="1"/>
            <a:r>
              <a:rPr lang="en-US" dirty="0" smtClean="0"/>
              <a:t>Directional bumps change to anisotropic highlight</a:t>
            </a:r>
            <a:endParaRPr lang="en-US" dirty="0" smtClean="0"/>
          </a:p>
          <a:p>
            <a:pPr lvl="1"/>
            <a:r>
              <a:rPr lang="en-US" dirty="0" smtClean="0"/>
              <a:t>Existing solutions are too expensive</a:t>
            </a:r>
          </a:p>
          <a:p>
            <a:r>
              <a:rPr lang="en-US" dirty="0" smtClean="0"/>
              <a:t>Allows blending layers of bumps</a:t>
            </a:r>
          </a:p>
          <a:p>
            <a:r>
              <a:rPr lang="en-US" dirty="0" smtClean="0"/>
              <a:t>Works with existing </a:t>
            </a:r>
            <a:r>
              <a:rPr lang="en-US" dirty="0" err="1" smtClean="0"/>
              <a:t>Blinn-Phong</a:t>
            </a:r>
            <a:r>
              <a:rPr lang="en-US" dirty="0" smtClean="0"/>
              <a:t> pipeline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43359" y="3943695"/>
            <a:ext cx="6233801" cy="28340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Map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Seamless replacement for </a:t>
            </a:r>
            <a:r>
              <a:rPr lang="en-US" dirty="0" err="1" smtClean="0"/>
              <a:t>Blinn-Phong</a:t>
            </a:r>
            <a:endParaRPr lang="en-US" dirty="0" smtClean="0"/>
          </a:p>
          <a:p>
            <a:r>
              <a:rPr lang="en-US" dirty="0" err="1" smtClean="0"/>
              <a:t>Specular</a:t>
            </a:r>
            <a:r>
              <a:rPr lang="en-US" dirty="0" smtClean="0"/>
              <a:t> bump </a:t>
            </a:r>
            <a:r>
              <a:rPr lang="en-US" dirty="0" err="1" smtClean="0"/>
              <a:t>antialiasing</a:t>
            </a:r>
            <a:endParaRPr lang="en-US" dirty="0" smtClean="0"/>
          </a:p>
          <a:p>
            <a:r>
              <a:rPr lang="en-US" dirty="0" smtClean="0"/>
              <a:t>Turns directional bumps into anisotropic </a:t>
            </a:r>
            <a:r>
              <a:rPr lang="en-US" dirty="0" err="1" smtClean="0"/>
              <a:t>microfacets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0303" y="4852200"/>
            <a:ext cx="3441700" cy="1818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4964" y="4336008"/>
            <a:ext cx="1170940" cy="586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5904" y="4223304"/>
            <a:ext cx="373380" cy="187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4667" y="4293059"/>
            <a:ext cx="129540" cy="66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7461" y="4064007"/>
            <a:ext cx="3441700" cy="181864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5294207" y="4064007"/>
            <a:ext cx="1817793" cy="2290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5201985" y="4503485"/>
            <a:ext cx="884636" cy="7001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 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</a:t>
            </a:r>
          </a:p>
          <a:p>
            <a:pPr lvl="1"/>
            <a:r>
              <a:rPr lang="en-US" dirty="0" smtClean="0"/>
              <a:t>Bump motion (ocean waves)</a:t>
            </a:r>
          </a:p>
          <a:p>
            <a:pPr lvl="1"/>
            <a:r>
              <a:rPr lang="en-US" dirty="0" smtClean="0"/>
              <a:t>Detail texture</a:t>
            </a:r>
          </a:p>
          <a:p>
            <a:pPr lvl="1"/>
            <a:r>
              <a:rPr lang="en-US" dirty="0" smtClean="0"/>
              <a:t>Decals</a:t>
            </a:r>
          </a:p>
          <a:p>
            <a:r>
              <a:rPr lang="en-US" dirty="0" smtClean="0"/>
              <a:t>Our approach</a:t>
            </a:r>
          </a:p>
          <a:p>
            <a:pPr lvl="1"/>
            <a:r>
              <a:rPr lang="en-US" dirty="0" smtClean="0"/>
              <a:t>Conceptually a linear combination of heights</a:t>
            </a:r>
          </a:p>
          <a:p>
            <a:pPr lvl="1"/>
            <a:r>
              <a:rPr lang="en-US" dirty="0" smtClean="0"/>
              <a:t>Equivalent to linear combination of     ’</a:t>
            </a:r>
            <a:r>
              <a:rPr lang="en-US" dirty="0" err="1" smtClean="0"/>
              <a:t>s</a:t>
            </a:r>
            <a:endParaRPr lang="en-US" dirty="0" smtClean="0"/>
          </a:p>
          <a:p>
            <a:pPr lvl="2"/>
            <a:r>
              <a:rPr lang="en-US" dirty="0" smtClean="0"/>
              <a:t>Even from normal maps 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430211" y="4946316"/>
            <a:ext cx="2921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286"/>
            <a:ext cx="8229600" cy="1143000"/>
          </a:xfrm>
        </p:spPr>
        <p:txBody>
          <a:bodyPr/>
          <a:lstStyle/>
          <a:p>
            <a:r>
              <a:rPr lang="en-US" dirty="0" smtClean="0"/>
              <a:t>Bump Layers: The Tricky Part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     ?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Expands out to    ,     , and        terms</a:t>
            </a:r>
          </a:p>
          <a:p>
            <a:pPr lvl="1"/>
            <a:r>
              <a:rPr lang="en-US" dirty="0" smtClean="0"/>
              <a:t>     terms are in       ,      terms are in </a:t>
            </a:r>
          </a:p>
          <a:p>
            <a:pPr lvl="1"/>
            <a:r>
              <a:rPr lang="en-US" dirty="0" smtClean="0"/>
              <a:t>       terms are new: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Total of four new cross terms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32113" y="1759618"/>
            <a:ext cx="4445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95400" y="3771900"/>
            <a:ext cx="279400" cy="3429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49700" y="3272506"/>
            <a:ext cx="355600" cy="342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041900" y="3361406"/>
            <a:ext cx="469900" cy="254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295400" y="2330450"/>
            <a:ext cx="2616200" cy="3175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1295400" y="2755900"/>
            <a:ext cx="4432300" cy="4318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492500" y="3841750"/>
            <a:ext cx="508000" cy="317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594100" y="3272506"/>
            <a:ext cx="279400" cy="3429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127500" y="3771900"/>
            <a:ext cx="355600" cy="3429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337300" y="3841750"/>
            <a:ext cx="482600" cy="3175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295400" y="4381500"/>
            <a:ext cx="469900" cy="2540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1041400" y="4845050"/>
            <a:ext cx="7061200" cy="342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single combined LEAN map</a:t>
            </a:r>
          </a:p>
          <a:p>
            <a:pPr lvl="1"/>
            <a:r>
              <a:rPr lang="en-US" dirty="0" smtClean="0"/>
              <a:t>Mix actual heights, or use mixing equations</a:t>
            </a:r>
          </a:p>
          <a:p>
            <a:pPr lvl="1"/>
            <a:r>
              <a:rPr lang="en-US" dirty="0" smtClean="0"/>
              <a:t>Time varying: need to generate per-frame</a:t>
            </a:r>
          </a:p>
          <a:p>
            <a:pPr lvl="1"/>
            <a:r>
              <a:rPr lang="en-US" dirty="0" smtClean="0"/>
              <a:t>Decal or detail: need high-res LEAN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mixing texture</a:t>
            </a:r>
          </a:p>
          <a:p>
            <a:pPr lvl="1"/>
            <a:r>
              <a:rPr lang="en-US" dirty="0" smtClean="0"/>
              <a:t>One per pair of layers</a:t>
            </a:r>
          </a:p>
          <a:p>
            <a:pPr lvl="1"/>
            <a:r>
              <a:rPr lang="en-US" dirty="0" smtClean="0"/>
              <a:t>Decal or detail: need high-res LEAN mixture maps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Approximate cross terms</a:t>
            </a:r>
          </a:p>
          <a:p>
            <a:pPr lvl="1"/>
            <a:r>
              <a:rPr lang="en-US" dirty="0" smtClean="0"/>
              <a:t>Use     rather than a filtered mixing texture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892300" y="5651500"/>
            <a:ext cx="292100" cy="26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096941" y="2306638"/>
            <a:ext cx="2926747" cy="3449967"/>
            <a:chOff x="3115310" y="2829858"/>
            <a:chExt cx="2926747" cy="3449967"/>
          </a:xfrm>
        </p:grpSpPr>
        <p:pic>
          <p:nvPicPr>
            <p:cNvPr id="41" name="Picture 40" descr="sfbm-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5310" y="2829858"/>
              <a:ext cx="2926747" cy="292674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257303" y="5756605"/>
              <a:ext cx="2642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Single LEAN Map</a:t>
              </a:r>
              <a:endParaRPr lang="en-US" sz="28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96941" y="2306638"/>
            <a:ext cx="2926747" cy="3449967"/>
            <a:chOff x="3115310" y="2829858"/>
            <a:chExt cx="2926747" cy="3449967"/>
          </a:xfrm>
        </p:grpSpPr>
        <p:pic>
          <p:nvPicPr>
            <p:cNvPr id="44" name="Picture 43" descr="sfbm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310" y="2829858"/>
              <a:ext cx="2926747" cy="292674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28314" y="5756605"/>
              <a:ext cx="2500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Mixture Texture</a:t>
              </a:r>
              <a:endParaRPr lang="en-US" sz="28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96941" y="2306638"/>
            <a:ext cx="2926747" cy="3449967"/>
            <a:chOff x="3115310" y="2829858"/>
            <a:chExt cx="2926747" cy="3449967"/>
          </a:xfrm>
        </p:grpSpPr>
        <p:pic>
          <p:nvPicPr>
            <p:cNvPr id="47" name="Picture 46" descr="sfbm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310" y="2829858"/>
              <a:ext cx="2926747" cy="292674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405550" y="5756605"/>
              <a:ext cx="2346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Approximation</a:t>
              </a:r>
              <a:endParaRPr lang="en-US" sz="28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115310" y="2306638"/>
            <a:ext cx="2926747" cy="3449967"/>
            <a:chOff x="3115310" y="2306638"/>
            <a:chExt cx="2926747" cy="3449967"/>
          </a:xfrm>
        </p:grpSpPr>
        <p:pic>
          <p:nvPicPr>
            <p:cNvPr id="34" name="Picture 33" descr="sfbm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310" y="2306638"/>
              <a:ext cx="2926747" cy="292674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5806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2</a:t>
              </a:r>
              <a:endParaRPr lang="en-US" sz="28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15310" y="2306638"/>
            <a:ext cx="2926747" cy="3449967"/>
            <a:chOff x="3115310" y="2306638"/>
            <a:chExt cx="2926747" cy="3449967"/>
          </a:xfrm>
        </p:grpSpPr>
        <p:pic>
          <p:nvPicPr>
            <p:cNvPr id="6" name="Picture 5" descr="sfbm-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5310" y="2306638"/>
              <a:ext cx="2926747" cy="29267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5806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2</a:t>
              </a:r>
              <a:endParaRPr lang="en-US" sz="28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33680" y="2306638"/>
            <a:ext cx="2926747" cy="3449967"/>
            <a:chOff x="133680" y="2306638"/>
            <a:chExt cx="2926747" cy="3449967"/>
          </a:xfrm>
        </p:grpSpPr>
        <p:pic>
          <p:nvPicPr>
            <p:cNvPr id="31" name="Picture 30" descr="sfbm-0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680" y="2306638"/>
              <a:ext cx="2926747" cy="292674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7643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1</a:t>
              </a:r>
              <a:endParaRPr lang="en-US" sz="2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Options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33680" y="2306638"/>
            <a:ext cx="2926747" cy="3449967"/>
            <a:chOff x="133680" y="2306638"/>
            <a:chExt cx="2926747" cy="3449967"/>
          </a:xfrm>
        </p:grpSpPr>
        <p:pic>
          <p:nvPicPr>
            <p:cNvPr id="5" name="Picture 4" descr="sfbm-0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680" y="2306638"/>
              <a:ext cx="2926747" cy="29267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7643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1</a:t>
              </a:r>
              <a:endParaRPr lang="en-US" sz="28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668860" y="6128495"/>
            <a:ext cx="1806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MIP Biased</a:t>
            </a:r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096941" y="2306638"/>
            <a:ext cx="2926747" cy="3449967"/>
            <a:chOff x="3115310" y="2306638"/>
            <a:chExt cx="2926747" cy="3449967"/>
          </a:xfrm>
        </p:grpSpPr>
        <p:pic>
          <p:nvPicPr>
            <p:cNvPr id="37" name="Picture 36" descr="sfbm-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5310" y="2306638"/>
              <a:ext cx="2926747" cy="292674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034969" y="5233385"/>
              <a:ext cx="1087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Mixed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9"/>
          <p:cNvGrpSpPr/>
          <p:nvPr/>
        </p:nvGrpSpPr>
        <p:grpSpPr>
          <a:xfrm>
            <a:off x="6096941" y="2306638"/>
            <a:ext cx="2926747" cy="3449967"/>
            <a:chOff x="3115310" y="2829858"/>
            <a:chExt cx="2926747" cy="3449967"/>
          </a:xfrm>
        </p:grpSpPr>
        <p:pic>
          <p:nvPicPr>
            <p:cNvPr id="41" name="Picture 40" descr="sfbm-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15310" y="2829858"/>
              <a:ext cx="2926747" cy="2926747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3257303" y="5756605"/>
              <a:ext cx="2642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Single LEAN Map</a:t>
              </a:r>
              <a:endParaRPr lang="en-US" sz="2800" dirty="0"/>
            </a:p>
          </p:txBody>
        </p:sp>
      </p:grpSp>
      <p:grpSp>
        <p:nvGrpSpPr>
          <p:cNvPr id="4" name="Group 42"/>
          <p:cNvGrpSpPr/>
          <p:nvPr/>
        </p:nvGrpSpPr>
        <p:grpSpPr>
          <a:xfrm>
            <a:off x="6096941" y="2306638"/>
            <a:ext cx="2926747" cy="3449967"/>
            <a:chOff x="3115310" y="2829858"/>
            <a:chExt cx="2926747" cy="3449967"/>
          </a:xfrm>
        </p:grpSpPr>
        <p:pic>
          <p:nvPicPr>
            <p:cNvPr id="44" name="Picture 43" descr="sfbm-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310" y="2829858"/>
              <a:ext cx="2926747" cy="292674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28314" y="5756605"/>
              <a:ext cx="2500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Mixture Texture</a:t>
              </a:r>
              <a:endParaRPr lang="en-US" sz="2800" dirty="0"/>
            </a:p>
          </p:txBody>
        </p:sp>
      </p:grpSp>
      <p:grpSp>
        <p:nvGrpSpPr>
          <p:cNvPr id="7" name="Group 45"/>
          <p:cNvGrpSpPr/>
          <p:nvPr/>
        </p:nvGrpSpPr>
        <p:grpSpPr>
          <a:xfrm>
            <a:off x="6096941" y="2306638"/>
            <a:ext cx="2926747" cy="3449967"/>
            <a:chOff x="3115310" y="2829858"/>
            <a:chExt cx="2926747" cy="3449967"/>
          </a:xfrm>
        </p:grpSpPr>
        <p:pic>
          <p:nvPicPr>
            <p:cNvPr id="47" name="Picture 46" descr="sfbm-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5310" y="2829858"/>
              <a:ext cx="2926747" cy="292674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405550" y="5756605"/>
              <a:ext cx="23462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Approximation</a:t>
              </a:r>
              <a:endParaRPr lang="en-US" sz="2800" dirty="0"/>
            </a:p>
          </p:txBody>
        </p:sp>
      </p:grpSp>
      <p:grpSp>
        <p:nvGrpSpPr>
          <p:cNvPr id="14" name="Group 35"/>
          <p:cNvGrpSpPr/>
          <p:nvPr/>
        </p:nvGrpSpPr>
        <p:grpSpPr>
          <a:xfrm>
            <a:off x="6096941" y="2306638"/>
            <a:ext cx="2926747" cy="3449967"/>
            <a:chOff x="3115310" y="2306638"/>
            <a:chExt cx="2926747" cy="3449967"/>
          </a:xfrm>
        </p:grpSpPr>
        <p:pic>
          <p:nvPicPr>
            <p:cNvPr id="37" name="Picture 36" descr="sfbm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310" y="2306638"/>
              <a:ext cx="2926747" cy="292674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034969" y="5233385"/>
              <a:ext cx="1087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Mixed</a:t>
              </a:r>
              <a:endParaRPr lang="en-US" sz="2800" dirty="0"/>
            </a:p>
          </p:txBody>
        </p:sp>
      </p:grpSp>
      <p:grpSp>
        <p:nvGrpSpPr>
          <p:cNvPr id="10" name="Group 32"/>
          <p:cNvGrpSpPr/>
          <p:nvPr/>
        </p:nvGrpSpPr>
        <p:grpSpPr>
          <a:xfrm>
            <a:off x="3115310" y="2306638"/>
            <a:ext cx="2926747" cy="3449967"/>
            <a:chOff x="3115310" y="2306638"/>
            <a:chExt cx="2926747" cy="3449967"/>
          </a:xfrm>
        </p:grpSpPr>
        <p:pic>
          <p:nvPicPr>
            <p:cNvPr id="34" name="Picture 33" descr="sfbm-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5310" y="2306638"/>
              <a:ext cx="2926747" cy="292674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85806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2</a:t>
              </a:r>
              <a:endParaRPr lang="en-US" sz="2800" dirty="0"/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3115310" y="2306638"/>
            <a:ext cx="2926747" cy="3449967"/>
            <a:chOff x="3115310" y="2306638"/>
            <a:chExt cx="2926747" cy="3449967"/>
          </a:xfrm>
        </p:grpSpPr>
        <p:pic>
          <p:nvPicPr>
            <p:cNvPr id="6" name="Picture 5" descr="sfbm-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15310" y="2306638"/>
              <a:ext cx="2926747" cy="29267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5806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2</a:t>
              </a:r>
              <a:endParaRPr lang="en-US" sz="2800" dirty="0"/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133680" y="2306638"/>
            <a:ext cx="2926747" cy="3449967"/>
            <a:chOff x="133680" y="2306638"/>
            <a:chExt cx="2926747" cy="3449967"/>
          </a:xfrm>
        </p:grpSpPr>
        <p:pic>
          <p:nvPicPr>
            <p:cNvPr id="31" name="Picture 30" descr="sfbm-0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680" y="2306638"/>
              <a:ext cx="2926747" cy="292674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7643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1</a:t>
              </a:r>
              <a:endParaRPr lang="en-US" sz="2800" dirty="0"/>
            </a:p>
          </p:txBody>
        </p:sp>
      </p:grpSp>
      <p:grpSp>
        <p:nvGrpSpPr>
          <p:cNvPr id="13" name="Group 27"/>
          <p:cNvGrpSpPr/>
          <p:nvPr/>
        </p:nvGrpSpPr>
        <p:grpSpPr>
          <a:xfrm>
            <a:off x="133680" y="2306638"/>
            <a:ext cx="2926747" cy="3449967"/>
            <a:chOff x="133680" y="2306638"/>
            <a:chExt cx="2926747" cy="3449967"/>
          </a:xfrm>
        </p:grpSpPr>
        <p:pic>
          <p:nvPicPr>
            <p:cNvPr id="5" name="Picture 4" descr="sfbm-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680" y="2306638"/>
              <a:ext cx="2926747" cy="292674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76432" y="5233385"/>
              <a:ext cx="1441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Source 1</a:t>
              </a:r>
              <a:endParaRPr lang="en-US" sz="2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Options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Approximation misses layer coherence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668860" y="6128495"/>
            <a:ext cx="1806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MIP Biased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958"/>
                <a:gridCol w="1430421"/>
                <a:gridCol w="1296737"/>
                <a:gridCol w="1251284"/>
                <a:gridCol w="1489242"/>
                <a:gridCol w="1253958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82C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Single</a:t>
                      </a:r>
                      <a:r>
                        <a:rPr lang="en-US" sz="2000" baseline="0" dirty="0" smtClean="0"/>
                        <a:t> Layer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Two Layers</a:t>
                      </a:r>
                      <a:endParaRPr lang="en-US" sz="2000" dirty="0"/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Blinn-Phong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LEAN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Per-frame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Mix texture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282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Approx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282C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ATI </a:t>
                      </a:r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Radeon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 HD 5870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282C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1570</a:t>
                      </a:r>
                      <a:r>
                        <a:rPr lang="en-US" sz="2000" baseline="0" dirty="0" smtClean="0"/>
                        <a:t> FPS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1540 FPS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917 FPS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1450 FPS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1458 FPS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D3D Instructions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282C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 ALU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1</a:t>
                      </a:r>
                      <a:r>
                        <a:rPr lang="en-US" sz="2000" baseline="0" dirty="0" smtClean="0"/>
                        <a:t> TEX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42 ALU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2 TEX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ALU</a:t>
                      </a:r>
                      <a:br>
                        <a:rPr lang="en-US" sz="2000" baseline="0" dirty="0" smtClean="0"/>
                      </a:br>
                      <a:r>
                        <a:rPr lang="en-US" sz="2000" baseline="0" dirty="0" smtClean="0"/>
                        <a:t>3 TEX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 ALU</a:t>
                      </a:r>
                    </a:p>
                    <a:p>
                      <a:pPr algn="ctr"/>
                      <a:r>
                        <a:rPr lang="en-US" sz="2000" dirty="0" smtClean="0"/>
                        <a:t>5 TEX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 ALU</a:t>
                      </a:r>
                    </a:p>
                    <a:p>
                      <a:pPr algn="ctr"/>
                      <a:r>
                        <a:rPr lang="en-US" sz="2000" dirty="0" smtClean="0"/>
                        <a:t>4 TEX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6616" y="4694166"/>
            <a:ext cx="5550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1600 </a:t>
            </a:r>
            <a:r>
              <a:rPr lang="en-US" sz="2800" dirty="0" err="1" smtClean="0"/>
              <a:t>x</a:t>
            </a:r>
            <a:r>
              <a:rPr lang="en-US" sz="2800" dirty="0" smtClean="0"/>
              <a:t> 1200, single full screen 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Mixing     layers uses                 mixing terms</a:t>
            </a:r>
          </a:p>
          <a:p>
            <a:r>
              <a:rPr lang="en-US" dirty="0" smtClean="0"/>
              <a:t>Mixture fractions cannot create bumps</a:t>
            </a:r>
          </a:p>
          <a:p>
            <a:r>
              <a:rPr lang="en-US" dirty="0" smtClean="0"/>
              <a:t>Only one Gaussian lobe</a:t>
            </a:r>
          </a:p>
          <a:p>
            <a:pPr lvl="1"/>
            <a:r>
              <a:rPr lang="en-US" dirty="0" smtClean="0"/>
              <a:t>No shiny cloth (two anisotropic directions)</a:t>
            </a:r>
          </a:p>
          <a:p>
            <a:pPr lvl="1"/>
            <a:r>
              <a:rPr lang="en-US" dirty="0" smtClean="0"/>
              <a:t>No sharp grooves (two distinct peaks)</a:t>
            </a:r>
            <a:endParaRPr 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05442" y="1850106"/>
            <a:ext cx="254000" cy="203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46575" y="1742156"/>
            <a:ext cx="13335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Linear</a:t>
            </a:r>
          </a:p>
          <a:p>
            <a:pPr lvl="1"/>
            <a:r>
              <a:rPr lang="en-US" dirty="0" smtClean="0"/>
              <a:t>Linear texture filtering</a:t>
            </a:r>
          </a:p>
          <a:p>
            <a:pPr lvl="1"/>
            <a:r>
              <a:rPr lang="en-US" dirty="0" smtClean="0"/>
              <a:t>Linear combination of layers</a:t>
            </a:r>
          </a:p>
          <a:p>
            <a:r>
              <a:rPr lang="en-US" dirty="0" smtClean="0"/>
              <a:t>Efficient</a:t>
            </a:r>
          </a:p>
          <a:p>
            <a:pPr lvl="1"/>
            <a:r>
              <a:rPr lang="en-US" dirty="0" smtClean="0"/>
              <a:t>One extra texture access</a:t>
            </a:r>
          </a:p>
          <a:p>
            <a:pPr lvl="1"/>
            <a:r>
              <a:rPr lang="en-US" dirty="0" smtClean="0"/>
              <a:t>Small number of extra instructions</a:t>
            </a:r>
          </a:p>
          <a:p>
            <a:r>
              <a:rPr lang="en-US" dirty="0" err="1" smtClean="0"/>
              <a:t>Antialiased</a:t>
            </a:r>
            <a:endParaRPr lang="en-US" dirty="0" smtClean="0"/>
          </a:p>
          <a:p>
            <a:pPr lvl="1"/>
            <a:r>
              <a:rPr lang="en-US" dirty="0" smtClean="0"/>
              <a:t>Works with hardware MIP and anisotropic filtering</a:t>
            </a:r>
          </a:p>
          <a:p>
            <a:r>
              <a:rPr lang="en-US" dirty="0" smtClean="0"/>
              <a:t>Normal Mapping</a:t>
            </a:r>
          </a:p>
          <a:p>
            <a:pPr lvl="1"/>
            <a:r>
              <a:rPr lang="en-US" dirty="0" smtClean="0"/>
              <a:t>Height map or normal map source</a:t>
            </a:r>
          </a:p>
          <a:p>
            <a:pPr lvl="1"/>
            <a:r>
              <a:rPr lang="en-US" dirty="0" smtClean="0"/>
              <a:t>Compatible with existing </a:t>
            </a:r>
            <a:r>
              <a:rPr lang="en-US" dirty="0" err="1" smtClean="0"/>
              <a:t>Blinn-Phong</a:t>
            </a:r>
            <a:r>
              <a:rPr lang="en-US" dirty="0" smtClean="0"/>
              <a:t> assets and pipeline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 Filtering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38188" r="-38188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 Filtering</a:t>
            </a:r>
            <a:endParaRPr lang="en-US" dirty="0"/>
          </a:p>
        </p:txBody>
      </p:sp>
      <p:pic>
        <p:nvPicPr>
          <p:cNvPr id="10" name="Picture 9" descr="white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307" y="1273035"/>
            <a:ext cx="3264644" cy="231827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764461" y="3591312"/>
            <a:ext cx="3264644" cy="2954474"/>
            <a:chOff x="457200" y="3363352"/>
            <a:chExt cx="3264644" cy="2954474"/>
          </a:xfrm>
        </p:grpSpPr>
        <p:pic>
          <p:nvPicPr>
            <p:cNvPr id="12" name="Picture 11" descr="white6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363352"/>
              <a:ext cx="3264644" cy="23182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41788" y="5794606"/>
              <a:ext cx="1695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LEAN Map</a:t>
              </a:r>
              <a:endParaRPr lang="en-US" sz="28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0152" y="3591312"/>
            <a:ext cx="3264644" cy="2941106"/>
            <a:chOff x="5422156" y="3363352"/>
            <a:chExt cx="3264644" cy="2941106"/>
          </a:xfrm>
        </p:grpSpPr>
        <p:pic>
          <p:nvPicPr>
            <p:cNvPr id="11" name="Picture 10" descr="white6-b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2156" y="3363352"/>
              <a:ext cx="3264644" cy="23182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43952" y="5781238"/>
              <a:ext cx="20210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/>
                <a:t>Normal Map</a:t>
              </a:r>
              <a:endParaRPr lang="en-US" sz="2800" dirty="0"/>
            </a:p>
          </p:txBody>
        </p:sp>
      </p:grpSp>
      <p:cxnSp>
        <p:nvCxnSpPr>
          <p:cNvPr id="18" name="Shape 17"/>
          <p:cNvCxnSpPr>
            <a:stCxn id="10" idx="2"/>
            <a:endCxn id="12" idx="1"/>
          </p:cNvCxnSpPr>
          <p:nvPr/>
        </p:nvCxnSpPr>
        <p:spPr>
          <a:xfrm rot="16200000" flipH="1">
            <a:off x="4637476" y="3623466"/>
            <a:ext cx="1159138" cy="1094832"/>
          </a:xfrm>
          <a:prstGeom prst="curvedConnector2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hape 19"/>
          <p:cNvCxnSpPr>
            <a:stCxn id="10" idx="2"/>
            <a:endCxn id="11" idx="3"/>
          </p:cNvCxnSpPr>
          <p:nvPr/>
        </p:nvCxnSpPr>
        <p:spPr>
          <a:xfrm rot="5400000">
            <a:off x="3542644" y="3623466"/>
            <a:ext cx="1159138" cy="1094833"/>
          </a:xfrm>
          <a:prstGeom prst="curvedConnector2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 &amp; Normal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Bump maps </a:t>
            </a:r>
            <a:r>
              <a:rPr lang="en-US" sz="2400" dirty="0" smtClean="0"/>
              <a:t>[</a:t>
            </a:r>
            <a:r>
              <a:rPr lang="en-US" sz="2400" dirty="0" err="1" smtClean="0"/>
              <a:t>Blinn</a:t>
            </a:r>
            <a:r>
              <a:rPr lang="en-US" sz="2400" dirty="0" smtClean="0"/>
              <a:t> 1978]</a:t>
            </a:r>
            <a:endParaRPr lang="en-US" dirty="0" smtClean="0"/>
          </a:p>
          <a:p>
            <a:pPr lvl="1"/>
            <a:r>
              <a:rPr lang="en-US" dirty="0" smtClean="0"/>
              <a:t>Height displacement texture</a:t>
            </a:r>
          </a:p>
          <a:p>
            <a:pPr lvl="1"/>
            <a:r>
              <a:rPr lang="en-US" dirty="0" smtClean="0"/>
              <a:t>Run-time partial derivatives</a:t>
            </a:r>
          </a:p>
          <a:p>
            <a:r>
              <a:rPr lang="en-US" dirty="0" smtClean="0"/>
              <a:t>Normal maps</a:t>
            </a:r>
            <a:r>
              <a:rPr lang="en-US" sz="2400" dirty="0" smtClean="0"/>
              <a:t> </a:t>
            </a:r>
            <a:r>
              <a:rPr lang="en-US" sz="2400" dirty="0" smtClean="0"/>
              <a:t>[Cohen et al. 1998]</a:t>
            </a:r>
            <a:endParaRPr lang="en-US" dirty="0" smtClean="0"/>
          </a:p>
          <a:p>
            <a:pPr lvl="1"/>
            <a:r>
              <a:rPr lang="en-US" dirty="0" smtClean="0"/>
              <a:t>Texture holds normal</a:t>
            </a:r>
          </a:p>
          <a:p>
            <a:pPr lvl="1"/>
            <a:r>
              <a:rPr lang="en-US" dirty="0" smtClean="0"/>
              <a:t>Often in surface tangent space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Posed by </a:t>
            </a:r>
            <a:r>
              <a:rPr lang="en-US" dirty="0" err="1" smtClean="0"/>
              <a:t>Kajiya</a:t>
            </a:r>
            <a:r>
              <a:rPr lang="en-US" dirty="0" smtClean="0"/>
              <a:t> 1985</a:t>
            </a:r>
          </a:p>
          <a:p>
            <a:r>
              <a:rPr lang="en-US" dirty="0" smtClean="0"/>
              <a:t>Monte-Carlo</a:t>
            </a:r>
          </a:p>
          <a:p>
            <a:pPr lvl="1"/>
            <a:r>
              <a:rPr lang="en-US" sz="2400" dirty="0" smtClean="0"/>
              <a:t>Cabral et al. 1987, Westin et al. 1992, Becker &amp; Max 1993</a:t>
            </a:r>
          </a:p>
          <a:p>
            <a:r>
              <a:rPr lang="en-US" dirty="0" smtClean="0"/>
              <a:t>Multi-lobed distributions</a:t>
            </a:r>
          </a:p>
          <a:p>
            <a:pPr lvl="1"/>
            <a:r>
              <a:rPr lang="en-US" sz="2400" dirty="0" smtClean="0"/>
              <a:t>Fournier 1992, Han et al. 2007</a:t>
            </a:r>
          </a:p>
          <a:p>
            <a:r>
              <a:rPr lang="en-US" dirty="0" smtClean="0"/>
              <a:t>Single Gaussian/Beckmann distribution</a:t>
            </a:r>
          </a:p>
          <a:p>
            <a:pPr lvl="1"/>
            <a:r>
              <a:rPr lang="en-US" sz="2400" dirty="0" smtClean="0"/>
              <a:t>Olano &amp; North 1997, Schilling 1997, </a:t>
            </a:r>
            <a:r>
              <a:rPr lang="en-US" sz="2400" dirty="0" err="1" smtClean="0"/>
              <a:t>Toksvig</a:t>
            </a:r>
            <a:r>
              <a:rPr lang="en-US" sz="2400" dirty="0" smtClean="0"/>
              <a:t> 2005</a:t>
            </a:r>
          </a:p>
          <a:p>
            <a:r>
              <a:rPr lang="en-US" dirty="0" smtClean="0"/>
              <a:t>Diffuse </a:t>
            </a:r>
            <a:r>
              <a:rPr lang="en-US" sz="2400" dirty="0" smtClean="0"/>
              <a:t>[</a:t>
            </a:r>
            <a:r>
              <a:rPr lang="en-US" sz="2400" dirty="0" err="1" smtClean="0"/>
              <a:t>Kilgard</a:t>
            </a:r>
            <a:r>
              <a:rPr lang="en-US" sz="2400" dirty="0" smtClean="0"/>
              <a:t> 2000]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 is linear combination over kernel</a:t>
            </a:r>
          </a:p>
          <a:p>
            <a:r>
              <a:rPr lang="en-US" dirty="0" smtClean="0"/>
              <a:t>Linear representation 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 </a:t>
            </a:r>
            <a:r>
              <a:rPr lang="en-US" b="1" dirty="0" smtClean="0"/>
              <a:t>any</a:t>
            </a:r>
            <a:r>
              <a:rPr lang="en-US" dirty="0" smtClean="0"/>
              <a:t> linear filter</a:t>
            </a:r>
          </a:p>
          <a:p>
            <a:pPr lvl="1"/>
            <a:r>
              <a:rPr lang="en-US" dirty="0" smtClean="0"/>
              <a:t>Summed Area, EWA, …</a:t>
            </a:r>
          </a:p>
          <a:p>
            <a:pPr lvl="1"/>
            <a:r>
              <a:rPr lang="en-US" dirty="0" smtClean="0"/>
              <a:t>MIP map, Hardware Anisotropic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Filtering: Gaussians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Gaussian described by mean and variance</a:t>
            </a:r>
          </a:p>
          <a:p>
            <a:pPr lvl="1"/>
            <a:r>
              <a:rPr lang="en-US" dirty="0" smtClean="0"/>
              <a:t> </a:t>
            </a:r>
            <a:r>
              <a:rPr lang="en-US" sz="4400" dirty="0" smtClean="0"/>
              <a:t> </a:t>
            </a:r>
            <a:r>
              <a:rPr lang="en-US" dirty="0" smtClean="0"/>
              <a:t>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 </a:t>
            </a:r>
            <a:r>
              <a:rPr lang="en-US" sz="4800" dirty="0" smtClean="0"/>
              <a:t> </a:t>
            </a:r>
            <a:endParaRPr lang="en-US" dirty="0" smtClean="0"/>
          </a:p>
          <a:p>
            <a:r>
              <a:rPr lang="en-US" dirty="0" smtClean="0"/>
              <a:t>Mean combines linearly</a:t>
            </a:r>
          </a:p>
          <a:p>
            <a:r>
              <a:rPr lang="en-US" dirty="0" smtClean="0"/>
              <a:t>Variance </a:t>
            </a:r>
            <a:r>
              <a:rPr lang="en-US" b="1" dirty="0" smtClean="0"/>
              <a:t>does not</a:t>
            </a:r>
            <a:r>
              <a:rPr lang="en-US" dirty="0" smtClean="0"/>
              <a:t>, but </a:t>
            </a:r>
            <a:r>
              <a:rPr lang="en-US" i="1" dirty="0" smtClean="0">
                <a:solidFill>
                  <a:srgbClr val="632523"/>
                </a:solidFill>
              </a:rPr>
              <a:t>second moment</a:t>
            </a:r>
            <a:r>
              <a:rPr lang="en-US" dirty="0" smtClean="0">
                <a:solidFill>
                  <a:srgbClr val="632523"/>
                </a:solidFill>
              </a:rPr>
              <a:t> </a:t>
            </a:r>
            <a:r>
              <a:rPr lang="en-US" dirty="0" smtClean="0"/>
              <a:t>does</a:t>
            </a:r>
            <a:endParaRPr lang="en-US" b="1" dirty="0" smtClean="0"/>
          </a:p>
        </p:txBody>
      </p:sp>
      <p:pic>
        <p:nvPicPr>
          <p:cNvPr id="6" name="Picture 5" descr="latex-image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77959" y="2278204"/>
            <a:ext cx="1930400" cy="749300"/>
          </a:xfrm>
          <a:prstGeom prst="rect">
            <a:avLst/>
          </a:prstGeom>
        </p:spPr>
      </p:pic>
      <p:pic>
        <p:nvPicPr>
          <p:cNvPr id="9" name="Picture 8" descr="latex-image-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77959" y="3205947"/>
            <a:ext cx="5740400" cy="74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Probability Distributions in Shading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Distribution of </a:t>
            </a:r>
            <a:r>
              <a:rPr lang="en-US" i="1" dirty="0" err="1" smtClean="0"/>
              <a:t>microfacet</a:t>
            </a:r>
            <a:r>
              <a:rPr lang="en-US" dirty="0" smtClean="0"/>
              <a:t> </a:t>
            </a:r>
            <a:r>
              <a:rPr lang="en-US" dirty="0" err="1" smtClean="0"/>
              <a:t>normals</a:t>
            </a:r>
            <a:endParaRPr lang="en-US" dirty="0" smtClean="0"/>
          </a:p>
          <a:p>
            <a:pPr lvl="1"/>
            <a:r>
              <a:rPr lang="en-US" dirty="0" smtClean="0"/>
              <a:t>Perfectly reflective facets</a:t>
            </a:r>
          </a:p>
          <a:p>
            <a:pPr lvl="1"/>
            <a:r>
              <a:rPr lang="en-US" b="1" dirty="0" smtClean="0"/>
              <a:t>Only </a:t>
            </a:r>
            <a:r>
              <a:rPr lang="en-US" dirty="0" smtClean="0"/>
              <a:t>facets oriented with    reflect    to </a:t>
            </a:r>
          </a:p>
          <a:p>
            <a:pPr lvl="1"/>
            <a:r>
              <a:rPr lang="en-US" dirty="0" smtClean="0"/>
              <a:t>Look up probability of     in distribution</a:t>
            </a:r>
          </a:p>
          <a:p>
            <a:r>
              <a:rPr lang="en-US" dirty="0" smtClean="0"/>
              <a:t>Beckmann distribution</a:t>
            </a:r>
          </a:p>
          <a:p>
            <a:pPr lvl="1"/>
            <a:r>
              <a:rPr lang="en-US" dirty="0" smtClean="0"/>
              <a:t>Gaussian of facet tangents = projection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21258" y="2726745"/>
            <a:ext cx="215900" cy="368300"/>
          </a:xfrm>
          <a:prstGeom prst="rect">
            <a:avLst/>
          </a:prstGeom>
        </p:spPr>
      </p:pic>
      <p:pic>
        <p:nvPicPr>
          <p:cNvPr id="5" name="Picture 4" descr="latex-image-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254170" y="2815650"/>
            <a:ext cx="190500" cy="279400"/>
          </a:xfrm>
          <a:prstGeom prst="rect">
            <a:avLst/>
          </a:prstGeom>
        </p:spPr>
      </p:pic>
      <p:pic>
        <p:nvPicPr>
          <p:cNvPr id="6" name="Picture 5" descr="latex-image-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915729" y="2726750"/>
            <a:ext cx="152400" cy="368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1998" y="3233882"/>
            <a:ext cx="215900" cy="368300"/>
          </a:xfrm>
          <a:prstGeom prst="rect">
            <a:avLst/>
          </a:prstGeom>
        </p:spPr>
      </p:pic>
      <p:pic>
        <p:nvPicPr>
          <p:cNvPr id="29" name="Picture 28" descr="Beckman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183833" y="4762729"/>
            <a:ext cx="4776335" cy="2125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785</Words>
  <Application>Microsoft Macintosh PowerPoint</Application>
  <PresentationFormat>On-screen Show (4:3)</PresentationFormat>
  <Paragraphs>196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LEAN Mapping</vt:lpstr>
      <vt:lpstr>LEAN Mapping</vt:lpstr>
      <vt:lpstr>Bump Filtering</vt:lpstr>
      <vt:lpstr>Bump Filtering</vt:lpstr>
      <vt:lpstr>Bump &amp; Normal Maps</vt:lpstr>
      <vt:lpstr>Prior Work</vt:lpstr>
      <vt:lpstr>Filtering</vt:lpstr>
      <vt:lpstr>Filtering: Gaussians</vt:lpstr>
      <vt:lpstr>Probability Distributions in Shading</vt:lpstr>
      <vt:lpstr>Distributions &amp; Bumps</vt:lpstr>
      <vt:lpstr>Distribution &amp; Bumps</vt:lpstr>
      <vt:lpstr>LEAN mapping</vt:lpstr>
      <vt:lpstr>Blinn-Phong ↔ Beckmann</vt:lpstr>
      <vt:lpstr>Blinn-Phong ↔ Beckmann</vt:lpstr>
      <vt:lpstr>Filtering Bumps</vt:lpstr>
      <vt:lpstr>Bumps vs. Surface Frame</vt:lpstr>
      <vt:lpstr>LEAN Data</vt:lpstr>
      <vt:lpstr>LEAN Use</vt:lpstr>
      <vt:lpstr>Sub-facet Shading</vt:lpstr>
      <vt:lpstr>LEAN Map features</vt:lpstr>
      <vt:lpstr>Bump Layers</vt:lpstr>
      <vt:lpstr>Bump Layers: The Tricky Part</vt:lpstr>
      <vt:lpstr>Layering Options</vt:lpstr>
      <vt:lpstr>Layer Options</vt:lpstr>
      <vt:lpstr>Layer Options</vt:lpstr>
      <vt:lpstr>Performance</vt:lpstr>
      <vt:lpstr>Limitations</vt:lpstr>
      <vt:lpstr>Conclusions</vt:lpstr>
    </vt:vector>
  </TitlesOfParts>
  <Company>UMBC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LEAN Mapping</dc:title>
  <dc:creator>Marc Olano</dc:creator>
  <cp:lastModifiedBy>Marc Olano</cp:lastModifiedBy>
  <cp:revision>50</cp:revision>
  <dcterms:created xsi:type="dcterms:W3CDTF">2009-12-07T22:49:23Z</dcterms:created>
  <dcterms:modified xsi:type="dcterms:W3CDTF">2009-12-10T23:52:45Z</dcterms:modified>
</cp:coreProperties>
</file>