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62" r:id="rId3"/>
    <p:sldId id="363" r:id="rId4"/>
    <p:sldId id="365" r:id="rId5"/>
    <p:sldId id="364" r:id="rId6"/>
    <p:sldId id="390" r:id="rId7"/>
    <p:sldId id="391" r:id="rId8"/>
    <p:sldId id="392" r:id="rId9"/>
    <p:sldId id="393" r:id="rId10"/>
    <p:sldId id="394" r:id="rId11"/>
    <p:sldId id="395" r:id="rId12"/>
    <p:sldId id="369" r:id="rId13"/>
    <p:sldId id="370" r:id="rId14"/>
    <p:sldId id="371" r:id="rId15"/>
    <p:sldId id="372" r:id="rId16"/>
    <p:sldId id="374" r:id="rId17"/>
    <p:sldId id="375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79821" autoAdjust="0"/>
  </p:normalViewPr>
  <p:slideViewPr>
    <p:cSldViewPr snapToObjects="1">
      <p:cViewPr varScale="1">
        <p:scale>
          <a:sx n="97" d="100"/>
          <a:sy n="97" d="100"/>
        </p:scale>
        <p:origin x="1448" y="192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557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14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57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A6F78-7107-8247-8E72-83E5B6AB0A68}" type="slidenum">
              <a:rPr lang="en-US"/>
              <a:pPr/>
              <a:t>10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07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19F02-2130-814D-9E84-FA248B6F21C1}" type="slidenum">
              <a:rPr lang="en-US"/>
              <a:pPr/>
              <a:t>11</a:t>
            </a:fld>
            <a:endParaRPr lang="en-US"/>
          </a:p>
        </p:txBody>
      </p:sp>
      <p:sp>
        <p:nvSpPr>
          <p:cNvPr id="1155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94213"/>
            <a:ext cx="6172200" cy="41052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55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8265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2F380-1E3D-CA48-8123-4B1303D8D176}" type="slidenum">
              <a:rPr lang="en-US"/>
              <a:pPr/>
              <a:t>12</a:t>
            </a:fld>
            <a:endParaRPr lang="en-US"/>
          </a:p>
        </p:txBody>
      </p:sp>
      <p:sp>
        <p:nvSpPr>
          <p:cNvPr id="1118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1821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68641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F2CD1-B683-5744-A8AA-F1EF3BBBAF2C}" type="slidenum">
              <a:rPr lang="en-US"/>
              <a:pPr/>
              <a:t>13</a:t>
            </a:fld>
            <a:endParaRPr lang="en-US"/>
          </a:p>
        </p:txBody>
      </p:sp>
      <p:sp>
        <p:nvSpPr>
          <p:cNvPr id="11202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025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9832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A85AA-98D0-8E4E-8112-01EF2809954C}" type="slidenum">
              <a:rPr lang="en-US"/>
              <a:pPr/>
              <a:t>14</a:t>
            </a:fld>
            <a:endParaRPr lang="en-US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23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8447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689C4-799D-2A47-8FBE-C6B863C7159C}" type="slidenum">
              <a:rPr lang="en-US"/>
              <a:pPr/>
              <a:t>15</a:t>
            </a:fld>
            <a:endParaRPr lang="en-US"/>
          </a:p>
        </p:txBody>
      </p:sp>
      <p:sp>
        <p:nvSpPr>
          <p:cNvPr id="116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54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5685-FEBC-BB45-B780-D9B2CFE362AA}" type="slidenum">
              <a:rPr lang="en-US"/>
              <a:pPr/>
              <a:t>16</a:t>
            </a:fld>
            <a:endParaRPr lang="en-US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42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951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EE4C4-81B3-2B41-9249-062EB4BA3040}" type="slidenum">
              <a:rPr lang="en-US"/>
              <a:pPr/>
              <a:t>17</a:t>
            </a:fld>
            <a:endParaRPr 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94413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94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50494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4FD51-BE79-BE4F-9947-FD13DD4652A7}" type="slidenum">
              <a:rPr lang="en-US"/>
              <a:pPr/>
              <a:t>18</a:t>
            </a:fld>
            <a:endParaRPr lang="en-US"/>
          </a:p>
        </p:txBody>
      </p:sp>
      <p:sp>
        <p:nvSpPr>
          <p:cNvPr id="116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63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E9D47-D74E-9740-B9F1-BE1321E78041}" type="slidenum">
              <a:rPr lang="en-US"/>
              <a:pPr/>
              <a:t>19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8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390E9-9276-044E-B3C6-DFDEF0E656FE}" type="slidenum">
              <a:rPr lang="en-US"/>
              <a:pPr/>
              <a:t>2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9C589-2A1F-7E4F-B98F-F02B4A80A51D}" type="slidenum">
              <a:rPr lang="en-US"/>
              <a:pPr/>
              <a:t>20</a:t>
            </a:fld>
            <a:endParaRPr lang="en-US"/>
          </a:p>
        </p:txBody>
      </p:sp>
      <p:sp>
        <p:nvSpPr>
          <p:cNvPr id="116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01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94EB4-0005-DB43-8E3A-17F82DA343B6}" type="slidenum">
              <a:rPr lang="en-US"/>
              <a:pPr/>
              <a:t>21</a:t>
            </a:fld>
            <a:endParaRPr lang="en-US"/>
          </a:p>
        </p:txBody>
      </p:sp>
      <p:sp>
        <p:nvSpPr>
          <p:cNvPr id="117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456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8EAB6-C638-814F-A2CC-730618168AE7}" type="slidenum">
              <a:rPr lang="en-US"/>
              <a:pPr/>
              <a:t>22</a:t>
            </a:fld>
            <a:endParaRPr lang="en-US"/>
          </a:p>
        </p:txBody>
      </p:sp>
      <p:sp>
        <p:nvSpPr>
          <p:cNvPr id="117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47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03826-6891-3641-BD15-026BCD637355}" type="slidenum">
              <a:rPr lang="en-US"/>
              <a:pPr/>
              <a:t>23</a:t>
            </a:fld>
            <a:endParaRPr lang="en-US"/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18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7D564-CA3A-D24B-B01B-608A87C986CC}" type="slidenum">
              <a:rPr lang="en-US"/>
              <a:pPr/>
              <a:t>24</a:t>
            </a:fld>
            <a:endParaRPr lang="en-US"/>
          </a:p>
        </p:txBody>
      </p:sp>
      <p:sp>
        <p:nvSpPr>
          <p:cNvPr id="117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46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7CF56-E608-814C-88AB-C0EA24051DE3}" type="slidenum">
              <a:rPr lang="en-US"/>
              <a:pPr/>
              <a:t>25</a:t>
            </a:fld>
            <a:endParaRPr lang="en-US"/>
          </a:p>
        </p:txBody>
      </p:sp>
      <p:sp>
        <p:nvSpPr>
          <p:cNvPr id="117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344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5B56B-0C87-5E40-B214-55BE61E259FB}" type="slidenum">
              <a:rPr lang="en-US"/>
              <a:pPr/>
              <a:t>26</a:t>
            </a:fld>
            <a:endParaRPr lang="en-US"/>
          </a:p>
        </p:txBody>
      </p:sp>
      <p:sp>
        <p:nvSpPr>
          <p:cNvPr id="134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375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1EA8-4470-E641-BCBB-4246CE4EA4BF}" type="slidenum">
              <a:rPr lang="en-US"/>
              <a:pPr/>
              <a:t>27</a:t>
            </a:fld>
            <a:endParaRPr lang="en-US"/>
          </a:p>
        </p:txBody>
      </p:sp>
      <p:sp>
        <p:nvSpPr>
          <p:cNvPr id="134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089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21AB4-EA8D-C541-89AC-C0DADAD20187}" type="slidenum">
              <a:rPr lang="en-US"/>
              <a:pPr/>
              <a:t>28</a:t>
            </a:fld>
            <a:endParaRPr lang="en-US"/>
          </a:p>
        </p:txBody>
      </p:sp>
      <p:sp>
        <p:nvSpPr>
          <p:cNvPr id="1333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Easy to get these things confused! Colors should help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Min (link BW, bisection BW)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Assumes no congestion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Receiver usually longer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Better to send then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Store Like send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dirty="0">
                <a:solidFill>
                  <a:srgbClr val="000000"/>
                </a:solidFill>
              </a:rPr>
              <a:t>Read like Receive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256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61C6D-ABBA-8742-9934-D94F33C55318}" type="slidenum">
              <a:rPr lang="en-US"/>
              <a:pPr/>
              <a:t>29</a:t>
            </a:fld>
            <a:endParaRPr lang="en-US"/>
          </a:p>
        </p:txBody>
      </p:sp>
      <p:sp>
        <p:nvSpPr>
          <p:cNvPr id="134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548E7-8A5E-3D44-9F67-72B7E2A0CA6C}" type="slidenum">
              <a:rPr lang="en-US"/>
              <a:pPr/>
              <a:t>3</a:t>
            </a:fld>
            <a:endParaRPr lang="en-US"/>
          </a:p>
        </p:txBody>
      </p:sp>
      <p:sp>
        <p:nvSpPr>
          <p:cNvPr id="116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0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F2213-88DD-4C44-B9F1-A51667A96B84}" type="slidenum">
              <a:rPr lang="en-US"/>
              <a:pPr/>
              <a:t>4</a:t>
            </a:fld>
            <a:endParaRPr lang="en-US"/>
          </a:p>
        </p:txBody>
      </p:sp>
      <p:sp>
        <p:nvSpPr>
          <p:cNvPr id="11120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1206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39234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00D75-BB1A-5E41-A577-F3D300652516}" type="slidenum">
              <a:rPr lang="en-US"/>
              <a:pPr/>
              <a:t>5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99A35-C763-1A4D-B09E-B87672F0031E}" type="slidenum">
              <a:rPr lang="en-US"/>
              <a:pPr/>
              <a:t>6</a:t>
            </a:fld>
            <a:endParaRPr lang="en-US"/>
          </a:p>
        </p:txBody>
      </p:sp>
      <p:sp>
        <p:nvSpPr>
          <p:cNvPr id="11458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585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3619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2C3C0-15E6-B14E-8FEF-A5B2D41881F6}" type="slidenum">
              <a:rPr lang="en-US"/>
              <a:pPr/>
              <a:t>7</a:t>
            </a:fld>
            <a:endParaRPr lang="en-US"/>
          </a:p>
        </p:txBody>
      </p:sp>
      <p:sp>
        <p:nvSpPr>
          <p:cNvPr id="11479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79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10256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879B1-B4A5-FD49-9525-1413CA2BA6EE}" type="slidenum">
              <a:rPr lang="en-US"/>
              <a:pPr/>
              <a:t>8</a:t>
            </a:fld>
            <a:endParaRPr lang="en-US"/>
          </a:p>
        </p:txBody>
      </p:sp>
      <p:sp>
        <p:nvSpPr>
          <p:cNvPr id="11499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4995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9537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F8F17-F230-584B-AE0C-A1B322BE1AF4}" type="slidenum">
              <a:rPr lang="en-US"/>
              <a:pPr/>
              <a:t>9</a:t>
            </a:fld>
            <a:endParaRPr lang="en-US"/>
          </a:p>
        </p:txBody>
      </p:sp>
      <p:sp>
        <p:nvSpPr>
          <p:cNvPr id="11520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14838"/>
            <a:ext cx="6042025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5200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601663"/>
            <a:ext cx="4624387" cy="34686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076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97F6-75A3-284C-9A1B-5D53F93F8D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8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image" Target="../media/image13.png"/><Relationship Id="rId5" Type="http://schemas.openxmlformats.org/officeDocument/2006/relationships/oleObject" Target="../embeddings/oleObject7.bin"/><Relationship Id="rId6" Type="http://schemas.openxmlformats.org/officeDocument/2006/relationships/image" Target="../media/image1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I/O, Storage </a:t>
            </a:r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&amp; Networks</a:t>
            </a:r>
            <a:endParaRPr lang="en-US" dirty="0" smtClean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-110" charset="2"/>
              <a:buChar char="Ê"/>
            </a:pPr>
            <a:r>
              <a:rPr lang="en-US" sz="2000">
                <a:latin typeface="Arial" pitchFamily="-110" charset="0"/>
              </a:rPr>
              <a:t> </a:t>
            </a:r>
            <a:r>
              <a:rPr lang="en-US" sz="2000" b="1">
                <a:solidFill>
                  <a:srgbClr val="008080"/>
                </a:solidFill>
                <a:latin typeface="Arial" pitchFamily="-110" charset="0"/>
              </a:rPr>
              <a:t>With virtual memory systems</a:t>
            </a:r>
            <a:r>
              <a:rPr lang="en-US" sz="2000">
                <a:latin typeface="Arial" pitchFamily="-110" charset="0"/>
              </a:rPr>
              <a:t>: </a:t>
            </a:r>
            <a:r>
              <a:rPr lang="en-US" sz="1600">
                <a:latin typeface="Arial" pitchFamily="-110" charset="0"/>
              </a:rPr>
              <a:t>(pages would have physical and virtual addresses)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Physical pages re-mapping to different virtual pages during DMA operations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Multi-page DMA cannot assume consecutive addresses</a:t>
            </a:r>
            <a:endParaRPr lang="en-US" sz="2000">
              <a:latin typeface="Arial" pitchFamily="-110" charset="0"/>
            </a:endParaRPr>
          </a:p>
          <a:p>
            <a:pPr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i="1" u="sng">
                <a:solidFill>
                  <a:schemeClr val="accent2"/>
                </a:solidFill>
                <a:latin typeface="Arial" pitchFamily="-110" charset="0"/>
              </a:rPr>
              <a:t>Solutions: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Allow virtual addressing based DMA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Add translation logic to DMA controller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OS allocated virtual pages to DMA prevent re-mapping until DMA completes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0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Partitioned DMA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Break DMA transfer into multi-DMA operations, each is single page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OS chains the pages for the requester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40000"/>
              </a:spcBef>
              <a:buFont typeface="Monotype Sorts" pitchFamily="-110" charset="2"/>
              <a:buChar char="Ë"/>
            </a:pPr>
            <a:r>
              <a:rPr lang="en-US" sz="2000">
                <a:latin typeface="Arial" pitchFamily="-110" charset="0"/>
              </a:rPr>
              <a:t> </a:t>
            </a:r>
            <a:r>
              <a:rPr lang="en-US" sz="2000" b="1">
                <a:solidFill>
                  <a:srgbClr val="008080"/>
                </a:solidFill>
                <a:latin typeface="Arial" pitchFamily="-110" charset="0"/>
              </a:rPr>
              <a:t>In cache-based systems</a:t>
            </a:r>
            <a:r>
              <a:rPr lang="en-US" sz="2000">
                <a:latin typeface="Arial" pitchFamily="-110" charset="0"/>
              </a:rPr>
              <a:t>: </a:t>
            </a:r>
            <a:r>
              <a:rPr lang="en-US" sz="1600">
                <a:latin typeface="Arial" pitchFamily="-110" charset="0"/>
              </a:rPr>
              <a:t>(there can be two copies of data items)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Processor might not know that the cache and memory pages are different</a:t>
            </a:r>
          </a:p>
          <a:p>
            <a:pPr lvl="1">
              <a:spcBef>
                <a:spcPct val="1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Write-back caches can overwrite I/O data or makes DMA to read wrong data</a:t>
            </a:r>
            <a:endParaRPr lang="en-US" sz="2000">
              <a:latin typeface="Arial" pitchFamily="-110" charset="0"/>
            </a:endParaRPr>
          </a:p>
          <a:p>
            <a:pPr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i="1" u="sng">
                <a:solidFill>
                  <a:schemeClr val="accent2"/>
                </a:solidFill>
                <a:latin typeface="Arial" pitchFamily="-110" charset="0"/>
              </a:rPr>
              <a:t>Solutions: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5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Route I/O activities through the cache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Not efficient since I/O data usually is not demonstrating temporal locality</a:t>
            </a:r>
            <a:endParaRPr lang="en-US" sz="2000">
              <a:latin typeface="Arial" pitchFamily="-110" charset="0"/>
            </a:endParaRPr>
          </a:p>
          <a:p>
            <a:pPr lvl="1">
              <a:spcBef>
                <a:spcPct val="10000"/>
              </a:spcBef>
              <a:buFont typeface="Monotype Sorts" pitchFamily="-110" charset="2"/>
              <a:buChar char="è"/>
            </a:pPr>
            <a:r>
              <a:rPr lang="en-US" sz="1800">
                <a:latin typeface="Arial" pitchFamily="-110" charset="0"/>
              </a:rPr>
              <a:t> OS selectively invalidates cache blocks before I/O read or force write-back prior </a:t>
            </a:r>
          </a:p>
          <a:p>
            <a:pPr lvl="1">
              <a:buFont typeface="Monotype Sorts" pitchFamily="-110" charset="2"/>
              <a:buNone/>
            </a:pPr>
            <a:r>
              <a:rPr lang="en-US" sz="1800">
                <a:latin typeface="Arial" pitchFamily="-110" charset="0"/>
              </a:rPr>
              <a:t>     to I/O write</a:t>
            </a:r>
            <a:endParaRPr lang="en-US" sz="2000">
              <a:latin typeface="Arial" pitchFamily="-110" charset="0"/>
            </a:endParaRPr>
          </a:p>
          <a:p>
            <a:pPr lvl="2">
              <a:buFont typeface="Monotype Sorts" pitchFamily="-110" charset="2"/>
              <a:buChar char="ñ"/>
            </a:pPr>
            <a:r>
              <a:rPr lang="en-US" sz="1600">
                <a:latin typeface="Arial" pitchFamily="-110" charset="0"/>
              </a:rPr>
              <a:t> Usually called cache </a:t>
            </a:r>
            <a:r>
              <a:rPr lang="en-US" sz="1600" i="1">
                <a:latin typeface="Arial" pitchFamily="-110" charset="0"/>
              </a:rPr>
              <a:t>flushing</a:t>
            </a:r>
            <a:r>
              <a:rPr lang="en-US" sz="1600">
                <a:latin typeface="Arial" pitchFamily="-110" charset="0"/>
              </a:rPr>
              <a:t> and requires hardware support</a:t>
            </a:r>
            <a:endParaRPr lang="en-US" sz="2000" b="1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1153027" name="Rectangle 3"/>
          <p:cNvSpPr>
            <a:spLocks noChangeArrowheads="1"/>
          </p:cNvSpPr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-110" charset="0"/>
              </a:rPr>
              <a:t>DMA Problems</a:t>
            </a:r>
          </a:p>
        </p:txBody>
      </p:sp>
      <p:sp>
        <p:nvSpPr>
          <p:cNvPr id="1153028" name="Text Box 4"/>
          <p:cNvSpPr txBox="1">
            <a:spLocks noChangeArrowheads="1"/>
          </p:cNvSpPr>
          <p:nvPr/>
        </p:nvSpPr>
        <p:spPr bwMode="auto">
          <a:xfrm>
            <a:off x="609600" y="6096000"/>
            <a:ext cx="83820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-110" charset="2"/>
              <a:buNone/>
            </a:pPr>
            <a:r>
              <a:rPr lang="en-US" sz="1800">
                <a:latin typeface="Arial" pitchFamily="-110" charset="0"/>
              </a:rPr>
              <a:t>DMA allows another path to main memory with no cache and address 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67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I/O Processor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914400"/>
            <a:ext cx="3689350" cy="2187575"/>
            <a:chOff x="584" y="656"/>
            <a:chExt cx="2324" cy="1378"/>
          </a:xfrm>
        </p:grpSpPr>
        <p:sp>
          <p:nvSpPr>
            <p:cNvPr id="1154052" name="Rectangle 4"/>
            <p:cNvSpPr>
              <a:spLocks noChangeArrowheads="1"/>
            </p:cNvSpPr>
            <p:nvPr/>
          </p:nvSpPr>
          <p:spPr bwMode="auto">
            <a:xfrm>
              <a:off x="672" y="728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54053" name="Rectangle 5"/>
            <p:cNvSpPr>
              <a:spLocks noChangeArrowheads="1"/>
            </p:cNvSpPr>
            <p:nvPr/>
          </p:nvSpPr>
          <p:spPr bwMode="auto">
            <a:xfrm>
              <a:off x="1500" y="712"/>
              <a:ext cx="3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IOP</a:t>
              </a:r>
            </a:p>
          </p:txBody>
        </p:sp>
        <p:sp>
          <p:nvSpPr>
            <p:cNvPr id="1154054" name="Rectangle 6"/>
            <p:cNvSpPr>
              <a:spLocks noChangeArrowheads="1"/>
            </p:cNvSpPr>
            <p:nvPr/>
          </p:nvSpPr>
          <p:spPr bwMode="auto">
            <a:xfrm>
              <a:off x="672" y="1280"/>
              <a:ext cx="42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</a:t>
              </a:r>
            </a:p>
          </p:txBody>
        </p:sp>
        <p:sp>
          <p:nvSpPr>
            <p:cNvPr id="1154055" name="Rectangle 7"/>
            <p:cNvSpPr>
              <a:spLocks noChangeArrowheads="1"/>
            </p:cNvSpPr>
            <p:nvPr/>
          </p:nvSpPr>
          <p:spPr bwMode="auto">
            <a:xfrm>
              <a:off x="2576" y="688"/>
              <a:ext cx="28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D1</a:t>
              </a:r>
            </a:p>
          </p:txBody>
        </p:sp>
        <p:sp>
          <p:nvSpPr>
            <p:cNvPr id="1154056" name="Rectangle 8"/>
            <p:cNvSpPr>
              <a:spLocks noChangeArrowheads="1"/>
            </p:cNvSpPr>
            <p:nvPr/>
          </p:nvSpPr>
          <p:spPr bwMode="auto">
            <a:xfrm>
              <a:off x="2576" y="1016"/>
              <a:ext cx="28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D2</a:t>
              </a:r>
            </a:p>
          </p:txBody>
        </p:sp>
        <p:sp>
          <p:nvSpPr>
            <p:cNvPr id="1154057" name="Rectangle 9"/>
            <p:cNvSpPr>
              <a:spLocks noChangeArrowheads="1"/>
            </p:cNvSpPr>
            <p:nvPr/>
          </p:nvSpPr>
          <p:spPr bwMode="auto">
            <a:xfrm>
              <a:off x="2572" y="1544"/>
              <a:ext cx="28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Dn</a:t>
              </a:r>
            </a:p>
          </p:txBody>
        </p:sp>
        <p:sp>
          <p:nvSpPr>
            <p:cNvPr id="1154058" name="Line 10"/>
            <p:cNvSpPr>
              <a:spLocks noChangeShapeType="1"/>
            </p:cNvSpPr>
            <p:nvPr/>
          </p:nvSpPr>
          <p:spPr bwMode="auto">
            <a:xfrm>
              <a:off x="584" y="1080"/>
              <a:ext cx="1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59" name="Line 11"/>
            <p:cNvSpPr>
              <a:spLocks noChangeShapeType="1"/>
            </p:cNvSpPr>
            <p:nvPr/>
          </p:nvSpPr>
          <p:spPr bwMode="auto">
            <a:xfrm>
              <a:off x="872" y="944"/>
              <a:ext cx="0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0" name="Line 12"/>
            <p:cNvSpPr>
              <a:spLocks noChangeShapeType="1"/>
            </p:cNvSpPr>
            <p:nvPr/>
          </p:nvSpPr>
          <p:spPr bwMode="auto">
            <a:xfrm>
              <a:off x="1656" y="928"/>
              <a:ext cx="0" cy="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1" name="Line 13"/>
            <p:cNvSpPr>
              <a:spLocks noChangeShapeType="1"/>
            </p:cNvSpPr>
            <p:nvPr/>
          </p:nvSpPr>
          <p:spPr bwMode="auto">
            <a:xfrm>
              <a:off x="2360" y="656"/>
              <a:ext cx="0" cy="1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2" name="Line 14"/>
            <p:cNvSpPr>
              <a:spLocks noChangeShapeType="1"/>
            </p:cNvSpPr>
            <p:nvPr/>
          </p:nvSpPr>
          <p:spPr bwMode="auto">
            <a:xfrm>
              <a:off x="1856" y="816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3" name="Line 15"/>
            <p:cNvSpPr>
              <a:spLocks noChangeShapeType="1"/>
            </p:cNvSpPr>
            <p:nvPr/>
          </p:nvSpPr>
          <p:spPr bwMode="auto">
            <a:xfrm>
              <a:off x="2384" y="1656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4" name="Line 16"/>
            <p:cNvSpPr>
              <a:spLocks noChangeShapeType="1"/>
            </p:cNvSpPr>
            <p:nvPr/>
          </p:nvSpPr>
          <p:spPr bwMode="auto">
            <a:xfrm>
              <a:off x="2368" y="1104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5" name="Line 17"/>
            <p:cNvSpPr>
              <a:spLocks noChangeShapeType="1"/>
            </p:cNvSpPr>
            <p:nvPr/>
          </p:nvSpPr>
          <p:spPr bwMode="auto">
            <a:xfrm>
              <a:off x="2368" y="776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6" name="Oval 18"/>
            <p:cNvSpPr>
              <a:spLocks noChangeArrowheads="1"/>
            </p:cNvSpPr>
            <p:nvPr/>
          </p:nvSpPr>
          <p:spPr bwMode="auto">
            <a:xfrm>
              <a:off x="860" y="1068"/>
              <a:ext cx="24" cy="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67" name="Rectangle 19"/>
            <p:cNvSpPr>
              <a:spLocks noChangeArrowheads="1"/>
            </p:cNvSpPr>
            <p:nvPr/>
          </p:nvSpPr>
          <p:spPr bwMode="auto">
            <a:xfrm>
              <a:off x="2548" y="1276"/>
              <a:ext cx="360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54068" name="Rectangle 20"/>
            <p:cNvSpPr>
              <a:spLocks noChangeArrowheads="1"/>
            </p:cNvSpPr>
            <p:nvPr/>
          </p:nvSpPr>
          <p:spPr bwMode="auto">
            <a:xfrm>
              <a:off x="1080" y="1092"/>
              <a:ext cx="1016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main memory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bus</a:t>
              </a:r>
            </a:p>
          </p:txBody>
        </p:sp>
        <p:sp>
          <p:nvSpPr>
            <p:cNvPr id="1154069" name="Rectangle 21"/>
            <p:cNvSpPr>
              <a:spLocks noChangeArrowheads="1"/>
            </p:cNvSpPr>
            <p:nvPr/>
          </p:nvSpPr>
          <p:spPr bwMode="auto">
            <a:xfrm>
              <a:off x="2044" y="1708"/>
              <a:ext cx="336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bus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28600" y="3581400"/>
            <a:ext cx="3810000" cy="2792413"/>
            <a:chOff x="236" y="2268"/>
            <a:chExt cx="2400" cy="1759"/>
          </a:xfrm>
        </p:grpSpPr>
        <p:sp>
          <p:nvSpPr>
            <p:cNvPr id="1154071" name="Rectangle 23"/>
            <p:cNvSpPr>
              <a:spLocks noChangeArrowheads="1"/>
            </p:cNvSpPr>
            <p:nvPr/>
          </p:nvSpPr>
          <p:spPr bwMode="auto">
            <a:xfrm>
              <a:off x="1240" y="2268"/>
              <a:ext cx="384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CPU</a:t>
              </a:r>
            </a:p>
            <a:p>
              <a:pPr algn="ctr">
                <a:lnSpc>
                  <a:spcPct val="85000"/>
                </a:lnSpc>
              </a:pPr>
              <a:endParaRPr lang="en-US" sz="1800" b="1">
                <a:solidFill>
                  <a:schemeClr val="accent2"/>
                </a:solidFill>
                <a:latin typeface="Arial" pitchFamily="-110" charset="0"/>
              </a:endParaRP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IOP</a:t>
              </a:r>
            </a:p>
          </p:txBody>
        </p:sp>
        <p:sp>
          <p:nvSpPr>
            <p:cNvPr id="1154072" name="Line 24"/>
            <p:cNvSpPr>
              <a:spLocks noChangeShapeType="1"/>
            </p:cNvSpPr>
            <p:nvPr/>
          </p:nvSpPr>
          <p:spPr bwMode="auto">
            <a:xfrm flipH="1">
              <a:off x="1084" y="2332"/>
              <a:ext cx="19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3" name="Line 25"/>
            <p:cNvSpPr>
              <a:spLocks noChangeShapeType="1"/>
            </p:cNvSpPr>
            <p:nvPr/>
          </p:nvSpPr>
          <p:spPr bwMode="auto">
            <a:xfrm>
              <a:off x="1092" y="2468"/>
              <a:ext cx="16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4" name="Rectangle 26"/>
            <p:cNvSpPr>
              <a:spLocks noChangeArrowheads="1"/>
            </p:cNvSpPr>
            <p:nvPr/>
          </p:nvSpPr>
          <p:spPr bwMode="auto">
            <a:xfrm>
              <a:off x="236" y="2316"/>
              <a:ext cx="864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(1) Issues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instruction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to IOP</a:t>
              </a:r>
            </a:p>
          </p:txBody>
        </p:sp>
        <p:sp>
          <p:nvSpPr>
            <p:cNvPr id="1154075" name="Rectangle 27"/>
            <p:cNvSpPr>
              <a:spLocks noChangeArrowheads="1"/>
            </p:cNvSpPr>
            <p:nvPr/>
          </p:nvSpPr>
          <p:spPr bwMode="auto">
            <a:xfrm>
              <a:off x="1996" y="2996"/>
              <a:ext cx="640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memory</a:t>
              </a:r>
            </a:p>
          </p:txBody>
        </p:sp>
        <p:sp>
          <p:nvSpPr>
            <p:cNvPr id="1154076" name="Line 28"/>
            <p:cNvSpPr>
              <a:spLocks noChangeShapeType="1"/>
            </p:cNvSpPr>
            <p:nvPr/>
          </p:nvSpPr>
          <p:spPr bwMode="auto">
            <a:xfrm>
              <a:off x="1564" y="2716"/>
              <a:ext cx="432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7" name="Line 29"/>
            <p:cNvSpPr>
              <a:spLocks noChangeShapeType="1"/>
            </p:cNvSpPr>
            <p:nvPr/>
          </p:nvSpPr>
          <p:spPr bwMode="auto">
            <a:xfrm flipH="1" flipV="1">
              <a:off x="1436" y="2780"/>
              <a:ext cx="464" cy="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78" name="Rectangle 30"/>
            <p:cNvSpPr>
              <a:spLocks noChangeArrowheads="1"/>
            </p:cNvSpPr>
            <p:nvPr/>
          </p:nvSpPr>
          <p:spPr bwMode="auto">
            <a:xfrm>
              <a:off x="1684" y="2660"/>
              <a:ext cx="256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(2)</a:t>
              </a:r>
            </a:p>
          </p:txBody>
        </p:sp>
        <p:sp>
          <p:nvSpPr>
            <p:cNvPr id="1154079" name="Rectangle 31"/>
            <p:cNvSpPr>
              <a:spLocks noChangeArrowheads="1"/>
            </p:cNvSpPr>
            <p:nvPr/>
          </p:nvSpPr>
          <p:spPr bwMode="auto">
            <a:xfrm>
              <a:off x="1444" y="2948"/>
              <a:ext cx="256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(3)</a:t>
              </a:r>
            </a:p>
          </p:txBody>
        </p:sp>
        <p:sp>
          <p:nvSpPr>
            <p:cNvPr id="1154080" name="Line 32"/>
            <p:cNvSpPr>
              <a:spLocks noChangeShapeType="1"/>
            </p:cNvSpPr>
            <p:nvPr/>
          </p:nvSpPr>
          <p:spPr bwMode="auto">
            <a:xfrm flipV="1">
              <a:off x="1572" y="2516"/>
              <a:ext cx="176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1" name="Line 33"/>
            <p:cNvSpPr>
              <a:spLocks noChangeShapeType="1"/>
            </p:cNvSpPr>
            <p:nvPr/>
          </p:nvSpPr>
          <p:spPr bwMode="auto">
            <a:xfrm flipH="1" flipV="1">
              <a:off x="1588" y="2388"/>
              <a:ext cx="15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2" name="Rectangle 34"/>
            <p:cNvSpPr>
              <a:spLocks noChangeArrowheads="1"/>
            </p:cNvSpPr>
            <p:nvPr/>
          </p:nvSpPr>
          <p:spPr bwMode="auto">
            <a:xfrm>
              <a:off x="660" y="3260"/>
              <a:ext cx="1897" cy="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Device to/from memory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transfers are controlled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by the IOP directly.</a:t>
              </a:r>
            </a:p>
            <a:p>
              <a:pPr>
                <a:lnSpc>
                  <a:spcPct val="85000"/>
                </a:lnSpc>
              </a:pPr>
              <a:endParaRPr lang="en-US" sz="1800" b="1">
                <a:solidFill>
                  <a:schemeClr val="accent2"/>
                </a:solidFill>
                <a:latin typeface="Arial" pitchFamily="-110" charset="0"/>
              </a:endParaRPr>
            </a:p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IOP steals memory cycles.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927600" y="2743200"/>
            <a:ext cx="4217988" cy="3570288"/>
            <a:chOff x="3076" y="1716"/>
            <a:chExt cx="2657" cy="2249"/>
          </a:xfrm>
        </p:grpSpPr>
        <p:sp>
          <p:nvSpPr>
            <p:cNvPr id="1154084" name="Rectangle 36"/>
            <p:cNvSpPr>
              <a:spLocks noChangeArrowheads="1"/>
            </p:cNvSpPr>
            <p:nvPr/>
          </p:nvSpPr>
          <p:spPr bwMode="auto">
            <a:xfrm>
              <a:off x="3488" y="2168"/>
              <a:ext cx="1584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5" name="Rectangle 37"/>
            <p:cNvSpPr>
              <a:spLocks noChangeArrowheads="1"/>
            </p:cNvSpPr>
            <p:nvPr/>
          </p:nvSpPr>
          <p:spPr bwMode="auto">
            <a:xfrm>
              <a:off x="3500" y="2180"/>
              <a:ext cx="1569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OP   Device   Address</a:t>
              </a:r>
            </a:p>
          </p:txBody>
        </p:sp>
        <p:sp>
          <p:nvSpPr>
            <p:cNvPr id="1154086" name="Line 38"/>
            <p:cNvSpPr>
              <a:spLocks noChangeShapeType="1"/>
            </p:cNvSpPr>
            <p:nvPr/>
          </p:nvSpPr>
          <p:spPr bwMode="auto">
            <a:xfrm>
              <a:off x="3792" y="216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7" name="Line 39"/>
            <p:cNvSpPr>
              <a:spLocks noChangeShapeType="1"/>
            </p:cNvSpPr>
            <p:nvPr/>
          </p:nvSpPr>
          <p:spPr bwMode="auto">
            <a:xfrm>
              <a:off x="4392" y="216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88" name="Rectangle 40"/>
            <p:cNvSpPr>
              <a:spLocks noChangeArrowheads="1"/>
            </p:cNvSpPr>
            <p:nvPr/>
          </p:nvSpPr>
          <p:spPr bwMode="auto">
            <a:xfrm>
              <a:off x="3748" y="1716"/>
              <a:ext cx="96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target device</a:t>
              </a:r>
            </a:p>
          </p:txBody>
        </p:sp>
        <p:sp>
          <p:nvSpPr>
            <p:cNvPr id="1154089" name="Rectangle 41"/>
            <p:cNvSpPr>
              <a:spLocks noChangeArrowheads="1"/>
            </p:cNvSpPr>
            <p:nvPr/>
          </p:nvSpPr>
          <p:spPr bwMode="auto">
            <a:xfrm>
              <a:off x="4396" y="1876"/>
              <a:ext cx="1257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where cmnds are</a:t>
              </a:r>
            </a:p>
          </p:txBody>
        </p:sp>
        <p:sp>
          <p:nvSpPr>
            <p:cNvPr id="1154090" name="Line 42"/>
            <p:cNvSpPr>
              <a:spLocks noChangeShapeType="1"/>
            </p:cNvSpPr>
            <p:nvPr/>
          </p:nvSpPr>
          <p:spPr bwMode="auto">
            <a:xfrm flipH="1">
              <a:off x="4076" y="1884"/>
              <a:ext cx="288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1" name="Line 43"/>
            <p:cNvSpPr>
              <a:spLocks noChangeShapeType="1"/>
            </p:cNvSpPr>
            <p:nvPr/>
          </p:nvSpPr>
          <p:spPr bwMode="auto">
            <a:xfrm flipH="1">
              <a:off x="4764" y="2020"/>
              <a:ext cx="152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2" name="Rectangle 44"/>
            <p:cNvSpPr>
              <a:spLocks noChangeArrowheads="1"/>
            </p:cNvSpPr>
            <p:nvPr/>
          </p:nvSpPr>
          <p:spPr bwMode="auto">
            <a:xfrm>
              <a:off x="3188" y="2604"/>
              <a:ext cx="2545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IOP looks in memory for commands</a:t>
              </a:r>
            </a:p>
          </p:txBody>
        </p:sp>
        <p:sp>
          <p:nvSpPr>
            <p:cNvPr id="1154093" name="Rectangle 45"/>
            <p:cNvSpPr>
              <a:spLocks noChangeArrowheads="1"/>
            </p:cNvSpPr>
            <p:nvPr/>
          </p:nvSpPr>
          <p:spPr bwMode="auto">
            <a:xfrm>
              <a:off x="3488" y="2864"/>
              <a:ext cx="1584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4" name="Rectangle 46"/>
            <p:cNvSpPr>
              <a:spLocks noChangeArrowheads="1"/>
            </p:cNvSpPr>
            <p:nvPr/>
          </p:nvSpPr>
          <p:spPr bwMode="auto">
            <a:xfrm>
              <a:off x="3476" y="2876"/>
              <a:ext cx="160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OP   Addr   Cnt   Other</a:t>
              </a:r>
            </a:p>
          </p:txBody>
        </p:sp>
        <p:sp>
          <p:nvSpPr>
            <p:cNvPr id="1154095" name="Line 47"/>
            <p:cNvSpPr>
              <a:spLocks noChangeShapeType="1"/>
            </p:cNvSpPr>
            <p:nvPr/>
          </p:nvSpPr>
          <p:spPr bwMode="auto">
            <a:xfrm>
              <a:off x="3768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6" name="Line 48"/>
            <p:cNvSpPr>
              <a:spLocks noChangeShapeType="1"/>
            </p:cNvSpPr>
            <p:nvPr/>
          </p:nvSpPr>
          <p:spPr bwMode="auto">
            <a:xfrm>
              <a:off x="4240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7" name="Line 49"/>
            <p:cNvSpPr>
              <a:spLocks noChangeShapeType="1"/>
            </p:cNvSpPr>
            <p:nvPr/>
          </p:nvSpPr>
          <p:spPr bwMode="auto">
            <a:xfrm>
              <a:off x="4584" y="286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098" name="Rectangle 50"/>
            <p:cNvSpPr>
              <a:spLocks noChangeArrowheads="1"/>
            </p:cNvSpPr>
            <p:nvPr/>
          </p:nvSpPr>
          <p:spPr bwMode="auto">
            <a:xfrm>
              <a:off x="3076" y="3180"/>
              <a:ext cx="432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what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do</a:t>
              </a:r>
            </a:p>
          </p:txBody>
        </p:sp>
        <p:sp>
          <p:nvSpPr>
            <p:cNvPr id="1154099" name="Rectangle 51"/>
            <p:cNvSpPr>
              <a:spLocks noChangeArrowheads="1"/>
            </p:cNvSpPr>
            <p:nvPr/>
          </p:nvSpPr>
          <p:spPr bwMode="auto">
            <a:xfrm>
              <a:off x="3676" y="3492"/>
              <a:ext cx="496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where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put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data</a:t>
              </a:r>
            </a:p>
          </p:txBody>
        </p:sp>
        <p:sp>
          <p:nvSpPr>
            <p:cNvPr id="1154100" name="Rectangle 52"/>
            <p:cNvSpPr>
              <a:spLocks noChangeArrowheads="1"/>
            </p:cNvSpPr>
            <p:nvPr/>
          </p:nvSpPr>
          <p:spPr bwMode="auto">
            <a:xfrm>
              <a:off x="4380" y="3500"/>
              <a:ext cx="464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how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much</a:t>
              </a:r>
            </a:p>
          </p:txBody>
        </p:sp>
        <p:sp>
          <p:nvSpPr>
            <p:cNvPr id="1154101" name="Rectangle 53"/>
            <p:cNvSpPr>
              <a:spLocks noChangeArrowheads="1"/>
            </p:cNvSpPr>
            <p:nvPr/>
          </p:nvSpPr>
          <p:spPr bwMode="auto">
            <a:xfrm>
              <a:off x="4940" y="3180"/>
              <a:ext cx="680" cy="3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special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requests</a:t>
              </a:r>
            </a:p>
          </p:txBody>
        </p:sp>
        <p:sp>
          <p:nvSpPr>
            <p:cNvPr id="1154102" name="Line 54"/>
            <p:cNvSpPr>
              <a:spLocks noChangeShapeType="1"/>
            </p:cNvSpPr>
            <p:nvPr/>
          </p:nvSpPr>
          <p:spPr bwMode="auto">
            <a:xfrm flipV="1">
              <a:off x="3476" y="3060"/>
              <a:ext cx="16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3" name="Line 55"/>
            <p:cNvSpPr>
              <a:spLocks noChangeShapeType="1"/>
            </p:cNvSpPr>
            <p:nvPr/>
          </p:nvSpPr>
          <p:spPr bwMode="auto">
            <a:xfrm flipV="1">
              <a:off x="3980" y="3060"/>
              <a:ext cx="40" cy="4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4" name="Line 56"/>
            <p:cNvSpPr>
              <a:spLocks noChangeShapeType="1"/>
            </p:cNvSpPr>
            <p:nvPr/>
          </p:nvSpPr>
          <p:spPr bwMode="auto">
            <a:xfrm flipH="1" flipV="1">
              <a:off x="4428" y="3060"/>
              <a:ext cx="136" cy="4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105" name="Line 57"/>
            <p:cNvSpPr>
              <a:spLocks noChangeShapeType="1"/>
            </p:cNvSpPr>
            <p:nvPr/>
          </p:nvSpPr>
          <p:spPr bwMode="auto">
            <a:xfrm flipH="1" flipV="1">
              <a:off x="4836" y="3060"/>
              <a:ext cx="136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4106" name="Rectangle 58"/>
          <p:cNvSpPr>
            <a:spLocks noChangeArrowheads="1"/>
          </p:cNvSpPr>
          <p:nvPr/>
        </p:nvSpPr>
        <p:spPr bwMode="auto">
          <a:xfrm>
            <a:off x="2635250" y="3676650"/>
            <a:ext cx="2247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 (4) IOP interrupts</a:t>
            </a:r>
          </a:p>
          <a:p>
            <a:pPr>
              <a:lnSpc>
                <a:spcPct val="85000"/>
              </a:lnSpc>
            </a:pPr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      CPU when done</a:t>
            </a:r>
          </a:p>
        </p:txBody>
      </p:sp>
      <p:sp>
        <p:nvSpPr>
          <p:cNvPr id="1154108" name="Text Box 60"/>
          <p:cNvSpPr txBox="1">
            <a:spLocks noChangeArrowheads="1"/>
          </p:cNvSpPr>
          <p:nvPr/>
        </p:nvSpPr>
        <p:spPr bwMode="auto">
          <a:xfrm>
            <a:off x="4114800" y="762000"/>
            <a:ext cx="5029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pitchFamily="-110" charset="2"/>
              <a:buChar char="è"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An I/O processor (IOP) offload the CPU</a:t>
            </a:r>
          </a:p>
          <a:p>
            <a:pPr>
              <a:spcBef>
                <a:spcPct val="50000"/>
              </a:spcBef>
              <a:buFont typeface="Monotype Sorts" pitchFamily="-110" charset="2"/>
              <a:buChar char="è"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Some</a:t>
            </a:r>
            <a:r>
              <a:rPr lang="en-US" sz="2000" smtClean="0">
                <a:solidFill>
                  <a:schemeClr val="accent2"/>
                </a:solidFill>
                <a:latin typeface="Arial" pitchFamily="-110" charset="0"/>
              </a:rPr>
              <a:t> processors</a:t>
            </a: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, e.g. </a:t>
            </a:r>
          </a:p>
          <a:p>
            <a:pPr>
              <a:buFont typeface="Monotype Sorts" pitchFamily="-110" charset="2"/>
              <a:buNone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   Motorola 860, include special purpose </a:t>
            </a:r>
          </a:p>
          <a:p>
            <a:pPr>
              <a:buFont typeface="Monotype Sorts" pitchFamily="-110" charset="2"/>
              <a:buNone/>
            </a:pP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   IOP for serial communication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7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Organization of a Hard Magnetic Disk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59225"/>
            <a:ext cx="7924800" cy="2913063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/>
              <a:t>Typical numbers (depending on the disk size):</a:t>
            </a:r>
          </a:p>
          <a:p>
            <a:pPr marL="685800" lvl="1" indent="-190500"/>
            <a:r>
              <a:rPr lang="en-US" sz="2000"/>
              <a:t>500 to 2,000 tracks per surface</a:t>
            </a:r>
          </a:p>
          <a:p>
            <a:pPr marL="685800" lvl="1" indent="-190500"/>
            <a:r>
              <a:rPr lang="en-US" sz="2000"/>
              <a:t>32 to 128 sectors per track</a:t>
            </a:r>
          </a:p>
          <a:p>
            <a:pPr marL="1257300" lvl="2" indent="-342900"/>
            <a:r>
              <a:rPr lang="en-US" sz="2000"/>
              <a:t>A sector is the smallest unit that can be read or written to</a:t>
            </a:r>
          </a:p>
          <a:p>
            <a:pPr marL="203200" indent="-203200">
              <a:spcBef>
                <a:spcPct val="40000"/>
              </a:spcBef>
            </a:pPr>
            <a:r>
              <a:rPr lang="en-US" sz="2000"/>
              <a:t>Traditionally all tracks have the same number of sectors:</a:t>
            </a:r>
          </a:p>
          <a:p>
            <a:pPr marL="685800" lvl="1" indent="-190500"/>
            <a:r>
              <a:rPr lang="en-US" sz="2000"/>
              <a:t>Constant bit density: record more sectors on the outer tracks</a:t>
            </a:r>
          </a:p>
          <a:p>
            <a:pPr marL="685800" lvl="1" indent="-190500"/>
            <a:r>
              <a:rPr lang="en-US" sz="2000"/>
              <a:t>Recently relaxed: constant bit size, speed varies with track location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774700"/>
            <a:ext cx="7975600" cy="3216275"/>
            <a:chOff x="392" y="488"/>
            <a:chExt cx="5024" cy="2026"/>
          </a:xfrm>
        </p:grpSpPr>
        <p:sp>
          <p:nvSpPr>
            <p:cNvPr id="1117189" name="Oval 5"/>
            <p:cNvSpPr>
              <a:spLocks noChangeArrowheads="1"/>
            </p:cNvSpPr>
            <p:nvPr/>
          </p:nvSpPr>
          <p:spPr bwMode="auto">
            <a:xfrm>
              <a:off x="392" y="1448"/>
              <a:ext cx="1520" cy="22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0" name="Oval 6"/>
            <p:cNvSpPr>
              <a:spLocks noChangeArrowheads="1"/>
            </p:cNvSpPr>
            <p:nvPr/>
          </p:nvSpPr>
          <p:spPr bwMode="auto">
            <a:xfrm>
              <a:off x="392" y="1304"/>
              <a:ext cx="1520" cy="22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1" name="Oval 7"/>
            <p:cNvSpPr>
              <a:spLocks noChangeArrowheads="1"/>
            </p:cNvSpPr>
            <p:nvPr/>
          </p:nvSpPr>
          <p:spPr bwMode="auto">
            <a:xfrm>
              <a:off x="392" y="1160"/>
              <a:ext cx="1520" cy="22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2" name="Oval 8"/>
            <p:cNvSpPr>
              <a:spLocks noChangeArrowheads="1"/>
            </p:cNvSpPr>
            <p:nvPr/>
          </p:nvSpPr>
          <p:spPr bwMode="auto">
            <a:xfrm>
              <a:off x="392" y="1016"/>
              <a:ext cx="1520" cy="22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3" name="Oval 9"/>
            <p:cNvSpPr>
              <a:spLocks noChangeArrowheads="1"/>
            </p:cNvSpPr>
            <p:nvPr/>
          </p:nvSpPr>
          <p:spPr bwMode="auto">
            <a:xfrm>
              <a:off x="392" y="872"/>
              <a:ext cx="1520" cy="22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4" name="Line 10"/>
            <p:cNvSpPr>
              <a:spLocks noChangeShapeType="1"/>
            </p:cNvSpPr>
            <p:nvPr/>
          </p:nvSpPr>
          <p:spPr bwMode="auto">
            <a:xfrm>
              <a:off x="1928" y="968"/>
              <a:ext cx="752" cy="3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5" name="Line 11"/>
            <p:cNvSpPr>
              <a:spLocks noChangeShapeType="1"/>
            </p:cNvSpPr>
            <p:nvPr/>
          </p:nvSpPr>
          <p:spPr bwMode="auto">
            <a:xfrm>
              <a:off x="1928" y="1112"/>
              <a:ext cx="752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6" name="Line 12"/>
            <p:cNvSpPr>
              <a:spLocks noChangeShapeType="1"/>
            </p:cNvSpPr>
            <p:nvPr/>
          </p:nvSpPr>
          <p:spPr bwMode="auto">
            <a:xfrm>
              <a:off x="1928" y="1296"/>
              <a:ext cx="7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7" name="Line 13"/>
            <p:cNvSpPr>
              <a:spLocks noChangeShapeType="1"/>
            </p:cNvSpPr>
            <p:nvPr/>
          </p:nvSpPr>
          <p:spPr bwMode="auto">
            <a:xfrm flipV="1">
              <a:off x="1928" y="1288"/>
              <a:ext cx="752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8" name="Line 14"/>
            <p:cNvSpPr>
              <a:spLocks noChangeShapeType="1"/>
            </p:cNvSpPr>
            <p:nvPr/>
          </p:nvSpPr>
          <p:spPr bwMode="auto">
            <a:xfrm flipV="1">
              <a:off x="1928" y="1288"/>
              <a:ext cx="752" cy="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99" name="Rectangle 15"/>
            <p:cNvSpPr>
              <a:spLocks noChangeArrowheads="1"/>
            </p:cNvSpPr>
            <p:nvPr/>
          </p:nvSpPr>
          <p:spPr bwMode="auto">
            <a:xfrm>
              <a:off x="2727" y="1200"/>
              <a:ext cx="5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  <a:latin typeface="Arial" pitchFamily="-110" charset="0"/>
                </a:rPr>
                <a:t>Platters</a:t>
              </a:r>
              <a:endParaRPr lang="en-US" sz="1600" b="1">
                <a:latin typeface="Arial" pitchFamily="-110" charset="0"/>
              </a:endParaRPr>
            </a:p>
          </p:txBody>
        </p:sp>
        <p:sp>
          <p:nvSpPr>
            <p:cNvPr id="1117200" name="Oval 16"/>
            <p:cNvSpPr>
              <a:spLocks noChangeArrowheads="1"/>
            </p:cNvSpPr>
            <p:nvPr/>
          </p:nvSpPr>
          <p:spPr bwMode="auto">
            <a:xfrm>
              <a:off x="3704" y="488"/>
              <a:ext cx="1712" cy="171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1" name="Oval 17"/>
            <p:cNvSpPr>
              <a:spLocks noChangeArrowheads="1"/>
            </p:cNvSpPr>
            <p:nvPr/>
          </p:nvSpPr>
          <p:spPr bwMode="auto">
            <a:xfrm>
              <a:off x="3896" y="680"/>
              <a:ext cx="1328" cy="132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2" name="Oval 18"/>
            <p:cNvSpPr>
              <a:spLocks noChangeArrowheads="1"/>
            </p:cNvSpPr>
            <p:nvPr/>
          </p:nvSpPr>
          <p:spPr bwMode="auto">
            <a:xfrm>
              <a:off x="4088" y="872"/>
              <a:ext cx="944" cy="9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3" name="Line 19"/>
            <p:cNvSpPr>
              <a:spLocks noChangeShapeType="1"/>
            </p:cNvSpPr>
            <p:nvPr/>
          </p:nvSpPr>
          <p:spPr bwMode="auto">
            <a:xfrm>
              <a:off x="3128" y="1728"/>
              <a:ext cx="7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4" name="Rectangle 20"/>
            <p:cNvSpPr>
              <a:spLocks noChangeArrowheads="1"/>
            </p:cNvSpPr>
            <p:nvPr/>
          </p:nvSpPr>
          <p:spPr bwMode="auto">
            <a:xfrm>
              <a:off x="2679" y="1632"/>
              <a:ext cx="45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  <a:latin typeface="Arial" pitchFamily="-110" charset="0"/>
                </a:rPr>
                <a:t>Track</a:t>
              </a:r>
              <a:endParaRPr lang="en-US" sz="1600" b="1">
                <a:latin typeface="Arial" pitchFamily="-110" charset="0"/>
              </a:endParaRPr>
            </a:p>
          </p:txBody>
        </p:sp>
        <p:sp>
          <p:nvSpPr>
            <p:cNvPr id="1117205" name="Line 21"/>
            <p:cNvSpPr>
              <a:spLocks noChangeShapeType="1"/>
            </p:cNvSpPr>
            <p:nvPr/>
          </p:nvSpPr>
          <p:spPr bwMode="auto">
            <a:xfrm>
              <a:off x="4560" y="18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6" name="Line 22"/>
            <p:cNvSpPr>
              <a:spLocks noChangeShapeType="1"/>
            </p:cNvSpPr>
            <p:nvPr/>
          </p:nvSpPr>
          <p:spPr bwMode="auto">
            <a:xfrm flipV="1">
              <a:off x="4088" y="1672"/>
              <a:ext cx="128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7" name="Line 23"/>
            <p:cNvSpPr>
              <a:spLocks noChangeShapeType="1"/>
            </p:cNvSpPr>
            <p:nvPr/>
          </p:nvSpPr>
          <p:spPr bwMode="auto">
            <a:xfrm flipV="1">
              <a:off x="4040" y="1864"/>
              <a:ext cx="272" cy="4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08" name="Rectangle 24"/>
            <p:cNvSpPr>
              <a:spLocks noChangeArrowheads="1"/>
            </p:cNvSpPr>
            <p:nvPr/>
          </p:nvSpPr>
          <p:spPr bwMode="auto">
            <a:xfrm>
              <a:off x="3687" y="2304"/>
              <a:ext cx="51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  <a:latin typeface="Arial" pitchFamily="-110" charset="0"/>
                </a:rPr>
                <a:t>Sector</a:t>
              </a:r>
              <a:endParaRPr lang="en-US" sz="1600" b="1">
                <a:latin typeface="Arial" pitchFamily="-110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32500" y="685800"/>
            <a:ext cx="3111500" cy="2265363"/>
            <a:chOff x="3800" y="336"/>
            <a:chExt cx="1960" cy="1427"/>
          </a:xfrm>
        </p:grpSpPr>
        <p:sp>
          <p:nvSpPr>
            <p:cNvPr id="1119237" name="Rectangle 5"/>
            <p:cNvSpPr>
              <a:spLocks noChangeArrowheads="1"/>
            </p:cNvSpPr>
            <p:nvPr/>
          </p:nvSpPr>
          <p:spPr bwMode="auto">
            <a:xfrm>
              <a:off x="5104" y="1344"/>
              <a:ext cx="656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1"/>
                  </a:solidFill>
                  <a:latin typeface="Arial" pitchFamily="-110" charset="0"/>
                </a:rPr>
                <a:t>Cylinder</a:t>
              </a:r>
            </a:p>
          </p:txBody>
        </p:sp>
        <p:sp useBgFill="1">
          <p:nvSpPr>
            <p:cNvPr id="1119238" name="Oval 6"/>
            <p:cNvSpPr>
              <a:spLocks noChangeArrowheads="1"/>
            </p:cNvSpPr>
            <p:nvPr/>
          </p:nvSpPr>
          <p:spPr bwMode="auto">
            <a:xfrm>
              <a:off x="4208" y="1264"/>
              <a:ext cx="784" cy="24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9239" name="Oval 7"/>
            <p:cNvSpPr>
              <a:spLocks noChangeArrowheads="1"/>
            </p:cNvSpPr>
            <p:nvPr/>
          </p:nvSpPr>
          <p:spPr bwMode="auto">
            <a:xfrm>
              <a:off x="4208" y="1120"/>
              <a:ext cx="784" cy="24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9240" name="Oval 8"/>
            <p:cNvSpPr>
              <a:spLocks noChangeArrowheads="1"/>
            </p:cNvSpPr>
            <p:nvPr/>
          </p:nvSpPr>
          <p:spPr bwMode="auto">
            <a:xfrm>
              <a:off x="4192" y="1008"/>
              <a:ext cx="784" cy="24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9241" name="Oval 9"/>
            <p:cNvSpPr>
              <a:spLocks noChangeArrowheads="1"/>
            </p:cNvSpPr>
            <p:nvPr/>
          </p:nvSpPr>
          <p:spPr bwMode="auto">
            <a:xfrm>
              <a:off x="4192" y="912"/>
              <a:ext cx="784" cy="24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42" name="Line 10"/>
            <p:cNvSpPr>
              <a:spLocks noChangeShapeType="1"/>
            </p:cNvSpPr>
            <p:nvPr/>
          </p:nvSpPr>
          <p:spPr bwMode="auto">
            <a:xfrm>
              <a:off x="4572" y="1020"/>
              <a:ext cx="152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43" name="Line 11"/>
            <p:cNvSpPr>
              <a:spLocks noChangeShapeType="1"/>
            </p:cNvSpPr>
            <p:nvPr/>
          </p:nvSpPr>
          <p:spPr bwMode="auto">
            <a:xfrm>
              <a:off x="4556" y="1004"/>
              <a:ext cx="376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44" name="Line 12"/>
            <p:cNvSpPr>
              <a:spLocks noChangeShapeType="1"/>
            </p:cNvSpPr>
            <p:nvPr/>
          </p:nvSpPr>
          <p:spPr bwMode="auto">
            <a:xfrm flipV="1">
              <a:off x="4748" y="636"/>
              <a:ext cx="184" cy="4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45" name="Rectangle 13"/>
            <p:cNvSpPr>
              <a:spLocks noChangeArrowheads="1"/>
            </p:cNvSpPr>
            <p:nvPr/>
          </p:nvSpPr>
          <p:spPr bwMode="auto">
            <a:xfrm>
              <a:off x="4944" y="536"/>
              <a:ext cx="52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Sector</a:t>
              </a:r>
            </a:p>
          </p:txBody>
        </p:sp>
        <p:sp>
          <p:nvSpPr>
            <p:cNvPr id="1119246" name="Line 14"/>
            <p:cNvSpPr>
              <a:spLocks noChangeShapeType="1"/>
            </p:cNvSpPr>
            <p:nvPr/>
          </p:nvSpPr>
          <p:spPr bwMode="auto">
            <a:xfrm flipV="1">
              <a:off x="4484" y="436"/>
              <a:ext cx="232" cy="5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47" name="Rectangle 15"/>
            <p:cNvSpPr>
              <a:spLocks noChangeArrowheads="1"/>
            </p:cNvSpPr>
            <p:nvPr/>
          </p:nvSpPr>
          <p:spPr bwMode="auto">
            <a:xfrm>
              <a:off x="4744" y="336"/>
              <a:ext cx="464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Track</a:t>
              </a: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4328" y="968"/>
              <a:ext cx="520" cy="456"/>
              <a:chOff x="4088" y="1136"/>
              <a:chExt cx="520" cy="456"/>
            </a:xfrm>
          </p:grpSpPr>
          <p:sp>
            <p:nvSpPr>
              <p:cNvPr id="1119249" name="Oval 17"/>
              <p:cNvSpPr>
                <a:spLocks noChangeArrowheads="1"/>
              </p:cNvSpPr>
              <p:nvPr/>
            </p:nvSpPr>
            <p:spPr bwMode="auto">
              <a:xfrm>
                <a:off x="4112" y="1464"/>
                <a:ext cx="496" cy="128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50" name="Oval 18"/>
              <p:cNvSpPr>
                <a:spLocks noChangeArrowheads="1"/>
              </p:cNvSpPr>
              <p:nvPr/>
            </p:nvSpPr>
            <p:spPr bwMode="auto">
              <a:xfrm>
                <a:off x="4096" y="1136"/>
                <a:ext cx="496" cy="128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51" name="Line 19"/>
              <p:cNvSpPr>
                <a:spLocks noChangeShapeType="1"/>
              </p:cNvSpPr>
              <p:nvPr/>
            </p:nvSpPr>
            <p:spPr bwMode="auto">
              <a:xfrm>
                <a:off x="4088" y="1200"/>
                <a:ext cx="0" cy="32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252" name="Line 20"/>
              <p:cNvSpPr>
                <a:spLocks noChangeShapeType="1"/>
              </p:cNvSpPr>
              <p:nvPr/>
            </p:nvSpPr>
            <p:spPr bwMode="auto">
              <a:xfrm>
                <a:off x="4592" y="1200"/>
                <a:ext cx="0" cy="344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9253" name="Line 21"/>
            <p:cNvSpPr>
              <a:spLocks noChangeShapeType="1"/>
            </p:cNvSpPr>
            <p:nvPr/>
          </p:nvSpPr>
          <p:spPr bwMode="auto">
            <a:xfrm>
              <a:off x="4860" y="1260"/>
              <a:ext cx="352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4" name="Line 22"/>
            <p:cNvSpPr>
              <a:spLocks noChangeShapeType="1"/>
            </p:cNvSpPr>
            <p:nvPr/>
          </p:nvSpPr>
          <p:spPr bwMode="auto">
            <a:xfrm>
              <a:off x="4064" y="1008"/>
              <a:ext cx="0" cy="4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5" name="Line 23"/>
            <p:cNvSpPr>
              <a:spLocks noChangeShapeType="1"/>
            </p:cNvSpPr>
            <p:nvPr/>
          </p:nvSpPr>
          <p:spPr bwMode="auto">
            <a:xfrm>
              <a:off x="4056" y="984"/>
              <a:ext cx="24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6" name="Line 24"/>
            <p:cNvSpPr>
              <a:spLocks noChangeShapeType="1"/>
            </p:cNvSpPr>
            <p:nvPr/>
          </p:nvSpPr>
          <p:spPr bwMode="auto">
            <a:xfrm>
              <a:off x="4072" y="1176"/>
              <a:ext cx="184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7" name="Line 25"/>
            <p:cNvSpPr>
              <a:spLocks noChangeShapeType="1"/>
            </p:cNvSpPr>
            <p:nvPr/>
          </p:nvSpPr>
          <p:spPr bwMode="auto">
            <a:xfrm>
              <a:off x="4072" y="1296"/>
              <a:ext cx="224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8" name="Line 26"/>
            <p:cNvSpPr>
              <a:spLocks noChangeShapeType="1"/>
            </p:cNvSpPr>
            <p:nvPr/>
          </p:nvSpPr>
          <p:spPr bwMode="auto">
            <a:xfrm>
              <a:off x="4072" y="1432"/>
              <a:ext cx="23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59" name="Line 27"/>
            <p:cNvSpPr>
              <a:spLocks noChangeShapeType="1"/>
            </p:cNvSpPr>
            <p:nvPr/>
          </p:nvSpPr>
          <p:spPr bwMode="auto">
            <a:xfrm flipH="1">
              <a:off x="3800" y="1240"/>
              <a:ext cx="27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60" name="Line 28"/>
            <p:cNvSpPr>
              <a:spLocks noChangeShapeType="1"/>
            </p:cNvSpPr>
            <p:nvPr/>
          </p:nvSpPr>
          <p:spPr bwMode="auto">
            <a:xfrm>
              <a:off x="4316" y="1412"/>
              <a:ext cx="160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61" name="Rectangle 29"/>
            <p:cNvSpPr>
              <a:spLocks noChangeArrowheads="1"/>
            </p:cNvSpPr>
            <p:nvPr/>
          </p:nvSpPr>
          <p:spPr bwMode="auto">
            <a:xfrm>
              <a:off x="4480" y="1568"/>
              <a:ext cx="432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solidFill>
                    <a:schemeClr val="accent2"/>
                  </a:solidFill>
                  <a:latin typeface="Arial" pitchFamily="-110" charset="0"/>
                </a:rPr>
                <a:t>Head</a:t>
              </a:r>
              <a:endParaRPr lang="en-US" sz="1800" b="1">
                <a:solidFill>
                  <a:schemeClr val="hlink"/>
                </a:solidFill>
                <a:latin typeface="Arial" pitchFamily="-110" charset="0"/>
              </a:endParaRPr>
            </a:p>
          </p:txBody>
        </p:sp>
        <p:sp>
          <p:nvSpPr>
            <p:cNvPr id="1119262" name="Line 30"/>
            <p:cNvSpPr>
              <a:spLocks noChangeShapeType="1"/>
            </p:cNvSpPr>
            <p:nvPr/>
          </p:nvSpPr>
          <p:spPr bwMode="auto">
            <a:xfrm>
              <a:off x="4980" y="1476"/>
              <a:ext cx="232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63" name="Rectangle 31"/>
            <p:cNvSpPr>
              <a:spLocks noChangeArrowheads="1"/>
            </p:cNvSpPr>
            <p:nvPr/>
          </p:nvSpPr>
          <p:spPr bwMode="auto">
            <a:xfrm>
              <a:off x="5232" y="1584"/>
              <a:ext cx="528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Platter</a:t>
              </a:r>
            </a:p>
          </p:txBody>
        </p:sp>
      </p:grpSp>
      <p:sp>
        <p:nvSpPr>
          <p:cNvPr id="1119267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Magnetic Disk Operation</a:t>
            </a:r>
          </a:p>
        </p:txBody>
      </p:sp>
      <p:sp>
        <p:nvSpPr>
          <p:cNvPr id="1119268" name="Rectangle 3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Cylinder: all the tracks under the </a:t>
            </a:r>
            <a:br>
              <a:rPr lang="en-US" sz="2400"/>
            </a:br>
            <a:r>
              <a:rPr lang="en-US" sz="2400"/>
              <a:t>head at a given point on all surface</a:t>
            </a:r>
          </a:p>
          <a:p>
            <a:pPr>
              <a:lnSpc>
                <a:spcPct val="90000"/>
              </a:lnSpc>
            </a:pPr>
            <a:r>
              <a:rPr lang="en-US" sz="2400"/>
              <a:t>Read/write is a three-stage process: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Seek time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position the arm over proper track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Rotational latency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wait for the sector to rotate under the read/write head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Transfer time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transfer a block of bits (sector) under the read-write head</a:t>
            </a:r>
          </a:p>
          <a:p>
            <a:pPr>
              <a:lnSpc>
                <a:spcPct val="90000"/>
              </a:lnSpc>
            </a:pPr>
            <a:r>
              <a:rPr lang="en-US" sz="2400"/>
              <a:t>Average seek time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</a:t>
            </a:r>
            <a:r>
              <a:rPr lang="en-US" altLang="ja-JP" sz="2400"/>
              <a:t>∑ </a:t>
            </a:r>
            <a:r>
              <a:rPr lang="en-US" sz="2400"/>
              <a:t>time for all possible seeks) / (# seeks)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Typically in the range of 8 ms to 12 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Due to locality of disk reference, actual average seek time may only be 25% to 33% of the advertised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316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Magnetic Disk Characteristic</a:t>
            </a:r>
          </a:p>
        </p:txBody>
      </p:sp>
      <p:sp>
        <p:nvSpPr>
          <p:cNvPr id="1121317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Rotational Latency: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disks rotate at</a:t>
            </a:r>
            <a:r>
              <a:rPr lang="en-US" sz="2400" dirty="0" smtClean="0"/>
              <a:t> 5,400 </a:t>
            </a:r>
            <a:r>
              <a:rPr lang="en-US" sz="2400" dirty="0"/>
              <a:t>to</a:t>
            </a:r>
            <a:r>
              <a:rPr lang="en-US" sz="2400" dirty="0" smtClean="0"/>
              <a:t> 10,000 </a:t>
            </a:r>
            <a:r>
              <a:rPr lang="en-US" sz="2400" dirty="0"/>
              <a:t>RPM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Approximately</a:t>
            </a:r>
            <a:r>
              <a:rPr lang="en-US" sz="2400" dirty="0" smtClean="0"/>
              <a:t> 11 </a:t>
            </a:r>
            <a:r>
              <a:rPr lang="en-US" sz="2400" dirty="0"/>
              <a:t>ms to</a:t>
            </a:r>
            <a:r>
              <a:rPr lang="en-US" sz="2400" dirty="0" smtClean="0"/>
              <a:t> 6 </a:t>
            </a:r>
            <a:r>
              <a:rPr lang="en-US" sz="2400" dirty="0"/>
              <a:t>ms per revolution, respectively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 average latency to the desired information is halfway around the disk: </a:t>
            </a:r>
            <a:endParaRPr lang="en-US" sz="24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5.5 </a:t>
            </a:r>
            <a:r>
              <a:rPr lang="en-US" sz="2000" dirty="0"/>
              <a:t>ms at</a:t>
            </a:r>
            <a:r>
              <a:rPr lang="en-US" sz="2000" dirty="0" smtClean="0"/>
              <a:t> 5400 RPM</a:t>
            </a:r>
            <a:r>
              <a:rPr lang="en-US" sz="2000" dirty="0"/>
              <a:t>,</a:t>
            </a:r>
            <a:r>
              <a:rPr lang="en-US" sz="2000" dirty="0" smtClean="0"/>
              <a:t> 3 </a:t>
            </a:r>
            <a:r>
              <a:rPr lang="en-US" sz="2000" dirty="0"/>
              <a:t>ms at</a:t>
            </a:r>
            <a:r>
              <a:rPr lang="en-US" sz="2000" dirty="0" smtClean="0"/>
              <a:t> 10000 RPM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Transfer Time is a function of 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Transfer size (usually a sector): 1 KB / sector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Rotation speed:</a:t>
            </a:r>
            <a:r>
              <a:rPr lang="en-US" sz="2400" dirty="0" smtClean="0"/>
              <a:t> 5400 RPM </a:t>
            </a:r>
            <a:r>
              <a:rPr lang="en-US" sz="2400" dirty="0"/>
              <a:t>to</a:t>
            </a:r>
            <a:r>
              <a:rPr lang="en-US" sz="2400" dirty="0" smtClean="0"/>
              <a:t> 10000 RPM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Recording density: bits per inch on a track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Diameter: typical diameter ranges from  2.5 to 5.25”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Typical </a:t>
            </a:r>
            <a:r>
              <a:rPr lang="en-US" sz="2400" dirty="0" smtClean="0"/>
              <a:t>values ~500MB per </a:t>
            </a:r>
            <a:r>
              <a:rPr lang="en-US" sz="2400" dirty="0"/>
              <a:t>second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Example</a:t>
            </a:r>
          </a:p>
        </p:txBody>
      </p:sp>
      <p:sp>
        <p:nvSpPr>
          <p:cNvPr id="1123332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Calculate the access time for a disk with 512 byte/sector and 12 ms advertised seek time. The disk rotates at 5400 RPM and transfers data at a rate of 4MB/sec. The controller overhead is 1 ms. Assume that the queue is idle (so no service time)</a:t>
            </a:r>
          </a:p>
          <a:p>
            <a:endParaRPr lang="en-US" sz="800">
              <a:solidFill>
                <a:srgbClr val="800000"/>
              </a:solidFill>
              <a:latin typeface="Arial" pitchFamily="-110" charset="0"/>
            </a:endParaRPr>
          </a:p>
          <a:p>
            <a:r>
              <a:rPr lang="en-US" sz="2000" b="1" u="sng">
                <a:solidFill>
                  <a:schemeClr val="accent2"/>
                </a:solidFill>
                <a:latin typeface="Arial" pitchFamily="-110" charset="0"/>
              </a:rPr>
              <a:t>Answer:</a:t>
            </a:r>
            <a:endParaRPr lang="en-US" sz="2000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1123333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tabLst>
                <a:tab pos="1190625" algn="l"/>
                <a:tab pos="2278063" algn="l"/>
                <a:tab pos="4227513" algn="l"/>
                <a:tab pos="4451350" algn="l"/>
                <a:tab pos="6388100" algn="l"/>
                <a:tab pos="7827963" algn="l"/>
              </a:tabLst>
            </a:pPr>
            <a:r>
              <a:rPr lang="en-US" sz="2000" dirty="0">
                <a:latin typeface="Arial" pitchFamily="-110" charset="0"/>
              </a:rPr>
              <a:t>Disk </a:t>
            </a:r>
            <a:r>
              <a:rPr lang="en-US" sz="2000" dirty="0" smtClean="0">
                <a:latin typeface="Arial" pitchFamily="-110" charset="0"/>
              </a:rPr>
              <a:t>Time	= Seek	+ Rotation	+ Transfer	+ Controller	+ Queue</a:t>
            </a:r>
            <a:endParaRPr lang="en-US" sz="1800" dirty="0"/>
          </a:p>
        </p:txBody>
      </p:sp>
      <p:sp>
        <p:nvSpPr>
          <p:cNvPr id="1123334" name="Text Box 6"/>
          <p:cNvSpPr txBox="1">
            <a:spLocks noChangeArrowheads="1"/>
          </p:cNvSpPr>
          <p:nvPr/>
        </p:nvSpPr>
        <p:spPr bwMode="auto">
          <a:xfrm>
            <a:off x="0" y="28194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2700" lvl="1">
              <a:spcBef>
                <a:spcPct val="50000"/>
              </a:spcBef>
              <a:tabLst>
                <a:tab pos="1190625" algn="l"/>
                <a:tab pos="2278063" algn="l"/>
                <a:tab pos="4227513" algn="l"/>
                <a:tab pos="6388100" algn="l"/>
                <a:tab pos="7818438" algn="l"/>
              </a:tabLst>
            </a:pPr>
            <a:r>
              <a:rPr lang="en-US" sz="2000" dirty="0" smtClean="0">
                <a:latin typeface="Arial" pitchFamily="-110" charset="0"/>
              </a:rPr>
              <a:t>	= 12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.5/(5400 RPM)	+ </a:t>
            </a:r>
            <a:r>
              <a:rPr lang="en-US" sz="2000" dirty="0">
                <a:latin typeface="Arial" pitchFamily="-110" charset="0"/>
              </a:rPr>
              <a:t>0.5 </a:t>
            </a:r>
            <a:r>
              <a:rPr lang="en-US" sz="2000" dirty="0" smtClean="0">
                <a:latin typeface="Arial" pitchFamily="-110" charset="0"/>
              </a:rPr>
              <a:t>KiB </a:t>
            </a:r>
            <a:r>
              <a:rPr lang="en-US" sz="2000" dirty="0">
                <a:latin typeface="Arial" pitchFamily="-110" charset="0"/>
              </a:rPr>
              <a:t>/ 4 </a:t>
            </a:r>
            <a:r>
              <a:rPr lang="en-US" sz="2000" dirty="0" err="1" smtClean="0">
                <a:latin typeface="Arial" pitchFamily="-110" charset="0"/>
              </a:rPr>
              <a:t>MiB</a:t>
            </a:r>
            <a:r>
              <a:rPr lang="en-US" sz="2000" dirty="0" smtClean="0">
                <a:latin typeface="Arial" pitchFamily="-110" charset="0"/>
              </a:rPr>
              <a:t>/s	+ </a:t>
            </a:r>
            <a:r>
              <a:rPr lang="en-US" sz="2000" dirty="0">
                <a:latin typeface="Arial" pitchFamily="-110" charset="0"/>
              </a:rPr>
              <a:t>1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+ 0</a:t>
            </a:r>
            <a:endParaRPr lang="en-US" sz="1600" dirty="0"/>
          </a:p>
        </p:txBody>
      </p:sp>
      <p:sp>
        <p:nvSpPr>
          <p:cNvPr id="1123335" name="Text Box 7"/>
          <p:cNvSpPr txBox="1">
            <a:spLocks noChangeArrowheads="1"/>
          </p:cNvSpPr>
          <p:nvPr/>
        </p:nvSpPr>
        <p:spPr bwMode="auto">
          <a:xfrm>
            <a:off x="0" y="3505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2700" lvl="2">
              <a:spcBef>
                <a:spcPct val="50000"/>
              </a:spcBef>
              <a:tabLst>
                <a:tab pos="1190625" algn="l"/>
                <a:tab pos="2278063" algn="l"/>
                <a:tab pos="4227513" algn="l"/>
                <a:tab pos="6388100" algn="l"/>
                <a:tab pos="7818438" algn="l"/>
              </a:tabLst>
            </a:pPr>
            <a:r>
              <a:rPr lang="en-US" sz="2000" dirty="0">
                <a:latin typeface="Arial" pitchFamily="-110" charset="0"/>
              </a:rPr>
              <a:t>	</a:t>
            </a:r>
            <a:r>
              <a:rPr lang="en-US" sz="2000" dirty="0" smtClean="0">
                <a:latin typeface="Arial" pitchFamily="-110" charset="0"/>
              </a:rPr>
              <a:t>= 12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.5</a:t>
            </a:r>
            <a:r>
              <a:rPr lang="en-US" sz="2000" dirty="0" smtClean="0">
                <a:latin typeface="Arial" pitchFamily="-110" charset="0"/>
              </a:rPr>
              <a:t>/(90 R/s)</a:t>
            </a:r>
            <a:r>
              <a:rPr lang="en-US" sz="2000" dirty="0" smtClean="0">
                <a:latin typeface="Arial" pitchFamily="-110" charset="0"/>
              </a:rPr>
              <a:t>	+ (0.125 </a:t>
            </a:r>
            <a:r>
              <a:rPr lang="en-US" sz="2000" dirty="0">
                <a:latin typeface="Arial" pitchFamily="-110" charset="0"/>
              </a:rPr>
              <a:t>/ </a:t>
            </a:r>
            <a:r>
              <a:rPr lang="en-US" sz="2000" dirty="0" smtClean="0">
                <a:latin typeface="Arial" pitchFamily="-110" charset="0"/>
              </a:rPr>
              <a:t>1024) s	+ </a:t>
            </a:r>
            <a:r>
              <a:rPr lang="en-US" sz="2000" dirty="0">
                <a:latin typeface="Arial" pitchFamily="-110" charset="0"/>
              </a:rPr>
              <a:t>1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+ 0</a:t>
            </a:r>
            <a:endParaRPr lang="en-US" sz="1600" dirty="0"/>
          </a:p>
        </p:txBody>
      </p:sp>
      <p:sp>
        <p:nvSpPr>
          <p:cNvPr id="1123336" name="Text Box 8"/>
          <p:cNvSpPr txBox="1">
            <a:spLocks noChangeArrowheads="1"/>
          </p:cNvSpPr>
          <p:nvPr/>
        </p:nvSpPr>
        <p:spPr bwMode="auto">
          <a:xfrm>
            <a:off x="0" y="41148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1190625" algn="l"/>
                <a:tab pos="2278063" algn="l"/>
                <a:tab pos="4227513" algn="l"/>
                <a:tab pos="6388100" algn="l"/>
                <a:tab pos="6448425" algn="l"/>
                <a:tab pos="7818438" algn="l"/>
              </a:tabLst>
            </a:pPr>
            <a:r>
              <a:rPr lang="en-US" sz="2000" dirty="0" smtClean="0">
                <a:latin typeface="Arial" pitchFamily="-110" charset="0"/>
              </a:rPr>
              <a:t>	= 12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+ 5.5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</a:t>
            </a:r>
            <a:r>
              <a:rPr lang="en-US" sz="2000" dirty="0">
                <a:latin typeface="Arial" pitchFamily="-110" charset="0"/>
              </a:rPr>
              <a:t>0.1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</a:t>
            </a:r>
            <a:r>
              <a:rPr lang="en-US" sz="2000" dirty="0">
                <a:latin typeface="Arial" pitchFamily="-110" charset="0"/>
              </a:rPr>
              <a:t>1 </a:t>
            </a:r>
            <a:r>
              <a:rPr lang="en-US" sz="2000" dirty="0" err="1" smtClean="0">
                <a:latin typeface="Arial" pitchFamily="-110" charset="0"/>
              </a:rPr>
              <a:t>ms</a:t>
            </a:r>
            <a:r>
              <a:rPr lang="en-US" sz="2000" dirty="0" smtClean="0">
                <a:latin typeface="Arial" pitchFamily="-110" charset="0"/>
              </a:rPr>
              <a:t>	+ 0</a:t>
            </a:r>
            <a:endParaRPr lang="en-US" sz="1600" dirty="0"/>
          </a:p>
        </p:txBody>
      </p:sp>
      <p:sp>
        <p:nvSpPr>
          <p:cNvPr id="1123337" name="Text Box 9"/>
          <p:cNvSpPr txBox="1">
            <a:spLocks noChangeArrowheads="1"/>
          </p:cNvSpPr>
          <p:nvPr/>
        </p:nvSpPr>
        <p:spPr bwMode="auto">
          <a:xfrm>
            <a:off x="0" y="47244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1190625" algn="l"/>
              </a:tabLst>
            </a:pPr>
            <a:r>
              <a:rPr lang="en-US" sz="2000" dirty="0" smtClean="0">
                <a:latin typeface="Arial" pitchFamily="-110" charset="0"/>
              </a:rPr>
              <a:t>	= 18.6 </a:t>
            </a:r>
            <a:r>
              <a:rPr lang="en-US" sz="2000" dirty="0" err="1">
                <a:latin typeface="Arial" pitchFamily="-110" charset="0"/>
              </a:rPr>
              <a:t>ms</a:t>
            </a:r>
            <a:endParaRPr lang="en-US" sz="1600" dirty="0"/>
          </a:p>
        </p:txBody>
      </p:sp>
      <p:sp>
        <p:nvSpPr>
          <p:cNvPr id="1123338" name="Text Box 10"/>
          <p:cNvSpPr txBox="1">
            <a:spLocks noChangeArrowheads="1"/>
          </p:cNvSpPr>
          <p:nvPr/>
        </p:nvSpPr>
        <p:spPr bwMode="auto">
          <a:xfrm>
            <a:off x="685800" y="5486400"/>
            <a:ext cx="80772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 If real seeks are 1/3 the advertised seeks, disk access time would be</a:t>
            </a:r>
          </a:p>
          <a:p>
            <a:r>
              <a:rPr lang="en-US" sz="2000">
                <a:latin typeface="Arial" pitchFamily="-110" charset="0"/>
              </a:rPr>
              <a:t>10.6 ms, with rotation delay contributing 50% of the access time!</a:t>
            </a:r>
            <a:endParaRPr lang="en-US" sz="1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3" grpId="0" autoUpdateAnimBg="0"/>
      <p:bldP spid="1123334" grpId="0" autoUpdateAnimBg="0"/>
      <p:bldP spid="1123335" grpId="0" autoUpdateAnimBg="0"/>
      <p:bldP spid="1123336" grpId="0" autoUpdateAnimBg="0"/>
      <p:bldP spid="1123337" grpId="0" autoUpdateAnimBg="0"/>
      <p:bldP spid="112333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11264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Two terms that are often confused: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Reliability: Is anything broken?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Availability: Is the system still available to the user?</a:t>
            </a:r>
          </a:p>
          <a:p>
            <a:pPr>
              <a:lnSpc>
                <a:spcPct val="90000"/>
              </a:lnSpc>
            </a:pPr>
            <a:r>
              <a:rPr lang="en-US" sz="2800"/>
              <a:t>Availability can be improved by adding hardware: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Example: adding ECC on memory</a:t>
            </a:r>
          </a:p>
          <a:p>
            <a:pPr>
              <a:lnSpc>
                <a:spcPct val="90000"/>
              </a:lnSpc>
            </a:pPr>
            <a:r>
              <a:rPr lang="en-US" sz="2800"/>
              <a:t>Reliability can only be improved by: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Enhancing environmental conditions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Building more reliable components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Building with fewer components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Improve availability may come at the cost of lower reliability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914400"/>
            <a:ext cx="2197100" cy="1739900"/>
            <a:chOff x="3604" y="628"/>
            <a:chExt cx="1384" cy="1096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128453" name="Oval 5"/>
            <p:cNvSpPr>
              <a:spLocks noChangeArrowheads="1"/>
            </p:cNvSpPr>
            <p:nvPr/>
          </p:nvSpPr>
          <p:spPr bwMode="auto">
            <a:xfrm>
              <a:off x="3604" y="628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4" name="Oval 6"/>
            <p:cNvSpPr>
              <a:spLocks noChangeArrowheads="1"/>
            </p:cNvSpPr>
            <p:nvPr/>
          </p:nvSpPr>
          <p:spPr bwMode="auto">
            <a:xfrm>
              <a:off x="4132" y="628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5" name="Oval 7"/>
            <p:cNvSpPr>
              <a:spLocks noChangeArrowheads="1"/>
            </p:cNvSpPr>
            <p:nvPr/>
          </p:nvSpPr>
          <p:spPr bwMode="auto">
            <a:xfrm>
              <a:off x="4660" y="628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6" name="Oval 8"/>
            <p:cNvSpPr>
              <a:spLocks noChangeArrowheads="1"/>
            </p:cNvSpPr>
            <p:nvPr/>
          </p:nvSpPr>
          <p:spPr bwMode="auto">
            <a:xfrm>
              <a:off x="3604" y="1012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7" name="Oval 9"/>
            <p:cNvSpPr>
              <a:spLocks noChangeArrowheads="1"/>
            </p:cNvSpPr>
            <p:nvPr/>
          </p:nvSpPr>
          <p:spPr bwMode="auto">
            <a:xfrm>
              <a:off x="4132" y="1012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8" name="Oval 10"/>
            <p:cNvSpPr>
              <a:spLocks noChangeArrowheads="1"/>
            </p:cNvSpPr>
            <p:nvPr/>
          </p:nvSpPr>
          <p:spPr bwMode="auto">
            <a:xfrm>
              <a:off x="4660" y="1012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59" name="Oval 11"/>
            <p:cNvSpPr>
              <a:spLocks noChangeArrowheads="1"/>
            </p:cNvSpPr>
            <p:nvPr/>
          </p:nvSpPr>
          <p:spPr bwMode="auto">
            <a:xfrm>
              <a:off x="3604" y="1396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60" name="Oval 12"/>
            <p:cNvSpPr>
              <a:spLocks noChangeArrowheads="1"/>
            </p:cNvSpPr>
            <p:nvPr/>
          </p:nvSpPr>
          <p:spPr bwMode="auto">
            <a:xfrm>
              <a:off x="4132" y="1396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61" name="Oval 13"/>
            <p:cNvSpPr>
              <a:spLocks noChangeArrowheads="1"/>
            </p:cNvSpPr>
            <p:nvPr/>
          </p:nvSpPr>
          <p:spPr bwMode="auto">
            <a:xfrm>
              <a:off x="4660" y="1396"/>
              <a:ext cx="328" cy="32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8466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Arrays</a:t>
            </a:r>
          </a:p>
        </p:txBody>
      </p:sp>
      <p:sp>
        <p:nvSpPr>
          <p:cNvPr id="1128467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Increase potential throughput by </a:t>
            </a:r>
            <a:br>
              <a:rPr lang="en-US" sz="2800" dirty="0"/>
            </a:br>
            <a:r>
              <a:rPr lang="en-US" sz="2800" dirty="0"/>
              <a:t>having many disk drives: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 is spread over multiple disk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Multiple accesses are made to several disks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Reliability is lower than a single disk: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Reliability of N disks = Reliability of 1 Disk ÷ N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(50,000 Hours ÷ 70 disks = 700 hours)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Disk system MTTF: Drops from 6 years  to 1 month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Arrays (without redundancy) too unreliable to be useful!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availability can be improved by adding redundant disks (RAID):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Lost information can be reconstructed from redundant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1522" name="Object 2"/>
          <p:cNvGraphicFramePr>
            <a:graphicFrameLocks noChangeAspect="1"/>
          </p:cNvGraphicFramePr>
          <p:nvPr/>
        </p:nvGraphicFramePr>
        <p:xfrm>
          <a:off x="-76200" y="4518025"/>
          <a:ext cx="9313863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422" name="Document" r:id="rId4" imgW="6452616" imgH="1784604" progId="Word.Document.8">
                  <p:embed/>
                </p:oleObj>
              </mc:Choice>
              <mc:Fallback>
                <p:oleObj name="Document" r:id="rId4" imgW="6452616" imgH="178460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4518025"/>
                        <a:ext cx="9313863" cy="256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5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Arrays of Disks</a:t>
            </a:r>
          </a:p>
        </p:txBody>
      </p:sp>
      <p:sp>
        <p:nvSpPr>
          <p:cNvPr id="11315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Redundant Array of Inexpensive Disks (</a:t>
            </a:r>
            <a:r>
              <a:rPr lang="en-US" sz="2400" dirty="0" smtClean="0"/>
              <a:t>RAID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Widely available and used in today’s market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Files are "striped" across multiple spindles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Redundancy yields high data availability despite low reliability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Contents of a failed disk is reconstructed from data redundantly stored in the disk array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Drawbacks include capacity penalty to store redundant data and bandwidth penalty to update a disk block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Different levels based on replication level and recovery techniques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2547" name="Oval 3"/>
          <p:cNvSpPr>
            <a:spLocks noChangeArrowheads="1"/>
          </p:cNvSpPr>
          <p:nvPr/>
        </p:nvSpPr>
        <p:spPr bwMode="auto">
          <a:xfrm>
            <a:off x="6019800" y="174625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48" name="Oval 4"/>
          <p:cNvSpPr>
            <a:spLocks noChangeArrowheads="1"/>
          </p:cNvSpPr>
          <p:nvPr/>
        </p:nvSpPr>
        <p:spPr bwMode="auto">
          <a:xfrm>
            <a:off x="6019800" y="234315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49" name="Line 5"/>
          <p:cNvSpPr>
            <a:spLocks noChangeShapeType="1"/>
          </p:cNvSpPr>
          <p:nvPr/>
        </p:nvSpPr>
        <p:spPr bwMode="auto">
          <a:xfrm>
            <a:off x="6007100" y="191135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0" name="Line 6"/>
          <p:cNvSpPr>
            <a:spLocks noChangeShapeType="1"/>
          </p:cNvSpPr>
          <p:nvPr/>
        </p:nvSpPr>
        <p:spPr bwMode="auto">
          <a:xfrm>
            <a:off x="6883400" y="188595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51" name="Oval 7"/>
          <p:cNvSpPr>
            <a:spLocks noChangeArrowheads="1"/>
          </p:cNvSpPr>
          <p:nvPr/>
        </p:nvSpPr>
        <p:spPr bwMode="auto">
          <a:xfrm>
            <a:off x="7175500" y="174625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52" name="Oval 8"/>
          <p:cNvSpPr>
            <a:spLocks noChangeArrowheads="1"/>
          </p:cNvSpPr>
          <p:nvPr/>
        </p:nvSpPr>
        <p:spPr bwMode="auto">
          <a:xfrm>
            <a:off x="7175500" y="234315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3" name="Line 9"/>
          <p:cNvSpPr>
            <a:spLocks noChangeShapeType="1"/>
          </p:cNvSpPr>
          <p:nvPr/>
        </p:nvSpPr>
        <p:spPr bwMode="auto">
          <a:xfrm>
            <a:off x="7162800" y="191135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4" name="Line 10"/>
          <p:cNvSpPr>
            <a:spLocks noChangeShapeType="1"/>
          </p:cNvSpPr>
          <p:nvPr/>
        </p:nvSpPr>
        <p:spPr bwMode="auto">
          <a:xfrm>
            <a:off x="8039100" y="188595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5" name="Rectangle 11"/>
          <p:cNvSpPr>
            <a:spLocks noChangeArrowheads="1"/>
          </p:cNvSpPr>
          <p:nvPr/>
        </p:nvSpPr>
        <p:spPr bwMode="auto">
          <a:xfrm>
            <a:off x="5753100" y="1492250"/>
            <a:ext cx="2628900" cy="1511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56" name="Oval 12"/>
          <p:cNvSpPr>
            <a:spLocks noChangeArrowheads="1"/>
          </p:cNvSpPr>
          <p:nvPr/>
        </p:nvSpPr>
        <p:spPr bwMode="auto">
          <a:xfrm>
            <a:off x="990600" y="172085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57" name="Oval 13"/>
          <p:cNvSpPr>
            <a:spLocks noChangeArrowheads="1"/>
          </p:cNvSpPr>
          <p:nvPr/>
        </p:nvSpPr>
        <p:spPr bwMode="auto">
          <a:xfrm>
            <a:off x="990600" y="231775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8" name="Line 14"/>
          <p:cNvSpPr>
            <a:spLocks noChangeShapeType="1"/>
          </p:cNvSpPr>
          <p:nvPr/>
        </p:nvSpPr>
        <p:spPr bwMode="auto">
          <a:xfrm>
            <a:off x="977900" y="188595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59" name="Line 15"/>
          <p:cNvSpPr>
            <a:spLocks noChangeShapeType="1"/>
          </p:cNvSpPr>
          <p:nvPr/>
        </p:nvSpPr>
        <p:spPr bwMode="auto">
          <a:xfrm>
            <a:off x="1854200" y="186055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60" name="Oval 16"/>
          <p:cNvSpPr>
            <a:spLocks noChangeArrowheads="1"/>
          </p:cNvSpPr>
          <p:nvPr/>
        </p:nvSpPr>
        <p:spPr bwMode="auto">
          <a:xfrm>
            <a:off x="2146300" y="172085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2561" name="Oval 17"/>
          <p:cNvSpPr>
            <a:spLocks noChangeArrowheads="1"/>
          </p:cNvSpPr>
          <p:nvPr/>
        </p:nvSpPr>
        <p:spPr bwMode="auto">
          <a:xfrm>
            <a:off x="2146300" y="231775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2" name="Line 18"/>
          <p:cNvSpPr>
            <a:spLocks noChangeShapeType="1"/>
          </p:cNvSpPr>
          <p:nvPr/>
        </p:nvSpPr>
        <p:spPr bwMode="auto">
          <a:xfrm>
            <a:off x="2133600" y="188595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3" name="Line 19"/>
          <p:cNvSpPr>
            <a:spLocks noChangeShapeType="1"/>
          </p:cNvSpPr>
          <p:nvPr/>
        </p:nvSpPr>
        <p:spPr bwMode="auto">
          <a:xfrm>
            <a:off x="3009900" y="186055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4" name="Rectangle 20"/>
          <p:cNvSpPr>
            <a:spLocks noChangeArrowheads="1"/>
          </p:cNvSpPr>
          <p:nvPr/>
        </p:nvSpPr>
        <p:spPr bwMode="auto">
          <a:xfrm>
            <a:off x="723900" y="1466850"/>
            <a:ext cx="2628900" cy="1511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6" name="Rectangle 22"/>
          <p:cNvSpPr>
            <a:spLocks noChangeArrowheads="1"/>
          </p:cNvSpPr>
          <p:nvPr/>
        </p:nvSpPr>
        <p:spPr bwMode="auto">
          <a:xfrm>
            <a:off x="457200" y="6229350"/>
            <a:ext cx="8445500" cy="400050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b="1" i="1">
                <a:solidFill>
                  <a:srgbClr val="000099"/>
                </a:solidFill>
                <a:latin typeface="Arial" pitchFamily="-110" charset="0"/>
              </a:rPr>
              <a:t>Targeted for high I/O rate , high availability environments</a:t>
            </a:r>
          </a:p>
        </p:txBody>
      </p:sp>
      <p:sp>
        <p:nvSpPr>
          <p:cNvPr id="1132567" name="Oval 23"/>
          <p:cNvSpPr>
            <a:spLocks noChangeArrowheads="1"/>
          </p:cNvSpPr>
          <p:nvPr/>
        </p:nvSpPr>
        <p:spPr bwMode="auto">
          <a:xfrm>
            <a:off x="3911600" y="2139950"/>
            <a:ext cx="127000" cy="127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8" name="Oval 24"/>
          <p:cNvSpPr>
            <a:spLocks noChangeArrowheads="1"/>
          </p:cNvSpPr>
          <p:nvPr/>
        </p:nvSpPr>
        <p:spPr bwMode="auto">
          <a:xfrm>
            <a:off x="4343400" y="2139950"/>
            <a:ext cx="127000" cy="127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69" name="Oval 25"/>
          <p:cNvSpPr>
            <a:spLocks noChangeArrowheads="1"/>
          </p:cNvSpPr>
          <p:nvPr/>
        </p:nvSpPr>
        <p:spPr bwMode="auto">
          <a:xfrm>
            <a:off x="4762500" y="2139950"/>
            <a:ext cx="127000" cy="127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70" name="Line 26"/>
          <p:cNvSpPr>
            <a:spLocks noChangeShapeType="1"/>
          </p:cNvSpPr>
          <p:nvPr/>
        </p:nvSpPr>
        <p:spPr bwMode="auto">
          <a:xfrm flipH="1">
            <a:off x="3403600" y="1555750"/>
            <a:ext cx="9271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571" name="Rectangle 27"/>
          <p:cNvSpPr>
            <a:spLocks noChangeArrowheads="1"/>
          </p:cNvSpPr>
          <p:nvPr/>
        </p:nvSpPr>
        <p:spPr bwMode="auto">
          <a:xfrm>
            <a:off x="4202113" y="1295400"/>
            <a:ext cx="11334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recovery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group</a:t>
            </a:r>
          </a:p>
        </p:txBody>
      </p:sp>
      <p:sp>
        <p:nvSpPr>
          <p:cNvPr id="113257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RAID 1: Disk Mirroring/Shadowing</a:t>
            </a:r>
          </a:p>
        </p:txBody>
      </p:sp>
      <p:sp>
        <p:nvSpPr>
          <p:cNvPr id="113257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533400" y="3003550"/>
            <a:ext cx="7924800" cy="3016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Each disk is fully duplicated onto its "shadow“</a:t>
            </a:r>
          </a:p>
          <a:p>
            <a:pPr>
              <a:lnSpc>
                <a:spcPct val="90000"/>
              </a:lnSpc>
            </a:pPr>
            <a:r>
              <a:rPr lang="en-US" sz="2800"/>
              <a:t>Very high availability can be achieved</a:t>
            </a:r>
          </a:p>
          <a:p>
            <a:pPr>
              <a:lnSpc>
                <a:spcPct val="90000"/>
              </a:lnSpc>
            </a:pPr>
            <a:r>
              <a:rPr lang="en-US" sz="2800"/>
              <a:t>Bandwidth sacrifice on write: Logical write = two physical writes</a:t>
            </a:r>
          </a:p>
          <a:p>
            <a:pPr>
              <a:lnSpc>
                <a:spcPct val="90000"/>
              </a:lnSpc>
            </a:pPr>
            <a:r>
              <a:rPr lang="en-US" sz="2800"/>
              <a:t>Reads may be optimized</a:t>
            </a:r>
          </a:p>
          <a:p>
            <a:pPr>
              <a:lnSpc>
                <a:spcPct val="90000"/>
              </a:lnSpc>
            </a:pPr>
            <a:r>
              <a:rPr lang="en-US" sz="2800"/>
              <a:t>Most expensive solution: 100% capacity overhead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028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Input/Output</a:t>
            </a:r>
          </a:p>
        </p:txBody>
      </p:sp>
      <p:sp>
        <p:nvSpPr>
          <p:cNvPr id="1108029" name="Rectangle 6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 I/O Interface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Device drivers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Device controller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Service queues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Interrupt handling</a:t>
            </a:r>
          </a:p>
          <a:p>
            <a:pPr>
              <a:lnSpc>
                <a:spcPct val="90000"/>
              </a:lnSpc>
            </a:pPr>
            <a:r>
              <a:rPr lang="en-US" sz="2400"/>
              <a:t> Design Issues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Performance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Expandability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Standardization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Resilience to failure</a:t>
            </a:r>
          </a:p>
          <a:p>
            <a:pPr>
              <a:lnSpc>
                <a:spcPct val="90000"/>
              </a:lnSpc>
            </a:pPr>
            <a:r>
              <a:rPr lang="en-US" sz="2400"/>
              <a:t> Impact on Tasks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Blocking conditions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Priority inversion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Access ordering</a:t>
            </a:r>
          </a:p>
        </p:txBody>
      </p:sp>
      <p:sp>
        <p:nvSpPr>
          <p:cNvPr id="1108030" name="Rectangle 62"/>
          <p:cNvSpPr>
            <a:spLocks noGrp="1" noChangeArrowheads="1"/>
          </p:cNvSpPr>
          <p:nvPr>
            <p:ph sz="half" idx="2"/>
          </p:nvPr>
        </p:nvSpPr>
        <p:spPr>
          <a:xfrm>
            <a:off x="4911725" y="1774825"/>
            <a:ext cx="3546475" cy="4797425"/>
          </a:xfrm>
        </p:spPr>
        <p:txBody>
          <a:bodyPr/>
          <a:lstStyle/>
          <a:p>
            <a:endParaRPr lang="en-US" sz="2800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4138613" y="1143000"/>
            <a:ext cx="4997730" cy="5353050"/>
            <a:chOff x="2409" y="336"/>
            <a:chExt cx="3346" cy="3744"/>
          </a:xfrm>
        </p:grpSpPr>
        <p:sp>
          <p:nvSpPr>
            <p:cNvPr id="1108032" name="Rectangle 64"/>
            <p:cNvSpPr>
              <a:spLocks noChangeArrowheads="1"/>
            </p:cNvSpPr>
            <p:nvPr/>
          </p:nvSpPr>
          <p:spPr bwMode="auto">
            <a:xfrm>
              <a:off x="2409" y="336"/>
              <a:ext cx="2808" cy="134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33" name="Rectangle 65"/>
            <p:cNvSpPr>
              <a:spLocks noChangeArrowheads="1"/>
            </p:cNvSpPr>
            <p:nvPr/>
          </p:nvSpPr>
          <p:spPr bwMode="auto">
            <a:xfrm>
              <a:off x="2617" y="579"/>
              <a:ext cx="797" cy="987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34" name="Rectangle 66"/>
            <p:cNvSpPr>
              <a:spLocks noChangeArrowheads="1"/>
            </p:cNvSpPr>
            <p:nvPr/>
          </p:nvSpPr>
          <p:spPr bwMode="auto">
            <a:xfrm>
              <a:off x="2601" y="636"/>
              <a:ext cx="857" cy="1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1108035" name="Rectangle 67"/>
            <p:cNvSpPr>
              <a:spLocks noChangeArrowheads="1"/>
            </p:cNvSpPr>
            <p:nvPr/>
          </p:nvSpPr>
          <p:spPr bwMode="auto">
            <a:xfrm>
              <a:off x="3518" y="579"/>
              <a:ext cx="728" cy="99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36" name="Rectangle 68"/>
            <p:cNvSpPr>
              <a:spLocks noChangeArrowheads="1"/>
            </p:cNvSpPr>
            <p:nvPr/>
          </p:nvSpPr>
          <p:spPr bwMode="auto">
            <a:xfrm>
              <a:off x="4336" y="579"/>
              <a:ext cx="728" cy="99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37" name="Rectangle 69"/>
            <p:cNvSpPr>
              <a:spLocks noChangeArrowheads="1"/>
            </p:cNvSpPr>
            <p:nvPr/>
          </p:nvSpPr>
          <p:spPr bwMode="auto">
            <a:xfrm>
              <a:off x="2457" y="336"/>
              <a:ext cx="888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2000" b="1">
                  <a:latin typeface="Arial" pitchFamily="-110" charset="0"/>
                </a:rPr>
                <a:t>Computer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38" name="AutoShape 70"/>
            <p:cNvSpPr>
              <a:spLocks noChangeArrowheads="1"/>
            </p:cNvSpPr>
            <p:nvPr/>
          </p:nvSpPr>
          <p:spPr bwMode="auto">
            <a:xfrm>
              <a:off x="2728" y="887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39" name="AutoShape 71"/>
            <p:cNvSpPr>
              <a:spLocks noChangeArrowheads="1"/>
            </p:cNvSpPr>
            <p:nvPr/>
          </p:nvSpPr>
          <p:spPr bwMode="auto">
            <a:xfrm>
              <a:off x="2697" y="1229"/>
              <a:ext cx="620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40" name="Rectangle 72"/>
            <p:cNvSpPr>
              <a:spLocks noChangeArrowheads="1"/>
            </p:cNvSpPr>
            <p:nvPr/>
          </p:nvSpPr>
          <p:spPr bwMode="auto">
            <a:xfrm>
              <a:off x="2755" y="961"/>
              <a:ext cx="569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Control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41" name="Rectangle 73"/>
            <p:cNvSpPr>
              <a:spLocks noChangeArrowheads="1"/>
            </p:cNvSpPr>
            <p:nvPr/>
          </p:nvSpPr>
          <p:spPr bwMode="auto">
            <a:xfrm>
              <a:off x="2697" y="1295"/>
              <a:ext cx="650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400" b="1">
                  <a:latin typeface="Arial" pitchFamily="-110" charset="0"/>
                </a:rPr>
                <a:t>Datapath</a:t>
              </a:r>
            </a:p>
          </p:txBody>
        </p:sp>
        <p:sp>
          <p:nvSpPr>
            <p:cNvPr id="1108042" name="Rectangle 74"/>
            <p:cNvSpPr>
              <a:spLocks noChangeArrowheads="1"/>
            </p:cNvSpPr>
            <p:nvPr/>
          </p:nvSpPr>
          <p:spPr bwMode="auto">
            <a:xfrm>
              <a:off x="3560" y="664"/>
              <a:ext cx="672" cy="1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08043" name="Rectangle 75"/>
            <p:cNvSpPr>
              <a:spLocks noChangeArrowheads="1"/>
            </p:cNvSpPr>
            <p:nvPr/>
          </p:nvSpPr>
          <p:spPr bwMode="auto">
            <a:xfrm>
              <a:off x="4406" y="664"/>
              <a:ext cx="663" cy="1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Devices</a:t>
              </a:r>
            </a:p>
          </p:txBody>
        </p:sp>
        <p:sp>
          <p:nvSpPr>
            <p:cNvPr id="1108044" name="AutoShape 76"/>
            <p:cNvSpPr>
              <a:spLocks noChangeArrowheads="1"/>
            </p:cNvSpPr>
            <p:nvPr/>
          </p:nvSpPr>
          <p:spPr bwMode="auto">
            <a:xfrm>
              <a:off x="4406" y="910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45" name="AutoShape 77"/>
            <p:cNvSpPr>
              <a:spLocks noChangeArrowheads="1"/>
            </p:cNvSpPr>
            <p:nvPr/>
          </p:nvSpPr>
          <p:spPr bwMode="auto">
            <a:xfrm>
              <a:off x="4406" y="1252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46" name="Rectangle 78"/>
            <p:cNvSpPr>
              <a:spLocks noChangeArrowheads="1"/>
            </p:cNvSpPr>
            <p:nvPr/>
          </p:nvSpPr>
          <p:spPr bwMode="auto">
            <a:xfrm>
              <a:off x="4434" y="984"/>
              <a:ext cx="417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Input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47" name="Rectangle 79"/>
            <p:cNvSpPr>
              <a:spLocks noChangeArrowheads="1"/>
            </p:cNvSpPr>
            <p:nvPr/>
          </p:nvSpPr>
          <p:spPr bwMode="auto">
            <a:xfrm>
              <a:off x="4434" y="1326"/>
              <a:ext cx="530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Output</a:t>
              </a:r>
              <a:endParaRPr lang="en-US" sz="1800" b="1">
                <a:latin typeface="Arial" pitchFamily="-110" charset="0"/>
              </a:endParaRPr>
            </a:p>
          </p:txBody>
        </p:sp>
        <p:graphicFrame>
          <p:nvGraphicFramePr>
            <p:cNvPr id="1108048" name="Object 80"/>
            <p:cNvGraphicFramePr>
              <a:graphicFrameLocks noChangeAspect="1"/>
            </p:cNvGraphicFramePr>
            <p:nvPr/>
          </p:nvGraphicFramePr>
          <p:xfrm>
            <a:off x="3993" y="2304"/>
            <a:ext cx="415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862" name="Clip" r:id="rId4" imgW="4826000" imgH="3703638" progId="">
                    <p:embed/>
                  </p:oleObj>
                </mc:Choice>
                <mc:Fallback>
                  <p:oleObj name="Clip" r:id="rId4" imgW="4826000" imgH="3703638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3" y="2304"/>
                          <a:ext cx="415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08049" name="Object 81"/>
            <p:cNvGraphicFramePr>
              <a:graphicFrameLocks noChangeAspect="1"/>
            </p:cNvGraphicFramePr>
            <p:nvPr/>
          </p:nvGraphicFramePr>
          <p:xfrm>
            <a:off x="3417" y="2296"/>
            <a:ext cx="432" cy="3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863" name="Clip" r:id="rId6" imgW="4154488" imgH="3452813" progId="">
                    <p:embed/>
                  </p:oleObj>
                </mc:Choice>
                <mc:Fallback>
                  <p:oleObj name="Clip" r:id="rId6" imgW="4154488" imgH="3452813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7" y="2296"/>
                          <a:ext cx="432" cy="3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08050" name="Object 82"/>
            <p:cNvGraphicFramePr>
              <a:graphicFrameLocks noChangeAspect="1"/>
            </p:cNvGraphicFramePr>
            <p:nvPr/>
          </p:nvGraphicFramePr>
          <p:xfrm>
            <a:off x="3657" y="1776"/>
            <a:ext cx="473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864" name="Clip" r:id="rId8" imgW="4756709" imgH="4828946" progId="">
                    <p:embed/>
                  </p:oleObj>
                </mc:Choice>
                <mc:Fallback>
                  <p:oleObj name="Clip" r:id="rId8" imgW="4756709" imgH="4828946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7" y="1776"/>
                          <a:ext cx="473" cy="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83"/>
            <p:cNvGrpSpPr>
              <a:grpSpLocks/>
            </p:cNvGrpSpPr>
            <p:nvPr/>
          </p:nvGrpSpPr>
          <p:grpSpPr bwMode="auto">
            <a:xfrm>
              <a:off x="4473" y="1920"/>
              <a:ext cx="793" cy="716"/>
              <a:chOff x="3840" y="2640"/>
              <a:chExt cx="793" cy="716"/>
            </a:xfrm>
          </p:grpSpPr>
          <p:graphicFrame>
            <p:nvGraphicFramePr>
              <p:cNvPr id="1108052" name="Object 84"/>
              <p:cNvGraphicFramePr>
                <a:graphicFrameLocks noChangeAspect="1"/>
              </p:cNvGraphicFramePr>
              <p:nvPr/>
            </p:nvGraphicFramePr>
            <p:xfrm>
              <a:off x="3840" y="2640"/>
              <a:ext cx="793" cy="7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0865" name="Clip" r:id="rId10" imgW="1260958" imgH="1138428" progId="">
                      <p:embed/>
                    </p:oleObj>
                  </mc:Choice>
                  <mc:Fallback>
                    <p:oleObj name="Clip" r:id="rId10" imgW="1260958" imgH="1138428" progId="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0" y="2640"/>
                            <a:ext cx="793" cy="7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08053" name="Rectangle 85"/>
              <p:cNvSpPr>
                <a:spLocks noChangeArrowheads="1"/>
              </p:cNvSpPr>
              <p:nvPr/>
            </p:nvSpPr>
            <p:spPr bwMode="auto">
              <a:xfrm>
                <a:off x="3936" y="2640"/>
                <a:ext cx="576" cy="4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8054" name="Rectangle 86"/>
            <p:cNvSpPr>
              <a:spLocks noChangeArrowheads="1"/>
            </p:cNvSpPr>
            <p:nvPr/>
          </p:nvSpPr>
          <p:spPr bwMode="auto">
            <a:xfrm>
              <a:off x="2409" y="2688"/>
              <a:ext cx="2808" cy="134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55" name="Rectangle 87"/>
            <p:cNvSpPr>
              <a:spLocks noChangeArrowheads="1"/>
            </p:cNvSpPr>
            <p:nvPr/>
          </p:nvSpPr>
          <p:spPr bwMode="auto">
            <a:xfrm>
              <a:off x="2617" y="2931"/>
              <a:ext cx="797" cy="987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56" name="Rectangle 88"/>
            <p:cNvSpPr>
              <a:spLocks noChangeArrowheads="1"/>
            </p:cNvSpPr>
            <p:nvPr/>
          </p:nvSpPr>
          <p:spPr bwMode="auto">
            <a:xfrm>
              <a:off x="2601" y="2989"/>
              <a:ext cx="857" cy="1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1108057" name="Rectangle 89"/>
            <p:cNvSpPr>
              <a:spLocks noChangeArrowheads="1"/>
            </p:cNvSpPr>
            <p:nvPr/>
          </p:nvSpPr>
          <p:spPr bwMode="auto">
            <a:xfrm>
              <a:off x="3518" y="2931"/>
              <a:ext cx="728" cy="99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58" name="Rectangle 90"/>
            <p:cNvSpPr>
              <a:spLocks noChangeArrowheads="1"/>
            </p:cNvSpPr>
            <p:nvPr/>
          </p:nvSpPr>
          <p:spPr bwMode="auto">
            <a:xfrm>
              <a:off x="4336" y="2931"/>
              <a:ext cx="728" cy="99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59" name="Rectangle 91"/>
            <p:cNvSpPr>
              <a:spLocks noChangeArrowheads="1"/>
            </p:cNvSpPr>
            <p:nvPr/>
          </p:nvSpPr>
          <p:spPr bwMode="auto">
            <a:xfrm>
              <a:off x="2457" y="2688"/>
              <a:ext cx="8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2000" b="1">
                  <a:latin typeface="Arial" pitchFamily="-110" charset="0"/>
                </a:rPr>
                <a:t>Computer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60" name="AutoShape 92"/>
            <p:cNvSpPr>
              <a:spLocks noChangeArrowheads="1"/>
            </p:cNvSpPr>
            <p:nvPr/>
          </p:nvSpPr>
          <p:spPr bwMode="auto">
            <a:xfrm>
              <a:off x="2728" y="3239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61" name="AutoShape 93"/>
            <p:cNvSpPr>
              <a:spLocks noChangeArrowheads="1"/>
            </p:cNvSpPr>
            <p:nvPr/>
          </p:nvSpPr>
          <p:spPr bwMode="auto">
            <a:xfrm>
              <a:off x="2697" y="3581"/>
              <a:ext cx="620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62" name="Rectangle 94"/>
            <p:cNvSpPr>
              <a:spLocks noChangeArrowheads="1"/>
            </p:cNvSpPr>
            <p:nvPr/>
          </p:nvSpPr>
          <p:spPr bwMode="auto">
            <a:xfrm>
              <a:off x="2755" y="3313"/>
              <a:ext cx="569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Control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63" name="Rectangle 95"/>
            <p:cNvSpPr>
              <a:spLocks noChangeArrowheads="1"/>
            </p:cNvSpPr>
            <p:nvPr/>
          </p:nvSpPr>
          <p:spPr bwMode="auto">
            <a:xfrm>
              <a:off x="2697" y="3647"/>
              <a:ext cx="650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400" b="1">
                  <a:latin typeface="Arial" pitchFamily="-110" charset="0"/>
                </a:rPr>
                <a:t>Datapath</a:t>
              </a:r>
            </a:p>
          </p:txBody>
        </p:sp>
        <p:sp>
          <p:nvSpPr>
            <p:cNvPr id="1108064" name="Rectangle 96"/>
            <p:cNvSpPr>
              <a:spLocks noChangeArrowheads="1"/>
            </p:cNvSpPr>
            <p:nvPr/>
          </p:nvSpPr>
          <p:spPr bwMode="auto">
            <a:xfrm>
              <a:off x="3560" y="3016"/>
              <a:ext cx="672" cy="1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08065" name="Rectangle 97"/>
            <p:cNvSpPr>
              <a:spLocks noChangeArrowheads="1"/>
            </p:cNvSpPr>
            <p:nvPr/>
          </p:nvSpPr>
          <p:spPr bwMode="auto">
            <a:xfrm>
              <a:off x="4406" y="3016"/>
              <a:ext cx="663" cy="1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Devices</a:t>
              </a:r>
            </a:p>
          </p:txBody>
        </p:sp>
        <p:sp>
          <p:nvSpPr>
            <p:cNvPr id="1108066" name="AutoShape 98"/>
            <p:cNvSpPr>
              <a:spLocks noChangeArrowheads="1"/>
            </p:cNvSpPr>
            <p:nvPr/>
          </p:nvSpPr>
          <p:spPr bwMode="auto">
            <a:xfrm>
              <a:off x="4406" y="3262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67" name="AutoShape 99"/>
            <p:cNvSpPr>
              <a:spLocks noChangeArrowheads="1"/>
            </p:cNvSpPr>
            <p:nvPr/>
          </p:nvSpPr>
          <p:spPr bwMode="auto">
            <a:xfrm>
              <a:off x="4406" y="3604"/>
              <a:ext cx="589" cy="26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68" name="Rectangle 100"/>
            <p:cNvSpPr>
              <a:spLocks noChangeArrowheads="1"/>
            </p:cNvSpPr>
            <p:nvPr/>
          </p:nvSpPr>
          <p:spPr bwMode="auto">
            <a:xfrm>
              <a:off x="4434" y="3336"/>
              <a:ext cx="417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Input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69" name="Rectangle 101"/>
            <p:cNvSpPr>
              <a:spLocks noChangeArrowheads="1"/>
            </p:cNvSpPr>
            <p:nvPr/>
          </p:nvSpPr>
          <p:spPr bwMode="auto">
            <a:xfrm>
              <a:off x="4434" y="3678"/>
              <a:ext cx="530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600" b="1">
                  <a:latin typeface="Arial" pitchFamily="-110" charset="0"/>
                </a:rPr>
                <a:t>Output</a:t>
              </a:r>
              <a:endParaRPr lang="en-US" sz="1800" b="1">
                <a:latin typeface="Arial" pitchFamily="-110" charset="0"/>
              </a:endParaRPr>
            </a:p>
          </p:txBody>
        </p:sp>
        <p:sp>
          <p:nvSpPr>
            <p:cNvPr id="1108070" name="Line 102"/>
            <p:cNvSpPr>
              <a:spLocks noChangeShapeType="1"/>
            </p:cNvSpPr>
            <p:nvPr/>
          </p:nvSpPr>
          <p:spPr bwMode="auto">
            <a:xfrm>
              <a:off x="5529" y="336"/>
              <a:ext cx="0" cy="37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1" name="Line 103"/>
            <p:cNvSpPr>
              <a:spLocks noChangeShapeType="1"/>
            </p:cNvSpPr>
            <p:nvPr/>
          </p:nvSpPr>
          <p:spPr bwMode="auto">
            <a:xfrm flipH="1">
              <a:off x="5001" y="1008"/>
              <a:ext cx="52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2" name="Line 104"/>
            <p:cNvSpPr>
              <a:spLocks noChangeShapeType="1"/>
            </p:cNvSpPr>
            <p:nvPr/>
          </p:nvSpPr>
          <p:spPr bwMode="auto">
            <a:xfrm flipH="1">
              <a:off x="5001" y="3408"/>
              <a:ext cx="52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3" name="Line 105"/>
            <p:cNvSpPr>
              <a:spLocks noChangeShapeType="1"/>
            </p:cNvSpPr>
            <p:nvPr/>
          </p:nvSpPr>
          <p:spPr bwMode="auto">
            <a:xfrm flipH="1">
              <a:off x="5001" y="3744"/>
              <a:ext cx="52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4" name="Line 106"/>
            <p:cNvSpPr>
              <a:spLocks noChangeShapeType="1"/>
            </p:cNvSpPr>
            <p:nvPr/>
          </p:nvSpPr>
          <p:spPr bwMode="auto">
            <a:xfrm flipH="1">
              <a:off x="5001" y="1392"/>
              <a:ext cx="52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5" name="Text Box 107"/>
            <p:cNvSpPr txBox="1">
              <a:spLocks noChangeArrowheads="1"/>
            </p:cNvSpPr>
            <p:nvPr/>
          </p:nvSpPr>
          <p:spPr bwMode="auto">
            <a:xfrm rot="5420079">
              <a:off x="5191" y="2091"/>
              <a:ext cx="881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latin typeface="Arial" pitchFamily="-110" charset="0"/>
                </a:rPr>
                <a:t>Network</a:t>
              </a:r>
              <a:endParaRPr lang="en-US" sz="1600" b="1" dirty="0">
                <a:solidFill>
                  <a:srgbClr val="800000"/>
                </a:solidFill>
                <a:latin typeface="Arial" pitchFamily="-110" charset="0"/>
              </a:endParaRPr>
            </a:p>
          </p:txBody>
        </p:sp>
        <p:graphicFrame>
          <p:nvGraphicFramePr>
            <p:cNvPr id="1108076" name="Object 108"/>
            <p:cNvGraphicFramePr>
              <a:graphicFrameLocks noChangeAspect="1"/>
            </p:cNvGraphicFramePr>
            <p:nvPr/>
          </p:nvGraphicFramePr>
          <p:xfrm>
            <a:off x="4473" y="1776"/>
            <a:ext cx="722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0866" name="Clip" r:id="rId12" imgW="1301191" imgH="937260" progId="">
                    <p:embed/>
                  </p:oleObj>
                </mc:Choice>
                <mc:Fallback>
                  <p:oleObj name="Clip" r:id="rId12" imgW="1301191" imgH="93726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3" y="1776"/>
                          <a:ext cx="722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08077" name="Line 109"/>
            <p:cNvSpPr>
              <a:spLocks noChangeShapeType="1"/>
            </p:cNvSpPr>
            <p:nvPr/>
          </p:nvSpPr>
          <p:spPr bwMode="auto">
            <a:xfrm flipV="1">
              <a:off x="4089" y="1536"/>
              <a:ext cx="336" cy="24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8" name="Line 110"/>
            <p:cNvSpPr>
              <a:spLocks noChangeShapeType="1"/>
            </p:cNvSpPr>
            <p:nvPr/>
          </p:nvSpPr>
          <p:spPr bwMode="auto">
            <a:xfrm flipV="1">
              <a:off x="4473" y="1536"/>
              <a:ext cx="48" cy="33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79" name="Line 111"/>
            <p:cNvSpPr>
              <a:spLocks noChangeShapeType="1"/>
            </p:cNvSpPr>
            <p:nvPr/>
          </p:nvSpPr>
          <p:spPr bwMode="auto">
            <a:xfrm flipH="1" flipV="1">
              <a:off x="4809" y="2640"/>
              <a:ext cx="48" cy="62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80" name="Line 112"/>
            <p:cNvSpPr>
              <a:spLocks noChangeShapeType="1"/>
            </p:cNvSpPr>
            <p:nvPr/>
          </p:nvSpPr>
          <p:spPr bwMode="auto">
            <a:xfrm flipH="1" flipV="1">
              <a:off x="4281" y="2592"/>
              <a:ext cx="432" cy="672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81" name="Line 113"/>
            <p:cNvSpPr>
              <a:spLocks noChangeShapeType="1"/>
            </p:cNvSpPr>
            <p:nvPr/>
          </p:nvSpPr>
          <p:spPr bwMode="auto">
            <a:xfrm flipH="1" flipV="1">
              <a:off x="3888" y="2640"/>
              <a:ext cx="825" cy="62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150"/>
            <a:ext cx="9144000" cy="6286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RAID 3: Parity Disk</a:t>
            </a:r>
          </a:p>
        </p:txBody>
      </p:sp>
      <p:sp useBgFill="1">
        <p:nvSpPr>
          <p:cNvPr id="1133571" name="Oval 3"/>
          <p:cNvSpPr>
            <a:spLocks noChangeArrowheads="1"/>
          </p:cNvSpPr>
          <p:nvPr/>
        </p:nvSpPr>
        <p:spPr bwMode="auto">
          <a:xfrm>
            <a:off x="3810000" y="9779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72" name="Oval 4"/>
          <p:cNvSpPr>
            <a:spLocks noChangeArrowheads="1"/>
          </p:cNvSpPr>
          <p:nvPr/>
        </p:nvSpPr>
        <p:spPr bwMode="auto">
          <a:xfrm>
            <a:off x="3810000" y="15748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73" name="Line 5"/>
          <p:cNvSpPr>
            <a:spLocks noChangeShapeType="1"/>
          </p:cNvSpPr>
          <p:nvPr/>
        </p:nvSpPr>
        <p:spPr bwMode="auto">
          <a:xfrm>
            <a:off x="3797300" y="11430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74" name="Line 6"/>
          <p:cNvSpPr>
            <a:spLocks noChangeShapeType="1"/>
          </p:cNvSpPr>
          <p:nvPr/>
        </p:nvSpPr>
        <p:spPr bwMode="auto">
          <a:xfrm>
            <a:off x="4673600" y="11176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75" name="Oval 7"/>
          <p:cNvSpPr>
            <a:spLocks noChangeArrowheads="1"/>
          </p:cNvSpPr>
          <p:nvPr/>
        </p:nvSpPr>
        <p:spPr bwMode="auto">
          <a:xfrm>
            <a:off x="4965700" y="9779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76" name="Oval 8"/>
          <p:cNvSpPr>
            <a:spLocks noChangeArrowheads="1"/>
          </p:cNvSpPr>
          <p:nvPr/>
        </p:nvSpPr>
        <p:spPr bwMode="auto">
          <a:xfrm>
            <a:off x="4965700" y="15748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77" name="Line 9"/>
          <p:cNvSpPr>
            <a:spLocks noChangeShapeType="1"/>
          </p:cNvSpPr>
          <p:nvPr/>
        </p:nvSpPr>
        <p:spPr bwMode="auto">
          <a:xfrm>
            <a:off x="4953000" y="11430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78" name="Line 10"/>
          <p:cNvSpPr>
            <a:spLocks noChangeShapeType="1"/>
          </p:cNvSpPr>
          <p:nvPr/>
        </p:nvSpPr>
        <p:spPr bwMode="auto">
          <a:xfrm>
            <a:off x="5829300" y="11176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79" name="Oval 11"/>
          <p:cNvSpPr>
            <a:spLocks noChangeArrowheads="1"/>
          </p:cNvSpPr>
          <p:nvPr/>
        </p:nvSpPr>
        <p:spPr bwMode="auto">
          <a:xfrm>
            <a:off x="6096000" y="9779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80" name="Oval 12"/>
          <p:cNvSpPr>
            <a:spLocks noChangeArrowheads="1"/>
          </p:cNvSpPr>
          <p:nvPr/>
        </p:nvSpPr>
        <p:spPr bwMode="auto">
          <a:xfrm>
            <a:off x="6096000" y="15748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1" name="Line 13"/>
          <p:cNvSpPr>
            <a:spLocks noChangeShapeType="1"/>
          </p:cNvSpPr>
          <p:nvPr/>
        </p:nvSpPr>
        <p:spPr bwMode="auto">
          <a:xfrm>
            <a:off x="6083300" y="11430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2" name="Line 14"/>
          <p:cNvSpPr>
            <a:spLocks noChangeShapeType="1"/>
          </p:cNvSpPr>
          <p:nvPr/>
        </p:nvSpPr>
        <p:spPr bwMode="auto">
          <a:xfrm>
            <a:off x="6959600" y="11176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83" name="Oval 15"/>
          <p:cNvSpPr>
            <a:spLocks noChangeArrowheads="1"/>
          </p:cNvSpPr>
          <p:nvPr/>
        </p:nvSpPr>
        <p:spPr bwMode="auto">
          <a:xfrm>
            <a:off x="7251700" y="97790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3584" name="Oval 16"/>
          <p:cNvSpPr>
            <a:spLocks noChangeArrowheads="1"/>
          </p:cNvSpPr>
          <p:nvPr/>
        </p:nvSpPr>
        <p:spPr bwMode="auto">
          <a:xfrm>
            <a:off x="7251700" y="1574800"/>
            <a:ext cx="850900" cy="279400"/>
          </a:xfrm>
          <a:prstGeom prst="ellipse">
            <a:avLst/>
          </a:prstGeom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5" name="Line 17"/>
          <p:cNvSpPr>
            <a:spLocks noChangeShapeType="1"/>
          </p:cNvSpPr>
          <p:nvPr/>
        </p:nvSpPr>
        <p:spPr bwMode="auto">
          <a:xfrm>
            <a:off x="7239000" y="114300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6" name="Line 18"/>
          <p:cNvSpPr>
            <a:spLocks noChangeShapeType="1"/>
          </p:cNvSpPr>
          <p:nvPr/>
        </p:nvSpPr>
        <p:spPr bwMode="auto">
          <a:xfrm>
            <a:off x="8115300" y="1117600"/>
            <a:ext cx="0" cy="5842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7" name="Rectangle 19"/>
          <p:cNvSpPr>
            <a:spLocks noChangeArrowheads="1"/>
          </p:cNvSpPr>
          <p:nvPr/>
        </p:nvSpPr>
        <p:spPr bwMode="auto">
          <a:xfrm>
            <a:off x="3530600" y="825500"/>
            <a:ext cx="4851400" cy="1219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88" name="Rectangle 20"/>
          <p:cNvSpPr>
            <a:spLocks noChangeArrowheads="1"/>
          </p:cNvSpPr>
          <p:nvPr/>
        </p:nvSpPr>
        <p:spPr bwMode="auto">
          <a:xfrm>
            <a:off x="7478713" y="1301750"/>
            <a:ext cx="3333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</a:t>
            </a:r>
          </a:p>
        </p:txBody>
      </p:sp>
      <p:sp useBgFill="1">
        <p:nvSpPr>
          <p:cNvPr id="1133589" name="Rectangle 21"/>
          <p:cNvSpPr>
            <a:spLocks noChangeArrowheads="1"/>
          </p:cNvSpPr>
          <p:nvPr/>
        </p:nvSpPr>
        <p:spPr bwMode="auto">
          <a:xfrm>
            <a:off x="777875" y="923925"/>
            <a:ext cx="1336675" cy="1149350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10010011</a:t>
            </a:r>
          </a:p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11001101</a:t>
            </a:r>
          </a:p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10010011</a:t>
            </a:r>
          </a:p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. . .</a:t>
            </a:r>
          </a:p>
        </p:txBody>
      </p:sp>
      <p:sp>
        <p:nvSpPr>
          <p:cNvPr id="1133590" name="Rectangle 22"/>
          <p:cNvSpPr>
            <a:spLocks noChangeArrowheads="1"/>
          </p:cNvSpPr>
          <p:nvPr/>
        </p:nvSpPr>
        <p:spPr bwMode="auto">
          <a:xfrm>
            <a:off x="595313" y="2063750"/>
            <a:ext cx="1846262" cy="347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logical record</a:t>
            </a:r>
          </a:p>
        </p:txBody>
      </p:sp>
      <p:sp>
        <p:nvSpPr>
          <p:cNvPr id="1133591" name="Rectangle 23"/>
          <p:cNvSpPr>
            <a:spLocks noChangeArrowheads="1"/>
          </p:cNvSpPr>
          <p:nvPr/>
        </p:nvSpPr>
        <p:spPr bwMode="auto">
          <a:xfrm>
            <a:off x="4075113" y="2190750"/>
            <a:ext cx="293687" cy="185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</p:txBody>
      </p:sp>
      <p:sp>
        <p:nvSpPr>
          <p:cNvPr id="1133592" name="Rectangle 24"/>
          <p:cNvSpPr>
            <a:spLocks noChangeArrowheads="1"/>
          </p:cNvSpPr>
          <p:nvPr/>
        </p:nvSpPr>
        <p:spPr bwMode="auto">
          <a:xfrm>
            <a:off x="5230813" y="2203450"/>
            <a:ext cx="293687" cy="185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</p:txBody>
      </p:sp>
      <p:sp>
        <p:nvSpPr>
          <p:cNvPr id="1133593" name="Rectangle 25"/>
          <p:cNvSpPr>
            <a:spLocks noChangeArrowheads="1"/>
          </p:cNvSpPr>
          <p:nvPr/>
        </p:nvSpPr>
        <p:spPr bwMode="auto">
          <a:xfrm>
            <a:off x="6386513" y="2228850"/>
            <a:ext cx="293687" cy="185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Arial" pitchFamily="-110" charset="0"/>
              </a:rPr>
              <a:t>1</a:t>
            </a:r>
          </a:p>
        </p:txBody>
      </p:sp>
      <p:sp>
        <p:nvSpPr>
          <p:cNvPr id="1133594" name="Rectangle 26"/>
          <p:cNvSpPr>
            <a:spLocks noChangeArrowheads="1"/>
          </p:cNvSpPr>
          <p:nvPr/>
        </p:nvSpPr>
        <p:spPr bwMode="auto">
          <a:xfrm>
            <a:off x="7554913" y="2241550"/>
            <a:ext cx="293687" cy="185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FF00"/>
                </a:solidFill>
                <a:latin typeface="Arial" pitchFamily="-110" charset="0"/>
              </a:rPr>
              <a:t>0</a:t>
            </a:r>
          </a:p>
        </p:txBody>
      </p:sp>
      <p:sp>
        <p:nvSpPr>
          <p:cNvPr id="1133595" name="Line 27"/>
          <p:cNvSpPr>
            <a:spLocks noChangeShapeType="1"/>
          </p:cNvSpPr>
          <p:nvPr/>
        </p:nvSpPr>
        <p:spPr bwMode="auto">
          <a:xfrm>
            <a:off x="4902200" y="711200"/>
            <a:ext cx="10160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96" name="Line 28"/>
          <p:cNvSpPr>
            <a:spLocks noChangeShapeType="1"/>
          </p:cNvSpPr>
          <p:nvPr/>
        </p:nvSpPr>
        <p:spPr bwMode="auto">
          <a:xfrm flipH="1">
            <a:off x="4978400" y="685800"/>
            <a:ext cx="8763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97" name="Rectangle 29"/>
          <p:cNvSpPr>
            <a:spLocks noChangeArrowheads="1"/>
          </p:cNvSpPr>
          <p:nvPr/>
        </p:nvSpPr>
        <p:spPr bwMode="auto">
          <a:xfrm>
            <a:off x="466725" y="2546350"/>
            <a:ext cx="2143125" cy="606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Striped physical</a:t>
            </a:r>
          </a:p>
          <a:p>
            <a:pPr algn="ctr">
              <a:lnSpc>
                <a:spcPct val="85000"/>
              </a:lnSpc>
            </a:pPr>
            <a:r>
              <a:rPr lang="en-US" sz="2000" b="1">
                <a:latin typeface="Arial" pitchFamily="-110" charset="0"/>
              </a:rPr>
              <a:t>records</a:t>
            </a:r>
          </a:p>
        </p:txBody>
      </p:sp>
      <p:sp>
        <p:nvSpPr>
          <p:cNvPr id="1133598" name="Line 30"/>
          <p:cNvSpPr>
            <a:spLocks noChangeShapeType="1"/>
          </p:cNvSpPr>
          <p:nvPr/>
        </p:nvSpPr>
        <p:spPr bwMode="auto">
          <a:xfrm flipV="1">
            <a:off x="2552700" y="2743200"/>
            <a:ext cx="13716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3599" name="Rectangle 31"/>
          <p:cNvSpPr>
            <a:spLocks noChangeArrowheads="1"/>
          </p:cNvSpPr>
          <p:nvPr/>
        </p:nvSpPr>
        <p:spPr bwMode="auto">
          <a:xfrm>
            <a:off x="0" y="4102100"/>
            <a:ext cx="9050338" cy="176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buFont typeface="Wingdings" pitchFamily="-110" charset="2"/>
              <a:buChar char="q"/>
            </a:pP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Parity computed across recovery group to protect against hard disk failures</a:t>
            </a:r>
          </a:p>
          <a:p>
            <a:pPr>
              <a:spcBef>
                <a:spcPct val="25000"/>
              </a:spcBef>
              <a:buFont typeface="Wingdings" pitchFamily="-110" charset="2"/>
              <a:buChar char="q"/>
            </a:pP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33% capacity cost for parity in this configuration: wider arrays reduce </a:t>
            </a:r>
          </a:p>
          <a:p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   capacity costs, decrease expected availability, increase reconstruction time</a:t>
            </a:r>
          </a:p>
          <a:p>
            <a:pPr>
              <a:spcBef>
                <a:spcPct val="25000"/>
              </a:spcBef>
              <a:buFont typeface="Wingdings" pitchFamily="-110" charset="2"/>
              <a:buChar char="q"/>
            </a:pP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Arms logically synchronized, spindles rotationally synchronized </a:t>
            </a:r>
          </a:p>
          <a:p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   (logically a single high capacity, high transfer rate disk)</a:t>
            </a:r>
          </a:p>
        </p:txBody>
      </p:sp>
      <p:sp>
        <p:nvSpPr>
          <p:cNvPr id="1133600" name="Rectangle 32"/>
          <p:cNvSpPr>
            <a:spLocks noChangeArrowheads="1"/>
          </p:cNvSpPr>
          <p:nvPr/>
        </p:nvSpPr>
        <p:spPr bwMode="auto">
          <a:xfrm>
            <a:off x="679450" y="5976938"/>
            <a:ext cx="8088313" cy="347662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2000" i="1">
                <a:latin typeface="Arial" pitchFamily="-110" charset="0"/>
              </a:rPr>
              <a:t>Targeted for high bandwidth applications: Scientific, Image Processing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4594" name="Object 2"/>
          <p:cNvGraphicFramePr>
            <a:graphicFrameLocks noChangeAspect="1"/>
          </p:cNvGraphicFramePr>
          <p:nvPr/>
        </p:nvGraphicFramePr>
        <p:xfrm>
          <a:off x="228600" y="2438400"/>
          <a:ext cx="8534400" cy="385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66" name="Bitmap Image" r:id="rId4" imgW="5775238" imgH="2865368" progId="">
                  <p:embed/>
                </p:oleObj>
              </mc:Choice>
              <mc:Fallback>
                <p:oleObj name="Bitmap Image" r:id="rId4" imgW="5775238" imgH="286536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38400"/>
                        <a:ext cx="8534400" cy="385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595" name="Rectangle 3"/>
          <p:cNvSpPr>
            <a:spLocks noChangeArrowheads="1"/>
          </p:cNvSpPr>
          <p:nvPr/>
        </p:nvSpPr>
        <p:spPr bwMode="auto">
          <a:xfrm>
            <a:off x="0" y="57150"/>
            <a:ext cx="9144000" cy="55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3600" b="1">
                <a:solidFill>
                  <a:srgbClr val="000099"/>
                </a:solidFill>
                <a:latin typeface="Arial" pitchFamily="-110" charset="0"/>
              </a:rPr>
              <a:t>Block-Based Parity</a:t>
            </a:r>
          </a:p>
        </p:txBody>
      </p:sp>
      <p:sp>
        <p:nvSpPr>
          <p:cNvPr id="1134596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Wingdings" pitchFamily="-110" charset="2"/>
              <a:buChar char="q"/>
            </a:pPr>
            <a:r>
              <a:rPr lang="en-US" sz="2000" dirty="0">
                <a:latin typeface="Arial" pitchFamily="-110" charset="0"/>
              </a:rPr>
              <a:t> Block-based</a:t>
            </a:r>
            <a:r>
              <a:rPr lang="en-US" sz="2000" dirty="0" smtClean="0">
                <a:latin typeface="Arial" pitchFamily="-110" charset="0"/>
              </a:rPr>
              <a:t> parity leads </a:t>
            </a:r>
            <a:r>
              <a:rPr lang="en-US" sz="2000" dirty="0">
                <a:latin typeface="Arial" pitchFamily="-110" charset="0"/>
              </a:rPr>
              <a:t>to more efficient read access compared to RAID 3</a:t>
            </a:r>
          </a:p>
          <a:p>
            <a:pPr>
              <a:spcBef>
                <a:spcPct val="25000"/>
              </a:spcBef>
              <a:buFont typeface="Wingdings" pitchFamily="-110" charset="2"/>
              <a:buChar char="q"/>
            </a:pPr>
            <a:r>
              <a:rPr lang="en-US" sz="2000" dirty="0">
                <a:latin typeface="Arial" pitchFamily="-110" charset="0"/>
              </a:rPr>
              <a:t> Designating a</a:t>
            </a:r>
            <a:r>
              <a:rPr lang="en-US" sz="2000" dirty="0" smtClean="0">
                <a:latin typeface="Arial" pitchFamily="-110" charset="0"/>
              </a:rPr>
              <a:t> parity disk </a:t>
            </a:r>
            <a:r>
              <a:rPr lang="en-US" sz="2000" dirty="0">
                <a:latin typeface="Arial" pitchFamily="-110" charset="0"/>
              </a:rPr>
              <a:t>allows recovery but will keep it idle in the absence </a:t>
            </a:r>
          </a:p>
          <a:p>
            <a:pPr>
              <a:buFont typeface="Wingdings" pitchFamily="-110" charset="2"/>
              <a:buNone/>
            </a:pPr>
            <a:r>
              <a:rPr lang="en-US" sz="2000" dirty="0">
                <a:latin typeface="Arial" pitchFamily="-110" charset="0"/>
              </a:rPr>
              <a:t>    of a disk failure</a:t>
            </a:r>
          </a:p>
          <a:p>
            <a:pPr>
              <a:spcBef>
                <a:spcPct val="25000"/>
              </a:spcBef>
              <a:buFont typeface="Wingdings" pitchFamily="-110" charset="2"/>
              <a:buChar char="q"/>
            </a:pPr>
            <a:r>
              <a:rPr lang="en-US" sz="2000" dirty="0">
                <a:latin typeface="Arial" pitchFamily="-110" charset="0"/>
              </a:rPr>
              <a:t> RAID 5 distribute the</a:t>
            </a:r>
            <a:r>
              <a:rPr lang="en-US" sz="2000" dirty="0" smtClean="0">
                <a:latin typeface="Arial" pitchFamily="-110" charset="0"/>
              </a:rPr>
              <a:t> parity block </a:t>
            </a:r>
            <a:r>
              <a:rPr lang="en-US" sz="2000" dirty="0">
                <a:latin typeface="Arial" pitchFamily="-110" charset="0"/>
              </a:rPr>
              <a:t>to allow the use of all disk and enhance </a:t>
            </a:r>
          </a:p>
          <a:p>
            <a:pPr>
              <a:buFont typeface="Wingdings" pitchFamily="-110" charset="2"/>
              <a:buNone/>
            </a:pPr>
            <a:r>
              <a:rPr lang="en-US" sz="2000" dirty="0">
                <a:latin typeface="Arial" pitchFamily="-110" charset="0"/>
              </a:rPr>
              <a:t>    parallelism of disk access</a:t>
            </a:r>
          </a:p>
        </p:txBody>
      </p:sp>
      <p:sp>
        <p:nvSpPr>
          <p:cNvPr id="1134597" name="Text Box 5"/>
          <p:cNvSpPr txBox="1">
            <a:spLocks noChangeArrowheads="1"/>
          </p:cNvSpPr>
          <p:nvPr/>
        </p:nvSpPr>
        <p:spPr bwMode="auto">
          <a:xfrm>
            <a:off x="1752600" y="6172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pitchFamily="-110" charset="0"/>
              </a:rPr>
              <a:t>RAID 4</a:t>
            </a:r>
          </a:p>
        </p:txBody>
      </p:sp>
      <p:sp>
        <p:nvSpPr>
          <p:cNvPr id="1134598" name="Text Box 6"/>
          <p:cNvSpPr txBox="1">
            <a:spLocks noChangeArrowheads="1"/>
          </p:cNvSpPr>
          <p:nvPr/>
        </p:nvSpPr>
        <p:spPr bwMode="auto">
          <a:xfrm>
            <a:off x="6324600" y="6172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pitchFamily="-110" charset="0"/>
              </a:rPr>
              <a:t>RAID 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RAID 5+: High I/O Rate Parity</a:t>
            </a:r>
          </a:p>
        </p:txBody>
      </p:sp>
      <p:pic>
        <p:nvPicPr>
          <p:cNvPr id="1135619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800100"/>
            <a:ext cx="2159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35620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38" y="800100"/>
            <a:ext cx="2159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356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7638" y="800100"/>
            <a:ext cx="2159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35622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1338" y="800100"/>
            <a:ext cx="2159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13562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2338" y="800100"/>
            <a:ext cx="2159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135624" name="Rectangle 8"/>
          <p:cNvSpPr>
            <a:spLocks noChangeArrowheads="1"/>
          </p:cNvSpPr>
          <p:nvPr/>
        </p:nvSpPr>
        <p:spPr bwMode="auto">
          <a:xfrm>
            <a:off x="388938" y="787400"/>
            <a:ext cx="2120900" cy="317500"/>
          </a:xfrm>
          <a:prstGeom prst="rect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25" name="Rectangle 9"/>
          <p:cNvSpPr>
            <a:spLocks noChangeArrowheads="1"/>
          </p:cNvSpPr>
          <p:nvPr/>
        </p:nvSpPr>
        <p:spPr bwMode="auto">
          <a:xfrm>
            <a:off x="304800" y="1295400"/>
            <a:ext cx="2390775" cy="291465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 logical write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becomes four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physical I/Os</a:t>
            </a:r>
          </a:p>
          <a:p>
            <a:pPr>
              <a:lnSpc>
                <a:spcPct val="85000"/>
              </a:lnSpc>
            </a:pPr>
            <a:endParaRPr lang="en-US" sz="1800" b="1">
              <a:latin typeface="Arial" pitchFamily="-110" charset="0"/>
            </a:endParaRP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Independent writes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possible because of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interleaved parity</a:t>
            </a:r>
          </a:p>
          <a:p>
            <a:pPr>
              <a:lnSpc>
                <a:spcPct val="85000"/>
              </a:lnSpc>
            </a:pPr>
            <a:endParaRPr lang="en-US" sz="1800" b="1">
              <a:latin typeface="Arial" pitchFamily="-110" charset="0"/>
            </a:endParaRP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Reed-Solomon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Codes ("Q") for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protection during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reconstruction</a:t>
            </a:r>
          </a:p>
        </p:txBody>
      </p:sp>
      <p:sp>
        <p:nvSpPr>
          <p:cNvPr id="1135626" name="Rectangle 10"/>
          <p:cNvSpPr>
            <a:spLocks noChangeArrowheads="1"/>
          </p:cNvSpPr>
          <p:nvPr/>
        </p:nvSpPr>
        <p:spPr bwMode="auto">
          <a:xfrm>
            <a:off x="2840038" y="965200"/>
            <a:ext cx="4762500" cy="5257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27" name="Line 11"/>
          <p:cNvSpPr>
            <a:spLocks noChangeShapeType="1"/>
          </p:cNvSpPr>
          <p:nvPr/>
        </p:nvSpPr>
        <p:spPr bwMode="auto">
          <a:xfrm>
            <a:off x="350838" y="787400"/>
            <a:ext cx="2476500" cy="1651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28" name="Line 12"/>
          <p:cNvSpPr>
            <a:spLocks noChangeShapeType="1"/>
          </p:cNvSpPr>
          <p:nvPr/>
        </p:nvSpPr>
        <p:spPr bwMode="auto">
          <a:xfrm>
            <a:off x="2522538" y="762000"/>
            <a:ext cx="5003800" cy="1778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29" name="Line 13"/>
          <p:cNvSpPr>
            <a:spLocks noChangeShapeType="1"/>
          </p:cNvSpPr>
          <p:nvPr/>
        </p:nvSpPr>
        <p:spPr bwMode="auto">
          <a:xfrm>
            <a:off x="2522538" y="1092200"/>
            <a:ext cx="304800" cy="3175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30" name="Rectangle 14"/>
          <p:cNvSpPr>
            <a:spLocks noChangeArrowheads="1"/>
          </p:cNvSpPr>
          <p:nvPr/>
        </p:nvSpPr>
        <p:spPr bwMode="auto">
          <a:xfrm>
            <a:off x="2992438" y="1117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D0</a:t>
            </a:r>
          </a:p>
        </p:txBody>
      </p:sp>
      <p:sp>
        <p:nvSpPr>
          <p:cNvPr id="1135631" name="Rectangle 15"/>
          <p:cNvSpPr>
            <a:spLocks noChangeArrowheads="1"/>
          </p:cNvSpPr>
          <p:nvPr/>
        </p:nvSpPr>
        <p:spPr bwMode="auto">
          <a:xfrm>
            <a:off x="3868738" y="1117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</a:t>
            </a:r>
          </a:p>
        </p:txBody>
      </p:sp>
      <p:sp>
        <p:nvSpPr>
          <p:cNvPr id="1135632" name="Rectangle 16"/>
          <p:cNvSpPr>
            <a:spLocks noChangeArrowheads="1"/>
          </p:cNvSpPr>
          <p:nvPr/>
        </p:nvSpPr>
        <p:spPr bwMode="auto">
          <a:xfrm>
            <a:off x="4770438" y="1117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</a:t>
            </a:r>
          </a:p>
        </p:txBody>
      </p:sp>
      <p:sp>
        <p:nvSpPr>
          <p:cNvPr id="1135633" name="Rectangle 17"/>
          <p:cNvSpPr>
            <a:spLocks noChangeArrowheads="1"/>
          </p:cNvSpPr>
          <p:nvPr/>
        </p:nvSpPr>
        <p:spPr bwMode="auto">
          <a:xfrm>
            <a:off x="5697538" y="11303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D3</a:t>
            </a:r>
          </a:p>
        </p:txBody>
      </p:sp>
      <p:sp>
        <p:nvSpPr>
          <p:cNvPr id="1135634" name="Rectangle 18"/>
          <p:cNvSpPr>
            <a:spLocks noChangeArrowheads="1"/>
          </p:cNvSpPr>
          <p:nvPr/>
        </p:nvSpPr>
        <p:spPr bwMode="auto">
          <a:xfrm>
            <a:off x="6650038" y="11557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35" name="Rectangle 19"/>
          <p:cNvSpPr>
            <a:spLocks noChangeArrowheads="1"/>
          </p:cNvSpPr>
          <p:nvPr/>
        </p:nvSpPr>
        <p:spPr bwMode="auto">
          <a:xfrm>
            <a:off x="2992438" y="1866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D4</a:t>
            </a:r>
          </a:p>
        </p:txBody>
      </p:sp>
      <p:sp>
        <p:nvSpPr>
          <p:cNvPr id="1135636" name="Rectangle 20"/>
          <p:cNvSpPr>
            <a:spLocks noChangeArrowheads="1"/>
          </p:cNvSpPr>
          <p:nvPr/>
        </p:nvSpPr>
        <p:spPr bwMode="auto">
          <a:xfrm>
            <a:off x="3868738" y="1866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D5</a:t>
            </a:r>
          </a:p>
        </p:txBody>
      </p:sp>
      <p:sp>
        <p:nvSpPr>
          <p:cNvPr id="1135637" name="Rectangle 21"/>
          <p:cNvSpPr>
            <a:spLocks noChangeArrowheads="1"/>
          </p:cNvSpPr>
          <p:nvPr/>
        </p:nvSpPr>
        <p:spPr bwMode="auto">
          <a:xfrm>
            <a:off x="4770438" y="1866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D6</a:t>
            </a:r>
          </a:p>
        </p:txBody>
      </p:sp>
      <p:sp>
        <p:nvSpPr>
          <p:cNvPr id="1135638" name="Rectangle 22"/>
          <p:cNvSpPr>
            <a:spLocks noChangeArrowheads="1"/>
          </p:cNvSpPr>
          <p:nvPr/>
        </p:nvSpPr>
        <p:spPr bwMode="auto">
          <a:xfrm>
            <a:off x="5697538" y="18796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39" name="Rectangle 23"/>
          <p:cNvSpPr>
            <a:spLocks noChangeArrowheads="1"/>
          </p:cNvSpPr>
          <p:nvPr/>
        </p:nvSpPr>
        <p:spPr bwMode="auto">
          <a:xfrm>
            <a:off x="6650038" y="19050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D7</a:t>
            </a:r>
          </a:p>
        </p:txBody>
      </p:sp>
      <p:sp>
        <p:nvSpPr>
          <p:cNvPr id="1135640" name="Rectangle 24"/>
          <p:cNvSpPr>
            <a:spLocks noChangeArrowheads="1"/>
          </p:cNvSpPr>
          <p:nvPr/>
        </p:nvSpPr>
        <p:spPr bwMode="auto">
          <a:xfrm>
            <a:off x="2992438" y="26035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D8</a:t>
            </a:r>
          </a:p>
        </p:txBody>
      </p:sp>
      <p:sp>
        <p:nvSpPr>
          <p:cNvPr id="1135641" name="Rectangle 25"/>
          <p:cNvSpPr>
            <a:spLocks noChangeArrowheads="1"/>
          </p:cNvSpPr>
          <p:nvPr/>
        </p:nvSpPr>
        <p:spPr bwMode="auto">
          <a:xfrm>
            <a:off x="3868738" y="26035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D9</a:t>
            </a:r>
          </a:p>
        </p:txBody>
      </p:sp>
      <p:sp>
        <p:nvSpPr>
          <p:cNvPr id="1135642" name="Rectangle 26"/>
          <p:cNvSpPr>
            <a:spLocks noChangeArrowheads="1"/>
          </p:cNvSpPr>
          <p:nvPr/>
        </p:nvSpPr>
        <p:spPr bwMode="auto">
          <a:xfrm>
            <a:off x="4770438" y="26035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43" name="Rectangle 27"/>
          <p:cNvSpPr>
            <a:spLocks noChangeArrowheads="1"/>
          </p:cNvSpPr>
          <p:nvPr/>
        </p:nvSpPr>
        <p:spPr bwMode="auto">
          <a:xfrm>
            <a:off x="5697538" y="26162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D10</a:t>
            </a:r>
          </a:p>
        </p:txBody>
      </p:sp>
      <p:sp>
        <p:nvSpPr>
          <p:cNvPr id="1135644" name="Rectangle 28"/>
          <p:cNvSpPr>
            <a:spLocks noChangeArrowheads="1"/>
          </p:cNvSpPr>
          <p:nvPr/>
        </p:nvSpPr>
        <p:spPr bwMode="auto">
          <a:xfrm>
            <a:off x="6650038" y="2641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D11</a:t>
            </a:r>
          </a:p>
        </p:txBody>
      </p:sp>
      <p:sp>
        <p:nvSpPr>
          <p:cNvPr id="1135645" name="Rectangle 29"/>
          <p:cNvSpPr>
            <a:spLocks noChangeArrowheads="1"/>
          </p:cNvSpPr>
          <p:nvPr/>
        </p:nvSpPr>
        <p:spPr bwMode="auto">
          <a:xfrm>
            <a:off x="2992438" y="33528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D12</a:t>
            </a:r>
          </a:p>
        </p:txBody>
      </p:sp>
      <p:sp>
        <p:nvSpPr>
          <p:cNvPr id="1135646" name="Rectangle 30"/>
          <p:cNvSpPr>
            <a:spLocks noChangeArrowheads="1"/>
          </p:cNvSpPr>
          <p:nvPr/>
        </p:nvSpPr>
        <p:spPr bwMode="auto">
          <a:xfrm>
            <a:off x="3868738" y="33528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47" name="Rectangle 31"/>
          <p:cNvSpPr>
            <a:spLocks noChangeArrowheads="1"/>
          </p:cNvSpPr>
          <p:nvPr/>
        </p:nvSpPr>
        <p:spPr bwMode="auto">
          <a:xfrm>
            <a:off x="4770438" y="33528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D13</a:t>
            </a:r>
          </a:p>
        </p:txBody>
      </p:sp>
      <p:sp>
        <p:nvSpPr>
          <p:cNvPr id="1135648" name="Rectangle 32"/>
          <p:cNvSpPr>
            <a:spLocks noChangeArrowheads="1"/>
          </p:cNvSpPr>
          <p:nvPr/>
        </p:nvSpPr>
        <p:spPr bwMode="auto">
          <a:xfrm>
            <a:off x="5697538" y="33655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D14</a:t>
            </a:r>
          </a:p>
        </p:txBody>
      </p:sp>
      <p:sp>
        <p:nvSpPr>
          <p:cNvPr id="1135649" name="Rectangle 33"/>
          <p:cNvSpPr>
            <a:spLocks noChangeArrowheads="1"/>
          </p:cNvSpPr>
          <p:nvPr/>
        </p:nvSpPr>
        <p:spPr bwMode="auto">
          <a:xfrm>
            <a:off x="6650038" y="3390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D15</a:t>
            </a:r>
          </a:p>
        </p:txBody>
      </p:sp>
      <p:sp>
        <p:nvSpPr>
          <p:cNvPr id="1135650" name="Rectangle 34"/>
          <p:cNvSpPr>
            <a:spLocks noChangeArrowheads="1"/>
          </p:cNvSpPr>
          <p:nvPr/>
        </p:nvSpPr>
        <p:spPr bwMode="auto">
          <a:xfrm>
            <a:off x="2992438" y="41275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51" name="Rectangle 35"/>
          <p:cNvSpPr>
            <a:spLocks noChangeArrowheads="1"/>
          </p:cNvSpPr>
          <p:nvPr/>
        </p:nvSpPr>
        <p:spPr bwMode="auto">
          <a:xfrm>
            <a:off x="3868738" y="41275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D16</a:t>
            </a:r>
          </a:p>
        </p:txBody>
      </p:sp>
      <p:sp>
        <p:nvSpPr>
          <p:cNvPr id="1135652" name="Rectangle 36"/>
          <p:cNvSpPr>
            <a:spLocks noChangeArrowheads="1"/>
          </p:cNvSpPr>
          <p:nvPr/>
        </p:nvSpPr>
        <p:spPr bwMode="auto">
          <a:xfrm>
            <a:off x="4770438" y="41275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D17</a:t>
            </a:r>
          </a:p>
        </p:txBody>
      </p:sp>
      <p:sp>
        <p:nvSpPr>
          <p:cNvPr id="1135653" name="Rectangle 37"/>
          <p:cNvSpPr>
            <a:spLocks noChangeArrowheads="1"/>
          </p:cNvSpPr>
          <p:nvPr/>
        </p:nvSpPr>
        <p:spPr bwMode="auto">
          <a:xfrm>
            <a:off x="5697538" y="41402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D18</a:t>
            </a:r>
          </a:p>
        </p:txBody>
      </p:sp>
      <p:sp>
        <p:nvSpPr>
          <p:cNvPr id="1135654" name="Rectangle 38"/>
          <p:cNvSpPr>
            <a:spLocks noChangeArrowheads="1"/>
          </p:cNvSpPr>
          <p:nvPr/>
        </p:nvSpPr>
        <p:spPr bwMode="auto">
          <a:xfrm>
            <a:off x="6650038" y="4165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D19</a:t>
            </a:r>
          </a:p>
        </p:txBody>
      </p:sp>
      <p:sp>
        <p:nvSpPr>
          <p:cNvPr id="1135655" name="Rectangle 39"/>
          <p:cNvSpPr>
            <a:spLocks noChangeArrowheads="1"/>
          </p:cNvSpPr>
          <p:nvPr/>
        </p:nvSpPr>
        <p:spPr bwMode="auto">
          <a:xfrm>
            <a:off x="3005138" y="4914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D20</a:t>
            </a:r>
          </a:p>
        </p:txBody>
      </p:sp>
      <p:sp>
        <p:nvSpPr>
          <p:cNvPr id="1135656" name="Rectangle 40"/>
          <p:cNvSpPr>
            <a:spLocks noChangeArrowheads="1"/>
          </p:cNvSpPr>
          <p:nvPr/>
        </p:nvSpPr>
        <p:spPr bwMode="auto">
          <a:xfrm>
            <a:off x="3881438" y="4914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D21</a:t>
            </a:r>
          </a:p>
        </p:txBody>
      </p:sp>
      <p:sp>
        <p:nvSpPr>
          <p:cNvPr id="1135657" name="Rectangle 41"/>
          <p:cNvSpPr>
            <a:spLocks noChangeArrowheads="1"/>
          </p:cNvSpPr>
          <p:nvPr/>
        </p:nvSpPr>
        <p:spPr bwMode="auto">
          <a:xfrm>
            <a:off x="4783138" y="4914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D22</a:t>
            </a:r>
          </a:p>
        </p:txBody>
      </p:sp>
      <p:sp>
        <p:nvSpPr>
          <p:cNvPr id="1135658" name="Rectangle 42"/>
          <p:cNvSpPr>
            <a:spLocks noChangeArrowheads="1"/>
          </p:cNvSpPr>
          <p:nvPr/>
        </p:nvSpPr>
        <p:spPr bwMode="auto">
          <a:xfrm>
            <a:off x="5710238" y="49276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D23</a:t>
            </a:r>
          </a:p>
        </p:txBody>
      </p:sp>
      <p:sp>
        <p:nvSpPr>
          <p:cNvPr id="1135659" name="Rectangle 43"/>
          <p:cNvSpPr>
            <a:spLocks noChangeArrowheads="1"/>
          </p:cNvSpPr>
          <p:nvPr/>
        </p:nvSpPr>
        <p:spPr bwMode="auto">
          <a:xfrm>
            <a:off x="6662738" y="49530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5660" name="Rectangle 44"/>
          <p:cNvSpPr>
            <a:spLocks noChangeArrowheads="1"/>
          </p:cNvSpPr>
          <p:nvPr/>
        </p:nvSpPr>
        <p:spPr bwMode="auto">
          <a:xfrm>
            <a:off x="3194050" y="5441950"/>
            <a:ext cx="244475" cy="7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</p:txBody>
      </p:sp>
      <p:sp>
        <p:nvSpPr>
          <p:cNvPr id="1135661" name="Rectangle 45"/>
          <p:cNvSpPr>
            <a:spLocks noChangeArrowheads="1"/>
          </p:cNvSpPr>
          <p:nvPr/>
        </p:nvSpPr>
        <p:spPr bwMode="auto">
          <a:xfrm>
            <a:off x="4057650" y="5416550"/>
            <a:ext cx="244475" cy="7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</p:txBody>
      </p:sp>
      <p:sp>
        <p:nvSpPr>
          <p:cNvPr id="1135662" name="Rectangle 46"/>
          <p:cNvSpPr>
            <a:spLocks noChangeArrowheads="1"/>
          </p:cNvSpPr>
          <p:nvPr/>
        </p:nvSpPr>
        <p:spPr bwMode="auto">
          <a:xfrm>
            <a:off x="4972050" y="5441950"/>
            <a:ext cx="244475" cy="7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</p:txBody>
      </p:sp>
      <p:sp>
        <p:nvSpPr>
          <p:cNvPr id="1135663" name="Rectangle 47"/>
          <p:cNvSpPr>
            <a:spLocks noChangeArrowheads="1"/>
          </p:cNvSpPr>
          <p:nvPr/>
        </p:nvSpPr>
        <p:spPr bwMode="auto">
          <a:xfrm>
            <a:off x="5899150" y="5480050"/>
            <a:ext cx="244475" cy="7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</p:txBody>
      </p:sp>
      <p:sp>
        <p:nvSpPr>
          <p:cNvPr id="1135664" name="Rectangle 48"/>
          <p:cNvSpPr>
            <a:spLocks noChangeArrowheads="1"/>
          </p:cNvSpPr>
          <p:nvPr/>
        </p:nvSpPr>
        <p:spPr bwMode="auto">
          <a:xfrm>
            <a:off x="6851650" y="5441950"/>
            <a:ext cx="244475" cy="7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</a:t>
            </a:r>
          </a:p>
        </p:txBody>
      </p:sp>
      <p:sp>
        <p:nvSpPr>
          <p:cNvPr id="1135665" name="Rectangle 49"/>
          <p:cNvSpPr>
            <a:spLocks noChangeArrowheads="1"/>
          </p:cNvSpPr>
          <p:nvPr/>
        </p:nvSpPr>
        <p:spPr bwMode="auto">
          <a:xfrm>
            <a:off x="4419600" y="5746750"/>
            <a:ext cx="17049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 Columns</a:t>
            </a:r>
          </a:p>
        </p:txBody>
      </p:sp>
      <p:sp>
        <p:nvSpPr>
          <p:cNvPr id="1135666" name="Rectangle 50"/>
          <p:cNvSpPr>
            <a:spLocks noChangeArrowheads="1"/>
          </p:cNvSpPr>
          <p:nvPr/>
        </p:nvSpPr>
        <p:spPr bwMode="auto">
          <a:xfrm>
            <a:off x="7600950" y="1098550"/>
            <a:ext cx="1349375" cy="1022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Increasing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Logical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 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Addresses</a:t>
            </a:r>
          </a:p>
        </p:txBody>
      </p:sp>
      <p:sp>
        <p:nvSpPr>
          <p:cNvPr id="1135667" name="Line 51"/>
          <p:cNvSpPr>
            <a:spLocks noChangeShapeType="1"/>
          </p:cNvSpPr>
          <p:nvPr/>
        </p:nvSpPr>
        <p:spPr bwMode="auto">
          <a:xfrm>
            <a:off x="8288338" y="2082800"/>
            <a:ext cx="0" cy="1206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68" name="Rectangle 52"/>
          <p:cNvSpPr>
            <a:spLocks noChangeArrowheads="1"/>
          </p:cNvSpPr>
          <p:nvPr/>
        </p:nvSpPr>
        <p:spPr bwMode="auto">
          <a:xfrm>
            <a:off x="2941638" y="3276600"/>
            <a:ext cx="4381500" cy="762000"/>
          </a:xfrm>
          <a:prstGeom prst="rect">
            <a:avLst/>
          </a:prstGeom>
          <a:noFill/>
          <a:ln w="25400">
            <a:solidFill>
              <a:srgbClr val="FC0128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69" name="Line 53"/>
          <p:cNvSpPr>
            <a:spLocks noChangeShapeType="1"/>
          </p:cNvSpPr>
          <p:nvPr/>
        </p:nvSpPr>
        <p:spPr bwMode="auto">
          <a:xfrm>
            <a:off x="7373938" y="3670300"/>
            <a:ext cx="62230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70" name="Rectangle 54"/>
          <p:cNvSpPr>
            <a:spLocks noChangeArrowheads="1"/>
          </p:cNvSpPr>
          <p:nvPr/>
        </p:nvSpPr>
        <p:spPr bwMode="auto">
          <a:xfrm>
            <a:off x="7880350" y="3765550"/>
            <a:ext cx="8286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Stripe</a:t>
            </a:r>
          </a:p>
        </p:txBody>
      </p:sp>
      <p:sp>
        <p:nvSpPr>
          <p:cNvPr id="1135671" name="Line 55"/>
          <p:cNvSpPr>
            <a:spLocks noChangeShapeType="1"/>
          </p:cNvSpPr>
          <p:nvPr/>
        </p:nvSpPr>
        <p:spPr bwMode="auto">
          <a:xfrm>
            <a:off x="7234238" y="3975100"/>
            <a:ext cx="6731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72" name="Rectangle 56"/>
          <p:cNvSpPr>
            <a:spLocks noChangeArrowheads="1"/>
          </p:cNvSpPr>
          <p:nvPr/>
        </p:nvSpPr>
        <p:spPr bwMode="auto">
          <a:xfrm>
            <a:off x="7886700" y="4298950"/>
            <a:ext cx="8286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Stripe</a:t>
            </a:r>
          </a:p>
          <a:p>
            <a:pPr algn="ctr"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Unit</a:t>
            </a:r>
          </a:p>
        </p:txBody>
      </p:sp>
      <p:sp>
        <p:nvSpPr>
          <p:cNvPr id="1135673" name="Line 57"/>
          <p:cNvSpPr>
            <a:spLocks noChangeShapeType="1"/>
          </p:cNvSpPr>
          <p:nvPr/>
        </p:nvSpPr>
        <p:spPr bwMode="auto">
          <a:xfrm>
            <a:off x="1900238" y="4254500"/>
            <a:ext cx="952500" cy="19939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5674" name="Line 58"/>
          <p:cNvSpPr>
            <a:spLocks noChangeShapeType="1"/>
          </p:cNvSpPr>
          <p:nvPr/>
        </p:nvSpPr>
        <p:spPr bwMode="auto">
          <a:xfrm>
            <a:off x="376238" y="1104900"/>
            <a:ext cx="88900" cy="1905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715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Problems of Small Writes</a:t>
            </a:r>
          </a:p>
        </p:txBody>
      </p:sp>
      <p:sp>
        <p:nvSpPr>
          <p:cNvPr id="1136643" name="Rectangle 3"/>
          <p:cNvSpPr>
            <a:spLocks noChangeArrowheads="1"/>
          </p:cNvSpPr>
          <p:nvPr/>
        </p:nvSpPr>
        <p:spPr bwMode="auto">
          <a:xfrm>
            <a:off x="2703513" y="17272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D0</a:t>
            </a:r>
          </a:p>
        </p:txBody>
      </p:sp>
      <p:sp>
        <p:nvSpPr>
          <p:cNvPr id="1136644" name="Rectangle 4"/>
          <p:cNvSpPr>
            <a:spLocks noChangeArrowheads="1"/>
          </p:cNvSpPr>
          <p:nvPr/>
        </p:nvSpPr>
        <p:spPr bwMode="auto">
          <a:xfrm>
            <a:off x="3579813" y="17272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</a:t>
            </a:r>
          </a:p>
        </p:txBody>
      </p:sp>
      <p:sp>
        <p:nvSpPr>
          <p:cNvPr id="1136645" name="Rectangle 5"/>
          <p:cNvSpPr>
            <a:spLocks noChangeArrowheads="1"/>
          </p:cNvSpPr>
          <p:nvPr/>
        </p:nvSpPr>
        <p:spPr bwMode="auto">
          <a:xfrm>
            <a:off x="4481513" y="17272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</a:t>
            </a:r>
          </a:p>
        </p:txBody>
      </p:sp>
      <p:sp>
        <p:nvSpPr>
          <p:cNvPr id="1136646" name="Rectangle 6"/>
          <p:cNvSpPr>
            <a:spLocks noChangeArrowheads="1"/>
          </p:cNvSpPr>
          <p:nvPr/>
        </p:nvSpPr>
        <p:spPr bwMode="auto">
          <a:xfrm>
            <a:off x="5408613" y="17399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D3</a:t>
            </a:r>
          </a:p>
        </p:txBody>
      </p:sp>
      <p:sp>
        <p:nvSpPr>
          <p:cNvPr id="1136647" name="Rectangle 7"/>
          <p:cNvSpPr>
            <a:spLocks noChangeArrowheads="1"/>
          </p:cNvSpPr>
          <p:nvPr/>
        </p:nvSpPr>
        <p:spPr bwMode="auto">
          <a:xfrm>
            <a:off x="6361113" y="17653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P</a:t>
            </a:r>
          </a:p>
        </p:txBody>
      </p:sp>
      <p:sp>
        <p:nvSpPr>
          <p:cNvPr id="1136648" name="Rectangle 8"/>
          <p:cNvSpPr>
            <a:spLocks noChangeArrowheads="1"/>
          </p:cNvSpPr>
          <p:nvPr/>
        </p:nvSpPr>
        <p:spPr bwMode="auto">
          <a:xfrm>
            <a:off x="1293813" y="1739900"/>
            <a:ext cx="571500" cy="571500"/>
          </a:xfrm>
          <a:prstGeom prst="rect">
            <a:avLst/>
          </a:prstGeom>
          <a:noFill/>
          <a:ln w="25400">
            <a:solidFill>
              <a:srgbClr val="FE9B03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D0'</a:t>
            </a:r>
          </a:p>
        </p:txBody>
      </p:sp>
      <p:sp useBgFill="1">
        <p:nvSpPr>
          <p:cNvPr id="1136649" name="Oval 9"/>
          <p:cNvSpPr>
            <a:spLocks noChangeArrowheads="1"/>
          </p:cNvSpPr>
          <p:nvPr/>
        </p:nvSpPr>
        <p:spPr bwMode="auto">
          <a:xfrm>
            <a:off x="2398713" y="3314700"/>
            <a:ext cx="266700" cy="2667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50" name="Rectangle 10"/>
          <p:cNvSpPr>
            <a:spLocks noChangeArrowheads="1"/>
          </p:cNvSpPr>
          <p:nvPr/>
        </p:nvSpPr>
        <p:spPr bwMode="auto">
          <a:xfrm>
            <a:off x="2384425" y="3308350"/>
            <a:ext cx="3143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+</a:t>
            </a:r>
          </a:p>
        </p:txBody>
      </p:sp>
      <p:sp>
        <p:nvSpPr>
          <p:cNvPr id="1136651" name="Line 11"/>
          <p:cNvSpPr>
            <a:spLocks noChangeShapeType="1"/>
          </p:cNvSpPr>
          <p:nvPr/>
        </p:nvSpPr>
        <p:spPr bwMode="auto">
          <a:xfrm>
            <a:off x="1598613" y="2311400"/>
            <a:ext cx="812800" cy="1003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52" name="Line 12"/>
          <p:cNvSpPr>
            <a:spLocks noChangeShapeType="1"/>
          </p:cNvSpPr>
          <p:nvPr/>
        </p:nvSpPr>
        <p:spPr bwMode="auto">
          <a:xfrm flipH="1">
            <a:off x="2601913" y="2324100"/>
            <a:ext cx="368300" cy="101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6653" name="Oval 13"/>
          <p:cNvSpPr>
            <a:spLocks noChangeArrowheads="1"/>
          </p:cNvSpPr>
          <p:nvPr/>
        </p:nvSpPr>
        <p:spPr bwMode="auto">
          <a:xfrm>
            <a:off x="4329113" y="4038600"/>
            <a:ext cx="266700" cy="2667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54" name="Rectangle 14"/>
          <p:cNvSpPr>
            <a:spLocks noChangeArrowheads="1"/>
          </p:cNvSpPr>
          <p:nvPr/>
        </p:nvSpPr>
        <p:spPr bwMode="auto">
          <a:xfrm>
            <a:off x="4314825" y="4019550"/>
            <a:ext cx="31432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+</a:t>
            </a:r>
          </a:p>
        </p:txBody>
      </p:sp>
      <p:sp>
        <p:nvSpPr>
          <p:cNvPr id="1136655" name="Line 15"/>
          <p:cNvSpPr>
            <a:spLocks noChangeShapeType="1"/>
          </p:cNvSpPr>
          <p:nvPr/>
        </p:nvSpPr>
        <p:spPr bwMode="auto">
          <a:xfrm>
            <a:off x="2665413" y="3505200"/>
            <a:ext cx="16891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56" name="Line 16"/>
          <p:cNvSpPr>
            <a:spLocks noChangeShapeType="1"/>
          </p:cNvSpPr>
          <p:nvPr/>
        </p:nvSpPr>
        <p:spPr bwMode="auto">
          <a:xfrm flipH="1">
            <a:off x="4621213" y="2349500"/>
            <a:ext cx="2032000" cy="173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57" name="Rectangle 17"/>
          <p:cNvSpPr>
            <a:spLocks noChangeArrowheads="1"/>
          </p:cNvSpPr>
          <p:nvPr/>
        </p:nvSpPr>
        <p:spPr bwMode="auto">
          <a:xfrm>
            <a:off x="2601913" y="5575300"/>
            <a:ext cx="571500" cy="571500"/>
          </a:xfrm>
          <a:prstGeom prst="rect">
            <a:avLst/>
          </a:prstGeom>
          <a:noFill/>
          <a:ln w="25400">
            <a:solidFill>
              <a:srgbClr val="FE9B03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u="sng">
                <a:latin typeface="Arial" pitchFamily="-110" charset="0"/>
              </a:rPr>
              <a:t>D0'</a:t>
            </a:r>
          </a:p>
        </p:txBody>
      </p:sp>
      <p:sp>
        <p:nvSpPr>
          <p:cNvPr id="1136658" name="Rectangle 18"/>
          <p:cNvSpPr>
            <a:spLocks noChangeArrowheads="1"/>
          </p:cNvSpPr>
          <p:nvPr/>
        </p:nvSpPr>
        <p:spPr bwMode="auto">
          <a:xfrm>
            <a:off x="3478213" y="55753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D1</a:t>
            </a:r>
          </a:p>
        </p:txBody>
      </p:sp>
      <p:sp>
        <p:nvSpPr>
          <p:cNvPr id="1136659" name="Rectangle 19"/>
          <p:cNvSpPr>
            <a:spLocks noChangeArrowheads="1"/>
          </p:cNvSpPr>
          <p:nvPr/>
        </p:nvSpPr>
        <p:spPr bwMode="auto">
          <a:xfrm>
            <a:off x="4379913" y="55753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D2</a:t>
            </a:r>
          </a:p>
        </p:txBody>
      </p:sp>
      <p:sp>
        <p:nvSpPr>
          <p:cNvPr id="1136660" name="Rectangle 20"/>
          <p:cNvSpPr>
            <a:spLocks noChangeArrowheads="1"/>
          </p:cNvSpPr>
          <p:nvPr/>
        </p:nvSpPr>
        <p:spPr bwMode="auto">
          <a:xfrm>
            <a:off x="5307013" y="5588000"/>
            <a:ext cx="571500" cy="571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D3</a:t>
            </a:r>
          </a:p>
        </p:txBody>
      </p:sp>
      <p:sp>
        <p:nvSpPr>
          <p:cNvPr id="1136661" name="Rectangle 21"/>
          <p:cNvSpPr>
            <a:spLocks noChangeArrowheads="1"/>
          </p:cNvSpPr>
          <p:nvPr/>
        </p:nvSpPr>
        <p:spPr bwMode="auto">
          <a:xfrm>
            <a:off x="6259513" y="5613400"/>
            <a:ext cx="571500" cy="571500"/>
          </a:xfrm>
          <a:prstGeom prst="rect">
            <a:avLst/>
          </a:prstGeom>
          <a:pattFill prst="pct10">
            <a:fgClr>
              <a:srgbClr val="00FF00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 u="sng">
                <a:latin typeface="Arial" pitchFamily="-110" charset="0"/>
              </a:rPr>
              <a:t>P'</a:t>
            </a:r>
          </a:p>
        </p:txBody>
      </p:sp>
      <p:sp>
        <p:nvSpPr>
          <p:cNvPr id="1136662" name="Line 22"/>
          <p:cNvSpPr>
            <a:spLocks noChangeShapeType="1"/>
          </p:cNvSpPr>
          <p:nvPr/>
        </p:nvSpPr>
        <p:spPr bwMode="auto">
          <a:xfrm>
            <a:off x="4608513" y="4279900"/>
            <a:ext cx="1930400" cy="133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63" name="Line 23"/>
          <p:cNvSpPr>
            <a:spLocks noChangeShapeType="1"/>
          </p:cNvSpPr>
          <p:nvPr/>
        </p:nvSpPr>
        <p:spPr bwMode="auto">
          <a:xfrm>
            <a:off x="1598613" y="2311400"/>
            <a:ext cx="1295400" cy="326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64" name="Rectangle 24"/>
          <p:cNvSpPr>
            <a:spLocks noChangeArrowheads="1"/>
          </p:cNvSpPr>
          <p:nvPr/>
        </p:nvSpPr>
        <p:spPr bwMode="auto">
          <a:xfrm>
            <a:off x="1000125" y="2597150"/>
            <a:ext cx="6508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new</a:t>
            </a:r>
          </a:p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data</a:t>
            </a:r>
          </a:p>
        </p:txBody>
      </p:sp>
      <p:sp>
        <p:nvSpPr>
          <p:cNvPr id="1136665" name="Rectangle 25"/>
          <p:cNvSpPr>
            <a:spLocks noChangeArrowheads="1"/>
          </p:cNvSpPr>
          <p:nvPr/>
        </p:nvSpPr>
        <p:spPr bwMode="auto">
          <a:xfrm>
            <a:off x="2892425" y="2571750"/>
            <a:ext cx="6508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old</a:t>
            </a:r>
          </a:p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data</a:t>
            </a:r>
          </a:p>
        </p:txBody>
      </p:sp>
      <p:sp>
        <p:nvSpPr>
          <p:cNvPr id="1136666" name="Rectangle 26"/>
          <p:cNvSpPr>
            <a:spLocks noChangeArrowheads="1"/>
          </p:cNvSpPr>
          <p:nvPr/>
        </p:nvSpPr>
        <p:spPr bwMode="auto">
          <a:xfrm>
            <a:off x="6308725" y="2635250"/>
            <a:ext cx="8032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old </a:t>
            </a:r>
          </a:p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parity</a:t>
            </a:r>
          </a:p>
        </p:txBody>
      </p:sp>
      <p:sp>
        <p:nvSpPr>
          <p:cNvPr id="1136667" name="Rectangle 27"/>
          <p:cNvSpPr>
            <a:spLocks noChangeArrowheads="1"/>
          </p:cNvSpPr>
          <p:nvPr/>
        </p:nvSpPr>
        <p:spPr bwMode="auto">
          <a:xfrm>
            <a:off x="4657725" y="4044950"/>
            <a:ext cx="6762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XOR</a:t>
            </a:r>
          </a:p>
        </p:txBody>
      </p:sp>
      <p:sp>
        <p:nvSpPr>
          <p:cNvPr id="1136668" name="Rectangle 28"/>
          <p:cNvSpPr>
            <a:spLocks noChangeArrowheads="1"/>
          </p:cNvSpPr>
          <p:nvPr/>
        </p:nvSpPr>
        <p:spPr bwMode="auto">
          <a:xfrm>
            <a:off x="2663825" y="3295650"/>
            <a:ext cx="6762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XOR</a:t>
            </a:r>
          </a:p>
        </p:txBody>
      </p:sp>
      <p:sp>
        <p:nvSpPr>
          <p:cNvPr id="1136669" name="Rectangle 29"/>
          <p:cNvSpPr>
            <a:spLocks noChangeArrowheads="1"/>
          </p:cNvSpPr>
          <p:nvPr/>
        </p:nvSpPr>
        <p:spPr bwMode="auto">
          <a:xfrm>
            <a:off x="3502025" y="2711450"/>
            <a:ext cx="11461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(1. Read)</a:t>
            </a:r>
          </a:p>
        </p:txBody>
      </p:sp>
      <p:sp>
        <p:nvSpPr>
          <p:cNvPr id="1136670" name="Rectangle 30"/>
          <p:cNvSpPr>
            <a:spLocks noChangeArrowheads="1"/>
          </p:cNvSpPr>
          <p:nvPr/>
        </p:nvSpPr>
        <p:spPr bwMode="auto">
          <a:xfrm>
            <a:off x="7083425" y="2749550"/>
            <a:ext cx="11461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(2. Read)</a:t>
            </a:r>
          </a:p>
        </p:txBody>
      </p:sp>
      <p:sp>
        <p:nvSpPr>
          <p:cNvPr id="1136671" name="Rectangle 31"/>
          <p:cNvSpPr>
            <a:spLocks noChangeArrowheads="1"/>
          </p:cNvSpPr>
          <p:nvPr/>
        </p:nvSpPr>
        <p:spPr bwMode="auto">
          <a:xfrm>
            <a:off x="2816225" y="4959350"/>
            <a:ext cx="11588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(3. Write)</a:t>
            </a:r>
          </a:p>
        </p:txBody>
      </p:sp>
      <p:sp>
        <p:nvSpPr>
          <p:cNvPr id="1136672" name="Rectangle 32"/>
          <p:cNvSpPr>
            <a:spLocks noChangeArrowheads="1"/>
          </p:cNvSpPr>
          <p:nvPr/>
        </p:nvSpPr>
        <p:spPr bwMode="auto">
          <a:xfrm>
            <a:off x="6143625" y="4984750"/>
            <a:ext cx="11588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(4. Write)</a:t>
            </a:r>
          </a:p>
        </p:txBody>
      </p:sp>
      <p:sp>
        <p:nvSpPr>
          <p:cNvPr id="1136673" name="Rectangle 33"/>
          <p:cNvSpPr>
            <a:spLocks noChangeArrowheads="1"/>
          </p:cNvSpPr>
          <p:nvPr/>
        </p:nvSpPr>
        <p:spPr bwMode="auto">
          <a:xfrm>
            <a:off x="949325" y="914400"/>
            <a:ext cx="3470275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RAID-5: Small Write Algorithm</a:t>
            </a:r>
          </a:p>
        </p:txBody>
      </p:sp>
      <p:sp>
        <p:nvSpPr>
          <p:cNvPr id="1136674" name="Rectangle 34"/>
          <p:cNvSpPr>
            <a:spLocks noChangeArrowheads="1"/>
          </p:cNvSpPr>
          <p:nvPr/>
        </p:nvSpPr>
        <p:spPr bwMode="auto">
          <a:xfrm>
            <a:off x="1304925" y="1295400"/>
            <a:ext cx="6140450" cy="32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1 Logical Write = 2 Physical Reads + 2  Physical Writes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Subsystem Organization</a:t>
            </a:r>
          </a:p>
        </p:txBody>
      </p:sp>
      <p:sp useBgFill="1">
        <p:nvSpPr>
          <p:cNvPr id="1137667" name="Rectangle 3"/>
          <p:cNvSpPr>
            <a:spLocks noChangeArrowheads="1"/>
          </p:cNvSpPr>
          <p:nvPr/>
        </p:nvSpPr>
        <p:spPr bwMode="auto">
          <a:xfrm>
            <a:off x="317500" y="1079500"/>
            <a:ext cx="977900" cy="901700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host</a:t>
            </a:r>
          </a:p>
        </p:txBody>
      </p:sp>
      <p:sp useBgFill="1">
        <p:nvSpPr>
          <p:cNvPr id="1137668" name="Rectangle 4"/>
          <p:cNvSpPr>
            <a:spLocks noChangeArrowheads="1"/>
          </p:cNvSpPr>
          <p:nvPr/>
        </p:nvSpPr>
        <p:spPr bwMode="auto">
          <a:xfrm>
            <a:off x="3098800" y="1066800"/>
            <a:ext cx="1117600" cy="914400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array</a:t>
            </a:r>
          </a:p>
          <a:p>
            <a:pPr algn="ctr"/>
            <a:r>
              <a:rPr lang="en-US" sz="1800" b="1">
                <a:latin typeface="Arial" pitchFamily="-110" charset="0"/>
              </a:rPr>
              <a:t>controller</a:t>
            </a:r>
          </a:p>
        </p:txBody>
      </p:sp>
      <p:sp useBgFill="1">
        <p:nvSpPr>
          <p:cNvPr id="1137669" name="Rectangle 5"/>
          <p:cNvSpPr>
            <a:spLocks noChangeArrowheads="1"/>
          </p:cNvSpPr>
          <p:nvPr/>
        </p:nvSpPr>
        <p:spPr bwMode="auto">
          <a:xfrm>
            <a:off x="5929313" y="1085850"/>
            <a:ext cx="1565275" cy="823913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single board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disk 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controller</a:t>
            </a:r>
          </a:p>
        </p:txBody>
      </p:sp>
      <p:sp useBgFill="1">
        <p:nvSpPr>
          <p:cNvPr id="1137670" name="Oval 6"/>
          <p:cNvSpPr>
            <a:spLocks noChangeArrowheads="1"/>
          </p:cNvSpPr>
          <p:nvPr/>
        </p:nvSpPr>
        <p:spPr bwMode="auto">
          <a:xfrm>
            <a:off x="7899400" y="13081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71" name="Oval 7"/>
          <p:cNvSpPr>
            <a:spLocks noChangeArrowheads="1"/>
          </p:cNvSpPr>
          <p:nvPr/>
        </p:nvSpPr>
        <p:spPr bwMode="auto">
          <a:xfrm>
            <a:off x="7899400" y="19050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72" name="Line 8"/>
          <p:cNvSpPr>
            <a:spLocks noChangeShapeType="1"/>
          </p:cNvSpPr>
          <p:nvPr/>
        </p:nvSpPr>
        <p:spPr bwMode="auto">
          <a:xfrm>
            <a:off x="7886700" y="14732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73" name="Line 9"/>
          <p:cNvSpPr>
            <a:spLocks noChangeShapeType="1"/>
          </p:cNvSpPr>
          <p:nvPr/>
        </p:nvSpPr>
        <p:spPr bwMode="auto">
          <a:xfrm>
            <a:off x="8763000" y="14478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74" name="Line 10"/>
          <p:cNvSpPr>
            <a:spLocks noChangeShapeType="1"/>
          </p:cNvSpPr>
          <p:nvPr/>
        </p:nvSpPr>
        <p:spPr bwMode="auto">
          <a:xfrm>
            <a:off x="7493000" y="1193800"/>
            <a:ext cx="774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75" name="Line 11"/>
          <p:cNvSpPr>
            <a:spLocks noChangeShapeType="1"/>
          </p:cNvSpPr>
          <p:nvPr/>
        </p:nvSpPr>
        <p:spPr bwMode="auto">
          <a:xfrm>
            <a:off x="8267700" y="1193800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76" name="Rectangle 12"/>
          <p:cNvSpPr>
            <a:spLocks noChangeArrowheads="1"/>
          </p:cNvSpPr>
          <p:nvPr/>
        </p:nvSpPr>
        <p:spPr bwMode="auto">
          <a:xfrm>
            <a:off x="5903913" y="2266950"/>
            <a:ext cx="1565275" cy="823913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single board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disk 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controller</a:t>
            </a:r>
          </a:p>
        </p:txBody>
      </p:sp>
      <p:sp useBgFill="1">
        <p:nvSpPr>
          <p:cNvPr id="1137677" name="Oval 13"/>
          <p:cNvSpPr>
            <a:spLocks noChangeArrowheads="1"/>
          </p:cNvSpPr>
          <p:nvPr/>
        </p:nvSpPr>
        <p:spPr bwMode="auto">
          <a:xfrm>
            <a:off x="7874000" y="24892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78" name="Oval 14"/>
          <p:cNvSpPr>
            <a:spLocks noChangeArrowheads="1"/>
          </p:cNvSpPr>
          <p:nvPr/>
        </p:nvSpPr>
        <p:spPr bwMode="auto">
          <a:xfrm>
            <a:off x="7874000" y="30861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79" name="Line 15"/>
          <p:cNvSpPr>
            <a:spLocks noChangeShapeType="1"/>
          </p:cNvSpPr>
          <p:nvPr/>
        </p:nvSpPr>
        <p:spPr bwMode="auto">
          <a:xfrm>
            <a:off x="7861300" y="26543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0" name="Line 16"/>
          <p:cNvSpPr>
            <a:spLocks noChangeShapeType="1"/>
          </p:cNvSpPr>
          <p:nvPr/>
        </p:nvSpPr>
        <p:spPr bwMode="auto">
          <a:xfrm>
            <a:off x="8737600" y="26289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1" name="Line 17"/>
          <p:cNvSpPr>
            <a:spLocks noChangeShapeType="1"/>
          </p:cNvSpPr>
          <p:nvPr/>
        </p:nvSpPr>
        <p:spPr bwMode="auto">
          <a:xfrm>
            <a:off x="7467600" y="2374900"/>
            <a:ext cx="774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2" name="Line 18"/>
          <p:cNvSpPr>
            <a:spLocks noChangeShapeType="1"/>
          </p:cNvSpPr>
          <p:nvPr/>
        </p:nvSpPr>
        <p:spPr bwMode="auto">
          <a:xfrm>
            <a:off x="8242300" y="2374900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83" name="Rectangle 19"/>
          <p:cNvSpPr>
            <a:spLocks noChangeArrowheads="1"/>
          </p:cNvSpPr>
          <p:nvPr/>
        </p:nvSpPr>
        <p:spPr bwMode="auto">
          <a:xfrm>
            <a:off x="5929313" y="3397250"/>
            <a:ext cx="1565275" cy="823913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single board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disk 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controller</a:t>
            </a:r>
          </a:p>
        </p:txBody>
      </p:sp>
      <p:sp useBgFill="1">
        <p:nvSpPr>
          <p:cNvPr id="1137684" name="Oval 20"/>
          <p:cNvSpPr>
            <a:spLocks noChangeArrowheads="1"/>
          </p:cNvSpPr>
          <p:nvPr/>
        </p:nvSpPr>
        <p:spPr bwMode="auto">
          <a:xfrm>
            <a:off x="7899400" y="36195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85" name="Oval 21"/>
          <p:cNvSpPr>
            <a:spLocks noChangeArrowheads="1"/>
          </p:cNvSpPr>
          <p:nvPr/>
        </p:nvSpPr>
        <p:spPr bwMode="auto">
          <a:xfrm>
            <a:off x="7899400" y="42164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6" name="Line 22"/>
          <p:cNvSpPr>
            <a:spLocks noChangeShapeType="1"/>
          </p:cNvSpPr>
          <p:nvPr/>
        </p:nvSpPr>
        <p:spPr bwMode="auto">
          <a:xfrm>
            <a:off x="7886700" y="37846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7" name="Line 23"/>
          <p:cNvSpPr>
            <a:spLocks noChangeShapeType="1"/>
          </p:cNvSpPr>
          <p:nvPr/>
        </p:nvSpPr>
        <p:spPr bwMode="auto">
          <a:xfrm>
            <a:off x="8763000" y="37592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8" name="Line 24"/>
          <p:cNvSpPr>
            <a:spLocks noChangeShapeType="1"/>
          </p:cNvSpPr>
          <p:nvPr/>
        </p:nvSpPr>
        <p:spPr bwMode="auto">
          <a:xfrm>
            <a:off x="7493000" y="3505200"/>
            <a:ext cx="774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89" name="Line 25"/>
          <p:cNvSpPr>
            <a:spLocks noChangeShapeType="1"/>
          </p:cNvSpPr>
          <p:nvPr/>
        </p:nvSpPr>
        <p:spPr bwMode="auto">
          <a:xfrm>
            <a:off x="8267700" y="3505200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90" name="Rectangle 26"/>
          <p:cNvSpPr>
            <a:spLocks noChangeArrowheads="1"/>
          </p:cNvSpPr>
          <p:nvPr/>
        </p:nvSpPr>
        <p:spPr bwMode="auto">
          <a:xfrm>
            <a:off x="5929313" y="4552950"/>
            <a:ext cx="1565275" cy="823913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single board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disk </a:t>
            </a:r>
          </a:p>
          <a:p>
            <a:pPr algn="ctr">
              <a:lnSpc>
                <a:spcPct val="86000"/>
              </a:lnSpc>
            </a:pPr>
            <a:r>
              <a:rPr lang="en-US" sz="1800" b="1">
                <a:latin typeface="Arial" pitchFamily="-110" charset="0"/>
              </a:rPr>
              <a:t>controller</a:t>
            </a:r>
          </a:p>
        </p:txBody>
      </p:sp>
      <p:sp useBgFill="1">
        <p:nvSpPr>
          <p:cNvPr id="1137691" name="Oval 27"/>
          <p:cNvSpPr>
            <a:spLocks noChangeArrowheads="1"/>
          </p:cNvSpPr>
          <p:nvPr/>
        </p:nvSpPr>
        <p:spPr bwMode="auto">
          <a:xfrm>
            <a:off x="7899400" y="47752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692" name="Oval 28"/>
          <p:cNvSpPr>
            <a:spLocks noChangeArrowheads="1"/>
          </p:cNvSpPr>
          <p:nvPr/>
        </p:nvSpPr>
        <p:spPr bwMode="auto">
          <a:xfrm>
            <a:off x="7899400" y="5372100"/>
            <a:ext cx="850900" cy="279400"/>
          </a:xfrm>
          <a:prstGeom prst="ellipse">
            <a:avLst/>
          </a:prstGeom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3" name="Line 29"/>
          <p:cNvSpPr>
            <a:spLocks noChangeShapeType="1"/>
          </p:cNvSpPr>
          <p:nvPr/>
        </p:nvSpPr>
        <p:spPr bwMode="auto">
          <a:xfrm>
            <a:off x="7886700" y="49403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4" name="Line 30"/>
          <p:cNvSpPr>
            <a:spLocks noChangeShapeType="1"/>
          </p:cNvSpPr>
          <p:nvPr/>
        </p:nvSpPr>
        <p:spPr bwMode="auto">
          <a:xfrm>
            <a:off x="8763000" y="4914900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5" name="Line 31"/>
          <p:cNvSpPr>
            <a:spLocks noChangeShapeType="1"/>
          </p:cNvSpPr>
          <p:nvPr/>
        </p:nvSpPr>
        <p:spPr bwMode="auto">
          <a:xfrm>
            <a:off x="7493000" y="4660900"/>
            <a:ext cx="774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6" name="Line 32"/>
          <p:cNvSpPr>
            <a:spLocks noChangeShapeType="1"/>
          </p:cNvSpPr>
          <p:nvPr/>
        </p:nvSpPr>
        <p:spPr bwMode="auto">
          <a:xfrm>
            <a:off x="8267700" y="4660900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7" name="Line 33"/>
          <p:cNvSpPr>
            <a:spLocks noChangeShapeType="1"/>
          </p:cNvSpPr>
          <p:nvPr/>
        </p:nvSpPr>
        <p:spPr bwMode="auto">
          <a:xfrm>
            <a:off x="4241800" y="1193800"/>
            <a:ext cx="1689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8" name="Line 34"/>
          <p:cNvSpPr>
            <a:spLocks noChangeShapeType="1"/>
          </p:cNvSpPr>
          <p:nvPr/>
        </p:nvSpPr>
        <p:spPr bwMode="auto">
          <a:xfrm>
            <a:off x="5397500" y="1422400"/>
            <a:ext cx="0" cy="124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699" name="Line 35"/>
          <p:cNvSpPr>
            <a:spLocks noChangeShapeType="1"/>
          </p:cNvSpPr>
          <p:nvPr/>
        </p:nvSpPr>
        <p:spPr bwMode="auto">
          <a:xfrm>
            <a:off x="5397500" y="2667000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0" name="Line 36"/>
          <p:cNvSpPr>
            <a:spLocks noChangeShapeType="1"/>
          </p:cNvSpPr>
          <p:nvPr/>
        </p:nvSpPr>
        <p:spPr bwMode="auto">
          <a:xfrm flipH="1">
            <a:off x="4241800" y="1422400"/>
            <a:ext cx="1155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1" name="Line 37"/>
          <p:cNvSpPr>
            <a:spLocks noChangeShapeType="1"/>
          </p:cNvSpPr>
          <p:nvPr/>
        </p:nvSpPr>
        <p:spPr bwMode="auto">
          <a:xfrm>
            <a:off x="5080000" y="1689100"/>
            <a:ext cx="0" cy="2070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2" name="Line 38"/>
          <p:cNvSpPr>
            <a:spLocks noChangeShapeType="1"/>
          </p:cNvSpPr>
          <p:nvPr/>
        </p:nvSpPr>
        <p:spPr bwMode="auto">
          <a:xfrm>
            <a:off x="5080000" y="3759200"/>
            <a:ext cx="850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3" name="Line 39"/>
          <p:cNvSpPr>
            <a:spLocks noChangeShapeType="1"/>
          </p:cNvSpPr>
          <p:nvPr/>
        </p:nvSpPr>
        <p:spPr bwMode="auto">
          <a:xfrm flipH="1">
            <a:off x="4241800" y="16637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4" name="Line 40"/>
          <p:cNvSpPr>
            <a:spLocks noChangeShapeType="1"/>
          </p:cNvSpPr>
          <p:nvPr/>
        </p:nvSpPr>
        <p:spPr bwMode="auto">
          <a:xfrm>
            <a:off x="4775200" y="1879600"/>
            <a:ext cx="0" cy="306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5" name="Line 41"/>
          <p:cNvSpPr>
            <a:spLocks noChangeShapeType="1"/>
          </p:cNvSpPr>
          <p:nvPr/>
        </p:nvSpPr>
        <p:spPr bwMode="auto">
          <a:xfrm>
            <a:off x="4775200" y="4940300"/>
            <a:ext cx="1155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6" name="Line 42"/>
          <p:cNvSpPr>
            <a:spLocks noChangeShapeType="1"/>
          </p:cNvSpPr>
          <p:nvPr/>
        </p:nvSpPr>
        <p:spPr bwMode="auto">
          <a:xfrm flipH="1">
            <a:off x="4241800" y="1879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137707" name="Rectangle 43"/>
          <p:cNvSpPr>
            <a:spLocks noChangeArrowheads="1"/>
          </p:cNvSpPr>
          <p:nvPr/>
        </p:nvSpPr>
        <p:spPr bwMode="auto">
          <a:xfrm>
            <a:off x="1866900" y="1092200"/>
            <a:ext cx="977900" cy="901700"/>
          </a:xfrm>
          <a:prstGeom prst="rect">
            <a:avLst/>
          </a:prstGeom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host</a:t>
            </a:r>
          </a:p>
          <a:p>
            <a:pPr algn="ctr"/>
            <a:r>
              <a:rPr lang="en-US" sz="1800" b="1">
                <a:latin typeface="Arial" pitchFamily="-110" charset="0"/>
              </a:rPr>
              <a:t>adapter</a:t>
            </a:r>
          </a:p>
        </p:txBody>
      </p:sp>
      <p:sp>
        <p:nvSpPr>
          <p:cNvPr id="1137708" name="Line 44"/>
          <p:cNvSpPr>
            <a:spLocks noChangeShapeType="1"/>
          </p:cNvSpPr>
          <p:nvPr/>
        </p:nvSpPr>
        <p:spPr bwMode="auto">
          <a:xfrm>
            <a:off x="2857500" y="15367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09" name="Line 45"/>
          <p:cNvSpPr>
            <a:spLocks noChangeShapeType="1"/>
          </p:cNvSpPr>
          <p:nvPr/>
        </p:nvSpPr>
        <p:spPr bwMode="auto">
          <a:xfrm>
            <a:off x="1308100" y="1498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0" name="Rectangle 46"/>
          <p:cNvSpPr>
            <a:spLocks noChangeArrowheads="1"/>
          </p:cNvSpPr>
          <p:nvPr/>
        </p:nvSpPr>
        <p:spPr bwMode="auto">
          <a:xfrm>
            <a:off x="252413" y="2241550"/>
            <a:ext cx="2189162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manages interface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to host, DMA</a:t>
            </a:r>
          </a:p>
        </p:txBody>
      </p:sp>
      <p:sp>
        <p:nvSpPr>
          <p:cNvPr id="1137711" name="Rectangle 47"/>
          <p:cNvSpPr>
            <a:spLocks noChangeArrowheads="1"/>
          </p:cNvSpPr>
          <p:nvPr/>
        </p:nvSpPr>
        <p:spPr bwMode="auto">
          <a:xfrm>
            <a:off x="227013" y="3041650"/>
            <a:ext cx="2136775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control, buffering,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parity logic</a:t>
            </a:r>
          </a:p>
        </p:txBody>
      </p:sp>
      <p:sp>
        <p:nvSpPr>
          <p:cNvPr id="1137712" name="Rectangle 48"/>
          <p:cNvSpPr>
            <a:spLocks noChangeArrowheads="1"/>
          </p:cNvSpPr>
          <p:nvPr/>
        </p:nvSpPr>
        <p:spPr bwMode="auto">
          <a:xfrm>
            <a:off x="252413" y="3829050"/>
            <a:ext cx="1871662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physical device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control</a:t>
            </a:r>
          </a:p>
        </p:txBody>
      </p:sp>
      <p:sp>
        <p:nvSpPr>
          <p:cNvPr id="1137713" name="Line 49"/>
          <p:cNvSpPr>
            <a:spLocks noChangeShapeType="1"/>
          </p:cNvSpPr>
          <p:nvPr/>
        </p:nvSpPr>
        <p:spPr bwMode="auto">
          <a:xfrm>
            <a:off x="2019300" y="2590800"/>
            <a:ext cx="381000" cy="0"/>
          </a:xfrm>
          <a:prstGeom prst="line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4" name="Line 50"/>
          <p:cNvSpPr>
            <a:spLocks noChangeShapeType="1"/>
          </p:cNvSpPr>
          <p:nvPr/>
        </p:nvSpPr>
        <p:spPr bwMode="auto">
          <a:xfrm flipV="1">
            <a:off x="2400300" y="1993900"/>
            <a:ext cx="0" cy="596900"/>
          </a:xfrm>
          <a:prstGeom prst="line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5" name="Line 51"/>
          <p:cNvSpPr>
            <a:spLocks noChangeShapeType="1"/>
          </p:cNvSpPr>
          <p:nvPr/>
        </p:nvSpPr>
        <p:spPr bwMode="auto">
          <a:xfrm>
            <a:off x="1981200" y="3327400"/>
            <a:ext cx="1676400" cy="0"/>
          </a:xfrm>
          <a:prstGeom prst="line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6" name="Line 52"/>
          <p:cNvSpPr>
            <a:spLocks noChangeShapeType="1"/>
          </p:cNvSpPr>
          <p:nvPr/>
        </p:nvSpPr>
        <p:spPr bwMode="auto">
          <a:xfrm flipV="1">
            <a:off x="3657600" y="1993900"/>
            <a:ext cx="0" cy="1333500"/>
          </a:xfrm>
          <a:prstGeom prst="line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7" name="Line 53"/>
          <p:cNvSpPr>
            <a:spLocks noChangeShapeType="1"/>
          </p:cNvSpPr>
          <p:nvPr/>
        </p:nvSpPr>
        <p:spPr bwMode="auto">
          <a:xfrm>
            <a:off x="1917700" y="4140200"/>
            <a:ext cx="1625600" cy="0"/>
          </a:xfrm>
          <a:prstGeom prst="line">
            <a:avLst/>
          </a:prstGeom>
          <a:noFill/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8" name="Line 54"/>
          <p:cNvSpPr>
            <a:spLocks noChangeShapeType="1"/>
          </p:cNvSpPr>
          <p:nvPr/>
        </p:nvSpPr>
        <p:spPr bwMode="auto">
          <a:xfrm flipV="1">
            <a:off x="3543300" y="1905000"/>
            <a:ext cx="2387600" cy="2235200"/>
          </a:xfrm>
          <a:prstGeom prst="line">
            <a:avLst/>
          </a:prstGeom>
          <a:noFill/>
          <a:ln w="254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7719" name="Rectangle 55"/>
          <p:cNvSpPr>
            <a:spLocks noChangeArrowheads="1"/>
          </p:cNvSpPr>
          <p:nvPr/>
        </p:nvSpPr>
        <p:spPr bwMode="auto">
          <a:xfrm>
            <a:off x="5091113" y="5505450"/>
            <a:ext cx="2709862" cy="55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often piggy-backed</a:t>
            </a:r>
          </a:p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in small format devices</a:t>
            </a:r>
          </a:p>
        </p:txBody>
      </p:sp>
      <p:sp useBgFill="1">
        <p:nvSpPr>
          <p:cNvPr id="1137720" name="Rectangle 56"/>
          <p:cNvSpPr>
            <a:spLocks noChangeArrowheads="1"/>
          </p:cNvSpPr>
          <p:nvPr/>
        </p:nvSpPr>
        <p:spPr bwMode="auto">
          <a:xfrm>
            <a:off x="538163" y="4652963"/>
            <a:ext cx="3863975" cy="1514475"/>
          </a:xfrm>
          <a:prstGeom prst="rect">
            <a:avLst/>
          </a:prstGeom>
          <a:ln w="25400">
            <a:pattFill prst="dkUpDiag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striping software off-loaded from </a:t>
            </a:r>
          </a:p>
          <a:p>
            <a:pPr algn="ctr">
              <a:lnSpc>
                <a:spcPct val="85000"/>
              </a:lnSpc>
            </a:pP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host to array controller</a:t>
            </a:r>
          </a:p>
          <a:p>
            <a:pPr algn="ctr">
              <a:lnSpc>
                <a:spcPct val="85000"/>
              </a:lnSpc>
            </a:pPr>
            <a:endParaRPr lang="en-US" sz="1800" b="1">
              <a:solidFill>
                <a:srgbClr val="000099"/>
              </a:solidFill>
              <a:latin typeface="Arial" pitchFamily="-110" charset="0"/>
            </a:endParaRPr>
          </a:p>
          <a:p>
            <a:pPr algn="ctr">
              <a:lnSpc>
                <a:spcPct val="85000"/>
              </a:lnSpc>
            </a:pP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no applications modifications</a:t>
            </a:r>
          </a:p>
          <a:p>
            <a:pPr algn="ctr">
              <a:lnSpc>
                <a:spcPct val="85000"/>
              </a:lnSpc>
            </a:pPr>
            <a:endParaRPr lang="en-US" sz="1800" b="1">
              <a:solidFill>
                <a:srgbClr val="000099"/>
              </a:solidFill>
              <a:latin typeface="Arial" pitchFamily="-110" charset="0"/>
            </a:endParaRPr>
          </a:p>
          <a:p>
            <a:pPr algn="ctr">
              <a:lnSpc>
                <a:spcPct val="85000"/>
              </a:lnSpc>
            </a:pPr>
            <a:r>
              <a:rPr lang="en-US" sz="1800" b="1">
                <a:solidFill>
                  <a:srgbClr val="000099"/>
                </a:solidFill>
                <a:latin typeface="Arial" pitchFamily="-110" charset="0"/>
              </a:rPr>
              <a:t>no reduction of host 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2362200" y="1219200"/>
            <a:ext cx="5461000" cy="4057650"/>
            <a:chOff x="536" y="417"/>
            <a:chExt cx="4392" cy="3263"/>
          </a:xfrm>
        </p:grpSpPr>
        <p:sp useBgFill="1">
          <p:nvSpPr>
            <p:cNvPr id="1138691" name="Rectangle 3"/>
            <p:cNvSpPr>
              <a:spLocks noChangeArrowheads="1"/>
            </p:cNvSpPr>
            <p:nvPr/>
          </p:nvSpPr>
          <p:spPr bwMode="auto">
            <a:xfrm>
              <a:off x="536" y="448"/>
              <a:ext cx="728" cy="2544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latin typeface="Arial" pitchFamily="-110" charset="0"/>
                </a:rPr>
                <a:t>Array</a:t>
              </a:r>
            </a:p>
            <a:p>
              <a:pPr algn="ctr"/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2" name="Rectangle 4"/>
            <p:cNvSpPr>
              <a:spLocks noChangeArrowheads="1"/>
            </p:cNvSpPr>
            <p:nvPr/>
          </p:nvSpPr>
          <p:spPr bwMode="auto">
            <a:xfrm>
              <a:off x="1398" y="417"/>
              <a:ext cx="1044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3" name="Rectangle 5"/>
            <p:cNvSpPr>
              <a:spLocks noChangeArrowheads="1"/>
            </p:cNvSpPr>
            <p:nvPr/>
          </p:nvSpPr>
          <p:spPr bwMode="auto">
            <a:xfrm>
              <a:off x="1398" y="880"/>
              <a:ext cx="1044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4" name="Rectangle 6"/>
            <p:cNvSpPr>
              <a:spLocks noChangeArrowheads="1"/>
            </p:cNvSpPr>
            <p:nvPr/>
          </p:nvSpPr>
          <p:spPr bwMode="auto">
            <a:xfrm>
              <a:off x="1390" y="1321"/>
              <a:ext cx="1045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5" name="Rectangle 7"/>
            <p:cNvSpPr>
              <a:spLocks noChangeArrowheads="1"/>
            </p:cNvSpPr>
            <p:nvPr/>
          </p:nvSpPr>
          <p:spPr bwMode="auto">
            <a:xfrm>
              <a:off x="1398" y="1760"/>
              <a:ext cx="1044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6" name="Rectangle 8"/>
            <p:cNvSpPr>
              <a:spLocks noChangeArrowheads="1"/>
            </p:cNvSpPr>
            <p:nvPr/>
          </p:nvSpPr>
          <p:spPr bwMode="auto">
            <a:xfrm>
              <a:off x="1398" y="2208"/>
              <a:ext cx="1044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 useBgFill="1">
          <p:nvSpPr>
            <p:cNvPr id="1138697" name="Rectangle 9"/>
            <p:cNvSpPr>
              <a:spLocks noChangeArrowheads="1"/>
            </p:cNvSpPr>
            <p:nvPr/>
          </p:nvSpPr>
          <p:spPr bwMode="auto">
            <a:xfrm>
              <a:off x="1398" y="2641"/>
              <a:ext cx="1044" cy="480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String</a:t>
              </a:r>
            </a:p>
            <a:p>
              <a:pPr algn="ctr">
                <a:lnSpc>
                  <a:spcPct val="88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38698" name="Line 10"/>
            <p:cNvSpPr>
              <a:spLocks noChangeShapeType="1"/>
            </p:cNvSpPr>
            <p:nvPr/>
          </p:nvSpPr>
          <p:spPr bwMode="auto">
            <a:xfrm>
              <a:off x="1272" y="632"/>
              <a:ext cx="2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699" name="Line 11"/>
            <p:cNvSpPr>
              <a:spLocks noChangeShapeType="1"/>
            </p:cNvSpPr>
            <p:nvPr/>
          </p:nvSpPr>
          <p:spPr bwMode="auto">
            <a:xfrm>
              <a:off x="1272" y="1064"/>
              <a:ext cx="2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0" name="Line 12"/>
            <p:cNvSpPr>
              <a:spLocks noChangeShapeType="1"/>
            </p:cNvSpPr>
            <p:nvPr/>
          </p:nvSpPr>
          <p:spPr bwMode="auto">
            <a:xfrm>
              <a:off x="1272" y="1504"/>
              <a:ext cx="21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1" name="Line 13"/>
            <p:cNvSpPr>
              <a:spLocks noChangeShapeType="1"/>
            </p:cNvSpPr>
            <p:nvPr/>
          </p:nvSpPr>
          <p:spPr bwMode="auto">
            <a:xfrm>
              <a:off x="1272" y="1944"/>
              <a:ext cx="2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2" name="Line 14"/>
            <p:cNvSpPr>
              <a:spLocks noChangeShapeType="1"/>
            </p:cNvSpPr>
            <p:nvPr/>
          </p:nvSpPr>
          <p:spPr bwMode="auto">
            <a:xfrm>
              <a:off x="1272" y="2360"/>
              <a:ext cx="2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3" name="Line 15"/>
            <p:cNvSpPr>
              <a:spLocks noChangeShapeType="1"/>
            </p:cNvSpPr>
            <p:nvPr/>
          </p:nvSpPr>
          <p:spPr bwMode="auto">
            <a:xfrm>
              <a:off x="1272" y="2792"/>
              <a:ext cx="2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4" name="Line 16"/>
            <p:cNvSpPr>
              <a:spLocks noChangeShapeType="1"/>
            </p:cNvSpPr>
            <p:nvPr/>
          </p:nvSpPr>
          <p:spPr bwMode="auto">
            <a:xfrm>
              <a:off x="2312" y="488"/>
              <a:ext cx="241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5" name="Line 17"/>
            <p:cNvSpPr>
              <a:spLocks noChangeShapeType="1"/>
            </p:cNvSpPr>
            <p:nvPr/>
          </p:nvSpPr>
          <p:spPr bwMode="auto">
            <a:xfrm>
              <a:off x="2328" y="952"/>
              <a:ext cx="241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6" name="Line 18"/>
            <p:cNvSpPr>
              <a:spLocks noChangeShapeType="1"/>
            </p:cNvSpPr>
            <p:nvPr/>
          </p:nvSpPr>
          <p:spPr bwMode="auto">
            <a:xfrm>
              <a:off x="2312" y="1384"/>
              <a:ext cx="243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7" name="Line 19"/>
            <p:cNvSpPr>
              <a:spLocks noChangeShapeType="1"/>
            </p:cNvSpPr>
            <p:nvPr/>
          </p:nvSpPr>
          <p:spPr bwMode="auto">
            <a:xfrm>
              <a:off x="2328" y="1840"/>
              <a:ext cx="241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8" name="Line 20"/>
            <p:cNvSpPr>
              <a:spLocks noChangeShapeType="1"/>
            </p:cNvSpPr>
            <p:nvPr/>
          </p:nvSpPr>
          <p:spPr bwMode="auto">
            <a:xfrm>
              <a:off x="2312" y="2280"/>
              <a:ext cx="2440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9" name="Line 21"/>
            <p:cNvSpPr>
              <a:spLocks noChangeShapeType="1"/>
            </p:cNvSpPr>
            <p:nvPr/>
          </p:nvSpPr>
          <p:spPr bwMode="auto">
            <a:xfrm>
              <a:off x="2328" y="2712"/>
              <a:ext cx="242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38710" name="Picture 2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08" y="53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11" name="Picture 2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00" y="99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12" name="Picture 2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16" y="144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13" name="Picture 2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16" y="189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14" name="Picture 2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24" y="231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15" name="Picture 2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24" y="276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38716" name="Line 28"/>
            <p:cNvSpPr>
              <a:spLocks noChangeShapeType="1"/>
            </p:cNvSpPr>
            <p:nvPr/>
          </p:nvSpPr>
          <p:spPr bwMode="auto">
            <a:xfrm>
              <a:off x="2744" y="488"/>
              <a:ext cx="1" cy="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17" name="Line 29"/>
            <p:cNvSpPr>
              <a:spLocks noChangeShapeType="1"/>
            </p:cNvSpPr>
            <p:nvPr/>
          </p:nvSpPr>
          <p:spPr bwMode="auto">
            <a:xfrm>
              <a:off x="2744" y="952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18" name="Line 30"/>
            <p:cNvSpPr>
              <a:spLocks noChangeShapeType="1"/>
            </p:cNvSpPr>
            <p:nvPr/>
          </p:nvSpPr>
          <p:spPr bwMode="auto">
            <a:xfrm>
              <a:off x="2760" y="1400"/>
              <a:ext cx="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19" name="Line 31"/>
            <p:cNvSpPr>
              <a:spLocks noChangeShapeType="1"/>
            </p:cNvSpPr>
            <p:nvPr/>
          </p:nvSpPr>
          <p:spPr bwMode="auto">
            <a:xfrm>
              <a:off x="2760" y="1856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20" name="Line 32"/>
            <p:cNvSpPr>
              <a:spLocks noChangeShapeType="1"/>
            </p:cNvSpPr>
            <p:nvPr/>
          </p:nvSpPr>
          <p:spPr bwMode="auto">
            <a:xfrm>
              <a:off x="2768" y="2280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21" name="Line 33"/>
            <p:cNvSpPr>
              <a:spLocks noChangeShapeType="1"/>
            </p:cNvSpPr>
            <p:nvPr/>
          </p:nvSpPr>
          <p:spPr bwMode="auto">
            <a:xfrm>
              <a:off x="2768" y="2712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38722" name="Picture 3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8" y="53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23" name="Picture 3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0" y="99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24" name="Picture 3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96" y="144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25" name="Picture 3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96" y="189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26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4" y="231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27" name="Picture 3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4" y="276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38728" name="Line 40"/>
            <p:cNvSpPr>
              <a:spLocks noChangeShapeType="1"/>
            </p:cNvSpPr>
            <p:nvPr/>
          </p:nvSpPr>
          <p:spPr bwMode="auto">
            <a:xfrm>
              <a:off x="3224" y="488"/>
              <a:ext cx="1" cy="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29" name="Line 41"/>
            <p:cNvSpPr>
              <a:spLocks noChangeShapeType="1"/>
            </p:cNvSpPr>
            <p:nvPr/>
          </p:nvSpPr>
          <p:spPr bwMode="auto">
            <a:xfrm>
              <a:off x="3224" y="952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30" name="Line 42"/>
            <p:cNvSpPr>
              <a:spLocks noChangeShapeType="1"/>
            </p:cNvSpPr>
            <p:nvPr/>
          </p:nvSpPr>
          <p:spPr bwMode="auto">
            <a:xfrm>
              <a:off x="3240" y="1400"/>
              <a:ext cx="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31" name="Line 43"/>
            <p:cNvSpPr>
              <a:spLocks noChangeShapeType="1"/>
            </p:cNvSpPr>
            <p:nvPr/>
          </p:nvSpPr>
          <p:spPr bwMode="auto">
            <a:xfrm>
              <a:off x="3240" y="1856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32" name="Line 44"/>
            <p:cNvSpPr>
              <a:spLocks noChangeShapeType="1"/>
            </p:cNvSpPr>
            <p:nvPr/>
          </p:nvSpPr>
          <p:spPr bwMode="auto">
            <a:xfrm>
              <a:off x="3248" y="2280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33" name="Line 45"/>
            <p:cNvSpPr>
              <a:spLocks noChangeShapeType="1"/>
            </p:cNvSpPr>
            <p:nvPr/>
          </p:nvSpPr>
          <p:spPr bwMode="auto">
            <a:xfrm>
              <a:off x="3248" y="2712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38734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44" y="528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35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36" y="984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36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52" y="143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37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52" y="1888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38" name="Picture 5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60" y="2304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39" name="Picture 5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60" y="275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38740" name="Line 52"/>
            <p:cNvSpPr>
              <a:spLocks noChangeShapeType="1"/>
            </p:cNvSpPr>
            <p:nvPr/>
          </p:nvSpPr>
          <p:spPr bwMode="auto">
            <a:xfrm>
              <a:off x="3680" y="480"/>
              <a:ext cx="1" cy="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41" name="Line 53"/>
            <p:cNvSpPr>
              <a:spLocks noChangeShapeType="1"/>
            </p:cNvSpPr>
            <p:nvPr/>
          </p:nvSpPr>
          <p:spPr bwMode="auto">
            <a:xfrm>
              <a:off x="3680" y="944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42" name="Line 54"/>
            <p:cNvSpPr>
              <a:spLocks noChangeShapeType="1"/>
            </p:cNvSpPr>
            <p:nvPr/>
          </p:nvSpPr>
          <p:spPr bwMode="auto">
            <a:xfrm>
              <a:off x="3696" y="1392"/>
              <a:ext cx="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43" name="Line 55"/>
            <p:cNvSpPr>
              <a:spLocks noChangeShapeType="1"/>
            </p:cNvSpPr>
            <p:nvPr/>
          </p:nvSpPr>
          <p:spPr bwMode="auto">
            <a:xfrm>
              <a:off x="3696" y="1848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44" name="Line 56"/>
            <p:cNvSpPr>
              <a:spLocks noChangeShapeType="1"/>
            </p:cNvSpPr>
            <p:nvPr/>
          </p:nvSpPr>
          <p:spPr bwMode="auto">
            <a:xfrm>
              <a:off x="3704" y="2272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45" name="Line 57"/>
            <p:cNvSpPr>
              <a:spLocks noChangeShapeType="1"/>
            </p:cNvSpPr>
            <p:nvPr/>
          </p:nvSpPr>
          <p:spPr bwMode="auto">
            <a:xfrm>
              <a:off x="3704" y="2704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38746" name="Picture 5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92" y="53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47" name="Picture 5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84" y="99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48" name="Picture 6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0" y="144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49" name="Picture 6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0" y="1896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50" name="Picture 6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8" y="2312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38751" name="Picture 6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8" y="2760"/>
              <a:ext cx="288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38752" name="Line 64"/>
            <p:cNvSpPr>
              <a:spLocks noChangeShapeType="1"/>
            </p:cNvSpPr>
            <p:nvPr/>
          </p:nvSpPr>
          <p:spPr bwMode="auto">
            <a:xfrm>
              <a:off x="4728" y="488"/>
              <a:ext cx="1" cy="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3" name="Line 65"/>
            <p:cNvSpPr>
              <a:spLocks noChangeShapeType="1"/>
            </p:cNvSpPr>
            <p:nvPr/>
          </p:nvSpPr>
          <p:spPr bwMode="auto">
            <a:xfrm>
              <a:off x="4728" y="952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4" name="Line 66"/>
            <p:cNvSpPr>
              <a:spLocks noChangeShapeType="1"/>
            </p:cNvSpPr>
            <p:nvPr/>
          </p:nvSpPr>
          <p:spPr bwMode="auto">
            <a:xfrm>
              <a:off x="4744" y="1400"/>
              <a:ext cx="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5" name="Line 67"/>
            <p:cNvSpPr>
              <a:spLocks noChangeShapeType="1"/>
            </p:cNvSpPr>
            <p:nvPr/>
          </p:nvSpPr>
          <p:spPr bwMode="auto">
            <a:xfrm>
              <a:off x="4744" y="1856"/>
              <a:ext cx="1" cy="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6" name="Line 68"/>
            <p:cNvSpPr>
              <a:spLocks noChangeShapeType="1"/>
            </p:cNvSpPr>
            <p:nvPr/>
          </p:nvSpPr>
          <p:spPr bwMode="auto">
            <a:xfrm>
              <a:off x="4752" y="2280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7" name="Line 69"/>
            <p:cNvSpPr>
              <a:spLocks noChangeShapeType="1"/>
            </p:cNvSpPr>
            <p:nvPr/>
          </p:nvSpPr>
          <p:spPr bwMode="auto">
            <a:xfrm>
              <a:off x="4752" y="2712"/>
              <a:ext cx="1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58" name="Rectangle 70"/>
            <p:cNvSpPr>
              <a:spLocks noChangeArrowheads="1"/>
            </p:cNvSpPr>
            <p:nvPr/>
          </p:nvSpPr>
          <p:spPr bwMode="auto">
            <a:xfrm>
              <a:off x="4007" y="620"/>
              <a:ext cx="504" cy="2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59" name="Rectangle 71"/>
            <p:cNvSpPr>
              <a:spLocks noChangeArrowheads="1"/>
            </p:cNvSpPr>
            <p:nvPr/>
          </p:nvSpPr>
          <p:spPr bwMode="auto">
            <a:xfrm>
              <a:off x="4023" y="1051"/>
              <a:ext cx="503" cy="2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60" name="Rectangle 72"/>
            <p:cNvSpPr>
              <a:spLocks noChangeArrowheads="1"/>
            </p:cNvSpPr>
            <p:nvPr/>
          </p:nvSpPr>
          <p:spPr bwMode="auto">
            <a:xfrm>
              <a:off x="4039" y="1524"/>
              <a:ext cx="503" cy="2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61" name="Rectangle 73"/>
            <p:cNvSpPr>
              <a:spLocks noChangeArrowheads="1"/>
            </p:cNvSpPr>
            <p:nvPr/>
          </p:nvSpPr>
          <p:spPr bwMode="auto">
            <a:xfrm>
              <a:off x="4039" y="1979"/>
              <a:ext cx="503" cy="2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62" name="Rectangle 74"/>
            <p:cNvSpPr>
              <a:spLocks noChangeArrowheads="1"/>
            </p:cNvSpPr>
            <p:nvPr/>
          </p:nvSpPr>
          <p:spPr bwMode="auto">
            <a:xfrm>
              <a:off x="4062" y="2388"/>
              <a:ext cx="503" cy="2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63" name="Rectangle 75"/>
            <p:cNvSpPr>
              <a:spLocks noChangeArrowheads="1"/>
            </p:cNvSpPr>
            <p:nvPr/>
          </p:nvSpPr>
          <p:spPr bwMode="auto">
            <a:xfrm>
              <a:off x="4062" y="2819"/>
              <a:ext cx="503" cy="2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.  .  .</a:t>
              </a:r>
            </a:p>
          </p:txBody>
        </p:sp>
        <p:sp>
          <p:nvSpPr>
            <p:cNvPr id="1138764" name="Rectangle 76"/>
            <p:cNvSpPr>
              <a:spLocks noChangeArrowheads="1"/>
            </p:cNvSpPr>
            <p:nvPr/>
          </p:nvSpPr>
          <p:spPr bwMode="auto">
            <a:xfrm>
              <a:off x="2576" y="432"/>
              <a:ext cx="368" cy="2760"/>
            </a:xfrm>
            <a:prstGeom prst="rect">
              <a:avLst/>
            </a:prstGeom>
            <a:noFill/>
            <a:ln w="254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65" name="Rectangle 77"/>
            <p:cNvSpPr>
              <a:spLocks noChangeArrowheads="1"/>
            </p:cNvSpPr>
            <p:nvPr/>
          </p:nvSpPr>
          <p:spPr bwMode="auto">
            <a:xfrm>
              <a:off x="1480" y="2680"/>
              <a:ext cx="3448" cy="488"/>
            </a:xfrm>
            <a:prstGeom prst="rect">
              <a:avLst/>
            </a:prstGeom>
            <a:noFill/>
            <a:ln w="254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68" name="Line 80"/>
            <p:cNvSpPr>
              <a:spLocks noChangeShapeType="1"/>
            </p:cNvSpPr>
            <p:nvPr/>
          </p:nvSpPr>
          <p:spPr bwMode="auto">
            <a:xfrm flipV="1">
              <a:off x="4720" y="3176"/>
              <a:ext cx="1" cy="504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69" name="Line 81"/>
            <p:cNvSpPr>
              <a:spLocks noChangeShapeType="1"/>
            </p:cNvSpPr>
            <p:nvPr/>
          </p:nvSpPr>
          <p:spPr bwMode="auto">
            <a:xfrm flipV="1">
              <a:off x="2744" y="3200"/>
              <a:ext cx="1" cy="232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38777" name="Rectangle 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Availability: Orthogonal RAIDs</a:t>
            </a:r>
          </a:p>
        </p:txBody>
      </p:sp>
      <p:sp>
        <p:nvSpPr>
          <p:cNvPr id="1138779" name="Rectangle 91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870450"/>
            <a:ext cx="7924800" cy="1682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Data Recovery Group: unit of data redundancy</a:t>
            </a:r>
          </a:p>
          <a:p>
            <a:pPr>
              <a:lnSpc>
                <a:spcPct val="90000"/>
              </a:lnSpc>
            </a:pPr>
            <a:r>
              <a:rPr lang="en-US" sz="2400"/>
              <a:t>Redundant Support Components: fans, power supplies, controller, cables</a:t>
            </a:r>
          </a:p>
          <a:p>
            <a:pPr>
              <a:lnSpc>
                <a:spcPct val="90000"/>
              </a:lnSpc>
            </a:pPr>
            <a:r>
              <a:rPr lang="en-US" sz="2400"/>
              <a:t>End to End Data Integrity: internal parity protected data paths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" y="1028700"/>
            <a:ext cx="7742238" cy="3292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01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Interconnection Networks</a:t>
            </a:r>
          </a:p>
        </p:txBody>
      </p:sp>
      <p:sp>
        <p:nvSpPr>
          <p:cNvPr id="133018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4321175"/>
            <a:ext cx="4191000" cy="22320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Local area network (LAN)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Hundreds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few kilometers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Many-to-one (clients-server)</a:t>
            </a:r>
          </a:p>
          <a:p>
            <a:pPr>
              <a:lnSpc>
                <a:spcPct val="90000"/>
              </a:lnSpc>
            </a:pPr>
            <a:r>
              <a:rPr lang="en-US" sz="2400"/>
              <a:t>Wide area network (WAN)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computers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Thousands of kilometers</a:t>
            </a:r>
          </a:p>
        </p:txBody>
      </p:sp>
      <p:sp>
        <p:nvSpPr>
          <p:cNvPr id="1330186" name="Rectangle 10"/>
          <p:cNvSpPr>
            <a:spLocks noChangeArrowheads="1"/>
          </p:cNvSpPr>
          <p:nvPr/>
        </p:nvSpPr>
        <p:spPr bwMode="auto">
          <a:xfrm>
            <a:off x="381000" y="4321175"/>
            <a:ext cx="4191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latin typeface="Arial" charset="0"/>
              </a:rPr>
              <a:t>Massively </a:t>
            </a:r>
            <a:r>
              <a:rPr lang="en-US" dirty="0" smtClean="0">
                <a:latin typeface="Arial" charset="0"/>
              </a:rPr>
              <a:t>parallel processor </a:t>
            </a:r>
            <a:r>
              <a:rPr lang="en-US" dirty="0">
                <a:latin typeface="Arial" charset="0"/>
              </a:rPr>
              <a:t>networks (MPP)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Thousands of nodes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Short distance (&lt;~25m)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2000" dirty="0">
                <a:latin typeface="Arial" charset="0"/>
                <a:ea typeface="ヒラギノ角ゴ Pro W3" charset="-128"/>
              </a:rPr>
              <a:t>Traffic among nodes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80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027113"/>
            <a:ext cx="7148513" cy="20050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1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ABCs of Networks</a:t>
            </a:r>
          </a:p>
        </p:txBody>
      </p:sp>
      <p:sp>
        <p:nvSpPr>
          <p:cNvPr id="133120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276600"/>
            <a:ext cx="7924800" cy="25527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Rules for communication are called the “</a:t>
            </a:r>
            <a:r>
              <a:rPr lang="en-US" sz="2400" dirty="0">
                <a:solidFill>
                  <a:schemeClr val="accent2"/>
                </a:solidFill>
              </a:rPr>
              <a:t>protocol</a:t>
            </a:r>
            <a:r>
              <a:rPr lang="en-US" sz="2400" dirty="0"/>
              <a:t>”, message header and data called a </a:t>
            </a:r>
            <a:r>
              <a:rPr lang="en-US" sz="2400" dirty="0">
                <a:solidFill>
                  <a:schemeClr val="accent2"/>
                </a:solidFill>
              </a:rPr>
              <a:t>"packet"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What if more than 2 computers want to communicate?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Need computer “</a:t>
            </a:r>
            <a:r>
              <a:rPr lang="en-US" sz="1800" dirty="0">
                <a:solidFill>
                  <a:schemeClr val="accent2"/>
                </a:solidFill>
              </a:rPr>
              <a:t>address field</a:t>
            </a:r>
            <a:r>
              <a:rPr lang="en-US" sz="1800" dirty="0"/>
              <a:t>” (destination) in packet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garbled in transit?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 “</a:t>
            </a:r>
            <a:r>
              <a:rPr lang="en-US" sz="1800" dirty="0">
                <a:solidFill>
                  <a:schemeClr val="accent2"/>
                </a:solidFill>
              </a:rPr>
              <a:t>error detection field</a:t>
            </a:r>
            <a:r>
              <a:rPr lang="en-US" sz="1800" dirty="0"/>
              <a:t>” in packet (e.g., CRC)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packet is lost?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Time-out, retransmit; ACK &amp; NACK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if multiple processes/machine?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Queue per process to provide protection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07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27" name="Text Box 3"/>
          <p:cNvSpPr txBox="1">
            <a:spLocks noChangeArrowheads="1"/>
          </p:cNvSpPr>
          <p:nvPr/>
        </p:nvSpPr>
        <p:spPr bwMode="auto">
          <a:xfrm>
            <a:off x="565150" y="1241425"/>
            <a:ext cx="685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Sender</a:t>
            </a:r>
          </a:p>
        </p:txBody>
      </p:sp>
      <p:sp>
        <p:nvSpPr>
          <p:cNvPr id="1332228" name="Text Box 4"/>
          <p:cNvSpPr txBox="1">
            <a:spLocks noChangeArrowheads="1"/>
          </p:cNvSpPr>
          <p:nvPr/>
        </p:nvSpPr>
        <p:spPr bwMode="auto">
          <a:xfrm>
            <a:off x="469900" y="3127375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Receiver</a:t>
            </a:r>
          </a:p>
        </p:txBody>
      </p:sp>
      <p:sp>
        <p:nvSpPr>
          <p:cNvPr id="1332229" name="Line 5"/>
          <p:cNvSpPr>
            <a:spLocks noChangeShapeType="1"/>
          </p:cNvSpPr>
          <p:nvPr/>
        </p:nvSpPr>
        <p:spPr bwMode="auto">
          <a:xfrm>
            <a:off x="165100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09750" y="990600"/>
            <a:ext cx="3238500" cy="558800"/>
            <a:chOff x="997" y="411"/>
            <a:chExt cx="2040" cy="352"/>
          </a:xfrm>
        </p:grpSpPr>
        <p:sp>
          <p:nvSpPr>
            <p:cNvPr id="1332231" name="Text Box 7"/>
            <p:cNvSpPr txBox="1">
              <a:spLocks noChangeArrowheads="1"/>
            </p:cNvSpPr>
            <p:nvPr/>
          </p:nvSpPr>
          <p:spPr bwMode="auto">
            <a:xfrm>
              <a:off x="997" y="411"/>
              <a:ext cx="608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Sender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</a:tabLst>
              </a:pPr>
              <a:r>
                <a:rPr lang="en-US" sz="1800" b="1">
                  <a:solidFill>
                    <a:srgbClr val="008080"/>
                  </a:solidFill>
                </a:rPr>
                <a:t>Overhead</a:t>
              </a:r>
            </a:p>
          </p:txBody>
        </p:sp>
        <p:sp>
          <p:nvSpPr>
            <p:cNvPr id="1332232" name="Text Box 8"/>
            <p:cNvSpPr txBox="1">
              <a:spLocks noChangeArrowheads="1"/>
            </p:cNvSpPr>
            <p:nvPr/>
          </p:nvSpPr>
          <p:spPr bwMode="auto">
            <a:xfrm>
              <a:off x="1897" y="411"/>
              <a:ext cx="114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Transmission time</a:t>
              </a:r>
            </a:p>
            <a:p>
              <a:pPr eaLnBrk="1" hangingPunct="1">
                <a:lnSpc>
                  <a:spcPts val="2200"/>
                </a:lnSpc>
                <a:tabLst>
                  <a:tab pos="0" algn="l"/>
                  <a:tab pos="914400" algn="l"/>
                  <a:tab pos="1828800" algn="l"/>
                </a:tabLst>
              </a:pPr>
              <a:r>
                <a:rPr lang="en-US" sz="1800" b="1">
                  <a:solidFill>
                    <a:srgbClr val="3333CC"/>
                  </a:solidFill>
                </a:rPr>
                <a:t>(size ÷ bandwidth)</a:t>
              </a:r>
            </a:p>
          </p:txBody>
        </p:sp>
      </p:grpSp>
      <p:sp>
        <p:nvSpPr>
          <p:cNvPr id="1332233" name="Text Box 9"/>
          <p:cNvSpPr txBox="1">
            <a:spLocks noChangeArrowheads="1"/>
          </p:cNvSpPr>
          <p:nvPr/>
        </p:nvSpPr>
        <p:spPr bwMode="auto">
          <a:xfrm>
            <a:off x="4133850" y="2717800"/>
            <a:ext cx="1809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Transmission time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3333CC"/>
                </a:solidFill>
              </a:rPr>
              <a:t>(size ÷ bandwidth)</a:t>
            </a:r>
          </a:p>
        </p:txBody>
      </p:sp>
      <p:sp>
        <p:nvSpPr>
          <p:cNvPr id="1332234" name="Text Box 10"/>
          <p:cNvSpPr txBox="1">
            <a:spLocks noChangeArrowheads="1"/>
          </p:cNvSpPr>
          <p:nvPr/>
        </p:nvSpPr>
        <p:spPr bwMode="auto">
          <a:xfrm>
            <a:off x="296545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35" name="Text Box 11"/>
          <p:cNvSpPr txBox="1">
            <a:spLocks noChangeArrowheads="1"/>
          </p:cNvSpPr>
          <p:nvPr/>
        </p:nvSpPr>
        <p:spPr bwMode="auto">
          <a:xfrm>
            <a:off x="6572250" y="2717800"/>
            <a:ext cx="9652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Receiver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959B6"/>
                </a:solidFill>
              </a:rPr>
              <a:t>Overhead</a:t>
            </a:r>
          </a:p>
        </p:txBody>
      </p:sp>
      <p:sp>
        <p:nvSpPr>
          <p:cNvPr id="1332236" name="Text Box 12"/>
          <p:cNvSpPr txBox="1">
            <a:spLocks noChangeArrowheads="1"/>
          </p:cNvSpPr>
          <p:nvPr/>
        </p:nvSpPr>
        <p:spPr bwMode="auto">
          <a:xfrm>
            <a:off x="3632200" y="3584575"/>
            <a:ext cx="18478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/>
              <a:t>Transport Latency</a:t>
            </a:r>
          </a:p>
        </p:txBody>
      </p:sp>
      <p:sp>
        <p:nvSpPr>
          <p:cNvPr id="1332237" name="Line 13"/>
          <p:cNvSpPr>
            <a:spLocks noChangeShapeType="1"/>
          </p:cNvSpPr>
          <p:nvPr/>
        </p:nvSpPr>
        <p:spPr bwMode="auto">
          <a:xfrm>
            <a:off x="1695450" y="1619250"/>
            <a:ext cx="1295400" cy="1270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8" name="Line 14"/>
          <p:cNvSpPr>
            <a:spLocks noChangeShapeType="1"/>
          </p:cNvSpPr>
          <p:nvPr/>
        </p:nvSpPr>
        <p:spPr bwMode="auto">
          <a:xfrm>
            <a:off x="2971800" y="16192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0" name="Line 16"/>
          <p:cNvSpPr>
            <a:spLocks noChangeShapeType="1"/>
          </p:cNvSpPr>
          <p:nvPr/>
        </p:nvSpPr>
        <p:spPr bwMode="auto">
          <a:xfrm>
            <a:off x="3981450" y="3308350"/>
            <a:ext cx="2438400" cy="127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1" name="Line 17"/>
          <p:cNvSpPr>
            <a:spLocks noChangeShapeType="1"/>
          </p:cNvSpPr>
          <p:nvPr/>
        </p:nvSpPr>
        <p:spPr bwMode="auto">
          <a:xfrm>
            <a:off x="6438900" y="3308350"/>
            <a:ext cx="1581150" cy="12700"/>
          </a:xfrm>
          <a:prstGeom prst="line">
            <a:avLst/>
          </a:prstGeom>
          <a:noFill/>
          <a:ln w="25400">
            <a:solidFill>
              <a:srgbClr val="F959B6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2" name="Line 18"/>
          <p:cNvSpPr>
            <a:spLocks noChangeShapeType="1"/>
          </p:cNvSpPr>
          <p:nvPr/>
        </p:nvSpPr>
        <p:spPr bwMode="auto">
          <a:xfrm>
            <a:off x="3124200" y="4013200"/>
            <a:ext cx="331470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3" name="Line 19"/>
          <p:cNvSpPr>
            <a:spLocks noChangeShapeType="1"/>
          </p:cNvSpPr>
          <p:nvPr/>
        </p:nvSpPr>
        <p:spPr bwMode="auto">
          <a:xfrm>
            <a:off x="8032750" y="971550"/>
            <a:ext cx="12700" cy="3676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4" name="Line 20"/>
          <p:cNvSpPr>
            <a:spLocks noChangeShapeType="1"/>
          </p:cNvSpPr>
          <p:nvPr/>
        </p:nvSpPr>
        <p:spPr bwMode="auto">
          <a:xfrm>
            <a:off x="1695450" y="4546600"/>
            <a:ext cx="63055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45" name="Text Box 21"/>
          <p:cNvSpPr txBox="1">
            <a:spLocks noChangeArrowheads="1"/>
          </p:cNvSpPr>
          <p:nvPr/>
        </p:nvSpPr>
        <p:spPr bwMode="auto">
          <a:xfrm>
            <a:off x="4070350" y="4270375"/>
            <a:ext cx="13652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Total Latency</a:t>
            </a:r>
          </a:p>
        </p:txBody>
      </p:sp>
      <p:sp>
        <p:nvSpPr>
          <p:cNvPr id="1332246" name="Text Box 22"/>
          <p:cNvSpPr txBox="1">
            <a:spLocks noChangeArrowheads="1"/>
          </p:cNvSpPr>
          <p:nvPr/>
        </p:nvSpPr>
        <p:spPr bwMode="auto">
          <a:xfrm>
            <a:off x="1727200" y="1727200"/>
            <a:ext cx="1244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7" name="Text Box 23"/>
          <p:cNvSpPr txBox="1">
            <a:spLocks noChangeArrowheads="1"/>
          </p:cNvSpPr>
          <p:nvPr/>
        </p:nvSpPr>
        <p:spPr bwMode="auto">
          <a:xfrm>
            <a:off x="6629400" y="3451225"/>
            <a:ext cx="9525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(processor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/>
              <a:t>busy)</a:t>
            </a:r>
          </a:p>
        </p:txBody>
      </p:sp>
      <p:sp>
        <p:nvSpPr>
          <p:cNvPr id="1332248" name="Line 24"/>
          <p:cNvSpPr>
            <a:spLocks noChangeShapeType="1"/>
          </p:cNvSpPr>
          <p:nvPr/>
        </p:nvSpPr>
        <p:spPr bwMode="auto">
          <a:xfrm>
            <a:off x="514350" y="2546350"/>
            <a:ext cx="8248650" cy="1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2249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4850" y="3606800"/>
            <a:ext cx="112713" cy="214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32250" name="Freeform 26"/>
          <p:cNvSpPr>
            <a:spLocks/>
          </p:cNvSpPr>
          <p:nvPr/>
        </p:nvSpPr>
        <p:spPr bwMode="auto">
          <a:xfrm>
            <a:off x="1912938" y="3224213"/>
            <a:ext cx="91440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5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</a:t>
            </a:r>
          </a:p>
        </p:txBody>
      </p:sp>
      <p:sp>
        <p:nvSpPr>
          <p:cNvPr id="1332260" name="Rectangle 36"/>
          <p:cNvSpPr>
            <a:spLocks noGrp="1" noChangeArrowheads="1"/>
          </p:cNvSpPr>
          <p:nvPr>
            <p:ph type="body" sz="half" idx="2"/>
          </p:nvPr>
        </p:nvSpPr>
        <p:spPr>
          <a:xfrm>
            <a:off x="469900" y="5410200"/>
            <a:ext cx="7924800" cy="1447800"/>
          </a:xfrm>
        </p:spPr>
        <p:txBody>
          <a:bodyPr/>
          <a:lstStyle/>
          <a:p>
            <a:r>
              <a:rPr lang="en-US" sz="2000"/>
              <a:t>Bandwidth: maximum rate of propagating information</a:t>
            </a:r>
          </a:p>
          <a:p>
            <a:r>
              <a:rPr lang="en-US" sz="2000"/>
              <a:t>Time of flight: time for 1st bit to reach destination</a:t>
            </a:r>
          </a:p>
          <a:p>
            <a:r>
              <a:rPr lang="en-US" sz="2000"/>
              <a:t>Overhead: software &amp; hardware time for encoding/decoding, interrupt handling, etc.</a:t>
            </a:r>
            <a:endParaRPr lang="en-US" sz="2400"/>
          </a:p>
        </p:txBody>
      </p:sp>
      <p:graphicFrame>
        <p:nvGraphicFramePr>
          <p:cNvPr id="1332261" name="Object 37"/>
          <p:cNvGraphicFramePr>
            <a:graphicFrameLocks noChangeAspect="1"/>
          </p:cNvGraphicFramePr>
          <p:nvPr/>
        </p:nvGraphicFramePr>
        <p:xfrm>
          <a:off x="247650" y="4762500"/>
          <a:ext cx="86502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8648700" imgH="571500" progId="Equation.3">
                  <p:embed/>
                </p:oleObj>
              </mc:Choice>
              <mc:Fallback>
                <p:oleObj name="Equation" r:id="rId5" imgW="86487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4762500"/>
                        <a:ext cx="8650288" cy="5715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62" name="Text Box 38"/>
          <p:cNvSpPr txBox="1">
            <a:spLocks noChangeArrowheads="1"/>
          </p:cNvSpPr>
          <p:nvPr/>
        </p:nvSpPr>
        <p:spPr bwMode="auto">
          <a:xfrm>
            <a:off x="5384800" y="1828800"/>
            <a:ext cx="755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Time of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>
                <a:solidFill>
                  <a:srgbClr val="FD9A02"/>
                </a:solidFill>
              </a:rPr>
              <a:t>Flight</a:t>
            </a:r>
          </a:p>
        </p:txBody>
      </p:sp>
      <p:sp>
        <p:nvSpPr>
          <p:cNvPr id="1332263" name="Line 39"/>
          <p:cNvSpPr>
            <a:spLocks noChangeShapeType="1"/>
          </p:cNvSpPr>
          <p:nvPr/>
        </p:nvSpPr>
        <p:spPr bwMode="auto">
          <a:xfrm>
            <a:off x="546735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39" name="Line 15"/>
          <p:cNvSpPr>
            <a:spLocks noChangeShapeType="1"/>
          </p:cNvSpPr>
          <p:nvPr/>
        </p:nvSpPr>
        <p:spPr bwMode="auto">
          <a:xfrm>
            <a:off x="3048000" y="2555875"/>
            <a:ext cx="933450" cy="12700"/>
          </a:xfrm>
          <a:prstGeom prst="line">
            <a:avLst/>
          </a:prstGeom>
          <a:noFill/>
          <a:ln w="25400">
            <a:solidFill>
              <a:srgbClr val="FD9A02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25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299" name="Text Box 3"/>
          <p:cNvSpPr txBox="1">
            <a:spLocks noChangeArrowheads="1"/>
          </p:cNvSpPr>
          <p:nvPr/>
        </p:nvSpPr>
        <p:spPr bwMode="auto">
          <a:xfrm>
            <a:off x="4903788" y="5588000"/>
            <a:ext cx="4124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8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</a:tabLst>
            </a:pPr>
            <a:r>
              <a:rPr lang="en-US" b="1">
                <a:solidFill>
                  <a:srgbClr val="3333CC"/>
                </a:solidFill>
              </a:rPr>
              <a:t>Ideal: high bandwidth, low latency, standard interface</a:t>
            </a:r>
          </a:p>
        </p:txBody>
      </p:sp>
      <p:sp>
        <p:nvSpPr>
          <p:cNvPr id="1335300" name="Freeform 4"/>
          <p:cNvSpPr>
            <a:spLocks/>
          </p:cNvSpPr>
          <p:nvPr/>
        </p:nvSpPr>
        <p:spPr bwMode="auto">
          <a:xfrm>
            <a:off x="5073650" y="1609725"/>
            <a:ext cx="238125" cy="277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1" name="Text Box 5"/>
          <p:cNvSpPr txBox="1">
            <a:spLocks noChangeArrowheads="1"/>
          </p:cNvSpPr>
          <p:nvPr/>
        </p:nvSpPr>
        <p:spPr bwMode="auto">
          <a:xfrm>
            <a:off x="5072063" y="1635125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b="1"/>
              <a:t>$</a:t>
            </a:r>
          </a:p>
        </p:txBody>
      </p:sp>
      <p:sp>
        <p:nvSpPr>
          <p:cNvPr id="1335302" name="Line 6"/>
          <p:cNvSpPr>
            <a:spLocks noChangeShapeType="1"/>
          </p:cNvSpPr>
          <p:nvPr/>
        </p:nvSpPr>
        <p:spPr bwMode="auto">
          <a:xfrm>
            <a:off x="5199063" y="2014538"/>
            <a:ext cx="1270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3" name="Text Box 7"/>
          <p:cNvSpPr txBox="1">
            <a:spLocks noChangeArrowheads="1"/>
          </p:cNvSpPr>
          <p:nvPr/>
        </p:nvSpPr>
        <p:spPr bwMode="auto">
          <a:xfrm>
            <a:off x="4876800" y="1320800"/>
            <a:ext cx="4699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CPU</a:t>
            </a:r>
          </a:p>
        </p:txBody>
      </p:sp>
      <p:sp>
        <p:nvSpPr>
          <p:cNvPr id="1335304" name="Freeform 8"/>
          <p:cNvSpPr>
            <a:spLocks/>
          </p:cNvSpPr>
          <p:nvPr/>
        </p:nvSpPr>
        <p:spPr bwMode="auto">
          <a:xfrm>
            <a:off x="4724400" y="1143000"/>
            <a:ext cx="990600" cy="892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5" name="Line 9"/>
          <p:cNvSpPr>
            <a:spLocks noChangeShapeType="1"/>
          </p:cNvSpPr>
          <p:nvPr/>
        </p:nvSpPr>
        <p:spPr bwMode="auto">
          <a:xfrm>
            <a:off x="5199063" y="3409950"/>
            <a:ext cx="1270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6" name="Line 10"/>
          <p:cNvSpPr>
            <a:spLocks noChangeShapeType="1"/>
          </p:cNvSpPr>
          <p:nvPr/>
        </p:nvSpPr>
        <p:spPr bwMode="auto">
          <a:xfrm>
            <a:off x="4875213" y="4208463"/>
            <a:ext cx="19050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7" name="Text Box 11"/>
          <p:cNvSpPr txBox="1">
            <a:spLocks noChangeArrowheads="1"/>
          </p:cNvSpPr>
          <p:nvPr/>
        </p:nvSpPr>
        <p:spPr bwMode="auto">
          <a:xfrm>
            <a:off x="4887913" y="3054350"/>
            <a:ext cx="4381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</a:tabLst>
            </a:pPr>
            <a:r>
              <a:rPr lang="en-US" sz="1800" b="1"/>
              <a:t>L2 $</a:t>
            </a:r>
          </a:p>
        </p:txBody>
      </p:sp>
      <p:sp>
        <p:nvSpPr>
          <p:cNvPr id="1335308" name="Freeform 12"/>
          <p:cNvSpPr>
            <a:spLocks/>
          </p:cNvSpPr>
          <p:nvPr/>
        </p:nvSpPr>
        <p:spPr bwMode="auto">
          <a:xfrm>
            <a:off x="4805363" y="2828925"/>
            <a:ext cx="749300" cy="612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09" name="Text Box 13"/>
          <p:cNvSpPr txBox="1">
            <a:spLocks noChangeArrowheads="1"/>
          </p:cNvSpPr>
          <p:nvPr/>
        </p:nvSpPr>
        <p:spPr bwMode="auto">
          <a:xfrm>
            <a:off x="5321300" y="3975100"/>
            <a:ext cx="8953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9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</a:t>
            </a:r>
          </a:p>
        </p:txBody>
      </p:sp>
      <p:sp>
        <p:nvSpPr>
          <p:cNvPr id="1335310" name="Freeform 14"/>
          <p:cNvSpPr>
            <a:spLocks/>
          </p:cNvSpPr>
          <p:nvPr/>
        </p:nvSpPr>
        <p:spPr bwMode="auto">
          <a:xfrm>
            <a:off x="4824413" y="5089525"/>
            <a:ext cx="10160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1" name="Text Box 15"/>
          <p:cNvSpPr txBox="1">
            <a:spLocks noChangeArrowheads="1"/>
          </p:cNvSpPr>
          <p:nvPr/>
        </p:nvSpPr>
        <p:spPr bwMode="auto">
          <a:xfrm>
            <a:off x="4818063" y="5114925"/>
            <a:ext cx="838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Memory</a:t>
            </a:r>
          </a:p>
        </p:txBody>
      </p:sp>
      <p:sp>
        <p:nvSpPr>
          <p:cNvPr id="1335312" name="Line 16"/>
          <p:cNvSpPr>
            <a:spLocks noChangeShapeType="1"/>
          </p:cNvSpPr>
          <p:nvPr/>
        </p:nvSpPr>
        <p:spPr bwMode="auto">
          <a:xfrm>
            <a:off x="52879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3" name="Freeform 17"/>
          <p:cNvSpPr>
            <a:spLocks/>
          </p:cNvSpPr>
          <p:nvPr/>
        </p:nvSpPr>
        <p:spPr bwMode="auto">
          <a:xfrm>
            <a:off x="6024563" y="5089525"/>
            <a:ext cx="1511300" cy="341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4" name="Text Box 18"/>
          <p:cNvSpPr txBox="1">
            <a:spLocks noChangeArrowheads="1"/>
          </p:cNvSpPr>
          <p:nvPr/>
        </p:nvSpPr>
        <p:spPr bwMode="auto">
          <a:xfrm>
            <a:off x="6024563" y="5114925"/>
            <a:ext cx="12509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Bus Adaptor</a:t>
            </a:r>
          </a:p>
        </p:txBody>
      </p:sp>
      <p:sp>
        <p:nvSpPr>
          <p:cNvPr id="1335315" name="Line 19"/>
          <p:cNvSpPr>
            <a:spLocks noChangeShapeType="1"/>
          </p:cNvSpPr>
          <p:nvPr/>
        </p:nvSpPr>
        <p:spPr bwMode="auto">
          <a:xfrm>
            <a:off x="65833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6" name="Line 20"/>
          <p:cNvSpPr>
            <a:spLocks noChangeShapeType="1"/>
          </p:cNvSpPr>
          <p:nvPr/>
        </p:nvSpPr>
        <p:spPr bwMode="auto">
          <a:xfrm>
            <a:off x="7269163" y="4192588"/>
            <a:ext cx="12700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7" name="Line 21"/>
          <p:cNvSpPr>
            <a:spLocks noChangeShapeType="1"/>
          </p:cNvSpPr>
          <p:nvPr/>
        </p:nvSpPr>
        <p:spPr bwMode="auto">
          <a:xfrm>
            <a:off x="7085013" y="4208463"/>
            <a:ext cx="9906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18" name="Text Box 22"/>
          <p:cNvSpPr txBox="1">
            <a:spLocks noChangeArrowheads="1"/>
          </p:cNvSpPr>
          <p:nvPr/>
        </p:nvSpPr>
        <p:spPr bwMode="auto">
          <a:xfrm>
            <a:off x="7383463" y="4344988"/>
            <a:ext cx="730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800"/>
              </a:lnSpc>
              <a:tabLst>
                <a:tab pos="0" algn="l"/>
              </a:tabLst>
            </a:pPr>
            <a:r>
              <a:rPr lang="en-US" sz="1800" b="1"/>
              <a:t>I/O bus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434263" y="2447925"/>
            <a:ext cx="1358900" cy="1735138"/>
            <a:chOff x="4097" y="1349"/>
            <a:chExt cx="856" cy="1093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4097" y="1349"/>
              <a:ext cx="856" cy="706"/>
              <a:chOff x="4097" y="1349"/>
              <a:chExt cx="856" cy="706"/>
            </a:xfrm>
          </p:grpSpPr>
          <p:sp>
            <p:nvSpPr>
              <p:cNvPr id="1335321" name="Freeform 25"/>
              <p:cNvSpPr>
                <a:spLocks/>
              </p:cNvSpPr>
              <p:nvPr/>
            </p:nvSpPr>
            <p:spPr bwMode="auto">
              <a:xfrm>
                <a:off x="4097" y="1349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2" name="Text Box 26"/>
              <p:cNvSpPr txBox="1">
                <a:spLocks noChangeArrowheads="1"/>
              </p:cNvSpPr>
              <p:nvPr/>
            </p:nvSpPr>
            <p:spPr bwMode="auto">
              <a:xfrm>
                <a:off x="4393" y="1511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3" name="Text Box 27"/>
              <p:cNvSpPr txBox="1">
                <a:spLocks noChangeArrowheads="1"/>
              </p:cNvSpPr>
              <p:nvPr/>
            </p:nvSpPr>
            <p:spPr bwMode="auto">
              <a:xfrm>
                <a:off x="4145" y="1753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24" name="Line 28"/>
            <p:cNvSpPr>
              <a:spLocks noChangeShapeType="1"/>
            </p:cNvSpPr>
            <p:nvPr/>
          </p:nvSpPr>
          <p:spPr bwMode="auto">
            <a:xfrm>
              <a:off x="4477" y="2062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834063" y="2479675"/>
            <a:ext cx="1358900" cy="1735138"/>
            <a:chOff x="3215" y="1366"/>
            <a:chExt cx="856" cy="1093"/>
          </a:xfrm>
        </p:grpSpPr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3215" y="1366"/>
              <a:ext cx="856" cy="706"/>
              <a:chOff x="3215" y="1366"/>
              <a:chExt cx="856" cy="706"/>
            </a:xfrm>
          </p:grpSpPr>
          <p:sp>
            <p:nvSpPr>
              <p:cNvPr id="1335327" name="Freeform 31"/>
              <p:cNvSpPr>
                <a:spLocks/>
              </p:cNvSpPr>
              <p:nvPr/>
            </p:nvSpPr>
            <p:spPr bwMode="auto">
              <a:xfrm>
                <a:off x="3215" y="1366"/>
                <a:ext cx="856" cy="7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blurRad="63500" dist="107762" dir="2700000" algn="ctr" rotWithShape="0">
                  <a:srgbClr val="808080">
                    <a:alpha val="74998"/>
                  </a:srgbClr>
                </a:outerShdw>
              </a:effectLst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28" name="Text Box 32"/>
              <p:cNvSpPr txBox="1">
                <a:spLocks noChangeArrowheads="1"/>
              </p:cNvSpPr>
              <p:nvPr/>
            </p:nvSpPr>
            <p:spPr bwMode="auto">
              <a:xfrm>
                <a:off x="3511" y="1530"/>
                <a:ext cx="20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</a:tabLst>
                </a:pPr>
                <a:r>
                  <a:rPr lang="en-US" sz="1800" b="1"/>
                  <a:t>I/O</a:t>
                </a:r>
              </a:p>
            </p:txBody>
          </p:sp>
          <p:sp>
            <p:nvSpPr>
              <p:cNvPr id="1335329" name="Text Box 33"/>
              <p:cNvSpPr txBox="1">
                <a:spLocks noChangeArrowheads="1"/>
              </p:cNvSpPr>
              <p:nvPr/>
            </p:nvSpPr>
            <p:spPr bwMode="auto">
              <a:xfrm>
                <a:off x="3263" y="1770"/>
                <a:ext cx="648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lnSpc>
                    <a:spcPts val="2200"/>
                  </a:lnSpc>
                  <a:tabLst>
                    <a:tab pos="0" algn="l"/>
                    <a:tab pos="914400" algn="l"/>
                  </a:tabLst>
                </a:pPr>
                <a:r>
                  <a:rPr lang="en-US" sz="1800" b="1"/>
                  <a:t>Controller</a:t>
                </a:r>
              </a:p>
            </p:txBody>
          </p:sp>
        </p:grpSp>
        <p:sp>
          <p:nvSpPr>
            <p:cNvPr id="1335330" name="Line 34"/>
            <p:cNvSpPr>
              <a:spLocks noChangeShapeType="1"/>
            </p:cNvSpPr>
            <p:nvPr/>
          </p:nvSpPr>
          <p:spPr bwMode="auto">
            <a:xfrm>
              <a:off x="3595" y="2079"/>
              <a:ext cx="8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5331" name="Text Box 35"/>
          <p:cNvSpPr txBox="1">
            <a:spLocks noChangeArrowheads="1"/>
          </p:cNvSpPr>
          <p:nvPr/>
        </p:nvSpPr>
        <p:spPr bwMode="auto">
          <a:xfrm>
            <a:off x="8088313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2" name="Freeform 36"/>
          <p:cNvSpPr>
            <a:spLocks/>
          </p:cNvSpPr>
          <p:nvPr/>
        </p:nvSpPr>
        <p:spPr bwMode="auto">
          <a:xfrm>
            <a:off x="8018463" y="1770063"/>
            <a:ext cx="1123950" cy="6651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3" name="Freeform 37"/>
          <p:cNvSpPr>
            <a:spLocks/>
          </p:cNvSpPr>
          <p:nvPr/>
        </p:nvSpPr>
        <p:spPr bwMode="auto">
          <a:xfrm>
            <a:off x="6475413" y="1782763"/>
            <a:ext cx="1181100" cy="652462"/>
          </a:xfrm>
          <a:custGeom>
            <a:avLst/>
            <a:gdLst/>
            <a:ahLst/>
            <a:cxnLst>
              <a:cxn ang="0">
                <a:pos x="0" y="10000"/>
              </a:cxn>
              <a:cxn ang="0">
                <a:pos x="0" y="0"/>
              </a:cxn>
              <a:cxn ang="0">
                <a:pos x="10000" y="0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3333CC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334" name="Text Box 38"/>
          <p:cNvSpPr txBox="1">
            <a:spLocks noChangeArrowheads="1"/>
          </p:cNvSpPr>
          <p:nvPr/>
        </p:nvSpPr>
        <p:spPr bwMode="auto">
          <a:xfrm>
            <a:off x="6503988" y="1339850"/>
            <a:ext cx="850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</a:tabLst>
            </a:pPr>
            <a:r>
              <a:rPr lang="en-US" sz="1800" b="1"/>
              <a:t>Network</a:t>
            </a:r>
          </a:p>
        </p:txBody>
      </p:sp>
      <p:sp>
        <p:nvSpPr>
          <p:cNvPr id="133533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Interface Issues</a:t>
            </a:r>
          </a:p>
        </p:txBody>
      </p:sp>
      <p:sp>
        <p:nvSpPr>
          <p:cNvPr id="1335339" name="Rectangle 4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Where to connect network to computer?</a:t>
            </a:r>
          </a:p>
          <a:p>
            <a:pPr lvl="1"/>
            <a:r>
              <a:rPr lang="en-US" sz="2000"/>
              <a:t>Cache consistency to avoid flushes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Low latency and high bandwidth </a:t>
            </a:r>
          </a:p>
          <a:p>
            <a:pPr lvl="2"/>
            <a:r>
              <a:rPr lang="en-US" sz="1800"/>
              <a:t>memory bus</a:t>
            </a:r>
          </a:p>
          <a:p>
            <a:pPr lvl="1"/>
            <a:r>
              <a:rPr lang="en-US" sz="2000"/>
              <a:t>Standard interface card?</a:t>
            </a:r>
          </a:p>
          <a:p>
            <a:pPr lvl="2"/>
            <a:r>
              <a:rPr lang="en-US" sz="1800"/>
              <a:t>I/O bus</a:t>
            </a:r>
          </a:p>
          <a:p>
            <a:pPr lvl="1"/>
            <a:r>
              <a:rPr lang="en-US" sz="2000"/>
              <a:t>Typically, MPP uses memory bus; while LAN, WAN connect through I/O bus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3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5" name="Text Box 3"/>
          <p:cNvSpPr txBox="1">
            <a:spLocks noChangeArrowheads="1"/>
          </p:cNvSpPr>
          <p:nvPr/>
        </p:nvSpPr>
        <p:spPr bwMode="auto">
          <a:xfrm>
            <a:off x="0" y="1201738"/>
            <a:ext cx="91440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800000"/>
                </a:solidFill>
                <a:latin typeface="Arial" pitchFamily="-110" charset="0"/>
              </a:rPr>
              <a:t>Suppose we have a benchmark that executes in 100 seconds of elapsed time, where 90 seconds is CPU time and the rest is I/O time. If the CPU time improves by </a:t>
            </a:r>
            <a:r>
              <a:rPr lang="en-US" sz="1600" dirty="0" smtClean="0">
                <a:solidFill>
                  <a:srgbClr val="800000"/>
                </a:solidFill>
                <a:latin typeface="Arial" pitchFamily="-110" charset="0"/>
              </a:rPr>
              <a:t>1.5x </a:t>
            </a:r>
            <a:r>
              <a:rPr lang="en-US" sz="1600" dirty="0">
                <a:solidFill>
                  <a:srgbClr val="800000"/>
                </a:solidFill>
                <a:latin typeface="Arial" pitchFamily="-110" charset="0"/>
              </a:rPr>
              <a:t>per year for the next five years but I/O time does not improve, how much faster will our program run at the end of the five years?</a:t>
            </a:r>
            <a:endParaRPr lang="en-US" sz="1800" dirty="0">
              <a:solidFill>
                <a:srgbClr val="800000"/>
              </a:solidFill>
              <a:latin typeface="Arial" pitchFamily="-110" charset="0"/>
            </a:endParaRPr>
          </a:p>
          <a:p>
            <a:endParaRPr lang="en-US" sz="800" dirty="0">
              <a:solidFill>
                <a:srgbClr val="800000"/>
              </a:solidFill>
              <a:latin typeface="Arial" pitchFamily="-110" charset="0"/>
            </a:endParaRPr>
          </a:p>
          <a:p>
            <a:r>
              <a:rPr lang="en-US" sz="2000" b="1" u="sng" dirty="0">
                <a:solidFill>
                  <a:schemeClr val="accent2"/>
                </a:solidFill>
                <a:latin typeface="Arial" pitchFamily="-110" charset="0"/>
              </a:rPr>
              <a:t>Answer:</a:t>
            </a:r>
            <a:r>
              <a:rPr lang="en-US" sz="2000" b="1" dirty="0">
                <a:solidFill>
                  <a:schemeClr val="accent2"/>
                </a:solidFill>
                <a:latin typeface="Arial" pitchFamily="-110" charset="0"/>
              </a:rPr>
              <a:t>	</a:t>
            </a: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 </a:t>
            </a:r>
            <a:r>
              <a:rPr lang="en-US" sz="2000" dirty="0">
                <a:latin typeface="Arial" pitchFamily="-110" charset="0"/>
              </a:rPr>
              <a:t>Elapsed Time  =  CPU time  +  I/O time</a:t>
            </a:r>
          </a:p>
        </p:txBody>
      </p:sp>
      <p:sp>
        <p:nvSpPr>
          <p:cNvPr id="1108996" name="Text Box 4"/>
          <p:cNvSpPr txBox="1">
            <a:spLocks noChangeArrowheads="1"/>
          </p:cNvSpPr>
          <p:nvPr/>
        </p:nvSpPr>
        <p:spPr bwMode="auto">
          <a:xfrm>
            <a:off x="0" y="598805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i="1" u="sng" dirty="0">
                <a:latin typeface="Arial" pitchFamily="-110" charset="0"/>
              </a:rPr>
              <a:t>Over five years:</a:t>
            </a:r>
            <a:endParaRPr lang="en-US" sz="2000" dirty="0">
              <a:latin typeface="Arial" pitchFamily="-110" charset="0"/>
            </a:endParaRPr>
          </a:p>
          <a:p>
            <a:pPr>
              <a:spcBef>
                <a:spcPct val="30000"/>
              </a:spcBef>
            </a:pPr>
            <a:r>
              <a:rPr lang="en-US" sz="2000" dirty="0">
                <a:latin typeface="Arial" pitchFamily="-110" charset="0"/>
              </a:rPr>
              <a:t>CPU improvement = 90/12 = </a:t>
            </a:r>
            <a:r>
              <a:rPr lang="en-US" sz="2000" dirty="0" smtClean="0">
                <a:solidFill>
                  <a:schemeClr val="accent2"/>
                </a:solidFill>
                <a:latin typeface="Arial" pitchFamily="-110" charset="0"/>
              </a:rPr>
              <a:t>7. </a:t>
            </a:r>
            <a:r>
              <a:rPr lang="en-US" sz="2000" dirty="0" smtClean="0">
                <a:latin typeface="Arial" pitchFamily="-110" charset="0"/>
              </a:rPr>
              <a:t>   </a:t>
            </a:r>
            <a:r>
              <a:rPr lang="en-US" sz="2000" b="1" dirty="0">
                <a:solidFill>
                  <a:srgbClr val="800000"/>
                </a:solidFill>
                <a:latin typeface="Arial" pitchFamily="-110" charset="0"/>
              </a:rPr>
              <a:t>BUT</a:t>
            </a:r>
            <a:r>
              <a:rPr lang="en-US" sz="2000" dirty="0">
                <a:latin typeface="Arial" pitchFamily="-110" charset="0"/>
              </a:rPr>
              <a:t>	   System improvement = 100/22 = </a:t>
            </a:r>
            <a:r>
              <a:rPr lang="en-US" sz="2000" dirty="0">
                <a:solidFill>
                  <a:schemeClr val="accent2"/>
                </a:solidFill>
                <a:latin typeface="Arial" pitchFamily="-110" charset="0"/>
              </a:rPr>
              <a:t>4.5</a:t>
            </a:r>
            <a:endParaRPr lang="en-US" sz="1800" dirty="0"/>
          </a:p>
        </p:txBody>
      </p:sp>
      <p:graphicFrame>
        <p:nvGraphicFramePr>
          <p:cNvPr id="1108997" name="Object 5"/>
          <p:cNvGraphicFramePr>
            <a:graphicFrameLocks noChangeAspect="1"/>
          </p:cNvGraphicFramePr>
          <p:nvPr/>
        </p:nvGraphicFramePr>
        <p:xfrm>
          <a:off x="536575" y="2559050"/>
          <a:ext cx="8226425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22" name="Document" r:id="rId4" imgW="5631180" imgH="2470404" progId="Word.Document.8">
                  <p:embed/>
                </p:oleObj>
              </mc:Choice>
              <mc:Fallback>
                <p:oleObj name="Document" r:id="rId4" imgW="5631180" imgH="247040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559050"/>
                        <a:ext cx="8226425" cy="366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8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I/O on System 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9248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I/O Device Examples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382000" cy="4181658"/>
          </a:xfrm>
          <a:noFill/>
          <a:ln/>
        </p:spPr>
        <p:txBody>
          <a:bodyPr wrap="square" lIns="63500" tIns="25400" rIns="63500" bIns="25400">
            <a:spAutoFit/>
          </a:bodyPr>
          <a:lstStyle/>
          <a:p>
            <a:pPr marL="203200" indent="-203200" defTabSz="1008063"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2000" b="1" i="1" u="sng" dirty="0" smtClean="0"/>
              <a:t>Device</a:t>
            </a:r>
            <a:r>
              <a:rPr lang="en-US" sz="2000" b="1" dirty="0" smtClean="0"/>
              <a:t>	</a:t>
            </a:r>
            <a:r>
              <a:rPr lang="en-US" sz="2000" b="1" i="1" u="sng" dirty="0" smtClean="0"/>
              <a:t>Behavior</a:t>
            </a:r>
            <a:r>
              <a:rPr lang="en-US" sz="2000" b="1" dirty="0" smtClean="0"/>
              <a:t>	</a:t>
            </a:r>
            <a:r>
              <a:rPr lang="en-US" sz="2000" b="1" i="1" u="sng" dirty="0" smtClean="0"/>
              <a:t>Partner</a:t>
            </a:r>
            <a:r>
              <a:rPr lang="en-US" sz="2000" b="1" i="1" dirty="0" smtClean="0"/>
              <a:t>	</a:t>
            </a:r>
            <a:r>
              <a:rPr lang="en-US" sz="2000" b="1" i="1" u="sng" dirty="0" smtClean="0"/>
              <a:t>Data </a:t>
            </a:r>
            <a:r>
              <a:rPr lang="en-US" sz="2000" b="1" i="1" u="sng" dirty="0"/>
              <a:t>Rate </a:t>
            </a:r>
            <a:endParaRPr lang="en-US" sz="2000" b="1" i="1" u="sng" dirty="0" smtClean="0"/>
          </a:p>
          <a:p>
            <a:pPr marL="203200" indent="-203200" defTabSz="1008063"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 smtClean="0"/>
              <a:t>Keyboard	Input	Human	10 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 smtClean="0"/>
              <a:t>Mouse	Input	Human	500 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 smtClean="0"/>
              <a:t>Printer	Output</a:t>
            </a:r>
            <a:r>
              <a:rPr lang="en-US" sz="1800" dirty="0"/>
              <a:t>	</a:t>
            </a:r>
            <a:r>
              <a:rPr lang="en-US" sz="1800" dirty="0" smtClean="0"/>
              <a:t>Human	</a:t>
            </a:r>
            <a:r>
              <a:rPr lang="en-US" sz="1800" dirty="0"/>
              <a:t>1</a:t>
            </a:r>
            <a:r>
              <a:rPr lang="en-US" sz="1800" dirty="0" smtClean="0"/>
              <a:t>0 MB/s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/>
              <a:t>Optical </a:t>
            </a:r>
            <a:r>
              <a:rPr lang="en-US" sz="1800" dirty="0" smtClean="0"/>
              <a:t>Disk	Storage</a:t>
            </a:r>
            <a:r>
              <a:rPr lang="en-US" sz="1800" dirty="0"/>
              <a:t>	</a:t>
            </a:r>
            <a:r>
              <a:rPr lang="en-US" sz="1800" dirty="0" smtClean="0"/>
              <a:t>Machine	20 MB/s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/>
              <a:t>Magnetic </a:t>
            </a:r>
            <a:r>
              <a:rPr lang="en-US" sz="1800" dirty="0" smtClean="0"/>
              <a:t>Disk	Storage</a:t>
            </a:r>
            <a:r>
              <a:rPr lang="en-US" sz="1800" dirty="0"/>
              <a:t>	</a:t>
            </a:r>
            <a:r>
              <a:rPr lang="en-US" sz="1800" dirty="0" smtClean="0"/>
              <a:t>Machine	300 MB/s</a:t>
            </a:r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 smtClean="0"/>
              <a:t>SSD	Storage	Machine	200-2500 MB/s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/>
              <a:t>Network-LAN	</a:t>
            </a:r>
            <a:r>
              <a:rPr lang="en-US" sz="1800" dirty="0" smtClean="0"/>
              <a:t>Input </a:t>
            </a:r>
            <a:r>
              <a:rPr lang="en-US" sz="1800" dirty="0"/>
              <a:t>or </a:t>
            </a:r>
            <a:r>
              <a:rPr lang="en-US" sz="1800" dirty="0" smtClean="0"/>
              <a:t>Output	Machine</a:t>
            </a:r>
            <a:r>
              <a:rPr lang="en-US" sz="1800" dirty="0"/>
              <a:t>	 </a:t>
            </a:r>
            <a:r>
              <a:rPr lang="en-US" sz="1800" dirty="0" smtClean="0"/>
              <a:t>10–100 MB/s</a:t>
            </a:r>
            <a:endParaRPr lang="en-US" sz="1800" dirty="0"/>
          </a:p>
          <a:p>
            <a:pPr marL="203200" indent="-203200" defTabSz="1008063">
              <a:lnSpc>
                <a:spcPct val="160000"/>
              </a:lnSpc>
              <a:buFontTx/>
              <a:buNone/>
              <a:tabLst>
                <a:tab pos="2690813" algn="ctr"/>
                <a:tab pos="4686300" algn="ctr"/>
                <a:tab pos="7318375" algn="r"/>
              </a:tabLst>
            </a:pPr>
            <a:r>
              <a:rPr lang="en-US" sz="1800" dirty="0"/>
              <a:t>Graphics </a:t>
            </a:r>
            <a:r>
              <a:rPr lang="en-US" sz="1800" dirty="0" smtClean="0"/>
              <a:t>Display	 Output</a:t>
            </a:r>
            <a:r>
              <a:rPr lang="en-US" sz="1800" dirty="0"/>
              <a:t>	</a:t>
            </a:r>
            <a:r>
              <a:rPr lang="en-US" sz="1800" dirty="0" smtClean="0"/>
              <a:t>Human</a:t>
            </a:r>
            <a:r>
              <a:rPr lang="en-US" sz="1800" dirty="0"/>
              <a:t>	 </a:t>
            </a:r>
            <a:r>
              <a:rPr lang="en-US" sz="1800" dirty="0" smtClean="0"/>
              <a:t>              400 MB/s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0" y="1047750"/>
            <a:ext cx="5842000" cy="4133850"/>
            <a:chOff x="1112" y="1448"/>
            <a:chExt cx="3776" cy="2672"/>
          </a:xfrm>
        </p:grpSpPr>
        <p:sp>
          <p:nvSpPr>
            <p:cNvPr id="1110020" name="Rectangle 4" descr="25%"/>
            <p:cNvSpPr>
              <a:spLocks noChangeArrowheads="1"/>
            </p:cNvSpPr>
            <p:nvPr/>
          </p:nvSpPr>
          <p:spPr bwMode="auto">
            <a:xfrm>
              <a:off x="1112" y="2744"/>
              <a:ext cx="3776" cy="176"/>
            </a:xfrm>
            <a:prstGeom prst="rect">
              <a:avLst/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21" name="Rectangle 5"/>
            <p:cNvSpPr>
              <a:spLocks noChangeArrowheads="1"/>
            </p:cNvSpPr>
            <p:nvPr/>
          </p:nvSpPr>
          <p:spPr bwMode="auto">
            <a:xfrm>
              <a:off x="2072" y="3800"/>
              <a:ext cx="368" cy="272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2" name="Rectangle 6"/>
            <p:cNvSpPr>
              <a:spLocks noChangeArrowheads="1"/>
            </p:cNvSpPr>
            <p:nvPr/>
          </p:nvSpPr>
          <p:spPr bwMode="auto">
            <a:xfrm>
              <a:off x="1160" y="144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3" name="Rectangle 7"/>
            <p:cNvSpPr>
              <a:spLocks noChangeArrowheads="1"/>
            </p:cNvSpPr>
            <p:nvPr/>
          </p:nvSpPr>
          <p:spPr bwMode="auto">
            <a:xfrm>
              <a:off x="1208" y="1552"/>
              <a:ext cx="805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Processor</a:t>
              </a:r>
            </a:p>
          </p:txBody>
        </p:sp>
        <p:sp>
          <p:nvSpPr>
            <p:cNvPr id="1110024" name="Rectangle 8"/>
            <p:cNvSpPr>
              <a:spLocks noChangeArrowheads="1"/>
            </p:cNvSpPr>
            <p:nvPr/>
          </p:nvSpPr>
          <p:spPr bwMode="auto">
            <a:xfrm>
              <a:off x="1304" y="2176"/>
              <a:ext cx="525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Cache</a:t>
              </a:r>
            </a:p>
          </p:txBody>
        </p:sp>
        <p:sp>
          <p:nvSpPr>
            <p:cNvPr id="1110025" name="Rectangle 9"/>
            <p:cNvSpPr>
              <a:spLocks noChangeArrowheads="1"/>
            </p:cNvSpPr>
            <p:nvPr/>
          </p:nvSpPr>
          <p:spPr bwMode="auto">
            <a:xfrm>
              <a:off x="1928" y="2752"/>
              <a:ext cx="1297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 - I/O Bus</a:t>
              </a:r>
            </a:p>
          </p:txBody>
        </p:sp>
        <p:sp>
          <p:nvSpPr>
            <p:cNvPr id="1110026" name="Rectangle 10"/>
            <p:cNvSpPr>
              <a:spLocks noChangeArrowheads="1"/>
            </p:cNvSpPr>
            <p:nvPr/>
          </p:nvSpPr>
          <p:spPr bwMode="auto">
            <a:xfrm>
              <a:off x="1208" y="2120"/>
              <a:ext cx="704" cy="2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27" name="Rectangle 11"/>
            <p:cNvSpPr>
              <a:spLocks noChangeArrowheads="1"/>
            </p:cNvSpPr>
            <p:nvPr/>
          </p:nvSpPr>
          <p:spPr bwMode="auto">
            <a:xfrm>
              <a:off x="1196" y="3232"/>
              <a:ext cx="649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Main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10028" name="Rectangle 12"/>
            <p:cNvSpPr>
              <a:spLocks noChangeArrowheads="1"/>
            </p:cNvSpPr>
            <p:nvPr/>
          </p:nvSpPr>
          <p:spPr bwMode="auto">
            <a:xfrm>
              <a:off x="2102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29" name="Rectangle 13"/>
            <p:cNvSpPr>
              <a:spLocks noChangeArrowheads="1"/>
            </p:cNvSpPr>
            <p:nvPr/>
          </p:nvSpPr>
          <p:spPr bwMode="auto">
            <a:xfrm>
              <a:off x="2059" y="3856"/>
              <a:ext cx="394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Disk</a:t>
              </a:r>
            </a:p>
          </p:txBody>
        </p:sp>
        <p:sp>
          <p:nvSpPr>
            <p:cNvPr id="1110030" name="Rectangle 14"/>
            <p:cNvSpPr>
              <a:spLocks noChangeArrowheads="1"/>
            </p:cNvSpPr>
            <p:nvPr/>
          </p:nvSpPr>
          <p:spPr bwMode="auto">
            <a:xfrm>
              <a:off x="1112" y="3128"/>
              <a:ext cx="75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1" name="Rectangle 15"/>
            <p:cNvSpPr>
              <a:spLocks noChangeArrowheads="1"/>
            </p:cNvSpPr>
            <p:nvPr/>
          </p:nvSpPr>
          <p:spPr bwMode="auto">
            <a:xfrm>
              <a:off x="2072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2" name="Oval 16"/>
            <p:cNvSpPr>
              <a:spLocks noChangeArrowheads="1"/>
            </p:cNvSpPr>
            <p:nvPr/>
          </p:nvSpPr>
          <p:spPr bwMode="auto">
            <a:xfrm>
              <a:off x="2072" y="4040"/>
              <a:ext cx="368" cy="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3" name="Oval 17"/>
            <p:cNvSpPr>
              <a:spLocks noChangeArrowheads="1"/>
            </p:cNvSpPr>
            <p:nvPr/>
          </p:nvSpPr>
          <p:spPr bwMode="auto">
            <a:xfrm>
              <a:off x="2072" y="3752"/>
              <a:ext cx="368" cy="8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4" name="Rectangle 18"/>
            <p:cNvSpPr>
              <a:spLocks noChangeArrowheads="1"/>
            </p:cNvSpPr>
            <p:nvPr/>
          </p:nvSpPr>
          <p:spPr bwMode="auto">
            <a:xfrm>
              <a:off x="2552" y="3800"/>
              <a:ext cx="368" cy="272"/>
            </a:xfrm>
            <a:prstGeom prst="rect">
              <a:avLst/>
            </a:prstGeom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5" name="Rectangle 19"/>
            <p:cNvSpPr>
              <a:spLocks noChangeArrowheads="1"/>
            </p:cNvSpPr>
            <p:nvPr/>
          </p:nvSpPr>
          <p:spPr bwMode="auto">
            <a:xfrm>
              <a:off x="2539" y="3856"/>
              <a:ext cx="394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Disk</a:t>
              </a:r>
            </a:p>
          </p:txBody>
        </p:sp>
        <p:sp>
          <p:nvSpPr>
            <p:cNvPr id="1110036" name="Oval 20"/>
            <p:cNvSpPr>
              <a:spLocks noChangeArrowheads="1"/>
            </p:cNvSpPr>
            <p:nvPr/>
          </p:nvSpPr>
          <p:spPr bwMode="auto">
            <a:xfrm>
              <a:off x="2552" y="4040"/>
              <a:ext cx="368" cy="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10037" name="Oval 21"/>
            <p:cNvSpPr>
              <a:spLocks noChangeArrowheads="1"/>
            </p:cNvSpPr>
            <p:nvPr/>
          </p:nvSpPr>
          <p:spPr bwMode="auto">
            <a:xfrm>
              <a:off x="2552" y="3752"/>
              <a:ext cx="368" cy="80"/>
            </a:xfrm>
            <a:prstGeom prst="ellipse">
              <a:avLst/>
            </a:prstGeom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8" name="Line 22"/>
            <p:cNvSpPr>
              <a:spLocks noChangeShapeType="1"/>
            </p:cNvSpPr>
            <p:nvPr/>
          </p:nvSpPr>
          <p:spPr bwMode="auto">
            <a:xfrm flipV="1">
              <a:off x="144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39" name="Line 23"/>
            <p:cNvSpPr>
              <a:spLocks noChangeShapeType="1"/>
            </p:cNvSpPr>
            <p:nvPr/>
          </p:nvSpPr>
          <p:spPr bwMode="auto">
            <a:xfrm flipV="1">
              <a:off x="1440" y="2392"/>
              <a:ext cx="0" cy="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0" name="Line 24"/>
            <p:cNvSpPr>
              <a:spLocks noChangeShapeType="1"/>
            </p:cNvSpPr>
            <p:nvPr/>
          </p:nvSpPr>
          <p:spPr bwMode="auto">
            <a:xfrm flipV="1">
              <a:off x="1440" y="1864"/>
              <a:ext cx="0" cy="2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1" name="Line 25"/>
            <p:cNvSpPr>
              <a:spLocks noChangeShapeType="1"/>
            </p:cNvSpPr>
            <p:nvPr/>
          </p:nvSpPr>
          <p:spPr bwMode="auto">
            <a:xfrm flipV="1">
              <a:off x="2448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2" name="Line 26"/>
            <p:cNvSpPr>
              <a:spLocks noChangeShapeType="1"/>
            </p:cNvSpPr>
            <p:nvPr/>
          </p:nvSpPr>
          <p:spPr bwMode="auto">
            <a:xfrm flipV="1">
              <a:off x="2256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3" name="Line 27"/>
            <p:cNvSpPr>
              <a:spLocks noChangeShapeType="1"/>
            </p:cNvSpPr>
            <p:nvPr/>
          </p:nvSpPr>
          <p:spPr bwMode="auto">
            <a:xfrm flipV="1">
              <a:off x="2736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4" name="Rectangle 28"/>
            <p:cNvSpPr>
              <a:spLocks noChangeArrowheads="1"/>
            </p:cNvSpPr>
            <p:nvPr/>
          </p:nvSpPr>
          <p:spPr bwMode="auto">
            <a:xfrm>
              <a:off x="3014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45" name="Rectangle 29"/>
            <p:cNvSpPr>
              <a:spLocks noChangeArrowheads="1"/>
            </p:cNvSpPr>
            <p:nvPr/>
          </p:nvSpPr>
          <p:spPr bwMode="auto">
            <a:xfrm>
              <a:off x="2984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6" name="Line 30"/>
            <p:cNvSpPr>
              <a:spLocks noChangeShapeType="1"/>
            </p:cNvSpPr>
            <p:nvPr/>
          </p:nvSpPr>
          <p:spPr bwMode="auto">
            <a:xfrm flipV="1">
              <a:off x="336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7" name="Rectangle 31"/>
            <p:cNvSpPr>
              <a:spLocks noChangeArrowheads="1"/>
            </p:cNvSpPr>
            <p:nvPr/>
          </p:nvSpPr>
          <p:spPr bwMode="auto">
            <a:xfrm>
              <a:off x="3974" y="3232"/>
              <a:ext cx="788" cy="3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I/O</a:t>
              </a:r>
            </a:p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</a:t>
              </a:r>
            </a:p>
          </p:txBody>
        </p:sp>
        <p:sp>
          <p:nvSpPr>
            <p:cNvPr id="1110048" name="Rectangle 32"/>
            <p:cNvSpPr>
              <a:spLocks noChangeArrowheads="1"/>
            </p:cNvSpPr>
            <p:nvPr/>
          </p:nvSpPr>
          <p:spPr bwMode="auto">
            <a:xfrm>
              <a:off x="3944" y="3128"/>
              <a:ext cx="848" cy="4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49" name="Line 33"/>
            <p:cNvSpPr>
              <a:spLocks noChangeShapeType="1"/>
            </p:cNvSpPr>
            <p:nvPr/>
          </p:nvSpPr>
          <p:spPr bwMode="auto">
            <a:xfrm flipV="1">
              <a:off x="4320" y="2920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0" name="Rectangle 34"/>
            <p:cNvSpPr>
              <a:spLocks noChangeArrowheads="1"/>
            </p:cNvSpPr>
            <p:nvPr/>
          </p:nvSpPr>
          <p:spPr bwMode="auto">
            <a:xfrm>
              <a:off x="3047" y="3808"/>
              <a:ext cx="723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Graphics</a:t>
              </a:r>
            </a:p>
          </p:txBody>
        </p:sp>
        <p:sp>
          <p:nvSpPr>
            <p:cNvPr id="1110051" name="AutoShape 35"/>
            <p:cNvSpPr>
              <a:spLocks noChangeArrowheads="1"/>
            </p:cNvSpPr>
            <p:nvPr/>
          </p:nvSpPr>
          <p:spPr bwMode="auto">
            <a:xfrm>
              <a:off x="3032" y="3752"/>
              <a:ext cx="752" cy="272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2" name="Line 36"/>
            <p:cNvSpPr>
              <a:spLocks noChangeShapeType="1"/>
            </p:cNvSpPr>
            <p:nvPr/>
          </p:nvSpPr>
          <p:spPr bwMode="auto">
            <a:xfrm flipV="1">
              <a:off x="3360" y="3544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3" name="Line 37"/>
            <p:cNvSpPr>
              <a:spLocks noChangeShapeType="1"/>
            </p:cNvSpPr>
            <p:nvPr/>
          </p:nvSpPr>
          <p:spPr bwMode="auto">
            <a:xfrm>
              <a:off x="4320" y="3560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4" name="Rectangle 38"/>
            <p:cNvSpPr>
              <a:spLocks noChangeArrowheads="1"/>
            </p:cNvSpPr>
            <p:nvPr/>
          </p:nvSpPr>
          <p:spPr bwMode="auto">
            <a:xfrm>
              <a:off x="4132" y="3856"/>
              <a:ext cx="665" cy="1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Network</a:t>
              </a:r>
            </a:p>
          </p:txBody>
        </p:sp>
        <p:sp>
          <p:nvSpPr>
            <p:cNvPr id="1110055" name="Line 39"/>
            <p:cNvSpPr>
              <a:spLocks noChangeShapeType="1"/>
            </p:cNvSpPr>
            <p:nvPr/>
          </p:nvSpPr>
          <p:spPr bwMode="auto">
            <a:xfrm flipV="1">
              <a:off x="4000" y="3728"/>
              <a:ext cx="688" cy="2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6" name="Line 40"/>
            <p:cNvSpPr>
              <a:spLocks noChangeShapeType="1"/>
            </p:cNvSpPr>
            <p:nvPr/>
          </p:nvSpPr>
          <p:spPr bwMode="auto">
            <a:xfrm flipH="1">
              <a:off x="2008" y="1632"/>
              <a:ext cx="2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7" name="Line 41"/>
            <p:cNvSpPr>
              <a:spLocks noChangeShapeType="1"/>
            </p:cNvSpPr>
            <p:nvPr/>
          </p:nvSpPr>
          <p:spPr bwMode="auto">
            <a:xfrm>
              <a:off x="4320" y="1640"/>
              <a:ext cx="0" cy="10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8" name="Line 42"/>
            <p:cNvSpPr>
              <a:spLocks noChangeShapeType="1"/>
            </p:cNvSpPr>
            <p:nvPr/>
          </p:nvSpPr>
          <p:spPr bwMode="auto">
            <a:xfrm flipV="1">
              <a:off x="3360" y="1624"/>
              <a:ext cx="0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9" name="Line 43"/>
            <p:cNvSpPr>
              <a:spLocks noChangeShapeType="1"/>
            </p:cNvSpPr>
            <p:nvPr/>
          </p:nvSpPr>
          <p:spPr bwMode="auto">
            <a:xfrm flipV="1">
              <a:off x="2448" y="1624"/>
              <a:ext cx="0" cy="1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60" name="Rectangle 44"/>
            <p:cNvSpPr>
              <a:spLocks noChangeArrowheads="1"/>
            </p:cNvSpPr>
            <p:nvPr/>
          </p:nvSpPr>
          <p:spPr bwMode="auto">
            <a:xfrm>
              <a:off x="2231" y="1472"/>
              <a:ext cx="619" cy="1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interrupts</a:t>
              </a:r>
            </a:p>
          </p:txBody>
        </p:sp>
      </p:grpSp>
      <p:sp>
        <p:nvSpPr>
          <p:cNvPr id="1110070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I/O System</a:t>
            </a:r>
          </a:p>
        </p:txBody>
      </p:sp>
      <p:sp>
        <p:nvSpPr>
          <p:cNvPr id="1110072" name="Rectangle 5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1600"/>
            <a:ext cx="79248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connection between the I/O devices, processor, and memory </a:t>
            </a:r>
            <a:r>
              <a:rPr lang="en-US" sz="2400" dirty="0" smtClean="0"/>
              <a:t>is usually </a:t>
            </a:r>
            <a:r>
              <a:rPr lang="en-US" sz="2400" dirty="0"/>
              <a:t>called </a:t>
            </a:r>
            <a:r>
              <a:rPr lang="en-US" sz="2400" dirty="0" smtClean="0"/>
              <a:t>a (local </a:t>
            </a:r>
            <a:r>
              <a:rPr lang="en-US" sz="2400" dirty="0"/>
              <a:t>or internal) bus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Communication among the devices and the processor use both protocols on the bus and interrupts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Polling: Programmed I/O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949825"/>
            <a:ext cx="7099300" cy="17557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 dirty="0">
                <a:solidFill>
                  <a:schemeClr val="accent2"/>
                </a:solidFill>
              </a:rPr>
              <a:t> Advantage:</a:t>
            </a:r>
            <a:r>
              <a:rPr lang="en-US" sz="2000" dirty="0"/>
              <a:t> </a:t>
            </a:r>
          </a:p>
          <a:p>
            <a:pPr marL="685800" lvl="1" indent="-190500"/>
            <a:r>
              <a:rPr lang="en-US" sz="2000" dirty="0"/>
              <a:t> Simple: the processor is totally in control and does all the work</a:t>
            </a:r>
          </a:p>
          <a:p>
            <a:pPr marL="203200" indent="-203200"/>
            <a:r>
              <a:rPr lang="en-US" sz="2000" dirty="0">
                <a:solidFill>
                  <a:schemeClr val="accent2"/>
                </a:solidFill>
              </a:rPr>
              <a:t> Disadvantage:</a:t>
            </a:r>
            <a:endParaRPr lang="en-US" sz="2000" dirty="0"/>
          </a:p>
          <a:p>
            <a:pPr marL="685800" lvl="1" indent="-190500"/>
            <a:r>
              <a:rPr lang="en-US" sz="2000" dirty="0"/>
              <a:t> Polling overhead can consume a lot of CPU time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870743"/>
            <a:ext cx="2768600" cy="2894013"/>
            <a:chOff x="512" y="560"/>
            <a:chExt cx="1744" cy="1823"/>
          </a:xfrm>
        </p:grpSpPr>
        <p:sp>
          <p:nvSpPr>
            <p:cNvPr id="1144837" name="Rectangle 5"/>
            <p:cNvSpPr>
              <a:spLocks noChangeArrowheads="1"/>
            </p:cNvSpPr>
            <p:nvPr/>
          </p:nvSpPr>
          <p:spPr bwMode="auto">
            <a:xfrm>
              <a:off x="1168" y="560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44838" name="Line 6"/>
            <p:cNvSpPr>
              <a:spLocks noChangeShapeType="1"/>
            </p:cNvSpPr>
            <p:nvPr/>
          </p:nvSpPr>
          <p:spPr bwMode="auto">
            <a:xfrm>
              <a:off x="512" y="1176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39" name="Line 7"/>
            <p:cNvSpPr>
              <a:spLocks noChangeShapeType="1"/>
            </p:cNvSpPr>
            <p:nvPr/>
          </p:nvSpPr>
          <p:spPr bwMode="auto">
            <a:xfrm>
              <a:off x="1392" y="77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0" name="Rectangle 8"/>
            <p:cNvSpPr>
              <a:spLocks noChangeArrowheads="1"/>
            </p:cNvSpPr>
            <p:nvPr/>
          </p:nvSpPr>
          <p:spPr bwMode="auto">
            <a:xfrm>
              <a:off x="1656" y="1608"/>
              <a:ext cx="352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44841" name="Line 9"/>
            <p:cNvSpPr>
              <a:spLocks noChangeShapeType="1"/>
            </p:cNvSpPr>
            <p:nvPr/>
          </p:nvSpPr>
          <p:spPr bwMode="auto">
            <a:xfrm>
              <a:off x="1824" y="1200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2" name="Rectangle 10"/>
            <p:cNvSpPr>
              <a:spLocks noChangeArrowheads="1"/>
            </p:cNvSpPr>
            <p:nvPr/>
          </p:nvSpPr>
          <p:spPr bwMode="auto">
            <a:xfrm>
              <a:off x="1544" y="2176"/>
              <a:ext cx="5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44843" name="Line 11"/>
            <p:cNvSpPr>
              <a:spLocks noChangeShapeType="1"/>
            </p:cNvSpPr>
            <p:nvPr/>
          </p:nvSpPr>
          <p:spPr bwMode="auto">
            <a:xfrm>
              <a:off x="1824" y="1832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844" name="Rectangle 12"/>
            <p:cNvSpPr>
              <a:spLocks noChangeArrowheads="1"/>
            </p:cNvSpPr>
            <p:nvPr/>
          </p:nvSpPr>
          <p:spPr bwMode="auto">
            <a:xfrm>
              <a:off x="572" y="1504"/>
              <a:ext cx="64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44845" name="Line 13"/>
            <p:cNvSpPr>
              <a:spLocks noChangeShapeType="1"/>
            </p:cNvSpPr>
            <p:nvPr/>
          </p:nvSpPr>
          <p:spPr bwMode="auto">
            <a:xfrm>
              <a:off x="864" y="1160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4861" name="Rectangle 29"/>
          <p:cNvSpPr>
            <a:spLocks noChangeArrowheads="1"/>
          </p:cNvSpPr>
          <p:nvPr/>
        </p:nvSpPr>
        <p:spPr bwMode="auto">
          <a:xfrm>
            <a:off x="6872288" y="988875"/>
            <a:ext cx="22479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busy wait loop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not an efficient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way to use the CPU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unless the device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is very fast!</a:t>
            </a:r>
          </a:p>
        </p:txBody>
      </p:sp>
      <p:sp>
        <p:nvSpPr>
          <p:cNvPr id="1144862" name="Rectangle 30"/>
          <p:cNvSpPr>
            <a:spLocks noChangeArrowheads="1"/>
          </p:cNvSpPr>
          <p:nvPr/>
        </p:nvSpPr>
        <p:spPr bwMode="auto">
          <a:xfrm>
            <a:off x="6993214" y="2697956"/>
            <a:ext cx="21336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but checks for I/O 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completion can be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dispersed among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computation </a:t>
            </a:r>
          </a:p>
          <a:p>
            <a:pPr algn="ctr">
              <a:lnSpc>
                <a:spcPct val="85000"/>
              </a:lnSpc>
            </a:pPr>
            <a:r>
              <a:rPr lang="en-US" sz="1800" b="1" dirty="0">
                <a:latin typeface="Arial" pitchFamily="-110" charset="0"/>
              </a:rPr>
              <a:t>intensive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98851" y="979417"/>
            <a:ext cx="326243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while(! done()){</a:t>
            </a:r>
          </a:p>
          <a:p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 while(! ready()){}</a:t>
            </a:r>
            <a:br>
              <a:rPr lang="en-US" sz="20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read(data);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process(data);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8851" y="2644925"/>
            <a:ext cx="310854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while(!done()){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while(ready()) {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  read(data);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  process(data);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}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err="1" smtClean="0">
                <a:latin typeface="Courier" charset="0"/>
                <a:ea typeface="Courier" charset="0"/>
                <a:cs typeface="Courier" charset="0"/>
              </a:rPr>
              <a:t>do_other_stuff</a:t>
            </a:r>
            <a:r>
              <a:rPr lang="en-US" sz="2000" dirty="0" smtClean="0">
                <a:latin typeface="Courier" charset="0"/>
                <a:ea typeface="Courier" charset="0"/>
                <a:cs typeface="Courier" charset="0"/>
              </a:rPr>
              <a:t>();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927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Interrupt Driven Data Transfer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6925" y="4449763"/>
            <a:ext cx="7099300" cy="22510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Advantage:</a:t>
            </a:r>
            <a:endParaRPr lang="en-US" sz="1800"/>
          </a:p>
          <a:p>
            <a:pPr marL="685800" lvl="1" indent="-190500"/>
            <a:r>
              <a:rPr lang="en-US" sz="1800"/>
              <a:t> User program progress is only halted during actual transfer</a:t>
            </a:r>
          </a:p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Disadvantage:</a:t>
            </a:r>
            <a:r>
              <a:rPr lang="en-US" sz="1800"/>
              <a:t>  special hardware is needed to:</a:t>
            </a:r>
          </a:p>
          <a:p>
            <a:pPr marL="685800" lvl="1" indent="-190500"/>
            <a:r>
              <a:rPr lang="en-US" sz="1800"/>
              <a:t> Cause an interrupt (I/O device)</a:t>
            </a:r>
          </a:p>
          <a:p>
            <a:pPr marL="685800" lvl="1" indent="-190500"/>
            <a:r>
              <a:rPr lang="en-US" sz="1800"/>
              <a:t> Detect an interrupt (processor)</a:t>
            </a:r>
          </a:p>
          <a:p>
            <a:pPr marL="685800" lvl="1" indent="-190500"/>
            <a:r>
              <a:rPr lang="en-US" sz="1800"/>
              <a:t> Save the proper states to resume after the interrupt (processor)</a:t>
            </a:r>
          </a:p>
        </p:txBody>
      </p:sp>
      <p:sp>
        <p:nvSpPr>
          <p:cNvPr id="1146884" name="Line 4"/>
          <p:cNvSpPr>
            <a:spLocks noChangeShapeType="1"/>
          </p:cNvSpPr>
          <p:nvPr/>
        </p:nvSpPr>
        <p:spPr bwMode="auto">
          <a:xfrm>
            <a:off x="6311900" y="647700"/>
            <a:ext cx="0" cy="3492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5" name="Line 5"/>
          <p:cNvSpPr>
            <a:spLocks noChangeShapeType="1"/>
          </p:cNvSpPr>
          <p:nvPr/>
        </p:nvSpPr>
        <p:spPr bwMode="auto">
          <a:xfrm>
            <a:off x="7543800" y="660400"/>
            <a:ext cx="0" cy="347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6" name="Rectangle 6"/>
          <p:cNvSpPr>
            <a:spLocks noChangeArrowheads="1"/>
          </p:cNvSpPr>
          <p:nvPr/>
        </p:nvSpPr>
        <p:spPr bwMode="auto">
          <a:xfrm>
            <a:off x="6369050" y="704850"/>
            <a:ext cx="546100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add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sub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and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or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nop</a:t>
            </a:r>
          </a:p>
        </p:txBody>
      </p:sp>
      <p:sp>
        <p:nvSpPr>
          <p:cNvPr id="1146887" name="Line 7"/>
          <p:cNvSpPr>
            <a:spLocks noChangeShapeType="1"/>
          </p:cNvSpPr>
          <p:nvPr/>
        </p:nvSpPr>
        <p:spPr bwMode="auto">
          <a:xfrm>
            <a:off x="6324600" y="9398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8" name="Line 8"/>
          <p:cNvSpPr>
            <a:spLocks noChangeShapeType="1"/>
          </p:cNvSpPr>
          <p:nvPr/>
        </p:nvSpPr>
        <p:spPr bwMode="auto">
          <a:xfrm>
            <a:off x="6324600" y="11684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89" name="Line 9"/>
          <p:cNvSpPr>
            <a:spLocks noChangeShapeType="1"/>
          </p:cNvSpPr>
          <p:nvPr/>
        </p:nvSpPr>
        <p:spPr bwMode="auto">
          <a:xfrm>
            <a:off x="6337300" y="7112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0" name="Line 10"/>
          <p:cNvSpPr>
            <a:spLocks noChangeShapeType="1"/>
          </p:cNvSpPr>
          <p:nvPr/>
        </p:nvSpPr>
        <p:spPr bwMode="auto">
          <a:xfrm>
            <a:off x="6324600" y="13970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1" name="Line 11"/>
          <p:cNvSpPr>
            <a:spLocks noChangeShapeType="1"/>
          </p:cNvSpPr>
          <p:nvPr/>
        </p:nvSpPr>
        <p:spPr bwMode="auto">
          <a:xfrm>
            <a:off x="6324600" y="16256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2" name="Line 12"/>
          <p:cNvSpPr>
            <a:spLocks noChangeShapeType="1"/>
          </p:cNvSpPr>
          <p:nvPr/>
        </p:nvSpPr>
        <p:spPr bwMode="auto">
          <a:xfrm>
            <a:off x="6299200" y="1866900"/>
            <a:ext cx="123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3" name="Rectangle 13"/>
          <p:cNvSpPr>
            <a:spLocks noChangeArrowheads="1"/>
          </p:cNvSpPr>
          <p:nvPr/>
        </p:nvSpPr>
        <p:spPr bwMode="auto">
          <a:xfrm>
            <a:off x="6394450" y="3105150"/>
            <a:ext cx="685800" cy="98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read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store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...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rti</a:t>
            </a:r>
          </a:p>
        </p:txBody>
      </p:sp>
      <p:sp>
        <p:nvSpPr>
          <p:cNvPr id="1146894" name="Line 14"/>
          <p:cNvSpPr>
            <a:spLocks noChangeShapeType="1"/>
          </p:cNvSpPr>
          <p:nvPr/>
        </p:nvSpPr>
        <p:spPr bwMode="auto">
          <a:xfrm>
            <a:off x="6324600" y="31369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5" name="Line 15"/>
          <p:cNvSpPr>
            <a:spLocks noChangeShapeType="1"/>
          </p:cNvSpPr>
          <p:nvPr/>
        </p:nvSpPr>
        <p:spPr bwMode="auto">
          <a:xfrm>
            <a:off x="6324600" y="33274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6" name="Line 16"/>
          <p:cNvSpPr>
            <a:spLocks noChangeShapeType="1"/>
          </p:cNvSpPr>
          <p:nvPr/>
        </p:nvSpPr>
        <p:spPr bwMode="auto">
          <a:xfrm>
            <a:off x="6324600" y="3556000"/>
            <a:ext cx="120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7" name="Line 17"/>
          <p:cNvSpPr>
            <a:spLocks noChangeShapeType="1"/>
          </p:cNvSpPr>
          <p:nvPr/>
        </p:nvSpPr>
        <p:spPr bwMode="auto">
          <a:xfrm>
            <a:off x="6311900" y="37846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8" name="Line 18"/>
          <p:cNvSpPr>
            <a:spLocks noChangeShapeType="1"/>
          </p:cNvSpPr>
          <p:nvPr/>
        </p:nvSpPr>
        <p:spPr bwMode="auto">
          <a:xfrm>
            <a:off x="6337300" y="4013200"/>
            <a:ext cx="119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899" name="Rectangle 19"/>
          <p:cNvSpPr>
            <a:spLocks noChangeArrowheads="1"/>
          </p:cNvSpPr>
          <p:nvPr/>
        </p:nvSpPr>
        <p:spPr bwMode="auto">
          <a:xfrm>
            <a:off x="6432550" y="4159250"/>
            <a:ext cx="1016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latin typeface="Arial" pitchFamily="-110" charset="0"/>
              </a:rPr>
              <a:t>memory</a:t>
            </a:r>
          </a:p>
        </p:txBody>
      </p:sp>
      <p:sp>
        <p:nvSpPr>
          <p:cNvPr id="1146900" name="Rectangle 20"/>
          <p:cNvSpPr>
            <a:spLocks noChangeArrowheads="1"/>
          </p:cNvSpPr>
          <p:nvPr/>
        </p:nvSpPr>
        <p:spPr bwMode="auto">
          <a:xfrm>
            <a:off x="7766050" y="1047750"/>
            <a:ext cx="10541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user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program</a:t>
            </a:r>
          </a:p>
        </p:txBody>
      </p:sp>
      <p:sp>
        <p:nvSpPr>
          <p:cNvPr id="1146901" name="Line 21"/>
          <p:cNvSpPr>
            <a:spLocks noChangeShapeType="1"/>
          </p:cNvSpPr>
          <p:nvPr/>
        </p:nvSpPr>
        <p:spPr bwMode="auto">
          <a:xfrm>
            <a:off x="7575550" y="717550"/>
            <a:ext cx="228600" cy="35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2" name="Line 22"/>
          <p:cNvSpPr>
            <a:spLocks noChangeShapeType="1"/>
          </p:cNvSpPr>
          <p:nvPr/>
        </p:nvSpPr>
        <p:spPr bwMode="auto">
          <a:xfrm flipV="1">
            <a:off x="7550150" y="1530350"/>
            <a:ext cx="21590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3" name="Line 23"/>
          <p:cNvSpPr>
            <a:spLocks noChangeShapeType="1"/>
          </p:cNvSpPr>
          <p:nvPr/>
        </p:nvSpPr>
        <p:spPr bwMode="auto">
          <a:xfrm>
            <a:off x="6064250" y="628650"/>
            <a:ext cx="2413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4" name="Line 24"/>
          <p:cNvSpPr>
            <a:spLocks noChangeShapeType="1"/>
          </p:cNvSpPr>
          <p:nvPr/>
        </p:nvSpPr>
        <p:spPr bwMode="auto">
          <a:xfrm flipH="1">
            <a:off x="6051550" y="857250"/>
            <a:ext cx="2413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5" name="Line 25"/>
          <p:cNvSpPr>
            <a:spLocks noChangeShapeType="1"/>
          </p:cNvSpPr>
          <p:nvPr/>
        </p:nvSpPr>
        <p:spPr bwMode="auto">
          <a:xfrm>
            <a:off x="6064250" y="971550"/>
            <a:ext cx="2159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6" name="Line 26"/>
          <p:cNvSpPr>
            <a:spLocks noChangeShapeType="1"/>
          </p:cNvSpPr>
          <p:nvPr/>
        </p:nvSpPr>
        <p:spPr bwMode="auto">
          <a:xfrm flipH="1">
            <a:off x="6076950" y="1098550"/>
            <a:ext cx="2159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7" name="Line 27"/>
          <p:cNvSpPr>
            <a:spLocks noChangeShapeType="1"/>
          </p:cNvSpPr>
          <p:nvPr/>
        </p:nvSpPr>
        <p:spPr bwMode="auto">
          <a:xfrm>
            <a:off x="6089650" y="1212850"/>
            <a:ext cx="21590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8" name="Line 28"/>
          <p:cNvSpPr>
            <a:spLocks noChangeShapeType="1"/>
          </p:cNvSpPr>
          <p:nvPr/>
        </p:nvSpPr>
        <p:spPr bwMode="auto">
          <a:xfrm>
            <a:off x="5346700" y="1447800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09" name="Rectangle 29"/>
          <p:cNvSpPr>
            <a:spLocks noChangeArrowheads="1"/>
          </p:cNvSpPr>
          <p:nvPr/>
        </p:nvSpPr>
        <p:spPr bwMode="auto">
          <a:xfrm>
            <a:off x="4451350" y="1174750"/>
            <a:ext cx="10668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(1) I/O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interrupt</a:t>
            </a:r>
          </a:p>
        </p:txBody>
      </p:sp>
      <p:sp>
        <p:nvSpPr>
          <p:cNvPr id="1146910" name="Line 30"/>
          <p:cNvSpPr>
            <a:spLocks noChangeShapeType="1"/>
          </p:cNvSpPr>
          <p:nvPr/>
        </p:nvSpPr>
        <p:spPr bwMode="auto">
          <a:xfrm flipH="1">
            <a:off x="5080000" y="1460500"/>
            <a:ext cx="1257300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1" name="Rectangle 31"/>
          <p:cNvSpPr>
            <a:spLocks noChangeArrowheads="1"/>
          </p:cNvSpPr>
          <p:nvPr/>
        </p:nvSpPr>
        <p:spPr bwMode="auto">
          <a:xfrm>
            <a:off x="4260850" y="1911350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(2) save PC</a:t>
            </a:r>
          </a:p>
        </p:txBody>
      </p:sp>
      <p:sp>
        <p:nvSpPr>
          <p:cNvPr id="1146912" name="Line 32"/>
          <p:cNvSpPr>
            <a:spLocks noChangeShapeType="1"/>
          </p:cNvSpPr>
          <p:nvPr/>
        </p:nvSpPr>
        <p:spPr bwMode="auto">
          <a:xfrm>
            <a:off x="4737100" y="2159000"/>
            <a:ext cx="0" cy="48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3" name="Rectangle 33"/>
          <p:cNvSpPr>
            <a:spLocks noChangeArrowheads="1"/>
          </p:cNvSpPr>
          <p:nvPr/>
        </p:nvSpPr>
        <p:spPr bwMode="auto">
          <a:xfrm>
            <a:off x="4222750" y="2635250"/>
            <a:ext cx="1474788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(3) interrupt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service addr</a:t>
            </a:r>
          </a:p>
        </p:txBody>
      </p:sp>
      <p:sp>
        <p:nvSpPr>
          <p:cNvPr id="1146914" name="Line 34"/>
          <p:cNvSpPr>
            <a:spLocks noChangeShapeType="1"/>
          </p:cNvSpPr>
          <p:nvPr/>
        </p:nvSpPr>
        <p:spPr bwMode="auto">
          <a:xfrm>
            <a:off x="5384800" y="3111500"/>
            <a:ext cx="91440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5" name="Rectangle 35"/>
          <p:cNvSpPr>
            <a:spLocks noChangeArrowheads="1"/>
          </p:cNvSpPr>
          <p:nvPr/>
        </p:nvSpPr>
        <p:spPr bwMode="auto">
          <a:xfrm>
            <a:off x="7905750" y="3270250"/>
            <a:ext cx="1066800" cy="750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interrupt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service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routine</a:t>
            </a:r>
          </a:p>
        </p:txBody>
      </p:sp>
      <p:sp>
        <p:nvSpPr>
          <p:cNvPr id="1146916" name="Line 36"/>
          <p:cNvSpPr>
            <a:spLocks noChangeShapeType="1"/>
          </p:cNvSpPr>
          <p:nvPr/>
        </p:nvSpPr>
        <p:spPr bwMode="auto">
          <a:xfrm>
            <a:off x="7550150" y="3143250"/>
            <a:ext cx="3937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7" name="Line 37"/>
          <p:cNvSpPr>
            <a:spLocks noChangeShapeType="1"/>
          </p:cNvSpPr>
          <p:nvPr/>
        </p:nvSpPr>
        <p:spPr bwMode="auto">
          <a:xfrm flipV="1">
            <a:off x="7550150" y="3917950"/>
            <a:ext cx="4064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8" name="Line 38"/>
          <p:cNvSpPr>
            <a:spLocks noChangeShapeType="1"/>
          </p:cNvSpPr>
          <p:nvPr/>
        </p:nvSpPr>
        <p:spPr bwMode="auto">
          <a:xfrm flipH="1" flipV="1">
            <a:off x="5803900" y="3594100"/>
            <a:ext cx="520700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19" name="Line 39"/>
          <p:cNvSpPr>
            <a:spLocks noChangeShapeType="1"/>
          </p:cNvSpPr>
          <p:nvPr/>
        </p:nvSpPr>
        <p:spPr bwMode="auto">
          <a:xfrm flipV="1">
            <a:off x="5816600" y="18669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20" name="Line 40"/>
          <p:cNvSpPr>
            <a:spLocks noChangeShapeType="1"/>
          </p:cNvSpPr>
          <p:nvPr/>
        </p:nvSpPr>
        <p:spPr bwMode="auto">
          <a:xfrm flipV="1">
            <a:off x="5842000" y="1524000"/>
            <a:ext cx="45720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21" name="Rectangle 41"/>
          <p:cNvSpPr>
            <a:spLocks noChangeArrowheads="1"/>
          </p:cNvSpPr>
          <p:nvPr/>
        </p:nvSpPr>
        <p:spPr bwMode="auto">
          <a:xfrm>
            <a:off x="5645150" y="3752850"/>
            <a:ext cx="406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(4)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812800" y="889000"/>
            <a:ext cx="2768600" cy="2894013"/>
            <a:chOff x="512" y="560"/>
            <a:chExt cx="1744" cy="1823"/>
          </a:xfrm>
        </p:grpSpPr>
        <p:sp>
          <p:nvSpPr>
            <p:cNvPr id="1146923" name="Rectangle 43"/>
            <p:cNvSpPr>
              <a:spLocks noChangeArrowheads="1"/>
            </p:cNvSpPr>
            <p:nvPr/>
          </p:nvSpPr>
          <p:spPr bwMode="auto">
            <a:xfrm>
              <a:off x="1168" y="560"/>
              <a:ext cx="400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46924" name="Line 44"/>
            <p:cNvSpPr>
              <a:spLocks noChangeShapeType="1"/>
            </p:cNvSpPr>
            <p:nvPr/>
          </p:nvSpPr>
          <p:spPr bwMode="auto">
            <a:xfrm>
              <a:off x="512" y="1176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5" name="Line 45"/>
            <p:cNvSpPr>
              <a:spLocks noChangeShapeType="1"/>
            </p:cNvSpPr>
            <p:nvPr/>
          </p:nvSpPr>
          <p:spPr bwMode="auto">
            <a:xfrm>
              <a:off x="1392" y="77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6" name="Rectangle 46"/>
            <p:cNvSpPr>
              <a:spLocks noChangeArrowheads="1"/>
            </p:cNvSpPr>
            <p:nvPr/>
          </p:nvSpPr>
          <p:spPr bwMode="auto">
            <a:xfrm>
              <a:off x="1656" y="1608"/>
              <a:ext cx="352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46927" name="Line 47"/>
            <p:cNvSpPr>
              <a:spLocks noChangeShapeType="1"/>
            </p:cNvSpPr>
            <p:nvPr/>
          </p:nvSpPr>
          <p:spPr bwMode="auto">
            <a:xfrm>
              <a:off x="1824" y="1200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28" name="Rectangle 48"/>
            <p:cNvSpPr>
              <a:spLocks noChangeArrowheads="1"/>
            </p:cNvSpPr>
            <p:nvPr/>
          </p:nvSpPr>
          <p:spPr bwMode="auto">
            <a:xfrm>
              <a:off x="1544" y="2176"/>
              <a:ext cx="544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46929" name="Line 49"/>
            <p:cNvSpPr>
              <a:spLocks noChangeShapeType="1"/>
            </p:cNvSpPr>
            <p:nvPr/>
          </p:nvSpPr>
          <p:spPr bwMode="auto">
            <a:xfrm>
              <a:off x="1824" y="1832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930" name="Rectangle 50"/>
            <p:cNvSpPr>
              <a:spLocks noChangeArrowheads="1"/>
            </p:cNvSpPr>
            <p:nvPr/>
          </p:nvSpPr>
          <p:spPr bwMode="auto">
            <a:xfrm>
              <a:off x="572" y="1504"/>
              <a:ext cx="648" cy="20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46931" name="Line 51"/>
            <p:cNvSpPr>
              <a:spLocks noChangeShapeType="1"/>
            </p:cNvSpPr>
            <p:nvPr/>
          </p:nvSpPr>
          <p:spPr bwMode="auto">
            <a:xfrm>
              <a:off x="864" y="1160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6932" name="Rectangle 52"/>
          <p:cNvSpPr>
            <a:spLocks noChangeArrowheads="1"/>
          </p:cNvSpPr>
          <p:nvPr/>
        </p:nvSpPr>
        <p:spPr bwMode="auto">
          <a:xfrm>
            <a:off x="6761163" y="3454400"/>
            <a:ext cx="2651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50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3726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I/O Interrupt vs. Exception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4716463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/>
              <a:t> An I/O interrupt is just like the exceptions except:</a:t>
            </a:r>
          </a:p>
          <a:p>
            <a:pPr marL="685800" lvl="1" indent="-190500"/>
            <a:r>
              <a:rPr lang="en-US" sz="1800"/>
              <a:t> An I/O interrupt is asynchronous</a:t>
            </a:r>
          </a:p>
          <a:p>
            <a:pPr marL="685800" lvl="1" indent="-190500"/>
            <a:r>
              <a:rPr lang="en-US" sz="1800"/>
              <a:t> Further information needs to be conveyed</a:t>
            </a:r>
          </a:p>
          <a:p>
            <a:pPr marL="685800" lvl="1" indent="-190500"/>
            <a:r>
              <a:rPr lang="en-US" sz="1800"/>
              <a:t> Typically exceptions are more urgent than interrupts</a:t>
            </a:r>
          </a:p>
          <a:p>
            <a:pPr marL="203200" indent="-203200">
              <a:spcBef>
                <a:spcPct val="65000"/>
              </a:spcBef>
            </a:pPr>
            <a:r>
              <a:rPr lang="en-US" sz="1800"/>
              <a:t> An I/O interrupt is asynchronous with respect to instruction execution:</a:t>
            </a:r>
          </a:p>
          <a:p>
            <a:pPr marL="685800" lvl="1" indent="-190500"/>
            <a:r>
              <a:rPr lang="en-US" sz="1800"/>
              <a:t> I/O interrupt is not associated with any instruction</a:t>
            </a:r>
          </a:p>
          <a:p>
            <a:pPr marL="685800" lvl="1" indent="-190500"/>
            <a:r>
              <a:rPr lang="en-US" sz="1800"/>
              <a:t> I/O interrupt does not prevent any instruction from completion</a:t>
            </a:r>
          </a:p>
          <a:p>
            <a:pPr marL="1257300" lvl="2" indent="-342900"/>
            <a:r>
              <a:rPr lang="en-US" sz="1600"/>
              <a:t>You can pick your own convenient point to take an interrupt</a:t>
            </a:r>
            <a:endParaRPr lang="en-US" sz="1800"/>
          </a:p>
          <a:p>
            <a:pPr marL="203200" indent="-203200">
              <a:spcBef>
                <a:spcPct val="65000"/>
              </a:spcBef>
            </a:pPr>
            <a:r>
              <a:rPr lang="en-US" sz="1800"/>
              <a:t> I/O interrupt is more complicated than exception:</a:t>
            </a:r>
          </a:p>
          <a:p>
            <a:pPr marL="685800" lvl="1" indent="-190500"/>
            <a:r>
              <a:rPr lang="en-US" sz="1800"/>
              <a:t> Needs to convey the identity of the device generating the interrupt</a:t>
            </a:r>
          </a:p>
          <a:p>
            <a:pPr marL="685800" lvl="1" indent="-190500"/>
            <a:r>
              <a:rPr lang="en-US" sz="1800"/>
              <a:t> Interrupt requests can have different urgencies:</a:t>
            </a:r>
          </a:p>
          <a:p>
            <a:pPr marL="1257300" lvl="2" indent="-342900"/>
            <a:r>
              <a:rPr lang="en-US" sz="1600"/>
              <a:t>Interrupt request needs to be prioritized</a:t>
            </a:r>
          </a:p>
          <a:p>
            <a:pPr marL="1257300" lvl="2" indent="-342900"/>
            <a:r>
              <a:rPr lang="en-US" sz="1600"/>
              <a:t>Priority indicates urgency of dealing with the interrupt</a:t>
            </a:r>
          </a:p>
          <a:p>
            <a:pPr marL="1257300" lvl="2" indent="-342900"/>
            <a:r>
              <a:rPr lang="en-US" sz="1600"/>
              <a:t>high speed devices usually receive highest priority</a:t>
            </a:r>
            <a:endParaRPr lang="en-US" sz="1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00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0075"/>
          </a:xfrm>
          <a:noFill/>
          <a:ln/>
        </p:spPr>
        <p:txBody>
          <a:bodyPr lIns="63500" tIns="25400" rIns="63500" bIns="25400" anchor="t">
            <a:spAutoFit/>
          </a:bodyPr>
          <a:lstStyle/>
          <a:p>
            <a:r>
              <a:rPr lang="en-US"/>
              <a:t>Direct Memory Access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5638800" cy="271462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/>
              <a:t> Direct Memory Access (DMA):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External to the CPU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Use idle bus cycles (</a:t>
            </a:r>
            <a:r>
              <a:rPr lang="en-US" sz="1800" i="1">
                <a:solidFill>
                  <a:schemeClr val="accent2"/>
                </a:solidFill>
              </a:rPr>
              <a:t>cycle stealing</a:t>
            </a:r>
            <a:r>
              <a:rPr lang="en-US" sz="1800">
                <a:solidFill>
                  <a:schemeClr val="accent2"/>
                </a:solidFill>
              </a:rPr>
              <a:t>)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Act as a master on the bus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Transfer blocks of data to or from  memory without CPU intervention</a:t>
            </a:r>
          </a:p>
          <a:p>
            <a:pPr marL="685800" lvl="1" indent="-190500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</a:rPr>
              <a:t> Efficient for large data transfer, e.g. from disk</a:t>
            </a:r>
          </a:p>
          <a:p>
            <a:pPr marL="685800" lvl="1" indent="-190500">
              <a:spcBef>
                <a:spcPct val="10000"/>
              </a:spcBef>
              <a:buClr>
                <a:srgbClr val="800000"/>
              </a:buClr>
              <a:buSzPct val="130000"/>
              <a:buFont typeface="Monotype Sorts" pitchFamily="-110" charset="2"/>
              <a:buChar char="*"/>
            </a:pPr>
            <a:r>
              <a:rPr lang="en-US" sz="1800">
                <a:solidFill>
                  <a:schemeClr val="accent2"/>
                </a:solidFill>
              </a:rPr>
              <a:t> Cache usage allows the processor to leave enough memory bandwidth for DMA</a:t>
            </a:r>
            <a:endParaRPr 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86400" y="685800"/>
            <a:ext cx="3497263" cy="5118100"/>
            <a:chOff x="3276" y="596"/>
            <a:chExt cx="1948" cy="3369"/>
          </a:xfrm>
        </p:grpSpPr>
        <p:sp>
          <p:nvSpPr>
            <p:cNvPr id="1150981" name="Rectangle 5"/>
            <p:cNvSpPr>
              <a:spLocks noChangeArrowheads="1"/>
            </p:cNvSpPr>
            <p:nvPr/>
          </p:nvSpPr>
          <p:spPr bwMode="auto">
            <a:xfrm>
              <a:off x="4088" y="1323"/>
              <a:ext cx="353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CPU</a:t>
              </a:r>
            </a:p>
          </p:txBody>
        </p:sp>
        <p:sp>
          <p:nvSpPr>
            <p:cNvPr id="1150982" name="Line 6"/>
            <p:cNvSpPr>
              <a:spLocks noChangeShapeType="1"/>
            </p:cNvSpPr>
            <p:nvPr/>
          </p:nvSpPr>
          <p:spPr bwMode="auto">
            <a:xfrm>
              <a:off x="3416" y="1944"/>
              <a:ext cx="17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3" name="Line 7"/>
            <p:cNvSpPr>
              <a:spLocks noChangeShapeType="1"/>
            </p:cNvSpPr>
            <p:nvPr/>
          </p:nvSpPr>
          <p:spPr bwMode="auto">
            <a:xfrm>
              <a:off x="4272" y="1544"/>
              <a:ext cx="0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4" name="Rectangle 8"/>
            <p:cNvSpPr>
              <a:spLocks noChangeArrowheads="1"/>
            </p:cNvSpPr>
            <p:nvPr/>
          </p:nvSpPr>
          <p:spPr bwMode="auto">
            <a:xfrm>
              <a:off x="4845" y="2322"/>
              <a:ext cx="311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IOC</a:t>
              </a:r>
            </a:p>
          </p:txBody>
        </p:sp>
        <p:sp>
          <p:nvSpPr>
            <p:cNvPr id="1150985" name="Line 9"/>
            <p:cNvSpPr>
              <a:spLocks noChangeShapeType="1"/>
            </p:cNvSpPr>
            <p:nvPr/>
          </p:nvSpPr>
          <p:spPr bwMode="auto">
            <a:xfrm>
              <a:off x="4992" y="1928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6" name="Rectangle 10"/>
            <p:cNvSpPr>
              <a:spLocks noChangeArrowheads="1"/>
            </p:cNvSpPr>
            <p:nvPr/>
          </p:nvSpPr>
          <p:spPr bwMode="auto">
            <a:xfrm>
              <a:off x="4743" y="2891"/>
              <a:ext cx="481" cy="2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device</a:t>
              </a:r>
            </a:p>
          </p:txBody>
        </p:sp>
        <p:sp>
          <p:nvSpPr>
            <p:cNvPr id="1150987" name="Line 11"/>
            <p:cNvSpPr>
              <a:spLocks noChangeShapeType="1"/>
            </p:cNvSpPr>
            <p:nvPr/>
          </p:nvSpPr>
          <p:spPr bwMode="auto">
            <a:xfrm>
              <a:off x="4992" y="2520"/>
              <a:ext cx="0" cy="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88" name="Rectangle 12"/>
            <p:cNvSpPr>
              <a:spLocks noChangeArrowheads="1"/>
            </p:cNvSpPr>
            <p:nvPr/>
          </p:nvSpPr>
          <p:spPr bwMode="auto">
            <a:xfrm>
              <a:off x="3441" y="2316"/>
              <a:ext cx="573" cy="2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1150989" name="Line 13"/>
            <p:cNvSpPr>
              <a:spLocks noChangeShapeType="1"/>
            </p:cNvSpPr>
            <p:nvPr/>
          </p:nvSpPr>
          <p:spPr bwMode="auto">
            <a:xfrm>
              <a:off x="3696" y="1928"/>
              <a:ext cx="8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0" name="Rectangle 14"/>
            <p:cNvSpPr>
              <a:spLocks noChangeArrowheads="1"/>
            </p:cNvSpPr>
            <p:nvPr/>
          </p:nvSpPr>
          <p:spPr bwMode="auto">
            <a:xfrm>
              <a:off x="4168" y="2320"/>
              <a:ext cx="467" cy="21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2000"/>
                </a:lnSpc>
              </a:pPr>
              <a:r>
                <a:rPr lang="en-US" sz="1800" b="1">
                  <a:latin typeface="Arial" pitchFamily="-110" charset="0"/>
                </a:rPr>
                <a:t>DMAC</a:t>
              </a:r>
            </a:p>
          </p:txBody>
        </p:sp>
        <p:sp>
          <p:nvSpPr>
            <p:cNvPr id="1150991" name="Line 15"/>
            <p:cNvSpPr>
              <a:spLocks noChangeShapeType="1"/>
            </p:cNvSpPr>
            <p:nvPr/>
          </p:nvSpPr>
          <p:spPr bwMode="auto">
            <a:xfrm>
              <a:off x="4368" y="1928"/>
              <a:ext cx="8" cy="3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2" name="Rectangle 16"/>
            <p:cNvSpPr>
              <a:spLocks noChangeArrowheads="1"/>
            </p:cNvSpPr>
            <p:nvPr/>
          </p:nvSpPr>
          <p:spPr bwMode="auto">
            <a:xfrm>
              <a:off x="3276" y="596"/>
              <a:ext cx="1946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CPU sends a starting address, 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direction,  and length count 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to DMAC.  Then issues "start".</a:t>
              </a:r>
            </a:p>
          </p:txBody>
        </p:sp>
        <p:sp>
          <p:nvSpPr>
            <p:cNvPr id="1150993" name="Rectangle 17"/>
            <p:cNvSpPr>
              <a:spLocks noChangeArrowheads="1"/>
            </p:cNvSpPr>
            <p:nvPr/>
          </p:nvSpPr>
          <p:spPr bwMode="auto">
            <a:xfrm>
              <a:off x="3412" y="3164"/>
              <a:ext cx="1719" cy="8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DMAC provides handshake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signals for Peripheral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Controller, and Memory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Addresses and handshake</a:t>
              </a:r>
            </a:p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signals for Memory.</a:t>
              </a:r>
            </a:p>
          </p:txBody>
        </p:sp>
        <p:sp>
          <p:nvSpPr>
            <p:cNvPr id="1150994" name="Line 18"/>
            <p:cNvSpPr>
              <a:spLocks noChangeShapeType="1"/>
            </p:cNvSpPr>
            <p:nvPr/>
          </p:nvSpPr>
          <p:spPr bwMode="auto">
            <a:xfrm flipH="1" flipV="1">
              <a:off x="3836" y="1052"/>
              <a:ext cx="24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995" name="Line 19"/>
            <p:cNvSpPr>
              <a:spLocks noChangeShapeType="1"/>
            </p:cNvSpPr>
            <p:nvPr/>
          </p:nvSpPr>
          <p:spPr bwMode="auto">
            <a:xfrm flipH="1">
              <a:off x="3692" y="2596"/>
              <a:ext cx="728" cy="5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0997" name="Rectangle 21"/>
          <p:cNvSpPr>
            <a:spLocks noChangeArrowheads="1"/>
          </p:cNvSpPr>
          <p:nvPr/>
        </p:nvSpPr>
        <p:spPr bwMode="auto">
          <a:xfrm>
            <a:off x="0" y="3352800"/>
            <a:ext cx="5334000" cy="2500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latin typeface="Arial" pitchFamily="-110" charset="0"/>
              </a:rPr>
              <a:t> How does DMA work?: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CPU sets up and supply device id, memory address, number of bytes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DMA controller (DMAC) starts the access and becomes bus master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For multiple byte transfer, the DMAC increment the address</a:t>
            </a:r>
          </a:p>
          <a:p>
            <a:pPr marL="685800" lvl="1" indent="-190500" eaLnBrk="1" hangingPunct="1">
              <a:spcBef>
                <a:spcPct val="20000"/>
              </a:spcBef>
              <a:buClr>
                <a:srgbClr val="FF0000"/>
              </a:buClr>
              <a:buFontTx/>
              <a:buChar char="–"/>
            </a:pPr>
            <a:r>
              <a:rPr lang="en-US" sz="1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</a:rPr>
              <a:t> DMAC interrupts the CPU upon completion</a:t>
            </a:r>
            <a:endParaRPr lang="en-US" sz="2000">
              <a:latin typeface="Arial" pitchFamily="-110" charset="0"/>
              <a:ea typeface="ＭＳ Ｐゴシック" pitchFamily="-110" charset="-128"/>
            </a:endParaRPr>
          </a:p>
        </p:txBody>
      </p:sp>
      <p:sp>
        <p:nvSpPr>
          <p:cNvPr id="1150998" name="Text Box 22"/>
          <p:cNvSpPr txBox="1">
            <a:spLocks noChangeArrowheads="1"/>
          </p:cNvSpPr>
          <p:nvPr/>
        </p:nvSpPr>
        <p:spPr bwMode="auto">
          <a:xfrm>
            <a:off x="685800" y="5943600"/>
            <a:ext cx="80772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-110" charset="0"/>
              </a:rPr>
              <a:t>For multiple bus system, each bus controller often contains DMA control logic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7F6-75A3-284C-9A1B-5D53F93F8D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3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4211</TotalTime>
  <Words>2342</Words>
  <Application>Microsoft Macintosh PowerPoint</Application>
  <PresentationFormat>On-screen Show (4:3)</PresentationFormat>
  <Paragraphs>677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 Black</vt:lpstr>
      <vt:lpstr>Courier</vt:lpstr>
      <vt:lpstr>Monotype Sorts</vt:lpstr>
      <vt:lpstr>ＭＳ Ｐゴシック</vt:lpstr>
      <vt:lpstr>Times New Roman</vt:lpstr>
      <vt:lpstr>Wingdings</vt:lpstr>
      <vt:lpstr>ヒラギノ角ゴ Pro W3</vt:lpstr>
      <vt:lpstr>Arial</vt:lpstr>
      <vt:lpstr>UMBC</vt:lpstr>
      <vt:lpstr>Clip</vt:lpstr>
      <vt:lpstr>Document</vt:lpstr>
      <vt:lpstr>Bitmap Image</vt:lpstr>
      <vt:lpstr>Equation</vt:lpstr>
      <vt:lpstr>CMSC 611: Advanced Computer Architecture</vt:lpstr>
      <vt:lpstr>Input/Output</vt:lpstr>
      <vt:lpstr>Impact of I/O on System Performance</vt:lpstr>
      <vt:lpstr>I/O Device Examples</vt:lpstr>
      <vt:lpstr>Typical I/O System</vt:lpstr>
      <vt:lpstr>Polling: Programmed I/O</vt:lpstr>
      <vt:lpstr>Interrupt Driven Data Transfer</vt:lpstr>
      <vt:lpstr>I/O Interrupt vs. Exception</vt:lpstr>
      <vt:lpstr>Direct Memory Access</vt:lpstr>
      <vt:lpstr>PowerPoint Presentation</vt:lpstr>
      <vt:lpstr>I/O Processor</vt:lpstr>
      <vt:lpstr>Organization of a Hard Magnetic Disk</vt:lpstr>
      <vt:lpstr>Magnetic Disk Operation</vt:lpstr>
      <vt:lpstr>Magnetic Disk Characteristic</vt:lpstr>
      <vt:lpstr>Example</vt:lpstr>
      <vt:lpstr>Reliability and Availability</vt:lpstr>
      <vt:lpstr>Disk Arrays</vt:lpstr>
      <vt:lpstr>Redundant Arrays of Disks</vt:lpstr>
      <vt:lpstr>RAID 1: Disk Mirroring/Shadowing</vt:lpstr>
      <vt:lpstr>RAID 3: Parity Disk</vt:lpstr>
      <vt:lpstr>PowerPoint Presentation</vt:lpstr>
      <vt:lpstr>RAID 5+: High I/O Rate Parity</vt:lpstr>
      <vt:lpstr>Problems of Small Writes</vt:lpstr>
      <vt:lpstr>Subsystem Organization</vt:lpstr>
      <vt:lpstr>System Availability: Orthogonal RAIDs</vt:lpstr>
      <vt:lpstr>Interconnection Networks</vt:lpstr>
      <vt:lpstr>ABCs of Networks</vt:lpstr>
      <vt:lpstr>Performance Metrics</vt:lpstr>
      <vt:lpstr>Network Interface Issues</vt:lpstr>
    </vt:vector>
  </TitlesOfParts>
  <Company>˧怀쿘Ί뿿킀΂쿘˧뛼뿿큰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96</cp:revision>
  <cp:lastPrinted>2003-09-04T21:28:06Z</cp:lastPrinted>
  <dcterms:created xsi:type="dcterms:W3CDTF">2010-11-17T20:59:04Z</dcterms:created>
  <dcterms:modified xsi:type="dcterms:W3CDTF">2018-05-10T21:50:43Z</dcterms:modified>
</cp:coreProperties>
</file>