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418" r:id="rId3"/>
    <p:sldId id="377" r:id="rId4"/>
    <p:sldId id="432" r:id="rId5"/>
    <p:sldId id="378" r:id="rId6"/>
    <p:sldId id="379" r:id="rId7"/>
    <p:sldId id="380" r:id="rId8"/>
    <p:sldId id="381" r:id="rId9"/>
    <p:sldId id="382" r:id="rId10"/>
    <p:sldId id="383" r:id="rId11"/>
    <p:sldId id="386" r:id="rId12"/>
    <p:sldId id="387" r:id="rId13"/>
    <p:sldId id="419" r:id="rId14"/>
    <p:sldId id="420" r:id="rId15"/>
    <p:sldId id="421" r:id="rId16"/>
    <p:sldId id="422" r:id="rId17"/>
    <p:sldId id="423" r:id="rId18"/>
    <p:sldId id="424" r:id="rId19"/>
    <p:sldId id="425" r:id="rId20"/>
    <p:sldId id="426" r:id="rId21"/>
    <p:sldId id="427" r:id="rId22"/>
    <p:sldId id="428" r:id="rId23"/>
    <p:sldId id="429" r:id="rId24"/>
    <p:sldId id="430" r:id="rId25"/>
    <p:sldId id="431" r:id="rId2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4224">
          <p15:clr>
            <a:srgbClr val="A4A3A4"/>
          </p15:clr>
        </p15:guide>
        <p15:guide id="3" pos="2880">
          <p15:clr>
            <a:srgbClr val="A4A3A4"/>
          </p15:clr>
        </p15:guide>
        <p15:guide id="4" pos="5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1" autoAdjust="0"/>
    <p:restoredTop sz="90954"/>
  </p:normalViewPr>
  <p:slideViewPr>
    <p:cSldViewPr snapToObjects="1">
      <p:cViewPr varScale="1">
        <p:scale>
          <a:sx n="127" d="100"/>
          <a:sy n="127" d="100"/>
        </p:scale>
        <p:origin x="448" y="176"/>
      </p:cViewPr>
      <p:guideLst>
        <p:guide orient="horz" pos="720"/>
        <p:guide orient="horz" pos="4224"/>
        <p:guide pos="2880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623F7A0B-B3F9-3C45-B83A-4F3FC3481A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14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CE05415-15ED-A641-91E7-3BC832270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76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013E3-3A9A-1E49-844A-C3F1FAB9D7A5}" type="slidenum">
              <a:rPr lang="en-US"/>
              <a:pPr/>
              <a:t>1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19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D9642-0EB4-B546-83C8-1BB921524105}" type="slidenum">
              <a:rPr lang="en-US"/>
              <a:pPr/>
              <a:t>11</a:t>
            </a:fld>
            <a:endParaRPr lang="en-US"/>
          </a:p>
        </p:txBody>
      </p:sp>
      <p:sp>
        <p:nvSpPr>
          <p:cNvPr id="134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7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DA35E-CCF7-B141-A1BD-B57115F3923C}" type="slidenum">
              <a:rPr lang="en-US"/>
              <a:pPr/>
              <a:t>12</a:t>
            </a:fld>
            <a:endParaRPr lang="en-US"/>
          </a:p>
        </p:txBody>
      </p:sp>
      <p:sp>
        <p:nvSpPr>
          <p:cNvPr id="134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1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F018E-DFBF-A849-9B29-BEDE7ECDDB97}" type="slidenum">
              <a:rPr lang="en-US"/>
              <a:pPr/>
              <a:t>13</a:t>
            </a:fld>
            <a:endParaRPr lang="en-US"/>
          </a:p>
        </p:txBody>
      </p:sp>
      <p:sp>
        <p:nvSpPr>
          <p:cNvPr id="135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82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27D81-C2F0-7B4E-A91B-5B0031C375B2}" type="slidenum">
              <a:rPr lang="en-US"/>
              <a:pPr/>
              <a:t>14</a:t>
            </a:fld>
            <a:endParaRPr lang="en-US"/>
          </a:p>
        </p:txBody>
      </p:sp>
      <p:sp>
        <p:nvSpPr>
          <p:cNvPr id="135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22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76561-9739-A74B-975A-65AB436F5043}" type="slidenum">
              <a:rPr lang="en-US"/>
              <a:pPr/>
              <a:t>15</a:t>
            </a:fld>
            <a:endParaRPr lang="en-US"/>
          </a:p>
        </p:txBody>
      </p:sp>
      <p:sp>
        <p:nvSpPr>
          <p:cNvPr id="135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63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91898-A590-9A4C-9AF0-F4AD0DC9A7F7}" type="slidenum">
              <a:rPr lang="en-US"/>
              <a:pPr/>
              <a:t>16</a:t>
            </a:fld>
            <a:endParaRPr lang="en-US"/>
          </a:p>
        </p:txBody>
      </p:sp>
      <p:sp>
        <p:nvSpPr>
          <p:cNvPr id="136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4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640DC-2DE7-244E-9537-574C57A7A1A9}" type="slidenum">
              <a:rPr lang="en-US"/>
              <a:pPr/>
              <a:t>17</a:t>
            </a:fld>
            <a:endParaRPr lang="en-US"/>
          </a:p>
        </p:txBody>
      </p:sp>
      <p:sp>
        <p:nvSpPr>
          <p:cNvPr id="136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9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3268A5-457E-7B42-9762-B52EB4FA5698}" type="slidenum">
              <a:rPr lang="en-US"/>
              <a:pPr/>
              <a:t>18</a:t>
            </a:fld>
            <a:endParaRPr lang="en-US"/>
          </a:p>
        </p:txBody>
      </p:sp>
      <p:sp>
        <p:nvSpPr>
          <p:cNvPr id="136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1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F846F-CDBA-5949-A7DD-FF1841885630}" type="slidenum">
              <a:rPr lang="en-US"/>
              <a:pPr/>
              <a:t>19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918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E885F3-1FF0-A64C-BEA2-9897E12B4825}" type="slidenum">
              <a:rPr lang="en-US"/>
              <a:pPr/>
              <a:t>20</a:t>
            </a:fld>
            <a:endParaRPr lang="en-US"/>
          </a:p>
        </p:txBody>
      </p:sp>
      <p:sp>
        <p:nvSpPr>
          <p:cNvPr id="136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5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959A1-7D57-F747-BCB8-CA4CB935B249}" type="slidenum">
              <a:rPr lang="en-US"/>
              <a:pPr/>
              <a:t>2</a:t>
            </a:fld>
            <a:endParaRPr lang="en-US"/>
          </a:p>
        </p:txBody>
      </p:sp>
      <p:sp>
        <p:nvSpPr>
          <p:cNvPr id="124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138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B52C8-E216-A94B-89E2-BA2FA4203F10}" type="slidenum">
              <a:rPr lang="en-US"/>
              <a:pPr/>
              <a:t>21</a:t>
            </a:fld>
            <a:endParaRPr lang="en-US"/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658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5E33D-5AE2-3F41-8998-CCACDD4F910C}" type="slidenum">
              <a:rPr lang="en-US"/>
              <a:pPr/>
              <a:t>22</a:t>
            </a:fld>
            <a:endParaRPr lang="en-US"/>
          </a:p>
        </p:txBody>
      </p:sp>
      <p:sp>
        <p:nvSpPr>
          <p:cNvPr id="136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401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413F91-8D98-D44D-A138-BFCEDFD02F7F}" type="slidenum">
              <a:rPr lang="en-US"/>
              <a:pPr/>
              <a:t>23</a:t>
            </a:fld>
            <a:endParaRPr lang="en-US"/>
          </a:p>
        </p:txBody>
      </p:sp>
      <p:sp>
        <p:nvSpPr>
          <p:cNvPr id="136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765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1A9D4-CE6D-8444-A015-E72172FC5C6F}" type="slidenum">
              <a:rPr lang="en-US"/>
              <a:pPr/>
              <a:t>24</a:t>
            </a:fld>
            <a:endParaRPr lang="en-US"/>
          </a:p>
        </p:txBody>
      </p:sp>
      <p:sp>
        <p:nvSpPr>
          <p:cNvPr id="136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476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04EA6-8681-6A4E-84AD-D580A8F51CAC}" type="slidenum">
              <a:rPr lang="en-US"/>
              <a:pPr/>
              <a:t>25</a:t>
            </a:fld>
            <a:endParaRPr lang="en-US"/>
          </a:p>
        </p:txBody>
      </p:sp>
      <p:sp>
        <p:nvSpPr>
          <p:cNvPr id="137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CD5F6-CC52-7340-8D73-98A2D916A7C5}" type="slidenum">
              <a:rPr lang="en-US"/>
              <a:pPr/>
              <a:t>3</a:t>
            </a:fld>
            <a:endParaRPr lang="en-US"/>
          </a:p>
        </p:txBody>
      </p:sp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33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56E70-FEDD-F749-AEAB-A3237BED3C8E}" type="slidenum">
              <a:rPr lang="en-US"/>
              <a:pPr/>
              <a:t>5</a:t>
            </a:fld>
            <a:endParaRPr lang="en-US"/>
          </a:p>
        </p:txBody>
      </p:sp>
      <p:sp>
        <p:nvSpPr>
          <p:cNvPr id="124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8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3F34A-C83A-AF49-9ABA-4332A22A8CAC}" type="slidenum">
              <a:rPr lang="en-US"/>
              <a:pPr/>
              <a:t>6</a:t>
            </a:fld>
            <a:endParaRPr lang="en-US"/>
          </a:p>
        </p:txBody>
      </p:sp>
      <p:sp>
        <p:nvSpPr>
          <p:cNvPr id="133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3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DAE29-6FD5-0841-8F81-A8DDCDE3862A}" type="slidenum">
              <a:rPr lang="en-US"/>
              <a:pPr/>
              <a:t>7</a:t>
            </a:fld>
            <a:endParaRPr lang="en-US"/>
          </a:p>
        </p:txBody>
      </p:sp>
      <p:sp>
        <p:nvSpPr>
          <p:cNvPr id="125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9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2FEBE-C5FB-914B-AA88-7E57FF68F63D}" type="slidenum">
              <a:rPr lang="en-US"/>
              <a:pPr/>
              <a:t>8</a:t>
            </a:fld>
            <a:endParaRPr lang="en-US"/>
          </a:p>
        </p:txBody>
      </p:sp>
      <p:sp>
        <p:nvSpPr>
          <p:cNvPr id="125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31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8E7266-2469-C54B-AFD3-C7233C751947}" type="slidenum">
              <a:rPr lang="en-US"/>
              <a:pPr/>
              <a:t>9</a:t>
            </a:fld>
            <a:endParaRPr lang="en-US"/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CEFD0-6FEF-314D-9EC1-02E488C0A366}" type="slidenum">
              <a:rPr lang="en-US"/>
              <a:pPr/>
              <a:t>10</a:t>
            </a:fld>
            <a:endParaRPr lang="en-US"/>
          </a:p>
        </p:txBody>
      </p:sp>
      <p:sp>
        <p:nvSpPr>
          <p:cNvPr id="125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9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8810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Distributed Shared Memory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5297488" y="6613525"/>
            <a:ext cx="390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Most slides adapted from David Patterson. Some from Mohomed Younis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Fundamental Issues</a:t>
            </a:r>
            <a:br>
              <a:rPr lang="en-US" smtClean="0"/>
            </a:br>
            <a:r>
              <a:rPr lang="en-US" smtClean="0"/>
              <a:t>(#3: Latency &amp; Bandwidth)</a:t>
            </a:r>
            <a:endParaRPr lang="en-US" dirty="0"/>
          </a:p>
        </p:txBody>
      </p:sp>
      <p:sp>
        <p:nvSpPr>
          <p:cNvPr id="121754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Need high bandwidth in communication</a:t>
            </a:r>
          </a:p>
          <a:p>
            <a:pPr lvl="1"/>
            <a:r>
              <a:rPr lang="en-US" dirty="0" smtClean="0"/>
              <a:t>Match limits in network, memory, and processor</a:t>
            </a:r>
          </a:p>
          <a:p>
            <a:pPr lvl="1"/>
            <a:r>
              <a:rPr lang="en-US" dirty="0" smtClean="0"/>
              <a:t>Overhead to communicate is a problem in many machines</a:t>
            </a:r>
          </a:p>
          <a:p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Affects performance, since processor may have to wait</a:t>
            </a:r>
          </a:p>
          <a:p>
            <a:pPr lvl="1"/>
            <a:r>
              <a:rPr lang="en-US" dirty="0" smtClean="0"/>
              <a:t>Affects ease of programming, since requires more thought to overlap communication and computation</a:t>
            </a:r>
          </a:p>
          <a:p>
            <a:r>
              <a:rPr lang="en-US" dirty="0" smtClean="0"/>
              <a:t>Latency Hiding</a:t>
            </a:r>
          </a:p>
          <a:p>
            <a:pPr lvl="1"/>
            <a:r>
              <a:rPr lang="en-US" dirty="0" smtClean="0"/>
              <a:t>How can a mechanism help hide latency?</a:t>
            </a:r>
          </a:p>
          <a:p>
            <a:pPr lvl="1"/>
            <a:r>
              <a:rPr lang="en-US" dirty="0" smtClean="0"/>
              <a:t>Examples: overlap message send with computation, pre-fetch data, switch to other tasks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Snooping Cache Coherency</a:t>
            </a:r>
            <a:endParaRPr lang="en-US" dirty="0"/>
          </a:p>
        </p:txBody>
      </p:sp>
      <p:sp>
        <p:nvSpPr>
          <p:cNvPr id="12820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Send </a:t>
            </a:r>
            <a:r>
              <a:rPr lang="en-US" dirty="0"/>
              <a:t>all requests for data to all processors</a:t>
            </a:r>
          </a:p>
          <a:p>
            <a:r>
              <a:rPr lang="en-US" dirty="0"/>
              <a:t>Processors snoop to see if they have a copy and respond accordingly </a:t>
            </a:r>
          </a:p>
          <a:p>
            <a:r>
              <a:rPr lang="en-US" dirty="0"/>
              <a:t>Requires broadcast, since caching information is at processors</a:t>
            </a:r>
          </a:p>
          <a:p>
            <a:r>
              <a:rPr lang="en-US" dirty="0"/>
              <a:t>Works well with bus (natural broadcast medium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Cache Coherency</a:t>
            </a:r>
            <a:endParaRPr lang="en-US" dirty="0"/>
          </a:p>
        </p:txBody>
      </p:sp>
      <p:sp>
        <p:nvSpPr>
          <p:cNvPr id="13107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</a:t>
            </a:r>
            <a:r>
              <a:rPr lang="en-US" dirty="0"/>
              <a:t>track of what is being shared in one centralized place</a:t>
            </a:r>
          </a:p>
          <a:p>
            <a:r>
              <a:rPr lang="en-US" dirty="0"/>
              <a:t>Distributed memory </a:t>
            </a:r>
            <a:r>
              <a:rPr lang="en-US" dirty="0">
                <a:cs typeface="ヒラギノ角ゴ Pro W3" charset="-128"/>
              </a:rPr>
              <a:t>⇒</a:t>
            </a:r>
            <a:r>
              <a:rPr lang="en-US" dirty="0"/>
              <a:t> distributed directory for scalability (avoids bottlenecks)</a:t>
            </a:r>
          </a:p>
          <a:p>
            <a:r>
              <a:rPr lang="en-US" dirty="0"/>
              <a:t>Send point-to-point requests to processors via network</a:t>
            </a:r>
          </a:p>
          <a:p>
            <a:r>
              <a:rPr lang="en-US" dirty="0"/>
              <a:t>Scales better than Snooping</a:t>
            </a:r>
          </a:p>
          <a:p>
            <a:r>
              <a:rPr lang="en-US" dirty="0"/>
              <a:t>Actually existed before Snooping-based schemes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638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4114800"/>
            <a:ext cx="4627597" cy="1905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6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Directory Multiprocessors</a:t>
            </a:r>
            <a:endParaRPr lang="en-US" dirty="0"/>
          </a:p>
        </p:txBody>
      </p:sp>
      <p:sp>
        <p:nvSpPr>
          <p:cNvPr id="12963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Directory per cache that tracks state of every block in every cache</a:t>
            </a:r>
          </a:p>
          <a:p>
            <a:pPr lvl="1"/>
            <a:r>
              <a:rPr lang="en-US" dirty="0" smtClean="0"/>
              <a:t>Which caches have a block, dirty vs. clean, ...</a:t>
            </a:r>
          </a:p>
          <a:p>
            <a:pPr lvl="1"/>
            <a:r>
              <a:rPr lang="en-US" dirty="0" smtClean="0"/>
              <a:t>Info per memory block vs. per cache block?</a:t>
            </a:r>
          </a:p>
          <a:p>
            <a:pPr lvl="2"/>
            <a:r>
              <a:rPr lang="en-US" dirty="0" smtClean="0"/>
              <a:t>simpler protocol (centralized/one location)</a:t>
            </a:r>
          </a:p>
          <a:p>
            <a:pPr lvl="2"/>
            <a:r>
              <a:rPr lang="en-US" dirty="0" smtClean="0"/>
              <a:t>directory is O(memory size) vs. O(cache size)</a:t>
            </a:r>
          </a:p>
          <a:p>
            <a:r>
              <a:rPr lang="en-US" dirty="0" smtClean="0"/>
              <a:t>To prevent directory from being a bottleneck</a:t>
            </a:r>
          </a:p>
          <a:p>
            <a:pPr lvl="1"/>
            <a:r>
              <a:rPr lang="en-US" dirty="0" smtClean="0"/>
              <a:t>Distribute directory </a:t>
            </a:r>
            <a:br>
              <a:rPr lang="en-US" dirty="0" smtClean="0"/>
            </a:br>
            <a:r>
              <a:rPr lang="en-US" dirty="0" smtClean="0"/>
              <a:t>entries with memory</a:t>
            </a:r>
          </a:p>
          <a:p>
            <a:pPr lvl="1"/>
            <a:r>
              <a:rPr lang="en-US" dirty="0" smtClean="0"/>
              <a:t>Each tracks of </a:t>
            </a:r>
            <a:br>
              <a:rPr lang="en-US" dirty="0" smtClean="0"/>
            </a:br>
            <a:r>
              <a:rPr lang="en-US" dirty="0" smtClean="0"/>
              <a:t>which processor </a:t>
            </a:r>
            <a:br>
              <a:rPr lang="en-US" dirty="0" smtClean="0"/>
            </a:br>
            <a:r>
              <a:rPr lang="en-US" dirty="0" smtClean="0"/>
              <a:t>has their blocks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43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Protocol</a:t>
            </a:r>
          </a:p>
        </p:txBody>
      </p:sp>
      <p:sp>
        <p:nvSpPr>
          <p:cNvPr id="12974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Similar to Snoopy Protocol: Three states</a:t>
            </a:r>
          </a:p>
          <a:p>
            <a:pPr lvl="1"/>
            <a:r>
              <a:rPr lang="en-US" sz="2400" dirty="0"/>
              <a:t>Shared: Multiple processors have the block cached and the contents of the block in memory (as well as all caches) is up-to-date </a:t>
            </a:r>
          </a:p>
          <a:p>
            <a:pPr lvl="1"/>
            <a:r>
              <a:rPr lang="en-US" sz="2400" dirty="0" err="1"/>
              <a:t>Uncached</a:t>
            </a:r>
            <a:r>
              <a:rPr lang="en-US" sz="2400" dirty="0"/>
              <a:t> No processor has a copy of the block (not valid in any cache)</a:t>
            </a:r>
          </a:p>
          <a:p>
            <a:pPr lvl="1"/>
            <a:r>
              <a:rPr lang="en-US" sz="2400" dirty="0"/>
              <a:t>Exclusive: Only one processor (owner) has the block cached and the contents of the block in memory is out-to-date (the block is dirty)</a:t>
            </a:r>
          </a:p>
          <a:p>
            <a:r>
              <a:rPr lang="en-US" sz="2800" dirty="0"/>
              <a:t>In addition to cache state, must track which processors have data when in the shared state </a:t>
            </a:r>
          </a:p>
          <a:p>
            <a:pPr lvl="1"/>
            <a:r>
              <a:rPr lang="en-US" sz="2400" dirty="0" smtClean="0"/>
              <a:t>Usually </a:t>
            </a:r>
            <a:r>
              <a:rPr lang="en-US" sz="2400" dirty="0"/>
              <a:t>bit vector, 1 if processor has copy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48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Protocol</a:t>
            </a:r>
          </a:p>
        </p:txBody>
      </p:sp>
      <p:sp>
        <p:nvSpPr>
          <p:cNvPr id="129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Keep it simple(r):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Writes to non-exclusive data </a:t>
            </a:r>
            <a:r>
              <a:rPr lang="en-US" sz="2400" dirty="0" smtClean="0"/>
              <a:t>= </a:t>
            </a:r>
            <a:r>
              <a:rPr lang="en-US" sz="2400" dirty="0"/>
              <a:t>write miss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Processor blocks until access completes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Assume messages received and acted upon in order sent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Terms: typically 3 processors involved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Local</a:t>
            </a:r>
            <a:r>
              <a:rPr lang="en-US" sz="2400" dirty="0"/>
              <a:t> node where a request originates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Home</a:t>
            </a:r>
            <a:r>
              <a:rPr lang="en-US" sz="2400" dirty="0"/>
              <a:t> node where the memory location of an address resides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Remote</a:t>
            </a:r>
            <a:r>
              <a:rPr lang="en-US" sz="2400" dirty="0"/>
              <a:t> node has a copy of a cache block, whether exclusive or shared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bus and do not want to broadcast: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Interconnect </a:t>
            </a:r>
            <a:r>
              <a:rPr lang="en-US" sz="2400" dirty="0"/>
              <a:t>no longer single arbitration point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All </a:t>
            </a:r>
            <a:r>
              <a:rPr lang="en-US" sz="2400" dirty="0"/>
              <a:t>messages have explicit responses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55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Directory Protocol</a:t>
            </a:r>
          </a:p>
        </p:txBody>
      </p:sp>
      <p:sp>
        <p:nvSpPr>
          <p:cNvPr id="129946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Message sent to directory causes two actions:</a:t>
            </a:r>
          </a:p>
          <a:p>
            <a:pPr lvl="1"/>
            <a:r>
              <a:rPr lang="en-US"/>
              <a:t>Update the directory</a:t>
            </a:r>
          </a:p>
          <a:p>
            <a:pPr lvl="1"/>
            <a:r>
              <a:rPr lang="en-US"/>
              <a:t>More messages to satisfy request</a:t>
            </a:r>
          </a:p>
          <a:p>
            <a:r>
              <a:rPr lang="en-US"/>
              <a:t>We assume operations atomic, but they are not; reality is much harder; must avoid deadlock when run out of buffers in network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92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483" name="Group 3"/>
          <p:cNvGraphicFramePr>
            <a:graphicFrameLocks noGrp="1"/>
          </p:cNvGraphicFramePr>
          <p:nvPr/>
        </p:nvGraphicFramePr>
        <p:xfrm>
          <a:off x="508000" y="762000"/>
          <a:ext cx="7848600" cy="6007100"/>
        </p:xfrm>
        <a:graphic>
          <a:graphicData uri="http://schemas.openxmlformats.org/drawingml/2006/table">
            <a:tbl>
              <a:tblPr/>
              <a:tblGrid>
                <a:gridCol w="2870200"/>
                <a:gridCol w="1955800"/>
                <a:gridCol w="1968500"/>
                <a:gridCol w="1054100"/>
              </a:tblGrid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SRC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MSG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Read miss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P,A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has read miss at A; request data and make P a read sharer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 miss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P,A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 has write miss at A; request data and make P exclusive owner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Invalidate shared data at 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block A home; change A remote state to shared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Fetch/invalidate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 block A home; invalidate remote copy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value reply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local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 data value from home memory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write back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2B1069"/>
                          </a:solidFill>
                          <a:effectLst/>
                          <a:latin typeface="Arial" charset="0"/>
                        </a:rPr>
                        <a:t>remote cache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home directory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3025" marR="0" lvl="0" indent="0" algn="l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>
                          <a:tab pos="25400" algn="l"/>
                          <a:tab pos="596900" algn="l"/>
                          <a:tab pos="1511300" algn="l"/>
                          <a:tab pos="2425700" algn="l"/>
                          <a:tab pos="3340100" algn="l"/>
                          <a:tab pos="4254500" algn="l"/>
                          <a:tab pos="5168900" algn="l"/>
                          <a:tab pos="6083300" algn="l"/>
                          <a:tab pos="69977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A,D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 gridSpan="4">
                  <a:txBody>
                    <a:bodyPr/>
                    <a:lstStyle/>
                    <a:p>
                      <a:pPr marL="73025" marR="0" lvl="0" indent="0" algn="ctr" defTabSz="914400" rtl="0" eaLnBrk="1" fontAlgn="base" latinLnBrk="0" hangingPunct="1">
                        <a:lnSpc>
                          <a:spcPts val="2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Write back data value for A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00562" name="Rectangle 82"/>
          <p:cNvSpPr>
            <a:spLocks noGrp="1" noChangeArrowheads="1"/>
          </p:cNvSpPr>
          <p:nvPr>
            <p:ph type="title"/>
          </p:nvPr>
        </p:nvSpPr>
        <p:spPr>
          <a:xfrm>
            <a:off x="533400" y="-152400"/>
            <a:ext cx="7924800" cy="1143000"/>
          </a:xfrm>
        </p:spPr>
        <p:txBody>
          <a:bodyPr/>
          <a:lstStyle/>
          <a:p>
            <a:r>
              <a:rPr lang="en-US" dirty="0"/>
              <a:t>Directory Protocol Messages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3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7" name="Text Box 3"/>
          <p:cNvSpPr txBox="1">
            <a:spLocks noChangeArrowheads="1"/>
          </p:cNvSpPr>
          <p:nvPr/>
        </p:nvSpPr>
        <p:spPr bwMode="auto">
          <a:xfrm>
            <a:off x="6732588" y="4311650"/>
            <a:ext cx="22939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State machine for </a:t>
            </a:r>
            <a:r>
              <a:rPr lang="en-US" sz="1800" b="1" i="1" u="sng">
                <a:solidFill>
                  <a:srgbClr val="663300"/>
                </a:solidFill>
              </a:rPr>
              <a:t>CPU</a:t>
            </a:r>
            <a:r>
              <a:rPr lang="en-US" sz="1800" b="1" i="1">
                <a:solidFill>
                  <a:srgbClr val="663300"/>
                </a:solidFill>
              </a:rPr>
              <a:t> </a:t>
            </a:r>
            <a:r>
              <a:rPr lang="en-US" sz="1800" b="1">
                <a:solidFill>
                  <a:srgbClr val="663300"/>
                </a:solidFill>
              </a:rPr>
              <a:t>requests for each </a:t>
            </a:r>
            <a:r>
              <a:rPr lang="en-US" sz="1800" b="1" u="sng">
                <a:solidFill>
                  <a:srgbClr val="663300"/>
                </a:solidFill>
              </a:rPr>
              <a:t>memory block</a:t>
            </a:r>
          </a:p>
        </p:txBody>
      </p:sp>
      <p:pic>
        <p:nvPicPr>
          <p:cNvPr id="130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1238" y="793750"/>
            <a:ext cx="5364162" cy="5830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15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Controller State Machine</a:t>
            </a:r>
          </a:p>
        </p:txBody>
      </p:sp>
      <p:sp>
        <p:nvSpPr>
          <p:cNvPr id="1301513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States identical to snoopy case</a:t>
            </a:r>
          </a:p>
          <a:p>
            <a:pPr lvl="1"/>
            <a:r>
              <a:rPr lang="en-US" sz="2400"/>
              <a:t>Transactions very similar.</a:t>
            </a:r>
          </a:p>
          <a:p>
            <a:pPr lvl="2"/>
            <a:r>
              <a:rPr lang="en-US" sz="2000"/>
              <a:t>Miss messages to home directory</a:t>
            </a:r>
          </a:p>
          <a:p>
            <a:pPr lvl="2"/>
            <a:r>
              <a:rPr lang="en-US" sz="2000"/>
              <a:t>Explicit invalidate &amp; data fetch requests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1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530" name="Text Box 2"/>
          <p:cNvSpPr txBox="1">
            <a:spLocks noChangeArrowheads="1"/>
          </p:cNvSpPr>
          <p:nvPr/>
        </p:nvSpPr>
        <p:spPr bwMode="auto">
          <a:xfrm>
            <a:off x="26988" y="977900"/>
            <a:ext cx="26765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200"/>
          </a:p>
        </p:txBody>
      </p:sp>
      <p:sp>
        <p:nvSpPr>
          <p:cNvPr id="1302531" name="Text Box 3"/>
          <p:cNvSpPr txBox="1">
            <a:spLocks noChangeArrowheads="1"/>
          </p:cNvSpPr>
          <p:nvPr/>
        </p:nvSpPr>
        <p:spPr bwMode="auto">
          <a:xfrm>
            <a:off x="6858000" y="4311650"/>
            <a:ext cx="2217738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State machine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>
                <a:solidFill>
                  <a:srgbClr val="663300"/>
                </a:solidFill>
              </a:rPr>
              <a:t>for </a:t>
            </a:r>
            <a:r>
              <a:rPr lang="en-US" sz="1800" b="1" i="1" u="sng">
                <a:solidFill>
                  <a:srgbClr val="663300"/>
                </a:solidFill>
              </a:rPr>
              <a:t>Directory </a:t>
            </a:r>
            <a:r>
              <a:rPr lang="en-US" sz="1800" b="1">
                <a:solidFill>
                  <a:srgbClr val="663300"/>
                </a:solidFill>
              </a:rPr>
              <a:t>requests for each </a:t>
            </a:r>
          </a:p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 b="1" u="sng">
                <a:solidFill>
                  <a:srgbClr val="663300"/>
                </a:solidFill>
              </a:rPr>
              <a:t>memory block</a:t>
            </a:r>
          </a:p>
        </p:txBody>
      </p:sp>
      <p:pic>
        <p:nvPicPr>
          <p:cNvPr id="130253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504950"/>
            <a:ext cx="5084763" cy="4895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253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Controller State Machine</a:t>
            </a:r>
          </a:p>
        </p:txBody>
      </p:sp>
      <p:sp>
        <p:nvSpPr>
          <p:cNvPr id="1302538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Same states and structure as the transition diagram for an individual cache</a:t>
            </a:r>
          </a:p>
          <a:p>
            <a:pPr lvl="1"/>
            <a:r>
              <a:rPr lang="en-US" sz="2000"/>
              <a:t>Actions: </a:t>
            </a:r>
          </a:p>
          <a:p>
            <a:pPr lvl="2"/>
            <a:r>
              <a:rPr lang="en-US" sz="1800"/>
              <a:t>update of directory state </a:t>
            </a:r>
          </a:p>
          <a:p>
            <a:pPr lvl="2"/>
            <a:r>
              <a:rPr lang="en-US" sz="1800"/>
              <a:t>send messages to satisfy requests </a:t>
            </a:r>
          </a:p>
          <a:p>
            <a:pPr lvl="1"/>
            <a:r>
              <a:rPr lang="en-US" sz="2000"/>
              <a:t>Tracks all copies of each memory block </a:t>
            </a:r>
          </a:p>
          <a:p>
            <a:pPr lvl="2"/>
            <a:r>
              <a:rPr lang="en-US" sz="1800"/>
              <a:t>Sharers set implementation can use a bit vector of a size of # processors for each block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04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Centralized Shared Memory </a:t>
            </a:r>
            <a:endParaRPr lang="en-US"/>
          </a:p>
        </p:txBody>
      </p:sp>
      <p:sp>
        <p:nvSpPr>
          <p:cNvPr id="1209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180012"/>
            <a:ext cx="7924800" cy="1373187"/>
          </a:xfrm>
        </p:spPr>
        <p:txBody>
          <a:bodyPr/>
          <a:lstStyle/>
          <a:p>
            <a:r>
              <a:rPr lang="en-US" sz="1800" dirty="0" smtClean="0"/>
              <a:t>Processors share a single centralized memory</a:t>
            </a:r>
          </a:p>
          <a:p>
            <a:r>
              <a:rPr lang="en-US" sz="1800" dirty="0" smtClean="0"/>
              <a:t>Feasible for small processor count to limit memory contention</a:t>
            </a:r>
          </a:p>
          <a:p>
            <a:r>
              <a:rPr lang="en-US" sz="1800" dirty="0" smtClean="0"/>
              <a:t>Model for multi-core CPUs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</a:t>
            </a:fld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1066800" y="1295400"/>
            <a:ext cx="1752600" cy="789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Processor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927445" y="1295400"/>
            <a:ext cx="1752600" cy="789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Processor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788090" y="1295400"/>
            <a:ext cx="1752600" cy="789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Processor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648735" y="1295400"/>
            <a:ext cx="1752600" cy="789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Processor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066800" y="2286004"/>
            <a:ext cx="17526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One or more levels of 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27445" y="2286003"/>
            <a:ext cx="17526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One or more levels of 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788090" y="2286002"/>
            <a:ext cx="17526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One or more levels of 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48735" y="2286001"/>
            <a:ext cx="17526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One or more levels of 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>
            <a:stCxn id="3" idx="4"/>
            <a:endCxn id="4" idx="0"/>
          </p:cNvCxnSpPr>
          <p:nvPr/>
        </p:nvCxnSpPr>
        <p:spPr bwMode="auto">
          <a:xfrm>
            <a:off x="1943100" y="2085182"/>
            <a:ext cx="0" cy="2008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" idx="4"/>
            <a:endCxn id="11" idx="0"/>
          </p:cNvCxnSpPr>
          <p:nvPr/>
        </p:nvCxnSpPr>
        <p:spPr bwMode="auto">
          <a:xfrm>
            <a:off x="3803745" y="2085182"/>
            <a:ext cx="0" cy="2008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8" idx="4"/>
            <a:endCxn id="12" idx="0"/>
          </p:cNvCxnSpPr>
          <p:nvPr/>
        </p:nvCxnSpPr>
        <p:spPr bwMode="auto">
          <a:xfrm>
            <a:off x="5664390" y="2085182"/>
            <a:ext cx="0" cy="2008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9" idx="4"/>
            <a:endCxn id="13" idx="0"/>
          </p:cNvCxnSpPr>
          <p:nvPr/>
        </p:nvCxnSpPr>
        <p:spPr bwMode="auto">
          <a:xfrm>
            <a:off x="7525035" y="2085182"/>
            <a:ext cx="0" cy="2008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Elbow Connector 22"/>
          <p:cNvCxnSpPr>
            <a:stCxn id="4" idx="2"/>
            <a:endCxn id="13" idx="2"/>
          </p:cNvCxnSpPr>
          <p:nvPr/>
        </p:nvCxnSpPr>
        <p:spPr bwMode="auto">
          <a:xfrm rot="5400000" flipH="1" flipV="1">
            <a:off x="4734065" y="257035"/>
            <a:ext cx="3" cy="5581935"/>
          </a:xfrm>
          <a:prstGeom prst="bentConnector3">
            <a:avLst>
              <a:gd name="adj1" fmla="val -76200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Elbow Connector 26"/>
          <p:cNvCxnSpPr>
            <a:stCxn id="11" idx="2"/>
            <a:endCxn id="12" idx="2"/>
          </p:cNvCxnSpPr>
          <p:nvPr/>
        </p:nvCxnSpPr>
        <p:spPr bwMode="auto">
          <a:xfrm rot="5400000" flipH="1" flipV="1">
            <a:off x="4734066" y="2117680"/>
            <a:ext cx="1" cy="1860645"/>
          </a:xfrm>
          <a:prstGeom prst="bentConnector3">
            <a:avLst>
              <a:gd name="adj1" fmla="val -228600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3911790" y="3445864"/>
            <a:ext cx="1752600" cy="7173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Zero or more levels of 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" name="Straight Connector 29"/>
          <p:cNvCxnSpPr>
            <a:stCxn id="32" idx="0"/>
          </p:cNvCxnSpPr>
          <p:nvPr/>
        </p:nvCxnSpPr>
        <p:spPr bwMode="auto">
          <a:xfrm flipV="1">
            <a:off x="4788090" y="3276600"/>
            <a:ext cx="0" cy="169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ounded Rectangle 42"/>
          <p:cNvSpPr/>
          <p:nvPr/>
        </p:nvSpPr>
        <p:spPr bwMode="auto">
          <a:xfrm>
            <a:off x="5664389" y="4495800"/>
            <a:ext cx="1524000" cy="5334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>
            <a:off x="2387790" y="4495800"/>
            <a:ext cx="1524000" cy="5334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I/O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45" name="Elbow Connector 44"/>
          <p:cNvCxnSpPr>
            <a:stCxn id="32" idx="2"/>
            <a:endCxn id="47" idx="0"/>
          </p:cNvCxnSpPr>
          <p:nvPr/>
        </p:nvCxnSpPr>
        <p:spPr bwMode="auto">
          <a:xfrm rot="5400000">
            <a:off x="3802648" y="3510358"/>
            <a:ext cx="332584" cy="16383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Elbow Connector 47"/>
          <p:cNvCxnSpPr>
            <a:stCxn id="32" idx="2"/>
            <a:endCxn id="43" idx="0"/>
          </p:cNvCxnSpPr>
          <p:nvPr/>
        </p:nvCxnSpPr>
        <p:spPr bwMode="auto">
          <a:xfrm rot="16200000" flipH="1">
            <a:off x="5440947" y="3510358"/>
            <a:ext cx="332584" cy="1638299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1524000" y="4329507"/>
            <a:ext cx="6324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1524000" y="3276600"/>
            <a:ext cx="6324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38782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35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3557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3563" name="Text Box 11"/>
          <p:cNvSpPr txBox="1">
            <a:spLocks noChangeArrowheads="1"/>
          </p:cNvSpPr>
          <p:nvPr/>
        </p:nvSpPr>
        <p:spPr bwMode="auto">
          <a:xfrm>
            <a:off x="1793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356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3566" name="Picture 1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78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458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4581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4587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4588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4589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4590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4591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4592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4593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4594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4595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4596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4597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4598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4599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4600" name="Text Box 24"/>
          <p:cNvSpPr txBox="1">
            <a:spLocks noChangeArrowheads="1"/>
          </p:cNvSpPr>
          <p:nvPr/>
        </p:nvSpPr>
        <p:spPr bwMode="auto">
          <a:xfrm>
            <a:off x="1793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sp>
        <p:nvSpPr>
          <p:cNvPr id="130460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304605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4606" name="Picture 3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35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560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5605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5611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5612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5613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5614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5615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5616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5617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5618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5619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5620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5621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5622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5623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5624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5625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5626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5627" name="Text Box 27"/>
          <p:cNvSpPr txBox="1">
            <a:spLocks noChangeArrowheads="1"/>
          </p:cNvSpPr>
          <p:nvPr/>
        </p:nvSpPr>
        <p:spPr bwMode="auto">
          <a:xfrm>
            <a:off x="179388" y="4311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5631" name="Picture 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5632" name="Picture 3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5635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4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66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6629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6635" name="Text Box 11"/>
          <p:cNvSpPr txBox="1">
            <a:spLocks noChangeArrowheads="1"/>
          </p:cNvSpPr>
          <p:nvPr/>
        </p:nvSpPr>
        <p:spPr bwMode="auto">
          <a:xfrm>
            <a:off x="4883150" y="1447800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6636" name="Text Box 12"/>
          <p:cNvSpPr txBox="1">
            <a:spLocks noChangeArrowheads="1"/>
          </p:cNvSpPr>
          <p:nvPr/>
        </p:nvSpPr>
        <p:spPr bwMode="auto">
          <a:xfrm>
            <a:off x="5518150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37" name="Text Box 13"/>
          <p:cNvSpPr txBox="1">
            <a:spLocks noChangeArrowheads="1"/>
          </p:cNvSpPr>
          <p:nvPr/>
        </p:nvSpPr>
        <p:spPr bwMode="auto">
          <a:xfrm>
            <a:off x="5975350" y="14478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38" name="Text Box 14"/>
          <p:cNvSpPr txBox="1">
            <a:spLocks noChangeArrowheads="1"/>
          </p:cNvSpPr>
          <p:nvPr/>
        </p:nvSpPr>
        <p:spPr bwMode="auto">
          <a:xfrm>
            <a:off x="6938963" y="14478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39" name="Text Box 15"/>
          <p:cNvSpPr txBox="1">
            <a:spLocks noChangeArrowheads="1"/>
          </p:cNvSpPr>
          <p:nvPr/>
        </p:nvSpPr>
        <p:spPr bwMode="auto">
          <a:xfrm>
            <a:off x="7386638" y="1447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6640" name="Text Box 16"/>
          <p:cNvSpPr txBox="1">
            <a:spLocks noChangeArrowheads="1"/>
          </p:cNvSpPr>
          <p:nvPr/>
        </p:nvSpPr>
        <p:spPr bwMode="auto">
          <a:xfrm>
            <a:off x="7804150" y="1447800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6641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6642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43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44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6645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46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47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6648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6649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50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51" name="Text Box 27"/>
          <p:cNvSpPr txBox="1">
            <a:spLocks noChangeArrowheads="1"/>
          </p:cNvSpPr>
          <p:nvPr/>
        </p:nvSpPr>
        <p:spPr bwMode="auto">
          <a:xfrm>
            <a:off x="3567113" y="21336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52" name="Text Box 28"/>
          <p:cNvSpPr txBox="1">
            <a:spLocks noChangeArrowheads="1"/>
          </p:cNvSpPr>
          <p:nvPr/>
        </p:nvSpPr>
        <p:spPr bwMode="auto">
          <a:xfrm>
            <a:off x="4070350" y="21336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6653" name="Text Box 29"/>
          <p:cNvSpPr txBox="1">
            <a:spLocks noChangeArrowheads="1"/>
          </p:cNvSpPr>
          <p:nvPr/>
        </p:nvSpPr>
        <p:spPr bwMode="auto">
          <a:xfrm>
            <a:off x="4908550" y="21336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6654" name="Text Box 30"/>
          <p:cNvSpPr txBox="1">
            <a:spLocks noChangeArrowheads="1"/>
          </p:cNvSpPr>
          <p:nvPr/>
        </p:nvSpPr>
        <p:spPr bwMode="auto">
          <a:xfrm>
            <a:off x="5518150" y="21336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6655" name="Text Box 31"/>
          <p:cNvSpPr txBox="1">
            <a:spLocks noChangeArrowheads="1"/>
          </p:cNvSpPr>
          <p:nvPr/>
        </p:nvSpPr>
        <p:spPr bwMode="auto">
          <a:xfrm>
            <a:off x="5975350" y="2138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6656" name="Text Box 32"/>
          <p:cNvSpPr txBox="1">
            <a:spLocks noChangeArrowheads="1"/>
          </p:cNvSpPr>
          <p:nvPr/>
        </p:nvSpPr>
        <p:spPr bwMode="auto">
          <a:xfrm>
            <a:off x="2139950" y="23415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57" name="Text Box 33"/>
          <p:cNvSpPr txBox="1">
            <a:spLocks noChangeArrowheads="1"/>
          </p:cNvSpPr>
          <p:nvPr/>
        </p:nvSpPr>
        <p:spPr bwMode="auto">
          <a:xfrm>
            <a:off x="2695575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58" name="Text Box 34"/>
          <p:cNvSpPr txBox="1">
            <a:spLocks noChangeArrowheads="1"/>
          </p:cNvSpPr>
          <p:nvPr/>
        </p:nvSpPr>
        <p:spPr bwMode="auto">
          <a:xfrm>
            <a:off x="31210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59" name="Text Box 35"/>
          <p:cNvSpPr txBox="1">
            <a:spLocks noChangeArrowheads="1"/>
          </p:cNvSpPr>
          <p:nvPr/>
        </p:nvSpPr>
        <p:spPr bwMode="auto">
          <a:xfrm>
            <a:off x="4935538" y="2336800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6660" name="Text Box 36"/>
          <p:cNvSpPr txBox="1">
            <a:spLocks noChangeArrowheads="1"/>
          </p:cNvSpPr>
          <p:nvPr/>
        </p:nvSpPr>
        <p:spPr bwMode="auto">
          <a:xfrm>
            <a:off x="5518150" y="2336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6661" name="Text Box 37"/>
          <p:cNvSpPr txBox="1">
            <a:spLocks noChangeArrowheads="1"/>
          </p:cNvSpPr>
          <p:nvPr/>
        </p:nvSpPr>
        <p:spPr bwMode="auto">
          <a:xfrm>
            <a:off x="5975350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6662" name="Text Box 38"/>
          <p:cNvSpPr txBox="1">
            <a:spLocks noChangeArrowheads="1"/>
          </p:cNvSpPr>
          <p:nvPr/>
        </p:nvSpPr>
        <p:spPr bwMode="auto">
          <a:xfrm>
            <a:off x="64484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6663" name="Text Box 39"/>
          <p:cNvSpPr txBox="1">
            <a:spLocks noChangeArrowheads="1"/>
          </p:cNvSpPr>
          <p:nvPr/>
        </p:nvSpPr>
        <p:spPr bwMode="auto">
          <a:xfrm>
            <a:off x="8547100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64" name="Text Box 40"/>
          <p:cNvSpPr txBox="1">
            <a:spLocks noChangeArrowheads="1"/>
          </p:cNvSpPr>
          <p:nvPr/>
        </p:nvSpPr>
        <p:spPr bwMode="auto">
          <a:xfrm>
            <a:off x="3573463" y="25447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6665" name="Text Box 41"/>
          <p:cNvSpPr txBox="1">
            <a:spLocks noChangeArrowheads="1"/>
          </p:cNvSpPr>
          <p:nvPr/>
        </p:nvSpPr>
        <p:spPr bwMode="auto">
          <a:xfrm>
            <a:off x="4086225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66" name="Text Box 42"/>
          <p:cNvSpPr txBox="1">
            <a:spLocks noChangeArrowheads="1"/>
          </p:cNvSpPr>
          <p:nvPr/>
        </p:nvSpPr>
        <p:spPr bwMode="auto">
          <a:xfrm>
            <a:off x="4543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6667" name="Text Box 43"/>
          <p:cNvSpPr txBox="1">
            <a:spLocks noChangeArrowheads="1"/>
          </p:cNvSpPr>
          <p:nvPr/>
        </p:nvSpPr>
        <p:spPr bwMode="auto">
          <a:xfrm>
            <a:off x="4911725" y="2544763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6668" name="Text Box 44"/>
          <p:cNvSpPr txBox="1">
            <a:spLocks noChangeArrowheads="1"/>
          </p:cNvSpPr>
          <p:nvPr/>
        </p:nvSpPr>
        <p:spPr bwMode="auto">
          <a:xfrm>
            <a:off x="5518150" y="25447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6669" name="Text Box 45"/>
          <p:cNvSpPr txBox="1">
            <a:spLocks noChangeArrowheads="1"/>
          </p:cNvSpPr>
          <p:nvPr/>
        </p:nvSpPr>
        <p:spPr bwMode="auto">
          <a:xfrm>
            <a:off x="59753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6670" name="Text Box 46"/>
          <p:cNvSpPr txBox="1">
            <a:spLocks noChangeArrowheads="1"/>
          </p:cNvSpPr>
          <p:nvPr/>
        </p:nvSpPr>
        <p:spPr bwMode="auto">
          <a:xfrm>
            <a:off x="6448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6671" name="Text Box 47"/>
          <p:cNvSpPr txBox="1">
            <a:spLocks noChangeArrowheads="1"/>
          </p:cNvSpPr>
          <p:nvPr/>
        </p:nvSpPr>
        <p:spPr bwMode="auto">
          <a:xfrm>
            <a:off x="69659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6672" name="Text Box 48"/>
          <p:cNvSpPr txBox="1">
            <a:spLocks noChangeArrowheads="1"/>
          </p:cNvSpPr>
          <p:nvPr/>
        </p:nvSpPr>
        <p:spPr bwMode="auto">
          <a:xfrm>
            <a:off x="7307263" y="25447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6673" name="Text Box 49"/>
          <p:cNvSpPr txBox="1">
            <a:spLocks noChangeArrowheads="1"/>
          </p:cNvSpPr>
          <p:nvPr/>
        </p:nvSpPr>
        <p:spPr bwMode="auto">
          <a:xfrm>
            <a:off x="7772400" y="2544763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6674" name="Text Box 50"/>
          <p:cNvSpPr txBox="1">
            <a:spLocks noChangeArrowheads="1"/>
          </p:cNvSpPr>
          <p:nvPr/>
        </p:nvSpPr>
        <p:spPr bwMode="auto">
          <a:xfrm>
            <a:off x="8537575" y="25908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6675" name="Text Box 51"/>
          <p:cNvSpPr txBox="1">
            <a:spLocks noChangeArrowheads="1"/>
          </p:cNvSpPr>
          <p:nvPr/>
        </p:nvSpPr>
        <p:spPr bwMode="auto">
          <a:xfrm>
            <a:off x="8010525" y="2346325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6676" name="Text Box 52"/>
          <p:cNvSpPr txBox="1">
            <a:spLocks noChangeArrowheads="1"/>
          </p:cNvSpPr>
          <p:nvPr/>
        </p:nvSpPr>
        <p:spPr bwMode="auto">
          <a:xfrm>
            <a:off x="2389188" y="4387850"/>
            <a:ext cx="1081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07762" dir="2700000" algn="ctr" rotWithShape="0">
              <a:srgbClr val="FFFFFF">
                <a:alpha val="74998"/>
              </a:srgbClr>
            </a:outerShdw>
          </a:effectLst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  <a:tab pos="914400" algn="l"/>
              </a:tabLst>
            </a:pPr>
            <a:r>
              <a:rPr lang="en-US" sz="1400" b="1" i="1" u="sng">
                <a:solidFill>
                  <a:srgbClr val="3333CC"/>
                </a:solidFill>
              </a:rPr>
              <a:t>Write Back</a:t>
            </a:r>
          </a:p>
        </p:txBody>
      </p:sp>
      <p:sp>
        <p:nvSpPr>
          <p:cNvPr id="1306677" name="Line 53"/>
          <p:cNvSpPr>
            <a:spLocks noChangeShapeType="1"/>
          </p:cNvSpPr>
          <p:nvPr/>
        </p:nvSpPr>
        <p:spPr bwMode="auto">
          <a:xfrm rot="10800000" flipH="1">
            <a:off x="3200400" y="2514600"/>
            <a:ext cx="1828800" cy="1828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6678" name="Text Box 54"/>
          <p:cNvSpPr txBox="1">
            <a:spLocks noChangeArrowheads="1"/>
          </p:cNvSpPr>
          <p:nvPr/>
        </p:nvSpPr>
        <p:spPr bwMode="auto">
          <a:xfrm>
            <a:off x="103188" y="46482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6682" name="Picture 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6683" name="Picture 5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306684" name="Rectangle 6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26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90600"/>
            <a:ext cx="8978900" cy="2895600"/>
            <a:chOff x="42" y="462"/>
            <a:chExt cx="5656" cy="1824"/>
          </a:xfrm>
        </p:grpSpPr>
        <p:pic>
          <p:nvPicPr>
            <p:cNvPr id="130765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7653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7665" name="Text Box 17"/>
          <p:cNvSpPr txBox="1">
            <a:spLocks noChangeArrowheads="1"/>
          </p:cNvSpPr>
          <p:nvPr/>
        </p:nvSpPr>
        <p:spPr bwMode="auto">
          <a:xfrm>
            <a:off x="2133600" y="16764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7666" name="Text Box 18"/>
          <p:cNvSpPr txBox="1">
            <a:spLocks noChangeArrowheads="1"/>
          </p:cNvSpPr>
          <p:nvPr/>
        </p:nvSpPr>
        <p:spPr bwMode="auto">
          <a:xfrm>
            <a:off x="2738438" y="16764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7667" name="Text Box 19"/>
          <p:cNvSpPr txBox="1">
            <a:spLocks noChangeArrowheads="1"/>
          </p:cNvSpPr>
          <p:nvPr/>
        </p:nvSpPr>
        <p:spPr bwMode="auto">
          <a:xfrm>
            <a:off x="3171825" y="16764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68" name="Text Box 20"/>
          <p:cNvSpPr txBox="1">
            <a:spLocks noChangeArrowheads="1"/>
          </p:cNvSpPr>
          <p:nvPr/>
        </p:nvSpPr>
        <p:spPr bwMode="auto">
          <a:xfrm>
            <a:off x="4908550" y="16764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7669" name="Text Box 21"/>
          <p:cNvSpPr txBox="1">
            <a:spLocks noChangeArrowheads="1"/>
          </p:cNvSpPr>
          <p:nvPr/>
        </p:nvSpPr>
        <p:spPr bwMode="auto">
          <a:xfrm>
            <a:off x="5518150" y="16764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7670" name="Text Box 22"/>
          <p:cNvSpPr txBox="1">
            <a:spLocks noChangeArrowheads="1"/>
          </p:cNvSpPr>
          <p:nvPr/>
        </p:nvSpPr>
        <p:spPr bwMode="auto">
          <a:xfrm>
            <a:off x="5975350" y="16764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7671" name="Text Box 23"/>
          <p:cNvSpPr txBox="1">
            <a:spLocks noChangeArrowheads="1"/>
          </p:cNvSpPr>
          <p:nvPr/>
        </p:nvSpPr>
        <p:spPr bwMode="auto">
          <a:xfrm>
            <a:off x="6538913" y="16764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7672" name="Text Box 24"/>
          <p:cNvSpPr txBox="1">
            <a:spLocks noChangeArrowheads="1"/>
          </p:cNvSpPr>
          <p:nvPr/>
        </p:nvSpPr>
        <p:spPr bwMode="auto">
          <a:xfrm>
            <a:off x="2133600" y="19050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7673" name="Text Box 25"/>
          <p:cNvSpPr txBox="1">
            <a:spLocks noChangeArrowheads="1"/>
          </p:cNvSpPr>
          <p:nvPr/>
        </p:nvSpPr>
        <p:spPr bwMode="auto">
          <a:xfrm>
            <a:off x="2738438" y="1905000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74" name="Text Box 26"/>
          <p:cNvSpPr txBox="1">
            <a:spLocks noChangeArrowheads="1"/>
          </p:cNvSpPr>
          <p:nvPr/>
        </p:nvSpPr>
        <p:spPr bwMode="auto">
          <a:xfrm>
            <a:off x="3171825" y="19050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75" name="Text Box 27"/>
          <p:cNvSpPr txBox="1">
            <a:spLocks noChangeArrowheads="1"/>
          </p:cNvSpPr>
          <p:nvPr/>
        </p:nvSpPr>
        <p:spPr bwMode="auto">
          <a:xfrm>
            <a:off x="3567113" y="21336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76" name="Text Box 28"/>
          <p:cNvSpPr txBox="1">
            <a:spLocks noChangeArrowheads="1"/>
          </p:cNvSpPr>
          <p:nvPr/>
        </p:nvSpPr>
        <p:spPr bwMode="auto">
          <a:xfrm>
            <a:off x="4070350" y="2133600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7677" name="Text Box 29"/>
          <p:cNvSpPr txBox="1">
            <a:spLocks noChangeArrowheads="1"/>
          </p:cNvSpPr>
          <p:nvPr/>
        </p:nvSpPr>
        <p:spPr bwMode="auto">
          <a:xfrm>
            <a:off x="4908550" y="21336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7678" name="Text Box 30"/>
          <p:cNvSpPr txBox="1">
            <a:spLocks noChangeArrowheads="1"/>
          </p:cNvSpPr>
          <p:nvPr/>
        </p:nvSpPr>
        <p:spPr bwMode="auto">
          <a:xfrm>
            <a:off x="5518150" y="21336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679" name="Text Box 31"/>
          <p:cNvSpPr txBox="1">
            <a:spLocks noChangeArrowheads="1"/>
          </p:cNvSpPr>
          <p:nvPr/>
        </p:nvSpPr>
        <p:spPr bwMode="auto">
          <a:xfrm>
            <a:off x="5975350" y="2138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680" name="Text Box 32"/>
          <p:cNvSpPr txBox="1">
            <a:spLocks noChangeArrowheads="1"/>
          </p:cNvSpPr>
          <p:nvPr/>
        </p:nvSpPr>
        <p:spPr bwMode="auto">
          <a:xfrm>
            <a:off x="2139950" y="23415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81" name="Text Box 33"/>
          <p:cNvSpPr txBox="1">
            <a:spLocks noChangeArrowheads="1"/>
          </p:cNvSpPr>
          <p:nvPr/>
        </p:nvSpPr>
        <p:spPr bwMode="auto">
          <a:xfrm>
            <a:off x="2695575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82" name="Text Box 34"/>
          <p:cNvSpPr txBox="1">
            <a:spLocks noChangeArrowheads="1"/>
          </p:cNvSpPr>
          <p:nvPr/>
        </p:nvSpPr>
        <p:spPr bwMode="auto">
          <a:xfrm>
            <a:off x="31210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83" name="Text Box 35"/>
          <p:cNvSpPr txBox="1">
            <a:spLocks noChangeArrowheads="1"/>
          </p:cNvSpPr>
          <p:nvPr/>
        </p:nvSpPr>
        <p:spPr bwMode="auto">
          <a:xfrm>
            <a:off x="4935538" y="2336800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7684" name="Text Box 36"/>
          <p:cNvSpPr txBox="1">
            <a:spLocks noChangeArrowheads="1"/>
          </p:cNvSpPr>
          <p:nvPr/>
        </p:nvSpPr>
        <p:spPr bwMode="auto">
          <a:xfrm>
            <a:off x="5518150" y="23368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7685" name="Text Box 37"/>
          <p:cNvSpPr txBox="1">
            <a:spLocks noChangeArrowheads="1"/>
          </p:cNvSpPr>
          <p:nvPr/>
        </p:nvSpPr>
        <p:spPr bwMode="auto">
          <a:xfrm>
            <a:off x="5975350" y="23415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7686" name="Text Box 38"/>
          <p:cNvSpPr txBox="1">
            <a:spLocks noChangeArrowheads="1"/>
          </p:cNvSpPr>
          <p:nvPr/>
        </p:nvSpPr>
        <p:spPr bwMode="auto">
          <a:xfrm>
            <a:off x="6448425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7687" name="Text Box 39"/>
          <p:cNvSpPr txBox="1">
            <a:spLocks noChangeArrowheads="1"/>
          </p:cNvSpPr>
          <p:nvPr/>
        </p:nvSpPr>
        <p:spPr bwMode="auto">
          <a:xfrm>
            <a:off x="8547100" y="23415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88" name="Text Box 40"/>
          <p:cNvSpPr txBox="1">
            <a:spLocks noChangeArrowheads="1"/>
          </p:cNvSpPr>
          <p:nvPr/>
        </p:nvSpPr>
        <p:spPr bwMode="auto">
          <a:xfrm>
            <a:off x="3573463" y="25447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7689" name="Text Box 41"/>
          <p:cNvSpPr txBox="1">
            <a:spLocks noChangeArrowheads="1"/>
          </p:cNvSpPr>
          <p:nvPr/>
        </p:nvSpPr>
        <p:spPr bwMode="auto">
          <a:xfrm>
            <a:off x="4086225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90" name="Text Box 42"/>
          <p:cNvSpPr txBox="1">
            <a:spLocks noChangeArrowheads="1"/>
          </p:cNvSpPr>
          <p:nvPr/>
        </p:nvSpPr>
        <p:spPr bwMode="auto">
          <a:xfrm>
            <a:off x="4543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7691" name="Text Box 43"/>
          <p:cNvSpPr txBox="1">
            <a:spLocks noChangeArrowheads="1"/>
          </p:cNvSpPr>
          <p:nvPr/>
        </p:nvSpPr>
        <p:spPr bwMode="auto">
          <a:xfrm>
            <a:off x="4911725" y="2544763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7692" name="Text Box 44"/>
          <p:cNvSpPr txBox="1">
            <a:spLocks noChangeArrowheads="1"/>
          </p:cNvSpPr>
          <p:nvPr/>
        </p:nvSpPr>
        <p:spPr bwMode="auto">
          <a:xfrm>
            <a:off x="5518150" y="25447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693" name="Text Box 45"/>
          <p:cNvSpPr txBox="1">
            <a:spLocks noChangeArrowheads="1"/>
          </p:cNvSpPr>
          <p:nvPr/>
        </p:nvSpPr>
        <p:spPr bwMode="auto">
          <a:xfrm>
            <a:off x="59753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694" name="Text Box 46"/>
          <p:cNvSpPr txBox="1">
            <a:spLocks noChangeArrowheads="1"/>
          </p:cNvSpPr>
          <p:nvPr/>
        </p:nvSpPr>
        <p:spPr bwMode="auto">
          <a:xfrm>
            <a:off x="6448425" y="25447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7695" name="Text Box 47"/>
          <p:cNvSpPr txBox="1">
            <a:spLocks noChangeArrowheads="1"/>
          </p:cNvSpPr>
          <p:nvPr/>
        </p:nvSpPr>
        <p:spPr bwMode="auto">
          <a:xfrm>
            <a:off x="6965950" y="25447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696" name="Text Box 48"/>
          <p:cNvSpPr txBox="1">
            <a:spLocks noChangeArrowheads="1"/>
          </p:cNvSpPr>
          <p:nvPr/>
        </p:nvSpPr>
        <p:spPr bwMode="auto">
          <a:xfrm>
            <a:off x="7307263" y="2544763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7697" name="Text Box 49"/>
          <p:cNvSpPr txBox="1">
            <a:spLocks noChangeArrowheads="1"/>
          </p:cNvSpPr>
          <p:nvPr/>
        </p:nvSpPr>
        <p:spPr bwMode="auto">
          <a:xfrm>
            <a:off x="7772400" y="2544763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7698" name="Text Box 50"/>
          <p:cNvSpPr txBox="1">
            <a:spLocks noChangeArrowheads="1"/>
          </p:cNvSpPr>
          <p:nvPr/>
        </p:nvSpPr>
        <p:spPr bwMode="auto">
          <a:xfrm>
            <a:off x="8537575" y="25908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699" name="Text Box 51"/>
          <p:cNvSpPr txBox="1">
            <a:spLocks noChangeArrowheads="1"/>
          </p:cNvSpPr>
          <p:nvPr/>
        </p:nvSpPr>
        <p:spPr bwMode="auto">
          <a:xfrm>
            <a:off x="8010525" y="2346325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7700" name="Text Box 52"/>
          <p:cNvSpPr txBox="1">
            <a:spLocks noChangeArrowheads="1"/>
          </p:cNvSpPr>
          <p:nvPr/>
        </p:nvSpPr>
        <p:spPr bwMode="auto">
          <a:xfrm>
            <a:off x="3598863" y="2773363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7701" name="Text Box 53"/>
          <p:cNvSpPr txBox="1">
            <a:spLocks noChangeArrowheads="1"/>
          </p:cNvSpPr>
          <p:nvPr/>
        </p:nvSpPr>
        <p:spPr bwMode="auto">
          <a:xfrm>
            <a:off x="4086225" y="27733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702" name="Text Box 54"/>
          <p:cNvSpPr txBox="1">
            <a:spLocks noChangeArrowheads="1"/>
          </p:cNvSpPr>
          <p:nvPr/>
        </p:nvSpPr>
        <p:spPr bwMode="auto">
          <a:xfrm>
            <a:off x="4543425" y="27733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7703" name="Text Box 55"/>
          <p:cNvSpPr txBox="1">
            <a:spLocks noChangeArrowheads="1"/>
          </p:cNvSpPr>
          <p:nvPr/>
        </p:nvSpPr>
        <p:spPr bwMode="auto">
          <a:xfrm>
            <a:off x="4908550" y="2797175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7704" name="Text Box 56"/>
          <p:cNvSpPr txBox="1">
            <a:spLocks noChangeArrowheads="1"/>
          </p:cNvSpPr>
          <p:nvPr/>
        </p:nvSpPr>
        <p:spPr bwMode="auto">
          <a:xfrm>
            <a:off x="5518150" y="2797175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7705" name="Text Box 57"/>
          <p:cNvSpPr txBox="1">
            <a:spLocks noChangeArrowheads="1"/>
          </p:cNvSpPr>
          <p:nvPr/>
        </p:nvSpPr>
        <p:spPr bwMode="auto">
          <a:xfrm>
            <a:off x="5975350" y="2797175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706" name="Text Box 58"/>
          <p:cNvSpPr txBox="1">
            <a:spLocks noChangeArrowheads="1"/>
          </p:cNvSpPr>
          <p:nvPr/>
        </p:nvSpPr>
        <p:spPr bwMode="auto">
          <a:xfrm>
            <a:off x="8537575" y="2797175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707" name="Text Box 59"/>
          <p:cNvSpPr txBox="1">
            <a:spLocks noChangeArrowheads="1"/>
          </p:cNvSpPr>
          <p:nvPr/>
        </p:nvSpPr>
        <p:spPr bwMode="auto">
          <a:xfrm>
            <a:off x="2178050" y="3001963"/>
            <a:ext cx="2524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Inv.</a:t>
            </a:r>
          </a:p>
        </p:txBody>
      </p:sp>
      <p:sp>
        <p:nvSpPr>
          <p:cNvPr id="1307708" name="Text Box 60"/>
          <p:cNvSpPr txBox="1">
            <a:spLocks noChangeArrowheads="1"/>
          </p:cNvSpPr>
          <p:nvPr/>
        </p:nvSpPr>
        <p:spPr bwMode="auto">
          <a:xfrm>
            <a:off x="4938713" y="3001963"/>
            <a:ext cx="38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Inval.</a:t>
            </a:r>
          </a:p>
        </p:txBody>
      </p:sp>
      <p:sp>
        <p:nvSpPr>
          <p:cNvPr id="1307709" name="Text Box 61"/>
          <p:cNvSpPr txBox="1">
            <a:spLocks noChangeArrowheads="1"/>
          </p:cNvSpPr>
          <p:nvPr/>
        </p:nvSpPr>
        <p:spPr bwMode="auto">
          <a:xfrm>
            <a:off x="5518150" y="300196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P1</a:t>
            </a:r>
          </a:p>
        </p:txBody>
      </p:sp>
      <p:sp>
        <p:nvSpPr>
          <p:cNvPr id="1307710" name="Text Box 62"/>
          <p:cNvSpPr txBox="1">
            <a:spLocks noChangeArrowheads="1"/>
          </p:cNvSpPr>
          <p:nvPr/>
        </p:nvSpPr>
        <p:spPr bwMode="auto">
          <a:xfrm>
            <a:off x="5975350" y="30019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7711" name="Text Box 63"/>
          <p:cNvSpPr txBox="1">
            <a:spLocks noChangeArrowheads="1"/>
          </p:cNvSpPr>
          <p:nvPr/>
        </p:nvSpPr>
        <p:spPr bwMode="auto">
          <a:xfrm>
            <a:off x="6965950" y="300196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7712" name="Text Box 64"/>
          <p:cNvSpPr txBox="1">
            <a:spLocks noChangeArrowheads="1"/>
          </p:cNvSpPr>
          <p:nvPr/>
        </p:nvSpPr>
        <p:spPr bwMode="auto">
          <a:xfrm>
            <a:off x="7327900" y="3001963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7713" name="Text Box 65"/>
          <p:cNvSpPr txBox="1">
            <a:spLocks noChangeArrowheads="1"/>
          </p:cNvSpPr>
          <p:nvPr/>
        </p:nvSpPr>
        <p:spPr bwMode="auto">
          <a:xfrm>
            <a:off x="7920038" y="3001963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7714" name="Text Box 66"/>
          <p:cNvSpPr txBox="1">
            <a:spLocks noChangeArrowheads="1"/>
          </p:cNvSpPr>
          <p:nvPr/>
        </p:nvSpPr>
        <p:spPr bwMode="auto">
          <a:xfrm>
            <a:off x="8537575" y="300196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7715" name="Text Box 67"/>
          <p:cNvSpPr txBox="1">
            <a:spLocks noChangeArrowheads="1"/>
          </p:cNvSpPr>
          <p:nvPr/>
        </p:nvSpPr>
        <p:spPr bwMode="auto">
          <a:xfrm>
            <a:off x="1031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7719" name="Picture 7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7720" name="Picture 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" y="973138"/>
            <a:ext cx="8978900" cy="2895600"/>
            <a:chOff x="42" y="462"/>
            <a:chExt cx="5656" cy="1824"/>
          </a:xfrm>
        </p:grpSpPr>
        <p:pic>
          <p:nvPicPr>
            <p:cNvPr id="130867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" y="462"/>
              <a:ext cx="5656" cy="18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</p:pic>
        <p:sp>
          <p:nvSpPr>
            <p:cNvPr id="1308677" name="Text Box 5"/>
            <p:cNvSpPr txBox="1">
              <a:spLocks noChangeArrowheads="1"/>
            </p:cNvSpPr>
            <p:nvPr/>
          </p:nvSpPr>
          <p:spPr bwMode="auto">
            <a:xfrm>
              <a:off x="154" y="1583"/>
              <a:ext cx="8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ts val="1700"/>
                </a:lnSpc>
                <a:tabLst>
                  <a:tab pos="0" algn="l"/>
                  <a:tab pos="914400" algn="l"/>
                </a:tabLst>
              </a:pPr>
              <a:r>
                <a:rPr lang="en-US" sz="1400">
                  <a:solidFill>
                    <a:srgbClr val="027C02"/>
                  </a:solidFill>
                </a:rPr>
                <a:t>P2: Write 20 to A1</a:t>
              </a:r>
            </a:p>
          </p:txBody>
        </p:sp>
      </p:grpSp>
      <p:sp>
        <p:nvSpPr>
          <p:cNvPr id="1308683" name="Text Box 11"/>
          <p:cNvSpPr txBox="1">
            <a:spLocks noChangeArrowheads="1"/>
          </p:cNvSpPr>
          <p:nvPr/>
        </p:nvSpPr>
        <p:spPr bwMode="auto">
          <a:xfrm>
            <a:off x="4883150" y="1430338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684" name="Text Box 12"/>
          <p:cNvSpPr txBox="1">
            <a:spLocks noChangeArrowheads="1"/>
          </p:cNvSpPr>
          <p:nvPr/>
        </p:nvSpPr>
        <p:spPr bwMode="auto">
          <a:xfrm>
            <a:off x="5518150" y="1430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685" name="Text Box 13"/>
          <p:cNvSpPr txBox="1">
            <a:spLocks noChangeArrowheads="1"/>
          </p:cNvSpPr>
          <p:nvPr/>
        </p:nvSpPr>
        <p:spPr bwMode="auto">
          <a:xfrm>
            <a:off x="5975350" y="14303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686" name="Text Box 14"/>
          <p:cNvSpPr txBox="1">
            <a:spLocks noChangeArrowheads="1"/>
          </p:cNvSpPr>
          <p:nvPr/>
        </p:nvSpPr>
        <p:spPr bwMode="auto">
          <a:xfrm>
            <a:off x="6938963" y="14303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687" name="Text Box 15"/>
          <p:cNvSpPr txBox="1">
            <a:spLocks noChangeArrowheads="1"/>
          </p:cNvSpPr>
          <p:nvPr/>
        </p:nvSpPr>
        <p:spPr bwMode="auto">
          <a:xfrm>
            <a:off x="7386638" y="1430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</a:t>
            </a:r>
          </a:p>
        </p:txBody>
      </p:sp>
      <p:sp>
        <p:nvSpPr>
          <p:cNvPr id="1308688" name="Text Box 16"/>
          <p:cNvSpPr txBox="1">
            <a:spLocks noChangeArrowheads="1"/>
          </p:cNvSpPr>
          <p:nvPr/>
        </p:nvSpPr>
        <p:spPr bwMode="auto">
          <a:xfrm>
            <a:off x="7804150" y="1430338"/>
            <a:ext cx="315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{P1}</a:t>
            </a:r>
          </a:p>
        </p:txBody>
      </p:sp>
      <p:sp>
        <p:nvSpPr>
          <p:cNvPr id="1308689" name="Text Box 17"/>
          <p:cNvSpPr txBox="1">
            <a:spLocks noChangeArrowheads="1"/>
          </p:cNvSpPr>
          <p:nvPr/>
        </p:nvSpPr>
        <p:spPr bwMode="auto">
          <a:xfrm>
            <a:off x="2133600" y="1658938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690" name="Text Box 18"/>
          <p:cNvSpPr txBox="1">
            <a:spLocks noChangeArrowheads="1"/>
          </p:cNvSpPr>
          <p:nvPr/>
        </p:nvSpPr>
        <p:spPr bwMode="auto">
          <a:xfrm>
            <a:off x="2738438" y="16589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691" name="Text Box 19"/>
          <p:cNvSpPr txBox="1">
            <a:spLocks noChangeArrowheads="1"/>
          </p:cNvSpPr>
          <p:nvPr/>
        </p:nvSpPr>
        <p:spPr bwMode="auto">
          <a:xfrm>
            <a:off x="3171825" y="16589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692" name="Text Box 20"/>
          <p:cNvSpPr txBox="1">
            <a:spLocks noChangeArrowheads="1"/>
          </p:cNvSpPr>
          <p:nvPr/>
        </p:nvSpPr>
        <p:spPr bwMode="auto">
          <a:xfrm>
            <a:off x="4908550" y="16589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693" name="Text Box 21"/>
          <p:cNvSpPr txBox="1">
            <a:spLocks noChangeArrowheads="1"/>
          </p:cNvSpPr>
          <p:nvPr/>
        </p:nvSpPr>
        <p:spPr bwMode="auto">
          <a:xfrm>
            <a:off x="5518150" y="16589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694" name="Text Box 22"/>
          <p:cNvSpPr txBox="1">
            <a:spLocks noChangeArrowheads="1"/>
          </p:cNvSpPr>
          <p:nvPr/>
        </p:nvSpPr>
        <p:spPr bwMode="auto">
          <a:xfrm>
            <a:off x="5975350" y="16589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695" name="Text Box 23"/>
          <p:cNvSpPr txBox="1">
            <a:spLocks noChangeArrowheads="1"/>
          </p:cNvSpPr>
          <p:nvPr/>
        </p:nvSpPr>
        <p:spPr bwMode="auto">
          <a:xfrm>
            <a:off x="6538913" y="1658938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0</a:t>
            </a:r>
          </a:p>
        </p:txBody>
      </p:sp>
      <p:sp>
        <p:nvSpPr>
          <p:cNvPr id="1308696" name="Text Box 24"/>
          <p:cNvSpPr txBox="1">
            <a:spLocks noChangeArrowheads="1"/>
          </p:cNvSpPr>
          <p:nvPr/>
        </p:nvSpPr>
        <p:spPr bwMode="auto">
          <a:xfrm>
            <a:off x="2133600" y="1887538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697" name="Text Box 25"/>
          <p:cNvSpPr txBox="1">
            <a:spLocks noChangeArrowheads="1"/>
          </p:cNvSpPr>
          <p:nvPr/>
        </p:nvSpPr>
        <p:spPr bwMode="auto">
          <a:xfrm>
            <a:off x="2738438" y="1887538"/>
            <a:ext cx="201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698" name="Text Box 26"/>
          <p:cNvSpPr txBox="1">
            <a:spLocks noChangeArrowheads="1"/>
          </p:cNvSpPr>
          <p:nvPr/>
        </p:nvSpPr>
        <p:spPr bwMode="auto">
          <a:xfrm>
            <a:off x="3171825" y="1887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699" name="Text Box 27"/>
          <p:cNvSpPr txBox="1">
            <a:spLocks noChangeArrowheads="1"/>
          </p:cNvSpPr>
          <p:nvPr/>
        </p:nvSpPr>
        <p:spPr bwMode="auto">
          <a:xfrm>
            <a:off x="3567113" y="2116138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00" name="Text Box 28"/>
          <p:cNvSpPr txBox="1">
            <a:spLocks noChangeArrowheads="1"/>
          </p:cNvSpPr>
          <p:nvPr/>
        </p:nvSpPr>
        <p:spPr bwMode="auto">
          <a:xfrm>
            <a:off x="4070350" y="21161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701" name="Text Box 29"/>
          <p:cNvSpPr txBox="1">
            <a:spLocks noChangeArrowheads="1"/>
          </p:cNvSpPr>
          <p:nvPr/>
        </p:nvSpPr>
        <p:spPr bwMode="auto">
          <a:xfrm>
            <a:off x="4908550" y="21161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RdMs</a:t>
            </a:r>
          </a:p>
        </p:txBody>
      </p:sp>
      <p:sp>
        <p:nvSpPr>
          <p:cNvPr id="1308702" name="Text Box 30"/>
          <p:cNvSpPr txBox="1">
            <a:spLocks noChangeArrowheads="1"/>
          </p:cNvSpPr>
          <p:nvPr/>
        </p:nvSpPr>
        <p:spPr bwMode="auto">
          <a:xfrm>
            <a:off x="5518150" y="21161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03" name="Text Box 31"/>
          <p:cNvSpPr txBox="1">
            <a:spLocks noChangeArrowheads="1"/>
          </p:cNvSpPr>
          <p:nvPr/>
        </p:nvSpPr>
        <p:spPr bwMode="auto">
          <a:xfrm>
            <a:off x="5975350" y="21209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04" name="Text Box 32"/>
          <p:cNvSpPr txBox="1">
            <a:spLocks noChangeArrowheads="1"/>
          </p:cNvSpPr>
          <p:nvPr/>
        </p:nvSpPr>
        <p:spPr bwMode="auto">
          <a:xfrm>
            <a:off x="2139950" y="23241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05" name="Text Box 33"/>
          <p:cNvSpPr txBox="1">
            <a:spLocks noChangeArrowheads="1"/>
          </p:cNvSpPr>
          <p:nvPr/>
        </p:nvSpPr>
        <p:spPr bwMode="auto">
          <a:xfrm>
            <a:off x="2695575" y="2324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06" name="Text Box 34"/>
          <p:cNvSpPr txBox="1">
            <a:spLocks noChangeArrowheads="1"/>
          </p:cNvSpPr>
          <p:nvPr/>
        </p:nvSpPr>
        <p:spPr bwMode="auto">
          <a:xfrm>
            <a:off x="3121025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07" name="Text Box 35"/>
          <p:cNvSpPr txBox="1">
            <a:spLocks noChangeArrowheads="1"/>
          </p:cNvSpPr>
          <p:nvPr/>
        </p:nvSpPr>
        <p:spPr bwMode="auto">
          <a:xfrm>
            <a:off x="4935538" y="2319338"/>
            <a:ext cx="3032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Ftch</a:t>
            </a:r>
          </a:p>
        </p:txBody>
      </p:sp>
      <p:sp>
        <p:nvSpPr>
          <p:cNvPr id="1308708" name="Text Box 36"/>
          <p:cNvSpPr txBox="1">
            <a:spLocks noChangeArrowheads="1"/>
          </p:cNvSpPr>
          <p:nvPr/>
        </p:nvSpPr>
        <p:spPr bwMode="auto">
          <a:xfrm>
            <a:off x="5518150" y="23193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P1</a:t>
            </a:r>
          </a:p>
        </p:txBody>
      </p:sp>
      <p:sp>
        <p:nvSpPr>
          <p:cNvPr id="1308709" name="Text Box 37"/>
          <p:cNvSpPr txBox="1">
            <a:spLocks noChangeArrowheads="1"/>
          </p:cNvSpPr>
          <p:nvPr/>
        </p:nvSpPr>
        <p:spPr bwMode="auto">
          <a:xfrm>
            <a:off x="5975350" y="2324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A1</a:t>
            </a:r>
          </a:p>
        </p:txBody>
      </p:sp>
      <p:sp>
        <p:nvSpPr>
          <p:cNvPr id="1308710" name="Text Box 38"/>
          <p:cNvSpPr txBox="1">
            <a:spLocks noChangeArrowheads="1"/>
          </p:cNvSpPr>
          <p:nvPr/>
        </p:nvSpPr>
        <p:spPr bwMode="auto">
          <a:xfrm>
            <a:off x="6448425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10</a:t>
            </a:r>
          </a:p>
        </p:txBody>
      </p:sp>
      <p:sp>
        <p:nvSpPr>
          <p:cNvPr id="1308711" name="Text Box 39"/>
          <p:cNvSpPr txBox="1">
            <a:spLocks noChangeArrowheads="1"/>
          </p:cNvSpPr>
          <p:nvPr/>
        </p:nvSpPr>
        <p:spPr bwMode="auto">
          <a:xfrm>
            <a:off x="8547100" y="23241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712" name="Text Box 40"/>
          <p:cNvSpPr txBox="1">
            <a:spLocks noChangeArrowheads="1"/>
          </p:cNvSpPr>
          <p:nvPr/>
        </p:nvSpPr>
        <p:spPr bwMode="auto">
          <a:xfrm>
            <a:off x="3573463" y="2527300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Shar.</a:t>
            </a:r>
          </a:p>
        </p:txBody>
      </p:sp>
      <p:sp>
        <p:nvSpPr>
          <p:cNvPr id="1308713" name="Text Box 41"/>
          <p:cNvSpPr txBox="1">
            <a:spLocks noChangeArrowheads="1"/>
          </p:cNvSpPr>
          <p:nvPr/>
        </p:nvSpPr>
        <p:spPr bwMode="auto">
          <a:xfrm>
            <a:off x="4086225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14" name="Text Box 42"/>
          <p:cNvSpPr txBox="1">
            <a:spLocks noChangeArrowheads="1"/>
          </p:cNvSpPr>
          <p:nvPr/>
        </p:nvSpPr>
        <p:spPr bwMode="auto">
          <a:xfrm>
            <a:off x="4543425" y="25273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10</a:t>
            </a:r>
          </a:p>
        </p:txBody>
      </p:sp>
      <p:sp>
        <p:nvSpPr>
          <p:cNvPr id="1308715" name="Text Box 43"/>
          <p:cNvSpPr txBox="1">
            <a:spLocks noChangeArrowheads="1"/>
          </p:cNvSpPr>
          <p:nvPr/>
        </p:nvSpPr>
        <p:spPr bwMode="auto">
          <a:xfrm>
            <a:off x="4911725" y="2527300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716" name="Text Box 44"/>
          <p:cNvSpPr txBox="1">
            <a:spLocks noChangeArrowheads="1"/>
          </p:cNvSpPr>
          <p:nvPr/>
        </p:nvSpPr>
        <p:spPr bwMode="auto">
          <a:xfrm>
            <a:off x="5518150" y="25273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17" name="Text Box 45"/>
          <p:cNvSpPr txBox="1">
            <a:spLocks noChangeArrowheads="1"/>
          </p:cNvSpPr>
          <p:nvPr/>
        </p:nvSpPr>
        <p:spPr bwMode="auto">
          <a:xfrm>
            <a:off x="5975350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18" name="Text Box 46"/>
          <p:cNvSpPr txBox="1">
            <a:spLocks noChangeArrowheads="1"/>
          </p:cNvSpPr>
          <p:nvPr/>
        </p:nvSpPr>
        <p:spPr bwMode="auto">
          <a:xfrm>
            <a:off x="6448425" y="25273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10</a:t>
            </a:r>
          </a:p>
        </p:txBody>
      </p:sp>
      <p:sp>
        <p:nvSpPr>
          <p:cNvPr id="1308719" name="Text Box 47"/>
          <p:cNvSpPr txBox="1">
            <a:spLocks noChangeArrowheads="1"/>
          </p:cNvSpPr>
          <p:nvPr/>
        </p:nvSpPr>
        <p:spPr bwMode="auto">
          <a:xfrm>
            <a:off x="6965950" y="25273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20" name="Text Box 48"/>
          <p:cNvSpPr txBox="1">
            <a:spLocks noChangeArrowheads="1"/>
          </p:cNvSpPr>
          <p:nvPr/>
        </p:nvSpPr>
        <p:spPr bwMode="auto">
          <a:xfrm>
            <a:off x="7307263" y="2527300"/>
            <a:ext cx="352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Shar.</a:t>
            </a:r>
          </a:p>
        </p:txBody>
      </p:sp>
      <p:sp>
        <p:nvSpPr>
          <p:cNvPr id="1308721" name="Text Box 49"/>
          <p:cNvSpPr txBox="1">
            <a:spLocks noChangeArrowheads="1"/>
          </p:cNvSpPr>
          <p:nvPr/>
        </p:nvSpPr>
        <p:spPr bwMode="auto">
          <a:xfrm>
            <a:off x="7772400" y="2527300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{P1,P2}</a:t>
            </a:r>
          </a:p>
        </p:txBody>
      </p:sp>
      <p:sp>
        <p:nvSpPr>
          <p:cNvPr id="1308722" name="Text Box 50"/>
          <p:cNvSpPr txBox="1">
            <a:spLocks noChangeArrowheads="1"/>
          </p:cNvSpPr>
          <p:nvPr/>
        </p:nvSpPr>
        <p:spPr bwMode="auto">
          <a:xfrm>
            <a:off x="8537575" y="25733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23" name="Text Box 51"/>
          <p:cNvSpPr txBox="1">
            <a:spLocks noChangeArrowheads="1"/>
          </p:cNvSpPr>
          <p:nvPr/>
        </p:nvSpPr>
        <p:spPr bwMode="auto">
          <a:xfrm>
            <a:off x="8010525" y="2328863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308724" name="Text Box 52"/>
          <p:cNvSpPr txBox="1">
            <a:spLocks noChangeArrowheads="1"/>
          </p:cNvSpPr>
          <p:nvPr/>
        </p:nvSpPr>
        <p:spPr bwMode="auto">
          <a:xfrm>
            <a:off x="3581400" y="2755900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25" name="Text Box 53"/>
          <p:cNvSpPr txBox="1">
            <a:spLocks noChangeArrowheads="1"/>
          </p:cNvSpPr>
          <p:nvPr/>
        </p:nvSpPr>
        <p:spPr bwMode="auto">
          <a:xfrm>
            <a:off x="4086225" y="27559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26" name="Text Box 54"/>
          <p:cNvSpPr txBox="1">
            <a:spLocks noChangeArrowheads="1"/>
          </p:cNvSpPr>
          <p:nvPr/>
        </p:nvSpPr>
        <p:spPr bwMode="auto">
          <a:xfrm>
            <a:off x="4543425" y="27559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8727" name="Text Box 55"/>
          <p:cNvSpPr txBox="1">
            <a:spLocks noChangeArrowheads="1"/>
          </p:cNvSpPr>
          <p:nvPr/>
        </p:nvSpPr>
        <p:spPr bwMode="auto">
          <a:xfrm>
            <a:off x="4908550" y="2779713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728" name="Text Box 56"/>
          <p:cNvSpPr txBox="1">
            <a:spLocks noChangeArrowheads="1"/>
          </p:cNvSpPr>
          <p:nvPr/>
        </p:nvSpPr>
        <p:spPr bwMode="auto">
          <a:xfrm>
            <a:off x="5518150" y="2779713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29" name="Text Box 57"/>
          <p:cNvSpPr txBox="1">
            <a:spLocks noChangeArrowheads="1"/>
          </p:cNvSpPr>
          <p:nvPr/>
        </p:nvSpPr>
        <p:spPr bwMode="auto">
          <a:xfrm>
            <a:off x="5975350" y="2779713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30" name="Text Box 58"/>
          <p:cNvSpPr txBox="1">
            <a:spLocks noChangeArrowheads="1"/>
          </p:cNvSpPr>
          <p:nvPr/>
        </p:nvSpPr>
        <p:spPr bwMode="auto">
          <a:xfrm>
            <a:off x="8537575" y="2779713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31" name="Text Box 59"/>
          <p:cNvSpPr txBox="1">
            <a:spLocks noChangeArrowheads="1"/>
          </p:cNvSpPr>
          <p:nvPr/>
        </p:nvSpPr>
        <p:spPr bwMode="auto">
          <a:xfrm>
            <a:off x="2178050" y="2984500"/>
            <a:ext cx="2524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Inv.</a:t>
            </a:r>
          </a:p>
        </p:txBody>
      </p:sp>
      <p:sp>
        <p:nvSpPr>
          <p:cNvPr id="1308732" name="Text Box 60"/>
          <p:cNvSpPr txBox="1">
            <a:spLocks noChangeArrowheads="1"/>
          </p:cNvSpPr>
          <p:nvPr/>
        </p:nvSpPr>
        <p:spPr bwMode="auto">
          <a:xfrm>
            <a:off x="4938713" y="2984500"/>
            <a:ext cx="381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Inval.</a:t>
            </a:r>
          </a:p>
        </p:txBody>
      </p:sp>
      <p:sp>
        <p:nvSpPr>
          <p:cNvPr id="1308733" name="Text Box 61"/>
          <p:cNvSpPr txBox="1">
            <a:spLocks noChangeArrowheads="1"/>
          </p:cNvSpPr>
          <p:nvPr/>
        </p:nvSpPr>
        <p:spPr bwMode="auto">
          <a:xfrm>
            <a:off x="5518150" y="29845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P1</a:t>
            </a:r>
          </a:p>
        </p:txBody>
      </p:sp>
      <p:sp>
        <p:nvSpPr>
          <p:cNvPr id="1308734" name="Text Box 62"/>
          <p:cNvSpPr txBox="1">
            <a:spLocks noChangeArrowheads="1"/>
          </p:cNvSpPr>
          <p:nvPr/>
        </p:nvSpPr>
        <p:spPr bwMode="auto">
          <a:xfrm>
            <a:off x="5975350" y="29845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35" name="Text Box 63"/>
          <p:cNvSpPr txBox="1">
            <a:spLocks noChangeArrowheads="1"/>
          </p:cNvSpPr>
          <p:nvPr/>
        </p:nvSpPr>
        <p:spPr bwMode="auto">
          <a:xfrm>
            <a:off x="6965950" y="29845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A1</a:t>
            </a:r>
          </a:p>
        </p:txBody>
      </p:sp>
      <p:sp>
        <p:nvSpPr>
          <p:cNvPr id="1308736" name="Text Box 64"/>
          <p:cNvSpPr txBox="1">
            <a:spLocks noChangeArrowheads="1"/>
          </p:cNvSpPr>
          <p:nvPr/>
        </p:nvSpPr>
        <p:spPr bwMode="auto">
          <a:xfrm>
            <a:off x="7327900" y="2984500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737" name="Text Box 65"/>
          <p:cNvSpPr txBox="1">
            <a:spLocks noChangeArrowheads="1"/>
          </p:cNvSpPr>
          <p:nvPr/>
        </p:nvSpPr>
        <p:spPr bwMode="auto">
          <a:xfrm>
            <a:off x="7920038" y="2984500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8738" name="Text Box 66"/>
          <p:cNvSpPr txBox="1">
            <a:spLocks noChangeArrowheads="1"/>
          </p:cNvSpPr>
          <p:nvPr/>
        </p:nvSpPr>
        <p:spPr bwMode="auto">
          <a:xfrm>
            <a:off x="8537575" y="2984500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10</a:t>
            </a:r>
          </a:p>
        </p:txBody>
      </p:sp>
      <p:sp>
        <p:nvSpPr>
          <p:cNvPr id="1308739" name="Text Box 67"/>
          <p:cNvSpPr txBox="1">
            <a:spLocks noChangeArrowheads="1"/>
          </p:cNvSpPr>
          <p:nvPr/>
        </p:nvSpPr>
        <p:spPr bwMode="auto">
          <a:xfrm>
            <a:off x="4881563" y="3411538"/>
            <a:ext cx="3762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WrBk</a:t>
            </a:r>
          </a:p>
        </p:txBody>
      </p:sp>
      <p:sp>
        <p:nvSpPr>
          <p:cNvPr id="1308740" name="Text Box 68"/>
          <p:cNvSpPr txBox="1">
            <a:spLocks noChangeArrowheads="1"/>
          </p:cNvSpPr>
          <p:nvPr/>
        </p:nvSpPr>
        <p:spPr bwMode="auto">
          <a:xfrm>
            <a:off x="5518150" y="34115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41" name="Text Box 69"/>
          <p:cNvSpPr txBox="1">
            <a:spLocks noChangeArrowheads="1"/>
          </p:cNvSpPr>
          <p:nvPr/>
        </p:nvSpPr>
        <p:spPr bwMode="auto">
          <a:xfrm>
            <a:off x="5975350" y="34115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A1</a:t>
            </a:r>
          </a:p>
        </p:txBody>
      </p:sp>
      <p:sp>
        <p:nvSpPr>
          <p:cNvPr id="1308742" name="Text Box 70"/>
          <p:cNvSpPr txBox="1">
            <a:spLocks noChangeArrowheads="1"/>
          </p:cNvSpPr>
          <p:nvPr/>
        </p:nvSpPr>
        <p:spPr bwMode="auto">
          <a:xfrm>
            <a:off x="6448425" y="3411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20</a:t>
            </a:r>
          </a:p>
        </p:txBody>
      </p:sp>
      <p:sp>
        <p:nvSpPr>
          <p:cNvPr id="1308743" name="Text Box 71"/>
          <p:cNvSpPr txBox="1">
            <a:spLocks noChangeArrowheads="1"/>
          </p:cNvSpPr>
          <p:nvPr/>
        </p:nvSpPr>
        <p:spPr bwMode="auto">
          <a:xfrm>
            <a:off x="6965950" y="34115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A1</a:t>
            </a:r>
          </a:p>
        </p:txBody>
      </p:sp>
      <p:sp>
        <p:nvSpPr>
          <p:cNvPr id="1308744" name="Text Box 72"/>
          <p:cNvSpPr txBox="1">
            <a:spLocks noChangeArrowheads="1"/>
          </p:cNvSpPr>
          <p:nvPr/>
        </p:nvSpPr>
        <p:spPr bwMode="auto">
          <a:xfrm>
            <a:off x="7321550" y="3411538"/>
            <a:ext cx="3984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Unca.</a:t>
            </a:r>
          </a:p>
        </p:txBody>
      </p:sp>
      <p:sp>
        <p:nvSpPr>
          <p:cNvPr id="1308745" name="Text Box 73"/>
          <p:cNvSpPr txBox="1">
            <a:spLocks noChangeArrowheads="1"/>
          </p:cNvSpPr>
          <p:nvPr/>
        </p:nvSpPr>
        <p:spPr bwMode="auto">
          <a:xfrm>
            <a:off x="8005763" y="3411538"/>
            <a:ext cx="1317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{}</a:t>
            </a:r>
          </a:p>
        </p:txBody>
      </p:sp>
      <p:sp>
        <p:nvSpPr>
          <p:cNvPr id="1308746" name="Text Box 74"/>
          <p:cNvSpPr txBox="1">
            <a:spLocks noChangeArrowheads="1"/>
          </p:cNvSpPr>
          <p:nvPr/>
        </p:nvSpPr>
        <p:spPr bwMode="auto">
          <a:xfrm>
            <a:off x="8537575" y="34115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20</a:t>
            </a:r>
          </a:p>
        </p:txBody>
      </p:sp>
      <p:sp>
        <p:nvSpPr>
          <p:cNvPr id="1308747" name="Text Box 75"/>
          <p:cNvSpPr txBox="1">
            <a:spLocks noChangeArrowheads="1"/>
          </p:cNvSpPr>
          <p:nvPr/>
        </p:nvSpPr>
        <p:spPr bwMode="auto">
          <a:xfrm>
            <a:off x="3581400" y="3640138"/>
            <a:ext cx="3444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48" name="Text Box 76"/>
          <p:cNvSpPr txBox="1">
            <a:spLocks noChangeArrowheads="1"/>
          </p:cNvSpPr>
          <p:nvPr/>
        </p:nvSpPr>
        <p:spPr bwMode="auto">
          <a:xfrm>
            <a:off x="4070350" y="36401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A2</a:t>
            </a:r>
          </a:p>
        </p:txBody>
      </p:sp>
      <p:sp>
        <p:nvSpPr>
          <p:cNvPr id="1308749" name="Text Box 77"/>
          <p:cNvSpPr txBox="1">
            <a:spLocks noChangeArrowheads="1"/>
          </p:cNvSpPr>
          <p:nvPr/>
        </p:nvSpPr>
        <p:spPr bwMode="auto">
          <a:xfrm>
            <a:off x="4543425" y="3640138"/>
            <a:ext cx="165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40</a:t>
            </a:r>
          </a:p>
        </p:txBody>
      </p:sp>
      <p:sp>
        <p:nvSpPr>
          <p:cNvPr id="1308750" name="Text Box 78"/>
          <p:cNvSpPr txBox="1">
            <a:spLocks noChangeArrowheads="1"/>
          </p:cNvSpPr>
          <p:nvPr/>
        </p:nvSpPr>
        <p:spPr bwMode="auto">
          <a:xfrm>
            <a:off x="4899025" y="3640138"/>
            <a:ext cx="3857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DaRp</a:t>
            </a:r>
          </a:p>
        </p:txBody>
      </p:sp>
      <p:sp>
        <p:nvSpPr>
          <p:cNvPr id="1308751" name="Text Box 79"/>
          <p:cNvSpPr txBox="1">
            <a:spLocks noChangeArrowheads="1"/>
          </p:cNvSpPr>
          <p:nvPr/>
        </p:nvSpPr>
        <p:spPr bwMode="auto">
          <a:xfrm>
            <a:off x="5518150" y="3640138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52" name="Text Box 80"/>
          <p:cNvSpPr txBox="1">
            <a:spLocks noChangeArrowheads="1"/>
          </p:cNvSpPr>
          <p:nvPr/>
        </p:nvSpPr>
        <p:spPr bwMode="auto">
          <a:xfrm>
            <a:off x="5975350" y="36401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A2</a:t>
            </a:r>
          </a:p>
        </p:txBody>
      </p:sp>
      <p:sp>
        <p:nvSpPr>
          <p:cNvPr id="1308753" name="Text Box 81"/>
          <p:cNvSpPr txBox="1">
            <a:spLocks noChangeArrowheads="1"/>
          </p:cNvSpPr>
          <p:nvPr/>
        </p:nvSpPr>
        <p:spPr bwMode="auto">
          <a:xfrm>
            <a:off x="6497638" y="3640138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0</a:t>
            </a:r>
          </a:p>
        </p:txBody>
      </p:sp>
      <p:sp>
        <p:nvSpPr>
          <p:cNvPr id="1308754" name="Text Box 82"/>
          <p:cNvSpPr txBox="1">
            <a:spLocks noChangeArrowheads="1"/>
          </p:cNvSpPr>
          <p:nvPr/>
        </p:nvSpPr>
        <p:spPr bwMode="auto">
          <a:xfrm>
            <a:off x="6965950" y="3640138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A2</a:t>
            </a:r>
          </a:p>
        </p:txBody>
      </p:sp>
      <p:sp>
        <p:nvSpPr>
          <p:cNvPr id="1308755" name="Text Box 83"/>
          <p:cNvSpPr txBox="1">
            <a:spLocks noChangeArrowheads="1"/>
          </p:cNvSpPr>
          <p:nvPr/>
        </p:nvSpPr>
        <p:spPr bwMode="auto">
          <a:xfrm>
            <a:off x="7339013" y="3670300"/>
            <a:ext cx="3444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Excl.</a:t>
            </a:r>
          </a:p>
        </p:txBody>
      </p:sp>
      <p:sp>
        <p:nvSpPr>
          <p:cNvPr id="1308756" name="Text Box 84"/>
          <p:cNvSpPr txBox="1">
            <a:spLocks noChangeArrowheads="1"/>
          </p:cNvSpPr>
          <p:nvPr/>
        </p:nvSpPr>
        <p:spPr bwMode="auto">
          <a:xfrm>
            <a:off x="7920038" y="3640138"/>
            <a:ext cx="333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{P2}</a:t>
            </a:r>
          </a:p>
        </p:txBody>
      </p:sp>
      <p:sp>
        <p:nvSpPr>
          <p:cNvPr id="1308757" name="Text Box 85"/>
          <p:cNvSpPr txBox="1">
            <a:spLocks noChangeArrowheads="1"/>
          </p:cNvSpPr>
          <p:nvPr/>
        </p:nvSpPr>
        <p:spPr bwMode="auto">
          <a:xfrm>
            <a:off x="8596313" y="36703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0</a:t>
            </a:r>
          </a:p>
        </p:txBody>
      </p:sp>
      <p:sp>
        <p:nvSpPr>
          <p:cNvPr id="1308758" name="Text Box 86"/>
          <p:cNvSpPr txBox="1">
            <a:spLocks noChangeArrowheads="1"/>
          </p:cNvSpPr>
          <p:nvPr/>
        </p:nvSpPr>
        <p:spPr bwMode="auto">
          <a:xfrm>
            <a:off x="4883150" y="3182938"/>
            <a:ext cx="4032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WrMs</a:t>
            </a:r>
          </a:p>
        </p:txBody>
      </p:sp>
      <p:sp>
        <p:nvSpPr>
          <p:cNvPr id="1308759" name="Text Box 87"/>
          <p:cNvSpPr txBox="1">
            <a:spLocks noChangeArrowheads="1"/>
          </p:cNvSpPr>
          <p:nvPr/>
        </p:nvSpPr>
        <p:spPr bwMode="auto">
          <a:xfrm>
            <a:off x="5518150" y="3213100"/>
            <a:ext cx="1746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008011"/>
                </a:solidFill>
              </a:rPr>
              <a:t>P2</a:t>
            </a:r>
          </a:p>
        </p:txBody>
      </p:sp>
      <p:sp>
        <p:nvSpPr>
          <p:cNvPr id="1308760" name="Text Box 88"/>
          <p:cNvSpPr txBox="1">
            <a:spLocks noChangeArrowheads="1"/>
          </p:cNvSpPr>
          <p:nvPr/>
        </p:nvSpPr>
        <p:spPr bwMode="auto">
          <a:xfrm>
            <a:off x="5975350" y="3213100"/>
            <a:ext cx="2016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>
                <a:solidFill>
                  <a:srgbClr val="F20883"/>
                </a:solidFill>
              </a:rPr>
              <a:t>A2</a:t>
            </a:r>
          </a:p>
        </p:txBody>
      </p:sp>
      <p:sp>
        <p:nvSpPr>
          <p:cNvPr id="1308761" name="Text Box 89"/>
          <p:cNvSpPr txBox="1">
            <a:spLocks noChangeArrowheads="1"/>
          </p:cNvSpPr>
          <p:nvPr/>
        </p:nvSpPr>
        <p:spPr bwMode="auto">
          <a:xfrm>
            <a:off x="6938963" y="3182938"/>
            <a:ext cx="1841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A2</a:t>
            </a:r>
          </a:p>
        </p:txBody>
      </p:sp>
      <p:sp>
        <p:nvSpPr>
          <p:cNvPr id="1308762" name="Text Box 90"/>
          <p:cNvSpPr txBox="1">
            <a:spLocks noChangeArrowheads="1"/>
          </p:cNvSpPr>
          <p:nvPr/>
        </p:nvSpPr>
        <p:spPr bwMode="auto">
          <a:xfrm>
            <a:off x="7315200" y="3182938"/>
            <a:ext cx="3349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Excl.</a:t>
            </a:r>
          </a:p>
        </p:txBody>
      </p:sp>
      <p:sp>
        <p:nvSpPr>
          <p:cNvPr id="1308763" name="Text Box 91"/>
          <p:cNvSpPr txBox="1">
            <a:spLocks noChangeArrowheads="1"/>
          </p:cNvSpPr>
          <p:nvPr/>
        </p:nvSpPr>
        <p:spPr bwMode="auto">
          <a:xfrm>
            <a:off x="7920038" y="3182938"/>
            <a:ext cx="3159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 i="1" u="sng">
                <a:solidFill>
                  <a:srgbClr val="DD0805"/>
                </a:solidFill>
              </a:rPr>
              <a:t>{P2}</a:t>
            </a:r>
          </a:p>
        </p:txBody>
      </p:sp>
      <p:sp>
        <p:nvSpPr>
          <p:cNvPr id="1308764" name="Text Box 92"/>
          <p:cNvSpPr txBox="1">
            <a:spLocks noChangeArrowheads="1"/>
          </p:cNvSpPr>
          <p:nvPr/>
        </p:nvSpPr>
        <p:spPr bwMode="auto">
          <a:xfrm>
            <a:off x="8596313" y="3213100"/>
            <a:ext cx="825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300"/>
              <a:t>0</a:t>
            </a:r>
          </a:p>
        </p:txBody>
      </p:sp>
      <p:sp>
        <p:nvSpPr>
          <p:cNvPr id="1308765" name="Text Box 93"/>
          <p:cNvSpPr txBox="1">
            <a:spLocks noChangeArrowheads="1"/>
          </p:cNvSpPr>
          <p:nvPr/>
        </p:nvSpPr>
        <p:spPr bwMode="auto">
          <a:xfrm>
            <a:off x="103188" y="434340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308769" name="Picture 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3886200"/>
            <a:ext cx="2678112" cy="290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1308770" name="Picture 9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3013" y="4259263"/>
            <a:ext cx="2541587" cy="24463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22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Memory </a:t>
            </a:r>
          </a:p>
        </p:txBody>
      </p:sp>
      <p:sp>
        <p:nvSpPr>
          <p:cNvPr id="12103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457700"/>
            <a:ext cx="7924800" cy="2400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Uses physically distributed </a:t>
            </a:r>
            <a:r>
              <a:rPr lang="en-US" sz="2000" dirty="0" smtClean="0"/>
              <a:t>memory </a:t>
            </a:r>
            <a:r>
              <a:rPr lang="en-US" sz="2000" dirty="0"/>
              <a:t>to support large processor counts (to avoid memory contention)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Advantages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Allows cost-effective way to scale the memory bandwidth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Reduces memory latency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Disadvantage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Increased complexity of communicating data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3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 bwMode="auto">
          <a:xfrm>
            <a:off x="1295400" y="2362200"/>
            <a:ext cx="6477000" cy="762000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447800" y="990600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447800" y="1524000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" name="Straight Connector 4"/>
          <p:cNvCxnSpPr>
            <a:stCxn id="7" idx="4"/>
            <a:endCxn id="8" idx="0"/>
          </p:cNvCxnSpPr>
          <p:nvPr/>
        </p:nvCxnSpPr>
        <p:spPr bwMode="auto">
          <a:xfrm>
            <a:off x="1943100" y="1399382"/>
            <a:ext cx="0" cy="1246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stCxn id="8" idx="2"/>
          </p:cNvCxnSpPr>
          <p:nvPr/>
        </p:nvCxnSpPr>
        <p:spPr bwMode="auto">
          <a:xfrm>
            <a:off x="1943100" y="1866896"/>
            <a:ext cx="0" cy="495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endCxn id="17" idx="1"/>
          </p:cNvCxnSpPr>
          <p:nvPr/>
        </p:nvCxnSpPr>
        <p:spPr bwMode="auto">
          <a:xfrm>
            <a:off x="1943100" y="2133599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ounded Rectangle 16"/>
          <p:cNvSpPr/>
          <p:nvPr/>
        </p:nvSpPr>
        <p:spPr bwMode="auto">
          <a:xfrm>
            <a:off x="2057400" y="1962151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933699" y="990600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933699" y="1524000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2" name="Straight Connector 21"/>
          <p:cNvCxnSpPr>
            <a:stCxn id="20" idx="4"/>
            <a:endCxn id="21" idx="0"/>
          </p:cNvCxnSpPr>
          <p:nvPr/>
        </p:nvCxnSpPr>
        <p:spPr bwMode="auto">
          <a:xfrm>
            <a:off x="3428999" y="1399382"/>
            <a:ext cx="0" cy="1246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21" idx="2"/>
          </p:cNvCxnSpPr>
          <p:nvPr/>
        </p:nvCxnSpPr>
        <p:spPr bwMode="auto">
          <a:xfrm>
            <a:off x="3428999" y="1866896"/>
            <a:ext cx="0" cy="495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25" idx="1"/>
          </p:cNvCxnSpPr>
          <p:nvPr/>
        </p:nvCxnSpPr>
        <p:spPr bwMode="auto">
          <a:xfrm>
            <a:off x="3428999" y="2133599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ounded Rectangle 24"/>
          <p:cNvSpPr/>
          <p:nvPr/>
        </p:nvSpPr>
        <p:spPr bwMode="auto">
          <a:xfrm>
            <a:off x="3543299" y="1962151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419598" y="990600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598" y="1524000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4"/>
            <a:endCxn id="27" idx="0"/>
          </p:cNvCxnSpPr>
          <p:nvPr/>
        </p:nvCxnSpPr>
        <p:spPr bwMode="auto">
          <a:xfrm>
            <a:off x="4914898" y="1399382"/>
            <a:ext cx="0" cy="1246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27" idx="2"/>
          </p:cNvCxnSpPr>
          <p:nvPr/>
        </p:nvCxnSpPr>
        <p:spPr bwMode="auto">
          <a:xfrm>
            <a:off x="4914898" y="1866896"/>
            <a:ext cx="0" cy="495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endCxn id="31" idx="1"/>
          </p:cNvCxnSpPr>
          <p:nvPr/>
        </p:nvCxnSpPr>
        <p:spPr bwMode="auto">
          <a:xfrm>
            <a:off x="4914898" y="2133599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ounded Rectangle 30"/>
          <p:cNvSpPr/>
          <p:nvPr/>
        </p:nvSpPr>
        <p:spPr bwMode="auto">
          <a:xfrm>
            <a:off x="5029198" y="1962151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905497" y="990600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905497" y="1524000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4" name="Straight Connector 33"/>
          <p:cNvCxnSpPr>
            <a:stCxn id="32" idx="4"/>
            <a:endCxn id="33" idx="0"/>
          </p:cNvCxnSpPr>
          <p:nvPr/>
        </p:nvCxnSpPr>
        <p:spPr bwMode="auto">
          <a:xfrm>
            <a:off x="6400797" y="1399382"/>
            <a:ext cx="0" cy="1246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33" idx="2"/>
          </p:cNvCxnSpPr>
          <p:nvPr/>
        </p:nvCxnSpPr>
        <p:spPr bwMode="auto">
          <a:xfrm>
            <a:off x="6400797" y="1866896"/>
            <a:ext cx="0" cy="4953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endCxn id="37" idx="1"/>
          </p:cNvCxnSpPr>
          <p:nvPr/>
        </p:nvCxnSpPr>
        <p:spPr bwMode="auto">
          <a:xfrm>
            <a:off x="6400797" y="2133599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6515097" y="1962151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1447800" y="4044241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447800" y="3619502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0" name="Straight Connector 39"/>
          <p:cNvCxnSpPr>
            <a:stCxn id="38" idx="0"/>
            <a:endCxn id="39" idx="2"/>
          </p:cNvCxnSpPr>
          <p:nvPr/>
        </p:nvCxnSpPr>
        <p:spPr bwMode="auto">
          <a:xfrm flipV="1">
            <a:off x="1943100" y="3962398"/>
            <a:ext cx="0" cy="818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endCxn id="39" idx="0"/>
          </p:cNvCxnSpPr>
          <p:nvPr/>
        </p:nvCxnSpPr>
        <p:spPr bwMode="auto">
          <a:xfrm>
            <a:off x="1943100" y="3124200"/>
            <a:ext cx="0" cy="495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endCxn id="43" idx="1"/>
          </p:cNvCxnSpPr>
          <p:nvPr/>
        </p:nvCxnSpPr>
        <p:spPr bwMode="auto">
          <a:xfrm>
            <a:off x="1952311" y="3371844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ounded Rectangle 42"/>
          <p:cNvSpPr/>
          <p:nvPr/>
        </p:nvSpPr>
        <p:spPr bwMode="auto">
          <a:xfrm>
            <a:off x="2066611" y="3200396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924488" y="4044241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924488" y="3619502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4" name="Straight Connector 53"/>
          <p:cNvCxnSpPr>
            <a:stCxn id="52" idx="0"/>
            <a:endCxn id="53" idx="2"/>
          </p:cNvCxnSpPr>
          <p:nvPr/>
        </p:nvCxnSpPr>
        <p:spPr bwMode="auto">
          <a:xfrm flipV="1">
            <a:off x="3419788" y="3962398"/>
            <a:ext cx="0" cy="818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endCxn id="53" idx="0"/>
          </p:cNvCxnSpPr>
          <p:nvPr/>
        </p:nvCxnSpPr>
        <p:spPr bwMode="auto">
          <a:xfrm>
            <a:off x="3419788" y="3124200"/>
            <a:ext cx="0" cy="495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endCxn id="57" idx="1"/>
          </p:cNvCxnSpPr>
          <p:nvPr/>
        </p:nvCxnSpPr>
        <p:spPr bwMode="auto">
          <a:xfrm>
            <a:off x="3428999" y="3371844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Rounded Rectangle 56"/>
          <p:cNvSpPr/>
          <p:nvPr/>
        </p:nvSpPr>
        <p:spPr bwMode="auto">
          <a:xfrm>
            <a:off x="3543299" y="3200396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4401176" y="4044241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401176" y="3619502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0" name="Straight Connector 59"/>
          <p:cNvCxnSpPr>
            <a:stCxn id="58" idx="0"/>
            <a:endCxn id="59" idx="2"/>
          </p:cNvCxnSpPr>
          <p:nvPr/>
        </p:nvCxnSpPr>
        <p:spPr bwMode="auto">
          <a:xfrm flipV="1">
            <a:off x="4896476" y="3962398"/>
            <a:ext cx="0" cy="818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endCxn id="59" idx="0"/>
          </p:cNvCxnSpPr>
          <p:nvPr/>
        </p:nvCxnSpPr>
        <p:spPr bwMode="auto">
          <a:xfrm>
            <a:off x="4896476" y="3124200"/>
            <a:ext cx="0" cy="495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endCxn id="63" idx="1"/>
          </p:cNvCxnSpPr>
          <p:nvPr/>
        </p:nvCxnSpPr>
        <p:spPr bwMode="auto">
          <a:xfrm>
            <a:off x="4905687" y="3371844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ounded Rectangle 62"/>
          <p:cNvSpPr/>
          <p:nvPr/>
        </p:nvSpPr>
        <p:spPr bwMode="auto">
          <a:xfrm>
            <a:off x="5019987" y="3200396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5877864" y="4044241"/>
            <a:ext cx="990600" cy="4087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Proc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877864" y="3619502"/>
            <a:ext cx="990600" cy="3428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Cache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6" name="Straight Connector 65"/>
          <p:cNvCxnSpPr>
            <a:stCxn id="64" idx="0"/>
            <a:endCxn id="65" idx="2"/>
          </p:cNvCxnSpPr>
          <p:nvPr/>
        </p:nvCxnSpPr>
        <p:spPr bwMode="auto">
          <a:xfrm flipV="1">
            <a:off x="6373164" y="3962398"/>
            <a:ext cx="0" cy="818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endCxn id="65" idx="0"/>
          </p:cNvCxnSpPr>
          <p:nvPr/>
        </p:nvCxnSpPr>
        <p:spPr bwMode="auto">
          <a:xfrm>
            <a:off x="6373164" y="3124200"/>
            <a:ext cx="0" cy="4953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endCxn id="69" idx="1"/>
          </p:cNvCxnSpPr>
          <p:nvPr/>
        </p:nvCxnSpPr>
        <p:spPr bwMode="auto">
          <a:xfrm>
            <a:off x="6382375" y="3371844"/>
            <a:ext cx="11430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Rounded Rectangle 68"/>
          <p:cNvSpPr/>
          <p:nvPr/>
        </p:nvSpPr>
        <p:spPr bwMode="auto">
          <a:xfrm>
            <a:off x="6496675" y="3200396"/>
            <a:ext cx="762000" cy="342897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Mem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NUMA vs. UMA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 = Processing Element</a:t>
            </a:r>
          </a:p>
          <a:p>
            <a:r>
              <a:rPr lang="en-US" dirty="0" smtClean="0"/>
              <a:t>UMA = Uniform Memory Access</a:t>
            </a:r>
          </a:p>
          <a:p>
            <a:pPr lvl="1"/>
            <a:r>
              <a:rPr lang="en-US" dirty="0" smtClean="0"/>
              <a:t>Shared memory</a:t>
            </a:r>
          </a:p>
          <a:p>
            <a:pPr lvl="1"/>
            <a:r>
              <a:rPr lang="en-US" dirty="0" smtClean="0"/>
              <a:t>Same cost for any PE to access</a:t>
            </a:r>
          </a:p>
          <a:p>
            <a:r>
              <a:rPr lang="en-US" dirty="0" smtClean="0"/>
              <a:t>NUMA </a:t>
            </a:r>
            <a:r>
              <a:rPr lang="en-US" dirty="0" smtClean="0"/>
              <a:t>= Non-Uniform Memory Access</a:t>
            </a:r>
          </a:p>
          <a:p>
            <a:pPr lvl="1"/>
            <a:r>
              <a:rPr lang="en-US" dirty="0" smtClean="0"/>
              <a:t>All memory is associated with some PE</a:t>
            </a:r>
          </a:p>
          <a:p>
            <a:pPr lvl="1"/>
            <a:r>
              <a:rPr lang="en-US" dirty="0" smtClean="0"/>
              <a:t>Faster for that PE, slower for other PEs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73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Address Model</a:t>
            </a:r>
          </a:p>
        </p:txBody>
      </p:sp>
      <p:sp>
        <p:nvSpPr>
          <p:cNvPr id="12113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Physical locations</a:t>
            </a:r>
          </a:p>
          <a:p>
            <a:pPr lvl="1"/>
            <a:r>
              <a:rPr lang="en-US" dirty="0"/>
              <a:t>Each PE </a:t>
            </a:r>
            <a:r>
              <a:rPr lang="en-US" dirty="0" smtClean="0"/>
              <a:t>can </a:t>
            </a:r>
            <a:r>
              <a:rPr lang="en-US" dirty="0"/>
              <a:t>name every physical location in the machine</a:t>
            </a:r>
          </a:p>
          <a:p>
            <a:r>
              <a:rPr lang="en-US" dirty="0"/>
              <a:t>Shared data</a:t>
            </a:r>
          </a:p>
          <a:p>
            <a:pPr lvl="1"/>
            <a:r>
              <a:rPr lang="en-US" dirty="0"/>
              <a:t>Each process can name all data it shares with other processes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Address Model</a:t>
            </a:r>
          </a:p>
        </p:txBody>
      </p:sp>
      <p:sp>
        <p:nvSpPr>
          <p:cNvPr id="127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Data transfer</a:t>
            </a:r>
          </a:p>
          <a:p>
            <a:pPr lvl="1"/>
            <a:r>
              <a:rPr lang="en-US" sz="2400"/>
              <a:t>Use load and store, VM maps to local or remote location</a:t>
            </a:r>
          </a:p>
          <a:p>
            <a:pPr lvl="1"/>
            <a:r>
              <a:rPr lang="en-US" sz="2400"/>
              <a:t>Extra memory level: cache remote data</a:t>
            </a:r>
          </a:p>
          <a:p>
            <a:pPr lvl="1"/>
            <a:r>
              <a:rPr lang="en-US" sz="2400"/>
              <a:t>Significant research on making the translation transparent and scalable for many nodes</a:t>
            </a:r>
          </a:p>
          <a:p>
            <a:pPr lvl="2"/>
            <a:r>
              <a:rPr lang="en-US" sz="2000"/>
              <a:t>Handling data consistency and protection challenging </a:t>
            </a:r>
          </a:p>
          <a:p>
            <a:pPr lvl="2"/>
            <a:r>
              <a:rPr lang="en-US" sz="2000"/>
              <a:t>Latency depends on the underlying hardware architecture (bus bandwidth, memory access time and support for address translation) </a:t>
            </a:r>
          </a:p>
          <a:p>
            <a:pPr lvl="2"/>
            <a:r>
              <a:rPr lang="en-US" sz="2000"/>
              <a:t>Scalability is limited given that the communication model is so tightly coupled with process address space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Fundamental </a:t>
            </a:r>
            <a:r>
              <a:rPr lang="en-US" dirty="0" smtClean="0"/>
              <a:t>Issues </a:t>
            </a:r>
            <a:br>
              <a:rPr lang="en-US" dirty="0" smtClean="0"/>
            </a:br>
            <a:r>
              <a:rPr lang="en-US" dirty="0" smtClean="0"/>
              <a:t>(#1: Naming)</a:t>
            </a:r>
            <a:endParaRPr lang="en-US" dirty="0"/>
          </a:p>
        </p:txBody>
      </p:sp>
      <p:sp>
        <p:nvSpPr>
          <p:cNvPr id="12144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What </a:t>
            </a:r>
            <a:r>
              <a:rPr lang="en-US" dirty="0"/>
              <a:t>data is </a:t>
            </a:r>
            <a:r>
              <a:rPr lang="en-US" dirty="0" smtClean="0"/>
              <a:t>shared?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How </a:t>
            </a:r>
            <a:r>
              <a:rPr lang="en-US" dirty="0"/>
              <a:t>it is </a:t>
            </a:r>
            <a:r>
              <a:rPr lang="en-US" dirty="0" smtClean="0"/>
              <a:t>addressed?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What </a:t>
            </a:r>
            <a:r>
              <a:rPr lang="en-US" dirty="0"/>
              <a:t>operations can access </a:t>
            </a:r>
            <a:r>
              <a:rPr lang="en-US" dirty="0" smtClean="0"/>
              <a:t>data?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How </a:t>
            </a:r>
            <a:r>
              <a:rPr lang="en-US" dirty="0"/>
              <a:t>processes refer to each </a:t>
            </a:r>
            <a:r>
              <a:rPr lang="en-US" dirty="0" smtClean="0"/>
              <a:t>other?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Choice </a:t>
            </a:r>
            <a:r>
              <a:rPr lang="en-US" sz="2800" dirty="0"/>
              <a:t>of naming affects code produced by a compiler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Just remember and load address or keep track of processor number and local virtual address for message passing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Choice </a:t>
            </a:r>
            <a:r>
              <a:rPr lang="en-US" sz="2800" dirty="0"/>
              <a:t>of naming affects replication of data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cache memory hierarchy or via SW replication and consistency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Address Spaces</a:t>
            </a:r>
          </a:p>
        </p:txBody>
      </p:sp>
      <p:sp>
        <p:nvSpPr>
          <p:cNvPr id="1215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Global physical address space</a:t>
            </a:r>
          </a:p>
          <a:p>
            <a:pPr lvl="1"/>
            <a:r>
              <a:rPr lang="en-US" sz="2400"/>
              <a:t>any processor can generate, address and access it in a single operation</a:t>
            </a:r>
          </a:p>
          <a:p>
            <a:r>
              <a:rPr lang="en-US" sz="2800"/>
              <a:t>Global virtual address space</a:t>
            </a:r>
          </a:p>
          <a:p>
            <a:pPr lvl="1"/>
            <a:r>
              <a:rPr lang="en-US" sz="2400"/>
              <a:t>if the address space of each process can  be configured to contain all shared data of the parallel program</a:t>
            </a:r>
          </a:p>
          <a:p>
            <a:pPr lvl="2"/>
            <a:r>
              <a:rPr lang="en-US" sz="2000"/>
              <a:t>memory can be anywhere: virtual address translation handles it</a:t>
            </a:r>
          </a:p>
          <a:p>
            <a:r>
              <a:rPr lang="en-US" sz="2800"/>
              <a:t>Segmented shared address space</a:t>
            </a:r>
          </a:p>
          <a:p>
            <a:pPr lvl="1"/>
            <a:r>
              <a:rPr lang="en-US" sz="2400"/>
              <a:t>locations are named &lt;process number, address&gt; uniformly for all processes of the parallel program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Fundamental </a:t>
            </a:r>
            <a:r>
              <a:rPr lang="en-US" dirty="0" smtClean="0"/>
              <a:t>Issues</a:t>
            </a:r>
            <a:br>
              <a:rPr lang="en-US" dirty="0" smtClean="0"/>
            </a:br>
            <a:r>
              <a:rPr lang="en-US" dirty="0" smtClean="0"/>
              <a:t>(#2: Synchronization)</a:t>
            </a:r>
            <a:endParaRPr lang="en-US" dirty="0"/>
          </a:p>
        </p:txBody>
      </p:sp>
      <p:sp>
        <p:nvSpPr>
          <p:cNvPr id="12165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cooperate, processes must coordinate</a:t>
            </a:r>
          </a:p>
          <a:p>
            <a:r>
              <a:rPr lang="en-US" dirty="0"/>
              <a:t>Message passing is implicit coordination with transmission or arrival of data</a:t>
            </a:r>
          </a:p>
          <a:p>
            <a:r>
              <a:rPr lang="en-US" dirty="0"/>
              <a:t>Shared address </a:t>
            </a:r>
            <a:r>
              <a:rPr lang="en-US" dirty="0">
                <a:ea typeface="Lucida Grande" charset="0"/>
                <a:cs typeface="Lucida Grande" charset="0"/>
              </a:rPr>
              <a:t>→</a:t>
            </a:r>
            <a:r>
              <a:rPr lang="en-US" dirty="0"/>
              <a:t> additional operations to explicitly coordinate: </a:t>
            </a:r>
            <a:br>
              <a:rPr lang="en-US" dirty="0"/>
            </a:br>
            <a:r>
              <a:rPr lang="en-US" dirty="0"/>
              <a:t>e.g., write a flag, awaken a thread, interrupt a processor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2539</TotalTime>
  <Words>1538</Words>
  <Application>Microsoft Macintosh PowerPoint</Application>
  <PresentationFormat>On-screen Show (4:3)</PresentationFormat>
  <Paragraphs>471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Lucida Grande</vt:lpstr>
      <vt:lpstr>Times New Roman</vt:lpstr>
      <vt:lpstr>ヒラギノ角ゴ Pro W3</vt:lpstr>
      <vt:lpstr>UMBC</vt:lpstr>
      <vt:lpstr>CMSC 611: Advanced Computer Architecture</vt:lpstr>
      <vt:lpstr>Centralized Shared Memory </vt:lpstr>
      <vt:lpstr>Distributed Memory </vt:lpstr>
      <vt:lpstr>NUMA vs. UMA</vt:lpstr>
      <vt:lpstr>Shared Address Model</vt:lpstr>
      <vt:lpstr>Shared Address Model</vt:lpstr>
      <vt:lpstr>Three Fundamental Issues  (#1: Naming)</vt:lpstr>
      <vt:lpstr>Naming Address Spaces</vt:lpstr>
      <vt:lpstr>Three Fundamental Issues (#2: Synchronization)</vt:lpstr>
      <vt:lpstr>Three Fundamental Issues (#3: Latency &amp; Bandwidth)</vt:lpstr>
      <vt:lpstr>Snooping Cache Coherency</vt:lpstr>
      <vt:lpstr>Directory Cache Coherency</vt:lpstr>
      <vt:lpstr>Distributed Directory Multiprocessors</vt:lpstr>
      <vt:lpstr>Directory Protocol</vt:lpstr>
      <vt:lpstr>Directory Protocol</vt:lpstr>
      <vt:lpstr>Example Directory Protocol</vt:lpstr>
      <vt:lpstr>Directory Protocol Messages</vt:lpstr>
      <vt:lpstr>Cache Controller State Machine</vt:lpstr>
      <vt:lpstr>Directory Controller State Machine</vt:lpstr>
      <vt:lpstr>Example</vt:lpstr>
      <vt:lpstr>Example</vt:lpstr>
      <vt:lpstr>Example</vt:lpstr>
      <vt:lpstr>Example</vt:lpstr>
      <vt:lpstr>Example</vt:lpstr>
      <vt:lpstr>Example</vt:lpstr>
    </vt:vector>
  </TitlesOfParts>
  <Company>˧耀쿘Τ౜뿿큠Τៈ쿘˧훼뿿큐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118</cp:revision>
  <cp:lastPrinted>2003-11-05T16:28:34Z</cp:lastPrinted>
  <dcterms:created xsi:type="dcterms:W3CDTF">2010-12-01T20:26:55Z</dcterms:created>
  <dcterms:modified xsi:type="dcterms:W3CDTF">2018-05-03T17:03:37Z</dcterms:modified>
</cp:coreProperties>
</file>