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5" r:id="rId3"/>
    <p:sldId id="376" r:id="rId4"/>
    <p:sldId id="385" r:id="rId5"/>
    <p:sldId id="386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17" r:id="rId19"/>
    <p:sldId id="428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pos="2880">
          <p15:clr>
            <a:srgbClr val="A4A3A4"/>
          </p15:clr>
        </p15:guide>
        <p15:guide id="4" pos="57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008080"/>
    <a:srgbClr val="000099"/>
    <a:srgbClr val="000066"/>
    <a:srgbClr val="FFCC00"/>
    <a:srgbClr val="CC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 autoAdjust="0"/>
    <p:restoredTop sz="90954"/>
  </p:normalViewPr>
  <p:slideViewPr>
    <p:cSldViewPr snapToObjects="1">
      <p:cViewPr varScale="1">
        <p:scale>
          <a:sx n="128" d="100"/>
          <a:sy n="128" d="100"/>
        </p:scale>
        <p:origin x="408" y="168"/>
      </p:cViewPr>
      <p:guideLst>
        <p:guide orient="horz" pos="720"/>
        <p:guide orient="horz" pos="4224"/>
        <p:guide pos="2880"/>
        <p:guide pos="5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623F7A0B-B3F9-3C45-B83A-4F3FC3481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4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8CE05415-15ED-A641-91E7-3BC832270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013E3-3A9A-1E49-844A-C3F1FAB9D7A5}" type="slidenum">
              <a:rPr lang="en-US"/>
              <a:pPr/>
              <a:t>1</a:t>
            </a:fld>
            <a:endParaRPr lang="en-US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C73B4-0A84-0948-911C-2954A17E7972}" type="slidenum">
              <a:rPr lang="en-US"/>
              <a:pPr/>
              <a:t>10</a:t>
            </a:fld>
            <a:endParaRPr lang="en-US"/>
          </a:p>
        </p:txBody>
      </p:sp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9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8A5D3-FA10-9543-8F78-8C09825CF9D8}" type="slidenum">
              <a:rPr lang="en-US"/>
              <a:pPr/>
              <a:t>11</a:t>
            </a:fld>
            <a:endParaRPr lang="en-US"/>
          </a:p>
        </p:txBody>
      </p:sp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5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E3E63-91C5-5A46-B4F5-E63E86A7E70E}" type="slidenum">
              <a:rPr lang="en-US"/>
              <a:pPr/>
              <a:t>12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3687E-F54D-D44A-9483-94C6ACAA17ED}" type="slidenum">
              <a:rPr lang="en-US"/>
              <a:pPr/>
              <a:t>13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9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48096-0E9E-F241-99A7-829EF586FA62}" type="slidenum">
              <a:rPr lang="en-US"/>
              <a:pPr/>
              <a:t>14</a:t>
            </a:fld>
            <a:endParaRPr lang="en-US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9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59AF4-79B7-9347-95BE-F6BBF4104A58}" type="slidenum">
              <a:rPr lang="en-US"/>
              <a:pPr/>
              <a:t>15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79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52967-7CAA-F94F-A8B9-9C6EAD12440F}" type="slidenum">
              <a:rPr lang="en-US"/>
              <a:pPr/>
              <a:t>16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26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90206-2EEC-0A44-A2C4-BF4647CBC77E}" type="slidenum">
              <a:rPr lang="en-US"/>
              <a:pPr/>
              <a:t>17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Why write miss first?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Because in general, only write a piece of block, may need to read it first so that can have a full vblock; therefore, need to get </a:t>
            </a:r>
          </a:p>
          <a:p>
            <a:pPr>
              <a:lnSpc>
                <a:spcPts val="14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Write back is low priority event.</a:t>
            </a:r>
          </a:p>
        </p:txBody>
      </p:sp>
    </p:spTree>
    <p:extLst>
      <p:ext uri="{BB962C8B-B14F-4D97-AF65-F5344CB8AC3E}">
        <p14:creationId xmlns:p14="http://schemas.microsoft.com/office/powerpoint/2010/main" val="69344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1014B-A4B6-494A-989C-4CB8E7463672}" type="slidenum">
              <a:rPr lang="en-US"/>
              <a:pPr/>
              <a:t>2</a:t>
            </a:fld>
            <a:endParaRPr lang="en-US"/>
          </a:p>
        </p:txBody>
      </p:sp>
      <p:sp>
        <p:nvSpPr>
          <p:cNvPr id="124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959A1-7D57-F747-BCB8-CA4CB935B249}" type="slidenum">
              <a:rPr lang="en-US"/>
              <a:pPr/>
              <a:t>3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5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1686B-45CA-9D45-A88E-66A619FEB284}" type="slidenum">
              <a:rPr lang="en-US"/>
              <a:pPr/>
              <a:t>4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Processor</a:t>
            </a:r>
          </a:p>
          <a:p>
            <a:pPr>
              <a:lnSpc>
                <a:spcPts val="1400"/>
              </a:lnSpc>
              <a:spcAft>
                <a:spcPts val="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b) Writes green, red stale</a:t>
            </a:r>
          </a:p>
          <a:p>
            <a:pPr>
              <a:lnSpc>
                <a:spcPts val="14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</a:rPr>
              <a:t>c) Update memory (green), red stale in cache</a:t>
            </a:r>
          </a:p>
        </p:txBody>
      </p:sp>
    </p:spTree>
    <p:extLst>
      <p:ext uri="{BB962C8B-B14F-4D97-AF65-F5344CB8AC3E}">
        <p14:creationId xmlns:p14="http://schemas.microsoft.com/office/powerpoint/2010/main" val="99010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D9642-0EB4-B546-83C8-1BB921524105}" type="slidenum">
              <a:rPr lang="en-US"/>
              <a:pPr/>
              <a:t>5</a:t>
            </a:fld>
            <a:endParaRPr lang="en-US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8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E8DC8-83CF-EF4A-9C16-97E13DD78BED}" type="slidenum">
              <a:rPr lang="en-US"/>
              <a:pPr/>
              <a:t>6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3B2CB-43F7-0345-BC8D-1DA64B7895B1}" type="slidenum">
              <a:rPr lang="en-US"/>
              <a:pPr/>
              <a:t>7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6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F39F5-DC18-2841-BFDC-8495ACB243CD}" type="slidenum">
              <a:rPr lang="en-US"/>
              <a:pPr/>
              <a:t>8</a:t>
            </a:fld>
            <a:endParaRPr lang="en-US"/>
          </a:p>
        </p:txBody>
      </p:sp>
      <p:sp>
        <p:nvSpPr>
          <p:cNvPr id="134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0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89599-E31A-9146-8B32-C87479EC8813}" type="slidenum">
              <a:rPr lang="en-US"/>
              <a:pPr/>
              <a:t>9</a:t>
            </a:fld>
            <a:endParaRPr 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15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55DF-C8FB-5847-8881-C55CB5886E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CMSC 611: Advanced Computer Architecture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Shared Memory</a:t>
            </a:r>
            <a:endParaRPr lang="en-US" dirty="0"/>
          </a:p>
        </p:txBody>
      </p:sp>
      <p:sp>
        <p:nvSpPr>
          <p:cNvPr id="888836" name="Text Box 4"/>
          <p:cNvSpPr txBox="1">
            <a:spLocks noChangeArrowheads="1"/>
          </p:cNvSpPr>
          <p:nvPr/>
        </p:nvSpPr>
        <p:spPr bwMode="auto">
          <a:xfrm>
            <a:off x="5297488" y="6613525"/>
            <a:ext cx="3902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/>
              <a:t>Most slides adapted from David Patterson. Some from Mohomed Younis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Snoopy Protocol</a:t>
            </a:r>
          </a:p>
        </p:txBody>
      </p:sp>
      <p:sp>
        <p:nvSpPr>
          <p:cNvPr id="12871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Invalidation protocol, write-back cache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Each </a:t>
            </a:r>
            <a:r>
              <a:rPr lang="en-US" sz="2800" b="1" dirty="0"/>
              <a:t>block of memory </a:t>
            </a:r>
            <a:r>
              <a:rPr lang="en-US" sz="2800" dirty="0"/>
              <a:t>is in one state: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Clean in all caches and </a:t>
            </a:r>
            <a:r>
              <a:rPr lang="en-US" sz="2400" dirty="0" smtClean="0"/>
              <a:t>memory </a:t>
            </a:r>
            <a:r>
              <a:rPr lang="en-US" sz="2400" dirty="0"/>
              <a:t>(Shared)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OR Dirty in exactly one cache (Exclusive)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OR Not in any </a:t>
            </a:r>
            <a:r>
              <a:rPr lang="en-US" sz="2400" dirty="0" smtClean="0"/>
              <a:t>caches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Each </a:t>
            </a:r>
            <a:r>
              <a:rPr lang="en-US" sz="2800" b="1" dirty="0"/>
              <a:t>cache block </a:t>
            </a:r>
            <a:r>
              <a:rPr lang="en-US" sz="2800" dirty="0"/>
              <a:t>is in one </a:t>
            </a:r>
            <a:r>
              <a:rPr lang="en-US" sz="2800" dirty="0" smtClean="0"/>
              <a:t>state: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Shared: </a:t>
            </a:r>
            <a:r>
              <a:rPr lang="en-US" sz="2400" dirty="0"/>
              <a:t>block can be read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 smtClean="0"/>
              <a:t>Exclusive: </a:t>
            </a:r>
            <a:r>
              <a:rPr lang="en-US" sz="2400" dirty="0"/>
              <a:t>cache has only copy, it is </a:t>
            </a:r>
            <a:r>
              <a:rPr lang="en-US" sz="2400" dirty="0" smtClean="0"/>
              <a:t>writeable</a:t>
            </a:r>
            <a:r>
              <a:rPr lang="en-US" sz="2400" dirty="0"/>
              <a:t>, and dirty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OR </a:t>
            </a:r>
            <a:r>
              <a:rPr lang="en-US" sz="2400" dirty="0" smtClean="0"/>
              <a:t>Invalid: </a:t>
            </a:r>
            <a:r>
              <a:rPr lang="en-US" sz="2400" dirty="0"/>
              <a:t>block contains no data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Read misses: cause all caches to snoop bus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Writes to clean line are treated as misses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5" name="Freeform 3"/>
          <p:cNvSpPr>
            <a:spLocks/>
          </p:cNvSpPr>
          <p:nvPr/>
        </p:nvSpPr>
        <p:spPr bwMode="auto">
          <a:xfrm>
            <a:off x="1503363" y="438150"/>
            <a:ext cx="793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103313"/>
            <a:ext cx="5186363" cy="544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882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Snoopy-Cache Controller</a:t>
            </a:r>
          </a:p>
        </p:txBody>
      </p:sp>
      <p:sp>
        <p:nvSpPr>
          <p:cNvPr id="128820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3886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Complications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Cannot update cache until bus is obtained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Two step process: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Arbitrate for bus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Place miss on bus and complete operation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Split transaction bus: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Bus transaction is not atomic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Multiple misses can interleave, allowing two caches to grab block in the Exclusive state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Must track and prevent multiple misses for one block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36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89220" name="Text Box 4"/>
          <p:cNvSpPr txBox="1">
            <a:spLocks noChangeArrowheads="1"/>
          </p:cNvSpPr>
          <p:nvPr/>
        </p:nvSpPr>
        <p:spPr bwMode="auto">
          <a:xfrm>
            <a:off x="103188" y="3930650"/>
            <a:ext cx="22193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block, initial cache state is invalid</a:t>
            </a:r>
          </a:p>
        </p:txBody>
      </p:sp>
      <p:pic>
        <p:nvPicPr>
          <p:cNvPr id="128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8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0244" name="Text Box 4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1269" name="Text Box 5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pic>
        <p:nvPicPr>
          <p:cNvPr id="129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2293" name="Text Box 5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pic>
        <p:nvPicPr>
          <p:cNvPr id="129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3317" name="Text Box 5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spcAft>
                <a:spcPts val="113"/>
              </a:spcAft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Example</a:t>
            </a:r>
          </a:p>
        </p:txBody>
      </p:sp>
      <p:sp>
        <p:nvSpPr>
          <p:cNvPr id="1294339" name="Text Box 3"/>
          <p:cNvSpPr txBox="1">
            <a:spLocks noChangeArrowheads="1"/>
          </p:cNvSpPr>
          <p:nvPr/>
        </p:nvSpPr>
        <p:spPr bwMode="auto">
          <a:xfrm>
            <a:off x="8051800" y="2667000"/>
            <a:ext cx="196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400" i="1" u="sng">
                <a:solidFill>
                  <a:srgbClr val="3333CC"/>
                </a:solidFill>
              </a:rPr>
              <a:t>A1</a:t>
            </a:r>
          </a:p>
        </p:txBody>
      </p:sp>
      <p:sp>
        <p:nvSpPr>
          <p:cNvPr id="1294340" name="Text Box 4"/>
          <p:cNvSpPr txBox="1">
            <a:spLocks noChangeArrowheads="1"/>
          </p:cNvSpPr>
          <p:nvPr/>
        </p:nvSpPr>
        <p:spPr bwMode="auto">
          <a:xfrm>
            <a:off x="8051800" y="3481388"/>
            <a:ext cx="196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700"/>
              </a:lnSpc>
              <a:tabLst>
                <a:tab pos="0" algn="l"/>
              </a:tabLst>
            </a:pPr>
            <a:r>
              <a:rPr lang="en-US" sz="1400" i="1" u="sng">
                <a:solidFill>
                  <a:srgbClr val="3333CC"/>
                </a:solidFill>
              </a:rPr>
              <a:t>A1</a:t>
            </a:r>
          </a:p>
        </p:txBody>
      </p:sp>
      <p:pic>
        <p:nvPicPr>
          <p:cNvPr id="129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990600"/>
            <a:ext cx="8774113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94343" name="Text Box 7"/>
          <p:cNvSpPr txBox="1">
            <a:spLocks noChangeArrowheads="1"/>
          </p:cNvSpPr>
          <p:nvPr/>
        </p:nvSpPr>
        <p:spPr bwMode="auto">
          <a:xfrm>
            <a:off x="103188" y="3930650"/>
            <a:ext cx="2143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00"/>
              </a:lnSpc>
              <a:tabLst>
                <a:tab pos="0" algn="l"/>
                <a:tab pos="914400" algn="l"/>
                <a:tab pos="1828800" algn="l"/>
              </a:tabLst>
            </a:pPr>
            <a:r>
              <a:rPr lang="en-US" sz="1800">
                <a:solidFill>
                  <a:srgbClr val="3333CC"/>
                </a:solidFill>
              </a:rPr>
              <a:t>Assumes memory blocks A1 and A2 map to same cache block</a:t>
            </a:r>
          </a:p>
        </p:txBody>
      </p:sp>
      <p:pic>
        <p:nvPicPr>
          <p:cNvPr id="129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5702300" cy="3030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Variations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MESI(F)</a:t>
            </a:r>
          </a:p>
          <a:p>
            <a:pPr lvl="1"/>
            <a:r>
              <a:rPr lang="en-US" dirty="0" smtClean="0"/>
              <a:t>Modified (renamed vs. 3-state protocol)</a:t>
            </a:r>
          </a:p>
          <a:p>
            <a:pPr lvl="2"/>
            <a:r>
              <a:rPr lang="en-US" dirty="0" smtClean="0"/>
              <a:t>1 core can be modified, rest must be Invalid</a:t>
            </a:r>
          </a:p>
          <a:p>
            <a:pPr lvl="2"/>
            <a:r>
              <a:rPr lang="en-US" dirty="0" smtClean="0"/>
              <a:t>Data has been changed, will need to write back</a:t>
            </a:r>
          </a:p>
          <a:p>
            <a:pPr lvl="1"/>
            <a:r>
              <a:rPr lang="en-US" dirty="0"/>
              <a:t>Exclusive (new)</a:t>
            </a:r>
          </a:p>
          <a:p>
            <a:pPr lvl="2"/>
            <a:r>
              <a:rPr lang="en-US" dirty="0"/>
              <a:t>Single </a:t>
            </a:r>
            <a:r>
              <a:rPr lang="en-US" b="1" dirty="0"/>
              <a:t>read only</a:t>
            </a:r>
            <a:r>
              <a:rPr lang="en-US" dirty="0"/>
              <a:t> core</a:t>
            </a:r>
            <a:endParaRPr lang="en-US" b="1" dirty="0"/>
          </a:p>
          <a:p>
            <a:pPr lvl="2"/>
            <a:r>
              <a:rPr lang="en-US" dirty="0"/>
              <a:t>Can change to Modified without </a:t>
            </a:r>
            <a:r>
              <a:rPr lang="en-US" dirty="0" smtClean="0"/>
              <a:t>asking</a:t>
            </a:r>
          </a:p>
          <a:p>
            <a:pPr lvl="2"/>
            <a:r>
              <a:rPr lang="en-US" dirty="0" smtClean="0"/>
              <a:t>Forward data, </a:t>
            </a:r>
            <a:r>
              <a:rPr lang="en-US" smtClean="0"/>
              <a:t>and change to Shared on request</a:t>
            </a:r>
            <a:endParaRPr lang="en-US" dirty="0"/>
          </a:p>
          <a:p>
            <a:pPr lvl="1"/>
            <a:r>
              <a:rPr lang="en-US" dirty="0" smtClean="0"/>
              <a:t>Shared</a:t>
            </a:r>
            <a:endParaRPr lang="en-US" dirty="0"/>
          </a:p>
          <a:p>
            <a:pPr lvl="2"/>
            <a:r>
              <a:rPr lang="en-US" dirty="0"/>
              <a:t>Read only: </a:t>
            </a:r>
            <a:r>
              <a:rPr lang="en-US" dirty="0" smtClean="0"/>
              <a:t>many </a:t>
            </a:r>
            <a:r>
              <a:rPr lang="en-US" dirty="0"/>
              <a:t>cores can be shared, read only</a:t>
            </a:r>
          </a:p>
          <a:p>
            <a:pPr lvl="1"/>
            <a:r>
              <a:rPr lang="en-US" dirty="0"/>
              <a:t>Invalid: no longer valid</a:t>
            </a:r>
          </a:p>
          <a:p>
            <a:pPr lvl="1"/>
            <a:r>
              <a:rPr lang="en-US" dirty="0" smtClean="0"/>
              <a:t>Forward </a:t>
            </a:r>
            <a:r>
              <a:rPr lang="en-US" dirty="0"/>
              <a:t>(new)</a:t>
            </a:r>
          </a:p>
          <a:p>
            <a:pPr lvl="2"/>
            <a:r>
              <a:rPr lang="en-US" dirty="0"/>
              <a:t>Most recent shared core, designated to forward data</a:t>
            </a:r>
          </a:p>
          <a:p>
            <a:pPr lvl="2"/>
            <a:r>
              <a:rPr lang="en-US" dirty="0"/>
              <a:t>Forwarding saves slower memory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57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Cortex-A57</a:t>
            </a:r>
          </a:p>
          <a:p>
            <a:r>
              <a:rPr lang="en-US" dirty="0" smtClean="0"/>
              <a:t>Intel Nehalem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96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Memory</a:t>
            </a:r>
          </a:p>
        </p:txBody>
      </p:sp>
      <p:sp>
        <p:nvSpPr>
          <p:cNvPr id="1208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Processors communicate with shared address space</a:t>
            </a:r>
          </a:p>
          <a:p>
            <a:r>
              <a:rPr lang="en-US" dirty="0" smtClean="0"/>
              <a:t>Multi-core processors</a:t>
            </a:r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Model of choice for uniprocessors,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small-scale </a:t>
            </a:r>
            <a:r>
              <a:rPr lang="en-US" dirty="0"/>
              <a:t>multiprocessor</a:t>
            </a:r>
          </a:p>
          <a:p>
            <a:pPr lvl="1"/>
            <a:r>
              <a:rPr lang="en-US" dirty="0"/>
              <a:t>Ease of programming</a:t>
            </a:r>
          </a:p>
          <a:p>
            <a:pPr lvl="1"/>
            <a:r>
              <a:rPr lang="en-US" dirty="0"/>
              <a:t>Lower latency</a:t>
            </a:r>
          </a:p>
          <a:p>
            <a:pPr lvl="1"/>
            <a:r>
              <a:rPr lang="en-US" dirty="0"/>
              <a:t>Easier to use hardware controlled caching</a:t>
            </a:r>
          </a:p>
          <a:p>
            <a:r>
              <a:rPr lang="en-US" dirty="0" smtClean="0"/>
              <a:t>Difficult </a:t>
            </a:r>
            <a:r>
              <a:rPr lang="en-US" dirty="0"/>
              <a:t>to handle node failure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Cortex-A57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7" y="1295400"/>
            <a:ext cx="6141566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10062-BC12-D149-8247-9E8E80180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538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Cortex-A57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1" t="8201" r="11509" b="55310"/>
          <a:stretch/>
        </p:blipFill>
        <p:spPr>
          <a:xfrm>
            <a:off x="533400" y="1477963"/>
            <a:ext cx="7924800" cy="49228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10062-BC12-D149-8247-9E8E80180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11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Cortex-A57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t="46538" r="26501" b="16973"/>
          <a:stretch/>
        </p:blipFill>
        <p:spPr>
          <a:xfrm>
            <a:off x="533400" y="1477963"/>
            <a:ext cx="7924800" cy="49228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10062-BC12-D149-8247-9E8E801807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14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 Cortex-A57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36371" r="47582" b="27140"/>
          <a:stretch/>
        </p:blipFill>
        <p:spPr>
          <a:xfrm>
            <a:off x="533400" y="1477963"/>
            <a:ext cx="7924800" cy="49228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10062-BC12-D149-8247-9E8E801807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910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Nehalem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680" y="1295400"/>
            <a:ext cx="420624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65900"/>
            <a:ext cx="922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ea typeface="Times New Roman" charset="0"/>
                <a:cs typeface="Times New Roman" charset="0"/>
              </a:rPr>
              <a:t>Appaloosa, “Intel Nehalem Microarchitecture”, Wikimedia project, November 2008 </a:t>
            </a:r>
            <a:endParaRPr lang="en-US" sz="12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172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Nehalem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7" t="4769" r="17871" b="55447"/>
          <a:stretch/>
        </p:blipFill>
        <p:spPr>
          <a:xfrm>
            <a:off x="533400" y="129540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412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Nehalem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81" t="55713" r="14857" b="4503"/>
          <a:stretch/>
        </p:blipFill>
        <p:spPr>
          <a:xfrm>
            <a:off x="533400" y="129540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825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Nehalem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37" t="10247" r="2801" b="49969"/>
          <a:stretch/>
        </p:blipFill>
        <p:spPr>
          <a:xfrm>
            <a:off x="533400" y="129540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21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Performance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core</a:t>
            </a:r>
          </a:p>
          <a:p>
            <a:pPr lvl="1"/>
            <a:r>
              <a:rPr lang="en-US" dirty="0" smtClean="0"/>
              <a:t>Write a bunch of memory from CPU0</a:t>
            </a:r>
          </a:p>
          <a:p>
            <a:pPr lvl="1"/>
            <a:r>
              <a:rPr lang="en-US" dirty="0" smtClean="0"/>
              <a:t>Read from CPU0</a:t>
            </a:r>
          </a:p>
          <a:p>
            <a:r>
              <a:rPr lang="en-US" dirty="0" smtClean="0"/>
              <a:t>Other core, same chip</a:t>
            </a:r>
          </a:p>
          <a:p>
            <a:pPr lvl="1"/>
            <a:r>
              <a:rPr lang="en-US" dirty="0" smtClean="0"/>
              <a:t>Write a bunch of memory from CPU0</a:t>
            </a:r>
          </a:p>
          <a:p>
            <a:pPr lvl="1"/>
            <a:r>
              <a:rPr lang="en-US" dirty="0" smtClean="0"/>
              <a:t>Read from CPU1-3</a:t>
            </a:r>
          </a:p>
          <a:p>
            <a:r>
              <a:rPr lang="en-US" dirty="0" smtClean="0"/>
              <a:t>Other core, </a:t>
            </a:r>
            <a:r>
              <a:rPr lang="en-US" smtClean="0"/>
              <a:t>other socket</a:t>
            </a:r>
            <a:endParaRPr lang="en-US" dirty="0" smtClean="0"/>
          </a:p>
          <a:p>
            <a:pPr lvl="1"/>
            <a:r>
              <a:rPr lang="en-US" dirty="0" smtClean="0"/>
              <a:t>Write a bunch of memory from CPU0</a:t>
            </a:r>
          </a:p>
          <a:p>
            <a:pPr lvl="1"/>
            <a:r>
              <a:rPr lang="en-US" dirty="0" smtClean="0"/>
              <a:t>Read from CPU4-7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10062-BC12-D149-8247-9E8E801807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888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47009"/>
            <a:ext cx="7924800" cy="5154582"/>
          </a:xfrm>
        </p:spPr>
      </p:pic>
      <p:sp>
        <p:nvSpPr>
          <p:cNvPr id="5" name="Rectangle 4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Michael </a:t>
            </a:r>
            <a:r>
              <a:rPr lang="en-US" sz="1200" dirty="0" err="1"/>
              <a:t>Thomadakis</a:t>
            </a:r>
            <a:r>
              <a:rPr lang="en-US" sz="1200" dirty="0"/>
              <a:t>: The Architecture of the Nehalem Processor and Nehalem-EP SMP Platforms</a:t>
            </a:r>
          </a:p>
        </p:txBody>
      </p:sp>
    </p:spTree>
    <p:extLst>
      <p:ext uri="{BB962C8B-B14F-4D97-AF65-F5344CB8AC3E}">
        <p14:creationId xmlns:p14="http://schemas.microsoft.com/office/powerpoint/2010/main" val="1200244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Centralized Shared Memory </a:t>
            </a:r>
            <a:endParaRPr lang="en-US"/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180012"/>
            <a:ext cx="7924800" cy="1373187"/>
          </a:xfrm>
        </p:spPr>
        <p:txBody>
          <a:bodyPr/>
          <a:lstStyle/>
          <a:p>
            <a:r>
              <a:rPr lang="en-US" sz="1800" dirty="0" smtClean="0"/>
              <a:t>Processors share a single centralized memory</a:t>
            </a:r>
          </a:p>
          <a:p>
            <a:r>
              <a:rPr lang="en-US" sz="1800" dirty="0" smtClean="0"/>
              <a:t>Feasible for small processor count to limit memory contention</a:t>
            </a:r>
          </a:p>
          <a:p>
            <a:r>
              <a:rPr lang="en-US" sz="1800" dirty="0" smtClean="0"/>
              <a:t>Model for multi-core CPUs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3</a:t>
            </a:fld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1066800" y="1295400"/>
            <a:ext cx="1752600" cy="78978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27445" y="1295400"/>
            <a:ext cx="1752600" cy="78978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88090" y="1295400"/>
            <a:ext cx="1752600" cy="78978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48735" y="1295400"/>
            <a:ext cx="1752600" cy="78978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66800" y="2286004"/>
            <a:ext cx="1752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One or more levels of 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27445" y="2286003"/>
            <a:ext cx="1752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One or more levels of 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88090" y="2286002"/>
            <a:ext cx="1752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One or more levels of 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48735" y="2286001"/>
            <a:ext cx="17526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One or more levels of 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6" name="Straight Connector 5"/>
          <p:cNvCxnSpPr>
            <a:stCxn id="3" idx="4"/>
            <a:endCxn id="4" idx="0"/>
          </p:cNvCxnSpPr>
          <p:nvPr/>
        </p:nvCxnSpPr>
        <p:spPr bwMode="auto">
          <a:xfrm>
            <a:off x="1943100" y="2085182"/>
            <a:ext cx="0" cy="2008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 bwMode="auto">
          <a:xfrm>
            <a:off x="3803745" y="2085182"/>
            <a:ext cx="0" cy="200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4"/>
            <a:endCxn id="12" idx="0"/>
          </p:cNvCxnSpPr>
          <p:nvPr/>
        </p:nvCxnSpPr>
        <p:spPr bwMode="auto">
          <a:xfrm>
            <a:off x="5664390" y="2085182"/>
            <a:ext cx="0" cy="200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4"/>
            <a:endCxn id="13" idx="0"/>
          </p:cNvCxnSpPr>
          <p:nvPr/>
        </p:nvCxnSpPr>
        <p:spPr bwMode="auto">
          <a:xfrm>
            <a:off x="7525035" y="2085182"/>
            <a:ext cx="0" cy="2008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lbow Connector 22"/>
          <p:cNvCxnSpPr>
            <a:stCxn id="4" idx="2"/>
            <a:endCxn id="13" idx="2"/>
          </p:cNvCxnSpPr>
          <p:nvPr/>
        </p:nvCxnSpPr>
        <p:spPr bwMode="auto">
          <a:xfrm rot="5400000" flipH="1" flipV="1">
            <a:off x="4734065" y="257035"/>
            <a:ext cx="3" cy="5581935"/>
          </a:xfrm>
          <a:prstGeom prst="bentConnector3">
            <a:avLst>
              <a:gd name="adj1" fmla="val -76200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Elbow Connector 26"/>
          <p:cNvCxnSpPr>
            <a:stCxn id="11" idx="2"/>
            <a:endCxn id="12" idx="2"/>
          </p:cNvCxnSpPr>
          <p:nvPr/>
        </p:nvCxnSpPr>
        <p:spPr bwMode="auto">
          <a:xfrm rot="5400000" flipH="1" flipV="1">
            <a:off x="4734066" y="2117680"/>
            <a:ext cx="1" cy="1860645"/>
          </a:xfrm>
          <a:prstGeom prst="bentConnector3">
            <a:avLst>
              <a:gd name="adj1" fmla="val -228600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3911790" y="3445864"/>
            <a:ext cx="1752600" cy="717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Zero or more levels of cache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0" name="Straight Connector 29"/>
          <p:cNvCxnSpPr>
            <a:stCxn id="32" idx="0"/>
          </p:cNvCxnSpPr>
          <p:nvPr/>
        </p:nvCxnSpPr>
        <p:spPr bwMode="auto">
          <a:xfrm flipV="1">
            <a:off x="4788090" y="3276600"/>
            <a:ext cx="0" cy="169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ounded Rectangle 42"/>
          <p:cNvSpPr/>
          <p:nvPr/>
        </p:nvSpPr>
        <p:spPr bwMode="auto">
          <a:xfrm>
            <a:off x="5664389" y="4495800"/>
            <a:ext cx="1524000" cy="533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Memory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2387790" y="4495800"/>
            <a:ext cx="1524000" cy="533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I/O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45" name="Elbow Connector 44"/>
          <p:cNvCxnSpPr>
            <a:stCxn id="32" idx="2"/>
            <a:endCxn id="47" idx="0"/>
          </p:cNvCxnSpPr>
          <p:nvPr/>
        </p:nvCxnSpPr>
        <p:spPr bwMode="auto">
          <a:xfrm rot="5400000">
            <a:off x="3802648" y="3510358"/>
            <a:ext cx="332584" cy="16383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Elbow Connector 47"/>
          <p:cNvCxnSpPr>
            <a:stCxn id="32" idx="2"/>
            <a:endCxn id="43" idx="0"/>
          </p:cNvCxnSpPr>
          <p:nvPr/>
        </p:nvCxnSpPr>
        <p:spPr bwMode="auto">
          <a:xfrm rot="16200000" flipH="1">
            <a:off x="5440947" y="3510358"/>
            <a:ext cx="332584" cy="1638299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524000" y="4329507"/>
            <a:ext cx="6324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524000" y="3276600"/>
            <a:ext cx="6324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5" name="Text Box 5"/>
          <p:cNvSpPr txBox="1">
            <a:spLocks noChangeArrowheads="1"/>
          </p:cNvSpPr>
          <p:nvPr/>
        </p:nvSpPr>
        <p:spPr bwMode="auto">
          <a:xfrm>
            <a:off x="558800" y="1301750"/>
            <a:ext cx="78613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900"/>
              </a:lnSpc>
              <a:tabLst>
                <a:tab pos="25400" algn="l"/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>
                <a:latin typeface="Arial" charset="0"/>
              </a:rPr>
              <a:t>A cache coherence problem arises when the cache reflects a view of  memory which is different from reality</a:t>
            </a:r>
          </a:p>
        </p:txBody>
      </p:sp>
      <p:sp>
        <p:nvSpPr>
          <p:cNvPr id="12800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Coherency</a:t>
            </a:r>
          </a:p>
        </p:txBody>
      </p:sp>
      <p:sp>
        <p:nvSpPr>
          <p:cNvPr id="128001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267200"/>
            <a:ext cx="7924800" cy="2552700"/>
          </a:xfrm>
        </p:spPr>
        <p:txBody>
          <a:bodyPr/>
          <a:lstStyle/>
          <a:p>
            <a:r>
              <a:rPr lang="en-US" sz="2400" dirty="0"/>
              <a:t>A memory system is coherent if:</a:t>
            </a:r>
          </a:p>
          <a:p>
            <a:pPr lvl="1"/>
            <a:r>
              <a:rPr lang="en-US" sz="2000" dirty="0"/>
              <a:t>P reads X, P writes X, no other processor writes X, P reads X</a:t>
            </a:r>
          </a:p>
          <a:p>
            <a:pPr lvl="2"/>
            <a:r>
              <a:rPr lang="en-US" sz="1800" dirty="0"/>
              <a:t>Always returns value written by P</a:t>
            </a:r>
          </a:p>
          <a:p>
            <a:pPr lvl="1"/>
            <a:r>
              <a:rPr lang="en-US" sz="2000" dirty="0"/>
              <a:t>P reads X, Q writes X, P reads X</a:t>
            </a:r>
          </a:p>
          <a:p>
            <a:pPr lvl="2"/>
            <a:r>
              <a:rPr lang="en-US" sz="1800" dirty="0"/>
              <a:t>Returns value written by Q (provided sufficient W/R separation)</a:t>
            </a:r>
          </a:p>
          <a:p>
            <a:pPr lvl="1"/>
            <a:r>
              <a:rPr lang="en-US" sz="2000" dirty="0"/>
              <a:t>P writes X, Q writes X</a:t>
            </a:r>
          </a:p>
          <a:p>
            <a:pPr lvl="2"/>
            <a:r>
              <a:rPr lang="en-US" sz="1800" dirty="0"/>
              <a:t>Seen in the </a:t>
            </a:r>
            <a:r>
              <a:rPr lang="en-US" sz="1800" b="1" dirty="0"/>
              <a:t>same order </a:t>
            </a:r>
            <a:r>
              <a:rPr lang="en-US" sz="1800" dirty="0"/>
              <a:t>by all processors</a:t>
            </a:r>
          </a:p>
        </p:txBody>
      </p:sp>
      <p:graphicFrame>
        <p:nvGraphicFramePr>
          <p:cNvPr id="1280013" name="Object 13"/>
          <p:cNvGraphicFramePr>
            <a:graphicFrameLocks noChangeAspect="1"/>
          </p:cNvGraphicFramePr>
          <p:nvPr/>
        </p:nvGraphicFramePr>
        <p:xfrm>
          <a:off x="-76200" y="1371600"/>
          <a:ext cx="9296400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2" name="Document" r:id="rId4" imgW="5859780" imgH="1824228" progId="Word.Document.8">
                  <p:embed/>
                </p:oleObj>
              </mc:Choice>
              <mc:Fallback>
                <p:oleObj name="Document" r:id="rId4" imgW="5859780" imgH="182422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371600"/>
                        <a:ext cx="9296400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Snooping Cache Coherency</a:t>
            </a:r>
            <a:endParaRPr lang="en-US" dirty="0"/>
          </a:p>
        </p:txBody>
      </p:sp>
      <p:sp>
        <p:nvSpPr>
          <p:cNvPr id="12820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AKA Snoopy Bus</a:t>
            </a:r>
            <a:endParaRPr lang="en-US" dirty="0"/>
          </a:p>
          <a:p>
            <a:pPr lvl="1"/>
            <a:r>
              <a:rPr lang="en-US" dirty="0"/>
              <a:t>Send all requests for data to all processors</a:t>
            </a:r>
          </a:p>
          <a:p>
            <a:pPr lvl="1"/>
            <a:r>
              <a:rPr lang="en-US" dirty="0"/>
              <a:t>Processors snoop to see if they have a copy and respond accordingly </a:t>
            </a:r>
          </a:p>
          <a:p>
            <a:pPr lvl="1"/>
            <a:r>
              <a:rPr lang="en-US" dirty="0"/>
              <a:t>Requires broadcast, since caching information is at processors</a:t>
            </a:r>
          </a:p>
          <a:p>
            <a:pPr lvl="1"/>
            <a:r>
              <a:rPr lang="en-US" dirty="0"/>
              <a:t>Works well with bus (natural broadcast medium)</a:t>
            </a:r>
          </a:p>
          <a:p>
            <a:pPr lvl="1"/>
            <a:r>
              <a:rPr lang="en-US" dirty="0"/>
              <a:t>Dominates for small scale machines (most of the market)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Snooping Protocols</a:t>
            </a:r>
          </a:p>
        </p:txBody>
      </p:sp>
      <p:sp>
        <p:nvSpPr>
          <p:cNvPr id="1283080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Write Invalidate Protocol: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Write to shared data:  an invalidate is sent to all caches which snoop and invalidate any copies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Cache invalidation will force a cache miss when accessing the modified shared item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multiple writers only one will win the race ensuring serialization of the write operations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Read Miss: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Write-through: memory is always up-to-date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Write-back: snoop in caches to find most recent copy</a:t>
            </a:r>
          </a:p>
        </p:txBody>
      </p:sp>
      <p:graphicFrame>
        <p:nvGraphicFramePr>
          <p:cNvPr id="1283082" name="Object 10"/>
          <p:cNvGraphicFramePr>
            <a:graphicFrameLocks noChangeAspect="1"/>
          </p:cNvGraphicFramePr>
          <p:nvPr/>
        </p:nvGraphicFramePr>
        <p:xfrm>
          <a:off x="0" y="3859213"/>
          <a:ext cx="9144000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5" name="Document" r:id="rId4" imgW="6385560" imgH="2051304" progId="Word.Document.8">
                  <p:embed/>
                </p:oleObj>
              </mc:Choice>
              <mc:Fallback>
                <p:oleObj name="Document" r:id="rId4" imgW="6385560" imgH="205130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9213"/>
                        <a:ext cx="9144000" cy="292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Snooping Protocols</a:t>
            </a:r>
          </a:p>
        </p:txBody>
      </p:sp>
      <p:sp>
        <p:nvSpPr>
          <p:cNvPr id="128410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Write Broadcast (Update) Protocol (typically write through):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Write to shared data: broadcast on bus, processors snoop, and update any copies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To limit impact on bandwidth, track data sharing to avoid unnecessary broadcast of written data that is not shared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Read miss: memory is always up-to-date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Write serialization: bus serializes requests!</a:t>
            </a:r>
          </a:p>
        </p:txBody>
      </p:sp>
      <p:graphicFrame>
        <p:nvGraphicFramePr>
          <p:cNvPr id="1284106" name="Object 10"/>
          <p:cNvGraphicFramePr>
            <a:graphicFrameLocks noChangeAspect="1"/>
          </p:cNvGraphicFramePr>
          <p:nvPr/>
        </p:nvGraphicFramePr>
        <p:xfrm>
          <a:off x="0" y="3608388"/>
          <a:ext cx="9144000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Document" r:id="rId4" imgW="6364224" imgH="2097024" progId="Word.Document.8">
                  <p:embed/>
                </p:oleObj>
              </mc:Choice>
              <mc:Fallback>
                <p:oleObj name="Document" r:id="rId4" imgW="6364224" imgH="209702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08388"/>
                        <a:ext cx="9144000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Invalidate vs. Update</a:t>
            </a:r>
          </a:p>
        </p:txBody>
      </p:sp>
      <p:sp>
        <p:nvSpPr>
          <p:cNvPr id="128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Write-invalidate has emerged as the winner for the vast majority of designs</a:t>
            </a:r>
          </a:p>
          <a:p>
            <a:r>
              <a:rPr lang="en-US"/>
              <a:t>Qualitative Performance Differences :</a:t>
            </a:r>
          </a:p>
          <a:p>
            <a:pPr lvl="1"/>
            <a:r>
              <a:rPr lang="en-US"/>
              <a:t>Spatial locality</a:t>
            </a:r>
          </a:p>
          <a:p>
            <a:pPr lvl="2"/>
            <a:r>
              <a:rPr lang="en-US"/>
              <a:t>WI: 1 transaction/cache block; </a:t>
            </a:r>
          </a:p>
          <a:p>
            <a:pPr lvl="2"/>
            <a:r>
              <a:rPr lang="en-US"/>
              <a:t>WU: 1 broadcast/word</a:t>
            </a:r>
          </a:p>
          <a:p>
            <a:pPr lvl="1"/>
            <a:r>
              <a:rPr lang="en-US"/>
              <a:t>Latency</a:t>
            </a:r>
          </a:p>
          <a:p>
            <a:pPr lvl="2"/>
            <a:r>
              <a:rPr lang="en-US"/>
              <a:t>WU: lower write–read latency</a:t>
            </a:r>
          </a:p>
          <a:p>
            <a:pPr lvl="2"/>
            <a:r>
              <a:rPr lang="en-US"/>
              <a:t>WI: must reload new value to cache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Invalidate vs. Update</a:t>
            </a:r>
          </a:p>
        </p:txBody>
      </p:sp>
      <p:sp>
        <p:nvSpPr>
          <p:cNvPr id="128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the bus and memory bandwidth is usually in demand, write-invalidate protocols are very popular</a:t>
            </a:r>
          </a:p>
          <a:p>
            <a:r>
              <a:rPr lang="en-US"/>
              <a:t>Write-update can causes problems for some memory consistency  models, reducing the potential performance gain it could bring</a:t>
            </a:r>
          </a:p>
          <a:p>
            <a:r>
              <a:rPr lang="en-US"/>
              <a:t>The high demand for bandwidth in write-update limits its scalability for large number of processors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655DF-C8FB-5847-8881-C55CB5886E4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2470</TotalTime>
  <Words>977</Words>
  <Application>Microsoft Macintosh PowerPoint</Application>
  <PresentationFormat>On-screen Show (4:3)</PresentationFormat>
  <Paragraphs>191</Paragraphs>
  <Slides>29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 Black</vt:lpstr>
      <vt:lpstr>Times New Roman</vt:lpstr>
      <vt:lpstr>ヒラギノ角ゴ Pro W3</vt:lpstr>
      <vt:lpstr>Arial</vt:lpstr>
      <vt:lpstr>UMBC</vt:lpstr>
      <vt:lpstr>Document</vt:lpstr>
      <vt:lpstr>CMSC 611: Advanced Computer Architecture</vt:lpstr>
      <vt:lpstr>Shared Memory</vt:lpstr>
      <vt:lpstr>Centralized Shared Memory </vt:lpstr>
      <vt:lpstr>Cache Coherency</vt:lpstr>
      <vt:lpstr>Snooping Cache Coherency</vt:lpstr>
      <vt:lpstr>Basic Snooping Protocols</vt:lpstr>
      <vt:lpstr>Basic Snooping Protocols</vt:lpstr>
      <vt:lpstr>Invalidate vs. Update</vt:lpstr>
      <vt:lpstr>Invalidate vs. Update</vt:lpstr>
      <vt:lpstr>An Example Snoopy Protocol</vt:lpstr>
      <vt:lpstr>Snoopy-Cache Controller</vt:lpstr>
      <vt:lpstr>Example</vt:lpstr>
      <vt:lpstr>Example</vt:lpstr>
      <vt:lpstr>Example</vt:lpstr>
      <vt:lpstr>Example</vt:lpstr>
      <vt:lpstr>Example</vt:lpstr>
      <vt:lpstr>Example</vt:lpstr>
      <vt:lpstr>Modern Variations</vt:lpstr>
      <vt:lpstr>Examples</vt:lpstr>
      <vt:lpstr>ARM Cortex-A57</vt:lpstr>
      <vt:lpstr>ARM Cortex-A57</vt:lpstr>
      <vt:lpstr>ARM Cortex-A57</vt:lpstr>
      <vt:lpstr>ARM Cortex-A57</vt:lpstr>
      <vt:lpstr>Intel Nehalem</vt:lpstr>
      <vt:lpstr>Intel Nehalem</vt:lpstr>
      <vt:lpstr>Intel Nehalem</vt:lpstr>
      <vt:lpstr>Intel Nehalem</vt:lpstr>
      <vt:lpstr>Cache Performance Benchmark</vt:lpstr>
      <vt:lpstr>Cache Performance</vt:lpstr>
    </vt:vector>
  </TitlesOfParts>
  <Company>˧耀쿘Τ౜뿿큠Τៈ쿘˧훼뿿큐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116</cp:revision>
  <cp:lastPrinted>2003-11-05T16:28:34Z</cp:lastPrinted>
  <dcterms:created xsi:type="dcterms:W3CDTF">2010-12-01T20:26:55Z</dcterms:created>
  <dcterms:modified xsi:type="dcterms:W3CDTF">2018-05-01T13:17:58Z</dcterms:modified>
</cp:coreProperties>
</file>