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25" r:id="rId3"/>
    <p:sldId id="285" r:id="rId4"/>
    <p:sldId id="286" r:id="rId5"/>
    <p:sldId id="282" r:id="rId6"/>
    <p:sldId id="283" r:id="rId7"/>
    <p:sldId id="284" r:id="rId8"/>
    <p:sldId id="288" r:id="rId9"/>
    <p:sldId id="289" r:id="rId10"/>
    <p:sldId id="290" r:id="rId11"/>
    <p:sldId id="291" r:id="rId12"/>
    <p:sldId id="292" r:id="rId13"/>
    <p:sldId id="293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62" r:id="rId27"/>
    <p:sldId id="363" r:id="rId28"/>
    <p:sldId id="345" r:id="rId29"/>
    <p:sldId id="346" r:id="rId30"/>
    <p:sldId id="347" r:id="rId31"/>
    <p:sldId id="348" r:id="rId32"/>
    <p:sldId id="349" r:id="rId33"/>
    <p:sldId id="364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531">
          <p15:clr>
            <a:srgbClr val="A4A3A4"/>
          </p15:clr>
        </p15:guide>
        <p15:guide id="3" orient="horz" pos="3292">
          <p15:clr>
            <a:srgbClr val="A4A3A4"/>
          </p15:clr>
        </p15:guide>
        <p15:guide id="4" orient="horz" pos="3640">
          <p15:clr>
            <a:srgbClr val="A4A3A4"/>
          </p15:clr>
        </p15:guide>
        <p15:guide id="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8D360"/>
    <a:srgbClr val="800000"/>
    <a:srgbClr val="008080"/>
    <a:srgbClr val="99CCFF"/>
    <a:srgbClr val="FFFF66"/>
    <a:srgbClr val="000099"/>
    <a:srgbClr val="2E7F7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2"/>
  </p:normalViewPr>
  <p:slideViewPr>
    <p:cSldViewPr snapToObjects="1">
      <p:cViewPr>
        <p:scale>
          <a:sx n="95" d="100"/>
          <a:sy n="95" d="100"/>
        </p:scale>
        <p:origin x="1488" y="560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464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6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D3ED4-1CE5-8447-9332-04193E9FE3A6}" type="slidenum">
              <a:rPr lang="en-US"/>
              <a:pPr/>
              <a:t>11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9307E-CEE9-2A44-96C2-F740099E8464}" type="slidenum">
              <a:rPr lang="en-US"/>
              <a:pPr/>
              <a:t>12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1A667-674C-AB4B-AA65-7A2978E61129}" type="slidenum">
              <a:rPr lang="en-US"/>
              <a:pPr/>
              <a:t>13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AEFCD-1F1B-3340-9ED4-8C0147F72994}" type="slidenum">
              <a:rPr lang="en-US"/>
              <a:pPr/>
              <a:t>14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3782D-2B31-E247-A3D4-EFD744208B15}" type="slidenum">
              <a:rPr lang="en-US"/>
              <a:pPr/>
              <a:t>15</a:t>
            </a:fld>
            <a:endParaRPr lang="en-US"/>
          </a:p>
        </p:txBody>
      </p:sp>
      <p:sp>
        <p:nvSpPr>
          <p:cNvPr id="95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737" tIns="45063" rIns="91737" bIns="45063">
            <a:prstTxWarp prst="textNoShape">
              <a:avLst/>
            </a:prstTxWarp>
          </a:bodyPr>
          <a:lstStyle/>
          <a:p>
            <a:r>
              <a:rPr lang="en-US"/>
              <a:t>Intuitive Model by Mark Hill</a:t>
            </a:r>
          </a:p>
          <a:p>
            <a:endParaRPr lang="en-US"/>
          </a:p>
        </p:txBody>
      </p:sp>
      <p:sp>
        <p:nvSpPr>
          <p:cNvPr id="951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8519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14BE0-D640-0444-9D97-7ABF24E4A57D}" type="slidenum">
              <a:rPr lang="en-US"/>
              <a:pPr/>
              <a:t>44</a:t>
            </a:fld>
            <a:endParaRPr 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68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351D1-80F5-5045-96E9-4E13DC016ACE}" type="slidenum">
              <a:rPr lang="en-US"/>
              <a:pPr/>
              <a:t>45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2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477F2-E8EE-4C4A-AEE5-150625AD5F85}" type="slidenum">
              <a:rPr lang="en-US"/>
              <a:pPr/>
              <a:t>3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33361-453D-C44E-9851-46BF73B939D9}" type="slidenum">
              <a:rPr lang="en-US"/>
              <a:pPr/>
              <a:t>4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D3BCF-E94A-1443-B5E3-53307E679745}" type="slidenum">
              <a:rPr lang="en-US"/>
              <a:pPr/>
              <a:t>5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4B0F7-A3CE-B64B-B3A8-544B46B6D29C}" type="slidenum">
              <a:rPr lang="en-US"/>
              <a:pPr/>
              <a:t>6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020BE-D243-BF4C-B9F1-440D37847F95}" type="slidenum">
              <a:rPr lang="en-US"/>
              <a:pPr/>
              <a:t>7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806F-AA0E-7546-9088-7D300AD428CC}" type="slidenum">
              <a:rPr lang="en-US"/>
              <a:pPr/>
              <a:t>8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30D64-CCBA-3B4A-96FC-5DECBF55C3A2}" type="slidenum">
              <a:rPr lang="en-US"/>
              <a:pPr/>
              <a:t>9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Direct mapped = simple / fully associative = complex</a:t>
            </a:r>
          </a:p>
          <a:p>
            <a:r>
              <a:rPr lang="en-US"/>
              <a:t>Like N-way set associative with N = # cache entries</a:t>
            </a:r>
          </a:p>
          <a:p>
            <a:r>
              <a:rPr lang="en-US"/>
              <a:t>i.e. no cache index bits in address.</a:t>
            </a:r>
          </a:p>
          <a:p>
            <a:r>
              <a:rPr lang="en-US"/>
              <a:t>Very hardware intensive: usually,  fully associative cache is limited to 64 or less entries.</a:t>
            </a:r>
          </a:p>
          <a:p>
            <a:r>
              <a:rPr lang="en-US"/>
              <a:t>Never conflict, but can have </a:t>
            </a:r>
            <a:r>
              <a:rPr lang="en-US" i="1"/>
              <a:t>Capacity Miss (on 65th item in 64-element cache)</a:t>
            </a:r>
            <a:endParaRPr lang="en-US"/>
          </a:p>
        </p:txBody>
      </p:sp>
      <p:sp>
        <p:nvSpPr>
          <p:cNvPr id="90214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10121-1D85-8643-9A0D-E38DB1BF643E}" type="slidenum">
              <a:rPr lang="en-US"/>
              <a:pPr/>
              <a:t>10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850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6075-A1D6-9F4F-8F76-9C6D219BAE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  <p:sldLayoutId id="2147483664" r:id="rId10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2.doc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pn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2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5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Cache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Part II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Cache Misses</a:t>
            </a:r>
          </a:p>
        </p:txBody>
      </p:sp>
      <p:sp>
        <p:nvSpPr>
          <p:cNvPr id="906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Read misses bring blocks from memory </a:t>
            </a:r>
          </a:p>
          <a:p>
            <a:pPr>
              <a:lnSpc>
                <a:spcPct val="90000"/>
              </a:lnSpc>
            </a:pPr>
            <a:r>
              <a:rPr lang="en-US" sz="2800"/>
              <a:t>Write access requires careful maintenance of consistency between cache and main memory</a:t>
            </a:r>
          </a:p>
          <a:p>
            <a:pPr>
              <a:lnSpc>
                <a:spcPct val="90000"/>
              </a:lnSpc>
            </a:pPr>
            <a:r>
              <a:rPr lang="en-US" sz="2800"/>
              <a:t>Two write strategies: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Write through: write to both cache and memory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Read misses cannot result in writes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allocation of a cache block is needed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Always combined with write buffers so that don’t wait for slow memory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Write back: write cache only; write to memory when cache block is replaced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Is block clean or dirty?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 writes to slow memory for repeated write accesses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Requires allocation of a cache block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1138238"/>
            <a:ext cx="7010400" cy="1347787"/>
            <a:chOff x="776" y="632"/>
            <a:chExt cx="3152" cy="819"/>
          </a:xfrm>
        </p:grpSpPr>
        <p:sp>
          <p:nvSpPr>
            <p:cNvPr id="907267" name="Rectangle 3"/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68" name="Rectangle 4"/>
            <p:cNvSpPr>
              <a:spLocks noChangeArrowheads="1"/>
            </p:cNvSpPr>
            <p:nvPr/>
          </p:nvSpPr>
          <p:spPr bwMode="auto">
            <a:xfrm>
              <a:off x="855" y="816"/>
              <a:ext cx="52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07269" name="Rectangle 5"/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0" name="Rectangle 6"/>
            <p:cNvSpPr>
              <a:spLocks noChangeArrowheads="1"/>
            </p:cNvSpPr>
            <p:nvPr/>
          </p:nvSpPr>
          <p:spPr bwMode="auto">
            <a:xfrm>
              <a:off x="2391" y="720"/>
              <a:ext cx="356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271" name="Rectangle 7"/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2" name="Line 8"/>
            <p:cNvSpPr>
              <a:spLocks noChangeShapeType="1"/>
            </p:cNvSpPr>
            <p:nvPr/>
          </p:nvSpPr>
          <p:spPr bwMode="auto">
            <a:xfrm>
              <a:off x="2448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3" name="Line 9"/>
            <p:cNvSpPr>
              <a:spLocks noChangeShapeType="1"/>
            </p:cNvSpPr>
            <p:nvPr/>
          </p:nvSpPr>
          <p:spPr bwMode="auto">
            <a:xfrm>
              <a:off x="2592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4" name="Line 10"/>
            <p:cNvSpPr>
              <a:spLocks noChangeShapeType="1"/>
            </p:cNvSpPr>
            <p:nvPr/>
          </p:nvSpPr>
          <p:spPr bwMode="auto">
            <a:xfrm>
              <a:off x="2736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5" name="Line 11"/>
            <p:cNvSpPr>
              <a:spLocks noChangeShapeType="1"/>
            </p:cNvSpPr>
            <p:nvPr/>
          </p:nvSpPr>
          <p:spPr bwMode="auto">
            <a:xfrm>
              <a:off x="2024" y="115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6" name="Line 12"/>
            <p:cNvSpPr>
              <a:spLocks noChangeShapeType="1"/>
            </p:cNvSpPr>
            <p:nvPr/>
          </p:nvSpPr>
          <p:spPr bwMode="auto">
            <a:xfrm>
              <a:off x="1592" y="8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7" name="Rectangle 13"/>
            <p:cNvSpPr>
              <a:spLocks noChangeArrowheads="1"/>
            </p:cNvSpPr>
            <p:nvPr/>
          </p:nvSpPr>
          <p:spPr bwMode="auto">
            <a:xfrm>
              <a:off x="2247" y="1248"/>
              <a:ext cx="604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07278" name="Rectangle 14"/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79" name="Rectangle 15"/>
            <p:cNvSpPr>
              <a:spLocks noChangeArrowheads="1"/>
            </p:cNvSpPr>
            <p:nvPr/>
          </p:nvSpPr>
          <p:spPr bwMode="auto">
            <a:xfrm>
              <a:off x="3351" y="816"/>
              <a:ext cx="35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07280" name="Line 16"/>
            <p:cNvSpPr>
              <a:spLocks noChangeShapeType="1"/>
            </p:cNvSpPr>
            <p:nvPr/>
          </p:nvSpPr>
          <p:spPr bwMode="auto">
            <a:xfrm>
              <a:off x="2888" y="1152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1" name="Line 17"/>
            <p:cNvSpPr>
              <a:spLocks noChangeShapeType="1"/>
            </p:cNvSpPr>
            <p:nvPr/>
          </p:nvSpPr>
          <p:spPr bwMode="auto">
            <a:xfrm>
              <a:off x="2888" y="816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2" name="Line 18"/>
            <p:cNvSpPr>
              <a:spLocks noChangeShapeType="1"/>
            </p:cNvSpPr>
            <p:nvPr/>
          </p:nvSpPr>
          <p:spPr bwMode="auto">
            <a:xfrm>
              <a:off x="2016" y="824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7283" name="Rectangle 19"/>
          <p:cNvSpPr>
            <a:spLocks noChangeArrowheads="1"/>
          </p:cNvSpPr>
          <p:nvPr/>
        </p:nvSpPr>
        <p:spPr bwMode="auto">
          <a:xfrm>
            <a:off x="0" y="2509838"/>
            <a:ext cx="9144000" cy="247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Processor writes data into the cache and the write buffer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Memory controller writes contents of the buffer to memory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Increased write frequency can cause saturation of write buffer</a:t>
            </a: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If CPU cycle time too fast and/or too many store instructions in a row: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latin typeface="Arial" pitchFamily="-110" charset="0"/>
                <a:ea typeface="ＭＳ Ｐゴシック" pitchFamily="-110" charset="-128"/>
              </a:rPr>
              <a:t> Store buffer will overflow no matter how big you make it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latin typeface="Arial" pitchFamily="-110" charset="0"/>
                <a:ea typeface="ＭＳ Ｐゴシック" pitchFamily="-110" charset="-128"/>
              </a:rPr>
              <a:t> The CPU Cycle Time get closer to DRAM Write Cycle Time</a:t>
            </a:r>
            <a:endParaRPr lang="en-US" sz="2000">
              <a:latin typeface="Arial" pitchFamily="-110" charset="0"/>
              <a:ea typeface="ＭＳ Ｐゴシック" pitchFamily="-110" charset="-128"/>
            </a:endParaRPr>
          </a:p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Write buffer saturation can be handled by installing a second level (L2) cache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09600" y="5253038"/>
            <a:ext cx="7391400" cy="1606550"/>
            <a:chOff x="824" y="3320"/>
            <a:chExt cx="4112" cy="778"/>
          </a:xfrm>
        </p:grpSpPr>
        <p:sp>
          <p:nvSpPr>
            <p:cNvPr id="907285" name="Rectangle 21"/>
            <p:cNvSpPr>
              <a:spLocks noChangeArrowheads="1"/>
            </p:cNvSpPr>
            <p:nvPr/>
          </p:nvSpPr>
          <p:spPr bwMode="auto">
            <a:xfrm>
              <a:off x="824" y="3320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6" name="Rectangle 22"/>
            <p:cNvSpPr>
              <a:spLocks noChangeArrowheads="1"/>
            </p:cNvSpPr>
            <p:nvPr/>
          </p:nvSpPr>
          <p:spPr bwMode="auto">
            <a:xfrm>
              <a:off x="903" y="3504"/>
              <a:ext cx="653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07287" name="Rectangle 23"/>
            <p:cNvSpPr>
              <a:spLocks noChangeArrowheads="1"/>
            </p:cNvSpPr>
            <p:nvPr/>
          </p:nvSpPr>
          <p:spPr bwMode="auto">
            <a:xfrm>
              <a:off x="2360" y="3320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88" name="Rectangle 24"/>
            <p:cNvSpPr>
              <a:spLocks noChangeArrowheads="1"/>
            </p:cNvSpPr>
            <p:nvPr/>
          </p:nvSpPr>
          <p:spPr bwMode="auto">
            <a:xfrm>
              <a:off x="2439" y="3408"/>
              <a:ext cx="440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289" name="Rectangle 25"/>
            <p:cNvSpPr>
              <a:spLocks noChangeArrowheads="1"/>
            </p:cNvSpPr>
            <p:nvPr/>
          </p:nvSpPr>
          <p:spPr bwMode="auto">
            <a:xfrm>
              <a:off x="2360" y="3752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0" name="Line 26"/>
            <p:cNvSpPr>
              <a:spLocks noChangeShapeType="1"/>
            </p:cNvSpPr>
            <p:nvPr/>
          </p:nvSpPr>
          <p:spPr bwMode="auto">
            <a:xfrm>
              <a:off x="2496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1" name="Line 27"/>
            <p:cNvSpPr>
              <a:spLocks noChangeShapeType="1"/>
            </p:cNvSpPr>
            <p:nvPr/>
          </p:nvSpPr>
          <p:spPr bwMode="auto">
            <a:xfrm>
              <a:off x="2640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2" name="Line 28"/>
            <p:cNvSpPr>
              <a:spLocks noChangeShapeType="1"/>
            </p:cNvSpPr>
            <p:nvPr/>
          </p:nvSpPr>
          <p:spPr bwMode="auto">
            <a:xfrm>
              <a:off x="2784" y="375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3" name="Line 29"/>
            <p:cNvSpPr>
              <a:spLocks noChangeShapeType="1"/>
            </p:cNvSpPr>
            <p:nvPr/>
          </p:nvSpPr>
          <p:spPr bwMode="auto">
            <a:xfrm>
              <a:off x="2072" y="384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4" name="Line 30"/>
            <p:cNvSpPr>
              <a:spLocks noChangeShapeType="1"/>
            </p:cNvSpPr>
            <p:nvPr/>
          </p:nvSpPr>
          <p:spPr bwMode="auto">
            <a:xfrm>
              <a:off x="1640" y="350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5" name="Rectangle 31"/>
            <p:cNvSpPr>
              <a:spLocks noChangeArrowheads="1"/>
            </p:cNvSpPr>
            <p:nvPr/>
          </p:nvSpPr>
          <p:spPr bwMode="auto">
            <a:xfrm>
              <a:off x="2295" y="3936"/>
              <a:ext cx="748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07296" name="Rectangle 32"/>
            <p:cNvSpPr>
              <a:spLocks noChangeArrowheads="1"/>
            </p:cNvSpPr>
            <p:nvPr/>
          </p:nvSpPr>
          <p:spPr bwMode="auto">
            <a:xfrm>
              <a:off x="4280" y="3320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7" name="Rectangle 33"/>
            <p:cNvSpPr>
              <a:spLocks noChangeArrowheads="1"/>
            </p:cNvSpPr>
            <p:nvPr/>
          </p:nvSpPr>
          <p:spPr bwMode="auto">
            <a:xfrm>
              <a:off x="4359" y="3504"/>
              <a:ext cx="440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07298" name="Line 34"/>
            <p:cNvSpPr>
              <a:spLocks noChangeShapeType="1"/>
            </p:cNvSpPr>
            <p:nvPr/>
          </p:nvSpPr>
          <p:spPr bwMode="auto">
            <a:xfrm>
              <a:off x="2936" y="3840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299" name="Line 35"/>
            <p:cNvSpPr>
              <a:spLocks noChangeShapeType="1"/>
            </p:cNvSpPr>
            <p:nvPr/>
          </p:nvSpPr>
          <p:spPr bwMode="auto">
            <a:xfrm>
              <a:off x="2936" y="3504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0" name="Line 36"/>
            <p:cNvSpPr>
              <a:spLocks noChangeShapeType="1"/>
            </p:cNvSpPr>
            <p:nvPr/>
          </p:nvSpPr>
          <p:spPr bwMode="auto">
            <a:xfrm>
              <a:off x="2064" y="3512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1" name="Rectangle 37"/>
            <p:cNvSpPr>
              <a:spLocks noChangeArrowheads="1"/>
            </p:cNvSpPr>
            <p:nvPr/>
          </p:nvSpPr>
          <p:spPr bwMode="auto">
            <a:xfrm>
              <a:off x="3320" y="3320"/>
              <a:ext cx="41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302" name="Rectangle 38"/>
            <p:cNvSpPr>
              <a:spLocks noChangeArrowheads="1"/>
            </p:cNvSpPr>
            <p:nvPr/>
          </p:nvSpPr>
          <p:spPr bwMode="auto">
            <a:xfrm>
              <a:off x="3310" y="3456"/>
              <a:ext cx="440" cy="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L2</a:t>
              </a:r>
            </a:p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07303" name="Line 39"/>
            <p:cNvSpPr>
              <a:spLocks noChangeShapeType="1"/>
            </p:cNvSpPr>
            <p:nvPr/>
          </p:nvSpPr>
          <p:spPr bwMode="auto">
            <a:xfrm>
              <a:off x="3752" y="3600"/>
              <a:ext cx="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730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 Through via Buffering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0" y="56388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Empirical results indicates less significance of replacement strategy with </a:t>
            </a:r>
          </a:p>
          <a:p>
            <a:pPr marL="228600" indent="-228600"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increased cache sizes</a:t>
            </a:r>
            <a:endParaRPr lang="en-US" sz="2000" b="1"/>
          </a:p>
        </p:txBody>
      </p:sp>
      <p:sp>
        <p:nvSpPr>
          <p:cNvPr id="908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Block Replacement Strategy</a:t>
            </a:r>
          </a:p>
        </p:txBody>
      </p:sp>
      <p:sp>
        <p:nvSpPr>
          <p:cNvPr id="908293" name="Rectangle 5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marL="285750" indent="-285750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Straight forward for Direct Mapped since every block has only one location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Set Associative or Fully Associative: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 Random: pick any block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800"/>
              <a:t> LRU (Least Recently Used)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requires tracking block reference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for two-way set associative cache, reference bit attached to every block</a:t>
            </a:r>
          </a:p>
          <a:p>
            <a:pPr marL="1143000" lvl="2">
              <a:lnSpc>
                <a:spcPct val="90000"/>
              </a:lnSpc>
              <a:tabLst>
                <a:tab pos="2000250" algn="r"/>
                <a:tab pos="3028950" algn="r"/>
                <a:tab pos="3886200" algn="r"/>
                <a:tab pos="4972050" algn="r"/>
                <a:tab pos="5943600" algn="r"/>
                <a:tab pos="7143750" algn="r"/>
              </a:tabLst>
            </a:pPr>
            <a:r>
              <a:rPr lang="en-US" sz="1600"/>
              <a:t>more complex hardware is needed for higher level of cache associativity</a:t>
            </a:r>
            <a:endParaRPr lang="en-US" sz="1400"/>
          </a:p>
        </p:txBody>
      </p:sp>
      <p:graphicFrame>
        <p:nvGraphicFramePr>
          <p:cNvPr id="908294" name="Object 6"/>
          <p:cNvGraphicFramePr>
            <a:graphicFrameLocks noGrp="1"/>
          </p:cNvGraphicFramePr>
          <p:nvPr>
            <p:ph sz="half" idx="2"/>
          </p:nvPr>
        </p:nvGraphicFramePr>
        <p:xfrm>
          <a:off x="533400" y="3733800"/>
          <a:ext cx="83820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9" name="Document" r:id="rId4" imgW="5629656" imgH="1258824" progId="Word.Document.8">
                  <p:embed/>
                </p:oleObj>
              </mc:Choice>
              <mc:Fallback>
                <p:oleObj name="Document" r:id="rId4" imgW="5629656" imgH="1258824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8382000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314" name="Object 2"/>
          <p:cNvGraphicFramePr>
            <a:graphicFrameLocks noChangeAspect="1"/>
          </p:cNvGraphicFramePr>
          <p:nvPr/>
        </p:nvGraphicFramePr>
        <p:xfrm>
          <a:off x="1066800" y="4419600"/>
          <a:ext cx="70294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82" name="Equation" r:id="rId4" imgW="7023100" imgH="622300" progId="Equation.3">
                  <p:embed/>
                </p:oleObj>
              </mc:Choice>
              <mc:Fallback>
                <p:oleObj name="Equation" r:id="rId4" imgW="7023100" imgH="622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7029450" cy="620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5" name="Object 3"/>
          <p:cNvGraphicFramePr>
            <a:graphicFrameLocks noChangeAspect="1"/>
          </p:cNvGraphicFramePr>
          <p:nvPr/>
        </p:nvGraphicFramePr>
        <p:xfrm>
          <a:off x="911225" y="3413125"/>
          <a:ext cx="74771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83" name="Equation" r:id="rId6" imgW="7454900" imgH="241300" progId="Equation.3">
                  <p:embed/>
                </p:oleObj>
              </mc:Choice>
              <mc:Fallback>
                <p:oleObj name="Equation" r:id="rId6" imgW="74549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413125"/>
                        <a:ext cx="7477125" cy="244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6" name="Object 4"/>
          <p:cNvGraphicFramePr>
            <a:graphicFrameLocks noChangeAspect="1"/>
          </p:cNvGraphicFramePr>
          <p:nvPr/>
        </p:nvGraphicFramePr>
        <p:xfrm>
          <a:off x="1524000" y="3962400"/>
          <a:ext cx="6088063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84" name="Equation" r:id="rId8" imgW="6172200" imgH="241300" progId="Equation.3">
                  <p:embed/>
                </p:oleObj>
              </mc:Choice>
              <mc:Fallback>
                <p:oleObj name="Equation" r:id="rId8" imgW="61722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6088063" cy="239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17" name="Object 5"/>
          <p:cNvGraphicFramePr>
            <a:graphicFrameLocks/>
          </p:cNvGraphicFramePr>
          <p:nvPr/>
        </p:nvGraphicFramePr>
        <p:xfrm>
          <a:off x="0" y="5867400"/>
          <a:ext cx="9131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85" name="Equation" r:id="rId10" imgW="9131300" imgH="660400" progId="Equation.3">
                  <p:embed/>
                </p:oleObj>
              </mc:Choice>
              <mc:Fallback>
                <p:oleObj name="Equation" r:id="rId10" imgW="9131300" imgH="66040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67400"/>
                        <a:ext cx="9131300" cy="657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9318" name="Text Box 6"/>
          <p:cNvSpPr txBox="1">
            <a:spLocks noChangeArrowheads="1"/>
          </p:cNvSpPr>
          <p:nvPr/>
        </p:nvSpPr>
        <p:spPr bwMode="auto">
          <a:xfrm>
            <a:off x="0" y="52419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For write-through scheme: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09319" name="Line 7"/>
          <p:cNvSpPr>
            <a:spLocks noChangeShapeType="1"/>
          </p:cNvSpPr>
          <p:nvPr/>
        </p:nvSpPr>
        <p:spPr bwMode="auto">
          <a:xfrm flipH="1">
            <a:off x="7620000" y="57245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9320" name="Text Box 8"/>
          <p:cNvSpPr txBox="1">
            <a:spLocks noChangeArrowheads="1"/>
          </p:cNvSpPr>
          <p:nvPr/>
        </p:nvSpPr>
        <p:spPr bwMode="auto">
          <a:xfrm>
            <a:off x="6781800" y="5191125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pitchFamily="-110" charset="0"/>
              </a:rPr>
              <a:t>Hard to control, assume enough buffer size</a:t>
            </a:r>
          </a:p>
        </p:txBody>
      </p:sp>
      <p:sp>
        <p:nvSpPr>
          <p:cNvPr id="909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Cache Performance</a:t>
            </a:r>
          </a:p>
        </p:txBody>
      </p:sp>
      <p:sp>
        <p:nvSpPr>
          <p:cNvPr id="90932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To enhance cache performance, one can:</a:t>
            </a:r>
          </a:p>
          <a:p>
            <a:pPr lvl="1"/>
            <a:r>
              <a:rPr lang="en-US" sz="2000"/>
              <a:t>Reduce the miss rate (e.g. diminishing blocks collisions)</a:t>
            </a:r>
          </a:p>
          <a:p>
            <a:pPr lvl="1"/>
            <a:r>
              <a:rPr lang="en-US" sz="2000"/>
              <a:t>Reduce the miss penalty (e.g. adding multi-level caching)</a:t>
            </a:r>
          </a:p>
          <a:p>
            <a:pPr lvl="1"/>
            <a:r>
              <a:rPr lang="en-US" sz="2000"/>
              <a:t>Enhance hit access time (e.g. simple and small cache)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8" grpId="0"/>
      <p:bldP spid="9093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Text Box 2"/>
          <p:cNvSpPr txBox="1">
            <a:spLocks noChangeArrowheads="1"/>
          </p:cNvSpPr>
          <p:nvPr/>
        </p:nvSpPr>
        <p:spPr bwMode="auto">
          <a:xfrm>
            <a:off x="0" y="94297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800000"/>
                </a:solidFill>
                <a:latin typeface="Arial" pitchFamily="-110" charset="0"/>
              </a:rPr>
              <a:t>Assume an instruction cache miss rate for </a:t>
            </a:r>
            <a:r>
              <a:rPr lang="en-US" sz="1800" dirty="0" err="1">
                <a:solidFill>
                  <a:srgbClr val="800000"/>
                </a:solidFill>
                <a:latin typeface="Arial" pitchFamily="-110" charset="0"/>
              </a:rPr>
              <a:t>gcc</a:t>
            </a:r>
            <a:r>
              <a:rPr lang="en-US" sz="1800" dirty="0">
                <a:solidFill>
                  <a:srgbClr val="800000"/>
                </a:solidFill>
                <a:latin typeface="Arial" pitchFamily="-110" charset="0"/>
              </a:rPr>
              <a:t> of 2% and a data cache miss rate of 4%. If a machine has a CPI of </a:t>
            </a:r>
            <a:r>
              <a:rPr lang="en-US" sz="1800" dirty="0" smtClean="0">
                <a:solidFill>
                  <a:srgbClr val="800000"/>
                </a:solidFill>
                <a:latin typeface="Arial" pitchFamily="-110" charset="0"/>
              </a:rPr>
              <a:t>1.2 </a:t>
            </a:r>
            <a:r>
              <a:rPr lang="en-US" sz="1800" dirty="0">
                <a:solidFill>
                  <a:srgbClr val="800000"/>
                </a:solidFill>
                <a:latin typeface="Arial" pitchFamily="-110" charset="0"/>
              </a:rPr>
              <a:t>without any memory stalls and the miss penalty is 40 </a:t>
            </a:r>
            <a:r>
              <a:rPr lang="en-US" sz="1800" dirty="0" smtClean="0">
                <a:solidFill>
                  <a:srgbClr val="800000"/>
                </a:solidFill>
                <a:latin typeface="Arial" pitchFamily="-110" charset="0"/>
              </a:rPr>
              <a:t>cycles, </a:t>
            </a:r>
            <a:r>
              <a:rPr lang="en-US" sz="1800" dirty="0">
                <a:solidFill>
                  <a:srgbClr val="800000"/>
                </a:solidFill>
                <a:latin typeface="Arial" pitchFamily="-110" charset="0"/>
              </a:rPr>
              <a:t>determine how much faster a machine would run with a perfect cache that never missed. Assume 36% combined frequencies for load and store instructions</a:t>
            </a:r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0" y="2057400"/>
            <a:ext cx="9144000" cy="323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u="sng" dirty="0">
                <a:solidFill>
                  <a:schemeClr val="accent2"/>
                </a:solidFill>
                <a:latin typeface="Arial" pitchFamily="-110" charset="0"/>
              </a:rPr>
              <a:t>Answer:</a:t>
            </a:r>
            <a:endParaRPr lang="en-US" b="1" dirty="0">
              <a:latin typeface="Arial" pitchFamily="-110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latin typeface="Arial" pitchFamily="-110" charset="0"/>
              </a:rPr>
              <a:t>Assume number of instructions = 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latin typeface="Arial" pitchFamily="-110" charset="0"/>
              </a:rPr>
              <a:t>Instruction miss cycles = I </a:t>
            </a:r>
            <a:r>
              <a:rPr lang="en-US" dirty="0">
                <a:latin typeface="Arial" pitchFamily="-110" charset="0"/>
                <a:sym typeface="Symbol" pitchFamily="-110" charset="2"/>
              </a:rPr>
              <a:t> 2%  40 = 0.8  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latin typeface="Arial" pitchFamily="-110" charset="0"/>
                <a:sym typeface="Symbol" pitchFamily="-110" charset="2"/>
              </a:rPr>
              <a:t>Data miss cycles = I  36%  4%  40 = 0.56  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latin typeface="Arial" pitchFamily="-110" charset="0"/>
                <a:sym typeface="Symbol" pitchFamily="-110" charset="2"/>
              </a:rPr>
              <a:t>Total number of memory-stall cycles = 0.8 I + 0.56 I = 1.36 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latin typeface="Arial" pitchFamily="-110" charset="0"/>
                <a:sym typeface="Symbol" pitchFamily="-110" charset="2"/>
              </a:rPr>
              <a:t>The CPI with memory stalls = </a:t>
            </a:r>
            <a:r>
              <a:rPr lang="en-US" dirty="0" smtClean="0">
                <a:latin typeface="Arial" pitchFamily="-110" charset="0"/>
                <a:sym typeface="Symbol" pitchFamily="-110" charset="2"/>
              </a:rPr>
              <a:t>1.2 </a:t>
            </a:r>
            <a:r>
              <a:rPr lang="en-US" dirty="0">
                <a:latin typeface="Arial" pitchFamily="-110" charset="0"/>
                <a:sym typeface="Symbol" pitchFamily="-110" charset="2"/>
              </a:rPr>
              <a:t>+ 1.36 = </a:t>
            </a:r>
            <a:r>
              <a:rPr lang="en-US" dirty="0" smtClean="0">
                <a:latin typeface="Arial" pitchFamily="-110" charset="0"/>
                <a:sym typeface="Symbol" pitchFamily="-110" charset="2"/>
              </a:rPr>
              <a:t>2.56</a:t>
            </a:r>
            <a:endParaRPr lang="en-US" dirty="0">
              <a:latin typeface="Arial" pitchFamily="-110" charset="0"/>
              <a:sym typeface="Symbol" pitchFamily="-110" charset="2"/>
            </a:endParaRPr>
          </a:p>
        </p:txBody>
      </p:sp>
      <p:sp>
        <p:nvSpPr>
          <p:cNvPr id="910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6121400"/>
            <a:ext cx="3479800" cy="73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336542"/>
            <a:ext cx="7620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34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Cache Misses</a:t>
            </a:r>
            <a:endParaRPr lang="en-US"/>
          </a:p>
        </p:txBody>
      </p:sp>
      <p:sp>
        <p:nvSpPr>
          <p:cNvPr id="9502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Compulsory</a:t>
            </a:r>
          </a:p>
          <a:p>
            <a:pPr lvl="1"/>
            <a:r>
              <a:rPr lang="en-US" dirty="0" smtClean="0"/>
              <a:t>First access to a block not in cache </a:t>
            </a:r>
          </a:p>
          <a:p>
            <a:pPr lvl="1"/>
            <a:r>
              <a:rPr lang="en-US" dirty="0" smtClean="0"/>
              <a:t>Also called cold start or first reference misses</a:t>
            </a:r>
          </a:p>
          <a:p>
            <a:pPr lvl="1"/>
            <a:r>
              <a:rPr lang="en-US" dirty="0" smtClean="0"/>
              <a:t>(Misses in even an Infinite Cache)</a:t>
            </a:r>
          </a:p>
          <a:p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If the cache cannot contain all needed blocks</a:t>
            </a:r>
          </a:p>
          <a:p>
            <a:pPr lvl="1"/>
            <a:r>
              <a:rPr lang="en-US" dirty="0" smtClean="0"/>
              <a:t>Due to blocks discarded and re-retrieved</a:t>
            </a:r>
          </a:p>
          <a:p>
            <a:pPr lvl="1"/>
            <a:r>
              <a:rPr lang="en-US" dirty="0" smtClean="0"/>
              <a:t>(Misses in Fully Associative Cache)</a:t>
            </a:r>
          </a:p>
          <a:p>
            <a:r>
              <a:rPr lang="en-US" dirty="0" smtClean="0"/>
              <a:t>Conflict</a:t>
            </a:r>
          </a:p>
          <a:p>
            <a:pPr lvl="1"/>
            <a:r>
              <a:rPr lang="en-US" dirty="0" smtClean="0"/>
              <a:t>Set associative or direct mapped: too many blocks in set</a:t>
            </a:r>
          </a:p>
          <a:p>
            <a:pPr lvl="1"/>
            <a:r>
              <a:rPr lang="en-US" dirty="0" smtClean="0"/>
              <a:t>Also called collision or interference </a:t>
            </a:r>
          </a:p>
          <a:p>
            <a:pPr lvl="1"/>
            <a:r>
              <a:rPr lang="en-US" dirty="0" smtClean="0"/>
              <a:t>(Misses in N-way Associative Cache)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06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2" name="Rectangle 4"/>
          <p:cNvSpPr>
            <a:spLocks noChangeArrowheads="1"/>
          </p:cNvSpPr>
          <p:nvPr/>
        </p:nvSpPr>
        <p:spPr bwMode="auto">
          <a:xfrm>
            <a:off x="5083175" y="3048000"/>
            <a:ext cx="1012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/>
              <a:t>Conflict</a:t>
            </a:r>
          </a:p>
        </p:txBody>
      </p:sp>
      <p:sp>
        <p:nvSpPr>
          <p:cNvPr id="933893" name="Line 5"/>
          <p:cNvSpPr>
            <a:spLocks noChangeShapeType="1"/>
          </p:cNvSpPr>
          <p:nvPr/>
        </p:nvSpPr>
        <p:spPr bwMode="auto">
          <a:xfrm>
            <a:off x="3962400" y="3175000"/>
            <a:ext cx="1184275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94" name="Line 6"/>
          <p:cNvSpPr>
            <a:spLocks noChangeShapeType="1"/>
          </p:cNvSpPr>
          <p:nvPr/>
        </p:nvSpPr>
        <p:spPr bwMode="auto">
          <a:xfrm flipH="1">
            <a:off x="5083174" y="3432175"/>
            <a:ext cx="225425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899" name="Text Box 11"/>
          <p:cNvSpPr txBox="1">
            <a:spLocks noChangeArrowheads="1"/>
          </p:cNvSpPr>
          <p:nvPr/>
        </p:nvSpPr>
        <p:spPr bwMode="auto">
          <a:xfrm>
            <a:off x="6477000" y="4251325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Based on SPEC92</a:t>
            </a:r>
          </a:p>
        </p:txBody>
      </p:sp>
      <p:sp>
        <p:nvSpPr>
          <p:cNvPr id="9339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 Rate Distribution</a:t>
            </a:r>
            <a:endParaRPr lang="en-US"/>
          </a:p>
        </p:txBody>
      </p:sp>
      <p:sp>
        <p:nvSpPr>
          <p:cNvPr id="9339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9248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Compulsory misses are small compared to other categories</a:t>
            </a:r>
          </a:p>
          <a:p>
            <a:r>
              <a:rPr lang="en-US" dirty="0" smtClean="0"/>
              <a:t>Capacity misses diminish with increased cache size</a:t>
            </a:r>
          </a:p>
          <a:p>
            <a:r>
              <a:rPr lang="en-US" dirty="0" smtClean="0"/>
              <a:t>Increasing associativity limits the placement conflicts</a:t>
            </a:r>
            <a:endParaRPr lang="en-US" dirty="0"/>
          </a:p>
        </p:txBody>
      </p:sp>
      <p:pic>
        <p:nvPicPr>
          <p:cNvPr id="933905" name="Picture 17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 l="-21297" r="-21297"/>
          <a:stretch>
            <a:fillRect/>
          </a:stretch>
        </p:blipFill>
        <p:spPr>
          <a:xfrm>
            <a:off x="533400" y="2743200"/>
            <a:ext cx="7924800" cy="3810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Techniques for Reducing Misses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17763"/>
            <a:ext cx="7924800" cy="3802062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1. </a:t>
            </a:r>
            <a:r>
              <a:rPr lang="en-US" sz="2400" dirty="0" smtClean="0"/>
              <a:t>Larger </a:t>
            </a:r>
            <a:r>
              <a:rPr lang="en-US" sz="2400" dirty="0"/>
              <a:t>Block Size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2. </a:t>
            </a:r>
            <a:r>
              <a:rPr lang="en-US" sz="2400" dirty="0" smtClean="0"/>
              <a:t>Higher </a:t>
            </a:r>
            <a:r>
              <a:rPr lang="en-US" sz="2400" dirty="0"/>
              <a:t>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3. </a:t>
            </a:r>
            <a:r>
              <a:rPr lang="en-US" sz="2400" dirty="0" smtClean="0"/>
              <a:t>Victim </a:t>
            </a:r>
            <a:r>
              <a:rPr lang="en-US" sz="2400" dirty="0"/>
              <a:t>Cache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4. </a:t>
            </a:r>
            <a:r>
              <a:rPr lang="en-US" sz="2400" dirty="0" smtClean="0"/>
              <a:t>Pseudo</a:t>
            </a:r>
            <a:r>
              <a:rPr lang="en-US" sz="2400" dirty="0"/>
              <a:t>-Associativity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5. </a:t>
            </a:r>
            <a:r>
              <a:rPr lang="en-US" sz="2400" dirty="0" smtClean="0"/>
              <a:t>Hardware Prefetching (Instructions &amp; Data)</a:t>
            </a:r>
            <a:endParaRPr lang="en-US" sz="2400" dirty="0"/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6. </a:t>
            </a:r>
            <a:r>
              <a:rPr lang="en-US" sz="2400" dirty="0" smtClean="0"/>
              <a:t>Software </a:t>
            </a:r>
            <a:r>
              <a:rPr lang="en-US" sz="2400" dirty="0"/>
              <a:t>Prefetching Data</a:t>
            </a:r>
          </a:p>
          <a:p>
            <a:pPr marL="285750" indent="-285750">
              <a:spcBef>
                <a:spcPct val="40000"/>
              </a:spcBef>
              <a:buFontTx/>
              <a:buNone/>
            </a:pPr>
            <a:r>
              <a:rPr lang="en-US" sz="2400" dirty="0"/>
              <a:t>7. </a:t>
            </a:r>
            <a:r>
              <a:rPr lang="en-US" sz="2400" dirty="0" smtClean="0"/>
              <a:t>Compiler &amp; Code Optimizations</a:t>
            </a:r>
            <a:endParaRPr lang="en-US" sz="2400" dirty="0"/>
          </a:p>
        </p:txBody>
      </p:sp>
      <p:graphicFrame>
        <p:nvGraphicFramePr>
          <p:cNvPr id="9349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447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1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447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7" name="Oval 5"/>
          <p:cNvSpPr>
            <a:spLocks noChangeArrowheads="1"/>
          </p:cNvSpPr>
          <p:nvPr/>
        </p:nvSpPr>
        <p:spPr bwMode="auto">
          <a:xfrm>
            <a:off x="4572000" y="1447800"/>
            <a:ext cx="1066800" cy="609600"/>
          </a:xfrm>
          <a:prstGeom prst="ellips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0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118958" y="1295400"/>
          <a:ext cx="4753683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6" name="Bitmap Image" r:id="rId3" imgW="6157494" imgH="3306667" progId="">
                  <p:embed/>
                </p:oleObj>
              </mc:Choice>
              <mc:Fallback>
                <p:oleObj name="Bitmap Image" r:id="rId3" imgW="6157494" imgH="330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958" y="1295400"/>
                        <a:ext cx="4753683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 Misses via Larger Block Size</a:t>
            </a:r>
            <a:endParaRPr lang="en-US"/>
          </a:p>
        </p:txBody>
      </p:sp>
      <p:sp>
        <p:nvSpPr>
          <p:cNvPr id="93594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Larger block sizes reduces compulsory misses (principle of spatial locality)</a:t>
            </a:r>
          </a:p>
          <a:p>
            <a:r>
              <a:rPr lang="en-US" smtClean="0"/>
              <a:t>Conflict misses increase for larger block sizes since cache has fewer blocks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20833" y="1428538"/>
          <a:ext cx="3172570" cy="42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7" name="Bitmap Image" r:id="rId5" imgW="2423370" imgH="380872" progId="">
                  <p:embed/>
                </p:oleObj>
              </mc:Choice>
              <mc:Fallback>
                <p:oleObj name="Bitmap Image" r:id="rId5" imgW="2423370" imgH="3808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833" y="1428538"/>
                        <a:ext cx="3172570" cy="42902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22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70" name="Text Box 10"/>
          <p:cNvSpPr txBox="1">
            <a:spLocks noChangeArrowheads="1"/>
          </p:cNvSpPr>
          <p:nvPr/>
        </p:nvSpPr>
        <p:spPr bwMode="auto">
          <a:xfrm>
            <a:off x="6096000" y="1477963"/>
            <a:ext cx="29718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None/>
            </a:pPr>
            <a:r>
              <a:rPr lang="en-US" sz="2000" b="1" u="sng">
                <a:solidFill>
                  <a:schemeClr val="accent2"/>
                </a:solidFill>
                <a:latin typeface="Arial" pitchFamily="-110" charset="0"/>
              </a:rPr>
              <a:t>2:1 Cache Rule: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Miss Rate for direct mapped cache of size N = Miss Rate 2-way </a:t>
            </a:r>
          </a:p>
          <a:p>
            <a:pPr>
              <a:buFont typeface="Monotype Sort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  cache size N/2</a:t>
            </a:r>
          </a:p>
        </p:txBody>
      </p:sp>
      <p:sp>
        <p:nvSpPr>
          <p:cNvPr id="93697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 Misses via Higher Associativity</a:t>
            </a:r>
            <a:endParaRPr lang="en-US"/>
          </a:p>
        </p:txBody>
      </p:sp>
      <p:pic>
        <p:nvPicPr>
          <p:cNvPr id="936979" name="Picture 19"/>
          <p:cNvPicPr>
            <a:picLocks noGrp="1" noChangeArrowheads="1"/>
          </p:cNvPicPr>
          <p:nvPr>
            <p:ph sz="half" idx="1"/>
          </p:nvPr>
        </p:nvPicPr>
        <p:blipFill>
          <a:blip r:embed="rId2"/>
          <a:srcRect l="-56414" r="-56414"/>
          <a:stretch>
            <a:fillRect/>
          </a:stretch>
        </p:blipFill>
        <p:spPr/>
      </p:pic>
      <p:sp>
        <p:nvSpPr>
          <p:cNvPr id="936978" name="Rectangle 1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Greater associativity comes at the expense of larger hit access time</a:t>
            </a:r>
          </a:p>
          <a:p>
            <a:r>
              <a:rPr lang="en-US" smtClean="0"/>
              <a:t>Hardware complexity grows for high associativity and clock cycle increases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Cache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Average Access Time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iss penalty for L1 is the average access time for L2</a:t>
            </a:r>
          </a:p>
          <a:p>
            <a:r>
              <a:rPr lang="en-US" dirty="0" smtClean="0"/>
              <a:t>Together, computes Average Memory Access Time (AMAT)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1864"/>
              </p:ext>
            </p:extLst>
          </p:nvPr>
        </p:nvGraphicFramePr>
        <p:xfrm>
          <a:off x="2362200" y="1981200"/>
          <a:ext cx="503634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3" imgW="2235200" imgH="203200" progId="Equation.3">
                  <p:embed/>
                </p:oleObj>
              </mc:Choice>
              <mc:Fallback>
                <p:oleObj name="Equation" r:id="rId3" imgW="223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81200"/>
                        <a:ext cx="5036344" cy="457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60982"/>
              </p:ext>
            </p:extLst>
          </p:nvPr>
        </p:nvGraphicFramePr>
        <p:xfrm>
          <a:off x="2333625" y="4667250"/>
          <a:ext cx="4149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5" imgW="1841500" imgH="254000" progId="Equation.3">
                  <p:embed/>
                </p:oleObj>
              </mc:Choice>
              <mc:Fallback>
                <p:oleObj name="Equation" r:id="rId5" imgW="1841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4667250"/>
                        <a:ext cx="4149725" cy="571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410978"/>
              </p:ext>
            </p:extLst>
          </p:nvPr>
        </p:nvGraphicFramePr>
        <p:xfrm>
          <a:off x="1217613" y="5391150"/>
          <a:ext cx="6381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7" imgW="2832100" imgH="254000" progId="Equation.3">
                  <p:embed/>
                </p:oleObj>
              </mc:Choice>
              <mc:Fallback>
                <p:oleObj name="Equation" r:id="rId7" imgW="2832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5391150"/>
                        <a:ext cx="6381750" cy="571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040621"/>
              </p:ext>
            </p:extLst>
          </p:nvPr>
        </p:nvGraphicFramePr>
        <p:xfrm>
          <a:off x="1217613" y="6057900"/>
          <a:ext cx="643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9" imgW="2857500" imgH="254000" progId="Equation.3">
                  <p:embed/>
                </p:oleObj>
              </mc:Choice>
              <mc:Fallback>
                <p:oleObj name="Equation" r:id="rId9" imgW="2857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6057900"/>
                        <a:ext cx="6438900" cy="571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526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Example</a:t>
            </a:r>
          </a:p>
        </p:txBody>
      </p:sp>
      <p:graphicFrame>
        <p:nvGraphicFramePr>
          <p:cNvPr id="937987" name="Object 3"/>
          <p:cNvGraphicFramePr>
            <a:graphicFrameLocks noChangeAspect="1"/>
          </p:cNvGraphicFramePr>
          <p:nvPr/>
        </p:nvGraphicFramePr>
        <p:xfrm>
          <a:off x="76200" y="2590800"/>
          <a:ext cx="8991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9" name="Document" r:id="rId3" imgW="5631180" imgH="1999488" progId="Word.Document.8">
                  <p:embed/>
                </p:oleObj>
              </mc:Choice>
              <mc:Fallback>
                <p:oleObj name="Document" r:id="rId3" imgW="5631180" imgH="19994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590800"/>
                        <a:ext cx="8991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pitchFamily="-110" charset="0"/>
              </a:rPr>
              <a:t>Assume hit time is 1 clock cycle and average miss penalty is 50 clock cycles for a direct mapped cache. The clock cycle increases by a factor of  1.10 for 2-way, 1.12 for 4-way, 1.14 for 8-way associative cache. Compare the average memory access based on the previous figure miss rates</a:t>
            </a:r>
          </a:p>
        </p:txBody>
      </p:sp>
      <p:sp>
        <p:nvSpPr>
          <p:cNvPr id="937989" name="Line 5"/>
          <p:cNvSpPr>
            <a:spLocks noChangeShapeType="1"/>
          </p:cNvSpPr>
          <p:nvPr/>
        </p:nvSpPr>
        <p:spPr bwMode="auto">
          <a:xfrm flipH="1">
            <a:off x="7391400" y="53340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5410200" y="6156325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High associativity becomes a negative aspect</a:t>
            </a:r>
          </a:p>
        </p:txBody>
      </p:sp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228600" y="59436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A good size of direct mapped cache can be very efficient given its simplicity</a:t>
            </a:r>
          </a:p>
        </p:txBody>
      </p:sp>
      <p:sp>
        <p:nvSpPr>
          <p:cNvPr id="937992" name="Line 8"/>
          <p:cNvSpPr>
            <a:spLocks noChangeShapeType="1"/>
          </p:cNvSpPr>
          <p:nvPr/>
        </p:nvSpPr>
        <p:spPr bwMode="auto">
          <a:xfrm flipH="1">
            <a:off x="2209800" y="5410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7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Victim Cache</a:t>
            </a:r>
            <a:endParaRPr lang="en-US" dirty="0"/>
          </a:p>
        </p:txBody>
      </p:sp>
      <p:graphicFrame>
        <p:nvGraphicFramePr>
          <p:cNvPr id="939016" name="Object 8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786702" y="1295400"/>
          <a:ext cx="529049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3" name="VISIO" r:id="rId3" imgW="7323280" imgH="4535639" progId="">
                  <p:embed/>
                </p:oleObj>
              </mc:Choice>
              <mc:Fallback>
                <p:oleObj name="VISIO" r:id="rId3" imgW="7323280" imgH="45356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702" y="1295400"/>
                        <a:ext cx="5290498" cy="3276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901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Combines fast hit time of direct </a:t>
            </a:r>
            <a:br>
              <a:rPr lang="en-US" dirty="0" smtClean="0"/>
            </a:br>
            <a:r>
              <a:rPr lang="en-US" dirty="0" smtClean="0"/>
              <a:t>mapped yet still avoids conflict misses</a:t>
            </a:r>
          </a:p>
          <a:p>
            <a:pPr lvl="1"/>
            <a:r>
              <a:rPr lang="en-US" dirty="0" smtClean="0"/>
              <a:t>Adds small fully associative cache between the direct mapped cache and memory to place data discarded from cache</a:t>
            </a:r>
          </a:p>
          <a:p>
            <a:pPr lvl="1"/>
            <a:r>
              <a:rPr lang="en-US" dirty="0" err="1" smtClean="0"/>
              <a:t>Jouppi</a:t>
            </a:r>
            <a:r>
              <a:rPr lang="en-US" dirty="0" smtClean="0"/>
              <a:t> [1990]: 4-entry victim cache removed 20% to 95% of conflicts for a 4 KB direct mapped data cache</a:t>
            </a:r>
          </a:p>
          <a:p>
            <a:pPr lvl="1"/>
            <a:r>
              <a:rPr lang="en-US" dirty="0" smtClean="0"/>
              <a:t>Used in HP and Alpha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8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4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Pseudo-Associativity Mechanism</a:t>
            </a:r>
            <a:endParaRPr lang="en-US"/>
          </a:p>
        </p:txBody>
      </p:sp>
      <p:sp>
        <p:nvSpPr>
          <p:cNvPr id="940049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Combine fast hit time of Direct Mapped and lower conflict misses of 2-way set associative</a:t>
            </a:r>
          </a:p>
          <a:p>
            <a:r>
              <a:rPr lang="en-US" smtClean="0"/>
              <a:t>Divide cache: on a miss, check other half of cache to see if there, if so have a pseudo-hit</a:t>
            </a:r>
          </a:p>
          <a:p>
            <a:r>
              <a:rPr lang="en-US" smtClean="0"/>
              <a:t>To limit the impact of hit time variability on performance, swap block contents</a:t>
            </a:r>
          </a:p>
          <a:p>
            <a:r>
              <a:rPr lang="en-US" smtClean="0"/>
              <a:t>Drawback: CPU pipeline is hard if hit takes 1 or 2 cycles</a:t>
            </a:r>
          </a:p>
          <a:p>
            <a:pPr lvl="1"/>
            <a:r>
              <a:rPr lang="en-US" smtClean="0"/>
              <a:t>Better for caches not tied directly to  processor (L2)</a:t>
            </a:r>
          </a:p>
          <a:p>
            <a:pPr lvl="1"/>
            <a:r>
              <a:rPr lang="en-US" smtClean="0"/>
              <a:t>Used in MIPS R1000 L2 cache, similar in UltraSPARC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8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H/W Pre-fetching of Instructions &amp; Data</a:t>
            </a:r>
            <a:endParaRPr lang="en-US"/>
          </a:p>
        </p:txBody>
      </p:sp>
      <p:sp>
        <p:nvSpPr>
          <p:cNvPr id="94106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Hardware pre-fetches instructions and data while handing other cache misses</a:t>
            </a:r>
          </a:p>
          <a:p>
            <a:pPr lvl="1"/>
            <a:r>
              <a:rPr lang="en-US" smtClean="0"/>
              <a:t>Assume pre-fetched items will be referenced shortly</a:t>
            </a:r>
          </a:p>
          <a:p>
            <a:r>
              <a:rPr lang="en-US" smtClean="0"/>
              <a:t>Pre-fetching relies on having extra memory bandwidth that can be used without penalty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Examples of Instruction Pre-fetching:</a:t>
            </a:r>
          </a:p>
          <a:p>
            <a:pPr lvl="1"/>
            <a:r>
              <a:rPr lang="en-US" smtClean="0"/>
              <a:t> Alpha 21064 fetches 2 blocks on a miss</a:t>
            </a:r>
          </a:p>
          <a:p>
            <a:pPr lvl="1"/>
            <a:r>
              <a:rPr lang="en-US" smtClean="0"/>
              <a:t> Extra block placed in “stream buffer”</a:t>
            </a:r>
          </a:p>
          <a:p>
            <a:pPr lvl="1"/>
            <a:r>
              <a:rPr lang="en-US" smtClean="0"/>
              <a:t> On miss check stream buffer</a:t>
            </a:r>
          </a:p>
          <a:p>
            <a:r>
              <a:rPr lang="en-US" smtClean="0"/>
              <a:t>Works with data blocks too:</a:t>
            </a:r>
          </a:p>
          <a:p>
            <a:pPr lvl="1"/>
            <a:r>
              <a:rPr lang="en-US" smtClean="0"/>
              <a:t>Jouppi [1990] 1 data stream buffer got 25% misses from 4KB cache; 4 streams got 43%</a:t>
            </a:r>
          </a:p>
          <a:p>
            <a:pPr lvl="1"/>
            <a:r>
              <a:rPr lang="en-US" smtClean="0"/>
              <a:t>Palacharla &amp; Kessler [1994] for scientific programs for 8 streams got 50% to 70% of misses from 2 64KB, 4-way set associative caches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41065" name="Object 9"/>
          <p:cNvGraphicFramePr>
            <a:graphicFrameLocks noChangeAspect="1"/>
          </p:cNvGraphicFramePr>
          <p:nvPr>
            <p:extLst/>
          </p:nvPr>
        </p:nvGraphicFramePr>
        <p:xfrm>
          <a:off x="1789113" y="2743200"/>
          <a:ext cx="55641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7" name="Equation" r:id="rId3" imgW="5562600" imgH="584200" progId="Equation.3">
                  <p:embed/>
                </p:oleObj>
              </mc:Choice>
              <mc:Fallback>
                <p:oleObj name="Equation" r:id="rId3" imgW="55626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743200"/>
                        <a:ext cx="5564187" cy="584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5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76200" y="4724400"/>
            <a:ext cx="3657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for (i = 0; i &lt; 3; i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a[i][j] = b[j][0] * b[j+1][0];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4800600" y="4359275"/>
            <a:ext cx="4267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for (j = 0; j &lt; 100; j = j+1)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pre-fetch (b[i+7][0]);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a[0][j] = b[j][0] * b[j+1][0];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for (</a:t>
            </a:r>
            <a:r>
              <a:rPr lang="en-US" sz="2000" dirty="0" err="1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= 1; </a:t>
            </a:r>
            <a:r>
              <a:rPr lang="en-US" sz="2000" dirty="0" err="1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&lt; 3; </a:t>
            </a:r>
            <a:r>
              <a:rPr lang="en-US" sz="2000" dirty="0" err="1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= i+1)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   pre-fetch (a[</a:t>
            </a:r>
            <a:r>
              <a:rPr lang="en-US" sz="2000" dirty="0" err="1">
                <a:solidFill>
                  <a:schemeClr val="accent2"/>
                </a:solidFill>
                <a:latin typeface="Arial" pitchFamily="-110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][j+7]);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   a[i-1][j] = b[j][0] * b[j+1][0];</a:t>
            </a:r>
          </a:p>
        </p:txBody>
      </p:sp>
      <p:sp>
        <p:nvSpPr>
          <p:cNvPr id="942086" name="AutoShape 6"/>
          <p:cNvSpPr>
            <a:spLocks/>
          </p:cNvSpPr>
          <p:nvPr/>
        </p:nvSpPr>
        <p:spPr bwMode="auto">
          <a:xfrm>
            <a:off x="3581400" y="4419600"/>
            <a:ext cx="228600" cy="1828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087" name="Line 7"/>
          <p:cNvSpPr>
            <a:spLocks noChangeShapeType="1"/>
          </p:cNvSpPr>
          <p:nvPr/>
        </p:nvSpPr>
        <p:spPr bwMode="auto">
          <a:xfrm>
            <a:off x="3886200" y="5334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Pre-fetching Data</a:t>
            </a:r>
            <a:endParaRPr lang="en-US"/>
          </a:p>
        </p:txBody>
      </p:sp>
      <p:sp>
        <p:nvSpPr>
          <p:cNvPr id="942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505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Uses special instructions to pre-fetch data:</a:t>
            </a:r>
          </a:p>
          <a:p>
            <a:pPr lvl="1"/>
            <a:r>
              <a:rPr lang="en-US" dirty="0" smtClean="0"/>
              <a:t> Load data into register (HP PA-RISC loads)</a:t>
            </a:r>
          </a:p>
          <a:p>
            <a:pPr lvl="1"/>
            <a:r>
              <a:rPr lang="en-US" dirty="0" smtClean="0"/>
              <a:t> Cache Pre-fetch: load into cache (MIPS IV, PowerPC, SPARC v. 9)</a:t>
            </a:r>
          </a:p>
          <a:p>
            <a:r>
              <a:rPr lang="en-US" dirty="0" smtClean="0"/>
              <a:t>Special pre-fetching instructions cannot cause faults (undesired exceptions) since it is a form of speculative execution</a:t>
            </a:r>
          </a:p>
          <a:p>
            <a:r>
              <a:rPr lang="en-US" dirty="0" smtClean="0"/>
              <a:t>Makes sense if the processor can proceed without blocking for a cache access (lock-free cache)</a:t>
            </a:r>
          </a:p>
          <a:p>
            <a:r>
              <a:rPr lang="en-US" dirty="0" smtClean="0"/>
              <a:t>Loops are typical target for pre-fetching after unrolling (miss penalty is small) or after applying software pipelining (miss penalty is large)</a:t>
            </a:r>
          </a:p>
          <a:p>
            <a:r>
              <a:rPr lang="en-US" dirty="0" smtClean="0"/>
              <a:t>Issuing Pre-fetch Instructions takes time</a:t>
            </a:r>
          </a:p>
          <a:p>
            <a:pPr lvl="1"/>
            <a:r>
              <a:rPr lang="en-US" dirty="0" smtClean="0"/>
              <a:t> Is cost of pre-fetch issues &lt; savings in reduced misses?</a:t>
            </a:r>
          </a:p>
          <a:p>
            <a:pPr lvl="1"/>
            <a:r>
              <a:rPr lang="en-US" dirty="0" smtClean="0"/>
              <a:t> Higher superscalar reduces difficulty of issue bandwidth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41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and Code-based </a:t>
            </a:r>
            <a:r>
              <a:rPr lang="en-US" dirty="0" smtClean="0"/>
              <a:t>Cache Optimizations</a:t>
            </a:r>
            <a:endParaRPr lang="en-US" dirty="0"/>
          </a:p>
        </p:txBody>
      </p:sp>
      <p:sp>
        <p:nvSpPr>
          <p:cNvPr id="9431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Complier-based cache optimization reduces the miss rate without any hardware change</a:t>
            </a:r>
          </a:p>
          <a:p>
            <a:r>
              <a:rPr lang="en-US" dirty="0" err="1" smtClean="0"/>
              <a:t>McFarling</a:t>
            </a:r>
            <a:r>
              <a:rPr lang="en-US" dirty="0" smtClean="0"/>
              <a:t> [1989] reduced caches misses by 75% (8KB direct mapped / 4 byte blocks)</a:t>
            </a:r>
          </a:p>
          <a:p>
            <a:r>
              <a:rPr lang="en-US" dirty="0" smtClean="0"/>
              <a:t>For Instructions</a:t>
            </a:r>
          </a:p>
          <a:p>
            <a:pPr lvl="1"/>
            <a:r>
              <a:rPr lang="en-US" dirty="0" smtClean="0"/>
              <a:t>Reorder procedures in memory to reduce conflict</a:t>
            </a:r>
          </a:p>
          <a:p>
            <a:pPr lvl="1"/>
            <a:r>
              <a:rPr lang="en-US" dirty="0" smtClean="0"/>
              <a:t>Profiling to determine likely conflicts among groups of instructions</a:t>
            </a:r>
          </a:p>
          <a:p>
            <a:r>
              <a:rPr lang="en-US" dirty="0" smtClean="0"/>
              <a:t>For Data</a:t>
            </a:r>
          </a:p>
          <a:p>
            <a:pPr lvl="1"/>
            <a:r>
              <a:rPr lang="en-US" dirty="0" smtClean="0"/>
              <a:t>Splitting Arrays: remove unneeded elements from cache fetch</a:t>
            </a:r>
          </a:p>
          <a:p>
            <a:pPr lvl="1"/>
            <a:r>
              <a:rPr lang="en-US" dirty="0" smtClean="0"/>
              <a:t>Merging Arrays: improve spatial locality by single array of compound elements vs. two arrays</a:t>
            </a:r>
          </a:p>
          <a:p>
            <a:pPr lvl="1"/>
            <a:r>
              <a:rPr lang="en-US" dirty="0" smtClean="0"/>
              <a:t>Loop Interchange: change nesting of loops to access data in order stored in memory</a:t>
            </a:r>
          </a:p>
          <a:p>
            <a:pPr lvl="1"/>
            <a:r>
              <a:rPr lang="en-US" dirty="0" smtClean="0"/>
              <a:t>Loop Fusion: Combine two independent loops that have same looping and some variables overlap</a:t>
            </a:r>
          </a:p>
          <a:p>
            <a:pPr lvl="1"/>
            <a:r>
              <a:rPr lang="en-US" dirty="0" smtClean="0"/>
              <a:t>Blocking: Improve temporal locality by accessing “blocks” of data repeatedly vs. going down whole columns or rows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2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1524000"/>
          </a:xfrm>
        </p:spPr>
        <p:txBody>
          <a:bodyPr/>
          <a:lstStyle/>
          <a:p>
            <a:r>
              <a:rPr lang="en-US" dirty="0" err="1" smtClean="0"/>
              <a:t>Struct</a:t>
            </a:r>
            <a:r>
              <a:rPr lang="en-US" dirty="0" smtClean="0"/>
              <a:t> or class includes extra data</a:t>
            </a:r>
          </a:p>
          <a:p>
            <a:r>
              <a:rPr lang="en-US" dirty="0" smtClean="0"/>
              <a:t>Reduces locality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9132" y="2859724"/>
            <a:ext cx="39156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Array of Structures (</a:t>
            </a:r>
            <a:r>
              <a:rPr lang="en-US" b="1" dirty="0" err="1" smtClean="0"/>
              <a:t>AoS</a:t>
            </a:r>
            <a:r>
              <a:rPr lang="en-US" b="1" dirty="0" smtClean="0"/>
              <a:t>)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Particle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float x;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y;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z;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state;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startTime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Particle data[NUM];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859724"/>
            <a:ext cx="44246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Structure of Arrays (</a:t>
            </a:r>
            <a:r>
              <a:rPr lang="en-US" b="1" dirty="0" err="1" smtClean="0"/>
              <a:t>SoA</a:t>
            </a:r>
            <a:r>
              <a:rPr lang="en-US" b="1" dirty="0" smtClean="0"/>
              <a:t>)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Particles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float x[NUM];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y[NUM];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z[NUM]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state[NUM];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startTime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[NUM];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Particles data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0401" y="3621724"/>
            <a:ext cx="3035947" cy="106578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76800" y="3621724"/>
            <a:ext cx="3962400" cy="106578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447" y="2362200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Used together</a:t>
            </a:r>
            <a:endParaRPr lang="en-US" dirty="0"/>
          </a:p>
        </p:txBody>
      </p:sp>
      <p:cxnSp>
        <p:nvCxnSpPr>
          <p:cNvPr id="17" name="Curved Connector 16"/>
          <p:cNvCxnSpPr>
            <a:stCxn id="10" idx="2"/>
            <a:endCxn id="8" idx="3"/>
          </p:cNvCxnSpPr>
          <p:nvPr/>
        </p:nvCxnSpPr>
        <p:spPr bwMode="auto">
          <a:xfrm rot="5400000">
            <a:off x="3391395" y="3168819"/>
            <a:ext cx="1330753" cy="64084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urved Connector 18"/>
          <p:cNvCxnSpPr>
            <a:stCxn id="10" idx="2"/>
            <a:endCxn id="9" idx="1"/>
          </p:cNvCxnSpPr>
          <p:nvPr/>
        </p:nvCxnSpPr>
        <p:spPr bwMode="auto">
          <a:xfrm rot="16200000" flipH="1">
            <a:off x="3961620" y="3239437"/>
            <a:ext cx="1330753" cy="49960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324357" y="6276044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Seldom used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700401" y="4718051"/>
            <a:ext cx="3035947" cy="844549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76800" y="4771917"/>
            <a:ext cx="3962400" cy="844549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30"/>
          <p:cNvCxnSpPr>
            <a:stCxn id="28" idx="0"/>
            <a:endCxn id="29" idx="3"/>
          </p:cNvCxnSpPr>
          <p:nvPr/>
        </p:nvCxnSpPr>
        <p:spPr bwMode="auto">
          <a:xfrm rot="16200000" flipV="1">
            <a:off x="3458303" y="5418371"/>
            <a:ext cx="1135718" cy="57962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urved Connector 33"/>
          <p:cNvCxnSpPr>
            <a:endCxn id="30" idx="1"/>
          </p:cNvCxnSpPr>
          <p:nvPr/>
        </p:nvCxnSpPr>
        <p:spPr bwMode="auto">
          <a:xfrm rot="5400000" flipH="1" flipV="1">
            <a:off x="4055462" y="5454707"/>
            <a:ext cx="1081852" cy="56082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5565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arrays of structures (</a:t>
            </a:r>
            <a:r>
              <a:rPr lang="en-US" dirty="0" err="1" smtClean="0"/>
              <a:t>SoAoS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Fetch elements used together at once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2742" y="2809162"/>
            <a:ext cx="44246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SoAoS</a:t>
            </a:r>
            <a:endParaRPr lang="en-US" b="1" dirty="0" smtClean="0"/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Particles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vector position[NUM];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state[NUM];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startTime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[NUM];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Particles data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16823" y="3593574"/>
            <a:ext cx="3841377" cy="368826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9" y="2809162"/>
            <a:ext cx="44246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SoA</a:t>
            </a:r>
            <a:endParaRPr lang="en-US" b="1" dirty="0" smtClean="0"/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Particles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float x[NUM];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y[NUM];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z[NUM];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state[NUM];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float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startTime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[NUM];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Particles data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83567" y="3593574"/>
            <a:ext cx="2564433" cy="1130826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2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8" name="Text Box 10"/>
          <p:cNvSpPr txBox="1">
            <a:spLocks noChangeArrowheads="1"/>
          </p:cNvSpPr>
          <p:nvPr/>
        </p:nvSpPr>
        <p:spPr bwMode="auto">
          <a:xfrm>
            <a:off x="0" y="2084067"/>
            <a:ext cx="426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b="1" dirty="0" smtClean="0">
                <a:latin typeface="Arial" pitchFamily="-110" charset="0"/>
              </a:rPr>
              <a:t>Before</a:t>
            </a:r>
            <a:endParaRPr lang="en-US" sz="2000" b="1" dirty="0">
              <a:latin typeface="Arial" pitchFamily="-11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for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j=0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j&lt;100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++j)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=0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&lt;5000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   x[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][j] =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k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* x[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][j];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4495800" y="2117865"/>
            <a:ext cx="449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b="1" dirty="0" smtClean="0">
                <a:latin typeface="Arial" pitchFamily="-110" charset="0"/>
              </a:rPr>
              <a:t>After</a:t>
            </a:r>
            <a:endParaRPr lang="en-US" sz="2000" b="1" dirty="0">
              <a:latin typeface="Arial" pitchFamily="-11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for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=0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&lt;5000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j=0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j&lt;100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++j)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-110" charset="2"/>
              <a:buNone/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   x[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][j] =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2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* x[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][j];</a:t>
            </a: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0" y="61404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Sequential accesses instead of striding through memory every 100 words; improved spatial locality</a:t>
            </a:r>
          </a:p>
        </p:txBody>
      </p:sp>
      <p:sp>
        <p:nvSpPr>
          <p:cNvPr id="9441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Interchange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665975"/>
          </a:xfrm>
        </p:spPr>
        <p:txBody>
          <a:bodyPr/>
          <a:lstStyle/>
          <a:p>
            <a:r>
              <a:rPr lang="en-US" dirty="0" smtClean="0"/>
              <a:t>Consider array </a:t>
            </a:r>
            <a:r>
              <a:rPr lang="en-US" smtClean="0"/>
              <a:t>layout in memory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8560" y="426775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9212" y="4392575"/>
            <a:ext cx="1149674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x[0][0]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8886" y="4392575"/>
            <a:ext cx="1149674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Courier" charset="0"/>
                <a:ea typeface="Courier" charset="0"/>
                <a:cs typeface="Courier" charset="0"/>
              </a:rPr>
              <a:t>x[0][1]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4468" y="4392575"/>
            <a:ext cx="1287532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x[0][99]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212" y="4760482"/>
            <a:ext cx="1149674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x[1][0]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8886" y="4760482"/>
            <a:ext cx="1149674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x[1][1]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4468" y="4760482"/>
            <a:ext cx="1287532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x[1][99]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8560" y="46391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4772" y="51737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⋮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34446" y="51574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⋮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58957" y="51158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⋮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81152" y="4270508"/>
            <a:ext cx="1287532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x[0][ 0]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1152" y="4643365"/>
            <a:ext cx="1287532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x[0][ 1]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3612" y="3833977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Logical Layout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53766" y="3831760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Physical Layout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92248" y="49861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⋮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981152" y="5347441"/>
            <a:ext cx="1287532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x[0][99]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1152" y="5716773"/>
            <a:ext cx="1287532" cy="36933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x[1][ 0]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2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60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45161" name="Text Box 9"/>
          <p:cNvSpPr txBox="1">
            <a:spLocks noChangeArrowheads="1"/>
          </p:cNvSpPr>
          <p:nvPr/>
        </p:nvSpPr>
        <p:spPr bwMode="auto">
          <a:xfrm>
            <a:off x="0" y="60801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solidFill>
                  <a:schemeClr val="accent2"/>
                </a:solidFill>
                <a:latin typeface="Arial" pitchFamily="-110" charset="0"/>
              </a:rPr>
              <a:t>Accessing array “a” and “c” would have caused twice the number of misses without loop fusion</a:t>
            </a:r>
          </a:p>
        </p:txBody>
      </p:sp>
      <p:sp>
        <p:nvSpPr>
          <p:cNvPr id="9451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Fusion</a:t>
            </a:r>
            <a:endParaRPr lang="en-US" dirty="0"/>
          </a:p>
        </p:txBody>
      </p:sp>
      <p:sp>
        <p:nvSpPr>
          <p:cNvPr id="9451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981060"/>
          </a:xfrm>
        </p:spPr>
        <p:txBody>
          <a:bodyPr>
            <a:normAutofit/>
          </a:bodyPr>
          <a:lstStyle/>
          <a:p>
            <a:r>
              <a:rPr lang="en-US" dirty="0" smtClean="0"/>
              <a:t>Combine loops to </a:t>
            </a:r>
            <a:r>
              <a:rPr lang="en-US" smtClean="0"/>
              <a:t>avoid capacity misses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894" y="3067494"/>
            <a:ext cx="45961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Before</a:t>
            </a:r>
            <a:endParaRPr lang="en-US" sz="2000" dirty="0" smtClean="0"/>
          </a:p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for(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=0;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&lt;N; ++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for(j=0; j&lt;N; ++j)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a[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 = c[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][j]/b[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</a:t>
            </a:r>
          </a:p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for(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=0;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&lt;N; ++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for(j=0; j&lt;N; ++j)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d[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 = a[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 + c[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][j];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067494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After</a:t>
            </a:r>
            <a:endParaRPr lang="en-US" sz="2000" dirty="0" smtClean="0"/>
          </a:p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for(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=0; 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&lt;N; ++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for(j=0; j&lt;N; ++j) {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a[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 = c[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][j]/b[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</a:t>
            </a:r>
          </a:p>
          <a:p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d[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 = a[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 + c[</a:t>
            </a:r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][j];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5953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Line 2"/>
          <p:cNvSpPr>
            <a:spLocks noChangeShapeType="1"/>
          </p:cNvSpPr>
          <p:nvPr/>
        </p:nvSpPr>
        <p:spPr bwMode="auto">
          <a:xfrm>
            <a:off x="368300" y="4589463"/>
            <a:ext cx="1588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5" name="Line 3"/>
          <p:cNvSpPr>
            <a:spLocks noChangeShapeType="1"/>
          </p:cNvSpPr>
          <p:nvPr/>
        </p:nvSpPr>
        <p:spPr bwMode="auto">
          <a:xfrm>
            <a:off x="381000" y="6332538"/>
            <a:ext cx="19558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0" y="4071938"/>
            <a:ext cx="849313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Miss</a:t>
            </a:r>
          </a:p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Penalty</a:t>
            </a:r>
          </a:p>
        </p:txBody>
      </p:sp>
      <p:sp>
        <p:nvSpPr>
          <p:cNvPr id="899077" name="Line 5"/>
          <p:cNvSpPr>
            <a:spLocks noChangeShapeType="1"/>
          </p:cNvSpPr>
          <p:nvPr/>
        </p:nvSpPr>
        <p:spPr bwMode="auto">
          <a:xfrm flipV="1">
            <a:off x="381000" y="4835525"/>
            <a:ext cx="1498600" cy="9572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78" name="Rectangle 6"/>
          <p:cNvSpPr>
            <a:spLocks noChangeArrowheads="1"/>
          </p:cNvSpPr>
          <p:nvPr/>
        </p:nvSpPr>
        <p:spPr bwMode="auto">
          <a:xfrm>
            <a:off x="1268413" y="6332538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079" name="Line 7"/>
          <p:cNvSpPr>
            <a:spLocks noChangeShapeType="1"/>
          </p:cNvSpPr>
          <p:nvPr/>
        </p:nvSpPr>
        <p:spPr bwMode="auto">
          <a:xfrm>
            <a:off x="3187700" y="4627563"/>
            <a:ext cx="1588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0" name="Line 8"/>
          <p:cNvSpPr>
            <a:spLocks noChangeShapeType="1"/>
          </p:cNvSpPr>
          <p:nvPr/>
        </p:nvSpPr>
        <p:spPr bwMode="auto">
          <a:xfrm>
            <a:off x="3200400" y="6372225"/>
            <a:ext cx="19558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1" name="Rectangle 9"/>
          <p:cNvSpPr>
            <a:spLocks noChangeArrowheads="1"/>
          </p:cNvSpPr>
          <p:nvPr/>
        </p:nvSpPr>
        <p:spPr bwMode="auto">
          <a:xfrm>
            <a:off x="2819400" y="4087813"/>
            <a:ext cx="5794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Miss</a:t>
            </a:r>
            <a:endParaRPr lang="en-US" sz="1800" b="1">
              <a:latin typeface="Arial" pitchFamily="-110" charset="0"/>
            </a:endParaRPr>
          </a:p>
          <a:p>
            <a:pPr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Rate</a:t>
            </a:r>
            <a:endParaRPr lang="en-US" sz="1800" b="1">
              <a:latin typeface="Arial" pitchFamily="-110" charset="0"/>
            </a:endParaRPr>
          </a:p>
        </p:txBody>
      </p:sp>
      <p:sp>
        <p:nvSpPr>
          <p:cNvPr id="899087" name="Line 15"/>
          <p:cNvSpPr>
            <a:spLocks noChangeShapeType="1"/>
          </p:cNvSpPr>
          <p:nvPr/>
        </p:nvSpPr>
        <p:spPr bwMode="auto">
          <a:xfrm flipV="1">
            <a:off x="3822700" y="4603750"/>
            <a:ext cx="292100" cy="103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88" name="Rectangle 16"/>
          <p:cNvSpPr>
            <a:spLocks noChangeArrowheads="1"/>
          </p:cNvSpPr>
          <p:nvPr/>
        </p:nvSpPr>
        <p:spPr bwMode="auto">
          <a:xfrm>
            <a:off x="3505200" y="4387850"/>
            <a:ext cx="22621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Exploits Spatial Locality</a:t>
            </a:r>
          </a:p>
        </p:txBody>
      </p:sp>
      <p:sp>
        <p:nvSpPr>
          <p:cNvPr id="899090" name="Rectangle 18"/>
          <p:cNvSpPr>
            <a:spLocks noChangeArrowheads="1"/>
          </p:cNvSpPr>
          <p:nvPr/>
        </p:nvSpPr>
        <p:spPr bwMode="auto">
          <a:xfrm>
            <a:off x="4191000" y="4943475"/>
            <a:ext cx="1595438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Fewer blocks: </a:t>
            </a:r>
          </a:p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compromises</a:t>
            </a:r>
          </a:p>
          <a:p>
            <a:pPr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temporal locality</a:t>
            </a:r>
          </a:p>
        </p:txBody>
      </p:sp>
      <p:sp>
        <p:nvSpPr>
          <p:cNvPr id="899091" name="Line 19"/>
          <p:cNvSpPr>
            <a:spLocks noChangeShapeType="1"/>
          </p:cNvSpPr>
          <p:nvPr/>
        </p:nvSpPr>
        <p:spPr bwMode="auto">
          <a:xfrm>
            <a:off x="6675438" y="4583113"/>
            <a:ext cx="1587" cy="172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92" name="Line 20"/>
          <p:cNvSpPr>
            <a:spLocks noChangeShapeType="1"/>
          </p:cNvSpPr>
          <p:nvPr/>
        </p:nvSpPr>
        <p:spPr bwMode="auto">
          <a:xfrm>
            <a:off x="6688138" y="6326188"/>
            <a:ext cx="19558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093" name="Rectangle 21"/>
          <p:cNvSpPr>
            <a:spLocks noChangeArrowheads="1"/>
          </p:cNvSpPr>
          <p:nvPr/>
        </p:nvSpPr>
        <p:spPr bwMode="auto">
          <a:xfrm>
            <a:off x="6230938" y="3787775"/>
            <a:ext cx="928687" cy="67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Average</a:t>
            </a:r>
          </a:p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Access</a:t>
            </a:r>
          </a:p>
          <a:p>
            <a:pPr algn="ctr">
              <a:lnSpc>
                <a:spcPct val="85000"/>
              </a:lnSpc>
            </a:pPr>
            <a:r>
              <a:rPr lang="en-US" sz="1600" b="1">
                <a:latin typeface="Arial" pitchFamily="-110" charset="0"/>
              </a:rPr>
              <a:t>Time</a:t>
            </a:r>
          </a:p>
        </p:txBody>
      </p:sp>
      <p:sp>
        <p:nvSpPr>
          <p:cNvPr id="899099" name="Line 27"/>
          <p:cNvSpPr>
            <a:spLocks noChangeShapeType="1"/>
          </p:cNvSpPr>
          <p:nvPr/>
        </p:nvSpPr>
        <p:spPr bwMode="auto">
          <a:xfrm flipH="1" flipV="1">
            <a:off x="4648200" y="56388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0" name="Rectangle 28"/>
          <p:cNvSpPr>
            <a:spLocks noChangeArrowheads="1"/>
          </p:cNvSpPr>
          <p:nvPr/>
        </p:nvSpPr>
        <p:spPr bwMode="auto">
          <a:xfrm>
            <a:off x="6916738" y="4806950"/>
            <a:ext cx="2227262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Increased Miss Penalty</a:t>
            </a:r>
          </a:p>
          <a:p>
            <a:pPr algn="ctr">
              <a:lnSpc>
                <a:spcPct val="85000"/>
              </a:lnSpc>
            </a:pPr>
            <a:r>
              <a:rPr lang="en-US" sz="1600">
                <a:latin typeface="Arial" pitchFamily="-110" charset="0"/>
              </a:rPr>
              <a:t>&amp; Miss Rate</a:t>
            </a:r>
          </a:p>
        </p:txBody>
      </p:sp>
      <p:sp>
        <p:nvSpPr>
          <p:cNvPr id="899101" name="Rectangle 29"/>
          <p:cNvSpPr>
            <a:spLocks noChangeArrowheads="1"/>
          </p:cNvSpPr>
          <p:nvPr/>
        </p:nvSpPr>
        <p:spPr bwMode="auto">
          <a:xfrm>
            <a:off x="4011613" y="6372225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102" name="Rectangle 30"/>
          <p:cNvSpPr>
            <a:spLocks noChangeArrowheads="1"/>
          </p:cNvSpPr>
          <p:nvPr/>
        </p:nvSpPr>
        <p:spPr bwMode="auto">
          <a:xfrm>
            <a:off x="7499350" y="6326188"/>
            <a:ext cx="1196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 pitchFamily="-110" charset="0"/>
              </a:rPr>
              <a:t>Block Size</a:t>
            </a:r>
          </a:p>
        </p:txBody>
      </p:sp>
      <p:sp>
        <p:nvSpPr>
          <p:cNvPr id="89910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Determining Block Size</a:t>
            </a:r>
            <a:endParaRPr lang="en-US"/>
          </a:p>
        </p:txBody>
      </p:sp>
      <p:sp>
        <p:nvSpPr>
          <p:cNvPr id="899105" name="Rectangle 3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Larger block size take advantage of spatial locality BUT:</a:t>
            </a:r>
          </a:p>
          <a:p>
            <a:pPr lvl="1"/>
            <a:r>
              <a:rPr lang="en-US" dirty="0" smtClean="0"/>
              <a:t>Larger block size means larger miss penalty:</a:t>
            </a:r>
          </a:p>
          <a:p>
            <a:pPr lvl="2"/>
            <a:r>
              <a:rPr lang="en-US" dirty="0" smtClean="0"/>
              <a:t>Takes longer time to fill up the block</a:t>
            </a:r>
          </a:p>
          <a:p>
            <a:pPr lvl="1"/>
            <a:r>
              <a:rPr lang="en-US" dirty="0" smtClean="0"/>
              <a:t>If block size is too big relative to cache size, miss rate will go up</a:t>
            </a:r>
          </a:p>
          <a:p>
            <a:pPr lvl="2"/>
            <a:r>
              <a:rPr lang="en-US" dirty="0" smtClean="0"/>
              <a:t>Too few cache blocks</a:t>
            </a:r>
          </a:p>
          <a:p>
            <a:r>
              <a:rPr lang="en-US" dirty="0" smtClean="0"/>
              <a:t>Typical size today = 64 bytes (16 32-bit words)</a:t>
            </a:r>
          </a:p>
          <a:p>
            <a:r>
              <a:rPr lang="en-US" dirty="0" smtClean="0"/>
              <a:t>Average Access Time = Hit Time +  Miss Penalty * Miss Rate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99107" name="Freeform 35"/>
          <p:cNvSpPr>
            <a:spLocks/>
          </p:cNvSpPr>
          <p:nvPr/>
        </p:nvSpPr>
        <p:spPr bwMode="auto">
          <a:xfrm>
            <a:off x="3352800" y="4876800"/>
            <a:ext cx="1549400" cy="133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8" y="704"/>
              </a:cxn>
              <a:cxn ang="0">
                <a:pos x="752" y="808"/>
              </a:cxn>
              <a:cxn ang="0">
                <a:pos x="976" y="640"/>
              </a:cxn>
            </a:cxnLst>
            <a:rect l="0" t="0" r="r" b="b"/>
            <a:pathLst>
              <a:path w="976" h="839">
                <a:moveTo>
                  <a:pt x="0" y="0"/>
                </a:moveTo>
                <a:cubicBezTo>
                  <a:pt x="61" y="117"/>
                  <a:pt x="243" y="569"/>
                  <a:pt x="368" y="704"/>
                </a:cubicBezTo>
                <a:cubicBezTo>
                  <a:pt x="493" y="839"/>
                  <a:pt x="651" y="819"/>
                  <a:pt x="752" y="808"/>
                </a:cubicBezTo>
                <a:cubicBezTo>
                  <a:pt x="853" y="797"/>
                  <a:pt x="929" y="675"/>
                  <a:pt x="976" y="64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8" name="Freeform 36"/>
          <p:cNvSpPr>
            <a:spLocks/>
          </p:cNvSpPr>
          <p:nvPr/>
        </p:nvSpPr>
        <p:spPr bwMode="auto">
          <a:xfrm>
            <a:off x="6781800" y="4800600"/>
            <a:ext cx="1397000" cy="133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4" y="704"/>
              </a:cxn>
              <a:cxn ang="0">
                <a:pos x="600" y="808"/>
              </a:cxn>
              <a:cxn ang="0">
                <a:pos x="880" y="488"/>
              </a:cxn>
            </a:cxnLst>
            <a:rect l="0" t="0" r="r" b="b"/>
            <a:pathLst>
              <a:path w="880" h="844">
                <a:moveTo>
                  <a:pt x="0" y="0"/>
                </a:moveTo>
                <a:cubicBezTo>
                  <a:pt x="44" y="117"/>
                  <a:pt x="164" y="569"/>
                  <a:pt x="264" y="704"/>
                </a:cubicBezTo>
                <a:cubicBezTo>
                  <a:pt x="364" y="839"/>
                  <a:pt x="497" y="844"/>
                  <a:pt x="600" y="808"/>
                </a:cubicBezTo>
                <a:cubicBezTo>
                  <a:pt x="703" y="772"/>
                  <a:pt x="822" y="555"/>
                  <a:pt x="880" y="48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109" name="Line 37"/>
          <p:cNvSpPr>
            <a:spLocks noChangeShapeType="1"/>
          </p:cNvSpPr>
          <p:nvPr/>
        </p:nvSpPr>
        <p:spPr bwMode="auto">
          <a:xfrm flipH="1" flipV="1">
            <a:off x="7924800" y="52578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946179" name="Rectangle 3"/>
          <p:cNvSpPr>
            <a:spLocks noChangeArrowheads="1"/>
          </p:cNvSpPr>
          <p:nvPr/>
        </p:nvSpPr>
        <p:spPr bwMode="auto">
          <a:xfrm>
            <a:off x="0" y="685800"/>
            <a:ext cx="4572000" cy="28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10000"/>
              </a:spcBef>
              <a:buFont typeface="Monotype Sorts" pitchFamily="-110" charset="2"/>
              <a:buNone/>
            </a:pPr>
            <a:r>
              <a:rPr lang="en-US" sz="2000" b="1" dirty="0" smtClean="0">
                <a:latin typeface="Arial" pitchFamily="-110" charset="0"/>
              </a:rPr>
              <a:t>Matrix Multiply</a:t>
            </a:r>
            <a:endParaRPr lang="en-US" sz="2000" b="1" dirty="0">
              <a:latin typeface="Arial" pitchFamily="-110" charset="0"/>
            </a:endParaRP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for (</a:t>
            </a:r>
            <a:r>
              <a:rPr lang="en-US" sz="1800" u="sng" dirty="0" err="1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= 0; </a:t>
            </a:r>
            <a:r>
              <a:rPr lang="en-US" sz="1800" dirty="0" err="1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&lt; N;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18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= 0; </a:t>
            </a:r>
            <a:r>
              <a:rPr lang="en-US" sz="18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&lt; N;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18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= 0;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for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= 0; </a:t>
            </a:r>
            <a:r>
              <a:rPr lang="en-US" sz="18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&lt; N;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18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  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= r + y[</a:t>
            </a:r>
            <a:r>
              <a:rPr lang="en-US" sz="1800" u="sng" dirty="0" err="1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][</a:t>
            </a:r>
            <a:r>
              <a:rPr lang="en-US" sz="18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 * z[</a:t>
            </a:r>
            <a:r>
              <a:rPr lang="en-US" sz="18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][</a:t>
            </a:r>
            <a:r>
              <a:rPr lang="en-US" sz="18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x[</a:t>
            </a:r>
            <a:r>
              <a:rPr lang="en-US" sz="1800" u="sng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][</a:t>
            </a:r>
            <a:r>
              <a:rPr lang="en-US" sz="18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 = r;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}</a:t>
            </a:r>
          </a:p>
          <a:p>
            <a:pPr>
              <a:spcBef>
                <a:spcPct val="10000"/>
              </a:spcBef>
              <a:buFont typeface="Monotype Sorts" pitchFamily="-110" charset="2"/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graphicFrame>
        <p:nvGraphicFramePr>
          <p:cNvPr id="946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260378"/>
              </p:ext>
            </p:extLst>
          </p:nvPr>
        </p:nvGraphicFramePr>
        <p:xfrm>
          <a:off x="114300" y="3886200"/>
          <a:ext cx="89154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2" name="Bitmap Image" r:id="rId3" imgW="6744285" imgH="2163810" progId="">
                  <p:embed/>
                </p:oleObj>
              </mc:Choice>
              <mc:Fallback>
                <p:oleObj name="Bitmap Image" r:id="rId3" imgW="6744285" imgH="216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886200"/>
                        <a:ext cx="8915400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19600" y="685800"/>
            <a:ext cx="4724400" cy="25146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Two Inner Loops: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 dirty="0">
                <a:solidFill>
                  <a:schemeClr val="accent2"/>
                </a:solidFill>
              </a:rPr>
              <a:t>Read all </a:t>
            </a:r>
            <a:r>
              <a:rPr lang="en-US" sz="1600" dirty="0" err="1">
                <a:solidFill>
                  <a:schemeClr val="accent2"/>
                </a:solidFill>
              </a:rPr>
              <a:t>NxN</a:t>
            </a:r>
            <a:r>
              <a:rPr lang="en-US" sz="1600" dirty="0">
                <a:solidFill>
                  <a:schemeClr val="accent2"/>
                </a:solidFill>
              </a:rPr>
              <a:t> elements of z[]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 dirty="0">
                <a:solidFill>
                  <a:schemeClr val="accent2"/>
                </a:solidFill>
              </a:rPr>
              <a:t>Read N elements of 1 row of y[] repeatedly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600" dirty="0">
                <a:solidFill>
                  <a:schemeClr val="accent2"/>
                </a:solidFill>
              </a:rPr>
              <a:t>Write N elements of 1 row  of x[]</a:t>
            </a:r>
          </a:p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Capacity Misses </a:t>
            </a:r>
            <a:r>
              <a:rPr lang="en-US" sz="1800" dirty="0" err="1" smtClean="0">
                <a:solidFill>
                  <a:schemeClr val="accent2"/>
                </a:solidFill>
              </a:rPr>
              <a:t>funct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of N &amp; Cache Size:</a:t>
            </a:r>
          </a:p>
          <a:p>
            <a:pPr marL="685800" lvl="1" indent="-228600">
              <a:tabLst>
                <a:tab pos="685800" algn="l"/>
                <a:tab pos="1085850" algn="l"/>
              </a:tabLst>
            </a:pPr>
            <a:r>
              <a:rPr lang="en-US" sz="1800" dirty="0">
                <a:solidFill>
                  <a:schemeClr val="accent2"/>
                </a:solidFill>
              </a:rPr>
              <a:t> 3 </a:t>
            </a:r>
            <a:r>
              <a:rPr lang="en-US" sz="1600" dirty="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 dirty="0">
                <a:solidFill>
                  <a:schemeClr val="accent2"/>
                </a:solidFill>
              </a:rPr>
              <a:t> N </a:t>
            </a:r>
            <a:r>
              <a:rPr lang="en-US" sz="1600" dirty="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 dirty="0">
                <a:solidFill>
                  <a:schemeClr val="accent2"/>
                </a:solidFill>
              </a:rPr>
              <a:t> N </a:t>
            </a:r>
            <a:r>
              <a:rPr lang="en-US" sz="1600" dirty="0">
                <a:solidFill>
                  <a:schemeClr val="accent2"/>
                </a:solidFill>
                <a:sym typeface="Symbol" pitchFamily="-110" charset="2"/>
              </a:rPr>
              <a:t></a:t>
            </a:r>
            <a:r>
              <a:rPr lang="en-US" sz="1800" dirty="0">
                <a:solidFill>
                  <a:schemeClr val="accent2"/>
                </a:solidFill>
              </a:rPr>
              <a:t> 4 bytes </a:t>
            </a:r>
            <a:r>
              <a:rPr lang="en-US" sz="1800" dirty="0" smtClean="0">
                <a:solidFill>
                  <a:schemeClr val="accent2"/>
                </a:solidFill>
              </a:rPr>
              <a:t>= </a:t>
            </a:r>
            <a:r>
              <a:rPr lang="en-US" sz="1800" dirty="0">
                <a:solidFill>
                  <a:schemeClr val="accent2"/>
                </a:solidFill>
              </a:rPr>
              <a:t>no capacity misses; </a:t>
            </a:r>
          </a:p>
          <a:p>
            <a:pPr marL="285750" indent="-285750">
              <a:tabLst>
                <a:tab pos="685800" algn="l"/>
                <a:tab pos="1085850" algn="l"/>
              </a:tabLst>
            </a:pPr>
            <a:r>
              <a:rPr lang="en-US" sz="1800" dirty="0" smtClean="0">
                <a:solidFill>
                  <a:schemeClr val="accent2"/>
                </a:solidFill>
              </a:rPr>
              <a:t>Compute on </a:t>
            </a:r>
            <a:r>
              <a:rPr lang="en-US" sz="1800" dirty="0">
                <a:solidFill>
                  <a:schemeClr val="accent2"/>
                </a:solidFill>
              </a:rPr>
              <a:t>B </a:t>
            </a:r>
            <a:r>
              <a:rPr lang="en-US" sz="1800" dirty="0">
                <a:solidFill>
                  <a:schemeClr val="accent2"/>
                </a:solidFill>
                <a:sym typeface="Symbol" pitchFamily="-110" charset="2"/>
              </a:rPr>
              <a:t> </a:t>
            </a:r>
            <a:r>
              <a:rPr lang="en-US" sz="1800" dirty="0">
                <a:solidFill>
                  <a:schemeClr val="accent2"/>
                </a:solidFill>
              </a:rPr>
              <a:t>B sub-matrix that 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82235" y="4014787"/>
            <a:ext cx="3352800" cy="2314575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tabLst>
                <a:tab pos="685800" algn="l"/>
                <a:tab pos="1085850" algn="l"/>
              </a:tabLst>
            </a:pPr>
            <a:r>
              <a:rPr lang="en-US" sz="1800"/>
              <a:t>B called </a:t>
            </a:r>
            <a:r>
              <a:rPr lang="en-US" sz="1800" i="1">
                <a:solidFill>
                  <a:schemeClr val="accent2"/>
                </a:solidFill>
              </a:rPr>
              <a:t>Blocking Factor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 dirty="0"/>
              <a:t>Memory words accessed </a:t>
            </a:r>
          </a:p>
          <a:p>
            <a:pPr marL="285750" indent="-285750">
              <a:lnSpc>
                <a:spcPct val="90000"/>
              </a:lnSpc>
              <a:buFontTx/>
              <a:buNone/>
              <a:tabLst>
                <a:tab pos="685800" algn="l"/>
                <a:tab pos="1085850" algn="l"/>
              </a:tabLst>
            </a:pPr>
            <a:r>
              <a:rPr lang="en-US" sz="1800" dirty="0"/>
              <a:t>    2N</a:t>
            </a:r>
            <a:r>
              <a:rPr lang="en-US" sz="1800" baseline="30000" dirty="0"/>
              <a:t>3</a:t>
            </a:r>
            <a:r>
              <a:rPr lang="en-US" sz="1800" dirty="0"/>
              <a:t> + N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  <a:r>
              <a:rPr lang="en-US" sz="1800" dirty="0">
                <a:sym typeface="Wingdings" pitchFamily="-110" charset="2"/>
              </a:rPr>
              <a:t></a:t>
            </a:r>
            <a:r>
              <a:rPr lang="en-US" sz="1800" dirty="0"/>
              <a:t> 2N</a:t>
            </a:r>
            <a:r>
              <a:rPr lang="en-US" sz="1800" baseline="30000" dirty="0"/>
              <a:t>3</a:t>
            </a:r>
            <a:r>
              <a:rPr lang="en-US" sz="1800" dirty="0"/>
              <a:t>/B +N</a:t>
            </a:r>
            <a:r>
              <a:rPr lang="en-US" sz="1800" baseline="30000" dirty="0"/>
              <a:t>2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 dirty="0"/>
              <a:t>Conflict misses can go down too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  <a:tabLst>
                <a:tab pos="685800" algn="l"/>
                <a:tab pos="1085850" algn="l"/>
              </a:tabLst>
            </a:pPr>
            <a:r>
              <a:rPr lang="en-US" sz="1800" dirty="0"/>
              <a:t>Blocking is also useful for register allocation</a:t>
            </a:r>
          </a:p>
        </p:txBody>
      </p:sp>
      <p:sp>
        <p:nvSpPr>
          <p:cNvPr id="947203" name="Text Box 3"/>
          <p:cNvSpPr txBox="1">
            <a:spLocks noChangeArrowheads="1"/>
          </p:cNvSpPr>
          <p:nvPr/>
        </p:nvSpPr>
        <p:spPr bwMode="auto">
          <a:xfrm>
            <a:off x="112059" y="3957638"/>
            <a:ext cx="6324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Monotype Sorts" pitchFamily="-110" charset="2"/>
              <a:buNone/>
            </a:pPr>
            <a:r>
              <a:rPr lang="en-US" sz="2000" b="1" dirty="0" smtClean="0">
                <a:latin typeface="Arial" pitchFamily="-110" charset="0"/>
              </a:rPr>
              <a:t>Block Multiply</a:t>
            </a:r>
            <a:endParaRPr lang="en-US" sz="2000" b="1" dirty="0">
              <a:latin typeface="Arial" pitchFamily="-110" charset="0"/>
            </a:endParaRPr>
          </a:p>
          <a:p>
            <a:pPr>
              <a:buFont typeface="Monotype Sorts" pitchFamily="-110" charset="2"/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for (</a:t>
            </a:r>
            <a:r>
              <a:rPr lang="en-US" sz="1800" dirty="0" err="1" smtClean="0">
                <a:solidFill>
                  <a:srgbClr val="008080"/>
                </a:solidFill>
                <a:latin typeface="Courier" charset="0"/>
                <a:ea typeface="Courier" charset="0"/>
                <a:cs typeface="Courier" charset="0"/>
              </a:rPr>
              <a:t>jj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=0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800" dirty="0" err="1" smtClean="0">
                <a:solidFill>
                  <a:srgbClr val="008080"/>
                </a:solidFill>
                <a:latin typeface="Courier" charset="0"/>
                <a:ea typeface="Courier" charset="0"/>
                <a:cs typeface="Courier" charset="0"/>
              </a:rPr>
              <a:t>jj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&lt;N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800" dirty="0" err="1">
                <a:solidFill>
                  <a:srgbClr val="008080"/>
                </a:solidFill>
                <a:latin typeface="Courier" charset="0"/>
                <a:ea typeface="Courier" charset="0"/>
                <a:cs typeface="Courier" charset="0"/>
              </a:rPr>
              <a:t>jj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800" dirty="0" err="1">
                <a:solidFill>
                  <a:srgbClr val="008080"/>
                </a:solidFill>
                <a:latin typeface="Courier" charset="0"/>
                <a:ea typeface="Courier" charset="0"/>
                <a:cs typeface="Courier" charset="0"/>
              </a:rPr>
              <a:t>jj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+B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 {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kk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=0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800" dirty="0" err="1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kk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&lt;N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800" dirty="0" err="1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kk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800" dirty="0" err="1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kk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+B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 {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for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=0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8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&lt;N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18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 {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 typeface="Monotype Sorts" pitchFamily="-110" charset="2"/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for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800" dirty="0" err="1" smtClean="0">
                <a:solidFill>
                  <a:srgbClr val="008080"/>
                </a:solidFill>
                <a:latin typeface="Courier" charset="0"/>
                <a:ea typeface="Courier" charset="0"/>
                <a:cs typeface="Courier" charset="0"/>
              </a:rPr>
              <a:t>jj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8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&lt;min(</a:t>
            </a:r>
            <a:r>
              <a:rPr lang="en-US" sz="1800" dirty="0" smtClean="0">
                <a:solidFill>
                  <a:srgbClr val="008080"/>
                </a:solidFill>
                <a:latin typeface="Courier" charset="0"/>
                <a:ea typeface="Courier" charset="0"/>
                <a:cs typeface="Courier" charset="0"/>
              </a:rPr>
              <a:t>jj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+B-1,N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);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1800" dirty="0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    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= 0;</a:t>
            </a:r>
          </a:p>
          <a:p>
            <a:pPr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    for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smtClean="0">
                <a:solidFill>
                  <a:srgbClr val="FF33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800" dirty="0" err="1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kk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800" dirty="0" smtClean="0">
                <a:solidFill>
                  <a:srgbClr val="FF33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&lt;min(</a:t>
            </a:r>
            <a:r>
              <a:rPr lang="en-US" sz="1800" dirty="0" smtClean="0">
                <a:solidFill>
                  <a:srgbClr val="800000"/>
                </a:solidFill>
                <a:latin typeface="Courier" charset="0"/>
                <a:ea typeface="Courier" charset="0"/>
                <a:cs typeface="Courier" charset="0"/>
              </a:rPr>
              <a:t>kk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+B-1,N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); 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1800" dirty="0" smtClean="0">
                <a:solidFill>
                  <a:srgbClr val="FF33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      r 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= r + y[</a:t>
            </a:r>
            <a:r>
              <a:rPr lang="en-US" sz="1800" dirty="0" err="1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][</a:t>
            </a:r>
            <a:r>
              <a:rPr lang="en-US" sz="1800" dirty="0">
                <a:solidFill>
                  <a:srgbClr val="FF33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 * z[</a:t>
            </a:r>
            <a:r>
              <a:rPr lang="en-US" sz="1800" dirty="0">
                <a:solidFill>
                  <a:srgbClr val="FF3300"/>
                </a:solidFill>
                <a:latin typeface="Courier" charset="0"/>
                <a:ea typeface="Courier" charset="0"/>
                <a:cs typeface="Courier" charset="0"/>
              </a:rPr>
              <a:t>k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][</a:t>
            </a:r>
            <a:r>
              <a:rPr lang="en-US" sz="18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];</a:t>
            </a:r>
          </a:p>
          <a:p>
            <a:pPr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        x[</a:t>
            </a:r>
            <a:r>
              <a:rPr lang="en-US" sz="1800" dirty="0" err="1" smtClean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][</a:t>
            </a:r>
            <a:r>
              <a:rPr lang="en-US" sz="18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 = x[</a:t>
            </a:r>
            <a:r>
              <a:rPr lang="en-US" sz="1800" dirty="0" err="1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][</a:t>
            </a:r>
            <a:r>
              <a:rPr lang="en-US" sz="18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] + r;</a:t>
            </a:r>
          </a:p>
          <a:p>
            <a:pPr>
              <a:buFont typeface="Monotype Sorts" pitchFamily="-110" charset="2"/>
              <a:buNone/>
            </a:pP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}}}}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</p:txBody>
      </p:sp>
      <p:graphicFrame>
        <p:nvGraphicFramePr>
          <p:cNvPr id="947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84154"/>
              </p:ext>
            </p:extLst>
          </p:nvPr>
        </p:nvGraphicFramePr>
        <p:xfrm>
          <a:off x="80683" y="1108963"/>
          <a:ext cx="8915400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7" name="Bitmap Image" r:id="rId3" imgW="5433531" imgH="1767993" progId="">
                  <p:embed/>
                </p:oleObj>
              </mc:Choice>
              <mc:Fallback>
                <p:oleObj name="Bitmap Image" r:id="rId3" imgW="5433531" imgH="17679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3" y="1108963"/>
                        <a:ext cx="8915400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2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 Factor</a:t>
            </a:r>
            <a:endParaRPr lang="en-US"/>
          </a:p>
        </p:txBody>
      </p:sp>
      <p:sp>
        <p:nvSpPr>
          <p:cNvPr id="94823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Traditionally blocking is used to reduce capacity misses relying on high associativity to tackle conflict misses</a:t>
            </a:r>
          </a:p>
          <a:p>
            <a:r>
              <a:rPr lang="en-US" dirty="0" smtClean="0"/>
              <a:t>Choosing smaller blocking factor than the cache capacity can also reduce conflict misses (fewer words are active in cache)</a:t>
            </a:r>
          </a:p>
          <a:p>
            <a:r>
              <a:rPr lang="en-US" dirty="0">
                <a:solidFill>
                  <a:schemeClr val="accent2"/>
                </a:solidFill>
                <a:latin typeface="Arial" pitchFamily="-110" charset="0"/>
              </a:rPr>
              <a:t>Lam et al [1991] a blocking factor of 24 had a fifth the misses compared to a factor of 48 despite both fit in </a:t>
            </a:r>
            <a:r>
              <a:rPr lang="en-US" dirty="0" smtClean="0">
                <a:solidFill>
                  <a:schemeClr val="accent2"/>
                </a:solidFill>
                <a:latin typeface="Arial" pitchFamily="-110" charset="0"/>
              </a:rPr>
              <a:t>cache</a:t>
            </a:r>
            <a:endParaRPr lang="en-US" dirty="0"/>
          </a:p>
        </p:txBody>
      </p:sp>
      <p:graphicFrame>
        <p:nvGraphicFramePr>
          <p:cNvPr id="94823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0556" y="4000500"/>
          <a:ext cx="461048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9" name="Bitmap Image" r:id="rId3" imgW="6744285" imgH="3734124" progId="">
                  <p:embed/>
                </p:oleObj>
              </mc:Choice>
              <mc:Fallback>
                <p:oleObj name="Bitmap Image" r:id="rId3" imgW="6744285" imgH="37341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556" y="4000500"/>
                        <a:ext cx="4610488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Oblivious Orders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1747196"/>
          </a:xfrm>
        </p:spPr>
        <p:txBody>
          <a:bodyPr/>
          <a:lstStyle/>
          <a:p>
            <a:r>
              <a:rPr lang="en-US" dirty="0" smtClean="0"/>
              <a:t>Nest blocks of different sizes</a:t>
            </a:r>
          </a:p>
          <a:p>
            <a:r>
              <a:rPr lang="en-US" dirty="0" smtClean="0"/>
              <a:t>Ensures against different cache sizes</a:t>
            </a:r>
          </a:p>
          <a:p>
            <a:r>
              <a:rPr lang="en-US" dirty="0" smtClean="0"/>
              <a:t>More addressing computation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33</a:t>
            </a:fld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2705100" y="3088926"/>
            <a:ext cx="3581400" cy="3581400"/>
            <a:chOff x="1981200" y="2819400"/>
            <a:chExt cx="3962400" cy="3962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981200" y="2819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38400" y="2819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981200" y="3276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38400" y="3276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2209800" y="3048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2209800" y="31051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2266950" y="35052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2971800" y="2819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429000" y="2819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971800" y="3276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29000" y="3276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3200400" y="3048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H="1">
              <a:off x="3200400" y="31051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3257550" y="35052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2731770" y="3048001"/>
              <a:ext cx="472440" cy="4571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1981200" y="38100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438400" y="38100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981200" y="42672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438400" y="42672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Straight Arrow Connector 43"/>
            <p:cNvCxnSpPr>
              <a:stCxn id="40" idx="3"/>
            </p:cNvCxnSpPr>
            <p:nvPr/>
          </p:nvCxnSpPr>
          <p:spPr bwMode="auto">
            <a:xfrm>
              <a:off x="2438400" y="40386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2209800" y="40957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2266950" y="44958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2971800" y="38100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429000" y="38100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971800" y="42672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429000" y="42672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3200400" y="40386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3200400" y="40957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257550" y="44958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2739390" y="4038601"/>
              <a:ext cx="464820" cy="4571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2209800" y="3543300"/>
              <a:ext cx="1390651" cy="51911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1" name="Rectangle 60"/>
            <p:cNvSpPr/>
            <p:nvPr/>
          </p:nvSpPr>
          <p:spPr bwMode="auto">
            <a:xfrm>
              <a:off x="4038600" y="2819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495800" y="2819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38600" y="3276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95800" y="3276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>
              <a:off x="4267200" y="3048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4267200" y="31051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324350" y="35052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5029200" y="2819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486400" y="2819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029200" y="3276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486400" y="3276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5257800" y="3048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H="1">
              <a:off x="5257800" y="31051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5314950" y="35052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4800600" y="3033714"/>
              <a:ext cx="455295" cy="4714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4038600" y="38100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495800" y="38100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038600" y="42672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495800" y="42672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 bwMode="auto">
            <a:xfrm>
              <a:off x="4324350" y="4038599"/>
              <a:ext cx="47625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H="1">
              <a:off x="4267200" y="40957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4324350" y="44958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5029200" y="38100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486400" y="38100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029200" y="42672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486400" y="42672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5257800" y="40386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>
              <a:off x="5257800" y="40957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>
              <a:off x="5314950" y="44958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V="1">
              <a:off x="4800600" y="4038597"/>
              <a:ext cx="455295" cy="4572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H="1">
              <a:off x="4267200" y="3533771"/>
              <a:ext cx="1409700" cy="5048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V="1">
              <a:off x="3733800" y="3047997"/>
              <a:ext cx="552449" cy="14477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6" name="Rectangle 95"/>
            <p:cNvSpPr/>
            <p:nvPr/>
          </p:nvSpPr>
          <p:spPr bwMode="auto">
            <a:xfrm>
              <a:off x="1981200" y="48767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438400" y="48767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981200" y="53339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438400" y="53339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0" name="Straight Arrow Connector 99"/>
            <p:cNvCxnSpPr>
              <a:stCxn id="96" idx="3"/>
            </p:cNvCxnSpPr>
            <p:nvPr/>
          </p:nvCxnSpPr>
          <p:spPr bwMode="auto">
            <a:xfrm>
              <a:off x="2438400" y="5105398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2209800" y="5162549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>
              <a:off x="2266950" y="5562598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3" name="Rectangle 102"/>
            <p:cNvSpPr/>
            <p:nvPr/>
          </p:nvSpPr>
          <p:spPr bwMode="auto">
            <a:xfrm>
              <a:off x="2971800" y="48767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429000" y="48767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971800" y="53339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3429000" y="53339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 bwMode="auto">
            <a:xfrm>
              <a:off x="3200400" y="5105398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 flipH="1">
              <a:off x="3200400" y="5162549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3257550" y="5562598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2731770" y="5105399"/>
              <a:ext cx="472440" cy="4571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Rectangle 110"/>
            <p:cNvSpPr/>
            <p:nvPr/>
          </p:nvSpPr>
          <p:spPr bwMode="auto">
            <a:xfrm>
              <a:off x="1981200" y="5867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438400" y="5867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981200" y="6324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438400" y="6324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5" name="Straight Arrow Connector 114"/>
            <p:cNvCxnSpPr>
              <a:stCxn id="111" idx="3"/>
            </p:cNvCxnSpPr>
            <p:nvPr/>
          </p:nvCxnSpPr>
          <p:spPr bwMode="auto">
            <a:xfrm>
              <a:off x="2438400" y="6096000"/>
              <a:ext cx="3048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 bwMode="auto">
            <a:xfrm flipH="1">
              <a:off x="2209800" y="61531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7" name="Straight Arrow Connector 116"/>
            <p:cNvCxnSpPr/>
            <p:nvPr/>
          </p:nvCxnSpPr>
          <p:spPr bwMode="auto">
            <a:xfrm>
              <a:off x="2266950" y="65532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8" name="Rectangle 117"/>
            <p:cNvSpPr/>
            <p:nvPr/>
          </p:nvSpPr>
          <p:spPr bwMode="auto">
            <a:xfrm>
              <a:off x="2971800" y="5867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3429000" y="5867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971800" y="6324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3429000" y="6324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3200400" y="6096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H="1">
              <a:off x="3200400" y="61531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3257550" y="65532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2714625" y="6096001"/>
              <a:ext cx="489585" cy="45719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 bwMode="auto">
            <a:xfrm flipH="1">
              <a:off x="2209800" y="5619747"/>
              <a:ext cx="1409700" cy="4762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7" name="Rectangle 126"/>
            <p:cNvSpPr/>
            <p:nvPr/>
          </p:nvSpPr>
          <p:spPr bwMode="auto">
            <a:xfrm>
              <a:off x="4038600" y="48767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4495800" y="48767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4038600" y="53339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4495800" y="53339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 bwMode="auto">
            <a:xfrm>
              <a:off x="4267200" y="5105398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 bwMode="auto">
            <a:xfrm flipH="1">
              <a:off x="4267200" y="5162549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4324350" y="5562598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4" name="Rectangle 133"/>
            <p:cNvSpPr/>
            <p:nvPr/>
          </p:nvSpPr>
          <p:spPr bwMode="auto">
            <a:xfrm>
              <a:off x="5029200" y="48767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5486400" y="48767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5029200" y="53339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5486400" y="5333998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 bwMode="auto">
            <a:xfrm>
              <a:off x="5257800" y="5105398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9" name="Straight Arrow Connector 138"/>
            <p:cNvCxnSpPr/>
            <p:nvPr/>
          </p:nvCxnSpPr>
          <p:spPr bwMode="auto">
            <a:xfrm flipH="1">
              <a:off x="5257800" y="5162549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>
              <a:off x="5314950" y="5562598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1" name="Straight Arrow Connector 140"/>
            <p:cNvCxnSpPr/>
            <p:nvPr/>
          </p:nvCxnSpPr>
          <p:spPr bwMode="auto">
            <a:xfrm flipV="1">
              <a:off x="4800600" y="5105396"/>
              <a:ext cx="438150" cy="4572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2" name="Rectangle 141"/>
            <p:cNvSpPr/>
            <p:nvPr/>
          </p:nvSpPr>
          <p:spPr bwMode="auto">
            <a:xfrm>
              <a:off x="4038600" y="5867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4495800" y="5867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4038600" y="6324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4495800" y="6324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6" name="Straight Arrow Connector 145"/>
            <p:cNvCxnSpPr/>
            <p:nvPr/>
          </p:nvCxnSpPr>
          <p:spPr bwMode="auto">
            <a:xfrm>
              <a:off x="4324350" y="6095999"/>
              <a:ext cx="476250" cy="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 bwMode="auto">
            <a:xfrm flipH="1">
              <a:off x="4267200" y="61531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 bwMode="auto">
            <a:xfrm>
              <a:off x="4324350" y="65532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9" name="Rectangle 148"/>
            <p:cNvSpPr/>
            <p:nvPr/>
          </p:nvSpPr>
          <p:spPr bwMode="auto">
            <a:xfrm>
              <a:off x="5029200" y="5867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5486400" y="58674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5029200" y="6324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5486400" y="6324600"/>
              <a:ext cx="4572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3" name="Straight Arrow Connector 152"/>
            <p:cNvCxnSpPr/>
            <p:nvPr/>
          </p:nvCxnSpPr>
          <p:spPr bwMode="auto">
            <a:xfrm>
              <a:off x="5257800" y="60960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4" name="Straight Arrow Connector 153"/>
            <p:cNvCxnSpPr/>
            <p:nvPr/>
          </p:nvCxnSpPr>
          <p:spPr bwMode="auto">
            <a:xfrm flipH="1">
              <a:off x="5257800" y="6153151"/>
              <a:ext cx="419100" cy="400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 bwMode="auto">
            <a:xfrm>
              <a:off x="5314950" y="6553200"/>
              <a:ext cx="47625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 bwMode="auto">
            <a:xfrm flipV="1">
              <a:off x="4800600" y="6095999"/>
              <a:ext cx="455295" cy="4572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 bwMode="auto">
            <a:xfrm flipH="1">
              <a:off x="4263390" y="5591173"/>
              <a:ext cx="1413510" cy="5048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8" name="Straight Arrow Connector 157"/>
            <p:cNvCxnSpPr/>
            <p:nvPr/>
          </p:nvCxnSpPr>
          <p:spPr bwMode="auto">
            <a:xfrm flipV="1">
              <a:off x="3705225" y="5105397"/>
              <a:ext cx="558165" cy="1447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 bwMode="auto">
            <a:xfrm flipH="1">
              <a:off x="2209800" y="4538663"/>
              <a:ext cx="3467100" cy="5667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7217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Efficiency of </a:t>
            </a:r>
            <a:r>
              <a:rPr lang="en-US" dirty="0" smtClean="0"/>
              <a:t>Code-Based </a:t>
            </a:r>
            <a:r>
              <a:rPr lang="en-US" dirty="0"/>
              <a:t>Cache Opt.</a:t>
            </a:r>
          </a:p>
        </p:txBody>
      </p:sp>
      <p:graphicFrame>
        <p:nvGraphicFramePr>
          <p:cNvPr id="94925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47688" y="1317625"/>
          <a:ext cx="7894637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3" name="Chart" r:id="rId3" imgW="8572500" imgH="4953000" progId="Excel.Chart.8">
                  <p:embed followColorScheme="full"/>
                </p:oleObj>
              </mc:Choice>
              <mc:Fallback>
                <p:oleObj name="Chart" r:id="rId3" imgW="8572500" imgH="4953000" progId="Excel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317625"/>
                        <a:ext cx="7894637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6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7000" y="1066800"/>
          <a:ext cx="886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7" name="Equation" r:id="rId3" imgW="5334000" imgH="335280" progId="Equation.3">
                  <p:embed/>
                </p:oleObj>
              </mc:Choice>
              <mc:Fallback>
                <p:oleObj name="Equation" r:id="rId3" imgW="5334000" imgH="3352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066800"/>
                        <a:ext cx="8864600" cy="60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5" name="Oval 5"/>
          <p:cNvSpPr>
            <a:spLocks noChangeArrowheads="1"/>
          </p:cNvSpPr>
          <p:nvPr/>
        </p:nvSpPr>
        <p:spPr bwMode="auto">
          <a:xfrm>
            <a:off x="5638800" y="1066800"/>
            <a:ext cx="15240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Miss Penalty</a:t>
            </a:r>
            <a:endParaRPr lang="en-US"/>
          </a:p>
        </p:txBody>
      </p:sp>
      <p:sp>
        <p:nvSpPr>
          <p:cNvPr id="9625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Read Priority over Write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Sub-block Placement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Merging Write Buffer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Victim Cache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Early Restart and Critical Word First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Non-blocking Caches 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dirty="0" smtClean="0"/>
              <a:t>Hit under Miss</a:t>
            </a:r>
          </a:p>
          <a:p>
            <a:pPr marL="914400" lvl="1" indent="-514350">
              <a:buClrTx/>
              <a:buFont typeface="+mj-lt"/>
              <a:buAutoNum type="arabicPeriod"/>
            </a:pPr>
            <a:r>
              <a:rPr lang="en-US" dirty="0" smtClean="0"/>
              <a:t>Miss under Miss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Extra </a:t>
            </a:r>
            <a:r>
              <a:rPr lang="en-US" smtClean="0"/>
              <a:t>Cache Levels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smtClean="0"/>
              <a:t>Read Priority over Write on Miss</a:t>
            </a:r>
            <a:endParaRPr lang="en-US"/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21336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en-US" sz="1800" smtClean="0"/>
              <a:t>Write through with write buffers offer RAW conflicts with main memory reads on cache misses</a:t>
            </a:r>
          </a:p>
          <a:p>
            <a:pPr marL="285750" indent="-285750"/>
            <a:r>
              <a:rPr lang="en-US" sz="1800" smtClean="0"/>
              <a:t>If simply wait for write buffer to empty, might increase read miss penalty (old MIPS 1000 by 50% )</a:t>
            </a:r>
          </a:p>
          <a:p>
            <a:pPr marL="285750" indent="-285750"/>
            <a:r>
              <a:rPr lang="en-US" sz="1800" smtClean="0"/>
              <a:t>Check write buffer contents before read; if no conflicts, let the memory access continue</a:t>
            </a: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2819400"/>
            <a:ext cx="7010400" cy="1347788"/>
            <a:chOff x="776" y="632"/>
            <a:chExt cx="3152" cy="819"/>
          </a:xfrm>
        </p:grpSpPr>
        <p:sp>
          <p:nvSpPr>
            <p:cNvPr id="963589" name="Rectangle 5"/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0" name="Rectangle 6"/>
            <p:cNvSpPr>
              <a:spLocks noChangeArrowheads="1"/>
            </p:cNvSpPr>
            <p:nvPr/>
          </p:nvSpPr>
          <p:spPr bwMode="auto">
            <a:xfrm>
              <a:off x="855" y="816"/>
              <a:ext cx="528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963591" name="Rectangle 7"/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2" name="Rectangle 8"/>
            <p:cNvSpPr>
              <a:spLocks noChangeArrowheads="1"/>
            </p:cNvSpPr>
            <p:nvPr/>
          </p:nvSpPr>
          <p:spPr bwMode="auto">
            <a:xfrm>
              <a:off x="2391" y="720"/>
              <a:ext cx="356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</a:t>
              </a:r>
            </a:p>
          </p:txBody>
        </p:sp>
        <p:sp>
          <p:nvSpPr>
            <p:cNvPr id="963593" name="Rectangle 9"/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4" name="Line 10"/>
            <p:cNvSpPr>
              <a:spLocks noChangeShapeType="1"/>
            </p:cNvSpPr>
            <p:nvPr/>
          </p:nvSpPr>
          <p:spPr bwMode="auto">
            <a:xfrm>
              <a:off x="2448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5" name="Line 11"/>
            <p:cNvSpPr>
              <a:spLocks noChangeShapeType="1"/>
            </p:cNvSpPr>
            <p:nvPr/>
          </p:nvSpPr>
          <p:spPr bwMode="auto">
            <a:xfrm>
              <a:off x="2592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6" name="Line 12"/>
            <p:cNvSpPr>
              <a:spLocks noChangeShapeType="1"/>
            </p:cNvSpPr>
            <p:nvPr/>
          </p:nvSpPr>
          <p:spPr bwMode="auto">
            <a:xfrm>
              <a:off x="2736" y="106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7" name="Line 13"/>
            <p:cNvSpPr>
              <a:spLocks noChangeShapeType="1"/>
            </p:cNvSpPr>
            <p:nvPr/>
          </p:nvSpPr>
          <p:spPr bwMode="auto">
            <a:xfrm>
              <a:off x="2024" y="115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8" name="Line 14"/>
            <p:cNvSpPr>
              <a:spLocks noChangeShapeType="1"/>
            </p:cNvSpPr>
            <p:nvPr/>
          </p:nvSpPr>
          <p:spPr bwMode="auto">
            <a:xfrm>
              <a:off x="1592" y="816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99" name="Rectangle 15"/>
            <p:cNvSpPr>
              <a:spLocks noChangeArrowheads="1"/>
            </p:cNvSpPr>
            <p:nvPr/>
          </p:nvSpPr>
          <p:spPr bwMode="auto">
            <a:xfrm>
              <a:off x="2247" y="1248"/>
              <a:ext cx="604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Write Buffer</a:t>
              </a:r>
            </a:p>
          </p:txBody>
        </p:sp>
        <p:sp>
          <p:nvSpPr>
            <p:cNvPr id="963600" name="Rectangle 16"/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1" name="Rectangle 17"/>
            <p:cNvSpPr>
              <a:spLocks noChangeArrowheads="1"/>
            </p:cNvSpPr>
            <p:nvPr/>
          </p:nvSpPr>
          <p:spPr bwMode="auto">
            <a:xfrm>
              <a:off x="3351" y="816"/>
              <a:ext cx="356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DRAM</a:t>
              </a:r>
            </a:p>
          </p:txBody>
        </p:sp>
        <p:sp>
          <p:nvSpPr>
            <p:cNvPr id="963602" name="Line 18"/>
            <p:cNvSpPr>
              <a:spLocks noChangeShapeType="1"/>
            </p:cNvSpPr>
            <p:nvPr/>
          </p:nvSpPr>
          <p:spPr bwMode="auto">
            <a:xfrm>
              <a:off x="2888" y="1152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3" name="Line 19"/>
            <p:cNvSpPr>
              <a:spLocks noChangeShapeType="1"/>
            </p:cNvSpPr>
            <p:nvPr/>
          </p:nvSpPr>
          <p:spPr bwMode="auto">
            <a:xfrm>
              <a:off x="2888" y="816"/>
              <a:ext cx="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04" name="Line 20"/>
            <p:cNvSpPr>
              <a:spLocks noChangeShapeType="1"/>
            </p:cNvSpPr>
            <p:nvPr/>
          </p:nvSpPr>
          <p:spPr bwMode="auto">
            <a:xfrm>
              <a:off x="2016" y="824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3605" name="Rectangle 21"/>
          <p:cNvSpPr>
            <a:spLocks noChangeArrowheads="1"/>
          </p:cNvSpPr>
          <p:nvPr/>
        </p:nvSpPr>
        <p:spPr bwMode="auto">
          <a:xfrm>
            <a:off x="0" y="396240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Write Back?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Read miss replacing dirty block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Normal: Write dirty block to memory, and then do the read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Instead copy the dirty block to a write buffer, then do the read, and then </a:t>
            </a:r>
          </a:p>
          <a:p>
            <a:pPr marL="800100" lvl="1" indent="-342900"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   do the write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000" dirty="0">
                <a:latin typeface="Arial" pitchFamily="-110" charset="0"/>
              </a:rPr>
              <a:t> CPU stall less since restarts as soon as do read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9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990600" y="3657600"/>
          <a:ext cx="7165296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1" name="Bitmap Image" r:id="rId3" imgW="6713802" imgH="2712381" progId="">
                  <p:embed/>
                </p:oleObj>
              </mc:Choice>
              <mc:Fallback>
                <p:oleObj name="Bitmap Image" r:id="rId3" imgW="6713802" imgH="271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7165296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Sub-block Placement</a:t>
            </a:r>
            <a:endParaRPr lang="en-US"/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Originally invented to reduce tag storage while avoiding the increased miss penalty caused by large block sizes</a:t>
            </a:r>
          </a:p>
          <a:p>
            <a:r>
              <a:rPr lang="en-US" dirty="0" smtClean="0"/>
              <a:t>Enlarge the block size while dividing each block into smaller units (sub-blocks) and thus does not have to load full block on a miss</a:t>
            </a:r>
          </a:p>
          <a:p>
            <a:r>
              <a:rPr lang="en-US" dirty="0" smtClean="0"/>
              <a:t>Include valid bits per sub-block to indicate the status of the sub-block (in cache or not)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64613" name="Rectangle 5"/>
          <p:cNvSpPr>
            <a:spLocks noChangeArrowheads="1"/>
          </p:cNvSpPr>
          <p:nvPr/>
        </p:nvSpPr>
        <p:spPr bwMode="auto">
          <a:xfrm>
            <a:off x="519113" y="6172200"/>
            <a:ext cx="1222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Valid Bits</a:t>
            </a:r>
          </a:p>
        </p:txBody>
      </p:sp>
      <p:sp>
        <p:nvSpPr>
          <p:cNvPr id="964614" name="Line 6"/>
          <p:cNvSpPr>
            <a:spLocks noChangeShapeType="1"/>
          </p:cNvSpPr>
          <p:nvPr/>
        </p:nvSpPr>
        <p:spPr bwMode="auto">
          <a:xfrm flipV="1">
            <a:off x="1714500" y="5181600"/>
            <a:ext cx="647700" cy="11239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5" name="Line 7"/>
          <p:cNvSpPr>
            <a:spLocks noChangeShapeType="1"/>
          </p:cNvSpPr>
          <p:nvPr/>
        </p:nvSpPr>
        <p:spPr bwMode="auto">
          <a:xfrm flipV="1">
            <a:off x="1695450" y="5181600"/>
            <a:ext cx="1962150" cy="11620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6" name="Line 8"/>
          <p:cNvSpPr>
            <a:spLocks noChangeShapeType="1"/>
          </p:cNvSpPr>
          <p:nvPr/>
        </p:nvSpPr>
        <p:spPr bwMode="auto">
          <a:xfrm flipV="1">
            <a:off x="1771650" y="5181600"/>
            <a:ext cx="3333750" cy="11811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7" name="Line 9"/>
          <p:cNvSpPr>
            <a:spLocks noChangeShapeType="1"/>
          </p:cNvSpPr>
          <p:nvPr/>
        </p:nvSpPr>
        <p:spPr bwMode="auto">
          <a:xfrm flipV="1">
            <a:off x="1771650" y="5181600"/>
            <a:ext cx="5010150" cy="11620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63738" y="4038600"/>
            <a:ext cx="4741862" cy="488950"/>
            <a:chOff x="1045" y="1912"/>
            <a:chExt cx="2987" cy="392"/>
          </a:xfrm>
        </p:grpSpPr>
        <p:sp>
          <p:nvSpPr>
            <p:cNvPr id="967685" name="Rectangle 5"/>
            <p:cNvSpPr>
              <a:spLocks noChangeArrowheads="1"/>
            </p:cNvSpPr>
            <p:nvPr/>
          </p:nvSpPr>
          <p:spPr bwMode="auto">
            <a:xfrm>
              <a:off x="1045" y="1912"/>
              <a:ext cx="2312" cy="3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86" name="Rectangle 6"/>
            <p:cNvSpPr>
              <a:spLocks noChangeArrowheads="1"/>
            </p:cNvSpPr>
            <p:nvPr/>
          </p:nvSpPr>
          <p:spPr bwMode="auto">
            <a:xfrm>
              <a:off x="2113" y="1912"/>
              <a:ext cx="512" cy="392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687" name="Rectangle 7"/>
            <p:cNvSpPr>
              <a:spLocks noChangeArrowheads="1"/>
            </p:cNvSpPr>
            <p:nvPr/>
          </p:nvSpPr>
          <p:spPr bwMode="auto">
            <a:xfrm>
              <a:off x="3500" y="1972"/>
              <a:ext cx="53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Arial" pitchFamily="-110" charset="0"/>
                </a:rPr>
                <a:t>block</a:t>
              </a:r>
            </a:p>
          </p:txBody>
        </p:sp>
      </p:grpSp>
      <p:sp>
        <p:nvSpPr>
          <p:cNvPr id="96768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Restart and Critical Word First</a:t>
            </a:r>
          </a:p>
        </p:txBody>
      </p:sp>
      <p:sp>
        <p:nvSpPr>
          <p:cNvPr id="96769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Don’t wait for full block to be loaded before restarting CPU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Early restart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As soon as the requested word of the block arrives, send it to the CPU and let the CPU continue execution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Critical Word First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Request the missed word first from memory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Also called wrapped fetch and requested word  first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140000"/>
              </a:lnSpc>
            </a:pPr>
            <a:r>
              <a:rPr lang="en-US" sz="2800" dirty="0"/>
              <a:t>Complicates cache controller design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CWF generally useful only in large blocks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Given spatial locality programs tend to want next sequential word, limits benefit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Victim </a:t>
            </a:r>
            <a:r>
              <a:rPr lang="en-US" dirty="0" smtClean="0"/>
              <a:t>Cache</a:t>
            </a:r>
            <a:endParaRPr lang="en-US" dirty="0"/>
          </a:p>
        </p:txBody>
      </p:sp>
      <p:graphicFrame>
        <p:nvGraphicFramePr>
          <p:cNvPr id="96666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1295400"/>
          <a:ext cx="5640388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5" name="VISIO" r:id="rId3" imgW="7323280" imgH="4535639" progId="">
                  <p:embed/>
                </p:oleObj>
              </mc:Choice>
              <mc:Fallback>
                <p:oleObj name="VISIO" r:id="rId3" imgW="7323280" imgH="45356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640388" cy="349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Lower both miss rate </a:t>
            </a:r>
          </a:p>
          <a:p>
            <a:r>
              <a:rPr lang="en-US" sz="2800"/>
              <a:t>Reduce average miss penalty </a:t>
            </a:r>
          </a:p>
          <a:p>
            <a:r>
              <a:rPr lang="en-US" sz="2800"/>
              <a:t>Slightly extend the worst case miss penalty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38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0098" name="Object 2"/>
          <p:cNvGraphicFramePr>
            <a:graphicFrameLocks noChangeAspect="1"/>
          </p:cNvGraphicFramePr>
          <p:nvPr/>
        </p:nvGraphicFramePr>
        <p:xfrm>
          <a:off x="152400" y="1812925"/>
          <a:ext cx="86868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1" name="Graphics Workshop Drawing" r:id="rId4" imgW="4435920" imgH="1971360" progId="">
                  <p:embed/>
                </p:oleObj>
              </mc:Choice>
              <mc:Fallback>
                <p:oleObj name="Graphics Workshop Drawing" r:id="rId4" imgW="4435920" imgH="1971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12925"/>
                        <a:ext cx="86868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0099" name="Line 3"/>
          <p:cNvSpPr>
            <a:spLocks noChangeShapeType="1"/>
          </p:cNvSpPr>
          <p:nvPr/>
        </p:nvSpPr>
        <p:spPr bwMode="auto">
          <a:xfrm>
            <a:off x="304800" y="1660525"/>
            <a:ext cx="84582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100" name="Line 4"/>
          <p:cNvSpPr>
            <a:spLocks noChangeShapeType="1"/>
          </p:cNvSpPr>
          <p:nvPr/>
        </p:nvSpPr>
        <p:spPr bwMode="auto">
          <a:xfrm>
            <a:off x="304800" y="1203325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7086600" y="127952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Cache utilization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6705600" y="82232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-110" charset="0"/>
              </a:rPr>
              <a:t>Hardware Complexity</a:t>
            </a:r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0" y="58515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 Set number = (Block number) modulo (Number of sets in the cache)</a:t>
            </a:r>
          </a:p>
          <a:p>
            <a:pPr marL="177800" indent="-177800">
              <a:spcBef>
                <a:spcPct val="50000"/>
              </a:spcBef>
              <a:buClr>
                <a:srgbClr val="FF0000"/>
              </a:buClr>
              <a:buFont typeface="Times" pitchFamily="-110" charset="0"/>
              <a:buChar char="•"/>
            </a:pPr>
            <a:r>
              <a:rPr lang="en-US" sz="2000">
                <a:latin typeface="Arial" pitchFamily="-110" charset="0"/>
              </a:rPr>
              <a:t> Increased flexibility of block placement reduces probability of cache misses</a:t>
            </a:r>
          </a:p>
        </p:txBody>
      </p:sp>
      <p:sp>
        <p:nvSpPr>
          <p:cNvPr id="900104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Block Placement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Non-blocking Caches</a:t>
            </a:r>
            <a:endParaRPr lang="en-US"/>
          </a:p>
        </p:txBody>
      </p:sp>
      <p:sp>
        <p:nvSpPr>
          <p:cNvPr id="9687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Early restart still waits for the requested word to arrive before the CPU can continue execution</a:t>
            </a:r>
          </a:p>
          <a:p>
            <a:r>
              <a:rPr lang="en-US" smtClean="0"/>
              <a:t>For machines that allows out-of-order execution using a scoreboard or a Tomasulo-style control the CPU should not stall on cache misses</a:t>
            </a:r>
          </a:p>
          <a:p>
            <a:r>
              <a:rPr lang="en-US" smtClean="0"/>
              <a:t>“Non-blocking cache” or “lock-free cache” allows data cache to continue to supply cache hits during a miss</a:t>
            </a:r>
          </a:p>
          <a:p>
            <a:r>
              <a:rPr lang="en-US" smtClean="0"/>
              <a:t>“hit under miss”  reduces the effective miss penalty by working during miss vs. ignoring CPU requests</a:t>
            </a:r>
          </a:p>
          <a:p>
            <a:r>
              <a:rPr lang="en-US" smtClean="0"/>
              <a:t>“hit under multiple miss” or “miss under miss”  may further lower the effective miss penalty by overlapping multiple misses</a:t>
            </a:r>
          </a:p>
          <a:p>
            <a:pPr lvl="1"/>
            <a:r>
              <a:rPr lang="en-US" smtClean="0"/>
              <a:t>Significantly increases the complexity of the cache controller as there can be multiple outstanding memory accesses</a:t>
            </a:r>
          </a:p>
          <a:p>
            <a:pPr lvl="1"/>
            <a:r>
              <a:rPr lang="en-US" smtClean="0"/>
              <a:t>Requires multiple memory banks (otherwise cannot support)</a:t>
            </a:r>
          </a:p>
          <a:p>
            <a:pPr lvl="1"/>
            <a:r>
              <a:rPr lang="en-US" smtClean="0"/>
              <a:t>Pentium Pro allows 4 outstanding memory misses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3581400" y="59436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Benchmark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 rot="-5402713">
            <a:off x="-2048668" y="4085431"/>
            <a:ext cx="464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Ratio of the average memory stall time</a:t>
            </a:r>
          </a:p>
        </p:txBody>
      </p:sp>
      <p:graphicFrame>
        <p:nvGraphicFramePr>
          <p:cNvPr id="969733" name="Object 5"/>
          <p:cNvGraphicFramePr>
            <a:graphicFrameLocks noChangeAspect="1"/>
          </p:cNvGraphicFramePr>
          <p:nvPr/>
        </p:nvGraphicFramePr>
        <p:xfrm>
          <a:off x="1752600" y="1204913"/>
          <a:ext cx="60198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0" name="Bitmap Image" r:id="rId3" imgW="5067739" imgH="525937" progId="">
                  <p:embed/>
                </p:oleObj>
              </mc:Choice>
              <mc:Fallback>
                <p:oleObj name="Bitmap Image" r:id="rId3" imgW="5067739" imgH="5259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04913"/>
                        <a:ext cx="60198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of Non-blocking Caches</a:t>
            </a:r>
          </a:p>
        </p:txBody>
      </p:sp>
      <p:graphicFrame>
        <p:nvGraphicFramePr>
          <p:cNvPr id="969739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533400" y="1746250"/>
          <a:ext cx="79248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1" name="Bitmap Image" r:id="rId5" imgW="6049524" imgH="3900952" progId="">
                  <p:embed/>
                </p:oleObj>
              </mc:Choice>
              <mc:Fallback>
                <p:oleObj name="Bitmap Image" r:id="rId5" imgW="6049524" imgH="390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46250"/>
                        <a:ext cx="7924800" cy="511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2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Level Cache</a:t>
            </a: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The previous techniques reduce the impact of the miss penalty on the CPU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L2 cache handles the cache-memory interface</a:t>
            </a:r>
          </a:p>
          <a:p>
            <a:pPr>
              <a:lnSpc>
                <a:spcPct val="90000"/>
              </a:lnSpc>
            </a:pPr>
            <a:r>
              <a:rPr lang="en-US" sz="2800"/>
              <a:t>Measuring cache performance    </a:t>
            </a:r>
          </a:p>
          <a:p>
            <a:pPr>
              <a:lnSpc>
                <a:spcPct val="17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Local miss rate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misses in this cache divided by the total number of memory accesses to this cache (MissRate</a:t>
            </a:r>
            <a:r>
              <a:rPr lang="en-US" sz="2400" baseline="-25000"/>
              <a:t>L2</a:t>
            </a:r>
            <a:r>
              <a:rPr lang="en-US" sz="2400"/>
              <a:t>)</a:t>
            </a:r>
          </a:p>
          <a:p>
            <a:pPr>
              <a:lnSpc>
                <a:spcPct val="90000"/>
              </a:lnSpc>
            </a:pPr>
            <a:r>
              <a:rPr lang="en-US" sz="2800"/>
              <a:t>Global miss rate (&amp; biggest penalty!)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misses in this cache divided by the total number of memory accesses generated by the CPU (MissRate</a:t>
            </a:r>
            <a:r>
              <a:rPr lang="en-US" sz="2400" baseline="-25000"/>
              <a:t>L1</a:t>
            </a:r>
            <a:r>
              <a:rPr lang="en-US" sz="2400"/>
              <a:t> </a:t>
            </a:r>
            <a:r>
              <a:rPr lang="en-US" sz="2400">
                <a:sym typeface="Symbol" pitchFamily="-110" charset="2"/>
              </a:rPr>
              <a:t></a:t>
            </a:r>
            <a:r>
              <a:rPr lang="en-US" sz="2400"/>
              <a:t> MissRate</a:t>
            </a:r>
            <a:r>
              <a:rPr lang="en-US" sz="2400" baseline="-25000"/>
              <a:t>L2</a:t>
            </a:r>
            <a:r>
              <a:rPr lang="en-US" sz="2400"/>
              <a:t>)</a:t>
            </a:r>
          </a:p>
        </p:txBody>
      </p:sp>
      <p:graphicFrame>
        <p:nvGraphicFramePr>
          <p:cNvPr id="970759" name="Object 7"/>
          <p:cNvGraphicFramePr>
            <a:graphicFrameLocks noChangeAspect="1"/>
          </p:cNvGraphicFramePr>
          <p:nvPr>
            <p:extLst/>
          </p:nvPr>
        </p:nvGraphicFramePr>
        <p:xfrm>
          <a:off x="679450" y="2895600"/>
          <a:ext cx="77866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3" name="Equation" r:id="rId3" imgW="7785100" imgH="660400" progId="Equation.3">
                  <p:embed/>
                </p:oleObj>
              </mc:Choice>
              <mc:Fallback>
                <p:oleObj name="Equation" r:id="rId3" imgW="77851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2895600"/>
                        <a:ext cx="7786688" cy="660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609600" y="58816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-110" charset="2"/>
              <a:buNone/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(Global miss rate close to single level cache rate provided L2 &gt;&gt; L1)</a:t>
            </a:r>
          </a:p>
        </p:txBody>
      </p:sp>
      <p:sp>
        <p:nvSpPr>
          <p:cNvPr id="9717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vs Global Misses</a:t>
            </a:r>
          </a:p>
        </p:txBody>
      </p:sp>
      <p:graphicFrame>
        <p:nvGraphicFramePr>
          <p:cNvPr id="971785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533400" y="2051050"/>
          <a:ext cx="7924800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7" name="Bitmap Image" r:id="rId3" imgW="7064352" imgH="3337849" progId="">
                  <p:embed/>
                </p:oleObj>
              </mc:Choice>
              <mc:Fallback>
                <p:oleObj name="Bitmap Image" r:id="rId3" imgW="7064352" imgH="33378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1050"/>
                        <a:ext cx="7924800" cy="374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4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Block size of second-level cache (byte)</a:t>
            </a:r>
          </a:p>
        </p:txBody>
      </p:sp>
      <p:sp>
        <p:nvSpPr>
          <p:cNvPr id="972805" name="Text Box 5"/>
          <p:cNvSpPr txBox="1">
            <a:spLocks noChangeArrowheads="1"/>
          </p:cNvSpPr>
          <p:nvPr/>
        </p:nvSpPr>
        <p:spPr bwMode="auto">
          <a:xfrm rot="-5400000">
            <a:off x="-1249362" y="28956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Relative execution time</a:t>
            </a:r>
          </a:p>
        </p:txBody>
      </p:sp>
      <p:sp>
        <p:nvSpPr>
          <p:cNvPr id="972807" name="Text Box 7"/>
          <p:cNvSpPr txBox="1">
            <a:spLocks noChangeArrowheads="1"/>
          </p:cNvSpPr>
          <p:nvPr/>
        </p:nvSpPr>
        <p:spPr bwMode="auto">
          <a:xfrm>
            <a:off x="1752600" y="12192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Arial" pitchFamily="-110" charset="0"/>
              </a:rPr>
              <a:t> 32 bit bus</a:t>
            </a:r>
          </a:p>
          <a:p>
            <a:pPr>
              <a:buFontTx/>
              <a:buChar char="•"/>
            </a:pPr>
            <a:r>
              <a:rPr lang="en-US" sz="1800">
                <a:latin typeface="Arial" pitchFamily="-110" charset="0"/>
              </a:rPr>
              <a:t> 512KB cache</a:t>
            </a:r>
          </a:p>
        </p:txBody>
      </p:sp>
      <p:sp>
        <p:nvSpPr>
          <p:cNvPr id="9728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 Cache Parameters</a:t>
            </a:r>
          </a:p>
        </p:txBody>
      </p:sp>
      <p:graphicFrame>
        <p:nvGraphicFramePr>
          <p:cNvPr id="972813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2087563"/>
          <a:ext cx="38862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71" name="Bitmap Image" r:id="rId4" imgW="3886537" imgH="3672381" progId="">
                  <p:embed/>
                </p:oleObj>
              </mc:Choice>
              <mc:Fallback>
                <p:oleObj name="Bitmap Image" r:id="rId4" imgW="3886537" imgH="367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87563"/>
                        <a:ext cx="3886200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14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L1 cache directly affects the processor design and clock cycle: should be simple and small</a:t>
            </a:r>
          </a:p>
          <a:p>
            <a:pPr>
              <a:lnSpc>
                <a:spcPct val="90000"/>
              </a:lnSpc>
            </a:pPr>
            <a:r>
              <a:rPr lang="en-US" sz="2400"/>
              <a:t>Bulk of optimization techniques can go easily to L2 cache</a:t>
            </a:r>
          </a:p>
          <a:p>
            <a:pPr>
              <a:lnSpc>
                <a:spcPct val="90000"/>
              </a:lnSpc>
            </a:pPr>
            <a:r>
              <a:rPr lang="en-US" sz="2400"/>
              <a:t>Miss-rate reduction more practical for L2</a:t>
            </a:r>
          </a:p>
          <a:p>
            <a:pPr>
              <a:lnSpc>
                <a:spcPct val="90000"/>
              </a:lnSpc>
            </a:pPr>
            <a:r>
              <a:rPr lang="en-US" sz="2400"/>
              <a:t>Considering the L2 cache can improve the L1 cache design,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 use write-through if L2 cache applies write-back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8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381000" y="1233488"/>
            <a:ext cx="85344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rial" pitchFamily="-110" charset="0"/>
              </a:rPr>
              <a:t>Average Access Time = Hit Time x (1 - Miss Rate)  +  Miss Time x Miss Rate</a:t>
            </a:r>
          </a:p>
        </p:txBody>
      </p:sp>
      <p:sp>
        <p:nvSpPr>
          <p:cNvPr id="973829" name="Oval 5"/>
          <p:cNvSpPr>
            <a:spLocks noChangeArrowheads="1"/>
          </p:cNvSpPr>
          <p:nvPr/>
        </p:nvSpPr>
        <p:spPr bwMode="auto">
          <a:xfrm>
            <a:off x="2971800" y="1219200"/>
            <a:ext cx="10668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Hit Time</a:t>
            </a:r>
          </a:p>
        </p:txBody>
      </p:sp>
      <p:sp>
        <p:nvSpPr>
          <p:cNvPr id="973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Hit rate is typically very high compared to miss rate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any reduction in hit time is magnified</a:t>
            </a:r>
          </a:p>
          <a:p>
            <a:pPr>
              <a:lnSpc>
                <a:spcPct val="90000"/>
              </a:lnSpc>
            </a:pPr>
            <a:r>
              <a:rPr lang="en-US" sz="2400"/>
              <a:t>Hit time critical: affects processor clock 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Three techniques to reduce hit time: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Simple and small caches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Avoid address translation during cache indexing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Pipelining writes for fast write hits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 dirty="0"/>
              <a:t>Simple and small caches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Design simplicity limits control logic complexity and allows shorter clock cycles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On-chip integration decreases signal propagation delay, thus reducing hit time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Alpha 21164 has 8KB Instruction and 8KB data cache and 96KB second level cache to reduce clock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8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60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591362"/>
              </p:ext>
            </p:extLst>
          </p:nvPr>
        </p:nvGraphicFramePr>
        <p:xfrm>
          <a:off x="1447800" y="2346325"/>
          <a:ext cx="75438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49" name="Graphics Workshop Drawing" r:id="rId4" imgW="4037040" imgH="3036960" progId="">
                  <p:embed/>
                </p:oleObj>
              </mc:Choice>
              <mc:Fallback>
                <p:oleObj name="Graphics Workshop Drawing" r:id="rId4" imgW="4037040" imgH="3036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46325"/>
                        <a:ext cx="75438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03" name="Text Box 3"/>
          <p:cNvSpPr txBox="1">
            <a:spLocks noChangeArrowheads="1"/>
          </p:cNvSpPr>
          <p:nvPr/>
        </p:nvSpPr>
        <p:spPr bwMode="auto">
          <a:xfrm>
            <a:off x="533400" y="112712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Arial" pitchFamily="-110" charset="0"/>
              </a:rPr>
              <a:t>Cache block address = (Block address) modulo (Number of cache blocks)</a:t>
            </a:r>
          </a:p>
        </p:txBody>
      </p:sp>
      <p:sp>
        <p:nvSpPr>
          <p:cNvPr id="896004" name="Text Box 4"/>
          <p:cNvSpPr txBox="1">
            <a:spLocks noChangeArrowheads="1"/>
          </p:cNvSpPr>
          <p:nvPr/>
        </p:nvSpPr>
        <p:spPr bwMode="auto">
          <a:xfrm>
            <a:off x="6324600" y="2651125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Memory words can be mapped only to one cache block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570409"/>
            <a:ext cx="8045450" cy="715591"/>
            <a:chOff x="471" y="631"/>
            <a:chExt cx="4713" cy="321"/>
          </a:xfrm>
        </p:grpSpPr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078" y="768"/>
              <a:ext cx="106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3303" y="631"/>
              <a:ext cx="783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 </a:t>
              </a:r>
              <a:r>
                <a:rPr lang="en-US" sz="1600" b="1">
                  <a:latin typeface="Arial" pitchFamily="-110" charset="0"/>
                </a:rPr>
                <a:t>Cache Data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471" y="631"/>
              <a:ext cx="582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" pitchFamily="-110" charset="0"/>
                </a:rPr>
                <a:t>Valid Bit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09" name="Rectangle 9"/>
            <p:cNvSpPr>
              <a:spLocks noChangeArrowheads="1"/>
            </p:cNvSpPr>
            <p:nvPr/>
          </p:nvSpPr>
          <p:spPr bwMode="auto">
            <a:xfrm>
              <a:off x="4647" y="768"/>
              <a:ext cx="419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0</a:t>
              </a:r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4656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1" name="Rectangle 11"/>
            <p:cNvSpPr>
              <a:spLocks noChangeArrowheads="1"/>
            </p:cNvSpPr>
            <p:nvPr/>
          </p:nvSpPr>
          <p:spPr bwMode="auto">
            <a:xfrm>
              <a:off x="4215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1</a:t>
              </a:r>
            </a:p>
          </p:txBody>
        </p:sp>
        <p:sp>
          <p:nvSpPr>
            <p:cNvPr id="896012" name="Line 12"/>
            <p:cNvSpPr>
              <a:spLocks noChangeShapeType="1"/>
            </p:cNvSpPr>
            <p:nvPr/>
          </p:nvSpPr>
          <p:spPr bwMode="auto">
            <a:xfrm>
              <a:off x="4224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3" name="Rectangle 13"/>
            <p:cNvSpPr>
              <a:spLocks noChangeArrowheads="1"/>
            </p:cNvSpPr>
            <p:nvPr/>
          </p:nvSpPr>
          <p:spPr bwMode="auto">
            <a:xfrm>
              <a:off x="3303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3</a:t>
              </a:r>
            </a:p>
          </p:txBody>
        </p:sp>
        <p:sp>
          <p:nvSpPr>
            <p:cNvPr id="896014" name="Line 14"/>
            <p:cNvSpPr>
              <a:spLocks noChangeShapeType="1"/>
            </p:cNvSpPr>
            <p:nvPr/>
          </p:nvSpPr>
          <p:spPr bwMode="auto">
            <a:xfrm>
              <a:off x="3744" y="776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5" name="Rectangle 15"/>
            <p:cNvSpPr>
              <a:spLocks noChangeArrowheads="1"/>
            </p:cNvSpPr>
            <p:nvPr/>
          </p:nvSpPr>
          <p:spPr bwMode="auto">
            <a:xfrm>
              <a:off x="1095" y="631"/>
              <a:ext cx="737" cy="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 </a:t>
              </a:r>
              <a:r>
                <a:rPr lang="en-US" sz="1600" b="1">
                  <a:latin typeface="Arial" pitchFamily="-110" charset="0"/>
                </a:rPr>
                <a:t>Cache Tag</a:t>
              </a:r>
              <a:endParaRPr lang="en-US" sz="1400" b="1">
                <a:latin typeface="Arial" pitchFamily="-110" charset="0"/>
              </a:endParaRPr>
            </a:p>
          </p:txBody>
        </p:sp>
        <p:sp>
          <p:nvSpPr>
            <p:cNvPr id="896016" name="Rectangle 16"/>
            <p:cNvSpPr>
              <a:spLocks noChangeArrowheads="1"/>
            </p:cNvSpPr>
            <p:nvPr/>
          </p:nvSpPr>
          <p:spPr bwMode="auto">
            <a:xfrm>
              <a:off x="680" y="776"/>
              <a:ext cx="176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7" name="Rectangle 17"/>
            <p:cNvSpPr>
              <a:spLocks noChangeArrowheads="1"/>
            </p:cNvSpPr>
            <p:nvPr/>
          </p:nvSpPr>
          <p:spPr bwMode="auto">
            <a:xfrm>
              <a:off x="1064" y="776"/>
              <a:ext cx="204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8" name="Rectangle 18"/>
            <p:cNvSpPr>
              <a:spLocks noChangeArrowheads="1"/>
            </p:cNvSpPr>
            <p:nvPr/>
          </p:nvSpPr>
          <p:spPr bwMode="auto">
            <a:xfrm>
              <a:off x="3320" y="776"/>
              <a:ext cx="1760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019" name="Rectangle 19"/>
            <p:cNvSpPr>
              <a:spLocks noChangeArrowheads="1"/>
            </p:cNvSpPr>
            <p:nvPr/>
          </p:nvSpPr>
          <p:spPr bwMode="auto">
            <a:xfrm>
              <a:off x="3783" y="768"/>
              <a:ext cx="41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" pitchFamily="-110" charset="0"/>
                </a:rPr>
                <a:t>Byte 2</a:t>
              </a:r>
            </a:p>
          </p:txBody>
        </p:sp>
      </p:grpSp>
      <p:sp>
        <p:nvSpPr>
          <p:cNvPr id="896020" name="Rectangle 20"/>
          <p:cNvSpPr>
            <a:spLocks noChangeArrowheads="1"/>
          </p:cNvSpPr>
          <p:nvPr/>
        </p:nvSpPr>
        <p:spPr bwMode="auto">
          <a:xfrm>
            <a:off x="0" y="2422525"/>
            <a:ext cx="3962400" cy="1777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dirty="0">
                <a:latin typeface="Arial" pitchFamily="-110" charset="0"/>
              </a:rPr>
              <a:t>Worst case is to keep replacing a block followed by a miss for it: 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Ping Pong Effect</a:t>
            </a:r>
            <a:endParaRPr lang="en-US" sz="2800" dirty="0">
              <a:latin typeface="Arial" pitchFamily="-110" charset="0"/>
            </a:endParaRPr>
          </a:p>
          <a:p>
            <a:pPr marL="203200" indent="-203200" eaLnBrk="1" hangingPunct="1">
              <a:spcBef>
                <a:spcPct val="45000"/>
              </a:spcBef>
              <a:buClr>
                <a:srgbClr val="FF0000"/>
              </a:buClr>
              <a:buFontTx/>
              <a:buChar char="•"/>
            </a:pPr>
            <a:r>
              <a:rPr lang="en-US" sz="2000" dirty="0">
                <a:latin typeface="Arial" pitchFamily="-110" charset="0"/>
              </a:rPr>
              <a:t>To reduces misses: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</a:t>
            </a:r>
          </a:p>
          <a:p>
            <a:pPr marL="685800" lvl="1" indent="-190500" eaLnBrk="1" hangingPunct="1">
              <a:spcBef>
                <a:spcPct val="45000"/>
              </a:spcBef>
              <a:buClr>
                <a:srgbClr val="FF0000"/>
              </a:buClr>
              <a:buFontTx/>
              <a:buChar char="–"/>
            </a:pPr>
            <a:r>
              <a:rPr lang="en-US" sz="1600" dirty="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make the cache size </a:t>
            </a:r>
            <a:r>
              <a:rPr lang="en-US" sz="1600" dirty="0" smtClean="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bigger</a:t>
            </a:r>
            <a:endParaRPr lang="en-US" sz="1600" dirty="0">
              <a:solidFill>
                <a:schemeClr val="accent2"/>
              </a:solidFill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896021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Direct-Mapped Cache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Size</a:t>
            </a:r>
            <a:endParaRPr lang="en-US" dirty="0"/>
          </a:p>
        </p:txBody>
      </p:sp>
      <p:sp>
        <p:nvSpPr>
          <p:cNvPr id="89703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Size </a:t>
            </a:r>
            <a:r>
              <a:rPr lang="en-US" sz="2400" dirty="0"/>
              <a:t>depends on:</a:t>
            </a:r>
          </a:p>
          <a:p>
            <a:pPr lvl="1"/>
            <a:r>
              <a:rPr lang="en-US" sz="2000" dirty="0"/>
              <a:t># cache blocks</a:t>
            </a:r>
          </a:p>
          <a:p>
            <a:pPr lvl="1"/>
            <a:r>
              <a:rPr lang="en-US" sz="2000" dirty="0" smtClean="0"/>
              <a:t>Tag size</a:t>
            </a:r>
            <a:endParaRPr lang="en-US" sz="2000" dirty="0"/>
          </a:p>
          <a:p>
            <a:pPr lvl="1"/>
            <a:r>
              <a:rPr lang="en-US" sz="2000" dirty="0" smtClean="0"/>
              <a:t>Block size</a:t>
            </a:r>
            <a:endParaRPr lang="en-US" sz="2000" dirty="0"/>
          </a:p>
          <a:p>
            <a:r>
              <a:rPr lang="en-US" sz="2400" dirty="0"/>
              <a:t>Example: </a:t>
            </a:r>
          </a:p>
          <a:p>
            <a:pPr lvl="1"/>
            <a:r>
              <a:rPr lang="en-US" sz="2000" dirty="0"/>
              <a:t>For </a:t>
            </a:r>
            <a:r>
              <a:rPr lang="en-US" sz="2000" dirty="0" smtClean="0"/>
              <a:t>32-</a:t>
            </a:r>
            <a:r>
              <a:rPr lang="en-US" sz="2000" dirty="0"/>
              <a:t>bit </a:t>
            </a:r>
            <a:r>
              <a:rPr lang="en-US" sz="2000" dirty="0" smtClean="0"/>
              <a:t>address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1024 4</a:t>
            </a:r>
            <a:r>
              <a:rPr lang="en-US" sz="2000" dirty="0"/>
              <a:t>-byte </a:t>
            </a:r>
            <a:r>
              <a:rPr lang="en-US" sz="2000" dirty="0" smtClean="0"/>
              <a:t>blocks</a:t>
            </a:r>
            <a:endParaRPr lang="en-US" sz="2000" dirty="0"/>
          </a:p>
          <a:p>
            <a:pPr lvl="1"/>
            <a:r>
              <a:rPr lang="en-US" sz="2000" dirty="0" smtClean="0"/>
              <a:t>Data size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= 4*1024 B = 4096 B</a:t>
            </a:r>
          </a:p>
          <a:p>
            <a:pPr lvl="1"/>
            <a:r>
              <a:rPr lang="en-US" sz="2000" dirty="0" smtClean="0"/>
              <a:t>Physical size</a:t>
            </a:r>
            <a:br>
              <a:rPr lang="en-US" sz="2000" dirty="0" smtClean="0"/>
            </a:br>
            <a:r>
              <a:rPr lang="en-US" sz="2000" dirty="0" smtClean="0"/>
              <a:t>= (</a:t>
            </a:r>
            <a:r>
              <a:rPr lang="en-US" sz="2000" dirty="0" err="1" smtClean="0"/>
              <a:t>data+tag+valid</a:t>
            </a:r>
            <a:r>
              <a:rPr lang="en-US" sz="2000" dirty="0" smtClean="0"/>
              <a:t>)*lines</a:t>
            </a:r>
            <a:br>
              <a:rPr lang="en-US" sz="2000" dirty="0" smtClean="0"/>
            </a:br>
            <a:r>
              <a:rPr lang="en-US" sz="2000" dirty="0" smtClean="0"/>
              <a:t>= (32+20+1)*1024 bits</a:t>
            </a:r>
            <a:br>
              <a:rPr lang="en-US" sz="2000" dirty="0" smtClean="0"/>
            </a:br>
            <a:r>
              <a:rPr lang="en-US" sz="2000" dirty="0" smtClean="0"/>
              <a:t>= 53*1024 bits = 6784 B</a:t>
            </a:r>
            <a:endParaRPr lang="en-US" sz="2000" dirty="0"/>
          </a:p>
        </p:txBody>
      </p:sp>
      <p:graphicFrame>
        <p:nvGraphicFramePr>
          <p:cNvPr id="897037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4387850" y="1295400"/>
          <a:ext cx="4578350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97" name="Graphics Workshop Drawing" r:id="rId4" imgW="3784320" imgH="4057920" progId="">
                  <p:embed/>
                </p:oleObj>
              </mc:Choice>
              <mc:Fallback>
                <p:oleObj name="Graphics Workshop Drawing" r:id="rId4" imgW="3784320" imgH="40579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1295400"/>
                        <a:ext cx="4578350" cy="490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with Multi-Word/Block</a:t>
            </a:r>
          </a:p>
        </p:txBody>
      </p:sp>
      <p:graphicFrame>
        <p:nvGraphicFramePr>
          <p:cNvPr id="89805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1144588"/>
          <a:ext cx="5715000" cy="377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45" name="Graphics Workshop Drawing" r:id="rId4" imgW="5583240" imgH="3692880" progId="">
                  <p:embed/>
                </p:oleObj>
              </mc:Choice>
              <mc:Fallback>
                <p:oleObj name="Graphics Workshop Drawing" r:id="rId4" imgW="5583240" imgH="3692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4588"/>
                        <a:ext cx="5715000" cy="377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067300"/>
            <a:ext cx="7924800" cy="1485900"/>
          </a:xfrm>
        </p:spPr>
        <p:txBody>
          <a:bodyPr/>
          <a:lstStyle/>
          <a:p>
            <a:r>
              <a:rPr lang="en-US" sz="1800" dirty="0"/>
              <a:t>Takes advantage of spatial locality to improve performance </a:t>
            </a:r>
          </a:p>
          <a:p>
            <a:r>
              <a:rPr lang="en-US" sz="1800" dirty="0"/>
              <a:t>Cache block address = (Block address) </a:t>
            </a:r>
            <a:r>
              <a:rPr lang="en-US" sz="1800" dirty="0" smtClean="0"/>
              <a:t>mod </a:t>
            </a:r>
            <a:r>
              <a:rPr lang="en-US" sz="1800" dirty="0"/>
              <a:t>(Number of cache blocks)</a:t>
            </a:r>
          </a:p>
          <a:p>
            <a:r>
              <a:rPr lang="en-US" sz="1800" dirty="0"/>
              <a:t>Block address = (byte address) / (bytes per block)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Text Box 2"/>
          <p:cNvSpPr txBox="1">
            <a:spLocks noChangeArrowheads="1"/>
          </p:cNvSpPr>
          <p:nvPr/>
        </p:nvSpPr>
        <p:spPr bwMode="auto">
          <a:xfrm>
            <a:off x="152400" y="5699125"/>
            <a:ext cx="32766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-110" charset="0"/>
              </a:rPr>
              <a:t>Tag size increases with higher level of associativity</a:t>
            </a:r>
            <a:endParaRPr lang="en-US" b="1"/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Locating a Block in Associative Cache</a:t>
            </a:r>
          </a:p>
        </p:txBody>
      </p:sp>
      <p:graphicFrame>
        <p:nvGraphicFramePr>
          <p:cNvPr id="9052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295400"/>
          <a:ext cx="60388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37" name="Graphics Workshop Drawing" r:id="rId4" imgW="4943880" imgH="4305600" progId="">
                  <p:embed/>
                </p:oleObj>
              </mc:Choice>
              <mc:Fallback>
                <p:oleObj name="Graphics Workshop Drawing" r:id="rId4" imgW="4943880" imgH="4305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95400"/>
                        <a:ext cx="603885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727325"/>
            <a:ext cx="8763000" cy="4021138"/>
            <a:chOff x="567" y="1872"/>
            <a:chExt cx="4993" cy="2104"/>
          </a:xfrm>
        </p:grpSpPr>
        <p:sp>
          <p:nvSpPr>
            <p:cNvPr id="901123" name="Rectangle 3"/>
            <p:cNvSpPr>
              <a:spLocks noChangeArrowheads="1"/>
            </p:cNvSpPr>
            <p:nvPr/>
          </p:nvSpPr>
          <p:spPr bwMode="auto">
            <a:xfrm>
              <a:off x="3800" y="2840"/>
              <a:ext cx="1760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3800" y="3024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3800" y="3216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3800" y="3408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7" name="Line 7"/>
            <p:cNvSpPr>
              <a:spLocks noChangeShapeType="1"/>
            </p:cNvSpPr>
            <p:nvPr/>
          </p:nvSpPr>
          <p:spPr bwMode="auto">
            <a:xfrm>
              <a:off x="3800" y="3600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28" name="Rectangle 8"/>
            <p:cNvSpPr>
              <a:spLocks noChangeArrowheads="1"/>
            </p:cNvSpPr>
            <p:nvPr/>
          </p:nvSpPr>
          <p:spPr bwMode="auto">
            <a:xfrm>
              <a:off x="4648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29" name="Rectangle 9"/>
            <p:cNvSpPr>
              <a:spLocks noChangeArrowheads="1"/>
            </p:cNvSpPr>
            <p:nvPr/>
          </p:nvSpPr>
          <p:spPr bwMode="auto">
            <a:xfrm>
              <a:off x="3927" y="2640"/>
              <a:ext cx="76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 Cache Data</a:t>
              </a:r>
            </a:p>
          </p:txBody>
        </p:sp>
        <p:sp>
          <p:nvSpPr>
            <p:cNvPr id="901130" name="Rectangle 10"/>
            <p:cNvSpPr>
              <a:spLocks noChangeArrowheads="1"/>
            </p:cNvSpPr>
            <p:nvPr/>
          </p:nvSpPr>
          <p:spPr bwMode="auto">
            <a:xfrm>
              <a:off x="5079" y="2832"/>
              <a:ext cx="407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0</a:t>
              </a:r>
            </a:p>
          </p:txBody>
        </p:sp>
        <p:sp>
          <p:nvSpPr>
            <p:cNvPr id="901131" name="Rectangle 11"/>
            <p:cNvSpPr>
              <a:spLocks noChangeArrowheads="1"/>
            </p:cNvSpPr>
            <p:nvPr/>
          </p:nvSpPr>
          <p:spPr bwMode="auto">
            <a:xfrm>
              <a:off x="584" y="2072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2" name="Rectangle 12"/>
            <p:cNvSpPr>
              <a:spLocks noChangeArrowheads="1"/>
            </p:cNvSpPr>
            <p:nvPr/>
          </p:nvSpPr>
          <p:spPr bwMode="auto">
            <a:xfrm>
              <a:off x="5127" y="1872"/>
              <a:ext cx="16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0</a:t>
              </a:r>
            </a:p>
          </p:txBody>
        </p:sp>
        <p:sp>
          <p:nvSpPr>
            <p:cNvPr id="901133" name="Rectangle 13"/>
            <p:cNvSpPr>
              <a:spLocks noChangeArrowheads="1"/>
            </p:cNvSpPr>
            <p:nvPr/>
          </p:nvSpPr>
          <p:spPr bwMode="auto">
            <a:xfrm>
              <a:off x="4359" y="1872"/>
              <a:ext cx="16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4</a:t>
              </a:r>
            </a:p>
          </p:txBody>
        </p:sp>
        <p:sp>
          <p:nvSpPr>
            <p:cNvPr id="901134" name="Rectangle 14"/>
            <p:cNvSpPr>
              <a:spLocks noChangeArrowheads="1"/>
            </p:cNvSpPr>
            <p:nvPr/>
          </p:nvSpPr>
          <p:spPr bwMode="auto">
            <a:xfrm>
              <a:off x="567" y="1872"/>
              <a:ext cx="232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latin typeface="Arial" pitchFamily="-110" charset="0"/>
                </a:rPr>
                <a:t>31</a:t>
              </a:r>
            </a:p>
          </p:txBody>
        </p:sp>
        <p:sp>
          <p:nvSpPr>
            <p:cNvPr id="901135" name="Rectangle 15"/>
            <p:cNvSpPr>
              <a:spLocks noChangeArrowheads="1"/>
            </p:cNvSpPr>
            <p:nvPr/>
          </p:nvSpPr>
          <p:spPr bwMode="auto">
            <a:xfrm>
              <a:off x="1688" y="2840"/>
              <a:ext cx="1856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6" name="Line 16"/>
            <p:cNvSpPr>
              <a:spLocks noChangeShapeType="1"/>
            </p:cNvSpPr>
            <p:nvPr/>
          </p:nvSpPr>
          <p:spPr bwMode="auto">
            <a:xfrm flipH="1">
              <a:off x="1672" y="3024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7" name="Line 17"/>
            <p:cNvSpPr>
              <a:spLocks noChangeShapeType="1"/>
            </p:cNvSpPr>
            <p:nvPr/>
          </p:nvSpPr>
          <p:spPr bwMode="auto">
            <a:xfrm flipH="1">
              <a:off x="1672" y="3216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8" name="Line 18"/>
            <p:cNvSpPr>
              <a:spLocks noChangeShapeType="1"/>
            </p:cNvSpPr>
            <p:nvPr/>
          </p:nvSpPr>
          <p:spPr bwMode="auto">
            <a:xfrm flipH="1">
              <a:off x="1672" y="3408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39" name="Line 19"/>
            <p:cNvSpPr>
              <a:spLocks noChangeShapeType="1"/>
            </p:cNvSpPr>
            <p:nvPr/>
          </p:nvSpPr>
          <p:spPr bwMode="auto">
            <a:xfrm flipH="1">
              <a:off x="1672" y="3600"/>
              <a:ext cx="1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0" name="Rectangle 20"/>
            <p:cNvSpPr>
              <a:spLocks noChangeArrowheads="1"/>
            </p:cNvSpPr>
            <p:nvPr/>
          </p:nvSpPr>
          <p:spPr bwMode="auto">
            <a:xfrm>
              <a:off x="2439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41" name="Rectangle 21"/>
            <p:cNvSpPr>
              <a:spLocks noChangeArrowheads="1"/>
            </p:cNvSpPr>
            <p:nvPr/>
          </p:nvSpPr>
          <p:spPr bwMode="auto">
            <a:xfrm>
              <a:off x="2151" y="2064"/>
              <a:ext cx="144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Cache Tag (27 bits long)</a:t>
              </a:r>
            </a:p>
          </p:txBody>
        </p:sp>
        <p:sp>
          <p:nvSpPr>
            <p:cNvPr id="901142" name="Rectangle 22"/>
            <p:cNvSpPr>
              <a:spLocks noChangeArrowheads="1"/>
            </p:cNvSpPr>
            <p:nvPr/>
          </p:nvSpPr>
          <p:spPr bwMode="auto">
            <a:xfrm>
              <a:off x="3608" y="2840"/>
              <a:ext cx="128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3" name="Rectangle 23"/>
            <p:cNvSpPr>
              <a:spLocks noChangeArrowheads="1"/>
            </p:cNvSpPr>
            <p:nvPr/>
          </p:nvSpPr>
          <p:spPr bwMode="auto">
            <a:xfrm>
              <a:off x="3351" y="2640"/>
              <a:ext cx="566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Valid Bit</a:t>
              </a:r>
            </a:p>
          </p:txBody>
        </p:sp>
        <p:sp>
          <p:nvSpPr>
            <p:cNvPr id="901144" name="Line 24"/>
            <p:cNvSpPr>
              <a:spLocks noChangeShapeType="1"/>
            </p:cNvSpPr>
            <p:nvPr/>
          </p:nvSpPr>
          <p:spPr bwMode="auto">
            <a:xfrm flipH="1">
              <a:off x="3592" y="3024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5" name="Line 25"/>
            <p:cNvSpPr>
              <a:spLocks noChangeShapeType="1"/>
            </p:cNvSpPr>
            <p:nvPr/>
          </p:nvSpPr>
          <p:spPr bwMode="auto">
            <a:xfrm flipH="1">
              <a:off x="3592" y="3216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6" name="Line 26"/>
            <p:cNvSpPr>
              <a:spLocks noChangeShapeType="1"/>
            </p:cNvSpPr>
            <p:nvPr/>
          </p:nvSpPr>
          <p:spPr bwMode="auto">
            <a:xfrm flipH="1">
              <a:off x="3592" y="3408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7" name="Line 27"/>
            <p:cNvSpPr>
              <a:spLocks noChangeShapeType="1"/>
            </p:cNvSpPr>
            <p:nvPr/>
          </p:nvSpPr>
          <p:spPr bwMode="auto">
            <a:xfrm flipH="1">
              <a:off x="3592" y="3600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48" name="Rectangle 28"/>
            <p:cNvSpPr>
              <a:spLocks noChangeArrowheads="1"/>
            </p:cNvSpPr>
            <p:nvPr/>
          </p:nvSpPr>
          <p:spPr bwMode="auto">
            <a:xfrm>
              <a:off x="3592" y="3639"/>
              <a:ext cx="161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49" name="Line 29"/>
            <p:cNvSpPr>
              <a:spLocks noChangeShapeType="1"/>
            </p:cNvSpPr>
            <p:nvPr/>
          </p:nvSpPr>
          <p:spPr bwMode="auto">
            <a:xfrm>
              <a:off x="5088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0" name="Rectangle 30"/>
            <p:cNvSpPr>
              <a:spLocks noChangeArrowheads="1"/>
            </p:cNvSpPr>
            <p:nvPr/>
          </p:nvSpPr>
          <p:spPr bwMode="auto">
            <a:xfrm>
              <a:off x="4600" y="2832"/>
              <a:ext cx="407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1</a:t>
              </a:r>
            </a:p>
          </p:txBody>
        </p:sp>
        <p:sp>
          <p:nvSpPr>
            <p:cNvPr id="901151" name="Line 31"/>
            <p:cNvSpPr>
              <a:spLocks noChangeShapeType="1"/>
            </p:cNvSpPr>
            <p:nvPr/>
          </p:nvSpPr>
          <p:spPr bwMode="auto">
            <a:xfrm>
              <a:off x="4608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2" name="Rectangle 32"/>
            <p:cNvSpPr>
              <a:spLocks noChangeArrowheads="1"/>
            </p:cNvSpPr>
            <p:nvPr/>
          </p:nvSpPr>
          <p:spPr bwMode="auto">
            <a:xfrm>
              <a:off x="3783" y="2832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31</a:t>
              </a:r>
            </a:p>
          </p:txBody>
        </p:sp>
        <p:sp>
          <p:nvSpPr>
            <p:cNvPr id="901153" name="Line 33"/>
            <p:cNvSpPr>
              <a:spLocks noChangeShapeType="1"/>
            </p:cNvSpPr>
            <p:nvPr/>
          </p:nvSpPr>
          <p:spPr bwMode="auto">
            <a:xfrm>
              <a:off x="4272" y="284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4" name="Rectangle 34"/>
            <p:cNvSpPr>
              <a:spLocks noChangeArrowheads="1"/>
            </p:cNvSpPr>
            <p:nvPr/>
          </p:nvSpPr>
          <p:spPr bwMode="auto">
            <a:xfrm rot="16200000">
              <a:off x="4357" y="2795"/>
              <a:ext cx="148" cy="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55" name="Rectangle 35"/>
            <p:cNvSpPr>
              <a:spLocks noChangeArrowheads="1"/>
            </p:cNvSpPr>
            <p:nvPr/>
          </p:nvSpPr>
          <p:spPr bwMode="auto">
            <a:xfrm>
              <a:off x="5079" y="3024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32</a:t>
              </a:r>
            </a:p>
          </p:txBody>
        </p:sp>
        <p:sp>
          <p:nvSpPr>
            <p:cNvPr id="901156" name="Line 36"/>
            <p:cNvSpPr>
              <a:spLocks noChangeShapeType="1"/>
            </p:cNvSpPr>
            <p:nvPr/>
          </p:nvSpPr>
          <p:spPr bwMode="auto">
            <a:xfrm>
              <a:off x="5088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7" name="Rectangle 37"/>
            <p:cNvSpPr>
              <a:spLocks noChangeArrowheads="1"/>
            </p:cNvSpPr>
            <p:nvPr/>
          </p:nvSpPr>
          <p:spPr bwMode="auto">
            <a:xfrm>
              <a:off x="4599" y="3024"/>
              <a:ext cx="464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33</a:t>
              </a:r>
            </a:p>
          </p:txBody>
        </p:sp>
        <p:sp>
          <p:nvSpPr>
            <p:cNvPr id="901158" name="Line 38"/>
            <p:cNvSpPr>
              <a:spLocks noChangeShapeType="1"/>
            </p:cNvSpPr>
            <p:nvPr/>
          </p:nvSpPr>
          <p:spPr bwMode="auto">
            <a:xfrm>
              <a:off x="4608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59" name="Rectangle 39"/>
            <p:cNvSpPr>
              <a:spLocks noChangeArrowheads="1"/>
            </p:cNvSpPr>
            <p:nvPr/>
          </p:nvSpPr>
          <p:spPr bwMode="auto">
            <a:xfrm>
              <a:off x="3783" y="3024"/>
              <a:ext cx="463" cy="1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Arial" pitchFamily="-110" charset="0"/>
                </a:rPr>
                <a:t>Byte 63</a:t>
              </a:r>
            </a:p>
          </p:txBody>
        </p:sp>
        <p:sp>
          <p:nvSpPr>
            <p:cNvPr id="901160" name="Line 40"/>
            <p:cNvSpPr>
              <a:spLocks noChangeShapeType="1"/>
            </p:cNvSpPr>
            <p:nvPr/>
          </p:nvSpPr>
          <p:spPr bwMode="auto">
            <a:xfrm>
              <a:off x="4272" y="30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1" name="Rectangle 41"/>
            <p:cNvSpPr>
              <a:spLocks noChangeArrowheads="1"/>
            </p:cNvSpPr>
            <p:nvPr/>
          </p:nvSpPr>
          <p:spPr bwMode="auto">
            <a:xfrm rot="16200000">
              <a:off x="4358" y="2992"/>
              <a:ext cx="148" cy="2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-110" charset="0"/>
                </a:rPr>
                <a:t>:</a:t>
              </a:r>
            </a:p>
          </p:txBody>
        </p:sp>
        <p:sp>
          <p:nvSpPr>
            <p:cNvPr id="901162" name="Rectangle 42"/>
            <p:cNvSpPr>
              <a:spLocks noChangeArrowheads="1"/>
            </p:cNvSpPr>
            <p:nvPr/>
          </p:nvSpPr>
          <p:spPr bwMode="auto">
            <a:xfrm>
              <a:off x="1671" y="2640"/>
              <a:ext cx="721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 Cache Tag</a:t>
              </a:r>
            </a:p>
          </p:txBody>
        </p:sp>
        <p:sp>
          <p:nvSpPr>
            <p:cNvPr id="901163" name="Line 43"/>
            <p:cNvSpPr>
              <a:spLocks noChangeShapeType="1"/>
            </p:cNvSpPr>
            <p:nvPr/>
          </p:nvSpPr>
          <p:spPr bwMode="auto">
            <a:xfrm>
              <a:off x="4368" y="207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4" name="Rectangle 44"/>
            <p:cNvSpPr>
              <a:spLocks noChangeArrowheads="1"/>
            </p:cNvSpPr>
            <p:nvPr/>
          </p:nvSpPr>
          <p:spPr bwMode="auto">
            <a:xfrm>
              <a:off x="4407" y="2064"/>
              <a:ext cx="72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Byte Select</a:t>
              </a:r>
            </a:p>
          </p:txBody>
        </p:sp>
        <p:sp>
          <p:nvSpPr>
            <p:cNvPr id="901165" name="Rectangle 45"/>
            <p:cNvSpPr>
              <a:spLocks noChangeArrowheads="1"/>
            </p:cNvSpPr>
            <p:nvPr/>
          </p:nvSpPr>
          <p:spPr bwMode="auto">
            <a:xfrm>
              <a:off x="4503" y="2256"/>
              <a:ext cx="573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Ex: 0x01</a:t>
              </a:r>
            </a:p>
          </p:txBody>
        </p:sp>
        <p:sp>
          <p:nvSpPr>
            <p:cNvPr id="901166" name="Oval 46"/>
            <p:cNvSpPr>
              <a:spLocks noChangeArrowheads="1"/>
            </p:cNvSpPr>
            <p:nvPr/>
          </p:nvSpPr>
          <p:spPr bwMode="auto">
            <a:xfrm>
              <a:off x="1256" y="284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7" name="Rectangle 47"/>
            <p:cNvSpPr>
              <a:spLocks noChangeArrowheads="1"/>
            </p:cNvSpPr>
            <p:nvPr/>
          </p:nvSpPr>
          <p:spPr bwMode="auto">
            <a:xfrm>
              <a:off x="1239" y="2832"/>
              <a:ext cx="180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68" name="Line 48"/>
            <p:cNvSpPr>
              <a:spLocks noChangeShapeType="1"/>
            </p:cNvSpPr>
            <p:nvPr/>
          </p:nvSpPr>
          <p:spPr bwMode="auto">
            <a:xfrm flipH="1">
              <a:off x="1432" y="2928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69" name="Oval 49"/>
            <p:cNvSpPr>
              <a:spLocks noChangeArrowheads="1"/>
            </p:cNvSpPr>
            <p:nvPr/>
          </p:nvSpPr>
          <p:spPr bwMode="auto">
            <a:xfrm>
              <a:off x="1256" y="3224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0" name="Rectangle 50"/>
            <p:cNvSpPr>
              <a:spLocks noChangeArrowheads="1"/>
            </p:cNvSpPr>
            <p:nvPr/>
          </p:nvSpPr>
          <p:spPr bwMode="auto">
            <a:xfrm>
              <a:off x="1239" y="3216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1" name="Line 51"/>
            <p:cNvSpPr>
              <a:spLocks noChangeShapeType="1"/>
            </p:cNvSpPr>
            <p:nvPr/>
          </p:nvSpPr>
          <p:spPr bwMode="auto">
            <a:xfrm flipH="1">
              <a:off x="1432" y="3312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2" name="Oval 52"/>
            <p:cNvSpPr>
              <a:spLocks noChangeArrowheads="1"/>
            </p:cNvSpPr>
            <p:nvPr/>
          </p:nvSpPr>
          <p:spPr bwMode="auto">
            <a:xfrm>
              <a:off x="1016" y="3032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3" name="Rectangle 53"/>
            <p:cNvSpPr>
              <a:spLocks noChangeArrowheads="1"/>
            </p:cNvSpPr>
            <p:nvPr/>
          </p:nvSpPr>
          <p:spPr bwMode="auto">
            <a:xfrm>
              <a:off x="999" y="3024"/>
              <a:ext cx="180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4" name="Line 54"/>
            <p:cNvSpPr>
              <a:spLocks noChangeShapeType="1"/>
            </p:cNvSpPr>
            <p:nvPr/>
          </p:nvSpPr>
          <p:spPr bwMode="auto">
            <a:xfrm flipH="1">
              <a:off x="1192" y="3120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5" name="Oval 55"/>
            <p:cNvSpPr>
              <a:spLocks noChangeArrowheads="1"/>
            </p:cNvSpPr>
            <p:nvPr/>
          </p:nvSpPr>
          <p:spPr bwMode="auto">
            <a:xfrm>
              <a:off x="1016" y="3416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6" name="Line 56"/>
            <p:cNvSpPr>
              <a:spLocks noChangeShapeType="1"/>
            </p:cNvSpPr>
            <p:nvPr/>
          </p:nvSpPr>
          <p:spPr bwMode="auto">
            <a:xfrm flipH="1">
              <a:off x="1192" y="3504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7" name="Rectangle 57"/>
            <p:cNvSpPr>
              <a:spLocks noChangeArrowheads="1"/>
            </p:cNvSpPr>
            <p:nvPr/>
          </p:nvSpPr>
          <p:spPr bwMode="auto">
            <a:xfrm>
              <a:off x="999" y="3408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78" name="Line 58"/>
            <p:cNvSpPr>
              <a:spLocks noChangeShapeType="1"/>
            </p:cNvSpPr>
            <p:nvPr/>
          </p:nvSpPr>
          <p:spPr bwMode="auto">
            <a:xfrm>
              <a:off x="672" y="2168"/>
              <a:ext cx="0" cy="1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79" name="Line 59"/>
            <p:cNvSpPr>
              <a:spLocks noChangeShapeType="1"/>
            </p:cNvSpPr>
            <p:nvPr/>
          </p:nvSpPr>
          <p:spPr bwMode="auto">
            <a:xfrm>
              <a:off x="680" y="3504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0" name="Line 60"/>
            <p:cNvSpPr>
              <a:spLocks noChangeShapeType="1"/>
            </p:cNvSpPr>
            <p:nvPr/>
          </p:nvSpPr>
          <p:spPr bwMode="auto">
            <a:xfrm>
              <a:off x="680" y="3120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1" name="Line 61"/>
            <p:cNvSpPr>
              <a:spLocks noChangeShapeType="1"/>
            </p:cNvSpPr>
            <p:nvPr/>
          </p:nvSpPr>
          <p:spPr bwMode="auto">
            <a:xfrm>
              <a:off x="680" y="3312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2" name="Line 62"/>
            <p:cNvSpPr>
              <a:spLocks noChangeShapeType="1"/>
            </p:cNvSpPr>
            <p:nvPr/>
          </p:nvSpPr>
          <p:spPr bwMode="auto">
            <a:xfrm>
              <a:off x="680" y="2928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3" name="Oval 63"/>
            <p:cNvSpPr>
              <a:spLocks noChangeArrowheads="1"/>
            </p:cNvSpPr>
            <p:nvPr/>
          </p:nvSpPr>
          <p:spPr bwMode="auto">
            <a:xfrm>
              <a:off x="1016" y="380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4" name="Line 64"/>
            <p:cNvSpPr>
              <a:spLocks noChangeShapeType="1"/>
            </p:cNvSpPr>
            <p:nvPr/>
          </p:nvSpPr>
          <p:spPr bwMode="auto">
            <a:xfrm flipH="1">
              <a:off x="1192" y="3888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5" name="Rectangle 65"/>
            <p:cNvSpPr>
              <a:spLocks noChangeArrowheads="1"/>
            </p:cNvSpPr>
            <p:nvPr/>
          </p:nvSpPr>
          <p:spPr bwMode="auto">
            <a:xfrm>
              <a:off x="999" y="3792"/>
              <a:ext cx="1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pitchFamily="-110" charset="0"/>
                </a:rPr>
                <a:t>X</a:t>
              </a:r>
            </a:p>
          </p:txBody>
        </p:sp>
        <p:sp>
          <p:nvSpPr>
            <p:cNvPr id="901186" name="Line 66"/>
            <p:cNvSpPr>
              <a:spLocks noChangeShapeType="1"/>
            </p:cNvSpPr>
            <p:nvPr/>
          </p:nvSpPr>
          <p:spPr bwMode="auto">
            <a:xfrm>
              <a:off x="680" y="3888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87" name="Line 67"/>
            <p:cNvSpPr>
              <a:spLocks noChangeShapeType="1"/>
            </p:cNvSpPr>
            <p:nvPr/>
          </p:nvSpPr>
          <p:spPr bwMode="auto">
            <a:xfrm>
              <a:off x="4848" y="245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188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Associative Cache</a:t>
            </a:r>
          </a:p>
        </p:txBody>
      </p:sp>
      <p:sp>
        <p:nvSpPr>
          <p:cNvPr id="901189" name="Rectangle 69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371600"/>
            <a:ext cx="7924800" cy="2552700"/>
          </a:xfrm>
        </p:spPr>
        <p:txBody>
          <a:bodyPr/>
          <a:lstStyle/>
          <a:p>
            <a:r>
              <a:rPr lang="en-US" sz="1800"/>
              <a:t>Forget about the Cache Index</a:t>
            </a:r>
          </a:p>
          <a:p>
            <a:r>
              <a:rPr lang="en-US" sz="1800"/>
              <a:t>Compare the Cache Tags of  all cache entries in parallel</a:t>
            </a:r>
          </a:p>
          <a:p>
            <a:r>
              <a:rPr lang="en-US" sz="1800"/>
              <a:t>Example: Block Size = 32 Byte blocks, we need N 27-bit comparators</a:t>
            </a:r>
          </a:p>
          <a:p>
            <a:r>
              <a:rPr lang="en-US" sz="1800"/>
              <a:t>By definition: Conflict Miss = 0 for a fully associative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56075-A1D6-9F4F-8F76-9C6D219BAEC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6835</TotalTime>
  <Words>3308</Words>
  <Application>Microsoft Macintosh PowerPoint</Application>
  <PresentationFormat>On-screen Show (4:3)</PresentationFormat>
  <Paragraphs>534</Paragraphs>
  <Slides>45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Arial Black</vt:lpstr>
      <vt:lpstr>Courier</vt:lpstr>
      <vt:lpstr>Monotype Sorts</vt:lpstr>
      <vt:lpstr>ＭＳ Ｐゴシック</vt:lpstr>
      <vt:lpstr>Symbol</vt:lpstr>
      <vt:lpstr>Times</vt:lpstr>
      <vt:lpstr>Times New Roman</vt:lpstr>
      <vt:lpstr>Wingdings</vt:lpstr>
      <vt:lpstr>Arial</vt:lpstr>
      <vt:lpstr>UMBC</vt:lpstr>
      <vt:lpstr>Equation</vt:lpstr>
      <vt:lpstr>Graphics Workshop Drawing</vt:lpstr>
      <vt:lpstr>Document</vt:lpstr>
      <vt:lpstr>Bitmap Image</vt:lpstr>
      <vt:lpstr>VISIO</vt:lpstr>
      <vt:lpstr>Chart</vt:lpstr>
      <vt:lpstr>CMSC 611: Advanced Computer Architecture</vt:lpstr>
      <vt:lpstr>Measuring Cache Performance</vt:lpstr>
      <vt:lpstr>Determining Block Size</vt:lpstr>
      <vt:lpstr>Block Placement</vt:lpstr>
      <vt:lpstr>Direct-Mapped Cache </vt:lpstr>
      <vt:lpstr>Cache Size</vt:lpstr>
      <vt:lpstr>Cache with Multi-Word/Block</vt:lpstr>
      <vt:lpstr>Locating a Block in Associative Cache</vt:lpstr>
      <vt:lpstr>Fully Associative Cache</vt:lpstr>
      <vt:lpstr>Handling Cache Misses</vt:lpstr>
      <vt:lpstr>Write Through via Buffering</vt:lpstr>
      <vt:lpstr>Block Replacement Strategy</vt:lpstr>
      <vt:lpstr>Measuring Cache Performance</vt:lpstr>
      <vt:lpstr>Example</vt:lpstr>
      <vt:lpstr>Classifying Cache Misses</vt:lpstr>
      <vt:lpstr>Miss Rate Distribution</vt:lpstr>
      <vt:lpstr>Techniques for Reducing Misses</vt:lpstr>
      <vt:lpstr>Reduce Misses via Larger Block Size</vt:lpstr>
      <vt:lpstr>Reduce Misses via Higher Associativity</vt:lpstr>
      <vt:lpstr>Example</vt:lpstr>
      <vt:lpstr>Victim Cache</vt:lpstr>
      <vt:lpstr>Pseudo-Associativity Mechanism</vt:lpstr>
      <vt:lpstr>H/W Pre-fetching of Instructions &amp; Data</vt:lpstr>
      <vt:lpstr>Software Pre-fetching Data</vt:lpstr>
      <vt:lpstr>Compiler and Code-based Cache Optimizations</vt:lpstr>
      <vt:lpstr>Array Splitting</vt:lpstr>
      <vt:lpstr>Array Merging</vt:lpstr>
      <vt:lpstr>Loop Interchange</vt:lpstr>
      <vt:lpstr>Loop Fusion</vt:lpstr>
      <vt:lpstr>Blocking</vt:lpstr>
      <vt:lpstr>Blocking</vt:lpstr>
      <vt:lpstr>Blocking Factor</vt:lpstr>
      <vt:lpstr>Cache Oblivious Orders</vt:lpstr>
      <vt:lpstr>Efficiency of Code-Based Cache Opt.</vt:lpstr>
      <vt:lpstr>Reducing Miss Penalty</vt:lpstr>
      <vt:lpstr>Read Priority over Write on Miss</vt:lpstr>
      <vt:lpstr>Sub-block Placement</vt:lpstr>
      <vt:lpstr>Early Restart and Critical Word First</vt:lpstr>
      <vt:lpstr>Victim Cache</vt:lpstr>
      <vt:lpstr>Non-blocking Caches</vt:lpstr>
      <vt:lpstr>Performance of Non-blocking Caches</vt:lpstr>
      <vt:lpstr>Second Level Cache</vt:lpstr>
      <vt:lpstr>Local vs Global Misses</vt:lpstr>
      <vt:lpstr>L2 Cache Parameters</vt:lpstr>
      <vt:lpstr>Reducing Hit Time</vt:lpstr>
    </vt:vector>
  </TitlesOfParts>
  <Company>˧怀쿘Ί뿿킀΂쿘˧뛼뿿큰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101</cp:revision>
  <cp:lastPrinted>2003-09-04T21:28:06Z</cp:lastPrinted>
  <dcterms:created xsi:type="dcterms:W3CDTF">2010-11-03T00:45:30Z</dcterms:created>
  <dcterms:modified xsi:type="dcterms:W3CDTF">2018-04-18T19:24:23Z</dcterms:modified>
</cp:coreProperties>
</file>