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oleObject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9" r:id="rId1"/>
  </p:sldMasterIdLst>
  <p:notesMasterIdLst>
    <p:notesMasterId r:id="rId14"/>
  </p:notesMasterIdLst>
  <p:handoutMasterIdLst>
    <p:handoutMasterId r:id="rId15"/>
  </p:handoutMasterIdLst>
  <p:sldIdLst>
    <p:sldId id="256" r:id="rId2"/>
    <p:sldId id="278" r:id="rId3"/>
    <p:sldId id="281" r:id="rId4"/>
    <p:sldId id="279" r:id="rId5"/>
    <p:sldId id="280" r:id="rId6"/>
    <p:sldId id="326" r:id="rId7"/>
    <p:sldId id="327" r:id="rId8"/>
    <p:sldId id="328" r:id="rId9"/>
    <p:sldId id="329" r:id="rId10"/>
    <p:sldId id="330" r:id="rId11"/>
    <p:sldId id="331" r:id="rId12"/>
    <p:sldId id="332" r:id="rId13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08">
          <p15:clr>
            <a:srgbClr val="A4A3A4"/>
          </p15:clr>
        </p15:guide>
        <p15:guide id="2" orient="horz" pos="3531">
          <p15:clr>
            <a:srgbClr val="A4A3A4"/>
          </p15:clr>
        </p15:guide>
        <p15:guide id="3" orient="horz" pos="3292">
          <p15:clr>
            <a:srgbClr val="A4A3A4"/>
          </p15:clr>
        </p15:guide>
        <p15:guide id="4" orient="horz" pos="3640">
          <p15:clr>
            <a:srgbClr val="A4A3A4"/>
          </p15:clr>
        </p15:guide>
        <p15:guide id="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360"/>
    <a:srgbClr val="99CCFF"/>
    <a:srgbClr val="FFFF66"/>
    <a:srgbClr val="008080"/>
    <a:srgbClr val="000099"/>
    <a:srgbClr val="2E7F7F"/>
    <a:srgbClr val="800000"/>
    <a:srgbClr val="0033CC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2"/>
  </p:normalViewPr>
  <p:slideViewPr>
    <p:cSldViewPr snapToObjects="1">
      <p:cViewPr>
        <p:scale>
          <a:sx n="95" d="100"/>
          <a:sy n="95" d="100"/>
        </p:scale>
        <p:origin x="1488" y="616"/>
      </p:cViewPr>
      <p:guideLst>
        <p:guide orient="horz" pos="3408"/>
        <p:guide orient="horz" pos="3531"/>
        <p:guide orient="horz" pos="3292"/>
        <p:guide orient="horz" pos="3640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7464"/>
    </p:cViewPr>
  </p:sorterViewPr>
  <p:notesViewPr>
    <p:cSldViewPr snapToObjects="1">
      <p:cViewPr varScale="1">
        <p:scale>
          <a:sx n="58" d="100"/>
          <a:sy n="58" d="100"/>
        </p:scale>
        <p:origin x="-177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37B55FCC-4377-4143-ADDA-B5212EBC1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20668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3513" y="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9788" cy="34877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8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2850"/>
            <a:ext cx="3036888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3513" y="8832850"/>
            <a:ext cx="3036887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02" tIns="46351" rIns="92702" bIns="46351" numCol="1" anchor="b" anchorCtr="0" compatLnSpc="1">
            <a:prstTxWarp prst="textNoShape">
              <a:avLst/>
            </a:prstTxWarp>
          </a:bodyPr>
          <a:lstStyle>
            <a:lvl1pPr algn="r" defTabSz="9271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2C8E2C8E-B35B-BB4B-BD17-01FAA7EF74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29168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2A2E5B-3E75-D948-B20D-8ECF08EAEE22}" type="slidenum">
              <a:rPr lang="en-US"/>
              <a:pPr/>
              <a:t>1</a:t>
            </a:fld>
            <a:endParaRPr 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A12A51-120E-3E44-A4A2-28F3B2CE9248}" type="slidenum">
              <a:rPr lang="en-US"/>
              <a:pPr/>
              <a:t>2</a:t>
            </a:fld>
            <a:endParaRPr lang="en-US"/>
          </a:p>
        </p:txBody>
      </p:sp>
      <p:sp>
        <p:nvSpPr>
          <p:cNvPr id="91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5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3C0A76-51D9-CC4A-A73B-6356988952CA}" type="slidenum">
              <a:rPr lang="en-US"/>
              <a:pPr/>
              <a:t>3</a:t>
            </a:fld>
            <a:endParaRPr lang="en-US"/>
          </a:p>
        </p:txBody>
      </p:sp>
      <p:sp>
        <p:nvSpPr>
          <p:cNvPr id="918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C6FEF4-1F4C-1D42-8EA3-FBCE6C97C169}" type="slidenum">
              <a:rPr lang="en-US"/>
              <a:pPr/>
              <a:t>4</a:t>
            </a:fld>
            <a:endParaRPr lang="en-US"/>
          </a:p>
        </p:txBody>
      </p:sp>
      <p:sp>
        <p:nvSpPr>
          <p:cNvPr id="916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935C81-CB5C-544B-9B47-8D73F1AA4DB9}" type="slidenum">
              <a:rPr lang="en-US"/>
              <a:pPr/>
              <a:t>5</a:t>
            </a:fld>
            <a:endParaRPr lang="en-US"/>
          </a:p>
        </p:txBody>
      </p:sp>
      <p:sp>
        <p:nvSpPr>
          <p:cNvPr id="91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7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6D4B0F7-A3CE-B64B-B3A8-544B46B6D29C}" type="slidenum">
              <a:rPr lang="en-US"/>
              <a:pPr/>
              <a:t>10</a:t>
            </a:fld>
            <a:endParaRPr lang="en-US"/>
          </a:p>
        </p:txBody>
      </p:sp>
      <p:sp>
        <p:nvSpPr>
          <p:cNvPr id="920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9204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505200"/>
            <a:ext cx="7772400" cy="12192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6806" name="Rectangle 6"/>
          <p:cNvSpPr>
            <a:spLocks noGrp="1" noChangeArrowheads="1"/>
          </p:cNvSpPr>
          <p:nvPr>
            <p:ph type="ctrTitle"/>
          </p:nvPr>
        </p:nvSpPr>
        <p:spPr>
          <a:xfrm>
            <a:off x="685800" y="1676400"/>
            <a:ext cx="7772400" cy="1371600"/>
          </a:xfrm>
          <a:solidFill>
            <a:srgbClr val="FFCC00"/>
          </a:solidFill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295400"/>
            <a:ext cx="38862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7924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2954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4000500"/>
            <a:ext cx="7924800" cy="25527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152400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295400"/>
            <a:ext cx="79248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"/>
          </p:nvPr>
        </p:nvSpPr>
        <p:spPr>
          <a:xfrm>
            <a:off x="7010400" y="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756075-A1D6-9F4F-8F76-9C6D219BAEC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3" r:id="rId3"/>
    <p:sldLayoutId id="2147483654" r:id="rId4"/>
    <p:sldLayoutId id="2147483655" r:id="rId5"/>
    <p:sldLayoutId id="2147483656" r:id="rId6"/>
    <p:sldLayoutId id="2147483661" r:id="rId7"/>
    <p:sldLayoutId id="2147483662" r:id="rId8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  <a:ea typeface="ＭＳ Ｐゴシック" charset="-128"/>
          <a:cs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fontAlgn="base">
        <a:spcBef>
          <a:spcPct val="20000"/>
        </a:spcBef>
        <a:spcAft>
          <a:spcPct val="0"/>
        </a:spcAft>
        <a:buClr>
          <a:srgbClr val="FF0000"/>
        </a:buClr>
        <a:buChar char="»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2.e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>
                <a:ea typeface="+mj-ea"/>
                <a:cs typeface="+mj-cs"/>
              </a:rPr>
              <a:t>CMSC 611: Advanced Computer Architecture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>
                <a:ea typeface="ＭＳ Ｐゴシック" pitchFamily="-108" charset="-128"/>
                <a:cs typeface="ＭＳ Ｐゴシック" pitchFamily="-108" charset="-128"/>
              </a:rPr>
              <a:t>Cache</a:t>
            </a:r>
            <a:endParaRPr lang="en-US" dirty="0" smtClean="0">
              <a:ea typeface="ＭＳ Ｐゴシック" pitchFamily="-108" charset="-128"/>
              <a:cs typeface="ＭＳ Ｐゴシック" pitchFamily="-108" charset="-128"/>
            </a:endParaRPr>
          </a:p>
        </p:txBody>
      </p:sp>
      <p:sp>
        <p:nvSpPr>
          <p:cNvPr id="18436" name="Text Box 7"/>
          <p:cNvSpPr txBox="1">
            <a:spLocks noChangeArrowheads="1"/>
          </p:cNvSpPr>
          <p:nvPr/>
        </p:nvSpPr>
        <p:spPr bwMode="auto">
          <a:xfrm>
            <a:off x="0" y="6461125"/>
            <a:ext cx="48450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000">
                <a:latin typeface="Times New Roman" charset="0"/>
              </a:rPr>
              <a:t>Some material adapted from Mohamed Younis, UMBC CMSC 611 Spr 2003 course slides</a:t>
            </a:r>
          </a:p>
          <a:p>
            <a:r>
              <a:rPr lang="en-US" sz="1000">
                <a:latin typeface="Times New Roman" charset="0"/>
              </a:rPr>
              <a:t>Some material adapted from Hennessy &amp; Patterson / © 2003 Elsevier Science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7035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Identification</a:t>
            </a:r>
            <a:endParaRPr lang="en-US" dirty="0"/>
          </a:p>
        </p:txBody>
      </p:sp>
      <p:graphicFrame>
        <p:nvGraphicFramePr>
          <p:cNvPr id="897037" name="Object 13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244921"/>
              </p:ext>
            </p:extLst>
          </p:nvPr>
        </p:nvGraphicFramePr>
        <p:xfrm>
          <a:off x="1981200" y="1228278"/>
          <a:ext cx="5029200" cy="53920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6055" name="Graphics Workshop Drawing" r:id="rId4" imgW="3784320" imgH="4057920" progId="">
                  <p:embed/>
                </p:oleObj>
              </mc:Choice>
              <mc:Fallback>
                <p:oleObj name="Graphics Workshop Drawing" r:id="rId4" imgW="3784320" imgH="4057920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1200" y="1228278"/>
                        <a:ext cx="5029200" cy="539204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7123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</a:t>
            </a:r>
            <a:r>
              <a:rPr lang="en-US" dirty="0" err="1" smtClean="0"/>
              <a:t>Replacment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all blocks at index are already in use</a:t>
            </a:r>
          </a:p>
          <a:p>
            <a:pPr lvl="1"/>
            <a:r>
              <a:rPr lang="en-US" dirty="0" smtClean="0"/>
              <a:t>Must replace one. Which one?</a:t>
            </a:r>
          </a:p>
          <a:p>
            <a:r>
              <a:rPr lang="en-US" dirty="0" smtClean="0"/>
              <a:t>Only one choice for Direct Mapped</a:t>
            </a:r>
          </a:p>
          <a:p>
            <a:r>
              <a:rPr lang="en-US" dirty="0" smtClean="0"/>
              <a:t>Associative:</a:t>
            </a:r>
          </a:p>
          <a:p>
            <a:pPr lvl="1"/>
            <a:r>
              <a:rPr lang="en-US" dirty="0" smtClean="0"/>
              <a:t>Least Recently Used (LRU)</a:t>
            </a:r>
          </a:p>
          <a:p>
            <a:pPr lvl="1"/>
            <a:r>
              <a:rPr lang="en-US" dirty="0" smtClean="0"/>
              <a:t>Random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986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Write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Write Back</a:t>
            </a:r>
          </a:p>
          <a:p>
            <a:pPr lvl="1"/>
            <a:r>
              <a:rPr lang="en-US" dirty="0" smtClean="0"/>
              <a:t>Write block to lower level when evicted from upper-level cache</a:t>
            </a:r>
          </a:p>
          <a:p>
            <a:r>
              <a:rPr lang="en-US" dirty="0" smtClean="0"/>
              <a:t>Write Through</a:t>
            </a:r>
          </a:p>
          <a:p>
            <a:pPr lvl="1"/>
            <a:r>
              <a:rPr lang="en-US" dirty="0" smtClean="0"/>
              <a:t>Update upper-level cache and forward write to lower-level for each write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5075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1906" name="Rectangle 2"/>
          <p:cNvSpPr>
            <a:spLocks noChangeArrowheads="1"/>
          </p:cNvSpPr>
          <p:nvPr/>
        </p:nvSpPr>
        <p:spPr bwMode="auto">
          <a:xfrm>
            <a:off x="614363" y="3168650"/>
            <a:ext cx="2706687" cy="747713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07" name="Rectangle 3"/>
          <p:cNvSpPr>
            <a:spLocks noChangeArrowheads="1"/>
          </p:cNvSpPr>
          <p:nvPr/>
        </p:nvSpPr>
        <p:spPr bwMode="auto">
          <a:xfrm>
            <a:off x="1527175" y="3408363"/>
            <a:ext cx="903288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Control</a:t>
            </a:r>
          </a:p>
        </p:txBody>
      </p:sp>
      <p:sp>
        <p:nvSpPr>
          <p:cNvPr id="891908" name="Rectangle 4"/>
          <p:cNvSpPr>
            <a:spLocks noChangeArrowheads="1"/>
          </p:cNvSpPr>
          <p:nvPr/>
        </p:nvSpPr>
        <p:spPr bwMode="auto">
          <a:xfrm>
            <a:off x="614363" y="4173538"/>
            <a:ext cx="1893887" cy="113347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09" name="Rectangle 5"/>
          <p:cNvSpPr>
            <a:spLocks noChangeArrowheads="1"/>
          </p:cNvSpPr>
          <p:nvPr/>
        </p:nvSpPr>
        <p:spPr bwMode="auto">
          <a:xfrm>
            <a:off x="679450" y="4448175"/>
            <a:ext cx="1050925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Datapath</a:t>
            </a:r>
          </a:p>
        </p:txBody>
      </p:sp>
      <p:sp>
        <p:nvSpPr>
          <p:cNvPr id="891910" name="Rectangle 6"/>
          <p:cNvSpPr>
            <a:spLocks noChangeArrowheads="1"/>
          </p:cNvSpPr>
          <p:nvPr/>
        </p:nvSpPr>
        <p:spPr bwMode="auto">
          <a:xfrm>
            <a:off x="7413625" y="2782888"/>
            <a:ext cx="1489075" cy="2678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1" name="Rectangle 7"/>
          <p:cNvSpPr>
            <a:spLocks noChangeArrowheads="1"/>
          </p:cNvSpPr>
          <p:nvPr/>
        </p:nvSpPr>
        <p:spPr bwMode="auto">
          <a:xfrm>
            <a:off x="7651750" y="3648075"/>
            <a:ext cx="1220788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Secondary</a:t>
            </a:r>
          </a:p>
          <a:p>
            <a:pPr algn="ctr"/>
            <a:r>
              <a:rPr lang="en-US" sz="1600" b="1">
                <a:latin typeface="Arial" pitchFamily="-110" charset="0"/>
              </a:rPr>
              <a:t>Storage</a:t>
            </a:r>
          </a:p>
          <a:p>
            <a:pPr algn="ctr"/>
            <a:r>
              <a:rPr lang="en-US" sz="1600" b="1">
                <a:latin typeface="Arial" pitchFamily="-110" charset="0"/>
              </a:rPr>
              <a:t>(Disk)</a:t>
            </a:r>
          </a:p>
        </p:txBody>
      </p:sp>
      <p:sp>
        <p:nvSpPr>
          <p:cNvPr id="891912" name="Rectangle 8"/>
          <p:cNvSpPr>
            <a:spLocks noChangeArrowheads="1"/>
          </p:cNvSpPr>
          <p:nvPr/>
        </p:nvSpPr>
        <p:spPr bwMode="auto">
          <a:xfrm>
            <a:off x="411163" y="2782888"/>
            <a:ext cx="3416300" cy="2678112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3" name="Rectangle 9"/>
          <p:cNvSpPr>
            <a:spLocks noChangeArrowheads="1"/>
          </p:cNvSpPr>
          <p:nvPr/>
        </p:nvSpPr>
        <p:spPr bwMode="auto">
          <a:xfrm>
            <a:off x="1693863" y="2770188"/>
            <a:ext cx="1423987" cy="3937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Arial" pitchFamily="-110" charset="0"/>
              </a:rPr>
              <a:t>Processor</a:t>
            </a:r>
            <a:endParaRPr lang="en-US" sz="1600" b="1">
              <a:latin typeface="Arial" pitchFamily="-110" charset="0"/>
            </a:endParaRPr>
          </a:p>
        </p:txBody>
      </p:sp>
      <p:sp>
        <p:nvSpPr>
          <p:cNvPr id="891914" name="Line 10"/>
          <p:cNvSpPr>
            <a:spLocks noChangeShapeType="1"/>
          </p:cNvSpPr>
          <p:nvPr/>
        </p:nvSpPr>
        <p:spPr bwMode="auto">
          <a:xfrm flipV="1">
            <a:off x="2544763" y="2770188"/>
            <a:ext cx="4852987" cy="1447800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5" name="Line 11"/>
          <p:cNvSpPr>
            <a:spLocks noChangeShapeType="1"/>
          </p:cNvSpPr>
          <p:nvPr/>
        </p:nvSpPr>
        <p:spPr bwMode="auto">
          <a:xfrm>
            <a:off x="2468563" y="5284788"/>
            <a:ext cx="4929187" cy="188912"/>
          </a:xfrm>
          <a:prstGeom prst="line">
            <a:avLst/>
          </a:prstGeom>
          <a:noFill/>
          <a:ln w="12700">
            <a:solidFill>
              <a:schemeClr val="tx1"/>
            </a:solidFill>
            <a:prstDash val="sysDot"/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6" name="Rectangle 12"/>
          <p:cNvSpPr>
            <a:spLocks noChangeArrowheads="1"/>
          </p:cNvSpPr>
          <p:nvPr/>
        </p:nvSpPr>
        <p:spPr bwMode="auto">
          <a:xfrm>
            <a:off x="1933575" y="4251325"/>
            <a:ext cx="473075" cy="977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7" name="Rectangle 13"/>
          <p:cNvSpPr>
            <a:spLocks noChangeArrowheads="1"/>
          </p:cNvSpPr>
          <p:nvPr/>
        </p:nvSpPr>
        <p:spPr bwMode="auto">
          <a:xfrm rot="5400000">
            <a:off x="1669257" y="4623594"/>
            <a:ext cx="1106487" cy="333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600" b="1">
                <a:latin typeface="Arial" pitchFamily="-110" charset="0"/>
              </a:rPr>
              <a:t>Registers</a:t>
            </a:r>
          </a:p>
        </p:txBody>
      </p:sp>
      <p:sp>
        <p:nvSpPr>
          <p:cNvPr id="891918" name="Rectangle 14"/>
          <p:cNvSpPr>
            <a:spLocks noChangeArrowheads="1"/>
          </p:cNvSpPr>
          <p:nvPr/>
        </p:nvSpPr>
        <p:spPr bwMode="auto">
          <a:xfrm>
            <a:off x="2744788" y="4251325"/>
            <a:ext cx="881062" cy="977900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19" name="Rectangle 15"/>
          <p:cNvSpPr>
            <a:spLocks noChangeArrowheads="1"/>
          </p:cNvSpPr>
          <p:nvPr/>
        </p:nvSpPr>
        <p:spPr bwMode="auto">
          <a:xfrm>
            <a:off x="4267200" y="3787775"/>
            <a:ext cx="1184275" cy="151923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20" name="Rectangle 16"/>
          <p:cNvSpPr>
            <a:spLocks noChangeArrowheads="1"/>
          </p:cNvSpPr>
          <p:nvPr/>
        </p:nvSpPr>
        <p:spPr bwMode="auto">
          <a:xfrm>
            <a:off x="5688013" y="3400425"/>
            <a:ext cx="1387475" cy="1906588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91921" name="Rectangle 17"/>
          <p:cNvSpPr>
            <a:spLocks noChangeArrowheads="1"/>
          </p:cNvSpPr>
          <p:nvPr/>
        </p:nvSpPr>
        <p:spPr bwMode="auto">
          <a:xfrm>
            <a:off x="5919788" y="4033838"/>
            <a:ext cx="960437" cy="8223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Main</a:t>
            </a:r>
          </a:p>
          <a:p>
            <a:pPr algn="ctr"/>
            <a:r>
              <a:rPr lang="en-US" sz="1600" b="1">
                <a:latin typeface="Arial" pitchFamily="-110" charset="0"/>
              </a:rPr>
              <a:t>Memory</a:t>
            </a:r>
          </a:p>
          <a:p>
            <a:pPr algn="ctr"/>
            <a:r>
              <a:rPr lang="en-US" sz="1600" b="1">
                <a:latin typeface="Arial" pitchFamily="-110" charset="0"/>
              </a:rPr>
              <a:t>(DRAM)</a:t>
            </a:r>
          </a:p>
        </p:txBody>
      </p:sp>
      <p:sp>
        <p:nvSpPr>
          <p:cNvPr id="891922" name="Rectangle 18"/>
          <p:cNvSpPr>
            <a:spLocks noChangeArrowheads="1"/>
          </p:cNvSpPr>
          <p:nvPr/>
        </p:nvSpPr>
        <p:spPr bwMode="auto">
          <a:xfrm>
            <a:off x="4386263" y="4033838"/>
            <a:ext cx="914400" cy="106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Second</a:t>
            </a:r>
          </a:p>
          <a:p>
            <a:pPr algn="ctr"/>
            <a:r>
              <a:rPr lang="en-US" sz="1600" b="1">
                <a:latin typeface="Arial" pitchFamily="-110" charset="0"/>
              </a:rPr>
              <a:t>Level</a:t>
            </a:r>
          </a:p>
          <a:p>
            <a:pPr algn="ctr"/>
            <a:r>
              <a:rPr lang="en-US" sz="1600" b="1">
                <a:latin typeface="Arial" pitchFamily="-110" charset="0"/>
              </a:rPr>
              <a:t>Cache</a:t>
            </a:r>
          </a:p>
          <a:p>
            <a:pPr algn="ctr"/>
            <a:r>
              <a:rPr lang="en-US" sz="1600" b="1">
                <a:latin typeface="Arial" pitchFamily="-110" charset="0"/>
              </a:rPr>
              <a:t>(SRAM)</a:t>
            </a:r>
          </a:p>
        </p:txBody>
      </p:sp>
      <p:sp>
        <p:nvSpPr>
          <p:cNvPr id="891923" name="Rectangle 19"/>
          <p:cNvSpPr>
            <a:spLocks noChangeArrowheads="1"/>
          </p:cNvSpPr>
          <p:nvPr/>
        </p:nvSpPr>
        <p:spPr bwMode="auto">
          <a:xfrm rot="5400000">
            <a:off x="2761457" y="4417219"/>
            <a:ext cx="982662" cy="57785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600" b="1">
                <a:latin typeface="Arial" pitchFamily="-110" charset="0"/>
              </a:rPr>
              <a:t>On-Chip</a:t>
            </a:r>
          </a:p>
          <a:p>
            <a:pPr algn="ctr"/>
            <a:r>
              <a:rPr lang="en-US" sz="1600" b="1">
                <a:latin typeface="Arial" pitchFamily="-110" charset="0"/>
              </a:rPr>
              <a:t>Cache</a:t>
            </a:r>
          </a:p>
        </p:txBody>
      </p:sp>
      <p:sp>
        <p:nvSpPr>
          <p:cNvPr id="891924" name="Rectangle 20"/>
          <p:cNvSpPr>
            <a:spLocks noChangeArrowheads="1"/>
          </p:cNvSpPr>
          <p:nvPr/>
        </p:nvSpPr>
        <p:spPr bwMode="auto">
          <a:xfrm>
            <a:off x="1935163" y="5813425"/>
            <a:ext cx="9302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Fastest</a:t>
            </a:r>
          </a:p>
        </p:txBody>
      </p:sp>
      <p:sp>
        <p:nvSpPr>
          <p:cNvPr id="891925" name="Rectangle 21"/>
          <p:cNvSpPr>
            <a:spLocks noChangeArrowheads="1"/>
          </p:cNvSpPr>
          <p:nvPr/>
        </p:nvSpPr>
        <p:spPr bwMode="auto">
          <a:xfrm>
            <a:off x="7812088" y="5843588"/>
            <a:ext cx="9810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Slowest</a:t>
            </a:r>
            <a:endParaRPr lang="en-US" sz="1600">
              <a:solidFill>
                <a:srgbClr val="800000"/>
              </a:solidFill>
              <a:latin typeface="Arial" pitchFamily="-110" charset="0"/>
            </a:endParaRPr>
          </a:p>
        </p:txBody>
      </p:sp>
      <p:sp>
        <p:nvSpPr>
          <p:cNvPr id="891926" name="Rectangle 22"/>
          <p:cNvSpPr>
            <a:spLocks noChangeArrowheads="1"/>
          </p:cNvSpPr>
          <p:nvPr/>
        </p:nvSpPr>
        <p:spPr bwMode="auto">
          <a:xfrm>
            <a:off x="1935163" y="6122988"/>
            <a:ext cx="10572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Smallest</a:t>
            </a:r>
          </a:p>
        </p:txBody>
      </p:sp>
      <p:sp>
        <p:nvSpPr>
          <p:cNvPr id="891927" name="Rectangle 23"/>
          <p:cNvSpPr>
            <a:spLocks noChangeArrowheads="1"/>
          </p:cNvSpPr>
          <p:nvPr/>
        </p:nvSpPr>
        <p:spPr bwMode="auto">
          <a:xfrm>
            <a:off x="7812088" y="6153150"/>
            <a:ext cx="9429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Biggest</a:t>
            </a:r>
          </a:p>
        </p:txBody>
      </p:sp>
      <p:sp>
        <p:nvSpPr>
          <p:cNvPr id="891928" name="Rectangle 24"/>
          <p:cNvSpPr>
            <a:spLocks noChangeArrowheads="1"/>
          </p:cNvSpPr>
          <p:nvPr/>
        </p:nvSpPr>
        <p:spPr bwMode="auto">
          <a:xfrm>
            <a:off x="1935163" y="6432550"/>
            <a:ext cx="9556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Highest</a:t>
            </a:r>
          </a:p>
        </p:txBody>
      </p:sp>
      <p:sp>
        <p:nvSpPr>
          <p:cNvPr id="891929" name="Rectangle 25"/>
          <p:cNvSpPr>
            <a:spLocks noChangeArrowheads="1"/>
          </p:cNvSpPr>
          <p:nvPr/>
        </p:nvSpPr>
        <p:spPr bwMode="auto">
          <a:xfrm>
            <a:off x="7812088" y="6461125"/>
            <a:ext cx="9048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rgbClr val="800000"/>
                </a:solidFill>
                <a:latin typeface="Arial" pitchFamily="-110" charset="0"/>
              </a:rPr>
              <a:t>Lowest</a:t>
            </a:r>
          </a:p>
        </p:txBody>
      </p:sp>
      <p:sp>
        <p:nvSpPr>
          <p:cNvPr id="891930" name="Rectangle 26"/>
          <p:cNvSpPr>
            <a:spLocks noChangeArrowheads="1"/>
          </p:cNvSpPr>
          <p:nvPr/>
        </p:nvSpPr>
        <p:spPr bwMode="auto">
          <a:xfrm>
            <a:off x="919163" y="5815013"/>
            <a:ext cx="9429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Speed:</a:t>
            </a:r>
          </a:p>
        </p:txBody>
      </p:sp>
      <p:sp>
        <p:nvSpPr>
          <p:cNvPr id="891931" name="Rectangle 27"/>
          <p:cNvSpPr>
            <a:spLocks noChangeArrowheads="1"/>
          </p:cNvSpPr>
          <p:nvPr/>
        </p:nvSpPr>
        <p:spPr bwMode="auto">
          <a:xfrm>
            <a:off x="1122363" y="6122988"/>
            <a:ext cx="714375" cy="3635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Size:</a:t>
            </a:r>
          </a:p>
        </p:txBody>
      </p:sp>
      <p:sp>
        <p:nvSpPr>
          <p:cNvPr id="891932" name="Rectangle 28"/>
          <p:cNvSpPr>
            <a:spLocks noChangeArrowheads="1"/>
          </p:cNvSpPr>
          <p:nvPr/>
        </p:nvSpPr>
        <p:spPr bwMode="auto">
          <a:xfrm>
            <a:off x="1020763" y="6432550"/>
            <a:ext cx="765175" cy="3635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800" b="1">
                <a:solidFill>
                  <a:schemeClr val="accent2"/>
                </a:solidFill>
                <a:latin typeface="Arial" pitchFamily="-110" charset="0"/>
              </a:rPr>
              <a:t>Cost:</a:t>
            </a:r>
          </a:p>
        </p:txBody>
      </p:sp>
      <p:sp>
        <p:nvSpPr>
          <p:cNvPr id="891933" name="Arc 29"/>
          <p:cNvSpPr>
            <a:spLocks/>
          </p:cNvSpPr>
          <p:nvPr/>
        </p:nvSpPr>
        <p:spPr bwMode="auto">
          <a:xfrm rot="9442657">
            <a:off x="3727823" y="4906039"/>
            <a:ext cx="1992019" cy="1259936"/>
          </a:xfrm>
          <a:custGeom>
            <a:avLst/>
            <a:gdLst>
              <a:gd name="G0" fmla="+- 15805 0 0"/>
              <a:gd name="G1" fmla="+- 21600 0 0"/>
              <a:gd name="G2" fmla="+- 21600 0 0"/>
              <a:gd name="T0" fmla="*/ 0 w 37405"/>
              <a:gd name="T1" fmla="*/ 6877 h 25749"/>
              <a:gd name="T2" fmla="*/ 37003 w 37405"/>
              <a:gd name="T3" fmla="*/ 25749 h 25749"/>
              <a:gd name="T4" fmla="*/ 15805 w 37405"/>
              <a:gd name="T5" fmla="*/ 21600 h 25749"/>
              <a:gd name="connsiteX0" fmla="*/ 0 w 37405"/>
              <a:gd name="connsiteY0" fmla="*/ 6878 h 25749"/>
              <a:gd name="connsiteX1" fmla="*/ 15805 w 37405"/>
              <a:gd name="connsiteY1" fmla="*/ 0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0" fmla="*/ 0 w 37405"/>
              <a:gd name="connsiteY0" fmla="*/ 6878 h 25749"/>
              <a:gd name="connsiteX1" fmla="*/ 23176 w 37405"/>
              <a:gd name="connsiteY1" fmla="*/ 4987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4" fmla="*/ 15805 w 37405"/>
              <a:gd name="connsiteY4" fmla="*/ 21601 h 25749"/>
              <a:gd name="connsiteX5" fmla="*/ 0 w 37405"/>
              <a:gd name="connsiteY5" fmla="*/ 6878 h 25749"/>
              <a:gd name="connsiteX0" fmla="*/ 0 w 37405"/>
              <a:gd name="connsiteY0" fmla="*/ 6878 h 25749"/>
              <a:gd name="connsiteX1" fmla="*/ 15805 w 37405"/>
              <a:gd name="connsiteY1" fmla="*/ 0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0" fmla="*/ 0 w 37405"/>
              <a:gd name="connsiteY0" fmla="*/ 6878 h 25749"/>
              <a:gd name="connsiteX1" fmla="*/ 25758 w 37405"/>
              <a:gd name="connsiteY1" fmla="*/ 3511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4" fmla="*/ 15805 w 37405"/>
              <a:gd name="connsiteY4" fmla="*/ 21601 h 25749"/>
              <a:gd name="connsiteX5" fmla="*/ 0 w 37405"/>
              <a:gd name="connsiteY5" fmla="*/ 6878 h 25749"/>
              <a:gd name="connsiteX0" fmla="*/ 0 w 37405"/>
              <a:gd name="connsiteY0" fmla="*/ 6878 h 25749"/>
              <a:gd name="connsiteX1" fmla="*/ 15805 w 37405"/>
              <a:gd name="connsiteY1" fmla="*/ 0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0" fmla="*/ 0 w 37405"/>
              <a:gd name="connsiteY0" fmla="*/ 6878 h 25749"/>
              <a:gd name="connsiteX1" fmla="*/ 25758 w 37405"/>
              <a:gd name="connsiteY1" fmla="*/ 3511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4" fmla="*/ 15805 w 37405"/>
              <a:gd name="connsiteY4" fmla="*/ 21601 h 25749"/>
              <a:gd name="connsiteX5" fmla="*/ 0 w 37405"/>
              <a:gd name="connsiteY5" fmla="*/ 6878 h 25749"/>
              <a:gd name="connsiteX0" fmla="*/ 0 w 37405"/>
              <a:gd name="connsiteY0" fmla="*/ 6878 h 25749"/>
              <a:gd name="connsiteX1" fmla="*/ 15805 w 37405"/>
              <a:gd name="connsiteY1" fmla="*/ 0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0" fmla="*/ 14328 w 37405"/>
              <a:gd name="connsiteY0" fmla="*/ 13158 h 25749"/>
              <a:gd name="connsiteX1" fmla="*/ 25758 w 37405"/>
              <a:gd name="connsiteY1" fmla="*/ 3511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4" fmla="*/ 15805 w 37405"/>
              <a:gd name="connsiteY4" fmla="*/ 21601 h 25749"/>
              <a:gd name="connsiteX5" fmla="*/ 14328 w 37405"/>
              <a:gd name="connsiteY5" fmla="*/ 13158 h 25749"/>
              <a:gd name="connsiteX0" fmla="*/ 0 w 37405"/>
              <a:gd name="connsiteY0" fmla="*/ 6878 h 25749"/>
              <a:gd name="connsiteX1" fmla="*/ 15805 w 37405"/>
              <a:gd name="connsiteY1" fmla="*/ 0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0" fmla="*/ 14328 w 37405"/>
              <a:gd name="connsiteY0" fmla="*/ 13158 h 25749"/>
              <a:gd name="connsiteX1" fmla="*/ 28077 w 37405"/>
              <a:gd name="connsiteY1" fmla="*/ 13002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4" fmla="*/ 15805 w 37405"/>
              <a:gd name="connsiteY4" fmla="*/ 21601 h 25749"/>
              <a:gd name="connsiteX5" fmla="*/ 14328 w 37405"/>
              <a:gd name="connsiteY5" fmla="*/ 13158 h 25749"/>
              <a:gd name="connsiteX0" fmla="*/ 0 w 37405"/>
              <a:gd name="connsiteY0" fmla="*/ 6878 h 25749"/>
              <a:gd name="connsiteX1" fmla="*/ 15805 w 37405"/>
              <a:gd name="connsiteY1" fmla="*/ 0 h 25749"/>
              <a:gd name="connsiteX2" fmla="*/ 37405 w 37405"/>
              <a:gd name="connsiteY2" fmla="*/ 21601 h 25749"/>
              <a:gd name="connsiteX3" fmla="*/ 37002 w 37405"/>
              <a:gd name="connsiteY3" fmla="*/ 25749 h 25749"/>
              <a:gd name="connsiteX0" fmla="*/ 14328 w 37405"/>
              <a:gd name="connsiteY0" fmla="*/ 13158 h 25749"/>
              <a:gd name="connsiteX1" fmla="*/ 28077 w 37405"/>
              <a:gd name="connsiteY1" fmla="*/ 13002 h 25749"/>
              <a:gd name="connsiteX2" fmla="*/ 37002 w 37405"/>
              <a:gd name="connsiteY2" fmla="*/ 25749 h 25749"/>
              <a:gd name="connsiteX3" fmla="*/ 15805 w 37405"/>
              <a:gd name="connsiteY3" fmla="*/ 21601 h 25749"/>
              <a:gd name="connsiteX4" fmla="*/ 14328 w 37405"/>
              <a:gd name="connsiteY4" fmla="*/ 13158 h 25749"/>
              <a:gd name="connsiteX0" fmla="*/ 0 w 37441"/>
              <a:gd name="connsiteY0" fmla="*/ 6878 h 25749"/>
              <a:gd name="connsiteX1" fmla="*/ 15805 w 37441"/>
              <a:gd name="connsiteY1" fmla="*/ 0 h 25749"/>
              <a:gd name="connsiteX2" fmla="*/ 37405 w 37441"/>
              <a:gd name="connsiteY2" fmla="*/ 21601 h 25749"/>
              <a:gd name="connsiteX3" fmla="*/ 37002 w 37441"/>
              <a:gd name="connsiteY3" fmla="*/ 25749 h 25749"/>
              <a:gd name="connsiteX0" fmla="*/ 14328 w 37441"/>
              <a:gd name="connsiteY0" fmla="*/ 13158 h 25749"/>
              <a:gd name="connsiteX1" fmla="*/ 29722 w 37441"/>
              <a:gd name="connsiteY1" fmla="*/ 13862 h 25749"/>
              <a:gd name="connsiteX2" fmla="*/ 37002 w 37441"/>
              <a:gd name="connsiteY2" fmla="*/ 25749 h 25749"/>
              <a:gd name="connsiteX3" fmla="*/ 15805 w 37441"/>
              <a:gd name="connsiteY3" fmla="*/ 21601 h 25749"/>
              <a:gd name="connsiteX4" fmla="*/ 14328 w 37441"/>
              <a:gd name="connsiteY4" fmla="*/ 13158 h 25749"/>
              <a:gd name="connsiteX0" fmla="*/ 0 w 37415"/>
              <a:gd name="connsiteY0" fmla="*/ 6878 h 25749"/>
              <a:gd name="connsiteX1" fmla="*/ 15805 w 37415"/>
              <a:gd name="connsiteY1" fmla="*/ 0 h 25749"/>
              <a:gd name="connsiteX2" fmla="*/ 37405 w 37415"/>
              <a:gd name="connsiteY2" fmla="*/ 21601 h 25749"/>
              <a:gd name="connsiteX3" fmla="*/ 37002 w 37415"/>
              <a:gd name="connsiteY3" fmla="*/ 25749 h 25749"/>
              <a:gd name="connsiteX0" fmla="*/ 17230 w 37415"/>
              <a:gd name="connsiteY0" fmla="*/ 15079 h 25749"/>
              <a:gd name="connsiteX1" fmla="*/ 29722 w 37415"/>
              <a:gd name="connsiteY1" fmla="*/ 13862 h 25749"/>
              <a:gd name="connsiteX2" fmla="*/ 37002 w 37415"/>
              <a:gd name="connsiteY2" fmla="*/ 25749 h 25749"/>
              <a:gd name="connsiteX3" fmla="*/ 15805 w 37415"/>
              <a:gd name="connsiteY3" fmla="*/ 21601 h 25749"/>
              <a:gd name="connsiteX4" fmla="*/ 17230 w 37415"/>
              <a:gd name="connsiteY4" fmla="*/ 15079 h 257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415" h="25749" fill="none" extrusionOk="0">
                <a:moveTo>
                  <a:pt x="0" y="6878"/>
                </a:moveTo>
                <a:cubicBezTo>
                  <a:pt x="4085" y="2491"/>
                  <a:pt x="9810" y="0"/>
                  <a:pt x="15805" y="0"/>
                </a:cubicBezTo>
                <a:cubicBezTo>
                  <a:pt x="27734" y="1"/>
                  <a:pt x="37405" y="9671"/>
                  <a:pt x="37405" y="21601"/>
                </a:cubicBezTo>
                <a:cubicBezTo>
                  <a:pt x="37405" y="22993"/>
                  <a:pt x="37270" y="24383"/>
                  <a:pt x="37002" y="25749"/>
                </a:cubicBezTo>
              </a:path>
              <a:path w="37415" h="25749" stroke="0" extrusionOk="0">
                <a:moveTo>
                  <a:pt x="17230" y="15079"/>
                </a:moveTo>
                <a:cubicBezTo>
                  <a:pt x="21315" y="10692"/>
                  <a:pt x="26427" y="12084"/>
                  <a:pt x="29722" y="13862"/>
                </a:cubicBezTo>
                <a:cubicBezTo>
                  <a:pt x="33017" y="15640"/>
                  <a:pt x="39047" y="24316"/>
                  <a:pt x="37002" y="25749"/>
                </a:cubicBezTo>
                <a:lnTo>
                  <a:pt x="15805" y="21601"/>
                </a:lnTo>
                <a:lnTo>
                  <a:pt x="17230" y="15079"/>
                </a:lnTo>
                <a:close/>
              </a:path>
            </a:pathLst>
          </a:custGeom>
          <a:noFill/>
          <a:ln w="9525">
            <a:solidFill>
              <a:srgbClr val="000099"/>
            </a:solidFill>
            <a:round/>
            <a:headEnd type="triangle" w="med" len="med"/>
            <a:tailEnd type="triangle" w="med" len="med"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US" b="1"/>
          </a:p>
        </p:txBody>
      </p:sp>
      <p:sp>
        <p:nvSpPr>
          <p:cNvPr id="891934" name="Arc 30"/>
          <p:cNvSpPr>
            <a:spLocks/>
          </p:cNvSpPr>
          <p:nvPr/>
        </p:nvSpPr>
        <p:spPr bwMode="auto">
          <a:xfrm rot="9442657">
            <a:off x="2090355" y="5137968"/>
            <a:ext cx="1006475" cy="455935"/>
          </a:xfrm>
          <a:custGeom>
            <a:avLst/>
            <a:gdLst>
              <a:gd name="G0" fmla="+- 15805 0 0"/>
              <a:gd name="G1" fmla="+- 21600 0 0"/>
              <a:gd name="G2" fmla="+- 21600 0 0"/>
              <a:gd name="T0" fmla="*/ 0 w 37405"/>
              <a:gd name="T1" fmla="*/ 6877 h 23085"/>
              <a:gd name="T2" fmla="*/ 37354 w 37405"/>
              <a:gd name="T3" fmla="*/ 23085 h 23085"/>
              <a:gd name="T4" fmla="*/ 15805 w 37405"/>
              <a:gd name="T5" fmla="*/ 21600 h 2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05" h="23085" fill="none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</a:path>
              <a:path w="37405" h="23085" stroke="0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  <a:lnTo>
                  <a:pt x="15805" y="21600"/>
                </a:lnTo>
                <a:close/>
              </a:path>
            </a:pathLst>
          </a:custGeom>
          <a:noFill/>
          <a:ln w="9525">
            <a:solidFill>
              <a:srgbClr val="000099"/>
            </a:solidFill>
            <a:round/>
            <a:headEnd type="triangle" w="med" len="med"/>
            <a:tailEnd type="triangle" w="med" len="med"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US" b="1"/>
          </a:p>
        </p:txBody>
      </p:sp>
      <p:sp>
        <p:nvSpPr>
          <p:cNvPr id="891935" name="Arc 31"/>
          <p:cNvSpPr>
            <a:spLocks/>
          </p:cNvSpPr>
          <p:nvPr/>
        </p:nvSpPr>
        <p:spPr bwMode="auto">
          <a:xfrm rot="9442657">
            <a:off x="6659563" y="5284788"/>
            <a:ext cx="1006475" cy="569912"/>
          </a:xfrm>
          <a:custGeom>
            <a:avLst/>
            <a:gdLst>
              <a:gd name="G0" fmla="+- 15805 0 0"/>
              <a:gd name="G1" fmla="+- 21600 0 0"/>
              <a:gd name="G2" fmla="+- 21600 0 0"/>
              <a:gd name="T0" fmla="*/ 0 w 37405"/>
              <a:gd name="T1" fmla="*/ 6877 h 23085"/>
              <a:gd name="T2" fmla="*/ 37354 w 37405"/>
              <a:gd name="T3" fmla="*/ 23085 h 23085"/>
              <a:gd name="T4" fmla="*/ 15805 w 37405"/>
              <a:gd name="T5" fmla="*/ 21600 h 230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7405" h="23085" fill="none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</a:path>
              <a:path w="37405" h="23085" stroke="0" extrusionOk="0">
                <a:moveTo>
                  <a:pt x="0" y="6877"/>
                </a:moveTo>
                <a:cubicBezTo>
                  <a:pt x="4085" y="2490"/>
                  <a:pt x="9810" y="-1"/>
                  <a:pt x="15805" y="-1"/>
                </a:cubicBezTo>
                <a:cubicBezTo>
                  <a:pt x="27734" y="0"/>
                  <a:pt x="37405" y="9670"/>
                  <a:pt x="37405" y="21600"/>
                </a:cubicBezTo>
                <a:cubicBezTo>
                  <a:pt x="37405" y="22095"/>
                  <a:pt x="37387" y="22590"/>
                  <a:pt x="37353" y="23084"/>
                </a:cubicBezTo>
                <a:lnTo>
                  <a:pt x="15805" y="21600"/>
                </a:lnTo>
                <a:close/>
              </a:path>
            </a:pathLst>
          </a:custGeom>
          <a:noFill/>
          <a:ln w="9525">
            <a:solidFill>
              <a:srgbClr val="000099"/>
            </a:solidFill>
            <a:round/>
            <a:headEnd type="triangle" w="med" len="med"/>
            <a:tailEnd type="triangle" w="med" len="med"/>
          </a:ln>
          <a:effectLst/>
        </p:spPr>
        <p:txBody>
          <a:bodyPr rot="10800000" wrap="none" anchor="ctr">
            <a:prstTxWarp prst="textNoShape">
              <a:avLst/>
            </a:prstTxWarp>
          </a:bodyPr>
          <a:lstStyle/>
          <a:p>
            <a:pPr algn="ctr"/>
            <a:endParaRPr lang="en-US" b="1"/>
          </a:p>
        </p:txBody>
      </p:sp>
      <p:sp>
        <p:nvSpPr>
          <p:cNvPr id="891936" name="Text Box 32"/>
          <p:cNvSpPr txBox="1">
            <a:spLocks noChangeArrowheads="1"/>
          </p:cNvSpPr>
          <p:nvPr/>
        </p:nvSpPr>
        <p:spPr bwMode="auto">
          <a:xfrm>
            <a:off x="2088525" y="5546615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 dirty="0">
                <a:solidFill>
                  <a:srgbClr val="000066"/>
                </a:solidFill>
                <a:latin typeface="Arial" pitchFamily="-110" charset="0"/>
              </a:rPr>
              <a:t>Compiler</a:t>
            </a:r>
            <a:endParaRPr lang="en-US" b="1" dirty="0"/>
          </a:p>
        </p:txBody>
      </p:sp>
      <p:sp>
        <p:nvSpPr>
          <p:cNvPr id="891937" name="Text Box 33"/>
          <p:cNvSpPr txBox="1">
            <a:spLocks noChangeArrowheads="1"/>
          </p:cNvSpPr>
          <p:nvPr/>
        </p:nvSpPr>
        <p:spPr bwMode="auto">
          <a:xfrm>
            <a:off x="4038600" y="6136481"/>
            <a:ext cx="1143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  <a:latin typeface="Arial" pitchFamily="-110" charset="0"/>
              </a:rPr>
              <a:t>Hardware</a:t>
            </a:r>
            <a:endParaRPr lang="en-US" b="1"/>
          </a:p>
        </p:txBody>
      </p:sp>
      <p:sp>
        <p:nvSpPr>
          <p:cNvPr id="891938" name="Text Box 34"/>
          <p:cNvSpPr txBox="1">
            <a:spLocks noChangeArrowheads="1"/>
          </p:cNvSpPr>
          <p:nvPr/>
        </p:nvSpPr>
        <p:spPr bwMode="auto">
          <a:xfrm>
            <a:off x="6430963" y="5818188"/>
            <a:ext cx="129540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600" b="1">
                <a:solidFill>
                  <a:srgbClr val="000066"/>
                </a:solidFill>
                <a:latin typeface="Arial" pitchFamily="-110" charset="0"/>
              </a:rPr>
              <a:t>Operating System</a:t>
            </a:r>
            <a:endParaRPr lang="en-US" b="1"/>
          </a:p>
        </p:txBody>
      </p:sp>
      <p:sp>
        <p:nvSpPr>
          <p:cNvPr id="891939" name="Rectangle 35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/>
              <a:t>Memory Hierarchy </a:t>
            </a:r>
          </a:p>
        </p:txBody>
      </p:sp>
      <p:sp>
        <p:nvSpPr>
          <p:cNvPr id="891940" name="Rectangle 36"/>
          <p:cNvSpPr>
            <a:spLocks noGrp="1" noChangeArrowheads="1"/>
          </p:cNvSpPr>
          <p:nvPr>
            <p:ph type="body" sz="half" idx="1"/>
          </p:nvPr>
        </p:nvSpPr>
        <p:spPr>
          <a:noFill/>
          <a:ln/>
        </p:spPr>
        <p:txBody>
          <a:bodyPr/>
          <a:lstStyle/>
          <a:p>
            <a:pPr marL="203200" indent="-203200"/>
            <a:r>
              <a:rPr lang="en-US" sz="1800">
                <a:solidFill>
                  <a:schemeClr val="accent2"/>
                </a:solidFill>
              </a:rPr>
              <a:t> Temporal Locality</a:t>
            </a:r>
            <a:r>
              <a:rPr lang="en-US" sz="1800">
                <a:solidFill>
                  <a:schemeClr val="accent1"/>
                </a:solidFill>
              </a:rPr>
              <a:t> </a:t>
            </a:r>
            <a:r>
              <a:rPr lang="en-US" sz="1800"/>
              <a:t>(Locality in Time):</a:t>
            </a:r>
          </a:p>
          <a:p>
            <a:pPr marL="685800" lvl="1" indent="-190500">
              <a:buFontTx/>
              <a:buNone/>
            </a:pPr>
            <a:r>
              <a:rPr lang="en-US" sz="1800">
                <a:sym typeface="Symbol" pitchFamily="-110" charset="2"/>
              </a:rPr>
              <a:t></a:t>
            </a:r>
            <a:r>
              <a:rPr lang="en-US" sz="1800"/>
              <a:t> Keep most recently accessed data items closer to the processor</a:t>
            </a:r>
          </a:p>
          <a:p>
            <a:pPr marL="203200" indent="-203200">
              <a:spcBef>
                <a:spcPct val="60000"/>
              </a:spcBef>
            </a:pPr>
            <a:r>
              <a:rPr lang="en-US" sz="1800">
                <a:solidFill>
                  <a:schemeClr val="accent2"/>
                </a:solidFill>
              </a:rPr>
              <a:t> Spatial Locality</a:t>
            </a:r>
            <a:r>
              <a:rPr lang="en-US" sz="1800">
                <a:solidFill>
                  <a:schemeClr val="accent1"/>
                </a:solidFill>
              </a:rPr>
              <a:t> </a:t>
            </a:r>
            <a:r>
              <a:rPr lang="en-US" sz="1800"/>
              <a:t>(Locality in Space):</a:t>
            </a:r>
          </a:p>
          <a:p>
            <a:pPr marL="685800" lvl="1" indent="-190500">
              <a:buFontTx/>
              <a:buNone/>
            </a:pPr>
            <a:r>
              <a:rPr lang="en-US" sz="1800">
                <a:sym typeface="Symbol" pitchFamily="-110" charset="2"/>
              </a:rPr>
              <a:t></a:t>
            </a:r>
            <a:r>
              <a:rPr lang="en-US" sz="1800"/>
              <a:t> Move blocks consists of contiguous words to the faster levels 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94978" name="Object 2"/>
          <p:cNvGraphicFramePr>
            <a:graphicFrameLocks noChangeAspect="1"/>
          </p:cNvGraphicFramePr>
          <p:nvPr/>
        </p:nvGraphicFramePr>
        <p:xfrm>
          <a:off x="2667000" y="2514600"/>
          <a:ext cx="6138863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0491" name="Graphics Workshop Drawing" r:id="rId4" imgW="2979720" imgH="2010600" progId="">
                  <p:embed/>
                </p:oleObj>
              </mc:Choice>
              <mc:Fallback>
                <p:oleObj name="Graphics Workshop Drawing" r:id="rId4" imgW="2979720" imgH="201060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2514600"/>
                        <a:ext cx="6138863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=""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=""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=""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94979" name="Text Box 3"/>
          <p:cNvSpPr txBox="1">
            <a:spLocks noChangeArrowheads="1"/>
          </p:cNvSpPr>
          <p:nvPr/>
        </p:nvSpPr>
        <p:spPr bwMode="auto">
          <a:xfrm>
            <a:off x="0" y="3186113"/>
            <a:ext cx="2743200" cy="176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lnSpc>
                <a:spcPct val="110000"/>
              </a:lnSpc>
              <a:spcBef>
                <a:spcPct val="50000"/>
              </a:spcBef>
            </a:pP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Requesting X</a:t>
            </a:r>
            <a:r>
              <a:rPr lang="en-US" sz="2000" baseline="-25000">
                <a:solidFill>
                  <a:srgbClr val="000099"/>
                </a:solidFill>
                <a:latin typeface="Arial" pitchFamily="-110" charset="0"/>
              </a:rPr>
              <a:t>n</a:t>
            </a: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generates a miss and the word X</a:t>
            </a:r>
            <a:r>
              <a:rPr lang="en-US" sz="2000" baseline="-25000">
                <a:solidFill>
                  <a:srgbClr val="000099"/>
                </a:solidFill>
                <a:latin typeface="Arial" pitchFamily="-110" charset="0"/>
              </a:rPr>
              <a:t>n</a:t>
            </a:r>
            <a:r>
              <a:rPr lang="en-US" sz="2000">
                <a:solidFill>
                  <a:srgbClr val="000099"/>
                </a:solidFill>
                <a:latin typeface="Arial" pitchFamily="-110" charset="0"/>
              </a:rPr>
              <a:t> will be brought from main memory to cache</a:t>
            </a:r>
            <a:endParaRPr lang="en-US" b="1">
              <a:solidFill>
                <a:srgbClr val="000099"/>
              </a:solidFill>
            </a:endParaRPr>
          </a:p>
        </p:txBody>
      </p:sp>
      <p:sp>
        <p:nvSpPr>
          <p:cNvPr id="894980" name="Text Box 4"/>
          <p:cNvSpPr txBox="1">
            <a:spLocks noChangeArrowheads="1"/>
          </p:cNvSpPr>
          <p:nvPr/>
        </p:nvSpPr>
        <p:spPr bwMode="auto">
          <a:xfrm>
            <a:off x="228600" y="5715000"/>
            <a:ext cx="8686800" cy="1127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marL="177800" indent="-177800">
              <a:spcBef>
                <a:spcPct val="10000"/>
              </a:spcBef>
              <a:buFont typeface="Monotype Sorts" pitchFamily="-110" charset="2"/>
              <a:buNone/>
            </a:pPr>
            <a:r>
              <a:rPr lang="en-US" i="1" u="sng">
                <a:latin typeface="Arial" pitchFamily="-110" charset="0"/>
              </a:rPr>
              <a:t>Issues:</a:t>
            </a:r>
            <a:r>
              <a:rPr lang="en-US" sz="2000">
                <a:latin typeface="Arial" pitchFamily="-110" charset="0"/>
              </a:rPr>
              <a:t> </a:t>
            </a:r>
          </a:p>
          <a:p>
            <a:pPr marL="177800" indent="-177800">
              <a:spcBef>
                <a:spcPct val="10000"/>
              </a:spcBef>
              <a:buClr>
                <a:srgbClr val="FF0000"/>
              </a:buClr>
              <a:buFont typeface="Times" pitchFamily="-110" charset="0"/>
              <a:buChar char="•"/>
            </a:pPr>
            <a:r>
              <a:rPr lang="en-US" sz="2000">
                <a:latin typeface="Arial" pitchFamily="-110" charset="0"/>
              </a:rPr>
              <a:t>How do we know that a data item is in cache?</a:t>
            </a:r>
          </a:p>
          <a:p>
            <a:pPr marL="177800" indent="-177800">
              <a:spcBef>
                <a:spcPct val="10000"/>
              </a:spcBef>
              <a:buClr>
                <a:srgbClr val="FF0000"/>
              </a:buClr>
              <a:buFont typeface="Times" pitchFamily="-110" charset="0"/>
              <a:buChar char="•"/>
            </a:pPr>
            <a:r>
              <a:rPr lang="en-US" sz="2000">
                <a:latin typeface="Arial" pitchFamily="-110" charset="0"/>
              </a:rPr>
              <a:t>If so, How to find it?</a:t>
            </a:r>
            <a:r>
              <a:rPr lang="en-US" b="1"/>
              <a:t> </a:t>
            </a:r>
          </a:p>
        </p:txBody>
      </p:sp>
      <p:sp>
        <p:nvSpPr>
          <p:cNvPr id="89498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Basics of Cache </a:t>
            </a:r>
          </a:p>
        </p:txBody>
      </p:sp>
      <p:sp>
        <p:nvSpPr>
          <p:cNvPr id="894982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 dirty="0"/>
              <a:t>Cache: level of hierarchy closest to processor</a:t>
            </a:r>
          </a:p>
          <a:p>
            <a:r>
              <a:rPr lang="en-US" sz="2000" dirty="0"/>
              <a:t>Caches first appeared in research machines in early 1960s</a:t>
            </a:r>
          </a:p>
          <a:p>
            <a:r>
              <a:rPr lang="en-US" sz="2000" dirty="0" smtClean="0"/>
              <a:t>In every general</a:t>
            </a:r>
            <a:r>
              <a:rPr lang="en-US" sz="2000" dirty="0"/>
              <a:t>-purpose computer produced </a:t>
            </a:r>
            <a:r>
              <a:rPr lang="en-US" sz="2000" dirty="0" smtClean="0"/>
              <a:t>today</a:t>
            </a:r>
            <a:endParaRPr lang="en-US" sz="20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612775" y="4343400"/>
            <a:ext cx="8266113" cy="2273300"/>
            <a:chOff x="903" y="2936"/>
            <a:chExt cx="3313" cy="1184"/>
          </a:xfrm>
        </p:grpSpPr>
        <p:sp>
          <p:nvSpPr>
            <p:cNvPr id="892931" name="Rectangle 3"/>
            <p:cNvSpPr>
              <a:spLocks noChangeArrowheads="1"/>
            </p:cNvSpPr>
            <p:nvPr/>
          </p:nvSpPr>
          <p:spPr bwMode="auto">
            <a:xfrm>
              <a:off x="2072" y="3080"/>
              <a:ext cx="800" cy="896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2" name="Rectangle 4"/>
            <p:cNvSpPr>
              <a:spLocks noChangeArrowheads="1"/>
            </p:cNvSpPr>
            <p:nvPr/>
          </p:nvSpPr>
          <p:spPr bwMode="auto">
            <a:xfrm>
              <a:off x="3464" y="2936"/>
              <a:ext cx="752" cy="1184"/>
            </a:xfrm>
            <a:prstGeom prst="rect">
              <a:avLst/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3" name="Rectangle 5"/>
            <p:cNvSpPr>
              <a:spLocks noChangeArrowheads="1"/>
            </p:cNvSpPr>
            <p:nvPr/>
          </p:nvSpPr>
          <p:spPr bwMode="auto">
            <a:xfrm>
              <a:off x="3515" y="2945"/>
              <a:ext cx="695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latin typeface="Arial" pitchFamily="-110" charset="0"/>
                </a:rPr>
                <a:t>Slower Level</a:t>
              </a:r>
            </a:p>
            <a:p>
              <a:pPr algn="ctr"/>
              <a:r>
                <a:rPr lang="en-US" sz="20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892934" name="Rectangle 6"/>
            <p:cNvSpPr>
              <a:spLocks noChangeArrowheads="1"/>
            </p:cNvSpPr>
            <p:nvPr/>
          </p:nvSpPr>
          <p:spPr bwMode="auto">
            <a:xfrm>
              <a:off x="2134" y="3089"/>
              <a:ext cx="666" cy="36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2000" b="1">
                  <a:latin typeface="Arial" pitchFamily="-110" charset="0"/>
                </a:rPr>
                <a:t>Faster Level</a:t>
              </a:r>
            </a:p>
            <a:p>
              <a:pPr algn="ctr"/>
              <a:r>
                <a:rPr lang="en-US" sz="2000" b="1">
                  <a:latin typeface="Arial" pitchFamily="-110" charset="0"/>
                </a:rPr>
                <a:t>Memory</a:t>
              </a:r>
            </a:p>
          </p:txBody>
        </p:sp>
        <p:sp>
          <p:nvSpPr>
            <p:cNvPr id="892935" name="Line 7"/>
            <p:cNvSpPr>
              <a:spLocks noChangeShapeType="1"/>
            </p:cNvSpPr>
            <p:nvPr/>
          </p:nvSpPr>
          <p:spPr bwMode="auto">
            <a:xfrm flipH="1">
              <a:off x="904" y="3312"/>
              <a:ext cx="11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6" name="Rectangle 8"/>
            <p:cNvSpPr>
              <a:spLocks noChangeArrowheads="1"/>
            </p:cNvSpPr>
            <p:nvPr/>
          </p:nvSpPr>
          <p:spPr bwMode="auto">
            <a:xfrm>
              <a:off x="1143" y="3120"/>
              <a:ext cx="593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latin typeface="Arial" pitchFamily="-110" charset="0"/>
                </a:rPr>
                <a:t>To Processor</a:t>
              </a:r>
            </a:p>
          </p:txBody>
        </p:sp>
        <p:sp>
          <p:nvSpPr>
            <p:cNvPr id="892937" name="Line 9"/>
            <p:cNvSpPr>
              <a:spLocks noChangeShapeType="1"/>
            </p:cNvSpPr>
            <p:nvPr/>
          </p:nvSpPr>
          <p:spPr bwMode="auto">
            <a:xfrm>
              <a:off x="920" y="3792"/>
              <a:ext cx="1136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38" name="Rectangle 10"/>
            <p:cNvSpPr>
              <a:spLocks noChangeArrowheads="1"/>
            </p:cNvSpPr>
            <p:nvPr/>
          </p:nvSpPr>
          <p:spPr bwMode="auto">
            <a:xfrm>
              <a:off x="903" y="3600"/>
              <a:ext cx="697" cy="174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600" b="1">
                  <a:latin typeface="Arial" pitchFamily="-110" charset="0"/>
                </a:rPr>
                <a:t>From Processor</a:t>
              </a:r>
            </a:p>
          </p:txBody>
        </p:sp>
        <p:sp>
          <p:nvSpPr>
            <p:cNvPr id="892939" name="Line 11"/>
            <p:cNvSpPr>
              <a:spLocks noChangeShapeType="1"/>
            </p:cNvSpPr>
            <p:nvPr/>
          </p:nvSpPr>
          <p:spPr bwMode="auto">
            <a:xfrm>
              <a:off x="2888" y="3504"/>
              <a:ext cx="56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40" name="Rectangle 12"/>
            <p:cNvSpPr>
              <a:spLocks noChangeArrowheads="1"/>
            </p:cNvSpPr>
            <p:nvPr/>
          </p:nvSpPr>
          <p:spPr bwMode="auto">
            <a:xfrm>
              <a:off x="2356" y="3652"/>
              <a:ext cx="232" cy="232"/>
            </a:xfrm>
            <a:prstGeom prst="rect">
              <a:avLst/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41" name="Rectangle 13"/>
            <p:cNvSpPr>
              <a:spLocks noChangeArrowheads="1"/>
            </p:cNvSpPr>
            <p:nvPr/>
          </p:nvSpPr>
          <p:spPr bwMode="auto">
            <a:xfrm>
              <a:off x="2295" y="3471"/>
              <a:ext cx="383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rgbClr val="008080"/>
                  </a:solidFill>
                  <a:latin typeface="Arial" pitchFamily="-110" charset="0"/>
                </a:rPr>
                <a:t>Block X</a:t>
              </a:r>
              <a:endParaRPr lang="en-US" sz="1400">
                <a:latin typeface="Arial" pitchFamily="-110" charset="0"/>
              </a:endParaRPr>
            </a:p>
          </p:txBody>
        </p:sp>
        <p:sp>
          <p:nvSpPr>
            <p:cNvPr id="892942" name="Rectangle 14"/>
            <p:cNvSpPr>
              <a:spLocks noChangeArrowheads="1"/>
            </p:cNvSpPr>
            <p:nvPr/>
          </p:nvSpPr>
          <p:spPr bwMode="auto">
            <a:xfrm>
              <a:off x="3748" y="3844"/>
              <a:ext cx="232" cy="23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92943" name="Rectangle 15"/>
            <p:cNvSpPr>
              <a:spLocks noChangeArrowheads="1"/>
            </p:cNvSpPr>
            <p:nvPr/>
          </p:nvSpPr>
          <p:spPr bwMode="auto">
            <a:xfrm>
              <a:off x="3687" y="3663"/>
              <a:ext cx="383" cy="189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wrap="none" lIns="90488" tIns="44450" rIns="90488" bIns="44450">
              <a:prstTxWarp prst="textNoShape">
                <a:avLst/>
              </a:prstTxWarp>
              <a:spAutoFit/>
            </a:bodyPr>
            <a:lstStyle/>
            <a:p>
              <a:r>
                <a:rPr lang="en-US" sz="1800">
                  <a:solidFill>
                    <a:schemeClr val="accent2"/>
                  </a:solidFill>
                  <a:latin typeface="Arial" pitchFamily="-110" charset="0"/>
                </a:rPr>
                <a:t>Block Y</a:t>
              </a:r>
              <a:endParaRPr lang="en-US" sz="1400">
                <a:latin typeface="Arial" pitchFamily="-110" charset="0"/>
              </a:endParaRPr>
            </a:p>
          </p:txBody>
        </p:sp>
      </p:grpSp>
      <p:sp>
        <p:nvSpPr>
          <p:cNvPr id="892945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Memory Hierarchy Terminology </a:t>
            </a:r>
          </a:p>
        </p:txBody>
      </p:sp>
      <p:sp>
        <p:nvSpPr>
          <p:cNvPr id="892946" name="Rectangle 18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/>
              <a:t>Hit: data appears in some block in the faster level (example: Block X) </a:t>
            </a:r>
          </a:p>
          <a:p>
            <a:pPr lvl="1"/>
            <a:r>
              <a:rPr lang="en-US" sz="1800"/>
              <a:t>Hit Rate: the fraction of memory access found in the faster level</a:t>
            </a:r>
          </a:p>
          <a:p>
            <a:pPr lvl="1"/>
            <a:r>
              <a:rPr lang="en-US" sz="1800"/>
              <a:t>Hit Time: Time to access the faster level which consists of</a:t>
            </a:r>
          </a:p>
          <a:p>
            <a:pPr lvl="2"/>
            <a:r>
              <a:rPr lang="en-US" sz="1800"/>
              <a:t>Memory access time + Time to determine hit/miss</a:t>
            </a:r>
          </a:p>
          <a:p>
            <a:r>
              <a:rPr lang="en-US" sz="1800"/>
              <a:t>Miss: data needs to be retrieve from a block in the slower level (Block Y)</a:t>
            </a:r>
          </a:p>
          <a:p>
            <a:pPr lvl="1"/>
            <a:r>
              <a:rPr lang="en-US" sz="1800"/>
              <a:t>Miss Rate  = 1 - (Hit Rate)</a:t>
            </a:r>
          </a:p>
          <a:p>
            <a:pPr lvl="1"/>
            <a:r>
              <a:rPr lang="en-US" sz="1800"/>
              <a:t>Miss Penalty: Time to replace a block in the upper level  + Time to deliver the block the processor</a:t>
            </a:r>
          </a:p>
          <a:p>
            <a:r>
              <a:rPr lang="en-US" sz="1800"/>
              <a:t>Hit Time &lt;&lt; Miss Penalty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39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Memory Hierarchy Design Issues</a:t>
            </a:r>
            <a:endParaRPr lang="en-US"/>
          </a:p>
        </p:txBody>
      </p:sp>
      <p:sp>
        <p:nvSpPr>
          <p:cNvPr id="8939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Block placement</a:t>
            </a:r>
          </a:p>
          <a:p>
            <a:pPr lvl="1"/>
            <a:r>
              <a:rPr lang="en-US" smtClean="0"/>
              <a:t>Where can a block be placed in the upper (faster) level? </a:t>
            </a:r>
          </a:p>
          <a:p>
            <a:r>
              <a:rPr lang="en-US" smtClean="0"/>
              <a:t>Block identification</a:t>
            </a:r>
          </a:p>
          <a:p>
            <a:pPr lvl="1"/>
            <a:r>
              <a:rPr lang="en-US" smtClean="0"/>
              <a:t>How is a block found if it is in the upper (faster) level? </a:t>
            </a:r>
          </a:p>
          <a:p>
            <a:r>
              <a:rPr lang="en-US" smtClean="0"/>
              <a:t>Block replacement</a:t>
            </a:r>
          </a:p>
          <a:p>
            <a:pPr lvl="1"/>
            <a:r>
              <a:rPr lang="en-US" smtClean="0"/>
              <a:t>Which block should be replaced on a miss? </a:t>
            </a:r>
          </a:p>
          <a:p>
            <a:r>
              <a:rPr lang="en-US" smtClean="0"/>
              <a:t>Write strategy</a:t>
            </a:r>
          </a:p>
          <a:p>
            <a:pPr lvl="1"/>
            <a:r>
              <a:rPr lang="en-US" smtClean="0"/>
              <a:t>What happens on a write?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Placement:</a:t>
            </a:r>
            <a:br>
              <a:rPr lang="en-US" dirty="0" smtClean="0"/>
            </a:br>
            <a:r>
              <a:rPr lang="en-US" dirty="0" smtClean="0"/>
              <a:t>Direct Mapped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is a table of blocks</a:t>
            </a:r>
          </a:p>
          <a:p>
            <a:r>
              <a:rPr lang="en-US" dirty="0" smtClean="0"/>
              <a:t>Every block in memory maps to one and only one block in cache</a:t>
            </a:r>
          </a:p>
          <a:p>
            <a:r>
              <a:rPr lang="en-US" dirty="0" smtClean="0"/>
              <a:t>Many memory blocks map to the same cache block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601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Placement: </a:t>
            </a:r>
            <a:br>
              <a:rPr lang="en-US" dirty="0" smtClean="0"/>
            </a:br>
            <a:r>
              <a:rPr lang="en-US" dirty="0" smtClean="0"/>
              <a:t>Set Associative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Cache is a table of N blocks each</a:t>
            </a:r>
          </a:p>
          <a:p>
            <a:pPr lvl="1"/>
            <a:r>
              <a:rPr lang="en-US" dirty="0" smtClean="0"/>
              <a:t>Set of N blocks at each index</a:t>
            </a:r>
          </a:p>
          <a:p>
            <a:pPr lvl="1"/>
            <a:r>
              <a:rPr lang="en-US" dirty="0" smtClean="0"/>
              <a:t>N-way associative</a:t>
            </a:r>
          </a:p>
          <a:p>
            <a:r>
              <a:rPr lang="en-US" dirty="0" smtClean="0"/>
              <a:t>Every block in memory maps to one and only one index, but can use </a:t>
            </a:r>
            <a:r>
              <a:rPr lang="en-US" b="1" dirty="0" smtClean="0"/>
              <a:t>any</a:t>
            </a:r>
            <a:r>
              <a:rPr lang="en-US" dirty="0" smtClean="0"/>
              <a:t> of the N blocks at that index</a:t>
            </a:r>
          </a:p>
          <a:p>
            <a:r>
              <a:rPr lang="en-US" dirty="0" smtClean="0"/>
              <a:t>To keep size the same, divide number of indices by 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798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Placement:</a:t>
            </a:r>
            <a:br>
              <a:rPr lang="en-US" dirty="0" smtClean="0"/>
            </a:br>
            <a:r>
              <a:rPr lang="en-US" dirty="0" smtClean="0"/>
              <a:t>Fully Associative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block in memory can use any block in the cache</a:t>
            </a:r>
          </a:p>
          <a:p>
            <a:r>
              <a:rPr lang="en-US" dirty="0" smtClean="0"/>
              <a:t>Like set associative where number of indices = 1 and associativity N = full cache size.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0905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Block Identification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Partition address</a:t>
            </a:r>
          </a:p>
          <a:p>
            <a:r>
              <a:rPr lang="en-US" dirty="0" smtClean="0"/>
              <a:t>Offset within block</a:t>
            </a:r>
          </a:p>
          <a:p>
            <a:pPr lvl="1"/>
            <a:r>
              <a:rPr lang="en-US" dirty="0" smtClean="0"/>
              <a:t>000000</a:t>
            </a:r>
            <a:r>
              <a:rPr lang="en-US" baseline="-25000" dirty="0" smtClean="0"/>
              <a:t>b</a:t>
            </a:r>
            <a:r>
              <a:rPr lang="en-US" dirty="0" smtClean="0"/>
              <a:t> for first byte in block</a:t>
            </a:r>
          </a:p>
          <a:p>
            <a:pPr lvl="1"/>
            <a:r>
              <a:rPr lang="en-US" dirty="0" smtClean="0"/>
              <a:t>111111</a:t>
            </a:r>
            <a:r>
              <a:rPr lang="en-US" baseline="-25000" dirty="0" smtClean="0"/>
              <a:t>b</a:t>
            </a:r>
            <a:r>
              <a:rPr lang="en-US" dirty="0" smtClean="0"/>
              <a:t> for last byte in block</a:t>
            </a:r>
          </a:p>
          <a:p>
            <a:r>
              <a:rPr lang="en-US" dirty="0" smtClean="0"/>
              <a:t>Index</a:t>
            </a:r>
          </a:p>
          <a:p>
            <a:pPr lvl="1"/>
            <a:r>
              <a:rPr lang="en-US" dirty="0" smtClean="0"/>
              <a:t>Which line in the cache?</a:t>
            </a:r>
          </a:p>
          <a:p>
            <a:r>
              <a:rPr lang="en-US" dirty="0" smtClean="0"/>
              <a:t>Tag</a:t>
            </a:r>
          </a:p>
          <a:p>
            <a:pPr lvl="1"/>
            <a:r>
              <a:rPr lang="en-US" dirty="0" smtClean="0"/>
              <a:t>Rest of the address</a:t>
            </a:r>
          </a:p>
          <a:p>
            <a:pPr lvl="1"/>
            <a:r>
              <a:rPr lang="en-US" dirty="0" smtClean="0"/>
              <a:t>Store in cache to know you have the right block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2756075-A1D6-9F4F-8F76-9C6D219BAEC7}" type="slidenum">
              <a:rPr lang="en-US" smtClean="0"/>
              <a:t>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67200" y="1295400"/>
            <a:ext cx="2209800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mtClean="0"/>
              <a:t>Tag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477000" y="1295400"/>
            <a:ext cx="1101056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Index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578056" y="1295400"/>
            <a:ext cx="998287" cy="46166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Offset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98595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MBC">
  <a:themeElements>
    <a:clrScheme name="UMBC 4">
      <a:dk1>
        <a:srgbClr val="000000"/>
      </a:dk1>
      <a:lt1>
        <a:srgbClr val="FFFFCC"/>
      </a:lt1>
      <a:dk2>
        <a:srgbClr val="808000"/>
      </a:dk2>
      <a:lt2>
        <a:srgbClr val="666633"/>
      </a:lt2>
      <a:accent1>
        <a:srgbClr val="339933"/>
      </a:accent1>
      <a:accent2>
        <a:srgbClr val="800000"/>
      </a:accent2>
      <a:accent3>
        <a:srgbClr val="FFFFE2"/>
      </a:accent3>
      <a:accent4>
        <a:srgbClr val="000000"/>
      </a:accent4>
      <a:accent5>
        <a:srgbClr val="ADCAAD"/>
      </a:accent5>
      <a:accent6>
        <a:srgbClr val="730000"/>
      </a:accent6>
      <a:hlink>
        <a:srgbClr val="0033CC"/>
      </a:hlink>
      <a:folHlink>
        <a:srgbClr val="FFCC66"/>
      </a:folHlink>
    </a:clrScheme>
    <a:fontScheme name="UMBC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MBC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MBC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MBC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X:Templates:My Templates:UMBC.pot</Template>
  <TotalTime>4406</TotalTime>
  <Words>593</Words>
  <Application>Microsoft Macintosh PowerPoint</Application>
  <PresentationFormat>On-screen Show (4:3)</PresentationFormat>
  <Paragraphs>127</Paragraphs>
  <Slides>12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 Black</vt:lpstr>
      <vt:lpstr>Monotype Sorts</vt:lpstr>
      <vt:lpstr>ＭＳ Ｐゴシック</vt:lpstr>
      <vt:lpstr>Symbol</vt:lpstr>
      <vt:lpstr>Times</vt:lpstr>
      <vt:lpstr>Times New Roman</vt:lpstr>
      <vt:lpstr>Arial</vt:lpstr>
      <vt:lpstr>UMBC</vt:lpstr>
      <vt:lpstr>Graphics Workshop Drawing</vt:lpstr>
      <vt:lpstr>CMSC 611: Advanced Computer Architecture</vt:lpstr>
      <vt:lpstr>Memory Hierarchy </vt:lpstr>
      <vt:lpstr>The Basics of Cache </vt:lpstr>
      <vt:lpstr>Memory Hierarchy Terminology </vt:lpstr>
      <vt:lpstr>Memory Hierarchy Design Issues</vt:lpstr>
      <vt:lpstr>Block Placement: Direct Mapped</vt:lpstr>
      <vt:lpstr>Block Placement:  Set Associative</vt:lpstr>
      <vt:lpstr>Block Placement: Fully Associative</vt:lpstr>
      <vt:lpstr>Block Identification</vt:lpstr>
      <vt:lpstr>Block Identification</vt:lpstr>
      <vt:lpstr>Block Replacment</vt:lpstr>
      <vt:lpstr>Write Strategy</vt:lpstr>
    </vt:vector>
  </TitlesOfParts>
  <Company>˧怀쿘Ί뿿킀΂쿘˧뛼뿿큰</Company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CMSC 611: Advanced Computer Architecture</dc:title>
  <dc:creator>Marc Olano</dc:creator>
  <cp:lastModifiedBy>Marc Olano</cp:lastModifiedBy>
  <cp:revision>89</cp:revision>
  <cp:lastPrinted>2003-09-04T21:28:06Z</cp:lastPrinted>
  <dcterms:created xsi:type="dcterms:W3CDTF">2010-11-03T00:45:30Z</dcterms:created>
  <dcterms:modified xsi:type="dcterms:W3CDTF">2018-04-12T21:49:12Z</dcterms:modified>
</cp:coreProperties>
</file>