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65" r:id="rId5"/>
    <p:sldId id="259" r:id="rId6"/>
    <p:sldId id="266" r:id="rId7"/>
    <p:sldId id="263" r:id="rId8"/>
    <p:sldId id="260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6" autoAdjust="0"/>
    <p:restoredTop sz="72050" autoAdjust="0"/>
  </p:normalViewPr>
  <p:slideViewPr>
    <p:cSldViewPr snapToGrid="0" snapToObjects="1">
      <p:cViewPr varScale="1">
        <p:scale>
          <a:sx n="76" d="100"/>
          <a:sy n="76" d="100"/>
        </p:scale>
        <p:origin x="-304" y="-112"/>
      </p:cViewPr>
      <p:guideLst>
        <p:guide orient="horz" pos="2160"/>
        <p:guide pos="2880"/>
      </p:guideLst>
    </p:cSldViewPr>
  </p:slideViewPr>
  <p:notesTextViewPr>
    <p:cViewPr>
      <p:scale>
        <a:sx n="114" d="100"/>
        <a:sy n="114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E526B-71A5-3947-9998-BEF5443D1367}" type="datetimeFigureOut">
              <a:rPr lang="en-US" smtClean="0"/>
              <a:t>4/5/16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415C6-118A-6641-BEB1-AF5D039B8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370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74D20-350E-E54F-81FC-D0FBFC63AAFF}" type="datetimeFigureOut">
              <a:rPr lang="en-US" smtClean="0"/>
              <a:t>4/5/16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AE10D-6A12-B648-A5A1-DB5EB5E02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407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lvl="1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lvl="1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+mj-lt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AE10D-6A12-B648-A5A1-DB5EB5E02CD5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6899208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76845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5431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06432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83475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99694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70596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2168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56A2E-7F83-094E-A9D3-CB8CA4DF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5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transition xmlns:p14="http://schemas.microsoft.com/office/powerpoint/2010/main"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rstechnica.com/old/content/2001/05/p4andg4e.ars" TargetMode="External"/><Relationship Id="rId4" Type="http://schemas.openxmlformats.org/officeDocument/2006/relationships/hyperlink" Target="http://arstechnica.com/old/content/2004/02/pentium-m.ars" TargetMode="External"/><Relationship Id="rId5" Type="http://schemas.openxmlformats.org/officeDocument/2006/relationships/hyperlink" Target="http://arstechnica.com/hardware/news/2006/04/core.ars/" TargetMode="External"/><Relationship Id="rId6" Type="http://schemas.openxmlformats.org/officeDocument/2006/relationships/hyperlink" Target="http://arstechnica.com/hardware/news/2008/04/what-you-need-to-know-about-nehalem.ars/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rstechnica.com/old/content/2004/07/pentium-1.ar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86114"/>
            <a:ext cx="9144000" cy="251518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500" dirty="0" smtClean="0"/>
              <a:t>Figures and data from </a:t>
            </a:r>
            <a:r>
              <a:rPr lang="en-US" sz="3500" dirty="0" err="1" smtClean="0"/>
              <a:t>Arstechnica</a:t>
            </a:r>
            <a:endParaRPr lang="en-US" sz="35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2"/>
              </a:rPr>
              <a:t>arstechnica.com/old/content/2004/07/pentium-1.ars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3"/>
              </a:rPr>
              <a:t>arstechnica.com</a:t>
            </a:r>
            <a:r>
              <a:rPr lang="en-US" sz="2200" dirty="0">
                <a:hlinkClick r:id="rId3"/>
              </a:rPr>
              <a:t>/old/content/2001/05/</a:t>
            </a:r>
            <a:r>
              <a:rPr lang="en-US" sz="2200" dirty="0" smtClean="0">
                <a:hlinkClick r:id="rId3"/>
              </a:rPr>
              <a:t>p4andg4e.ars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4"/>
              </a:rPr>
              <a:t>arstechnica.com/old/content/2004/02/pentium-m.ars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5"/>
              </a:rPr>
              <a:t>arstechnica.com/hardware/news/2006/04/core.ars</a:t>
            </a:r>
            <a:endParaRPr lang="en-US" sz="2200" dirty="0" smtClean="0"/>
          </a:p>
          <a:p>
            <a:pPr>
              <a:lnSpc>
                <a:spcPct val="120000"/>
              </a:lnSpc>
            </a:pPr>
            <a:r>
              <a:rPr lang="en-US" sz="2200" dirty="0" smtClean="0">
                <a:hlinkClick r:id="rId6"/>
              </a:rPr>
              <a:t>arstechnica.com/hardware/news/2008/04/what-you-need-to-know-about-nehalem.ars</a:t>
            </a:r>
            <a:endParaRPr lang="en-US" sz="22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Some Intel CPU </a:t>
            </a:r>
            <a:r>
              <a:rPr lang="en-US" dirty="0" smtClean="0"/>
              <a:t>examples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Speculation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store </a:t>
            </a:r>
            <a:r>
              <a:rPr lang="en-US" dirty="0">
                <a:latin typeface="Courier New"/>
                <a:cs typeface="Courier New"/>
              </a:rPr>
              <a:t>A, addr1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-stall-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load addr2, B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-stall-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add B,C,D</a:t>
            </a:r>
          </a:p>
          <a:p>
            <a:endParaRPr lang="en-US" dirty="0"/>
          </a:p>
          <a:p>
            <a:r>
              <a:rPr lang="en-US" dirty="0"/>
              <a:t>If addr1 = addr2</a:t>
            </a:r>
          </a:p>
          <a:p>
            <a:r>
              <a:rPr lang="en-US" dirty="0"/>
              <a:t>Aliasing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load addr2, B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store A, add1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add B,C,D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If addr1 ≠ </a:t>
            </a:r>
            <a:r>
              <a:rPr lang="en-US" dirty="0" smtClean="0"/>
              <a:t>addr2</a:t>
            </a:r>
          </a:p>
          <a:p>
            <a:r>
              <a:rPr lang="en-US" dirty="0" smtClean="0"/>
              <a:t>Assume no aliasing</a:t>
            </a:r>
          </a:p>
          <a:p>
            <a:r>
              <a:rPr lang="en-US" dirty="0" smtClean="0"/>
              <a:t>Restart if wrong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Nehalem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533400" y="5431251"/>
            <a:ext cx="7924800" cy="112194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Rely on </a:t>
            </a:r>
            <a:r>
              <a:rPr lang="en-US" dirty="0" err="1" smtClean="0"/>
              <a:t>hyperthreading</a:t>
            </a:r>
            <a:endParaRPr lang="en-US" dirty="0" smtClean="0"/>
          </a:p>
          <a:p>
            <a:r>
              <a:rPr lang="en-US" dirty="0" smtClean="0"/>
              <a:t>128-entry ROB</a:t>
            </a:r>
          </a:p>
          <a:p>
            <a:r>
              <a:rPr lang="en-US" dirty="0" smtClean="0"/>
              <a:t>36-entry 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11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-2351" b="-2351"/>
          <a:stretch>
            <a:fillRect/>
          </a:stretch>
        </p:blipFill>
        <p:spPr>
          <a:xfrm>
            <a:off x="533400" y="1295399"/>
            <a:ext cx="7924800" cy="393531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Pentium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Dual Issue</a:t>
            </a:r>
          </a:p>
          <a:p>
            <a:r>
              <a:rPr lang="en-US" dirty="0" smtClean="0"/>
              <a:t>Two 5-stage integer pipes (some restrictions)</a:t>
            </a:r>
          </a:p>
          <a:p>
            <a:pPr lvl="1"/>
            <a:r>
              <a:rPr lang="en-US" dirty="0" smtClean="0"/>
              <a:t>1: </a:t>
            </a:r>
            <a:r>
              <a:rPr lang="en-US" dirty="0" err="1" smtClean="0"/>
              <a:t>Prefetch</a:t>
            </a:r>
            <a:r>
              <a:rPr lang="en-US" dirty="0" smtClean="0"/>
              <a:t>/fetch</a:t>
            </a:r>
          </a:p>
          <a:p>
            <a:pPr lvl="1"/>
            <a:r>
              <a:rPr lang="en-US" dirty="0" smtClean="0"/>
              <a:t>2: Decode 1</a:t>
            </a:r>
          </a:p>
          <a:p>
            <a:pPr lvl="2"/>
            <a:r>
              <a:rPr lang="en-US" dirty="0" smtClean="0"/>
              <a:t>Branch predict (75%)</a:t>
            </a:r>
          </a:p>
          <a:p>
            <a:pPr lvl="1"/>
            <a:r>
              <a:rPr lang="en-US" dirty="0" smtClean="0"/>
              <a:t>3: Decode 2</a:t>
            </a:r>
          </a:p>
          <a:p>
            <a:pPr lvl="2"/>
            <a:r>
              <a:rPr lang="en-US" smtClean="0"/>
              <a:t>Address </a:t>
            </a:r>
            <a:r>
              <a:rPr lang="en-US" smtClean="0"/>
              <a:t>computation</a:t>
            </a:r>
            <a:endParaRPr lang="en-US" dirty="0" smtClean="0"/>
          </a:p>
          <a:p>
            <a:pPr lvl="1"/>
            <a:r>
              <a:rPr lang="en-US" dirty="0" smtClean="0"/>
              <a:t>4: Execute</a:t>
            </a:r>
          </a:p>
          <a:p>
            <a:pPr lvl="1"/>
            <a:r>
              <a:rPr lang="en-US" dirty="0" smtClean="0"/>
              <a:t>5: Write back</a:t>
            </a:r>
          </a:p>
          <a:p>
            <a:r>
              <a:rPr lang="en-US" dirty="0" smtClean="0"/>
              <a:t>6-stage float pipe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2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l="-15006" r="-15006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Pentium Pro, II, III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1482" b="1482"/>
          <a:stretch>
            <a:fillRect/>
          </a:stretch>
        </p:blipFill>
        <p:spPr/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3 instruction issue</a:t>
            </a:r>
          </a:p>
          <a:p>
            <a:pPr lvl="1"/>
            <a:r>
              <a:rPr lang="en-US" smtClean="0"/>
              <a:t>2 simple, 1 complex</a:t>
            </a:r>
          </a:p>
          <a:p>
            <a:r>
              <a:rPr lang="en-US" smtClean="0"/>
              <a:t>40-entry ROB</a:t>
            </a:r>
          </a:p>
          <a:p>
            <a:pPr lvl="1"/>
            <a:r>
              <a:rPr lang="en-US" smtClean="0"/>
              <a:t>Rotating queue</a:t>
            </a:r>
          </a:p>
          <a:p>
            <a:r>
              <a:rPr lang="en-US" smtClean="0"/>
              <a:t>Execution</a:t>
            </a:r>
          </a:p>
          <a:p>
            <a:pPr lvl="1"/>
            <a:r>
              <a:rPr lang="en-US" smtClean="0"/>
              <a:t>5 issue ports</a:t>
            </a:r>
          </a:p>
          <a:p>
            <a:pPr lvl="1"/>
            <a:r>
              <a:rPr lang="en-US" smtClean="0"/>
              <a:t>Store addr/data</a:t>
            </a:r>
          </a:p>
          <a:p>
            <a:pPr lvl="1"/>
            <a:r>
              <a:rPr lang="en-US" smtClean="0"/>
              <a:t>1 cycle EX for most</a:t>
            </a:r>
          </a:p>
          <a:p>
            <a:pPr lvl="1"/>
            <a:r>
              <a:rPr lang="en-US" smtClean="0"/>
              <a:t>*÷ 4-cycle latency, 1 cycle issue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Pentium Pro, II, III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1482" b="1482"/>
          <a:stretch>
            <a:fillRect/>
          </a:stretch>
        </p:blipFill>
        <p:spPr/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12-stage pipe</a:t>
            </a:r>
          </a:p>
          <a:p>
            <a:pPr lvl="1"/>
            <a:r>
              <a:rPr lang="en-US" dirty="0" smtClean="0"/>
              <a:t>1-4.5: BTB &amp; IF</a:t>
            </a:r>
          </a:p>
          <a:p>
            <a:pPr lvl="2"/>
            <a:r>
              <a:rPr lang="en-US" dirty="0" smtClean="0"/>
              <a:t>Prediction 90+%</a:t>
            </a:r>
          </a:p>
          <a:p>
            <a:pPr lvl="1"/>
            <a:r>
              <a:rPr lang="en-US" dirty="0" smtClean="0"/>
              <a:t>4.5-6: Decode</a:t>
            </a:r>
          </a:p>
          <a:p>
            <a:pPr lvl="1"/>
            <a:r>
              <a:rPr lang="en-US" dirty="0" smtClean="0"/>
              <a:t>7: ROB rename</a:t>
            </a:r>
          </a:p>
          <a:p>
            <a:pPr lvl="1"/>
            <a:r>
              <a:rPr lang="en-US" dirty="0" smtClean="0"/>
              <a:t>8: Write RS (20 inst.)</a:t>
            </a:r>
          </a:p>
          <a:p>
            <a:pPr lvl="1"/>
            <a:r>
              <a:rPr lang="en-US" dirty="0" smtClean="0"/>
              <a:t>9: Issue</a:t>
            </a:r>
          </a:p>
          <a:p>
            <a:pPr lvl="1"/>
            <a:r>
              <a:rPr lang="en-US" dirty="0" smtClean="0"/>
              <a:t>10: Execute</a:t>
            </a:r>
          </a:p>
          <a:p>
            <a:pPr lvl="1"/>
            <a:r>
              <a:rPr lang="en-US" dirty="0" smtClean="0"/>
              <a:t>11-12: Retire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6530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 (Pentium 4)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Trace cache</a:t>
            </a:r>
          </a:p>
          <a:p>
            <a:pPr lvl="1"/>
            <a:r>
              <a:rPr lang="en-US" dirty="0" smtClean="0"/>
              <a:t>Internal RISC ISA</a:t>
            </a:r>
          </a:p>
          <a:p>
            <a:pPr lvl="1"/>
            <a:r>
              <a:rPr lang="en-US" dirty="0" smtClean="0"/>
              <a:t>90% Hit rate</a:t>
            </a:r>
          </a:p>
          <a:p>
            <a:pPr lvl="1"/>
            <a:r>
              <a:rPr lang="en-US" dirty="0" smtClean="0"/>
              <a:t>ROM for long instructions</a:t>
            </a:r>
          </a:p>
          <a:p>
            <a:pPr lvl="1"/>
            <a:r>
              <a:rPr lang="en-US" dirty="0" smtClean="0"/>
              <a:t>Mini BTB for trace cache branches</a:t>
            </a:r>
          </a:p>
          <a:p>
            <a:r>
              <a:rPr lang="en-US" dirty="0" smtClean="0"/>
              <a:t>20+ stage pipeline</a:t>
            </a:r>
          </a:p>
          <a:p>
            <a:pPr lvl="1"/>
            <a:r>
              <a:rPr lang="en-US" dirty="0" smtClean="0"/>
              <a:t>More on trace cache miss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t="-7983" b="-7983"/>
          <a:stretch/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P4 (Pentium 4)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1-2: Trace cache next IP</a:t>
            </a:r>
          </a:p>
          <a:p>
            <a:r>
              <a:rPr lang="en-US" dirty="0" smtClean="0"/>
              <a:t>3-4: Trace cache fetch</a:t>
            </a:r>
          </a:p>
          <a:p>
            <a:r>
              <a:rPr lang="en-US" dirty="0" smtClean="0"/>
              <a:t>5: Drive signals</a:t>
            </a:r>
          </a:p>
          <a:p>
            <a:r>
              <a:rPr lang="en-US" dirty="0" smtClean="0"/>
              <a:t>6-8: Allocate &amp; Rename</a:t>
            </a:r>
          </a:p>
          <a:p>
            <a:pPr lvl="1"/>
            <a:r>
              <a:rPr lang="en-US" dirty="0" smtClean="0"/>
              <a:t>128 µ</a:t>
            </a:r>
            <a:r>
              <a:rPr lang="en-US" dirty="0" err="1" smtClean="0"/>
              <a:t>reg</a:t>
            </a:r>
            <a:endParaRPr lang="en-US" dirty="0" smtClean="0"/>
          </a:p>
          <a:p>
            <a:r>
              <a:rPr lang="en-US" dirty="0" smtClean="0"/>
              <a:t>9: Queue</a:t>
            </a:r>
          </a:p>
          <a:p>
            <a:r>
              <a:rPr lang="en-US" dirty="0" smtClean="0"/>
              <a:t>10-12: Schedule</a:t>
            </a:r>
          </a:p>
          <a:p>
            <a:r>
              <a:rPr lang="en-US" dirty="0" smtClean="0"/>
              <a:t>13-14: Dispatch</a:t>
            </a:r>
          </a:p>
          <a:p>
            <a:pPr lvl="1"/>
            <a:r>
              <a:rPr lang="en-US" dirty="0" smtClean="0"/>
              <a:t>Up to 6 per cycle</a:t>
            </a:r>
          </a:p>
          <a:p>
            <a:r>
              <a:rPr lang="en-US" dirty="0" smtClean="0"/>
              <a:t>15-16: Register file</a:t>
            </a:r>
          </a:p>
          <a:p>
            <a:r>
              <a:rPr lang="en-US" dirty="0" smtClean="0"/>
              <a:t>17: Execute</a:t>
            </a:r>
          </a:p>
          <a:p>
            <a:r>
              <a:rPr lang="en-US" dirty="0" smtClean="0"/>
              <a:t>18: Flags</a:t>
            </a:r>
          </a:p>
          <a:p>
            <a:r>
              <a:rPr lang="en-US" dirty="0" smtClean="0"/>
              <a:t>19: Branch check</a:t>
            </a:r>
          </a:p>
          <a:p>
            <a:r>
              <a:rPr lang="en-US" dirty="0" smtClean="0"/>
              <a:t>20: Drive signals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6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t="-7983" b="-7983"/>
          <a:stretch/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4956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Pentium 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Branch prediction</a:t>
            </a:r>
          </a:p>
          <a:p>
            <a:pPr lvl="1"/>
            <a:r>
              <a:rPr lang="en-US" dirty="0" smtClean="0"/>
              <a:t>4k BTB</a:t>
            </a:r>
          </a:p>
          <a:p>
            <a:pPr lvl="1"/>
            <a:r>
              <a:rPr lang="en-US" dirty="0" smtClean="0"/>
              <a:t>Loop predictor</a:t>
            </a:r>
          </a:p>
          <a:p>
            <a:pPr lvl="1"/>
            <a:r>
              <a:rPr lang="en-US" dirty="0" smtClean="0"/>
              <a:t>Indirect predictor</a:t>
            </a:r>
          </a:p>
          <a:p>
            <a:r>
              <a:rPr lang="en-US" dirty="0" smtClean="0"/>
              <a:t>µop fusion</a:t>
            </a:r>
          </a:p>
          <a:p>
            <a:pPr lvl="1"/>
            <a:r>
              <a:rPr lang="en-US" dirty="0" smtClean="0"/>
              <a:t>Avoid ROB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7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-16346" b="-16346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601" y="1366798"/>
            <a:ext cx="7345506" cy="54912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3090" y="5772727"/>
            <a:ext cx="1313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← 96 entry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Decode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4-7 issue to 7 µop</a:t>
            </a:r>
          </a:p>
          <a:p>
            <a:pPr lvl="1"/>
            <a:r>
              <a:rPr lang="en-US" dirty="0" smtClean="0"/>
              <a:t>Multiple x86 to one µop</a:t>
            </a:r>
          </a:p>
          <a:p>
            <a:pPr lvl="1"/>
            <a:r>
              <a:rPr lang="en-US" dirty="0" smtClean="0"/>
              <a:t>Macro-fusion merges across x86 ops</a:t>
            </a:r>
          </a:p>
          <a:p>
            <a:pPr lvl="1"/>
            <a:r>
              <a:rPr lang="en-US" dirty="0" smtClean="0"/>
              <a:t>µop fusion to avoid ROB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27B2C-4C75-024B-8CC6-49E186369A19}" type="slidenum">
              <a:rPr lang="en-US" smtClean="0"/>
              <a:t>9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-10380" b="-1038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</TotalTime>
  <Words>452</Words>
  <Application>Microsoft Macintosh PowerPoint</Application>
  <PresentationFormat>On-screen Show (4:3)</PresentationFormat>
  <Paragraphs>117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UMBC</vt:lpstr>
      <vt:lpstr>Some Intel CPU examples</vt:lpstr>
      <vt:lpstr>Pentium</vt:lpstr>
      <vt:lpstr>Pentium Pro, II, III</vt:lpstr>
      <vt:lpstr>Pentium Pro, II, III</vt:lpstr>
      <vt:lpstr>P4 (Pentium 4)</vt:lpstr>
      <vt:lpstr>P4 (Pentium 4)</vt:lpstr>
      <vt:lpstr>Pentium M</vt:lpstr>
      <vt:lpstr>Core</vt:lpstr>
      <vt:lpstr>Core Decode</vt:lpstr>
      <vt:lpstr>Memory Speculation</vt:lpstr>
      <vt:lpstr>Nehalem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CPU examples</dc:title>
  <dc:creator>Marc Olano</dc:creator>
  <cp:lastModifiedBy>Marc Olano</cp:lastModifiedBy>
  <cp:revision>22</cp:revision>
  <dcterms:created xsi:type="dcterms:W3CDTF">2010-10-20T14:04:40Z</dcterms:created>
  <dcterms:modified xsi:type="dcterms:W3CDTF">2016-04-05T15:37:51Z</dcterms:modified>
</cp:coreProperties>
</file>