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4" r:id="rId50"/>
    <p:sldId id="515" r:id="rId51"/>
    <p:sldId id="516" r:id="rId52"/>
    <p:sldId id="517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531">
          <p15:clr>
            <a:srgbClr val="A4A3A4"/>
          </p15:clr>
        </p15:guide>
        <p15:guide id="3" orient="horz" pos="3292">
          <p15:clr>
            <a:srgbClr val="A4A3A4"/>
          </p15:clr>
        </p15:guide>
        <p15:guide id="4" orient="horz" pos="3640">
          <p15:clr>
            <a:srgbClr val="A4A3A4"/>
          </p15:clr>
        </p15:guide>
        <p15:guide id="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2"/>
  </p:normalViewPr>
  <p:slideViewPr>
    <p:cSldViewPr snapToObjects="1">
      <p:cViewPr varScale="1">
        <p:scale>
          <a:sx n="125" d="100"/>
          <a:sy n="125" d="100"/>
        </p:scale>
        <p:origin x="608" y="176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04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03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13E9D-17DB-634D-AD72-6048FFDC5049}" type="slidenum">
              <a:rPr lang="en-US"/>
              <a:pPr/>
              <a:t>2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2B52A-A107-2749-AF2D-AD8530D0054C}" type="slidenum">
              <a:rPr lang="en-US"/>
              <a:pPr/>
              <a:t>3</a:t>
            </a:fld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Resolve RAW memory conflict? (address in memory buffers)</a:t>
            </a:r>
          </a:p>
          <a:p>
            <a:r>
              <a:rPr lang="en-US"/>
              <a:t>Integer unit executes in parallel</a:t>
            </a:r>
          </a:p>
        </p:txBody>
      </p:sp>
      <p:sp>
        <p:nvSpPr>
          <p:cNvPr id="628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70F32-8674-9443-ABCD-7099E90295EB}" type="slidenum">
              <a:rPr lang="en-US"/>
              <a:pPr/>
              <a:t>4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What you might have thought</a:t>
            </a:r>
          </a:p>
          <a:p>
            <a:r>
              <a:rPr lang="en-US"/>
              <a:t>1. 4 stages of instruction executino</a:t>
            </a:r>
          </a:p>
          <a:p>
            <a:r>
              <a:rPr lang="en-US"/>
              <a:t>2.Status of FU: Normal things to keep track of (RAW &amp; structura for busyl):</a:t>
            </a:r>
          </a:p>
          <a:p>
            <a:r>
              <a:rPr lang="en-US"/>
              <a:t>Fi from instruction format of the mahine (Fi is dest)</a:t>
            </a:r>
          </a:p>
          <a:p>
            <a:r>
              <a:rPr lang="en-US"/>
              <a:t>Add unit can Add or Sub</a:t>
            </a:r>
          </a:p>
          <a:p>
            <a:r>
              <a:rPr lang="en-US"/>
              <a:t>Rj, Rk - status of registers (Yes means ready)</a:t>
            </a:r>
          </a:p>
          <a:p>
            <a:r>
              <a:rPr lang="en-US"/>
              <a:t>Qj,Qk - If a no in Rj, Rk, means waiting for a FU to write result; Qj, Qk means wihch FU waiting for it</a:t>
            </a:r>
          </a:p>
          <a:p>
            <a:r>
              <a:rPr lang="en-US"/>
              <a:t>3.Status of register result (WAW &amp;WAR)s:</a:t>
            </a:r>
          </a:p>
          <a:p>
            <a:r>
              <a:rPr lang="en-US"/>
              <a:t>which FU is going to write into registers</a:t>
            </a:r>
          </a:p>
          <a:p>
            <a:r>
              <a:rPr lang="en-US"/>
              <a:t>Scoreboard on 6600 = size of FU</a:t>
            </a:r>
          </a:p>
          <a:p>
            <a:r>
              <a:rPr lang="en-US"/>
              <a:t>6.7, 6.8, 6.9, 6.12, 6.13, 6.16, 6.17</a:t>
            </a:r>
          </a:p>
          <a:p>
            <a:r>
              <a:rPr lang="en-US"/>
              <a:t>FU latencies: Add 2, Mult 10, Div 40 clocks</a:t>
            </a:r>
          </a:p>
        </p:txBody>
      </p:sp>
      <p:sp>
        <p:nvSpPr>
          <p:cNvPr id="630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1DBBD-0B44-9E44-9AD0-52400AFEE3C8}" type="slidenum">
              <a:rPr lang="en-US"/>
              <a:pPr/>
              <a:t>5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913D4-7D8F-1B4A-9F15-C2BEBE121439}" type="slidenum">
              <a:rPr lang="en-US"/>
              <a:pPr/>
              <a:t>6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CC460-9D28-5048-947C-9DE4C829BF28}" type="slidenum">
              <a:rPr lang="en-US"/>
              <a:pPr/>
              <a:t>7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A0002-9A82-A048-B403-0C8741CEE4F8}" type="slidenum">
              <a:rPr lang="en-US"/>
              <a:pPr/>
              <a:t>32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1F386-1823-5546-8A83-DF6874DCB2CA}" type="slidenum">
              <a:rPr lang="en-US"/>
              <a:pPr/>
              <a:t>38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Tomasulo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647700" y="5594350"/>
            <a:ext cx="82677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Note: registers names are removed (“renamed”) in Reservation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Stations</a:t>
            </a: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285750" indent="-285750"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Load1 completing; what is waiting for Load1?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6359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93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2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762000" y="6096000"/>
            <a:ext cx="57769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Load2 completing; what is waiting for it?</a:t>
            </a:r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9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6</a:t>
            </a:r>
          </a:p>
        </p:txBody>
      </p:sp>
      <p:graphicFrame>
        <p:nvGraphicFramePr>
          <p:cNvPr id="63897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7</a:t>
            </a:r>
          </a:p>
        </p:txBody>
      </p:sp>
      <p:graphicFrame>
        <p:nvGraphicFramePr>
          <p:cNvPr id="6400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4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720725" y="6096000"/>
            <a:ext cx="5640388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Add1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8</a:t>
            </a:r>
          </a:p>
        </p:txBody>
      </p:sp>
      <p:graphicFrame>
        <p:nvGraphicFramePr>
          <p:cNvPr id="6410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9</a:t>
            </a:r>
          </a:p>
        </p:txBody>
      </p:sp>
      <p:graphicFrame>
        <p:nvGraphicFramePr>
          <p:cNvPr id="64205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2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30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10</a:t>
            </a: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644525" y="6096000"/>
            <a:ext cx="5640388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Add2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11</a:t>
            </a:r>
          </a:p>
        </p:txBody>
      </p:sp>
      <p:graphicFrame>
        <p:nvGraphicFramePr>
          <p:cNvPr id="64409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12</a:t>
            </a:r>
          </a:p>
        </p:txBody>
      </p:sp>
      <p:graphicFrame>
        <p:nvGraphicFramePr>
          <p:cNvPr id="64512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375" y="1130300"/>
          <a:ext cx="89757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4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30300"/>
                        <a:ext cx="89757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400050" y="6032500"/>
            <a:ext cx="71437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Note: all quick instructions complete already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“Register Renaming”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Registers in instructions replaced by values or pointers to reservation </a:t>
            </a:r>
            <a:r>
              <a:rPr lang="en-US" sz="2800" dirty="0" smtClean="0"/>
              <a:t>stations (</a:t>
            </a:r>
            <a:r>
              <a:rPr lang="en-US" sz="2800" dirty="0"/>
              <a:t>RS)</a:t>
            </a:r>
          </a:p>
          <a:p>
            <a:pPr lvl="1"/>
            <a:r>
              <a:rPr lang="en-US" sz="2400" dirty="0"/>
              <a:t>avoids WAR, WAW hazards</a:t>
            </a:r>
          </a:p>
          <a:p>
            <a:pPr lvl="1"/>
            <a:r>
              <a:rPr lang="en-US" sz="2400" dirty="0"/>
              <a:t>More reservation stations than registers</a:t>
            </a:r>
          </a:p>
          <a:p>
            <a:pPr lvl="1"/>
            <a:r>
              <a:rPr lang="en-US" sz="2400" dirty="0"/>
              <a:t>Can do optimizations compilers cannot perform</a:t>
            </a:r>
          </a:p>
          <a:p>
            <a:r>
              <a:rPr lang="en-US" sz="2800" dirty="0"/>
              <a:t>Operands to </a:t>
            </a:r>
            <a:r>
              <a:rPr lang="en-US" sz="2800" dirty="0" smtClean="0"/>
              <a:t>Functional Unit (FU) </a:t>
            </a:r>
            <a:r>
              <a:rPr lang="en-US" sz="2800" dirty="0"/>
              <a:t>from RS, not registers</a:t>
            </a:r>
          </a:p>
          <a:p>
            <a:r>
              <a:rPr lang="en-US" sz="2800" dirty="0"/>
              <a:t>Results broadcast over Common Data Bus </a:t>
            </a:r>
          </a:p>
          <a:p>
            <a:r>
              <a:rPr lang="en-US" sz="2800" dirty="0"/>
              <a:t>Load and Stores treated as FU w/ RS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go past branches, allowing FP operations beyond basic block in FP queue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13</a:t>
            </a:r>
          </a:p>
        </p:txBody>
      </p:sp>
      <p:graphicFrame>
        <p:nvGraphicFramePr>
          <p:cNvPr id="6461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8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14</a:t>
            </a:r>
          </a:p>
        </p:txBody>
      </p:sp>
      <p:graphicFrame>
        <p:nvGraphicFramePr>
          <p:cNvPr id="64717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2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15</a:t>
            </a:r>
          </a:p>
        </p:txBody>
      </p:sp>
      <p:graphicFrame>
        <p:nvGraphicFramePr>
          <p:cNvPr id="64819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09600" y="60198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16</a:t>
            </a:r>
          </a:p>
        </p:txBody>
      </p:sp>
      <p:graphicFrame>
        <p:nvGraphicFramePr>
          <p:cNvPr id="6492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698500" y="60325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Note: Just waiting for divide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55</a:t>
            </a:r>
          </a:p>
        </p:txBody>
      </p:sp>
      <p:graphicFrame>
        <p:nvGraphicFramePr>
          <p:cNvPr id="65024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4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56</a:t>
            </a:r>
          </a:p>
        </p:txBody>
      </p:sp>
      <p:graphicFrame>
        <p:nvGraphicFramePr>
          <p:cNvPr id="65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381000" y="5943600"/>
            <a:ext cx="5759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 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57</a:t>
            </a:r>
          </a:p>
        </p:txBody>
      </p:sp>
      <p:graphicFrame>
        <p:nvGraphicFramePr>
          <p:cNvPr id="65229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2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304800" y="5880100"/>
            <a:ext cx="87820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Again, in-order issue, out-of-order execution, completion</a:t>
            </a:r>
          </a:p>
        </p:txBody>
      </p:sp>
      <p:sp>
        <p:nvSpPr>
          <p:cNvPr id="652293" name="AutoShape 5"/>
          <p:cNvSpPr>
            <a:spLocks noChangeArrowheads="1"/>
          </p:cNvSpPr>
          <p:nvPr/>
        </p:nvSpPr>
        <p:spPr bwMode="auto">
          <a:xfrm>
            <a:off x="2286000" y="1485900"/>
            <a:ext cx="387350" cy="14414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4" name="AutoShape 6"/>
          <p:cNvSpPr>
            <a:spLocks noChangeArrowheads="1"/>
          </p:cNvSpPr>
          <p:nvPr/>
        </p:nvSpPr>
        <p:spPr bwMode="auto">
          <a:xfrm>
            <a:off x="3105150" y="1943100"/>
            <a:ext cx="387350" cy="984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5" name="AutoShape 7"/>
          <p:cNvSpPr>
            <a:spLocks noChangeArrowheads="1"/>
          </p:cNvSpPr>
          <p:nvPr/>
        </p:nvSpPr>
        <p:spPr bwMode="auto">
          <a:xfrm>
            <a:off x="4133850" y="1943100"/>
            <a:ext cx="387350" cy="984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Tomasulo</a:t>
            </a:r>
            <a:r>
              <a:rPr lang="en-US" dirty="0"/>
              <a:t> </a:t>
            </a:r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54352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</a:t>
            </a:r>
            <a:r>
              <a:rPr lang="en-US" dirty="0"/>
              <a:t>complexity</a:t>
            </a:r>
          </a:p>
          <a:p>
            <a:r>
              <a:rPr lang="en-US" dirty="0"/>
              <a:t>Many associative stores (CDB) at high speed</a:t>
            </a:r>
          </a:p>
          <a:p>
            <a:r>
              <a:rPr lang="en-US" dirty="0"/>
              <a:t>Performance limited by Common Data Bus</a:t>
            </a:r>
          </a:p>
          <a:p>
            <a:pPr lvl="1"/>
            <a:r>
              <a:rPr lang="en-US" dirty="0"/>
              <a:t>Multiple CDBs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more FU logic for parallel associative stores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1016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Tomasulo Loop Example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95400"/>
            <a:ext cx="7661275" cy="5257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Loop:	LD		</a:t>
            </a:r>
            <a:r>
              <a:rPr lang="en-US" sz="2800" dirty="0" smtClean="0">
                <a:latin typeface="Courier"/>
                <a:cs typeface="Courier"/>
              </a:rPr>
              <a:t>F0,	0(R1)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MULTD</a:t>
            </a:r>
            <a:r>
              <a:rPr lang="en-US" sz="2800" dirty="0">
                <a:latin typeface="Courier"/>
                <a:cs typeface="Courier"/>
              </a:rPr>
              <a:t>	</a:t>
            </a:r>
            <a:r>
              <a:rPr lang="en-US" sz="2800" dirty="0" smtClean="0">
                <a:latin typeface="Courier"/>
                <a:cs typeface="Courier"/>
              </a:rPr>
              <a:t>F4,	F0,	</a:t>
            </a:r>
            <a:r>
              <a:rPr lang="en-US" sz="2800" dirty="0">
                <a:latin typeface="Courier"/>
                <a:cs typeface="Courier"/>
              </a:rPr>
              <a:t>F2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SD</a:t>
            </a:r>
            <a:r>
              <a:rPr lang="en-US" sz="2800" dirty="0">
                <a:latin typeface="Courier"/>
                <a:cs typeface="Courier"/>
              </a:rPr>
              <a:t>		</a:t>
            </a:r>
            <a:r>
              <a:rPr lang="en-US" sz="2800" dirty="0" smtClean="0">
                <a:latin typeface="Courier"/>
                <a:cs typeface="Courier"/>
              </a:rPr>
              <a:t>F4,	0(R1)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SUBI		R1,	R1,	</a:t>
            </a:r>
            <a:r>
              <a:rPr lang="en-US" sz="2800" dirty="0">
                <a:latin typeface="Courier"/>
                <a:cs typeface="Courier"/>
              </a:rPr>
              <a:t>#8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BNEZ		R1,	</a:t>
            </a:r>
            <a:r>
              <a:rPr lang="en-US" sz="2800" dirty="0">
                <a:latin typeface="Courier"/>
                <a:cs typeface="Courier"/>
              </a:rPr>
              <a:t>Loop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Assume Multiply takes 4 clocks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Assume first load takes 8 clocks (cache miss), second load takes 4 clocks (hit)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To be clear, will show clocks for SUBI, BNEZ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Reality, integer instructions ahead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38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845280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 Cycle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Organization</a:t>
            </a:r>
          </a:p>
        </p:txBody>
      </p:sp>
      <p:graphicFrame>
        <p:nvGraphicFramePr>
          <p:cNvPr id="627715" name="Object 3"/>
          <p:cNvGraphicFramePr>
            <a:graphicFrameLocks/>
          </p:cNvGraphicFramePr>
          <p:nvPr/>
        </p:nvGraphicFramePr>
        <p:xfrm>
          <a:off x="2235200" y="1066800"/>
          <a:ext cx="4927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0" name="Bitmap Image" r:id="rId4" imgW="5243014" imgH="4723810" progId="">
                  <p:embed/>
                </p:oleObj>
              </mc:Choice>
              <mc:Fallback>
                <p:oleObj name="Bitmap Image" r:id="rId4" imgW="5243014" imgH="472381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066800"/>
                        <a:ext cx="4927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457200" y="5500688"/>
            <a:ext cx="86868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>
                <a:latin typeface="Arial" charset="0"/>
              </a:rPr>
              <a:t>The reservation stations hold instructions that had been issued and are awaiting execution at a functional unit</a:t>
            </a:r>
          </a:p>
          <a:p>
            <a:pPr marL="168275" indent="-168275">
              <a:spcBef>
                <a:spcPct val="15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>
                <a:latin typeface="Arial" charset="0"/>
              </a:rPr>
              <a:t> All results from FP FU and loads are broadcasted on the CDB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41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035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 Cycle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</a:t>
            </a:r>
          </a:p>
        </p:txBody>
      </p:sp>
      <p:graphicFrame>
        <p:nvGraphicFramePr>
          <p:cNvPr id="65843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661412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3</a:t>
            </a:r>
          </a:p>
        </p:txBody>
      </p:sp>
      <p:graphicFrame>
        <p:nvGraphicFramePr>
          <p:cNvPr id="65945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90955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1" name="Worksheet" r:id="rId4" imgW="10147300" imgH="5156200" progId="Excel.Sheet.8">
                  <p:embed/>
                </p:oleObj>
              </mc:Choice>
              <mc:Fallback>
                <p:oleObj name="Worksheet" r:id="rId4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484188" y="6096000"/>
            <a:ext cx="6267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MULT1 has no registers names in 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4</a:t>
            </a:r>
          </a:p>
        </p:txBody>
      </p:sp>
      <p:graphicFrame>
        <p:nvGraphicFramePr>
          <p:cNvPr id="66048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97260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484188" y="6096000"/>
            <a:ext cx="189706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SUBI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5</a:t>
            </a:r>
          </a:p>
        </p:txBody>
      </p:sp>
      <p:graphicFrame>
        <p:nvGraphicFramePr>
          <p:cNvPr id="66150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92468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5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484188" y="6096000"/>
            <a:ext cx="199866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BNEZ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6</a:t>
            </a:r>
          </a:p>
        </p:txBody>
      </p:sp>
      <p:graphicFrame>
        <p:nvGraphicFramePr>
          <p:cNvPr id="66253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7114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7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566738" y="6019800"/>
            <a:ext cx="4878387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F0 never sees Load1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7</a:t>
            </a:r>
          </a:p>
        </p:txBody>
      </p:sp>
      <p:graphicFrame>
        <p:nvGraphicFramePr>
          <p:cNvPr id="66355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25787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560388" y="6019800"/>
            <a:ext cx="6267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MULT2 has no registers names in 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8</a:t>
            </a:r>
          </a:p>
        </p:txBody>
      </p:sp>
      <p:graphicFrame>
        <p:nvGraphicFramePr>
          <p:cNvPr id="66457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47285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2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9</a:t>
            </a:r>
          </a:p>
        </p:txBody>
      </p:sp>
      <p:graphicFrame>
        <p:nvGraphicFramePr>
          <p:cNvPr id="66560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275811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9" name="Worksheet" r:id="rId4" imgW="10147300" imgH="5156200" progId="Excel.Sheet.8">
                  <p:embed/>
                </p:oleObj>
              </mc:Choice>
              <mc:Fallback>
                <p:oleObj name="Worksheet" r:id="rId4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585788" y="6096000"/>
            <a:ext cx="577691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10</a:t>
            </a:r>
          </a:p>
        </p:txBody>
      </p:sp>
      <p:graphicFrame>
        <p:nvGraphicFramePr>
          <p:cNvPr id="66765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409837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685800" y="6096000"/>
            <a:ext cx="57769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Reservation Station Components</a:t>
            </a:r>
          </a:p>
        </p:txBody>
      </p:sp>
      <p:sp>
        <p:nvSpPr>
          <p:cNvPr id="6297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Functional Unit Reservation Station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Op—Operation to perform in the unit (e.g., + or –)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Vj</a:t>
            </a:r>
            <a:r>
              <a:rPr lang="en-US" sz="2400" dirty="0"/>
              <a:t>, </a:t>
            </a:r>
            <a:r>
              <a:rPr lang="en-US" sz="2400" dirty="0" err="1"/>
              <a:t>Vk</a:t>
            </a:r>
            <a:r>
              <a:rPr lang="en-US" sz="2400" dirty="0"/>
              <a:t>—Value of Source operands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Store buffers has V field, result to be stored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Qj</a:t>
            </a:r>
            <a:r>
              <a:rPr lang="en-US" sz="2400" dirty="0"/>
              <a:t>, </a:t>
            </a:r>
            <a:r>
              <a:rPr lang="en-US" sz="2400" dirty="0" err="1"/>
              <a:t>Qk</a:t>
            </a:r>
            <a:r>
              <a:rPr lang="en-US" sz="2400" dirty="0"/>
              <a:t>—Reservation stations producing source registers (value to be written)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Store </a:t>
            </a:r>
            <a:r>
              <a:rPr lang="en-US" sz="2000" dirty="0"/>
              <a:t>buffers only have Qi for RS producing result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Busy—Indicates reservation station or FU is busy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Register Reservation Station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Register result status—Indicates which functional unit will write each register, if one exists. Blank when no pending instructions that will write that register.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11</a:t>
            </a:r>
          </a:p>
        </p:txBody>
      </p:sp>
      <p:graphicFrame>
        <p:nvGraphicFramePr>
          <p:cNvPr id="66867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17068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12</a:t>
            </a:r>
          </a:p>
        </p:txBody>
      </p:sp>
      <p:graphicFrame>
        <p:nvGraphicFramePr>
          <p:cNvPr id="66969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201072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13</a:t>
            </a:r>
          </a:p>
        </p:txBody>
      </p:sp>
      <p:graphicFrame>
        <p:nvGraphicFramePr>
          <p:cNvPr id="67072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15328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14</a:t>
            </a:r>
          </a:p>
        </p:txBody>
      </p:sp>
      <p:graphicFrame>
        <p:nvGraphicFramePr>
          <p:cNvPr id="67174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8465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611188" y="60960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15</a:t>
            </a:r>
          </a:p>
        </p:txBody>
      </p:sp>
      <p:graphicFrame>
        <p:nvGraphicFramePr>
          <p:cNvPr id="67277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94822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457200" y="60198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16</a:t>
            </a:r>
          </a:p>
        </p:txBody>
      </p:sp>
      <p:graphicFrame>
        <p:nvGraphicFramePr>
          <p:cNvPr id="67379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59871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17</a:t>
            </a:r>
          </a:p>
        </p:txBody>
      </p:sp>
      <p:graphicFrame>
        <p:nvGraphicFramePr>
          <p:cNvPr id="67481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518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6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18</a:t>
            </a:r>
          </a:p>
        </p:txBody>
      </p:sp>
      <p:graphicFrame>
        <p:nvGraphicFramePr>
          <p:cNvPr id="67584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23209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19</a:t>
            </a:r>
          </a:p>
        </p:txBody>
      </p:sp>
      <p:graphicFrame>
        <p:nvGraphicFramePr>
          <p:cNvPr id="67686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4868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20</a:t>
            </a:r>
          </a:p>
        </p:txBody>
      </p:sp>
      <p:graphicFrame>
        <p:nvGraphicFramePr>
          <p:cNvPr id="67789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868941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6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Stages of Tomasulo Algorithm</a:t>
            </a:r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Issue—get instruction from FP Op Queue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If </a:t>
            </a:r>
            <a:r>
              <a:rPr lang="en-US" sz="2400" dirty="0"/>
              <a:t>reservation station free (no structural hazard),</a:t>
            </a:r>
            <a:r>
              <a:rPr lang="en-US" sz="2400" dirty="0" smtClean="0"/>
              <a:t> control </a:t>
            </a:r>
            <a:r>
              <a:rPr lang="en-US" sz="2400" dirty="0"/>
              <a:t>issues </a:t>
            </a:r>
            <a:r>
              <a:rPr lang="en-US" sz="2400" dirty="0" smtClean="0"/>
              <a:t>instruction </a:t>
            </a:r>
            <a:r>
              <a:rPr lang="en-US" sz="2400" dirty="0"/>
              <a:t>&amp; sends operands (</a:t>
            </a:r>
            <a:r>
              <a:rPr lang="en-US" sz="2400" dirty="0" smtClean="0"/>
              <a:t>renames registers</a:t>
            </a:r>
            <a:r>
              <a:rPr lang="en-US" sz="2400" dirty="0"/>
              <a:t>).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Execution—operate on operands (EX)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When </a:t>
            </a:r>
            <a:r>
              <a:rPr lang="en-US" sz="2400" dirty="0"/>
              <a:t>both operands ready then execute</a:t>
            </a:r>
            <a:r>
              <a:rPr lang="en-US" sz="2400" dirty="0" smtClean="0"/>
              <a:t>; if </a:t>
            </a:r>
            <a:r>
              <a:rPr lang="en-US" sz="2400" dirty="0"/>
              <a:t>not ready, watch Common Data Bus for result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Write result—finish execution (WB)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Write </a:t>
            </a:r>
            <a:r>
              <a:rPr lang="en-US" sz="2400" dirty="0"/>
              <a:t>on Common Data Bus to all awaiting units;</a:t>
            </a:r>
            <a:r>
              <a:rPr lang="en-US" sz="2400" dirty="0" smtClean="0"/>
              <a:t> mark </a:t>
            </a:r>
            <a:r>
              <a:rPr lang="en-US" sz="2400" dirty="0"/>
              <a:t>reservation station available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21</a:t>
            </a:r>
          </a:p>
        </p:txBody>
      </p:sp>
      <p:graphicFrame>
        <p:nvGraphicFramePr>
          <p:cNvPr id="67891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548492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60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Static: Integer/FP instruction pairs</a:t>
            </a:r>
          </a:p>
          <a:p>
            <a:r>
              <a:rPr lang="en-US" dirty="0" smtClean="0"/>
              <a:t>Dynamic: Extend </a:t>
            </a:r>
            <a:r>
              <a:rPr lang="en-US" dirty="0" err="1" smtClean="0"/>
              <a:t>Tomasulo</a:t>
            </a:r>
            <a:endParaRPr lang="en-US" dirty="0" smtClean="0"/>
          </a:p>
          <a:p>
            <a:pPr lvl="1"/>
            <a:r>
              <a:rPr lang="en-US" dirty="0" smtClean="0"/>
              <a:t>Must handle dependencies on issue</a:t>
            </a:r>
          </a:p>
          <a:p>
            <a:pPr lvl="1"/>
            <a:r>
              <a:rPr lang="en-US" dirty="0" smtClean="0"/>
              <a:t>Two instructions: split clock in half</a:t>
            </a:r>
          </a:p>
          <a:p>
            <a:pPr lvl="1"/>
            <a:r>
              <a:rPr lang="en-US" dirty="0" smtClean="0"/>
              <a:t>More: Explicit dependency issue logic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modern processors use a variation of </a:t>
            </a:r>
            <a:r>
              <a:rPr lang="en-US" dirty="0" err="1" smtClean="0"/>
              <a:t>Tomasulo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i="1" dirty="0" smtClean="0"/>
              <a:t>Reorder Buffer</a:t>
            </a:r>
            <a:r>
              <a:rPr lang="en-US" dirty="0" smtClean="0"/>
              <a:t> (ROB) in place of register </a:t>
            </a:r>
            <a:r>
              <a:rPr lang="en-US" dirty="0" smtClean="0"/>
              <a:t>stations &amp; memory store</a:t>
            </a:r>
            <a:endParaRPr lang="en-US" dirty="0" smtClean="0"/>
          </a:p>
          <a:p>
            <a:r>
              <a:rPr lang="en-US" smtClean="0"/>
              <a:t>Write </a:t>
            </a:r>
            <a:r>
              <a:rPr lang="en-US" smtClean="0"/>
              <a:t>from </a:t>
            </a:r>
            <a:r>
              <a:rPr lang="en-US" dirty="0" smtClean="0"/>
              <a:t>ROB in order issued</a:t>
            </a:r>
          </a:p>
          <a:p>
            <a:r>
              <a:rPr lang="en-US" dirty="0" smtClean="0"/>
              <a:t>Makes sure earlier instructions complete</a:t>
            </a:r>
          </a:p>
          <a:p>
            <a:pPr lvl="1"/>
            <a:r>
              <a:rPr lang="en-US" dirty="0" smtClean="0"/>
              <a:t>Simplifies exceptions &amp; speculation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vs. Common Data Bus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 data bus: data + destination </a:t>
            </a:r>
          </a:p>
          <a:p>
            <a:pPr lvl="1"/>
            <a:r>
              <a:rPr lang="en-US"/>
              <a:t>(“go to” bus)</a:t>
            </a:r>
          </a:p>
          <a:p>
            <a:r>
              <a:rPr lang="en-US"/>
              <a:t>Common data bus: data + source</a:t>
            </a:r>
          </a:p>
          <a:p>
            <a:pPr lvl="1"/>
            <a:r>
              <a:rPr lang="en-US"/>
              <a:t>(“come from” bus)</a:t>
            </a:r>
          </a:p>
          <a:p>
            <a:pPr lvl="1"/>
            <a:r>
              <a:rPr lang="en-US"/>
              <a:t>64 bits of data + 4 bits of Functional Unit source address</a:t>
            </a:r>
          </a:p>
          <a:p>
            <a:pPr lvl="1"/>
            <a:r>
              <a:rPr lang="en-US"/>
              <a:t>Write if matches expected Functional Unit (produces result)</a:t>
            </a:r>
          </a:p>
          <a:p>
            <a:pPr lvl="1"/>
            <a:r>
              <a:rPr lang="en-US"/>
              <a:t>Broadcast: one to many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8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2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8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375" y="1130300"/>
          <a:ext cx="89757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30300"/>
                        <a:ext cx="89757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4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/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366713" y="5872163"/>
            <a:ext cx="597118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  <a:latin typeface="Arial" charset="0"/>
              </a:rPr>
              <a:t>Note: </a:t>
            </a:r>
            <a:r>
              <a:rPr lang="en-US" u="sng" dirty="0" smtClean="0">
                <a:solidFill>
                  <a:schemeClr val="accent2"/>
                </a:solidFill>
                <a:latin typeface="Arial" charset="0"/>
              </a:rPr>
              <a:t>Can </a:t>
            </a:r>
            <a:r>
              <a:rPr lang="en-US" u="sng" dirty="0">
                <a:solidFill>
                  <a:schemeClr val="accent2"/>
                </a:solidFill>
                <a:latin typeface="Arial" charset="0"/>
              </a:rPr>
              <a:t>have multiple loads outstanding</a:t>
            </a:r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3024</TotalTime>
  <Words>1022</Words>
  <Application>Microsoft Macintosh PowerPoint</Application>
  <PresentationFormat>On-screen Show (4:3)</PresentationFormat>
  <Paragraphs>205</Paragraphs>
  <Slides>52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Black</vt:lpstr>
      <vt:lpstr>Courier</vt:lpstr>
      <vt:lpstr>ＭＳ Ｐゴシック</vt:lpstr>
      <vt:lpstr>Times</vt:lpstr>
      <vt:lpstr>Times New Roman</vt:lpstr>
      <vt:lpstr>Wingdings</vt:lpstr>
      <vt:lpstr>UMBC</vt:lpstr>
      <vt:lpstr>Bitmap Image</vt:lpstr>
      <vt:lpstr>Worksheet</vt:lpstr>
      <vt:lpstr>CMSC 611: Advanced Computer Architecture</vt:lpstr>
      <vt:lpstr>Tomasulo “Register Renaming”</vt:lpstr>
      <vt:lpstr>Tomasulo Organization</vt:lpstr>
      <vt:lpstr>Reservation Station Components</vt:lpstr>
      <vt:lpstr>Three Stages of Tomasulo Algorithm</vt:lpstr>
      <vt:lpstr>Normal vs. Common Data Bus</vt:lpstr>
      <vt:lpstr>Tomasulo Example</vt:lpstr>
      <vt:lpstr>Tomasulo Example Cycle 1</vt:lpstr>
      <vt:lpstr>Tomasulo Example Cycle 2</vt:lpstr>
      <vt:lpstr>Tomasulo Example Cycle 3</vt:lpstr>
      <vt:lpstr>Tomasulo Example Cycle 4</vt:lpstr>
      <vt:lpstr>Tomasulo Example Cycle 5</vt:lpstr>
      <vt:lpstr>Tomasulo Example Cycle 6</vt:lpstr>
      <vt:lpstr>Tomasulo Example Cycle 7</vt:lpstr>
      <vt:lpstr>Tomasulo Example Cycle 8</vt:lpstr>
      <vt:lpstr>Tomasulo Example Cycle 9</vt:lpstr>
      <vt:lpstr>Tomasulo Example Cycle 10</vt:lpstr>
      <vt:lpstr>Tomasulo Example Cycle 11</vt:lpstr>
      <vt:lpstr>Tomasulo Example Cycle 12</vt:lpstr>
      <vt:lpstr>Tomasulo Example Cycle 13</vt:lpstr>
      <vt:lpstr>Tomasulo Example Cycle 14</vt:lpstr>
      <vt:lpstr>Tomasulo Example Cycle 15</vt:lpstr>
      <vt:lpstr>Tomasulo Example Cycle 16</vt:lpstr>
      <vt:lpstr>Tomasulo Example Cycle 55</vt:lpstr>
      <vt:lpstr>Tomasulo Example Cycle 56</vt:lpstr>
      <vt:lpstr>Tomasulo Example Cycle 57</vt:lpstr>
      <vt:lpstr>Tomasulo Drawbacks</vt:lpstr>
      <vt:lpstr>Tomasulo Loop Example</vt:lpstr>
      <vt:lpstr>Loop Example Cycle 0</vt:lpstr>
      <vt:lpstr>Loop Example Cycle 1</vt:lpstr>
      <vt:lpstr>Loop Example Cycle 2</vt:lpstr>
      <vt:lpstr>Loop Example Cycle 3</vt:lpstr>
      <vt:lpstr>Loop Example Cycle 4</vt:lpstr>
      <vt:lpstr>Loop Example Cycle 5</vt:lpstr>
      <vt:lpstr>Loop Example Cycle 6</vt:lpstr>
      <vt:lpstr>Loop Example Cycle 7</vt:lpstr>
      <vt:lpstr>Loop Example Cycle 8</vt:lpstr>
      <vt:lpstr>Loop Example Cycle 9</vt:lpstr>
      <vt:lpstr>Loop Example Cycle 10</vt:lpstr>
      <vt:lpstr>Loop Example Cycle 11</vt:lpstr>
      <vt:lpstr>Loop Example Cycle 12</vt:lpstr>
      <vt:lpstr>Loop Example Cycle 13</vt:lpstr>
      <vt:lpstr>Loop Example Cycle 14</vt:lpstr>
      <vt:lpstr>Loop Example Cycle 15</vt:lpstr>
      <vt:lpstr>Loop Example Cycle 16</vt:lpstr>
      <vt:lpstr>Loop Example Cycle 17</vt:lpstr>
      <vt:lpstr>Loop Example Cycle 18</vt:lpstr>
      <vt:lpstr>Loop Example Cycle 19</vt:lpstr>
      <vt:lpstr>Loop Example Cycle 20</vt:lpstr>
      <vt:lpstr>Loop Example Cycle 21</vt:lpstr>
      <vt:lpstr>Multiple Issue</vt:lpstr>
      <vt:lpstr>Reorder Buffers</vt:lpstr>
    </vt:vector>
  </TitlesOfParts>
  <Company>˧怀쿘Ί뿿킀΂쿘˧뛼뿿큰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65</cp:revision>
  <cp:lastPrinted>2003-09-04T21:28:06Z</cp:lastPrinted>
  <dcterms:created xsi:type="dcterms:W3CDTF">2010-10-11T17:02:56Z</dcterms:created>
  <dcterms:modified xsi:type="dcterms:W3CDTF">2018-04-09T12:55:59Z</dcterms:modified>
</cp:coreProperties>
</file>