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256" r:id="rId2"/>
    <p:sldId id="408" r:id="rId3"/>
    <p:sldId id="409" r:id="rId4"/>
    <p:sldId id="410" r:id="rId5"/>
    <p:sldId id="411" r:id="rId6"/>
    <p:sldId id="412" r:id="rId7"/>
    <p:sldId id="413" r:id="rId8"/>
    <p:sldId id="414" r:id="rId9"/>
    <p:sldId id="419" r:id="rId10"/>
    <p:sldId id="421" r:id="rId11"/>
    <p:sldId id="422" r:id="rId12"/>
    <p:sldId id="423" r:id="rId13"/>
    <p:sldId id="424" r:id="rId14"/>
    <p:sldId id="434" r:id="rId15"/>
    <p:sldId id="435" r:id="rId1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8">
          <p15:clr>
            <a:srgbClr val="A4A3A4"/>
          </p15:clr>
        </p15:guide>
        <p15:guide id="2" orient="horz" pos="3531">
          <p15:clr>
            <a:srgbClr val="A4A3A4"/>
          </p15:clr>
        </p15:guide>
        <p15:guide id="3" orient="horz" pos="3292">
          <p15:clr>
            <a:srgbClr val="A4A3A4"/>
          </p15:clr>
        </p15:guide>
        <p15:guide id="4" orient="horz" pos="3640">
          <p15:clr>
            <a:srgbClr val="A4A3A4"/>
          </p15:clr>
        </p15:guide>
        <p15:guide id="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8D360"/>
    <a:srgbClr val="99CCFF"/>
    <a:srgbClr val="FFFF66"/>
    <a:srgbClr val="008080"/>
    <a:srgbClr val="000099"/>
    <a:srgbClr val="2E7F7F"/>
    <a:srgbClr val="800000"/>
    <a:srgbClr val="0033CC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2"/>
  </p:normalViewPr>
  <p:slideViewPr>
    <p:cSldViewPr snapToObjects="1">
      <p:cViewPr varScale="1">
        <p:scale>
          <a:sx n="102" d="100"/>
          <a:sy n="102" d="100"/>
        </p:scale>
        <p:origin x="1288" y="184"/>
      </p:cViewPr>
      <p:guideLst>
        <p:guide orient="horz" pos="3408"/>
        <p:guide orient="horz" pos="3531"/>
        <p:guide orient="horz" pos="3292"/>
        <p:guide orient="horz" pos="3640"/>
        <p:guide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Objects="1"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7B55FCC-4377-4143-ADDA-B5212EBC1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236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2C8E2C8E-B35B-BB4B-BD17-01FAA7EF7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2531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2A2E5B-3E75-D948-B20D-8ECF08EAEE22}" type="slidenum">
              <a:rPr lang="en-US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4BC48F-40CE-354A-BAF1-0AFA0D0E1418}" type="slidenum">
              <a:rPr lang="en-US"/>
              <a:pPr/>
              <a:t>10</a:t>
            </a:fld>
            <a:endParaRPr lang="en-US"/>
          </a:p>
        </p:txBody>
      </p:sp>
      <p:sp>
        <p:nvSpPr>
          <p:cNvPr id="166915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736" tIns="45063" rIns="91736" bIns="45063"/>
          <a:lstStyle/>
          <a:p>
            <a:endParaRPr lang="en-US"/>
          </a:p>
        </p:txBody>
      </p:sp>
      <p:sp>
        <p:nvSpPr>
          <p:cNvPr id="166916" name="Rectangle 3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507FA8-6501-FF4B-9237-F91B5C7D5E22}" type="slidenum">
              <a:rPr lang="en-US"/>
              <a:pPr/>
              <a:t>11</a:t>
            </a:fld>
            <a:endParaRPr lang="en-US"/>
          </a:p>
        </p:txBody>
      </p:sp>
      <p:sp>
        <p:nvSpPr>
          <p:cNvPr id="16896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69AB52-E15A-DB42-875F-D0BEA97A2DB1}" type="slidenum">
              <a:rPr lang="en-US"/>
              <a:pPr/>
              <a:t>12</a:t>
            </a:fld>
            <a:endParaRPr lang="en-US"/>
          </a:p>
        </p:txBody>
      </p:sp>
      <p:sp>
        <p:nvSpPr>
          <p:cNvPr id="17101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D6A233-771B-DD41-A716-A9BF5E3071CC}" type="slidenum">
              <a:rPr lang="en-US"/>
              <a:pPr/>
              <a:t>13</a:t>
            </a:fld>
            <a:endParaRPr lang="en-US"/>
          </a:p>
        </p:txBody>
      </p:sp>
      <p:sp>
        <p:nvSpPr>
          <p:cNvPr id="17305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7803AA-F07A-C548-9C27-993F1696CBB5}" type="slidenum">
              <a:rPr lang="en-US"/>
              <a:pPr/>
              <a:t>14</a:t>
            </a:fld>
            <a:endParaRPr lang="en-US"/>
          </a:p>
        </p:txBody>
      </p:sp>
      <p:sp>
        <p:nvSpPr>
          <p:cNvPr id="17510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F60D04-F7BD-6D42-A866-16DD805119E3}" type="slidenum">
              <a:rPr lang="en-US"/>
              <a:pPr/>
              <a:t>15</a:t>
            </a:fld>
            <a:endParaRPr lang="en-US"/>
          </a:p>
        </p:txBody>
      </p:sp>
      <p:sp>
        <p:nvSpPr>
          <p:cNvPr id="17715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4BEBF0-7254-EB43-89D4-102FDE1F1B48}" type="slidenum">
              <a:rPr lang="en-US"/>
              <a:pPr/>
              <a:t>2</a:t>
            </a:fld>
            <a:endParaRPr lang="en-US"/>
          </a:p>
        </p:txBody>
      </p:sp>
      <p:sp>
        <p:nvSpPr>
          <p:cNvPr id="14029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3FE38D-6DBE-7244-B398-689B119EC6FF}" type="slidenum">
              <a:rPr lang="en-US"/>
              <a:pPr/>
              <a:t>3</a:t>
            </a:fld>
            <a:endParaRPr lang="en-US"/>
          </a:p>
        </p:txBody>
      </p:sp>
      <p:sp>
        <p:nvSpPr>
          <p:cNvPr id="14233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6CD59C-A129-DE4E-880C-24A9B31B67CF}" type="slidenum">
              <a:rPr lang="en-US"/>
              <a:pPr/>
              <a:t>4</a:t>
            </a:fld>
            <a:endParaRPr lang="en-US"/>
          </a:p>
        </p:txBody>
      </p:sp>
      <p:sp>
        <p:nvSpPr>
          <p:cNvPr id="14438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B76B69-0671-184B-99BA-CE031684732C}" type="slidenum">
              <a:rPr lang="en-US"/>
              <a:pPr/>
              <a:t>5</a:t>
            </a:fld>
            <a:endParaRPr lang="en-US"/>
          </a:p>
        </p:txBody>
      </p:sp>
      <p:sp>
        <p:nvSpPr>
          <p:cNvPr id="14643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B78A6C-C043-4744-A0F0-79F40C3AAADB}" type="slidenum">
              <a:rPr lang="en-US"/>
              <a:pPr/>
              <a:t>6</a:t>
            </a:fld>
            <a:endParaRPr lang="en-US"/>
          </a:p>
        </p:txBody>
      </p:sp>
      <p:sp>
        <p:nvSpPr>
          <p:cNvPr id="14848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4FA083-C7C9-764C-8D9A-CBE5DEE63857}" type="slidenum">
              <a:rPr lang="en-US"/>
              <a:pPr/>
              <a:t>7</a:t>
            </a:fld>
            <a:endParaRPr lang="en-US"/>
          </a:p>
        </p:txBody>
      </p:sp>
      <p:sp>
        <p:nvSpPr>
          <p:cNvPr id="15053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09E446-BC66-5740-9C82-6AD8C28F1F72}" type="slidenum">
              <a:rPr lang="en-US"/>
              <a:pPr/>
              <a:t>8</a:t>
            </a:fld>
            <a:endParaRPr lang="en-US"/>
          </a:p>
        </p:txBody>
      </p:sp>
      <p:sp>
        <p:nvSpPr>
          <p:cNvPr id="15257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86F9E3-8D60-894E-9042-7C45ED477A53}" type="slidenum">
              <a:rPr lang="en-US"/>
              <a:pPr/>
              <a:t>9</a:t>
            </a:fld>
            <a:endParaRPr lang="en-US"/>
          </a:p>
        </p:txBody>
      </p:sp>
      <p:sp>
        <p:nvSpPr>
          <p:cNvPr id="16281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010400" y="698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61" r:id="rId7"/>
    <p:sldLayoutId id="2147483662" r:id="rId8"/>
    <p:sldLayoutId id="2147483663" r:id="rId9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oleObject" Target="../embeddings/oleObject8.bin"/><Relationship Id="rId5" Type="http://schemas.openxmlformats.org/officeDocument/2006/relationships/oleObject" Target="../embeddings/Microsoft_Word_97_-_2004_Document6.doc"/><Relationship Id="rId6" Type="http://schemas.openxmlformats.org/officeDocument/2006/relationships/image" Target="../media/image9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2.png"/><Relationship Id="rId6" Type="http://schemas.openxmlformats.org/officeDocument/2006/relationships/oleObject" Target="../embeddings/oleObject3.bin"/><Relationship Id="rId7" Type="http://schemas.openxmlformats.org/officeDocument/2006/relationships/oleObject" Target="../embeddings/Microsoft_Word_97_-_2004_Document1.doc"/><Relationship Id="rId8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4.bin"/><Relationship Id="rId5" Type="http://schemas.openxmlformats.org/officeDocument/2006/relationships/oleObject" Target="../embeddings/Microsoft_Word_97_-_2004_Document2.doc"/><Relationship Id="rId6" Type="http://schemas.openxmlformats.org/officeDocument/2006/relationships/image" Target="../media/image4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5.bin"/><Relationship Id="rId5" Type="http://schemas.openxmlformats.org/officeDocument/2006/relationships/oleObject" Target="../embeddings/Microsoft_Word_97_-_2004_Document3.doc"/><Relationship Id="rId6" Type="http://schemas.openxmlformats.org/officeDocument/2006/relationships/image" Target="../media/image5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6.bin"/><Relationship Id="rId5" Type="http://schemas.openxmlformats.org/officeDocument/2006/relationships/oleObject" Target="../embeddings/Microsoft_Word_97_-_2004_Document4.doc"/><Relationship Id="rId6" Type="http://schemas.openxmlformats.org/officeDocument/2006/relationships/image" Target="../media/image6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7.bin"/><Relationship Id="rId5" Type="http://schemas.openxmlformats.org/officeDocument/2006/relationships/oleObject" Target="../embeddings/Microsoft_Word_97_-_2004_Document5.doc"/><Relationship Id="rId6" Type="http://schemas.openxmlformats.org/officeDocument/2006/relationships/image" Target="../media/image7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CMSC 611: Advanced Computer Architecture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-108" charset="-128"/>
                <a:cs typeface="ＭＳ Ｐゴシック" pitchFamily="-108" charset="-128"/>
              </a:rPr>
              <a:t>Instruction Level Parallelism</a:t>
            </a: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0" y="6461125"/>
            <a:ext cx="4845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>
                <a:latin typeface="Times New Roman" charset="0"/>
              </a:rPr>
              <a:t>Some material adapted from Mohamed Younis, UMBC CMSC 611 Spr 2003 course slides</a:t>
            </a:r>
          </a:p>
          <a:p>
            <a:r>
              <a:rPr lang="en-US" sz="1000">
                <a:latin typeface="Times New Roman" charset="0"/>
              </a:rPr>
              <a:t>Some material adapted from Hennessy &amp; Patterson / © 2003 Elsevier Science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Instruction Level Parallelism (ILP)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Overlap the execution of unrelated instructions</a:t>
            </a:r>
          </a:p>
          <a:p>
            <a:pPr>
              <a:lnSpc>
                <a:spcPct val="90000"/>
              </a:lnSpc>
            </a:pPr>
            <a:r>
              <a:rPr lang="en-US" dirty="0"/>
              <a:t>Both instruction pipelining and ILP enhance instruction throughput not the execution time of the individual instruction </a:t>
            </a:r>
          </a:p>
          <a:p>
            <a:pPr>
              <a:lnSpc>
                <a:spcPct val="90000"/>
              </a:lnSpc>
            </a:pPr>
            <a:r>
              <a:rPr lang="en-US" dirty="0"/>
              <a:t>Potential of IPL within a basic block is very limited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 </a:t>
            </a:r>
            <a:r>
              <a:rPr lang="en-US" dirty="0" err="1" smtClean="0"/>
              <a:t>gcc</a:t>
            </a:r>
            <a:r>
              <a:rPr lang="en-US" dirty="0" smtClean="0"/>
              <a:t> </a:t>
            </a:r>
            <a:r>
              <a:rPr lang="en-US" dirty="0"/>
              <a:t>17% of instructions are control transfer meaning on average 5 instructions per branch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Loops: Simple &amp; Common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>
                <a:latin typeface="Courier"/>
                <a:cs typeface="Courier"/>
              </a:rPr>
              <a:t>	for </a:t>
            </a:r>
            <a:r>
              <a:rPr lang="en-US" sz="2400" dirty="0">
                <a:latin typeface="Courier"/>
                <a:cs typeface="Courier"/>
              </a:rPr>
              <a:t>(</a:t>
            </a:r>
            <a:r>
              <a:rPr lang="en-US" sz="2400" dirty="0" err="1">
                <a:latin typeface="Courier"/>
                <a:cs typeface="Courier"/>
              </a:rPr>
              <a:t>i</a:t>
            </a:r>
            <a:r>
              <a:rPr lang="en-US" sz="2400" dirty="0">
                <a:latin typeface="Courier"/>
                <a:cs typeface="Courier"/>
              </a:rPr>
              <a:t>=1; </a:t>
            </a:r>
            <a:r>
              <a:rPr lang="en-US" sz="2400" dirty="0" err="1">
                <a:latin typeface="Courier"/>
                <a:cs typeface="Courier"/>
              </a:rPr>
              <a:t>i</a:t>
            </a:r>
            <a:r>
              <a:rPr lang="en-US" sz="2400" dirty="0">
                <a:latin typeface="Courier"/>
                <a:cs typeface="Courier"/>
              </a:rPr>
              <a:t>&lt;=1000; </a:t>
            </a:r>
            <a:r>
              <a:rPr lang="en-US" sz="2400" dirty="0" err="1">
                <a:latin typeface="Courier"/>
                <a:cs typeface="Courier"/>
              </a:rPr>
              <a:t>i</a:t>
            </a:r>
            <a:r>
              <a:rPr lang="en-US" sz="2400" dirty="0">
                <a:latin typeface="Courier"/>
                <a:cs typeface="Courier"/>
              </a:rPr>
              <a:t>=i+1</a:t>
            </a:r>
            <a:r>
              <a:rPr lang="en-US" sz="2400" dirty="0" smtClean="0">
                <a:latin typeface="Courier"/>
                <a:cs typeface="Courier"/>
              </a:rPr>
              <a:t>)</a:t>
            </a:r>
            <a:br>
              <a:rPr lang="en-US" sz="2400" dirty="0" smtClean="0">
                <a:latin typeface="Courier"/>
                <a:cs typeface="Courier"/>
              </a:rPr>
            </a:br>
            <a:r>
              <a:rPr lang="en-US" sz="2400" dirty="0" smtClean="0">
                <a:latin typeface="Courier"/>
                <a:cs typeface="Courier"/>
              </a:rPr>
              <a:t>	</a:t>
            </a:r>
            <a:r>
              <a:rPr lang="en-US" sz="2400" dirty="0" err="1" smtClean="0">
                <a:latin typeface="Courier"/>
                <a:cs typeface="Courier"/>
              </a:rPr>
              <a:t>x</a:t>
            </a:r>
            <a:r>
              <a:rPr lang="en-US" sz="2400" dirty="0" err="1">
                <a:latin typeface="Courier"/>
                <a:cs typeface="Courier"/>
              </a:rPr>
              <a:t>[i</a:t>
            </a:r>
            <a:r>
              <a:rPr lang="en-US" sz="2400" dirty="0">
                <a:latin typeface="Courier"/>
                <a:cs typeface="Courier"/>
              </a:rPr>
              <a:t>] = </a:t>
            </a:r>
            <a:r>
              <a:rPr lang="en-US" sz="2400" dirty="0" err="1">
                <a:latin typeface="Courier"/>
                <a:cs typeface="Courier"/>
              </a:rPr>
              <a:t>x[i</a:t>
            </a:r>
            <a:r>
              <a:rPr lang="en-US" sz="2400" dirty="0">
                <a:latin typeface="Courier"/>
                <a:cs typeface="Courier"/>
              </a:rPr>
              <a:t>] + </a:t>
            </a:r>
            <a:r>
              <a:rPr lang="en-US" sz="2400" dirty="0" err="1">
                <a:latin typeface="Courier"/>
                <a:cs typeface="Courier"/>
              </a:rPr>
              <a:t>y[i</a:t>
            </a:r>
            <a:r>
              <a:rPr lang="en-US" sz="2400" dirty="0">
                <a:latin typeface="Courier"/>
                <a:cs typeface="Courier"/>
              </a:rPr>
              <a:t>];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Techniques like loop unrolling convert loop-level parallelism into instruction-level parallelism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statically by the compiler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dynamically by hardware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Loop-level parallelism can also be exploited using vector processing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IPL feasibility is mainly hindered by data and control dependence among the basic blocks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Level of parallelism is limited by instruction latencies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Major Assumptions</a:t>
            </a:r>
          </a:p>
        </p:txBody>
      </p:sp>
      <p:sp>
        <p:nvSpPr>
          <p:cNvPr id="16998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1800"/>
              <a:t>Basic MIPS integer pipeline</a:t>
            </a:r>
          </a:p>
          <a:p>
            <a:r>
              <a:rPr lang="en-US" sz="1800"/>
              <a:t>Branches with one delay cycle</a:t>
            </a:r>
          </a:p>
          <a:p>
            <a:r>
              <a:rPr lang="en-US" sz="1800"/>
              <a:t>Functional units are fully pipelined or replicated (as many times as the pipeline depth) </a:t>
            </a:r>
          </a:p>
          <a:p>
            <a:pPr lvl="1"/>
            <a:r>
              <a:rPr lang="en-US" sz="1600"/>
              <a:t>An operation of any type can be issued on every clock cycle and there are no structural hazard</a:t>
            </a:r>
          </a:p>
        </p:txBody>
      </p:sp>
      <p:graphicFrame>
        <p:nvGraphicFramePr>
          <p:cNvPr id="169986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533400" y="4000500"/>
          <a:ext cx="7924800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12" name="Document" r:id="rId5" imgW="4831080" imgH="1524000" progId="Word.Document.8">
                  <p:embed/>
                </p:oleObj>
              </mc:Choice>
              <mc:Fallback>
                <p:oleObj name="Document" r:id="rId5" imgW="4831080" imgH="152400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000500"/>
                        <a:ext cx="7924800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13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7" tIns="44450" rIns="90487" bIns="44450"/>
          <a:lstStyle/>
          <a:p>
            <a:pPr>
              <a:defRPr/>
            </a:pPr>
            <a:r>
              <a:rPr lang="en-US" dirty="0"/>
              <a:t>Motivating Example</a:t>
            </a:r>
          </a:p>
        </p:txBody>
      </p:sp>
      <p:sp>
        <p:nvSpPr>
          <p:cNvPr id="859140" name="Rectangle 4"/>
          <p:cNvSpPr>
            <a:spLocks noChangeArrowheads="1"/>
          </p:cNvSpPr>
          <p:nvPr/>
        </p:nvSpPr>
        <p:spPr bwMode="auto">
          <a:xfrm>
            <a:off x="152400" y="1196370"/>
            <a:ext cx="3657600" cy="78483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 typeface="Monotype Sorts" charset="2"/>
              <a:buNone/>
              <a:defRPr/>
            </a:pPr>
            <a:r>
              <a:rPr lang="en-US" sz="1800" dirty="0" smtClean="0">
                <a:latin typeface="Courier"/>
                <a:cs typeface="Courier"/>
              </a:rPr>
              <a:t>for(</a:t>
            </a:r>
            <a:r>
              <a:rPr lang="en-US" sz="1800" dirty="0" err="1">
                <a:latin typeface="Courier"/>
                <a:cs typeface="Courier"/>
              </a:rPr>
              <a:t>i</a:t>
            </a:r>
            <a:r>
              <a:rPr lang="en-US" sz="1800" dirty="0">
                <a:latin typeface="Courier"/>
                <a:cs typeface="Courier"/>
              </a:rPr>
              <a:t>=1000; </a:t>
            </a:r>
            <a:r>
              <a:rPr lang="en-US" sz="1800" dirty="0" err="1" smtClean="0">
                <a:latin typeface="Courier"/>
                <a:cs typeface="Courier"/>
              </a:rPr>
              <a:t>i</a:t>
            </a:r>
            <a:r>
              <a:rPr lang="en-US" sz="1800" dirty="0" smtClean="0">
                <a:latin typeface="Courier"/>
                <a:cs typeface="Courier"/>
              </a:rPr>
              <a:t>!=0</a:t>
            </a:r>
            <a:r>
              <a:rPr lang="en-US" sz="1800" dirty="0">
                <a:latin typeface="Courier"/>
                <a:cs typeface="Courier"/>
              </a:rPr>
              <a:t>; </a:t>
            </a:r>
            <a:r>
              <a:rPr lang="en-US" sz="1800" dirty="0" err="1">
                <a:latin typeface="Courier"/>
                <a:cs typeface="Courier"/>
              </a:rPr>
              <a:t>i</a:t>
            </a:r>
            <a:r>
              <a:rPr lang="en-US" sz="1800" dirty="0">
                <a:latin typeface="Courier"/>
                <a:cs typeface="Courier"/>
              </a:rPr>
              <a:t>=i-1)</a:t>
            </a:r>
          </a:p>
          <a:p>
            <a:pPr>
              <a:spcBef>
                <a:spcPct val="50000"/>
              </a:spcBef>
              <a:buFont typeface="Monotype Sorts" charset="2"/>
              <a:buNone/>
              <a:defRPr/>
            </a:pPr>
            <a:r>
              <a:rPr lang="en-US" sz="1800" dirty="0">
                <a:latin typeface="Courier"/>
                <a:cs typeface="Courier"/>
              </a:rPr>
              <a:t>   </a:t>
            </a:r>
            <a:r>
              <a:rPr lang="en-US" sz="1800" dirty="0" err="1">
                <a:latin typeface="Courier"/>
                <a:cs typeface="Courier"/>
              </a:rPr>
              <a:t>x[i</a:t>
            </a:r>
            <a:r>
              <a:rPr lang="en-US" sz="1800" dirty="0">
                <a:latin typeface="Courier"/>
                <a:cs typeface="Courier"/>
              </a:rPr>
              <a:t>] = </a:t>
            </a:r>
            <a:r>
              <a:rPr lang="en-US" sz="1800" dirty="0" err="1">
                <a:latin typeface="Courier"/>
                <a:cs typeface="Courier"/>
              </a:rPr>
              <a:t>x[i</a:t>
            </a:r>
            <a:r>
              <a:rPr lang="en-US" sz="1800" dirty="0">
                <a:latin typeface="Courier"/>
                <a:cs typeface="Courier"/>
              </a:rPr>
              <a:t>] + </a:t>
            </a:r>
            <a:r>
              <a:rPr lang="en-US" sz="1800" dirty="0" err="1">
                <a:latin typeface="Courier"/>
                <a:cs typeface="Courier"/>
              </a:rPr>
              <a:t>s</a:t>
            </a:r>
            <a:r>
              <a:rPr lang="en-US" sz="1800" dirty="0">
                <a:latin typeface="Courier"/>
                <a:cs typeface="Courier"/>
              </a:rPr>
              <a:t>;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0" y="2057400"/>
            <a:ext cx="2514600" cy="762000"/>
            <a:chOff x="0" y="2057400"/>
            <a:chExt cx="2514600" cy="762000"/>
          </a:xfrm>
        </p:grpSpPr>
        <p:sp>
          <p:nvSpPr>
            <p:cNvPr id="172046" name="Line 8"/>
            <p:cNvSpPr>
              <a:spLocks noChangeShapeType="1"/>
            </p:cNvSpPr>
            <p:nvPr/>
          </p:nvSpPr>
          <p:spPr bwMode="auto">
            <a:xfrm>
              <a:off x="2438400" y="2057400"/>
              <a:ext cx="0" cy="7620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47" name="Text Box 9"/>
            <p:cNvSpPr txBox="1">
              <a:spLocks noChangeArrowheads="1"/>
            </p:cNvSpPr>
            <p:nvPr/>
          </p:nvSpPr>
          <p:spPr bwMode="auto">
            <a:xfrm>
              <a:off x="0" y="2057400"/>
              <a:ext cx="2514600" cy="701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 dirty="0">
                  <a:solidFill>
                    <a:schemeClr val="accent2"/>
                  </a:solidFill>
                </a:rPr>
                <a:t>Standard  Pipeline execution</a:t>
              </a:r>
            </a:p>
          </p:txBody>
        </p:sp>
      </p:grpSp>
      <p:sp>
        <p:nvSpPr>
          <p:cNvPr id="859151" name="Text Box 15"/>
          <p:cNvSpPr txBox="1">
            <a:spLocks noChangeArrowheads="1"/>
          </p:cNvSpPr>
          <p:nvPr/>
        </p:nvSpPr>
        <p:spPr bwMode="auto">
          <a:xfrm>
            <a:off x="1828800" y="6156325"/>
            <a:ext cx="5867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663300"/>
                </a:solidFill>
              </a:rPr>
              <a:t>Sophisticated compiler optimization reduced execution time from 10 cycles to only 6 cycles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10000" y="1866901"/>
            <a:ext cx="51054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75" indent="-3175">
              <a:buFontTx/>
              <a:buNone/>
              <a:tabLst>
                <a:tab pos="858838" algn="l"/>
                <a:tab pos="1539875" algn="l"/>
                <a:tab pos="2974975" algn="l"/>
              </a:tabLst>
            </a:pPr>
            <a:r>
              <a:rPr lang="en-US" sz="1800" dirty="0" smtClean="0">
                <a:latin typeface="Courier"/>
                <a:cs typeface="Courier"/>
              </a:rPr>
              <a:t>Loop: LD	F0,x(R1)  ;F0=x[</a:t>
            </a:r>
            <a:r>
              <a:rPr lang="en-US" sz="1800" dirty="0" err="1" smtClean="0">
                <a:latin typeface="Courier"/>
                <a:cs typeface="Courier"/>
              </a:rPr>
              <a:t>i</a:t>
            </a:r>
            <a:r>
              <a:rPr lang="en-US" sz="1800" dirty="0" smtClean="0">
                <a:latin typeface="Courier"/>
                <a:cs typeface="Courier"/>
              </a:rPr>
              <a:t>]</a:t>
            </a:r>
          </a:p>
          <a:p>
            <a:pPr marL="3175" indent="-3175">
              <a:buFontTx/>
              <a:buNone/>
              <a:tabLst>
                <a:tab pos="858838" algn="l"/>
                <a:tab pos="1539875" algn="l"/>
                <a:tab pos="2974975" algn="l"/>
              </a:tabLst>
            </a:pPr>
            <a:r>
              <a:rPr lang="en-US" sz="1800" dirty="0" smtClean="0">
                <a:latin typeface="Courier"/>
                <a:cs typeface="Courier"/>
              </a:rPr>
              <a:t>		ADDD	F4,F0,F2  ;add F2(=s)</a:t>
            </a:r>
          </a:p>
          <a:p>
            <a:pPr marL="3175" indent="-3175">
              <a:buFontTx/>
              <a:buNone/>
              <a:tabLst>
                <a:tab pos="858838" algn="l"/>
                <a:tab pos="1539875" algn="l"/>
                <a:tab pos="2974975" algn="l"/>
              </a:tabLst>
            </a:pPr>
            <a:r>
              <a:rPr lang="en-US" sz="1800" dirty="0" smtClean="0">
                <a:latin typeface="Courier"/>
                <a:cs typeface="Courier"/>
              </a:rPr>
              <a:t>		SD	x(R1),F4  ;store result</a:t>
            </a:r>
          </a:p>
          <a:p>
            <a:pPr marL="3175" indent="-3175">
              <a:buFontTx/>
              <a:buNone/>
              <a:tabLst>
                <a:tab pos="858838" algn="l"/>
                <a:tab pos="1539875" algn="l"/>
                <a:tab pos="2974975" algn="l"/>
              </a:tabLst>
            </a:pPr>
            <a:r>
              <a:rPr lang="en-US" sz="1800" dirty="0" smtClean="0">
                <a:latin typeface="Courier"/>
                <a:cs typeface="Courier"/>
              </a:rPr>
              <a:t>		SUBI	R1,R1,8   ;</a:t>
            </a:r>
            <a:r>
              <a:rPr lang="en-US" sz="1800" dirty="0" err="1" smtClean="0">
                <a:latin typeface="Courier"/>
                <a:cs typeface="Courier"/>
              </a:rPr>
              <a:t>i</a:t>
            </a:r>
            <a:r>
              <a:rPr lang="en-US" sz="1800" dirty="0" smtClean="0">
                <a:latin typeface="Courier"/>
                <a:cs typeface="Courier"/>
              </a:rPr>
              <a:t>=i-1</a:t>
            </a:r>
          </a:p>
          <a:p>
            <a:pPr marL="3175" indent="-3175">
              <a:buFontTx/>
              <a:buNone/>
              <a:tabLst>
                <a:tab pos="858838" algn="l"/>
                <a:tab pos="1539875" algn="l"/>
                <a:tab pos="2974975" algn="l"/>
              </a:tabLst>
            </a:pPr>
            <a:r>
              <a:rPr lang="en-US" sz="1800" dirty="0" smtClean="0">
                <a:latin typeface="Courier"/>
                <a:cs typeface="Courier"/>
              </a:rPr>
              <a:t>		BNEZ	R1,Loop   ;loop to 0</a:t>
            </a:r>
          </a:p>
          <a:p>
            <a:pPr marL="3175" indent="-3175">
              <a:tabLst>
                <a:tab pos="858838" algn="l"/>
                <a:tab pos="1539875" algn="l"/>
                <a:tab pos="2974975" algn="l"/>
              </a:tabLst>
            </a:pPr>
            <a:endParaRPr lang="en-US" sz="1800" dirty="0">
              <a:latin typeface="Courier"/>
              <a:cs typeface="Courier"/>
            </a:endParaRPr>
          </a:p>
        </p:txBody>
      </p:sp>
      <p:cxnSp>
        <p:nvCxnSpPr>
          <p:cNvPr id="21" name="Shape 20"/>
          <p:cNvCxnSpPr>
            <a:stCxn id="859140" idx="3"/>
            <a:endCxn id="16" idx="0"/>
          </p:cNvCxnSpPr>
          <p:nvPr/>
        </p:nvCxnSpPr>
        <p:spPr bwMode="auto">
          <a:xfrm>
            <a:off x="3810000" y="1588785"/>
            <a:ext cx="2552700" cy="278116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rgbClr val="73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52400" y="2819400"/>
            <a:ext cx="3352800" cy="3360921"/>
          </a:xfrm>
          <a:prstGeom prst="rect">
            <a:avLst/>
          </a:prstGeom>
          <a:solidFill>
            <a:srgbClr val="99CCFF"/>
          </a:solidFill>
        </p:spPr>
        <p:txBody>
          <a:bodyPr wrap="square" rtlCol="0">
            <a:spAutoFit/>
          </a:bodyPr>
          <a:lstStyle/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Loop: LD	F0,x(R1)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	</a:t>
            </a:r>
            <a: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  <a:t>stall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	ADDD  F4,F0,F2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	</a:t>
            </a:r>
            <a: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  <a:t>stall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	</a:t>
            </a:r>
            <a: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  <a:t>stall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	SD	x(R1),F4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	SUBI  R1,R1,8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	</a:t>
            </a:r>
            <a: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  <a:t>stall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	BNEZ  R1,Loop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	</a:t>
            </a:r>
            <a: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  <a:t>stall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895600" y="3428999"/>
            <a:ext cx="6019800" cy="2031325"/>
            <a:chOff x="2895600" y="3428999"/>
            <a:chExt cx="6019800" cy="2031325"/>
          </a:xfrm>
        </p:grpSpPr>
        <p:sp>
          <p:nvSpPr>
            <p:cNvPr id="24" name="TextBox 23"/>
            <p:cNvSpPr txBox="1"/>
            <p:nvPr/>
          </p:nvSpPr>
          <p:spPr>
            <a:xfrm>
              <a:off x="5486400" y="3428999"/>
              <a:ext cx="3429000" cy="2031325"/>
            </a:xfrm>
            <a:prstGeom prst="rect">
              <a:avLst/>
            </a:prstGeom>
            <a:solidFill>
              <a:srgbClr val="CCFFCC"/>
            </a:solidFill>
          </p:spPr>
          <p:txBody>
            <a:bodyPr wrap="square" rtlCol="0">
              <a:spAutoFit/>
            </a:bodyPr>
            <a:lstStyle/>
            <a:p>
              <a:pPr marL="3175" indent="-3175">
                <a:spcBef>
                  <a:spcPct val="20000"/>
                </a:spcBef>
                <a:buFont typeface="Monotype Sorts" charset="2"/>
                <a:buNone/>
                <a:tabLst>
                  <a:tab pos="858838" algn="l"/>
                  <a:tab pos="1657350" algn="l"/>
                  <a:tab pos="1716088" algn="l"/>
                  <a:tab pos="3028950" algn="l"/>
                </a:tabLst>
                <a:defRPr/>
              </a:pPr>
              <a:r>
                <a:rPr lang="en-US" sz="1800" dirty="0" smtClean="0">
                  <a:latin typeface="Courier"/>
                  <a:cs typeface="Courier"/>
                </a:rPr>
                <a:t>Loop:	LD	F0,x(R1)</a:t>
              </a:r>
            </a:p>
            <a:p>
              <a:pPr marL="3175" indent="-3175">
                <a:spcBef>
                  <a:spcPct val="20000"/>
                </a:spcBef>
                <a:buFont typeface="Monotype Sorts" charset="2"/>
                <a:buNone/>
                <a:tabLst>
                  <a:tab pos="858838" algn="l"/>
                  <a:tab pos="1657350" algn="l"/>
                  <a:tab pos="1716088" algn="l"/>
                  <a:tab pos="3028950" algn="l"/>
                </a:tabLst>
                <a:defRPr/>
              </a:pPr>
              <a:r>
                <a:rPr lang="en-US" sz="1800" dirty="0" smtClean="0">
                  <a:latin typeface="Courier"/>
                  <a:cs typeface="Courier"/>
                </a:rPr>
                <a:t>		SUBI	R1,R1,8</a:t>
              </a:r>
            </a:p>
            <a:p>
              <a:pPr marL="3175" indent="-3175">
                <a:spcBef>
                  <a:spcPct val="20000"/>
                </a:spcBef>
                <a:buFont typeface="Monotype Sorts" charset="2"/>
                <a:buNone/>
                <a:tabLst>
                  <a:tab pos="858838" algn="l"/>
                  <a:tab pos="1657350" algn="l"/>
                  <a:tab pos="1716088" algn="l"/>
                  <a:tab pos="3028950" algn="l"/>
                </a:tabLst>
                <a:defRPr/>
              </a:pPr>
              <a:r>
                <a:rPr lang="en-US" sz="1800" dirty="0" smtClean="0">
                  <a:latin typeface="Courier"/>
                  <a:cs typeface="Courier"/>
                </a:rPr>
                <a:t>		ADDD	F4,F0,F2</a:t>
              </a:r>
            </a:p>
            <a:p>
              <a:pPr marL="3175" indent="-3175">
                <a:spcBef>
                  <a:spcPct val="20000"/>
                </a:spcBef>
                <a:buFont typeface="Monotype Sorts" charset="2"/>
                <a:buNone/>
                <a:tabLst>
                  <a:tab pos="858838" algn="l"/>
                  <a:tab pos="1657350" algn="l"/>
                  <a:tab pos="1716088" algn="l"/>
                  <a:tab pos="3028950" algn="l"/>
                </a:tabLst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Courier"/>
                  <a:cs typeface="Courier"/>
                </a:rPr>
                <a:t>		stall     ;</a:t>
              </a:r>
              <a:r>
                <a:rPr lang="en-US" sz="1800" i="1" dirty="0" smtClean="0">
                  <a:solidFill>
                    <a:srgbClr val="FF0000"/>
                  </a:solidFill>
                  <a:latin typeface="Courier"/>
                  <a:cs typeface="Courier"/>
                </a:rPr>
                <a:t>F4</a:t>
              </a:r>
            </a:p>
            <a:p>
              <a:pPr marL="3175" indent="-3175">
                <a:spcBef>
                  <a:spcPct val="20000"/>
                </a:spcBef>
                <a:buFont typeface="Monotype Sorts" charset="2"/>
                <a:buNone/>
                <a:tabLst>
                  <a:tab pos="858838" algn="l"/>
                  <a:tab pos="1657350" algn="l"/>
                  <a:tab pos="1716088" algn="l"/>
                  <a:tab pos="3028950" algn="l"/>
                </a:tabLst>
                <a:defRPr/>
              </a:pPr>
              <a:r>
                <a:rPr lang="en-US" sz="1800" i="1" dirty="0" smtClean="0">
                  <a:solidFill>
                    <a:srgbClr val="FF0000"/>
                  </a:solidFill>
                  <a:latin typeface="Courier"/>
                  <a:cs typeface="Courier"/>
                </a:rPr>
                <a:t>		</a:t>
              </a:r>
              <a:r>
                <a:rPr lang="en-US" sz="1800" dirty="0" smtClean="0">
                  <a:latin typeface="Courier"/>
                  <a:cs typeface="Courier"/>
                </a:rPr>
                <a:t>BNEZ	R1,Loop</a:t>
              </a:r>
            </a:p>
            <a:p>
              <a:pPr marL="3175" indent="-3175">
                <a:spcBef>
                  <a:spcPct val="20000"/>
                </a:spcBef>
                <a:buFont typeface="Monotype Sorts" charset="2"/>
                <a:buNone/>
                <a:tabLst>
                  <a:tab pos="858838" algn="l"/>
                  <a:tab pos="1657350" algn="l"/>
                  <a:tab pos="1716088" algn="l"/>
                  <a:tab pos="3028950" algn="l"/>
                </a:tabLst>
                <a:defRPr/>
              </a:pPr>
              <a:r>
                <a:rPr lang="en-US" sz="1800" dirty="0" smtClean="0">
                  <a:latin typeface="Courier"/>
                  <a:cs typeface="Courier"/>
                </a:rPr>
                <a:t>		SD	</a:t>
              </a:r>
              <a:r>
                <a:rPr lang="en-US" sz="1800" dirty="0" smtClean="0">
                  <a:solidFill>
                    <a:srgbClr val="FF0000"/>
                  </a:solidFill>
                  <a:latin typeface="Courier"/>
                  <a:cs typeface="Courier"/>
                </a:rPr>
                <a:t>x+8</a:t>
              </a:r>
              <a:r>
                <a:rPr lang="en-US" sz="1800" dirty="0" smtClean="0">
                  <a:latin typeface="Courier"/>
                  <a:cs typeface="Courier"/>
                </a:rPr>
                <a:t>(R1),F4</a:t>
              </a:r>
            </a:p>
          </p:txBody>
        </p:sp>
        <p:sp>
          <p:nvSpPr>
            <p:cNvPr id="172045" name="Text Box 14"/>
            <p:cNvSpPr txBox="1">
              <a:spLocks noChangeArrowheads="1"/>
            </p:cNvSpPr>
            <p:nvPr/>
          </p:nvSpPr>
          <p:spPr bwMode="auto">
            <a:xfrm>
              <a:off x="3581400" y="3924300"/>
              <a:ext cx="19050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i="1" dirty="0">
                  <a:solidFill>
                    <a:schemeClr val="accent2"/>
                  </a:solidFill>
                </a:rPr>
                <a:t>Smart compiler</a:t>
              </a:r>
            </a:p>
          </p:txBody>
        </p:sp>
        <p:sp>
          <p:nvSpPr>
            <p:cNvPr id="172043" name="Line 12"/>
            <p:cNvSpPr>
              <a:spLocks noChangeShapeType="1"/>
            </p:cNvSpPr>
            <p:nvPr/>
          </p:nvSpPr>
          <p:spPr bwMode="auto">
            <a:xfrm flipV="1">
              <a:off x="2895600" y="4038600"/>
              <a:ext cx="3467100" cy="9525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44" name="Line 13"/>
            <p:cNvSpPr>
              <a:spLocks noChangeShapeType="1"/>
            </p:cNvSpPr>
            <p:nvPr/>
          </p:nvSpPr>
          <p:spPr bwMode="auto">
            <a:xfrm>
              <a:off x="2971800" y="4686300"/>
              <a:ext cx="3390900" cy="5334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9151" grpId="0"/>
      <p:bldP spid="16" grpId="0" build="p"/>
      <p:bldP spid="22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186" name="Rectangle 2"/>
          <p:cNvSpPr>
            <a:spLocks noChangeArrowheads="1"/>
          </p:cNvSpPr>
          <p:nvPr/>
        </p:nvSpPr>
        <p:spPr bwMode="auto">
          <a:xfrm>
            <a:off x="3505200" y="1939925"/>
            <a:ext cx="5486400" cy="3967753"/>
          </a:xfrm>
          <a:prstGeom prst="rect">
            <a:avLst/>
          </a:prstGeom>
          <a:solidFill>
            <a:srgbClr val="FFFF66"/>
          </a:solidFill>
          <a:ln w="12700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Font typeface="Monotype Sorts" charset="2"/>
              <a:buNone/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Loop:	LD	F0,x(R1)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ADDD	F4,F0,F2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SD	x(R1),F4</a:t>
            </a:r>
            <a:endParaRPr lang="en-US" sz="1800" i="1" dirty="0" smtClean="0">
              <a:solidFill>
                <a:schemeClr val="accent2"/>
              </a:solidFill>
              <a:latin typeface="Courier"/>
              <a:cs typeface="Courier"/>
            </a:endParaRP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i="1" dirty="0" smtClean="0">
                <a:solidFill>
                  <a:schemeClr val="accent2"/>
                </a:solidFill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LD	F6,</a:t>
            </a:r>
            <a:r>
              <a:rPr lang="en-US" sz="1800" dirty="0" smtClean="0">
                <a:solidFill>
                  <a:schemeClr val="accent2"/>
                </a:solidFill>
                <a:latin typeface="Courier"/>
                <a:cs typeface="Courier"/>
              </a:rPr>
              <a:t>x-8</a:t>
            </a:r>
            <a:r>
              <a:rPr lang="en-US" sz="1800" dirty="0" smtClean="0">
                <a:latin typeface="Courier"/>
                <a:cs typeface="Courier"/>
              </a:rPr>
              <a:t>(R1)</a:t>
            </a:r>
            <a:r>
              <a:rPr lang="en-US" sz="1800" i="1" dirty="0" smtClean="0">
                <a:solidFill>
                  <a:schemeClr val="accent2"/>
                </a:solidFill>
                <a:latin typeface="Courier"/>
                <a:cs typeface="Courier"/>
              </a:rPr>
              <a:t> ;drop SUBI/BNEZ</a:t>
            </a:r>
            <a:endParaRPr lang="en-US" sz="1800" dirty="0" smtClean="0">
              <a:latin typeface="Courier"/>
              <a:cs typeface="Courier"/>
            </a:endParaRP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ADDD	F8,F6,F2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SD	</a:t>
            </a:r>
            <a:r>
              <a:rPr lang="en-US" sz="1800" dirty="0" smtClean="0">
                <a:solidFill>
                  <a:schemeClr val="accent2"/>
                </a:solidFill>
                <a:latin typeface="Courier"/>
                <a:cs typeface="Courier"/>
              </a:rPr>
              <a:t>x-8</a:t>
            </a:r>
            <a:r>
              <a:rPr lang="en-US" sz="1800" dirty="0" smtClean="0">
                <a:latin typeface="Courier"/>
                <a:cs typeface="Courier"/>
              </a:rPr>
              <a:t>(R1),F8</a:t>
            </a:r>
            <a:endParaRPr lang="en-US" sz="1800" i="1" dirty="0" smtClean="0">
              <a:solidFill>
                <a:schemeClr val="accent2"/>
              </a:solidFill>
              <a:latin typeface="Courier"/>
              <a:cs typeface="Courier"/>
            </a:endParaRP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i="1" dirty="0" smtClean="0">
                <a:solidFill>
                  <a:schemeClr val="accent2"/>
                </a:solidFill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LD	F10,</a:t>
            </a:r>
            <a:r>
              <a:rPr lang="en-US" sz="1800" dirty="0" smtClean="0">
                <a:solidFill>
                  <a:schemeClr val="accent2"/>
                </a:solidFill>
                <a:latin typeface="Courier"/>
                <a:cs typeface="Courier"/>
              </a:rPr>
              <a:t>x-16</a:t>
            </a:r>
            <a:r>
              <a:rPr lang="en-US" sz="1800" dirty="0" smtClean="0">
                <a:latin typeface="Courier"/>
                <a:cs typeface="Courier"/>
              </a:rPr>
              <a:t>(R1)	</a:t>
            </a:r>
            <a:r>
              <a:rPr lang="en-US" sz="1800" i="1" dirty="0">
                <a:solidFill>
                  <a:schemeClr val="accent2"/>
                </a:solidFill>
                <a:latin typeface="Courier"/>
                <a:cs typeface="Courier"/>
              </a:rPr>
              <a:t>;drop again</a:t>
            </a:r>
            <a:endParaRPr lang="en-US" sz="1800" dirty="0" smtClean="0">
              <a:latin typeface="Courier"/>
              <a:cs typeface="Courier"/>
            </a:endParaRP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ADDD	F12,F10,F2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SD	</a:t>
            </a:r>
            <a:r>
              <a:rPr lang="en-US" sz="1800" dirty="0" smtClean="0">
                <a:solidFill>
                  <a:schemeClr val="accent2"/>
                </a:solidFill>
                <a:latin typeface="Courier"/>
                <a:cs typeface="Courier"/>
              </a:rPr>
              <a:t>x-16</a:t>
            </a:r>
            <a:r>
              <a:rPr lang="en-US" sz="1800" dirty="0" smtClean="0">
                <a:latin typeface="Courier"/>
                <a:cs typeface="Courier"/>
              </a:rPr>
              <a:t>(R1),F12</a:t>
            </a:r>
            <a:endParaRPr lang="en-US" sz="1800" i="1" dirty="0" smtClean="0">
              <a:solidFill>
                <a:schemeClr val="accent2"/>
              </a:solidFill>
              <a:latin typeface="Courier"/>
              <a:cs typeface="Courier"/>
            </a:endParaRP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i="1" dirty="0" smtClean="0">
                <a:solidFill>
                  <a:schemeClr val="accent2"/>
                </a:solidFill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LD	F14,</a:t>
            </a:r>
            <a:r>
              <a:rPr lang="en-US" sz="1800" dirty="0" smtClean="0">
                <a:solidFill>
                  <a:schemeClr val="accent2"/>
                </a:solidFill>
                <a:latin typeface="Courier"/>
                <a:cs typeface="Courier"/>
              </a:rPr>
              <a:t>x-24</a:t>
            </a:r>
            <a:r>
              <a:rPr lang="en-US" sz="1800" dirty="0" smtClean="0">
                <a:latin typeface="Courier"/>
                <a:cs typeface="Courier"/>
              </a:rPr>
              <a:t>(R1</a:t>
            </a:r>
            <a:r>
              <a:rPr lang="en-US" sz="1800" dirty="0">
                <a:latin typeface="Courier"/>
                <a:cs typeface="Courier"/>
              </a:rPr>
              <a:t>) </a:t>
            </a:r>
            <a:r>
              <a:rPr lang="en-US" sz="1800" i="1" dirty="0">
                <a:solidFill>
                  <a:schemeClr val="accent2"/>
                </a:solidFill>
                <a:latin typeface="Courier"/>
                <a:cs typeface="Courier"/>
              </a:rPr>
              <a:t>;drop again</a:t>
            </a:r>
            <a:endParaRPr lang="en-US" sz="1800" dirty="0" smtClean="0">
              <a:latin typeface="Courier"/>
              <a:cs typeface="Courier"/>
            </a:endParaRP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ADDD	F16,F14,F2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SD	</a:t>
            </a:r>
            <a:r>
              <a:rPr lang="en-US" sz="1800" dirty="0" smtClean="0">
                <a:solidFill>
                  <a:schemeClr val="accent2"/>
                </a:solidFill>
                <a:latin typeface="Courier"/>
                <a:cs typeface="Courier"/>
              </a:rPr>
              <a:t>x-24</a:t>
            </a:r>
            <a:r>
              <a:rPr lang="en-US" sz="1800" dirty="0" smtClean="0">
                <a:latin typeface="Courier"/>
                <a:cs typeface="Courier"/>
              </a:rPr>
              <a:t>(R1),F16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SUBI	R1,R1,</a:t>
            </a:r>
            <a:r>
              <a:rPr lang="en-US" sz="1800" dirty="0" smtClean="0">
                <a:solidFill>
                  <a:schemeClr val="accent2"/>
                </a:solidFill>
                <a:latin typeface="Courier"/>
                <a:cs typeface="Courier"/>
              </a:rPr>
              <a:t>32    </a:t>
            </a:r>
            <a:r>
              <a:rPr lang="en-US" sz="1800" i="1" dirty="0" smtClean="0">
                <a:solidFill>
                  <a:schemeClr val="accent2"/>
                </a:solidFill>
                <a:latin typeface="Courier"/>
                <a:cs typeface="Courier"/>
              </a:rPr>
              <a:t>;alter to 4*8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i="1" dirty="0" smtClean="0">
                <a:solidFill>
                  <a:schemeClr val="accent2"/>
                </a:solidFill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BNEZ	R1,LOOP</a:t>
            </a:r>
            <a:endParaRPr lang="en-US" sz="1800" i="1" dirty="0">
              <a:solidFill>
                <a:schemeClr val="accent2"/>
              </a:solidFill>
              <a:latin typeface="Courier"/>
              <a:cs typeface="Courier"/>
            </a:endParaRPr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76200" y="1101725"/>
            <a:ext cx="3276600" cy="175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3175" indent="-3175">
              <a:buFont typeface="Monotype Sorts" charset="2"/>
              <a:buNone/>
              <a:tabLst>
                <a:tab pos="858838" algn="l"/>
                <a:tab pos="1716088" algn="l"/>
              </a:tabLst>
            </a:pPr>
            <a:r>
              <a:rPr lang="en-US" sz="1800" dirty="0" smtClean="0">
                <a:latin typeface="Courier"/>
                <a:cs typeface="Courier"/>
              </a:rPr>
              <a:t>Loop:	LD	F0,x(R1)</a:t>
            </a:r>
            <a:br>
              <a:rPr lang="en-US" sz="1800" dirty="0" smtClean="0">
                <a:latin typeface="Courier"/>
                <a:cs typeface="Courier"/>
              </a:rPr>
            </a:br>
            <a:r>
              <a:rPr lang="en-US" sz="1800" dirty="0" smtClean="0">
                <a:latin typeface="Courier"/>
                <a:cs typeface="Courier"/>
              </a:rPr>
              <a:t>	ADDD	F4,F0,F2</a:t>
            </a:r>
            <a:br>
              <a:rPr lang="en-US" sz="1800" dirty="0" smtClean="0">
                <a:latin typeface="Courier"/>
                <a:cs typeface="Courier"/>
              </a:rPr>
            </a:br>
            <a:r>
              <a:rPr lang="en-US" sz="1800" dirty="0" smtClean="0">
                <a:latin typeface="Courier"/>
                <a:cs typeface="Courier"/>
              </a:rPr>
              <a:t>	SD	x(R1),F4</a:t>
            </a:r>
            <a: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  <a:t/>
            </a:r>
            <a:b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</a:br>
            <a: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SUBI	R1,R1,8</a:t>
            </a:r>
            <a:br>
              <a:rPr lang="en-US" sz="1800" dirty="0" smtClean="0">
                <a:latin typeface="Courier"/>
                <a:cs typeface="Courier"/>
              </a:rPr>
            </a:br>
            <a:r>
              <a:rPr lang="en-US" sz="1800" dirty="0" smtClean="0">
                <a:latin typeface="Courier"/>
                <a:cs typeface="Courier"/>
              </a:rPr>
              <a:t>	BNEZ	R1,Loop</a:t>
            </a:r>
            <a:endParaRPr lang="en-US" sz="1800" dirty="0">
              <a:latin typeface="Courier"/>
              <a:cs typeface="Courier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8000" y="990600"/>
            <a:ext cx="5867400" cy="914400"/>
            <a:chOff x="1920" y="336"/>
            <a:chExt cx="3696" cy="576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20" y="576"/>
              <a:ext cx="3504" cy="336"/>
              <a:chOff x="1920" y="672"/>
              <a:chExt cx="2784" cy="432"/>
            </a:xfrm>
          </p:grpSpPr>
          <p:sp>
            <p:nvSpPr>
              <p:cNvPr id="174089" name="Line 6"/>
              <p:cNvSpPr>
                <a:spLocks noChangeShapeType="1"/>
              </p:cNvSpPr>
              <p:nvPr/>
            </p:nvSpPr>
            <p:spPr bwMode="auto">
              <a:xfrm>
                <a:off x="1920" y="672"/>
                <a:ext cx="27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4090" name="Line 7"/>
              <p:cNvSpPr>
                <a:spLocks noChangeShapeType="1"/>
              </p:cNvSpPr>
              <p:nvPr/>
            </p:nvSpPr>
            <p:spPr bwMode="auto">
              <a:xfrm>
                <a:off x="4704" y="672"/>
                <a:ext cx="0" cy="4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74088" name="Text Box 8"/>
            <p:cNvSpPr txBox="1">
              <a:spLocks noChangeArrowheads="1"/>
            </p:cNvSpPr>
            <p:nvPr/>
          </p:nvSpPr>
          <p:spPr bwMode="auto">
            <a:xfrm>
              <a:off x="2208" y="336"/>
              <a:ext cx="3408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 i="1" dirty="0">
                  <a:solidFill>
                    <a:schemeClr val="accent2"/>
                  </a:solidFill>
                </a:rPr>
                <a:t>Replicate loop body 4 times, will need cleanup </a:t>
              </a:r>
            </a:p>
            <a:p>
              <a:pPr>
                <a:spcBef>
                  <a:spcPct val="50000"/>
                </a:spcBef>
              </a:pPr>
              <a:r>
                <a:rPr lang="en-US" sz="1800" b="1" i="1" dirty="0">
                  <a:solidFill>
                    <a:schemeClr val="accent2"/>
                  </a:solidFill>
                </a:rPr>
                <a:t>phase if loop iteration is not a multiple of 4</a:t>
              </a:r>
            </a:p>
          </p:txBody>
        </p:sp>
      </p:grpSp>
      <p:sp>
        <p:nvSpPr>
          <p:cNvPr id="861193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Loop Unrolling</a:t>
            </a:r>
            <a:endParaRPr lang="en-US" dirty="0"/>
          </a:p>
        </p:txBody>
      </p:sp>
      <p:sp>
        <p:nvSpPr>
          <p:cNvPr id="174086" name="Rectangle 10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911475"/>
            <a:ext cx="3505200" cy="3813175"/>
          </a:xfrm>
        </p:spPr>
        <p:txBody>
          <a:bodyPr/>
          <a:lstStyle/>
          <a:p>
            <a:r>
              <a:rPr lang="en-US" sz="1800" dirty="0"/>
              <a:t>6 cycles, but only 3 are loop body</a:t>
            </a:r>
          </a:p>
          <a:p>
            <a:r>
              <a:rPr lang="en-US" sz="1800" dirty="0"/>
              <a:t>Loop unrolling limits overhead at the expense of a larger code</a:t>
            </a:r>
          </a:p>
          <a:p>
            <a:pPr lvl="1"/>
            <a:r>
              <a:rPr lang="en-US" sz="1600" dirty="0"/>
              <a:t>Eliminates branch delays</a:t>
            </a:r>
          </a:p>
          <a:p>
            <a:pPr lvl="1"/>
            <a:r>
              <a:rPr lang="en-US" sz="1600" dirty="0"/>
              <a:t>Enable effective scheduling</a:t>
            </a:r>
          </a:p>
          <a:p>
            <a:r>
              <a:rPr lang="en-US" sz="1800" dirty="0"/>
              <a:t>Use of different registers needed to limit data hazard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1186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23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7" tIns="44450" rIns="90487" bIns="44450"/>
          <a:lstStyle/>
          <a:p>
            <a:pPr>
              <a:defRPr/>
            </a:pPr>
            <a:r>
              <a:rPr lang="en-US"/>
              <a:t>Scheduling Unrolled Loops</a:t>
            </a:r>
          </a:p>
        </p:txBody>
      </p:sp>
      <p:sp>
        <p:nvSpPr>
          <p:cNvPr id="863235" name="Rectangle 3"/>
          <p:cNvSpPr>
            <a:spLocks noChangeArrowheads="1"/>
          </p:cNvSpPr>
          <p:nvPr/>
        </p:nvSpPr>
        <p:spPr bwMode="auto">
          <a:xfrm>
            <a:off x="76200" y="1087520"/>
            <a:ext cx="3505200" cy="4029308"/>
          </a:xfrm>
          <a:prstGeom prst="rect">
            <a:avLst/>
          </a:prstGeom>
          <a:solidFill>
            <a:srgbClr val="CCECFF"/>
          </a:solidFill>
          <a:ln w="12700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marL="285750" indent="-285750">
              <a:spcBef>
                <a:spcPct val="2000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b="1" i="1" u="sng" dirty="0">
                <a:solidFill>
                  <a:srgbClr val="663300"/>
                </a:solidFill>
                <a:latin typeface="Courier"/>
                <a:cs typeface="Courier"/>
              </a:rPr>
              <a:t>Cycle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	</a:t>
            </a:r>
            <a:r>
              <a:rPr lang="en-US" sz="1600" b="1" i="1" u="sng" dirty="0" smtClean="0">
                <a:solidFill>
                  <a:srgbClr val="663300"/>
                </a:solidFill>
                <a:latin typeface="Courier"/>
                <a:cs typeface="Courier"/>
              </a:rPr>
              <a:t>Instruction</a:t>
            </a:r>
            <a:endParaRPr lang="en-US" sz="1600" b="1" i="1" u="sng" dirty="0">
              <a:solidFill>
                <a:srgbClr val="663300"/>
              </a:solidFill>
              <a:latin typeface="Courier"/>
              <a:cs typeface="Courier"/>
            </a:endParaRP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rgbClr val="FF0000"/>
                </a:solidFill>
                <a:latin typeface="Courier"/>
                <a:cs typeface="Courier"/>
              </a:rPr>
              <a:t>1</a:t>
            </a:r>
            <a:r>
              <a:rPr lang="en-US" sz="1600" dirty="0">
                <a:latin typeface="Courier"/>
                <a:cs typeface="Courier"/>
              </a:rPr>
              <a:t> Loop:	</a:t>
            </a:r>
            <a:r>
              <a:rPr lang="en-US" sz="1600" dirty="0" smtClean="0">
                <a:latin typeface="Courier"/>
                <a:cs typeface="Courier"/>
              </a:rPr>
              <a:t>LD	F0</a:t>
            </a:r>
            <a:r>
              <a:rPr lang="en-US" sz="1600" dirty="0">
                <a:latin typeface="Courier"/>
                <a:cs typeface="Courier"/>
              </a:rPr>
              <a:t>,x(R1</a:t>
            </a:r>
            <a:r>
              <a:rPr lang="en-US" sz="1600" dirty="0" smtClean="0">
                <a:latin typeface="Courier"/>
                <a:cs typeface="Courier"/>
              </a:rPr>
              <a:t>)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3</a:t>
            </a:r>
            <a:r>
              <a:rPr lang="en-US" sz="1600" dirty="0" smtClean="0">
                <a:latin typeface="Courier"/>
                <a:cs typeface="Courier"/>
              </a:rPr>
              <a:t>	ADDD	F4</a:t>
            </a:r>
            <a:r>
              <a:rPr lang="en-US" sz="1600" dirty="0">
                <a:latin typeface="Courier"/>
                <a:cs typeface="Courier"/>
              </a:rPr>
              <a:t>,F0,</a:t>
            </a:r>
            <a:r>
              <a:rPr lang="en-US" sz="1600" dirty="0" smtClean="0">
                <a:latin typeface="Courier"/>
                <a:cs typeface="Courier"/>
              </a:rPr>
              <a:t>F2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6</a:t>
            </a:r>
            <a:r>
              <a:rPr lang="en-US" sz="1600" dirty="0" smtClean="0">
                <a:latin typeface="Courier"/>
                <a:cs typeface="Courier"/>
              </a:rPr>
              <a:t>	SD	x</a:t>
            </a:r>
            <a:r>
              <a:rPr lang="en-US" sz="1600" dirty="0">
                <a:latin typeface="Courier"/>
                <a:cs typeface="Courier"/>
              </a:rPr>
              <a:t>(R1),</a:t>
            </a:r>
            <a:r>
              <a:rPr lang="en-US" sz="1600" dirty="0" smtClean="0">
                <a:latin typeface="Courier"/>
                <a:cs typeface="Courier"/>
              </a:rPr>
              <a:t>F4</a:t>
            </a:r>
            <a:endParaRPr lang="en-US" sz="1600" i="1" dirty="0" smtClean="0">
              <a:latin typeface="Courier"/>
              <a:cs typeface="Courier"/>
            </a:endParaRP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7</a:t>
            </a:r>
            <a:r>
              <a:rPr lang="en-US" sz="1600" dirty="0" smtClean="0">
                <a:latin typeface="Courier"/>
                <a:cs typeface="Courier"/>
              </a:rPr>
              <a:t>	LD	F6</a:t>
            </a:r>
            <a:r>
              <a:rPr lang="en-US" sz="1600" dirty="0">
                <a:latin typeface="Courier"/>
                <a:cs typeface="Courier"/>
              </a:rPr>
              <a:t>,x-8(R1</a:t>
            </a:r>
            <a:r>
              <a:rPr lang="en-US" sz="1600" dirty="0" smtClean="0">
                <a:latin typeface="Courier"/>
                <a:cs typeface="Courier"/>
              </a:rPr>
              <a:t>)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9</a:t>
            </a:r>
            <a:r>
              <a:rPr lang="en-US" sz="1600" dirty="0" smtClean="0">
                <a:latin typeface="Courier"/>
                <a:cs typeface="Courier"/>
              </a:rPr>
              <a:t>	ADDD	F8</a:t>
            </a:r>
            <a:r>
              <a:rPr lang="en-US" sz="1600" dirty="0">
                <a:latin typeface="Courier"/>
                <a:cs typeface="Courier"/>
              </a:rPr>
              <a:t>,F6,</a:t>
            </a:r>
            <a:r>
              <a:rPr lang="en-US" sz="1600" dirty="0" smtClean="0">
                <a:latin typeface="Courier"/>
                <a:cs typeface="Courier"/>
              </a:rPr>
              <a:t>F2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12	</a:t>
            </a:r>
            <a:r>
              <a:rPr lang="en-US" sz="1600" dirty="0" smtClean="0">
                <a:latin typeface="Courier"/>
                <a:cs typeface="Courier"/>
              </a:rPr>
              <a:t>SD	x</a:t>
            </a:r>
            <a:r>
              <a:rPr lang="en-US" sz="1600" dirty="0">
                <a:latin typeface="Courier"/>
                <a:cs typeface="Courier"/>
              </a:rPr>
              <a:t>-8(R1),F8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endParaRPr lang="en-US" sz="1600" i="1" dirty="0" smtClean="0">
              <a:latin typeface="Courier"/>
              <a:cs typeface="Courier"/>
            </a:endParaRP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13</a:t>
            </a:r>
            <a:r>
              <a:rPr lang="en-US" sz="1600" dirty="0" smtClean="0">
                <a:latin typeface="Courier"/>
                <a:cs typeface="Courier"/>
              </a:rPr>
              <a:t>	LD	F10</a:t>
            </a:r>
            <a:r>
              <a:rPr lang="en-US" sz="1600" dirty="0">
                <a:latin typeface="Courier"/>
                <a:cs typeface="Courier"/>
              </a:rPr>
              <a:t>,x-16(R1</a:t>
            </a:r>
            <a:r>
              <a:rPr lang="en-US" sz="1600" dirty="0" smtClean="0">
                <a:latin typeface="Courier"/>
                <a:cs typeface="Courier"/>
              </a:rPr>
              <a:t>)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15</a:t>
            </a:r>
            <a:r>
              <a:rPr lang="en-US" sz="1600" dirty="0" smtClean="0">
                <a:latin typeface="Courier"/>
                <a:cs typeface="Courier"/>
              </a:rPr>
              <a:t>	ADDD	F12</a:t>
            </a:r>
            <a:r>
              <a:rPr lang="en-US" sz="1600" dirty="0">
                <a:latin typeface="Courier"/>
                <a:cs typeface="Courier"/>
              </a:rPr>
              <a:t>,F10,</a:t>
            </a:r>
            <a:r>
              <a:rPr lang="en-US" sz="1600" dirty="0" smtClean="0">
                <a:latin typeface="Courier"/>
                <a:cs typeface="Courier"/>
              </a:rPr>
              <a:t>F2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18</a:t>
            </a:r>
            <a:r>
              <a:rPr lang="en-US" sz="1600" dirty="0" smtClean="0">
                <a:latin typeface="Courier"/>
                <a:cs typeface="Courier"/>
              </a:rPr>
              <a:t>	SD	x</a:t>
            </a:r>
            <a:r>
              <a:rPr lang="en-US" sz="1600" dirty="0">
                <a:latin typeface="Courier"/>
                <a:cs typeface="Courier"/>
              </a:rPr>
              <a:t>-16(R1),</a:t>
            </a:r>
            <a:r>
              <a:rPr lang="en-US" sz="1600" dirty="0" smtClean="0">
                <a:latin typeface="Courier"/>
                <a:cs typeface="Courier"/>
              </a:rPr>
              <a:t>F12</a:t>
            </a:r>
            <a:endParaRPr lang="en-US" sz="1600" i="1" dirty="0" smtClean="0">
              <a:latin typeface="Courier"/>
              <a:cs typeface="Courier"/>
            </a:endParaRP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19</a:t>
            </a:r>
            <a:r>
              <a:rPr lang="en-US" sz="1600" dirty="0" smtClean="0">
                <a:latin typeface="Courier"/>
                <a:cs typeface="Courier"/>
              </a:rPr>
              <a:t>	LD	F14</a:t>
            </a:r>
            <a:r>
              <a:rPr lang="en-US" sz="1600" dirty="0">
                <a:latin typeface="Courier"/>
                <a:cs typeface="Courier"/>
              </a:rPr>
              <a:t>,x-24(R1</a:t>
            </a:r>
            <a:r>
              <a:rPr lang="en-US" sz="1600" dirty="0" smtClean="0">
                <a:latin typeface="Courier"/>
                <a:cs typeface="Courier"/>
              </a:rPr>
              <a:t>)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21</a:t>
            </a:r>
            <a:r>
              <a:rPr lang="en-US" sz="1600" dirty="0" smtClean="0">
                <a:latin typeface="Courier"/>
                <a:cs typeface="Courier"/>
              </a:rPr>
              <a:t>	ADDD	F16</a:t>
            </a:r>
            <a:r>
              <a:rPr lang="en-US" sz="1600" dirty="0">
                <a:latin typeface="Courier"/>
                <a:cs typeface="Courier"/>
              </a:rPr>
              <a:t>,F14,</a:t>
            </a:r>
            <a:r>
              <a:rPr lang="en-US" sz="1600" dirty="0" smtClean="0">
                <a:latin typeface="Courier"/>
                <a:cs typeface="Courier"/>
              </a:rPr>
              <a:t>F2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24	</a:t>
            </a:r>
            <a:r>
              <a:rPr lang="en-US" sz="1600" dirty="0" smtClean="0">
                <a:latin typeface="Courier"/>
                <a:cs typeface="Courier"/>
              </a:rPr>
              <a:t>SD	x</a:t>
            </a:r>
            <a:r>
              <a:rPr lang="en-US" sz="1600" dirty="0">
                <a:latin typeface="Courier"/>
                <a:cs typeface="Courier"/>
              </a:rPr>
              <a:t>-24(R1),</a:t>
            </a:r>
            <a:r>
              <a:rPr lang="en-US" sz="1600" dirty="0" smtClean="0">
                <a:latin typeface="Courier"/>
                <a:cs typeface="Courier"/>
              </a:rPr>
              <a:t>F16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25	</a:t>
            </a:r>
            <a:r>
              <a:rPr lang="en-US" sz="1600" dirty="0" smtClean="0">
                <a:latin typeface="Courier"/>
                <a:cs typeface="Courier"/>
              </a:rPr>
              <a:t>SUBI	R1</a:t>
            </a:r>
            <a:r>
              <a:rPr lang="en-US" sz="1600" dirty="0">
                <a:latin typeface="Courier"/>
                <a:cs typeface="Courier"/>
              </a:rPr>
              <a:t>,R1,#</a:t>
            </a:r>
            <a:r>
              <a:rPr lang="en-US" sz="1600" dirty="0" smtClean="0">
                <a:latin typeface="Courier"/>
                <a:cs typeface="Courier"/>
              </a:rPr>
              <a:t>32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27</a:t>
            </a:r>
            <a:r>
              <a:rPr lang="en-US" sz="1600" dirty="0" smtClean="0">
                <a:latin typeface="Courier"/>
                <a:cs typeface="Courier"/>
              </a:rPr>
              <a:t>	BNEZ	R1</a:t>
            </a:r>
            <a:r>
              <a:rPr lang="en-US" sz="1600" dirty="0">
                <a:latin typeface="Courier"/>
                <a:cs typeface="Courier"/>
              </a:rPr>
              <a:t>,</a:t>
            </a:r>
            <a:r>
              <a:rPr lang="en-US" sz="1600" dirty="0" smtClean="0">
                <a:latin typeface="Courier"/>
                <a:cs typeface="Courier"/>
              </a:rPr>
              <a:t>LOOP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28</a:t>
            </a:r>
            <a:r>
              <a:rPr lang="en-US" sz="1600" dirty="0" smtClean="0">
                <a:latin typeface="Courier"/>
                <a:cs typeface="Courier"/>
              </a:rPr>
              <a:t>	NOOP</a:t>
            </a:r>
            <a:endParaRPr lang="en-US" sz="1600" i="1" dirty="0">
              <a:solidFill>
                <a:schemeClr val="accent2"/>
              </a:solidFill>
              <a:latin typeface="Courier"/>
              <a:cs typeface="Courier"/>
            </a:endParaRPr>
          </a:p>
        </p:txBody>
      </p:sp>
      <p:sp>
        <p:nvSpPr>
          <p:cNvPr id="863236" name="Rectangle 4"/>
          <p:cNvSpPr>
            <a:spLocks noChangeArrowheads="1"/>
          </p:cNvSpPr>
          <p:nvPr/>
        </p:nvSpPr>
        <p:spPr bwMode="auto">
          <a:xfrm>
            <a:off x="5486400" y="1054100"/>
            <a:ext cx="3581400" cy="3832331"/>
          </a:xfrm>
          <a:prstGeom prst="rect">
            <a:avLst/>
          </a:prstGeom>
          <a:solidFill>
            <a:srgbClr val="FFFF66"/>
          </a:solidFill>
          <a:ln w="12700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b="1" i="1" u="sng" dirty="0">
                <a:solidFill>
                  <a:srgbClr val="663300"/>
                </a:solidFill>
                <a:latin typeface="Courier"/>
                <a:cs typeface="Courier"/>
              </a:rPr>
              <a:t>Cycle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	</a:t>
            </a:r>
            <a:r>
              <a:rPr lang="en-US" sz="1600" b="1" i="1" u="sng" dirty="0" smtClean="0">
                <a:solidFill>
                  <a:srgbClr val="663300"/>
                </a:solidFill>
                <a:latin typeface="Courier"/>
                <a:cs typeface="Courier"/>
              </a:rPr>
              <a:t>Instruction</a:t>
            </a:r>
            <a:endParaRPr lang="en-US" sz="1600" dirty="0">
              <a:latin typeface="Courier"/>
              <a:cs typeface="Courier"/>
            </a:endParaRP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1</a:t>
            </a:r>
            <a:r>
              <a:rPr lang="en-US" sz="1600" dirty="0">
                <a:latin typeface="Courier"/>
                <a:cs typeface="Courier"/>
              </a:rPr>
              <a:t> Loop:	</a:t>
            </a:r>
            <a:r>
              <a:rPr lang="en-US" sz="1600" dirty="0" smtClean="0">
                <a:latin typeface="Courier"/>
                <a:cs typeface="Courier"/>
              </a:rPr>
              <a:t>LD	F0</a:t>
            </a:r>
            <a:r>
              <a:rPr lang="en-US" sz="1600" dirty="0">
                <a:latin typeface="Courier"/>
                <a:cs typeface="Courier"/>
              </a:rPr>
              <a:t>,x(R1)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2</a:t>
            </a:r>
            <a:r>
              <a:rPr lang="en-US" sz="1600" dirty="0" smtClean="0">
                <a:latin typeface="Courier"/>
                <a:cs typeface="Courier"/>
              </a:rPr>
              <a:t>	LD	F6</a:t>
            </a:r>
            <a:r>
              <a:rPr lang="en-US" sz="1600" dirty="0">
                <a:latin typeface="Courier"/>
                <a:cs typeface="Courier"/>
              </a:rPr>
              <a:t>,x-8(R1)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3</a:t>
            </a:r>
            <a:r>
              <a:rPr lang="en-US" sz="1600" dirty="0" smtClean="0">
                <a:latin typeface="Courier"/>
                <a:cs typeface="Courier"/>
              </a:rPr>
              <a:t>	LD	F10</a:t>
            </a:r>
            <a:r>
              <a:rPr lang="en-US" sz="1600" dirty="0">
                <a:latin typeface="Courier"/>
                <a:cs typeface="Courier"/>
              </a:rPr>
              <a:t>,x-16(R1)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4</a:t>
            </a:r>
            <a:r>
              <a:rPr lang="en-US" sz="1600" dirty="0" smtClean="0">
                <a:latin typeface="Courier"/>
                <a:cs typeface="Courier"/>
              </a:rPr>
              <a:t>	LD	F14</a:t>
            </a:r>
            <a:r>
              <a:rPr lang="en-US" sz="1600" dirty="0">
                <a:latin typeface="Courier"/>
                <a:cs typeface="Courier"/>
              </a:rPr>
              <a:t>,x-24(R1)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5</a:t>
            </a:r>
            <a:r>
              <a:rPr lang="en-US" sz="1600" dirty="0" smtClean="0">
                <a:latin typeface="Courier"/>
                <a:cs typeface="Courier"/>
              </a:rPr>
              <a:t>	ADDD	F4</a:t>
            </a:r>
            <a:r>
              <a:rPr lang="en-US" sz="1600" dirty="0">
                <a:latin typeface="Courier"/>
                <a:cs typeface="Courier"/>
              </a:rPr>
              <a:t>,F0,F2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6</a:t>
            </a:r>
            <a:r>
              <a:rPr lang="en-US" sz="1600" dirty="0" smtClean="0">
                <a:latin typeface="Courier"/>
                <a:cs typeface="Courier"/>
              </a:rPr>
              <a:t>	ADDD	F8</a:t>
            </a:r>
            <a:r>
              <a:rPr lang="en-US" sz="1600" dirty="0">
                <a:latin typeface="Courier"/>
                <a:cs typeface="Courier"/>
              </a:rPr>
              <a:t>,F6,F2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7</a:t>
            </a:r>
            <a:r>
              <a:rPr lang="en-US" sz="1600" dirty="0" smtClean="0">
                <a:latin typeface="Courier"/>
                <a:cs typeface="Courier"/>
              </a:rPr>
              <a:t>	ADDD	F12</a:t>
            </a:r>
            <a:r>
              <a:rPr lang="en-US" sz="1600" dirty="0">
                <a:latin typeface="Courier"/>
                <a:cs typeface="Courier"/>
              </a:rPr>
              <a:t>,F10,F2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8</a:t>
            </a:r>
            <a:r>
              <a:rPr lang="en-US" sz="1600" dirty="0" smtClean="0">
                <a:latin typeface="Courier"/>
                <a:cs typeface="Courier"/>
              </a:rPr>
              <a:t>	ADDD	F16</a:t>
            </a:r>
            <a:r>
              <a:rPr lang="en-US" sz="1600" dirty="0">
                <a:latin typeface="Courier"/>
                <a:cs typeface="Courier"/>
              </a:rPr>
              <a:t>,F14,</a:t>
            </a:r>
            <a:r>
              <a:rPr lang="en-US" sz="1600" dirty="0" smtClean="0">
                <a:latin typeface="Courier"/>
                <a:cs typeface="Courier"/>
              </a:rPr>
              <a:t>F2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9</a:t>
            </a:r>
            <a:r>
              <a:rPr lang="en-US" sz="1600" dirty="0" smtClean="0">
                <a:latin typeface="Courier"/>
                <a:cs typeface="Courier"/>
              </a:rPr>
              <a:t>	SD	x</a:t>
            </a:r>
            <a:r>
              <a:rPr lang="en-US" sz="1600" dirty="0">
                <a:latin typeface="Courier"/>
                <a:cs typeface="Courier"/>
              </a:rPr>
              <a:t>(R1),</a:t>
            </a:r>
            <a:r>
              <a:rPr lang="en-US" sz="1600" dirty="0" smtClean="0">
                <a:latin typeface="Courier"/>
                <a:cs typeface="Courier"/>
              </a:rPr>
              <a:t>F4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10</a:t>
            </a:r>
            <a:r>
              <a:rPr lang="en-US" sz="1600" dirty="0" smtClean="0">
                <a:solidFill>
                  <a:schemeClr val="accent2"/>
                </a:solidFill>
                <a:latin typeface="Courier"/>
                <a:cs typeface="Courier"/>
              </a:rPr>
              <a:t>	</a:t>
            </a:r>
            <a:r>
              <a:rPr lang="en-US" sz="1600" dirty="0" smtClean="0">
                <a:latin typeface="Courier"/>
                <a:cs typeface="Courier"/>
              </a:rPr>
              <a:t>SD	x</a:t>
            </a:r>
            <a:r>
              <a:rPr lang="en-US" sz="1600" dirty="0">
                <a:latin typeface="Courier"/>
                <a:cs typeface="Courier"/>
              </a:rPr>
              <a:t>-8(R1),F8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11</a:t>
            </a:r>
            <a:r>
              <a:rPr lang="en-US" sz="1600" dirty="0" smtClean="0">
                <a:solidFill>
                  <a:schemeClr val="accent2"/>
                </a:solidFill>
                <a:latin typeface="Courier"/>
                <a:cs typeface="Courier"/>
              </a:rPr>
              <a:t>	</a:t>
            </a:r>
            <a:r>
              <a:rPr lang="en-US" sz="1600" dirty="0" smtClean="0">
                <a:latin typeface="Courier"/>
                <a:cs typeface="Courier"/>
              </a:rPr>
              <a:t>SUBI	R1</a:t>
            </a:r>
            <a:r>
              <a:rPr lang="en-US" sz="1600" dirty="0">
                <a:latin typeface="Courier"/>
                <a:cs typeface="Courier"/>
              </a:rPr>
              <a:t>,R1,#32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12</a:t>
            </a:r>
            <a:r>
              <a:rPr lang="en-US" sz="1600" dirty="0" smtClean="0">
                <a:latin typeface="Courier"/>
                <a:cs typeface="Courier"/>
              </a:rPr>
              <a:t>	SD	</a:t>
            </a:r>
            <a:r>
              <a:rPr lang="en-US" sz="1600" dirty="0" smtClean="0">
                <a:solidFill>
                  <a:schemeClr val="accent2"/>
                </a:solidFill>
                <a:latin typeface="Courier"/>
                <a:cs typeface="Courier"/>
              </a:rPr>
              <a:t>x</a:t>
            </a: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+16</a:t>
            </a:r>
            <a:r>
              <a:rPr lang="en-US" sz="1600" dirty="0">
                <a:latin typeface="Courier"/>
                <a:cs typeface="Courier"/>
              </a:rPr>
              <a:t>(R1),F12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13</a:t>
            </a:r>
            <a:r>
              <a:rPr lang="en-US" sz="1600" dirty="0" smtClean="0">
                <a:latin typeface="Courier"/>
                <a:cs typeface="Courier"/>
              </a:rPr>
              <a:t>	BNEZ	R1</a:t>
            </a:r>
            <a:r>
              <a:rPr lang="en-US" sz="1600" dirty="0">
                <a:latin typeface="Courier"/>
                <a:cs typeface="Courier"/>
              </a:rPr>
              <a:t>,LOOP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14</a:t>
            </a:r>
            <a:r>
              <a:rPr lang="en-US" sz="1600" dirty="0" smtClean="0">
                <a:latin typeface="Courier"/>
                <a:cs typeface="Courier"/>
              </a:rPr>
              <a:t>	SD	</a:t>
            </a:r>
            <a:r>
              <a:rPr lang="en-US" sz="1600" dirty="0" smtClean="0">
                <a:solidFill>
                  <a:schemeClr val="accent2"/>
                </a:solidFill>
                <a:latin typeface="Courier"/>
                <a:cs typeface="Courier"/>
              </a:rPr>
              <a:t>x</a:t>
            </a: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+8</a:t>
            </a:r>
            <a:r>
              <a:rPr lang="en-US" sz="1600" dirty="0">
                <a:latin typeface="Courier"/>
                <a:cs typeface="Courier"/>
              </a:rPr>
              <a:t>(R1),F1</a:t>
            </a:r>
          </a:p>
        </p:txBody>
      </p:sp>
      <p:sp>
        <p:nvSpPr>
          <p:cNvPr id="863237" name="Text Box 5"/>
          <p:cNvSpPr txBox="1">
            <a:spLocks noChangeArrowheads="1"/>
          </p:cNvSpPr>
          <p:nvPr/>
        </p:nvSpPr>
        <p:spPr bwMode="auto">
          <a:xfrm>
            <a:off x="3581400" y="1022350"/>
            <a:ext cx="20574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</a:rPr>
              <a:t>Loop unrolling exposes more computation that can be scheduled to minimize the pipeline stalls</a:t>
            </a:r>
          </a:p>
        </p:txBody>
      </p:sp>
      <p:sp>
        <p:nvSpPr>
          <p:cNvPr id="863238" name="AutoShape 6"/>
          <p:cNvSpPr>
            <a:spLocks noChangeArrowheads="1"/>
          </p:cNvSpPr>
          <p:nvPr/>
        </p:nvSpPr>
        <p:spPr bwMode="auto">
          <a:xfrm>
            <a:off x="3730625" y="2743200"/>
            <a:ext cx="1752600" cy="304800"/>
          </a:xfrm>
          <a:prstGeom prst="rightArrow">
            <a:avLst>
              <a:gd name="adj1" fmla="val 50000"/>
              <a:gd name="adj2" fmla="val 1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3239" name="Text Box 7"/>
          <p:cNvSpPr txBox="1">
            <a:spLocks noChangeArrowheads="1"/>
          </p:cNvSpPr>
          <p:nvPr/>
        </p:nvSpPr>
        <p:spPr bwMode="auto">
          <a:xfrm>
            <a:off x="3581400" y="3152775"/>
            <a:ext cx="20574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</a:rPr>
              <a:t>Understanding dependence among instructions is the key for for detecting and performing the transformation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3236" grpId="0" animBg="1" autoUpdateAnimBg="0"/>
      <p:bldP spid="863237" grpId="0" autoUpdateAnimBg="0"/>
      <p:bldP spid="863238" grpId="0" animBg="1"/>
      <p:bldP spid="86323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Floating-Point Pipeline</a:t>
            </a:r>
          </a:p>
        </p:txBody>
      </p:sp>
      <p:sp>
        <p:nvSpPr>
          <p:cNvPr id="13926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Impractical for FP ops to complete in one clock 	</a:t>
            </a:r>
          </a:p>
          <a:p>
            <a:pPr lvl="1"/>
            <a:r>
              <a:rPr lang="en-US" sz="2400"/>
              <a:t>(complex logic and/or very long clock cycle)</a:t>
            </a:r>
          </a:p>
          <a:p>
            <a:r>
              <a:rPr lang="en-US" sz="2800"/>
              <a:t>More complex hazards</a:t>
            </a:r>
          </a:p>
          <a:p>
            <a:pPr lvl="1"/>
            <a:r>
              <a:rPr lang="en-US" sz="2400"/>
              <a:t>Structural</a:t>
            </a:r>
          </a:p>
          <a:p>
            <a:pPr lvl="1"/>
            <a:r>
              <a:rPr lang="en-US" sz="2400"/>
              <a:t>Data</a:t>
            </a:r>
          </a:p>
        </p:txBody>
      </p:sp>
      <p:graphicFrame>
        <p:nvGraphicFramePr>
          <p:cNvPr id="139266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4572000" y="2227263"/>
          <a:ext cx="3886200" cy="339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92" name="Bitmap Image" r:id="rId4" imgW="5349704" imgH="4671465" progId="">
                  <p:embed/>
                </p:oleObj>
              </mc:Choice>
              <mc:Fallback>
                <p:oleObj name="Bitmap Image" r:id="rId4" imgW="5349704" imgH="4671465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227263"/>
                        <a:ext cx="3886200" cy="339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1314" name="Object 2"/>
          <p:cNvGraphicFramePr>
            <a:graphicFrameLocks noChangeAspect="1"/>
          </p:cNvGraphicFramePr>
          <p:nvPr/>
        </p:nvGraphicFramePr>
        <p:xfrm>
          <a:off x="0" y="914400"/>
          <a:ext cx="91440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56" name="Bitmap Image" r:id="rId4" imgW="6569009" imgH="3429297" progId="">
                  <p:embed/>
                </p:oleObj>
              </mc:Choice>
              <mc:Fallback>
                <p:oleObj name="Bitmap Image" r:id="rId4" imgW="6569009" imgH="3429297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14400"/>
                        <a:ext cx="9144000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3530600"/>
            <a:ext cx="3429000" cy="1190625"/>
            <a:chOff x="0" y="2034"/>
            <a:chExt cx="2160" cy="750"/>
          </a:xfrm>
        </p:grpSpPr>
        <p:sp>
          <p:nvSpPr>
            <p:cNvPr id="141329" name="Line 4"/>
            <p:cNvSpPr>
              <a:spLocks noChangeShapeType="1"/>
            </p:cNvSpPr>
            <p:nvPr/>
          </p:nvSpPr>
          <p:spPr bwMode="auto">
            <a:xfrm>
              <a:off x="960" y="2640"/>
              <a:ext cx="1200" cy="9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330" name="Text Box 5"/>
            <p:cNvSpPr txBox="1">
              <a:spLocks noChangeArrowheads="1"/>
            </p:cNvSpPr>
            <p:nvPr/>
          </p:nvSpPr>
          <p:spPr bwMode="auto">
            <a:xfrm>
              <a:off x="0" y="2034"/>
              <a:ext cx="1440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chemeClr val="accent2"/>
                  </a:solidFill>
                </a:rPr>
                <a:t>Non-pipelined DIV operation stalling the whole pipeline for 24 cycles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5715000" y="3654425"/>
            <a:ext cx="3352800" cy="1143000"/>
            <a:chOff x="3600" y="2112"/>
            <a:chExt cx="2112" cy="720"/>
          </a:xfrm>
        </p:grpSpPr>
        <p:sp>
          <p:nvSpPr>
            <p:cNvPr id="141327" name="Line 7"/>
            <p:cNvSpPr>
              <a:spLocks noChangeShapeType="1"/>
            </p:cNvSpPr>
            <p:nvPr/>
          </p:nvSpPr>
          <p:spPr bwMode="auto">
            <a:xfrm flipH="1" flipV="1">
              <a:off x="3600" y="2112"/>
              <a:ext cx="720" cy="33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328" name="Text Box 8"/>
            <p:cNvSpPr txBox="1">
              <a:spLocks noChangeArrowheads="1"/>
            </p:cNvSpPr>
            <p:nvPr/>
          </p:nvSpPr>
          <p:spPr bwMode="auto">
            <a:xfrm>
              <a:off x="3984" y="2428"/>
              <a:ext cx="172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 smtClean="0">
                  <a:solidFill>
                    <a:schemeClr val="accent2"/>
                  </a:solidFill>
                </a:rPr>
                <a:t>4-</a:t>
              </a:r>
              <a:r>
                <a:rPr lang="en-US" sz="1800" dirty="0">
                  <a:solidFill>
                    <a:schemeClr val="accent2"/>
                  </a:solidFill>
                </a:rPr>
                <a:t>stage pipelined FP addition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4800600" y="1063625"/>
            <a:ext cx="4114800" cy="366713"/>
            <a:chOff x="3024" y="480"/>
            <a:chExt cx="2592" cy="231"/>
          </a:xfrm>
        </p:grpSpPr>
        <p:sp>
          <p:nvSpPr>
            <p:cNvPr id="141325" name="Line 10"/>
            <p:cNvSpPr>
              <a:spLocks noChangeShapeType="1"/>
            </p:cNvSpPr>
            <p:nvPr/>
          </p:nvSpPr>
          <p:spPr bwMode="auto">
            <a:xfrm flipH="1" flipV="1">
              <a:off x="3024" y="528"/>
              <a:ext cx="1584" cy="48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326" name="Text Box 11"/>
            <p:cNvSpPr txBox="1">
              <a:spLocks noChangeArrowheads="1"/>
            </p:cNvSpPr>
            <p:nvPr/>
          </p:nvSpPr>
          <p:spPr bwMode="auto">
            <a:xfrm>
              <a:off x="4656" y="480"/>
              <a:ext cx="9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chemeClr val="accent2"/>
                  </a:solidFill>
                </a:rPr>
                <a:t>Integer ALU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0" y="1139825"/>
            <a:ext cx="2362200" cy="1143000"/>
            <a:chOff x="0" y="528"/>
            <a:chExt cx="1488" cy="720"/>
          </a:xfrm>
        </p:grpSpPr>
        <p:sp>
          <p:nvSpPr>
            <p:cNvPr id="141323" name="Line 13"/>
            <p:cNvSpPr>
              <a:spLocks noChangeShapeType="1"/>
            </p:cNvSpPr>
            <p:nvPr/>
          </p:nvSpPr>
          <p:spPr bwMode="auto">
            <a:xfrm>
              <a:off x="864" y="816"/>
              <a:ext cx="528" cy="43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324" name="Text Box 14"/>
            <p:cNvSpPr txBox="1">
              <a:spLocks noChangeArrowheads="1"/>
            </p:cNvSpPr>
            <p:nvPr/>
          </p:nvSpPr>
          <p:spPr bwMode="auto">
            <a:xfrm>
              <a:off x="0" y="528"/>
              <a:ext cx="14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chemeClr val="accent2"/>
                  </a:solidFill>
                </a:rPr>
                <a:t>7-stage pipelined FP multiply</a:t>
              </a:r>
            </a:p>
          </p:txBody>
        </p:sp>
      </p:grpSp>
      <p:sp>
        <p:nvSpPr>
          <p:cNvPr id="826383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Multi-cycle FP Pipeline</a:t>
            </a:r>
          </a:p>
        </p:txBody>
      </p: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0" y="4797425"/>
            <a:ext cx="9144000" cy="1981200"/>
            <a:chOff x="0" y="3022"/>
            <a:chExt cx="5760" cy="1248"/>
          </a:xfrm>
        </p:grpSpPr>
        <p:sp>
          <p:nvSpPr>
            <p:cNvPr id="141322" name="Text Box 17"/>
            <p:cNvSpPr txBox="1">
              <a:spLocks noChangeArrowheads="1"/>
            </p:cNvSpPr>
            <p:nvPr/>
          </p:nvSpPr>
          <p:spPr bwMode="auto">
            <a:xfrm>
              <a:off x="480" y="4039"/>
              <a:ext cx="50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 u="sng"/>
                <a:t>Example</a:t>
              </a:r>
              <a:r>
                <a:rPr lang="en-US" sz="1800" b="1" i="1"/>
                <a:t>:</a:t>
              </a:r>
              <a:r>
                <a:rPr lang="en-US" sz="1800" b="1" i="1">
                  <a:solidFill>
                    <a:schemeClr val="accent2"/>
                  </a:solidFill>
                </a:rPr>
                <a:t> </a:t>
              </a:r>
              <a:r>
                <a:rPr lang="en-US" sz="1800" i="1">
                  <a:solidFill>
                    <a:schemeClr val="hlink"/>
                  </a:solidFill>
                </a:rPr>
                <a:t>blue</a:t>
              </a:r>
              <a:r>
                <a:rPr lang="en-US" sz="1800" i="1">
                  <a:solidFill>
                    <a:schemeClr val="accent2"/>
                  </a:solidFill>
                </a:rPr>
                <a:t> </a:t>
              </a:r>
              <a:r>
                <a:rPr lang="en-US" sz="1800" i="1"/>
                <a:t>indicate where data is needed and </a:t>
              </a:r>
              <a:r>
                <a:rPr lang="en-US" sz="1800" i="1">
                  <a:solidFill>
                    <a:srgbClr val="FF0000"/>
                  </a:solidFill>
                </a:rPr>
                <a:t>red</a:t>
              </a:r>
              <a:r>
                <a:rPr lang="en-US" sz="1800" i="1"/>
                <a:t> when result is available</a:t>
              </a:r>
            </a:p>
          </p:txBody>
        </p:sp>
        <p:graphicFrame>
          <p:nvGraphicFramePr>
            <p:cNvPr id="141315" name="Object 3"/>
            <p:cNvGraphicFramePr>
              <a:graphicFrameLocks noChangeAspect="1"/>
            </p:cNvGraphicFramePr>
            <p:nvPr/>
          </p:nvGraphicFramePr>
          <p:xfrm>
            <a:off x="0" y="3022"/>
            <a:ext cx="5760" cy="9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1357" name="Document" r:id="rId7" imgW="6096000" imgH="1027176" progId="Word.Document.8">
                    <p:embed/>
                  </p:oleObj>
                </mc:Choice>
                <mc:Fallback>
                  <p:oleObj name="Document" r:id="rId7" imgW="6096000" imgH="1027176" progId="Word.Document.8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3022"/>
                          <a:ext cx="5760" cy="9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Multi-cycle FP: EX Phase</a:t>
            </a:r>
          </a:p>
        </p:txBody>
      </p:sp>
      <p:sp>
        <p:nvSpPr>
          <p:cNvPr id="14336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dirty="0"/>
              <a:t>Latency</a:t>
            </a:r>
            <a:r>
              <a:rPr lang="en-US" sz="2000" dirty="0"/>
              <a:t>: cycles between instruction that produces result and instruction that uses it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Since most operations consume their operands at the beginning of the EX stage, latency is usually number of the stages of the EX an instruction uses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Long latency increases the frequency of RAW hazards</a:t>
            </a:r>
          </a:p>
          <a:p>
            <a:pPr>
              <a:lnSpc>
                <a:spcPct val="90000"/>
              </a:lnSpc>
            </a:pPr>
            <a:r>
              <a:rPr lang="en-US" sz="2000" b="1" dirty="0"/>
              <a:t>Initiation </a:t>
            </a:r>
            <a:r>
              <a:rPr lang="en-US" sz="2000" b="1" dirty="0" smtClean="0"/>
              <a:t>interval / Repeat interval</a:t>
            </a:r>
            <a:r>
              <a:rPr lang="en-US" sz="2000" dirty="0" smtClean="0"/>
              <a:t>: </a:t>
            </a:r>
            <a:r>
              <a:rPr lang="en-US" sz="2000" dirty="0"/>
              <a:t>cycles between issuing two operations of a given type</a:t>
            </a:r>
          </a:p>
        </p:txBody>
      </p:sp>
      <p:graphicFrame>
        <p:nvGraphicFramePr>
          <p:cNvPr id="143362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533400" y="4127500"/>
          <a:ext cx="7924800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8" name="Document" r:id="rId5" imgW="5158740" imgH="1584960" progId="Word.Document.8">
                  <p:embed/>
                </p:oleObj>
              </mc:Choice>
              <mc:Fallback>
                <p:oleObj name="Document" r:id="rId5" imgW="5158740" imgH="158496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127500"/>
                        <a:ext cx="7924800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Text Box 2"/>
          <p:cNvSpPr txBox="1">
            <a:spLocks noChangeArrowheads="1"/>
          </p:cNvSpPr>
          <p:nvPr/>
        </p:nvSpPr>
        <p:spPr bwMode="auto">
          <a:xfrm>
            <a:off x="1371600" y="6461125"/>
            <a:ext cx="624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chemeClr val="accent2"/>
                </a:solidFill>
              </a:rPr>
              <a:t>Example of RAW hazard caused by the long latency</a:t>
            </a:r>
          </a:p>
        </p:txBody>
      </p:sp>
      <p:sp>
        <p:nvSpPr>
          <p:cNvPr id="830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FP Pipeline Challenges</a:t>
            </a:r>
          </a:p>
        </p:txBody>
      </p:sp>
      <p:sp>
        <p:nvSpPr>
          <p:cNvPr id="145413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1800"/>
              <a:t>Non-pipelined divide causes structural hazards</a:t>
            </a:r>
          </a:p>
          <a:p>
            <a:pPr>
              <a:lnSpc>
                <a:spcPct val="90000"/>
              </a:lnSpc>
            </a:pPr>
            <a:r>
              <a:rPr lang="en-US" sz="1800"/>
              <a:t>Number of register writes required in a cycle can be larger than 1</a:t>
            </a:r>
          </a:p>
          <a:p>
            <a:pPr>
              <a:lnSpc>
                <a:spcPct val="90000"/>
              </a:lnSpc>
            </a:pPr>
            <a:r>
              <a:rPr lang="en-US" sz="1800"/>
              <a:t>WAW hazards are possible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Instructions no longer reach WB in order</a:t>
            </a:r>
          </a:p>
          <a:p>
            <a:pPr>
              <a:lnSpc>
                <a:spcPct val="90000"/>
              </a:lnSpc>
            </a:pPr>
            <a:r>
              <a:rPr lang="en-US" sz="1800"/>
              <a:t>WAR hazards are </a:t>
            </a:r>
            <a:r>
              <a:rPr lang="en-US" sz="1800" b="1">
                <a:solidFill>
                  <a:schemeClr val="accent2"/>
                </a:solidFill>
              </a:rPr>
              <a:t>NOT</a:t>
            </a:r>
            <a:r>
              <a:rPr lang="en-US" sz="1800"/>
              <a:t> possible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Register reads are still taking place during the ID stage</a:t>
            </a:r>
          </a:p>
          <a:p>
            <a:pPr>
              <a:lnSpc>
                <a:spcPct val="90000"/>
              </a:lnSpc>
            </a:pPr>
            <a:r>
              <a:rPr lang="en-US" sz="1800"/>
              <a:t>Instructions can complete out of order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Complicates exceptions</a:t>
            </a:r>
          </a:p>
          <a:p>
            <a:pPr>
              <a:lnSpc>
                <a:spcPct val="90000"/>
              </a:lnSpc>
            </a:pPr>
            <a:r>
              <a:rPr lang="en-US" sz="1800"/>
              <a:t>Longer latency makes RAW stalls more frequent</a:t>
            </a:r>
          </a:p>
        </p:txBody>
      </p:sp>
      <p:graphicFrame>
        <p:nvGraphicFramePr>
          <p:cNvPr id="145410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152400" y="4411663"/>
          <a:ext cx="8686800" cy="183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36" name="Document" r:id="rId5" imgW="6900672" imgH="1459992" progId="Word.Document.8">
                  <p:embed/>
                </p:oleObj>
              </mc:Choice>
              <mc:Fallback>
                <p:oleObj name="Document" r:id="rId5" imgW="6900672" imgH="1459992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411663"/>
                        <a:ext cx="8686800" cy="1836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Structural Hazard</a:t>
            </a:r>
          </a:p>
        </p:txBody>
      </p:sp>
      <p:graphicFrame>
        <p:nvGraphicFramePr>
          <p:cNvPr id="147458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1041400" y="1295400"/>
          <a:ext cx="6907213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84" name="Document" r:id="rId5" imgW="6309360" imgH="2331720" progId="Word.Document.8">
                  <p:embed/>
                </p:oleObj>
              </mc:Choice>
              <mc:Fallback>
                <p:oleObj name="Document" r:id="rId5" imgW="6309360" imgH="233172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1400" y="1295400"/>
                        <a:ext cx="6907213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746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000"/>
              <a:t>At cycle 10, MULTD, ADDD and LD instructions all in MEM</a:t>
            </a:r>
          </a:p>
          <a:p>
            <a:r>
              <a:rPr lang="en-US" sz="2000"/>
              <a:t>At cycle 11, MULTD, ADDD and LD instructions all in WB </a:t>
            </a:r>
          </a:p>
          <a:p>
            <a:pPr lvl="1"/>
            <a:r>
              <a:rPr lang="en-US" sz="1800"/>
              <a:t>Additional write ports are not cost effective since they are rarely used</a:t>
            </a:r>
          </a:p>
          <a:p>
            <a:r>
              <a:rPr lang="en-US" sz="2000"/>
              <a:t>Instead</a:t>
            </a:r>
          </a:p>
          <a:p>
            <a:pPr lvl="1"/>
            <a:r>
              <a:rPr lang="en-US" sz="1800"/>
              <a:t>Detect at ID and stall</a:t>
            </a:r>
          </a:p>
          <a:p>
            <a:pPr lvl="1"/>
            <a:r>
              <a:rPr lang="en-US" sz="1800"/>
              <a:t>Detect at MEM or WB and stall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WAW Data Hazards</a:t>
            </a:r>
          </a:p>
        </p:txBody>
      </p:sp>
      <p:graphicFrame>
        <p:nvGraphicFramePr>
          <p:cNvPr id="149506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533400" y="1295400"/>
          <a:ext cx="7924800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32" name="Document" r:id="rId5" imgW="6362700" imgH="2362200" progId="Word.Document.8">
                  <p:embed/>
                </p:oleObj>
              </mc:Choice>
              <mc:Fallback>
                <p:oleObj name="Document" r:id="rId5" imgW="6362700" imgH="236220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95400"/>
                        <a:ext cx="7924800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950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1800"/>
              <a:t>WAW hazards can be corrected by either: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Stalling the latter instruction at MEM until it is safe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Preventing the first instruction from overwriting the register </a:t>
            </a:r>
          </a:p>
          <a:p>
            <a:pPr>
              <a:lnSpc>
                <a:spcPct val="90000"/>
              </a:lnSpc>
            </a:pPr>
            <a:r>
              <a:rPr lang="en-US" sz="1800"/>
              <a:t>Correcting at cycle 11 OK unless intervening RAW/use of F2</a:t>
            </a:r>
          </a:p>
          <a:p>
            <a:pPr>
              <a:lnSpc>
                <a:spcPct val="90000"/>
              </a:lnSpc>
            </a:pPr>
            <a:r>
              <a:rPr lang="en-US" sz="1800"/>
              <a:t>WAW hazards can be detected at the ID stage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Convert 1st instruction to no-op </a:t>
            </a:r>
          </a:p>
          <a:p>
            <a:pPr>
              <a:lnSpc>
                <a:spcPct val="90000"/>
              </a:lnSpc>
            </a:pPr>
            <a:r>
              <a:rPr lang="en-US" sz="1800"/>
              <a:t>WAW hazards are generally very rare, designers usually go with the simplest solution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Detecting Hazards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Hazards among FP instructions &amp; and combined FP and integer instructions</a:t>
            </a:r>
          </a:p>
          <a:p>
            <a:pPr>
              <a:lnSpc>
                <a:spcPct val="90000"/>
              </a:lnSpc>
            </a:pPr>
            <a:r>
              <a:rPr lang="en-US" sz="2000"/>
              <a:t>Separate int &amp; fp register files limits latter to FP load and store instructions</a:t>
            </a:r>
          </a:p>
          <a:p>
            <a:pPr>
              <a:lnSpc>
                <a:spcPct val="90000"/>
              </a:lnSpc>
            </a:pPr>
            <a:r>
              <a:rPr lang="en-US" sz="2000"/>
              <a:t>Assuming all checks are to be performed in the ID phase: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Check for structural hazards: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Wait if the functional unit is busy (Divides in our case)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Make sure the register write port is available when needed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Check for a RAW data hazard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Requires knowledge of latency and initiation interval to decide when to forward and when to stall 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Check for a WAW data hazard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Write completion has to be estimated at the ID stage to check with other instructions in the pipeline</a:t>
            </a:r>
          </a:p>
          <a:p>
            <a:pPr>
              <a:lnSpc>
                <a:spcPct val="90000"/>
              </a:lnSpc>
            </a:pPr>
            <a:r>
              <a:rPr lang="en-US" sz="2000"/>
              <a:t>Data hazard detection and forwarding logic from values stored between the stages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Stalls/Instruction, FP Pipeline</a:t>
            </a:r>
          </a:p>
        </p:txBody>
      </p:sp>
      <p:pic>
        <p:nvPicPr>
          <p:cNvPr id="1617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84250" y="1074738"/>
            <a:ext cx="7173913" cy="578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5317</TotalTime>
  <Words>742</Words>
  <Application>Microsoft Macintosh PowerPoint</Application>
  <PresentationFormat>On-screen Show (4:3)</PresentationFormat>
  <Paragraphs>191</Paragraphs>
  <Slides>15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Arial Black</vt:lpstr>
      <vt:lpstr>Courier</vt:lpstr>
      <vt:lpstr>Monotype Sorts</vt:lpstr>
      <vt:lpstr>ＭＳ Ｐゴシック</vt:lpstr>
      <vt:lpstr>Times New Roman</vt:lpstr>
      <vt:lpstr>UMBC</vt:lpstr>
      <vt:lpstr>Bitmap Image</vt:lpstr>
      <vt:lpstr>Document</vt:lpstr>
      <vt:lpstr>CMSC 611: Advanced Computer Architecture</vt:lpstr>
      <vt:lpstr>Floating-Point Pipeline</vt:lpstr>
      <vt:lpstr>Multi-cycle FP Pipeline</vt:lpstr>
      <vt:lpstr>Multi-cycle FP: EX Phase</vt:lpstr>
      <vt:lpstr>FP Pipeline Challenges</vt:lpstr>
      <vt:lpstr>Structural Hazard</vt:lpstr>
      <vt:lpstr>WAW Data Hazards</vt:lpstr>
      <vt:lpstr>Detecting Hazards</vt:lpstr>
      <vt:lpstr>Stalls/Instruction, FP Pipeline</vt:lpstr>
      <vt:lpstr>Instruction Level Parallelism (ILP)</vt:lpstr>
      <vt:lpstr>Loops: Simple &amp; Common</vt:lpstr>
      <vt:lpstr>Major Assumptions</vt:lpstr>
      <vt:lpstr>Motivating Example</vt:lpstr>
      <vt:lpstr>Loop Unrolling</vt:lpstr>
      <vt:lpstr>Scheduling Unrolled Loops</vt:lpstr>
    </vt:vector>
  </TitlesOfParts>
  <Manager/>
  <Company/>
  <LinksUpToDate>false</LinksUpToDate>
  <SharedDoc>false</SharedDoc>
  <HyperlinkBase/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611: Advanced Computer Architecture</dc:title>
  <dc:subject/>
  <dc:creator>Marc Olano</dc:creator>
  <cp:keywords/>
  <dc:description/>
  <cp:lastModifiedBy>Marc Olano</cp:lastModifiedBy>
  <cp:revision>64</cp:revision>
  <cp:lastPrinted>2010-10-04T19:53:23Z</cp:lastPrinted>
  <dcterms:created xsi:type="dcterms:W3CDTF">2010-10-04T19:44:46Z</dcterms:created>
  <dcterms:modified xsi:type="dcterms:W3CDTF">2018-04-05T16:54:29Z</dcterms:modified>
  <cp:category/>
</cp:coreProperties>
</file>