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408" r:id="rId3"/>
    <p:sldId id="409" r:id="rId4"/>
    <p:sldId id="436" r:id="rId5"/>
    <p:sldId id="437" r:id="rId6"/>
    <p:sldId id="438" r:id="rId7"/>
    <p:sldId id="439" r:id="rId8"/>
    <p:sldId id="440" r:id="rId9"/>
    <p:sldId id="441" r:id="rId10"/>
    <p:sldId id="442" r:id="rId11"/>
    <p:sldId id="443" r:id="rId12"/>
    <p:sldId id="444" r:id="rId13"/>
    <p:sldId id="445" r:id="rId14"/>
    <p:sldId id="446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531">
          <p15:clr>
            <a:srgbClr val="A4A3A4"/>
          </p15:clr>
        </p15:guide>
        <p15:guide id="3" orient="horz" pos="3292">
          <p15:clr>
            <a:srgbClr val="A4A3A4"/>
          </p15:clr>
        </p15:guide>
        <p15:guide id="4" orient="horz" pos="3640">
          <p15:clr>
            <a:srgbClr val="A4A3A4"/>
          </p15:clr>
        </p15:guide>
        <p15:guide id="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2"/>
  </p:normalViewPr>
  <p:slideViewPr>
    <p:cSldViewPr snapToObjects="1">
      <p:cViewPr varScale="1">
        <p:scale>
          <a:sx n="113" d="100"/>
          <a:sy n="113" d="100"/>
        </p:scale>
        <p:origin x="968" y="184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36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531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5BAF8-7733-6C4C-83A1-D4F7E426F45E}" type="slidenum">
              <a:rPr lang="en-US"/>
              <a:pPr/>
              <a:t>10</a:t>
            </a:fld>
            <a:endParaRPr 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92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0174A5-9979-8B40-9077-876CCA610A3F}" type="slidenum">
              <a:rPr lang="en-US"/>
              <a:pPr/>
              <a:t>11</a:t>
            </a:fld>
            <a:endParaRPr lang="en-US"/>
          </a:p>
        </p:txBody>
      </p:sp>
      <p:sp>
        <p:nvSpPr>
          <p:cNvPr id="15462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94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59B2A-A2AA-4D4F-B37D-B2DDDA102E63}" type="slidenum">
              <a:rPr lang="en-US"/>
              <a:pPr/>
              <a:t>12</a:t>
            </a:fld>
            <a:endParaRPr lang="en-US"/>
          </a:p>
        </p:txBody>
      </p:sp>
      <p:sp>
        <p:nvSpPr>
          <p:cNvPr id="15667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89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96E629-69E4-AB4C-AA43-485211BFA684}" type="slidenum">
              <a:rPr lang="en-US"/>
              <a:pPr/>
              <a:t>13</a:t>
            </a:fld>
            <a:endParaRPr lang="en-US"/>
          </a:p>
        </p:txBody>
      </p:sp>
      <p:sp>
        <p:nvSpPr>
          <p:cNvPr id="15872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944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5A2F5F-932D-004C-938B-44AD0D7C3BE8}" type="slidenum">
              <a:rPr lang="en-US"/>
              <a:pPr/>
              <a:t>14</a:t>
            </a:fld>
            <a:endParaRPr lang="en-US"/>
          </a:p>
        </p:txBody>
      </p:sp>
      <p:sp>
        <p:nvSpPr>
          <p:cNvPr id="1607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18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BEBF0-7254-EB43-89D4-102FDE1F1B48}" type="slidenum">
              <a:rPr lang="en-US"/>
              <a:pPr/>
              <a:t>2</a:t>
            </a:fld>
            <a:endParaRPr lang="en-US"/>
          </a:p>
        </p:txBody>
      </p:sp>
      <p:sp>
        <p:nvSpPr>
          <p:cNvPr id="1402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3FE38D-6DBE-7244-B398-689B119EC6FF}" type="slidenum">
              <a:rPr lang="en-US"/>
              <a:pPr/>
              <a:t>3</a:t>
            </a:fld>
            <a:endParaRPr lang="en-US"/>
          </a:p>
        </p:txBody>
      </p:sp>
      <p:sp>
        <p:nvSpPr>
          <p:cNvPr id="14233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5A0B2-36F6-B14E-AC15-206332ACF6AD}" type="slidenum">
              <a:rPr lang="en-US"/>
              <a:pPr/>
              <a:t>4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5C4A90-998A-9C4D-A418-2985943A6603}" type="slidenum">
              <a:rPr lang="en-US"/>
              <a:pPr/>
              <a:t>5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D0345-F93C-864F-A333-054371D94C2E}" type="slidenum">
              <a:rPr lang="en-US"/>
              <a:pPr/>
              <a:t>6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1A381-3049-F248-BD78-2DE908EFE256}" type="slidenum">
              <a:rPr lang="en-US"/>
              <a:pPr/>
              <a:t>7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38C66-7DD7-2C47-A118-59FE3728C1EA}" type="slidenum">
              <a:rPr lang="en-US"/>
              <a:pPr/>
              <a:t>8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FA8F85-8DA4-B34E-B8D0-2EF73B2E2832}" type="slidenum">
              <a:rPr lang="en-US"/>
              <a:pPr/>
              <a:t>9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7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698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Microsoft_Word_97_-_2004_Document1.doc"/><Relationship Id="rId8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Microsoft_Word_97_-_2004_Document2.doc"/><Relationship Id="rId6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Instruction Level Parallelism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Instruction Set Complications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Early-Write Instructions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MIPS only writes late in pipeline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Machines with multiple writes usually require capability to rollback the effect of an instruction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e.g. VAX auto-increment,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that update memory state during execution, e.g. string copy, may need to save &amp; restore temporary registers</a:t>
            </a:r>
          </a:p>
          <a:p>
            <a:pPr>
              <a:lnSpc>
                <a:spcPct val="90000"/>
              </a:lnSpc>
            </a:pPr>
            <a:r>
              <a:rPr lang="en-US" sz="2800"/>
              <a:t>Branching mechanisms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Complications from condition codes, predictive execution for exceptions prior to branch</a:t>
            </a:r>
          </a:p>
          <a:p>
            <a:pPr>
              <a:lnSpc>
                <a:spcPct val="90000"/>
              </a:lnSpc>
            </a:pPr>
            <a:r>
              <a:rPr lang="en-US" sz="2800"/>
              <a:t>Variable, multi-cycle operations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 can make multiple writes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3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Maintaining Precise Exceptions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Pipelining FP instructions can cause out-of-order completion</a:t>
            </a:r>
          </a:p>
          <a:p>
            <a:r>
              <a:rPr lang="en-US" dirty="0"/>
              <a:t>Exceptions also a problem: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DIVF	F0, F2, F4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ADDF	F10, F10, F8	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SUBF	F12, F12, F14</a:t>
            </a:r>
          </a:p>
          <a:p>
            <a:pPr lvl="1"/>
            <a:r>
              <a:rPr lang="en-US" dirty="0"/>
              <a:t>No data hazards</a:t>
            </a:r>
          </a:p>
          <a:p>
            <a:pPr lvl="1"/>
            <a:r>
              <a:rPr lang="en-US" dirty="0"/>
              <a:t>What if DIVF exception occurs after ADDF writes F10?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1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Times" charset="0"/>
              <a:buAutoNum type="arabicPeriod"/>
            </a:pPr>
            <a:r>
              <a:rPr lang="en-US" sz="2000" dirty="0"/>
              <a:t>Settle for imprecise exceptions</a:t>
            </a:r>
          </a:p>
          <a:p>
            <a:pPr marL="914400" lvl="1" indent="-457200"/>
            <a:r>
              <a:rPr lang="en-US" sz="1800" dirty="0"/>
              <a:t>Some supercomputers still uses this approach</a:t>
            </a:r>
          </a:p>
          <a:p>
            <a:pPr marL="914400" lvl="1" indent="-457200"/>
            <a:r>
              <a:rPr lang="en-US" sz="1800" dirty="0"/>
              <a:t>IEEE floating point standard requires precise exceptions</a:t>
            </a:r>
          </a:p>
          <a:p>
            <a:pPr marL="914400" lvl="1" indent="-457200"/>
            <a:r>
              <a:rPr lang="en-US" sz="1800" dirty="0"/>
              <a:t>Some machine offer slow precise and fast imprecise exceptions</a:t>
            </a:r>
          </a:p>
          <a:p>
            <a:pPr marL="533400" indent="-533400">
              <a:buFont typeface="Times" charset="0"/>
              <a:buAutoNum type="arabicPeriod"/>
            </a:pPr>
            <a:r>
              <a:rPr lang="en-US" sz="2000" dirty="0"/>
              <a:t>Buffer the results of all operations until previous instructions complete</a:t>
            </a:r>
          </a:p>
          <a:p>
            <a:pPr marL="914400" lvl="1" indent="-457200"/>
            <a:r>
              <a:rPr lang="en-US" sz="1800" dirty="0"/>
              <a:t>Complex and expensive </a:t>
            </a:r>
            <a:r>
              <a:rPr lang="en-US" sz="1800" dirty="0" smtClean="0"/>
              <a:t>design</a:t>
            </a:r>
          </a:p>
          <a:p>
            <a:pPr marL="914400" lvl="1" indent="-457200"/>
            <a:r>
              <a:rPr lang="en-US" sz="1800" b="1" dirty="0" smtClean="0"/>
              <a:t>Most modern processors store results in a</a:t>
            </a:r>
            <a:br>
              <a:rPr lang="en-US" sz="1800" b="1" dirty="0" smtClean="0"/>
            </a:br>
            <a:r>
              <a:rPr lang="en-US" sz="1800" b="1" i="1" dirty="0" smtClean="0"/>
              <a:t>Reorder Buffer (ROB)</a:t>
            </a:r>
            <a:r>
              <a:rPr lang="en-US" sz="1800" b="1" dirty="0" smtClean="0"/>
              <a:t> and </a:t>
            </a:r>
            <a:r>
              <a:rPr lang="en-US" sz="1800" b="1" i="1" dirty="0" smtClean="0"/>
              <a:t>commit</a:t>
            </a:r>
            <a:r>
              <a:rPr lang="en-US" sz="1800" b="1" dirty="0" smtClean="0"/>
              <a:t> in order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AutoNum type="arabicPeriod" startAt="3"/>
            </a:pPr>
            <a:r>
              <a:rPr lang="en-US" sz="2400" dirty="0"/>
              <a:t>Allow imprecise exceptions and get the handler to clean up any miss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Save PC + state about the interrupting instruction and all out-of-order completed instructions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The trap handler will consider the state modification caused by finished instructions and prepare machine to resume correctly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Issues: consider the following example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 dirty="0"/>
              <a:t>Instruction1:    Long running, eventual exception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 dirty="0"/>
              <a:t>Instructions 2 … (n-1) :  Instructions that do not complete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 dirty="0"/>
              <a:t>Instruction n :  An instruction that is finished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The compiler can simplify the problem by grouping FP instructions so that the trap does not have to worry about unrelated instructions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1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 startAt="4"/>
            </a:pPr>
            <a:r>
              <a:rPr lang="en-US" sz="2800"/>
              <a:t>Allow instruction issue to continue only if previous instruction are guaranteed to cause no exceptions: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Mainly applied in the execution phase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Used on MIPS R4000 and Intel Pentium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3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Floating-Point Pipeline</a:t>
            </a:r>
          </a:p>
        </p:txBody>
      </p:sp>
      <p:sp>
        <p:nvSpPr>
          <p:cNvPr id="13926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Impractical for FP ops to complete in one clock 	</a:t>
            </a:r>
          </a:p>
          <a:p>
            <a:pPr lvl="1"/>
            <a:r>
              <a:rPr lang="en-US" sz="2400"/>
              <a:t>(complex logic and/or very long clock cycle)</a:t>
            </a:r>
          </a:p>
          <a:p>
            <a:r>
              <a:rPr lang="en-US" sz="2800"/>
              <a:t>More complex hazards</a:t>
            </a:r>
          </a:p>
          <a:p>
            <a:pPr lvl="1"/>
            <a:r>
              <a:rPr lang="en-US" sz="2400"/>
              <a:t>Structural</a:t>
            </a:r>
          </a:p>
          <a:p>
            <a:pPr lvl="1"/>
            <a:r>
              <a:rPr lang="en-US" sz="2400"/>
              <a:t>Data</a:t>
            </a:r>
          </a:p>
        </p:txBody>
      </p:sp>
      <p:graphicFrame>
        <p:nvGraphicFramePr>
          <p:cNvPr id="13926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2227263"/>
          <a:ext cx="38862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93" name="Bitmap Image" r:id="rId4" imgW="5349704" imgH="4671465" progId="">
                  <p:embed/>
                </p:oleObj>
              </mc:Choice>
              <mc:Fallback>
                <p:oleObj name="Bitmap Image" r:id="rId4" imgW="5349704" imgH="467146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27263"/>
                        <a:ext cx="3886200" cy="339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0" y="914400"/>
          <a:ext cx="9144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58" name="Bitmap Image" r:id="rId4" imgW="6569009" imgH="3429297" progId="">
                  <p:embed/>
                </p:oleObj>
              </mc:Choice>
              <mc:Fallback>
                <p:oleObj name="Bitmap Image" r:id="rId4" imgW="6569009" imgH="3429297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14400"/>
                        <a:ext cx="91440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3530600"/>
            <a:ext cx="3429000" cy="1190625"/>
            <a:chOff x="0" y="2034"/>
            <a:chExt cx="2160" cy="750"/>
          </a:xfrm>
        </p:grpSpPr>
        <p:sp>
          <p:nvSpPr>
            <p:cNvPr id="141329" name="Line 4"/>
            <p:cNvSpPr>
              <a:spLocks noChangeShapeType="1"/>
            </p:cNvSpPr>
            <p:nvPr/>
          </p:nvSpPr>
          <p:spPr bwMode="auto">
            <a:xfrm>
              <a:off x="960" y="2640"/>
              <a:ext cx="1200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30" name="Text Box 5"/>
            <p:cNvSpPr txBox="1">
              <a:spLocks noChangeArrowheads="1"/>
            </p:cNvSpPr>
            <p:nvPr/>
          </p:nvSpPr>
          <p:spPr bwMode="auto">
            <a:xfrm>
              <a:off x="0" y="2034"/>
              <a:ext cx="1440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Non-pipelined DIV operation stalling the whole pipeline for 24 cycles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715000" y="3654425"/>
            <a:ext cx="3352800" cy="1143000"/>
            <a:chOff x="3600" y="2112"/>
            <a:chExt cx="2112" cy="720"/>
          </a:xfrm>
        </p:grpSpPr>
        <p:sp>
          <p:nvSpPr>
            <p:cNvPr id="141327" name="Line 7"/>
            <p:cNvSpPr>
              <a:spLocks noChangeShapeType="1"/>
            </p:cNvSpPr>
            <p:nvPr/>
          </p:nvSpPr>
          <p:spPr bwMode="auto">
            <a:xfrm flipH="1" flipV="1">
              <a:off x="3600" y="2112"/>
              <a:ext cx="720" cy="33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8" name="Text Box 8"/>
            <p:cNvSpPr txBox="1">
              <a:spLocks noChangeArrowheads="1"/>
            </p:cNvSpPr>
            <p:nvPr/>
          </p:nvSpPr>
          <p:spPr bwMode="auto">
            <a:xfrm>
              <a:off x="3984" y="2428"/>
              <a:ext cx="17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>
                  <a:solidFill>
                    <a:schemeClr val="accent2"/>
                  </a:solidFill>
                </a:rPr>
                <a:t>4-</a:t>
              </a:r>
              <a:r>
                <a:rPr lang="en-US" sz="1800" dirty="0">
                  <a:solidFill>
                    <a:schemeClr val="accent2"/>
                  </a:solidFill>
                </a:rPr>
                <a:t>stage pipelined FP addition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800600" y="1063625"/>
            <a:ext cx="4114800" cy="366713"/>
            <a:chOff x="3024" y="480"/>
            <a:chExt cx="2592" cy="231"/>
          </a:xfrm>
        </p:grpSpPr>
        <p:sp>
          <p:nvSpPr>
            <p:cNvPr id="141325" name="Line 10"/>
            <p:cNvSpPr>
              <a:spLocks noChangeShapeType="1"/>
            </p:cNvSpPr>
            <p:nvPr/>
          </p:nvSpPr>
          <p:spPr bwMode="auto">
            <a:xfrm flipH="1" flipV="1">
              <a:off x="3024" y="528"/>
              <a:ext cx="1584" cy="4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6" name="Text Box 11"/>
            <p:cNvSpPr txBox="1">
              <a:spLocks noChangeArrowheads="1"/>
            </p:cNvSpPr>
            <p:nvPr/>
          </p:nvSpPr>
          <p:spPr bwMode="auto">
            <a:xfrm>
              <a:off x="4656" y="480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Integer ALU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0" y="1139825"/>
            <a:ext cx="2362200" cy="1143000"/>
            <a:chOff x="0" y="528"/>
            <a:chExt cx="1488" cy="720"/>
          </a:xfrm>
        </p:grpSpPr>
        <p:sp>
          <p:nvSpPr>
            <p:cNvPr id="141323" name="Line 13"/>
            <p:cNvSpPr>
              <a:spLocks noChangeShapeType="1"/>
            </p:cNvSpPr>
            <p:nvPr/>
          </p:nvSpPr>
          <p:spPr bwMode="auto">
            <a:xfrm>
              <a:off x="864" y="816"/>
              <a:ext cx="528" cy="43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4" name="Text Box 14"/>
            <p:cNvSpPr txBox="1">
              <a:spLocks noChangeArrowheads="1"/>
            </p:cNvSpPr>
            <p:nvPr/>
          </p:nvSpPr>
          <p:spPr bwMode="auto">
            <a:xfrm>
              <a:off x="0" y="528"/>
              <a:ext cx="14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7-stage pipelined FP multiply</a:t>
              </a:r>
            </a:p>
          </p:txBody>
        </p:sp>
      </p:grpSp>
      <p:sp>
        <p:nvSpPr>
          <p:cNvPr id="826383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Multi-cycle FP Pipeline</a:t>
            </a: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0" y="4797425"/>
            <a:ext cx="9144000" cy="1981200"/>
            <a:chOff x="0" y="3022"/>
            <a:chExt cx="5760" cy="1248"/>
          </a:xfrm>
        </p:grpSpPr>
        <p:sp>
          <p:nvSpPr>
            <p:cNvPr id="141322" name="Text Box 17"/>
            <p:cNvSpPr txBox="1">
              <a:spLocks noChangeArrowheads="1"/>
            </p:cNvSpPr>
            <p:nvPr/>
          </p:nvSpPr>
          <p:spPr bwMode="auto">
            <a:xfrm>
              <a:off x="480" y="4039"/>
              <a:ext cx="50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u="sng"/>
                <a:t>Example</a:t>
              </a:r>
              <a:r>
                <a:rPr lang="en-US" sz="1800" b="1" i="1"/>
                <a:t>:</a:t>
              </a:r>
              <a:r>
                <a:rPr lang="en-US" sz="1800" b="1" i="1">
                  <a:solidFill>
                    <a:schemeClr val="accent2"/>
                  </a:solidFill>
                </a:rPr>
                <a:t> </a:t>
              </a:r>
              <a:r>
                <a:rPr lang="en-US" sz="1800" i="1">
                  <a:solidFill>
                    <a:schemeClr val="hlink"/>
                  </a:solidFill>
                </a:rPr>
                <a:t>blue</a:t>
              </a:r>
              <a:r>
                <a:rPr lang="en-US" sz="1800" i="1">
                  <a:solidFill>
                    <a:schemeClr val="accent2"/>
                  </a:solidFill>
                </a:rPr>
                <a:t> </a:t>
              </a:r>
              <a:r>
                <a:rPr lang="en-US" sz="1800" i="1"/>
                <a:t>indicate where data is needed and </a:t>
              </a:r>
              <a:r>
                <a:rPr lang="en-US" sz="1800" i="1">
                  <a:solidFill>
                    <a:srgbClr val="FF0000"/>
                  </a:solidFill>
                </a:rPr>
                <a:t>red</a:t>
              </a:r>
              <a:r>
                <a:rPr lang="en-US" sz="1800" i="1"/>
                <a:t> when result is available</a:t>
              </a:r>
            </a:p>
          </p:txBody>
        </p:sp>
        <p:graphicFrame>
          <p:nvGraphicFramePr>
            <p:cNvPr id="141315" name="Object 3"/>
            <p:cNvGraphicFramePr>
              <a:graphicFrameLocks noChangeAspect="1"/>
            </p:cNvGraphicFramePr>
            <p:nvPr/>
          </p:nvGraphicFramePr>
          <p:xfrm>
            <a:off x="0" y="3022"/>
            <a:ext cx="5760" cy="9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359" name="Document" r:id="rId7" imgW="6096000" imgH="1027176" progId="Word.Document.8">
                    <p:embed/>
                  </p:oleObj>
                </mc:Choice>
                <mc:Fallback>
                  <p:oleObj name="Document" r:id="rId7" imgW="6096000" imgH="1027176" progId="Word.Document.8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22"/>
                          <a:ext cx="5760" cy="9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 Types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I/O device request</a:t>
            </a:r>
          </a:p>
          <a:p>
            <a:r>
              <a:rPr lang="en-US"/>
              <a:t>Breakpoint </a:t>
            </a:r>
          </a:p>
          <a:p>
            <a:r>
              <a:rPr lang="en-US"/>
              <a:t>Integer arithmetic overflow</a:t>
            </a:r>
          </a:p>
          <a:p>
            <a:r>
              <a:rPr lang="en-US"/>
              <a:t>FP arithmetic anomaly</a:t>
            </a:r>
          </a:p>
          <a:p>
            <a:r>
              <a:rPr lang="en-US"/>
              <a:t>Page fault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Misaligned memory accesses</a:t>
            </a:r>
          </a:p>
          <a:p>
            <a:r>
              <a:rPr lang="en-US"/>
              <a:t>Memory-protection violation</a:t>
            </a:r>
          </a:p>
          <a:p>
            <a:r>
              <a:rPr lang="en-US"/>
              <a:t>Undefined instruction</a:t>
            </a:r>
          </a:p>
          <a:p>
            <a:r>
              <a:rPr lang="en-US"/>
              <a:t>Privilege violation</a:t>
            </a:r>
          </a:p>
          <a:p>
            <a:r>
              <a:rPr lang="en-US"/>
              <a:t>Hardware and power failure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 Requirements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Synchronous vs. asynchronous</a:t>
            </a:r>
          </a:p>
          <a:p>
            <a:pPr lvl="1">
              <a:lnSpc>
                <a:spcPct val="90000"/>
              </a:lnSpc>
            </a:pPr>
            <a:r>
              <a:rPr lang="en-US"/>
              <a:t>I/O exceptions: Asyncronous</a:t>
            </a:r>
          </a:p>
          <a:p>
            <a:pPr lvl="2">
              <a:lnSpc>
                <a:spcPct val="90000"/>
              </a:lnSpc>
            </a:pPr>
            <a:r>
              <a:rPr lang="en-US"/>
              <a:t>Allow completion of current instruction</a:t>
            </a:r>
          </a:p>
          <a:p>
            <a:pPr lvl="1">
              <a:lnSpc>
                <a:spcPct val="90000"/>
              </a:lnSpc>
            </a:pPr>
            <a:r>
              <a:rPr lang="en-US"/>
              <a:t>Exceptions within instruction: Synchronous</a:t>
            </a:r>
          </a:p>
          <a:p>
            <a:pPr lvl="2">
              <a:lnSpc>
                <a:spcPct val="90000"/>
              </a:lnSpc>
            </a:pPr>
            <a:r>
              <a:rPr lang="en-US"/>
              <a:t>Harder to deal with</a:t>
            </a:r>
          </a:p>
          <a:p>
            <a:pPr>
              <a:lnSpc>
                <a:spcPct val="90000"/>
              </a:lnSpc>
            </a:pPr>
            <a:r>
              <a:rPr lang="en-US"/>
              <a:t>User requested vs. coerced</a:t>
            </a:r>
          </a:p>
          <a:p>
            <a:pPr lvl="1">
              <a:lnSpc>
                <a:spcPct val="90000"/>
              </a:lnSpc>
            </a:pPr>
            <a:r>
              <a:rPr lang="en-US"/>
              <a:t>Requested predictable and easier to handle</a:t>
            </a:r>
          </a:p>
          <a:p>
            <a:pPr>
              <a:lnSpc>
                <a:spcPct val="90000"/>
              </a:lnSpc>
            </a:pPr>
            <a:r>
              <a:rPr lang="en-US"/>
              <a:t>User maskable vs. unmaskable </a:t>
            </a:r>
          </a:p>
          <a:p>
            <a:pPr>
              <a:lnSpc>
                <a:spcPct val="90000"/>
              </a:lnSpc>
            </a:pPr>
            <a:r>
              <a:rPr lang="en-US"/>
              <a:t>Resume vs. terminate</a:t>
            </a:r>
          </a:p>
          <a:p>
            <a:pPr lvl="1">
              <a:lnSpc>
                <a:spcPct val="90000"/>
              </a:lnSpc>
            </a:pPr>
            <a:r>
              <a:rPr lang="en-US"/>
              <a:t>Easier to implement exceptions that terminate program execution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Text Box 2"/>
          <p:cNvSpPr txBox="1">
            <a:spLocks noChangeArrowheads="1"/>
          </p:cNvSpPr>
          <p:nvPr/>
        </p:nvSpPr>
        <p:spPr bwMode="auto">
          <a:xfrm>
            <a:off x="619125" y="6054725"/>
            <a:ext cx="8229600" cy="711200"/>
          </a:xfrm>
          <a:prstGeom prst="rect">
            <a:avLst/>
          </a:prstGeom>
          <a:solidFill>
            <a:srgbClr val="FFFF66"/>
          </a:solidFill>
          <a:ln w="9525">
            <a:solidFill>
              <a:srgbClr val="FFFF66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30000"/>
              </a:spcBef>
              <a:buFont typeface="Wingdings" charset="2"/>
              <a:buNone/>
              <a:defRPr/>
            </a:pPr>
            <a:r>
              <a:rPr lang="en-US" sz="2000" b="1"/>
              <a:t>Pipeline exceptions must follow order of execution of faulting instructions not according to the time they occur</a:t>
            </a:r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Exceptions in MIPS</a:t>
            </a:r>
          </a:p>
        </p:txBody>
      </p:sp>
      <p:sp>
        <p:nvSpPr>
          <p:cNvPr id="13312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/>
              <a:t>Multiple exceptions might occur since multiple instructions are executing</a:t>
            </a:r>
          </a:p>
          <a:p>
            <a:pPr lvl="1"/>
            <a:r>
              <a:rPr lang="en-US" sz="1800"/>
              <a:t>(LW followed by DIV might cause page fault and an arith. exceptions in same cycle) </a:t>
            </a:r>
          </a:p>
          <a:p>
            <a:r>
              <a:rPr lang="en-US" sz="2000"/>
              <a:t>Exceptions can even occur out of order</a:t>
            </a:r>
          </a:p>
          <a:p>
            <a:pPr lvl="1"/>
            <a:r>
              <a:rPr lang="en-US" sz="1800"/>
              <a:t>IF page fault before preceeding MEM page fault</a:t>
            </a:r>
          </a:p>
        </p:txBody>
      </p:sp>
      <p:graphicFrame>
        <p:nvGraphicFramePr>
          <p:cNvPr id="133122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735138" y="1295400"/>
          <a:ext cx="580390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57" name="Document" r:id="rId5" imgW="4486656" imgH="2276856" progId="Word.Document.8">
                  <p:embed/>
                </p:oleObj>
              </mc:Choice>
              <mc:Fallback>
                <p:oleObj name="Document" r:id="rId5" imgW="4486656" imgH="2276856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1295400"/>
                        <a:ext cx="5803900" cy="294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312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Stopping &amp; Restarting Execution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exceptions require restart of instruction</a:t>
            </a:r>
          </a:p>
          <a:p>
            <a:pPr lvl="1"/>
            <a:r>
              <a:rPr lang="en-US"/>
              <a:t>e.g. Page fault in MEM stage</a:t>
            </a:r>
          </a:p>
          <a:p>
            <a:r>
              <a:rPr lang="en-US"/>
              <a:t>When exception occurs, pipeline control can:</a:t>
            </a:r>
          </a:p>
          <a:p>
            <a:pPr lvl="1"/>
            <a:r>
              <a:rPr lang="en-US"/>
              <a:t>Force a trap instruction into next IF stage</a:t>
            </a:r>
          </a:p>
          <a:p>
            <a:pPr lvl="1"/>
            <a:r>
              <a:rPr lang="en-US"/>
              <a:t>Until the trap is taken, turn off all writes for the faulting (and later) instructions</a:t>
            </a:r>
          </a:p>
          <a:p>
            <a:pPr lvl="1"/>
            <a:r>
              <a:rPr lang="en-US"/>
              <a:t>OS exception-handling routine saves faulting instruction PC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Stopping &amp; Restarting Execution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Precise exceptions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before the faulting one complete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after it restart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As if execution were serial</a:t>
            </a:r>
          </a:p>
          <a:p>
            <a:pPr>
              <a:lnSpc>
                <a:spcPct val="90000"/>
              </a:lnSpc>
            </a:pPr>
            <a:r>
              <a:rPr lang="en-US" sz="2800"/>
              <a:t>Exception handling complex if faulting instruction can change state before exception occurs</a:t>
            </a:r>
          </a:p>
          <a:p>
            <a:pPr>
              <a:lnSpc>
                <a:spcPct val="90000"/>
              </a:lnSpc>
            </a:pPr>
            <a:r>
              <a:rPr lang="en-US" sz="2800"/>
              <a:t>Precise exceptions simplifies OS </a:t>
            </a:r>
          </a:p>
          <a:p>
            <a:pPr>
              <a:lnSpc>
                <a:spcPct val="90000"/>
              </a:lnSpc>
            </a:pPr>
            <a:r>
              <a:rPr lang="en-US" sz="2800"/>
              <a:t>Required for demand paging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Precise Exception Handling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MIPS Approach: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Hardware posts all exceptions caused by a given instruction in a status vector associated with the instruction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The exception status vector is carried along as the instruction goes down the pipeline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Once an exception indication is set in the exception status vector, any control signal that may cause a data value to be written is turned off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Upon entering the WB stage the exception status vector is checked and the exceptions, if any, will be handled according the time they occurred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Allowing an instruction to continue execution till the WB stage is not a problem since all write operations for that instruction will be disallowed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0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5336</TotalTime>
  <Words>741</Words>
  <Application>Microsoft Macintosh PowerPoint</Application>
  <PresentationFormat>On-screen Show (4:3)</PresentationFormat>
  <Paragraphs>132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Arial Black</vt:lpstr>
      <vt:lpstr>Courier</vt:lpstr>
      <vt:lpstr>ＭＳ Ｐゴシック</vt:lpstr>
      <vt:lpstr>Times</vt:lpstr>
      <vt:lpstr>Times New Roman</vt:lpstr>
      <vt:lpstr>Wingdings</vt:lpstr>
      <vt:lpstr>UMBC</vt:lpstr>
      <vt:lpstr>Bitmap Image</vt:lpstr>
      <vt:lpstr>Document</vt:lpstr>
      <vt:lpstr>CMSC 611: Advanced Computer Architecture</vt:lpstr>
      <vt:lpstr>Floating-Point Pipeline</vt:lpstr>
      <vt:lpstr>Multi-cycle FP Pipeline</vt:lpstr>
      <vt:lpstr>Exception Types</vt:lpstr>
      <vt:lpstr>Exception Requirements</vt:lpstr>
      <vt:lpstr>Exceptions in MIPS</vt:lpstr>
      <vt:lpstr>Stopping &amp; Restarting Execution</vt:lpstr>
      <vt:lpstr>Stopping &amp; Restarting Execution</vt:lpstr>
      <vt:lpstr>Precise Exception Handling</vt:lpstr>
      <vt:lpstr>Instruction Set Complications</vt:lpstr>
      <vt:lpstr>Maintaining Precise Exceptions</vt:lpstr>
      <vt:lpstr>Four FP Exception Solutions</vt:lpstr>
      <vt:lpstr>Four FP Exception Solutions</vt:lpstr>
      <vt:lpstr>Four FP Exception Solutions</vt:lpstr>
    </vt:vector>
  </TitlesOfParts>
  <Manager/>
  <Company/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subject/>
  <dc:creator>Marc Olano</dc:creator>
  <cp:keywords/>
  <dc:description/>
  <cp:lastModifiedBy>Marc Olano</cp:lastModifiedBy>
  <cp:revision>65</cp:revision>
  <cp:lastPrinted>2010-10-04T19:53:23Z</cp:lastPrinted>
  <dcterms:created xsi:type="dcterms:W3CDTF">2010-10-04T19:44:46Z</dcterms:created>
  <dcterms:modified xsi:type="dcterms:W3CDTF">2018-03-26T11:55:14Z</dcterms:modified>
  <cp:category/>
</cp:coreProperties>
</file>