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9"/>
  </p:notesMasterIdLst>
  <p:handoutMasterIdLst>
    <p:handoutMasterId r:id="rId70"/>
  </p:handoutMasterIdLst>
  <p:sldIdLst>
    <p:sldId id="256" r:id="rId2"/>
    <p:sldId id="275" r:id="rId3"/>
    <p:sldId id="257" r:id="rId4"/>
    <p:sldId id="286" r:id="rId5"/>
    <p:sldId id="276" r:id="rId6"/>
    <p:sldId id="334" r:id="rId7"/>
    <p:sldId id="258" r:id="rId8"/>
    <p:sldId id="326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78" r:id="rId17"/>
    <p:sldId id="279" r:id="rId18"/>
    <p:sldId id="281" r:id="rId19"/>
    <p:sldId id="287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04" r:id="rId38"/>
    <p:sldId id="288" r:id="rId39"/>
    <p:sldId id="289" r:id="rId40"/>
    <p:sldId id="290" r:id="rId41"/>
    <p:sldId id="291" r:id="rId42"/>
    <p:sldId id="292" r:id="rId43"/>
    <p:sldId id="293" r:id="rId44"/>
    <p:sldId id="322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23" r:id="rId55"/>
    <p:sldId id="303" r:id="rId56"/>
    <p:sldId id="328" r:id="rId57"/>
    <p:sldId id="329" r:id="rId58"/>
    <p:sldId id="330" r:id="rId59"/>
    <p:sldId id="331" r:id="rId60"/>
    <p:sldId id="332" r:id="rId61"/>
    <p:sldId id="324" r:id="rId62"/>
    <p:sldId id="325" r:id="rId63"/>
    <p:sldId id="327" r:id="rId64"/>
    <p:sldId id="261" r:id="rId65"/>
    <p:sldId id="333" r:id="rId66"/>
    <p:sldId id="284" r:id="rId67"/>
    <p:sldId id="285" r:id="rId6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2715">
          <p15:clr>
            <a:srgbClr val="A4A3A4"/>
          </p15:clr>
        </p15:guide>
        <p15:guide id="3" orient="horz" pos="3292">
          <p15:clr>
            <a:srgbClr val="A4A3A4"/>
          </p15:clr>
        </p15:guide>
        <p15:guide id="4" orient="horz" pos="3640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FF"/>
    <a:srgbClr val="FFFF80"/>
    <a:srgbClr val="FFFFFF"/>
    <a:srgbClr val="FFFF66"/>
    <a:srgbClr val="88D360"/>
    <a:srgbClr val="99CCFF"/>
    <a:srgbClr val="008080"/>
    <a:srgbClr val="000099"/>
    <a:srgbClr val="2E7F7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94600"/>
  </p:normalViewPr>
  <p:slideViewPr>
    <p:cSldViewPr snapToGrid="0" snapToObjects="1">
      <p:cViewPr>
        <p:scale>
          <a:sx n="105" d="100"/>
          <a:sy n="105" d="100"/>
        </p:scale>
        <p:origin x="1024" y="184"/>
      </p:cViewPr>
      <p:guideLst>
        <p:guide orient="horz" pos="3408"/>
        <p:guide orient="horz" pos="2715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9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5791-471F-7F4D-A0D3-08B1D064BA4A}" type="slidenum">
              <a:rPr lang="en-US"/>
              <a:pPr/>
              <a:t>12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B3C3D-31D1-E142-8E09-067BEFA47E36}" type="slidenum">
              <a:rPr lang="en-US"/>
              <a:pPr/>
              <a:t>13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4866C-BC33-B24A-AF7C-DEEC8ECFD2C6}" type="slidenum">
              <a:rPr lang="en-US"/>
              <a:pPr/>
              <a:t>14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AA896-A930-1548-831F-7425988EFC79}" type="slidenum">
              <a:rPr lang="en-US"/>
              <a:pPr/>
              <a:t>15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4380-567A-E84E-A89B-529CE2DDAF6F}" type="slidenum">
              <a:rPr lang="en-US"/>
              <a:pPr/>
              <a:t>16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04B4-1218-7049-BEEB-A0FA6B7182CD}" type="slidenum">
              <a:rPr lang="en-US"/>
              <a:pPr/>
              <a:t>17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78661-BFB3-AC40-B938-423B8A7B8807}" type="slidenum">
              <a:rPr lang="en-US"/>
              <a:pPr/>
              <a:t>18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CFED6-AD06-F449-AE02-665AEE06D834}" type="slidenum">
              <a:rPr lang="en-US"/>
              <a:pPr/>
              <a:t>64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0C2B6-1B07-884F-B91F-3F3DE8F690F2}" type="slidenum">
              <a:rPr lang="en-US"/>
              <a:pPr/>
              <a:t>66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C551-DA0E-D04B-91F3-9C4C4ED91473}" type="slidenum">
              <a:rPr lang="en-US"/>
              <a:pPr/>
              <a:t>67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03B69-0A20-954D-A89A-76C94E753E04}" type="slidenum">
              <a:rPr lang="en-US"/>
              <a:pPr/>
              <a:t>3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4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6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4315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230AD-612A-C24B-957B-3F5E3A7C2C69}" type="slidenum">
              <a:rPr lang="en-US"/>
              <a:pPr/>
              <a:t>7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8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7B508-91F1-BF4D-A4DA-E89DEDA5C03B}" type="slidenum">
              <a:rPr lang="en-US"/>
              <a:pPr/>
              <a:t>9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FC99-EBC1-2C4C-ADC1-B200D489F7D0}" type="slidenum">
              <a:rPr lang="en-US"/>
              <a:pPr/>
              <a:t>10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1DCB5-6F47-E74F-90E1-D8168CBAEF05}" type="slidenum">
              <a:rPr lang="en-US"/>
              <a:pPr/>
              <a:t>11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909" y="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Branch Prediction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Branch Target Cache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No branch delay if the a branch prediction entry is found and is correct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penalty of </a:t>
            </a:r>
            <a:r>
              <a:rPr lang="en-US" sz="2400" dirty="0" smtClean="0"/>
              <a:t>one cycle </a:t>
            </a:r>
            <a:r>
              <a:rPr lang="en-US" sz="2400" dirty="0"/>
              <a:t>is imposed for a wrong prediction or a cache miss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Cache update on </a:t>
            </a:r>
            <a:r>
              <a:rPr lang="en-US" sz="2400" dirty="0" err="1"/>
              <a:t>misprediction</a:t>
            </a:r>
            <a:r>
              <a:rPr lang="en-US" sz="2400" dirty="0"/>
              <a:t> and misses can extend the time penalty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Dealing with misses or </a:t>
            </a:r>
            <a:r>
              <a:rPr lang="en-US" sz="2400" dirty="0" err="1"/>
              <a:t>misprediction</a:t>
            </a:r>
            <a:r>
              <a:rPr lang="en-US" sz="2400" dirty="0"/>
              <a:t> is expensive and should be optimized</a:t>
            </a:r>
          </a:p>
        </p:txBody>
      </p:sp>
      <p:graphicFrame>
        <p:nvGraphicFramePr>
          <p:cNvPr id="885764" name="Object 4"/>
          <p:cNvGraphicFramePr>
            <a:graphicFrameLocks noGrp="1"/>
          </p:cNvGraphicFramePr>
          <p:nvPr>
            <p:ph sz="half" idx="2"/>
          </p:nvPr>
        </p:nvGraphicFramePr>
        <p:xfrm>
          <a:off x="4572000" y="1450975"/>
          <a:ext cx="430212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24" name="Bitmap Image" r:id="rId4" imgW="3711262" imgH="4723810" progId="">
                  <p:embed/>
                </p:oleObj>
              </mc:Choice>
              <mc:Fallback>
                <p:oleObj name="Bitmap Image" r:id="rId4" imgW="3711262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50975"/>
                        <a:ext cx="4302125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Branch Prediction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Simplest dynamic branch-prediction scheme</a:t>
            </a:r>
            <a:endParaRPr lang="en-US" sz="24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 branch history table to track when the branch was taken and not taken</a:t>
            </a:r>
          </a:p>
          <a:p>
            <a:pPr lvl="1"/>
            <a:r>
              <a:rPr lang="en-US" sz="2000" dirty="0"/>
              <a:t>Branch history table is </a:t>
            </a:r>
            <a:r>
              <a:rPr lang="en-US" sz="2000" dirty="0" smtClean="0"/>
              <a:t>a 1</a:t>
            </a:r>
            <a:r>
              <a:rPr lang="en-US" sz="2000" dirty="0"/>
              <a:t>-bit buffer indexed by lower bits of PC address </a:t>
            </a:r>
            <a:r>
              <a:rPr lang="en-US" sz="2000" dirty="0" smtClean="0"/>
              <a:t>where the </a:t>
            </a:r>
            <a:r>
              <a:rPr lang="en-US" sz="2000" dirty="0"/>
              <a:t>bit is set to reflect the whether or not </a:t>
            </a:r>
            <a:r>
              <a:rPr lang="en-US" sz="2000" dirty="0" smtClean="0"/>
              <a:t>the branch was taken </a:t>
            </a:r>
            <a:r>
              <a:rPr lang="en-US" sz="2000" dirty="0"/>
              <a:t>last time</a:t>
            </a:r>
          </a:p>
          <a:p>
            <a:r>
              <a:rPr lang="en-US" sz="2400" dirty="0"/>
              <a:t>Performance = </a:t>
            </a:r>
            <a:r>
              <a:rPr lang="en-US" sz="2000" dirty="0" err="1"/>
              <a:t>ƒ(accuracy</a:t>
            </a:r>
            <a:r>
              <a:rPr lang="en-US" sz="2000" dirty="0"/>
              <a:t>, cost of </a:t>
            </a:r>
            <a:r>
              <a:rPr lang="en-US" sz="2000" dirty="0" err="1"/>
              <a:t>misprediction</a:t>
            </a:r>
            <a:r>
              <a:rPr lang="en-US" sz="2000" dirty="0"/>
              <a:t>)</a:t>
            </a:r>
          </a:p>
          <a:p>
            <a:r>
              <a:rPr lang="en-US" sz="2400" dirty="0"/>
              <a:t>Problem: in a nested loop, 1-bit branch history table will cause two </a:t>
            </a:r>
            <a:r>
              <a:rPr lang="en-US" sz="2400" dirty="0" err="1"/>
              <a:t>mispredictions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End of loop case, when it exits instead of looping</a:t>
            </a:r>
          </a:p>
          <a:p>
            <a:pPr lvl="1"/>
            <a:r>
              <a:rPr lang="en-US" sz="2000" dirty="0"/>
              <a:t>First time through loop on next time through code, when it predicts exit instead of looping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2-bit Branch History Table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 two-bit buffer better captures the history of the branch </a:t>
            </a:r>
            <a:r>
              <a:rPr lang="en-US" sz="2800" dirty="0" smtClean="0"/>
              <a:t>instruction</a:t>
            </a:r>
          </a:p>
          <a:p>
            <a:r>
              <a:rPr lang="en-US" sz="2800" dirty="0" smtClean="0"/>
              <a:t>Initialize to weak prediction of not taken</a:t>
            </a:r>
            <a:endParaRPr lang="en-US" sz="2800" dirty="0"/>
          </a:p>
          <a:p>
            <a:r>
              <a:rPr lang="en-US" sz="2800" dirty="0"/>
              <a:t>A prediction must miss twice to change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04800" y="44399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65400" y="44399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260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866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urved Connector 4"/>
          <p:cNvCxnSpPr>
            <a:stCxn id="3" idx="7"/>
            <a:endCxn id="7" idx="1"/>
          </p:cNvCxnSpPr>
          <p:nvPr/>
        </p:nvCxnSpPr>
        <p:spPr bwMode="auto">
          <a:xfrm rot="5400000" flipH="1" flipV="1">
            <a:off x="2311400" y="40825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4561840" y="40723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8" idx="7"/>
            <a:endCxn id="9" idx="1"/>
          </p:cNvCxnSpPr>
          <p:nvPr/>
        </p:nvCxnSpPr>
        <p:spPr bwMode="auto">
          <a:xfrm rot="5400000" flipH="1" flipV="1">
            <a:off x="6832600" y="40621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9" idx="3"/>
            <a:endCxn id="8" idx="5"/>
          </p:cNvCxnSpPr>
          <p:nvPr/>
        </p:nvCxnSpPr>
        <p:spPr bwMode="auto">
          <a:xfrm rot="5400000">
            <a:off x="6832600" y="48021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8" idx="3"/>
            <a:endCxn id="7" idx="5"/>
          </p:cNvCxnSpPr>
          <p:nvPr/>
        </p:nvCxnSpPr>
        <p:spPr bwMode="auto">
          <a:xfrm rot="5400000">
            <a:off x="4561840" y="48123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urved Connector 20"/>
          <p:cNvCxnSpPr>
            <a:stCxn id="7" idx="3"/>
            <a:endCxn id="3" idx="5"/>
          </p:cNvCxnSpPr>
          <p:nvPr/>
        </p:nvCxnSpPr>
        <p:spPr bwMode="auto">
          <a:xfrm rot="5400000">
            <a:off x="2311400" y="48224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871783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0127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0132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67927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636979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447019" y="3727152"/>
            <a:ext cx="8459" cy="524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" y="577666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prediction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57917" y="577666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prediction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77252" y="577666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Weak</a:t>
            </a:r>
            <a:br>
              <a:rPr lang="en-US" smtClean="0"/>
            </a:br>
            <a:r>
              <a:rPr lang="en-US" smtClean="0"/>
              <a:t>prediction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70465" y="577666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Weak</a:t>
            </a:r>
            <a:br>
              <a:rPr lang="en-US" smtClean="0"/>
            </a:br>
            <a:r>
              <a:rPr lang="en-US" smtClean="0"/>
              <a:t>prediction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N-bit Predictors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 instead as n-bit counter</a:t>
            </a:r>
            <a:endParaRPr lang="en-US" dirty="0"/>
          </a:p>
          <a:p>
            <a:pPr lvl="1"/>
            <a:r>
              <a:rPr lang="en-US" dirty="0"/>
              <a:t>For every entry in the prediction buffer</a:t>
            </a:r>
          </a:p>
          <a:p>
            <a:pPr lvl="1"/>
            <a:r>
              <a:rPr lang="en-US" dirty="0"/>
              <a:t>Increment/decrement if branch taken/not</a:t>
            </a:r>
          </a:p>
          <a:p>
            <a:pPr lvl="1"/>
            <a:r>
              <a:rPr lang="en-US" dirty="0" smtClean="0"/>
              <a:t>If the top bit is 1, </a:t>
            </a:r>
            <a:r>
              <a:rPr lang="en-US" dirty="0"/>
              <a:t>predict taken </a:t>
            </a:r>
          </a:p>
          <a:p>
            <a:r>
              <a:rPr lang="en-US" dirty="0"/>
              <a:t>Slow to change </a:t>
            </a:r>
            <a:r>
              <a:rPr lang="en-US" dirty="0" smtClean="0"/>
              <a:t>prediction, but can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04800" y="50495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65400" y="50495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260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66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7"/>
          <p:cNvCxnSpPr>
            <a:stCxn id="4" idx="7"/>
            <a:endCxn id="5" idx="1"/>
          </p:cNvCxnSpPr>
          <p:nvPr/>
        </p:nvCxnSpPr>
        <p:spPr bwMode="auto">
          <a:xfrm rot="5400000" flipH="1" flipV="1">
            <a:off x="2311400" y="46921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urved Connector 8"/>
          <p:cNvCxnSpPr>
            <a:stCxn id="5" idx="7"/>
            <a:endCxn id="6" idx="1"/>
          </p:cNvCxnSpPr>
          <p:nvPr/>
        </p:nvCxnSpPr>
        <p:spPr bwMode="auto">
          <a:xfrm rot="5400000" flipH="1" flipV="1">
            <a:off x="4561840" y="46819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6832600" y="46717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urved Connector 10"/>
          <p:cNvCxnSpPr>
            <a:stCxn id="7" idx="3"/>
            <a:endCxn id="6" idx="5"/>
          </p:cNvCxnSpPr>
          <p:nvPr/>
        </p:nvCxnSpPr>
        <p:spPr bwMode="auto">
          <a:xfrm rot="5400000">
            <a:off x="6832600" y="54117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6" idx="3"/>
            <a:endCxn id="5" idx="5"/>
          </p:cNvCxnSpPr>
          <p:nvPr/>
        </p:nvCxnSpPr>
        <p:spPr bwMode="auto">
          <a:xfrm rot="5400000">
            <a:off x="4561840" y="54219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>
            <a:stCxn id="5" idx="3"/>
            <a:endCxn id="4" idx="5"/>
          </p:cNvCxnSpPr>
          <p:nvPr/>
        </p:nvCxnSpPr>
        <p:spPr bwMode="auto">
          <a:xfrm rot="5400000">
            <a:off x="2311400" y="54320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71783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60127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6228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7927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6979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05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1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25978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74437" y="6019800"/>
            <a:ext cx="50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711200" y="1225550"/>
          <a:ext cx="77597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4" name="Bitmap Image" r:id="rId4" imgW="4549534" imgH="3763810" progId="">
                  <p:embed/>
                </p:oleObj>
              </mc:Choice>
              <mc:Fallback>
                <p:oleObj name="Bitmap Image" r:id="rId4" imgW="4549534" imgH="37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25550"/>
                        <a:ext cx="77597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 rot="-5400000">
            <a:off x="-644525" y="33083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SPEC89 benchmarks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3987800" y="1225550"/>
            <a:ext cx="4724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Prediction accuracy of a 4096-entry  prediction buffer ranges from 82% to  99% for the SPEC89 benchmarks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The performance impact depends on frequency of branching instructions and the penalty of misprediction</a:t>
            </a:r>
          </a:p>
        </p:txBody>
      </p:sp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2-bit Branch Buffer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248464" y="1268413"/>
            <a:ext cx="568325" cy="497998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98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4738"/>
              </p:ext>
            </p:extLst>
          </p:nvPr>
        </p:nvGraphicFramePr>
        <p:xfrm>
          <a:off x="612589" y="1268413"/>
          <a:ext cx="76358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13" name="Bitmap Image" r:id="rId4" imgW="3886537" imgH="4785775" progId="">
                  <p:embed/>
                </p:oleObj>
              </mc:Choice>
              <mc:Fallback>
                <p:oleObj name="Bitmap Image" r:id="rId4" imgW="3886537" imgH="47857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89" y="1268413"/>
                        <a:ext cx="76358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1" name="Text Box 3"/>
          <p:cNvSpPr txBox="1">
            <a:spLocks noChangeArrowheads="1"/>
          </p:cNvSpPr>
          <p:nvPr/>
        </p:nvSpPr>
        <p:spPr bwMode="auto">
          <a:xfrm rot="-5400000">
            <a:off x="-415925" y="30924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SPEC89 benchmarks</a:t>
            </a:r>
          </a:p>
        </p:txBody>
      </p:sp>
      <p:sp>
        <p:nvSpPr>
          <p:cNvPr id="898052" name="Text Box 4"/>
          <p:cNvSpPr txBox="1">
            <a:spLocks noChangeArrowheads="1"/>
          </p:cNvSpPr>
          <p:nvPr/>
        </p:nvSpPr>
        <p:spPr bwMode="auto">
          <a:xfrm>
            <a:off x="9906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chemeClr val="hlink"/>
                </a:solidFill>
              </a:rPr>
              <a:t> 4096 entries (2 bits/entry)</a:t>
            </a:r>
          </a:p>
        </p:txBody>
      </p:sp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51054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rgbClr val="FF0000"/>
                </a:solidFill>
              </a:rPr>
              <a:t> Unlimited entries (2 bits/entry)</a:t>
            </a:r>
          </a:p>
        </p:txBody>
      </p:sp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4692464" y="1295400"/>
            <a:ext cx="42259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Buffer size has little impact beyond a certain size 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Misprediction is because either: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Wrong guess for that branch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Got branch history of wrong branch (different branches with same low-bits of PC)</a:t>
            </a:r>
          </a:p>
        </p:txBody>
      </p:sp>
      <p:sp>
        <p:nvSpPr>
          <p:cNvPr id="89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Size for 2-bit Branch Buffers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738" y="1074738"/>
            <a:ext cx="8915400" cy="2578100"/>
            <a:chOff x="96" y="384"/>
            <a:chExt cx="5616" cy="1624"/>
          </a:xfrm>
        </p:grpSpPr>
        <p:sp>
          <p:nvSpPr>
            <p:cNvPr id="900099" name="Text Box 3"/>
            <p:cNvSpPr txBox="1">
              <a:spLocks noChangeArrowheads="1"/>
            </p:cNvSpPr>
            <p:nvPr/>
          </p:nvSpPr>
          <p:spPr bwMode="auto">
            <a:xfrm>
              <a:off x="96" y="480"/>
              <a:ext cx="1248" cy="1210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/>
                <a:t>If (aa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aa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(bb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bb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(aa != bb) {</a:t>
              </a:r>
            </a:p>
          </p:txBody>
        </p:sp>
        <p:sp>
          <p:nvSpPr>
            <p:cNvPr id="900100" name="Text Box 4"/>
            <p:cNvSpPr txBox="1">
              <a:spLocks noChangeArrowheads="1"/>
            </p:cNvSpPr>
            <p:nvPr/>
          </p:nvSpPr>
          <p:spPr bwMode="auto">
            <a:xfrm>
              <a:off x="1920" y="384"/>
              <a:ext cx="3792" cy="162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>
                <a:spcBef>
                  <a:spcPct val="15000"/>
                </a:spcBef>
              </a:pPr>
              <a:r>
                <a:rPr lang="en-US" sz="1800"/>
                <a:t>DSUBUI	R3, R1,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L1		; branch b1 (aa!=2)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R1, R1, #0	; aa=0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L1:  SUBUI	R3, R2,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L2		; branch b2 (bb!=2)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R2, R2, #0 	; bb=0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L2:  SUBU	R3, R1, R2	; R3=aa-bb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BEQZ	R3, L3		; branch b3 (aa==bb)</a:t>
              </a:r>
            </a:p>
          </p:txBody>
        </p:sp>
        <p:sp>
          <p:nvSpPr>
            <p:cNvPr id="900101" name="AutoShape 5"/>
            <p:cNvSpPr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838200" y="6065838"/>
            <a:ext cx="8001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Hypothesis: recent branches are correlated; that is, behavior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recently executed branches affects prediction of current branch</a:t>
            </a:r>
          </a:p>
        </p:txBody>
      </p:sp>
      <p:sp>
        <p:nvSpPr>
          <p:cNvPr id="900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Correlating Predictors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230188" indent="-230188"/>
            <a:r>
              <a:rPr lang="en-US" sz="1700" dirty="0"/>
              <a:t>The behavior of branch b3 is correlated with the behavior of b1 and b2</a:t>
            </a:r>
          </a:p>
          <a:p>
            <a:pPr marL="230188" indent="-230188"/>
            <a:r>
              <a:rPr lang="en-US" sz="1700" dirty="0"/>
              <a:t>Clearly </a:t>
            </a:r>
            <a:r>
              <a:rPr lang="en-US" sz="1700" dirty="0" smtClean="0"/>
              <a:t>if </a:t>
            </a:r>
            <a:r>
              <a:rPr lang="en-US" sz="1700" dirty="0"/>
              <a:t>both branches b1 and b2 are untaken, then b3 will be taken</a:t>
            </a:r>
          </a:p>
          <a:p>
            <a:pPr marL="230188" indent="-230188"/>
            <a:r>
              <a:rPr lang="en-US" sz="1700" dirty="0"/>
              <a:t>A predictor that uses only the behavior of a single branch to predict the outcome of that branch can never capture this behavior</a:t>
            </a:r>
          </a:p>
          <a:p>
            <a:pPr marL="230188" indent="-230188"/>
            <a:r>
              <a:rPr lang="en-US" sz="1700" dirty="0"/>
              <a:t>Branch predictors that use the behavior of other branches to make a prediction are called correlating or two-level predictors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Text Box 2"/>
          <p:cNvSpPr txBox="1">
            <a:spLocks noChangeArrowheads="1"/>
          </p:cNvSpPr>
          <p:nvPr/>
        </p:nvSpPr>
        <p:spPr bwMode="auto">
          <a:xfrm>
            <a:off x="685800" y="6346825"/>
            <a:ext cx="8305800" cy="4127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buFont typeface="Monotype Sorts" charset="2"/>
              <a:buNone/>
            </a:pPr>
            <a:r>
              <a:rPr lang="en-US" sz="2100"/>
              <a:t>Total size = 2</a:t>
            </a:r>
            <a:r>
              <a:rPr lang="en-US" sz="2100" i="1" baseline="30000"/>
              <a:t>m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 i="1"/>
              <a:t>n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/>
              <a:t># prediction entries selected by branch address</a:t>
            </a:r>
            <a:endParaRPr lang="en-US" sz="2100" b="1">
              <a:latin typeface="Times New Roman" charset="0"/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(2,2) Correlating Predictors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Record </a:t>
            </a:r>
            <a:r>
              <a:rPr lang="en-US" sz="1800" dirty="0" err="1"/>
              <a:t>m</a:t>
            </a:r>
            <a:r>
              <a:rPr lang="en-US" sz="1800" dirty="0"/>
              <a:t> most recently executed branches as taken or not taken, and use that pattern to select the proper branch history table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m,n</a:t>
            </a:r>
            <a:r>
              <a:rPr lang="en-US" sz="1800" dirty="0"/>
              <a:t>) predictor means record last </a:t>
            </a:r>
            <a:r>
              <a:rPr lang="en-US" sz="1800" dirty="0" err="1"/>
              <a:t>m</a:t>
            </a:r>
            <a:r>
              <a:rPr lang="en-US" sz="1800" dirty="0"/>
              <a:t> branches to select between 2</a:t>
            </a:r>
            <a:r>
              <a:rPr lang="en-US" sz="1800" baseline="30000" dirty="0"/>
              <a:t>m</a:t>
            </a:r>
            <a:r>
              <a:rPr lang="en-US" sz="1800" dirty="0"/>
              <a:t> history tables each with </a:t>
            </a:r>
            <a:r>
              <a:rPr lang="en-US" sz="1800" dirty="0" err="1"/>
              <a:t>n</a:t>
            </a:r>
            <a:r>
              <a:rPr lang="en-US" sz="1800" dirty="0"/>
              <a:t>-bit counters</a:t>
            </a:r>
          </a:p>
          <a:p>
            <a:pPr lvl="1"/>
            <a:r>
              <a:rPr lang="en-US" sz="1600" dirty="0"/>
              <a:t>Old 2-bit branch history table is a (0,2) predictor</a:t>
            </a:r>
          </a:p>
          <a:p>
            <a:r>
              <a:rPr lang="en-US" sz="1800" dirty="0"/>
              <a:t>In a (2,2) predictor, the behavior of recent branches selects between, four predictions of next branch, updating just that prediction</a:t>
            </a:r>
          </a:p>
        </p:txBody>
      </p:sp>
      <p:graphicFrame>
        <p:nvGraphicFramePr>
          <p:cNvPr id="9021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295400"/>
          <a:ext cx="4433888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0" name="Bitmap Image" r:id="rId4" imgW="3749365" imgH="3955123" progId="">
                  <p:embed/>
                </p:oleObj>
              </mc:Choice>
              <mc:Fallback>
                <p:oleObj name="Bitmap Image" r:id="rId4" imgW="3749365" imgH="39551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433888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276726"/>
            <a:ext cx="9067800" cy="1954213"/>
            <a:chOff x="48" y="1936"/>
            <a:chExt cx="5712" cy="1231"/>
          </a:xfrm>
        </p:grpSpPr>
        <p:sp>
          <p:nvSpPr>
            <p:cNvPr id="906243" name="Text Box 3"/>
            <p:cNvSpPr txBox="1">
              <a:spLocks noChangeArrowheads="1"/>
            </p:cNvSpPr>
            <p:nvPr/>
          </p:nvSpPr>
          <p:spPr bwMode="auto">
            <a:xfrm>
              <a:off x="48" y="1984"/>
              <a:ext cx="110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==0)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     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=1;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==1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    ….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 = 4 - 2*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;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06244" name="Text Box 4"/>
            <p:cNvSpPr txBox="1">
              <a:spLocks noChangeArrowheads="1"/>
            </p:cNvSpPr>
            <p:nvPr/>
          </p:nvSpPr>
          <p:spPr bwMode="auto">
            <a:xfrm>
              <a:off x="1680" y="1936"/>
              <a:ext cx="408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R1, L1		; branch b1 (d!=0)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DADDI	R1, R0, #1	; d==0, sp d=1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L1:  DSUBUI	R3, R1, #1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R3, L2		; branch b2 (d!=1)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….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L2:</a:t>
              </a:r>
            </a:p>
          </p:txBody>
        </p:sp>
        <p:sp>
          <p:nvSpPr>
            <p:cNvPr id="906245" name="AutoShape 5"/>
            <p:cNvSpPr>
              <a:spLocks noChangeArrowheads="1"/>
            </p:cNvSpPr>
            <p:nvPr/>
          </p:nvSpPr>
          <p:spPr bwMode="auto">
            <a:xfrm>
              <a:off x="912" y="2128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Assume that </a:t>
            </a:r>
            <a:r>
              <a:rPr lang="en-US" sz="2400" dirty="0" err="1"/>
              <a:t>d</a:t>
            </a:r>
            <a:r>
              <a:rPr lang="en-US" sz="2400" dirty="0"/>
              <a:t> has values 0, 1, or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alternating between 0, </a:t>
            </a:r>
            <a:r>
              <a:rPr lang="en-US" sz="2400" dirty="0" smtClean="0"/>
              <a:t>2 as we enter this segment)</a:t>
            </a:r>
            <a:endParaRPr lang="en-US" sz="2400" dirty="0"/>
          </a:p>
          <a:p>
            <a:r>
              <a:rPr lang="en-US" sz="2400" dirty="0"/>
              <a:t>Assume that the sequence will be executed repeatedly</a:t>
            </a:r>
          </a:p>
          <a:p>
            <a:r>
              <a:rPr lang="en-US" sz="2400" dirty="0"/>
              <a:t>Ignore all other branches including those causing the sequence to </a:t>
            </a:r>
            <a:r>
              <a:rPr lang="en-US" sz="2400" dirty="0" smtClean="0"/>
              <a:t>repeat (to simplify my example)</a:t>
            </a:r>
            <a:endParaRPr lang="en-US" sz="2400" dirty="0"/>
          </a:p>
          <a:p>
            <a:r>
              <a:rPr lang="en-US" sz="2400" dirty="0" smtClean="0"/>
              <a:t>All branches </a:t>
            </a:r>
            <a:r>
              <a:rPr lang="en-US" sz="2400" dirty="0"/>
              <a:t>are initially predicted to untaken state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3592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399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Branch Penalties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21" y="2404576"/>
            <a:ext cx="62738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29423"/>
            <a:ext cx="81153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672188"/>
            <a:ext cx="86741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0" y="4226112"/>
            <a:ext cx="4737100" cy="508000"/>
          </a:xfrm>
          <a:prstGeom prst="rect">
            <a:avLst/>
          </a:prstGeom>
          <a:solidFill>
            <a:srgbClr val="FFFF66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50" y="5237101"/>
            <a:ext cx="8813800" cy="508000"/>
          </a:xfrm>
          <a:prstGeom prst="rect">
            <a:avLst/>
          </a:prstGeom>
          <a:solidFill>
            <a:srgbClr val="FFFF66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7387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1729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0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2292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1111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2150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54166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39878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9868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659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9560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3935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964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43749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3113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589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93713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544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575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9256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9059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Branching Dilema</a:t>
            </a:r>
            <a:endParaRPr lang="en-US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pipelines</a:t>
            </a:r>
          </a:p>
          <a:p>
            <a:pPr lvl="1"/>
            <a:r>
              <a:rPr lang="en-US" dirty="0" smtClean="0"/>
              <a:t>Also instructions issued out of order and multiple instructions issued per cycle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r>
              <a:rPr lang="en-US" dirty="0" smtClean="0"/>
              <a:t>: up to 192 instructions in flight</a:t>
            </a:r>
          </a:p>
          <a:p>
            <a:r>
              <a:rPr lang="en-US" dirty="0" smtClean="0"/>
              <a:t>Control dependence = limiting factor</a:t>
            </a:r>
          </a:p>
          <a:p>
            <a:r>
              <a:rPr lang="en-US" dirty="0" smtClean="0"/>
              <a:t>Compiler can only see static program properties</a:t>
            </a:r>
          </a:p>
          <a:p>
            <a:r>
              <a:rPr lang="en-US" dirty="0" smtClean="0"/>
              <a:t>Hardware can use dynamic behavior of the program to predict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75716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677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72412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89815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13085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505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9486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6034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940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4991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395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5872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100% of the time!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6334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305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8206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0512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2065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1997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6931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6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Recall MIPS 5-stage Pipeline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0" y="1143000"/>
            <a:ext cx="9144000" cy="50609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796213" y="6702425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</a:pPr>
            <a:r>
              <a:rPr lang="en-US" sz="1000">
                <a:latin typeface="Times New Roman" charset="0"/>
              </a:rPr>
              <a:t>Figure: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825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7857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1603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8770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2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22521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419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9053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6509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3518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37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891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3908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86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61922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6969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125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0465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35965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837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5378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Prediction CPI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20% of instructions are branches</a:t>
            </a:r>
          </a:p>
          <a:p>
            <a:pPr lvl="1"/>
            <a:r>
              <a:rPr lang="en-US" dirty="0" smtClean="0"/>
              <a:t>53% of branches are taken</a:t>
            </a:r>
          </a:p>
          <a:p>
            <a:r>
              <a:rPr lang="en-US" dirty="0" smtClean="0"/>
              <a:t>Predict not taken</a:t>
            </a:r>
          </a:p>
          <a:p>
            <a:pPr lvl="1"/>
            <a:r>
              <a:rPr lang="en-US" dirty="0" smtClean="0"/>
              <a:t>CPI = 1 + 20% * (53%*1 + 47%*0) = 1.106</a:t>
            </a:r>
          </a:p>
          <a:p>
            <a:r>
              <a:rPr lang="en-US" dirty="0" smtClean="0"/>
              <a:t>Predict taken</a:t>
            </a:r>
          </a:p>
          <a:p>
            <a:pPr lvl="1"/>
            <a:r>
              <a:rPr lang="en-US" dirty="0" smtClean="0"/>
              <a:t>CPI = 1 + 20% * (53%*1 + 47%*1) = 1.2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8800" y="5105400"/>
            <a:ext cx="3505200" cy="842665"/>
            <a:chOff x="5638800" y="5105400"/>
            <a:chExt cx="3505200" cy="84266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6200000" flipV="1">
              <a:off x="6591300" y="51435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638800" y="5486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5105399"/>
            <a:ext cx="7010400" cy="1678633"/>
            <a:chOff x="990600" y="5105399"/>
            <a:chExt cx="7010400" cy="1678633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4039716" y="5332883"/>
              <a:ext cx="1216968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990600" y="6322367"/>
              <a:ext cx="701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not having the address ready in time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957936"/>
            <a:ext cx="3810000" cy="466129"/>
            <a:chOff x="5181600" y="3957936"/>
            <a:chExt cx="3810000" cy="4661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0800000">
              <a:off x="5181600" y="3957936"/>
              <a:ext cx="304800" cy="233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486400" y="3962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27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79219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435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757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1055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7677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3865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2811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340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744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mispredictions</a:t>
            </a:r>
            <a:r>
              <a:rPr lang="en-US" dirty="0" smtClean="0"/>
              <a:t> after first iteration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8931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predictor effectiveness</a:t>
            </a:r>
            <a:endParaRPr lang="en-US" dirty="0"/>
          </a:p>
        </p:txBody>
      </p:sp>
      <p:pic>
        <p:nvPicPr>
          <p:cNvPr id="5" name="Content Placeholder 4" descr="f03-03-978012383872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99" r="-4349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/>
              <a:t>Local </a:t>
            </a:r>
            <a:r>
              <a:rPr lang="en-US" dirty="0" smtClean="0"/>
              <a:t>(per-branch) branch </a:t>
            </a:r>
            <a:r>
              <a:rPr lang="en-US" dirty="0"/>
              <a:t>history,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</a:t>
            </a:r>
            <a:r>
              <a:rPr lang="en-US" dirty="0"/>
              <a:t>pattern history</a:t>
            </a:r>
          </a:p>
          <a:p>
            <a:pPr lvl="1"/>
            <a:r>
              <a:rPr lang="en-US" dirty="0" smtClean="0"/>
              <a:t>Complex per</a:t>
            </a:r>
            <a:r>
              <a:rPr lang="en-US" dirty="0"/>
              <a:t>-branch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E.g. (</a:t>
            </a:r>
            <a:r>
              <a:rPr lang="en-US" dirty="0" err="1" smtClean="0"/>
              <a:t>i</a:t>
            </a:r>
            <a:r>
              <a:rPr lang="en-US" dirty="0" smtClean="0"/>
              <a:t> % 3 != 0) in a loop</a:t>
            </a:r>
          </a:p>
          <a:p>
            <a:pPr lvl="1"/>
            <a:r>
              <a:rPr lang="en-US" dirty="0" smtClean="0"/>
              <a:t>Patterns up to M in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30914" y="1556979"/>
            <a:ext cx="5687438" cy="1785105"/>
            <a:chOff x="2730914" y="1556979"/>
            <a:chExt cx="5687438" cy="1785105"/>
          </a:xfrm>
        </p:grpSpPr>
        <p:grpSp>
          <p:nvGrpSpPr>
            <p:cNvPr id="27" name="Group 26"/>
            <p:cNvGrpSpPr/>
            <p:nvPr/>
          </p:nvGrpSpPr>
          <p:grpSpPr>
            <a:xfrm>
              <a:off x="2730914" y="1556979"/>
              <a:ext cx="5687438" cy="400110"/>
              <a:chOff x="2730914" y="1971387"/>
              <a:chExt cx="5687438" cy="40011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730914" y="2480309"/>
              <a:ext cx="5687438" cy="400110"/>
              <a:chOff x="2730914" y="1971387"/>
              <a:chExt cx="5687438" cy="4001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730914" y="2941974"/>
              <a:ext cx="5687438" cy="400110"/>
              <a:chOff x="2730914" y="1971387"/>
              <a:chExt cx="5687438" cy="40011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82320" y="1550744"/>
            <a:ext cx="1136317" cy="1791340"/>
            <a:chOff x="882320" y="1550744"/>
            <a:chExt cx="1136317" cy="1791340"/>
          </a:xfrm>
        </p:grpSpPr>
        <p:grpSp>
          <p:nvGrpSpPr>
            <p:cNvPr id="28" name="Group 27"/>
            <p:cNvGrpSpPr/>
            <p:nvPr/>
          </p:nvGrpSpPr>
          <p:grpSpPr>
            <a:xfrm>
              <a:off x="882320" y="1550744"/>
              <a:ext cx="1136317" cy="400110"/>
              <a:chOff x="882320" y="1971387"/>
              <a:chExt cx="1136317" cy="4001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82320" y="2480309"/>
              <a:ext cx="1136317" cy="400110"/>
              <a:chOff x="882320" y="1971387"/>
              <a:chExt cx="1136317" cy="40011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882320" y="2941974"/>
              <a:ext cx="1136317" cy="400110"/>
              <a:chOff x="882320" y="1971387"/>
              <a:chExt cx="1136317" cy="40011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75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 smtClean="0"/>
              <a:t>Global </a:t>
            </a:r>
            <a:r>
              <a:rPr lang="en-US" dirty="0"/>
              <a:t>branch history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Local pattern </a:t>
            </a:r>
            <a:r>
              <a:rPr lang="en-US" dirty="0"/>
              <a:t>history</a:t>
            </a:r>
          </a:p>
          <a:p>
            <a:pPr lvl="1"/>
            <a:r>
              <a:rPr lang="en-US" dirty="0"/>
              <a:t>Correlated </a:t>
            </a:r>
            <a:r>
              <a:rPr lang="en-US" dirty="0" smtClean="0"/>
              <a:t>branches – (</a:t>
            </a:r>
            <a:r>
              <a:rPr lang="en-US" dirty="0" err="1" smtClean="0"/>
              <a:t>m,n</a:t>
            </a:r>
            <a:r>
              <a:rPr lang="en-US" dirty="0" smtClean="0"/>
              <a:t>) predictor</a:t>
            </a:r>
            <a:endParaRPr lang="en-US" dirty="0" smtClean="0"/>
          </a:p>
          <a:p>
            <a:pPr lvl="1"/>
            <a:r>
              <a:rPr lang="en-US" dirty="0" smtClean="0"/>
              <a:t>E.g. if (x==0)</a:t>
            </a:r>
            <a:r>
              <a:rPr lang="is-IS" dirty="0" smtClean="0"/>
              <a:t>…; if (x==1)...; if (x==2)...;</a:t>
            </a:r>
          </a:p>
          <a:p>
            <a:pPr lvl="1"/>
            <a:r>
              <a:rPr lang="is-IS" dirty="0" smtClean="0"/>
              <a:t>M most </a:t>
            </a:r>
            <a:r>
              <a:rPr lang="is-IS" i="1" dirty="0" smtClean="0"/>
              <a:t>recently executed </a:t>
            </a:r>
            <a:r>
              <a:rPr lang="is-IS" dirty="0" smtClean="0"/>
              <a:t>branches</a:t>
            </a:r>
          </a:p>
          <a:p>
            <a:pPr lvl="1"/>
            <a:r>
              <a:rPr lang="is-IS" dirty="0" smtClean="0"/>
              <a:t>Unrelated branches add training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30914" y="1556979"/>
            <a:ext cx="5687438" cy="1785105"/>
            <a:chOff x="2730914" y="1556979"/>
            <a:chExt cx="5687438" cy="1785105"/>
          </a:xfrm>
        </p:grpSpPr>
        <p:grpSp>
          <p:nvGrpSpPr>
            <p:cNvPr id="27" name="Group 26"/>
            <p:cNvGrpSpPr/>
            <p:nvPr/>
          </p:nvGrpSpPr>
          <p:grpSpPr>
            <a:xfrm>
              <a:off x="2730914" y="1556979"/>
              <a:ext cx="5687438" cy="400110"/>
              <a:chOff x="2730914" y="1971387"/>
              <a:chExt cx="5687438" cy="40011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730914" y="2480309"/>
              <a:ext cx="5687438" cy="400110"/>
              <a:chOff x="2730914" y="1971387"/>
              <a:chExt cx="5687438" cy="4001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730914" y="2941974"/>
              <a:ext cx="5687438" cy="400110"/>
              <a:chOff x="2730914" y="1971387"/>
              <a:chExt cx="5687438" cy="40011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730914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3944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4796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5649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65022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92771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01298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709825" y="1971387"/>
                <a:ext cx="708527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729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/>
              <a:t>branch history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Global </a:t>
            </a:r>
            <a:r>
              <a:rPr lang="en-US" dirty="0"/>
              <a:t>pattern history</a:t>
            </a:r>
          </a:p>
          <a:p>
            <a:pPr lvl="1"/>
            <a:r>
              <a:rPr lang="en-US" dirty="0"/>
              <a:t>Assume unique patterns, share history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Similar to local/local, but saving memory in exchange for occasional </a:t>
            </a:r>
            <a:r>
              <a:rPr lang="en-US" i="1" dirty="0" smtClean="0"/>
              <a:t>aliasing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82320" y="1550744"/>
            <a:ext cx="1136317" cy="1791340"/>
            <a:chOff x="882320" y="1550744"/>
            <a:chExt cx="1136317" cy="1791340"/>
          </a:xfrm>
        </p:grpSpPr>
        <p:grpSp>
          <p:nvGrpSpPr>
            <p:cNvPr id="28" name="Group 27"/>
            <p:cNvGrpSpPr/>
            <p:nvPr/>
          </p:nvGrpSpPr>
          <p:grpSpPr>
            <a:xfrm>
              <a:off x="882320" y="1550744"/>
              <a:ext cx="1136317" cy="400110"/>
              <a:chOff x="882320" y="1971387"/>
              <a:chExt cx="1136317" cy="40011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82320" y="2480309"/>
              <a:ext cx="1136317" cy="400110"/>
              <a:chOff x="882320" y="1971387"/>
              <a:chExt cx="1136317" cy="40011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882320" y="2941974"/>
              <a:ext cx="1136317" cy="400110"/>
              <a:chOff x="882320" y="1971387"/>
              <a:chExt cx="1136317" cy="40011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2320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70005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44321" y="1971387"/>
                <a:ext cx="374316" cy="40011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29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do Better?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moved branch logic to ID stage</a:t>
            </a:r>
          </a:p>
          <a:p>
            <a:r>
              <a:rPr lang="en-US" dirty="0" smtClean="0"/>
              <a:t>Need something in IF stage</a:t>
            </a:r>
          </a:p>
          <a:p>
            <a:r>
              <a:rPr lang="en-US" dirty="0" smtClean="0"/>
              <a:t>Only state available: PC</a:t>
            </a:r>
          </a:p>
          <a:p>
            <a:pPr lvl="1"/>
            <a:r>
              <a:rPr lang="en-US" dirty="0" smtClean="0"/>
              <a:t>Set at end of one cycle / beginning of next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</a:t>
            </a:fld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3281081" y="3612756"/>
            <a:ext cx="5863427" cy="3245244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8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Predictors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533400" y="3342084"/>
            <a:ext cx="7924800" cy="3211116"/>
          </a:xfrm>
        </p:spPr>
        <p:txBody>
          <a:bodyPr>
            <a:normAutofit/>
          </a:bodyPr>
          <a:lstStyle/>
          <a:p>
            <a:r>
              <a:rPr lang="en-US" dirty="0" smtClean="0"/>
              <a:t>Global branch history, </a:t>
            </a:r>
            <a:br>
              <a:rPr lang="en-US" dirty="0" smtClean="0"/>
            </a:br>
            <a:r>
              <a:rPr lang="en-US" dirty="0" smtClean="0"/>
              <a:t>Global pattern history</a:t>
            </a:r>
          </a:p>
          <a:p>
            <a:pPr lvl="1"/>
            <a:r>
              <a:rPr lang="en-US" dirty="0" smtClean="0"/>
              <a:t>Just matches branching pattern</a:t>
            </a:r>
          </a:p>
          <a:p>
            <a:pPr lvl="1"/>
            <a:r>
              <a:rPr lang="en-US" dirty="0" smtClean="0"/>
              <a:t>Similar to correlating predictor, but saving memory in exchange for aliasing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789" y="1059927"/>
            <a:ext cx="252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M-branch History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0914" y="1089079"/>
            <a:ext cx="568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Pattern History: 2</a:t>
            </a:r>
            <a:r>
              <a:rPr lang="en-US" baseline="30000" dirty="0" smtClean="0"/>
              <a:t>M</a:t>
            </a:r>
            <a:r>
              <a:rPr lang="en-US" dirty="0" smtClean="0"/>
              <a:t> N-bit predictors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30914" y="2018644"/>
            <a:ext cx="5687438" cy="400110"/>
            <a:chOff x="2730914" y="1971387"/>
            <a:chExt cx="56874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2730914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944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4796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649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65022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2771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298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9825" y="1971387"/>
              <a:ext cx="708527" cy="4001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2320" y="2018644"/>
            <a:ext cx="1136317" cy="400110"/>
            <a:chOff x="882320" y="1971387"/>
            <a:chExt cx="1136317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882320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70005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44321" y="1971387"/>
              <a:ext cx="37431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729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iteration counter and count register</a:t>
            </a:r>
          </a:p>
          <a:p>
            <a:r>
              <a:rPr lang="en-US" dirty="0" smtClean="0"/>
              <a:t>First time through</a:t>
            </a:r>
          </a:p>
          <a:p>
            <a:pPr lvl="1"/>
            <a:r>
              <a:rPr lang="en-US" dirty="0" smtClean="0"/>
              <a:t>Always predict </a:t>
            </a:r>
            <a:r>
              <a:rPr lang="en-US" dirty="0" smtClean="0"/>
              <a:t>taken, increment iteration</a:t>
            </a:r>
            <a:endParaRPr lang="en-US" dirty="0" smtClean="0"/>
          </a:p>
          <a:p>
            <a:pPr lvl="2"/>
            <a:r>
              <a:rPr lang="en-US" dirty="0" smtClean="0"/>
              <a:t>Assume it’ll loop again</a:t>
            </a:r>
          </a:p>
          <a:p>
            <a:pPr lvl="1"/>
            <a:r>
              <a:rPr lang="en-US" dirty="0" smtClean="0"/>
              <a:t>When not taken, remember loop count</a:t>
            </a:r>
          </a:p>
          <a:p>
            <a:r>
              <a:rPr lang="en-US" dirty="0" smtClean="0"/>
              <a:t>Subsequent predictions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Previous count (initialize to counter max)</a:t>
            </a:r>
          </a:p>
          <a:p>
            <a:pPr lvl="1"/>
            <a:r>
              <a:rPr lang="en-US" dirty="0" smtClean="0"/>
              <a:t>Current count (initialize to 0)</a:t>
            </a:r>
          </a:p>
          <a:p>
            <a:r>
              <a:rPr lang="en-US" dirty="0" smtClean="0"/>
              <a:t>Prediction:</a:t>
            </a:r>
          </a:p>
          <a:p>
            <a:pPr lvl="1"/>
            <a:r>
              <a:rPr lang="en-US" dirty="0" smtClean="0"/>
              <a:t>If (current &lt; previous) predict Taken (loop)</a:t>
            </a:r>
          </a:p>
          <a:p>
            <a:pPr lvl="1"/>
            <a:r>
              <a:rPr lang="en-US" dirty="0" smtClean="0"/>
              <a:t>Else predict Not Taken (end of loop)</a:t>
            </a:r>
          </a:p>
          <a:p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If (actually Taken) current++ (another loop)</a:t>
            </a:r>
          </a:p>
          <a:p>
            <a:pPr lvl="1"/>
            <a:r>
              <a:rPr lang="en-US" dirty="0" smtClean="0"/>
              <a:t>Else previous = current (remember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Unconditional jumps are always taken</a:t>
            </a:r>
          </a:p>
          <a:p>
            <a:r>
              <a:rPr lang="en-US" dirty="0" smtClean="0"/>
              <a:t>Put predicted </a:t>
            </a:r>
            <a:r>
              <a:rPr lang="en-US" b="1" dirty="0" smtClean="0"/>
              <a:t>instruction</a:t>
            </a:r>
            <a:r>
              <a:rPr lang="en-US" dirty="0" smtClean="0"/>
              <a:t> in BTB</a:t>
            </a:r>
          </a:p>
          <a:p>
            <a:r>
              <a:rPr lang="en-US" dirty="0" smtClean="0"/>
              <a:t>Start executing predicted instruction </a:t>
            </a:r>
            <a:r>
              <a:rPr lang="en-US" b="1" dirty="0" smtClean="0"/>
              <a:t>in place of</a:t>
            </a:r>
            <a:r>
              <a:rPr lang="en-US" dirty="0" smtClean="0"/>
              <a:t> jump</a:t>
            </a:r>
          </a:p>
          <a:p>
            <a:r>
              <a:rPr lang="en-US" dirty="0" smtClean="0"/>
              <a:t>Makes unconditional jump “free”</a:t>
            </a:r>
          </a:p>
          <a:p>
            <a:r>
              <a:rPr lang="en-US" dirty="0" smtClean="0"/>
              <a:t>Keep enough info to abandon if code </a:t>
            </a:r>
            <a:r>
              <a:rPr lang="en-US" dirty="0" smtClean="0"/>
              <a:t>changed (JIT compilation)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0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For </a:t>
            </a:r>
            <a:r>
              <a:rPr lang="en-US" sz="2200" dirty="0"/>
              <a:t>calls from multiple sites, not clustered in </a:t>
            </a:r>
            <a:r>
              <a:rPr lang="en-US" sz="2200" dirty="0" smtClean="0"/>
              <a:t>time</a:t>
            </a:r>
          </a:p>
          <a:p>
            <a:r>
              <a:rPr lang="en-US" sz="2200" dirty="0" smtClean="0"/>
              <a:t>Store a fixed-sized stack of return addresses in BTB</a:t>
            </a:r>
          </a:p>
          <a:p>
            <a:r>
              <a:rPr lang="en-US" sz="2200" dirty="0" smtClean="0"/>
              <a:t>Use in place of PC-specific target for any function return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64</a:t>
            </a:fld>
            <a:endParaRPr lang="en-US"/>
          </a:p>
        </p:txBody>
      </p:sp>
      <p:pic>
        <p:nvPicPr>
          <p:cNvPr id="3" name="Picture 2" descr="f03-24-978012383872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66" y="2552185"/>
            <a:ext cx="4865102" cy="4319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i="1" dirty="0" smtClean="0"/>
              <a:t>multilevel prediction</a:t>
            </a:r>
            <a:endParaRPr lang="en-US" dirty="0" smtClean="0"/>
          </a:p>
          <a:p>
            <a:r>
              <a:rPr lang="en-US" dirty="0" smtClean="0"/>
              <a:t>Run all predictors</a:t>
            </a:r>
          </a:p>
          <a:p>
            <a:r>
              <a:rPr lang="en-US" dirty="0" smtClean="0"/>
              <a:t>Keep score for each branch</a:t>
            </a:r>
          </a:p>
          <a:p>
            <a:r>
              <a:rPr lang="en-US" dirty="0" smtClean="0"/>
              <a:t>Use predictor that is most effective </a:t>
            </a:r>
            <a:r>
              <a:rPr lang="en-US" i="1" dirty="0" smtClean="0"/>
              <a:t>for that branch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0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8557"/>
              </p:ext>
            </p:extLst>
          </p:nvPr>
        </p:nvGraphicFramePr>
        <p:xfrm>
          <a:off x="4333639" y="3412289"/>
          <a:ext cx="4638242" cy="285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1" name="Bitmap Image" r:id="rId4" imgW="6485182" imgH="3900952" progId="">
                  <p:embed/>
                </p:oleObj>
              </mc:Choice>
              <mc:Fallback>
                <p:oleObj name="Bitmap Image" r:id="rId4" imgW="6485182" imgH="390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639" y="3412289"/>
                        <a:ext cx="4638242" cy="2859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5381435" y="3105912"/>
            <a:ext cx="258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663300"/>
                </a:solidFill>
              </a:rPr>
              <a:t>Predictor_1/Predictor_2</a:t>
            </a:r>
          </a:p>
        </p:txBody>
      </p:sp>
      <p:sp>
        <p:nvSpPr>
          <p:cNvPr id="912389" name="Line 5"/>
          <p:cNvSpPr>
            <a:spLocks noChangeShapeType="1"/>
          </p:cNvSpPr>
          <p:nvPr/>
        </p:nvSpPr>
        <p:spPr bwMode="auto">
          <a:xfrm flipH="1">
            <a:off x="5410200" y="3763963"/>
            <a:ext cx="838200" cy="1036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Tournament Predictors</a:t>
            </a:r>
            <a:endParaRPr lang="en-US"/>
          </a:p>
        </p:txBody>
      </p:sp>
      <p:sp>
        <p:nvSpPr>
          <p:cNvPr id="912391" name="Text Box 7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multi-level predictor for 2 choices (can extend to more)</a:t>
            </a:r>
          </a:p>
          <a:p>
            <a:r>
              <a:rPr lang="en-US" dirty="0" smtClean="0"/>
              <a:t>2-bit predictor between choices</a:t>
            </a:r>
          </a:p>
          <a:p>
            <a:pPr lvl="1"/>
            <a:r>
              <a:rPr lang="en-US" sz="2400" dirty="0" smtClean="0"/>
              <a:t>Transition if one predictor</a:t>
            </a:r>
            <a:br>
              <a:rPr lang="en-US" sz="2400" dirty="0" smtClean="0"/>
            </a:br>
            <a:r>
              <a:rPr lang="en-US" sz="2400" dirty="0" smtClean="0"/>
              <a:t>is WRONG and other </a:t>
            </a:r>
            <a:br>
              <a:rPr lang="en-US" sz="2400" dirty="0" smtClean="0"/>
            </a:br>
            <a:r>
              <a:rPr lang="en-US" sz="2400" dirty="0" smtClean="0"/>
              <a:t>predictor is RIGHT</a:t>
            </a:r>
          </a:p>
          <a:p>
            <a:pPr lvl="1"/>
            <a:r>
              <a:rPr lang="en-US" sz="2400" dirty="0" smtClean="0"/>
              <a:t>Change after two</a:t>
            </a:r>
            <a:br>
              <a:rPr lang="en-US" sz="2400" dirty="0" smtClean="0"/>
            </a:br>
            <a:r>
              <a:rPr lang="en-US" sz="2400" dirty="0" err="1" smtClean="0"/>
              <a:t>mispredictions</a:t>
            </a:r>
            <a:r>
              <a:rPr lang="en-US" sz="2400" dirty="0" smtClean="0"/>
              <a:t> the other</a:t>
            </a:r>
            <a:br>
              <a:rPr lang="en-US" sz="2400" dirty="0" smtClean="0"/>
            </a:br>
            <a:r>
              <a:rPr lang="en-US" sz="2400" dirty="0" smtClean="0"/>
              <a:t>predictor would have</a:t>
            </a:r>
            <a:br>
              <a:rPr lang="en-US" sz="2400" dirty="0" smtClean="0"/>
            </a:br>
            <a:r>
              <a:rPr lang="en-US" sz="2400" dirty="0" smtClean="0"/>
              <a:t>predicted correctly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4" name="Object 2"/>
          <p:cNvGraphicFramePr>
            <a:graphicFrameLocks noChangeAspect="1"/>
          </p:cNvGraphicFramePr>
          <p:nvPr/>
        </p:nvGraphicFramePr>
        <p:xfrm>
          <a:off x="457200" y="1285875"/>
          <a:ext cx="84582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8" name="Bitmap Image" r:id="rId4" imgW="5906012" imgH="3497883" progId="">
                  <p:embed/>
                </p:oleObj>
              </mc:Choice>
              <mc:Fallback>
                <p:oleObj name="Bitmap Image" r:id="rId4" imgW="5906012" imgH="34978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5875"/>
                        <a:ext cx="8458200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1698625" y="3097213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Conditional branch misprediction rate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3733800" y="128905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Based on SPEC 89 benchmark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685800" y="616585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</a:rPr>
              <a:t>Tournament predictors slightly outperform correlating predictors</a:t>
            </a:r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Tournament Predictors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Target </a:t>
            </a:r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Predict</a:t>
            </a:r>
            <a:r>
              <a:rPr lang="en-US" dirty="0" smtClean="0"/>
              <a:t> target address and taken/not taken based on PC</a:t>
            </a:r>
            <a:endParaRPr lang="en-US" dirty="0"/>
          </a:p>
          <a:p>
            <a:r>
              <a:rPr lang="en-US" dirty="0" smtClean="0"/>
              <a:t>Works if you’ve seen a branch at that PC before. Only store if PC held a branch.</a:t>
            </a:r>
            <a:endParaRPr lang="en-US" dirty="0"/>
          </a:p>
          <a:p>
            <a:r>
              <a:rPr lang="en-US" dirty="0"/>
              <a:t>Cache </a:t>
            </a:r>
            <a:r>
              <a:rPr lang="en-US" b="1" dirty="0">
                <a:solidFill>
                  <a:schemeClr val="accent2"/>
                </a:solidFill>
              </a:rPr>
              <a:t>predicted address </a:t>
            </a:r>
            <a:r>
              <a:rPr lang="en-US" dirty="0"/>
              <a:t>based on</a:t>
            </a:r>
            <a:r>
              <a:rPr lang="en-US" dirty="0" smtClean="0"/>
              <a:t> address of branch instruction</a:t>
            </a:r>
          </a:p>
          <a:p>
            <a:r>
              <a:rPr lang="en-US" dirty="0" smtClean="0"/>
              <a:t>Cache data to make a </a:t>
            </a:r>
            <a:r>
              <a:rPr lang="en-US" b="1" dirty="0" smtClean="0">
                <a:solidFill>
                  <a:schemeClr val="accent2"/>
                </a:solidFill>
              </a:rPr>
              <a:t>prediction</a:t>
            </a:r>
            <a:r>
              <a:rPr lang="en-US" dirty="0" smtClean="0"/>
              <a:t> on whether the branch is actually taken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Branch Target Buffer in MIPS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0" y="1143000"/>
            <a:ext cx="9144000" cy="50609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796213" y="6702425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</a:pPr>
            <a:r>
              <a:rPr lang="en-US" sz="1000">
                <a:latin typeface="Times New Roman" charset="0"/>
              </a:rPr>
              <a:t>Figure: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03942" y="4661647"/>
            <a:ext cx="9144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BTB</a:t>
            </a:r>
            <a:endParaRPr kumimoji="0" lang="en-US" sz="2800" i="0" u="none" strike="noStrike" normalizeH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5" name="Elbow Connector 4"/>
          <p:cNvCxnSpPr>
            <a:endCxn id="3" idx="1"/>
          </p:cNvCxnSpPr>
          <p:nvPr/>
        </p:nvCxnSpPr>
        <p:spPr bwMode="auto">
          <a:xfrm rot="16200000" flipH="1">
            <a:off x="-167288" y="4285717"/>
            <a:ext cx="1587502" cy="15495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1487714" y="2476500"/>
            <a:ext cx="264886" cy="6077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noFill/>
              <a:effectLst/>
              <a:latin typeface="Arial" charset="0"/>
            </a:endParaRPr>
          </a:p>
        </p:txBody>
      </p:sp>
      <p:cxnSp>
        <p:nvCxnSpPr>
          <p:cNvPr id="33" name="Elbow Connector 32"/>
          <p:cNvCxnSpPr>
            <a:stCxn id="3" idx="3"/>
          </p:cNvCxnSpPr>
          <p:nvPr/>
        </p:nvCxnSpPr>
        <p:spPr bwMode="auto">
          <a:xfrm flipV="1">
            <a:off x="1618342" y="4536083"/>
            <a:ext cx="154958" cy="6208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89709" y="4536083"/>
            <a:ext cx="9835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89709" y="3288723"/>
            <a:ext cx="0" cy="1247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Elbow Connector 44"/>
          <p:cNvCxnSpPr/>
          <p:nvPr/>
        </p:nvCxnSpPr>
        <p:spPr bwMode="auto">
          <a:xfrm flipV="1">
            <a:off x="789709" y="2807956"/>
            <a:ext cx="698005" cy="480766"/>
          </a:xfrm>
          <a:prstGeom prst="bentConnector3">
            <a:avLst>
              <a:gd name="adj1" fmla="val 715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6825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533400" y="1295400"/>
          <a:ext cx="8001000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3" name="Bitmap Image" r:id="rId4" imgW="6119390" imgH="4229467" progId="">
                  <p:embed/>
                </p:oleObj>
              </mc:Choice>
              <mc:Fallback>
                <p:oleObj name="Bitmap Image" r:id="rId4" imgW="6119390" imgH="42294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Branch Target </a:t>
            </a:r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844800" y="3572933"/>
            <a:ext cx="1799295" cy="135467"/>
          </a:xfrm>
          <a:prstGeom prst="rect">
            <a:avLst/>
          </a:prstGeom>
          <a:solidFill>
            <a:srgbClr val="FFF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352" y="3403316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Branch PCs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735584" y="3572933"/>
            <a:ext cx="1707327" cy="135467"/>
          </a:xfrm>
          <a:prstGeom prst="rect">
            <a:avLst/>
          </a:prstGeom>
          <a:solidFill>
            <a:srgbClr val="8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5584" y="3403316"/>
            <a:ext cx="170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PCs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4024</TotalTime>
  <Words>2869</Words>
  <Application>Microsoft Macintosh PowerPoint</Application>
  <PresentationFormat>On-screen Show (4:3)</PresentationFormat>
  <Paragraphs>1968</Paragraphs>
  <Slides>67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 Black</vt:lpstr>
      <vt:lpstr>Courier</vt:lpstr>
      <vt:lpstr>Monotype Sorts</vt:lpstr>
      <vt:lpstr>ＭＳ Ｐゴシック</vt:lpstr>
      <vt:lpstr>Symbol</vt:lpstr>
      <vt:lpstr>Times</vt:lpstr>
      <vt:lpstr>Times New Roman</vt:lpstr>
      <vt:lpstr>Wingdings</vt:lpstr>
      <vt:lpstr>Arial</vt:lpstr>
      <vt:lpstr>UMBC</vt:lpstr>
      <vt:lpstr>Bitmap Image</vt:lpstr>
      <vt:lpstr>CMSC 611: Advanced Computer Architecture</vt:lpstr>
      <vt:lpstr>Recall Branch Penalties</vt:lpstr>
      <vt:lpstr>Branching Dilema</vt:lpstr>
      <vt:lpstr>Recall MIPS 5-stage Pipeline</vt:lpstr>
      <vt:lpstr>MIPS Prediction CPI</vt:lpstr>
      <vt:lpstr>How to do Better?</vt:lpstr>
      <vt:lpstr>Branch Target Buffer</vt:lpstr>
      <vt:lpstr>Branch Target Buffer in MIPS</vt:lpstr>
      <vt:lpstr>Branch Target Buffer</vt:lpstr>
      <vt:lpstr>Handling Branch Target Cache</vt:lpstr>
      <vt:lpstr>Basic Branch Prediction</vt:lpstr>
      <vt:lpstr>2-bit Branch History Table</vt:lpstr>
      <vt:lpstr>N-bit Predictors</vt:lpstr>
      <vt:lpstr>Performance of 2-bit Branch Buffer</vt:lpstr>
      <vt:lpstr>Optimal Size for 2-bit Branch Buffers</vt:lpstr>
      <vt:lpstr>Correlating Predictors</vt:lpstr>
      <vt:lpstr>(2,2) Correlating Predictors</vt:lpstr>
      <vt:lpstr>Example 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Correlating predictor effectiveness</vt:lpstr>
      <vt:lpstr>Adaptive Predictors</vt:lpstr>
      <vt:lpstr>Adaptive Predictors</vt:lpstr>
      <vt:lpstr>Adaptive Predictors</vt:lpstr>
      <vt:lpstr>Adaptive Predictors</vt:lpstr>
      <vt:lpstr>Loop Predictor</vt:lpstr>
      <vt:lpstr>Loop Predictor</vt:lpstr>
      <vt:lpstr>Branch Folding</vt:lpstr>
      <vt:lpstr>Return Address</vt:lpstr>
      <vt:lpstr>Multiple Predictors</vt:lpstr>
      <vt:lpstr>Tournament Predictors</vt:lpstr>
      <vt:lpstr>Performance of Tournament Predictors</vt:lpstr>
    </vt:vector>
  </TitlesOfParts>
  <Company>˧怀쿘Ί뿿킀΂쿘˧뛼뿿큰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104</cp:revision>
  <cp:lastPrinted>2003-09-04T21:28:06Z</cp:lastPrinted>
  <dcterms:created xsi:type="dcterms:W3CDTF">2010-11-04T14:45:17Z</dcterms:created>
  <dcterms:modified xsi:type="dcterms:W3CDTF">2018-03-06T23:05:37Z</dcterms:modified>
</cp:coreProperties>
</file>