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6" r:id="rId2"/>
    <p:sldId id="352" r:id="rId3"/>
    <p:sldId id="354" r:id="rId4"/>
    <p:sldId id="355" r:id="rId5"/>
    <p:sldId id="353" r:id="rId6"/>
    <p:sldId id="340" r:id="rId7"/>
    <p:sldId id="342" r:id="rId8"/>
    <p:sldId id="343" r:id="rId9"/>
    <p:sldId id="339" r:id="rId10"/>
    <p:sldId id="345" r:id="rId11"/>
    <p:sldId id="341" r:id="rId12"/>
    <p:sldId id="347" r:id="rId13"/>
    <p:sldId id="356" r:id="rId14"/>
    <p:sldId id="357" r:id="rId15"/>
    <p:sldId id="361" r:id="rId16"/>
    <p:sldId id="358" r:id="rId17"/>
    <p:sldId id="362" r:id="rId18"/>
    <p:sldId id="359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">
          <p15:clr>
            <a:srgbClr val="A4A3A4"/>
          </p15:clr>
        </p15:guide>
        <p15:guide id="2" pos="5488">
          <p15:clr>
            <a:srgbClr val="A4A3A4"/>
          </p15:clr>
        </p15:guide>
        <p15:guide id="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99CCFF"/>
    <a:srgbClr val="008080"/>
    <a:srgbClr val="000099"/>
    <a:srgbClr val="2E7F7F"/>
    <a:srgbClr val="001595"/>
    <a:srgbClr val="8B0F0A"/>
    <a:srgbClr val="2763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22"/>
    <p:restoredTop sz="94632"/>
  </p:normalViewPr>
  <p:slideViewPr>
    <p:cSldViewPr>
      <p:cViewPr varScale="1">
        <p:scale>
          <a:sx n="120" d="100"/>
          <a:sy n="120" d="100"/>
        </p:scale>
        <p:origin x="280" y="176"/>
      </p:cViewPr>
      <p:guideLst>
        <p:guide orient="horz" pos="576"/>
        <p:guide pos="5488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32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5" Type="http://schemas.openxmlformats.org/officeDocument/2006/relationships/image" Target="../media/image8.emf"/><Relationship Id="rId1" Type="http://schemas.openxmlformats.org/officeDocument/2006/relationships/image" Target="../media/image4.emf"/><Relationship Id="rId2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CFDE534-2FBA-3146-9921-F6DE843C9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375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A466EAE-4D0F-594F-8DB5-F63A1CC7A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5856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CED0FD-416A-254F-9773-B235773E6B79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10E92-09C4-D140-9F17-543C7C308BAE}" type="slidenum">
              <a:rPr lang="en-US"/>
              <a:pPr/>
              <a:t>12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3FEDF9-0D8C-E54B-A2D4-F4C16DC1346A}" type="slidenum">
              <a:rPr lang="en-US"/>
              <a:pPr/>
              <a:t>3</a:t>
            </a:fld>
            <a:endParaRPr lang="en-US"/>
          </a:p>
        </p:txBody>
      </p:sp>
      <p:sp>
        <p:nvSpPr>
          <p:cNvPr id="5601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8A1790-8BE5-9945-827D-78617923AA95}" type="slidenum">
              <a:rPr lang="en-US"/>
              <a:pPr/>
              <a:t>4</a:t>
            </a:fld>
            <a:endParaRPr lang="en-US"/>
          </a:p>
        </p:txBody>
      </p:sp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3DA8E8-0DBD-0348-BF0F-39084A3CE8F9}" type="slidenum">
              <a:rPr lang="en-US"/>
              <a:pPr/>
              <a:t>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26ACB-C842-1A4C-855D-44244FF525A9}" type="slidenum">
              <a:rPr lang="en-US"/>
              <a:pPr/>
              <a:t>7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D2E9DA-3F42-8442-B0B5-58B351F6809E}" type="slidenum">
              <a:rPr lang="en-US"/>
              <a:pPr/>
              <a:t>8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959C7F-CBFE-494B-AEC1-0C194579C3DB}" type="slidenum">
              <a:rPr lang="en-US"/>
              <a:pPr/>
              <a:t>9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C77D4B-0CF6-5E47-847E-84EE328C8CA7}" type="slidenum">
              <a:rPr lang="en-US"/>
              <a:pPr/>
              <a:t>10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3F65F8-C6DB-6840-ABE1-14DF6589C2FA}" type="slidenum">
              <a:rPr lang="en-US"/>
              <a:pPr/>
              <a:t>11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C2017-23B9-694A-8C7B-5878B3F7B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C2017-23B9-694A-8C7B-5878B3F7B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C2017-23B9-694A-8C7B-5878B3F7B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C2017-23B9-694A-8C7B-5878B3F7B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C2017-23B9-694A-8C7B-5878B3F7B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C2017-23B9-694A-8C7B-5878B3F7B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C2017-23B9-694A-8C7B-5878B3F7B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C2017-23B9-694A-8C7B-5878B3F7B7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7.e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5.xml"/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4.e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5.emf"/><Relationship Id="rId8" Type="http://schemas.openxmlformats.org/officeDocument/2006/relationships/oleObject" Target="../embeddings/Microsoft_Word_97_-_2004_Document2.doc"/><Relationship Id="rId9" Type="http://schemas.openxmlformats.org/officeDocument/2006/relationships/image" Target="../media/image6.emf"/><Relationship Id="rId10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10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2.emf"/><Relationship Id="rId6" Type="http://schemas.openxmlformats.org/officeDocument/2006/relationships/oleObject" Target="../embeddings/oleObject1.bin"/><Relationship Id="rId7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611: Advanced Computer Architecture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Getting Data:</a:t>
            </a:r>
          </a:p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Benchmarks, Simulation &amp; Profiling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0" y="6461125"/>
            <a:ext cx="484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imes New Roman" charset="0"/>
              </a:rPr>
              <a:t>Some material adapted from Mohamed Younis, UMBC CMSC 611 Spr 2003 course slides</a:t>
            </a:r>
          </a:p>
          <a:p>
            <a:r>
              <a:rPr lang="en-US" sz="1000">
                <a:latin typeface="Times New Roman" charset="0"/>
              </a:rPr>
              <a:t>Some material adapted from Hennessy &amp; Patterson / © 2003 Elsevier Science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1866900" y="1143000"/>
          <a:ext cx="541020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2" name="Equation" r:id="rId4" imgW="4077097" imgH="559197" progId="Equation.3">
                  <p:embed/>
                </p:oleObj>
              </mc:Choice>
              <mc:Fallback>
                <p:oleObj name="Equation" r:id="rId4" imgW="4077097" imgH="55919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1143000"/>
                        <a:ext cx="5410200" cy="741363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1181100" y="2057400"/>
          <a:ext cx="6781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3" name="Equation" r:id="rId6" imgW="3924697" imgH="432197" progId="Equation.3">
                  <p:embed/>
                </p:oleObj>
              </mc:Choice>
              <mc:Fallback>
                <p:oleObj name="Equation" r:id="rId6" imgW="3924697" imgH="43219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2057400"/>
                        <a:ext cx="6781800" cy="7620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381000" y="5181600"/>
          <a:ext cx="8534400" cy="156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4" name="Document" r:id="rId8" imgW="5629656" imgH="1240536" progId="Word.Document.8">
                  <p:embed/>
                </p:oleObj>
              </mc:Choice>
              <mc:Fallback>
                <p:oleObj name="Document" r:id="rId8" imgW="5629656" imgH="12405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181600"/>
                        <a:ext cx="8534400" cy="156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0" y="41910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236538" indent="-236538">
              <a:spcAft>
                <a:spcPct val="35000"/>
              </a:spcAft>
              <a:buClr>
                <a:srgbClr val="FF0000"/>
              </a:buClr>
              <a:buFont typeface="Times" charset="0"/>
              <a:buChar char="•"/>
            </a:pPr>
            <a:r>
              <a:rPr lang="en-US" sz="1900">
                <a:solidFill>
                  <a:schemeClr val="accent2"/>
                </a:solidFill>
              </a:rPr>
              <a:t>Weighted arithmetic means summarize performance while tracking exec. time</a:t>
            </a:r>
          </a:p>
          <a:p>
            <a:pPr marL="236538" indent="-236538">
              <a:spcBef>
                <a:spcPct val="20000"/>
              </a:spcBef>
              <a:buClr>
                <a:srgbClr val="FF0000"/>
              </a:buClr>
              <a:buFont typeface="Times" charset="0"/>
              <a:buChar char="•"/>
            </a:pPr>
            <a:r>
              <a:rPr lang="en-US" sz="1900">
                <a:solidFill>
                  <a:schemeClr val="accent2"/>
                </a:solidFill>
              </a:rPr>
              <a:t>Never use AM for normalizing time relative to a reference machine</a:t>
            </a:r>
            <a:r>
              <a:rPr lang="en-US">
                <a:latin typeface="Times New Roman" charset="0"/>
              </a:rPr>
              <a:t> </a:t>
            </a:r>
          </a:p>
        </p:txBody>
      </p:sp>
      <p:grpSp>
        <p:nvGrpSpPr>
          <p:cNvPr id="30728" name="Group 7"/>
          <p:cNvGrpSpPr>
            <a:grpSpLocks/>
          </p:cNvGrpSpPr>
          <p:nvPr/>
        </p:nvGrpSpPr>
        <p:grpSpPr bwMode="auto">
          <a:xfrm>
            <a:off x="152400" y="2895600"/>
            <a:ext cx="8839200" cy="1309688"/>
            <a:chOff x="96" y="1440"/>
            <a:chExt cx="5568" cy="825"/>
          </a:xfrm>
        </p:grpSpPr>
        <p:sp>
          <p:nvSpPr>
            <p:cNvPr id="30730" name="Text Box 8"/>
            <p:cNvSpPr txBox="1">
              <a:spLocks noChangeArrowheads="1"/>
            </p:cNvSpPr>
            <p:nvPr/>
          </p:nvSpPr>
          <p:spPr bwMode="auto">
            <a:xfrm>
              <a:off x="96" y="1440"/>
              <a:ext cx="5568" cy="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Where:	</a:t>
              </a:r>
              <a:r>
                <a:rPr lang="en-US" sz="1800" i="1"/>
                <a:t>n</a:t>
              </a:r>
              <a:r>
                <a:rPr lang="en-US" sz="1800"/>
                <a:t> is the number of programs executed</a:t>
              </a:r>
            </a:p>
            <a:p>
              <a:pPr>
                <a:spcBef>
                  <a:spcPct val="25000"/>
                </a:spcBef>
              </a:pPr>
              <a:r>
                <a:rPr lang="en-US" sz="1800" i="1"/>
                <a:t>	w</a:t>
              </a:r>
              <a:r>
                <a:rPr lang="en-US" sz="1800" i="1" baseline="-25000"/>
                <a:t>i</a:t>
              </a:r>
              <a:r>
                <a:rPr lang="en-US" sz="1800"/>
                <a:t> is a weighting factor that indicates the frequency of executing program </a:t>
              </a:r>
              <a:r>
                <a:rPr lang="en-US" sz="1800" i="1"/>
                <a:t>i</a:t>
              </a:r>
            </a:p>
            <a:p>
              <a:pPr>
                <a:lnSpc>
                  <a:spcPct val="140000"/>
                </a:lnSpc>
                <a:spcBef>
                  <a:spcPct val="25000"/>
                </a:spcBef>
              </a:pPr>
              <a:r>
                <a:rPr lang="en-US" sz="1800" i="1"/>
                <a:t>	    with                  and</a:t>
              </a:r>
              <a:r>
                <a:rPr lang="en-US" i="1">
                  <a:latin typeface="Times New Roman" charset="0"/>
                </a:rPr>
                <a:t> </a:t>
              </a:r>
            </a:p>
          </p:txBody>
        </p:sp>
        <p:graphicFrame>
          <p:nvGraphicFramePr>
            <p:cNvPr id="30725" name="Object 5"/>
            <p:cNvGraphicFramePr>
              <a:graphicFrameLocks noChangeAspect="1"/>
            </p:cNvGraphicFramePr>
            <p:nvPr/>
          </p:nvGraphicFramePr>
          <p:xfrm>
            <a:off x="2256" y="1968"/>
            <a:ext cx="576" cy="1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075" name="Equation" r:id="rId10" imgW="838233" imgH="266981" progId="Equation.3">
                    <p:embed/>
                  </p:oleObj>
                </mc:Choice>
                <mc:Fallback>
                  <p:oleObj name="Equation" r:id="rId10" imgW="838233" imgH="26698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6" y="1968"/>
                          <a:ext cx="576" cy="1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26" name="Object 6"/>
            <p:cNvGraphicFramePr>
              <a:graphicFrameLocks noChangeAspect="1"/>
            </p:cNvGraphicFramePr>
            <p:nvPr/>
          </p:nvGraphicFramePr>
          <p:xfrm>
            <a:off x="1200" y="1872"/>
            <a:ext cx="528" cy="3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076" name="Equation" r:id="rId12" imgW="749697" imgH="559197" progId="Equation.3">
                    <p:embed/>
                  </p:oleObj>
                </mc:Choice>
                <mc:Fallback>
                  <p:oleObj name="Equation" r:id="rId12" imgW="749697" imgH="55919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1872"/>
                          <a:ext cx="528" cy="3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32493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Performance </a:t>
            </a:r>
            <a:r>
              <a:rPr lang="en-US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25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5" name="Text Box 3"/>
          <p:cNvSpPr txBox="1">
            <a:spLocks noChangeArrowheads="1"/>
          </p:cNvSpPr>
          <p:nvPr/>
        </p:nvSpPr>
        <p:spPr bwMode="auto">
          <a:xfrm>
            <a:off x="457200" y="6232525"/>
            <a:ext cx="8458200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/>
              <a:t>App. and arch. specific optimization can dramatically impact performance</a:t>
            </a:r>
            <a:endParaRPr lang="en-US" sz="180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457200" y="998538"/>
          <a:ext cx="8153400" cy="505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6" name="Graphics Workshop Drawing" r:id="rId4" imgW="5552640" imgH="4360320" progId="">
                  <p:embed/>
                </p:oleObj>
              </mc:Choice>
              <mc:Fallback>
                <p:oleObj name="Graphics Workshop Drawing" r:id="rId4" imgW="5552640" imgH="43603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98538"/>
                        <a:ext cx="8153400" cy="5053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06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Effect of Compilation</a:t>
            </a:r>
          </a:p>
        </p:txBody>
      </p:sp>
    </p:spTree>
    <p:extLst>
      <p:ext uri="{BB962C8B-B14F-4D97-AF65-F5344CB8AC3E}">
        <p14:creationId xmlns:p14="http://schemas.microsoft.com/office/powerpoint/2010/main" val="68603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381000" y="974725"/>
          <a:ext cx="8305800" cy="44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0" name="Bitmap Image" r:id="rId4" imgW="5258256" imgH="2834886" progId="">
                  <p:embed/>
                </p:oleObj>
              </mc:Choice>
              <mc:Fallback>
                <p:oleObj name="Bitmap Image" r:id="rId4" imgW="5258256" imgH="283488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74725"/>
                        <a:ext cx="8305800" cy="447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7" name="Text Box 3"/>
          <p:cNvSpPr txBox="1">
            <a:spLocks noChangeArrowheads="1"/>
          </p:cNvSpPr>
          <p:nvPr/>
        </p:nvSpPr>
        <p:spPr bwMode="auto">
          <a:xfrm rot="-5400000">
            <a:off x="-1211262" y="27051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</a:rPr>
              <a:t>SPECbase CINT2000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 rot="5400000">
            <a:off x="6774657" y="2948781"/>
            <a:ext cx="4341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SPEC CINT2000 per $1000 in price</a:t>
            </a:r>
          </a:p>
        </p:txBody>
      </p:sp>
      <p:sp>
        <p:nvSpPr>
          <p:cNvPr id="47109" name="Text Box 6"/>
          <p:cNvSpPr txBox="1">
            <a:spLocks noChangeArrowheads="1"/>
          </p:cNvSpPr>
          <p:nvPr/>
        </p:nvSpPr>
        <p:spPr bwMode="auto">
          <a:xfrm>
            <a:off x="228600" y="5622925"/>
            <a:ext cx="89154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287338" indent="-287338">
              <a:spcBef>
                <a:spcPct val="50000"/>
              </a:spcBef>
              <a:buClr>
                <a:srgbClr val="FF0000"/>
              </a:buClr>
              <a:buFont typeface="Times" charset="0"/>
              <a:buChar char="•"/>
            </a:pPr>
            <a:r>
              <a:rPr lang="en-US" sz="2000"/>
              <a:t>Different results are obtained for other benchmarks, e.g. SPEC CFP2000</a:t>
            </a:r>
          </a:p>
          <a:p>
            <a:pPr marL="287338" indent="-287338">
              <a:spcBef>
                <a:spcPct val="50000"/>
              </a:spcBef>
              <a:buClr>
                <a:srgbClr val="FF0000"/>
              </a:buClr>
              <a:buFont typeface="Times" charset="0"/>
              <a:buChar char="•"/>
            </a:pPr>
            <a:r>
              <a:rPr lang="en-US" sz="2000"/>
              <a:t>With the exception of the Sunblade price-performance metrics were  consistent with performance</a:t>
            </a:r>
          </a:p>
        </p:txBody>
      </p:sp>
      <p:sp>
        <p:nvSpPr>
          <p:cNvPr id="47110" name="Rectangle 7"/>
          <p:cNvSpPr>
            <a:spLocks noChangeArrowheads="1"/>
          </p:cNvSpPr>
          <p:nvPr/>
        </p:nvSpPr>
        <p:spPr bwMode="auto">
          <a:xfrm>
            <a:off x="1600200" y="1203325"/>
            <a:ext cx="3392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>
                <a:solidFill>
                  <a:srgbClr val="993300"/>
                </a:solidFill>
              </a:rPr>
              <a:t>Prices reflects those of July 2001</a:t>
            </a:r>
          </a:p>
        </p:txBody>
      </p:sp>
      <p:sp>
        <p:nvSpPr>
          <p:cNvPr id="54682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Price-Performance Metric</a:t>
            </a:r>
          </a:p>
        </p:txBody>
      </p:sp>
    </p:spTree>
    <p:extLst>
      <p:ext uri="{BB962C8B-B14F-4D97-AF65-F5344CB8AC3E}">
        <p14:creationId xmlns:p14="http://schemas.microsoft.com/office/powerpoint/2010/main" val="390369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effects of hardware</a:t>
            </a:r>
            <a:endParaRPr lang="en-US" dirty="0"/>
          </a:p>
          <a:p>
            <a:r>
              <a:rPr lang="en-US" dirty="0" smtClean="0"/>
              <a:t>Limitation</a:t>
            </a:r>
          </a:p>
          <a:p>
            <a:pPr lvl="1"/>
            <a:r>
              <a:rPr lang="en-US" dirty="0" smtClean="0"/>
              <a:t>Not real hardware</a:t>
            </a:r>
          </a:p>
          <a:p>
            <a:pPr lvl="1"/>
            <a:r>
              <a:rPr lang="en-US" dirty="0" smtClean="0"/>
              <a:t>Only as accurate as the model</a:t>
            </a:r>
          </a:p>
          <a:p>
            <a:pPr lvl="1"/>
            <a:r>
              <a:rPr lang="en-US" dirty="0" smtClean="0"/>
              <a:t>Runs 10-100x slower</a:t>
            </a:r>
          </a:p>
          <a:p>
            <a:r>
              <a:rPr lang="en-US" dirty="0" smtClean="0"/>
              <a:t>Bonus</a:t>
            </a:r>
          </a:p>
          <a:p>
            <a:pPr lvl="1"/>
            <a:r>
              <a:rPr lang="en-US" dirty="0" smtClean="0"/>
              <a:t>Can compare options and test new ones</a:t>
            </a:r>
          </a:p>
          <a:p>
            <a:pPr lvl="1"/>
            <a:r>
              <a:rPr lang="en-US" dirty="0" smtClean="0"/>
              <a:t>Overall picture likely pretty close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C2017-23B9-694A-8C7B-5878B3F7B70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548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Valgrind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Open-source profiler (win/mac/</a:t>
            </a:r>
            <a:r>
              <a:rPr lang="en-US" dirty="0" err="1" smtClean="0"/>
              <a:t>linux</a:t>
            </a:r>
            <a:r>
              <a:rPr lang="en-US" dirty="0" smtClean="0"/>
              <a:t>)</a:t>
            </a:r>
          </a:p>
          <a:p>
            <a:r>
              <a:rPr lang="en-US" dirty="0" smtClean="0"/>
              <a:t>Runs unmodified x86 programs</a:t>
            </a:r>
          </a:p>
          <a:p>
            <a:r>
              <a:rPr lang="en-US" dirty="0" smtClean="0"/>
              <a:t>JIT compiles x86 to intermediate code</a:t>
            </a:r>
          </a:p>
          <a:p>
            <a:r>
              <a:rPr lang="en-US" dirty="0" smtClean="0"/>
              <a:t>Tools add tracking code</a:t>
            </a:r>
          </a:p>
          <a:p>
            <a:r>
              <a:rPr lang="en-US" dirty="0" smtClean="0"/>
              <a:t>Compiled back to x86 to run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C2017-23B9-694A-8C7B-5878B3F7B70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13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Valgrind</a:t>
            </a:r>
            <a:r>
              <a:rPr lang="en-US" dirty="0" smtClean="0"/>
              <a:t>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Tools for cache, branches, memory, </a:t>
            </a:r>
            <a:r>
              <a:rPr lang="mr-IN" dirty="0"/>
              <a:t>…</a:t>
            </a:r>
            <a:endParaRPr lang="en-US" dirty="0"/>
          </a:p>
          <a:p>
            <a:r>
              <a:rPr lang="en-US" dirty="0"/>
              <a:t>Cache</a:t>
            </a:r>
          </a:p>
          <a:p>
            <a:pPr lvl="1"/>
            <a:r>
              <a:rPr lang="en-US" dirty="0"/>
              <a:t>2 levels of cache: L1 &amp; lowest level (e.g. L3)</a:t>
            </a:r>
          </a:p>
          <a:p>
            <a:pPr lvl="1"/>
            <a:r>
              <a:rPr lang="en-US" dirty="0"/>
              <a:t>Compare cache sizes, strategies</a:t>
            </a:r>
          </a:p>
          <a:p>
            <a:r>
              <a:rPr lang="en-US" dirty="0"/>
              <a:t>Branching</a:t>
            </a:r>
          </a:p>
          <a:p>
            <a:pPr lvl="1"/>
            <a:r>
              <a:rPr lang="en-US" smtClean="0"/>
              <a:t>Conditional </a:t>
            </a:r>
            <a:r>
              <a:rPr lang="en-US" dirty="0"/>
              <a:t>&amp; indirect</a:t>
            </a:r>
          </a:p>
          <a:p>
            <a:r>
              <a:rPr lang="en-US" dirty="0"/>
              <a:t>Cycle </a:t>
            </a:r>
            <a:r>
              <a:rPr lang="en-US" dirty="0" smtClean="0"/>
              <a:t>counts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C2017-23B9-694A-8C7B-5878B3F7B70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458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Instrumented Profiling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program when compiling</a:t>
            </a:r>
          </a:p>
          <a:p>
            <a:pPr lvl="1"/>
            <a:r>
              <a:rPr lang="en-US" dirty="0" err="1" smtClean="0"/>
              <a:t>gprof</a:t>
            </a:r>
            <a:r>
              <a:rPr lang="en-US" dirty="0" smtClean="0"/>
              <a:t> compiler flags</a:t>
            </a:r>
          </a:p>
          <a:p>
            <a:r>
              <a:rPr lang="en-US" dirty="0" smtClean="0"/>
              <a:t>Manual modifications</a:t>
            </a:r>
          </a:p>
          <a:p>
            <a:pPr lvl="1"/>
            <a:r>
              <a:rPr lang="en-US" dirty="0" smtClean="0"/>
              <a:t>Add timers to code</a:t>
            </a:r>
          </a:p>
          <a:p>
            <a:pPr lvl="1"/>
            <a:r>
              <a:rPr lang="en-US" dirty="0" smtClean="0"/>
              <a:t>Add simulation to class members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C2017-23B9-694A-8C7B-5878B3F7B70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133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Profiling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Periodically interrupt program</a:t>
            </a:r>
          </a:p>
          <a:p>
            <a:r>
              <a:rPr lang="en-US" dirty="0"/>
              <a:t>See where it is and what’s </a:t>
            </a:r>
            <a:r>
              <a:rPr lang="en-US" dirty="0" smtClean="0"/>
              <a:t>happening</a:t>
            </a:r>
          </a:p>
          <a:p>
            <a:pPr lvl="1"/>
            <a:r>
              <a:rPr lang="en-US" dirty="0" smtClean="0"/>
              <a:t>Hardware counters help</a:t>
            </a:r>
          </a:p>
          <a:p>
            <a:pPr lvl="1"/>
            <a:r>
              <a:rPr lang="en-US" dirty="0" smtClean="0"/>
              <a:t>Get real data for cache, branch, CPI, </a:t>
            </a:r>
            <a:r>
              <a:rPr lang="mr-IN" dirty="0" smtClean="0"/>
              <a:t>…</a:t>
            </a:r>
            <a:endParaRPr lang="en-US" dirty="0"/>
          </a:p>
          <a:p>
            <a:r>
              <a:rPr lang="en-US" dirty="0"/>
              <a:t>Need to run longer to get valid data</a:t>
            </a:r>
          </a:p>
          <a:p>
            <a:r>
              <a:rPr lang="en-US" dirty="0"/>
              <a:t>Can start &amp; stop mid-run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C2017-23B9-694A-8C7B-5878B3F7B70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3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Profilers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Vtune</a:t>
            </a:r>
            <a:r>
              <a:rPr lang="en-US" dirty="0" smtClean="0"/>
              <a:t> (Intel)</a:t>
            </a:r>
          </a:p>
          <a:p>
            <a:pPr lvl="1"/>
            <a:r>
              <a:rPr lang="en-US" dirty="0" smtClean="0"/>
              <a:t>Windows only</a:t>
            </a:r>
          </a:p>
          <a:p>
            <a:pPr lvl="1"/>
            <a:r>
              <a:rPr lang="en-US" dirty="0" smtClean="0"/>
              <a:t>$$$, but educational trials</a:t>
            </a:r>
          </a:p>
          <a:p>
            <a:r>
              <a:rPr lang="en-US" dirty="0" err="1" smtClean="0"/>
              <a:t>CodeAnalyst</a:t>
            </a:r>
            <a:r>
              <a:rPr lang="en-US" dirty="0" smtClean="0"/>
              <a:t> / </a:t>
            </a:r>
            <a:r>
              <a:rPr lang="en-US" dirty="0" err="1" smtClean="0"/>
              <a:t>CodeXL</a:t>
            </a:r>
            <a:r>
              <a:rPr lang="en-US" dirty="0" smtClean="0"/>
              <a:t> (AMD)</a:t>
            </a:r>
          </a:p>
          <a:p>
            <a:pPr lvl="1"/>
            <a:r>
              <a:rPr lang="en-US" dirty="0" smtClean="0"/>
              <a:t>Windows &amp; Linux</a:t>
            </a:r>
          </a:p>
          <a:p>
            <a:r>
              <a:rPr lang="en-US" dirty="0" err="1" smtClean="0"/>
              <a:t>Xcode</a:t>
            </a:r>
            <a:r>
              <a:rPr lang="en-US" dirty="0" smtClean="0"/>
              <a:t> Instruments (Apple)</a:t>
            </a:r>
          </a:p>
          <a:p>
            <a:pPr lvl="1"/>
            <a:r>
              <a:rPr lang="en-US" dirty="0" smtClean="0"/>
              <a:t>Mac only</a:t>
            </a:r>
          </a:p>
          <a:p>
            <a:r>
              <a:rPr lang="en-US" dirty="0" err="1"/>
              <a:t>g</a:t>
            </a:r>
            <a:r>
              <a:rPr lang="en-US" dirty="0" err="1" smtClean="0"/>
              <a:t>prof</a:t>
            </a:r>
            <a:r>
              <a:rPr lang="en-US" dirty="0" smtClean="0"/>
              <a:t> (anything using </a:t>
            </a:r>
            <a:r>
              <a:rPr lang="en-US" dirty="0" err="1" smtClean="0"/>
              <a:t>gcc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Statistical and instrumented modes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C2017-23B9-694A-8C7B-5878B3F7B70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02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Variations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is dependent on </a:t>
            </a:r>
            <a:r>
              <a:rPr lang="en-US" b="1" dirty="0" smtClean="0"/>
              <a:t>workload</a:t>
            </a:r>
          </a:p>
          <a:p>
            <a:r>
              <a:rPr lang="en-US" dirty="0" smtClean="0"/>
              <a:t>Task dependent</a:t>
            </a:r>
          </a:p>
          <a:p>
            <a:r>
              <a:rPr lang="en-US" dirty="0" smtClean="0"/>
              <a:t>Need a measure of workload</a:t>
            </a:r>
          </a:p>
          <a:p>
            <a:r>
              <a:rPr lang="en-US" b="1" dirty="0" smtClean="0"/>
              <a:t>Best</a:t>
            </a:r>
            <a:r>
              <a:rPr lang="en-US" dirty="0" smtClean="0"/>
              <a:t> = run </a:t>
            </a:r>
            <a:r>
              <a:rPr lang="en-US" b="1" dirty="0" smtClean="0"/>
              <a:t>your</a:t>
            </a:r>
            <a:r>
              <a:rPr lang="en-US" dirty="0" smtClean="0"/>
              <a:t> program</a:t>
            </a:r>
            <a:endParaRPr lang="en-US" b="1" dirty="0" smtClean="0"/>
          </a:p>
          <a:p>
            <a:pPr lvl="1"/>
            <a:r>
              <a:rPr lang="en-US" dirty="0" smtClean="0"/>
              <a:t>Often cannot</a:t>
            </a:r>
          </a:p>
          <a:p>
            <a:r>
              <a:rPr lang="en-US" b="1" dirty="0" smtClean="0"/>
              <a:t>Benchmark</a:t>
            </a:r>
            <a:r>
              <a:rPr lang="en-US" dirty="0"/>
              <a:t> </a:t>
            </a:r>
            <a:r>
              <a:rPr lang="en-US" dirty="0" smtClean="0"/>
              <a:t>= “typical” workload</a:t>
            </a:r>
          </a:p>
          <a:p>
            <a:pPr lvl="1"/>
            <a:r>
              <a:rPr lang="en-US" dirty="0" smtClean="0"/>
              <a:t>Standardized for comparison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C2017-23B9-694A-8C7B-5878B3F7B7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129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1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Synthetic Benchmarks</a:t>
            </a:r>
          </a:p>
        </p:txBody>
      </p:sp>
      <p:sp>
        <p:nvSpPr>
          <p:cNvPr id="559112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Synthetic benchmarks are artificial programs that are constructed to match the characteristics of large set of programs</a:t>
            </a:r>
          </a:p>
          <a:p>
            <a:r>
              <a:rPr lang="en-US" sz="2800" dirty="0"/>
              <a:t>Whetstone (scientific </a:t>
            </a:r>
            <a:r>
              <a:rPr lang="en-US" sz="2800" dirty="0" smtClean="0"/>
              <a:t>programs), </a:t>
            </a:r>
            <a:r>
              <a:rPr lang="en-US" sz="2800" dirty="0"/>
              <a:t>Dhrystone (systems </a:t>
            </a:r>
            <a:r>
              <a:rPr lang="en-US" sz="2800" dirty="0" smtClean="0"/>
              <a:t>programs), LINPACK (linear algebra), </a:t>
            </a:r>
            <a:r>
              <a:rPr lang="is-IS" sz="2800" dirty="0" smtClean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8564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Synthetic Benchmark Drawbacks</a:t>
            </a:r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en-US" dirty="0"/>
              <a:t>They </a:t>
            </a:r>
            <a:r>
              <a:rPr lang="en-US" dirty="0" smtClean="0"/>
              <a:t>may not </a:t>
            </a:r>
            <a:r>
              <a:rPr lang="en-US" dirty="0"/>
              <a:t>reflect the user interest since they are not real applications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dirty="0"/>
              <a:t>They </a:t>
            </a:r>
            <a:r>
              <a:rPr lang="en-US" dirty="0" smtClean="0"/>
              <a:t>may not </a:t>
            </a:r>
            <a:r>
              <a:rPr lang="en-US" dirty="0"/>
              <a:t>reflect real program behavior (e.g. memory access pattern) 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dirty="0"/>
              <a:t>Compiler and hardware can inflate the performance of these programs far    beyond what the same optimization can achieve for real-programs</a:t>
            </a:r>
          </a:p>
        </p:txBody>
      </p:sp>
    </p:spTree>
    <p:extLst>
      <p:ext uri="{BB962C8B-B14F-4D97-AF65-F5344CB8AC3E}">
        <p14:creationId xmlns:p14="http://schemas.microsoft.com/office/powerpoint/2010/main" val="33125070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 applications typical of expected workload</a:t>
            </a:r>
          </a:p>
          <a:p>
            <a:r>
              <a:rPr lang="en-US" dirty="0" smtClean="0"/>
              <a:t>Applications and </a:t>
            </a:r>
            <a:r>
              <a:rPr lang="en-US" b="1" dirty="0" smtClean="0"/>
              <a:t>mix</a:t>
            </a:r>
            <a:r>
              <a:rPr lang="en-US" dirty="0" smtClean="0"/>
              <a:t> important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C2017-23B9-694A-8C7B-5878B3F7B7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10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SPEC Benchmarks</a:t>
            </a:r>
          </a:p>
        </p:txBody>
      </p:sp>
      <p:sp>
        <p:nvSpPr>
          <p:cNvPr id="38915" name="Rectangle 11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System Performance </a:t>
            </a:r>
            <a:r>
              <a:rPr lang="en-US" dirty="0" smtClean="0"/>
              <a:t>Evaluation Cooperative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Suite of benchmarks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Created by a set of companies to improve the measurement and reporting of CPU performance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SPEC2017 </a:t>
            </a:r>
            <a:r>
              <a:rPr lang="en-US" dirty="0"/>
              <a:t>is the latest suite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SPEC speed and SPEC rate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Integer and Float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10 programs per set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Since </a:t>
            </a:r>
            <a:r>
              <a:rPr lang="en-US" dirty="0"/>
              <a:t>SPEC requires running applications on real hardware, the memory system has a significant effect on performance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Reported with results</a:t>
            </a:r>
          </a:p>
        </p:txBody>
      </p:sp>
    </p:spTree>
    <p:extLst>
      <p:ext uri="{BB962C8B-B14F-4D97-AF65-F5344CB8AC3E}">
        <p14:creationId xmlns:p14="http://schemas.microsoft.com/office/powerpoint/2010/main" val="97904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8" name="Text Box 4"/>
          <p:cNvSpPr txBox="1">
            <a:spLocks noChangeArrowheads="1"/>
          </p:cNvSpPr>
          <p:nvPr/>
        </p:nvSpPr>
        <p:spPr bwMode="auto">
          <a:xfrm>
            <a:off x="152400" y="6308725"/>
            <a:ext cx="8763000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/>
              <a:t>Guiding principle is </a:t>
            </a:r>
            <a:r>
              <a:rPr lang="en-US" sz="2000" i="1"/>
              <a:t>reproducibility</a:t>
            </a:r>
            <a:r>
              <a:rPr lang="en-US" sz="2000"/>
              <a:t> (report environment &amp; experiments setup)</a:t>
            </a:r>
          </a:p>
        </p:txBody>
      </p:sp>
      <p:sp>
        <p:nvSpPr>
          <p:cNvPr id="52839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Performance Reports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CPU model, speed, cores, cache</a:t>
            </a:r>
          </a:p>
          <a:p>
            <a:pPr lvl="1"/>
            <a:r>
              <a:rPr lang="en-US" dirty="0" smtClean="0"/>
              <a:t>Memory, storage</a:t>
            </a:r>
          </a:p>
          <a:p>
            <a:r>
              <a:rPr lang="en-US" dirty="0" smtClean="0"/>
              <a:t>Software (with versions)</a:t>
            </a:r>
          </a:p>
          <a:p>
            <a:pPr lvl="1"/>
            <a:r>
              <a:rPr lang="en-US" dirty="0" smtClean="0"/>
              <a:t>OS, compiler</a:t>
            </a:r>
          </a:p>
          <a:p>
            <a:pPr lvl="1"/>
            <a:r>
              <a:rPr lang="en-US" dirty="0" smtClean="0"/>
              <a:t>Firmware, filesystem</a:t>
            </a:r>
          </a:p>
          <a:p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3 reported per test, use median</a:t>
            </a:r>
          </a:p>
          <a:p>
            <a:pPr lvl="1"/>
            <a:r>
              <a:rPr lang="en-US" dirty="0" smtClean="0"/>
              <a:t>Time and speedup vs. reference platform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86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SPEC Benchmarks</a:t>
            </a:r>
          </a:p>
        </p:txBody>
      </p:sp>
      <p:sp>
        <p:nvSpPr>
          <p:cNvPr id="4301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3400" y="3657600"/>
            <a:ext cx="7924800" cy="2895600"/>
          </a:xfrm>
        </p:spPr>
        <p:txBody>
          <a:bodyPr/>
          <a:lstStyle/>
          <a:p>
            <a:r>
              <a:rPr lang="en-US" dirty="0"/>
              <a:t>Bigger numeric values of the SPEC ratio indicate faster </a:t>
            </a:r>
            <a:r>
              <a:rPr lang="en-US" dirty="0" smtClean="0"/>
              <a:t>machine</a:t>
            </a:r>
          </a:p>
          <a:p>
            <a:r>
              <a:rPr lang="en-US" dirty="0" smtClean="0"/>
              <a:t>“historical” reference machine</a:t>
            </a:r>
          </a:p>
          <a:p>
            <a:pPr lvl="1"/>
            <a:r>
              <a:rPr lang="en-US" dirty="0" smtClean="0"/>
              <a:t>Sun Fire V490 w/ 2.1 GHz Ultra-SPARC-IV+</a:t>
            </a:r>
          </a:p>
          <a:p>
            <a:pPr lvl="1"/>
            <a:r>
              <a:rPr lang="en-US" dirty="0" smtClean="0"/>
              <a:t>2006 update of 1997 300 MHz </a:t>
            </a:r>
            <a:r>
              <a:rPr lang="en-US" dirty="0" err="1" smtClean="0"/>
              <a:t>UltraSparc</a:t>
            </a:r>
            <a:r>
              <a:rPr lang="en-US" dirty="0" smtClean="0"/>
              <a:t> II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00" y="1485900"/>
            <a:ext cx="7340600" cy="990600"/>
          </a:xfrm>
          <a:prstGeom prst="rect">
            <a:avLst/>
          </a:prstGeom>
          <a:solidFill>
            <a:srgbClr val="FFFF66"/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2350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457200" y="1346200"/>
          <a:ext cx="76962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cument" r:id="rId4" imgW="5631180" imgH="880872" progId="Word.Document.8">
                  <p:embed/>
                </p:oleObj>
              </mc:Choice>
              <mc:Fallback>
                <p:oleObj name="Document" r:id="rId4" imgW="5631180" imgH="88087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46200"/>
                        <a:ext cx="7696200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0" y="241300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Clr>
                <a:srgbClr val="FF0000"/>
              </a:buClr>
              <a:buFont typeface="Times" charset="0"/>
              <a:buChar char="•"/>
            </a:pPr>
            <a:r>
              <a:rPr lang="en-US">
                <a:solidFill>
                  <a:schemeClr val="accent2"/>
                </a:solidFill>
              </a:rPr>
              <a:t> Wrong summary can present a confusing picture</a:t>
            </a:r>
            <a:r>
              <a:rPr lang="en-US" sz="2000"/>
              <a:t> </a:t>
            </a:r>
          </a:p>
          <a:p>
            <a:pPr lvl="1">
              <a:buClr>
                <a:srgbClr val="FF0000"/>
              </a:buClr>
              <a:buFont typeface="Times" charset="0"/>
              <a:buChar char="–"/>
            </a:pPr>
            <a:r>
              <a:rPr lang="en-US" sz="2000"/>
              <a:t> A is 10 times faster than B for program 1</a:t>
            </a:r>
          </a:p>
          <a:p>
            <a:pPr lvl="1">
              <a:buClr>
                <a:srgbClr val="FF0000"/>
              </a:buClr>
              <a:buFont typeface="Times" charset="0"/>
              <a:buChar char="–"/>
            </a:pPr>
            <a:r>
              <a:rPr lang="en-US" sz="2000"/>
              <a:t> B is 10 times faster than A for program 2</a:t>
            </a:r>
          </a:p>
          <a:p>
            <a:pPr>
              <a:spcBef>
                <a:spcPct val="25000"/>
              </a:spcBef>
              <a:buClr>
                <a:srgbClr val="FF0000"/>
              </a:buClr>
              <a:buFont typeface="Times" charset="0"/>
              <a:buChar char="•"/>
            </a:pPr>
            <a:r>
              <a:rPr lang="en-US">
                <a:solidFill>
                  <a:schemeClr val="accent2"/>
                </a:solidFill>
              </a:rPr>
              <a:t> Total execution time is a consistent summary measure</a:t>
            </a:r>
            <a:endParaRPr lang="en-US" sz="2000">
              <a:solidFill>
                <a:schemeClr val="accent2"/>
              </a:solidFill>
            </a:endParaRPr>
          </a:p>
          <a:p>
            <a:pPr>
              <a:spcBef>
                <a:spcPct val="25000"/>
              </a:spcBef>
              <a:buClr>
                <a:srgbClr val="FF0000"/>
              </a:buClr>
              <a:buFont typeface="Times" charset="0"/>
              <a:buChar char="•"/>
            </a:pPr>
            <a:r>
              <a:rPr lang="en-US">
                <a:solidFill>
                  <a:schemeClr val="accent2"/>
                </a:solidFill>
              </a:rPr>
              <a:t> Relative execution times for the same workload</a:t>
            </a:r>
            <a:endParaRPr lang="en-US" sz="2000">
              <a:solidFill>
                <a:schemeClr val="accent2"/>
              </a:solidFill>
            </a:endParaRPr>
          </a:p>
          <a:p>
            <a:pPr lvl="1">
              <a:buClr>
                <a:srgbClr val="FF0000"/>
              </a:buClr>
              <a:buFont typeface="Times" charset="0"/>
              <a:buChar char="–"/>
            </a:pPr>
            <a:r>
              <a:rPr lang="en-US" sz="2000"/>
              <a:t> Assuming that programs 1 and 2 are executing for the same number of times on computers A and B</a:t>
            </a: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911225" y="5181600"/>
          <a:ext cx="67849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6" imgW="4140200" imgH="419100" progId="Equation.3">
                  <p:embed/>
                </p:oleObj>
              </mc:Choice>
              <mc:Fallback>
                <p:oleObj name="Equation" r:id="rId6" imgW="41402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25" y="5181600"/>
                        <a:ext cx="67849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0438" name="Text Box 6"/>
          <p:cNvSpPr txBox="1">
            <a:spLocks noChangeArrowheads="1"/>
          </p:cNvSpPr>
          <p:nvPr/>
        </p:nvSpPr>
        <p:spPr bwMode="auto">
          <a:xfrm>
            <a:off x="152400" y="6172200"/>
            <a:ext cx="8839200" cy="4064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/>
              <a:t>Execution time is the only valid and unimpeachable measure of performance</a:t>
            </a:r>
          </a:p>
        </p:txBody>
      </p:sp>
      <p:sp>
        <p:nvSpPr>
          <p:cNvPr id="53044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Comparing &amp; Summarizing Performance</a:t>
            </a:r>
          </a:p>
        </p:txBody>
      </p:sp>
    </p:spTree>
    <p:extLst>
      <p:ext uri="{BB962C8B-B14F-4D97-AF65-F5344CB8AC3E}">
        <p14:creationId xmlns:p14="http://schemas.microsoft.com/office/powerpoint/2010/main" val="193363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1343</TotalTime>
  <Words>687</Words>
  <Application>Microsoft Macintosh PowerPoint</Application>
  <PresentationFormat>On-screen Show (4:3)</PresentationFormat>
  <Paragraphs>135</Paragraphs>
  <Slides>18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 Black</vt:lpstr>
      <vt:lpstr>ＭＳ Ｐゴシック</vt:lpstr>
      <vt:lpstr>Times</vt:lpstr>
      <vt:lpstr>Times New Roman</vt:lpstr>
      <vt:lpstr>Arial</vt:lpstr>
      <vt:lpstr>UMBC</vt:lpstr>
      <vt:lpstr>Document</vt:lpstr>
      <vt:lpstr>Equation</vt:lpstr>
      <vt:lpstr>Graphics Workshop Drawing</vt:lpstr>
      <vt:lpstr>Bitmap Image</vt:lpstr>
      <vt:lpstr>CMSC 611: Advanced Computer Architecture</vt:lpstr>
      <vt:lpstr>Performance Variations</vt:lpstr>
      <vt:lpstr>Synthetic Benchmarks</vt:lpstr>
      <vt:lpstr>Synthetic Benchmark Drawbacks</vt:lpstr>
      <vt:lpstr>Application Benchmarks</vt:lpstr>
      <vt:lpstr>The SPEC Benchmarks</vt:lpstr>
      <vt:lpstr>Performance Reports</vt:lpstr>
      <vt:lpstr>The SPEC Benchmarks</vt:lpstr>
      <vt:lpstr>Comparing &amp; Summarizing Performance</vt:lpstr>
      <vt:lpstr>Performance Summary</vt:lpstr>
      <vt:lpstr>Effect of Compilation</vt:lpstr>
      <vt:lpstr>Price-Performance Metric</vt:lpstr>
      <vt:lpstr>Simulation</vt:lpstr>
      <vt:lpstr>Valgrind</vt:lpstr>
      <vt:lpstr>Valgrind tools</vt:lpstr>
      <vt:lpstr>Instrumented Profiling</vt:lpstr>
      <vt:lpstr>Statistical Profiling</vt:lpstr>
      <vt:lpstr>Statistical Profilers</vt:lpstr>
    </vt:vector>
  </TitlesOfParts>
  <Company>˧怀쿘Ί뿿킀΂쿘˧뛼뿿큰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Marc Olano</cp:lastModifiedBy>
  <cp:revision>52</cp:revision>
  <cp:lastPrinted>2003-09-04T21:28:06Z</cp:lastPrinted>
  <dcterms:created xsi:type="dcterms:W3CDTF">2010-09-13T20:03:56Z</dcterms:created>
  <dcterms:modified xsi:type="dcterms:W3CDTF">2018-02-08T17:51:38Z</dcterms:modified>
</cp:coreProperties>
</file>