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6"/>
  </p:notesMasterIdLst>
  <p:handoutMasterIdLst>
    <p:handoutMasterId r:id="rId27"/>
  </p:handoutMasterIdLst>
  <p:sldIdLst>
    <p:sldId id="256"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8" r:id="rId22"/>
    <p:sldId id="335" r:id="rId23"/>
    <p:sldId id="336" r:id="rId24"/>
    <p:sldId id="337" r:id="rId2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5488">
          <p15:clr>
            <a:srgbClr val="A4A3A4"/>
          </p15:clr>
        </p15:guide>
        <p15:guide id="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9CCFF"/>
    <a:srgbClr val="008080"/>
    <a:srgbClr val="000099"/>
    <a:srgbClr val="2E7F7F"/>
    <a:srgbClr val="001595"/>
    <a:srgbClr val="8B0F0A"/>
    <a:srgbClr val="276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3"/>
    <p:restoredTop sz="94662"/>
  </p:normalViewPr>
  <p:slideViewPr>
    <p:cSldViewPr>
      <p:cViewPr>
        <p:scale>
          <a:sx n="75" d="100"/>
          <a:sy n="75" d="100"/>
        </p:scale>
        <p:origin x="376" y="800"/>
      </p:cViewPr>
      <p:guideLst>
        <p:guide orient="horz" pos="576"/>
        <p:guide pos="5488"/>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7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 Id="rId3"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image" Target="../media/image29.emf"/><Relationship Id="rId2"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6" Type="http://schemas.openxmlformats.org/officeDocument/2006/relationships/image" Target="../media/image51.emf"/><Relationship Id="rId1" Type="http://schemas.openxmlformats.org/officeDocument/2006/relationships/image" Target="../media/image46.emf"/><Relationship Id="rId2"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image" Target="../media/image11.emf"/><Relationship Id="rId2"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6041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6042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6042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DCFDE534-2FBA-3146-9921-F6DE843C9E2D}" type="slidenum">
              <a:rPr lang="en-US"/>
              <a:pPr>
                <a:defRPr/>
              </a:pPr>
              <a:t>‹#›</a:t>
            </a:fld>
            <a:endParaRPr lang="en-US"/>
          </a:p>
        </p:txBody>
      </p:sp>
    </p:spTree>
    <p:extLst>
      <p:ext uri="{BB962C8B-B14F-4D97-AF65-F5344CB8AC3E}">
        <p14:creationId xmlns:p14="http://schemas.microsoft.com/office/powerpoint/2010/main" val="37065375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5123"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5127"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DA466EAE-4D0F-594F-8DB5-F63A1CC7A3C9}" type="slidenum">
              <a:rPr lang="en-US"/>
              <a:pPr>
                <a:defRPr/>
              </a:pPr>
              <a:t>‹#›</a:t>
            </a:fld>
            <a:endParaRPr lang="en-US"/>
          </a:p>
        </p:txBody>
      </p:sp>
    </p:spTree>
    <p:extLst>
      <p:ext uri="{BB962C8B-B14F-4D97-AF65-F5344CB8AC3E}">
        <p14:creationId xmlns:p14="http://schemas.microsoft.com/office/powerpoint/2010/main" val="24955856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CCED0FD-416A-254F-9773-B235773E6B79}" type="slidenum">
              <a:rPr lang="en-US"/>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7259D4F-0511-6C45-8E53-9DB641C7DBFE}" type="slidenum">
              <a:rPr lang="en-US"/>
              <a:pPr/>
              <a:t>12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135BE53-DF19-F749-80DE-04FA3FE1BC04}" type="slidenum">
              <a:rPr lang="en-US"/>
              <a:pPr/>
              <a:t>13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552CBC4-AEA7-0042-93F7-220B962E480B}" type="slidenum">
              <a:rPr lang="en-US"/>
              <a:pPr/>
              <a:t>14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189E5D5-B906-F64A-AC70-F44915FCD906}" type="slidenum">
              <a:rPr lang="en-US"/>
              <a:pPr/>
              <a:t>15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619A94F-6362-C84B-B5FC-AC97623414C7}" type="slidenum">
              <a:rPr lang="en-US"/>
              <a:pPr/>
              <a:t>16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7D8E9F1-023C-DD47-ABBF-BD9541340120}" type="slidenum">
              <a:rPr lang="en-US"/>
              <a:pPr/>
              <a:t>17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AEDD1D5-6550-1949-AB53-63BE41F04280}" type="slidenum">
              <a:rPr lang="en-US"/>
              <a:pPr/>
              <a:t>18</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3F296C4-5CFA-7040-928C-7C20A4AB7A9A}" type="slidenum">
              <a:rPr lang="en-US"/>
              <a:pPr/>
              <a:t>19</a:t>
            </a:fld>
            <a:endParaRPr lang="en-US"/>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BF9E97E-43F7-A84C-ABE7-80A0B828351F}" type="slidenum">
              <a:rPr lang="en-US"/>
              <a:pPr/>
              <a:t>20</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1139233-8BFD-7B42-BCCA-02B6A81D4B4F}" type="slidenum">
              <a:rPr lang="en-US"/>
              <a:pPr/>
              <a:t>22</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0929E61-C595-8549-8CD7-97DD0C293312}" type="slidenum">
              <a:rPr lang="en-US"/>
              <a:pPr/>
              <a:t>4</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A7D000D-657A-B944-918E-431308B0F854}" type="slidenum">
              <a:rPr lang="en-US"/>
              <a:pPr/>
              <a:t>24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4848373-3F53-C64E-94B6-9E7354CD4E9C}" type="slidenum">
              <a:rPr lang="en-US"/>
              <a:pPr/>
              <a:t>5</a:t>
            </a:fld>
            <a:endParaRPr lang="en-US"/>
          </a:p>
        </p:txBody>
      </p:sp>
      <p:sp>
        <p:nvSpPr>
          <p:cNvPr id="30723" name="Rectangle 2"/>
          <p:cNvSpPr>
            <a:spLocks noGrp="1" noChangeArrowheads="1"/>
          </p:cNvSpPr>
          <p:nvPr>
            <p:ph type="body" idx="1"/>
          </p:nvPr>
        </p:nvSpPr>
        <p:spPr>
          <a:noFill/>
          <a:ln/>
        </p:spPr>
        <p:txBody>
          <a:bodyPr lIns="91737" tIns="45063" rIns="91737" bIns="45063"/>
          <a:lstStyle/>
          <a:p>
            <a:endParaRPr lang="en-US"/>
          </a:p>
        </p:txBody>
      </p:sp>
      <p:sp>
        <p:nvSpPr>
          <p:cNvPr id="30724" name="Rectangle 3"/>
          <p:cNvSpPr>
            <a:spLocks noGrp="1" noRot="1" noChangeAspect="1" noChangeArrowheads="1"/>
          </p:cNvSpPr>
          <p:nvPr>
            <p:ph type="sldImg"/>
          </p:nvPr>
        </p:nvSpPr>
        <p:spPr>
          <a:ln w="12700"/>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E506940-10D6-6349-A66A-9EDAD6ED46FD}" type="slidenum">
              <a:rPr lang="en-US"/>
              <a:pPr/>
              <a:t>6</a:t>
            </a:fld>
            <a:endParaRPr lang="en-US"/>
          </a:p>
        </p:txBody>
      </p:sp>
      <p:sp>
        <p:nvSpPr>
          <p:cNvPr id="32771" name="Rectangle 2"/>
          <p:cNvSpPr>
            <a:spLocks noGrp="1" noRot="1" noChangeAspect="1" noChangeArrowheads="1"/>
          </p:cNvSpPr>
          <p:nvPr>
            <p:ph type="sldImg"/>
          </p:nvPr>
        </p:nvSpPr>
        <p:spPr>
          <a:ln w="12700"/>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D45A536-7051-6B40-9608-E0B8A40F91E3}" type="slidenum">
              <a:rPr lang="en-US"/>
              <a:pPr/>
              <a:t>7</a:t>
            </a:fld>
            <a:endParaRPr lang="en-US"/>
          </a:p>
        </p:txBody>
      </p:sp>
      <p:sp>
        <p:nvSpPr>
          <p:cNvPr id="34819" name="Rectangle 2"/>
          <p:cNvSpPr>
            <a:spLocks noGrp="1" noRot="1" noChangeAspect="1" noChangeArrowheads="1"/>
          </p:cNvSpPr>
          <p:nvPr>
            <p:ph type="sldImg"/>
          </p:nvPr>
        </p:nvSpPr>
        <p:spPr>
          <a:ln w="12700"/>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1756CDA-21E9-B045-B491-21348FDE1D1B}" type="slidenum">
              <a:rPr lang="en-US"/>
              <a:pPr/>
              <a:t>8</a:t>
            </a:fld>
            <a:endParaRPr lang="en-US"/>
          </a:p>
        </p:txBody>
      </p:sp>
      <p:sp>
        <p:nvSpPr>
          <p:cNvPr id="36867" name="Rectangle 2"/>
          <p:cNvSpPr>
            <a:spLocks noGrp="1" noRot="1" noChangeAspect="1" noChangeArrowheads="1"/>
          </p:cNvSpPr>
          <p:nvPr>
            <p:ph type="sldImg"/>
          </p:nvPr>
        </p:nvSpPr>
        <p:spPr>
          <a:ln w="12700"/>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0679F33-8970-6B4B-B531-D728D8E3E9A5}" type="slidenum">
              <a:rPr lang="en-US"/>
              <a:pPr/>
              <a:t>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9080C1D-42D6-0147-AA4C-F182447A8E00}" type="slidenum">
              <a:rPr lang="en-US"/>
              <a:pPr/>
              <a:t>10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9080C1D-42D6-0147-AA4C-F182447A8E00}" type="slidenum">
              <a:rPr lang="en-US"/>
              <a:pPr/>
              <a:t>11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subTitle" idx="1"/>
          </p:nvPr>
        </p:nvSpPr>
        <p:spPr>
          <a:xfrm>
            <a:off x="685800" y="3505200"/>
            <a:ext cx="7772400" cy="1219200"/>
          </a:xfrm>
        </p:spPr>
        <p:txBody>
          <a:bodyPr/>
          <a:lstStyle>
            <a:lvl1pPr marL="0" indent="0" algn="ctr">
              <a:buFontTx/>
              <a:buNone/>
              <a:defRPr>
                <a:solidFill>
                  <a:schemeClr val="tx2"/>
                </a:solidFill>
                <a:effectLst>
                  <a:outerShdw blurRad="38100" dist="38100" dir="2700000" algn="tl">
                    <a:srgbClr val="000000"/>
                  </a:outerShdw>
                </a:effectLst>
              </a:defRPr>
            </a:lvl1pPr>
          </a:lstStyle>
          <a:p>
            <a:r>
              <a:rPr lang="en-US"/>
              <a:t>Click to edit Master subtitle style</a:t>
            </a:r>
          </a:p>
        </p:txBody>
      </p:sp>
      <p:sp>
        <p:nvSpPr>
          <p:cNvPr id="76806" name="Rectangle 6"/>
          <p:cNvSpPr>
            <a:spLocks noGrp="1" noChangeArrowheads="1"/>
          </p:cNvSpPr>
          <p:nvPr>
            <p:ph type="ctrTitle"/>
          </p:nvPr>
        </p:nvSpPr>
        <p:spPr>
          <a:xfrm>
            <a:off x="685800" y="1676400"/>
            <a:ext cx="7772400" cy="1371600"/>
          </a:xfrm>
          <a:solidFill>
            <a:srgbClr val="FFCC00"/>
          </a:solidFill>
        </p:spPr>
        <p:txBody>
          <a:bodyPr/>
          <a:lstStyle>
            <a:lvl1pPr>
              <a:defRPr>
                <a:solidFill>
                  <a:schemeClr val="tx1"/>
                </a:solidFill>
                <a:effectLst>
                  <a:outerShdw blurRad="38100" dist="38100" dir="2700000" algn="tl">
                    <a:srgbClr val="FFFFFF"/>
                  </a:outerShdw>
                </a:effectLst>
              </a:defRPr>
            </a:lvl1pPr>
          </a:lstStyle>
          <a:p>
            <a:r>
              <a:rPr lang="en-US"/>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533400" y="152400"/>
            <a:ext cx="7924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295400"/>
            <a:ext cx="7924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C2017-23B9-694A-8C7B-5878B3F7B7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61" r:id="rId7"/>
    <p:sldLayoutId id="2147483662" r:id="rId8"/>
  </p:sldLayoutIdLst>
  <p:transition/>
  <p:hf hdr="0" ft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5pPr>
      <a:lvl6pPr marL="22288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6pPr>
      <a:lvl7pPr marL="26860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7pPr>
      <a:lvl8pPr marL="31432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8pPr>
      <a:lvl9pPr marL="36004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1" Type="http://schemas.openxmlformats.org/officeDocument/2006/relationships/image" Target="../media/image14.emf"/><Relationship Id="rId12" Type="http://schemas.openxmlformats.org/officeDocument/2006/relationships/oleObject" Target="../embeddings/oleObject11.bin"/><Relationship Id="rId13" Type="http://schemas.openxmlformats.org/officeDocument/2006/relationships/image" Target="../media/image15.emf"/><Relationship Id="rId1" Type="http://schemas.openxmlformats.org/officeDocument/2006/relationships/vmlDrawing" Target="../drawings/vmlDrawing8.vml"/><Relationship Id="rId2" Type="http://schemas.openxmlformats.org/officeDocument/2006/relationships/slideLayout" Target="../slideLayouts/slideLayout5.xml"/><Relationship Id="rId3" Type="http://schemas.openxmlformats.org/officeDocument/2006/relationships/notesSlide" Target="../notesSlides/notesSlide9.xml"/><Relationship Id="rId4" Type="http://schemas.openxmlformats.org/officeDocument/2006/relationships/oleObject" Target="../embeddings/oleObject7.bin"/><Relationship Id="rId5" Type="http://schemas.openxmlformats.org/officeDocument/2006/relationships/image" Target="../media/image11.emf"/><Relationship Id="rId6" Type="http://schemas.openxmlformats.org/officeDocument/2006/relationships/oleObject" Target="../embeddings/oleObject8.bin"/><Relationship Id="rId7" Type="http://schemas.openxmlformats.org/officeDocument/2006/relationships/image" Target="../media/image12.emf"/><Relationship Id="rId8" Type="http://schemas.openxmlformats.org/officeDocument/2006/relationships/oleObject" Target="../embeddings/oleObject9.bin"/><Relationship Id="rId9" Type="http://schemas.openxmlformats.org/officeDocument/2006/relationships/image" Target="../media/image13.emf"/><Relationship Id="rId10"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2.bin"/><Relationship Id="rId5" Type="http://schemas.openxmlformats.org/officeDocument/2006/relationships/image" Target="../media/image16.emf"/><Relationship Id="rId6" Type="http://schemas.openxmlformats.org/officeDocument/2006/relationships/oleObject" Target="../embeddings/oleObject13.bin"/><Relationship Id="rId7" Type="http://schemas.openxmlformats.org/officeDocument/2006/relationships/image" Target="../media/image17.emf"/><Relationship Id="rId8" Type="http://schemas.openxmlformats.org/officeDocument/2006/relationships/oleObject" Target="../embeddings/Microsoft_Word_97_-_2004_Document4.doc"/><Relationship Id="rId9" Type="http://schemas.openxmlformats.org/officeDocument/2006/relationships/image" Target="../media/image18.emf"/><Relationship Id="rId10" Type="http://schemas.openxmlformats.org/officeDocument/2006/relationships/oleObject" Target="../embeddings/oleObject14.bin"/><Relationship Id="rId11" Type="http://schemas.openxmlformats.org/officeDocument/2006/relationships/image" Target="../media/image19.emf"/><Relationship Id="rId1" Type="http://schemas.openxmlformats.org/officeDocument/2006/relationships/vmlDrawing" Target="../drawings/vmlDrawing9.vml"/><Relationship Id="rId2"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5.bin"/><Relationship Id="rId5" Type="http://schemas.openxmlformats.org/officeDocument/2006/relationships/image" Target="../media/image20.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6.bin"/><Relationship Id="rId5" Type="http://schemas.openxmlformats.org/officeDocument/2006/relationships/image" Target="../media/image21.emf"/><Relationship Id="rId1" Type="http://schemas.openxmlformats.org/officeDocument/2006/relationships/vmlDrawing" Target="../drawings/vmlDrawing11.vml"/><Relationship Id="rId2"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Word_97_-_2004_Document5.doc"/><Relationship Id="rId5" Type="http://schemas.openxmlformats.org/officeDocument/2006/relationships/image" Target="../media/image22.emf"/><Relationship Id="rId6" Type="http://schemas.openxmlformats.org/officeDocument/2006/relationships/oleObject" Target="../embeddings/Microsoft_Word_97_-_2004_Document6.doc"/><Relationship Id="rId7" Type="http://schemas.openxmlformats.org/officeDocument/2006/relationships/image" Target="../media/image23.emf"/><Relationship Id="rId1" Type="http://schemas.openxmlformats.org/officeDocument/2006/relationships/vmlDrawing" Target="../drawings/vmlDrawing12.vml"/><Relationship Id="rId2"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7.bin"/><Relationship Id="rId5" Type="http://schemas.openxmlformats.org/officeDocument/2006/relationships/image" Target="../media/image24.emf"/><Relationship Id="rId6" Type="http://schemas.openxmlformats.org/officeDocument/2006/relationships/oleObject" Target="../embeddings/oleObject18.bin"/><Relationship Id="rId7" Type="http://schemas.openxmlformats.org/officeDocument/2006/relationships/image" Target="../media/image25.emf"/><Relationship Id="rId1" Type="http://schemas.openxmlformats.org/officeDocument/2006/relationships/vmlDrawing" Target="../drawings/vmlDrawing13.vml"/><Relationship Id="rId2"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9.bin"/><Relationship Id="rId5" Type="http://schemas.openxmlformats.org/officeDocument/2006/relationships/image" Target="../media/image26.emf"/><Relationship Id="rId6" Type="http://schemas.openxmlformats.org/officeDocument/2006/relationships/oleObject" Target="../embeddings/Microsoft_Word_97_-_2004_Document7.doc"/><Relationship Id="rId7" Type="http://schemas.openxmlformats.org/officeDocument/2006/relationships/image" Target="../media/image27.emf"/><Relationship Id="rId8" Type="http://schemas.openxmlformats.org/officeDocument/2006/relationships/oleObject" Target="../embeddings/oleObject20.bin"/><Relationship Id="rId9" Type="http://schemas.openxmlformats.org/officeDocument/2006/relationships/image" Target="../media/image28.emf"/><Relationship Id="rId1" Type="http://schemas.openxmlformats.org/officeDocument/2006/relationships/vmlDrawing" Target="../drawings/vmlDrawing14.vml"/><Relationship Id="rId2"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1.bin"/><Relationship Id="rId5" Type="http://schemas.openxmlformats.org/officeDocument/2006/relationships/image" Target="../media/image29.emf"/><Relationship Id="rId6" Type="http://schemas.openxmlformats.org/officeDocument/2006/relationships/oleObject" Target="../embeddings/oleObject22.bin"/><Relationship Id="rId7" Type="http://schemas.openxmlformats.org/officeDocument/2006/relationships/image" Target="../media/image30.emf"/><Relationship Id="rId8" Type="http://schemas.openxmlformats.org/officeDocument/2006/relationships/oleObject" Target="../embeddings/oleObject23.bin"/><Relationship Id="rId9" Type="http://schemas.openxmlformats.org/officeDocument/2006/relationships/image" Target="../media/image31.emf"/><Relationship Id="rId10" Type="http://schemas.openxmlformats.org/officeDocument/2006/relationships/oleObject" Target="../embeddings/oleObject24.bin"/><Relationship Id="rId11" Type="http://schemas.openxmlformats.org/officeDocument/2006/relationships/image" Target="../media/image32.emf"/><Relationship Id="rId1" Type="http://schemas.openxmlformats.org/officeDocument/2006/relationships/vmlDrawing" Target="../drawings/vmlDrawing15.vml"/><Relationship Id="rId2"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9" Type="http://schemas.openxmlformats.org/officeDocument/2006/relationships/image" Target="../media/image45.emf"/><Relationship Id="rId1" Type="http://schemas.openxmlformats.org/officeDocument/2006/relationships/slideLayout" Target="../slideLayouts/slideLayout5.xml"/><Relationship Id="rId2" Type="http://schemas.openxmlformats.org/officeDocument/2006/relationships/image" Target="../media/image38.emf"/></Relationships>
</file>

<file path=ppt/slides/_rels/slide24.xml.rels><?xml version="1.0" encoding="UTF-8" standalone="yes"?>
<Relationships xmlns="http://schemas.openxmlformats.org/package/2006/relationships"><Relationship Id="rId11" Type="http://schemas.openxmlformats.org/officeDocument/2006/relationships/image" Target="../media/image49.emf"/><Relationship Id="rId12" Type="http://schemas.openxmlformats.org/officeDocument/2006/relationships/oleObject" Target="../embeddings/oleObject29.bin"/><Relationship Id="rId13" Type="http://schemas.openxmlformats.org/officeDocument/2006/relationships/image" Target="../media/image50.emf"/><Relationship Id="rId14" Type="http://schemas.openxmlformats.org/officeDocument/2006/relationships/oleObject" Target="../embeddings/oleObject30.bin"/><Relationship Id="rId15" Type="http://schemas.openxmlformats.org/officeDocument/2006/relationships/image" Target="../media/image51.emf"/><Relationship Id="rId1" Type="http://schemas.openxmlformats.org/officeDocument/2006/relationships/vmlDrawing" Target="../drawings/vmlDrawing16.vml"/><Relationship Id="rId2" Type="http://schemas.openxmlformats.org/officeDocument/2006/relationships/slideLayout" Target="../slideLayouts/slideLayout5.xml"/><Relationship Id="rId3" Type="http://schemas.openxmlformats.org/officeDocument/2006/relationships/notesSlide" Target="../notesSlides/notesSlide20.xml"/><Relationship Id="rId4" Type="http://schemas.openxmlformats.org/officeDocument/2006/relationships/oleObject" Target="../embeddings/oleObject25.bin"/><Relationship Id="rId5" Type="http://schemas.openxmlformats.org/officeDocument/2006/relationships/image" Target="../media/image46.emf"/><Relationship Id="rId6" Type="http://schemas.openxmlformats.org/officeDocument/2006/relationships/oleObject" Target="../embeddings/oleObject26.bin"/><Relationship Id="rId7" Type="http://schemas.openxmlformats.org/officeDocument/2006/relationships/image" Target="../media/image47.emf"/><Relationship Id="rId8" Type="http://schemas.openxmlformats.org/officeDocument/2006/relationships/oleObject" Target="../embeddings/oleObject27.bin"/><Relationship Id="rId9" Type="http://schemas.openxmlformats.org/officeDocument/2006/relationships/image" Target="../media/image48.emf"/><Relationship Id="rId10"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2.emf"/><Relationship Id="rId5"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3.doc"/><Relationship Id="rId5"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6.emf"/><Relationship Id="rId6" Type="http://schemas.openxmlformats.org/officeDocument/2006/relationships/oleObject" Target="../embeddings/oleObject3.bin"/><Relationship Id="rId7" Type="http://schemas.openxmlformats.org/officeDocument/2006/relationships/image" Target="../media/image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8.emf"/><Relationship Id="rId6" Type="http://schemas.openxmlformats.org/officeDocument/2006/relationships/oleObject" Target="../embeddings/oleObject5.bin"/><Relationship Id="rId7" Type="http://schemas.openxmlformats.org/officeDocument/2006/relationships/image" Target="../media/image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6.bin"/><Relationship Id="rId5" Type="http://schemas.openxmlformats.org/officeDocument/2006/relationships/image" Target="../media/image10.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p:txBody>
          <a:bodyPr/>
          <a:lstStyle/>
          <a:p>
            <a:pPr eaLnBrk="1" hangingPunct="1">
              <a:defRPr/>
            </a:pPr>
            <a:r>
              <a:rPr lang="en-US">
                <a:ea typeface="+mj-ea"/>
                <a:cs typeface="+mj-cs"/>
              </a:rPr>
              <a:t>CMSC 611: Advanced Computer Architecture</a:t>
            </a:r>
          </a:p>
        </p:txBody>
      </p:sp>
      <p:sp>
        <p:nvSpPr>
          <p:cNvPr id="2054" name="Rectangle 6"/>
          <p:cNvSpPr>
            <a:spLocks noGrp="1" noChangeArrowheads="1"/>
          </p:cNvSpPr>
          <p:nvPr>
            <p:ph type="subTitle" idx="1"/>
          </p:nvPr>
        </p:nvSpPr>
        <p:spPr/>
        <p:txBody>
          <a:bodyPr/>
          <a:lstStyle/>
          <a:p>
            <a:pPr eaLnBrk="1" hangingPunct="1">
              <a:defRPr/>
            </a:pPr>
            <a:r>
              <a:rPr lang="en-US" smtClean="0">
                <a:ea typeface="+mn-ea"/>
                <a:cs typeface="+mn-cs"/>
              </a:rPr>
              <a:t>Performance</a:t>
            </a:r>
            <a:endParaRPr lang="en-US" dirty="0">
              <a:ea typeface="+mn-ea"/>
              <a:cs typeface="+mn-cs"/>
            </a:endParaRPr>
          </a:p>
        </p:txBody>
      </p:sp>
      <p:sp>
        <p:nvSpPr>
          <p:cNvPr id="18436" name="Text Box 7"/>
          <p:cNvSpPr txBox="1">
            <a:spLocks noChangeArrowheads="1"/>
          </p:cNvSpPr>
          <p:nvPr/>
        </p:nvSpPr>
        <p:spPr bwMode="auto">
          <a:xfrm>
            <a:off x="0" y="6461125"/>
            <a:ext cx="4845050" cy="396875"/>
          </a:xfrm>
          <a:prstGeom prst="rect">
            <a:avLst/>
          </a:prstGeom>
          <a:noFill/>
          <a:ln w="9525">
            <a:noFill/>
            <a:miter lim="800000"/>
            <a:headEnd/>
            <a:tailEnd/>
          </a:ln>
        </p:spPr>
        <p:txBody>
          <a:bodyPr wrap="none">
            <a:prstTxWarp prst="textNoShape">
              <a:avLst/>
            </a:prstTxWarp>
            <a:spAutoFit/>
          </a:bodyPr>
          <a:lstStyle/>
          <a:p>
            <a:r>
              <a:rPr lang="en-US" sz="1000">
                <a:latin typeface="Times New Roman" charset="0"/>
              </a:rPr>
              <a:t>Some material adapted from Mohamed Younis, UMBC CMSC 611 Spr 2003 course slides</a:t>
            </a:r>
          </a:p>
          <a:p>
            <a:r>
              <a:rPr lang="en-US" sz="1000">
                <a:latin typeface="Times New Roman" charset="0"/>
              </a:rPr>
              <a:t>Some material adapted from Hennessy &amp; Patterson / © 2003 Elsevier Science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3"/>
          <p:cNvSpPr txBox="1">
            <a:spLocks noChangeArrowheads="1"/>
          </p:cNvSpPr>
          <p:nvPr/>
        </p:nvSpPr>
        <p:spPr bwMode="auto">
          <a:xfrm>
            <a:off x="152400" y="1049338"/>
            <a:ext cx="8839200" cy="1465262"/>
          </a:xfrm>
          <a:prstGeom prst="rect">
            <a:avLst/>
          </a:prstGeom>
          <a:noFill/>
          <a:ln w="9525">
            <a:noFill/>
            <a:miter lim="800000"/>
            <a:headEnd/>
            <a:tailEnd/>
          </a:ln>
        </p:spPr>
        <p:txBody>
          <a:bodyPr>
            <a:prstTxWarp prst="textNoShape">
              <a:avLst/>
            </a:prstTxWarp>
            <a:spAutoFit/>
          </a:bodyPr>
          <a:lstStyle/>
          <a:p>
            <a:r>
              <a:rPr lang="en-US" sz="1800" i="1">
                <a:solidFill>
                  <a:srgbClr val="800000"/>
                </a:solidFill>
              </a:rPr>
              <a:t>A program runs in 10 seconds on a computer “A” with a 400 MHz clock. </a:t>
            </a:r>
          </a:p>
          <a:p>
            <a:r>
              <a:rPr lang="en-US" sz="1800" i="1">
                <a:solidFill>
                  <a:srgbClr val="800000"/>
                </a:solidFill>
              </a:rPr>
              <a:t>We desire a faster computer “B” that could run the program in 6 seconds. </a:t>
            </a:r>
          </a:p>
          <a:p>
            <a:r>
              <a:rPr lang="en-US" sz="1800" i="1">
                <a:solidFill>
                  <a:srgbClr val="800000"/>
                </a:solidFill>
              </a:rPr>
              <a:t>The designer has determined that a substantial increase in the clock speed is possible, however it would cause computer “B” to require 1.2 times as many clock cycles as computer “A”. What should be the clock rate of computer “B”?</a:t>
            </a:r>
            <a:endParaRPr lang="en-US">
              <a:solidFill>
                <a:srgbClr val="800000"/>
              </a:solidFill>
              <a:latin typeface="Times New Roman" charset="0"/>
            </a:endParaRPr>
          </a:p>
        </p:txBody>
      </p:sp>
      <p:sp>
        <p:nvSpPr>
          <p:cNvPr id="476172" name="Rectangle 12"/>
          <p:cNvSpPr>
            <a:spLocks noGrp="1" noChangeArrowheads="1"/>
          </p:cNvSpPr>
          <p:nvPr>
            <p:ph type="title"/>
          </p:nvPr>
        </p:nvSpPr>
        <p:spPr/>
        <p:txBody>
          <a:bodyPr/>
          <a:lstStyle/>
          <a:p>
            <a:pPr eaLnBrk="1" hangingPunct="1">
              <a:defRPr/>
            </a:pPr>
            <a:r>
              <a:rPr lang="en-US">
                <a:ea typeface="+mj-ea"/>
                <a:cs typeface="+mj-cs"/>
              </a:rPr>
              <a:t>Example</a:t>
            </a:r>
          </a:p>
        </p:txBody>
      </p:sp>
      <p:sp>
        <p:nvSpPr>
          <p:cNvPr id="2" name="Content Placeholder 1"/>
          <p:cNvSpPr>
            <a:spLocks noGrp="1"/>
          </p:cNvSpPr>
          <p:nvPr>
            <p:ph idx="1"/>
          </p:nvPr>
        </p:nvSpPr>
        <p:spPr>
          <a:xfrm>
            <a:off x="533400" y="2667000"/>
            <a:ext cx="7924800" cy="3886200"/>
          </a:xfrm>
        </p:spPr>
        <p:txBody>
          <a:bodyPr/>
          <a:lstStyle/>
          <a:p>
            <a:r>
              <a:rPr lang="en-US" dirty="0" smtClean="0"/>
              <a:t>Why would this happen?</a:t>
            </a:r>
          </a:p>
          <a:p>
            <a:pPr lvl="1"/>
            <a:r>
              <a:rPr lang="en-US" dirty="0" smtClean="0"/>
              <a:t>Maybe one operation takes one full clock cycle at 400 MHz (1/400 MHz = 2.5 ns)</a:t>
            </a:r>
          </a:p>
          <a:p>
            <a:pPr lvl="1"/>
            <a:r>
              <a:rPr lang="en-US" dirty="0" smtClean="0"/>
              <a:t>All the rest take less than one cycle</a:t>
            </a:r>
          </a:p>
          <a:p>
            <a:pPr lvl="1"/>
            <a:r>
              <a:rPr lang="en-US" dirty="0" smtClean="0"/>
              <a:t>Split this operation across multiple cycles</a:t>
            </a:r>
          </a:p>
          <a:p>
            <a:pPr lvl="1"/>
            <a:r>
              <a:rPr lang="en-US" dirty="0" smtClean="0"/>
              <a:t>Can now increase clock rate, but also increase total cycles</a:t>
            </a:r>
            <a:endParaRPr lang="en-US" dirty="0"/>
          </a:p>
        </p:txBody>
      </p:sp>
      <p:sp>
        <p:nvSpPr>
          <p:cNvPr id="3" name="Slide Number Placeholder 2"/>
          <p:cNvSpPr>
            <a:spLocks noGrp="1"/>
          </p:cNvSpPr>
          <p:nvPr>
            <p:ph type="sldNum" sz="quarter" idx="10"/>
          </p:nvPr>
        </p:nvSpPr>
        <p:spPr/>
        <p:txBody>
          <a:bodyPr/>
          <a:lstStyle/>
          <a:p>
            <a:fld id="{E53C2017-23B9-694A-8C7B-5878B3F7B709}" type="slidenum">
              <a:rPr lang="en-US" smtClean="0"/>
              <a:t>10</a:t>
            </a:fld>
            <a:endParaRPr lang="en-US"/>
          </a:p>
        </p:txBody>
      </p:sp>
    </p:spTree>
    <p:extLst>
      <p:ext uri="{BB962C8B-B14F-4D97-AF65-F5344CB8AC3E}">
        <p14:creationId xmlns:p14="http://schemas.microsoft.com/office/powerpoint/2010/main" val="347223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3"/>
          <p:cNvSpPr txBox="1">
            <a:spLocks noChangeArrowheads="1"/>
          </p:cNvSpPr>
          <p:nvPr/>
        </p:nvSpPr>
        <p:spPr bwMode="auto">
          <a:xfrm>
            <a:off x="152400" y="1049338"/>
            <a:ext cx="8839200" cy="1465262"/>
          </a:xfrm>
          <a:prstGeom prst="rect">
            <a:avLst/>
          </a:prstGeom>
          <a:noFill/>
          <a:ln w="9525">
            <a:noFill/>
            <a:miter lim="800000"/>
            <a:headEnd/>
            <a:tailEnd/>
          </a:ln>
        </p:spPr>
        <p:txBody>
          <a:bodyPr>
            <a:prstTxWarp prst="textNoShape">
              <a:avLst/>
            </a:prstTxWarp>
            <a:spAutoFit/>
          </a:bodyPr>
          <a:lstStyle/>
          <a:p>
            <a:r>
              <a:rPr lang="en-US" sz="1800" i="1">
                <a:solidFill>
                  <a:srgbClr val="800000"/>
                </a:solidFill>
              </a:rPr>
              <a:t>A program runs in 10 seconds on a computer “A” with a 400 MHz clock. </a:t>
            </a:r>
          </a:p>
          <a:p>
            <a:r>
              <a:rPr lang="en-US" sz="1800" i="1">
                <a:solidFill>
                  <a:srgbClr val="800000"/>
                </a:solidFill>
              </a:rPr>
              <a:t>We desire a faster computer “B” that could run the program in 6 seconds. </a:t>
            </a:r>
          </a:p>
          <a:p>
            <a:r>
              <a:rPr lang="en-US" sz="1800" i="1">
                <a:solidFill>
                  <a:srgbClr val="800000"/>
                </a:solidFill>
              </a:rPr>
              <a:t>The designer has determined that a substantial increase in the clock speed is possible, however it would cause computer “B” to require 1.2 times as many clock cycles as computer “A”. What should be the clock rate of computer “B”?</a:t>
            </a:r>
            <a:endParaRPr lang="en-US">
              <a:solidFill>
                <a:srgbClr val="800000"/>
              </a:solidFill>
              <a:latin typeface="Times New Roman" charset="0"/>
            </a:endParaRPr>
          </a:p>
        </p:txBody>
      </p:sp>
      <p:graphicFrame>
        <p:nvGraphicFramePr>
          <p:cNvPr id="476164" name="Object 2"/>
          <p:cNvGraphicFramePr>
            <a:graphicFrameLocks noChangeAspect="1"/>
          </p:cNvGraphicFramePr>
          <p:nvPr/>
        </p:nvGraphicFramePr>
        <p:xfrm>
          <a:off x="304800" y="2600325"/>
          <a:ext cx="3657600" cy="676275"/>
        </p:xfrm>
        <a:graphic>
          <a:graphicData uri="http://schemas.openxmlformats.org/presentationml/2006/ole">
            <mc:AlternateContent xmlns:mc="http://schemas.openxmlformats.org/markup-compatibility/2006">
              <mc:Choice xmlns:v="urn:schemas-microsoft-com:vml" Requires="v">
                <p:oleObj spid="_x0000_s71744" name="Equation" r:id="rId4" imgW="2946797" imgH="546497" progId="Equation.3">
                  <p:embed/>
                </p:oleObj>
              </mc:Choice>
              <mc:Fallback>
                <p:oleObj name="Equation" r:id="rId4" imgW="2946797" imgH="5464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600325"/>
                        <a:ext cx="3657600" cy="676275"/>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476165" name="Object 3"/>
          <p:cNvGraphicFramePr>
            <a:graphicFrameLocks noChangeAspect="1"/>
          </p:cNvGraphicFramePr>
          <p:nvPr/>
        </p:nvGraphicFramePr>
        <p:xfrm>
          <a:off x="4343400" y="2632075"/>
          <a:ext cx="4481513" cy="720725"/>
        </p:xfrm>
        <a:graphic>
          <a:graphicData uri="http://schemas.openxmlformats.org/presentationml/2006/ole">
            <mc:AlternateContent xmlns:mc="http://schemas.openxmlformats.org/markup-compatibility/2006">
              <mc:Choice xmlns:v="urn:schemas-microsoft-com:vml" Requires="v">
                <p:oleObj spid="_x0000_s71745" name="Equation" r:id="rId6" imgW="2933700" imgH="469900" progId="Equation.3">
                  <p:embed/>
                </p:oleObj>
              </mc:Choice>
              <mc:Fallback>
                <p:oleObj name="Equation" r:id="rId6" imgW="2933700" imgH="469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632075"/>
                        <a:ext cx="4481513"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6166" name="Object 4"/>
          <p:cNvGraphicFramePr>
            <a:graphicFrameLocks noChangeAspect="1"/>
          </p:cNvGraphicFramePr>
          <p:nvPr/>
        </p:nvGraphicFramePr>
        <p:xfrm>
          <a:off x="457200" y="3506788"/>
          <a:ext cx="8001000" cy="844550"/>
        </p:xfrm>
        <a:graphic>
          <a:graphicData uri="http://schemas.openxmlformats.org/presentationml/2006/ole">
            <mc:AlternateContent xmlns:mc="http://schemas.openxmlformats.org/markup-compatibility/2006">
              <mc:Choice xmlns:v="urn:schemas-microsoft-com:vml" Requires="v">
                <p:oleObj spid="_x0000_s71746" name="Equation" r:id="rId8" imgW="4965700" imgH="533400" progId="Equation.3">
                  <p:embed/>
                </p:oleObj>
              </mc:Choice>
              <mc:Fallback>
                <p:oleObj name="Equation" r:id="rId8" imgW="4965700" imgH="533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506788"/>
                        <a:ext cx="8001000" cy="844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6167" name="Object 5"/>
          <p:cNvGraphicFramePr>
            <a:graphicFrameLocks noChangeAspect="1"/>
          </p:cNvGraphicFramePr>
          <p:nvPr/>
        </p:nvGraphicFramePr>
        <p:xfrm>
          <a:off x="501650" y="5037138"/>
          <a:ext cx="7651750" cy="679450"/>
        </p:xfrm>
        <a:graphic>
          <a:graphicData uri="http://schemas.openxmlformats.org/presentationml/2006/ole">
            <mc:AlternateContent xmlns:mc="http://schemas.openxmlformats.org/markup-compatibility/2006">
              <mc:Choice xmlns:v="urn:schemas-microsoft-com:vml" Requires="v">
                <p:oleObj spid="_x0000_s71747" name="Equation" r:id="rId10" imgW="5181600" imgH="457200" progId="Equation.3">
                  <p:embed/>
                </p:oleObj>
              </mc:Choice>
              <mc:Fallback>
                <p:oleObj name="Equation" r:id="rId10" imgW="51816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650" y="5037138"/>
                        <a:ext cx="7651750" cy="679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6168" name="Object 6"/>
          <p:cNvGraphicFramePr>
            <a:graphicFrameLocks noChangeAspect="1"/>
          </p:cNvGraphicFramePr>
          <p:nvPr/>
        </p:nvGraphicFramePr>
        <p:xfrm>
          <a:off x="533400" y="5791200"/>
          <a:ext cx="6888163" cy="665163"/>
        </p:xfrm>
        <a:graphic>
          <a:graphicData uri="http://schemas.openxmlformats.org/presentationml/2006/ole">
            <mc:AlternateContent xmlns:mc="http://schemas.openxmlformats.org/markup-compatibility/2006">
              <mc:Choice xmlns:v="urn:schemas-microsoft-com:vml" Requires="v">
                <p:oleObj spid="_x0000_s71748" name="Equation" r:id="rId12" imgW="5791597" imgH="559197" progId="Equation.3">
                  <p:embed/>
                </p:oleObj>
              </mc:Choice>
              <mc:Fallback>
                <p:oleObj name="Equation" r:id="rId12" imgW="5791597" imgH="55919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5791200"/>
                        <a:ext cx="6888163"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6169" name="Text Box 9"/>
          <p:cNvSpPr txBox="1">
            <a:spLocks noChangeArrowheads="1"/>
          </p:cNvSpPr>
          <p:nvPr/>
        </p:nvSpPr>
        <p:spPr bwMode="auto">
          <a:xfrm>
            <a:off x="152400" y="4403725"/>
            <a:ext cx="87630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rPr>
              <a:t>To get the clock rate of the faster computer, we use the same formula</a:t>
            </a:r>
            <a:endParaRPr lang="en-US">
              <a:latin typeface="Times New Roman" charset="0"/>
            </a:endParaRPr>
          </a:p>
        </p:txBody>
      </p:sp>
      <p:sp>
        <p:nvSpPr>
          <p:cNvPr id="476172" name="Rectangle 12"/>
          <p:cNvSpPr>
            <a:spLocks noGrp="1" noChangeArrowheads="1"/>
          </p:cNvSpPr>
          <p:nvPr>
            <p:ph type="title"/>
          </p:nvPr>
        </p:nvSpPr>
        <p:spPr/>
        <p:txBody>
          <a:bodyPr/>
          <a:lstStyle/>
          <a:p>
            <a:pPr eaLnBrk="1" hangingPunct="1">
              <a:defRPr/>
            </a:pPr>
            <a:r>
              <a:rPr lang="en-US">
                <a:ea typeface="+mj-ea"/>
                <a:cs typeface="+mj-cs"/>
              </a:rPr>
              <a:t>Example</a:t>
            </a:r>
          </a:p>
        </p:txBody>
      </p:sp>
      <p:sp>
        <p:nvSpPr>
          <p:cNvPr id="2" name="Slide Number Placeholder 1"/>
          <p:cNvSpPr>
            <a:spLocks noGrp="1"/>
          </p:cNvSpPr>
          <p:nvPr>
            <p:ph type="sldNum" sz="quarter" idx="10"/>
          </p:nvPr>
        </p:nvSpPr>
        <p:spPr/>
        <p:txBody>
          <a:bodyPr/>
          <a:lstStyle/>
          <a:p>
            <a:fld id="{E53C2017-23B9-694A-8C7B-5878B3F7B709}" type="slidenum">
              <a:rPr lang="en-US" smtClean="0"/>
              <a:t>11</a:t>
            </a:fld>
            <a:endParaRPr lang="en-US"/>
          </a:p>
        </p:txBody>
      </p:sp>
    </p:spTree>
    <p:extLst>
      <p:ext uri="{BB962C8B-B14F-4D97-AF65-F5344CB8AC3E}">
        <p14:creationId xmlns:p14="http://schemas.microsoft.com/office/powerpoint/2010/main" val="197225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76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761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76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6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761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76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3"/>
          <p:cNvSpPr txBox="1">
            <a:spLocks noChangeArrowheads="1"/>
          </p:cNvSpPr>
          <p:nvPr/>
        </p:nvSpPr>
        <p:spPr bwMode="auto">
          <a:xfrm>
            <a:off x="31044" y="3032125"/>
            <a:ext cx="8458200" cy="384721"/>
          </a:xfrm>
          <a:prstGeom prst="rect">
            <a:avLst/>
          </a:prstGeom>
          <a:noFill/>
          <a:ln w="9525">
            <a:noFill/>
            <a:miter lim="800000"/>
            <a:headEnd/>
            <a:tailEnd/>
          </a:ln>
        </p:spPr>
        <p:txBody>
          <a:bodyPr>
            <a:prstTxWarp prst="textNoShape">
              <a:avLst/>
            </a:prstTxWarp>
            <a:spAutoFit/>
          </a:bodyPr>
          <a:lstStyle/>
          <a:p>
            <a:pPr>
              <a:lnSpc>
                <a:spcPct val="75000"/>
              </a:lnSpc>
            </a:pPr>
            <a:r>
              <a:rPr lang="en-US" dirty="0"/>
              <a:t> </a:t>
            </a:r>
            <a:r>
              <a:rPr lang="en-US" dirty="0" smtClean="0"/>
              <a:t>Or </a:t>
            </a:r>
            <a:endParaRPr lang="en-US" dirty="0"/>
          </a:p>
        </p:txBody>
      </p:sp>
      <p:graphicFrame>
        <p:nvGraphicFramePr>
          <p:cNvPr id="41986" name="Object 2"/>
          <p:cNvGraphicFramePr>
            <a:graphicFrameLocks noChangeAspect="1"/>
          </p:cNvGraphicFramePr>
          <p:nvPr>
            <p:extLst>
              <p:ext uri="{D42A27DB-BD31-4B8C-83A1-F6EECF244321}">
                <p14:modId xmlns:p14="http://schemas.microsoft.com/office/powerpoint/2010/main" val="2911219642"/>
              </p:ext>
            </p:extLst>
          </p:nvPr>
        </p:nvGraphicFramePr>
        <p:xfrm>
          <a:off x="609600" y="3413125"/>
          <a:ext cx="4724400" cy="777875"/>
        </p:xfrm>
        <a:graphic>
          <a:graphicData uri="http://schemas.openxmlformats.org/presentationml/2006/ole">
            <mc:AlternateContent xmlns:mc="http://schemas.openxmlformats.org/markup-compatibility/2006">
              <mc:Choice xmlns:v="urn:schemas-microsoft-com:vml" Requires="v">
                <p:oleObj spid="_x0000_s72757" name="Equation" r:id="rId4" imgW="3086497" imgH="508397" progId="Equation.3">
                  <p:embed/>
                </p:oleObj>
              </mc:Choice>
              <mc:Fallback>
                <p:oleObj name="Equation" r:id="rId4" imgW="3086497" imgH="5083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413125"/>
                        <a:ext cx="4724400" cy="7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987" name="Object 3"/>
          <p:cNvGraphicFramePr>
            <a:graphicFrameLocks noChangeAspect="1"/>
          </p:cNvGraphicFramePr>
          <p:nvPr>
            <p:extLst>
              <p:ext uri="{D42A27DB-BD31-4B8C-83A1-F6EECF244321}">
                <p14:modId xmlns:p14="http://schemas.microsoft.com/office/powerpoint/2010/main" val="3650096512"/>
              </p:ext>
            </p:extLst>
          </p:nvPr>
        </p:nvGraphicFramePr>
        <p:xfrm>
          <a:off x="990600" y="1295400"/>
          <a:ext cx="7086600" cy="809625"/>
        </p:xfrm>
        <a:graphic>
          <a:graphicData uri="http://schemas.openxmlformats.org/presentationml/2006/ole">
            <mc:AlternateContent xmlns:mc="http://schemas.openxmlformats.org/markup-compatibility/2006">
              <mc:Choice xmlns:v="urn:schemas-microsoft-com:vml" Requires="v">
                <p:oleObj spid="_x0000_s72758" name="Equation" r:id="rId6" imgW="4712097" imgH="546497" progId="Equation.3">
                  <p:embed/>
                </p:oleObj>
              </mc:Choice>
              <mc:Fallback>
                <p:oleObj name="Equation" r:id="rId6" imgW="4712097" imgH="54649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295400"/>
                        <a:ext cx="7086600" cy="809625"/>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41988" name="Object 4"/>
          <p:cNvGraphicFramePr>
            <a:graphicFrameLocks noChangeAspect="1"/>
          </p:cNvGraphicFramePr>
          <p:nvPr/>
        </p:nvGraphicFramePr>
        <p:xfrm>
          <a:off x="152400" y="4495800"/>
          <a:ext cx="8839200" cy="1797050"/>
        </p:xfrm>
        <a:graphic>
          <a:graphicData uri="http://schemas.openxmlformats.org/presentationml/2006/ole">
            <mc:AlternateContent xmlns:mc="http://schemas.openxmlformats.org/markup-compatibility/2006">
              <mc:Choice xmlns:v="urn:schemas-microsoft-com:vml" Requires="v">
                <p:oleObj spid="_x0000_s72759" name="Document" r:id="rId8" imgW="5631180" imgH="1062228" progId="Word.Document.8">
                  <p:embed/>
                </p:oleObj>
              </mc:Choice>
              <mc:Fallback>
                <p:oleObj name="Document" r:id="rId8" imgW="5631180" imgH="1062228"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4495800"/>
                        <a:ext cx="8839200" cy="179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7193" name="Rectangle 9"/>
          <p:cNvSpPr>
            <a:spLocks noGrp="1" noChangeArrowheads="1"/>
          </p:cNvSpPr>
          <p:nvPr>
            <p:ph type="title"/>
          </p:nvPr>
        </p:nvSpPr>
        <p:spPr/>
        <p:txBody>
          <a:bodyPr/>
          <a:lstStyle/>
          <a:p>
            <a:pPr eaLnBrk="1" hangingPunct="1">
              <a:defRPr/>
            </a:pPr>
            <a:r>
              <a:rPr lang="en-US">
                <a:ea typeface="+mj-ea"/>
                <a:cs typeface="+mj-cs"/>
              </a:rPr>
              <a:t>Calculation of CPU Time</a:t>
            </a:r>
          </a:p>
        </p:txBody>
      </p:sp>
      <p:graphicFrame>
        <p:nvGraphicFramePr>
          <p:cNvPr id="7" name="Object 2"/>
          <p:cNvGraphicFramePr>
            <a:graphicFrameLocks noChangeAspect="1"/>
          </p:cNvGraphicFramePr>
          <p:nvPr>
            <p:extLst>
              <p:ext uri="{D42A27DB-BD31-4B8C-83A1-F6EECF244321}">
                <p14:modId xmlns:p14="http://schemas.microsoft.com/office/powerpoint/2010/main" val="3489519831"/>
              </p:ext>
            </p:extLst>
          </p:nvPr>
        </p:nvGraphicFramePr>
        <p:xfrm>
          <a:off x="533400" y="2565400"/>
          <a:ext cx="7086600" cy="406400"/>
        </p:xfrm>
        <a:graphic>
          <a:graphicData uri="http://schemas.openxmlformats.org/presentationml/2006/ole">
            <mc:AlternateContent xmlns:mc="http://schemas.openxmlformats.org/markup-compatibility/2006">
              <mc:Choice xmlns:v="urn:schemas-microsoft-com:vml" Requires="v">
                <p:oleObj spid="_x0000_s72760" name="Equation" r:id="rId10" imgW="3543300" imgH="203200" progId="Equation.3">
                  <p:embed/>
                </p:oleObj>
              </mc:Choice>
              <mc:Fallback>
                <p:oleObj name="Equation" r:id="rId10" imgW="3543300" imgH="203200" progId="Equation.3">
                  <p:embed/>
                  <p:pic>
                    <p:nvPicPr>
                      <p:cNvPr id="0" name=""/>
                      <p:cNvPicPr>
                        <a:picLocks noChangeAspect="1" noChangeArrowheads="1"/>
                      </p:cNvPicPr>
                      <p:nvPr/>
                    </p:nvPicPr>
                    <p:blipFill>
                      <a:blip r:embed="rId11"/>
                      <a:srcRect/>
                      <a:stretch>
                        <a:fillRect/>
                      </a:stretch>
                    </p:blipFill>
                    <p:spPr bwMode="auto">
                      <a:xfrm>
                        <a:off x="533400" y="2565400"/>
                        <a:ext cx="7086600" cy="406400"/>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0"/>
          </p:nvPr>
        </p:nvSpPr>
        <p:spPr/>
        <p:txBody>
          <a:bodyPr/>
          <a:lstStyle/>
          <a:p>
            <a:fld id="{E53C2017-23B9-694A-8C7B-5878B3F7B709}" type="slidenum">
              <a:rPr lang="en-US" smtClean="0"/>
              <a:t>12</a:t>
            </a:fld>
            <a:endParaRPr lang="en-US"/>
          </a:p>
        </p:txBody>
      </p:sp>
    </p:spTree>
    <p:extLst>
      <p:ext uri="{BB962C8B-B14F-4D97-AF65-F5344CB8AC3E}">
        <p14:creationId xmlns:p14="http://schemas.microsoft.com/office/powerpoint/2010/main" val="4267630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7" name="Rectangle 9"/>
          <p:cNvSpPr>
            <a:spLocks noGrp="1" noChangeArrowheads="1"/>
          </p:cNvSpPr>
          <p:nvPr>
            <p:ph type="title"/>
          </p:nvPr>
        </p:nvSpPr>
        <p:spPr/>
        <p:txBody>
          <a:bodyPr/>
          <a:lstStyle/>
          <a:p>
            <a:pPr eaLnBrk="1" hangingPunct="1">
              <a:defRPr/>
            </a:pPr>
            <a:r>
              <a:rPr lang="en-US">
                <a:ea typeface="+mj-ea"/>
                <a:cs typeface="+mj-cs"/>
              </a:rPr>
              <a:t>CPU Time (Cont.)</a:t>
            </a:r>
          </a:p>
        </p:txBody>
      </p:sp>
      <p:sp>
        <p:nvSpPr>
          <p:cNvPr id="44035" name="Rectangle 10"/>
          <p:cNvSpPr>
            <a:spLocks noGrp="1" noChangeArrowheads="1"/>
          </p:cNvSpPr>
          <p:nvPr>
            <p:ph type="body" idx="1"/>
          </p:nvPr>
        </p:nvSpPr>
        <p:spPr/>
        <p:txBody>
          <a:bodyPr/>
          <a:lstStyle/>
          <a:p>
            <a:pPr eaLnBrk="1" hangingPunct="1">
              <a:lnSpc>
                <a:spcPct val="90000"/>
              </a:lnSpc>
            </a:pPr>
            <a:r>
              <a:rPr lang="en-US" sz="2800"/>
              <a:t>CPU execution time can be measured by running the program</a:t>
            </a:r>
          </a:p>
          <a:p>
            <a:pPr eaLnBrk="1" hangingPunct="1">
              <a:lnSpc>
                <a:spcPct val="90000"/>
              </a:lnSpc>
            </a:pPr>
            <a:r>
              <a:rPr lang="en-US" sz="2800"/>
              <a:t>The clock cycle is usually published by the manufacture</a:t>
            </a:r>
          </a:p>
          <a:p>
            <a:pPr eaLnBrk="1" hangingPunct="1">
              <a:lnSpc>
                <a:spcPct val="90000"/>
              </a:lnSpc>
            </a:pPr>
            <a:r>
              <a:rPr lang="en-US" sz="2800"/>
              <a:t>Measuring the CPI and instruction count is not trivial</a:t>
            </a:r>
          </a:p>
          <a:p>
            <a:pPr lvl="1" eaLnBrk="1" hangingPunct="1">
              <a:lnSpc>
                <a:spcPct val="90000"/>
              </a:lnSpc>
            </a:pPr>
            <a:r>
              <a:rPr lang="en-US" sz="2400"/>
              <a:t>Instruction counts can be measured by: software profiling, using an architecture simulator, using hardware counters on some architecture</a:t>
            </a:r>
          </a:p>
          <a:p>
            <a:pPr lvl="1" eaLnBrk="1" hangingPunct="1">
              <a:lnSpc>
                <a:spcPct val="90000"/>
              </a:lnSpc>
            </a:pPr>
            <a:r>
              <a:rPr lang="en-US" sz="2400"/>
              <a:t>The CPI depends on many factors including: processor structure, memory system, the mix of instruction types and the implementation of these instructions</a:t>
            </a:r>
          </a:p>
        </p:txBody>
      </p:sp>
      <p:sp>
        <p:nvSpPr>
          <p:cNvPr id="2" name="Slide Number Placeholder 1"/>
          <p:cNvSpPr>
            <a:spLocks noGrp="1"/>
          </p:cNvSpPr>
          <p:nvPr>
            <p:ph type="sldNum" sz="quarter" idx="10"/>
          </p:nvPr>
        </p:nvSpPr>
        <p:spPr/>
        <p:txBody>
          <a:bodyPr/>
          <a:lstStyle/>
          <a:p>
            <a:fld id="{E53C2017-23B9-694A-8C7B-5878B3F7B709}" type="slidenum">
              <a:rPr lang="en-US" smtClean="0"/>
              <a:t>13</a:t>
            </a:fld>
            <a:endParaRPr lang="en-US"/>
          </a:p>
        </p:txBody>
      </p:sp>
    </p:spTree>
    <p:extLst>
      <p:ext uri="{BB962C8B-B14F-4D97-AF65-F5344CB8AC3E}">
        <p14:creationId xmlns:p14="http://schemas.microsoft.com/office/powerpoint/2010/main" val="13725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1752600" y="2971800"/>
          <a:ext cx="4191000" cy="858838"/>
        </p:xfrm>
        <a:graphic>
          <a:graphicData uri="http://schemas.openxmlformats.org/presentationml/2006/ole">
            <mc:AlternateContent xmlns:mc="http://schemas.openxmlformats.org/markup-compatibility/2006">
              <mc:Choice xmlns:v="urn:schemas-microsoft-com:vml" Requires="v">
                <p:oleObj spid="_x0000_s73748" name="Equation" r:id="rId4" imgW="2730897" imgH="559197" progId="Equation.3">
                  <p:embed/>
                </p:oleObj>
              </mc:Choice>
              <mc:Fallback>
                <p:oleObj name="Equation" r:id="rId4" imgW="2730897" imgH="5591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971800"/>
                        <a:ext cx="4191000" cy="858838"/>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46083" name="Text Box 3"/>
          <p:cNvSpPr txBox="1">
            <a:spLocks noChangeArrowheads="1"/>
          </p:cNvSpPr>
          <p:nvPr/>
        </p:nvSpPr>
        <p:spPr bwMode="auto">
          <a:xfrm>
            <a:off x="152400" y="3962400"/>
            <a:ext cx="8839200" cy="915988"/>
          </a:xfrm>
          <a:prstGeom prst="rect">
            <a:avLst/>
          </a:prstGeom>
          <a:noFill/>
          <a:ln w="9525">
            <a:noFill/>
            <a:miter lim="800000"/>
            <a:headEnd/>
            <a:tailEnd/>
          </a:ln>
        </p:spPr>
        <p:txBody>
          <a:bodyPr>
            <a:prstTxWarp prst="textNoShape">
              <a:avLst/>
            </a:prstTxWarp>
            <a:spAutoFit/>
          </a:bodyPr>
          <a:lstStyle/>
          <a:p>
            <a:r>
              <a:rPr lang="en-US" sz="1800"/>
              <a:t>Where: </a:t>
            </a:r>
            <a:r>
              <a:rPr lang="en-US" sz="1800" b="1" i="1">
                <a:solidFill>
                  <a:schemeClr val="accent2"/>
                </a:solidFill>
              </a:rPr>
              <a:t>C</a:t>
            </a:r>
            <a:r>
              <a:rPr lang="en-US" sz="1800" b="1" i="1" baseline="-25000">
                <a:solidFill>
                  <a:schemeClr val="accent2"/>
                </a:solidFill>
              </a:rPr>
              <a:t>i </a:t>
            </a:r>
            <a:r>
              <a:rPr lang="en-US" sz="1800" i="1" baseline="-25000"/>
              <a:t>        </a:t>
            </a:r>
            <a:r>
              <a:rPr lang="en-US" sz="1800"/>
              <a:t>is the count of number of instructions of class </a:t>
            </a:r>
            <a:r>
              <a:rPr lang="en-US" sz="1800" i="1"/>
              <a:t>i</a:t>
            </a:r>
            <a:r>
              <a:rPr lang="en-US" sz="1800"/>
              <a:t> executed</a:t>
            </a:r>
          </a:p>
          <a:p>
            <a:r>
              <a:rPr lang="en-US" sz="1800" i="1"/>
              <a:t>             </a:t>
            </a:r>
            <a:r>
              <a:rPr lang="en-US" sz="1800" b="1" i="1">
                <a:solidFill>
                  <a:schemeClr val="accent2"/>
                </a:solidFill>
              </a:rPr>
              <a:t>CPI</a:t>
            </a:r>
            <a:r>
              <a:rPr lang="en-US" sz="1800" b="1" i="1" baseline="-25000">
                <a:solidFill>
                  <a:schemeClr val="accent2"/>
                </a:solidFill>
              </a:rPr>
              <a:t>i</a:t>
            </a:r>
            <a:r>
              <a:rPr lang="en-US" sz="1800" b="1">
                <a:solidFill>
                  <a:schemeClr val="accent2"/>
                </a:solidFill>
              </a:rPr>
              <a:t> </a:t>
            </a:r>
            <a:r>
              <a:rPr lang="en-US" sz="1800">
                <a:solidFill>
                  <a:schemeClr val="accent2"/>
                </a:solidFill>
              </a:rPr>
              <a:t> </a:t>
            </a:r>
            <a:r>
              <a:rPr lang="en-US" sz="1800"/>
              <a:t>is the average number of cycles per instruction for that instruction class</a:t>
            </a:r>
          </a:p>
          <a:p>
            <a:r>
              <a:rPr lang="en-US" sz="1800" i="1"/>
              <a:t>             </a:t>
            </a:r>
            <a:r>
              <a:rPr lang="en-US" sz="1800" b="1" i="1">
                <a:solidFill>
                  <a:schemeClr val="accent2"/>
                </a:solidFill>
              </a:rPr>
              <a:t>n</a:t>
            </a:r>
            <a:r>
              <a:rPr lang="en-US" sz="1800" b="1"/>
              <a:t> </a:t>
            </a:r>
            <a:r>
              <a:rPr lang="en-US" sz="1800"/>
              <a:t>      is the number of different instruction classes</a:t>
            </a:r>
            <a:endParaRPr lang="en-US">
              <a:latin typeface="Times New Roman" charset="0"/>
            </a:endParaRPr>
          </a:p>
        </p:txBody>
      </p:sp>
      <p:sp>
        <p:nvSpPr>
          <p:cNvPr id="515076" name="Rectangle 4"/>
          <p:cNvSpPr>
            <a:spLocks noGrp="1" noChangeArrowheads="1"/>
          </p:cNvSpPr>
          <p:nvPr>
            <p:ph type="title"/>
          </p:nvPr>
        </p:nvSpPr>
        <p:spPr/>
        <p:txBody>
          <a:bodyPr/>
          <a:lstStyle/>
          <a:p>
            <a:pPr eaLnBrk="1" hangingPunct="1">
              <a:defRPr/>
            </a:pPr>
            <a:r>
              <a:rPr lang="en-US">
                <a:ea typeface="+mj-ea"/>
                <a:cs typeface="+mj-cs"/>
              </a:rPr>
              <a:t>CPU Time (Cont.)</a:t>
            </a:r>
          </a:p>
        </p:txBody>
      </p:sp>
      <p:sp>
        <p:nvSpPr>
          <p:cNvPr id="46085" name="Rectangle 5"/>
          <p:cNvSpPr>
            <a:spLocks noGrp="1" noChangeArrowheads="1"/>
          </p:cNvSpPr>
          <p:nvPr>
            <p:ph type="body" idx="1"/>
          </p:nvPr>
        </p:nvSpPr>
        <p:spPr/>
        <p:txBody>
          <a:bodyPr/>
          <a:lstStyle/>
          <a:p>
            <a:pPr eaLnBrk="1" hangingPunct="1">
              <a:lnSpc>
                <a:spcPct val="90000"/>
              </a:lnSpc>
            </a:pPr>
            <a:r>
              <a:rPr lang="en-US" sz="2800"/>
              <a:t>Designers sometimes uses the following formula:</a:t>
            </a:r>
          </a:p>
        </p:txBody>
      </p:sp>
      <p:sp>
        <p:nvSpPr>
          <p:cNvPr id="2" name="Slide Number Placeholder 1"/>
          <p:cNvSpPr>
            <a:spLocks noGrp="1"/>
          </p:cNvSpPr>
          <p:nvPr>
            <p:ph type="sldNum" sz="quarter" idx="10"/>
          </p:nvPr>
        </p:nvSpPr>
        <p:spPr/>
        <p:txBody>
          <a:bodyPr/>
          <a:lstStyle/>
          <a:p>
            <a:fld id="{E53C2017-23B9-694A-8C7B-5878B3F7B709}" type="slidenum">
              <a:rPr lang="en-US" smtClean="0"/>
              <a:t>14</a:t>
            </a:fld>
            <a:endParaRPr lang="en-US"/>
          </a:p>
        </p:txBody>
      </p:sp>
    </p:spTree>
    <p:extLst>
      <p:ext uri="{BB962C8B-B14F-4D97-AF65-F5344CB8AC3E}">
        <p14:creationId xmlns:p14="http://schemas.microsoft.com/office/powerpoint/2010/main" val="372888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152400" y="990600"/>
            <a:ext cx="8839200" cy="1190625"/>
          </a:xfrm>
          <a:prstGeom prst="rect">
            <a:avLst/>
          </a:prstGeom>
          <a:noFill/>
          <a:ln w="9525">
            <a:noFill/>
            <a:miter lim="800000"/>
            <a:headEnd/>
            <a:tailEnd/>
          </a:ln>
        </p:spPr>
        <p:txBody>
          <a:bodyPr>
            <a:prstTxWarp prst="textNoShape">
              <a:avLst/>
            </a:prstTxWarp>
            <a:spAutoFit/>
          </a:bodyPr>
          <a:lstStyle/>
          <a:p>
            <a:pPr>
              <a:spcBef>
                <a:spcPct val="50000"/>
              </a:spcBef>
            </a:pPr>
            <a:r>
              <a:rPr lang="en-US" sz="1800" i="1">
                <a:solidFill>
                  <a:srgbClr val="800000"/>
                </a:solidFill>
              </a:rPr>
              <a:t>Suppose we have two implementation of the same instruction set architecture. Machine “A” has a clock cycle time of 1 ns and a CPI of 2.0 for some program, and machine “B” has a clock cycle time of 2 ns and a CPI of 1.2 for the same program. Which machine is faster for this program and by how much?</a:t>
            </a:r>
          </a:p>
        </p:txBody>
      </p:sp>
      <p:sp>
        <p:nvSpPr>
          <p:cNvPr id="479236" name="Text Box 4"/>
          <p:cNvSpPr txBox="1">
            <a:spLocks noChangeArrowheads="1"/>
          </p:cNvSpPr>
          <p:nvPr/>
        </p:nvSpPr>
        <p:spPr bwMode="auto">
          <a:xfrm>
            <a:off x="152400" y="2209800"/>
            <a:ext cx="8763000" cy="1143000"/>
          </a:xfrm>
          <a:prstGeom prst="rect">
            <a:avLst/>
          </a:prstGeom>
          <a:noFill/>
          <a:ln w="9525">
            <a:noFill/>
            <a:miter lim="800000"/>
            <a:headEnd/>
            <a:tailEnd/>
          </a:ln>
        </p:spPr>
        <p:txBody>
          <a:bodyPr>
            <a:prstTxWarp prst="textNoShape">
              <a:avLst/>
            </a:prstTxWarp>
            <a:spAutoFit/>
          </a:bodyPr>
          <a:lstStyle/>
          <a:p>
            <a:pPr>
              <a:spcAft>
                <a:spcPct val="45000"/>
              </a:spcAft>
            </a:pPr>
            <a:r>
              <a:rPr lang="en-US" sz="2000">
                <a:solidFill>
                  <a:schemeClr val="accent2"/>
                </a:solidFill>
              </a:rPr>
              <a:t>Both machines execute the same instructions for the program. Assume the number of instructions is “I”,</a:t>
            </a:r>
            <a:endParaRPr lang="en-US">
              <a:latin typeface="Times New Roman" charset="0"/>
            </a:endParaRPr>
          </a:p>
          <a:p>
            <a:r>
              <a:rPr lang="en-US" sz="2000"/>
              <a:t>CPU clock cycles (A) = I </a:t>
            </a:r>
            <a:r>
              <a:rPr lang="en-US" sz="2000">
                <a:sym typeface="Monotype Sorts" charset="2"/>
              </a:rPr>
              <a:t></a:t>
            </a:r>
            <a:r>
              <a:rPr lang="en-US" sz="2000"/>
              <a:t> 2.0		CPU clock cycles (B) = I </a:t>
            </a:r>
            <a:r>
              <a:rPr lang="en-US" sz="2000">
                <a:sym typeface="Monotype Sorts" charset="2"/>
              </a:rPr>
              <a:t></a:t>
            </a:r>
            <a:r>
              <a:rPr lang="en-US" sz="2000"/>
              <a:t> 1.2</a:t>
            </a:r>
            <a:endParaRPr lang="en-US">
              <a:latin typeface="Times New Roman" charset="0"/>
            </a:endParaRPr>
          </a:p>
        </p:txBody>
      </p:sp>
      <p:sp>
        <p:nvSpPr>
          <p:cNvPr id="479237" name="Text Box 5"/>
          <p:cNvSpPr txBox="1">
            <a:spLocks noChangeArrowheads="1"/>
          </p:cNvSpPr>
          <p:nvPr/>
        </p:nvSpPr>
        <p:spPr bwMode="auto">
          <a:xfrm>
            <a:off x="152400" y="3581400"/>
            <a:ext cx="8763000" cy="1828800"/>
          </a:xfrm>
          <a:prstGeom prst="rect">
            <a:avLst/>
          </a:prstGeom>
          <a:noFill/>
          <a:ln w="9525">
            <a:noFill/>
            <a:miter lim="800000"/>
            <a:headEnd/>
            <a:tailEnd/>
          </a:ln>
        </p:spPr>
        <p:txBody>
          <a:bodyPr>
            <a:prstTxWarp prst="textNoShape">
              <a:avLst/>
            </a:prstTxWarp>
            <a:spAutoFit/>
          </a:bodyPr>
          <a:lstStyle/>
          <a:p>
            <a:pPr>
              <a:spcAft>
                <a:spcPct val="45000"/>
              </a:spcAft>
            </a:pPr>
            <a:r>
              <a:rPr lang="en-US" sz="2000">
                <a:solidFill>
                  <a:schemeClr val="accent2"/>
                </a:solidFill>
              </a:rPr>
              <a:t>The CPU time required for each machine is as follows:</a:t>
            </a:r>
            <a:endParaRPr lang="en-US" sz="2000"/>
          </a:p>
          <a:p>
            <a:r>
              <a:rPr lang="en-US" sz="2000"/>
              <a:t>CPU time (A) = CPU clock cycles (A) </a:t>
            </a:r>
            <a:r>
              <a:rPr lang="en-US" sz="2000">
                <a:sym typeface="Monotype Sorts" charset="2"/>
              </a:rPr>
              <a:t></a:t>
            </a:r>
            <a:r>
              <a:rPr lang="en-US" sz="2000"/>
              <a:t> Clock cycle time (A)</a:t>
            </a:r>
          </a:p>
          <a:p>
            <a:r>
              <a:rPr lang="en-US" sz="2000"/>
              <a:t>                       = I </a:t>
            </a:r>
            <a:r>
              <a:rPr lang="en-US" sz="2000">
                <a:sym typeface="Monotype Sorts" charset="2"/>
              </a:rPr>
              <a:t></a:t>
            </a:r>
            <a:r>
              <a:rPr lang="en-US" sz="2000"/>
              <a:t> 2.0 </a:t>
            </a:r>
            <a:r>
              <a:rPr lang="en-US" sz="2000">
                <a:sym typeface="Monotype Sorts" charset="2"/>
              </a:rPr>
              <a:t></a:t>
            </a:r>
            <a:r>
              <a:rPr lang="en-US" sz="2000"/>
              <a:t> 1 ns = 2 </a:t>
            </a:r>
            <a:r>
              <a:rPr lang="en-US" sz="2000">
                <a:sym typeface="Monotype Sorts" charset="2"/>
              </a:rPr>
              <a:t></a:t>
            </a:r>
            <a:r>
              <a:rPr lang="en-US" sz="2000"/>
              <a:t> I ns</a:t>
            </a:r>
          </a:p>
          <a:p>
            <a:endParaRPr lang="en-US" sz="500"/>
          </a:p>
          <a:p>
            <a:r>
              <a:rPr lang="en-US" sz="2000"/>
              <a:t>CPU time (B) = CPU clock cycles (B) </a:t>
            </a:r>
            <a:r>
              <a:rPr lang="en-US" sz="2000">
                <a:sym typeface="Monotype Sorts" charset="2"/>
              </a:rPr>
              <a:t></a:t>
            </a:r>
            <a:r>
              <a:rPr lang="en-US" sz="2000"/>
              <a:t> Clock cycle time (B)</a:t>
            </a:r>
          </a:p>
          <a:p>
            <a:r>
              <a:rPr lang="en-US" sz="2000"/>
              <a:t>                       = I </a:t>
            </a:r>
            <a:r>
              <a:rPr lang="en-US" sz="2000">
                <a:sym typeface="Monotype Sorts" charset="2"/>
              </a:rPr>
              <a:t></a:t>
            </a:r>
            <a:r>
              <a:rPr lang="en-US" sz="2000"/>
              <a:t> 1.2 </a:t>
            </a:r>
            <a:r>
              <a:rPr lang="en-US" sz="2000">
                <a:sym typeface="Monotype Sorts" charset="2"/>
              </a:rPr>
              <a:t></a:t>
            </a:r>
            <a:r>
              <a:rPr lang="en-US" sz="2000"/>
              <a:t> 2 ns = 2.4 </a:t>
            </a:r>
            <a:r>
              <a:rPr lang="en-US" sz="2000">
                <a:sym typeface="Monotype Sorts" charset="2"/>
              </a:rPr>
              <a:t></a:t>
            </a:r>
            <a:r>
              <a:rPr lang="en-US" sz="2000"/>
              <a:t> I ns</a:t>
            </a:r>
          </a:p>
        </p:txBody>
      </p:sp>
      <p:sp>
        <p:nvSpPr>
          <p:cNvPr id="479238" name="Text Box 6"/>
          <p:cNvSpPr txBox="1">
            <a:spLocks noChangeArrowheads="1"/>
          </p:cNvSpPr>
          <p:nvPr/>
        </p:nvSpPr>
        <p:spPr bwMode="auto">
          <a:xfrm>
            <a:off x="152400" y="5410200"/>
            <a:ext cx="86868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rPr>
              <a:t>Therefore machine A will be faster by the following ratio:</a:t>
            </a:r>
          </a:p>
        </p:txBody>
      </p:sp>
      <p:graphicFrame>
        <p:nvGraphicFramePr>
          <p:cNvPr id="479239" name="Object 2"/>
          <p:cNvGraphicFramePr>
            <a:graphicFrameLocks noChangeAspect="1"/>
          </p:cNvGraphicFramePr>
          <p:nvPr/>
        </p:nvGraphicFramePr>
        <p:xfrm>
          <a:off x="533400" y="5867400"/>
          <a:ext cx="6096000" cy="682625"/>
        </p:xfrm>
        <a:graphic>
          <a:graphicData uri="http://schemas.openxmlformats.org/presentationml/2006/ole">
            <mc:AlternateContent xmlns:mc="http://schemas.openxmlformats.org/markup-compatibility/2006">
              <mc:Choice xmlns:v="urn:schemas-microsoft-com:vml" Requires="v">
                <p:oleObj spid="_x0000_s74772" name="Equation" r:id="rId4" imgW="4864497" imgH="546497" progId="Equation.3">
                  <p:embed/>
                </p:oleObj>
              </mc:Choice>
              <mc:Fallback>
                <p:oleObj name="Equation" r:id="rId4" imgW="4864497" imgH="5464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867400"/>
                        <a:ext cx="6096000"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9242" name="Rectangle 10"/>
          <p:cNvSpPr>
            <a:spLocks noGrp="1" noChangeArrowheads="1"/>
          </p:cNvSpPr>
          <p:nvPr>
            <p:ph type="title"/>
          </p:nvPr>
        </p:nvSpPr>
        <p:spPr/>
        <p:txBody>
          <a:bodyPr/>
          <a:lstStyle/>
          <a:p>
            <a:pPr eaLnBrk="1" hangingPunct="1">
              <a:defRPr/>
            </a:pPr>
            <a:r>
              <a:rPr lang="en-US">
                <a:ea typeface="+mj-ea"/>
                <a:cs typeface="+mj-cs"/>
              </a:rPr>
              <a:t>Example</a:t>
            </a:r>
          </a:p>
        </p:txBody>
      </p:sp>
      <p:sp>
        <p:nvSpPr>
          <p:cNvPr id="2" name="Slide Number Placeholder 1"/>
          <p:cNvSpPr>
            <a:spLocks noGrp="1"/>
          </p:cNvSpPr>
          <p:nvPr>
            <p:ph type="sldNum" sz="quarter" idx="10"/>
          </p:nvPr>
        </p:nvSpPr>
        <p:spPr/>
        <p:txBody>
          <a:bodyPr/>
          <a:lstStyle/>
          <a:p>
            <a:fld id="{E53C2017-23B9-694A-8C7B-5878B3F7B709}" type="slidenum">
              <a:rPr lang="en-US" smtClean="0"/>
              <a:t>15</a:t>
            </a:fld>
            <a:endParaRPr lang="en-US"/>
          </a:p>
        </p:txBody>
      </p:sp>
    </p:spTree>
    <p:extLst>
      <p:ext uri="{BB962C8B-B14F-4D97-AF65-F5344CB8AC3E}">
        <p14:creationId xmlns:p14="http://schemas.microsoft.com/office/powerpoint/2010/main" val="346673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9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9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92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79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6" grpId="0" autoUpdateAnimBg="0"/>
      <p:bldP spid="479237" grpId="0" autoUpdateAnimBg="0"/>
      <p:bldP spid="47923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3"/>
          <p:cNvSpPr txBox="1">
            <a:spLocks noChangeArrowheads="1"/>
          </p:cNvSpPr>
          <p:nvPr/>
        </p:nvSpPr>
        <p:spPr bwMode="auto">
          <a:xfrm>
            <a:off x="152400" y="960438"/>
            <a:ext cx="89916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i="1">
                <a:solidFill>
                  <a:srgbClr val="800000"/>
                </a:solidFill>
              </a:rPr>
              <a:t>A compiler designer is trying to decide between two code sequences for a particular machine. The hardware designers have supplied the following facts:</a:t>
            </a:r>
            <a:endParaRPr lang="en-US">
              <a:latin typeface="Times New Roman" charset="0"/>
            </a:endParaRPr>
          </a:p>
        </p:txBody>
      </p:sp>
      <p:sp>
        <p:nvSpPr>
          <p:cNvPr id="50181" name="Text Box 4"/>
          <p:cNvSpPr txBox="1">
            <a:spLocks noChangeArrowheads="1"/>
          </p:cNvSpPr>
          <p:nvPr/>
        </p:nvSpPr>
        <p:spPr bwMode="auto">
          <a:xfrm>
            <a:off x="152400" y="2667000"/>
            <a:ext cx="8839200" cy="701675"/>
          </a:xfrm>
          <a:prstGeom prst="rect">
            <a:avLst/>
          </a:prstGeom>
          <a:noFill/>
          <a:ln w="9525">
            <a:noFill/>
            <a:miter lim="800000"/>
            <a:headEnd/>
            <a:tailEnd/>
          </a:ln>
        </p:spPr>
        <p:txBody>
          <a:bodyPr>
            <a:prstTxWarp prst="textNoShape">
              <a:avLst/>
            </a:prstTxWarp>
            <a:spAutoFit/>
          </a:bodyPr>
          <a:lstStyle/>
          <a:p>
            <a:r>
              <a:rPr lang="en-US" sz="2000" i="1">
                <a:solidFill>
                  <a:srgbClr val="800000"/>
                </a:solidFill>
              </a:rPr>
              <a:t>For a particular high-level language statement, the compiler writer is considering two code sequences that require the following instruction counts:</a:t>
            </a:r>
            <a:endParaRPr lang="en-US">
              <a:latin typeface="Times New Roman" charset="0"/>
            </a:endParaRPr>
          </a:p>
        </p:txBody>
      </p:sp>
      <p:graphicFrame>
        <p:nvGraphicFramePr>
          <p:cNvPr id="50178" name="Object 2"/>
          <p:cNvGraphicFramePr>
            <a:graphicFrameLocks noChangeAspect="1"/>
          </p:cNvGraphicFramePr>
          <p:nvPr/>
        </p:nvGraphicFramePr>
        <p:xfrm>
          <a:off x="1371600" y="3429000"/>
          <a:ext cx="7543800" cy="1176338"/>
        </p:xfrm>
        <a:graphic>
          <a:graphicData uri="http://schemas.openxmlformats.org/presentationml/2006/ole">
            <mc:AlternateContent xmlns:mc="http://schemas.openxmlformats.org/markup-compatibility/2006">
              <mc:Choice xmlns:v="urn:schemas-microsoft-com:vml" Requires="v">
                <p:oleObj spid="_x0000_s75807" name="Document" r:id="rId4" imgW="5631180" imgH="880872" progId="Word.Document.8">
                  <p:embed/>
                </p:oleObj>
              </mc:Choice>
              <mc:Fallback>
                <p:oleObj name="Document" r:id="rId4" imgW="5631180" imgH="88087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429000"/>
                        <a:ext cx="7543800" cy="1176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2" name="Text Box 6"/>
          <p:cNvSpPr txBox="1">
            <a:spLocks noChangeArrowheads="1"/>
          </p:cNvSpPr>
          <p:nvPr/>
        </p:nvSpPr>
        <p:spPr bwMode="auto">
          <a:xfrm>
            <a:off x="152400" y="4572000"/>
            <a:ext cx="8839200" cy="701675"/>
          </a:xfrm>
          <a:prstGeom prst="rect">
            <a:avLst/>
          </a:prstGeom>
          <a:noFill/>
          <a:ln w="9525">
            <a:noFill/>
            <a:miter lim="800000"/>
            <a:headEnd/>
            <a:tailEnd/>
          </a:ln>
        </p:spPr>
        <p:txBody>
          <a:bodyPr>
            <a:prstTxWarp prst="textNoShape">
              <a:avLst/>
            </a:prstTxWarp>
            <a:spAutoFit/>
          </a:bodyPr>
          <a:lstStyle/>
          <a:p>
            <a:r>
              <a:rPr lang="en-US" sz="2000" i="1">
                <a:solidFill>
                  <a:srgbClr val="800000"/>
                </a:solidFill>
              </a:rPr>
              <a:t>Which code sequence executes the most instructions?  Which will be faster?  What is the CPI for each sequence?</a:t>
            </a:r>
            <a:endParaRPr lang="en-US">
              <a:latin typeface="Times New Roman" charset="0"/>
            </a:endParaRPr>
          </a:p>
        </p:txBody>
      </p:sp>
      <p:sp>
        <p:nvSpPr>
          <p:cNvPr id="480263" name="Text Box 7"/>
          <p:cNvSpPr txBox="1">
            <a:spLocks noChangeArrowheads="1"/>
          </p:cNvSpPr>
          <p:nvPr/>
        </p:nvSpPr>
        <p:spPr bwMode="auto">
          <a:xfrm>
            <a:off x="152400" y="5334000"/>
            <a:ext cx="8534400" cy="1325563"/>
          </a:xfrm>
          <a:prstGeom prst="rect">
            <a:avLst/>
          </a:prstGeom>
          <a:noFill/>
          <a:ln w="9525">
            <a:noFill/>
            <a:miter lim="800000"/>
            <a:headEnd/>
            <a:tailEnd/>
          </a:ln>
        </p:spPr>
        <p:txBody>
          <a:bodyPr>
            <a:prstTxWarp prst="textNoShape">
              <a:avLst/>
            </a:prstTxWarp>
            <a:spAutoFit/>
          </a:bodyPr>
          <a:lstStyle/>
          <a:p>
            <a:r>
              <a:rPr lang="en-US" b="1" u="sng">
                <a:solidFill>
                  <a:srgbClr val="000099"/>
                </a:solidFill>
              </a:rPr>
              <a:t>Answer:</a:t>
            </a:r>
            <a:endParaRPr lang="en-US" sz="2000">
              <a:solidFill>
                <a:schemeClr val="accent2"/>
              </a:solidFill>
              <a:latin typeface="Times New Roman" charset="0"/>
            </a:endParaRPr>
          </a:p>
          <a:p>
            <a:pPr lvl="1"/>
            <a:endParaRPr lang="en-US" sz="500">
              <a:solidFill>
                <a:schemeClr val="accent2"/>
              </a:solidFill>
            </a:endParaRPr>
          </a:p>
          <a:p>
            <a:pPr lvl="1">
              <a:lnSpc>
                <a:spcPct val="120000"/>
              </a:lnSpc>
            </a:pPr>
            <a:r>
              <a:rPr lang="en-US" sz="2000"/>
              <a:t>Sequence 1:	executes 2 + 1 + 2 = 5 instructions</a:t>
            </a:r>
          </a:p>
          <a:p>
            <a:pPr lvl="1"/>
            <a:r>
              <a:rPr lang="en-US" sz="2000"/>
              <a:t>Sequence 2:	executes 4 + 1 + 1 = 6 instructions       </a:t>
            </a:r>
            <a:r>
              <a:rPr lang="en-US" sz="2800" b="1">
                <a:solidFill>
                  <a:schemeClr val="accent2"/>
                </a:solidFill>
                <a:sym typeface="Monotype Sorts" charset="2"/>
              </a:rPr>
              <a:t></a:t>
            </a:r>
            <a:endParaRPr lang="en-US" sz="2000">
              <a:solidFill>
                <a:schemeClr val="accent2"/>
              </a:solidFill>
            </a:endParaRPr>
          </a:p>
        </p:txBody>
      </p:sp>
      <p:graphicFrame>
        <p:nvGraphicFramePr>
          <p:cNvPr id="50179" name="Object 3"/>
          <p:cNvGraphicFramePr>
            <a:graphicFrameLocks noChangeAspect="1"/>
          </p:cNvGraphicFramePr>
          <p:nvPr/>
        </p:nvGraphicFramePr>
        <p:xfrm>
          <a:off x="1143000" y="1676400"/>
          <a:ext cx="6858000" cy="1143000"/>
        </p:xfrm>
        <a:graphic>
          <a:graphicData uri="http://schemas.openxmlformats.org/presentationml/2006/ole">
            <mc:AlternateContent xmlns:mc="http://schemas.openxmlformats.org/markup-compatibility/2006">
              <mc:Choice xmlns:v="urn:schemas-microsoft-com:vml" Requires="v">
                <p:oleObj spid="_x0000_s75808" name="Document" r:id="rId6" imgW="5631180" imgH="880872" progId="Word.Document.8">
                  <p:embed/>
                </p:oleObj>
              </mc:Choice>
              <mc:Fallback>
                <p:oleObj name="Document" r:id="rId6" imgW="5631180" imgH="880872"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1676400"/>
                        <a:ext cx="6858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0267" name="Rectangle 11"/>
          <p:cNvSpPr>
            <a:spLocks noGrp="1" noChangeArrowheads="1"/>
          </p:cNvSpPr>
          <p:nvPr>
            <p:ph type="title"/>
          </p:nvPr>
        </p:nvSpPr>
        <p:spPr/>
        <p:txBody>
          <a:bodyPr/>
          <a:lstStyle/>
          <a:p>
            <a:pPr eaLnBrk="1" hangingPunct="1">
              <a:defRPr/>
            </a:pPr>
            <a:r>
              <a:rPr lang="en-US">
                <a:ea typeface="+mj-ea"/>
                <a:cs typeface="+mj-cs"/>
              </a:rPr>
              <a:t>Comparing Code Segments</a:t>
            </a:r>
          </a:p>
        </p:txBody>
      </p:sp>
      <p:sp>
        <p:nvSpPr>
          <p:cNvPr id="2" name="Slide Number Placeholder 1"/>
          <p:cNvSpPr>
            <a:spLocks noGrp="1"/>
          </p:cNvSpPr>
          <p:nvPr>
            <p:ph type="sldNum" sz="quarter" idx="10"/>
          </p:nvPr>
        </p:nvSpPr>
        <p:spPr/>
        <p:txBody>
          <a:bodyPr/>
          <a:lstStyle/>
          <a:p>
            <a:fld id="{E53C2017-23B9-694A-8C7B-5878B3F7B709}" type="slidenum">
              <a:rPr lang="en-US" smtClean="0"/>
              <a:t>16</a:t>
            </a:fld>
            <a:endParaRPr lang="en-US"/>
          </a:p>
        </p:txBody>
      </p:sp>
    </p:spTree>
    <p:extLst>
      <p:ext uri="{BB962C8B-B14F-4D97-AF65-F5344CB8AC3E}">
        <p14:creationId xmlns:p14="http://schemas.microsoft.com/office/powerpoint/2010/main" val="337698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0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p:cNvGraphicFramePr>
            <a:graphicFrameLocks noChangeAspect="1"/>
          </p:cNvGraphicFramePr>
          <p:nvPr/>
        </p:nvGraphicFramePr>
        <p:xfrm>
          <a:off x="2667000" y="1111250"/>
          <a:ext cx="3657600" cy="749300"/>
        </p:xfrm>
        <a:graphic>
          <a:graphicData uri="http://schemas.openxmlformats.org/presentationml/2006/ole">
            <mc:AlternateContent xmlns:mc="http://schemas.openxmlformats.org/markup-compatibility/2006">
              <mc:Choice xmlns:v="urn:schemas-microsoft-com:vml" Requires="v">
                <p:oleObj spid="_x0000_s76831" name="Equation" r:id="rId4" imgW="2730897" imgH="559197" progId="Equation.3">
                  <p:embed/>
                </p:oleObj>
              </mc:Choice>
              <mc:Fallback>
                <p:oleObj name="Equation" r:id="rId4" imgW="2730897" imgH="5591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111250"/>
                        <a:ext cx="3657600"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1284" name="Text Box 4"/>
          <p:cNvSpPr txBox="1">
            <a:spLocks noChangeArrowheads="1"/>
          </p:cNvSpPr>
          <p:nvPr/>
        </p:nvSpPr>
        <p:spPr bwMode="auto">
          <a:xfrm>
            <a:off x="152400" y="2025650"/>
            <a:ext cx="8763000" cy="822325"/>
          </a:xfrm>
          <a:prstGeom prst="rect">
            <a:avLst/>
          </a:prstGeom>
          <a:noFill/>
          <a:ln w="9525">
            <a:noFill/>
            <a:miter lim="800000"/>
            <a:headEnd/>
            <a:tailEnd/>
          </a:ln>
        </p:spPr>
        <p:txBody>
          <a:bodyPr>
            <a:prstTxWarp prst="textNoShape">
              <a:avLst/>
            </a:prstTxWarp>
            <a:spAutoFit/>
          </a:bodyPr>
          <a:lstStyle/>
          <a:p>
            <a:pPr>
              <a:lnSpc>
                <a:spcPct val="120000"/>
              </a:lnSpc>
            </a:pPr>
            <a:r>
              <a:rPr lang="en-US" sz="2000"/>
              <a:t>Sequence 1:	CPU clock cycles = (2 </a:t>
            </a:r>
            <a:r>
              <a:rPr lang="en-US" sz="2000">
                <a:sym typeface="Symbol" charset="2"/>
              </a:rPr>
              <a:t></a:t>
            </a:r>
            <a:r>
              <a:rPr lang="en-US" sz="2000"/>
              <a:t>1) + (1 </a:t>
            </a:r>
            <a:r>
              <a:rPr lang="en-US" sz="2000">
                <a:sym typeface="Symbol" charset="2"/>
              </a:rPr>
              <a:t></a:t>
            </a:r>
            <a:r>
              <a:rPr lang="en-US" sz="2000"/>
              <a:t>2) + (2 </a:t>
            </a:r>
            <a:r>
              <a:rPr lang="en-US" sz="2000">
                <a:sym typeface="Symbol" charset="2"/>
              </a:rPr>
              <a:t></a:t>
            </a:r>
            <a:r>
              <a:rPr lang="en-US" sz="2000"/>
              <a:t>3) = 10 cycles</a:t>
            </a:r>
          </a:p>
          <a:p>
            <a:pPr>
              <a:lnSpc>
                <a:spcPct val="120000"/>
              </a:lnSpc>
            </a:pPr>
            <a:r>
              <a:rPr lang="en-US" sz="2000"/>
              <a:t>Sequence 2:	CPU clock cycles = (4 </a:t>
            </a:r>
            <a:r>
              <a:rPr lang="en-US" sz="2000">
                <a:sym typeface="Symbol" charset="2"/>
              </a:rPr>
              <a:t></a:t>
            </a:r>
            <a:r>
              <a:rPr lang="en-US" sz="2000"/>
              <a:t>1) + (1 </a:t>
            </a:r>
            <a:r>
              <a:rPr lang="en-US" sz="2000">
                <a:sym typeface="Symbol" charset="2"/>
              </a:rPr>
              <a:t></a:t>
            </a:r>
            <a:r>
              <a:rPr lang="en-US" sz="2000"/>
              <a:t>2) + (1 </a:t>
            </a:r>
            <a:r>
              <a:rPr lang="en-US" sz="2000">
                <a:sym typeface="Symbol" charset="2"/>
              </a:rPr>
              <a:t></a:t>
            </a:r>
            <a:r>
              <a:rPr lang="en-US" sz="2000"/>
              <a:t>3) = 9 cycles</a:t>
            </a:r>
            <a:endParaRPr lang="en-US">
              <a:latin typeface="Times New Roman" charset="0"/>
            </a:endParaRPr>
          </a:p>
        </p:txBody>
      </p:sp>
      <p:sp>
        <p:nvSpPr>
          <p:cNvPr id="481285" name="Text Box 5"/>
          <p:cNvSpPr txBox="1">
            <a:spLocks noChangeArrowheads="1"/>
          </p:cNvSpPr>
          <p:nvPr/>
        </p:nvSpPr>
        <p:spPr bwMode="auto">
          <a:xfrm>
            <a:off x="152400" y="3168650"/>
            <a:ext cx="8839200" cy="396875"/>
          </a:xfrm>
          <a:prstGeom prst="rect">
            <a:avLst/>
          </a:prstGeom>
          <a:noFill/>
          <a:ln w="9525">
            <a:noFill/>
            <a:miter lim="800000"/>
            <a:headEnd/>
            <a:tailEnd/>
          </a:ln>
        </p:spPr>
        <p:txBody>
          <a:bodyPr>
            <a:prstTxWarp prst="textNoShape">
              <a:avLst/>
            </a:prstTxWarp>
            <a:spAutoFit/>
          </a:bodyPr>
          <a:lstStyle/>
          <a:p>
            <a:pPr>
              <a:spcBef>
                <a:spcPct val="50000"/>
              </a:spcBef>
              <a:buFont typeface="Monotype Sorts" charset="2"/>
              <a:buChar char="+"/>
            </a:pPr>
            <a:r>
              <a:rPr lang="en-US" sz="2000">
                <a:solidFill>
                  <a:schemeClr val="accent2"/>
                </a:solidFill>
              </a:rPr>
              <a:t> Therefore Sequence 2 is faster although it executes more instructions</a:t>
            </a:r>
            <a:endParaRPr lang="en-US">
              <a:latin typeface="Times New Roman" charset="0"/>
            </a:endParaRPr>
          </a:p>
        </p:txBody>
      </p:sp>
      <p:grpSp>
        <p:nvGrpSpPr>
          <p:cNvPr id="2" name="Group 6"/>
          <p:cNvGrpSpPr>
            <a:grpSpLocks/>
          </p:cNvGrpSpPr>
          <p:nvPr/>
        </p:nvGrpSpPr>
        <p:grpSpPr bwMode="auto">
          <a:xfrm>
            <a:off x="152400" y="3778250"/>
            <a:ext cx="5408613" cy="693738"/>
            <a:chOff x="96" y="2160"/>
            <a:chExt cx="3407" cy="437"/>
          </a:xfrm>
        </p:grpSpPr>
        <p:graphicFrame>
          <p:nvGraphicFramePr>
            <p:cNvPr id="52227" name="Object 3"/>
            <p:cNvGraphicFramePr>
              <a:graphicFrameLocks noChangeAspect="1"/>
            </p:cNvGraphicFramePr>
            <p:nvPr/>
          </p:nvGraphicFramePr>
          <p:xfrm>
            <a:off x="1682" y="2160"/>
            <a:ext cx="1821" cy="437"/>
          </p:xfrm>
          <a:graphic>
            <a:graphicData uri="http://schemas.openxmlformats.org/presentationml/2006/ole">
              <mc:AlternateContent xmlns:mc="http://schemas.openxmlformats.org/markup-compatibility/2006">
                <mc:Choice xmlns:v="urn:schemas-microsoft-com:vml" Requires="v">
                  <p:oleObj spid="_x0000_s76832" name="Equation" r:id="rId6" imgW="2235597" imgH="508397" progId="Equation.3">
                    <p:embed/>
                  </p:oleObj>
                </mc:Choice>
                <mc:Fallback>
                  <p:oleObj name="Equation" r:id="rId6" imgW="2235597" imgH="50839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 y="2160"/>
                          <a:ext cx="1821" cy="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2235" name="Text Box 8"/>
            <p:cNvSpPr txBox="1">
              <a:spLocks noChangeArrowheads="1"/>
            </p:cNvSpPr>
            <p:nvPr/>
          </p:nvSpPr>
          <p:spPr bwMode="auto">
            <a:xfrm>
              <a:off x="96" y="2208"/>
              <a:ext cx="1776" cy="288"/>
            </a:xfrm>
            <a:prstGeom prst="rect">
              <a:avLst/>
            </a:prstGeom>
            <a:noFill/>
            <a:ln w="9525">
              <a:noFill/>
              <a:miter lim="800000"/>
              <a:headEnd/>
              <a:tailEnd/>
            </a:ln>
          </p:spPr>
          <p:txBody>
            <a:bodyPr>
              <a:prstTxWarp prst="textNoShape">
                <a:avLst/>
              </a:prstTxWarp>
              <a:spAutoFit/>
            </a:bodyPr>
            <a:lstStyle/>
            <a:p>
              <a:pPr>
                <a:lnSpc>
                  <a:spcPct val="120000"/>
                </a:lnSpc>
                <a:spcBef>
                  <a:spcPct val="50000"/>
                </a:spcBef>
              </a:pPr>
              <a:r>
                <a:rPr lang="en-US" sz="2000"/>
                <a:t>Using the formula:</a:t>
              </a:r>
              <a:r>
                <a:rPr lang="en-US">
                  <a:latin typeface="Times New Roman" charset="0"/>
                </a:rPr>
                <a:t> </a:t>
              </a:r>
            </a:p>
          </p:txBody>
        </p:sp>
      </p:grpSp>
      <p:sp>
        <p:nvSpPr>
          <p:cNvPr id="481289" name="Text Box 9"/>
          <p:cNvSpPr txBox="1">
            <a:spLocks noChangeArrowheads="1"/>
          </p:cNvSpPr>
          <p:nvPr/>
        </p:nvSpPr>
        <p:spPr bwMode="auto">
          <a:xfrm>
            <a:off x="152400" y="4692650"/>
            <a:ext cx="6858000" cy="822325"/>
          </a:xfrm>
          <a:prstGeom prst="rect">
            <a:avLst/>
          </a:prstGeom>
          <a:noFill/>
          <a:ln w="9525">
            <a:noFill/>
            <a:miter lim="800000"/>
            <a:headEnd/>
            <a:tailEnd/>
          </a:ln>
        </p:spPr>
        <p:txBody>
          <a:bodyPr>
            <a:prstTxWarp prst="textNoShape">
              <a:avLst/>
            </a:prstTxWarp>
            <a:spAutoFit/>
          </a:bodyPr>
          <a:lstStyle/>
          <a:p>
            <a:pPr>
              <a:lnSpc>
                <a:spcPct val="120000"/>
              </a:lnSpc>
            </a:pPr>
            <a:r>
              <a:rPr lang="en-US" sz="2000"/>
              <a:t>Sequence 1:	CPI = 10/5 = 2</a:t>
            </a:r>
          </a:p>
          <a:p>
            <a:pPr>
              <a:lnSpc>
                <a:spcPct val="120000"/>
              </a:lnSpc>
            </a:pPr>
            <a:r>
              <a:rPr lang="en-US" sz="2000"/>
              <a:t>Sequence 2:	CPI = 9/6 = 1.5</a:t>
            </a:r>
            <a:endParaRPr lang="en-US">
              <a:latin typeface="Times New Roman" charset="0"/>
            </a:endParaRPr>
          </a:p>
        </p:txBody>
      </p:sp>
      <p:sp>
        <p:nvSpPr>
          <p:cNvPr id="52232" name="Text Box 10"/>
          <p:cNvSpPr txBox="1">
            <a:spLocks noChangeArrowheads="1"/>
          </p:cNvSpPr>
          <p:nvPr/>
        </p:nvSpPr>
        <p:spPr bwMode="auto">
          <a:xfrm>
            <a:off x="152400" y="1187450"/>
            <a:ext cx="2362200" cy="488950"/>
          </a:xfrm>
          <a:prstGeom prst="rect">
            <a:avLst/>
          </a:prstGeom>
          <a:noFill/>
          <a:ln w="9525">
            <a:noFill/>
            <a:miter lim="800000"/>
            <a:headEnd/>
            <a:tailEnd/>
          </a:ln>
        </p:spPr>
        <p:txBody>
          <a:bodyPr>
            <a:prstTxWarp prst="textNoShape">
              <a:avLst/>
            </a:prstTxWarp>
            <a:spAutoFit/>
          </a:bodyPr>
          <a:lstStyle/>
          <a:p>
            <a:pPr>
              <a:lnSpc>
                <a:spcPct val="130000"/>
              </a:lnSpc>
              <a:spcBef>
                <a:spcPct val="50000"/>
              </a:spcBef>
            </a:pPr>
            <a:r>
              <a:rPr lang="en-US" sz="2000"/>
              <a:t>Using the formula:</a:t>
            </a:r>
            <a:r>
              <a:rPr lang="en-US">
                <a:latin typeface="Times New Roman" charset="0"/>
              </a:rPr>
              <a:t> </a:t>
            </a:r>
          </a:p>
        </p:txBody>
      </p:sp>
      <p:sp>
        <p:nvSpPr>
          <p:cNvPr id="481291" name="Text Box 11"/>
          <p:cNvSpPr txBox="1">
            <a:spLocks noChangeArrowheads="1"/>
          </p:cNvSpPr>
          <p:nvPr/>
        </p:nvSpPr>
        <p:spPr bwMode="auto">
          <a:xfrm>
            <a:off x="152400" y="5835650"/>
            <a:ext cx="8839200" cy="717550"/>
          </a:xfrm>
          <a:prstGeom prst="rect">
            <a:avLst/>
          </a:prstGeom>
          <a:noFill/>
          <a:ln w="9525">
            <a:noFill/>
            <a:miter lim="800000"/>
            <a:headEnd/>
            <a:tailEnd/>
          </a:ln>
        </p:spPr>
        <p:txBody>
          <a:bodyPr>
            <a:prstTxWarp prst="textNoShape">
              <a:avLst/>
            </a:prstTxWarp>
            <a:spAutoFit/>
          </a:bodyPr>
          <a:lstStyle/>
          <a:p>
            <a:pPr>
              <a:spcBef>
                <a:spcPct val="50000"/>
              </a:spcBef>
              <a:buFont typeface="Monotype Sorts" charset="2"/>
              <a:buChar char="+"/>
            </a:pPr>
            <a:r>
              <a:rPr lang="en-US" sz="2000">
                <a:solidFill>
                  <a:schemeClr val="accent2"/>
                </a:solidFill>
              </a:rPr>
              <a:t> Since Sequence 2 takes fewer overall clock cycles but has more </a:t>
            </a:r>
          </a:p>
          <a:p>
            <a:pPr>
              <a:spcBef>
                <a:spcPct val="5000"/>
              </a:spcBef>
              <a:buFont typeface="Monotype Sorts" charset="2"/>
              <a:buNone/>
            </a:pPr>
            <a:r>
              <a:rPr lang="en-US" sz="2000">
                <a:solidFill>
                  <a:schemeClr val="accent2"/>
                </a:solidFill>
              </a:rPr>
              <a:t>     instructions it must have a lower CPI</a:t>
            </a:r>
            <a:endParaRPr lang="en-US">
              <a:latin typeface="Times New Roman" charset="0"/>
            </a:endParaRPr>
          </a:p>
        </p:txBody>
      </p:sp>
      <p:sp>
        <p:nvSpPr>
          <p:cNvPr id="481294" name="Rectangle 14"/>
          <p:cNvSpPr>
            <a:spLocks noGrp="1" noChangeArrowheads="1"/>
          </p:cNvSpPr>
          <p:nvPr>
            <p:ph type="title"/>
          </p:nvPr>
        </p:nvSpPr>
        <p:spPr/>
        <p:txBody>
          <a:bodyPr/>
          <a:lstStyle/>
          <a:p>
            <a:pPr eaLnBrk="1" hangingPunct="1">
              <a:defRPr/>
            </a:pPr>
            <a:r>
              <a:rPr lang="en-US">
                <a:ea typeface="+mj-ea"/>
                <a:cs typeface="+mj-cs"/>
              </a:rPr>
              <a:t>Comparing Code Segments</a:t>
            </a:r>
          </a:p>
        </p:txBody>
      </p:sp>
      <p:sp>
        <p:nvSpPr>
          <p:cNvPr id="3" name="Slide Number Placeholder 2"/>
          <p:cNvSpPr>
            <a:spLocks noGrp="1"/>
          </p:cNvSpPr>
          <p:nvPr>
            <p:ph type="sldNum" sz="quarter" idx="10"/>
          </p:nvPr>
        </p:nvSpPr>
        <p:spPr/>
        <p:txBody>
          <a:bodyPr/>
          <a:lstStyle/>
          <a:p>
            <a:fld id="{E53C2017-23B9-694A-8C7B-5878B3F7B709}" type="slidenum">
              <a:rPr lang="en-US" smtClean="0"/>
              <a:t>17</a:t>
            </a:fld>
            <a:endParaRPr lang="en-US"/>
          </a:p>
        </p:txBody>
      </p:sp>
    </p:spTree>
    <p:extLst>
      <p:ext uri="{BB962C8B-B14F-4D97-AF65-F5344CB8AC3E}">
        <p14:creationId xmlns:p14="http://schemas.microsoft.com/office/powerpoint/2010/main" val="49240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2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2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1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4" grpId="0" autoUpdateAnimBg="0"/>
      <p:bldP spid="481285" grpId="0" autoUpdateAnimBg="0"/>
      <p:bldP spid="481289" grpId="0" autoUpdateAnimBg="0"/>
      <p:bldP spid="48129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6" name="Rectangle 4"/>
          <p:cNvSpPr>
            <a:spLocks noGrp="1" noChangeArrowheads="1"/>
          </p:cNvSpPr>
          <p:nvPr>
            <p:ph type="title"/>
          </p:nvPr>
        </p:nvSpPr>
        <p:spPr/>
        <p:txBody>
          <a:bodyPr/>
          <a:lstStyle/>
          <a:p>
            <a:pPr eaLnBrk="1" hangingPunct="1">
              <a:defRPr/>
            </a:pPr>
            <a:r>
              <a:rPr lang="en-US">
                <a:ea typeface="+mj-ea"/>
                <a:cs typeface="+mj-cs"/>
              </a:rPr>
              <a:t>The Role of Performance</a:t>
            </a:r>
          </a:p>
        </p:txBody>
      </p:sp>
      <p:sp>
        <p:nvSpPr>
          <p:cNvPr id="54275" name="Rectangle 5"/>
          <p:cNvSpPr>
            <a:spLocks noGrp="1" noChangeArrowheads="1"/>
          </p:cNvSpPr>
          <p:nvPr>
            <p:ph type="body" idx="1"/>
          </p:nvPr>
        </p:nvSpPr>
        <p:spPr/>
        <p:txBody>
          <a:bodyPr/>
          <a:lstStyle/>
          <a:p>
            <a:pPr eaLnBrk="1" hangingPunct="1">
              <a:lnSpc>
                <a:spcPct val="90000"/>
              </a:lnSpc>
            </a:pPr>
            <a:r>
              <a:rPr lang="en-US" sz="2800"/>
              <a:t>Hardware performance is a key to the effectiveness of the entire system</a:t>
            </a:r>
          </a:p>
          <a:p>
            <a:pPr eaLnBrk="1" hangingPunct="1">
              <a:lnSpc>
                <a:spcPct val="90000"/>
              </a:lnSpc>
            </a:pPr>
            <a:r>
              <a:rPr lang="en-US" sz="2800"/>
              <a:t>Performance has to be measured and compared to evaluate designs</a:t>
            </a:r>
          </a:p>
          <a:p>
            <a:pPr eaLnBrk="1" hangingPunct="1">
              <a:lnSpc>
                <a:spcPct val="90000"/>
              </a:lnSpc>
            </a:pPr>
            <a:r>
              <a:rPr lang="en-US" sz="2800"/>
              <a:t>To optimize the performance, major affecting factors have to be known</a:t>
            </a:r>
          </a:p>
          <a:p>
            <a:pPr eaLnBrk="1" hangingPunct="1">
              <a:lnSpc>
                <a:spcPct val="90000"/>
              </a:lnSpc>
            </a:pPr>
            <a:r>
              <a:rPr lang="en-US" sz="2800"/>
              <a:t>For different types of applications</a:t>
            </a:r>
          </a:p>
          <a:p>
            <a:pPr lvl="1" eaLnBrk="1" hangingPunct="1">
              <a:lnSpc>
                <a:spcPct val="90000"/>
              </a:lnSpc>
            </a:pPr>
            <a:r>
              <a:rPr lang="en-US" sz="2400"/>
              <a:t>different performance metrics may be appropriate</a:t>
            </a:r>
          </a:p>
          <a:p>
            <a:pPr lvl="1" eaLnBrk="1" hangingPunct="1">
              <a:lnSpc>
                <a:spcPct val="90000"/>
              </a:lnSpc>
            </a:pPr>
            <a:r>
              <a:rPr lang="en-US" sz="2400"/>
              <a:t>different aspects of a computer system may be most significant</a:t>
            </a:r>
          </a:p>
          <a:p>
            <a:pPr eaLnBrk="1" hangingPunct="1">
              <a:lnSpc>
                <a:spcPct val="90000"/>
              </a:lnSpc>
            </a:pPr>
            <a:r>
              <a:rPr lang="en-US" sz="2800"/>
              <a:t>Instructions use and implementation, memory hierarchy and I/O handling are among the factors that affect the performance</a:t>
            </a:r>
          </a:p>
        </p:txBody>
      </p:sp>
      <p:sp>
        <p:nvSpPr>
          <p:cNvPr id="2" name="Slide Number Placeholder 1"/>
          <p:cNvSpPr>
            <a:spLocks noGrp="1"/>
          </p:cNvSpPr>
          <p:nvPr>
            <p:ph type="sldNum" sz="quarter" idx="10"/>
          </p:nvPr>
        </p:nvSpPr>
        <p:spPr/>
        <p:txBody>
          <a:bodyPr/>
          <a:lstStyle/>
          <a:p>
            <a:fld id="{E53C2017-23B9-694A-8C7B-5878B3F7B709}" type="slidenum">
              <a:rPr lang="en-US" smtClean="0"/>
              <a:t>18</a:t>
            </a:fld>
            <a:endParaRPr lang="en-US"/>
          </a:p>
        </p:txBody>
      </p:sp>
    </p:spTree>
    <p:extLst>
      <p:ext uri="{BB962C8B-B14F-4D97-AF65-F5344CB8AC3E}">
        <p14:creationId xmlns:p14="http://schemas.microsoft.com/office/powerpoint/2010/main" val="164111739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nvGraphicFramePr>
        <p:xfrm>
          <a:off x="1905000" y="1127125"/>
          <a:ext cx="4724400" cy="777875"/>
        </p:xfrm>
        <a:graphic>
          <a:graphicData uri="http://schemas.openxmlformats.org/presentationml/2006/ole">
            <mc:AlternateContent xmlns:mc="http://schemas.openxmlformats.org/markup-compatibility/2006">
              <mc:Choice xmlns:v="urn:schemas-microsoft-com:vml" Requires="v">
                <p:oleObj spid="_x0000_s77866" name="Equation" r:id="rId4" imgW="3086497" imgH="508397" progId="Equation.3">
                  <p:embed/>
                </p:oleObj>
              </mc:Choice>
              <mc:Fallback>
                <p:oleObj name="Equation" r:id="rId4" imgW="3086497" imgH="5083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27125"/>
                        <a:ext cx="4724400" cy="777875"/>
                      </a:xfrm>
                      <a:prstGeom prst="rect">
                        <a:avLst/>
                      </a:prstGeom>
                      <a:solidFill>
                        <a:srgbClr val="CCFFFF"/>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xmlns="" w="9525">
                            <a:solidFill>
                              <a:srgbClr val="99CCFF"/>
                            </a:solidFill>
                            <a:miter lim="800000"/>
                            <a:headEnd/>
                            <a:tailEnd/>
                          </a14:hiddenLine>
                        </a:ext>
                      </a:extLst>
                    </p:spPr>
                  </p:pic>
                </p:oleObj>
              </mc:Fallback>
            </mc:AlternateContent>
          </a:graphicData>
        </a:graphic>
      </p:graphicFrame>
      <p:graphicFrame>
        <p:nvGraphicFramePr>
          <p:cNvPr id="56323" name="Object 3"/>
          <p:cNvGraphicFramePr>
            <a:graphicFrameLocks noChangeAspect="1"/>
          </p:cNvGraphicFramePr>
          <p:nvPr/>
        </p:nvGraphicFramePr>
        <p:xfrm>
          <a:off x="-76200" y="2209800"/>
          <a:ext cx="9372600" cy="2514600"/>
        </p:xfrm>
        <a:graphic>
          <a:graphicData uri="http://schemas.openxmlformats.org/presentationml/2006/ole">
            <mc:AlternateContent xmlns:mc="http://schemas.openxmlformats.org/markup-compatibility/2006">
              <mc:Choice xmlns:v="urn:schemas-microsoft-com:vml" Requires="v">
                <p:oleObj spid="_x0000_s77867" name="Document" r:id="rId6" imgW="5638800" imgH="1821180" progId="Word.Document.8">
                  <p:embed/>
                </p:oleObj>
              </mc:Choice>
              <mc:Fallback>
                <p:oleObj name="Document" r:id="rId6" imgW="5638800" imgH="182118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2209800"/>
                        <a:ext cx="937260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6324" name="Object 4"/>
          <p:cNvGraphicFramePr>
            <a:graphicFrameLocks noChangeAspect="1"/>
          </p:cNvGraphicFramePr>
          <p:nvPr/>
        </p:nvGraphicFramePr>
        <p:xfrm>
          <a:off x="1905000" y="4799013"/>
          <a:ext cx="4191000" cy="858837"/>
        </p:xfrm>
        <a:graphic>
          <a:graphicData uri="http://schemas.openxmlformats.org/presentationml/2006/ole">
            <mc:AlternateContent xmlns:mc="http://schemas.openxmlformats.org/markup-compatibility/2006">
              <mc:Choice xmlns:v="urn:schemas-microsoft-com:vml" Requires="v">
                <p:oleObj spid="_x0000_s77868" name="Equation" r:id="rId8" imgW="2730897" imgH="559197" progId="Equation.3">
                  <p:embed/>
                </p:oleObj>
              </mc:Choice>
              <mc:Fallback>
                <p:oleObj name="Equation" r:id="rId8" imgW="2730897" imgH="55919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4799013"/>
                        <a:ext cx="4191000" cy="858837"/>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56325" name="Text Box 6"/>
          <p:cNvSpPr txBox="1">
            <a:spLocks noChangeArrowheads="1"/>
          </p:cNvSpPr>
          <p:nvPr/>
        </p:nvSpPr>
        <p:spPr bwMode="auto">
          <a:xfrm>
            <a:off x="152400" y="5789613"/>
            <a:ext cx="8839200" cy="915987"/>
          </a:xfrm>
          <a:prstGeom prst="rect">
            <a:avLst/>
          </a:prstGeom>
          <a:noFill/>
          <a:ln w="9525">
            <a:noFill/>
            <a:miter lim="800000"/>
            <a:headEnd/>
            <a:tailEnd/>
          </a:ln>
        </p:spPr>
        <p:txBody>
          <a:bodyPr>
            <a:prstTxWarp prst="textNoShape">
              <a:avLst/>
            </a:prstTxWarp>
            <a:spAutoFit/>
          </a:bodyPr>
          <a:lstStyle/>
          <a:p>
            <a:r>
              <a:rPr lang="en-US" sz="1800"/>
              <a:t>Where: </a:t>
            </a:r>
            <a:r>
              <a:rPr lang="en-US" sz="1800" b="1" i="1">
                <a:solidFill>
                  <a:schemeClr val="accent2"/>
                </a:solidFill>
              </a:rPr>
              <a:t>C</a:t>
            </a:r>
            <a:r>
              <a:rPr lang="en-US" sz="1800" b="1" i="1" baseline="-25000">
                <a:solidFill>
                  <a:schemeClr val="accent2"/>
                </a:solidFill>
              </a:rPr>
              <a:t>i </a:t>
            </a:r>
            <a:r>
              <a:rPr lang="en-US" sz="1800" i="1" baseline="-25000"/>
              <a:t>        </a:t>
            </a:r>
            <a:r>
              <a:rPr lang="en-US" sz="1800"/>
              <a:t>is the count of number of instructions of class </a:t>
            </a:r>
            <a:r>
              <a:rPr lang="en-US" sz="1800" i="1"/>
              <a:t>i</a:t>
            </a:r>
            <a:r>
              <a:rPr lang="en-US" sz="1800"/>
              <a:t> executed</a:t>
            </a:r>
          </a:p>
          <a:p>
            <a:r>
              <a:rPr lang="en-US" sz="1800" i="1"/>
              <a:t>             </a:t>
            </a:r>
            <a:r>
              <a:rPr lang="en-US" sz="1800" b="1" i="1">
                <a:solidFill>
                  <a:schemeClr val="accent2"/>
                </a:solidFill>
              </a:rPr>
              <a:t>CPI</a:t>
            </a:r>
            <a:r>
              <a:rPr lang="en-US" sz="1800" b="1" i="1" baseline="-25000">
                <a:solidFill>
                  <a:schemeClr val="accent2"/>
                </a:solidFill>
              </a:rPr>
              <a:t>i</a:t>
            </a:r>
            <a:r>
              <a:rPr lang="en-US" sz="1800" b="1">
                <a:solidFill>
                  <a:schemeClr val="accent2"/>
                </a:solidFill>
              </a:rPr>
              <a:t> </a:t>
            </a:r>
            <a:r>
              <a:rPr lang="en-US" sz="1800">
                <a:solidFill>
                  <a:schemeClr val="accent2"/>
                </a:solidFill>
              </a:rPr>
              <a:t> </a:t>
            </a:r>
            <a:r>
              <a:rPr lang="en-US" sz="1800"/>
              <a:t>is the average number of cycles per instruction for that instruction class</a:t>
            </a:r>
          </a:p>
          <a:p>
            <a:r>
              <a:rPr lang="en-US" sz="1800" i="1"/>
              <a:t>             </a:t>
            </a:r>
            <a:r>
              <a:rPr lang="en-US" sz="1800" b="1" i="1">
                <a:solidFill>
                  <a:schemeClr val="accent2"/>
                </a:solidFill>
              </a:rPr>
              <a:t>n</a:t>
            </a:r>
            <a:r>
              <a:rPr lang="en-US" sz="1800" b="1"/>
              <a:t> </a:t>
            </a:r>
            <a:r>
              <a:rPr lang="en-US" sz="1800"/>
              <a:t>      is the number of different instruction classes</a:t>
            </a:r>
            <a:endParaRPr lang="en-US">
              <a:latin typeface="Times New Roman" charset="0"/>
            </a:endParaRPr>
          </a:p>
        </p:txBody>
      </p:sp>
      <p:sp>
        <p:nvSpPr>
          <p:cNvPr id="524297" name="Rectangle 9"/>
          <p:cNvSpPr>
            <a:spLocks noGrp="1" noChangeArrowheads="1"/>
          </p:cNvSpPr>
          <p:nvPr>
            <p:ph type="title"/>
          </p:nvPr>
        </p:nvSpPr>
        <p:spPr/>
        <p:txBody>
          <a:bodyPr/>
          <a:lstStyle/>
          <a:p>
            <a:pPr eaLnBrk="1" hangingPunct="1">
              <a:defRPr/>
            </a:pPr>
            <a:r>
              <a:rPr lang="en-US">
                <a:ea typeface="+mj-ea"/>
                <a:cs typeface="+mj-cs"/>
              </a:rPr>
              <a:t>Calculation of CPU Time</a:t>
            </a:r>
          </a:p>
        </p:txBody>
      </p:sp>
      <p:sp>
        <p:nvSpPr>
          <p:cNvPr id="2" name="Slide Number Placeholder 1"/>
          <p:cNvSpPr>
            <a:spLocks noGrp="1"/>
          </p:cNvSpPr>
          <p:nvPr>
            <p:ph type="sldNum" sz="quarter" idx="10"/>
          </p:nvPr>
        </p:nvSpPr>
        <p:spPr/>
        <p:txBody>
          <a:bodyPr/>
          <a:lstStyle/>
          <a:p>
            <a:fld id="{E53C2017-23B9-694A-8C7B-5878B3F7B709}" type="slidenum">
              <a:rPr lang="en-US" smtClean="0"/>
              <a:t>19</a:t>
            </a:fld>
            <a:endParaRPr lang="en-US"/>
          </a:p>
        </p:txBody>
      </p:sp>
    </p:spTree>
    <p:extLst>
      <p:ext uri="{BB962C8B-B14F-4D97-AF65-F5344CB8AC3E}">
        <p14:creationId xmlns:p14="http://schemas.microsoft.com/office/powerpoint/2010/main" val="40965392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extLst>
              <p:ext uri="{D42A27DB-BD31-4B8C-83A1-F6EECF244321}">
                <p14:modId xmlns:p14="http://schemas.microsoft.com/office/powerpoint/2010/main" val="1402042663"/>
              </p:ext>
            </p:extLst>
          </p:nvPr>
        </p:nvGraphicFramePr>
        <p:xfrm>
          <a:off x="180975" y="1828800"/>
          <a:ext cx="8890000" cy="1730375"/>
        </p:xfrm>
        <a:graphic>
          <a:graphicData uri="http://schemas.openxmlformats.org/presentationml/2006/ole">
            <mc:AlternateContent xmlns:mc="http://schemas.openxmlformats.org/markup-compatibility/2006">
              <mc:Choice xmlns:v="urn:schemas-microsoft-com:vml" Requires="v">
                <p:oleObj spid="_x0000_s1044" name="Document" r:id="rId3" imgW="7112000" imgH="1384300" progId="Word.Document.8">
                  <p:embed/>
                </p:oleObj>
              </mc:Choice>
              <mc:Fallback>
                <p:oleObj name="Document" r:id="rId3" imgW="7112000" imgH="1384300" progId="Word.Document.8">
                  <p:embed/>
                  <p:pic>
                    <p:nvPicPr>
                      <p:cNvPr id="0" name=""/>
                      <p:cNvPicPr>
                        <a:picLocks noChangeAspect="1" noChangeArrowheads="1"/>
                      </p:cNvPicPr>
                      <p:nvPr/>
                    </p:nvPicPr>
                    <p:blipFill>
                      <a:blip r:embed="rId4"/>
                      <a:srcRect/>
                      <a:stretch>
                        <a:fillRect/>
                      </a:stretch>
                    </p:blipFill>
                    <p:spPr bwMode="auto">
                      <a:xfrm>
                        <a:off x="180975" y="1828800"/>
                        <a:ext cx="8890000" cy="173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5171" name="Text Box 3"/>
          <p:cNvSpPr txBox="1">
            <a:spLocks noChangeArrowheads="1"/>
          </p:cNvSpPr>
          <p:nvPr/>
        </p:nvSpPr>
        <p:spPr bwMode="auto">
          <a:xfrm>
            <a:off x="152400" y="6172200"/>
            <a:ext cx="8839200" cy="436563"/>
          </a:xfrm>
          <a:prstGeom prst="rect">
            <a:avLst/>
          </a:prstGeom>
          <a:solidFill>
            <a:srgbClr val="FFFF99"/>
          </a:solidFill>
          <a:ln w="9525">
            <a:solidFill>
              <a:srgbClr val="FFFF99"/>
            </a:solid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spcBef>
                <a:spcPct val="50000"/>
              </a:spcBef>
              <a:defRPr/>
            </a:pPr>
            <a:r>
              <a:rPr lang="en-US" sz="2200" dirty="0">
                <a:solidFill>
                  <a:schemeClr val="accent2"/>
                </a:solidFill>
                <a:latin typeface="Arial" charset="0"/>
              </a:rPr>
              <a:t>Advances of the IC technology affect H/W and S/W design philosophy</a:t>
            </a:r>
            <a:endParaRPr lang="en-US" sz="2000" dirty="0">
              <a:solidFill>
                <a:schemeClr val="accent2"/>
              </a:solidFill>
              <a:latin typeface="Arial" charset="0"/>
            </a:endParaRPr>
          </a:p>
        </p:txBody>
      </p:sp>
      <p:sp>
        <p:nvSpPr>
          <p:cNvPr id="135172" name="Rectangle 4"/>
          <p:cNvSpPr>
            <a:spLocks noGrp="1" noChangeArrowheads="1"/>
          </p:cNvSpPr>
          <p:nvPr>
            <p:ph type="title"/>
          </p:nvPr>
        </p:nvSpPr>
        <p:spPr/>
        <p:txBody>
          <a:bodyPr/>
          <a:lstStyle/>
          <a:p>
            <a:pPr eaLnBrk="1" hangingPunct="1">
              <a:defRPr/>
            </a:pPr>
            <a:r>
              <a:rPr lang="en-US">
                <a:ea typeface="+mj-ea"/>
                <a:cs typeface="+mj-cs"/>
              </a:rPr>
              <a:t>Integrated Circuits: Fueling Innovation</a:t>
            </a:r>
          </a:p>
        </p:txBody>
      </p:sp>
      <p:sp>
        <p:nvSpPr>
          <p:cNvPr id="40965" name="Rectangle 5"/>
          <p:cNvSpPr>
            <a:spLocks noGrp="1" noChangeArrowheads="1"/>
          </p:cNvSpPr>
          <p:nvPr>
            <p:ph type="body" idx="1"/>
          </p:nvPr>
        </p:nvSpPr>
        <p:spPr/>
        <p:txBody>
          <a:bodyPr/>
          <a:lstStyle/>
          <a:p>
            <a:pPr eaLnBrk="1" hangingPunct="1">
              <a:lnSpc>
                <a:spcPct val="90000"/>
              </a:lnSpc>
            </a:pPr>
            <a:r>
              <a:rPr lang="en-US" sz="2800"/>
              <a:t>Technology innovations over time</a:t>
            </a:r>
          </a:p>
        </p:txBody>
      </p:sp>
      <p:sp>
        <p:nvSpPr>
          <p:cNvPr id="2" name="Slide Number Placeholder 1"/>
          <p:cNvSpPr>
            <a:spLocks noGrp="1"/>
          </p:cNvSpPr>
          <p:nvPr>
            <p:ph type="sldNum" sz="quarter" idx="10"/>
          </p:nvPr>
        </p:nvSpPr>
        <p:spPr/>
        <p:txBody>
          <a:bodyPr/>
          <a:lstStyle/>
          <a:p>
            <a:fld id="{E53C2017-23B9-694A-8C7B-5878B3F7B709}" type="slidenum">
              <a:rPr lang="en-US" smtClean="0"/>
              <a:t>2</a:t>
            </a:fld>
            <a:endParaRPr lang="en-US"/>
          </a:p>
        </p:txBody>
      </p:sp>
    </p:spTree>
    <p:extLst>
      <p:ext uri="{BB962C8B-B14F-4D97-AF65-F5344CB8AC3E}">
        <p14:creationId xmlns:p14="http://schemas.microsoft.com/office/powerpoint/2010/main" val="209448707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pPr>
              <a:defRPr/>
            </a:pPr>
            <a:r>
              <a:rPr lang="en-US"/>
              <a:t>Important Equations (so far)</a:t>
            </a:r>
          </a:p>
        </p:txBody>
      </p:sp>
      <p:graphicFrame>
        <p:nvGraphicFramePr>
          <p:cNvPr id="588804" name="Object 2"/>
          <p:cNvGraphicFramePr>
            <a:graphicFrameLocks noChangeAspect="1"/>
          </p:cNvGraphicFramePr>
          <p:nvPr/>
        </p:nvGraphicFramePr>
        <p:xfrm>
          <a:off x="2505075" y="1452563"/>
          <a:ext cx="4132263" cy="785812"/>
        </p:xfrm>
        <a:graphic>
          <a:graphicData uri="http://schemas.openxmlformats.org/presentationml/2006/ole">
            <mc:AlternateContent xmlns:mc="http://schemas.openxmlformats.org/markup-compatibility/2006">
              <mc:Choice xmlns:v="urn:schemas-microsoft-com:vml" Requires="v">
                <p:oleObj spid="_x0000_s78901" name="Equation" r:id="rId4" imgW="2070100" imgH="393700" progId="Equation.3">
                  <p:embed/>
                </p:oleObj>
              </mc:Choice>
              <mc:Fallback>
                <p:oleObj name="Equation" r:id="rId4" imgW="2070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5075" y="1452563"/>
                        <a:ext cx="4132263" cy="785812"/>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588805" name="Object 3"/>
          <p:cNvGraphicFramePr>
            <a:graphicFrameLocks noChangeAspect="1"/>
          </p:cNvGraphicFramePr>
          <p:nvPr/>
        </p:nvGraphicFramePr>
        <p:xfrm>
          <a:off x="1281113" y="3921125"/>
          <a:ext cx="6581775" cy="844550"/>
        </p:xfrm>
        <a:graphic>
          <a:graphicData uri="http://schemas.openxmlformats.org/presentationml/2006/ole">
            <mc:AlternateContent xmlns:mc="http://schemas.openxmlformats.org/markup-compatibility/2006">
              <mc:Choice xmlns:v="urn:schemas-microsoft-com:vml" Requires="v">
                <p:oleObj spid="_x0000_s78902" name="Equation" r:id="rId6" imgW="3225800" imgH="419100" progId="Equation.3">
                  <p:embed/>
                </p:oleObj>
              </mc:Choice>
              <mc:Fallback>
                <p:oleObj name="Equation" r:id="rId6" imgW="32258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1113" y="3921125"/>
                        <a:ext cx="6581775" cy="844550"/>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588806" name="Object 4"/>
          <p:cNvGraphicFramePr>
            <a:graphicFrameLocks noChangeAspect="1"/>
          </p:cNvGraphicFramePr>
          <p:nvPr/>
        </p:nvGraphicFramePr>
        <p:xfrm>
          <a:off x="1808163" y="5186363"/>
          <a:ext cx="5529262" cy="1214437"/>
        </p:xfrm>
        <a:graphic>
          <a:graphicData uri="http://schemas.openxmlformats.org/presentationml/2006/ole">
            <mc:AlternateContent xmlns:mc="http://schemas.openxmlformats.org/markup-compatibility/2006">
              <mc:Choice xmlns:v="urn:schemas-microsoft-com:vml" Requires="v">
                <p:oleObj spid="_x0000_s78903" name="Equation" r:id="rId8" imgW="2781300" imgH="609600" progId="Equation.3">
                  <p:embed/>
                </p:oleObj>
              </mc:Choice>
              <mc:Fallback>
                <p:oleObj name="Equation" r:id="rId8" imgW="2781300" imgH="609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8163" y="5186363"/>
                        <a:ext cx="5529262" cy="1214437"/>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588807" name="Object 5"/>
          <p:cNvGraphicFramePr>
            <a:graphicFrameLocks noChangeAspect="1"/>
          </p:cNvGraphicFramePr>
          <p:nvPr/>
        </p:nvGraphicFramePr>
        <p:xfrm>
          <a:off x="1860550" y="2659063"/>
          <a:ext cx="5421313" cy="841375"/>
        </p:xfrm>
        <a:graphic>
          <a:graphicData uri="http://schemas.openxmlformats.org/presentationml/2006/ole">
            <mc:AlternateContent xmlns:mc="http://schemas.openxmlformats.org/markup-compatibility/2006">
              <mc:Choice xmlns:v="urn:schemas-microsoft-com:vml" Requires="v">
                <p:oleObj spid="_x0000_s78904" name="Equation" r:id="rId10" imgW="2705100" imgH="419100" progId="Equation.3">
                  <p:embed/>
                </p:oleObj>
              </mc:Choice>
              <mc:Fallback>
                <p:oleObj name="Equation" r:id="rId10" imgW="2705100" imgH="419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0550" y="2659063"/>
                        <a:ext cx="5421313" cy="841375"/>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E53C2017-23B9-694A-8C7B-5878B3F7B709}" type="slidenum">
              <a:rPr lang="en-US" smtClean="0"/>
              <a:t>20</a:t>
            </a:fld>
            <a:endParaRPr lang="en-US"/>
          </a:p>
        </p:txBody>
      </p:sp>
    </p:spTree>
    <p:extLst>
      <p:ext uri="{BB962C8B-B14F-4D97-AF65-F5344CB8AC3E}">
        <p14:creationId xmlns:p14="http://schemas.microsoft.com/office/powerpoint/2010/main" val="29835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8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88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88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8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Amdahl’s Law</a:t>
            </a:r>
            <a:endParaRPr lang="en-US" dirty="0"/>
          </a:p>
        </p:txBody>
      </p:sp>
      <p:sp>
        <p:nvSpPr>
          <p:cNvPr id="7" name="Content Placeholder 6"/>
          <p:cNvSpPr>
            <a:spLocks noGrp="1"/>
          </p:cNvSpPr>
          <p:nvPr>
            <p:ph idx="1"/>
          </p:nvPr>
        </p:nvSpPr>
        <p:spPr/>
        <p:txBody>
          <a:bodyPr/>
          <a:lstStyle/>
          <a:p>
            <a:r>
              <a:rPr lang="en-US" dirty="0" smtClean="0"/>
              <a:t>Time from speedup</a:t>
            </a:r>
          </a:p>
          <a:p>
            <a:endParaRPr lang="en-US" dirty="0"/>
          </a:p>
          <a:p>
            <a:endParaRPr lang="en-US" dirty="0" smtClean="0"/>
          </a:p>
          <a:p>
            <a:r>
              <a:rPr lang="en-US" dirty="0" smtClean="0"/>
              <a:t>Partitioning execution time</a:t>
            </a:r>
          </a:p>
          <a:p>
            <a:endParaRPr lang="en-US" dirty="0"/>
          </a:p>
        </p:txBody>
      </p:sp>
      <p:sp>
        <p:nvSpPr>
          <p:cNvPr id="3" name="Slide Number Placeholder 2"/>
          <p:cNvSpPr>
            <a:spLocks noGrp="1"/>
          </p:cNvSpPr>
          <p:nvPr>
            <p:ph type="sldNum" sz="quarter" idx="10"/>
          </p:nvPr>
        </p:nvSpPr>
        <p:spPr/>
        <p:txBody>
          <a:bodyPr/>
          <a:lstStyle/>
          <a:p>
            <a:fld id="{E53C2017-23B9-694A-8C7B-5878B3F7B709}" type="slidenum">
              <a:rPr lang="en-US" smtClean="0"/>
              <a:t>21</a:t>
            </a:fld>
            <a:endParaRPr lang="en-US"/>
          </a:p>
        </p:txBody>
      </p:sp>
      <p:pic>
        <p:nvPicPr>
          <p:cNvPr id="5" name="Picture 4"/>
          <p:cNvPicPr>
            <a:picLocks noChangeAspect="1"/>
          </p:cNvPicPr>
          <p:nvPr/>
        </p:nvPicPr>
        <p:blipFill>
          <a:blip r:embed="rId2"/>
          <a:stretch>
            <a:fillRect/>
          </a:stretch>
        </p:blipFill>
        <p:spPr>
          <a:xfrm>
            <a:off x="800100" y="1894417"/>
            <a:ext cx="3962400" cy="1155700"/>
          </a:xfrm>
          <a:prstGeom prst="rect">
            <a:avLst/>
          </a:prstGeom>
          <a:solidFill>
            <a:srgbClr val="FFFF66"/>
          </a:solidFill>
          <a:effectLst>
            <a:outerShdw blurRad="50800" dist="762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5029200" y="1860550"/>
            <a:ext cx="3962400" cy="1181100"/>
          </a:xfrm>
          <a:prstGeom prst="rect">
            <a:avLst/>
          </a:prstGeom>
          <a:solidFill>
            <a:srgbClr val="FFFF66"/>
          </a:solidFill>
          <a:effectLst>
            <a:outerShdw blurRad="50800" dist="76200" dir="2700000" algn="tl" rotWithShape="0">
              <a:prstClr val="black">
                <a:alpha val="40000"/>
              </a:prstClr>
            </a:outerShdw>
          </a:effectLst>
        </p:spPr>
      </p:pic>
      <p:pic>
        <p:nvPicPr>
          <p:cNvPr id="11" name="Picture 10"/>
          <p:cNvPicPr>
            <a:picLocks noChangeAspect="1"/>
          </p:cNvPicPr>
          <p:nvPr/>
        </p:nvPicPr>
        <p:blipFill>
          <a:blip r:embed="rId4"/>
          <a:stretch>
            <a:fillRect/>
          </a:stretch>
        </p:blipFill>
        <p:spPr>
          <a:xfrm>
            <a:off x="1016000" y="5101167"/>
            <a:ext cx="7086600" cy="1231900"/>
          </a:xfrm>
          <a:prstGeom prst="rect">
            <a:avLst/>
          </a:prstGeom>
          <a:solidFill>
            <a:srgbClr val="FFFF66"/>
          </a:solidFill>
          <a:effectLst>
            <a:outerShdw blurRad="50800" dist="76200" dir="2700000" algn="tl" rotWithShape="0">
              <a:prstClr val="black">
                <a:alpha val="40000"/>
              </a:prstClr>
            </a:outerShdw>
          </a:effectLst>
        </p:spPr>
      </p:pic>
      <p:pic>
        <p:nvPicPr>
          <p:cNvPr id="14" name="Picture 13"/>
          <p:cNvPicPr>
            <a:picLocks noChangeAspect="1"/>
          </p:cNvPicPr>
          <p:nvPr/>
        </p:nvPicPr>
        <p:blipFill>
          <a:blip r:embed="rId5"/>
          <a:stretch>
            <a:fillRect/>
          </a:stretch>
        </p:blipFill>
        <p:spPr>
          <a:xfrm>
            <a:off x="1079500" y="3661234"/>
            <a:ext cx="6959600" cy="1231900"/>
          </a:xfrm>
          <a:prstGeom prst="rect">
            <a:avLst/>
          </a:prstGeom>
          <a:solidFill>
            <a:srgbClr val="FFFF66"/>
          </a:solidFill>
          <a:effectLst>
            <a:outerShdw blurRad="50800" dist="76200" dir="2700000" algn="tl" rotWithShape="0">
              <a:prstClr val="black">
                <a:alpha val="40000"/>
              </a:prstClr>
            </a:outerShdw>
          </a:effectLst>
        </p:spPr>
      </p:pic>
      <p:pic>
        <p:nvPicPr>
          <p:cNvPr id="15" name="Picture 14"/>
          <p:cNvPicPr>
            <a:picLocks noChangeAspect="1"/>
          </p:cNvPicPr>
          <p:nvPr/>
        </p:nvPicPr>
        <p:blipFill>
          <a:blip r:embed="rId6"/>
          <a:stretch>
            <a:fillRect/>
          </a:stretch>
        </p:blipFill>
        <p:spPr>
          <a:xfrm>
            <a:off x="57150" y="5163009"/>
            <a:ext cx="9004300" cy="1320800"/>
          </a:xfrm>
          <a:prstGeom prst="rect">
            <a:avLst/>
          </a:prstGeom>
          <a:solidFill>
            <a:srgbClr val="FFFF66"/>
          </a:solidFill>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233805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0" y="3368675"/>
            <a:ext cx="9144000" cy="1477328"/>
          </a:xfrm>
          <a:prstGeom prst="rect">
            <a:avLst/>
          </a:prstGeom>
          <a:noFill/>
          <a:ln w="9525">
            <a:noFill/>
            <a:miter lim="800000"/>
            <a:headEnd/>
            <a:tailEnd/>
          </a:ln>
        </p:spPr>
        <p:txBody>
          <a:bodyPr>
            <a:prstTxWarp prst="textNoShape">
              <a:avLst/>
            </a:prstTxWarp>
            <a:spAutoFit/>
          </a:bodyPr>
          <a:lstStyle/>
          <a:p>
            <a:pPr marL="236538" indent="-236538">
              <a:lnSpc>
                <a:spcPct val="150000"/>
              </a:lnSpc>
              <a:buClr>
                <a:srgbClr val="FF0000"/>
              </a:buClr>
              <a:buFont typeface="Times" charset="0"/>
              <a:buChar char="•"/>
            </a:pPr>
            <a:r>
              <a:rPr lang="en-US" sz="2000" dirty="0"/>
              <a:t> A common theme in Hardware design is to </a:t>
            </a:r>
            <a:r>
              <a:rPr lang="en-US" sz="2000" i="1" dirty="0"/>
              <a:t>make the common case fast</a:t>
            </a:r>
          </a:p>
          <a:p>
            <a:pPr marL="236538" indent="-236538">
              <a:lnSpc>
                <a:spcPct val="150000"/>
              </a:lnSpc>
              <a:buClr>
                <a:srgbClr val="FF0000"/>
              </a:buClr>
              <a:buFont typeface="Times" charset="0"/>
              <a:buChar char="•"/>
            </a:pPr>
            <a:r>
              <a:rPr lang="en-US" sz="2000" dirty="0"/>
              <a:t> Increasing the clock rate would not affect memory access time</a:t>
            </a:r>
          </a:p>
          <a:p>
            <a:pPr marL="236538" indent="-236538">
              <a:lnSpc>
                <a:spcPct val="150000"/>
              </a:lnSpc>
              <a:buClr>
                <a:srgbClr val="FF0000"/>
              </a:buClr>
              <a:buFont typeface="Times" charset="0"/>
              <a:buChar char="•"/>
            </a:pPr>
            <a:r>
              <a:rPr lang="en-US" sz="2000" dirty="0"/>
              <a:t> Using a floating point processing unit does not speed integer ALU </a:t>
            </a:r>
            <a:r>
              <a:rPr lang="en-US" sz="2000" dirty="0" smtClean="0"/>
              <a:t>operations</a:t>
            </a:r>
            <a:endParaRPr lang="en-US" sz="2000" dirty="0"/>
          </a:p>
        </p:txBody>
      </p:sp>
      <p:sp>
        <p:nvSpPr>
          <p:cNvPr id="22532" name="Text Box 4"/>
          <p:cNvSpPr txBox="1">
            <a:spLocks noChangeArrowheads="1"/>
          </p:cNvSpPr>
          <p:nvPr/>
        </p:nvSpPr>
        <p:spPr bwMode="auto">
          <a:xfrm>
            <a:off x="228600" y="990600"/>
            <a:ext cx="8382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i="1">
                <a:solidFill>
                  <a:srgbClr val="008080"/>
                </a:solidFill>
              </a:rPr>
              <a:t>The performance enhancement possible with a given improvement is limited by the amount that the improved feature is used</a:t>
            </a:r>
            <a:endParaRPr lang="en-US" sz="2000">
              <a:latin typeface="Times New Roman" charset="0"/>
            </a:endParaRPr>
          </a:p>
        </p:txBody>
      </p:sp>
      <p:sp>
        <p:nvSpPr>
          <p:cNvPr id="536584" name="Rectangle 8"/>
          <p:cNvSpPr>
            <a:spLocks noGrp="1" noChangeArrowheads="1"/>
          </p:cNvSpPr>
          <p:nvPr>
            <p:ph type="title"/>
          </p:nvPr>
        </p:nvSpPr>
        <p:spPr/>
        <p:txBody>
          <a:bodyPr/>
          <a:lstStyle/>
          <a:p>
            <a:pPr>
              <a:defRPr/>
            </a:pPr>
            <a:r>
              <a:rPr lang="en-US"/>
              <a:t>Amdahl’s Law</a:t>
            </a:r>
          </a:p>
        </p:txBody>
      </p:sp>
      <p:sp>
        <p:nvSpPr>
          <p:cNvPr id="2" name="Slide Number Placeholder 1"/>
          <p:cNvSpPr>
            <a:spLocks noGrp="1"/>
          </p:cNvSpPr>
          <p:nvPr>
            <p:ph type="sldNum" sz="quarter" idx="10"/>
          </p:nvPr>
        </p:nvSpPr>
        <p:spPr/>
        <p:txBody>
          <a:bodyPr/>
          <a:lstStyle/>
          <a:p>
            <a:fld id="{E53C2017-23B9-694A-8C7B-5878B3F7B709}" type="slidenum">
              <a:rPr lang="en-US" smtClean="0"/>
              <a:t>22</a:t>
            </a:fld>
            <a:endParaRPr lang="en-US"/>
          </a:p>
        </p:txBody>
      </p:sp>
      <p:pic>
        <p:nvPicPr>
          <p:cNvPr id="7" name="Picture 6"/>
          <p:cNvPicPr>
            <a:picLocks noChangeAspect="1"/>
          </p:cNvPicPr>
          <p:nvPr/>
        </p:nvPicPr>
        <p:blipFill>
          <a:blip r:embed="rId3"/>
          <a:stretch>
            <a:fillRect/>
          </a:stretch>
        </p:blipFill>
        <p:spPr>
          <a:xfrm>
            <a:off x="69850" y="1870075"/>
            <a:ext cx="9004300" cy="1320800"/>
          </a:xfrm>
          <a:prstGeom prst="rect">
            <a:avLst/>
          </a:prstGeom>
          <a:solidFill>
            <a:srgbClr val="FFFF66"/>
          </a:solidFill>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27502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Ahmdal’s</a:t>
            </a:r>
            <a:r>
              <a:rPr lang="en-US" dirty="0" smtClean="0"/>
              <a:t> Law Visually</a:t>
            </a:r>
            <a:endParaRPr lang="en-US" dirty="0"/>
          </a:p>
        </p:txBody>
      </p:sp>
      <p:sp>
        <p:nvSpPr>
          <p:cNvPr id="3" name="Rectangle 2"/>
          <p:cNvSpPr/>
          <p:nvPr/>
        </p:nvSpPr>
        <p:spPr bwMode="auto">
          <a:xfrm>
            <a:off x="2286000" y="2057400"/>
            <a:ext cx="42672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notFP</a:t>
            </a:r>
            <a:endParaRPr kumimoji="0" lang="en-US" sz="24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4" name="Rectangle 3"/>
          <p:cNvSpPr/>
          <p:nvPr/>
        </p:nvSpPr>
        <p:spPr bwMode="auto">
          <a:xfrm>
            <a:off x="2286000" y="3886200"/>
            <a:ext cx="42672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notFP</a:t>
            </a:r>
            <a:endParaRPr kumimoji="0" lang="en-US" sz="24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5" name="Rectangle 4"/>
          <p:cNvSpPr/>
          <p:nvPr/>
        </p:nvSpPr>
        <p:spPr bwMode="auto">
          <a:xfrm>
            <a:off x="6553200" y="2057400"/>
            <a:ext cx="2133600" cy="5334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FP</a:t>
            </a:r>
            <a:endParaRPr kumimoji="0" lang="en-US" sz="24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6" name="Rectangle 5"/>
          <p:cNvSpPr/>
          <p:nvPr/>
        </p:nvSpPr>
        <p:spPr bwMode="auto">
          <a:xfrm>
            <a:off x="6553200" y="3886200"/>
            <a:ext cx="1066800" cy="5334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FP</a:t>
            </a:r>
            <a:r>
              <a:rPr kumimoji="0" lang="en-US" sz="24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 S</a:t>
            </a:r>
            <a:endParaRPr kumimoji="0" lang="en-US" sz="24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7" name="TextBox 6"/>
          <p:cNvSpPr txBox="1"/>
          <p:nvPr/>
        </p:nvSpPr>
        <p:spPr>
          <a:xfrm>
            <a:off x="533400" y="2129135"/>
            <a:ext cx="1130989" cy="461665"/>
          </a:xfrm>
          <a:prstGeom prst="rect">
            <a:avLst/>
          </a:prstGeom>
          <a:noFill/>
        </p:spPr>
        <p:txBody>
          <a:bodyPr wrap="none" rtlCol="0">
            <a:spAutoFit/>
          </a:bodyPr>
          <a:lstStyle/>
          <a:p>
            <a:r>
              <a:rPr lang="en-US" dirty="0" err="1" smtClean="0"/>
              <a:t>Time</a:t>
            </a:r>
            <a:r>
              <a:rPr lang="en-US" baseline="-25000" dirty="0" err="1" smtClean="0"/>
              <a:t>old</a:t>
            </a:r>
            <a:endParaRPr lang="en-US" dirty="0"/>
          </a:p>
        </p:txBody>
      </p:sp>
      <p:sp>
        <p:nvSpPr>
          <p:cNvPr id="8" name="TextBox 7"/>
          <p:cNvSpPr txBox="1"/>
          <p:nvPr/>
        </p:nvSpPr>
        <p:spPr>
          <a:xfrm>
            <a:off x="533400" y="3886200"/>
            <a:ext cx="1233581" cy="461665"/>
          </a:xfrm>
          <a:prstGeom prst="rect">
            <a:avLst/>
          </a:prstGeom>
          <a:noFill/>
        </p:spPr>
        <p:txBody>
          <a:bodyPr wrap="none" rtlCol="0">
            <a:spAutoFit/>
          </a:bodyPr>
          <a:lstStyle/>
          <a:p>
            <a:r>
              <a:rPr lang="en-US" dirty="0" err="1" smtClean="0"/>
              <a:t>Time</a:t>
            </a:r>
            <a:r>
              <a:rPr lang="en-US" baseline="-25000" dirty="0" err="1" smtClean="0"/>
              <a:t>new</a:t>
            </a:r>
            <a:endParaRPr lang="en-US" dirty="0"/>
          </a:p>
        </p:txBody>
      </p:sp>
      <p:sp>
        <p:nvSpPr>
          <p:cNvPr id="9" name="Slide Number Placeholder 8"/>
          <p:cNvSpPr>
            <a:spLocks noGrp="1"/>
          </p:cNvSpPr>
          <p:nvPr>
            <p:ph type="sldNum" sz="quarter" idx="10"/>
          </p:nvPr>
        </p:nvSpPr>
        <p:spPr/>
        <p:txBody>
          <a:bodyPr/>
          <a:lstStyle/>
          <a:p>
            <a:fld id="{E53C2017-23B9-694A-8C7B-5878B3F7B709}" type="slidenum">
              <a:rPr lang="en-US" smtClean="0"/>
              <a:t>23</a:t>
            </a:fld>
            <a:endParaRPr lang="en-US"/>
          </a:p>
        </p:txBody>
      </p:sp>
      <p:sp>
        <p:nvSpPr>
          <p:cNvPr id="10" name="Rectangle 9"/>
          <p:cNvSpPr/>
          <p:nvPr/>
        </p:nvSpPr>
        <p:spPr>
          <a:xfrm>
            <a:off x="533400" y="1185309"/>
            <a:ext cx="8153400" cy="830997"/>
          </a:xfrm>
          <a:prstGeom prst="rect">
            <a:avLst/>
          </a:prstGeom>
        </p:spPr>
        <p:txBody>
          <a:bodyPr wrap="square">
            <a:spAutoFit/>
          </a:bodyPr>
          <a:lstStyle/>
          <a:p>
            <a:pPr marL="236538" indent="-236538">
              <a:spcBef>
                <a:spcPct val="30000"/>
              </a:spcBef>
              <a:buFont typeface="Wingdings" charset="2"/>
              <a:buNone/>
            </a:pPr>
            <a:r>
              <a:rPr lang="en-US" b="1" u="sng" dirty="0">
                <a:solidFill>
                  <a:schemeClr val="accent2"/>
                </a:solidFill>
              </a:rPr>
              <a:t>Example:</a:t>
            </a:r>
            <a:r>
              <a:rPr lang="en-US" dirty="0">
                <a:solidFill>
                  <a:schemeClr val="accent2"/>
                </a:solidFill>
              </a:rPr>
              <a:t> Floating point instructions improved to run 2X; but only 34% of </a:t>
            </a:r>
            <a:r>
              <a:rPr lang="en-US" dirty="0" smtClean="0">
                <a:solidFill>
                  <a:schemeClr val="accent2"/>
                </a:solidFill>
              </a:rPr>
              <a:t>actual </a:t>
            </a:r>
            <a:r>
              <a:rPr lang="en-US" dirty="0">
                <a:solidFill>
                  <a:schemeClr val="accent2"/>
                </a:solidFill>
              </a:rPr>
              <a:t>instructions are floating point </a:t>
            </a:r>
          </a:p>
        </p:txBody>
      </p:sp>
      <p:pic>
        <p:nvPicPr>
          <p:cNvPr id="12" name="Picture 11"/>
          <p:cNvPicPr>
            <a:picLocks noChangeAspect="1"/>
          </p:cNvPicPr>
          <p:nvPr/>
        </p:nvPicPr>
        <p:blipFill>
          <a:blip r:embed="rId2"/>
          <a:stretch>
            <a:fillRect/>
          </a:stretch>
        </p:blipFill>
        <p:spPr>
          <a:xfrm>
            <a:off x="2286000" y="2624667"/>
            <a:ext cx="4025900" cy="419100"/>
          </a:xfrm>
          <a:prstGeom prst="rect">
            <a:avLst/>
          </a:prstGeom>
        </p:spPr>
      </p:pic>
      <p:pic>
        <p:nvPicPr>
          <p:cNvPr id="15" name="Picture 14"/>
          <p:cNvPicPr>
            <a:picLocks noChangeAspect="1"/>
          </p:cNvPicPr>
          <p:nvPr/>
        </p:nvPicPr>
        <p:blipFill>
          <a:blip r:embed="rId3"/>
          <a:stretch>
            <a:fillRect/>
          </a:stretch>
        </p:blipFill>
        <p:spPr>
          <a:xfrm>
            <a:off x="2601383" y="3048000"/>
            <a:ext cx="4927600" cy="406400"/>
          </a:xfrm>
          <a:prstGeom prst="rect">
            <a:avLst/>
          </a:prstGeom>
        </p:spPr>
      </p:pic>
      <p:pic>
        <p:nvPicPr>
          <p:cNvPr id="16" name="Picture 15"/>
          <p:cNvPicPr>
            <a:picLocks noChangeAspect="1"/>
          </p:cNvPicPr>
          <p:nvPr/>
        </p:nvPicPr>
        <p:blipFill>
          <a:blip r:embed="rId4"/>
          <a:stretch>
            <a:fillRect/>
          </a:stretch>
        </p:blipFill>
        <p:spPr>
          <a:xfrm>
            <a:off x="2286000" y="4465874"/>
            <a:ext cx="5638800" cy="444500"/>
          </a:xfrm>
          <a:prstGeom prst="rect">
            <a:avLst/>
          </a:prstGeom>
        </p:spPr>
      </p:pic>
      <p:pic>
        <p:nvPicPr>
          <p:cNvPr id="17" name="Picture 16"/>
          <p:cNvPicPr>
            <a:picLocks noChangeAspect="1"/>
          </p:cNvPicPr>
          <p:nvPr/>
        </p:nvPicPr>
        <p:blipFill>
          <a:blip r:embed="rId5"/>
          <a:stretch>
            <a:fillRect/>
          </a:stretch>
        </p:blipFill>
        <p:spPr>
          <a:xfrm>
            <a:off x="2616200" y="4903573"/>
            <a:ext cx="6400800" cy="444500"/>
          </a:xfrm>
          <a:prstGeom prst="rect">
            <a:avLst/>
          </a:prstGeom>
        </p:spPr>
      </p:pic>
      <p:pic>
        <p:nvPicPr>
          <p:cNvPr id="18" name="Picture 17"/>
          <p:cNvPicPr>
            <a:picLocks noChangeAspect="1"/>
          </p:cNvPicPr>
          <p:nvPr/>
        </p:nvPicPr>
        <p:blipFill>
          <a:blip r:embed="rId6"/>
          <a:stretch>
            <a:fillRect/>
          </a:stretch>
        </p:blipFill>
        <p:spPr>
          <a:xfrm>
            <a:off x="2609850" y="5356540"/>
            <a:ext cx="5588000" cy="444500"/>
          </a:xfrm>
          <a:prstGeom prst="rect">
            <a:avLst/>
          </a:prstGeom>
        </p:spPr>
      </p:pic>
      <p:pic>
        <p:nvPicPr>
          <p:cNvPr id="20" name="Picture 19"/>
          <p:cNvPicPr>
            <a:picLocks noChangeAspect="1"/>
          </p:cNvPicPr>
          <p:nvPr/>
        </p:nvPicPr>
        <p:blipFill>
          <a:blip r:embed="rId7"/>
          <a:stretch>
            <a:fillRect/>
          </a:stretch>
        </p:blipFill>
        <p:spPr>
          <a:xfrm>
            <a:off x="2601383" y="5785772"/>
            <a:ext cx="5003800" cy="444500"/>
          </a:xfrm>
          <a:prstGeom prst="rect">
            <a:avLst/>
          </a:prstGeom>
        </p:spPr>
      </p:pic>
      <p:pic>
        <p:nvPicPr>
          <p:cNvPr id="21" name="Picture 20"/>
          <p:cNvPicPr>
            <a:picLocks noChangeAspect="1"/>
          </p:cNvPicPr>
          <p:nvPr/>
        </p:nvPicPr>
        <p:blipFill>
          <a:blip r:embed="rId8"/>
          <a:stretch>
            <a:fillRect/>
          </a:stretch>
        </p:blipFill>
        <p:spPr>
          <a:xfrm>
            <a:off x="1447800" y="6340632"/>
            <a:ext cx="6096000" cy="444500"/>
          </a:xfrm>
          <a:prstGeom prst="rect">
            <a:avLst/>
          </a:prstGeom>
        </p:spPr>
      </p:pic>
      <p:pic>
        <p:nvPicPr>
          <p:cNvPr id="22" name="Picture 21"/>
          <p:cNvPicPr>
            <a:picLocks noChangeAspect="1"/>
          </p:cNvPicPr>
          <p:nvPr/>
        </p:nvPicPr>
        <p:blipFill>
          <a:blip r:embed="rId9"/>
          <a:stretch>
            <a:fillRect/>
          </a:stretch>
        </p:blipFill>
        <p:spPr>
          <a:xfrm>
            <a:off x="2616200" y="3424620"/>
            <a:ext cx="3670300" cy="406400"/>
          </a:xfrm>
          <a:prstGeom prst="rect">
            <a:avLst/>
          </a:prstGeom>
        </p:spPr>
      </p:pic>
    </p:spTree>
    <p:extLst>
      <p:ext uri="{BB962C8B-B14F-4D97-AF65-F5344CB8AC3E}">
        <p14:creationId xmlns:p14="http://schemas.microsoft.com/office/powerpoint/2010/main" val="655122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70" name="Rectangle 6"/>
          <p:cNvSpPr>
            <a:spLocks noChangeArrowheads="1"/>
          </p:cNvSpPr>
          <p:nvPr/>
        </p:nvSpPr>
        <p:spPr bwMode="auto">
          <a:xfrm>
            <a:off x="1143000" y="1219200"/>
            <a:ext cx="6629400" cy="1676400"/>
          </a:xfrm>
          <a:prstGeom prst="rect">
            <a:avLst/>
          </a:prstGeom>
          <a:solidFill>
            <a:srgbClr val="FFFF66"/>
          </a:solidFill>
          <a:ln w="9525">
            <a:no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676866" name="Rectangle 2"/>
          <p:cNvSpPr>
            <a:spLocks noGrp="1" noChangeArrowheads="1"/>
          </p:cNvSpPr>
          <p:nvPr>
            <p:ph type="title"/>
          </p:nvPr>
        </p:nvSpPr>
        <p:spPr/>
        <p:txBody>
          <a:bodyPr/>
          <a:lstStyle/>
          <a:p>
            <a:pPr>
              <a:defRPr/>
            </a:pPr>
            <a:r>
              <a:rPr lang="en-US"/>
              <a:t>Ahmdal’s Law for Speedup</a:t>
            </a:r>
          </a:p>
        </p:txBody>
      </p:sp>
      <p:graphicFrame>
        <p:nvGraphicFramePr>
          <p:cNvPr id="24578" name="Object 2"/>
          <p:cNvGraphicFramePr>
            <a:graphicFrameLocks noChangeAspect="1"/>
          </p:cNvGraphicFramePr>
          <p:nvPr/>
        </p:nvGraphicFramePr>
        <p:xfrm>
          <a:off x="1354138" y="1389063"/>
          <a:ext cx="6078537" cy="384175"/>
        </p:xfrm>
        <a:graphic>
          <a:graphicData uri="http://schemas.openxmlformats.org/presentationml/2006/ole">
            <mc:AlternateContent xmlns:mc="http://schemas.openxmlformats.org/markup-compatibility/2006">
              <mc:Choice xmlns:v="urn:schemas-microsoft-com:vml" Requires="v">
                <p:oleObj spid="_x0000_s80958" name="Equation" r:id="rId4" imgW="4000500" imgH="254000" progId="Equation.3">
                  <p:embed/>
                </p:oleObj>
              </mc:Choice>
              <mc:Fallback>
                <p:oleObj name="Equation" r:id="rId4" imgW="40005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138" y="1389063"/>
                        <a:ext cx="6078537" cy="384175"/>
                      </a:xfrm>
                      <a:prstGeom prst="rect">
                        <a:avLst/>
                      </a:prstGeom>
                      <a:noFill/>
                      <a:ln>
                        <a:noFill/>
                      </a:ln>
                      <a:effectLst/>
                      <a:extLst>
                        <a:ext uri="{909E8E84-426E-40dd-AFC4-6F175D3DCCD1}">
                          <a14:hiddenFill xmlns:a14="http://schemas.microsoft.com/office/drawing/2010/main" xmlns="">
                            <a:solidFill>
                              <a:srgbClr val="FFFF66"/>
                            </a:solidFill>
                          </a14:hiddenFill>
                        </a:ext>
                        <a:ext uri="{91240B29-F687-4f45-9708-019B960494DF}">
                          <a14:hiddenLine xmlns:a14="http://schemas.microsoft.com/office/drawing/2010/main" xmlns="" w="9525">
                            <a:solidFill>
                              <a:srgbClr val="660033"/>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1262063" y="2057400"/>
          <a:ext cx="6234112" cy="682625"/>
        </p:xfrm>
        <a:graphic>
          <a:graphicData uri="http://schemas.openxmlformats.org/presentationml/2006/ole">
            <mc:AlternateContent xmlns:mc="http://schemas.openxmlformats.org/markup-compatibility/2006">
              <mc:Choice xmlns:v="urn:schemas-microsoft-com:vml" Requires="v">
                <p:oleObj spid="_x0000_s80959" name="Equation" r:id="rId6" imgW="4165600" imgH="457200" progId="Equation.3">
                  <p:embed/>
                </p:oleObj>
              </mc:Choice>
              <mc:Fallback>
                <p:oleObj name="Equation" r:id="rId6" imgW="4165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2063" y="2057400"/>
                        <a:ext cx="6234112" cy="682625"/>
                      </a:xfrm>
                      <a:prstGeom prst="rect">
                        <a:avLst/>
                      </a:prstGeom>
                      <a:noFill/>
                      <a:ln>
                        <a:noFill/>
                      </a:ln>
                      <a:effectLst/>
                      <a:extLst>
                        <a:ext uri="{909E8E84-426E-40dd-AFC4-6F175D3DCCD1}">
                          <a14:hiddenFill xmlns:a14="http://schemas.microsoft.com/office/drawing/2010/main" xmlns="">
                            <a:solidFill>
                              <a:srgbClr val="FFFF66"/>
                            </a:solidFill>
                          </a14:hiddenFill>
                        </a:ext>
                        <a:ext uri="{91240B29-F687-4f45-9708-019B960494DF}">
                          <a14:hiddenLine xmlns:a14="http://schemas.microsoft.com/office/drawing/2010/main" xmlns="" w="9525">
                            <a:solidFill>
                              <a:srgbClr val="660033"/>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76869" name="Object 4"/>
          <p:cNvGraphicFramePr>
            <a:graphicFrameLocks noChangeAspect="1"/>
          </p:cNvGraphicFramePr>
          <p:nvPr/>
        </p:nvGraphicFramePr>
        <p:xfrm>
          <a:off x="827088" y="3343275"/>
          <a:ext cx="2760662" cy="649288"/>
        </p:xfrm>
        <a:graphic>
          <a:graphicData uri="http://schemas.openxmlformats.org/presentationml/2006/ole">
            <mc:AlternateContent xmlns:mc="http://schemas.openxmlformats.org/markup-compatibility/2006">
              <mc:Choice xmlns:v="urn:schemas-microsoft-com:vml" Requires="v">
                <p:oleObj spid="_x0000_s80960" name="Equation" r:id="rId8" imgW="1828800" imgH="431800" progId="Equation.3">
                  <p:embed/>
                </p:oleObj>
              </mc:Choice>
              <mc:Fallback>
                <p:oleObj name="Equation" r:id="rId8" imgW="18288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3343275"/>
                        <a:ext cx="2760662" cy="649288"/>
                      </a:xfrm>
                      <a:prstGeom prst="rect">
                        <a:avLst/>
                      </a:prstGeom>
                      <a:noFill/>
                      <a:ln>
                        <a:noFill/>
                      </a:ln>
                      <a:effectLst/>
                      <a:extLst>
                        <a:ext uri="{909E8E84-426E-40dd-AFC4-6F175D3DCCD1}">
                          <a14:hiddenFill xmlns:a14="http://schemas.microsoft.com/office/drawing/2010/main" xmlns="">
                            <a:solidFill>
                              <a:srgbClr val="FFFF66"/>
                            </a:solidFill>
                          </a14:hiddenFill>
                        </a:ext>
                        <a:ext uri="{91240B29-F687-4f45-9708-019B960494DF}">
                          <a14:hiddenLine xmlns:a14="http://schemas.microsoft.com/office/drawing/2010/main" xmlns="" w="9525">
                            <a:solidFill>
                              <a:srgbClr val="660033"/>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76871" name="Object 5"/>
          <p:cNvGraphicFramePr>
            <a:graphicFrameLocks noChangeAspect="1"/>
          </p:cNvGraphicFramePr>
          <p:nvPr/>
        </p:nvGraphicFramePr>
        <p:xfrm>
          <a:off x="3733800" y="3352800"/>
          <a:ext cx="5156200" cy="1006475"/>
        </p:xfrm>
        <a:graphic>
          <a:graphicData uri="http://schemas.openxmlformats.org/presentationml/2006/ole">
            <mc:AlternateContent xmlns:mc="http://schemas.openxmlformats.org/markup-compatibility/2006">
              <mc:Choice xmlns:v="urn:schemas-microsoft-com:vml" Requires="v">
                <p:oleObj spid="_x0000_s80961" name="Equation" r:id="rId10" imgW="3441700" imgH="673100" progId="Equation.3">
                  <p:embed/>
                </p:oleObj>
              </mc:Choice>
              <mc:Fallback>
                <p:oleObj name="Equation" r:id="rId10" imgW="3441700" imgH="673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3352800"/>
                        <a:ext cx="5156200" cy="1006475"/>
                      </a:xfrm>
                      <a:prstGeom prst="rect">
                        <a:avLst/>
                      </a:prstGeom>
                      <a:noFill/>
                      <a:ln>
                        <a:noFill/>
                      </a:ln>
                      <a:effectLst/>
                      <a:extLst>
                        <a:ext uri="{909E8E84-426E-40dd-AFC4-6F175D3DCCD1}">
                          <a14:hiddenFill xmlns:a14="http://schemas.microsoft.com/office/drawing/2010/main" xmlns="">
                            <a:solidFill>
                              <a:srgbClr val="FFFF66"/>
                            </a:solidFill>
                          </a14:hiddenFill>
                        </a:ext>
                        <a:ext uri="{91240B29-F687-4f45-9708-019B960494DF}">
                          <a14:hiddenLine xmlns:a14="http://schemas.microsoft.com/office/drawing/2010/main" xmlns="" w="9525">
                            <a:solidFill>
                              <a:srgbClr val="660033"/>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76872" name="Object 6"/>
          <p:cNvGraphicFramePr>
            <a:graphicFrameLocks noChangeAspect="1"/>
          </p:cNvGraphicFramePr>
          <p:nvPr/>
        </p:nvGraphicFramePr>
        <p:xfrm>
          <a:off x="2438400" y="4419600"/>
          <a:ext cx="3986213" cy="968375"/>
        </p:xfrm>
        <a:graphic>
          <a:graphicData uri="http://schemas.openxmlformats.org/presentationml/2006/ole">
            <mc:AlternateContent xmlns:mc="http://schemas.openxmlformats.org/markup-compatibility/2006">
              <mc:Choice xmlns:v="urn:schemas-microsoft-com:vml" Requires="v">
                <p:oleObj spid="_x0000_s80962" name="Equation" r:id="rId12" imgW="2667000" imgH="647700" progId="Equation.3">
                  <p:embed/>
                </p:oleObj>
              </mc:Choice>
              <mc:Fallback>
                <p:oleObj name="Equation" r:id="rId12" imgW="2667000" imgH="647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0" y="4419600"/>
                        <a:ext cx="3986213" cy="968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76873" name="Object 7"/>
          <p:cNvGraphicFramePr>
            <a:graphicFrameLocks noChangeAspect="1"/>
          </p:cNvGraphicFramePr>
          <p:nvPr/>
        </p:nvGraphicFramePr>
        <p:xfrm>
          <a:off x="914400" y="5486400"/>
          <a:ext cx="5845175" cy="968375"/>
        </p:xfrm>
        <a:graphic>
          <a:graphicData uri="http://schemas.openxmlformats.org/presentationml/2006/ole">
            <mc:AlternateContent xmlns:mc="http://schemas.openxmlformats.org/markup-compatibility/2006">
              <mc:Choice xmlns:v="urn:schemas-microsoft-com:vml" Requires="v">
                <p:oleObj spid="_x0000_s80963" name="Equation" r:id="rId14" imgW="3911600" imgH="647700" progId="Equation.3">
                  <p:embed/>
                </p:oleObj>
              </mc:Choice>
              <mc:Fallback>
                <p:oleObj name="Equation" r:id="rId14" imgW="3911600" imgH="647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4400" y="5486400"/>
                        <a:ext cx="5845175" cy="968375"/>
                      </a:xfrm>
                      <a:prstGeom prst="rect">
                        <a:avLst/>
                      </a:prstGeom>
                      <a:solidFill>
                        <a:srgbClr val="FFFF66"/>
                      </a:solidFill>
                      <a:effectLst>
                        <a:outerShdw blurRad="63500" dist="38099" dir="2700000" algn="ctr" rotWithShape="0">
                          <a:srgbClr val="000000">
                            <a:alpha val="74998"/>
                          </a:srgbClr>
                        </a:outerShdw>
                      </a:effectLst>
                    </p:spPr>
                  </p:pic>
                </p:oleObj>
              </mc:Fallback>
            </mc:AlternateContent>
          </a:graphicData>
        </a:graphic>
      </p:graphicFrame>
      <p:sp>
        <p:nvSpPr>
          <p:cNvPr id="2" name="Slide Number Placeholder 1"/>
          <p:cNvSpPr>
            <a:spLocks noGrp="1"/>
          </p:cNvSpPr>
          <p:nvPr>
            <p:ph type="sldNum" sz="quarter" idx="10"/>
          </p:nvPr>
        </p:nvSpPr>
        <p:spPr/>
        <p:txBody>
          <a:bodyPr/>
          <a:lstStyle/>
          <a:p>
            <a:fld id="{E53C2017-23B9-694A-8C7B-5878B3F7B709}" type="slidenum">
              <a:rPr lang="en-US" smtClean="0"/>
              <a:t>24</a:t>
            </a:fld>
            <a:endParaRPr lang="en-US"/>
          </a:p>
        </p:txBody>
      </p:sp>
    </p:spTree>
    <p:extLst>
      <p:ext uri="{BB962C8B-B14F-4D97-AF65-F5344CB8AC3E}">
        <p14:creationId xmlns:p14="http://schemas.microsoft.com/office/powerpoint/2010/main" val="508350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8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68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68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6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Moore’s Law</a:t>
            </a:r>
            <a:endParaRPr lang="en-US" dirty="0"/>
          </a:p>
        </p:txBody>
      </p:sp>
      <p:sp>
        <p:nvSpPr>
          <p:cNvPr id="3" name="Content Placeholder 2"/>
          <p:cNvSpPr>
            <a:spLocks noGrp="1"/>
          </p:cNvSpPr>
          <p:nvPr>
            <p:ph idx="1"/>
          </p:nvPr>
        </p:nvSpPr>
        <p:spPr/>
        <p:txBody>
          <a:bodyPr/>
          <a:lstStyle/>
          <a:p>
            <a:r>
              <a:rPr lang="en-US" dirty="0" smtClean="0"/>
              <a:t>Transistors double every year</a:t>
            </a:r>
          </a:p>
          <a:p>
            <a:pPr lvl="1"/>
            <a:r>
              <a:rPr lang="en-US" dirty="0" smtClean="0"/>
              <a:t>Revised to every two years</a:t>
            </a:r>
          </a:p>
          <a:p>
            <a:pPr lvl="1"/>
            <a:r>
              <a:rPr lang="en-US" dirty="0" smtClean="0"/>
              <a:t>Sometimes revised to performance instead of transistors</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397716694"/>
              </p:ext>
            </p:extLst>
          </p:nvPr>
        </p:nvGraphicFramePr>
        <p:xfrm>
          <a:off x="457200" y="3733800"/>
          <a:ext cx="3508884" cy="2438400"/>
        </p:xfrm>
        <a:graphic>
          <a:graphicData uri="http://schemas.openxmlformats.org/presentationml/2006/ole">
            <mc:AlternateContent xmlns:mc="http://schemas.openxmlformats.org/markup-compatibility/2006">
              <mc:Choice xmlns:v="urn:schemas-microsoft-com:vml" Requires="v">
                <p:oleObj spid="_x0000_s65556" name="Document" r:id="rId3" imgW="3403600" imgH="2108200" progId="Word.Document.8">
                  <p:embed/>
                </p:oleObj>
              </mc:Choice>
              <mc:Fallback>
                <p:oleObj name="Document" r:id="rId3" imgW="3403600" imgH="2108200" progId="Word.Document.8">
                  <p:embed/>
                  <p:pic>
                    <p:nvPicPr>
                      <p:cNvPr id="0" name=""/>
                      <p:cNvPicPr>
                        <a:picLocks noChangeAspect="1" noChangeArrowheads="1"/>
                      </p:cNvPicPr>
                      <p:nvPr/>
                    </p:nvPicPr>
                    <p:blipFill>
                      <a:blip r:embed="rId4"/>
                      <a:srcRect/>
                      <a:stretch>
                        <a:fillRect/>
                      </a:stretch>
                    </p:blipFill>
                    <p:spPr bwMode="auto">
                      <a:xfrm>
                        <a:off x="457200" y="3733800"/>
                        <a:ext cx="3508884" cy="2438400"/>
                      </a:xfrm>
                      <a:prstGeom prst="rect">
                        <a:avLst/>
                      </a:prstGeom>
                      <a:noFill/>
                      <a:ln>
                        <a:noFill/>
                      </a:ln>
                      <a:effectLst/>
                      <a:extLst/>
                    </p:spPr>
                  </p:pic>
                </p:oleObj>
              </mc:Fallback>
            </mc:AlternateContent>
          </a:graphicData>
        </a:graphic>
      </p:graphicFrame>
      <p:sp>
        <p:nvSpPr>
          <p:cNvPr id="6" name="TextBox 5"/>
          <p:cNvSpPr txBox="1"/>
          <p:nvPr/>
        </p:nvSpPr>
        <p:spPr>
          <a:xfrm>
            <a:off x="5887139" y="6550223"/>
            <a:ext cx="1990286" cy="307777"/>
          </a:xfrm>
          <a:prstGeom prst="rect">
            <a:avLst/>
          </a:prstGeom>
          <a:noFill/>
        </p:spPr>
        <p:txBody>
          <a:bodyPr wrap="none" rtlCol="0">
            <a:spAutoFit/>
          </a:bodyPr>
          <a:lstStyle/>
          <a:p>
            <a:pPr algn="ctr"/>
            <a:r>
              <a:rPr lang="en-US" sz="1400" dirty="0" smtClean="0">
                <a:solidFill>
                  <a:srgbClr val="7F7F7F"/>
                </a:solidFill>
                <a:latin typeface="+mn-lt"/>
              </a:rPr>
              <a:t>(</a:t>
            </a:r>
            <a:r>
              <a:rPr lang="en-US" sz="1400" dirty="0" err="1" smtClean="0">
                <a:solidFill>
                  <a:srgbClr val="7F7F7F"/>
                </a:solidFill>
                <a:latin typeface="+mn-lt"/>
              </a:rPr>
              <a:t>Wgsimon</a:t>
            </a:r>
            <a:r>
              <a:rPr lang="en-US" sz="1400" dirty="0" smtClean="0">
                <a:solidFill>
                  <a:srgbClr val="7F7F7F"/>
                </a:solidFill>
                <a:latin typeface="+mn-lt"/>
              </a:rPr>
              <a:t> - Wikipedia)</a:t>
            </a:r>
            <a:endParaRPr lang="en-US" sz="1400" dirty="0">
              <a:solidFill>
                <a:srgbClr val="7F7F7F"/>
              </a:solidFill>
              <a:latin typeface="+mn-lt"/>
            </a:endParaRPr>
          </a:p>
        </p:txBody>
      </p:sp>
      <p:sp>
        <p:nvSpPr>
          <p:cNvPr id="7" name="TextBox 6"/>
          <p:cNvSpPr txBox="1"/>
          <p:nvPr/>
        </p:nvSpPr>
        <p:spPr>
          <a:xfrm>
            <a:off x="1524000" y="6096000"/>
            <a:ext cx="1312203" cy="307777"/>
          </a:xfrm>
          <a:prstGeom prst="rect">
            <a:avLst/>
          </a:prstGeom>
          <a:noFill/>
        </p:spPr>
        <p:txBody>
          <a:bodyPr wrap="none" rtlCol="0">
            <a:spAutoFit/>
          </a:bodyPr>
          <a:lstStyle/>
          <a:p>
            <a:pPr algn="ctr"/>
            <a:r>
              <a:rPr lang="en-US" sz="1400" dirty="0" smtClean="0">
                <a:solidFill>
                  <a:srgbClr val="7F7F7F"/>
                </a:solidFill>
                <a:latin typeface="+mn-lt"/>
              </a:rPr>
              <a:t>(Source: Intel)</a:t>
            </a:r>
            <a:endParaRPr lang="en-US" sz="1400" dirty="0">
              <a:solidFill>
                <a:srgbClr val="7F7F7F"/>
              </a:solidFill>
              <a:latin typeface="+mn-lt"/>
            </a:endParaRPr>
          </a:p>
        </p:txBody>
      </p:sp>
      <p:pic>
        <p:nvPicPr>
          <p:cNvPr id="8" name="Picture 7"/>
          <p:cNvPicPr>
            <a:picLocks noChangeAspect="1"/>
          </p:cNvPicPr>
          <p:nvPr/>
        </p:nvPicPr>
        <p:blipFill rotWithShape="1">
          <a:blip r:embed="rId5"/>
          <a:srcRect t="10340"/>
          <a:stretch/>
        </p:blipFill>
        <p:spPr>
          <a:xfrm>
            <a:off x="4038600" y="2877080"/>
            <a:ext cx="4876800" cy="3930406"/>
          </a:xfrm>
          <a:prstGeom prst="rect">
            <a:avLst/>
          </a:prstGeom>
        </p:spPr>
      </p:pic>
      <p:sp>
        <p:nvSpPr>
          <p:cNvPr id="5" name="Slide Number Placeholder 4"/>
          <p:cNvSpPr>
            <a:spLocks noGrp="1"/>
          </p:cNvSpPr>
          <p:nvPr>
            <p:ph type="sldNum" sz="quarter" idx="10"/>
          </p:nvPr>
        </p:nvSpPr>
        <p:spPr/>
        <p:txBody>
          <a:bodyPr/>
          <a:lstStyle/>
          <a:p>
            <a:fld id="{E53C2017-23B9-694A-8C7B-5878B3F7B709}" type="slidenum">
              <a:rPr lang="en-US" smtClean="0"/>
              <a:t>3</a:t>
            </a:fld>
            <a:endParaRPr lang="en-US"/>
          </a:p>
        </p:txBody>
      </p:sp>
    </p:spTree>
    <p:extLst>
      <p:ext uri="{BB962C8B-B14F-4D97-AF65-F5344CB8AC3E}">
        <p14:creationId xmlns:p14="http://schemas.microsoft.com/office/powerpoint/2010/main" val="21198341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1" name="Text Box 5"/>
          <p:cNvSpPr txBox="1">
            <a:spLocks noChangeArrowheads="1"/>
          </p:cNvSpPr>
          <p:nvPr/>
        </p:nvSpPr>
        <p:spPr bwMode="auto">
          <a:xfrm>
            <a:off x="304800" y="5791200"/>
            <a:ext cx="8610600" cy="701675"/>
          </a:xfrm>
          <a:prstGeom prst="rect">
            <a:avLst/>
          </a:prstGeom>
          <a:solidFill>
            <a:srgbClr val="FFFF66"/>
          </a:solidFill>
          <a:ln w="9525">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lgn="ctr">
              <a:defRPr/>
            </a:pPr>
            <a:r>
              <a:rPr lang="en-US" sz="2000" b="1"/>
              <a:t>Criteria of performance evaluation differs among users and designers</a:t>
            </a:r>
            <a:r>
              <a:rPr lang="en-US" b="1"/>
              <a:t> </a:t>
            </a:r>
            <a:endParaRPr lang="en-US" sz="1600"/>
          </a:p>
        </p:txBody>
      </p:sp>
      <p:sp>
        <p:nvSpPr>
          <p:cNvPr id="470026" name="Rectangle 10"/>
          <p:cNvSpPr>
            <a:spLocks noGrp="1" noChangeArrowheads="1"/>
          </p:cNvSpPr>
          <p:nvPr>
            <p:ph type="title"/>
          </p:nvPr>
        </p:nvSpPr>
        <p:spPr/>
        <p:txBody>
          <a:bodyPr/>
          <a:lstStyle/>
          <a:p>
            <a:pPr eaLnBrk="1" hangingPunct="1">
              <a:defRPr/>
            </a:pPr>
            <a:r>
              <a:rPr lang="en-US">
                <a:ea typeface="+mj-ea"/>
                <a:cs typeface="+mj-cs"/>
              </a:rPr>
              <a:t>Defining Performance</a:t>
            </a:r>
          </a:p>
        </p:txBody>
      </p:sp>
      <p:sp>
        <p:nvSpPr>
          <p:cNvPr id="27653" name="Rectangle 11"/>
          <p:cNvSpPr>
            <a:spLocks noGrp="1" noChangeArrowheads="1"/>
          </p:cNvSpPr>
          <p:nvPr>
            <p:ph type="body" sz="half" idx="1"/>
          </p:nvPr>
        </p:nvSpPr>
        <p:spPr/>
        <p:txBody>
          <a:bodyPr/>
          <a:lstStyle/>
          <a:p>
            <a:pPr eaLnBrk="1" hangingPunct="1">
              <a:lnSpc>
                <a:spcPct val="90000"/>
              </a:lnSpc>
            </a:pPr>
            <a:r>
              <a:rPr lang="en-US" sz="2400"/>
              <a:t>Performance means different things to different people, therefore its assessment is subtle</a:t>
            </a:r>
          </a:p>
          <a:p>
            <a:pPr eaLnBrk="1" hangingPunct="1">
              <a:lnSpc>
                <a:spcPct val="90000"/>
              </a:lnSpc>
              <a:buFontTx/>
              <a:buNone/>
            </a:pPr>
            <a:r>
              <a:rPr lang="en-US" sz="2400">
                <a:solidFill>
                  <a:schemeClr val="accent2"/>
                </a:solidFill>
              </a:rPr>
              <a:t>Analogy from the airlines industry:</a:t>
            </a:r>
            <a:r>
              <a:rPr lang="en-US" sz="2400"/>
              <a:t> </a:t>
            </a:r>
          </a:p>
          <a:p>
            <a:pPr eaLnBrk="1" hangingPunct="1">
              <a:lnSpc>
                <a:spcPct val="90000"/>
              </a:lnSpc>
            </a:pPr>
            <a:r>
              <a:rPr lang="en-US" sz="2400"/>
              <a:t>How to measure performance for an airplane?</a:t>
            </a:r>
          </a:p>
          <a:p>
            <a:pPr lvl="1" eaLnBrk="1" hangingPunct="1">
              <a:lnSpc>
                <a:spcPct val="90000"/>
              </a:lnSpc>
            </a:pPr>
            <a:r>
              <a:rPr lang="en-US" sz="2000"/>
              <a:t>Cruising speed 		(How fast it gets to the destination) </a:t>
            </a:r>
          </a:p>
          <a:p>
            <a:pPr lvl="1" eaLnBrk="1" hangingPunct="1">
              <a:lnSpc>
                <a:spcPct val="90000"/>
              </a:lnSpc>
            </a:pPr>
            <a:r>
              <a:rPr lang="en-US" sz="2000"/>
              <a:t>Flight range		(How far it can reach)</a:t>
            </a:r>
          </a:p>
          <a:p>
            <a:pPr lvl="1" eaLnBrk="1" hangingPunct="1">
              <a:lnSpc>
                <a:spcPct val="90000"/>
              </a:lnSpc>
            </a:pPr>
            <a:r>
              <a:rPr lang="en-US" sz="2000"/>
              <a:t>Passenger capacity	(How many passengers it can carry)</a:t>
            </a:r>
          </a:p>
        </p:txBody>
      </p:sp>
      <p:graphicFrame>
        <p:nvGraphicFramePr>
          <p:cNvPr id="27650" name="Object 2"/>
          <p:cNvGraphicFramePr>
            <a:graphicFrameLocks noGrp="1" noChangeAspect="1"/>
          </p:cNvGraphicFramePr>
          <p:nvPr>
            <p:ph sz="half" idx="2"/>
            <p:extLst>
              <p:ext uri="{D42A27DB-BD31-4B8C-83A1-F6EECF244321}">
                <p14:modId xmlns:p14="http://schemas.microsoft.com/office/powerpoint/2010/main" val="3219679503"/>
              </p:ext>
            </p:extLst>
          </p:nvPr>
        </p:nvGraphicFramePr>
        <p:xfrm>
          <a:off x="533401" y="4000500"/>
          <a:ext cx="7945953" cy="1461303"/>
        </p:xfrm>
        <a:graphic>
          <a:graphicData uri="http://schemas.openxmlformats.org/presentationml/2006/ole">
            <mc:AlternateContent xmlns:mc="http://schemas.openxmlformats.org/markup-compatibility/2006">
              <mc:Choice xmlns:v="urn:schemas-microsoft-com:vml" Requires="v">
                <p:oleObj spid="_x0000_s66580" name="Document" r:id="rId4" imgW="6306312" imgH="1159764" progId="Word.Document.8">
                  <p:embed/>
                </p:oleObj>
              </mc:Choice>
              <mc:Fallback>
                <p:oleObj name="Document" r:id="rId4" imgW="6306312" imgH="115976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1" y="4000500"/>
                        <a:ext cx="7945953" cy="146130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E53C2017-23B9-694A-8C7B-5878B3F7B709}" type="slidenum">
              <a:rPr lang="en-US" smtClean="0"/>
              <a:t>4</a:t>
            </a:fld>
            <a:endParaRPr lang="en-US"/>
          </a:p>
        </p:txBody>
      </p:sp>
    </p:spTree>
    <p:extLst>
      <p:ext uri="{BB962C8B-B14F-4D97-AF65-F5344CB8AC3E}">
        <p14:creationId xmlns:p14="http://schemas.microsoft.com/office/powerpoint/2010/main" val="32171930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7" name="Rectangle 7"/>
          <p:cNvSpPr>
            <a:spLocks noGrp="1" noChangeArrowheads="1"/>
          </p:cNvSpPr>
          <p:nvPr>
            <p:ph type="title"/>
          </p:nvPr>
        </p:nvSpPr>
        <p:spPr/>
        <p:txBody>
          <a:bodyPr/>
          <a:lstStyle/>
          <a:p>
            <a:pPr eaLnBrk="1" hangingPunct="1">
              <a:defRPr/>
            </a:pPr>
            <a:r>
              <a:rPr lang="en-US">
                <a:ea typeface="+mj-ea"/>
                <a:cs typeface="+mj-cs"/>
              </a:rPr>
              <a:t>Performance Metrics</a:t>
            </a:r>
          </a:p>
        </p:txBody>
      </p:sp>
      <p:sp>
        <p:nvSpPr>
          <p:cNvPr id="29699" name="Rectangle 8"/>
          <p:cNvSpPr>
            <a:spLocks noGrp="1" noChangeArrowheads="1"/>
          </p:cNvSpPr>
          <p:nvPr>
            <p:ph idx="1"/>
          </p:nvPr>
        </p:nvSpPr>
        <p:spPr/>
        <p:txBody>
          <a:bodyPr/>
          <a:lstStyle/>
          <a:p>
            <a:pPr eaLnBrk="1" hangingPunct="1">
              <a:lnSpc>
                <a:spcPct val="90000"/>
              </a:lnSpc>
            </a:pPr>
            <a:r>
              <a:rPr lang="en-US" sz="2000" dirty="0"/>
              <a:t>Response (execution) time:</a:t>
            </a:r>
          </a:p>
          <a:p>
            <a:pPr lvl="1" eaLnBrk="1" hangingPunct="1">
              <a:lnSpc>
                <a:spcPct val="90000"/>
              </a:lnSpc>
            </a:pPr>
            <a:r>
              <a:rPr lang="en-US" sz="1800" dirty="0"/>
              <a:t>The time between the start and the completion of a task </a:t>
            </a:r>
          </a:p>
          <a:p>
            <a:pPr lvl="1" eaLnBrk="1" hangingPunct="1">
              <a:lnSpc>
                <a:spcPct val="90000"/>
              </a:lnSpc>
            </a:pPr>
            <a:r>
              <a:rPr lang="en-US" sz="1800" dirty="0"/>
              <a:t>Measures user perception of the system speed</a:t>
            </a:r>
          </a:p>
          <a:p>
            <a:pPr lvl="1" eaLnBrk="1" hangingPunct="1">
              <a:lnSpc>
                <a:spcPct val="90000"/>
              </a:lnSpc>
            </a:pPr>
            <a:r>
              <a:rPr lang="en-US" sz="1800" dirty="0"/>
              <a:t>Common in reactive and time critical </a:t>
            </a:r>
            <a:r>
              <a:rPr lang="en-US" sz="1800" dirty="0" smtClean="0"/>
              <a:t>systems</a:t>
            </a:r>
            <a:endParaRPr lang="en-US" sz="1800" dirty="0"/>
          </a:p>
          <a:p>
            <a:pPr lvl="1" eaLnBrk="1" hangingPunct="1">
              <a:lnSpc>
                <a:spcPct val="90000"/>
              </a:lnSpc>
            </a:pPr>
            <a:r>
              <a:rPr lang="en-US" sz="1800" dirty="0" smtClean="0"/>
              <a:t>Single</a:t>
            </a:r>
            <a:r>
              <a:rPr lang="en-US" sz="1800" dirty="0"/>
              <a:t>-user </a:t>
            </a:r>
            <a:r>
              <a:rPr lang="en-US" sz="1800" dirty="0" smtClean="0"/>
              <a:t>computer</a:t>
            </a:r>
            <a:endParaRPr lang="en-US" sz="2000" dirty="0"/>
          </a:p>
          <a:p>
            <a:pPr eaLnBrk="1" hangingPunct="1">
              <a:lnSpc>
                <a:spcPct val="90000"/>
              </a:lnSpc>
            </a:pPr>
            <a:r>
              <a:rPr lang="en-US" sz="2000" dirty="0"/>
              <a:t>Throughput:</a:t>
            </a:r>
            <a:endParaRPr lang="en-US" sz="2400" dirty="0"/>
          </a:p>
          <a:p>
            <a:pPr lvl="1" eaLnBrk="1" hangingPunct="1">
              <a:lnSpc>
                <a:spcPct val="90000"/>
              </a:lnSpc>
            </a:pPr>
            <a:r>
              <a:rPr lang="en-US" sz="1800" dirty="0"/>
              <a:t>The total number of tasks done in a given time</a:t>
            </a:r>
          </a:p>
          <a:p>
            <a:pPr lvl="1" eaLnBrk="1" hangingPunct="1">
              <a:lnSpc>
                <a:spcPct val="90000"/>
              </a:lnSpc>
            </a:pPr>
            <a:r>
              <a:rPr lang="en-US" sz="1800" dirty="0" smtClean="0"/>
              <a:t>Relevant </a:t>
            </a:r>
            <a:r>
              <a:rPr lang="en-US" sz="1800" dirty="0"/>
              <a:t>to batch processing (billing, credit card processing</a:t>
            </a:r>
            <a:r>
              <a:rPr lang="en-US" sz="1800" dirty="0" smtClean="0"/>
              <a:t>)</a:t>
            </a:r>
          </a:p>
          <a:p>
            <a:pPr lvl="1" eaLnBrk="1" hangingPunct="1">
              <a:lnSpc>
                <a:spcPct val="90000"/>
              </a:lnSpc>
            </a:pPr>
            <a:r>
              <a:rPr lang="en-US" sz="1800" dirty="0" smtClean="0"/>
              <a:t>Also many-user services (web servers)</a:t>
            </a:r>
          </a:p>
          <a:p>
            <a:pPr eaLnBrk="1" hangingPunct="1">
              <a:lnSpc>
                <a:spcPct val="90000"/>
              </a:lnSpc>
            </a:pPr>
            <a:r>
              <a:rPr lang="en-US" sz="2200" dirty="0" smtClean="0"/>
              <a:t>Power:</a:t>
            </a:r>
          </a:p>
          <a:p>
            <a:pPr lvl="1" eaLnBrk="1" hangingPunct="1">
              <a:lnSpc>
                <a:spcPct val="90000"/>
              </a:lnSpc>
            </a:pPr>
            <a:r>
              <a:rPr lang="en-US" sz="1800" dirty="0" smtClean="0"/>
              <a:t>Power consumed or battery life</a:t>
            </a:r>
          </a:p>
          <a:p>
            <a:pPr lvl="1" eaLnBrk="1" hangingPunct="1">
              <a:lnSpc>
                <a:spcPct val="90000"/>
              </a:lnSpc>
            </a:pPr>
            <a:r>
              <a:rPr lang="en-US" sz="1800" dirty="0" smtClean="0"/>
              <a:t>Especially relevant for mobile</a:t>
            </a:r>
          </a:p>
        </p:txBody>
      </p:sp>
      <p:sp>
        <p:nvSpPr>
          <p:cNvPr id="2" name="Slide Number Placeholder 1"/>
          <p:cNvSpPr>
            <a:spLocks noGrp="1"/>
          </p:cNvSpPr>
          <p:nvPr>
            <p:ph type="sldNum" sz="quarter" idx="10"/>
          </p:nvPr>
        </p:nvSpPr>
        <p:spPr/>
        <p:txBody>
          <a:bodyPr/>
          <a:lstStyle/>
          <a:p>
            <a:fld id="{E53C2017-23B9-694A-8C7B-5878B3F7B709}" type="slidenum">
              <a:rPr lang="en-US" smtClean="0"/>
              <a:t>5</a:t>
            </a:fld>
            <a:endParaRPr lang="en-US"/>
          </a:p>
        </p:txBody>
      </p:sp>
    </p:spTree>
    <p:extLst>
      <p:ext uri="{BB962C8B-B14F-4D97-AF65-F5344CB8AC3E}">
        <p14:creationId xmlns:p14="http://schemas.microsoft.com/office/powerpoint/2010/main" val="3137246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6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69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6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1614488" y="2514600"/>
          <a:ext cx="4846637" cy="920750"/>
        </p:xfrm>
        <a:graphic>
          <a:graphicData uri="http://schemas.openxmlformats.org/presentationml/2006/ole">
            <mc:AlternateContent xmlns:mc="http://schemas.openxmlformats.org/markup-compatibility/2006">
              <mc:Choice xmlns:v="urn:schemas-microsoft-com:vml" Requires="v">
                <p:oleObj spid="_x0000_s67604" name="Equation" r:id="rId4" imgW="2070100" imgH="393700" progId="Equation.3">
                  <p:embed/>
                </p:oleObj>
              </mc:Choice>
              <mc:Fallback>
                <p:oleObj name="Equation" r:id="rId4" imgW="2070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488" y="2514600"/>
                        <a:ext cx="4846637" cy="920750"/>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473103" name="Rectangle 15"/>
          <p:cNvSpPr>
            <a:spLocks noGrp="1" noChangeArrowheads="1"/>
          </p:cNvSpPr>
          <p:nvPr>
            <p:ph type="title"/>
          </p:nvPr>
        </p:nvSpPr>
        <p:spPr/>
        <p:txBody>
          <a:bodyPr/>
          <a:lstStyle/>
          <a:p>
            <a:pPr eaLnBrk="1" hangingPunct="1">
              <a:defRPr/>
            </a:pPr>
            <a:r>
              <a:rPr lang="en-US">
                <a:ea typeface="+mj-ea"/>
                <a:cs typeface="+mj-cs"/>
              </a:rPr>
              <a:t>Response-time Metric</a:t>
            </a:r>
          </a:p>
        </p:txBody>
      </p:sp>
      <p:sp>
        <p:nvSpPr>
          <p:cNvPr id="31748" name="Rectangle 16"/>
          <p:cNvSpPr>
            <a:spLocks noGrp="1" noChangeArrowheads="1"/>
          </p:cNvSpPr>
          <p:nvPr>
            <p:ph type="body" idx="1"/>
          </p:nvPr>
        </p:nvSpPr>
        <p:spPr/>
        <p:txBody>
          <a:bodyPr/>
          <a:lstStyle/>
          <a:p>
            <a:pPr eaLnBrk="1" hangingPunct="1"/>
            <a:r>
              <a:rPr lang="en-US"/>
              <a:t>Maximizing performance means minimizing response (execution) time</a:t>
            </a:r>
          </a:p>
        </p:txBody>
      </p:sp>
      <p:sp>
        <p:nvSpPr>
          <p:cNvPr id="2" name="Slide Number Placeholder 1"/>
          <p:cNvSpPr>
            <a:spLocks noGrp="1"/>
          </p:cNvSpPr>
          <p:nvPr>
            <p:ph type="sldNum" sz="quarter" idx="10"/>
          </p:nvPr>
        </p:nvSpPr>
        <p:spPr/>
        <p:txBody>
          <a:bodyPr/>
          <a:lstStyle/>
          <a:p>
            <a:fld id="{E53C2017-23B9-694A-8C7B-5878B3F7B709}" type="slidenum">
              <a:rPr lang="en-US" smtClean="0"/>
              <a:t>6</a:t>
            </a:fld>
            <a:endParaRPr lang="en-US"/>
          </a:p>
        </p:txBody>
      </p:sp>
    </p:spTree>
    <p:extLst>
      <p:ext uri="{BB962C8B-B14F-4D97-AF65-F5344CB8AC3E}">
        <p14:creationId xmlns:p14="http://schemas.microsoft.com/office/powerpoint/2010/main" val="4782917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1782763" y="1219200"/>
          <a:ext cx="4846637" cy="920750"/>
        </p:xfrm>
        <a:graphic>
          <a:graphicData uri="http://schemas.openxmlformats.org/presentationml/2006/ole">
            <mc:AlternateContent xmlns:mc="http://schemas.openxmlformats.org/markup-compatibility/2006">
              <mc:Choice xmlns:v="urn:schemas-microsoft-com:vml" Requires="v">
                <p:oleObj spid="_x0000_s68639" name="Equation" r:id="rId4" imgW="2070100" imgH="393700" progId="Equation.3">
                  <p:embed/>
                </p:oleObj>
              </mc:Choice>
              <mc:Fallback>
                <p:oleObj name="Equation" r:id="rId4" imgW="2070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2763" y="1219200"/>
                        <a:ext cx="4846637" cy="920750"/>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33795" name="Object 3"/>
          <p:cNvGraphicFramePr>
            <a:graphicFrameLocks noChangeAspect="1"/>
          </p:cNvGraphicFramePr>
          <p:nvPr/>
        </p:nvGraphicFramePr>
        <p:xfrm>
          <a:off x="533400" y="4875213"/>
          <a:ext cx="7716838" cy="992187"/>
        </p:xfrm>
        <a:graphic>
          <a:graphicData uri="http://schemas.openxmlformats.org/presentationml/2006/ole">
            <mc:AlternateContent xmlns:mc="http://schemas.openxmlformats.org/markup-compatibility/2006">
              <mc:Choice xmlns:v="urn:schemas-microsoft-com:vml" Requires="v">
                <p:oleObj spid="_x0000_s68640" name="Equation" r:id="rId6" imgW="3556000" imgH="457200" progId="Equation.3">
                  <p:embed/>
                </p:oleObj>
              </mc:Choice>
              <mc:Fallback>
                <p:oleObj name="Equation" r:id="rId6" imgW="35560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875213"/>
                        <a:ext cx="7716838" cy="992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8933" name="Rectangle 1029"/>
          <p:cNvSpPr>
            <a:spLocks noGrp="1" noChangeArrowheads="1"/>
          </p:cNvSpPr>
          <p:nvPr>
            <p:ph type="title"/>
          </p:nvPr>
        </p:nvSpPr>
        <p:spPr/>
        <p:txBody>
          <a:bodyPr/>
          <a:lstStyle/>
          <a:p>
            <a:pPr eaLnBrk="1" hangingPunct="1">
              <a:defRPr/>
            </a:pPr>
            <a:r>
              <a:rPr lang="en-US">
                <a:ea typeface="+mj-ea"/>
                <a:cs typeface="+mj-cs"/>
              </a:rPr>
              <a:t>Response-time Metric</a:t>
            </a:r>
          </a:p>
        </p:txBody>
      </p:sp>
      <p:sp>
        <p:nvSpPr>
          <p:cNvPr id="33797" name="Rectangle 1030"/>
          <p:cNvSpPr>
            <a:spLocks noGrp="1" noChangeArrowheads="1"/>
          </p:cNvSpPr>
          <p:nvPr>
            <p:ph type="body" idx="1"/>
          </p:nvPr>
        </p:nvSpPr>
        <p:spPr>
          <a:xfrm>
            <a:off x="533400" y="2286000"/>
            <a:ext cx="7924800" cy="4267200"/>
          </a:xfrm>
        </p:spPr>
        <p:txBody>
          <a:bodyPr/>
          <a:lstStyle/>
          <a:p>
            <a:pPr eaLnBrk="1" hangingPunct="1"/>
            <a:r>
              <a:rPr lang="en-US"/>
              <a:t>Performance of Processor P1 is better than P2  if</a:t>
            </a:r>
          </a:p>
          <a:p>
            <a:pPr lvl="1" eaLnBrk="1" hangingPunct="1"/>
            <a:r>
              <a:rPr lang="en-US" b="1">
                <a:solidFill>
                  <a:schemeClr val="accent2"/>
                </a:solidFill>
              </a:rPr>
              <a:t>For a given work load L</a:t>
            </a:r>
            <a:endParaRPr lang="en-US" b="1"/>
          </a:p>
          <a:p>
            <a:pPr lvl="1" eaLnBrk="1" hangingPunct="1"/>
            <a:r>
              <a:rPr lang="en-US"/>
              <a:t>P1 takes less time to execute L than P2</a:t>
            </a:r>
          </a:p>
        </p:txBody>
      </p:sp>
      <p:sp>
        <p:nvSpPr>
          <p:cNvPr id="2" name="Slide Number Placeholder 1"/>
          <p:cNvSpPr>
            <a:spLocks noGrp="1"/>
          </p:cNvSpPr>
          <p:nvPr>
            <p:ph type="sldNum" sz="quarter" idx="10"/>
          </p:nvPr>
        </p:nvSpPr>
        <p:spPr/>
        <p:txBody>
          <a:bodyPr/>
          <a:lstStyle/>
          <a:p>
            <a:fld id="{E53C2017-23B9-694A-8C7B-5878B3F7B709}" type="slidenum">
              <a:rPr lang="en-US" smtClean="0"/>
              <a:t>7</a:t>
            </a:fld>
            <a:endParaRPr lang="en-US"/>
          </a:p>
        </p:txBody>
      </p:sp>
    </p:spTree>
    <p:extLst>
      <p:ext uri="{BB962C8B-B14F-4D97-AF65-F5344CB8AC3E}">
        <p14:creationId xmlns:p14="http://schemas.microsoft.com/office/powerpoint/2010/main" val="2764416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1782763" y="1219200"/>
          <a:ext cx="4846637" cy="920750"/>
        </p:xfrm>
        <a:graphic>
          <a:graphicData uri="http://schemas.openxmlformats.org/presentationml/2006/ole">
            <mc:AlternateContent xmlns:mc="http://schemas.openxmlformats.org/markup-compatibility/2006">
              <mc:Choice xmlns:v="urn:schemas-microsoft-com:vml" Requires="v">
                <p:oleObj spid="_x0000_s69663" name="Equation" r:id="rId4" imgW="2070100" imgH="393700" progId="Equation.3">
                  <p:embed/>
                </p:oleObj>
              </mc:Choice>
              <mc:Fallback>
                <p:oleObj name="Equation" r:id="rId4" imgW="2070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2763" y="1219200"/>
                        <a:ext cx="4846637" cy="920750"/>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35843" name="Object 3"/>
          <p:cNvGraphicFramePr>
            <a:graphicFrameLocks noChangeAspect="1"/>
          </p:cNvGraphicFramePr>
          <p:nvPr>
            <p:extLst>
              <p:ext uri="{D42A27DB-BD31-4B8C-83A1-F6EECF244321}">
                <p14:modId xmlns:p14="http://schemas.microsoft.com/office/powerpoint/2010/main" val="2458925885"/>
              </p:ext>
            </p:extLst>
          </p:nvPr>
        </p:nvGraphicFramePr>
        <p:xfrm>
          <a:off x="228600" y="4572000"/>
          <a:ext cx="8612188" cy="974725"/>
        </p:xfrm>
        <a:graphic>
          <a:graphicData uri="http://schemas.openxmlformats.org/presentationml/2006/ole">
            <mc:AlternateContent xmlns:mc="http://schemas.openxmlformats.org/markup-compatibility/2006">
              <mc:Choice xmlns:v="urn:schemas-microsoft-com:vml" Requires="v">
                <p:oleObj spid="_x0000_s69664" name="Equation" r:id="rId6" imgW="4165600" imgH="469900" progId="Equation.3">
                  <p:embed/>
                </p:oleObj>
              </mc:Choice>
              <mc:Fallback>
                <p:oleObj name="Equation" r:id="rId6" imgW="4165600" imgH="469900" progId="Equation.3">
                  <p:embed/>
                  <p:pic>
                    <p:nvPicPr>
                      <p:cNvPr id="0" name=""/>
                      <p:cNvPicPr>
                        <a:picLocks noChangeAspect="1" noChangeArrowheads="1"/>
                      </p:cNvPicPr>
                      <p:nvPr/>
                    </p:nvPicPr>
                    <p:blipFill>
                      <a:blip r:embed="rId7"/>
                      <a:srcRect/>
                      <a:stretch>
                        <a:fillRect/>
                      </a:stretch>
                    </p:blipFill>
                    <p:spPr bwMode="auto">
                      <a:xfrm>
                        <a:off x="228600" y="4572000"/>
                        <a:ext cx="8612188"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6885" name="Rectangle 1029"/>
          <p:cNvSpPr>
            <a:spLocks noGrp="1" noChangeArrowheads="1"/>
          </p:cNvSpPr>
          <p:nvPr>
            <p:ph type="title"/>
          </p:nvPr>
        </p:nvSpPr>
        <p:spPr/>
        <p:txBody>
          <a:bodyPr/>
          <a:lstStyle/>
          <a:p>
            <a:pPr eaLnBrk="1" hangingPunct="1">
              <a:defRPr/>
            </a:pPr>
            <a:r>
              <a:rPr lang="en-US">
                <a:ea typeface="+mj-ea"/>
                <a:cs typeface="+mj-cs"/>
              </a:rPr>
              <a:t>Response-time Metric</a:t>
            </a:r>
          </a:p>
        </p:txBody>
      </p:sp>
      <p:sp>
        <p:nvSpPr>
          <p:cNvPr id="35845" name="Rectangle 1030"/>
          <p:cNvSpPr>
            <a:spLocks noGrp="1" noChangeArrowheads="1"/>
          </p:cNvSpPr>
          <p:nvPr>
            <p:ph type="body" idx="1"/>
          </p:nvPr>
        </p:nvSpPr>
        <p:spPr>
          <a:xfrm>
            <a:off x="533400" y="2209800"/>
            <a:ext cx="7924800" cy="4343400"/>
          </a:xfrm>
        </p:spPr>
        <p:txBody>
          <a:bodyPr/>
          <a:lstStyle/>
          <a:p>
            <a:pPr eaLnBrk="1" hangingPunct="1"/>
            <a:r>
              <a:rPr lang="en-US"/>
              <a:t>Relative performance captures the performance ratio</a:t>
            </a:r>
          </a:p>
          <a:p>
            <a:pPr lvl="1" eaLnBrk="1" hangingPunct="1"/>
            <a:r>
              <a:rPr lang="en-US"/>
              <a:t>For the same work load</a:t>
            </a:r>
          </a:p>
        </p:txBody>
      </p:sp>
      <p:sp>
        <p:nvSpPr>
          <p:cNvPr id="2" name="Slide Number Placeholder 1"/>
          <p:cNvSpPr>
            <a:spLocks noGrp="1"/>
          </p:cNvSpPr>
          <p:nvPr>
            <p:ph type="sldNum" sz="quarter" idx="10"/>
          </p:nvPr>
        </p:nvSpPr>
        <p:spPr/>
        <p:txBody>
          <a:bodyPr/>
          <a:lstStyle/>
          <a:p>
            <a:fld id="{E53C2017-23B9-694A-8C7B-5878B3F7B709}" type="slidenum">
              <a:rPr lang="en-US" smtClean="0"/>
              <a:t>8</a:t>
            </a:fld>
            <a:endParaRPr lang="en-US"/>
          </a:p>
        </p:txBody>
      </p:sp>
    </p:spTree>
    <p:extLst>
      <p:ext uri="{BB962C8B-B14F-4D97-AF65-F5344CB8AC3E}">
        <p14:creationId xmlns:p14="http://schemas.microsoft.com/office/powerpoint/2010/main" val="1829793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152400" y="3021013"/>
          <a:ext cx="8839200" cy="1246187"/>
        </p:xfrm>
        <a:graphic>
          <a:graphicData uri="http://schemas.openxmlformats.org/presentationml/2006/ole">
            <mc:AlternateContent xmlns:mc="http://schemas.openxmlformats.org/markup-compatibility/2006">
              <mc:Choice xmlns:v="urn:schemas-microsoft-com:vml" Requires="v">
                <p:oleObj spid="_x0000_s70676" name="Equation" r:id="rId4" imgW="7315554" imgH="996852" progId="Equation.3">
                  <p:embed/>
                </p:oleObj>
              </mc:Choice>
              <mc:Fallback>
                <p:oleObj name="Equation" r:id="rId4" imgW="7315554" imgH="99685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21013"/>
                        <a:ext cx="8839200" cy="1246187"/>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475146" name="Rectangle 10"/>
          <p:cNvSpPr>
            <a:spLocks noGrp="1" noChangeArrowheads="1"/>
          </p:cNvSpPr>
          <p:nvPr>
            <p:ph type="title"/>
          </p:nvPr>
        </p:nvSpPr>
        <p:spPr/>
        <p:txBody>
          <a:bodyPr/>
          <a:lstStyle/>
          <a:p>
            <a:pPr eaLnBrk="1" hangingPunct="1">
              <a:defRPr/>
            </a:pPr>
            <a:r>
              <a:rPr lang="en-US">
                <a:ea typeface="+mj-ea"/>
                <a:cs typeface="+mj-cs"/>
              </a:rPr>
              <a:t>Designer’s Performance Metrics</a:t>
            </a:r>
          </a:p>
        </p:txBody>
      </p:sp>
      <p:sp>
        <p:nvSpPr>
          <p:cNvPr id="37892" name="Rectangle 11"/>
          <p:cNvSpPr>
            <a:spLocks noGrp="1" noChangeArrowheads="1"/>
          </p:cNvSpPr>
          <p:nvPr>
            <p:ph type="body" idx="1"/>
          </p:nvPr>
        </p:nvSpPr>
        <p:spPr/>
        <p:txBody>
          <a:bodyPr/>
          <a:lstStyle/>
          <a:p>
            <a:pPr eaLnBrk="1" hangingPunct="1">
              <a:lnSpc>
                <a:spcPct val="90000"/>
              </a:lnSpc>
            </a:pPr>
            <a:r>
              <a:rPr lang="en-US" sz="2800"/>
              <a:t>Users and designers measure performance using different metrics</a:t>
            </a:r>
          </a:p>
          <a:p>
            <a:pPr lvl="1" eaLnBrk="1" hangingPunct="1">
              <a:lnSpc>
                <a:spcPct val="90000"/>
              </a:lnSpc>
            </a:pPr>
            <a:r>
              <a:rPr lang="en-US" sz="2400"/>
              <a:t>Users: quotable metrics (GHz)</a:t>
            </a:r>
          </a:p>
          <a:p>
            <a:pPr lvl="1" eaLnBrk="1" hangingPunct="1">
              <a:lnSpc>
                <a:spcPct val="90000"/>
              </a:lnSpc>
            </a:pPr>
            <a:r>
              <a:rPr lang="en-US" sz="2400"/>
              <a:t>Designers: program execution</a:t>
            </a:r>
          </a:p>
          <a:p>
            <a:pPr eaLnBrk="1" hangingPunct="1">
              <a:lnSpc>
                <a:spcPct val="90000"/>
              </a:lnSpc>
              <a:spcBef>
                <a:spcPts val="11500"/>
              </a:spcBef>
            </a:pPr>
            <a:r>
              <a:rPr lang="en-US" sz="2800"/>
              <a:t>Designer focuses on reducing the clock cycle time and the number of cycles per program</a:t>
            </a:r>
          </a:p>
          <a:p>
            <a:pPr eaLnBrk="1" hangingPunct="1">
              <a:lnSpc>
                <a:spcPct val="90000"/>
              </a:lnSpc>
            </a:pPr>
            <a:r>
              <a:rPr lang="en-US" sz="2800"/>
              <a:t>Many techniques to decrease the number of clock cycles also increase the clock cycle time or the average number of cycles per instruction (CPI)</a:t>
            </a:r>
          </a:p>
        </p:txBody>
      </p:sp>
      <p:sp>
        <p:nvSpPr>
          <p:cNvPr id="2" name="Slide Number Placeholder 1"/>
          <p:cNvSpPr>
            <a:spLocks noGrp="1"/>
          </p:cNvSpPr>
          <p:nvPr>
            <p:ph type="sldNum" sz="quarter" idx="10"/>
          </p:nvPr>
        </p:nvSpPr>
        <p:spPr/>
        <p:txBody>
          <a:bodyPr/>
          <a:lstStyle/>
          <a:p>
            <a:fld id="{E53C2017-23B9-694A-8C7B-5878B3F7B709}" type="slidenum">
              <a:rPr lang="en-US" smtClean="0"/>
              <a:t>9</a:t>
            </a:fld>
            <a:endParaRPr lang="en-US"/>
          </a:p>
        </p:txBody>
      </p:sp>
    </p:spTree>
    <p:extLst>
      <p:ext uri="{BB962C8B-B14F-4D97-AF65-F5344CB8AC3E}">
        <p14:creationId xmlns:p14="http://schemas.microsoft.com/office/powerpoint/2010/main" val="89110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UMBC">
  <a:themeElements>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UMB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UMB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MB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MB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MB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MB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MB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X:Templates:My Templates:UMBC.pot</Template>
  <TotalTime>1074</TotalTime>
  <Words>1250</Words>
  <Application>Microsoft Macintosh PowerPoint</Application>
  <PresentationFormat>On-screen Show (4:3)</PresentationFormat>
  <Paragraphs>180</Paragraphs>
  <Slides>24</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5" baseType="lpstr">
      <vt:lpstr>Arial Black</vt:lpstr>
      <vt:lpstr>Monotype Sorts</vt:lpstr>
      <vt:lpstr>ＭＳ Ｐゴシック</vt:lpstr>
      <vt:lpstr>Symbol</vt:lpstr>
      <vt:lpstr>Times</vt:lpstr>
      <vt:lpstr>Times New Roman</vt:lpstr>
      <vt:lpstr>Wingdings</vt:lpstr>
      <vt:lpstr>Arial</vt:lpstr>
      <vt:lpstr>UMBC</vt:lpstr>
      <vt:lpstr>Document</vt:lpstr>
      <vt:lpstr>Equation</vt:lpstr>
      <vt:lpstr>CMSC 611: Advanced Computer Architecture</vt:lpstr>
      <vt:lpstr>Integrated Circuits: Fueling Innovation</vt:lpstr>
      <vt:lpstr>Moore’s Law</vt:lpstr>
      <vt:lpstr>Defining Performance</vt:lpstr>
      <vt:lpstr>Performance Metrics</vt:lpstr>
      <vt:lpstr>Response-time Metric</vt:lpstr>
      <vt:lpstr>Response-time Metric</vt:lpstr>
      <vt:lpstr>Response-time Metric</vt:lpstr>
      <vt:lpstr>Designer’s Performance Metrics</vt:lpstr>
      <vt:lpstr>Example</vt:lpstr>
      <vt:lpstr>Example</vt:lpstr>
      <vt:lpstr>Calculation of CPU Time</vt:lpstr>
      <vt:lpstr>CPU Time (Cont.)</vt:lpstr>
      <vt:lpstr>CPU Time (Cont.)</vt:lpstr>
      <vt:lpstr>Example</vt:lpstr>
      <vt:lpstr>Comparing Code Segments</vt:lpstr>
      <vt:lpstr>Comparing Code Segments</vt:lpstr>
      <vt:lpstr>The Role of Performance</vt:lpstr>
      <vt:lpstr>Calculation of CPU Time</vt:lpstr>
      <vt:lpstr>Important Equations (so far)</vt:lpstr>
      <vt:lpstr>Amdahl’s Law</vt:lpstr>
      <vt:lpstr>Amdahl’s Law</vt:lpstr>
      <vt:lpstr>Ahmdal’s Law Visually</vt:lpstr>
      <vt:lpstr>Ahmdal’s Law for Speedup</vt:lpstr>
    </vt:vector>
  </TitlesOfParts>
  <Company>˧怀쿘Ί뿿킀΂쿘˧뛼뿿큰</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611: Advanced Computer Architecture</dc:title>
  <dc:creator>Marc Olano</dc:creator>
  <cp:lastModifiedBy>Marc Olano</cp:lastModifiedBy>
  <cp:revision>40</cp:revision>
  <cp:lastPrinted>2003-09-04T21:28:06Z</cp:lastPrinted>
  <dcterms:created xsi:type="dcterms:W3CDTF">2010-09-13T20:03:56Z</dcterms:created>
  <dcterms:modified xsi:type="dcterms:W3CDTF">2018-02-07T22:58:32Z</dcterms:modified>
</cp:coreProperties>
</file>