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7" r:id="rId4"/>
    <p:sldId id="266" r:id="rId5"/>
    <p:sldId id="265" r:id="rId6"/>
    <p:sldId id="298" r:id="rId7"/>
    <p:sldId id="264" r:id="rId8"/>
    <p:sldId id="302" r:id="rId9"/>
    <p:sldId id="299" r:id="rId10"/>
    <p:sldId id="257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5"/>
    <p:restoredTop sz="94643"/>
  </p:normalViewPr>
  <p:slideViewPr>
    <p:cSldViewPr>
      <p:cViewPr varScale="1">
        <p:scale>
          <a:sx n="121" d="100"/>
          <a:sy n="121" d="100"/>
        </p:scale>
        <p:origin x="11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96E63F02-A8C9-B442-9945-FE893BE27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16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1013C2EC-D6D2-D444-A0CA-6B36109ED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5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43188-45EB-4249-8458-15AA9EF3DE86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9AC24-9241-864E-A286-1A609A3D34A0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F3194-B530-5642-BDD4-3F2A82EE8FE1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586BE-44FD-C94B-BBC7-AE52F8D04F79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16734-545A-BB4D-AC33-AB38F831E3B0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F5825-1021-7245-B403-76D3C134574E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92531-6110-584B-8805-E4F822199FCA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D7870-3373-904B-BC16-DED41AA9A359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D296E-7889-DC4A-B87A-836CC9E5D146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7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39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bc.edu/~olano/611" TargetMode="External"/><Relationship Id="rId4" Type="http://schemas.openxmlformats.org/officeDocument/2006/relationships/hyperlink" Target="http://piazza.com/umbc/spring2018/cmsc61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CMSC </a:t>
            </a:r>
            <a:r>
              <a:rPr lang="en-US" dirty="0" smtClean="0">
                <a:ea typeface="+mj-ea"/>
                <a:cs typeface="+mj-cs"/>
              </a:rPr>
              <a:t>611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Advanced Computer Arch.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Getting Started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Introduction &amp; Motivation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Even </a:t>
            </a:r>
            <a:r>
              <a:rPr lang="en-US" sz="2800" dirty="0"/>
              <a:t>if you don’t want to </a:t>
            </a:r>
            <a:r>
              <a:rPr lang="en-US" sz="2800" dirty="0">
                <a:solidFill>
                  <a:schemeClr val="accent2"/>
                </a:solidFill>
              </a:rPr>
              <a:t>do</a:t>
            </a:r>
            <a:r>
              <a:rPr lang="en-US" sz="2800" dirty="0"/>
              <a:t> computer architecture, this class will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the limits &amp; capabilities </a:t>
            </a:r>
            <a:r>
              <a:rPr lang="en-US" sz="2400" dirty="0" smtClean="0"/>
              <a:t>CPUs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</a:t>
            </a:r>
            <a:r>
              <a:rPr lang="en-US" sz="2400" dirty="0" smtClean="0"/>
              <a:t>why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Help you understand how to write better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Extreme importance of cache coherence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Importance of branch predictability, or avoiding branching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Folly of micro-optimization that the CPU will undo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How to prioritize optimization work in hardware or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Tools of computer architecture apply everywhere!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Overview</a:t>
            </a:r>
          </a:p>
        </p:txBody>
      </p:sp>
      <p:sp>
        <p:nvSpPr>
          <p:cNvPr id="1843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Resources, syllabus, work load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Grade structure and policy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Expected background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An introduction to computer architecture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Why study computer architecture?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Organization and anatomy of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Impact of microelectronics technology on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evolution of the computer industry and generations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Course Resources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257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Instructor: Marc Olano / ITE 354</a:t>
            </a:r>
          </a:p>
          <a:p>
            <a:pPr lvl="1" eaLnBrk="1" hangingPunct="1"/>
            <a:r>
              <a:rPr lang="en-US" dirty="0"/>
              <a:t>Office Hours:</a:t>
            </a:r>
            <a:r>
              <a:rPr lang="en-US" dirty="0" smtClean="0"/>
              <a:t> </a:t>
            </a:r>
            <a:r>
              <a:rPr lang="en-US" dirty="0" err="1" smtClean="0"/>
              <a:t>TuTh</a:t>
            </a:r>
            <a:r>
              <a:rPr lang="en-US" dirty="0" smtClean="0"/>
              <a:t> 4:</a:t>
            </a:r>
            <a:r>
              <a:rPr lang="en-US" dirty="0"/>
              <a:t>00 – </a:t>
            </a:r>
            <a:r>
              <a:rPr lang="en-US" dirty="0" smtClean="0"/>
              <a:t>5:00</a:t>
            </a:r>
            <a:endParaRPr lang="en-US" dirty="0"/>
          </a:p>
          <a:p>
            <a:pPr eaLnBrk="1" hangingPunct="1"/>
            <a:r>
              <a:rPr lang="en-US" dirty="0"/>
              <a:t>TA:</a:t>
            </a:r>
            <a:r>
              <a:rPr lang="en-US" dirty="0" smtClean="0"/>
              <a:t> </a:t>
            </a:r>
            <a:r>
              <a:rPr lang="en-US" dirty="0" smtClean="0"/>
              <a:t>Yao Yao</a:t>
            </a:r>
            <a:endParaRPr lang="en-US" dirty="0" smtClean="0"/>
          </a:p>
          <a:p>
            <a:pPr lvl="1" eaLnBrk="1" hangingPunct="1"/>
            <a:r>
              <a:rPr lang="en-US" dirty="0" smtClean="0"/>
              <a:t>Office Hours: </a:t>
            </a:r>
            <a:r>
              <a:rPr lang="en-US" dirty="0" smtClean="0"/>
              <a:t>MW 4:00-5:30</a:t>
            </a:r>
            <a:endParaRPr lang="en-US" dirty="0" smtClean="0"/>
          </a:p>
          <a:p>
            <a:pPr eaLnBrk="1" hangingPunct="1"/>
            <a:r>
              <a:rPr lang="en-US" dirty="0" smtClean="0"/>
              <a:t>Web </a:t>
            </a:r>
            <a:r>
              <a:rPr lang="en-US" dirty="0" smtClean="0"/>
              <a:t>Page: </a:t>
            </a:r>
            <a:r>
              <a:rPr lang="en-US" sz="2800" b="1" dirty="0" smtClean="0">
                <a:latin typeface="Courier New" charset="0"/>
                <a:hlinkClick r:id="rId3"/>
              </a:rPr>
              <a:t>www.umbc.edu</a:t>
            </a:r>
            <a:r>
              <a:rPr lang="en-US" sz="2800" b="1" dirty="0">
                <a:latin typeface="Courier New" charset="0"/>
                <a:hlinkClick r:id="rId3"/>
              </a:rPr>
              <a:t>/~</a:t>
            </a:r>
            <a:r>
              <a:rPr lang="en-US" sz="2800" b="1" dirty="0" smtClean="0">
                <a:latin typeface="Courier New" charset="0"/>
                <a:hlinkClick r:id="rId3"/>
              </a:rPr>
              <a:t>olano/611</a:t>
            </a:r>
            <a:endParaRPr lang="en-US" dirty="0">
              <a:latin typeface="Courier New" charset="0"/>
            </a:endParaRPr>
          </a:p>
          <a:p>
            <a:pPr eaLnBrk="1" hangingPunct="1"/>
            <a:r>
              <a:rPr lang="en-US" dirty="0" smtClean="0"/>
              <a:t>Piazza: </a:t>
            </a:r>
            <a:r>
              <a:rPr lang="en-US" sz="2800" b="1" dirty="0" err="1">
                <a:latin typeface="Courier" charset="0"/>
                <a:ea typeface="Courier" charset="0"/>
                <a:cs typeface="Courier" charset="0"/>
                <a:hlinkClick r:id="rId4"/>
              </a:rPr>
              <a:t>piazza.com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  <a:hlinkClick r:id="rId4"/>
              </a:rPr>
              <a:t>/</a:t>
            </a:r>
            <a:r>
              <a:rPr lang="en-US" sz="2800" b="1" dirty="0" err="1">
                <a:latin typeface="Courier" charset="0"/>
                <a:ea typeface="Courier" charset="0"/>
                <a:cs typeface="Courier" charset="0"/>
                <a:hlinkClick r:id="rId4"/>
              </a:rPr>
              <a:t>umbc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  <a:hlinkClick r:id="rId4"/>
              </a:rPr>
              <a:t>/spring2018/cmsc611</a:t>
            </a:r>
            <a:endParaRPr lang="en-US" b="1" dirty="0" smtClean="0">
              <a:latin typeface="Courier" charset="0"/>
              <a:ea typeface="Courier" charset="0"/>
              <a:cs typeface="Courier" charset="0"/>
            </a:endParaRPr>
          </a:p>
          <a:p>
            <a:pPr eaLnBrk="1" hangingPunct="1"/>
            <a:r>
              <a:rPr lang="en-US" dirty="0" smtClean="0"/>
              <a:t>Book</a:t>
            </a:r>
            <a:endParaRPr lang="en-US" dirty="0"/>
          </a:p>
          <a:p>
            <a:pPr lvl="1" eaLnBrk="1" hangingPunct="1"/>
            <a:r>
              <a:rPr lang="en-US" dirty="0"/>
              <a:t>Hennessy and Patterson, </a:t>
            </a:r>
            <a:r>
              <a:rPr lang="en-US" i="1" dirty="0"/>
              <a:t>Computer Architecture: A Quantitative Approach</a:t>
            </a:r>
            <a:r>
              <a:rPr lang="en-US" dirty="0"/>
              <a:t>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3</a:t>
            </a:r>
            <a:r>
              <a:rPr lang="en-US" baseline="30000" dirty="0" smtClean="0">
                <a:solidFill>
                  <a:schemeClr val="accent2"/>
                </a:solidFill>
              </a:rPr>
              <a:t>rd</a:t>
            </a:r>
            <a:r>
              <a:rPr lang="en-US" dirty="0" smtClean="0">
                <a:solidFill>
                  <a:schemeClr val="accent2"/>
                </a:solidFill>
              </a:rPr>
              <a:t>, 4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, or 5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 Edition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Syllabus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Quantitative Design Principles</a:t>
            </a:r>
          </a:p>
          <a:p>
            <a:pPr eaLnBrk="1" hangingPunct="1"/>
            <a:r>
              <a:rPr lang="en-US"/>
              <a:t>Instruction Set Principles</a:t>
            </a:r>
          </a:p>
          <a:p>
            <a:pPr eaLnBrk="1" hangingPunct="1"/>
            <a:r>
              <a:rPr lang="en-US"/>
              <a:t>Pipelining and Instruction Parallelism</a:t>
            </a:r>
          </a:p>
          <a:p>
            <a:pPr eaLnBrk="1" hangingPunct="1"/>
            <a:r>
              <a:rPr lang="en-US"/>
              <a:t>Memory Hierarchy Design</a:t>
            </a:r>
          </a:p>
          <a:p>
            <a:pPr eaLnBrk="1" hangingPunct="1"/>
            <a:r>
              <a:rPr lang="en-US"/>
              <a:t>Storage and I/O</a:t>
            </a:r>
          </a:p>
          <a:p>
            <a:pPr eaLnBrk="1" hangingPunct="1"/>
            <a:r>
              <a:rPr lang="en-US"/>
              <a:t>Multiprocessor Systems</a:t>
            </a:r>
          </a:p>
          <a:p>
            <a:pPr eaLnBrk="1" hangingPunct="1"/>
            <a:r>
              <a:rPr lang="en-US"/>
              <a:t>Interconnection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Workload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Assignments</a:t>
            </a:r>
          </a:p>
          <a:p>
            <a:pPr lvl="1" eaLnBrk="1" hangingPunct="1"/>
            <a:r>
              <a:rPr lang="en-US" dirty="0"/>
              <a:t>Approximately 2 hours, every other week</a:t>
            </a:r>
            <a:endParaRPr lang="en-US" dirty="0" smtClean="0"/>
          </a:p>
          <a:p>
            <a:pPr eaLnBrk="1" hangingPunct="1"/>
            <a:r>
              <a:rPr lang="en-US" dirty="0" smtClean="0"/>
              <a:t>Exams</a:t>
            </a:r>
            <a:endParaRPr lang="en-US" dirty="0"/>
          </a:p>
          <a:p>
            <a:pPr lvl="1" eaLnBrk="1" hangingPunct="1"/>
            <a:r>
              <a:rPr lang="en-US" dirty="0"/>
              <a:t>Midterm in class, </a:t>
            </a:r>
            <a:r>
              <a:rPr lang="en-US" dirty="0" smtClean="0"/>
              <a:t>Thursday, March </a:t>
            </a:r>
            <a:r>
              <a:rPr lang="en-US" dirty="0" smtClean="0"/>
              <a:t>29th</a:t>
            </a:r>
            <a:endParaRPr lang="en-US" dirty="0" smtClean="0"/>
          </a:p>
          <a:p>
            <a:pPr lvl="1" eaLnBrk="1" hangingPunct="1"/>
            <a:r>
              <a:rPr lang="en-US" dirty="0"/>
              <a:t>Final </a:t>
            </a:r>
            <a:r>
              <a:rPr lang="en-US" dirty="0" smtClean="0"/>
              <a:t>Thursday, May </a:t>
            </a:r>
            <a:r>
              <a:rPr lang="en-US" dirty="0" smtClean="0"/>
              <a:t>17th</a:t>
            </a:r>
            <a:r>
              <a:rPr lang="en-US" dirty="0" smtClean="0"/>
              <a:t>, 10:30 – 12:30</a:t>
            </a:r>
          </a:p>
          <a:p>
            <a:pPr eaLnBrk="1" hangingPunct="1"/>
            <a:r>
              <a:rPr lang="en-US" dirty="0"/>
              <a:t>Project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Project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Teams of </a:t>
            </a:r>
            <a:r>
              <a:rPr lang="en-US" dirty="0" smtClean="0"/>
              <a:t>3-4</a:t>
            </a:r>
            <a:endParaRPr lang="en-US" dirty="0"/>
          </a:p>
          <a:p>
            <a:pPr eaLnBrk="1" hangingPunct="1"/>
            <a:r>
              <a:rPr lang="en-US" dirty="0"/>
              <a:t>You choose application </a:t>
            </a:r>
            <a:r>
              <a:rPr lang="en-US" dirty="0" smtClean="0"/>
              <a:t>area</a:t>
            </a:r>
          </a:p>
          <a:p>
            <a:pPr lvl="1" eaLnBrk="1" hangingPunct="1"/>
            <a:r>
              <a:rPr lang="en-US" dirty="0" smtClean="0"/>
              <a:t>Best to choose your own research area</a:t>
            </a:r>
          </a:p>
          <a:p>
            <a:pPr eaLnBrk="1" hangingPunct="1"/>
            <a:r>
              <a:rPr lang="en-US" dirty="0"/>
              <a:t>Design architecture for your application</a:t>
            </a:r>
          </a:p>
          <a:p>
            <a:pPr eaLnBrk="1" hangingPunct="1"/>
            <a:r>
              <a:rPr lang="en-US" dirty="0"/>
              <a:t>Final written report / architecture manual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Grades</a:t>
            </a:r>
          </a:p>
        </p:txBody>
      </p:sp>
      <p:sp>
        <p:nvSpPr>
          <p:cNvPr id="2867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Breakdown</a:t>
            </a:r>
          </a:p>
          <a:p>
            <a:pPr lvl="1" eaLnBrk="1" hangingPunct="1"/>
            <a:r>
              <a:rPr lang="en-US" dirty="0"/>
              <a:t>30% </a:t>
            </a:r>
            <a:r>
              <a:rPr lang="en-US" dirty="0" smtClean="0"/>
              <a:t>Homework (5% each)</a:t>
            </a:r>
          </a:p>
          <a:p>
            <a:pPr lvl="1" eaLnBrk="1" hangingPunct="1"/>
            <a:r>
              <a:rPr lang="en-US" dirty="0"/>
              <a:t>3</a:t>
            </a:r>
            <a:r>
              <a:rPr lang="en-US" dirty="0" smtClean="0"/>
              <a:t>0</a:t>
            </a:r>
            <a:r>
              <a:rPr lang="en-US" dirty="0"/>
              <a:t>% </a:t>
            </a:r>
            <a:r>
              <a:rPr lang="en-US" dirty="0" smtClean="0"/>
              <a:t>Project</a:t>
            </a:r>
            <a:endParaRPr lang="en-US" dirty="0"/>
          </a:p>
          <a:p>
            <a:pPr lvl="1" eaLnBrk="1" hangingPunct="1"/>
            <a:r>
              <a:rPr lang="en-US" dirty="0" smtClean="0"/>
              <a:t>20% </a:t>
            </a:r>
            <a:r>
              <a:rPr lang="en-US" dirty="0"/>
              <a:t>Midterm</a:t>
            </a:r>
          </a:p>
          <a:p>
            <a:pPr lvl="1" eaLnBrk="1" hangingPunct="1"/>
            <a:r>
              <a:rPr lang="en-US" dirty="0" smtClean="0"/>
              <a:t>20% </a:t>
            </a:r>
            <a:r>
              <a:rPr lang="en-US" dirty="0"/>
              <a:t>Final</a:t>
            </a:r>
          </a:p>
          <a:p>
            <a:pPr eaLnBrk="1" hangingPunct="1"/>
            <a:r>
              <a:rPr lang="en-US" dirty="0" smtClean="0"/>
              <a:t>Homework policy</a:t>
            </a:r>
            <a:endParaRPr lang="en-US" dirty="0"/>
          </a:p>
          <a:p>
            <a:pPr lvl="1" eaLnBrk="1" hangingPunct="1"/>
            <a:r>
              <a:rPr lang="en-US" dirty="0" smtClean="0"/>
              <a:t>Due in class, </a:t>
            </a:r>
            <a:r>
              <a:rPr lang="en-US" b="1" dirty="0" smtClean="0"/>
              <a:t>ZERO</a:t>
            </a:r>
            <a:r>
              <a:rPr lang="en-US" dirty="0" smtClean="0"/>
              <a:t> if late</a:t>
            </a:r>
          </a:p>
          <a:p>
            <a:pPr lvl="1" eaLnBrk="1" hangingPunct="1"/>
            <a:r>
              <a:rPr lang="en-US" dirty="0" smtClean="0"/>
              <a:t>Exceptions allowed for </a:t>
            </a:r>
            <a:r>
              <a:rPr lang="en-US" b="1" dirty="0" smtClean="0"/>
              <a:t>documented</a:t>
            </a:r>
            <a:r>
              <a:rPr lang="en-US" dirty="0" smtClean="0"/>
              <a:t> work or conference travel, approved in advance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	≥ 93</a:t>
            </a:r>
          </a:p>
          <a:p>
            <a:r>
              <a:rPr lang="en-US" dirty="0" smtClean="0"/>
              <a:t>A-	≥ 90</a:t>
            </a:r>
          </a:p>
          <a:p>
            <a:r>
              <a:rPr lang="en-US" dirty="0" smtClean="0"/>
              <a:t>B+	≥ 87</a:t>
            </a:r>
          </a:p>
          <a:p>
            <a:r>
              <a:rPr lang="en-US" dirty="0" smtClean="0"/>
              <a:t>B	≥ 83</a:t>
            </a:r>
          </a:p>
          <a:p>
            <a:r>
              <a:rPr lang="en-US" dirty="0" smtClean="0"/>
              <a:t>B-	≥ 80</a:t>
            </a:r>
          </a:p>
          <a:p>
            <a:r>
              <a:rPr lang="en-US" dirty="0" smtClean="0"/>
              <a:t>C+	≥ 77</a:t>
            </a:r>
          </a:p>
          <a:p>
            <a:r>
              <a:rPr lang="en-US" dirty="0" smtClean="0"/>
              <a:t>C	≥ 73</a:t>
            </a:r>
          </a:p>
          <a:p>
            <a:r>
              <a:rPr lang="en-US" dirty="0" smtClean="0"/>
              <a:t>C-	≥ 70</a:t>
            </a:r>
          </a:p>
          <a:p>
            <a:r>
              <a:rPr lang="en-US" dirty="0" smtClean="0"/>
              <a:t>D	≥ 60</a:t>
            </a:r>
          </a:p>
          <a:p>
            <a:r>
              <a:rPr lang="en-US" dirty="0" smtClean="0"/>
              <a:t>F	&lt; 60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No </a:t>
            </a:r>
            <a:r>
              <a:rPr lang="en-US" dirty="0" smtClean="0"/>
              <a:t>curving</a:t>
            </a:r>
          </a:p>
          <a:p>
            <a:pPr lvl="1"/>
            <a:r>
              <a:rPr lang="en-US" dirty="0" smtClean="0"/>
              <a:t>Not even half a point</a:t>
            </a:r>
          </a:p>
          <a:p>
            <a:pPr lvl="1"/>
            <a:r>
              <a:rPr lang="en-US" dirty="0" smtClean="0"/>
              <a:t>Expect some extra credit assignments</a:t>
            </a:r>
          </a:p>
          <a:p>
            <a:pPr lvl="2"/>
            <a:r>
              <a:rPr lang="en-US" dirty="0" smtClean="0"/>
              <a:t>At least several %</a:t>
            </a:r>
          </a:p>
          <a:p>
            <a:pPr lvl="1"/>
            <a:r>
              <a:rPr lang="en-US" dirty="0" smtClean="0"/>
              <a:t>Get more practice to get a better grade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1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Expected Background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CMSC 411: Computer Architecture</a:t>
            </a:r>
          </a:p>
          <a:p>
            <a:pPr lvl="1" eaLnBrk="1" hangingPunct="1"/>
            <a:r>
              <a:rPr lang="en-US" sz="2400"/>
              <a:t>Design of computer systems</a:t>
            </a:r>
          </a:p>
          <a:p>
            <a:pPr lvl="2" eaLnBrk="1" hangingPunct="1"/>
            <a:r>
              <a:rPr lang="en-US" sz="2000"/>
              <a:t>Information representation</a:t>
            </a:r>
          </a:p>
          <a:p>
            <a:pPr lvl="2" eaLnBrk="1" hangingPunct="1"/>
            <a:r>
              <a:rPr lang="en-US" sz="2000"/>
              <a:t>Floating point arithmetic</a:t>
            </a:r>
          </a:p>
          <a:p>
            <a:pPr lvl="2" eaLnBrk="1" hangingPunct="1"/>
            <a:r>
              <a:rPr lang="en-US" sz="2000"/>
              <a:t>Hardwired &amp; micro programmed control</a:t>
            </a:r>
          </a:p>
          <a:p>
            <a:pPr lvl="2" eaLnBrk="1" hangingPunct="1"/>
            <a:r>
              <a:rPr lang="en-US" sz="2000"/>
              <a:t>Pipelining</a:t>
            </a:r>
          </a:p>
          <a:p>
            <a:pPr lvl="2" eaLnBrk="1" hangingPunct="1"/>
            <a:r>
              <a:rPr lang="en-US" sz="2000"/>
              <a:t>Cache</a:t>
            </a:r>
          </a:p>
          <a:p>
            <a:pPr lvl="2" eaLnBrk="1" hangingPunct="1"/>
            <a:r>
              <a:rPr lang="en-US" sz="2000"/>
              <a:t>Bus control &amp; timing</a:t>
            </a:r>
          </a:p>
          <a:p>
            <a:pPr lvl="2" eaLnBrk="1" hangingPunct="1"/>
            <a:r>
              <a:rPr lang="en-US" sz="2000"/>
              <a:t>I/O mechanisms</a:t>
            </a:r>
          </a:p>
          <a:p>
            <a:pPr lvl="2" eaLnBrk="1" hangingPunct="1"/>
            <a:r>
              <a:rPr lang="en-US" sz="2000"/>
              <a:t>Parallel processing</a:t>
            </a:r>
          </a:p>
          <a:p>
            <a:pPr eaLnBrk="1" hangingPunct="1"/>
            <a:r>
              <a:rPr lang="en-US" sz="2800"/>
              <a:t>411 focus on design and implementation (how)</a:t>
            </a:r>
          </a:p>
          <a:p>
            <a:pPr eaLnBrk="1" hangingPunct="1"/>
            <a:r>
              <a:rPr lang="en-US" sz="2800"/>
              <a:t>We focus on design decisions (why)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UMBC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12620</TotalTime>
  <Words>418</Words>
  <Application>Microsoft Macintosh PowerPoint</Application>
  <PresentationFormat>On-screen Show (4:3)</PresentationFormat>
  <Paragraphs>110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Black</vt:lpstr>
      <vt:lpstr>Courier</vt:lpstr>
      <vt:lpstr>Courier New</vt:lpstr>
      <vt:lpstr>ＭＳ Ｐゴシック</vt:lpstr>
      <vt:lpstr>Times New Roman</vt:lpstr>
      <vt:lpstr>Arial</vt:lpstr>
      <vt:lpstr>UMBC</vt:lpstr>
      <vt:lpstr>CMSC 611 Advanced Computer Arch.</vt:lpstr>
      <vt:lpstr>Overview</vt:lpstr>
      <vt:lpstr>Course Resources</vt:lpstr>
      <vt:lpstr>Syllabus</vt:lpstr>
      <vt:lpstr>Workload</vt:lpstr>
      <vt:lpstr>Project</vt:lpstr>
      <vt:lpstr>Grades</vt:lpstr>
      <vt:lpstr>Grades</vt:lpstr>
      <vt:lpstr>Expected Background</vt:lpstr>
      <vt:lpstr>Introduction &amp; Motivation</vt:lpstr>
    </vt:vector>
  </TitlesOfParts>
  <Company>AlliedSignal Aerospace Company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114</cp:revision>
  <cp:lastPrinted>2003-09-02T18:22:27Z</cp:lastPrinted>
  <dcterms:created xsi:type="dcterms:W3CDTF">2010-09-01T19:45:52Z</dcterms:created>
  <dcterms:modified xsi:type="dcterms:W3CDTF">2018-01-30T14:01:18Z</dcterms:modified>
</cp:coreProperties>
</file>