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93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419" r:id="rId23"/>
    <p:sldId id="420" r:id="rId24"/>
    <p:sldId id="421" r:id="rId25"/>
    <p:sldId id="422" r:id="rId26"/>
    <p:sldId id="423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4224">
          <p15:clr>
            <a:srgbClr val="A4A3A4"/>
          </p15:clr>
        </p15:guide>
        <p15:guide id="3" pos="2880">
          <p15:clr>
            <a:srgbClr val="A4A3A4"/>
          </p15:clr>
        </p15:guide>
        <p15:guide id="4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90922"/>
  </p:normalViewPr>
  <p:slideViewPr>
    <p:cSldViewPr snapToObjects="1">
      <p:cViewPr varScale="1">
        <p:scale>
          <a:sx n="103" d="100"/>
          <a:sy n="103" d="100"/>
        </p:scale>
        <p:origin x="664" y="168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14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76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19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885F3-1FF0-A64C-BEA2-9897E12B4825}" type="slidenum">
              <a:rPr lang="en-US"/>
              <a:pPr/>
              <a:t>10</a:t>
            </a:fld>
            <a:endParaRPr lang="en-US"/>
          </a:p>
        </p:txBody>
      </p:sp>
      <p:sp>
        <p:nvSpPr>
          <p:cNvPr id="136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7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B52C8-E216-A94B-89E2-BA2FA4203F10}" type="slidenum">
              <a:rPr lang="en-US"/>
              <a:pPr/>
              <a:t>11</a:t>
            </a:fld>
            <a:endParaRPr lang="en-US"/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75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5E33D-5AE2-3F41-8998-CCACDD4F910C}" type="slidenum">
              <a:rPr lang="en-US"/>
              <a:pPr/>
              <a:t>12</a:t>
            </a:fld>
            <a:endParaRPr lang="en-US"/>
          </a:p>
        </p:txBody>
      </p:sp>
      <p:sp>
        <p:nvSpPr>
          <p:cNvPr id="136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90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13F91-8D98-D44D-A138-BFCEDFD02F7F}" type="slidenum">
              <a:rPr lang="en-US"/>
              <a:pPr/>
              <a:t>13</a:t>
            </a:fld>
            <a:endParaRPr lang="en-US"/>
          </a:p>
        </p:txBody>
      </p:sp>
      <p:sp>
        <p:nvSpPr>
          <p:cNvPr id="136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21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1A9D4-CE6D-8444-A015-E72172FC5C6F}" type="slidenum">
              <a:rPr lang="en-US"/>
              <a:pPr/>
              <a:t>14</a:t>
            </a:fld>
            <a:endParaRPr lang="en-US"/>
          </a:p>
        </p:txBody>
      </p:sp>
      <p:sp>
        <p:nvSpPr>
          <p:cNvPr id="136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37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04EA6-8681-6A4E-84AD-D580A8F51CAC}" type="slidenum">
              <a:rPr lang="en-US"/>
              <a:pPr/>
              <a:t>15</a:t>
            </a:fld>
            <a:endParaRPr lang="en-US"/>
          </a:p>
        </p:txBody>
      </p:sp>
      <p:sp>
        <p:nvSpPr>
          <p:cNvPr id="137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83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5B56B-0C87-5E40-B214-55BE61E259FB}" type="slidenum">
              <a:rPr lang="en-US"/>
              <a:pPr/>
              <a:t>16</a:t>
            </a:fld>
            <a:endParaRPr lang="en-US"/>
          </a:p>
        </p:txBody>
      </p:sp>
      <p:sp>
        <p:nvSpPr>
          <p:cNvPr id="134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44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1EA8-4470-E641-BCBB-4246CE4EA4BF}" type="slidenum">
              <a:rPr lang="en-US"/>
              <a:pPr/>
              <a:t>17</a:t>
            </a:fld>
            <a:endParaRPr lang="en-US"/>
          </a:p>
        </p:txBody>
      </p:sp>
      <p:sp>
        <p:nvSpPr>
          <p:cNvPr id="134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8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21AB4-EA8D-C541-89AC-C0DADAD20187}" type="slidenum">
              <a:rPr lang="en-US"/>
              <a:pPr/>
              <a:t>18</a:t>
            </a:fld>
            <a:endParaRPr lang="en-US"/>
          </a:p>
        </p:txBody>
      </p:sp>
      <p:sp>
        <p:nvSpPr>
          <p:cNvPr id="1333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Easy to get these things confused! Colors should help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Min (link BW, bisection BW)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Assumes no congestion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Receiver usually longer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Better to send then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Store Like send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Read like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707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61C6D-ABBA-8742-9934-D94F33C55318}" type="slidenum">
              <a:rPr lang="en-US"/>
              <a:pPr/>
              <a:t>19</a:t>
            </a:fld>
            <a:endParaRPr lang="en-US"/>
          </a:p>
        </p:txBody>
      </p:sp>
      <p:sp>
        <p:nvSpPr>
          <p:cNvPr id="134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94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8A5D3-FA10-9543-8F78-8C09825CF9D8}" type="slidenum">
              <a:rPr lang="en-US"/>
              <a:pPr/>
              <a:t>2</a:t>
            </a:fld>
            <a:endParaRPr lang="en-US"/>
          </a:p>
        </p:txBody>
      </p:sp>
      <p:sp>
        <p:nvSpPr>
          <p:cNvPr id="135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59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00D75-BB1A-5E41-A577-F3D300652516}" type="slidenum">
              <a:rPr lang="en-US"/>
              <a:pPr/>
              <a:t>20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73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99A35-C763-1A4D-B09E-B87672F0031E}" type="slidenum">
              <a:rPr lang="en-US"/>
              <a:pPr/>
              <a:t>21</a:t>
            </a:fld>
            <a:endParaRPr lang="en-US"/>
          </a:p>
        </p:txBody>
      </p:sp>
      <p:sp>
        <p:nvSpPr>
          <p:cNvPr id="11458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585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08253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2C3C0-15E6-B14E-8FEF-A5B2D41881F6}" type="slidenum">
              <a:rPr lang="en-US"/>
              <a:pPr/>
              <a:t>22</a:t>
            </a:fld>
            <a:endParaRPr lang="en-US"/>
          </a:p>
        </p:txBody>
      </p:sp>
      <p:sp>
        <p:nvSpPr>
          <p:cNvPr id="11479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79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89349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879B1-B4A5-FD49-9525-1413CA2BA6EE}" type="slidenum">
              <a:rPr lang="en-US"/>
              <a:pPr/>
              <a:t>23</a:t>
            </a:fld>
            <a:endParaRPr lang="en-US"/>
          </a:p>
        </p:txBody>
      </p:sp>
      <p:sp>
        <p:nvSpPr>
          <p:cNvPr id="11499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995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851906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F8F17-F230-584B-AE0C-A1B322BE1AF4}" type="slidenum">
              <a:rPr lang="en-US"/>
              <a:pPr/>
              <a:t>24</a:t>
            </a:fld>
            <a:endParaRPr lang="en-US"/>
          </a:p>
        </p:txBody>
      </p:sp>
      <p:sp>
        <p:nvSpPr>
          <p:cNvPr id="11520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5200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136807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A6F78-7107-8247-8E72-83E5B6AB0A68}" type="slidenum">
              <a:rPr lang="en-US"/>
              <a:pPr/>
              <a:t>25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165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19F02-2130-814D-9E84-FA248B6F21C1}" type="slidenum">
              <a:rPr lang="en-US"/>
              <a:pPr/>
              <a:t>26</a:t>
            </a:fld>
            <a:endParaRPr lang="en-US"/>
          </a:p>
        </p:txBody>
      </p:sp>
      <p:sp>
        <p:nvSpPr>
          <p:cNvPr id="1155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94213"/>
            <a:ext cx="6172200" cy="41052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55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246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F018E-DFBF-A849-9B29-BEDE7ECDDB97}" type="slidenum">
              <a:rPr lang="en-US"/>
              <a:pPr/>
              <a:t>3</a:t>
            </a:fld>
            <a:endParaRPr lang="en-US"/>
          </a:p>
        </p:txBody>
      </p:sp>
      <p:sp>
        <p:nvSpPr>
          <p:cNvPr id="135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1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27D81-C2F0-7B4E-A91B-5B0031C375B2}" type="slidenum">
              <a:rPr lang="en-US"/>
              <a:pPr/>
              <a:t>4</a:t>
            </a:fld>
            <a:endParaRPr lang="en-US"/>
          </a:p>
        </p:txBody>
      </p:sp>
      <p:sp>
        <p:nvSpPr>
          <p:cNvPr id="135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61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76561-9739-A74B-975A-65AB436F5043}" type="slidenum">
              <a:rPr lang="en-US"/>
              <a:pPr/>
              <a:t>5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74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1898-A590-9A4C-9AF0-F4AD0DC9A7F7}" type="slidenum">
              <a:rPr lang="en-US"/>
              <a:pPr/>
              <a:t>6</a:t>
            </a:fld>
            <a:endParaRPr lang="en-US"/>
          </a:p>
        </p:txBody>
      </p:sp>
      <p:sp>
        <p:nvSpPr>
          <p:cNvPr id="136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3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640DC-2DE7-244E-9537-574C57A7A1A9}" type="slidenum">
              <a:rPr lang="en-US"/>
              <a:pPr/>
              <a:t>7</a:t>
            </a:fld>
            <a:endParaRPr lang="en-US"/>
          </a:p>
        </p:txBody>
      </p:sp>
      <p:sp>
        <p:nvSpPr>
          <p:cNvPr id="136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66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268A5-457E-7B42-9762-B52EB4FA5698}" type="slidenum">
              <a:rPr lang="en-US"/>
              <a:pPr/>
              <a:t>8</a:t>
            </a:fld>
            <a:endParaRPr lang="en-US"/>
          </a:p>
        </p:txBody>
      </p:sp>
      <p:sp>
        <p:nvSpPr>
          <p:cNvPr id="136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39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F846F-CDBA-5949-A7DD-FF1841885630}" type="slidenum">
              <a:rPr lang="en-US"/>
              <a:pPr/>
              <a:t>9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8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  <p:sldLayoutId id="2147483664" r:id="rId10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9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</a:p>
          <a:p>
            <a:r>
              <a:rPr lang="en-US" dirty="0" smtClean="0"/>
              <a:t>Directory Protocol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35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355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3563" name="Text Box 11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356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3566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458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4581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4587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4588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89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0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1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4592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4593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4594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5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4596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4597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98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9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4600" name="Text Box 24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sp>
        <p:nvSpPr>
          <p:cNvPr id="130460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304605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4606" name="Picture 3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560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5605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5611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5612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13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14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5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5616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5617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5618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9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5620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5621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22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23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5624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5625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5626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5627" name="Text Box 27"/>
          <p:cNvSpPr txBox="1">
            <a:spLocks noChangeArrowheads="1"/>
          </p:cNvSpPr>
          <p:nvPr/>
        </p:nvSpPr>
        <p:spPr bwMode="auto">
          <a:xfrm>
            <a:off x="179388" y="4311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5631" name="Picture 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5632" name="Picture 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5635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66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6629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6635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6636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37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38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39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6640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6641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6642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43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44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45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46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47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6648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6649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0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1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2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53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6654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55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56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7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8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9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6660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61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62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6663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4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6665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66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7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68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69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70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6671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72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73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6674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75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6676" name="Text Box 52"/>
          <p:cNvSpPr txBox="1">
            <a:spLocks noChangeArrowheads="1"/>
          </p:cNvSpPr>
          <p:nvPr/>
        </p:nvSpPr>
        <p:spPr bwMode="auto">
          <a:xfrm>
            <a:off x="2389188" y="4387850"/>
            <a:ext cx="1081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07762" dir="2700000" algn="ctr" rotWithShape="0">
              <a:srgbClr val="FFFFFF">
                <a:alpha val="74998"/>
              </a:srgbClr>
            </a:outerShdw>
          </a:effectLst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  <a:tab pos="914400" algn="l"/>
              </a:tabLst>
            </a:pPr>
            <a:r>
              <a:rPr lang="en-US" sz="1400" b="1" i="1" u="sng">
                <a:solidFill>
                  <a:srgbClr val="3333CC"/>
                </a:solidFill>
              </a:rPr>
              <a:t>Write Back</a:t>
            </a:r>
          </a:p>
        </p:txBody>
      </p:sp>
      <p:sp>
        <p:nvSpPr>
          <p:cNvPr id="1306677" name="Line 53"/>
          <p:cNvSpPr>
            <a:spLocks noChangeShapeType="1"/>
          </p:cNvSpPr>
          <p:nvPr/>
        </p:nvSpPr>
        <p:spPr bwMode="auto">
          <a:xfrm rot="10800000" flipH="1">
            <a:off x="3200400" y="2514600"/>
            <a:ext cx="182880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678" name="Text Box 54"/>
          <p:cNvSpPr txBox="1">
            <a:spLocks noChangeArrowheads="1"/>
          </p:cNvSpPr>
          <p:nvPr/>
        </p:nvSpPr>
        <p:spPr bwMode="auto">
          <a:xfrm>
            <a:off x="103188" y="46482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6682" name="Picture 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6683" name="Picture 5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6684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76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7653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7665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666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67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68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69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70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71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7672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673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74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75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76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77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7678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79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80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81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82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83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7684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85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86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7687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88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7689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0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91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92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93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94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7695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6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97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7698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99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7700" name="Text Box 52"/>
          <p:cNvSpPr txBox="1">
            <a:spLocks noChangeArrowheads="1"/>
          </p:cNvSpPr>
          <p:nvPr/>
        </p:nvSpPr>
        <p:spPr bwMode="auto">
          <a:xfrm>
            <a:off x="3598863" y="27733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701" name="Text Box 53"/>
          <p:cNvSpPr txBox="1">
            <a:spLocks noChangeArrowheads="1"/>
          </p:cNvSpPr>
          <p:nvPr/>
        </p:nvSpPr>
        <p:spPr bwMode="auto">
          <a:xfrm>
            <a:off x="4086225" y="2773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02" name="Text Box 54"/>
          <p:cNvSpPr txBox="1">
            <a:spLocks noChangeArrowheads="1"/>
          </p:cNvSpPr>
          <p:nvPr/>
        </p:nvSpPr>
        <p:spPr bwMode="auto">
          <a:xfrm>
            <a:off x="4543425" y="27733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7703" name="Text Box 55"/>
          <p:cNvSpPr txBox="1">
            <a:spLocks noChangeArrowheads="1"/>
          </p:cNvSpPr>
          <p:nvPr/>
        </p:nvSpPr>
        <p:spPr bwMode="auto">
          <a:xfrm>
            <a:off x="4908550" y="2797175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7704" name="Text Box 56"/>
          <p:cNvSpPr txBox="1">
            <a:spLocks noChangeArrowheads="1"/>
          </p:cNvSpPr>
          <p:nvPr/>
        </p:nvSpPr>
        <p:spPr bwMode="auto">
          <a:xfrm>
            <a:off x="5518150" y="2797175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705" name="Text Box 57"/>
          <p:cNvSpPr txBox="1">
            <a:spLocks noChangeArrowheads="1"/>
          </p:cNvSpPr>
          <p:nvPr/>
        </p:nvSpPr>
        <p:spPr bwMode="auto">
          <a:xfrm>
            <a:off x="5975350" y="2797175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06" name="Text Box 58"/>
          <p:cNvSpPr txBox="1">
            <a:spLocks noChangeArrowheads="1"/>
          </p:cNvSpPr>
          <p:nvPr/>
        </p:nvSpPr>
        <p:spPr bwMode="auto">
          <a:xfrm>
            <a:off x="8537575" y="2797175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07" name="Text Box 59"/>
          <p:cNvSpPr txBox="1">
            <a:spLocks noChangeArrowheads="1"/>
          </p:cNvSpPr>
          <p:nvPr/>
        </p:nvSpPr>
        <p:spPr bwMode="auto">
          <a:xfrm>
            <a:off x="2178050" y="3001963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7708" name="Text Box 60"/>
          <p:cNvSpPr txBox="1">
            <a:spLocks noChangeArrowheads="1"/>
          </p:cNvSpPr>
          <p:nvPr/>
        </p:nvSpPr>
        <p:spPr bwMode="auto">
          <a:xfrm>
            <a:off x="4938713" y="3001963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7709" name="Text Box 61"/>
          <p:cNvSpPr txBox="1">
            <a:spLocks noChangeArrowheads="1"/>
          </p:cNvSpPr>
          <p:nvPr/>
        </p:nvSpPr>
        <p:spPr bwMode="auto">
          <a:xfrm>
            <a:off x="5518150" y="30019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7710" name="Text Box 62"/>
          <p:cNvSpPr txBox="1">
            <a:spLocks noChangeArrowheads="1"/>
          </p:cNvSpPr>
          <p:nvPr/>
        </p:nvSpPr>
        <p:spPr bwMode="auto">
          <a:xfrm>
            <a:off x="59753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11" name="Text Box 63"/>
          <p:cNvSpPr txBox="1">
            <a:spLocks noChangeArrowheads="1"/>
          </p:cNvSpPr>
          <p:nvPr/>
        </p:nvSpPr>
        <p:spPr bwMode="auto">
          <a:xfrm>
            <a:off x="69659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12" name="Text Box 64"/>
          <p:cNvSpPr txBox="1">
            <a:spLocks noChangeArrowheads="1"/>
          </p:cNvSpPr>
          <p:nvPr/>
        </p:nvSpPr>
        <p:spPr bwMode="auto">
          <a:xfrm>
            <a:off x="7327900" y="3001963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713" name="Text Box 65"/>
          <p:cNvSpPr txBox="1">
            <a:spLocks noChangeArrowheads="1"/>
          </p:cNvSpPr>
          <p:nvPr/>
        </p:nvSpPr>
        <p:spPr bwMode="auto">
          <a:xfrm>
            <a:off x="7920038" y="3001963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7714" name="Text Box 66"/>
          <p:cNvSpPr txBox="1">
            <a:spLocks noChangeArrowheads="1"/>
          </p:cNvSpPr>
          <p:nvPr/>
        </p:nvSpPr>
        <p:spPr bwMode="auto">
          <a:xfrm>
            <a:off x="8537575" y="30019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15" name="Text Box 67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7719" name="Picture 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7720" name="Picture 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73138"/>
            <a:ext cx="8978900" cy="2895600"/>
            <a:chOff x="42" y="462"/>
            <a:chExt cx="5656" cy="1824"/>
          </a:xfrm>
        </p:grpSpPr>
        <p:pic>
          <p:nvPicPr>
            <p:cNvPr id="13086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867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8683" name="Text Box 11"/>
          <p:cNvSpPr txBox="1">
            <a:spLocks noChangeArrowheads="1"/>
          </p:cNvSpPr>
          <p:nvPr/>
        </p:nvSpPr>
        <p:spPr bwMode="auto">
          <a:xfrm>
            <a:off x="4883150" y="14303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684" name="Text Box 12"/>
          <p:cNvSpPr txBox="1">
            <a:spLocks noChangeArrowheads="1"/>
          </p:cNvSpPr>
          <p:nvPr/>
        </p:nvSpPr>
        <p:spPr bwMode="auto">
          <a:xfrm>
            <a:off x="5518150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85" name="Text Box 13"/>
          <p:cNvSpPr txBox="1">
            <a:spLocks noChangeArrowheads="1"/>
          </p:cNvSpPr>
          <p:nvPr/>
        </p:nvSpPr>
        <p:spPr bwMode="auto">
          <a:xfrm>
            <a:off x="5975350" y="14303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86" name="Text Box 14"/>
          <p:cNvSpPr txBox="1">
            <a:spLocks noChangeArrowheads="1"/>
          </p:cNvSpPr>
          <p:nvPr/>
        </p:nvSpPr>
        <p:spPr bwMode="auto">
          <a:xfrm>
            <a:off x="6938963" y="14303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87" name="Text Box 15"/>
          <p:cNvSpPr txBox="1">
            <a:spLocks noChangeArrowheads="1"/>
          </p:cNvSpPr>
          <p:nvPr/>
        </p:nvSpPr>
        <p:spPr bwMode="auto">
          <a:xfrm>
            <a:off x="7386638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8688" name="Text Box 16"/>
          <p:cNvSpPr txBox="1">
            <a:spLocks noChangeArrowheads="1"/>
          </p:cNvSpPr>
          <p:nvPr/>
        </p:nvSpPr>
        <p:spPr bwMode="auto">
          <a:xfrm>
            <a:off x="7804150" y="1430338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8689" name="Text Box 17"/>
          <p:cNvSpPr txBox="1">
            <a:spLocks noChangeArrowheads="1"/>
          </p:cNvSpPr>
          <p:nvPr/>
        </p:nvSpPr>
        <p:spPr bwMode="auto">
          <a:xfrm>
            <a:off x="2133600" y="1658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690" name="Text Box 18"/>
          <p:cNvSpPr txBox="1">
            <a:spLocks noChangeArrowheads="1"/>
          </p:cNvSpPr>
          <p:nvPr/>
        </p:nvSpPr>
        <p:spPr bwMode="auto">
          <a:xfrm>
            <a:off x="2738438" y="1658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91" name="Text Box 19"/>
          <p:cNvSpPr txBox="1">
            <a:spLocks noChangeArrowheads="1"/>
          </p:cNvSpPr>
          <p:nvPr/>
        </p:nvSpPr>
        <p:spPr bwMode="auto">
          <a:xfrm>
            <a:off x="3171825" y="16589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692" name="Text Box 20"/>
          <p:cNvSpPr txBox="1">
            <a:spLocks noChangeArrowheads="1"/>
          </p:cNvSpPr>
          <p:nvPr/>
        </p:nvSpPr>
        <p:spPr bwMode="auto">
          <a:xfrm>
            <a:off x="4908550" y="16589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693" name="Text Box 21"/>
          <p:cNvSpPr txBox="1">
            <a:spLocks noChangeArrowheads="1"/>
          </p:cNvSpPr>
          <p:nvPr/>
        </p:nvSpPr>
        <p:spPr bwMode="auto">
          <a:xfrm>
            <a:off x="5518150" y="16589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94" name="Text Box 22"/>
          <p:cNvSpPr txBox="1">
            <a:spLocks noChangeArrowheads="1"/>
          </p:cNvSpPr>
          <p:nvPr/>
        </p:nvSpPr>
        <p:spPr bwMode="auto">
          <a:xfrm>
            <a:off x="5975350" y="16589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95" name="Text Box 23"/>
          <p:cNvSpPr txBox="1">
            <a:spLocks noChangeArrowheads="1"/>
          </p:cNvSpPr>
          <p:nvPr/>
        </p:nvSpPr>
        <p:spPr bwMode="auto">
          <a:xfrm>
            <a:off x="6538913" y="16589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8696" name="Text Box 24"/>
          <p:cNvSpPr txBox="1">
            <a:spLocks noChangeArrowheads="1"/>
          </p:cNvSpPr>
          <p:nvPr/>
        </p:nvSpPr>
        <p:spPr bwMode="auto">
          <a:xfrm>
            <a:off x="2133600" y="18875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697" name="Text Box 25"/>
          <p:cNvSpPr txBox="1">
            <a:spLocks noChangeArrowheads="1"/>
          </p:cNvSpPr>
          <p:nvPr/>
        </p:nvSpPr>
        <p:spPr bwMode="auto">
          <a:xfrm>
            <a:off x="2738438" y="1887538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698" name="Text Box 26"/>
          <p:cNvSpPr txBox="1">
            <a:spLocks noChangeArrowheads="1"/>
          </p:cNvSpPr>
          <p:nvPr/>
        </p:nvSpPr>
        <p:spPr bwMode="auto">
          <a:xfrm>
            <a:off x="3171825" y="1887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699" name="Text Box 27"/>
          <p:cNvSpPr txBox="1">
            <a:spLocks noChangeArrowheads="1"/>
          </p:cNvSpPr>
          <p:nvPr/>
        </p:nvSpPr>
        <p:spPr bwMode="auto">
          <a:xfrm>
            <a:off x="3567113" y="2116138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0" name="Text Box 28"/>
          <p:cNvSpPr txBox="1">
            <a:spLocks noChangeArrowheads="1"/>
          </p:cNvSpPr>
          <p:nvPr/>
        </p:nvSpPr>
        <p:spPr bwMode="auto">
          <a:xfrm>
            <a:off x="4070350" y="2116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01" name="Text Box 29"/>
          <p:cNvSpPr txBox="1">
            <a:spLocks noChangeArrowheads="1"/>
          </p:cNvSpPr>
          <p:nvPr/>
        </p:nvSpPr>
        <p:spPr bwMode="auto">
          <a:xfrm>
            <a:off x="4908550" y="2116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8702" name="Text Box 30"/>
          <p:cNvSpPr txBox="1">
            <a:spLocks noChangeArrowheads="1"/>
          </p:cNvSpPr>
          <p:nvPr/>
        </p:nvSpPr>
        <p:spPr bwMode="auto">
          <a:xfrm>
            <a:off x="5518150" y="2116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03" name="Text Box 31"/>
          <p:cNvSpPr txBox="1">
            <a:spLocks noChangeArrowheads="1"/>
          </p:cNvSpPr>
          <p:nvPr/>
        </p:nvSpPr>
        <p:spPr bwMode="auto">
          <a:xfrm>
            <a:off x="5975350" y="2120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04" name="Text Box 32"/>
          <p:cNvSpPr txBox="1">
            <a:spLocks noChangeArrowheads="1"/>
          </p:cNvSpPr>
          <p:nvPr/>
        </p:nvSpPr>
        <p:spPr bwMode="auto">
          <a:xfrm>
            <a:off x="2139950" y="23241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5" name="Text Box 33"/>
          <p:cNvSpPr txBox="1">
            <a:spLocks noChangeArrowheads="1"/>
          </p:cNvSpPr>
          <p:nvPr/>
        </p:nvSpPr>
        <p:spPr bwMode="auto">
          <a:xfrm>
            <a:off x="2695575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06" name="Text Box 34"/>
          <p:cNvSpPr txBox="1">
            <a:spLocks noChangeArrowheads="1"/>
          </p:cNvSpPr>
          <p:nvPr/>
        </p:nvSpPr>
        <p:spPr bwMode="auto">
          <a:xfrm>
            <a:off x="31210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07" name="Text Box 35"/>
          <p:cNvSpPr txBox="1">
            <a:spLocks noChangeArrowheads="1"/>
          </p:cNvSpPr>
          <p:nvPr/>
        </p:nvSpPr>
        <p:spPr bwMode="auto">
          <a:xfrm>
            <a:off x="4935538" y="2319338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8708" name="Text Box 36"/>
          <p:cNvSpPr txBox="1">
            <a:spLocks noChangeArrowheads="1"/>
          </p:cNvSpPr>
          <p:nvPr/>
        </p:nvSpPr>
        <p:spPr bwMode="auto">
          <a:xfrm>
            <a:off x="5518150" y="2319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709" name="Text Box 37"/>
          <p:cNvSpPr txBox="1">
            <a:spLocks noChangeArrowheads="1"/>
          </p:cNvSpPr>
          <p:nvPr/>
        </p:nvSpPr>
        <p:spPr bwMode="auto">
          <a:xfrm>
            <a:off x="5975350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710" name="Text Box 38"/>
          <p:cNvSpPr txBox="1">
            <a:spLocks noChangeArrowheads="1"/>
          </p:cNvSpPr>
          <p:nvPr/>
        </p:nvSpPr>
        <p:spPr bwMode="auto">
          <a:xfrm>
            <a:off x="64484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8711" name="Text Box 39"/>
          <p:cNvSpPr txBox="1">
            <a:spLocks noChangeArrowheads="1"/>
          </p:cNvSpPr>
          <p:nvPr/>
        </p:nvSpPr>
        <p:spPr bwMode="auto">
          <a:xfrm>
            <a:off x="8547100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2" name="Text Box 40"/>
          <p:cNvSpPr txBox="1">
            <a:spLocks noChangeArrowheads="1"/>
          </p:cNvSpPr>
          <p:nvPr/>
        </p:nvSpPr>
        <p:spPr bwMode="auto">
          <a:xfrm>
            <a:off x="3573463" y="2527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8713" name="Text Box 41"/>
          <p:cNvSpPr txBox="1">
            <a:spLocks noChangeArrowheads="1"/>
          </p:cNvSpPr>
          <p:nvPr/>
        </p:nvSpPr>
        <p:spPr bwMode="auto">
          <a:xfrm>
            <a:off x="4086225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14" name="Text Box 42"/>
          <p:cNvSpPr txBox="1">
            <a:spLocks noChangeArrowheads="1"/>
          </p:cNvSpPr>
          <p:nvPr/>
        </p:nvSpPr>
        <p:spPr bwMode="auto">
          <a:xfrm>
            <a:off x="4543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5" name="Text Box 43"/>
          <p:cNvSpPr txBox="1">
            <a:spLocks noChangeArrowheads="1"/>
          </p:cNvSpPr>
          <p:nvPr/>
        </p:nvSpPr>
        <p:spPr bwMode="auto">
          <a:xfrm>
            <a:off x="4911725" y="25273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16" name="Text Box 44"/>
          <p:cNvSpPr txBox="1">
            <a:spLocks noChangeArrowheads="1"/>
          </p:cNvSpPr>
          <p:nvPr/>
        </p:nvSpPr>
        <p:spPr bwMode="auto">
          <a:xfrm>
            <a:off x="5518150" y="25273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17" name="Text Box 45"/>
          <p:cNvSpPr txBox="1">
            <a:spLocks noChangeArrowheads="1"/>
          </p:cNvSpPr>
          <p:nvPr/>
        </p:nvSpPr>
        <p:spPr bwMode="auto">
          <a:xfrm>
            <a:off x="59753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18" name="Text Box 46"/>
          <p:cNvSpPr txBox="1">
            <a:spLocks noChangeArrowheads="1"/>
          </p:cNvSpPr>
          <p:nvPr/>
        </p:nvSpPr>
        <p:spPr bwMode="auto">
          <a:xfrm>
            <a:off x="6448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8719" name="Text Box 47"/>
          <p:cNvSpPr txBox="1">
            <a:spLocks noChangeArrowheads="1"/>
          </p:cNvSpPr>
          <p:nvPr/>
        </p:nvSpPr>
        <p:spPr bwMode="auto">
          <a:xfrm>
            <a:off x="69659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0" name="Text Box 48"/>
          <p:cNvSpPr txBox="1">
            <a:spLocks noChangeArrowheads="1"/>
          </p:cNvSpPr>
          <p:nvPr/>
        </p:nvSpPr>
        <p:spPr bwMode="auto">
          <a:xfrm>
            <a:off x="7307263" y="25273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21" name="Text Box 49"/>
          <p:cNvSpPr txBox="1">
            <a:spLocks noChangeArrowheads="1"/>
          </p:cNvSpPr>
          <p:nvPr/>
        </p:nvSpPr>
        <p:spPr bwMode="auto">
          <a:xfrm>
            <a:off x="7772400" y="25273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8722" name="Text Box 50"/>
          <p:cNvSpPr txBox="1">
            <a:spLocks noChangeArrowheads="1"/>
          </p:cNvSpPr>
          <p:nvPr/>
        </p:nvSpPr>
        <p:spPr bwMode="auto">
          <a:xfrm>
            <a:off x="8537575" y="25733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23" name="Text Box 51"/>
          <p:cNvSpPr txBox="1">
            <a:spLocks noChangeArrowheads="1"/>
          </p:cNvSpPr>
          <p:nvPr/>
        </p:nvSpPr>
        <p:spPr bwMode="auto">
          <a:xfrm>
            <a:off x="8010525" y="2328863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8724" name="Text Box 52"/>
          <p:cNvSpPr txBox="1">
            <a:spLocks noChangeArrowheads="1"/>
          </p:cNvSpPr>
          <p:nvPr/>
        </p:nvSpPr>
        <p:spPr bwMode="auto">
          <a:xfrm>
            <a:off x="3581400" y="27559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25" name="Text Box 53"/>
          <p:cNvSpPr txBox="1">
            <a:spLocks noChangeArrowheads="1"/>
          </p:cNvSpPr>
          <p:nvPr/>
        </p:nvSpPr>
        <p:spPr bwMode="auto">
          <a:xfrm>
            <a:off x="4086225" y="2755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6" name="Text Box 54"/>
          <p:cNvSpPr txBox="1">
            <a:spLocks noChangeArrowheads="1"/>
          </p:cNvSpPr>
          <p:nvPr/>
        </p:nvSpPr>
        <p:spPr bwMode="auto">
          <a:xfrm>
            <a:off x="4543425" y="27559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27" name="Text Box 55"/>
          <p:cNvSpPr txBox="1">
            <a:spLocks noChangeArrowheads="1"/>
          </p:cNvSpPr>
          <p:nvPr/>
        </p:nvSpPr>
        <p:spPr bwMode="auto">
          <a:xfrm>
            <a:off x="4908550" y="2779713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28" name="Text Box 56"/>
          <p:cNvSpPr txBox="1">
            <a:spLocks noChangeArrowheads="1"/>
          </p:cNvSpPr>
          <p:nvPr/>
        </p:nvSpPr>
        <p:spPr bwMode="auto">
          <a:xfrm>
            <a:off x="5518150" y="277971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29" name="Text Box 57"/>
          <p:cNvSpPr txBox="1">
            <a:spLocks noChangeArrowheads="1"/>
          </p:cNvSpPr>
          <p:nvPr/>
        </p:nvSpPr>
        <p:spPr bwMode="auto">
          <a:xfrm>
            <a:off x="5975350" y="277971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0" name="Text Box 58"/>
          <p:cNvSpPr txBox="1">
            <a:spLocks noChangeArrowheads="1"/>
          </p:cNvSpPr>
          <p:nvPr/>
        </p:nvSpPr>
        <p:spPr bwMode="auto">
          <a:xfrm>
            <a:off x="8537575" y="277971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1" name="Text Box 59"/>
          <p:cNvSpPr txBox="1">
            <a:spLocks noChangeArrowheads="1"/>
          </p:cNvSpPr>
          <p:nvPr/>
        </p:nvSpPr>
        <p:spPr bwMode="auto">
          <a:xfrm>
            <a:off x="2178050" y="2984500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8732" name="Text Box 60"/>
          <p:cNvSpPr txBox="1">
            <a:spLocks noChangeArrowheads="1"/>
          </p:cNvSpPr>
          <p:nvPr/>
        </p:nvSpPr>
        <p:spPr bwMode="auto">
          <a:xfrm>
            <a:off x="4938713" y="2984500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8733" name="Text Box 61"/>
          <p:cNvSpPr txBox="1">
            <a:spLocks noChangeArrowheads="1"/>
          </p:cNvSpPr>
          <p:nvPr/>
        </p:nvSpPr>
        <p:spPr bwMode="auto">
          <a:xfrm>
            <a:off x="5518150" y="29845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8734" name="Text Box 62"/>
          <p:cNvSpPr txBox="1">
            <a:spLocks noChangeArrowheads="1"/>
          </p:cNvSpPr>
          <p:nvPr/>
        </p:nvSpPr>
        <p:spPr bwMode="auto">
          <a:xfrm>
            <a:off x="59753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5" name="Text Box 63"/>
          <p:cNvSpPr txBox="1">
            <a:spLocks noChangeArrowheads="1"/>
          </p:cNvSpPr>
          <p:nvPr/>
        </p:nvSpPr>
        <p:spPr bwMode="auto">
          <a:xfrm>
            <a:off x="69659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36" name="Text Box 64"/>
          <p:cNvSpPr txBox="1">
            <a:spLocks noChangeArrowheads="1"/>
          </p:cNvSpPr>
          <p:nvPr/>
        </p:nvSpPr>
        <p:spPr bwMode="auto">
          <a:xfrm>
            <a:off x="7327900" y="29845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37" name="Text Box 65"/>
          <p:cNvSpPr txBox="1">
            <a:spLocks noChangeArrowheads="1"/>
          </p:cNvSpPr>
          <p:nvPr/>
        </p:nvSpPr>
        <p:spPr bwMode="auto">
          <a:xfrm>
            <a:off x="7920038" y="2984500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38" name="Text Box 66"/>
          <p:cNvSpPr txBox="1">
            <a:spLocks noChangeArrowheads="1"/>
          </p:cNvSpPr>
          <p:nvPr/>
        </p:nvSpPr>
        <p:spPr bwMode="auto">
          <a:xfrm>
            <a:off x="8537575" y="29845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9" name="Text Box 67"/>
          <p:cNvSpPr txBox="1">
            <a:spLocks noChangeArrowheads="1"/>
          </p:cNvSpPr>
          <p:nvPr/>
        </p:nvSpPr>
        <p:spPr bwMode="auto">
          <a:xfrm>
            <a:off x="4881563" y="3411538"/>
            <a:ext cx="3762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WrBk</a:t>
            </a:r>
          </a:p>
        </p:txBody>
      </p:sp>
      <p:sp>
        <p:nvSpPr>
          <p:cNvPr id="1308740" name="Text Box 68"/>
          <p:cNvSpPr txBox="1">
            <a:spLocks noChangeArrowheads="1"/>
          </p:cNvSpPr>
          <p:nvPr/>
        </p:nvSpPr>
        <p:spPr bwMode="auto">
          <a:xfrm>
            <a:off x="5518150" y="34115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41" name="Text Box 69"/>
          <p:cNvSpPr txBox="1">
            <a:spLocks noChangeArrowheads="1"/>
          </p:cNvSpPr>
          <p:nvPr/>
        </p:nvSpPr>
        <p:spPr bwMode="auto">
          <a:xfrm>
            <a:off x="5975350" y="34115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42" name="Text Box 70"/>
          <p:cNvSpPr txBox="1">
            <a:spLocks noChangeArrowheads="1"/>
          </p:cNvSpPr>
          <p:nvPr/>
        </p:nvSpPr>
        <p:spPr bwMode="auto">
          <a:xfrm>
            <a:off x="644842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20</a:t>
            </a:r>
          </a:p>
        </p:txBody>
      </p:sp>
      <p:sp>
        <p:nvSpPr>
          <p:cNvPr id="1308743" name="Text Box 71"/>
          <p:cNvSpPr txBox="1">
            <a:spLocks noChangeArrowheads="1"/>
          </p:cNvSpPr>
          <p:nvPr/>
        </p:nvSpPr>
        <p:spPr bwMode="auto">
          <a:xfrm>
            <a:off x="6965950" y="34115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44" name="Text Box 72"/>
          <p:cNvSpPr txBox="1">
            <a:spLocks noChangeArrowheads="1"/>
          </p:cNvSpPr>
          <p:nvPr/>
        </p:nvSpPr>
        <p:spPr bwMode="auto">
          <a:xfrm>
            <a:off x="7321550" y="3411538"/>
            <a:ext cx="3984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Unca.</a:t>
            </a:r>
          </a:p>
        </p:txBody>
      </p:sp>
      <p:sp>
        <p:nvSpPr>
          <p:cNvPr id="1308745" name="Text Box 73"/>
          <p:cNvSpPr txBox="1">
            <a:spLocks noChangeArrowheads="1"/>
          </p:cNvSpPr>
          <p:nvPr/>
        </p:nvSpPr>
        <p:spPr bwMode="auto">
          <a:xfrm>
            <a:off x="8005763" y="3411538"/>
            <a:ext cx="1317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{}</a:t>
            </a:r>
          </a:p>
        </p:txBody>
      </p:sp>
      <p:sp>
        <p:nvSpPr>
          <p:cNvPr id="1308746" name="Text Box 74"/>
          <p:cNvSpPr txBox="1">
            <a:spLocks noChangeArrowheads="1"/>
          </p:cNvSpPr>
          <p:nvPr/>
        </p:nvSpPr>
        <p:spPr bwMode="auto">
          <a:xfrm>
            <a:off x="853757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47" name="Text Box 75"/>
          <p:cNvSpPr txBox="1">
            <a:spLocks noChangeArrowheads="1"/>
          </p:cNvSpPr>
          <p:nvPr/>
        </p:nvSpPr>
        <p:spPr bwMode="auto">
          <a:xfrm>
            <a:off x="3581400" y="36401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48" name="Text Box 76"/>
          <p:cNvSpPr txBox="1">
            <a:spLocks noChangeArrowheads="1"/>
          </p:cNvSpPr>
          <p:nvPr/>
        </p:nvSpPr>
        <p:spPr bwMode="auto">
          <a:xfrm>
            <a:off x="4070350" y="3640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49" name="Text Box 77"/>
          <p:cNvSpPr txBox="1">
            <a:spLocks noChangeArrowheads="1"/>
          </p:cNvSpPr>
          <p:nvPr/>
        </p:nvSpPr>
        <p:spPr bwMode="auto">
          <a:xfrm>
            <a:off x="4543425" y="36401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40</a:t>
            </a:r>
          </a:p>
        </p:txBody>
      </p:sp>
      <p:sp>
        <p:nvSpPr>
          <p:cNvPr id="1308750" name="Text Box 78"/>
          <p:cNvSpPr txBox="1">
            <a:spLocks noChangeArrowheads="1"/>
          </p:cNvSpPr>
          <p:nvPr/>
        </p:nvSpPr>
        <p:spPr bwMode="auto">
          <a:xfrm>
            <a:off x="4899025" y="3640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51" name="Text Box 79"/>
          <p:cNvSpPr txBox="1">
            <a:spLocks noChangeArrowheads="1"/>
          </p:cNvSpPr>
          <p:nvPr/>
        </p:nvSpPr>
        <p:spPr bwMode="auto">
          <a:xfrm>
            <a:off x="5518150" y="3640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52" name="Text Box 80"/>
          <p:cNvSpPr txBox="1">
            <a:spLocks noChangeArrowheads="1"/>
          </p:cNvSpPr>
          <p:nvPr/>
        </p:nvSpPr>
        <p:spPr bwMode="auto">
          <a:xfrm>
            <a:off x="59753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A2</a:t>
            </a:r>
          </a:p>
        </p:txBody>
      </p:sp>
      <p:sp>
        <p:nvSpPr>
          <p:cNvPr id="1308753" name="Text Box 81"/>
          <p:cNvSpPr txBox="1">
            <a:spLocks noChangeArrowheads="1"/>
          </p:cNvSpPr>
          <p:nvPr/>
        </p:nvSpPr>
        <p:spPr bwMode="auto">
          <a:xfrm>
            <a:off x="6497638" y="36401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0</a:t>
            </a:r>
          </a:p>
        </p:txBody>
      </p:sp>
      <p:sp>
        <p:nvSpPr>
          <p:cNvPr id="1308754" name="Text Box 82"/>
          <p:cNvSpPr txBox="1">
            <a:spLocks noChangeArrowheads="1"/>
          </p:cNvSpPr>
          <p:nvPr/>
        </p:nvSpPr>
        <p:spPr bwMode="auto">
          <a:xfrm>
            <a:off x="69659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A2</a:t>
            </a:r>
          </a:p>
        </p:txBody>
      </p:sp>
      <p:sp>
        <p:nvSpPr>
          <p:cNvPr id="1308755" name="Text Box 83"/>
          <p:cNvSpPr txBox="1">
            <a:spLocks noChangeArrowheads="1"/>
          </p:cNvSpPr>
          <p:nvPr/>
        </p:nvSpPr>
        <p:spPr bwMode="auto">
          <a:xfrm>
            <a:off x="7339013" y="3670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56" name="Text Box 84"/>
          <p:cNvSpPr txBox="1">
            <a:spLocks noChangeArrowheads="1"/>
          </p:cNvSpPr>
          <p:nvPr/>
        </p:nvSpPr>
        <p:spPr bwMode="auto">
          <a:xfrm>
            <a:off x="7920038" y="3640138"/>
            <a:ext cx="333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{P2}</a:t>
            </a:r>
          </a:p>
        </p:txBody>
      </p:sp>
      <p:sp>
        <p:nvSpPr>
          <p:cNvPr id="1308757" name="Text Box 85"/>
          <p:cNvSpPr txBox="1">
            <a:spLocks noChangeArrowheads="1"/>
          </p:cNvSpPr>
          <p:nvPr/>
        </p:nvSpPr>
        <p:spPr bwMode="auto">
          <a:xfrm>
            <a:off x="8596313" y="36703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58" name="Text Box 86"/>
          <p:cNvSpPr txBox="1">
            <a:spLocks noChangeArrowheads="1"/>
          </p:cNvSpPr>
          <p:nvPr/>
        </p:nvSpPr>
        <p:spPr bwMode="auto">
          <a:xfrm>
            <a:off x="4883150" y="31829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59" name="Text Box 87"/>
          <p:cNvSpPr txBox="1">
            <a:spLocks noChangeArrowheads="1"/>
          </p:cNvSpPr>
          <p:nvPr/>
        </p:nvSpPr>
        <p:spPr bwMode="auto">
          <a:xfrm>
            <a:off x="5518150" y="32131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60" name="Text Box 88"/>
          <p:cNvSpPr txBox="1">
            <a:spLocks noChangeArrowheads="1"/>
          </p:cNvSpPr>
          <p:nvPr/>
        </p:nvSpPr>
        <p:spPr bwMode="auto">
          <a:xfrm>
            <a:off x="5975350" y="3213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A2</a:t>
            </a:r>
          </a:p>
        </p:txBody>
      </p:sp>
      <p:sp>
        <p:nvSpPr>
          <p:cNvPr id="1308761" name="Text Box 89"/>
          <p:cNvSpPr txBox="1">
            <a:spLocks noChangeArrowheads="1"/>
          </p:cNvSpPr>
          <p:nvPr/>
        </p:nvSpPr>
        <p:spPr bwMode="auto">
          <a:xfrm>
            <a:off x="6938963" y="3182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62" name="Text Box 90"/>
          <p:cNvSpPr txBox="1">
            <a:spLocks noChangeArrowheads="1"/>
          </p:cNvSpPr>
          <p:nvPr/>
        </p:nvSpPr>
        <p:spPr bwMode="auto">
          <a:xfrm>
            <a:off x="7315200" y="3182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63" name="Text Box 91"/>
          <p:cNvSpPr txBox="1">
            <a:spLocks noChangeArrowheads="1"/>
          </p:cNvSpPr>
          <p:nvPr/>
        </p:nvSpPr>
        <p:spPr bwMode="auto">
          <a:xfrm>
            <a:off x="7920038" y="3182938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64" name="Text Box 92"/>
          <p:cNvSpPr txBox="1">
            <a:spLocks noChangeArrowheads="1"/>
          </p:cNvSpPr>
          <p:nvPr/>
        </p:nvSpPr>
        <p:spPr bwMode="auto">
          <a:xfrm>
            <a:off x="8596313" y="32131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65" name="Text Box 93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8769" name="Picture 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8770" name="Picture 9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" y="1028700"/>
            <a:ext cx="7742238" cy="3292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01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Interconnection Networks</a:t>
            </a:r>
          </a:p>
        </p:txBody>
      </p:sp>
      <p:sp>
        <p:nvSpPr>
          <p:cNvPr id="133018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4321175"/>
            <a:ext cx="4191000" cy="22320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Local area network (LAN)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Hundreds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few kilometers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Many-to-one (clients-server)</a:t>
            </a:r>
          </a:p>
          <a:p>
            <a:pPr>
              <a:lnSpc>
                <a:spcPct val="90000"/>
              </a:lnSpc>
            </a:pPr>
            <a:r>
              <a:rPr lang="en-US" sz="2400"/>
              <a:t>Wide area network (WAN)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kilometers</a:t>
            </a:r>
          </a:p>
        </p:txBody>
      </p:sp>
      <p:sp>
        <p:nvSpPr>
          <p:cNvPr id="1330186" name="Rectangle 10"/>
          <p:cNvSpPr>
            <a:spLocks noChangeArrowheads="1"/>
          </p:cNvSpPr>
          <p:nvPr/>
        </p:nvSpPr>
        <p:spPr bwMode="auto">
          <a:xfrm>
            <a:off x="381000" y="4321175"/>
            <a:ext cx="4191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latin typeface="Arial" charset="0"/>
              </a:rPr>
              <a:t>Massively </a:t>
            </a:r>
            <a:r>
              <a:rPr lang="en-US" dirty="0" smtClean="0">
                <a:latin typeface="Arial" charset="0"/>
              </a:rPr>
              <a:t>parallel processor </a:t>
            </a:r>
            <a:r>
              <a:rPr lang="en-US" dirty="0">
                <a:latin typeface="Arial" charset="0"/>
              </a:rPr>
              <a:t>networks (MPP)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Thousands of nodes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Short distance (&lt;~25m)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Traffic among nodes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027113"/>
            <a:ext cx="7148513" cy="20050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1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ABCs of Networks</a:t>
            </a:r>
          </a:p>
        </p:txBody>
      </p:sp>
      <p:sp>
        <p:nvSpPr>
          <p:cNvPr id="133120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276600"/>
            <a:ext cx="7924800" cy="25527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Rules for communication are called the “</a:t>
            </a:r>
            <a:r>
              <a:rPr lang="en-US" sz="2400" dirty="0">
                <a:solidFill>
                  <a:schemeClr val="accent2"/>
                </a:solidFill>
              </a:rPr>
              <a:t>protocol</a:t>
            </a:r>
            <a:r>
              <a:rPr lang="en-US" sz="2400" dirty="0"/>
              <a:t>”, message header and data called a </a:t>
            </a:r>
            <a:r>
              <a:rPr lang="en-US" sz="2400" dirty="0">
                <a:solidFill>
                  <a:schemeClr val="accent2"/>
                </a:solidFill>
              </a:rPr>
              <a:t>"packet"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What if more than 2 computers want to communicate?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Need computer “</a:t>
            </a:r>
            <a:r>
              <a:rPr lang="en-US" sz="1800" dirty="0">
                <a:solidFill>
                  <a:schemeClr val="accent2"/>
                </a:solidFill>
              </a:rPr>
              <a:t>address field</a:t>
            </a:r>
            <a:r>
              <a:rPr lang="en-US" sz="1800" dirty="0"/>
              <a:t>” (destination) in packet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garbled in transit?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 “</a:t>
            </a:r>
            <a:r>
              <a:rPr lang="en-US" sz="1800" dirty="0">
                <a:solidFill>
                  <a:schemeClr val="accent2"/>
                </a:solidFill>
              </a:rPr>
              <a:t>error detection field</a:t>
            </a:r>
            <a:r>
              <a:rPr lang="en-US" sz="1800" dirty="0"/>
              <a:t>” in packet (e.g., CRC)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lost?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Time-out, retransmit; ACK &amp; NACK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multiple processes/machine?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Queue per process to provide protection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27" name="Text Box 3"/>
          <p:cNvSpPr txBox="1">
            <a:spLocks noChangeArrowheads="1"/>
          </p:cNvSpPr>
          <p:nvPr/>
        </p:nvSpPr>
        <p:spPr bwMode="auto">
          <a:xfrm>
            <a:off x="565150" y="1241425"/>
            <a:ext cx="685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Sender</a:t>
            </a:r>
          </a:p>
        </p:txBody>
      </p:sp>
      <p:sp>
        <p:nvSpPr>
          <p:cNvPr id="1332228" name="Text Box 4"/>
          <p:cNvSpPr txBox="1">
            <a:spLocks noChangeArrowheads="1"/>
          </p:cNvSpPr>
          <p:nvPr/>
        </p:nvSpPr>
        <p:spPr bwMode="auto">
          <a:xfrm>
            <a:off x="469900" y="3127375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Receiver</a:t>
            </a:r>
          </a:p>
        </p:txBody>
      </p:sp>
      <p:sp>
        <p:nvSpPr>
          <p:cNvPr id="1332229" name="Line 5"/>
          <p:cNvSpPr>
            <a:spLocks noChangeShapeType="1"/>
          </p:cNvSpPr>
          <p:nvPr/>
        </p:nvSpPr>
        <p:spPr bwMode="auto">
          <a:xfrm>
            <a:off x="165100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09750" y="990600"/>
            <a:ext cx="3238500" cy="558800"/>
            <a:chOff x="997" y="411"/>
            <a:chExt cx="2040" cy="352"/>
          </a:xfrm>
        </p:grpSpPr>
        <p:sp>
          <p:nvSpPr>
            <p:cNvPr id="1332231" name="Text Box 7"/>
            <p:cNvSpPr txBox="1">
              <a:spLocks noChangeArrowheads="1"/>
            </p:cNvSpPr>
            <p:nvPr/>
          </p:nvSpPr>
          <p:spPr bwMode="auto">
            <a:xfrm>
              <a:off x="997" y="411"/>
              <a:ext cx="608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Sender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Overhead</a:t>
              </a:r>
            </a:p>
          </p:txBody>
        </p:sp>
        <p:sp>
          <p:nvSpPr>
            <p:cNvPr id="1332232" name="Text Box 8"/>
            <p:cNvSpPr txBox="1">
              <a:spLocks noChangeArrowheads="1"/>
            </p:cNvSpPr>
            <p:nvPr/>
          </p:nvSpPr>
          <p:spPr bwMode="auto">
            <a:xfrm>
              <a:off x="1897" y="411"/>
              <a:ext cx="114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Transmission time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(size ÷ bandwidth)</a:t>
              </a:r>
            </a:p>
          </p:txBody>
        </p:sp>
      </p:grpSp>
      <p:sp>
        <p:nvSpPr>
          <p:cNvPr id="1332233" name="Text Box 9"/>
          <p:cNvSpPr txBox="1">
            <a:spLocks noChangeArrowheads="1"/>
          </p:cNvSpPr>
          <p:nvPr/>
        </p:nvSpPr>
        <p:spPr bwMode="auto">
          <a:xfrm>
            <a:off x="4133850" y="2717800"/>
            <a:ext cx="1809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Transmission time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(size ÷ bandwidth)</a:t>
            </a:r>
          </a:p>
        </p:txBody>
      </p:sp>
      <p:sp>
        <p:nvSpPr>
          <p:cNvPr id="1332234" name="Text Box 10"/>
          <p:cNvSpPr txBox="1">
            <a:spLocks noChangeArrowheads="1"/>
          </p:cNvSpPr>
          <p:nvPr/>
        </p:nvSpPr>
        <p:spPr bwMode="auto">
          <a:xfrm>
            <a:off x="296545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35" name="Text Box 11"/>
          <p:cNvSpPr txBox="1">
            <a:spLocks noChangeArrowheads="1"/>
          </p:cNvSpPr>
          <p:nvPr/>
        </p:nvSpPr>
        <p:spPr bwMode="auto">
          <a:xfrm>
            <a:off x="6572250" y="2717800"/>
            <a:ext cx="9652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Receiver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Overhead</a:t>
            </a:r>
          </a:p>
        </p:txBody>
      </p:sp>
      <p:sp>
        <p:nvSpPr>
          <p:cNvPr id="1332236" name="Text Box 12"/>
          <p:cNvSpPr txBox="1">
            <a:spLocks noChangeArrowheads="1"/>
          </p:cNvSpPr>
          <p:nvPr/>
        </p:nvSpPr>
        <p:spPr bwMode="auto">
          <a:xfrm>
            <a:off x="3632200" y="3584575"/>
            <a:ext cx="18478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/>
              <a:t>Transport Latency</a:t>
            </a:r>
          </a:p>
        </p:txBody>
      </p:sp>
      <p:sp>
        <p:nvSpPr>
          <p:cNvPr id="1332237" name="Line 13"/>
          <p:cNvSpPr>
            <a:spLocks noChangeShapeType="1"/>
          </p:cNvSpPr>
          <p:nvPr/>
        </p:nvSpPr>
        <p:spPr bwMode="auto">
          <a:xfrm>
            <a:off x="1695450" y="1619250"/>
            <a:ext cx="1295400" cy="1270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8" name="Line 14"/>
          <p:cNvSpPr>
            <a:spLocks noChangeShapeType="1"/>
          </p:cNvSpPr>
          <p:nvPr/>
        </p:nvSpPr>
        <p:spPr bwMode="auto">
          <a:xfrm>
            <a:off x="2971800" y="16192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0" name="Line 16"/>
          <p:cNvSpPr>
            <a:spLocks noChangeShapeType="1"/>
          </p:cNvSpPr>
          <p:nvPr/>
        </p:nvSpPr>
        <p:spPr bwMode="auto">
          <a:xfrm>
            <a:off x="3981450" y="33083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1" name="Line 17"/>
          <p:cNvSpPr>
            <a:spLocks noChangeShapeType="1"/>
          </p:cNvSpPr>
          <p:nvPr/>
        </p:nvSpPr>
        <p:spPr bwMode="auto">
          <a:xfrm>
            <a:off x="6438900" y="3308350"/>
            <a:ext cx="1581150" cy="12700"/>
          </a:xfrm>
          <a:prstGeom prst="line">
            <a:avLst/>
          </a:prstGeom>
          <a:noFill/>
          <a:ln w="25400">
            <a:solidFill>
              <a:srgbClr val="F959B6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2" name="Line 18"/>
          <p:cNvSpPr>
            <a:spLocks noChangeShapeType="1"/>
          </p:cNvSpPr>
          <p:nvPr/>
        </p:nvSpPr>
        <p:spPr bwMode="auto">
          <a:xfrm>
            <a:off x="3124200" y="4013200"/>
            <a:ext cx="331470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3" name="Line 19"/>
          <p:cNvSpPr>
            <a:spLocks noChangeShapeType="1"/>
          </p:cNvSpPr>
          <p:nvPr/>
        </p:nvSpPr>
        <p:spPr bwMode="auto">
          <a:xfrm>
            <a:off x="803275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4" name="Line 20"/>
          <p:cNvSpPr>
            <a:spLocks noChangeShapeType="1"/>
          </p:cNvSpPr>
          <p:nvPr/>
        </p:nvSpPr>
        <p:spPr bwMode="auto">
          <a:xfrm>
            <a:off x="1695450" y="4546600"/>
            <a:ext cx="63055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5" name="Text Box 21"/>
          <p:cNvSpPr txBox="1">
            <a:spLocks noChangeArrowheads="1"/>
          </p:cNvSpPr>
          <p:nvPr/>
        </p:nvSpPr>
        <p:spPr bwMode="auto">
          <a:xfrm>
            <a:off x="4070350" y="4270375"/>
            <a:ext cx="13652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Total Latency</a:t>
            </a:r>
          </a:p>
        </p:txBody>
      </p:sp>
      <p:sp>
        <p:nvSpPr>
          <p:cNvPr id="1332246" name="Text Box 22"/>
          <p:cNvSpPr txBox="1">
            <a:spLocks noChangeArrowheads="1"/>
          </p:cNvSpPr>
          <p:nvPr/>
        </p:nvSpPr>
        <p:spPr bwMode="auto">
          <a:xfrm>
            <a:off x="1727200" y="1727200"/>
            <a:ext cx="1244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7" name="Text Box 23"/>
          <p:cNvSpPr txBox="1">
            <a:spLocks noChangeArrowheads="1"/>
          </p:cNvSpPr>
          <p:nvPr/>
        </p:nvSpPr>
        <p:spPr bwMode="auto">
          <a:xfrm>
            <a:off x="6629400" y="3451225"/>
            <a:ext cx="9525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8" name="Line 24"/>
          <p:cNvSpPr>
            <a:spLocks noChangeShapeType="1"/>
          </p:cNvSpPr>
          <p:nvPr/>
        </p:nvSpPr>
        <p:spPr bwMode="auto">
          <a:xfrm>
            <a:off x="514350" y="2546350"/>
            <a:ext cx="824865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2249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4850" y="3606800"/>
            <a:ext cx="112713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2250" name="Freeform 26"/>
          <p:cNvSpPr>
            <a:spLocks/>
          </p:cNvSpPr>
          <p:nvPr/>
        </p:nvSpPr>
        <p:spPr bwMode="auto">
          <a:xfrm>
            <a:off x="1912938" y="3224213"/>
            <a:ext cx="9144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5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</a:t>
            </a:r>
          </a:p>
        </p:txBody>
      </p:sp>
      <p:sp>
        <p:nvSpPr>
          <p:cNvPr id="1332260" name="Rectangle 36"/>
          <p:cNvSpPr>
            <a:spLocks noGrp="1" noChangeArrowheads="1"/>
          </p:cNvSpPr>
          <p:nvPr>
            <p:ph type="body" sz="half" idx="2"/>
          </p:nvPr>
        </p:nvSpPr>
        <p:spPr>
          <a:xfrm>
            <a:off x="469900" y="5410200"/>
            <a:ext cx="7924800" cy="1447800"/>
          </a:xfrm>
        </p:spPr>
        <p:txBody>
          <a:bodyPr/>
          <a:lstStyle/>
          <a:p>
            <a:r>
              <a:rPr lang="en-US" sz="2000"/>
              <a:t>Bandwidth: maximum rate of propagating information</a:t>
            </a:r>
          </a:p>
          <a:p>
            <a:r>
              <a:rPr lang="en-US" sz="2000"/>
              <a:t>Time of flight: time for 1st bit to reach destination</a:t>
            </a:r>
          </a:p>
          <a:p>
            <a:r>
              <a:rPr lang="en-US" sz="2000"/>
              <a:t>Overhead: software &amp; hardware time for encoding/decoding, interrupt handling, etc.</a:t>
            </a:r>
            <a:endParaRPr lang="en-US" sz="2400"/>
          </a:p>
        </p:txBody>
      </p:sp>
      <p:graphicFrame>
        <p:nvGraphicFramePr>
          <p:cNvPr id="1332261" name="Object 37"/>
          <p:cNvGraphicFramePr>
            <a:graphicFrameLocks noChangeAspect="1"/>
          </p:cNvGraphicFramePr>
          <p:nvPr/>
        </p:nvGraphicFramePr>
        <p:xfrm>
          <a:off x="247650" y="4762500"/>
          <a:ext cx="86502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4" name="Equation" r:id="rId5" imgW="8648700" imgH="571500" progId="Equation.3">
                  <p:embed/>
                </p:oleObj>
              </mc:Choice>
              <mc:Fallback>
                <p:oleObj name="Equation" r:id="rId5" imgW="8648700" imgH="571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4762500"/>
                        <a:ext cx="8650288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62" name="Text Box 38"/>
          <p:cNvSpPr txBox="1">
            <a:spLocks noChangeArrowheads="1"/>
          </p:cNvSpPr>
          <p:nvPr/>
        </p:nvSpPr>
        <p:spPr bwMode="auto">
          <a:xfrm>
            <a:off x="538480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63" name="Line 39"/>
          <p:cNvSpPr>
            <a:spLocks noChangeShapeType="1"/>
          </p:cNvSpPr>
          <p:nvPr/>
        </p:nvSpPr>
        <p:spPr bwMode="auto">
          <a:xfrm>
            <a:off x="546735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9" name="Line 15"/>
          <p:cNvSpPr>
            <a:spLocks noChangeShapeType="1"/>
          </p:cNvSpPr>
          <p:nvPr/>
        </p:nvSpPr>
        <p:spPr bwMode="auto">
          <a:xfrm>
            <a:off x="304800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299" name="Text Box 3"/>
          <p:cNvSpPr txBox="1">
            <a:spLocks noChangeArrowheads="1"/>
          </p:cNvSpPr>
          <p:nvPr/>
        </p:nvSpPr>
        <p:spPr bwMode="auto">
          <a:xfrm>
            <a:off x="4903788" y="5588000"/>
            <a:ext cx="4124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8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</a:tabLst>
            </a:pPr>
            <a:r>
              <a:rPr lang="en-US" b="1">
                <a:solidFill>
                  <a:srgbClr val="3333CC"/>
                </a:solidFill>
              </a:rPr>
              <a:t>Ideal: high bandwidth, low latency, standard interface</a:t>
            </a:r>
          </a:p>
        </p:txBody>
      </p:sp>
      <p:sp>
        <p:nvSpPr>
          <p:cNvPr id="1335300" name="Freeform 4"/>
          <p:cNvSpPr>
            <a:spLocks/>
          </p:cNvSpPr>
          <p:nvPr/>
        </p:nvSpPr>
        <p:spPr bwMode="auto">
          <a:xfrm>
            <a:off x="5073650" y="1609725"/>
            <a:ext cx="238125" cy="277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1" name="Text Box 5"/>
          <p:cNvSpPr txBox="1">
            <a:spLocks noChangeArrowheads="1"/>
          </p:cNvSpPr>
          <p:nvPr/>
        </p:nvSpPr>
        <p:spPr bwMode="auto">
          <a:xfrm>
            <a:off x="5072063" y="1635125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b="1"/>
              <a:t>$</a:t>
            </a:r>
          </a:p>
        </p:txBody>
      </p:sp>
      <p:sp>
        <p:nvSpPr>
          <p:cNvPr id="1335302" name="Line 6"/>
          <p:cNvSpPr>
            <a:spLocks noChangeShapeType="1"/>
          </p:cNvSpPr>
          <p:nvPr/>
        </p:nvSpPr>
        <p:spPr bwMode="auto">
          <a:xfrm>
            <a:off x="5199063" y="2014538"/>
            <a:ext cx="1270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3" name="Text Box 7"/>
          <p:cNvSpPr txBox="1">
            <a:spLocks noChangeArrowheads="1"/>
          </p:cNvSpPr>
          <p:nvPr/>
        </p:nvSpPr>
        <p:spPr bwMode="auto">
          <a:xfrm>
            <a:off x="4876800" y="1320800"/>
            <a:ext cx="4699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CPU</a:t>
            </a:r>
          </a:p>
        </p:txBody>
      </p:sp>
      <p:sp>
        <p:nvSpPr>
          <p:cNvPr id="1335304" name="Freeform 8"/>
          <p:cNvSpPr>
            <a:spLocks/>
          </p:cNvSpPr>
          <p:nvPr/>
        </p:nvSpPr>
        <p:spPr bwMode="auto">
          <a:xfrm>
            <a:off x="4724400" y="1143000"/>
            <a:ext cx="990600" cy="892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5" name="Line 9"/>
          <p:cNvSpPr>
            <a:spLocks noChangeShapeType="1"/>
          </p:cNvSpPr>
          <p:nvPr/>
        </p:nvSpPr>
        <p:spPr bwMode="auto">
          <a:xfrm>
            <a:off x="5199063" y="3409950"/>
            <a:ext cx="1270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6" name="Line 10"/>
          <p:cNvSpPr>
            <a:spLocks noChangeShapeType="1"/>
          </p:cNvSpPr>
          <p:nvPr/>
        </p:nvSpPr>
        <p:spPr bwMode="auto">
          <a:xfrm>
            <a:off x="4875213" y="4208463"/>
            <a:ext cx="19050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7" name="Text Box 11"/>
          <p:cNvSpPr txBox="1">
            <a:spLocks noChangeArrowheads="1"/>
          </p:cNvSpPr>
          <p:nvPr/>
        </p:nvSpPr>
        <p:spPr bwMode="auto">
          <a:xfrm>
            <a:off x="4887913" y="3054350"/>
            <a:ext cx="4381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L2 $</a:t>
            </a:r>
          </a:p>
        </p:txBody>
      </p:sp>
      <p:sp>
        <p:nvSpPr>
          <p:cNvPr id="1335308" name="Freeform 12"/>
          <p:cNvSpPr>
            <a:spLocks/>
          </p:cNvSpPr>
          <p:nvPr/>
        </p:nvSpPr>
        <p:spPr bwMode="auto">
          <a:xfrm>
            <a:off x="4805363" y="2828925"/>
            <a:ext cx="749300" cy="612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9" name="Text Box 13"/>
          <p:cNvSpPr txBox="1">
            <a:spLocks noChangeArrowheads="1"/>
          </p:cNvSpPr>
          <p:nvPr/>
        </p:nvSpPr>
        <p:spPr bwMode="auto">
          <a:xfrm>
            <a:off x="5321300" y="3975100"/>
            <a:ext cx="8953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</a:t>
            </a:r>
          </a:p>
        </p:txBody>
      </p:sp>
      <p:sp>
        <p:nvSpPr>
          <p:cNvPr id="1335310" name="Freeform 14"/>
          <p:cNvSpPr>
            <a:spLocks/>
          </p:cNvSpPr>
          <p:nvPr/>
        </p:nvSpPr>
        <p:spPr bwMode="auto">
          <a:xfrm>
            <a:off x="4824413" y="5089525"/>
            <a:ext cx="10160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1" name="Text Box 15"/>
          <p:cNvSpPr txBox="1">
            <a:spLocks noChangeArrowheads="1"/>
          </p:cNvSpPr>
          <p:nvPr/>
        </p:nvSpPr>
        <p:spPr bwMode="auto">
          <a:xfrm>
            <a:off x="4818063" y="5114925"/>
            <a:ext cx="838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</a:t>
            </a:r>
          </a:p>
        </p:txBody>
      </p:sp>
      <p:sp>
        <p:nvSpPr>
          <p:cNvPr id="1335312" name="Line 16"/>
          <p:cNvSpPr>
            <a:spLocks noChangeShapeType="1"/>
          </p:cNvSpPr>
          <p:nvPr/>
        </p:nvSpPr>
        <p:spPr bwMode="auto">
          <a:xfrm>
            <a:off x="52879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3" name="Freeform 17"/>
          <p:cNvSpPr>
            <a:spLocks/>
          </p:cNvSpPr>
          <p:nvPr/>
        </p:nvSpPr>
        <p:spPr bwMode="auto">
          <a:xfrm>
            <a:off x="6024563" y="5089525"/>
            <a:ext cx="15113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4" name="Text Box 18"/>
          <p:cNvSpPr txBox="1">
            <a:spLocks noChangeArrowheads="1"/>
          </p:cNvSpPr>
          <p:nvPr/>
        </p:nvSpPr>
        <p:spPr bwMode="auto">
          <a:xfrm>
            <a:off x="6024563" y="5114925"/>
            <a:ext cx="12509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 Adaptor</a:t>
            </a:r>
          </a:p>
        </p:txBody>
      </p:sp>
      <p:sp>
        <p:nvSpPr>
          <p:cNvPr id="1335315" name="Line 19"/>
          <p:cNvSpPr>
            <a:spLocks noChangeShapeType="1"/>
          </p:cNvSpPr>
          <p:nvPr/>
        </p:nvSpPr>
        <p:spPr bwMode="auto">
          <a:xfrm>
            <a:off x="65833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6" name="Line 20"/>
          <p:cNvSpPr>
            <a:spLocks noChangeShapeType="1"/>
          </p:cNvSpPr>
          <p:nvPr/>
        </p:nvSpPr>
        <p:spPr bwMode="auto">
          <a:xfrm>
            <a:off x="72691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7" name="Line 21"/>
          <p:cNvSpPr>
            <a:spLocks noChangeShapeType="1"/>
          </p:cNvSpPr>
          <p:nvPr/>
        </p:nvSpPr>
        <p:spPr bwMode="auto">
          <a:xfrm>
            <a:off x="7085013" y="4208463"/>
            <a:ext cx="9906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8" name="Text Box 22"/>
          <p:cNvSpPr txBox="1">
            <a:spLocks noChangeArrowheads="1"/>
          </p:cNvSpPr>
          <p:nvPr/>
        </p:nvSpPr>
        <p:spPr bwMode="auto">
          <a:xfrm>
            <a:off x="7383463" y="4344988"/>
            <a:ext cx="730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800"/>
              </a:lnSpc>
              <a:tabLst>
                <a:tab pos="0" algn="l"/>
              </a:tabLst>
            </a:pPr>
            <a:r>
              <a:rPr lang="en-US" sz="1800" b="1"/>
              <a:t>I/O bus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434263" y="2447925"/>
            <a:ext cx="1358900" cy="1735138"/>
            <a:chOff x="4097" y="1349"/>
            <a:chExt cx="856" cy="1093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4097" y="1349"/>
              <a:ext cx="856" cy="706"/>
              <a:chOff x="4097" y="1349"/>
              <a:chExt cx="856" cy="706"/>
            </a:xfrm>
          </p:grpSpPr>
          <p:sp>
            <p:nvSpPr>
              <p:cNvPr id="1335321" name="Freeform 25"/>
              <p:cNvSpPr>
                <a:spLocks/>
              </p:cNvSpPr>
              <p:nvPr/>
            </p:nvSpPr>
            <p:spPr bwMode="auto">
              <a:xfrm>
                <a:off x="4097" y="1349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2" name="Text Box 26"/>
              <p:cNvSpPr txBox="1">
                <a:spLocks noChangeArrowheads="1"/>
              </p:cNvSpPr>
              <p:nvPr/>
            </p:nvSpPr>
            <p:spPr bwMode="auto">
              <a:xfrm>
                <a:off x="4393" y="1511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3" name="Text Box 27"/>
              <p:cNvSpPr txBox="1">
                <a:spLocks noChangeArrowheads="1"/>
              </p:cNvSpPr>
              <p:nvPr/>
            </p:nvSpPr>
            <p:spPr bwMode="auto">
              <a:xfrm>
                <a:off x="4145" y="1753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24" name="Line 28"/>
            <p:cNvSpPr>
              <a:spLocks noChangeShapeType="1"/>
            </p:cNvSpPr>
            <p:nvPr/>
          </p:nvSpPr>
          <p:spPr bwMode="auto">
            <a:xfrm>
              <a:off x="4477" y="2062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834063" y="2479675"/>
            <a:ext cx="1358900" cy="1735138"/>
            <a:chOff x="3215" y="1366"/>
            <a:chExt cx="856" cy="1093"/>
          </a:xfrm>
        </p:grpSpPr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3215" y="1366"/>
              <a:ext cx="856" cy="706"/>
              <a:chOff x="3215" y="1366"/>
              <a:chExt cx="856" cy="706"/>
            </a:xfrm>
          </p:grpSpPr>
          <p:sp>
            <p:nvSpPr>
              <p:cNvPr id="1335327" name="Freeform 31"/>
              <p:cNvSpPr>
                <a:spLocks/>
              </p:cNvSpPr>
              <p:nvPr/>
            </p:nvSpPr>
            <p:spPr bwMode="auto">
              <a:xfrm>
                <a:off x="3215" y="1366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8" name="Text Box 32"/>
              <p:cNvSpPr txBox="1">
                <a:spLocks noChangeArrowheads="1"/>
              </p:cNvSpPr>
              <p:nvPr/>
            </p:nvSpPr>
            <p:spPr bwMode="auto">
              <a:xfrm>
                <a:off x="3511" y="1530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9" name="Text Box 33"/>
              <p:cNvSpPr txBox="1">
                <a:spLocks noChangeArrowheads="1"/>
              </p:cNvSpPr>
              <p:nvPr/>
            </p:nvSpPr>
            <p:spPr bwMode="auto">
              <a:xfrm>
                <a:off x="3263" y="1770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30" name="Line 34"/>
            <p:cNvSpPr>
              <a:spLocks noChangeShapeType="1"/>
            </p:cNvSpPr>
            <p:nvPr/>
          </p:nvSpPr>
          <p:spPr bwMode="auto">
            <a:xfrm>
              <a:off x="3595" y="2079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5331" name="Text Box 35"/>
          <p:cNvSpPr txBox="1">
            <a:spLocks noChangeArrowheads="1"/>
          </p:cNvSpPr>
          <p:nvPr/>
        </p:nvSpPr>
        <p:spPr bwMode="auto">
          <a:xfrm>
            <a:off x="8088313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2" name="Freeform 36"/>
          <p:cNvSpPr>
            <a:spLocks/>
          </p:cNvSpPr>
          <p:nvPr/>
        </p:nvSpPr>
        <p:spPr bwMode="auto">
          <a:xfrm>
            <a:off x="8018463" y="1770063"/>
            <a:ext cx="1123950" cy="6651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3" name="Freeform 37"/>
          <p:cNvSpPr>
            <a:spLocks/>
          </p:cNvSpPr>
          <p:nvPr/>
        </p:nvSpPr>
        <p:spPr bwMode="auto">
          <a:xfrm>
            <a:off x="6475413" y="1782763"/>
            <a:ext cx="1181100" cy="6524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4" name="Text Box 38"/>
          <p:cNvSpPr txBox="1">
            <a:spLocks noChangeArrowheads="1"/>
          </p:cNvSpPr>
          <p:nvPr/>
        </p:nvSpPr>
        <p:spPr bwMode="auto">
          <a:xfrm>
            <a:off x="6503988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Interface Issues</a:t>
            </a:r>
          </a:p>
        </p:txBody>
      </p:sp>
      <p:sp>
        <p:nvSpPr>
          <p:cNvPr id="1335339" name="Rectangle 4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Where to connect network to computer?</a:t>
            </a:r>
          </a:p>
          <a:p>
            <a:pPr lvl="1"/>
            <a:r>
              <a:rPr lang="en-US" sz="2000"/>
              <a:t>Cache consistency to avoid flushes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Low latency and high bandwidth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Standard interface card?</a:t>
            </a:r>
          </a:p>
          <a:p>
            <a:pPr lvl="2"/>
            <a:r>
              <a:rPr lang="en-US" sz="1800"/>
              <a:t>I/O bus</a:t>
            </a:r>
          </a:p>
          <a:p>
            <a:pPr lvl="1"/>
            <a:r>
              <a:rPr lang="en-US" sz="2000"/>
              <a:t>Typically, MPP uses memory bus; while LAN, WAN connect through I/O bus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5" name="Freeform 3"/>
          <p:cNvSpPr>
            <a:spLocks/>
          </p:cNvSpPr>
          <p:nvPr/>
        </p:nvSpPr>
        <p:spPr bwMode="auto">
          <a:xfrm>
            <a:off x="1503363" y="438150"/>
            <a:ext cx="7937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82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Snoopy-Cache Controller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89459" y="1295400"/>
            <a:ext cx="5012681" cy="5257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0" y="1047750"/>
            <a:ext cx="5842000" cy="4133850"/>
            <a:chOff x="1112" y="1448"/>
            <a:chExt cx="3776" cy="2672"/>
          </a:xfrm>
        </p:grpSpPr>
        <p:sp>
          <p:nvSpPr>
            <p:cNvPr id="1110020" name="Rectangle 4" descr="25%"/>
            <p:cNvSpPr>
              <a:spLocks noChangeArrowheads="1"/>
            </p:cNvSpPr>
            <p:nvPr/>
          </p:nvSpPr>
          <p:spPr bwMode="auto">
            <a:xfrm>
              <a:off x="1112" y="2744"/>
              <a:ext cx="3776" cy="176"/>
            </a:xfrm>
            <a:prstGeom prst="rect">
              <a:avLst/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21" name="Rectangle 5"/>
            <p:cNvSpPr>
              <a:spLocks noChangeArrowheads="1"/>
            </p:cNvSpPr>
            <p:nvPr/>
          </p:nvSpPr>
          <p:spPr bwMode="auto">
            <a:xfrm>
              <a:off x="2072" y="3800"/>
              <a:ext cx="368" cy="272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2" name="Rectangle 6"/>
            <p:cNvSpPr>
              <a:spLocks noChangeArrowheads="1"/>
            </p:cNvSpPr>
            <p:nvPr/>
          </p:nvSpPr>
          <p:spPr bwMode="auto">
            <a:xfrm>
              <a:off x="1160" y="144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3" name="Rectangle 7"/>
            <p:cNvSpPr>
              <a:spLocks noChangeArrowheads="1"/>
            </p:cNvSpPr>
            <p:nvPr/>
          </p:nvSpPr>
          <p:spPr bwMode="auto">
            <a:xfrm>
              <a:off x="1208" y="1552"/>
              <a:ext cx="805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1110024" name="Rectangle 8"/>
            <p:cNvSpPr>
              <a:spLocks noChangeArrowheads="1"/>
            </p:cNvSpPr>
            <p:nvPr/>
          </p:nvSpPr>
          <p:spPr bwMode="auto">
            <a:xfrm>
              <a:off x="1304" y="2176"/>
              <a:ext cx="525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Cache</a:t>
              </a:r>
            </a:p>
          </p:txBody>
        </p:sp>
        <p:sp>
          <p:nvSpPr>
            <p:cNvPr id="1110025" name="Rectangle 9"/>
            <p:cNvSpPr>
              <a:spLocks noChangeArrowheads="1"/>
            </p:cNvSpPr>
            <p:nvPr/>
          </p:nvSpPr>
          <p:spPr bwMode="auto">
            <a:xfrm>
              <a:off x="1928" y="2752"/>
              <a:ext cx="1297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 - I/O Bus</a:t>
              </a:r>
            </a:p>
          </p:txBody>
        </p:sp>
        <p:sp>
          <p:nvSpPr>
            <p:cNvPr id="1110026" name="Rectangle 10"/>
            <p:cNvSpPr>
              <a:spLocks noChangeArrowheads="1"/>
            </p:cNvSpPr>
            <p:nvPr/>
          </p:nvSpPr>
          <p:spPr bwMode="auto">
            <a:xfrm>
              <a:off x="1208" y="2120"/>
              <a:ext cx="704" cy="2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7" name="Rectangle 11"/>
            <p:cNvSpPr>
              <a:spLocks noChangeArrowheads="1"/>
            </p:cNvSpPr>
            <p:nvPr/>
          </p:nvSpPr>
          <p:spPr bwMode="auto">
            <a:xfrm>
              <a:off x="1196" y="3232"/>
              <a:ext cx="649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Main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10028" name="Rectangle 12"/>
            <p:cNvSpPr>
              <a:spLocks noChangeArrowheads="1"/>
            </p:cNvSpPr>
            <p:nvPr/>
          </p:nvSpPr>
          <p:spPr bwMode="auto">
            <a:xfrm>
              <a:off x="2102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29" name="Rectangle 13"/>
            <p:cNvSpPr>
              <a:spLocks noChangeArrowheads="1"/>
            </p:cNvSpPr>
            <p:nvPr/>
          </p:nvSpPr>
          <p:spPr bwMode="auto">
            <a:xfrm>
              <a:off x="2059" y="3856"/>
              <a:ext cx="394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Disk</a:t>
              </a:r>
            </a:p>
          </p:txBody>
        </p:sp>
        <p:sp>
          <p:nvSpPr>
            <p:cNvPr id="1110030" name="Rectangle 14"/>
            <p:cNvSpPr>
              <a:spLocks noChangeArrowheads="1"/>
            </p:cNvSpPr>
            <p:nvPr/>
          </p:nvSpPr>
          <p:spPr bwMode="auto">
            <a:xfrm>
              <a:off x="1112" y="3128"/>
              <a:ext cx="75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1" name="Rectangle 15"/>
            <p:cNvSpPr>
              <a:spLocks noChangeArrowheads="1"/>
            </p:cNvSpPr>
            <p:nvPr/>
          </p:nvSpPr>
          <p:spPr bwMode="auto">
            <a:xfrm>
              <a:off x="2072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2" name="Oval 16"/>
            <p:cNvSpPr>
              <a:spLocks noChangeArrowheads="1"/>
            </p:cNvSpPr>
            <p:nvPr/>
          </p:nvSpPr>
          <p:spPr bwMode="auto">
            <a:xfrm>
              <a:off x="2072" y="4040"/>
              <a:ext cx="368" cy="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3" name="Oval 17"/>
            <p:cNvSpPr>
              <a:spLocks noChangeArrowheads="1"/>
            </p:cNvSpPr>
            <p:nvPr/>
          </p:nvSpPr>
          <p:spPr bwMode="auto">
            <a:xfrm>
              <a:off x="2072" y="3752"/>
              <a:ext cx="368" cy="8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4" name="Rectangle 18"/>
            <p:cNvSpPr>
              <a:spLocks noChangeArrowheads="1"/>
            </p:cNvSpPr>
            <p:nvPr/>
          </p:nvSpPr>
          <p:spPr bwMode="auto">
            <a:xfrm>
              <a:off x="2552" y="3800"/>
              <a:ext cx="368" cy="272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5" name="Rectangle 19"/>
            <p:cNvSpPr>
              <a:spLocks noChangeArrowheads="1"/>
            </p:cNvSpPr>
            <p:nvPr/>
          </p:nvSpPr>
          <p:spPr bwMode="auto">
            <a:xfrm>
              <a:off x="2539" y="3856"/>
              <a:ext cx="394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Disk</a:t>
              </a:r>
            </a:p>
          </p:txBody>
        </p:sp>
        <p:sp>
          <p:nvSpPr>
            <p:cNvPr id="1110036" name="Oval 20"/>
            <p:cNvSpPr>
              <a:spLocks noChangeArrowheads="1"/>
            </p:cNvSpPr>
            <p:nvPr/>
          </p:nvSpPr>
          <p:spPr bwMode="auto">
            <a:xfrm>
              <a:off x="2552" y="4040"/>
              <a:ext cx="368" cy="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7" name="Oval 21"/>
            <p:cNvSpPr>
              <a:spLocks noChangeArrowheads="1"/>
            </p:cNvSpPr>
            <p:nvPr/>
          </p:nvSpPr>
          <p:spPr bwMode="auto">
            <a:xfrm>
              <a:off x="2552" y="3752"/>
              <a:ext cx="368" cy="8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8" name="Line 22"/>
            <p:cNvSpPr>
              <a:spLocks noChangeShapeType="1"/>
            </p:cNvSpPr>
            <p:nvPr/>
          </p:nvSpPr>
          <p:spPr bwMode="auto">
            <a:xfrm flipV="1">
              <a:off x="144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9" name="Line 23"/>
            <p:cNvSpPr>
              <a:spLocks noChangeShapeType="1"/>
            </p:cNvSpPr>
            <p:nvPr/>
          </p:nvSpPr>
          <p:spPr bwMode="auto">
            <a:xfrm flipV="1">
              <a:off x="1440" y="2392"/>
              <a:ext cx="0" cy="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0" name="Line 24"/>
            <p:cNvSpPr>
              <a:spLocks noChangeShapeType="1"/>
            </p:cNvSpPr>
            <p:nvPr/>
          </p:nvSpPr>
          <p:spPr bwMode="auto">
            <a:xfrm flipV="1">
              <a:off x="1440" y="1864"/>
              <a:ext cx="0" cy="2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1" name="Line 25"/>
            <p:cNvSpPr>
              <a:spLocks noChangeShapeType="1"/>
            </p:cNvSpPr>
            <p:nvPr/>
          </p:nvSpPr>
          <p:spPr bwMode="auto">
            <a:xfrm flipV="1">
              <a:off x="2448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2" name="Line 26"/>
            <p:cNvSpPr>
              <a:spLocks noChangeShapeType="1"/>
            </p:cNvSpPr>
            <p:nvPr/>
          </p:nvSpPr>
          <p:spPr bwMode="auto">
            <a:xfrm flipV="1">
              <a:off x="2256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3" name="Line 27"/>
            <p:cNvSpPr>
              <a:spLocks noChangeShapeType="1"/>
            </p:cNvSpPr>
            <p:nvPr/>
          </p:nvSpPr>
          <p:spPr bwMode="auto">
            <a:xfrm flipV="1">
              <a:off x="2736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4" name="Rectangle 28"/>
            <p:cNvSpPr>
              <a:spLocks noChangeArrowheads="1"/>
            </p:cNvSpPr>
            <p:nvPr/>
          </p:nvSpPr>
          <p:spPr bwMode="auto">
            <a:xfrm>
              <a:off x="3014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45" name="Rectangle 29"/>
            <p:cNvSpPr>
              <a:spLocks noChangeArrowheads="1"/>
            </p:cNvSpPr>
            <p:nvPr/>
          </p:nvSpPr>
          <p:spPr bwMode="auto">
            <a:xfrm>
              <a:off x="2984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6" name="Line 30"/>
            <p:cNvSpPr>
              <a:spLocks noChangeShapeType="1"/>
            </p:cNvSpPr>
            <p:nvPr/>
          </p:nvSpPr>
          <p:spPr bwMode="auto">
            <a:xfrm flipV="1">
              <a:off x="336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7" name="Rectangle 31"/>
            <p:cNvSpPr>
              <a:spLocks noChangeArrowheads="1"/>
            </p:cNvSpPr>
            <p:nvPr/>
          </p:nvSpPr>
          <p:spPr bwMode="auto">
            <a:xfrm>
              <a:off x="3974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48" name="Rectangle 32"/>
            <p:cNvSpPr>
              <a:spLocks noChangeArrowheads="1"/>
            </p:cNvSpPr>
            <p:nvPr/>
          </p:nvSpPr>
          <p:spPr bwMode="auto">
            <a:xfrm>
              <a:off x="3944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9" name="Line 33"/>
            <p:cNvSpPr>
              <a:spLocks noChangeShapeType="1"/>
            </p:cNvSpPr>
            <p:nvPr/>
          </p:nvSpPr>
          <p:spPr bwMode="auto">
            <a:xfrm flipV="1">
              <a:off x="432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0" name="Rectangle 34"/>
            <p:cNvSpPr>
              <a:spLocks noChangeArrowheads="1"/>
            </p:cNvSpPr>
            <p:nvPr/>
          </p:nvSpPr>
          <p:spPr bwMode="auto">
            <a:xfrm>
              <a:off x="3047" y="3808"/>
              <a:ext cx="723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Graphics</a:t>
              </a:r>
            </a:p>
          </p:txBody>
        </p:sp>
        <p:sp>
          <p:nvSpPr>
            <p:cNvPr id="1110051" name="AutoShape 35"/>
            <p:cNvSpPr>
              <a:spLocks noChangeArrowheads="1"/>
            </p:cNvSpPr>
            <p:nvPr/>
          </p:nvSpPr>
          <p:spPr bwMode="auto">
            <a:xfrm>
              <a:off x="3032" y="3752"/>
              <a:ext cx="752" cy="272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2" name="Line 36"/>
            <p:cNvSpPr>
              <a:spLocks noChangeShapeType="1"/>
            </p:cNvSpPr>
            <p:nvPr/>
          </p:nvSpPr>
          <p:spPr bwMode="auto">
            <a:xfrm flipV="1">
              <a:off x="3360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3" name="Line 37"/>
            <p:cNvSpPr>
              <a:spLocks noChangeShapeType="1"/>
            </p:cNvSpPr>
            <p:nvPr/>
          </p:nvSpPr>
          <p:spPr bwMode="auto">
            <a:xfrm>
              <a:off x="4320" y="3560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4" name="Rectangle 38"/>
            <p:cNvSpPr>
              <a:spLocks noChangeArrowheads="1"/>
            </p:cNvSpPr>
            <p:nvPr/>
          </p:nvSpPr>
          <p:spPr bwMode="auto">
            <a:xfrm>
              <a:off x="4132" y="3856"/>
              <a:ext cx="665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Network</a:t>
              </a:r>
            </a:p>
          </p:txBody>
        </p:sp>
        <p:sp>
          <p:nvSpPr>
            <p:cNvPr id="1110055" name="Line 39"/>
            <p:cNvSpPr>
              <a:spLocks noChangeShapeType="1"/>
            </p:cNvSpPr>
            <p:nvPr/>
          </p:nvSpPr>
          <p:spPr bwMode="auto">
            <a:xfrm flipV="1">
              <a:off x="4000" y="3728"/>
              <a:ext cx="688" cy="2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6" name="Line 40"/>
            <p:cNvSpPr>
              <a:spLocks noChangeShapeType="1"/>
            </p:cNvSpPr>
            <p:nvPr/>
          </p:nvSpPr>
          <p:spPr bwMode="auto">
            <a:xfrm flipH="1">
              <a:off x="2008" y="1632"/>
              <a:ext cx="2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7" name="Line 41"/>
            <p:cNvSpPr>
              <a:spLocks noChangeShapeType="1"/>
            </p:cNvSpPr>
            <p:nvPr/>
          </p:nvSpPr>
          <p:spPr bwMode="auto">
            <a:xfrm>
              <a:off x="4320" y="1640"/>
              <a:ext cx="0" cy="10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8" name="Line 42"/>
            <p:cNvSpPr>
              <a:spLocks noChangeShapeType="1"/>
            </p:cNvSpPr>
            <p:nvPr/>
          </p:nvSpPr>
          <p:spPr bwMode="auto">
            <a:xfrm flipV="1">
              <a:off x="3360" y="1624"/>
              <a:ext cx="0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9" name="Line 43"/>
            <p:cNvSpPr>
              <a:spLocks noChangeShapeType="1"/>
            </p:cNvSpPr>
            <p:nvPr/>
          </p:nvSpPr>
          <p:spPr bwMode="auto">
            <a:xfrm flipV="1">
              <a:off x="2448" y="1624"/>
              <a:ext cx="0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60" name="Rectangle 44"/>
            <p:cNvSpPr>
              <a:spLocks noChangeArrowheads="1"/>
            </p:cNvSpPr>
            <p:nvPr/>
          </p:nvSpPr>
          <p:spPr bwMode="auto">
            <a:xfrm>
              <a:off x="2231" y="1472"/>
              <a:ext cx="619" cy="1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interrupts</a:t>
              </a:r>
            </a:p>
          </p:txBody>
        </p:sp>
      </p:grpSp>
      <p:sp>
        <p:nvSpPr>
          <p:cNvPr id="1110070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Control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1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Polling: Programmed I/O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949825"/>
            <a:ext cx="7099300" cy="17557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 dirty="0">
                <a:solidFill>
                  <a:schemeClr val="accent2"/>
                </a:solidFill>
              </a:rPr>
              <a:t> Advantage:</a:t>
            </a:r>
            <a:r>
              <a:rPr lang="en-US" sz="2000" dirty="0"/>
              <a:t> </a:t>
            </a:r>
          </a:p>
          <a:p>
            <a:pPr marL="685800" lvl="1" indent="-190500"/>
            <a:r>
              <a:rPr lang="en-US" sz="2000" dirty="0"/>
              <a:t> Simple: the processor is totally in control and does all the work</a:t>
            </a:r>
          </a:p>
          <a:p>
            <a:pPr marL="203200" indent="-203200"/>
            <a:r>
              <a:rPr lang="en-US" sz="2000" dirty="0">
                <a:solidFill>
                  <a:schemeClr val="accent2"/>
                </a:solidFill>
              </a:rPr>
              <a:t> Disadvantage:</a:t>
            </a:r>
            <a:endParaRPr lang="en-US" sz="2000" dirty="0"/>
          </a:p>
          <a:p>
            <a:pPr marL="685800" lvl="1" indent="-190500"/>
            <a:r>
              <a:rPr lang="en-US" sz="2000" dirty="0"/>
              <a:t> Polling overhead can consume a lot of CPU time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12800" y="889000"/>
            <a:ext cx="2768600" cy="2894013"/>
            <a:chOff x="512" y="560"/>
            <a:chExt cx="1744" cy="1823"/>
          </a:xfrm>
        </p:grpSpPr>
        <p:sp>
          <p:nvSpPr>
            <p:cNvPr id="1144837" name="Rectangle 5"/>
            <p:cNvSpPr>
              <a:spLocks noChangeArrowheads="1"/>
            </p:cNvSpPr>
            <p:nvPr/>
          </p:nvSpPr>
          <p:spPr bwMode="auto">
            <a:xfrm>
              <a:off x="1168" y="560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44838" name="Line 6"/>
            <p:cNvSpPr>
              <a:spLocks noChangeShapeType="1"/>
            </p:cNvSpPr>
            <p:nvPr/>
          </p:nvSpPr>
          <p:spPr bwMode="auto">
            <a:xfrm>
              <a:off x="512" y="1176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39" name="Line 7"/>
            <p:cNvSpPr>
              <a:spLocks noChangeShapeType="1"/>
            </p:cNvSpPr>
            <p:nvPr/>
          </p:nvSpPr>
          <p:spPr bwMode="auto">
            <a:xfrm>
              <a:off x="1392" y="77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0" name="Rectangle 8"/>
            <p:cNvSpPr>
              <a:spLocks noChangeArrowheads="1"/>
            </p:cNvSpPr>
            <p:nvPr/>
          </p:nvSpPr>
          <p:spPr bwMode="auto">
            <a:xfrm>
              <a:off x="1656" y="1608"/>
              <a:ext cx="352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44841" name="Line 9"/>
            <p:cNvSpPr>
              <a:spLocks noChangeShapeType="1"/>
            </p:cNvSpPr>
            <p:nvPr/>
          </p:nvSpPr>
          <p:spPr bwMode="auto">
            <a:xfrm>
              <a:off x="1824" y="1200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2" name="Rectangle 10"/>
            <p:cNvSpPr>
              <a:spLocks noChangeArrowheads="1"/>
            </p:cNvSpPr>
            <p:nvPr/>
          </p:nvSpPr>
          <p:spPr bwMode="auto">
            <a:xfrm>
              <a:off x="1544" y="2176"/>
              <a:ext cx="5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44843" name="Line 11"/>
            <p:cNvSpPr>
              <a:spLocks noChangeShapeType="1"/>
            </p:cNvSpPr>
            <p:nvPr/>
          </p:nvSpPr>
          <p:spPr bwMode="auto">
            <a:xfrm>
              <a:off x="1824" y="1832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4" name="Rectangle 12"/>
            <p:cNvSpPr>
              <a:spLocks noChangeArrowheads="1"/>
            </p:cNvSpPr>
            <p:nvPr/>
          </p:nvSpPr>
          <p:spPr bwMode="auto">
            <a:xfrm>
              <a:off x="572" y="1504"/>
              <a:ext cx="64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44845" name="Line 13"/>
            <p:cNvSpPr>
              <a:spLocks noChangeShapeType="1"/>
            </p:cNvSpPr>
            <p:nvPr/>
          </p:nvSpPr>
          <p:spPr bwMode="auto">
            <a:xfrm>
              <a:off x="864" y="1160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4846" name="Rectangle 14"/>
          <p:cNvSpPr>
            <a:spLocks noChangeArrowheads="1"/>
          </p:cNvSpPr>
          <p:nvPr/>
        </p:nvSpPr>
        <p:spPr bwMode="auto">
          <a:xfrm>
            <a:off x="4622800" y="1346200"/>
            <a:ext cx="901700" cy="785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Is the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data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ready?</a:t>
            </a:r>
          </a:p>
        </p:txBody>
      </p:sp>
      <p:sp>
        <p:nvSpPr>
          <p:cNvPr id="1144847" name="Rectangle 15"/>
          <p:cNvSpPr>
            <a:spLocks noChangeArrowheads="1"/>
          </p:cNvSpPr>
          <p:nvPr/>
        </p:nvSpPr>
        <p:spPr bwMode="auto">
          <a:xfrm>
            <a:off x="4737100" y="2692400"/>
            <a:ext cx="635000" cy="55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8000"/>
              </a:lnSpc>
            </a:pPr>
            <a:r>
              <a:rPr lang="en-US" sz="1800" b="1">
                <a:latin typeface="Arial" pitchFamily="-110" charset="0"/>
              </a:rPr>
              <a:t>read</a:t>
            </a:r>
          </a:p>
          <a:p>
            <a:pPr algn="ctr">
              <a:lnSpc>
                <a:spcPct val="88000"/>
              </a:lnSpc>
            </a:pPr>
            <a:r>
              <a:rPr lang="en-US" sz="1800" b="1">
                <a:latin typeface="Arial" pitchFamily="-110" charset="0"/>
              </a:rPr>
              <a:t>data</a:t>
            </a:r>
          </a:p>
        </p:txBody>
      </p:sp>
      <p:sp>
        <p:nvSpPr>
          <p:cNvPr id="1144848" name="Rectangle 16"/>
          <p:cNvSpPr>
            <a:spLocks noChangeArrowheads="1"/>
          </p:cNvSpPr>
          <p:nvPr/>
        </p:nvSpPr>
        <p:spPr bwMode="auto">
          <a:xfrm>
            <a:off x="4737100" y="3746500"/>
            <a:ext cx="711200" cy="55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8000"/>
              </a:lnSpc>
            </a:pPr>
            <a:r>
              <a:rPr lang="en-US" sz="1800" b="1">
                <a:latin typeface="Arial" pitchFamily="-110" charset="0"/>
              </a:rPr>
              <a:t>store</a:t>
            </a:r>
          </a:p>
          <a:p>
            <a:pPr algn="ctr">
              <a:lnSpc>
                <a:spcPct val="88000"/>
              </a:lnSpc>
            </a:pPr>
            <a:r>
              <a:rPr lang="en-US" sz="1800" b="1">
                <a:latin typeface="Arial" pitchFamily="-110" charset="0"/>
              </a:rPr>
              <a:t>data</a:t>
            </a:r>
          </a:p>
        </p:txBody>
      </p:sp>
      <p:sp>
        <p:nvSpPr>
          <p:cNvPr id="1144849" name="Line 17"/>
          <p:cNvSpPr>
            <a:spLocks noChangeShapeType="1"/>
          </p:cNvSpPr>
          <p:nvPr/>
        </p:nvSpPr>
        <p:spPr bwMode="auto">
          <a:xfrm>
            <a:off x="5029200" y="2298700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0" name="Line 18"/>
          <p:cNvSpPr>
            <a:spLocks noChangeShapeType="1"/>
          </p:cNvSpPr>
          <p:nvPr/>
        </p:nvSpPr>
        <p:spPr bwMode="auto">
          <a:xfrm>
            <a:off x="5054600" y="32639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1" name="Line 19"/>
          <p:cNvSpPr>
            <a:spLocks noChangeShapeType="1"/>
          </p:cNvSpPr>
          <p:nvPr/>
        </p:nvSpPr>
        <p:spPr bwMode="auto">
          <a:xfrm flipH="1">
            <a:off x="5016500" y="977900"/>
            <a:ext cx="12700" cy="3683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2" name="Line 20"/>
          <p:cNvSpPr>
            <a:spLocks noChangeShapeType="1"/>
          </p:cNvSpPr>
          <p:nvPr/>
        </p:nvSpPr>
        <p:spPr bwMode="auto">
          <a:xfrm>
            <a:off x="5118100" y="4648200"/>
            <a:ext cx="81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3" name="Line 21"/>
          <p:cNvSpPr>
            <a:spLocks noChangeShapeType="1"/>
          </p:cNvSpPr>
          <p:nvPr/>
        </p:nvSpPr>
        <p:spPr bwMode="auto">
          <a:xfrm flipV="1">
            <a:off x="5943600" y="977900"/>
            <a:ext cx="0" cy="1320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4" name="Line 22"/>
          <p:cNvSpPr>
            <a:spLocks noChangeShapeType="1"/>
          </p:cNvSpPr>
          <p:nvPr/>
        </p:nvSpPr>
        <p:spPr bwMode="auto">
          <a:xfrm flipH="1">
            <a:off x="5016500" y="990600"/>
            <a:ext cx="9398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5" name="Line 23"/>
          <p:cNvSpPr>
            <a:spLocks noChangeShapeType="1"/>
          </p:cNvSpPr>
          <p:nvPr/>
        </p:nvSpPr>
        <p:spPr bwMode="auto">
          <a:xfrm>
            <a:off x="5041900" y="2286000"/>
            <a:ext cx="889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56" name="Rectangle 24"/>
          <p:cNvSpPr>
            <a:spLocks noChangeArrowheads="1"/>
          </p:cNvSpPr>
          <p:nvPr/>
        </p:nvSpPr>
        <p:spPr bwMode="auto">
          <a:xfrm>
            <a:off x="4451350" y="2432050"/>
            <a:ext cx="508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yes</a:t>
            </a:r>
          </a:p>
        </p:txBody>
      </p:sp>
      <p:sp>
        <p:nvSpPr>
          <p:cNvPr id="1144857" name="Rectangle 25"/>
          <p:cNvSpPr>
            <a:spLocks noChangeArrowheads="1"/>
          </p:cNvSpPr>
          <p:nvPr/>
        </p:nvSpPr>
        <p:spPr bwMode="auto">
          <a:xfrm>
            <a:off x="5441950" y="2355850"/>
            <a:ext cx="406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no</a:t>
            </a:r>
          </a:p>
        </p:txBody>
      </p:sp>
      <p:sp>
        <p:nvSpPr>
          <p:cNvPr id="1144858" name="Rectangle 26"/>
          <p:cNvSpPr>
            <a:spLocks noChangeArrowheads="1"/>
          </p:cNvSpPr>
          <p:nvPr/>
        </p:nvSpPr>
        <p:spPr bwMode="auto">
          <a:xfrm>
            <a:off x="4197350" y="4413250"/>
            <a:ext cx="812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done?</a:t>
            </a:r>
          </a:p>
        </p:txBody>
      </p:sp>
      <p:sp>
        <p:nvSpPr>
          <p:cNvPr id="1144859" name="Rectangle 27"/>
          <p:cNvSpPr>
            <a:spLocks noChangeArrowheads="1"/>
          </p:cNvSpPr>
          <p:nvPr/>
        </p:nvSpPr>
        <p:spPr bwMode="auto">
          <a:xfrm>
            <a:off x="5492750" y="4375150"/>
            <a:ext cx="406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no</a:t>
            </a:r>
          </a:p>
        </p:txBody>
      </p:sp>
      <p:sp>
        <p:nvSpPr>
          <p:cNvPr id="1144860" name="Rectangle 28"/>
          <p:cNvSpPr>
            <a:spLocks noChangeArrowheads="1"/>
          </p:cNvSpPr>
          <p:nvPr/>
        </p:nvSpPr>
        <p:spPr bwMode="auto">
          <a:xfrm>
            <a:off x="4476750" y="4781550"/>
            <a:ext cx="508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yes</a:t>
            </a:r>
          </a:p>
        </p:txBody>
      </p:sp>
      <p:sp>
        <p:nvSpPr>
          <p:cNvPr id="1144861" name="Rectangle 29"/>
          <p:cNvSpPr>
            <a:spLocks noChangeArrowheads="1"/>
          </p:cNvSpPr>
          <p:nvPr/>
        </p:nvSpPr>
        <p:spPr bwMode="auto">
          <a:xfrm>
            <a:off x="6235700" y="1517650"/>
            <a:ext cx="22479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busy wait loop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not an efficient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way to use the CPU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unless the device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is very fast!</a:t>
            </a:r>
          </a:p>
        </p:txBody>
      </p:sp>
      <p:sp>
        <p:nvSpPr>
          <p:cNvPr id="1144862" name="Rectangle 30"/>
          <p:cNvSpPr>
            <a:spLocks noChangeArrowheads="1"/>
          </p:cNvSpPr>
          <p:nvPr/>
        </p:nvSpPr>
        <p:spPr bwMode="auto">
          <a:xfrm>
            <a:off x="6400800" y="3155950"/>
            <a:ext cx="21336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but checks for I/O 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completion can be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dispersed among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computation 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intensive code</a:t>
            </a:r>
          </a:p>
        </p:txBody>
      </p:sp>
      <p:sp>
        <p:nvSpPr>
          <p:cNvPr id="1144863" name="Line 31"/>
          <p:cNvSpPr>
            <a:spLocks noChangeShapeType="1"/>
          </p:cNvSpPr>
          <p:nvPr/>
        </p:nvSpPr>
        <p:spPr bwMode="auto">
          <a:xfrm>
            <a:off x="5105400" y="435610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64" name="Line 32"/>
          <p:cNvSpPr>
            <a:spLocks noChangeShapeType="1"/>
          </p:cNvSpPr>
          <p:nvPr/>
        </p:nvSpPr>
        <p:spPr bwMode="auto">
          <a:xfrm>
            <a:off x="5943600" y="2298700"/>
            <a:ext cx="0" cy="233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65" name="Line 33"/>
          <p:cNvSpPr>
            <a:spLocks noChangeShapeType="1"/>
          </p:cNvSpPr>
          <p:nvPr/>
        </p:nvSpPr>
        <p:spPr bwMode="auto">
          <a:xfrm>
            <a:off x="5029200" y="2146300"/>
            <a:ext cx="0" cy="127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866" name="Line 34"/>
          <p:cNvSpPr>
            <a:spLocks noChangeShapeType="1"/>
          </p:cNvSpPr>
          <p:nvPr/>
        </p:nvSpPr>
        <p:spPr bwMode="auto">
          <a:xfrm flipV="1">
            <a:off x="5029200" y="749300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Interrupt Driven Data Transfer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6925" y="4449763"/>
            <a:ext cx="7099300" cy="22510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Advantage:</a:t>
            </a:r>
            <a:endParaRPr lang="en-US" sz="1800"/>
          </a:p>
          <a:p>
            <a:pPr marL="685800" lvl="1" indent="-190500"/>
            <a:r>
              <a:rPr lang="en-US" sz="1800"/>
              <a:t> User program progress is only halted during actual transfer</a:t>
            </a:r>
          </a:p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Disadvantage:</a:t>
            </a:r>
            <a:r>
              <a:rPr lang="en-US" sz="1800"/>
              <a:t>  special hardware is needed to:</a:t>
            </a:r>
          </a:p>
          <a:p>
            <a:pPr marL="685800" lvl="1" indent="-190500"/>
            <a:r>
              <a:rPr lang="en-US" sz="1800"/>
              <a:t> Cause an interrupt (I/O device)</a:t>
            </a:r>
          </a:p>
          <a:p>
            <a:pPr marL="685800" lvl="1" indent="-190500"/>
            <a:r>
              <a:rPr lang="en-US" sz="1800"/>
              <a:t> Detect an interrupt (processor)</a:t>
            </a:r>
          </a:p>
          <a:p>
            <a:pPr marL="685800" lvl="1" indent="-190500"/>
            <a:r>
              <a:rPr lang="en-US" sz="1800"/>
              <a:t> Save the proper states to resume after the interrupt (processor)</a:t>
            </a:r>
          </a:p>
        </p:txBody>
      </p:sp>
      <p:sp>
        <p:nvSpPr>
          <p:cNvPr id="1146884" name="Line 4"/>
          <p:cNvSpPr>
            <a:spLocks noChangeShapeType="1"/>
          </p:cNvSpPr>
          <p:nvPr/>
        </p:nvSpPr>
        <p:spPr bwMode="auto">
          <a:xfrm>
            <a:off x="6311900" y="647700"/>
            <a:ext cx="0" cy="3492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5" name="Line 5"/>
          <p:cNvSpPr>
            <a:spLocks noChangeShapeType="1"/>
          </p:cNvSpPr>
          <p:nvPr/>
        </p:nvSpPr>
        <p:spPr bwMode="auto">
          <a:xfrm>
            <a:off x="7543800" y="660400"/>
            <a:ext cx="0" cy="347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6" name="Rectangle 6"/>
          <p:cNvSpPr>
            <a:spLocks noChangeArrowheads="1"/>
          </p:cNvSpPr>
          <p:nvPr/>
        </p:nvSpPr>
        <p:spPr bwMode="auto">
          <a:xfrm>
            <a:off x="6369050" y="704850"/>
            <a:ext cx="5461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add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sub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and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or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nop</a:t>
            </a:r>
          </a:p>
        </p:txBody>
      </p:sp>
      <p:sp>
        <p:nvSpPr>
          <p:cNvPr id="1146887" name="Line 7"/>
          <p:cNvSpPr>
            <a:spLocks noChangeShapeType="1"/>
          </p:cNvSpPr>
          <p:nvPr/>
        </p:nvSpPr>
        <p:spPr bwMode="auto">
          <a:xfrm>
            <a:off x="6324600" y="9398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8" name="Line 8"/>
          <p:cNvSpPr>
            <a:spLocks noChangeShapeType="1"/>
          </p:cNvSpPr>
          <p:nvPr/>
        </p:nvSpPr>
        <p:spPr bwMode="auto">
          <a:xfrm>
            <a:off x="6324600" y="11684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9" name="Line 9"/>
          <p:cNvSpPr>
            <a:spLocks noChangeShapeType="1"/>
          </p:cNvSpPr>
          <p:nvPr/>
        </p:nvSpPr>
        <p:spPr bwMode="auto">
          <a:xfrm>
            <a:off x="6337300" y="7112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0" name="Line 10"/>
          <p:cNvSpPr>
            <a:spLocks noChangeShapeType="1"/>
          </p:cNvSpPr>
          <p:nvPr/>
        </p:nvSpPr>
        <p:spPr bwMode="auto">
          <a:xfrm>
            <a:off x="6324600" y="13970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1" name="Line 11"/>
          <p:cNvSpPr>
            <a:spLocks noChangeShapeType="1"/>
          </p:cNvSpPr>
          <p:nvPr/>
        </p:nvSpPr>
        <p:spPr bwMode="auto">
          <a:xfrm>
            <a:off x="6324600" y="16256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2" name="Line 12"/>
          <p:cNvSpPr>
            <a:spLocks noChangeShapeType="1"/>
          </p:cNvSpPr>
          <p:nvPr/>
        </p:nvSpPr>
        <p:spPr bwMode="auto">
          <a:xfrm>
            <a:off x="6299200" y="1866900"/>
            <a:ext cx="123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3" name="Rectangle 13"/>
          <p:cNvSpPr>
            <a:spLocks noChangeArrowheads="1"/>
          </p:cNvSpPr>
          <p:nvPr/>
        </p:nvSpPr>
        <p:spPr bwMode="auto">
          <a:xfrm>
            <a:off x="6394450" y="3105150"/>
            <a:ext cx="685800" cy="98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read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store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...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rti</a:t>
            </a:r>
          </a:p>
        </p:txBody>
      </p:sp>
      <p:sp>
        <p:nvSpPr>
          <p:cNvPr id="1146894" name="Line 14"/>
          <p:cNvSpPr>
            <a:spLocks noChangeShapeType="1"/>
          </p:cNvSpPr>
          <p:nvPr/>
        </p:nvSpPr>
        <p:spPr bwMode="auto">
          <a:xfrm>
            <a:off x="6324600" y="31369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5" name="Line 15"/>
          <p:cNvSpPr>
            <a:spLocks noChangeShapeType="1"/>
          </p:cNvSpPr>
          <p:nvPr/>
        </p:nvSpPr>
        <p:spPr bwMode="auto">
          <a:xfrm>
            <a:off x="6324600" y="33274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6" name="Line 16"/>
          <p:cNvSpPr>
            <a:spLocks noChangeShapeType="1"/>
          </p:cNvSpPr>
          <p:nvPr/>
        </p:nvSpPr>
        <p:spPr bwMode="auto">
          <a:xfrm>
            <a:off x="6324600" y="35560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7" name="Line 17"/>
          <p:cNvSpPr>
            <a:spLocks noChangeShapeType="1"/>
          </p:cNvSpPr>
          <p:nvPr/>
        </p:nvSpPr>
        <p:spPr bwMode="auto">
          <a:xfrm>
            <a:off x="6311900" y="37846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8" name="Line 18"/>
          <p:cNvSpPr>
            <a:spLocks noChangeShapeType="1"/>
          </p:cNvSpPr>
          <p:nvPr/>
        </p:nvSpPr>
        <p:spPr bwMode="auto">
          <a:xfrm>
            <a:off x="6337300" y="40132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9" name="Rectangle 19"/>
          <p:cNvSpPr>
            <a:spLocks noChangeArrowheads="1"/>
          </p:cNvSpPr>
          <p:nvPr/>
        </p:nvSpPr>
        <p:spPr bwMode="auto">
          <a:xfrm>
            <a:off x="6432550" y="4159250"/>
            <a:ext cx="1016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memory</a:t>
            </a:r>
          </a:p>
        </p:txBody>
      </p:sp>
      <p:sp>
        <p:nvSpPr>
          <p:cNvPr id="1146900" name="Rectangle 20"/>
          <p:cNvSpPr>
            <a:spLocks noChangeArrowheads="1"/>
          </p:cNvSpPr>
          <p:nvPr/>
        </p:nvSpPr>
        <p:spPr bwMode="auto">
          <a:xfrm>
            <a:off x="7766050" y="1047750"/>
            <a:ext cx="10541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user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program</a:t>
            </a:r>
          </a:p>
        </p:txBody>
      </p:sp>
      <p:sp>
        <p:nvSpPr>
          <p:cNvPr id="1146901" name="Line 21"/>
          <p:cNvSpPr>
            <a:spLocks noChangeShapeType="1"/>
          </p:cNvSpPr>
          <p:nvPr/>
        </p:nvSpPr>
        <p:spPr bwMode="auto">
          <a:xfrm>
            <a:off x="7575550" y="717550"/>
            <a:ext cx="228600" cy="35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2" name="Line 22"/>
          <p:cNvSpPr>
            <a:spLocks noChangeShapeType="1"/>
          </p:cNvSpPr>
          <p:nvPr/>
        </p:nvSpPr>
        <p:spPr bwMode="auto">
          <a:xfrm flipV="1">
            <a:off x="7550150" y="1530350"/>
            <a:ext cx="21590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3" name="Line 23"/>
          <p:cNvSpPr>
            <a:spLocks noChangeShapeType="1"/>
          </p:cNvSpPr>
          <p:nvPr/>
        </p:nvSpPr>
        <p:spPr bwMode="auto">
          <a:xfrm>
            <a:off x="6064250" y="628650"/>
            <a:ext cx="2413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4" name="Line 24"/>
          <p:cNvSpPr>
            <a:spLocks noChangeShapeType="1"/>
          </p:cNvSpPr>
          <p:nvPr/>
        </p:nvSpPr>
        <p:spPr bwMode="auto">
          <a:xfrm flipH="1">
            <a:off x="6051550" y="857250"/>
            <a:ext cx="2413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5" name="Line 25"/>
          <p:cNvSpPr>
            <a:spLocks noChangeShapeType="1"/>
          </p:cNvSpPr>
          <p:nvPr/>
        </p:nvSpPr>
        <p:spPr bwMode="auto">
          <a:xfrm>
            <a:off x="6064250" y="971550"/>
            <a:ext cx="2159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6" name="Line 26"/>
          <p:cNvSpPr>
            <a:spLocks noChangeShapeType="1"/>
          </p:cNvSpPr>
          <p:nvPr/>
        </p:nvSpPr>
        <p:spPr bwMode="auto">
          <a:xfrm flipH="1">
            <a:off x="6076950" y="1098550"/>
            <a:ext cx="2159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7" name="Line 27"/>
          <p:cNvSpPr>
            <a:spLocks noChangeShapeType="1"/>
          </p:cNvSpPr>
          <p:nvPr/>
        </p:nvSpPr>
        <p:spPr bwMode="auto">
          <a:xfrm>
            <a:off x="6089650" y="1212850"/>
            <a:ext cx="2159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8" name="Line 28"/>
          <p:cNvSpPr>
            <a:spLocks noChangeShapeType="1"/>
          </p:cNvSpPr>
          <p:nvPr/>
        </p:nvSpPr>
        <p:spPr bwMode="auto">
          <a:xfrm>
            <a:off x="5346700" y="1447800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9" name="Rectangle 29"/>
          <p:cNvSpPr>
            <a:spLocks noChangeArrowheads="1"/>
          </p:cNvSpPr>
          <p:nvPr/>
        </p:nvSpPr>
        <p:spPr bwMode="auto">
          <a:xfrm>
            <a:off x="4451350" y="1174750"/>
            <a:ext cx="10668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(1) I/O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interrupt</a:t>
            </a:r>
          </a:p>
        </p:txBody>
      </p:sp>
      <p:sp>
        <p:nvSpPr>
          <p:cNvPr id="1146910" name="Line 30"/>
          <p:cNvSpPr>
            <a:spLocks noChangeShapeType="1"/>
          </p:cNvSpPr>
          <p:nvPr/>
        </p:nvSpPr>
        <p:spPr bwMode="auto">
          <a:xfrm flipH="1">
            <a:off x="5080000" y="1460500"/>
            <a:ext cx="1257300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1" name="Rectangle 31"/>
          <p:cNvSpPr>
            <a:spLocks noChangeArrowheads="1"/>
          </p:cNvSpPr>
          <p:nvPr/>
        </p:nvSpPr>
        <p:spPr bwMode="auto">
          <a:xfrm>
            <a:off x="4260850" y="1911350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(2) save PC</a:t>
            </a:r>
          </a:p>
        </p:txBody>
      </p:sp>
      <p:sp>
        <p:nvSpPr>
          <p:cNvPr id="1146912" name="Line 32"/>
          <p:cNvSpPr>
            <a:spLocks noChangeShapeType="1"/>
          </p:cNvSpPr>
          <p:nvPr/>
        </p:nvSpPr>
        <p:spPr bwMode="auto">
          <a:xfrm>
            <a:off x="4737100" y="2159000"/>
            <a:ext cx="0" cy="48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3" name="Rectangle 33"/>
          <p:cNvSpPr>
            <a:spLocks noChangeArrowheads="1"/>
          </p:cNvSpPr>
          <p:nvPr/>
        </p:nvSpPr>
        <p:spPr bwMode="auto">
          <a:xfrm>
            <a:off x="4222750" y="2635250"/>
            <a:ext cx="1474788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(3) interrupt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service addr</a:t>
            </a:r>
          </a:p>
        </p:txBody>
      </p:sp>
      <p:sp>
        <p:nvSpPr>
          <p:cNvPr id="1146914" name="Line 34"/>
          <p:cNvSpPr>
            <a:spLocks noChangeShapeType="1"/>
          </p:cNvSpPr>
          <p:nvPr/>
        </p:nvSpPr>
        <p:spPr bwMode="auto">
          <a:xfrm>
            <a:off x="5384800" y="3111500"/>
            <a:ext cx="91440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5" name="Rectangle 35"/>
          <p:cNvSpPr>
            <a:spLocks noChangeArrowheads="1"/>
          </p:cNvSpPr>
          <p:nvPr/>
        </p:nvSpPr>
        <p:spPr bwMode="auto">
          <a:xfrm>
            <a:off x="7905750" y="3270250"/>
            <a:ext cx="1066800" cy="750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interrupt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service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routine</a:t>
            </a:r>
          </a:p>
        </p:txBody>
      </p:sp>
      <p:sp>
        <p:nvSpPr>
          <p:cNvPr id="1146916" name="Line 36"/>
          <p:cNvSpPr>
            <a:spLocks noChangeShapeType="1"/>
          </p:cNvSpPr>
          <p:nvPr/>
        </p:nvSpPr>
        <p:spPr bwMode="auto">
          <a:xfrm>
            <a:off x="7550150" y="3143250"/>
            <a:ext cx="3937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7" name="Line 37"/>
          <p:cNvSpPr>
            <a:spLocks noChangeShapeType="1"/>
          </p:cNvSpPr>
          <p:nvPr/>
        </p:nvSpPr>
        <p:spPr bwMode="auto">
          <a:xfrm flipV="1">
            <a:off x="7550150" y="3917950"/>
            <a:ext cx="4064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8" name="Line 38"/>
          <p:cNvSpPr>
            <a:spLocks noChangeShapeType="1"/>
          </p:cNvSpPr>
          <p:nvPr/>
        </p:nvSpPr>
        <p:spPr bwMode="auto">
          <a:xfrm flipH="1" flipV="1">
            <a:off x="5803900" y="3594100"/>
            <a:ext cx="520700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9" name="Line 39"/>
          <p:cNvSpPr>
            <a:spLocks noChangeShapeType="1"/>
          </p:cNvSpPr>
          <p:nvPr/>
        </p:nvSpPr>
        <p:spPr bwMode="auto">
          <a:xfrm flipV="1">
            <a:off x="5816600" y="18669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20" name="Line 40"/>
          <p:cNvSpPr>
            <a:spLocks noChangeShapeType="1"/>
          </p:cNvSpPr>
          <p:nvPr/>
        </p:nvSpPr>
        <p:spPr bwMode="auto">
          <a:xfrm flipV="1">
            <a:off x="5842000" y="1524000"/>
            <a:ext cx="45720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21" name="Rectangle 41"/>
          <p:cNvSpPr>
            <a:spLocks noChangeArrowheads="1"/>
          </p:cNvSpPr>
          <p:nvPr/>
        </p:nvSpPr>
        <p:spPr bwMode="auto">
          <a:xfrm>
            <a:off x="5645150" y="3752850"/>
            <a:ext cx="406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(4)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812800" y="889000"/>
            <a:ext cx="2768600" cy="2894013"/>
            <a:chOff x="512" y="560"/>
            <a:chExt cx="1744" cy="1823"/>
          </a:xfrm>
        </p:grpSpPr>
        <p:sp>
          <p:nvSpPr>
            <p:cNvPr id="1146923" name="Rectangle 43"/>
            <p:cNvSpPr>
              <a:spLocks noChangeArrowheads="1"/>
            </p:cNvSpPr>
            <p:nvPr/>
          </p:nvSpPr>
          <p:spPr bwMode="auto">
            <a:xfrm>
              <a:off x="1168" y="560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46924" name="Line 44"/>
            <p:cNvSpPr>
              <a:spLocks noChangeShapeType="1"/>
            </p:cNvSpPr>
            <p:nvPr/>
          </p:nvSpPr>
          <p:spPr bwMode="auto">
            <a:xfrm>
              <a:off x="512" y="1176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5" name="Line 45"/>
            <p:cNvSpPr>
              <a:spLocks noChangeShapeType="1"/>
            </p:cNvSpPr>
            <p:nvPr/>
          </p:nvSpPr>
          <p:spPr bwMode="auto">
            <a:xfrm>
              <a:off x="1392" y="77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6" name="Rectangle 46"/>
            <p:cNvSpPr>
              <a:spLocks noChangeArrowheads="1"/>
            </p:cNvSpPr>
            <p:nvPr/>
          </p:nvSpPr>
          <p:spPr bwMode="auto">
            <a:xfrm>
              <a:off x="1656" y="1608"/>
              <a:ext cx="352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46927" name="Line 47"/>
            <p:cNvSpPr>
              <a:spLocks noChangeShapeType="1"/>
            </p:cNvSpPr>
            <p:nvPr/>
          </p:nvSpPr>
          <p:spPr bwMode="auto">
            <a:xfrm>
              <a:off x="1824" y="1200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8" name="Rectangle 48"/>
            <p:cNvSpPr>
              <a:spLocks noChangeArrowheads="1"/>
            </p:cNvSpPr>
            <p:nvPr/>
          </p:nvSpPr>
          <p:spPr bwMode="auto">
            <a:xfrm>
              <a:off x="1544" y="2176"/>
              <a:ext cx="5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46929" name="Line 49"/>
            <p:cNvSpPr>
              <a:spLocks noChangeShapeType="1"/>
            </p:cNvSpPr>
            <p:nvPr/>
          </p:nvSpPr>
          <p:spPr bwMode="auto">
            <a:xfrm>
              <a:off x="1824" y="1832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30" name="Rectangle 50"/>
            <p:cNvSpPr>
              <a:spLocks noChangeArrowheads="1"/>
            </p:cNvSpPr>
            <p:nvPr/>
          </p:nvSpPr>
          <p:spPr bwMode="auto">
            <a:xfrm>
              <a:off x="572" y="1504"/>
              <a:ext cx="64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46931" name="Line 51"/>
            <p:cNvSpPr>
              <a:spLocks noChangeShapeType="1"/>
            </p:cNvSpPr>
            <p:nvPr/>
          </p:nvSpPr>
          <p:spPr bwMode="auto">
            <a:xfrm>
              <a:off x="864" y="1160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6932" name="Rectangle 52"/>
          <p:cNvSpPr>
            <a:spLocks noChangeArrowheads="1"/>
          </p:cNvSpPr>
          <p:nvPr/>
        </p:nvSpPr>
        <p:spPr bwMode="auto">
          <a:xfrm>
            <a:off x="6761163" y="3454400"/>
            <a:ext cx="2651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36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3726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I/O Interrupt vs. Exception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4716463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/>
              <a:t> An I/O interrupt is just like the exceptions except:</a:t>
            </a:r>
          </a:p>
          <a:p>
            <a:pPr marL="685800" lvl="1" indent="-190500"/>
            <a:r>
              <a:rPr lang="en-US" sz="1800"/>
              <a:t> An I/O interrupt is asynchronous</a:t>
            </a:r>
          </a:p>
          <a:p>
            <a:pPr marL="685800" lvl="1" indent="-190500"/>
            <a:r>
              <a:rPr lang="en-US" sz="1800"/>
              <a:t> Further information needs to be conveyed</a:t>
            </a:r>
          </a:p>
          <a:p>
            <a:pPr marL="685800" lvl="1" indent="-190500"/>
            <a:r>
              <a:rPr lang="en-US" sz="1800"/>
              <a:t> Typically exceptions are more urgent than interrupts</a:t>
            </a:r>
          </a:p>
          <a:p>
            <a:pPr marL="203200" indent="-203200">
              <a:spcBef>
                <a:spcPct val="65000"/>
              </a:spcBef>
            </a:pPr>
            <a:r>
              <a:rPr lang="en-US" sz="1800"/>
              <a:t> An I/O interrupt is asynchronous with respect to instruction execution:</a:t>
            </a:r>
          </a:p>
          <a:p>
            <a:pPr marL="685800" lvl="1" indent="-190500"/>
            <a:r>
              <a:rPr lang="en-US" sz="1800"/>
              <a:t> I/O interrupt is not associated with any instruction</a:t>
            </a:r>
          </a:p>
          <a:p>
            <a:pPr marL="685800" lvl="1" indent="-190500"/>
            <a:r>
              <a:rPr lang="en-US" sz="1800"/>
              <a:t> I/O interrupt does not prevent any instruction from completion</a:t>
            </a:r>
          </a:p>
          <a:p>
            <a:pPr marL="1257300" lvl="2" indent="-342900"/>
            <a:r>
              <a:rPr lang="en-US" sz="1600"/>
              <a:t>You can pick your own convenient point to take an interrupt</a:t>
            </a:r>
            <a:endParaRPr lang="en-US" sz="1800"/>
          </a:p>
          <a:p>
            <a:pPr marL="203200" indent="-203200">
              <a:spcBef>
                <a:spcPct val="65000"/>
              </a:spcBef>
            </a:pPr>
            <a:r>
              <a:rPr lang="en-US" sz="1800"/>
              <a:t> I/O interrupt is more complicated than exception:</a:t>
            </a:r>
          </a:p>
          <a:p>
            <a:pPr marL="685800" lvl="1" indent="-190500"/>
            <a:r>
              <a:rPr lang="en-US" sz="1800"/>
              <a:t> Needs to convey the identity of the device generating the interrupt</a:t>
            </a:r>
          </a:p>
          <a:p>
            <a:pPr marL="685800" lvl="1" indent="-190500"/>
            <a:r>
              <a:rPr lang="en-US" sz="1800"/>
              <a:t> Interrupt requests can have different urgencies:</a:t>
            </a:r>
          </a:p>
          <a:p>
            <a:pPr marL="1257300" lvl="2" indent="-342900"/>
            <a:r>
              <a:rPr lang="en-US" sz="1600"/>
              <a:t>Interrupt request needs to be prioritized</a:t>
            </a:r>
          </a:p>
          <a:p>
            <a:pPr marL="1257300" lvl="2" indent="-342900"/>
            <a:r>
              <a:rPr lang="en-US" sz="1600"/>
              <a:t>Priority indicates urgency of dealing with the interrupt</a:t>
            </a:r>
          </a:p>
          <a:p>
            <a:pPr marL="1257300" lvl="2" indent="-342900"/>
            <a:r>
              <a:rPr lang="en-US" sz="1600"/>
              <a:t>high speed devices usually receive highest priority</a:t>
            </a:r>
            <a:endParaRPr lang="en-US" sz="1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5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Direct Memory Access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5638800" cy="271462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/>
              <a:t> Direct Memory Access (DMA):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External to the CPU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Use idle bus cycles (</a:t>
            </a:r>
            <a:r>
              <a:rPr lang="en-US" sz="1800" i="1">
                <a:solidFill>
                  <a:schemeClr val="accent2"/>
                </a:solidFill>
              </a:rPr>
              <a:t>cycle stealing</a:t>
            </a:r>
            <a:r>
              <a:rPr lang="en-US" sz="1800">
                <a:solidFill>
                  <a:schemeClr val="accent2"/>
                </a:solidFill>
              </a:rPr>
              <a:t>)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Act as a master on the bus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Transfer blocks of data to or from  memory without CPU intervention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Efficient for large data transfer, e.g. from disk</a:t>
            </a:r>
          </a:p>
          <a:p>
            <a:pPr marL="685800" lvl="1" indent="-190500">
              <a:spcBef>
                <a:spcPct val="10000"/>
              </a:spcBef>
              <a:buClr>
                <a:srgbClr val="800000"/>
              </a:buClr>
              <a:buSzPct val="130000"/>
              <a:buFont typeface="Monotype Sorts" pitchFamily="-110" charset="2"/>
              <a:buChar char="*"/>
            </a:pPr>
            <a:r>
              <a:rPr lang="en-US" sz="1800">
                <a:solidFill>
                  <a:schemeClr val="accent2"/>
                </a:solidFill>
              </a:rPr>
              <a:t> Cache usage allows the processor to leave enough memory bandwidth for DMA</a:t>
            </a:r>
            <a:endParaRPr 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86400" y="685800"/>
            <a:ext cx="3497263" cy="5118100"/>
            <a:chOff x="3276" y="596"/>
            <a:chExt cx="1948" cy="3369"/>
          </a:xfrm>
        </p:grpSpPr>
        <p:sp>
          <p:nvSpPr>
            <p:cNvPr id="1150981" name="Rectangle 5"/>
            <p:cNvSpPr>
              <a:spLocks noChangeArrowheads="1"/>
            </p:cNvSpPr>
            <p:nvPr/>
          </p:nvSpPr>
          <p:spPr bwMode="auto">
            <a:xfrm>
              <a:off x="4088" y="1323"/>
              <a:ext cx="353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50982" name="Line 6"/>
            <p:cNvSpPr>
              <a:spLocks noChangeShapeType="1"/>
            </p:cNvSpPr>
            <p:nvPr/>
          </p:nvSpPr>
          <p:spPr bwMode="auto">
            <a:xfrm>
              <a:off x="3416" y="1944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3" name="Line 7"/>
            <p:cNvSpPr>
              <a:spLocks noChangeShapeType="1"/>
            </p:cNvSpPr>
            <p:nvPr/>
          </p:nvSpPr>
          <p:spPr bwMode="auto">
            <a:xfrm>
              <a:off x="4272" y="1544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4" name="Rectangle 8"/>
            <p:cNvSpPr>
              <a:spLocks noChangeArrowheads="1"/>
            </p:cNvSpPr>
            <p:nvPr/>
          </p:nvSpPr>
          <p:spPr bwMode="auto">
            <a:xfrm>
              <a:off x="4845" y="2322"/>
              <a:ext cx="31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50985" name="Line 9"/>
            <p:cNvSpPr>
              <a:spLocks noChangeShapeType="1"/>
            </p:cNvSpPr>
            <p:nvPr/>
          </p:nvSpPr>
          <p:spPr bwMode="auto">
            <a:xfrm>
              <a:off x="4992" y="1928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6" name="Rectangle 10"/>
            <p:cNvSpPr>
              <a:spLocks noChangeArrowheads="1"/>
            </p:cNvSpPr>
            <p:nvPr/>
          </p:nvSpPr>
          <p:spPr bwMode="auto">
            <a:xfrm>
              <a:off x="4743" y="2891"/>
              <a:ext cx="481" cy="2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50987" name="Line 11"/>
            <p:cNvSpPr>
              <a:spLocks noChangeShapeType="1"/>
            </p:cNvSpPr>
            <p:nvPr/>
          </p:nvSpPr>
          <p:spPr bwMode="auto">
            <a:xfrm>
              <a:off x="4992" y="2520"/>
              <a:ext cx="0" cy="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8" name="Rectangle 12"/>
            <p:cNvSpPr>
              <a:spLocks noChangeArrowheads="1"/>
            </p:cNvSpPr>
            <p:nvPr/>
          </p:nvSpPr>
          <p:spPr bwMode="auto">
            <a:xfrm>
              <a:off x="3441" y="2316"/>
              <a:ext cx="573" cy="2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50989" name="Line 13"/>
            <p:cNvSpPr>
              <a:spLocks noChangeShapeType="1"/>
            </p:cNvSpPr>
            <p:nvPr/>
          </p:nvSpPr>
          <p:spPr bwMode="auto">
            <a:xfrm>
              <a:off x="3696" y="1928"/>
              <a:ext cx="8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0" name="Rectangle 14"/>
            <p:cNvSpPr>
              <a:spLocks noChangeArrowheads="1"/>
            </p:cNvSpPr>
            <p:nvPr/>
          </p:nvSpPr>
          <p:spPr bwMode="auto">
            <a:xfrm>
              <a:off x="4168" y="2320"/>
              <a:ext cx="467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DMAC</a:t>
              </a:r>
            </a:p>
          </p:txBody>
        </p:sp>
        <p:sp>
          <p:nvSpPr>
            <p:cNvPr id="1150991" name="Line 15"/>
            <p:cNvSpPr>
              <a:spLocks noChangeShapeType="1"/>
            </p:cNvSpPr>
            <p:nvPr/>
          </p:nvSpPr>
          <p:spPr bwMode="auto">
            <a:xfrm>
              <a:off x="4368" y="1928"/>
              <a:ext cx="8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2" name="Rectangle 16"/>
            <p:cNvSpPr>
              <a:spLocks noChangeArrowheads="1"/>
            </p:cNvSpPr>
            <p:nvPr/>
          </p:nvSpPr>
          <p:spPr bwMode="auto">
            <a:xfrm>
              <a:off x="3276" y="596"/>
              <a:ext cx="1946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CPU sends a starting address, 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direction,  and length count 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DMAC.  Then issues "start".</a:t>
              </a:r>
            </a:p>
          </p:txBody>
        </p:sp>
        <p:sp>
          <p:nvSpPr>
            <p:cNvPr id="1150993" name="Rectangle 17"/>
            <p:cNvSpPr>
              <a:spLocks noChangeArrowheads="1"/>
            </p:cNvSpPr>
            <p:nvPr/>
          </p:nvSpPr>
          <p:spPr bwMode="auto">
            <a:xfrm>
              <a:off x="3412" y="3164"/>
              <a:ext cx="1719" cy="8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DMAC provides handshake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signals for Peripheral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Controller, and Memory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Addresses and handshake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signals for Memory.</a:t>
              </a:r>
            </a:p>
          </p:txBody>
        </p:sp>
        <p:sp>
          <p:nvSpPr>
            <p:cNvPr id="1150994" name="Line 18"/>
            <p:cNvSpPr>
              <a:spLocks noChangeShapeType="1"/>
            </p:cNvSpPr>
            <p:nvPr/>
          </p:nvSpPr>
          <p:spPr bwMode="auto">
            <a:xfrm flipH="1" flipV="1">
              <a:off x="3836" y="1052"/>
              <a:ext cx="24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5" name="Line 19"/>
            <p:cNvSpPr>
              <a:spLocks noChangeShapeType="1"/>
            </p:cNvSpPr>
            <p:nvPr/>
          </p:nvSpPr>
          <p:spPr bwMode="auto">
            <a:xfrm flipH="1">
              <a:off x="3692" y="2596"/>
              <a:ext cx="728" cy="5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0997" name="Rectangle 21"/>
          <p:cNvSpPr>
            <a:spLocks noChangeArrowheads="1"/>
          </p:cNvSpPr>
          <p:nvPr/>
        </p:nvSpPr>
        <p:spPr bwMode="auto">
          <a:xfrm>
            <a:off x="0" y="3352800"/>
            <a:ext cx="5334000" cy="2500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How does DMA work?: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CPU sets up and supply device id, memory address, number of bytes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DMA controller (DMAC) starts the access and becomes bus master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For multiple byte transfer, the DMAC increment the address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DMAC interrupts the CPU upon completion</a:t>
            </a:r>
            <a:endParaRPr lang="en-US" sz="2000">
              <a:latin typeface="Arial" pitchFamily="-110" charset="0"/>
              <a:ea typeface="ＭＳ Ｐゴシック" pitchFamily="-110" charset="-128"/>
            </a:endParaRPr>
          </a:p>
        </p:txBody>
      </p:sp>
      <p:sp>
        <p:nvSpPr>
          <p:cNvPr id="1150998" name="Text Box 22"/>
          <p:cNvSpPr txBox="1">
            <a:spLocks noChangeArrowheads="1"/>
          </p:cNvSpPr>
          <p:nvPr/>
        </p:nvSpPr>
        <p:spPr bwMode="auto">
          <a:xfrm>
            <a:off x="685800" y="5943600"/>
            <a:ext cx="8077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-110" charset="0"/>
              </a:rPr>
              <a:t>For multiple bus system, each bus controller often contains DMA control logic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03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-110" charset="2"/>
              <a:buChar char="Ê"/>
            </a:pPr>
            <a:r>
              <a:rPr lang="en-US" sz="2000">
                <a:latin typeface="Arial" pitchFamily="-110" charset="0"/>
              </a:rPr>
              <a:t> </a:t>
            </a:r>
            <a:r>
              <a:rPr lang="en-US" sz="2000" b="1">
                <a:solidFill>
                  <a:srgbClr val="008080"/>
                </a:solidFill>
                <a:latin typeface="Arial" pitchFamily="-110" charset="0"/>
              </a:rPr>
              <a:t>With virtual memory systems</a:t>
            </a:r>
            <a:r>
              <a:rPr lang="en-US" sz="2000">
                <a:latin typeface="Arial" pitchFamily="-110" charset="0"/>
              </a:rPr>
              <a:t>: </a:t>
            </a:r>
            <a:r>
              <a:rPr lang="en-US" sz="1600">
                <a:latin typeface="Arial" pitchFamily="-110" charset="0"/>
              </a:rPr>
              <a:t>(pages would have physical and virtual addresses)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Physical pages re-mapping to different virtual pages during DMA operations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Multi-page DMA cannot assume consecutive addresses</a:t>
            </a:r>
            <a:endParaRPr lang="en-US" sz="2000">
              <a:latin typeface="Arial" pitchFamily="-110" charset="0"/>
            </a:endParaRPr>
          </a:p>
          <a:p>
            <a:pPr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i="1" u="sng">
                <a:solidFill>
                  <a:schemeClr val="accent2"/>
                </a:solidFill>
                <a:latin typeface="Arial" pitchFamily="-110" charset="0"/>
              </a:rPr>
              <a:t>Solutions: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Allow virtual addressing based DMA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Add translation logic to DMA controller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OS allocated virtual pages to DMA prevent re-mapping until DMA completes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0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Partitioned DMA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Break DMA transfer into multi-DMA operations, each is single page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OS chains the pages for the requester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40000"/>
              </a:spcBef>
              <a:buFont typeface="Monotype Sorts" pitchFamily="-110" charset="2"/>
              <a:buChar char="Ë"/>
            </a:pPr>
            <a:r>
              <a:rPr lang="en-US" sz="2000">
                <a:latin typeface="Arial" pitchFamily="-110" charset="0"/>
              </a:rPr>
              <a:t> </a:t>
            </a:r>
            <a:r>
              <a:rPr lang="en-US" sz="2000" b="1">
                <a:solidFill>
                  <a:srgbClr val="008080"/>
                </a:solidFill>
                <a:latin typeface="Arial" pitchFamily="-110" charset="0"/>
              </a:rPr>
              <a:t>In cache-based systems</a:t>
            </a:r>
            <a:r>
              <a:rPr lang="en-US" sz="2000">
                <a:latin typeface="Arial" pitchFamily="-110" charset="0"/>
              </a:rPr>
              <a:t>: </a:t>
            </a:r>
            <a:r>
              <a:rPr lang="en-US" sz="1600">
                <a:latin typeface="Arial" pitchFamily="-110" charset="0"/>
              </a:rPr>
              <a:t>(there can be two copies of data items)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Processor might not know that the cache and memory pages are different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Write-back caches can overwrite I/O data or makes DMA to read wrong data</a:t>
            </a:r>
            <a:endParaRPr lang="en-US" sz="2000">
              <a:latin typeface="Arial" pitchFamily="-110" charset="0"/>
            </a:endParaRPr>
          </a:p>
          <a:p>
            <a:pPr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i="1" u="sng">
                <a:solidFill>
                  <a:schemeClr val="accent2"/>
                </a:solidFill>
                <a:latin typeface="Arial" pitchFamily="-110" charset="0"/>
              </a:rPr>
              <a:t>Solutions: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Route I/O activities through the cache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Not efficient since I/O data usually is not demonstrating temporal locality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0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OS selectively invalidates cache blocks before I/O read or force write-back prior </a:t>
            </a:r>
          </a:p>
          <a:p>
            <a:pPr lvl="1">
              <a:buFont typeface="Monotype Sorts" pitchFamily="-110" charset="2"/>
              <a:buNone/>
            </a:pPr>
            <a:r>
              <a:rPr lang="en-US" sz="1800">
                <a:latin typeface="Arial" pitchFamily="-110" charset="0"/>
              </a:rPr>
              <a:t>     to I/O write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Usually called cache </a:t>
            </a:r>
            <a:r>
              <a:rPr lang="en-US" sz="1600" i="1">
                <a:latin typeface="Arial" pitchFamily="-110" charset="0"/>
              </a:rPr>
              <a:t>flushing</a:t>
            </a:r>
            <a:r>
              <a:rPr lang="en-US" sz="1600">
                <a:latin typeface="Arial" pitchFamily="-110" charset="0"/>
              </a:rPr>
              <a:t> and requires hardware support</a:t>
            </a:r>
            <a:endParaRPr lang="en-US" sz="2000" b="1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1153027" name="Rectangle 3"/>
          <p:cNvSpPr>
            <a:spLocks noChangeArrowheads="1"/>
          </p:cNvSpPr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-110" charset="0"/>
              </a:rPr>
              <a:t>DMA Problems</a:t>
            </a:r>
          </a:p>
        </p:txBody>
      </p:sp>
      <p:sp>
        <p:nvSpPr>
          <p:cNvPr id="1153028" name="Text Box 4"/>
          <p:cNvSpPr txBox="1">
            <a:spLocks noChangeArrowheads="1"/>
          </p:cNvSpPr>
          <p:nvPr/>
        </p:nvSpPr>
        <p:spPr bwMode="auto">
          <a:xfrm>
            <a:off x="609600" y="6096000"/>
            <a:ext cx="8382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-110" charset="2"/>
              <a:buNone/>
            </a:pPr>
            <a:r>
              <a:rPr lang="en-US" sz="1800">
                <a:latin typeface="Arial" pitchFamily="-110" charset="0"/>
              </a:rPr>
              <a:t>DMA allows another path to main memory with no cache and address 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17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I/O Processor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914400"/>
            <a:ext cx="3689350" cy="2187575"/>
            <a:chOff x="584" y="656"/>
            <a:chExt cx="2324" cy="1378"/>
          </a:xfrm>
        </p:grpSpPr>
        <p:sp>
          <p:nvSpPr>
            <p:cNvPr id="1154052" name="Rectangle 4"/>
            <p:cNvSpPr>
              <a:spLocks noChangeArrowheads="1"/>
            </p:cNvSpPr>
            <p:nvPr/>
          </p:nvSpPr>
          <p:spPr bwMode="auto">
            <a:xfrm>
              <a:off x="672" y="728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54053" name="Rectangle 5"/>
            <p:cNvSpPr>
              <a:spLocks noChangeArrowheads="1"/>
            </p:cNvSpPr>
            <p:nvPr/>
          </p:nvSpPr>
          <p:spPr bwMode="auto">
            <a:xfrm>
              <a:off x="1500" y="712"/>
              <a:ext cx="3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IOP</a:t>
              </a:r>
            </a:p>
          </p:txBody>
        </p:sp>
        <p:sp>
          <p:nvSpPr>
            <p:cNvPr id="1154054" name="Rectangle 6"/>
            <p:cNvSpPr>
              <a:spLocks noChangeArrowheads="1"/>
            </p:cNvSpPr>
            <p:nvPr/>
          </p:nvSpPr>
          <p:spPr bwMode="auto">
            <a:xfrm>
              <a:off x="672" y="1280"/>
              <a:ext cx="42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</a:t>
              </a:r>
            </a:p>
          </p:txBody>
        </p:sp>
        <p:sp>
          <p:nvSpPr>
            <p:cNvPr id="1154055" name="Rectangle 7"/>
            <p:cNvSpPr>
              <a:spLocks noChangeArrowheads="1"/>
            </p:cNvSpPr>
            <p:nvPr/>
          </p:nvSpPr>
          <p:spPr bwMode="auto">
            <a:xfrm>
              <a:off x="2576" y="688"/>
              <a:ext cx="28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D1</a:t>
              </a:r>
            </a:p>
          </p:txBody>
        </p:sp>
        <p:sp>
          <p:nvSpPr>
            <p:cNvPr id="1154056" name="Rectangle 8"/>
            <p:cNvSpPr>
              <a:spLocks noChangeArrowheads="1"/>
            </p:cNvSpPr>
            <p:nvPr/>
          </p:nvSpPr>
          <p:spPr bwMode="auto">
            <a:xfrm>
              <a:off x="2576" y="1016"/>
              <a:ext cx="28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D2</a:t>
              </a:r>
            </a:p>
          </p:txBody>
        </p:sp>
        <p:sp>
          <p:nvSpPr>
            <p:cNvPr id="1154057" name="Rectangle 9"/>
            <p:cNvSpPr>
              <a:spLocks noChangeArrowheads="1"/>
            </p:cNvSpPr>
            <p:nvPr/>
          </p:nvSpPr>
          <p:spPr bwMode="auto">
            <a:xfrm>
              <a:off x="2572" y="1544"/>
              <a:ext cx="28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Dn</a:t>
              </a:r>
            </a:p>
          </p:txBody>
        </p:sp>
        <p:sp>
          <p:nvSpPr>
            <p:cNvPr id="1154058" name="Line 10"/>
            <p:cNvSpPr>
              <a:spLocks noChangeShapeType="1"/>
            </p:cNvSpPr>
            <p:nvPr/>
          </p:nvSpPr>
          <p:spPr bwMode="auto">
            <a:xfrm>
              <a:off x="584" y="1080"/>
              <a:ext cx="1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59" name="Line 11"/>
            <p:cNvSpPr>
              <a:spLocks noChangeShapeType="1"/>
            </p:cNvSpPr>
            <p:nvPr/>
          </p:nvSpPr>
          <p:spPr bwMode="auto">
            <a:xfrm>
              <a:off x="872" y="944"/>
              <a:ext cx="0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0" name="Line 12"/>
            <p:cNvSpPr>
              <a:spLocks noChangeShapeType="1"/>
            </p:cNvSpPr>
            <p:nvPr/>
          </p:nvSpPr>
          <p:spPr bwMode="auto">
            <a:xfrm>
              <a:off x="1656" y="928"/>
              <a:ext cx="0" cy="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1" name="Line 13"/>
            <p:cNvSpPr>
              <a:spLocks noChangeShapeType="1"/>
            </p:cNvSpPr>
            <p:nvPr/>
          </p:nvSpPr>
          <p:spPr bwMode="auto">
            <a:xfrm>
              <a:off x="2360" y="656"/>
              <a:ext cx="0" cy="1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2" name="Line 14"/>
            <p:cNvSpPr>
              <a:spLocks noChangeShapeType="1"/>
            </p:cNvSpPr>
            <p:nvPr/>
          </p:nvSpPr>
          <p:spPr bwMode="auto">
            <a:xfrm>
              <a:off x="1856" y="816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3" name="Line 15"/>
            <p:cNvSpPr>
              <a:spLocks noChangeShapeType="1"/>
            </p:cNvSpPr>
            <p:nvPr/>
          </p:nvSpPr>
          <p:spPr bwMode="auto">
            <a:xfrm>
              <a:off x="2384" y="1656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4" name="Line 16"/>
            <p:cNvSpPr>
              <a:spLocks noChangeShapeType="1"/>
            </p:cNvSpPr>
            <p:nvPr/>
          </p:nvSpPr>
          <p:spPr bwMode="auto">
            <a:xfrm>
              <a:off x="2368" y="1104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5" name="Line 17"/>
            <p:cNvSpPr>
              <a:spLocks noChangeShapeType="1"/>
            </p:cNvSpPr>
            <p:nvPr/>
          </p:nvSpPr>
          <p:spPr bwMode="auto">
            <a:xfrm>
              <a:off x="2368" y="776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6" name="Oval 18"/>
            <p:cNvSpPr>
              <a:spLocks noChangeArrowheads="1"/>
            </p:cNvSpPr>
            <p:nvPr/>
          </p:nvSpPr>
          <p:spPr bwMode="auto">
            <a:xfrm>
              <a:off x="860" y="1068"/>
              <a:ext cx="24" cy="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7" name="Rectangle 19"/>
            <p:cNvSpPr>
              <a:spLocks noChangeArrowheads="1"/>
            </p:cNvSpPr>
            <p:nvPr/>
          </p:nvSpPr>
          <p:spPr bwMode="auto">
            <a:xfrm>
              <a:off x="2548" y="1276"/>
              <a:ext cx="360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54068" name="Rectangle 20"/>
            <p:cNvSpPr>
              <a:spLocks noChangeArrowheads="1"/>
            </p:cNvSpPr>
            <p:nvPr/>
          </p:nvSpPr>
          <p:spPr bwMode="auto">
            <a:xfrm>
              <a:off x="1080" y="1092"/>
              <a:ext cx="1016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main memory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bus</a:t>
              </a:r>
            </a:p>
          </p:txBody>
        </p:sp>
        <p:sp>
          <p:nvSpPr>
            <p:cNvPr id="1154069" name="Rectangle 21"/>
            <p:cNvSpPr>
              <a:spLocks noChangeArrowheads="1"/>
            </p:cNvSpPr>
            <p:nvPr/>
          </p:nvSpPr>
          <p:spPr bwMode="auto">
            <a:xfrm>
              <a:off x="2044" y="1708"/>
              <a:ext cx="336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bus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28600" y="3581400"/>
            <a:ext cx="3810000" cy="2792413"/>
            <a:chOff x="236" y="2268"/>
            <a:chExt cx="2400" cy="1759"/>
          </a:xfrm>
        </p:grpSpPr>
        <p:sp>
          <p:nvSpPr>
            <p:cNvPr id="1154071" name="Rectangle 23"/>
            <p:cNvSpPr>
              <a:spLocks noChangeArrowheads="1"/>
            </p:cNvSpPr>
            <p:nvPr/>
          </p:nvSpPr>
          <p:spPr bwMode="auto">
            <a:xfrm>
              <a:off x="1240" y="2268"/>
              <a:ext cx="384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CPU</a:t>
              </a:r>
            </a:p>
            <a:p>
              <a:pPr algn="ctr">
                <a:lnSpc>
                  <a:spcPct val="85000"/>
                </a:lnSpc>
              </a:pPr>
              <a:endParaRPr lang="en-US" sz="1800" b="1">
                <a:solidFill>
                  <a:schemeClr val="accent2"/>
                </a:solidFill>
                <a:latin typeface="Arial" pitchFamily="-110" charset="0"/>
              </a:endParaRP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IOP</a:t>
              </a:r>
            </a:p>
          </p:txBody>
        </p:sp>
        <p:sp>
          <p:nvSpPr>
            <p:cNvPr id="1154072" name="Line 24"/>
            <p:cNvSpPr>
              <a:spLocks noChangeShapeType="1"/>
            </p:cNvSpPr>
            <p:nvPr/>
          </p:nvSpPr>
          <p:spPr bwMode="auto">
            <a:xfrm flipH="1">
              <a:off x="1084" y="2332"/>
              <a:ext cx="19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3" name="Line 25"/>
            <p:cNvSpPr>
              <a:spLocks noChangeShapeType="1"/>
            </p:cNvSpPr>
            <p:nvPr/>
          </p:nvSpPr>
          <p:spPr bwMode="auto">
            <a:xfrm>
              <a:off x="1092" y="2468"/>
              <a:ext cx="16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4" name="Rectangle 26"/>
            <p:cNvSpPr>
              <a:spLocks noChangeArrowheads="1"/>
            </p:cNvSpPr>
            <p:nvPr/>
          </p:nvSpPr>
          <p:spPr bwMode="auto">
            <a:xfrm>
              <a:off x="236" y="2316"/>
              <a:ext cx="864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(1) Issues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instruction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to IOP</a:t>
              </a:r>
            </a:p>
          </p:txBody>
        </p:sp>
        <p:sp>
          <p:nvSpPr>
            <p:cNvPr id="1154075" name="Rectangle 27"/>
            <p:cNvSpPr>
              <a:spLocks noChangeArrowheads="1"/>
            </p:cNvSpPr>
            <p:nvPr/>
          </p:nvSpPr>
          <p:spPr bwMode="auto">
            <a:xfrm>
              <a:off x="1996" y="2996"/>
              <a:ext cx="640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memory</a:t>
              </a:r>
            </a:p>
          </p:txBody>
        </p:sp>
        <p:sp>
          <p:nvSpPr>
            <p:cNvPr id="1154076" name="Line 28"/>
            <p:cNvSpPr>
              <a:spLocks noChangeShapeType="1"/>
            </p:cNvSpPr>
            <p:nvPr/>
          </p:nvSpPr>
          <p:spPr bwMode="auto">
            <a:xfrm>
              <a:off x="1564" y="2716"/>
              <a:ext cx="432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7" name="Line 29"/>
            <p:cNvSpPr>
              <a:spLocks noChangeShapeType="1"/>
            </p:cNvSpPr>
            <p:nvPr/>
          </p:nvSpPr>
          <p:spPr bwMode="auto">
            <a:xfrm flipH="1" flipV="1">
              <a:off x="1436" y="2780"/>
              <a:ext cx="464" cy="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8" name="Rectangle 30"/>
            <p:cNvSpPr>
              <a:spLocks noChangeArrowheads="1"/>
            </p:cNvSpPr>
            <p:nvPr/>
          </p:nvSpPr>
          <p:spPr bwMode="auto">
            <a:xfrm>
              <a:off x="1684" y="2660"/>
              <a:ext cx="256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(2)</a:t>
              </a:r>
            </a:p>
          </p:txBody>
        </p:sp>
        <p:sp>
          <p:nvSpPr>
            <p:cNvPr id="1154079" name="Rectangle 31"/>
            <p:cNvSpPr>
              <a:spLocks noChangeArrowheads="1"/>
            </p:cNvSpPr>
            <p:nvPr/>
          </p:nvSpPr>
          <p:spPr bwMode="auto">
            <a:xfrm>
              <a:off x="1444" y="2948"/>
              <a:ext cx="256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(3)</a:t>
              </a:r>
            </a:p>
          </p:txBody>
        </p:sp>
        <p:sp>
          <p:nvSpPr>
            <p:cNvPr id="1154080" name="Line 32"/>
            <p:cNvSpPr>
              <a:spLocks noChangeShapeType="1"/>
            </p:cNvSpPr>
            <p:nvPr/>
          </p:nvSpPr>
          <p:spPr bwMode="auto">
            <a:xfrm flipV="1">
              <a:off x="1572" y="2516"/>
              <a:ext cx="176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1" name="Line 33"/>
            <p:cNvSpPr>
              <a:spLocks noChangeShapeType="1"/>
            </p:cNvSpPr>
            <p:nvPr/>
          </p:nvSpPr>
          <p:spPr bwMode="auto">
            <a:xfrm flipH="1" flipV="1">
              <a:off x="1588" y="2388"/>
              <a:ext cx="15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2" name="Rectangle 34"/>
            <p:cNvSpPr>
              <a:spLocks noChangeArrowheads="1"/>
            </p:cNvSpPr>
            <p:nvPr/>
          </p:nvSpPr>
          <p:spPr bwMode="auto">
            <a:xfrm>
              <a:off x="660" y="3260"/>
              <a:ext cx="1897" cy="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Device to/from memory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transfers are controlled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by the IOP directly.</a:t>
              </a:r>
            </a:p>
            <a:p>
              <a:pPr>
                <a:lnSpc>
                  <a:spcPct val="85000"/>
                </a:lnSpc>
              </a:pPr>
              <a:endParaRPr lang="en-US" sz="1800" b="1">
                <a:solidFill>
                  <a:schemeClr val="accent2"/>
                </a:solidFill>
                <a:latin typeface="Arial" pitchFamily="-110" charset="0"/>
              </a:endParaRP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IOP steals memory cycles.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927600" y="2743200"/>
            <a:ext cx="4217988" cy="3570288"/>
            <a:chOff x="3076" y="1716"/>
            <a:chExt cx="2657" cy="2249"/>
          </a:xfrm>
        </p:grpSpPr>
        <p:sp>
          <p:nvSpPr>
            <p:cNvPr id="1154084" name="Rectangle 36"/>
            <p:cNvSpPr>
              <a:spLocks noChangeArrowheads="1"/>
            </p:cNvSpPr>
            <p:nvPr/>
          </p:nvSpPr>
          <p:spPr bwMode="auto">
            <a:xfrm>
              <a:off x="3488" y="2168"/>
              <a:ext cx="1584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5" name="Rectangle 37"/>
            <p:cNvSpPr>
              <a:spLocks noChangeArrowheads="1"/>
            </p:cNvSpPr>
            <p:nvPr/>
          </p:nvSpPr>
          <p:spPr bwMode="auto">
            <a:xfrm>
              <a:off x="3500" y="2180"/>
              <a:ext cx="1569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OP   Device   Address</a:t>
              </a:r>
            </a:p>
          </p:txBody>
        </p:sp>
        <p:sp>
          <p:nvSpPr>
            <p:cNvPr id="1154086" name="Line 38"/>
            <p:cNvSpPr>
              <a:spLocks noChangeShapeType="1"/>
            </p:cNvSpPr>
            <p:nvPr/>
          </p:nvSpPr>
          <p:spPr bwMode="auto">
            <a:xfrm>
              <a:off x="3792" y="216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7" name="Line 39"/>
            <p:cNvSpPr>
              <a:spLocks noChangeShapeType="1"/>
            </p:cNvSpPr>
            <p:nvPr/>
          </p:nvSpPr>
          <p:spPr bwMode="auto">
            <a:xfrm>
              <a:off x="4392" y="216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8" name="Rectangle 40"/>
            <p:cNvSpPr>
              <a:spLocks noChangeArrowheads="1"/>
            </p:cNvSpPr>
            <p:nvPr/>
          </p:nvSpPr>
          <p:spPr bwMode="auto">
            <a:xfrm>
              <a:off x="3748" y="1716"/>
              <a:ext cx="96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target device</a:t>
              </a:r>
            </a:p>
          </p:txBody>
        </p:sp>
        <p:sp>
          <p:nvSpPr>
            <p:cNvPr id="1154089" name="Rectangle 41"/>
            <p:cNvSpPr>
              <a:spLocks noChangeArrowheads="1"/>
            </p:cNvSpPr>
            <p:nvPr/>
          </p:nvSpPr>
          <p:spPr bwMode="auto">
            <a:xfrm>
              <a:off x="4396" y="1876"/>
              <a:ext cx="1257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where cmnds are</a:t>
              </a:r>
            </a:p>
          </p:txBody>
        </p:sp>
        <p:sp>
          <p:nvSpPr>
            <p:cNvPr id="1154090" name="Line 42"/>
            <p:cNvSpPr>
              <a:spLocks noChangeShapeType="1"/>
            </p:cNvSpPr>
            <p:nvPr/>
          </p:nvSpPr>
          <p:spPr bwMode="auto">
            <a:xfrm flipH="1">
              <a:off x="4076" y="1884"/>
              <a:ext cx="288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1" name="Line 43"/>
            <p:cNvSpPr>
              <a:spLocks noChangeShapeType="1"/>
            </p:cNvSpPr>
            <p:nvPr/>
          </p:nvSpPr>
          <p:spPr bwMode="auto">
            <a:xfrm flipH="1">
              <a:off x="4764" y="2020"/>
              <a:ext cx="152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2" name="Rectangle 44"/>
            <p:cNvSpPr>
              <a:spLocks noChangeArrowheads="1"/>
            </p:cNvSpPr>
            <p:nvPr/>
          </p:nvSpPr>
          <p:spPr bwMode="auto">
            <a:xfrm>
              <a:off x="3188" y="2604"/>
              <a:ext cx="2545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IOP looks in memory for commands</a:t>
              </a:r>
            </a:p>
          </p:txBody>
        </p:sp>
        <p:sp>
          <p:nvSpPr>
            <p:cNvPr id="1154093" name="Rectangle 45"/>
            <p:cNvSpPr>
              <a:spLocks noChangeArrowheads="1"/>
            </p:cNvSpPr>
            <p:nvPr/>
          </p:nvSpPr>
          <p:spPr bwMode="auto">
            <a:xfrm>
              <a:off x="3488" y="2864"/>
              <a:ext cx="1584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4" name="Rectangle 46"/>
            <p:cNvSpPr>
              <a:spLocks noChangeArrowheads="1"/>
            </p:cNvSpPr>
            <p:nvPr/>
          </p:nvSpPr>
          <p:spPr bwMode="auto">
            <a:xfrm>
              <a:off x="3476" y="2876"/>
              <a:ext cx="160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OP   Addr   Cnt   Other</a:t>
              </a:r>
            </a:p>
          </p:txBody>
        </p:sp>
        <p:sp>
          <p:nvSpPr>
            <p:cNvPr id="1154095" name="Line 47"/>
            <p:cNvSpPr>
              <a:spLocks noChangeShapeType="1"/>
            </p:cNvSpPr>
            <p:nvPr/>
          </p:nvSpPr>
          <p:spPr bwMode="auto">
            <a:xfrm>
              <a:off x="3768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6" name="Line 48"/>
            <p:cNvSpPr>
              <a:spLocks noChangeShapeType="1"/>
            </p:cNvSpPr>
            <p:nvPr/>
          </p:nvSpPr>
          <p:spPr bwMode="auto">
            <a:xfrm>
              <a:off x="4240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7" name="Line 49"/>
            <p:cNvSpPr>
              <a:spLocks noChangeShapeType="1"/>
            </p:cNvSpPr>
            <p:nvPr/>
          </p:nvSpPr>
          <p:spPr bwMode="auto">
            <a:xfrm>
              <a:off x="4584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8" name="Rectangle 50"/>
            <p:cNvSpPr>
              <a:spLocks noChangeArrowheads="1"/>
            </p:cNvSpPr>
            <p:nvPr/>
          </p:nvSpPr>
          <p:spPr bwMode="auto">
            <a:xfrm>
              <a:off x="3076" y="3180"/>
              <a:ext cx="432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what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do</a:t>
              </a:r>
            </a:p>
          </p:txBody>
        </p:sp>
        <p:sp>
          <p:nvSpPr>
            <p:cNvPr id="1154099" name="Rectangle 51"/>
            <p:cNvSpPr>
              <a:spLocks noChangeArrowheads="1"/>
            </p:cNvSpPr>
            <p:nvPr/>
          </p:nvSpPr>
          <p:spPr bwMode="auto">
            <a:xfrm>
              <a:off x="3676" y="3492"/>
              <a:ext cx="496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where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put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data</a:t>
              </a:r>
            </a:p>
          </p:txBody>
        </p:sp>
        <p:sp>
          <p:nvSpPr>
            <p:cNvPr id="1154100" name="Rectangle 52"/>
            <p:cNvSpPr>
              <a:spLocks noChangeArrowheads="1"/>
            </p:cNvSpPr>
            <p:nvPr/>
          </p:nvSpPr>
          <p:spPr bwMode="auto">
            <a:xfrm>
              <a:off x="4380" y="3500"/>
              <a:ext cx="464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how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much</a:t>
              </a:r>
            </a:p>
          </p:txBody>
        </p:sp>
        <p:sp>
          <p:nvSpPr>
            <p:cNvPr id="1154101" name="Rectangle 53"/>
            <p:cNvSpPr>
              <a:spLocks noChangeArrowheads="1"/>
            </p:cNvSpPr>
            <p:nvPr/>
          </p:nvSpPr>
          <p:spPr bwMode="auto">
            <a:xfrm>
              <a:off x="4940" y="3180"/>
              <a:ext cx="680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special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requests</a:t>
              </a:r>
            </a:p>
          </p:txBody>
        </p:sp>
        <p:sp>
          <p:nvSpPr>
            <p:cNvPr id="1154102" name="Line 54"/>
            <p:cNvSpPr>
              <a:spLocks noChangeShapeType="1"/>
            </p:cNvSpPr>
            <p:nvPr/>
          </p:nvSpPr>
          <p:spPr bwMode="auto">
            <a:xfrm flipV="1">
              <a:off x="3476" y="3060"/>
              <a:ext cx="16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3" name="Line 55"/>
            <p:cNvSpPr>
              <a:spLocks noChangeShapeType="1"/>
            </p:cNvSpPr>
            <p:nvPr/>
          </p:nvSpPr>
          <p:spPr bwMode="auto">
            <a:xfrm flipV="1">
              <a:off x="3980" y="3060"/>
              <a:ext cx="40" cy="4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4" name="Line 56"/>
            <p:cNvSpPr>
              <a:spLocks noChangeShapeType="1"/>
            </p:cNvSpPr>
            <p:nvPr/>
          </p:nvSpPr>
          <p:spPr bwMode="auto">
            <a:xfrm flipH="1" flipV="1">
              <a:off x="4428" y="3060"/>
              <a:ext cx="136" cy="4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5" name="Line 57"/>
            <p:cNvSpPr>
              <a:spLocks noChangeShapeType="1"/>
            </p:cNvSpPr>
            <p:nvPr/>
          </p:nvSpPr>
          <p:spPr bwMode="auto">
            <a:xfrm flipH="1" flipV="1">
              <a:off x="4836" y="3060"/>
              <a:ext cx="136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4106" name="Rectangle 58"/>
          <p:cNvSpPr>
            <a:spLocks noChangeArrowheads="1"/>
          </p:cNvSpPr>
          <p:nvPr/>
        </p:nvSpPr>
        <p:spPr bwMode="auto">
          <a:xfrm>
            <a:off x="2635250" y="3676650"/>
            <a:ext cx="2247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 (4) IOP interrupts</a:t>
            </a:r>
          </a:p>
          <a:p>
            <a:pPr>
              <a:lnSpc>
                <a:spcPct val="85000"/>
              </a:lnSpc>
            </a:pPr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      CPU when done</a:t>
            </a:r>
          </a:p>
        </p:txBody>
      </p:sp>
      <p:sp>
        <p:nvSpPr>
          <p:cNvPr id="1154108" name="Text Box 60"/>
          <p:cNvSpPr txBox="1">
            <a:spLocks noChangeArrowheads="1"/>
          </p:cNvSpPr>
          <p:nvPr/>
        </p:nvSpPr>
        <p:spPr bwMode="auto">
          <a:xfrm>
            <a:off x="4114800" y="762000"/>
            <a:ext cx="5029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pitchFamily="-110" charset="2"/>
              <a:buChar char="è"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An I/O processor (IOP) offload the CPU</a:t>
            </a:r>
          </a:p>
          <a:p>
            <a:pPr>
              <a:spcBef>
                <a:spcPct val="50000"/>
              </a:spcBef>
              <a:buFont typeface="Monotype Sorts" pitchFamily="-110" charset="2"/>
              <a:buChar char="è"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Some</a:t>
            </a:r>
            <a:r>
              <a:rPr lang="en-US" sz="2000" smtClean="0">
                <a:solidFill>
                  <a:schemeClr val="accent2"/>
                </a:solidFill>
                <a:latin typeface="Arial" pitchFamily="-110" charset="0"/>
              </a:rPr>
              <a:t> processors</a:t>
            </a: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, e.g. </a:t>
            </a:r>
          </a:p>
          <a:p>
            <a:pPr>
              <a:buFont typeface="Monotype Sorts" pitchFamily="-110" charset="2"/>
              <a:buNone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   Motorola 860, include special purpose </a:t>
            </a:r>
          </a:p>
          <a:p>
            <a:pPr>
              <a:buFont typeface="Monotype Sorts" pitchFamily="-110" charset="2"/>
              <a:buNone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   IOP for serial communication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8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4114800"/>
            <a:ext cx="4627597" cy="1905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Directory Multiprocessors</a:t>
            </a:r>
            <a:endParaRPr lang="en-US" dirty="0"/>
          </a:p>
        </p:txBody>
      </p:sp>
      <p:sp>
        <p:nvSpPr>
          <p:cNvPr id="12963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Directory per cache that tracks state of every block in every cache</a:t>
            </a:r>
          </a:p>
          <a:p>
            <a:pPr lvl="1"/>
            <a:r>
              <a:rPr lang="en-US" dirty="0" smtClean="0"/>
              <a:t>Which caches have a block, dirty vs. clean, ...</a:t>
            </a:r>
          </a:p>
          <a:p>
            <a:pPr lvl="1"/>
            <a:r>
              <a:rPr lang="en-US" dirty="0" smtClean="0"/>
              <a:t>Info per memory block vs. per cache block?</a:t>
            </a:r>
          </a:p>
          <a:p>
            <a:pPr lvl="2"/>
            <a:r>
              <a:rPr lang="en-US" dirty="0" smtClean="0"/>
              <a:t>simpler protocol (centralized/one location)</a:t>
            </a:r>
          </a:p>
          <a:p>
            <a:pPr lvl="2"/>
            <a:r>
              <a:rPr lang="en-US" dirty="0" smtClean="0"/>
              <a:t>directory is O(memory size) vs. O(cache size)</a:t>
            </a:r>
          </a:p>
          <a:p>
            <a:r>
              <a:rPr lang="en-US" dirty="0" smtClean="0"/>
              <a:t>To prevent directory from being a bottleneck</a:t>
            </a:r>
          </a:p>
          <a:p>
            <a:pPr lvl="1"/>
            <a:r>
              <a:rPr lang="en-US" dirty="0" smtClean="0"/>
              <a:t>Distribute directory </a:t>
            </a:r>
            <a:br>
              <a:rPr lang="en-US" dirty="0" smtClean="0"/>
            </a:br>
            <a:r>
              <a:rPr lang="en-US" dirty="0" smtClean="0"/>
              <a:t>entries with memory</a:t>
            </a:r>
          </a:p>
          <a:p>
            <a:pPr lvl="1"/>
            <a:r>
              <a:rPr lang="en-US" dirty="0" smtClean="0"/>
              <a:t>Each tracks of </a:t>
            </a:r>
            <a:br>
              <a:rPr lang="en-US" dirty="0" smtClean="0"/>
            </a:br>
            <a:r>
              <a:rPr lang="en-US" dirty="0" smtClean="0"/>
              <a:t>which processor </a:t>
            </a:r>
            <a:br>
              <a:rPr lang="en-US" dirty="0" smtClean="0"/>
            </a:br>
            <a:r>
              <a:rPr lang="en-US" dirty="0" smtClean="0"/>
              <a:t>has their blocks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Protocol</a:t>
            </a:r>
          </a:p>
        </p:txBody>
      </p:sp>
      <p:sp>
        <p:nvSpPr>
          <p:cNvPr id="12974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Similar to Snoopy Protocol: Three states</a:t>
            </a:r>
          </a:p>
          <a:p>
            <a:pPr lvl="1"/>
            <a:r>
              <a:rPr lang="en-US" sz="2400" dirty="0"/>
              <a:t>Shared: Multiple processors have the block cached and the contents of the block in memory (as well as all caches) is up-to-date </a:t>
            </a:r>
          </a:p>
          <a:p>
            <a:pPr lvl="1"/>
            <a:r>
              <a:rPr lang="en-US" sz="2400" dirty="0" err="1"/>
              <a:t>Uncached</a:t>
            </a:r>
            <a:r>
              <a:rPr lang="en-US" sz="2400" dirty="0"/>
              <a:t> No processor has a copy of the block (not valid in any cache)</a:t>
            </a:r>
          </a:p>
          <a:p>
            <a:pPr lvl="1"/>
            <a:r>
              <a:rPr lang="en-US" sz="2400" dirty="0"/>
              <a:t>Exclusive: Only one processor (owner) has the block cached and the contents of the block in memory is out-to-date (the block is dirty)</a:t>
            </a:r>
          </a:p>
          <a:p>
            <a:r>
              <a:rPr lang="en-US" sz="2800" dirty="0"/>
              <a:t>In addition to cache state, must track which processors have data when in the shared state </a:t>
            </a:r>
          </a:p>
          <a:p>
            <a:pPr lvl="1"/>
            <a:r>
              <a:rPr lang="en-US" sz="2400" dirty="0" smtClean="0"/>
              <a:t>Usually </a:t>
            </a:r>
            <a:r>
              <a:rPr lang="en-US" sz="2400" dirty="0"/>
              <a:t>bit vector, 1 if processor has copy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</a:t>
            </a:r>
          </a:p>
        </p:txBody>
      </p:sp>
      <p:sp>
        <p:nvSpPr>
          <p:cNvPr id="129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Keep it simple(r):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Writes to non-exclusive data </a:t>
            </a:r>
            <a:r>
              <a:rPr lang="en-US" sz="2400" dirty="0" smtClean="0"/>
              <a:t>= </a:t>
            </a:r>
            <a:r>
              <a:rPr lang="en-US" sz="2400" dirty="0"/>
              <a:t>write miss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Processor blocks until access completes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Assume messages received and acted upon in order sent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Terms: typically 3 processors involved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Local node where a request originates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Home node where the memory location of an address resides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Remote node has a copy of a cache block, whether exclusive or shared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bus and do not want to broadcast: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Interconnect </a:t>
            </a:r>
            <a:r>
              <a:rPr lang="en-US" sz="2400" dirty="0"/>
              <a:t>no longer single arbitration point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All </a:t>
            </a:r>
            <a:r>
              <a:rPr lang="en-US" sz="2400" dirty="0"/>
              <a:t>messages have explicit responses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Directory Protocol</a:t>
            </a:r>
          </a:p>
        </p:txBody>
      </p:sp>
      <p:sp>
        <p:nvSpPr>
          <p:cNvPr id="12994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Message sent to directory causes two actions:</a:t>
            </a:r>
          </a:p>
          <a:p>
            <a:pPr lvl="1"/>
            <a:r>
              <a:rPr lang="en-US"/>
              <a:t>Update the directory</a:t>
            </a:r>
          </a:p>
          <a:p>
            <a:pPr lvl="1"/>
            <a:r>
              <a:rPr lang="en-US"/>
              <a:t>More messages to satisfy request</a:t>
            </a:r>
          </a:p>
          <a:p>
            <a:r>
              <a:rPr lang="en-US"/>
              <a:t>We assume operations atomic, but they are not; reality is much harder; must avoid deadlock when run out of buffers in network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483" name="Group 3"/>
          <p:cNvGraphicFramePr>
            <a:graphicFrameLocks noGrp="1"/>
          </p:cNvGraphicFramePr>
          <p:nvPr/>
        </p:nvGraphicFramePr>
        <p:xfrm>
          <a:off x="508000" y="762000"/>
          <a:ext cx="7848600" cy="6007100"/>
        </p:xfrm>
        <a:graphic>
          <a:graphicData uri="http://schemas.openxmlformats.org/drawingml/2006/table">
            <a:tbl>
              <a:tblPr/>
              <a:tblGrid>
                <a:gridCol w="2870200"/>
                <a:gridCol w="1955800"/>
                <a:gridCol w="1968500"/>
                <a:gridCol w="1054100"/>
              </a:tblGrid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SRC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read miss at A; request data and make P a read sharer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write miss at A; request data and make P exclusive owner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 shared data at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change A remote state to shared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Fetch/invalidate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invalidate remote copy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value reply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data value from home memory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write back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back data value for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00562" name="Rectangle 8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7924800" cy="1143000"/>
          </a:xfrm>
        </p:spPr>
        <p:txBody>
          <a:bodyPr/>
          <a:lstStyle/>
          <a:p>
            <a:r>
              <a:rPr lang="en-US" dirty="0"/>
              <a:t>Directory Protocol Messages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7" name="Text Box 3"/>
          <p:cNvSpPr txBox="1">
            <a:spLocks noChangeArrowheads="1"/>
          </p:cNvSpPr>
          <p:nvPr/>
        </p:nvSpPr>
        <p:spPr bwMode="auto">
          <a:xfrm>
            <a:off x="6732588" y="4311650"/>
            <a:ext cx="22939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 for </a:t>
            </a:r>
            <a:r>
              <a:rPr lang="en-US" sz="1800" b="1" i="1" u="sng">
                <a:solidFill>
                  <a:srgbClr val="663300"/>
                </a:solidFill>
              </a:rPr>
              <a:t>CPU</a:t>
            </a:r>
            <a:r>
              <a:rPr lang="en-US" sz="1800" b="1" i="1">
                <a:solidFill>
                  <a:srgbClr val="663300"/>
                </a:solidFill>
              </a:rPr>
              <a:t>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1238" y="793750"/>
            <a:ext cx="5364162" cy="5830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15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Controller State Machine</a:t>
            </a:r>
          </a:p>
        </p:txBody>
      </p:sp>
      <p:sp>
        <p:nvSpPr>
          <p:cNvPr id="1301513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States identical to snoopy case</a:t>
            </a:r>
          </a:p>
          <a:p>
            <a:pPr lvl="1"/>
            <a:r>
              <a:rPr lang="en-US" sz="2400"/>
              <a:t>Transactions very similar.</a:t>
            </a:r>
          </a:p>
          <a:p>
            <a:pPr lvl="2"/>
            <a:r>
              <a:rPr lang="en-US" sz="2000"/>
              <a:t>Miss messages to home directory</a:t>
            </a:r>
          </a:p>
          <a:p>
            <a:pPr lvl="2"/>
            <a:r>
              <a:rPr lang="en-US" sz="2000"/>
              <a:t>Explicit invalidate &amp; data fetch requests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Text Box 2"/>
          <p:cNvSpPr txBox="1">
            <a:spLocks noChangeArrowheads="1"/>
          </p:cNvSpPr>
          <p:nvPr/>
        </p:nvSpPr>
        <p:spPr bwMode="auto">
          <a:xfrm>
            <a:off x="26988" y="977900"/>
            <a:ext cx="26765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200"/>
          </a:p>
        </p:txBody>
      </p:sp>
      <p:sp>
        <p:nvSpPr>
          <p:cNvPr id="1302531" name="Text Box 3"/>
          <p:cNvSpPr txBox="1">
            <a:spLocks noChangeArrowheads="1"/>
          </p:cNvSpPr>
          <p:nvPr/>
        </p:nvSpPr>
        <p:spPr bwMode="auto">
          <a:xfrm>
            <a:off x="6858000" y="4311650"/>
            <a:ext cx="2217738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for </a:t>
            </a:r>
            <a:r>
              <a:rPr lang="en-US" sz="1800" b="1" i="1" u="sng">
                <a:solidFill>
                  <a:srgbClr val="663300"/>
                </a:solidFill>
              </a:rPr>
              <a:t>Directory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2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504950"/>
            <a:ext cx="5084763" cy="4895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253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Controller State Machine</a:t>
            </a:r>
          </a:p>
        </p:txBody>
      </p:sp>
      <p:sp>
        <p:nvSpPr>
          <p:cNvPr id="1302538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Same states and structure as the transition diagram for an individual cache</a:t>
            </a:r>
          </a:p>
          <a:p>
            <a:pPr lvl="1"/>
            <a:r>
              <a:rPr lang="en-US" sz="2000"/>
              <a:t>Actions: </a:t>
            </a:r>
          </a:p>
          <a:p>
            <a:pPr lvl="2"/>
            <a:r>
              <a:rPr lang="en-US" sz="1800"/>
              <a:t>update of directory state </a:t>
            </a:r>
          </a:p>
          <a:p>
            <a:pPr lvl="2"/>
            <a:r>
              <a:rPr lang="en-US" sz="1800"/>
              <a:t>send messages to satisfy requests </a:t>
            </a:r>
          </a:p>
          <a:p>
            <a:pPr lvl="1"/>
            <a:r>
              <a:rPr lang="en-US" sz="2000"/>
              <a:t>Tracks all copies of each memory block </a:t>
            </a:r>
          </a:p>
          <a:p>
            <a:pPr lvl="2"/>
            <a:r>
              <a:rPr lang="en-US" sz="1800"/>
              <a:t>Sharers set implementation can use a bit vector of a size of # processors for each block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2558</TotalTime>
  <Words>2065</Words>
  <Application>Microsoft Macintosh PowerPoint</Application>
  <PresentationFormat>On-screen Show (4:3)</PresentationFormat>
  <Paragraphs>637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 Black</vt:lpstr>
      <vt:lpstr>Monotype Sorts</vt:lpstr>
      <vt:lpstr>ＭＳ Ｐゴシック</vt:lpstr>
      <vt:lpstr>Times New Roman</vt:lpstr>
      <vt:lpstr>ヒラギノ角ゴ Pro W3</vt:lpstr>
      <vt:lpstr>Arial</vt:lpstr>
      <vt:lpstr>UMBC</vt:lpstr>
      <vt:lpstr>Equation</vt:lpstr>
      <vt:lpstr>CMSC 611: Advanced Computer Architecture</vt:lpstr>
      <vt:lpstr>Snoopy-Cache Controller</vt:lpstr>
      <vt:lpstr>Distributed Directory Multiprocessors</vt:lpstr>
      <vt:lpstr>Directory Protocol</vt:lpstr>
      <vt:lpstr>Directory Protocol</vt:lpstr>
      <vt:lpstr>Example Directory Protocol</vt:lpstr>
      <vt:lpstr>Directory Protocol Messages</vt:lpstr>
      <vt:lpstr>Cache Controller State Machine</vt:lpstr>
      <vt:lpstr>Directory Controller State Machine</vt:lpstr>
      <vt:lpstr>Example</vt:lpstr>
      <vt:lpstr>Example</vt:lpstr>
      <vt:lpstr>Example</vt:lpstr>
      <vt:lpstr>Example</vt:lpstr>
      <vt:lpstr>Example</vt:lpstr>
      <vt:lpstr>Example</vt:lpstr>
      <vt:lpstr>Interconnection Networks</vt:lpstr>
      <vt:lpstr>ABCs of Networks</vt:lpstr>
      <vt:lpstr>Performance Metrics</vt:lpstr>
      <vt:lpstr>Network Interface Issues</vt:lpstr>
      <vt:lpstr>I/O Control</vt:lpstr>
      <vt:lpstr>Polling: Programmed I/O</vt:lpstr>
      <vt:lpstr>Interrupt Driven Data Transfer</vt:lpstr>
      <vt:lpstr>I/O Interrupt vs. Exception</vt:lpstr>
      <vt:lpstr>Direct Memory Access</vt:lpstr>
      <vt:lpstr>PowerPoint Presentation</vt:lpstr>
      <vt:lpstr>I/O Processor</vt:lpstr>
    </vt:vector>
  </TitlesOfParts>
  <Company>˧耀쿘Τ౜뿿큠Τៈ쿘˧훼뿿큐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Microsoft Office User</cp:lastModifiedBy>
  <cp:revision>115</cp:revision>
  <cp:lastPrinted>2003-11-05T16:28:34Z</cp:lastPrinted>
  <dcterms:created xsi:type="dcterms:W3CDTF">2010-12-01T20:26:55Z</dcterms:created>
  <dcterms:modified xsi:type="dcterms:W3CDTF">2016-05-03T15:24:19Z</dcterms:modified>
</cp:coreProperties>
</file>