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17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4224">
          <p15:clr>
            <a:srgbClr val="A4A3A4"/>
          </p15:clr>
        </p15:guide>
        <p15:guide id="3" pos="2880">
          <p15:clr>
            <a:srgbClr val="A4A3A4"/>
          </p15:clr>
        </p15:guide>
        <p15:guide id="4" pos="57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008080"/>
    <a:srgbClr val="000099"/>
    <a:srgbClr val="000066"/>
    <a:srgbClr val="FFCC00"/>
    <a:srgbClr val="CC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90922"/>
  </p:normalViewPr>
  <p:slideViewPr>
    <p:cSldViewPr snapToObjects="1">
      <p:cViewPr varScale="1">
        <p:scale>
          <a:sx n="103" d="100"/>
          <a:sy n="103" d="100"/>
        </p:scale>
        <p:origin x="1648" y="168"/>
      </p:cViewPr>
      <p:guideLst>
        <p:guide orient="horz" pos="720"/>
        <p:guide orient="horz" pos="4224"/>
        <p:guide pos="2880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623F7A0B-B3F9-3C45-B83A-4F3FC3481A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14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8CE05415-15ED-A641-91E7-3BC832270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76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013E3-3A9A-1E49-844A-C3F1FAB9D7A5}" type="slidenum">
              <a:rPr lang="en-US"/>
              <a:pPr/>
              <a:t>1</a:t>
            </a:fld>
            <a:endParaRPr lang="en-US"/>
          </a:p>
        </p:txBody>
      </p:sp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19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CEFD0-6FEF-314D-9EC1-02E488C0A366}" type="slidenum">
              <a:rPr lang="en-US"/>
              <a:pPr/>
              <a:t>10</a:t>
            </a:fld>
            <a:endParaRPr lang="en-US"/>
          </a:p>
        </p:txBody>
      </p:sp>
      <p:sp>
        <p:nvSpPr>
          <p:cNvPr id="125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4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5193A-CAAF-644C-960E-0B8BE61277E4}" type="slidenum">
              <a:rPr lang="en-US"/>
              <a:pPr/>
              <a:t>11</a:t>
            </a:fld>
            <a:endParaRPr lang="en-US"/>
          </a:p>
        </p:txBody>
      </p:sp>
      <p:sp>
        <p:nvSpPr>
          <p:cNvPr id="134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13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31686B-45CA-9D45-A88E-66A619FEB284}" type="slidenum">
              <a:rPr lang="en-US"/>
              <a:pPr/>
              <a:t>12</a:t>
            </a:fld>
            <a:endParaRPr lang="en-US"/>
          </a:p>
        </p:txBody>
      </p:sp>
      <p:sp>
        <p:nvSpPr>
          <p:cNvPr id="12810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Processor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b) Writes green, red stale</a:t>
            </a:r>
          </a:p>
          <a:p>
            <a:pPr>
              <a:lnSpc>
                <a:spcPts val="14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c) Update memory (green), red stale in cache</a:t>
            </a:r>
          </a:p>
        </p:txBody>
      </p:sp>
    </p:spTree>
    <p:extLst>
      <p:ext uri="{BB962C8B-B14F-4D97-AF65-F5344CB8AC3E}">
        <p14:creationId xmlns:p14="http://schemas.microsoft.com/office/powerpoint/2010/main" val="990100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D9642-0EB4-B546-83C8-1BB921524105}" type="slidenum">
              <a:rPr lang="en-US"/>
              <a:pPr/>
              <a:t>13</a:t>
            </a:fld>
            <a:endParaRPr lang="en-US"/>
          </a:p>
        </p:txBody>
      </p:sp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78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DA35E-CCF7-B141-A1BD-B57115F3923C}" type="slidenum">
              <a:rPr lang="en-US"/>
              <a:pPr/>
              <a:t>14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1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E8DC8-83CF-EF4A-9C16-97E13DD78BED}" type="slidenum">
              <a:rPr lang="en-US"/>
              <a:pPr/>
              <a:t>15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18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3B2CB-43F7-0345-BC8D-1DA64B7895B1}" type="slidenum">
              <a:rPr lang="en-US"/>
              <a:pPr/>
              <a:t>16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64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F39F5-DC18-2841-BFDC-8495ACB243CD}" type="slidenum">
              <a:rPr lang="en-US"/>
              <a:pPr/>
              <a:t>17</a:t>
            </a:fld>
            <a:endParaRPr lang="en-US"/>
          </a:p>
        </p:txBody>
      </p:sp>
      <p:sp>
        <p:nvSpPr>
          <p:cNvPr id="13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0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89599-E31A-9146-8B32-C87479EC8813}" type="slidenum">
              <a:rPr lang="en-US"/>
              <a:pPr/>
              <a:t>18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016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C73B4-0A84-0948-911C-2954A17E7972}" type="slidenum">
              <a:rPr lang="en-US"/>
              <a:pPr/>
              <a:t>19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79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1014B-A4B6-494A-989C-4CB8E7463672}" type="slidenum">
              <a:rPr lang="en-US"/>
              <a:pPr/>
              <a:t>2</a:t>
            </a:fld>
            <a:endParaRPr lang="en-US"/>
          </a:p>
        </p:txBody>
      </p:sp>
      <p:sp>
        <p:nvSpPr>
          <p:cNvPr id="124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0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8A5D3-FA10-9543-8F78-8C09825CF9D8}" type="slidenum">
              <a:rPr lang="en-US"/>
              <a:pPr/>
              <a:t>20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592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E3E63-91C5-5A46-B4F5-E63E86A7E70E}" type="slidenum">
              <a:rPr lang="en-US"/>
              <a:pPr/>
              <a:t>21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554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3687E-F54D-D44A-9483-94C6ACAA17ED}" type="slidenum">
              <a:rPr lang="en-US"/>
              <a:pPr/>
              <a:t>22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98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548096-0E9E-F241-99A7-829EF586FA62}" type="slidenum">
              <a:rPr lang="en-US"/>
              <a:pPr/>
              <a:t>23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924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59AF4-79B7-9347-95BE-F6BBF4104A58}" type="slidenum">
              <a:rPr lang="en-US"/>
              <a:pPr/>
              <a:t>24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795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52967-7CAA-F94F-A8B9-9C6EAD12440F}" type="slidenum">
              <a:rPr lang="en-US"/>
              <a:pPr/>
              <a:t>25</a:t>
            </a:fld>
            <a:endParaRPr lang="en-US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266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90206-2EEC-0A44-A2C4-BF4647CBC77E}" type="slidenum">
              <a:rPr lang="en-US"/>
              <a:pPr/>
              <a:t>26</a:t>
            </a:fld>
            <a:endParaRPr lang="en-US"/>
          </a:p>
        </p:txBody>
      </p:sp>
      <p:sp>
        <p:nvSpPr>
          <p:cNvPr id="1295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177" tIns="46589" rIns="93177" bIns="46589">
            <a:prstTxWarp prst="textNoShape">
              <a:avLst/>
            </a:prstTxWarp>
          </a:bodyPr>
          <a:lstStyle/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Why write miss first?</a:t>
            </a:r>
          </a:p>
          <a:p>
            <a:pPr>
              <a:lnSpc>
                <a:spcPts val="1400"/>
              </a:lnSpc>
              <a:spcAft>
                <a:spcPts val="2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Because in general, only write a piece of block, may need to read it first so that can have a full vblock; therefore, need to get </a:t>
            </a:r>
          </a:p>
          <a:p>
            <a:pPr>
              <a:lnSpc>
                <a:spcPts val="14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</a:tabLst>
            </a:pPr>
            <a:r>
              <a:rPr lang="en-US">
                <a:solidFill>
                  <a:srgbClr val="000000"/>
                </a:solidFill>
              </a:rPr>
              <a:t>Write back is low priority event.</a:t>
            </a:r>
          </a:p>
        </p:txBody>
      </p:sp>
    </p:spTree>
    <p:extLst>
      <p:ext uri="{BB962C8B-B14F-4D97-AF65-F5344CB8AC3E}">
        <p14:creationId xmlns:p14="http://schemas.microsoft.com/office/powerpoint/2010/main" val="69344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959A1-7D57-F747-BCB8-CA4CB935B249}" type="slidenum">
              <a:rPr lang="en-US"/>
              <a:pPr/>
              <a:t>3</a:t>
            </a:fld>
            <a:endParaRPr lang="en-US"/>
          </a:p>
        </p:txBody>
      </p:sp>
      <p:sp>
        <p:nvSpPr>
          <p:cNvPr id="12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5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9CD5F6-CC52-7340-8D73-98A2D916A7C5}" type="slidenum">
              <a:rPr lang="en-US"/>
              <a:pPr/>
              <a:t>4</a:t>
            </a:fld>
            <a:endParaRPr 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33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56E70-FEDD-F749-AEAB-A3237BED3C8E}" type="slidenum">
              <a:rPr lang="en-US"/>
              <a:pPr/>
              <a:t>5</a:t>
            </a:fld>
            <a:endParaRPr lang="en-US"/>
          </a:p>
        </p:txBody>
      </p:sp>
      <p:sp>
        <p:nvSpPr>
          <p:cNvPr id="124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8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3F34A-C83A-AF49-9ABA-4332A22A8CAC}" type="slidenum">
              <a:rPr lang="en-US"/>
              <a:pPr/>
              <a:t>6</a:t>
            </a:fld>
            <a:endParaRPr lang="en-US"/>
          </a:p>
        </p:txBody>
      </p:sp>
      <p:sp>
        <p:nvSpPr>
          <p:cNvPr id="133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3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DAE29-6FD5-0841-8F81-A8DDCDE3862A}" type="slidenum">
              <a:rPr lang="en-US"/>
              <a:pPr/>
              <a:t>7</a:t>
            </a:fld>
            <a:endParaRPr lang="en-US"/>
          </a:p>
        </p:txBody>
      </p:sp>
      <p:sp>
        <p:nvSpPr>
          <p:cNvPr id="125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9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2FEBE-C5FB-914B-AA88-7E57FF68F63D}" type="slidenum">
              <a:rPr lang="en-US"/>
              <a:pPr/>
              <a:t>8</a:t>
            </a:fld>
            <a:endParaRPr lang="en-US"/>
          </a:p>
        </p:txBody>
      </p:sp>
      <p:sp>
        <p:nvSpPr>
          <p:cNvPr id="125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1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E7266-2469-C54B-AFD3-C7233C751947}" type="slidenum">
              <a:rPr lang="en-US"/>
              <a:pPr/>
              <a:t>9</a:t>
            </a:fld>
            <a:endParaRPr lang="en-US"/>
          </a:p>
        </p:txBody>
      </p:sp>
      <p:sp>
        <p:nvSpPr>
          <p:cNvPr id="125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15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55DF-C8FB-5847-8881-C55CB5886E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  <p:sldLayoutId id="2147483663" r:id="rId9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Microsoft_Word_97_-_2004_Document2.doc"/><Relationship Id="rId6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3.bin"/><Relationship Id="rId5" Type="http://schemas.openxmlformats.org/officeDocument/2006/relationships/oleObject" Target="../embeddings/Microsoft_Word_97_-_2004_Document3.doc"/><Relationship Id="rId6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CMSC 611: Advanced Computer Architecture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Shared Memory</a:t>
            </a:r>
            <a:endParaRPr lang="en-US" dirty="0"/>
          </a:p>
        </p:txBody>
      </p:sp>
      <p:sp>
        <p:nvSpPr>
          <p:cNvPr id="888836" name="Text Box 4"/>
          <p:cNvSpPr txBox="1">
            <a:spLocks noChangeArrowheads="1"/>
          </p:cNvSpPr>
          <p:nvPr/>
        </p:nvSpPr>
        <p:spPr bwMode="auto">
          <a:xfrm>
            <a:off x="5297488" y="6613525"/>
            <a:ext cx="3902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/>
              <a:t>Most slides adapted from David Patterson. Some from Mohomed Younis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Fundamental Issues</a:t>
            </a:r>
            <a:br>
              <a:rPr lang="en-US" smtClean="0"/>
            </a:br>
            <a:r>
              <a:rPr lang="en-US" smtClean="0"/>
              <a:t>(#3: Latency &amp; Bandwidth)</a:t>
            </a:r>
            <a:endParaRPr lang="en-US" dirty="0"/>
          </a:p>
        </p:txBody>
      </p:sp>
      <p:sp>
        <p:nvSpPr>
          <p:cNvPr id="121754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Need high bandwidth in communication</a:t>
            </a:r>
          </a:p>
          <a:p>
            <a:pPr lvl="1"/>
            <a:r>
              <a:rPr lang="en-US" dirty="0" smtClean="0"/>
              <a:t>Match limits in network, memory, and processor</a:t>
            </a:r>
          </a:p>
          <a:p>
            <a:pPr lvl="1"/>
            <a:r>
              <a:rPr lang="en-US" dirty="0" smtClean="0"/>
              <a:t>Overhead to communicate is a problem in many machines</a:t>
            </a:r>
          </a:p>
          <a:p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Affects performance, since processor may have to wait</a:t>
            </a:r>
          </a:p>
          <a:p>
            <a:pPr lvl="1"/>
            <a:r>
              <a:rPr lang="en-US" dirty="0" smtClean="0"/>
              <a:t>Affects ease of programming, since requires more thought to overlap communication and computation</a:t>
            </a:r>
          </a:p>
          <a:p>
            <a:r>
              <a:rPr lang="en-US" dirty="0" smtClean="0"/>
              <a:t>Latency Hiding</a:t>
            </a:r>
          </a:p>
          <a:p>
            <a:pPr lvl="1"/>
            <a:r>
              <a:rPr lang="en-US" dirty="0" smtClean="0"/>
              <a:t>How can a mechanism help hide latency?</a:t>
            </a:r>
          </a:p>
          <a:p>
            <a:pPr lvl="1"/>
            <a:r>
              <a:rPr lang="en-US" dirty="0" smtClean="0"/>
              <a:t>Examples: overlap message send with computation, pre-fetch data, switch to other tasks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8978" name="Picture 2"/>
          <p:cNvPicPr>
            <a:picLocks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2700" y="2971800"/>
            <a:ext cx="3975100" cy="29702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789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Centralized Shared Memory MIMD </a:t>
            </a:r>
          </a:p>
        </p:txBody>
      </p:sp>
      <p:sp>
        <p:nvSpPr>
          <p:cNvPr id="12789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Processors share a single centralized memory through a bus interconnect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Memory contention: Feasible for small # processors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Caches serve to: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Increase bandwidth versus </a:t>
            </a:r>
            <a:br>
              <a:rPr lang="en-US" sz="2000"/>
            </a:br>
            <a:r>
              <a:rPr lang="en-US" sz="2000"/>
              <a:t>bus/memory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Reduce latency of access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Valuable for both private data </a:t>
            </a:r>
            <a:br>
              <a:rPr lang="en-US" sz="2000"/>
            </a:br>
            <a:r>
              <a:rPr lang="en-US" sz="2000"/>
              <a:t>and shared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Access to shared data is </a:t>
            </a:r>
            <a:br>
              <a:rPr lang="en-US" sz="2400"/>
            </a:br>
            <a:r>
              <a:rPr lang="en-US" sz="2400"/>
              <a:t>optimized by replication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Decreases latency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Increases memory bandwidth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Reduces contention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Reduces cache coherence problems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5" name="Text Box 5"/>
          <p:cNvSpPr txBox="1">
            <a:spLocks noChangeArrowheads="1"/>
          </p:cNvSpPr>
          <p:nvPr/>
        </p:nvSpPr>
        <p:spPr bwMode="auto">
          <a:xfrm>
            <a:off x="558800" y="1301750"/>
            <a:ext cx="78613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900"/>
              </a:lnSpc>
              <a:tabLst>
                <a:tab pos="25400" algn="l"/>
                <a:tab pos="596900" algn="l"/>
                <a:tab pos="1511300" algn="l"/>
                <a:tab pos="2425700" algn="l"/>
                <a:tab pos="3340100" algn="l"/>
                <a:tab pos="4254500" algn="l"/>
                <a:tab pos="5168900" algn="l"/>
                <a:tab pos="6083300" algn="l"/>
                <a:tab pos="6997700" algn="l"/>
              </a:tabLst>
            </a:pPr>
            <a:r>
              <a:rPr lang="en-US">
                <a:latin typeface="Arial" charset="0"/>
              </a:rPr>
              <a:t>A cache coherence problem arises when the cache reflects a view of  memory which is different from reality</a:t>
            </a:r>
          </a:p>
        </p:txBody>
      </p:sp>
      <p:sp>
        <p:nvSpPr>
          <p:cNvPr id="128000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Coherency</a:t>
            </a:r>
          </a:p>
        </p:txBody>
      </p:sp>
      <p:sp>
        <p:nvSpPr>
          <p:cNvPr id="1280011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267200"/>
            <a:ext cx="7924800" cy="2552700"/>
          </a:xfrm>
        </p:spPr>
        <p:txBody>
          <a:bodyPr/>
          <a:lstStyle/>
          <a:p>
            <a:r>
              <a:rPr lang="en-US" sz="2400"/>
              <a:t>A memory system is coherent if:</a:t>
            </a:r>
          </a:p>
          <a:p>
            <a:pPr lvl="1"/>
            <a:r>
              <a:rPr lang="en-US" sz="2000"/>
              <a:t>P reads X, P writes X, no other processor writes X, P reads X</a:t>
            </a:r>
          </a:p>
          <a:p>
            <a:pPr lvl="2"/>
            <a:r>
              <a:rPr lang="en-US" sz="1800"/>
              <a:t>Always returns value written by P</a:t>
            </a:r>
          </a:p>
          <a:p>
            <a:pPr lvl="1"/>
            <a:r>
              <a:rPr lang="en-US" sz="2000"/>
              <a:t>P reads X, Q writes X, P reads X</a:t>
            </a:r>
          </a:p>
          <a:p>
            <a:pPr lvl="2"/>
            <a:r>
              <a:rPr lang="en-US" sz="1800"/>
              <a:t>Returns value written by Q (provided sufficient W/R separation)</a:t>
            </a:r>
          </a:p>
          <a:p>
            <a:pPr lvl="1"/>
            <a:r>
              <a:rPr lang="en-US" sz="2000"/>
              <a:t>P writes X, Q writes X</a:t>
            </a:r>
          </a:p>
          <a:p>
            <a:pPr lvl="2"/>
            <a:r>
              <a:rPr lang="en-US" sz="1800"/>
              <a:t>Seen in the same order by all processors</a:t>
            </a:r>
          </a:p>
        </p:txBody>
      </p:sp>
      <p:graphicFrame>
        <p:nvGraphicFramePr>
          <p:cNvPr id="1280013" name="Object 13"/>
          <p:cNvGraphicFramePr>
            <a:graphicFrameLocks noChangeAspect="1"/>
          </p:cNvGraphicFramePr>
          <p:nvPr/>
        </p:nvGraphicFramePr>
        <p:xfrm>
          <a:off x="-76200" y="1371600"/>
          <a:ext cx="9296400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3" name="Document" r:id="rId5" imgW="5859780" imgH="1824228" progId="Word.Document.8">
                  <p:embed/>
                </p:oleObj>
              </mc:Choice>
              <mc:Fallback>
                <p:oleObj name="Document" r:id="rId5" imgW="5859780" imgH="182422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371600"/>
                        <a:ext cx="9296400" cy="289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HW Coherency Solutions</a:t>
            </a:r>
          </a:p>
        </p:txBody>
      </p:sp>
      <p:sp>
        <p:nvSpPr>
          <p:cNvPr id="1282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Snooping Solution (Snoopy Bus)</a:t>
            </a:r>
          </a:p>
          <a:p>
            <a:pPr lvl="1"/>
            <a:r>
              <a:rPr lang="en-US"/>
              <a:t>Send all requests for data to all processors</a:t>
            </a:r>
          </a:p>
          <a:p>
            <a:pPr lvl="1"/>
            <a:r>
              <a:rPr lang="en-US"/>
              <a:t>Processors snoop to see if they have a copy and respond accordingly </a:t>
            </a:r>
          </a:p>
          <a:p>
            <a:pPr lvl="1"/>
            <a:r>
              <a:rPr lang="en-US"/>
              <a:t>Requires broadcast, since caching information is at processors</a:t>
            </a:r>
          </a:p>
          <a:p>
            <a:pPr lvl="1"/>
            <a:r>
              <a:rPr lang="en-US"/>
              <a:t>Works well with bus (natural broadcast medium)</a:t>
            </a:r>
          </a:p>
          <a:p>
            <a:pPr lvl="1"/>
            <a:r>
              <a:rPr lang="en-US"/>
              <a:t>Dominates for small scale machines (most of the market)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HW Coherency Solutions</a:t>
            </a:r>
          </a:p>
        </p:txBody>
      </p:sp>
      <p:sp>
        <p:nvSpPr>
          <p:cNvPr id="13107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Directory-Based Schemes</a:t>
            </a:r>
          </a:p>
          <a:p>
            <a:pPr lvl="1"/>
            <a:r>
              <a:rPr lang="en-US"/>
              <a:t>Keep track of what is being shared in one centralized place</a:t>
            </a:r>
          </a:p>
          <a:p>
            <a:pPr lvl="1"/>
            <a:r>
              <a:rPr lang="en-US"/>
              <a:t>Distributed memory </a:t>
            </a:r>
            <a:r>
              <a:rPr lang="en-US">
                <a:cs typeface="ヒラギノ角ゴ Pro W3" charset="-128"/>
              </a:rPr>
              <a:t>⇒</a:t>
            </a:r>
            <a:r>
              <a:rPr lang="en-US"/>
              <a:t> distributed directory for scalability (avoids bottlenecks)</a:t>
            </a:r>
          </a:p>
          <a:p>
            <a:pPr lvl="1"/>
            <a:r>
              <a:rPr lang="en-US"/>
              <a:t>Send point-to-point requests to processors via network</a:t>
            </a:r>
          </a:p>
          <a:p>
            <a:pPr lvl="1"/>
            <a:r>
              <a:rPr lang="en-US"/>
              <a:t>Scales better than Snooping</a:t>
            </a:r>
          </a:p>
          <a:p>
            <a:pPr lvl="1"/>
            <a:r>
              <a:rPr lang="en-US"/>
              <a:t>Actually existed before Snooping-based schemes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Snooping Protocols</a:t>
            </a:r>
          </a:p>
        </p:txBody>
      </p:sp>
      <p:sp>
        <p:nvSpPr>
          <p:cNvPr id="1283080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Write Invalidate Protocol: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 to shared data:  an invalidate is sent to all caches which snoop and invalidate any copies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Cache invalidation will force a cache miss when accessing the modified shared item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 multiple writers only one will win the race ensuring serialization of the write operations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Read Miss: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Write-through: memory is always up-to-date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Write-back: snoop in caches to find most recent copy</a:t>
            </a:r>
          </a:p>
        </p:txBody>
      </p:sp>
      <p:graphicFrame>
        <p:nvGraphicFramePr>
          <p:cNvPr id="1283082" name="Object 10"/>
          <p:cNvGraphicFramePr>
            <a:graphicFrameLocks noChangeAspect="1"/>
          </p:cNvGraphicFramePr>
          <p:nvPr/>
        </p:nvGraphicFramePr>
        <p:xfrm>
          <a:off x="0" y="3859213"/>
          <a:ext cx="9144000" cy="292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7" name="Document" r:id="rId5" imgW="6385560" imgH="2051304" progId="Word.Document.8">
                  <p:embed/>
                </p:oleObj>
              </mc:Choice>
              <mc:Fallback>
                <p:oleObj name="Document" r:id="rId5" imgW="6385560" imgH="205130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59213"/>
                        <a:ext cx="9144000" cy="292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1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Snooping Protocols</a:t>
            </a:r>
          </a:p>
        </p:txBody>
      </p:sp>
      <p:sp>
        <p:nvSpPr>
          <p:cNvPr id="1284104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Write Broadcast (Update) Protocol (typically write through):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 to shared data: broadcast on bus, processors snoop, and update any copies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To limit impact on bandwidth, track data sharing to avoid unnecessary broadcast of written data that is not shared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Read miss: memory is always up-to-date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Write serialization: bus serializes requests!</a:t>
            </a:r>
          </a:p>
        </p:txBody>
      </p:sp>
      <p:graphicFrame>
        <p:nvGraphicFramePr>
          <p:cNvPr id="1284106" name="Object 10"/>
          <p:cNvGraphicFramePr>
            <a:graphicFrameLocks noChangeAspect="1"/>
          </p:cNvGraphicFramePr>
          <p:nvPr/>
        </p:nvGraphicFramePr>
        <p:xfrm>
          <a:off x="0" y="3608388"/>
          <a:ext cx="91440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5" name="Document" r:id="rId5" imgW="6364224" imgH="2097024" progId="Word.Document.8">
                  <p:embed/>
                </p:oleObj>
              </mc:Choice>
              <mc:Fallback>
                <p:oleObj name="Document" r:id="rId5" imgW="6364224" imgH="2097024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08388"/>
                        <a:ext cx="9144000" cy="302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Invalidate vs. Update</a:t>
            </a:r>
          </a:p>
        </p:txBody>
      </p:sp>
      <p:sp>
        <p:nvSpPr>
          <p:cNvPr id="128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Write-invalidate has emerged as the winner for the vast majority of designs</a:t>
            </a:r>
          </a:p>
          <a:p>
            <a:r>
              <a:rPr lang="en-US"/>
              <a:t>Qualitative Performance Differences :</a:t>
            </a:r>
          </a:p>
          <a:p>
            <a:pPr lvl="1"/>
            <a:r>
              <a:rPr lang="en-US"/>
              <a:t>Spatial locality</a:t>
            </a:r>
          </a:p>
          <a:p>
            <a:pPr lvl="2"/>
            <a:r>
              <a:rPr lang="en-US"/>
              <a:t>WI: 1 transaction/cache block; </a:t>
            </a:r>
          </a:p>
          <a:p>
            <a:pPr lvl="2"/>
            <a:r>
              <a:rPr lang="en-US"/>
              <a:t>WU: 1 broadcast/word</a:t>
            </a:r>
          </a:p>
          <a:p>
            <a:pPr lvl="1"/>
            <a:r>
              <a:rPr lang="en-US"/>
              <a:t>Latency</a:t>
            </a:r>
          </a:p>
          <a:p>
            <a:pPr lvl="2"/>
            <a:r>
              <a:rPr lang="en-US"/>
              <a:t>WU: lower write–read latency</a:t>
            </a:r>
          </a:p>
          <a:p>
            <a:pPr lvl="2"/>
            <a:r>
              <a:rPr lang="en-US"/>
              <a:t>WI: must reload new value to cache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Invalidate vs. Update</a:t>
            </a:r>
          </a:p>
        </p:txBody>
      </p:sp>
      <p:sp>
        <p:nvSpPr>
          <p:cNvPr id="128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Because the bus and memory bandwidth is usually in demand, write-invalidate protocols are very popular</a:t>
            </a:r>
          </a:p>
          <a:p>
            <a:r>
              <a:rPr lang="en-US"/>
              <a:t>Write-update can causes problems for some memory consistency  models, reducing the potential performance gain it could bring</a:t>
            </a:r>
          </a:p>
          <a:p>
            <a:r>
              <a:rPr lang="en-US"/>
              <a:t>The high demand for bandwidth in write-update limits its scalability for large number of processors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 Snoopy Protocol</a:t>
            </a:r>
          </a:p>
        </p:txBody>
      </p:sp>
      <p:sp>
        <p:nvSpPr>
          <p:cNvPr id="128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Invalidation protocol, write-back cache</a:t>
            </a:r>
          </a:p>
          <a:p>
            <a:pPr>
              <a:lnSpc>
                <a:spcPct val="90000"/>
              </a:lnSpc>
            </a:pPr>
            <a:r>
              <a:rPr lang="en-US" sz="2800"/>
              <a:t>Each block of memory is in one state: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Clean in all caches and up-to-date in memory (Shared)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Dirty in exactly one cache (Exclusive)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Not in any caches</a:t>
            </a:r>
          </a:p>
          <a:p>
            <a:pPr>
              <a:lnSpc>
                <a:spcPct val="90000"/>
              </a:lnSpc>
            </a:pPr>
            <a:r>
              <a:rPr lang="en-US" sz="2800"/>
              <a:t>Each cache block is in one state (track these):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Shared : block can be read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Exclusive : cache has only copy, it is write-able, and dirty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OR Invalid : block contains no data</a:t>
            </a:r>
          </a:p>
          <a:p>
            <a:pPr>
              <a:lnSpc>
                <a:spcPct val="90000"/>
              </a:lnSpc>
            </a:pPr>
            <a:r>
              <a:rPr lang="en-US" sz="2800"/>
              <a:t>Read misses: cause all caches to snoop bus</a:t>
            </a:r>
          </a:p>
          <a:p>
            <a:pPr>
              <a:lnSpc>
                <a:spcPct val="90000"/>
              </a:lnSpc>
            </a:pPr>
            <a:r>
              <a:rPr lang="en-US" sz="2800"/>
              <a:t>Writes to clean line are treated as misses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</a:t>
            </a:r>
          </a:p>
        </p:txBody>
      </p:sp>
      <p:sp>
        <p:nvSpPr>
          <p:cNvPr id="1208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Processors communicate with shared address space</a:t>
            </a:r>
          </a:p>
          <a:p>
            <a:r>
              <a:rPr lang="en-US" dirty="0"/>
              <a:t>Easy on small-scale machines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Model of choice for </a:t>
            </a:r>
            <a:r>
              <a:rPr lang="en-US" dirty="0" err="1"/>
              <a:t>uniprocessors</a:t>
            </a:r>
            <a:r>
              <a:rPr lang="en-US" dirty="0"/>
              <a:t>, small-scale multiprocessor</a:t>
            </a:r>
          </a:p>
          <a:p>
            <a:pPr lvl="1"/>
            <a:r>
              <a:rPr lang="en-US" dirty="0"/>
              <a:t>Ease of programming</a:t>
            </a:r>
          </a:p>
          <a:p>
            <a:pPr lvl="1"/>
            <a:r>
              <a:rPr lang="en-US" dirty="0"/>
              <a:t>Lower latency</a:t>
            </a:r>
          </a:p>
          <a:p>
            <a:pPr lvl="1"/>
            <a:r>
              <a:rPr lang="en-US" dirty="0"/>
              <a:t>Easier to use hardware controlled caching</a:t>
            </a:r>
          </a:p>
          <a:p>
            <a:r>
              <a:rPr lang="en-US" dirty="0" smtClean="0"/>
              <a:t>Difficult </a:t>
            </a:r>
            <a:r>
              <a:rPr lang="en-US" dirty="0"/>
              <a:t>to handle node failure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195" name="Freeform 3"/>
          <p:cNvSpPr>
            <a:spLocks/>
          </p:cNvSpPr>
          <p:nvPr/>
        </p:nvSpPr>
        <p:spPr bwMode="auto">
          <a:xfrm>
            <a:off x="1503363" y="438150"/>
            <a:ext cx="7937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0" y="0"/>
              </a:cxn>
              <a:cxn ang="0">
                <a:pos x="10000" y="10000"/>
              </a:cxn>
              <a:cxn ang="0">
                <a:pos x="0" y="10000"/>
              </a:cxn>
              <a:cxn ang="0">
                <a:pos x="0" y="0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8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1103313"/>
            <a:ext cx="5186363" cy="544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882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Snoopy-Cache Controller</a:t>
            </a:r>
          </a:p>
        </p:txBody>
      </p:sp>
      <p:sp>
        <p:nvSpPr>
          <p:cNvPr id="12882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295400"/>
            <a:ext cx="3886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Complications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Cannot update cache until bus is obtained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Two step process: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Arbitrate for bus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Place miss on bus and complete operation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 Split transaction bus: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Bus transaction is not atomic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Multiple misses can interleave, allowing two caches to grab block in the Exclusive state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Must track and prevent multiple misses for one block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36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89220" name="Text Box 4"/>
          <p:cNvSpPr txBox="1">
            <a:spLocks noChangeArrowheads="1"/>
          </p:cNvSpPr>
          <p:nvPr/>
        </p:nvSpPr>
        <p:spPr bwMode="auto">
          <a:xfrm>
            <a:off x="103188" y="3930650"/>
            <a:ext cx="22193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block, initial cache state is invalid</a:t>
            </a:r>
          </a:p>
        </p:txBody>
      </p:sp>
      <p:pic>
        <p:nvPicPr>
          <p:cNvPr id="12892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892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0244" name="Text Box 4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024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1269" name="Text Box 5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127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127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pic>
        <p:nvPicPr>
          <p:cNvPr id="129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2293" name="Text Box 5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229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pic>
        <p:nvPicPr>
          <p:cNvPr id="129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3317" name="Text Box 5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331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>
              <a:spcAft>
                <a:spcPts val="113"/>
              </a:spcAft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  <a:tab pos="6718300" algn="l"/>
                <a:tab pos="7632700" algn="l"/>
              </a:tabLst>
            </a:pPr>
            <a:r>
              <a:rPr lang="en-US"/>
              <a:t>Example</a:t>
            </a:r>
          </a:p>
        </p:txBody>
      </p:sp>
      <p:sp>
        <p:nvSpPr>
          <p:cNvPr id="1294339" name="Text Box 3"/>
          <p:cNvSpPr txBox="1">
            <a:spLocks noChangeArrowheads="1"/>
          </p:cNvSpPr>
          <p:nvPr/>
        </p:nvSpPr>
        <p:spPr bwMode="auto">
          <a:xfrm>
            <a:off x="8051800" y="2667000"/>
            <a:ext cx="19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400" i="1" u="sng">
                <a:solidFill>
                  <a:srgbClr val="3333CC"/>
                </a:solidFill>
              </a:rPr>
              <a:t>A1</a:t>
            </a:r>
          </a:p>
        </p:txBody>
      </p:sp>
      <p:sp>
        <p:nvSpPr>
          <p:cNvPr id="1294340" name="Text Box 4"/>
          <p:cNvSpPr txBox="1">
            <a:spLocks noChangeArrowheads="1"/>
          </p:cNvSpPr>
          <p:nvPr/>
        </p:nvSpPr>
        <p:spPr bwMode="auto">
          <a:xfrm>
            <a:off x="8051800" y="3481388"/>
            <a:ext cx="19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1700"/>
              </a:lnSpc>
              <a:tabLst>
                <a:tab pos="0" algn="l"/>
              </a:tabLst>
            </a:pPr>
            <a:r>
              <a:rPr lang="en-US" sz="1400" i="1" u="sng">
                <a:solidFill>
                  <a:srgbClr val="3333CC"/>
                </a:solidFill>
              </a:rPr>
              <a:t>A1</a:t>
            </a:r>
          </a:p>
        </p:txBody>
      </p:sp>
      <p:pic>
        <p:nvPicPr>
          <p:cNvPr id="12943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990600"/>
            <a:ext cx="8774113" cy="2743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94343" name="Text Box 7"/>
          <p:cNvSpPr txBox="1">
            <a:spLocks noChangeArrowheads="1"/>
          </p:cNvSpPr>
          <p:nvPr/>
        </p:nvSpPr>
        <p:spPr bwMode="auto">
          <a:xfrm>
            <a:off x="103188" y="3930650"/>
            <a:ext cx="2143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ts val="2200"/>
              </a:lnSpc>
              <a:tabLst>
                <a:tab pos="0" algn="l"/>
                <a:tab pos="914400" algn="l"/>
                <a:tab pos="1828800" algn="l"/>
              </a:tabLst>
            </a:pPr>
            <a:r>
              <a:rPr lang="en-US" sz="1800">
                <a:solidFill>
                  <a:srgbClr val="3333CC"/>
                </a:solidFill>
              </a:rPr>
              <a:t>Assumes memory blocks A1 and A2 map to same cache block</a:t>
            </a:r>
          </a:p>
        </p:txBody>
      </p:sp>
      <p:pic>
        <p:nvPicPr>
          <p:cNvPr id="129434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0"/>
            <a:ext cx="5702300" cy="3030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Variations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MESI(F)</a:t>
            </a:r>
          </a:p>
          <a:p>
            <a:pPr lvl="1"/>
            <a:r>
              <a:rPr lang="en-US" dirty="0"/>
              <a:t>Invalid: no longer valid</a:t>
            </a:r>
          </a:p>
          <a:p>
            <a:pPr lvl="1"/>
            <a:r>
              <a:rPr lang="en-US" dirty="0" smtClean="0"/>
              <a:t>Modified (renamed vs. 3-state protocol)</a:t>
            </a:r>
          </a:p>
          <a:p>
            <a:pPr lvl="2"/>
            <a:r>
              <a:rPr lang="en-US" dirty="0" smtClean="0"/>
              <a:t>1 core can be modified, rest must be Invalid</a:t>
            </a:r>
          </a:p>
          <a:p>
            <a:pPr lvl="2"/>
            <a:r>
              <a:rPr lang="en-US" dirty="0" smtClean="0"/>
              <a:t>Data has been changed, will need to write back</a:t>
            </a:r>
          </a:p>
          <a:p>
            <a:pPr lvl="1"/>
            <a:r>
              <a:rPr lang="en-US" dirty="0"/>
              <a:t>Shared</a:t>
            </a:r>
          </a:p>
          <a:p>
            <a:pPr lvl="2"/>
            <a:r>
              <a:rPr lang="en-US" dirty="0"/>
              <a:t>Read only: </a:t>
            </a:r>
            <a:r>
              <a:rPr lang="en-US" dirty="0" smtClean="0"/>
              <a:t>many </a:t>
            </a:r>
            <a:r>
              <a:rPr lang="en-US" dirty="0"/>
              <a:t>cores can be shared, read only</a:t>
            </a:r>
          </a:p>
          <a:p>
            <a:pPr lvl="1"/>
            <a:r>
              <a:rPr lang="en-US" dirty="0" smtClean="0"/>
              <a:t>Forward (new)</a:t>
            </a:r>
            <a:endParaRPr lang="en-US" dirty="0"/>
          </a:p>
          <a:p>
            <a:pPr lvl="2"/>
            <a:r>
              <a:rPr lang="en-US" dirty="0" smtClean="0"/>
              <a:t>Most recent shared core, </a:t>
            </a:r>
            <a:r>
              <a:rPr lang="en-US" dirty="0"/>
              <a:t>designated to forward data</a:t>
            </a:r>
          </a:p>
          <a:p>
            <a:pPr lvl="2"/>
            <a:r>
              <a:rPr lang="en-US" dirty="0" smtClean="0"/>
              <a:t>Forwarding saves slower memory access</a:t>
            </a:r>
            <a:endParaRPr lang="en-US" dirty="0"/>
          </a:p>
          <a:p>
            <a:pPr lvl="1"/>
            <a:r>
              <a:rPr lang="en-US" dirty="0" smtClean="0"/>
              <a:t>Exclusive (new)</a:t>
            </a:r>
          </a:p>
          <a:p>
            <a:pPr lvl="2"/>
            <a:r>
              <a:rPr lang="en-US" dirty="0" smtClean="0"/>
              <a:t>Single </a:t>
            </a:r>
            <a:r>
              <a:rPr lang="en-US" b="1" dirty="0" smtClean="0"/>
              <a:t>read only</a:t>
            </a:r>
            <a:r>
              <a:rPr lang="en-US" dirty="0" smtClean="0"/>
              <a:t> core</a:t>
            </a:r>
            <a:endParaRPr lang="en-US" b="1" dirty="0" smtClean="0"/>
          </a:p>
          <a:p>
            <a:pPr lvl="2"/>
            <a:r>
              <a:rPr lang="en-US" dirty="0" smtClean="0"/>
              <a:t>Like Forward</a:t>
            </a:r>
            <a:r>
              <a:rPr lang="en-US" smtClean="0"/>
              <a:t>, but can </a:t>
            </a:r>
            <a:r>
              <a:rPr lang="en-US" dirty="0" smtClean="0"/>
              <a:t>change to Modified </a:t>
            </a:r>
            <a:r>
              <a:rPr lang="en-US" smtClean="0"/>
              <a:t>without asking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572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93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2213" y="1392238"/>
            <a:ext cx="6351587" cy="3787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09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Centralized Shared Memory </a:t>
            </a:r>
            <a:endParaRPr lang="en-US"/>
          </a:p>
        </p:txBody>
      </p:sp>
      <p:sp>
        <p:nvSpPr>
          <p:cNvPr id="12093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180012"/>
            <a:ext cx="7924800" cy="1373187"/>
          </a:xfrm>
        </p:spPr>
        <p:txBody>
          <a:bodyPr/>
          <a:lstStyle/>
          <a:p>
            <a:r>
              <a:rPr lang="en-US" sz="1800" dirty="0" smtClean="0"/>
              <a:t>Processors share a single centralized (UMA) memory through a bus interconnect</a:t>
            </a:r>
          </a:p>
          <a:p>
            <a:r>
              <a:rPr lang="en-US" sz="1800" dirty="0" smtClean="0"/>
              <a:t>Feasible for small processor count to limit memory contention</a:t>
            </a:r>
          </a:p>
          <a:p>
            <a:r>
              <a:rPr lang="en-US" sz="1800" dirty="0" smtClean="0"/>
              <a:t>Model for multi-core CPUs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03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038" y="1063625"/>
            <a:ext cx="8513762" cy="3417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1210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Memory </a:t>
            </a:r>
          </a:p>
        </p:txBody>
      </p:sp>
      <p:sp>
        <p:nvSpPr>
          <p:cNvPr id="1210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457700"/>
            <a:ext cx="7924800" cy="2400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Uses physically distributed (NUMA) memory to support large processor counts (to avoid memory contention)</a:t>
            </a:r>
          </a:p>
          <a:p>
            <a:pPr>
              <a:lnSpc>
                <a:spcPct val="90000"/>
              </a:lnSpc>
            </a:pPr>
            <a:r>
              <a:rPr lang="en-US" sz="2000"/>
              <a:t>Advantages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1800"/>
              <a:t>Allows cost-effective way to scale the memory bandwidth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Reduces memory latency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Disadvantage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1800"/>
              <a:t>Increased complexity of communicating data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Address Model</a:t>
            </a:r>
          </a:p>
        </p:txBody>
      </p:sp>
      <p:sp>
        <p:nvSpPr>
          <p:cNvPr id="12113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Physical locations</a:t>
            </a:r>
          </a:p>
          <a:p>
            <a:pPr lvl="1"/>
            <a:r>
              <a:rPr lang="en-US"/>
              <a:t>Each PE can name every physical location in the machine</a:t>
            </a:r>
          </a:p>
          <a:p>
            <a:r>
              <a:rPr lang="en-US"/>
              <a:t>Shared data</a:t>
            </a:r>
          </a:p>
          <a:p>
            <a:pPr lvl="1"/>
            <a:r>
              <a:rPr lang="en-US"/>
              <a:t>Each process can name all data it shares with other processes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Address Model</a:t>
            </a:r>
          </a:p>
        </p:txBody>
      </p:sp>
      <p:sp>
        <p:nvSpPr>
          <p:cNvPr id="1272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Data transfer</a:t>
            </a:r>
          </a:p>
          <a:p>
            <a:pPr lvl="1"/>
            <a:r>
              <a:rPr lang="en-US" sz="2400"/>
              <a:t>Use load and store, VM maps to local or remote location</a:t>
            </a:r>
          </a:p>
          <a:p>
            <a:pPr lvl="1"/>
            <a:r>
              <a:rPr lang="en-US" sz="2400"/>
              <a:t>Extra memory level: cache remote data</a:t>
            </a:r>
          </a:p>
          <a:p>
            <a:pPr lvl="1"/>
            <a:r>
              <a:rPr lang="en-US" sz="2400"/>
              <a:t>Significant research on making the translation transparent and scalable for many nodes</a:t>
            </a:r>
          </a:p>
          <a:p>
            <a:pPr lvl="2"/>
            <a:r>
              <a:rPr lang="en-US" sz="2000"/>
              <a:t>Handling data consistency and protection challenging </a:t>
            </a:r>
          </a:p>
          <a:p>
            <a:pPr lvl="2"/>
            <a:r>
              <a:rPr lang="en-US" sz="2000"/>
              <a:t>Latency depends on the underlying hardware architecture (bus bandwidth, memory access time and support for address translation) </a:t>
            </a:r>
          </a:p>
          <a:p>
            <a:pPr lvl="2"/>
            <a:r>
              <a:rPr lang="en-US" sz="2000"/>
              <a:t>Scalability is limited given that the communication model is so tightly coupled with process address space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Fundamental </a:t>
            </a:r>
            <a:r>
              <a:rPr lang="en-US" dirty="0" smtClean="0"/>
              <a:t>Issues </a:t>
            </a:r>
            <a:br>
              <a:rPr lang="en-US" dirty="0" smtClean="0"/>
            </a:br>
            <a:r>
              <a:rPr lang="en-US" dirty="0" smtClean="0"/>
              <a:t>(#1: Naming)</a:t>
            </a:r>
            <a:endParaRPr lang="en-US" dirty="0"/>
          </a:p>
        </p:txBody>
      </p:sp>
      <p:sp>
        <p:nvSpPr>
          <p:cNvPr id="12144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/>
              <a:t>data is </a:t>
            </a:r>
            <a:r>
              <a:rPr lang="en-US" dirty="0" smtClean="0"/>
              <a:t>shared?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/>
              <a:t>it is </a:t>
            </a:r>
            <a:r>
              <a:rPr lang="en-US" dirty="0" smtClean="0"/>
              <a:t>addressed?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/>
              <a:t>operations can access </a:t>
            </a:r>
            <a:r>
              <a:rPr lang="en-US" dirty="0" smtClean="0"/>
              <a:t>data?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/>
              <a:t>processes refer to each </a:t>
            </a:r>
            <a:r>
              <a:rPr lang="en-US" dirty="0" smtClean="0"/>
              <a:t>other?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Choice </a:t>
            </a:r>
            <a:r>
              <a:rPr lang="en-US" sz="2800" dirty="0"/>
              <a:t>of naming affects code produced by a compiler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Just remember and load address or keep track of processor number and local virtual address for message passing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Choice </a:t>
            </a:r>
            <a:r>
              <a:rPr lang="en-US" sz="2800" dirty="0"/>
              <a:t>of naming affects replication of data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cache memory hierarchy or via SW replication and consistency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Naming Address Spaces</a:t>
            </a:r>
          </a:p>
        </p:txBody>
      </p:sp>
      <p:sp>
        <p:nvSpPr>
          <p:cNvPr id="1215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Global physical address space</a:t>
            </a:r>
          </a:p>
          <a:p>
            <a:pPr lvl="1"/>
            <a:r>
              <a:rPr lang="en-US" sz="2400"/>
              <a:t>any processor can generate, address and access it in a single operation</a:t>
            </a:r>
          </a:p>
          <a:p>
            <a:r>
              <a:rPr lang="en-US" sz="2800"/>
              <a:t>Global virtual address space</a:t>
            </a:r>
          </a:p>
          <a:p>
            <a:pPr lvl="1"/>
            <a:r>
              <a:rPr lang="en-US" sz="2400"/>
              <a:t>if the address space of each process can  be configured to contain all shared data of the parallel program</a:t>
            </a:r>
          </a:p>
          <a:p>
            <a:pPr lvl="2"/>
            <a:r>
              <a:rPr lang="en-US" sz="2000"/>
              <a:t>memory can be anywhere: virtual address translation handles it</a:t>
            </a:r>
          </a:p>
          <a:p>
            <a:r>
              <a:rPr lang="en-US" sz="2800"/>
              <a:t>Segmented shared address space</a:t>
            </a:r>
          </a:p>
          <a:p>
            <a:pPr lvl="1"/>
            <a:r>
              <a:rPr lang="en-US" sz="2400"/>
              <a:t>locations are named &lt;process number, address&gt; uniformly for all processes of the parallel program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Fundamental </a:t>
            </a:r>
            <a:r>
              <a:rPr lang="en-US" dirty="0" smtClean="0"/>
              <a:t>Issues</a:t>
            </a:r>
            <a:br>
              <a:rPr lang="en-US" dirty="0" smtClean="0"/>
            </a:br>
            <a:r>
              <a:rPr lang="en-US" dirty="0" smtClean="0"/>
              <a:t>(#2: Synchronization)</a:t>
            </a:r>
            <a:endParaRPr lang="en-US" dirty="0"/>
          </a:p>
        </p:txBody>
      </p:sp>
      <p:sp>
        <p:nvSpPr>
          <p:cNvPr id="12165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cooperate, processes must coordinate</a:t>
            </a:r>
          </a:p>
          <a:p>
            <a:r>
              <a:rPr lang="en-US" dirty="0"/>
              <a:t>Message passing is implicit coordination with transmission or arrival of data</a:t>
            </a:r>
          </a:p>
          <a:p>
            <a:r>
              <a:rPr lang="en-US" dirty="0"/>
              <a:t>Shared address </a:t>
            </a:r>
            <a:r>
              <a:rPr lang="en-US" dirty="0">
                <a:ea typeface="Lucida Grande" charset="0"/>
                <a:cs typeface="Lucida Grande" charset="0"/>
              </a:rPr>
              <a:t>→</a:t>
            </a:r>
            <a:r>
              <a:rPr lang="en-US" dirty="0"/>
              <a:t> additional operations to explicitly coordinate: </a:t>
            </a:r>
            <a:br>
              <a:rPr lang="en-US" dirty="0"/>
            </a:br>
            <a:r>
              <a:rPr lang="en-US" dirty="0"/>
              <a:t>e.g., write a flag, awaken a thread, interrupt a processor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655DF-C8FB-5847-8881-C55CB5886E4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2446</TotalTime>
  <Words>1367</Words>
  <Application>Microsoft Macintosh PowerPoint</Application>
  <PresentationFormat>On-screen Show (4:3)</PresentationFormat>
  <Paragraphs>238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Black</vt:lpstr>
      <vt:lpstr>Lucida Grande</vt:lpstr>
      <vt:lpstr>Times New Roman</vt:lpstr>
      <vt:lpstr>ヒラギノ角ゴ Pro W3</vt:lpstr>
      <vt:lpstr>Arial</vt:lpstr>
      <vt:lpstr>UMBC</vt:lpstr>
      <vt:lpstr>Document</vt:lpstr>
      <vt:lpstr>CMSC 611: Advanced Computer Architecture</vt:lpstr>
      <vt:lpstr>Shared Memory</vt:lpstr>
      <vt:lpstr>Centralized Shared Memory </vt:lpstr>
      <vt:lpstr>Distributed Memory </vt:lpstr>
      <vt:lpstr>Shared Address Model</vt:lpstr>
      <vt:lpstr>Shared Address Model</vt:lpstr>
      <vt:lpstr>Three Fundamental Issues  (#1: Naming)</vt:lpstr>
      <vt:lpstr>Naming Address Spaces</vt:lpstr>
      <vt:lpstr>Three Fundamental Issues (#2: Synchronization)</vt:lpstr>
      <vt:lpstr>Three Fundamental Issues (#3: Latency &amp; Bandwidth)</vt:lpstr>
      <vt:lpstr>Centralized Shared Memory MIMD </vt:lpstr>
      <vt:lpstr>Cache Coherency</vt:lpstr>
      <vt:lpstr>Potential HW Coherency Solutions</vt:lpstr>
      <vt:lpstr>Potential HW Coherency Solutions</vt:lpstr>
      <vt:lpstr>Basic Snooping Protocols</vt:lpstr>
      <vt:lpstr>Basic Snooping Protocols</vt:lpstr>
      <vt:lpstr>Invalidate vs. Update</vt:lpstr>
      <vt:lpstr>Invalidate vs. Update</vt:lpstr>
      <vt:lpstr>An Example Snoopy Protocol</vt:lpstr>
      <vt:lpstr>Snoopy-Cache Controller</vt:lpstr>
      <vt:lpstr>Example</vt:lpstr>
      <vt:lpstr>Example</vt:lpstr>
      <vt:lpstr>Example</vt:lpstr>
      <vt:lpstr>Example</vt:lpstr>
      <vt:lpstr>Example</vt:lpstr>
      <vt:lpstr>Example</vt:lpstr>
      <vt:lpstr>Modern Variations</vt:lpstr>
    </vt:vector>
  </TitlesOfParts>
  <Company>˧耀쿘Τ౜뿿큠Τៈ쿘˧훼뿿큐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Microsoft Office User</cp:lastModifiedBy>
  <cp:revision>110</cp:revision>
  <cp:lastPrinted>2003-11-05T16:28:34Z</cp:lastPrinted>
  <dcterms:created xsi:type="dcterms:W3CDTF">2010-12-01T20:26:55Z</dcterms:created>
  <dcterms:modified xsi:type="dcterms:W3CDTF">2016-04-28T20:59:24Z</dcterms:modified>
</cp:coreProperties>
</file>