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</p:sldMasterIdLst>
  <p:notesMasterIdLst>
    <p:notesMasterId r:id="rId29"/>
  </p:notesMasterIdLst>
  <p:handoutMasterIdLst>
    <p:handoutMasterId r:id="rId30"/>
  </p:handoutMasterIdLst>
  <p:sldIdLst>
    <p:sldId id="256" r:id="rId2"/>
    <p:sldId id="375" r:id="rId3"/>
    <p:sldId id="376" r:id="rId4"/>
    <p:sldId id="377" r:id="rId5"/>
    <p:sldId id="378" r:id="rId6"/>
    <p:sldId id="379" r:id="rId7"/>
    <p:sldId id="380" r:id="rId8"/>
    <p:sldId id="381" r:id="rId9"/>
    <p:sldId id="382" r:id="rId10"/>
    <p:sldId id="383" r:id="rId11"/>
    <p:sldId id="384" r:id="rId12"/>
    <p:sldId id="385" r:id="rId13"/>
    <p:sldId id="386" r:id="rId14"/>
    <p:sldId id="387" r:id="rId15"/>
    <p:sldId id="388" r:id="rId16"/>
    <p:sldId id="389" r:id="rId17"/>
    <p:sldId id="390" r:id="rId18"/>
    <p:sldId id="391" r:id="rId19"/>
    <p:sldId id="392" r:id="rId20"/>
    <p:sldId id="393" r:id="rId21"/>
    <p:sldId id="394" r:id="rId22"/>
    <p:sldId id="395" r:id="rId23"/>
    <p:sldId id="396" r:id="rId24"/>
    <p:sldId id="397" r:id="rId25"/>
    <p:sldId id="398" r:id="rId26"/>
    <p:sldId id="399" r:id="rId27"/>
    <p:sldId id="417" r:id="rId28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20">
          <p15:clr>
            <a:srgbClr val="A4A3A4"/>
          </p15:clr>
        </p15:guide>
        <p15:guide id="2" orient="horz" pos="4224">
          <p15:clr>
            <a:srgbClr val="A4A3A4"/>
          </p15:clr>
        </p15:guide>
        <p15:guide id="3" pos="2880">
          <p15:clr>
            <a:srgbClr val="A4A3A4"/>
          </p15:clr>
        </p15:guide>
        <p15:guide id="4" pos="57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FFFF66"/>
    <a:srgbClr val="008080"/>
    <a:srgbClr val="000099"/>
    <a:srgbClr val="000066"/>
    <a:srgbClr val="FFCC00"/>
    <a:srgbClr val="CCCC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79" autoAdjust="0"/>
    <p:restoredTop sz="90922"/>
  </p:normalViewPr>
  <p:slideViewPr>
    <p:cSldViewPr snapToObjects="1">
      <p:cViewPr varScale="1">
        <p:scale>
          <a:sx n="103" d="100"/>
          <a:sy n="103" d="100"/>
        </p:scale>
        <p:origin x="1648" y="168"/>
      </p:cViewPr>
      <p:guideLst>
        <p:guide orient="horz" pos="720"/>
        <p:guide orient="horz" pos="4224"/>
        <p:guide pos="2880"/>
        <p:guide pos="57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58" d="100"/>
          <a:sy n="58" d="100"/>
        </p:scale>
        <p:origin x="-177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handoutMaster" Target="handoutMasters/handoutMaster1.xml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513" y="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endParaRPr lang="en-US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85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endParaRPr lang="en-US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513" y="883285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fld id="{623F7A0B-B3F9-3C45-B83A-4F3FC3481A4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21433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3513" y="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9788" cy="34877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4838"/>
            <a:ext cx="5140325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85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513" y="883285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fld id="{8CE05415-15ED-A641-91E7-3BC83227016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87645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ヒラギノ角ゴ Pro W3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ヒラギノ角ゴ Pro W3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ヒラギノ角ゴ Pro W3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ヒラギノ角ゴ Pro W3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4013E3-3A9A-1E49-844A-C3F1FAB9D7A5}" type="slidenum">
              <a:rPr lang="en-US"/>
              <a:pPr/>
              <a:t>1</a:t>
            </a:fld>
            <a:endParaRPr lang="en-US"/>
          </a:p>
        </p:txBody>
      </p:sp>
      <p:sp>
        <p:nvSpPr>
          <p:cNvPr id="912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2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5197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7CEFD0-6FEF-314D-9EC1-02E488C0A366}" type="slidenum">
              <a:rPr lang="en-US"/>
              <a:pPr/>
              <a:t>10</a:t>
            </a:fld>
            <a:endParaRPr lang="en-US"/>
          </a:p>
        </p:txBody>
      </p:sp>
      <p:sp>
        <p:nvSpPr>
          <p:cNvPr id="1255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5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0943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85193A-CAAF-644C-960E-0B8BE61277E4}" type="slidenum">
              <a:rPr lang="en-US"/>
              <a:pPr/>
              <a:t>11</a:t>
            </a:fld>
            <a:endParaRPr lang="en-US"/>
          </a:p>
        </p:txBody>
      </p:sp>
      <p:sp>
        <p:nvSpPr>
          <p:cNvPr id="134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0137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31686B-45CA-9D45-A88E-66A619FEB284}" type="slidenum">
              <a:rPr lang="en-US"/>
              <a:pPr/>
              <a:t>12</a:t>
            </a:fld>
            <a:endParaRPr lang="en-US"/>
          </a:p>
        </p:txBody>
      </p:sp>
      <p:sp>
        <p:nvSpPr>
          <p:cNvPr id="128102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8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3177" tIns="46589" rIns="93177" bIns="46589">
            <a:prstTxWarp prst="textNoShape">
              <a:avLst/>
            </a:prstTxWarp>
          </a:bodyPr>
          <a:lstStyle/>
          <a:p>
            <a:pPr>
              <a:lnSpc>
                <a:spcPts val="1400"/>
              </a:lnSpc>
              <a:spcAft>
                <a:spcPts val="20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</a:tabLst>
            </a:pPr>
            <a:r>
              <a:rPr lang="en-US">
                <a:solidFill>
                  <a:srgbClr val="000000"/>
                </a:solidFill>
              </a:rPr>
              <a:t>Processor</a:t>
            </a:r>
          </a:p>
          <a:p>
            <a:pPr>
              <a:lnSpc>
                <a:spcPts val="1400"/>
              </a:lnSpc>
              <a:spcAft>
                <a:spcPts val="20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</a:tabLst>
            </a:pPr>
            <a:r>
              <a:rPr lang="en-US">
                <a:solidFill>
                  <a:srgbClr val="000000"/>
                </a:solidFill>
              </a:rPr>
              <a:t>b) Writes green, red stale</a:t>
            </a:r>
          </a:p>
          <a:p>
            <a:pPr>
              <a:lnSpc>
                <a:spcPts val="14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</a:tabLst>
            </a:pPr>
            <a:r>
              <a:rPr lang="en-US">
                <a:solidFill>
                  <a:srgbClr val="000000"/>
                </a:solidFill>
              </a:rPr>
              <a:t>c) Update memory (green), red stale in cache</a:t>
            </a:r>
          </a:p>
        </p:txBody>
      </p:sp>
    </p:spTree>
    <p:extLst>
      <p:ext uri="{BB962C8B-B14F-4D97-AF65-F5344CB8AC3E}">
        <p14:creationId xmlns:p14="http://schemas.microsoft.com/office/powerpoint/2010/main" val="9901007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FD9642-0EB4-B546-83C8-1BB921524105}" type="slidenum">
              <a:rPr lang="en-US"/>
              <a:pPr/>
              <a:t>13</a:t>
            </a:fld>
            <a:endParaRPr lang="en-US"/>
          </a:p>
        </p:txBody>
      </p:sp>
      <p:sp>
        <p:nvSpPr>
          <p:cNvPr id="134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3780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1DA35E-CCF7-B141-A1BD-B57115F3923C}" type="slidenum">
              <a:rPr lang="en-US"/>
              <a:pPr/>
              <a:t>14</a:t>
            </a:fld>
            <a:endParaRPr lang="en-US"/>
          </a:p>
        </p:txBody>
      </p:sp>
      <p:sp>
        <p:nvSpPr>
          <p:cNvPr id="134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1219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2E8DC8-83CF-EF4A-9C16-97E13DD78BED}" type="slidenum">
              <a:rPr lang="en-US"/>
              <a:pPr/>
              <a:t>15</a:t>
            </a:fld>
            <a:endParaRPr lang="en-US"/>
          </a:p>
        </p:txBody>
      </p:sp>
      <p:sp>
        <p:nvSpPr>
          <p:cNvPr id="134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01879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13B2CB-43F7-0345-BC8D-1DA64B7895B1}" type="slidenum">
              <a:rPr lang="en-US"/>
              <a:pPr/>
              <a:t>16</a:t>
            </a:fld>
            <a:endParaRPr lang="en-US"/>
          </a:p>
        </p:txBody>
      </p:sp>
      <p:sp>
        <p:nvSpPr>
          <p:cNvPr id="134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1646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BF39F5-DC18-2841-BFDC-8495ACB243CD}" type="slidenum">
              <a:rPr lang="en-US"/>
              <a:pPr/>
              <a:t>17</a:t>
            </a:fld>
            <a:endParaRPr lang="en-US"/>
          </a:p>
        </p:txBody>
      </p:sp>
      <p:sp>
        <p:nvSpPr>
          <p:cNvPr id="134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6026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A89599-E31A-9146-8B32-C87479EC8813}" type="slidenum">
              <a:rPr lang="en-US"/>
              <a:pPr/>
              <a:t>18</a:t>
            </a:fld>
            <a:endParaRPr lang="en-US"/>
          </a:p>
        </p:txBody>
      </p:sp>
      <p:sp>
        <p:nvSpPr>
          <p:cNvPr id="134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80161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BC73B4-0A84-0948-911C-2954A17E7972}" type="slidenum">
              <a:rPr lang="en-US"/>
              <a:pPr/>
              <a:t>19</a:t>
            </a:fld>
            <a:endParaRPr lang="en-US"/>
          </a:p>
        </p:txBody>
      </p:sp>
      <p:sp>
        <p:nvSpPr>
          <p:cNvPr id="135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5791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81014B-A4B6-494A-989C-4CB8E7463672}" type="slidenum">
              <a:rPr lang="en-US"/>
              <a:pPr/>
              <a:t>2</a:t>
            </a:fld>
            <a:endParaRPr lang="en-US"/>
          </a:p>
        </p:txBody>
      </p:sp>
      <p:sp>
        <p:nvSpPr>
          <p:cNvPr id="1246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6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14302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E8A5D3-FA10-9543-8F78-8C09825CF9D8}" type="slidenum">
              <a:rPr lang="en-US"/>
              <a:pPr/>
              <a:t>20</a:t>
            </a:fld>
            <a:endParaRPr lang="en-US"/>
          </a:p>
        </p:txBody>
      </p:sp>
      <p:sp>
        <p:nvSpPr>
          <p:cNvPr id="135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35925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6E3E63-91C5-5A46-B4F5-E63E86A7E70E}" type="slidenum">
              <a:rPr lang="en-US"/>
              <a:pPr/>
              <a:t>21</a:t>
            </a:fld>
            <a:endParaRPr lang="en-US"/>
          </a:p>
        </p:txBody>
      </p:sp>
      <p:sp>
        <p:nvSpPr>
          <p:cNvPr id="135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55549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53687E-F54D-D44A-9483-94C6ACAA17ED}" type="slidenum">
              <a:rPr lang="en-US"/>
              <a:pPr/>
              <a:t>22</a:t>
            </a:fld>
            <a:endParaRPr lang="en-US"/>
          </a:p>
        </p:txBody>
      </p:sp>
      <p:sp>
        <p:nvSpPr>
          <p:cNvPr id="135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79876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548096-0E9E-F241-99A7-829EF586FA62}" type="slidenum">
              <a:rPr lang="en-US"/>
              <a:pPr/>
              <a:t>23</a:t>
            </a:fld>
            <a:endParaRPr lang="en-US"/>
          </a:p>
        </p:txBody>
      </p:sp>
      <p:sp>
        <p:nvSpPr>
          <p:cNvPr id="135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09248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D59AF4-79B7-9347-95BE-F6BBF4104A58}" type="slidenum">
              <a:rPr lang="en-US"/>
              <a:pPr/>
              <a:t>24</a:t>
            </a:fld>
            <a:endParaRPr lang="en-US"/>
          </a:p>
        </p:txBody>
      </p:sp>
      <p:sp>
        <p:nvSpPr>
          <p:cNvPr id="135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47953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352967-7CAA-F94F-A8B9-9C6EAD12440F}" type="slidenum">
              <a:rPr lang="en-US"/>
              <a:pPr/>
              <a:t>25</a:t>
            </a:fld>
            <a:endParaRPr lang="en-US"/>
          </a:p>
        </p:txBody>
      </p:sp>
      <p:sp>
        <p:nvSpPr>
          <p:cNvPr id="135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12661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E90206-2EEC-0A44-A2C4-BF4647CBC77E}" type="slidenum">
              <a:rPr lang="en-US"/>
              <a:pPr/>
              <a:t>26</a:t>
            </a:fld>
            <a:endParaRPr lang="en-US"/>
          </a:p>
        </p:txBody>
      </p:sp>
      <p:sp>
        <p:nvSpPr>
          <p:cNvPr id="129536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9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3177" tIns="46589" rIns="93177" bIns="46589">
            <a:prstTxWarp prst="textNoShape">
              <a:avLst/>
            </a:prstTxWarp>
          </a:bodyPr>
          <a:lstStyle/>
          <a:p>
            <a:pPr>
              <a:lnSpc>
                <a:spcPts val="1400"/>
              </a:lnSpc>
              <a:spcAft>
                <a:spcPts val="20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</a:tabLst>
            </a:pPr>
            <a:r>
              <a:rPr lang="en-US">
                <a:solidFill>
                  <a:srgbClr val="000000"/>
                </a:solidFill>
              </a:rPr>
              <a:t>Why write miss first?</a:t>
            </a:r>
          </a:p>
          <a:p>
            <a:pPr>
              <a:lnSpc>
                <a:spcPts val="1400"/>
              </a:lnSpc>
              <a:spcAft>
                <a:spcPts val="20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</a:tabLst>
            </a:pPr>
            <a:r>
              <a:rPr lang="en-US">
                <a:solidFill>
                  <a:srgbClr val="000000"/>
                </a:solidFill>
              </a:rPr>
              <a:t>Because in general, only write a piece of block, may need to read it first so that can have a full vblock; therefore, need to get </a:t>
            </a:r>
          </a:p>
          <a:p>
            <a:pPr>
              <a:lnSpc>
                <a:spcPts val="14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</a:tabLst>
            </a:pPr>
            <a:r>
              <a:rPr lang="en-US">
                <a:solidFill>
                  <a:srgbClr val="000000"/>
                </a:solidFill>
              </a:rPr>
              <a:t>Write back is low priority event.</a:t>
            </a:r>
          </a:p>
        </p:txBody>
      </p:sp>
    </p:spTree>
    <p:extLst>
      <p:ext uri="{BB962C8B-B14F-4D97-AF65-F5344CB8AC3E}">
        <p14:creationId xmlns:p14="http://schemas.microsoft.com/office/powerpoint/2010/main" val="6934415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C959A1-7D57-F747-BCB8-CA4CB935B249}" type="slidenum">
              <a:rPr lang="en-US"/>
              <a:pPr/>
              <a:t>3</a:t>
            </a:fld>
            <a:endParaRPr lang="en-US"/>
          </a:p>
        </p:txBody>
      </p:sp>
      <p:sp>
        <p:nvSpPr>
          <p:cNvPr id="1247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7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4563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9CD5F6-CC52-7340-8D73-98A2D916A7C5}" type="slidenum">
              <a:rPr lang="en-US"/>
              <a:pPr/>
              <a:t>4</a:t>
            </a:fld>
            <a:endParaRPr lang="en-US"/>
          </a:p>
        </p:txBody>
      </p:sp>
      <p:sp>
        <p:nvSpPr>
          <p:cNvPr id="1248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8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335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E56E70-FEDD-F749-AEAB-A3237BED3C8E}" type="slidenum">
              <a:rPr lang="en-US"/>
              <a:pPr/>
              <a:t>5</a:t>
            </a:fld>
            <a:endParaRPr lang="en-US"/>
          </a:p>
        </p:txBody>
      </p:sp>
      <p:sp>
        <p:nvSpPr>
          <p:cNvPr id="1249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6285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83F34A-C83A-AF49-9ABA-4332A22A8CAC}" type="slidenum">
              <a:rPr lang="en-US"/>
              <a:pPr/>
              <a:t>6</a:t>
            </a:fld>
            <a:endParaRPr lang="en-US"/>
          </a:p>
        </p:txBody>
      </p:sp>
      <p:sp>
        <p:nvSpPr>
          <p:cNvPr id="133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439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BDAE29-6FD5-0841-8F81-A8DDCDE3862A}" type="slidenum">
              <a:rPr lang="en-US"/>
              <a:pPr/>
              <a:t>7</a:t>
            </a:fld>
            <a:endParaRPr lang="en-US"/>
          </a:p>
        </p:txBody>
      </p:sp>
      <p:sp>
        <p:nvSpPr>
          <p:cNvPr id="1252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2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492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C2FEBE-C5FB-914B-AA88-7E57FF68F63D}" type="slidenum">
              <a:rPr lang="en-US"/>
              <a:pPr/>
              <a:t>8</a:t>
            </a:fld>
            <a:endParaRPr lang="en-US"/>
          </a:p>
        </p:txBody>
      </p:sp>
      <p:sp>
        <p:nvSpPr>
          <p:cNvPr id="1253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3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9316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8E7266-2469-C54B-AFD3-C7233C751947}" type="slidenum">
              <a:rPr lang="en-US"/>
              <a:pPr/>
              <a:t>9</a:t>
            </a:fld>
            <a:endParaRPr lang="en-US"/>
          </a:p>
        </p:txBody>
      </p:sp>
      <p:sp>
        <p:nvSpPr>
          <p:cNvPr id="1254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4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23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05200"/>
            <a:ext cx="7772400" cy="12192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1371600"/>
          </a:xfrm>
          <a:solidFill>
            <a:srgbClr val="FFCC00"/>
          </a:solidFill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655DF-C8FB-5847-8881-C55CB5886E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95400"/>
            <a:ext cx="38862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38862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655DF-C8FB-5847-8881-C55CB5886E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655DF-C8FB-5847-8881-C55CB5886E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655DF-C8FB-5847-8881-C55CB5886E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655DF-C8FB-5847-8881-C55CB5886E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954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40005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655DF-C8FB-5847-8881-C55CB5886E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954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0" y="40005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655DF-C8FB-5847-8881-C55CB5886E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95400"/>
            <a:ext cx="38862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0" y="1295400"/>
            <a:ext cx="38862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655DF-C8FB-5847-8881-C55CB5886E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152400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95400"/>
            <a:ext cx="79248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010400" y="15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7655DF-C8FB-5847-8881-C55CB5886E4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3" r:id="rId3"/>
    <p:sldLayoutId id="2147483654" r:id="rId4"/>
    <p:sldLayoutId id="2147483655" r:id="rId5"/>
    <p:sldLayoutId id="2147483656" r:id="rId6"/>
    <p:sldLayoutId id="2147483661" r:id="rId7"/>
    <p:sldLayoutId id="2147483662" r:id="rId8"/>
    <p:sldLayoutId id="2147483663" r:id="rId9"/>
  </p:sldLayoutIdLst>
  <p:transition/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0000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FF0000"/>
        </a:buClr>
        <a:buChar char="–"/>
        <a:defRPr sz="2800">
          <a:solidFill>
            <a:schemeClr val="tx1"/>
          </a:solidFill>
          <a:latin typeface="+mn-lt"/>
          <a:ea typeface="ヒラギノ角ゴ Pro W3" charset="-128"/>
        </a:defRPr>
      </a:lvl2pPr>
      <a:lvl3pPr marL="10858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•"/>
        <a:defRPr sz="2400">
          <a:solidFill>
            <a:schemeClr val="tx1"/>
          </a:solidFill>
          <a:latin typeface="+mn-lt"/>
          <a:ea typeface="ヒラギノ角ゴ Pro W3" charset="-128"/>
        </a:defRPr>
      </a:lvl3pPr>
      <a:lvl4pPr marL="14287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–"/>
        <a:defRPr sz="2000">
          <a:solidFill>
            <a:schemeClr val="tx1"/>
          </a:solidFill>
          <a:latin typeface="+mn-lt"/>
          <a:ea typeface="ヒラギノ角ゴ Pro W3" charset="-128"/>
        </a:defRPr>
      </a:lvl4pPr>
      <a:lvl5pPr marL="17716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ヒラギノ角ゴ Pro W3" charset="-128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ヒラギノ角ゴ Pro W3" charset="-128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ヒラギノ角ゴ Pro W3" charset="-128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ヒラギノ角ゴ Pro W3" charset="-128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ヒラギノ角ゴ Pro W3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4" Type="http://schemas.openxmlformats.org/officeDocument/2006/relationships/oleObject" Target="../embeddings/oleObject1.bin"/><Relationship Id="rId5" Type="http://schemas.openxmlformats.org/officeDocument/2006/relationships/oleObject" Target="../embeddings/Microsoft_Word_97_-_2004_Document1.doc"/><Relationship Id="rId6" Type="http://schemas.openxmlformats.org/officeDocument/2006/relationships/image" Target="../media/image3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4" Type="http://schemas.openxmlformats.org/officeDocument/2006/relationships/oleObject" Target="../embeddings/oleObject2.bin"/><Relationship Id="rId5" Type="http://schemas.openxmlformats.org/officeDocument/2006/relationships/oleObject" Target="../embeddings/Microsoft_Word_97_-_2004_Document2.doc"/><Relationship Id="rId6" Type="http://schemas.openxmlformats.org/officeDocument/2006/relationships/image" Target="../media/image4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4" Type="http://schemas.openxmlformats.org/officeDocument/2006/relationships/oleObject" Target="../embeddings/oleObject3.bin"/><Relationship Id="rId5" Type="http://schemas.openxmlformats.org/officeDocument/2006/relationships/oleObject" Target="../embeddings/Microsoft_Word_97_-_2004_Document3.doc"/><Relationship Id="rId6" Type="http://schemas.openxmlformats.org/officeDocument/2006/relationships/image" Target="../media/image5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88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CMSC 611: Advanced Computer Architecture</a:t>
            </a:r>
          </a:p>
        </p:txBody>
      </p:sp>
      <p:sp>
        <p:nvSpPr>
          <p:cNvPr id="88883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Shared Memory</a:t>
            </a:r>
            <a:endParaRPr lang="en-US" dirty="0"/>
          </a:p>
        </p:txBody>
      </p:sp>
      <p:sp>
        <p:nvSpPr>
          <p:cNvPr id="888836" name="Text Box 4"/>
          <p:cNvSpPr txBox="1">
            <a:spLocks noChangeArrowheads="1"/>
          </p:cNvSpPr>
          <p:nvPr/>
        </p:nvSpPr>
        <p:spPr bwMode="auto">
          <a:xfrm>
            <a:off x="5297488" y="6613525"/>
            <a:ext cx="39020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000"/>
              <a:t>Most slides adapted from David Patterson. Some from Mohomed Younis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75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Three Fundamental Issues</a:t>
            </a:r>
            <a:br>
              <a:rPr lang="en-US" smtClean="0"/>
            </a:br>
            <a:r>
              <a:rPr lang="en-US" smtClean="0"/>
              <a:t>(#3: Latency &amp; Bandwidth)</a:t>
            </a:r>
            <a:endParaRPr lang="en-US" dirty="0"/>
          </a:p>
        </p:txBody>
      </p:sp>
      <p:sp>
        <p:nvSpPr>
          <p:cNvPr id="1217541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Bandwidth</a:t>
            </a:r>
          </a:p>
          <a:p>
            <a:pPr lvl="1"/>
            <a:r>
              <a:rPr lang="en-US" dirty="0" smtClean="0"/>
              <a:t>Need high bandwidth in communication</a:t>
            </a:r>
          </a:p>
          <a:p>
            <a:pPr lvl="1"/>
            <a:r>
              <a:rPr lang="en-US" dirty="0" smtClean="0"/>
              <a:t>Match limits in network, memory, and processor</a:t>
            </a:r>
          </a:p>
          <a:p>
            <a:pPr lvl="1"/>
            <a:r>
              <a:rPr lang="en-US" dirty="0" smtClean="0"/>
              <a:t>Overhead to communicate is a problem in many machines</a:t>
            </a:r>
          </a:p>
          <a:p>
            <a:r>
              <a:rPr lang="en-US" dirty="0" smtClean="0"/>
              <a:t>Latency</a:t>
            </a:r>
          </a:p>
          <a:p>
            <a:pPr lvl="1"/>
            <a:r>
              <a:rPr lang="en-US" dirty="0" smtClean="0"/>
              <a:t>Affects performance, since processor may have to wait</a:t>
            </a:r>
          </a:p>
          <a:p>
            <a:pPr lvl="1"/>
            <a:r>
              <a:rPr lang="en-US" dirty="0" smtClean="0"/>
              <a:t>Affects ease of programming, since requires more thought to overlap communication and computation</a:t>
            </a:r>
          </a:p>
          <a:p>
            <a:r>
              <a:rPr lang="en-US" dirty="0" smtClean="0"/>
              <a:t>Latency Hiding</a:t>
            </a:r>
          </a:p>
          <a:p>
            <a:pPr lvl="1"/>
            <a:r>
              <a:rPr lang="en-US" dirty="0" smtClean="0"/>
              <a:t>How can a mechanism help hide latency?</a:t>
            </a:r>
          </a:p>
          <a:p>
            <a:pPr lvl="1"/>
            <a:r>
              <a:rPr lang="en-US" dirty="0" smtClean="0"/>
              <a:t>Examples: overlap message send with computation, pre-fetch data, switch to other tasks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655DF-C8FB-5847-8881-C55CB5886E4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8978" name="Picture 2"/>
          <p:cNvPicPr>
            <a:picLocks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92700" y="2971800"/>
            <a:ext cx="3975100" cy="29702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sp>
        <p:nvSpPr>
          <p:cNvPr id="127898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Centralized Shared Memory MIMD </a:t>
            </a:r>
          </a:p>
        </p:txBody>
      </p:sp>
      <p:sp>
        <p:nvSpPr>
          <p:cNvPr id="1278983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Processors share a single centralized memory through a bus interconnect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Memory contention: Feasible for small # processors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Caches serve to: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Increase bandwidth versus </a:t>
            </a:r>
            <a:br>
              <a:rPr lang="en-US" sz="2000"/>
            </a:br>
            <a:r>
              <a:rPr lang="en-US" sz="2000"/>
              <a:t>bus/memory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Reduce latency of access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Valuable for both private data </a:t>
            </a:r>
            <a:br>
              <a:rPr lang="en-US" sz="2000"/>
            </a:br>
            <a:r>
              <a:rPr lang="en-US" sz="2000"/>
              <a:t>and shared data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Access to shared data is </a:t>
            </a:r>
            <a:br>
              <a:rPr lang="en-US" sz="2400"/>
            </a:br>
            <a:r>
              <a:rPr lang="en-US" sz="2400"/>
              <a:t>optimized by replication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Decreases latency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Increases memory bandwidth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Reduces contention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Reduces cache coherence problems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655DF-C8FB-5847-8881-C55CB5886E44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05" name="Text Box 5"/>
          <p:cNvSpPr txBox="1">
            <a:spLocks noChangeArrowheads="1"/>
          </p:cNvSpPr>
          <p:nvPr/>
        </p:nvSpPr>
        <p:spPr bwMode="auto">
          <a:xfrm>
            <a:off x="558800" y="1301750"/>
            <a:ext cx="7861300" cy="73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2900"/>
              </a:lnSpc>
              <a:tabLst>
                <a:tab pos="25400" algn="l"/>
                <a:tab pos="596900" algn="l"/>
                <a:tab pos="1511300" algn="l"/>
                <a:tab pos="2425700" algn="l"/>
                <a:tab pos="3340100" algn="l"/>
                <a:tab pos="4254500" algn="l"/>
                <a:tab pos="5168900" algn="l"/>
                <a:tab pos="6083300" algn="l"/>
                <a:tab pos="6997700" algn="l"/>
              </a:tabLst>
            </a:pPr>
            <a:r>
              <a:rPr lang="en-US">
                <a:latin typeface="Arial" charset="0"/>
              </a:rPr>
              <a:t>A cache coherence problem arises when the cache reflects a view of  memory which is different from reality</a:t>
            </a:r>
          </a:p>
        </p:txBody>
      </p:sp>
      <p:sp>
        <p:nvSpPr>
          <p:cNvPr id="1280009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Cache Coherency</a:t>
            </a:r>
          </a:p>
        </p:txBody>
      </p:sp>
      <p:sp>
        <p:nvSpPr>
          <p:cNvPr id="1280011" name="Rectangle 11"/>
          <p:cNvSpPr>
            <a:spLocks noGrp="1" noChangeArrowheads="1"/>
          </p:cNvSpPr>
          <p:nvPr>
            <p:ph type="body" sz="half" idx="2"/>
          </p:nvPr>
        </p:nvSpPr>
        <p:spPr>
          <a:xfrm>
            <a:off x="533400" y="4267200"/>
            <a:ext cx="7924800" cy="2552700"/>
          </a:xfrm>
        </p:spPr>
        <p:txBody>
          <a:bodyPr/>
          <a:lstStyle/>
          <a:p>
            <a:r>
              <a:rPr lang="en-US" sz="2400"/>
              <a:t>A memory system is coherent if:</a:t>
            </a:r>
          </a:p>
          <a:p>
            <a:pPr lvl="1"/>
            <a:r>
              <a:rPr lang="en-US" sz="2000"/>
              <a:t>P reads X, P writes X, no other processor writes X, P reads X</a:t>
            </a:r>
          </a:p>
          <a:p>
            <a:pPr lvl="2"/>
            <a:r>
              <a:rPr lang="en-US" sz="1800"/>
              <a:t>Always returns value written by P</a:t>
            </a:r>
          </a:p>
          <a:p>
            <a:pPr lvl="1"/>
            <a:r>
              <a:rPr lang="en-US" sz="2000"/>
              <a:t>P reads X, Q writes X, P reads X</a:t>
            </a:r>
          </a:p>
          <a:p>
            <a:pPr lvl="2"/>
            <a:r>
              <a:rPr lang="en-US" sz="1800"/>
              <a:t>Returns value written by Q (provided sufficient W/R separation)</a:t>
            </a:r>
          </a:p>
          <a:p>
            <a:pPr lvl="1"/>
            <a:r>
              <a:rPr lang="en-US" sz="2000"/>
              <a:t>P writes X, Q writes X</a:t>
            </a:r>
          </a:p>
          <a:p>
            <a:pPr lvl="2"/>
            <a:r>
              <a:rPr lang="en-US" sz="1800"/>
              <a:t>Seen in the same order by all processors</a:t>
            </a:r>
          </a:p>
        </p:txBody>
      </p:sp>
      <p:graphicFrame>
        <p:nvGraphicFramePr>
          <p:cNvPr id="1280013" name="Object 13"/>
          <p:cNvGraphicFramePr>
            <a:graphicFrameLocks noChangeAspect="1"/>
          </p:cNvGraphicFramePr>
          <p:nvPr/>
        </p:nvGraphicFramePr>
        <p:xfrm>
          <a:off x="-76200" y="1371600"/>
          <a:ext cx="9296400" cy="289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113" name="Document" r:id="rId5" imgW="5859780" imgH="1824228" progId="Word.Document.8">
                  <p:embed/>
                </p:oleObj>
              </mc:Choice>
              <mc:Fallback>
                <p:oleObj name="Document" r:id="rId5" imgW="5859780" imgH="1824228" progId="Word.Documen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1371600"/>
                        <a:ext cx="9296400" cy="289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655DF-C8FB-5847-8881-C55CB5886E44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205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Potential HW Coherency Solutions</a:t>
            </a:r>
          </a:p>
        </p:txBody>
      </p:sp>
      <p:sp>
        <p:nvSpPr>
          <p:cNvPr id="1282054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Snooping Solution (Snoopy Bus)</a:t>
            </a:r>
          </a:p>
          <a:p>
            <a:pPr lvl="1"/>
            <a:r>
              <a:rPr lang="en-US"/>
              <a:t>Send all requests for data to all processors</a:t>
            </a:r>
          </a:p>
          <a:p>
            <a:pPr lvl="1"/>
            <a:r>
              <a:rPr lang="en-US"/>
              <a:t>Processors snoop to see if they have a copy and respond accordingly </a:t>
            </a:r>
          </a:p>
          <a:p>
            <a:pPr lvl="1"/>
            <a:r>
              <a:rPr lang="en-US"/>
              <a:t>Requires broadcast, since caching information is at processors</a:t>
            </a:r>
          </a:p>
          <a:p>
            <a:pPr lvl="1"/>
            <a:r>
              <a:rPr lang="en-US"/>
              <a:t>Works well with bus (natural broadcast medium)</a:t>
            </a:r>
          </a:p>
          <a:p>
            <a:pPr lvl="1"/>
            <a:r>
              <a:rPr lang="en-US"/>
              <a:t>Dominates for small scale machines (most of the market)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655DF-C8FB-5847-8881-C55CB5886E44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2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Potential HW Coherency Solutions</a:t>
            </a:r>
          </a:p>
        </p:txBody>
      </p:sp>
      <p:sp>
        <p:nvSpPr>
          <p:cNvPr id="1310727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Directory-Based Schemes</a:t>
            </a:r>
          </a:p>
          <a:p>
            <a:pPr lvl="1"/>
            <a:r>
              <a:rPr lang="en-US"/>
              <a:t>Keep track of what is being shared in one centralized place</a:t>
            </a:r>
          </a:p>
          <a:p>
            <a:pPr lvl="1"/>
            <a:r>
              <a:rPr lang="en-US"/>
              <a:t>Distributed memory </a:t>
            </a:r>
            <a:r>
              <a:rPr lang="en-US">
                <a:cs typeface="ヒラギノ角ゴ Pro W3" charset="-128"/>
              </a:rPr>
              <a:t>⇒</a:t>
            </a:r>
            <a:r>
              <a:rPr lang="en-US"/>
              <a:t> distributed directory for scalability (avoids bottlenecks)</a:t>
            </a:r>
          </a:p>
          <a:p>
            <a:pPr lvl="1"/>
            <a:r>
              <a:rPr lang="en-US"/>
              <a:t>Send point-to-point requests to processors via network</a:t>
            </a:r>
          </a:p>
          <a:p>
            <a:pPr lvl="1"/>
            <a:r>
              <a:rPr lang="en-US"/>
              <a:t>Scales better than Snooping</a:t>
            </a:r>
          </a:p>
          <a:p>
            <a:pPr lvl="1"/>
            <a:r>
              <a:rPr lang="en-US"/>
              <a:t>Actually existed before Snooping-based schemes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655DF-C8FB-5847-8881-C55CB5886E44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3079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Basic Snooping Protocols</a:t>
            </a:r>
          </a:p>
        </p:txBody>
      </p:sp>
      <p:sp>
        <p:nvSpPr>
          <p:cNvPr id="1283080" name="Rectangle 8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Write Invalidate Protocol: 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Write to shared data:  an invalidate is sent to all caches which snoop and invalidate any copies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Cache invalidation will force a cache miss when accessing the modified shared item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For multiple writers only one will win the race ensuring serialization of the write operations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Read Miss: 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Write-through: memory is always up-to-date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Write-back: snoop in caches to find most recent copy</a:t>
            </a:r>
          </a:p>
        </p:txBody>
      </p:sp>
      <p:graphicFrame>
        <p:nvGraphicFramePr>
          <p:cNvPr id="1283082" name="Object 10"/>
          <p:cNvGraphicFramePr>
            <a:graphicFrameLocks noChangeAspect="1"/>
          </p:cNvGraphicFramePr>
          <p:nvPr/>
        </p:nvGraphicFramePr>
        <p:xfrm>
          <a:off x="0" y="3859213"/>
          <a:ext cx="9144000" cy="292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57" name="Document" r:id="rId5" imgW="6385560" imgH="2051304" progId="Word.Document.8">
                  <p:embed/>
                </p:oleObj>
              </mc:Choice>
              <mc:Fallback>
                <p:oleObj name="Document" r:id="rId5" imgW="6385560" imgH="2051304" progId="Word.Documen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859213"/>
                        <a:ext cx="9144000" cy="2922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655DF-C8FB-5847-8881-C55CB5886E44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4103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Basic Snooping Protocols</a:t>
            </a:r>
          </a:p>
        </p:txBody>
      </p:sp>
      <p:sp>
        <p:nvSpPr>
          <p:cNvPr id="1284104" name="Rectangle 8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Write Broadcast (Update) Protocol (typically write through):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Write to shared data: broadcast on bus, processors snoop, and update any copies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To limit impact on bandwidth, track data sharing to avoid unnecessary broadcast of written data that is not shared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Read miss: memory is always up-to-date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Write serialization: bus serializes requests!</a:t>
            </a:r>
          </a:p>
        </p:txBody>
      </p:sp>
      <p:graphicFrame>
        <p:nvGraphicFramePr>
          <p:cNvPr id="1284106" name="Object 10"/>
          <p:cNvGraphicFramePr>
            <a:graphicFrameLocks noChangeAspect="1"/>
          </p:cNvGraphicFramePr>
          <p:nvPr/>
        </p:nvGraphicFramePr>
        <p:xfrm>
          <a:off x="0" y="3608388"/>
          <a:ext cx="9144000" cy="3021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305" name="Document" r:id="rId5" imgW="6364224" imgH="2097024" progId="Word.Document.8">
                  <p:embed/>
                </p:oleObj>
              </mc:Choice>
              <mc:Fallback>
                <p:oleObj name="Document" r:id="rId5" imgW="6364224" imgH="2097024" progId="Word.Documen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608388"/>
                        <a:ext cx="9144000" cy="3021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655DF-C8FB-5847-8881-C55CB5886E44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512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Invalidate vs. Update</a:t>
            </a:r>
          </a:p>
        </p:txBody>
      </p:sp>
      <p:sp>
        <p:nvSpPr>
          <p:cNvPr id="1285127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Write-invalidate has emerged as the winner for the vast majority of designs</a:t>
            </a:r>
          </a:p>
          <a:p>
            <a:r>
              <a:rPr lang="en-US"/>
              <a:t>Qualitative Performance Differences :</a:t>
            </a:r>
          </a:p>
          <a:p>
            <a:pPr lvl="1"/>
            <a:r>
              <a:rPr lang="en-US"/>
              <a:t>Spatial locality</a:t>
            </a:r>
          </a:p>
          <a:p>
            <a:pPr lvl="2"/>
            <a:r>
              <a:rPr lang="en-US"/>
              <a:t>WI: 1 transaction/cache block; </a:t>
            </a:r>
          </a:p>
          <a:p>
            <a:pPr lvl="2"/>
            <a:r>
              <a:rPr lang="en-US"/>
              <a:t>WU: 1 broadcast/word</a:t>
            </a:r>
          </a:p>
          <a:p>
            <a:pPr lvl="1"/>
            <a:r>
              <a:rPr lang="en-US"/>
              <a:t>Latency</a:t>
            </a:r>
          </a:p>
          <a:p>
            <a:pPr lvl="2"/>
            <a:r>
              <a:rPr lang="en-US"/>
              <a:t>WU: lower write–read latency</a:t>
            </a:r>
          </a:p>
          <a:p>
            <a:pPr lvl="2"/>
            <a:r>
              <a:rPr lang="en-US"/>
              <a:t>WI: must reload new value to cache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655DF-C8FB-5847-8881-C55CB5886E44}" type="slidenum">
              <a:rPr lang="en-US" smtClean="0"/>
              <a:t>17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61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Invalidate vs. Update</a:t>
            </a:r>
          </a:p>
        </p:txBody>
      </p:sp>
      <p:sp>
        <p:nvSpPr>
          <p:cNvPr id="128614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Because the bus and memory bandwidth is usually in demand, write-invalidate protocols are very popular</a:t>
            </a:r>
          </a:p>
          <a:p>
            <a:r>
              <a:rPr lang="en-US"/>
              <a:t>Write-update can causes problems for some memory consistency  models, reducing the potential performance gain it could bring</a:t>
            </a:r>
          </a:p>
          <a:p>
            <a:r>
              <a:rPr lang="en-US"/>
              <a:t>The high demand for bandwidth in write-update limits its scalability for large number of processors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655DF-C8FB-5847-8881-C55CB5886E44}" type="slidenum">
              <a:rPr lang="en-US" smtClean="0"/>
              <a:t>18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717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 Example Snoopy Protocol</a:t>
            </a:r>
          </a:p>
        </p:txBody>
      </p:sp>
      <p:sp>
        <p:nvSpPr>
          <p:cNvPr id="1287176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Invalidation protocol, write-back cache</a:t>
            </a:r>
          </a:p>
          <a:p>
            <a:pPr>
              <a:lnSpc>
                <a:spcPct val="90000"/>
              </a:lnSpc>
            </a:pPr>
            <a:r>
              <a:rPr lang="en-US" sz="2800"/>
              <a:t>Each block of memory is in one state: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Clean in all caches and up-to-date in memory (Shared)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OR Dirty in exactly one cache (Exclusive)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OR Not in any caches</a:t>
            </a:r>
          </a:p>
          <a:p>
            <a:pPr>
              <a:lnSpc>
                <a:spcPct val="90000"/>
              </a:lnSpc>
            </a:pPr>
            <a:r>
              <a:rPr lang="en-US" sz="2800"/>
              <a:t>Each cache block is in one state (track these):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Shared : block can be read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OR Exclusive : cache has only copy, it is write-able, and dirty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OR Invalid : block contains no data</a:t>
            </a:r>
          </a:p>
          <a:p>
            <a:pPr>
              <a:lnSpc>
                <a:spcPct val="90000"/>
              </a:lnSpc>
            </a:pPr>
            <a:r>
              <a:rPr lang="en-US" sz="2800"/>
              <a:t>Read misses: cause all caches to snoop bus</a:t>
            </a:r>
          </a:p>
          <a:p>
            <a:pPr>
              <a:lnSpc>
                <a:spcPct val="90000"/>
              </a:lnSpc>
            </a:pPr>
            <a:r>
              <a:rPr lang="en-US" sz="2800"/>
              <a:t>Writes to clean line are treated as misses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655DF-C8FB-5847-8881-C55CB5886E44}" type="slidenum">
              <a:rPr lang="en-US" smtClean="0"/>
              <a:t>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Shared Memory</a:t>
            </a:r>
          </a:p>
        </p:txBody>
      </p:sp>
      <p:sp>
        <p:nvSpPr>
          <p:cNvPr id="120832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Processors communicate with shared address space</a:t>
            </a:r>
          </a:p>
          <a:p>
            <a:r>
              <a:rPr lang="en-US" dirty="0"/>
              <a:t>Easy on small-scale machines</a:t>
            </a:r>
          </a:p>
          <a:p>
            <a:r>
              <a:rPr lang="en-US" dirty="0"/>
              <a:t>Advantages:</a:t>
            </a:r>
          </a:p>
          <a:p>
            <a:pPr lvl="1"/>
            <a:r>
              <a:rPr lang="en-US" dirty="0"/>
              <a:t>Model of choice for </a:t>
            </a:r>
            <a:r>
              <a:rPr lang="en-US" dirty="0" err="1"/>
              <a:t>uniprocessors</a:t>
            </a:r>
            <a:r>
              <a:rPr lang="en-US" dirty="0"/>
              <a:t>, small-scale multiprocessor</a:t>
            </a:r>
          </a:p>
          <a:p>
            <a:pPr lvl="1"/>
            <a:r>
              <a:rPr lang="en-US" dirty="0"/>
              <a:t>Ease of programming</a:t>
            </a:r>
          </a:p>
          <a:p>
            <a:pPr lvl="1"/>
            <a:r>
              <a:rPr lang="en-US" dirty="0"/>
              <a:t>Lower latency</a:t>
            </a:r>
          </a:p>
          <a:p>
            <a:pPr lvl="1"/>
            <a:r>
              <a:rPr lang="en-US" dirty="0"/>
              <a:t>Easier to use hardware controlled caching</a:t>
            </a:r>
          </a:p>
          <a:p>
            <a:r>
              <a:rPr lang="en-US" dirty="0" smtClean="0"/>
              <a:t>Difficult </a:t>
            </a:r>
            <a:r>
              <a:rPr lang="en-US" dirty="0"/>
              <a:t>to handle node failure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655DF-C8FB-5847-8881-C55CB5886E44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8195" name="Freeform 3"/>
          <p:cNvSpPr>
            <a:spLocks/>
          </p:cNvSpPr>
          <p:nvPr/>
        </p:nvSpPr>
        <p:spPr bwMode="auto">
          <a:xfrm>
            <a:off x="1503363" y="438150"/>
            <a:ext cx="7937" cy="63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000" y="0"/>
              </a:cxn>
              <a:cxn ang="0">
                <a:pos x="10000" y="10000"/>
              </a:cxn>
              <a:cxn ang="0">
                <a:pos x="0" y="10000"/>
              </a:cxn>
              <a:cxn ang="0">
                <a:pos x="0" y="0"/>
              </a:cxn>
            </a:cxnLst>
            <a:rect l="0" t="0" r="r" b="b"/>
            <a:pathLst>
              <a:path w="10000" h="10000">
                <a:moveTo>
                  <a:pt x="0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close/>
                <a:moveTo>
                  <a:pt x="0" y="0"/>
                </a:moveTo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28819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76200" y="1103313"/>
            <a:ext cx="5186363" cy="544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sp>
        <p:nvSpPr>
          <p:cNvPr id="1288200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Snoopy-Cache Controller</a:t>
            </a:r>
          </a:p>
        </p:txBody>
      </p:sp>
      <p:sp>
        <p:nvSpPr>
          <p:cNvPr id="1288202" name="Rectangle 10"/>
          <p:cNvSpPr>
            <a:spLocks noGrp="1" noChangeArrowheads="1"/>
          </p:cNvSpPr>
          <p:nvPr>
            <p:ph type="body" sz="half" idx="2"/>
          </p:nvPr>
        </p:nvSpPr>
        <p:spPr>
          <a:xfrm>
            <a:off x="4953000" y="1295400"/>
            <a:ext cx="38862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Complications 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Cannot update cache until bus is obtained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Two step process: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Arbitrate for bus 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Place miss on bus and complete operation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 Split transaction bus: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Bus transaction is not atomic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Multiple misses can interleave, allowing two caches to grab block in the Exclusive state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Must track and prevent multiple misses for one block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655DF-C8FB-5847-8881-C55CB5886E44}" type="slidenum">
              <a:rPr lang="en-US" smtClean="0"/>
              <a:t>20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921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4150" y="990600"/>
            <a:ext cx="8774113" cy="27368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sp>
        <p:nvSpPr>
          <p:cNvPr id="1289220" name="Text Box 4"/>
          <p:cNvSpPr txBox="1">
            <a:spLocks noChangeArrowheads="1"/>
          </p:cNvSpPr>
          <p:nvPr/>
        </p:nvSpPr>
        <p:spPr bwMode="auto">
          <a:xfrm>
            <a:off x="103188" y="3930650"/>
            <a:ext cx="2219325" cy="139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  <a:tab pos="1828800" algn="l"/>
              </a:tabLst>
            </a:pPr>
            <a:r>
              <a:rPr lang="en-US" sz="1800">
                <a:solidFill>
                  <a:srgbClr val="3333CC"/>
                </a:solidFill>
              </a:rPr>
              <a:t>Assumes memory blocks A1 and A2 map to same cache block, initial cache state is invalid</a:t>
            </a:r>
          </a:p>
        </p:txBody>
      </p:sp>
      <p:pic>
        <p:nvPicPr>
          <p:cNvPr id="1289222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52800" y="3810000"/>
            <a:ext cx="5702300" cy="30305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sp>
        <p:nvSpPr>
          <p:cNvPr id="1289223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655DF-C8FB-5847-8881-C55CB5886E44}" type="slidenum">
              <a:rPr lang="en-US" smtClean="0"/>
              <a:t>21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024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4150" y="990600"/>
            <a:ext cx="8774113" cy="2743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sp>
        <p:nvSpPr>
          <p:cNvPr id="1290244" name="Text Box 4"/>
          <p:cNvSpPr txBox="1">
            <a:spLocks noChangeArrowheads="1"/>
          </p:cNvSpPr>
          <p:nvPr/>
        </p:nvSpPr>
        <p:spPr bwMode="auto">
          <a:xfrm>
            <a:off x="103188" y="3930650"/>
            <a:ext cx="21431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  <a:tab pos="1828800" algn="l"/>
              </a:tabLst>
            </a:pPr>
            <a:r>
              <a:rPr lang="en-US" sz="1800">
                <a:solidFill>
                  <a:srgbClr val="3333CC"/>
                </a:solidFill>
              </a:rPr>
              <a:t>Assumes memory blocks A1 and A2 map to same cache block</a:t>
            </a:r>
          </a:p>
        </p:txBody>
      </p:sp>
      <p:pic>
        <p:nvPicPr>
          <p:cNvPr id="1290246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52800" y="3810000"/>
            <a:ext cx="5702300" cy="30305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sp>
        <p:nvSpPr>
          <p:cNvPr id="1290247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655DF-C8FB-5847-8881-C55CB5886E44}" type="slidenum">
              <a:rPr lang="en-US" smtClean="0"/>
              <a:t>22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126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4150" y="990600"/>
            <a:ext cx="8774113" cy="2743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sp>
        <p:nvSpPr>
          <p:cNvPr id="1291269" name="Text Box 5"/>
          <p:cNvSpPr txBox="1">
            <a:spLocks noChangeArrowheads="1"/>
          </p:cNvSpPr>
          <p:nvPr/>
        </p:nvSpPr>
        <p:spPr bwMode="auto">
          <a:xfrm>
            <a:off x="103188" y="3930650"/>
            <a:ext cx="21431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  <a:tab pos="1828800" algn="l"/>
              </a:tabLst>
            </a:pPr>
            <a:r>
              <a:rPr lang="en-US" sz="1800">
                <a:solidFill>
                  <a:srgbClr val="3333CC"/>
                </a:solidFill>
              </a:rPr>
              <a:t>Assumes memory blocks A1 and A2 map to same cache block</a:t>
            </a:r>
          </a:p>
        </p:txBody>
      </p:sp>
      <p:pic>
        <p:nvPicPr>
          <p:cNvPr id="1291270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52800" y="3810000"/>
            <a:ext cx="5702300" cy="30305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sp>
        <p:nvSpPr>
          <p:cNvPr id="1291271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655DF-C8FB-5847-8881-C55CB5886E44}" type="slidenum">
              <a:rPr lang="en-US" smtClean="0"/>
              <a:t>23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229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marL="25400">
              <a:spcAft>
                <a:spcPts val="113"/>
              </a:spcAft>
              <a:tabLst>
                <a:tab pos="317500" algn="l"/>
                <a:tab pos="1231900" algn="l"/>
                <a:tab pos="2146300" algn="l"/>
                <a:tab pos="3060700" algn="l"/>
                <a:tab pos="3975100" algn="l"/>
                <a:tab pos="4889500" algn="l"/>
                <a:tab pos="5803900" algn="l"/>
                <a:tab pos="6718300" algn="l"/>
                <a:tab pos="7632700" algn="l"/>
              </a:tabLst>
            </a:pPr>
            <a:r>
              <a:rPr lang="en-US"/>
              <a:t>Example</a:t>
            </a:r>
          </a:p>
        </p:txBody>
      </p:sp>
      <p:pic>
        <p:nvPicPr>
          <p:cNvPr id="129229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4150" y="990600"/>
            <a:ext cx="8774113" cy="2743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sp>
        <p:nvSpPr>
          <p:cNvPr id="1292293" name="Text Box 5"/>
          <p:cNvSpPr txBox="1">
            <a:spLocks noChangeArrowheads="1"/>
          </p:cNvSpPr>
          <p:nvPr/>
        </p:nvSpPr>
        <p:spPr bwMode="auto">
          <a:xfrm>
            <a:off x="103188" y="3930650"/>
            <a:ext cx="21431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  <a:tab pos="1828800" algn="l"/>
              </a:tabLst>
            </a:pPr>
            <a:r>
              <a:rPr lang="en-US" sz="1800">
                <a:solidFill>
                  <a:srgbClr val="3333CC"/>
                </a:solidFill>
              </a:rPr>
              <a:t>Assumes memory blocks A1 and A2 map to same cache block</a:t>
            </a:r>
          </a:p>
        </p:txBody>
      </p:sp>
      <p:pic>
        <p:nvPicPr>
          <p:cNvPr id="1292294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52800" y="3810000"/>
            <a:ext cx="5702300" cy="30305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655DF-C8FB-5847-8881-C55CB5886E44}" type="slidenum">
              <a:rPr lang="en-US" smtClean="0"/>
              <a:t>24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331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marL="25400">
              <a:spcAft>
                <a:spcPts val="113"/>
              </a:spcAft>
              <a:tabLst>
                <a:tab pos="317500" algn="l"/>
                <a:tab pos="1231900" algn="l"/>
                <a:tab pos="2146300" algn="l"/>
                <a:tab pos="3060700" algn="l"/>
                <a:tab pos="3975100" algn="l"/>
                <a:tab pos="4889500" algn="l"/>
                <a:tab pos="5803900" algn="l"/>
                <a:tab pos="6718300" algn="l"/>
                <a:tab pos="7632700" algn="l"/>
              </a:tabLst>
            </a:pPr>
            <a:r>
              <a:rPr lang="en-US"/>
              <a:t>Example</a:t>
            </a:r>
          </a:p>
        </p:txBody>
      </p:sp>
      <p:pic>
        <p:nvPicPr>
          <p:cNvPr id="129331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4150" y="990600"/>
            <a:ext cx="8774113" cy="2743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sp>
        <p:nvSpPr>
          <p:cNvPr id="1293317" name="Text Box 5"/>
          <p:cNvSpPr txBox="1">
            <a:spLocks noChangeArrowheads="1"/>
          </p:cNvSpPr>
          <p:nvPr/>
        </p:nvSpPr>
        <p:spPr bwMode="auto">
          <a:xfrm>
            <a:off x="103188" y="3930650"/>
            <a:ext cx="21431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  <a:tab pos="1828800" algn="l"/>
              </a:tabLst>
            </a:pPr>
            <a:r>
              <a:rPr lang="en-US" sz="1800">
                <a:solidFill>
                  <a:srgbClr val="3333CC"/>
                </a:solidFill>
              </a:rPr>
              <a:t>Assumes memory blocks A1 and A2 map to same cache block</a:t>
            </a:r>
          </a:p>
        </p:txBody>
      </p:sp>
      <p:pic>
        <p:nvPicPr>
          <p:cNvPr id="1293319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52800" y="3810000"/>
            <a:ext cx="5702300" cy="30305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655DF-C8FB-5847-8881-C55CB5886E44}" type="slidenum">
              <a:rPr lang="en-US" smtClean="0"/>
              <a:t>25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433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marL="25400">
              <a:spcAft>
                <a:spcPts val="113"/>
              </a:spcAft>
              <a:tabLst>
                <a:tab pos="317500" algn="l"/>
                <a:tab pos="1231900" algn="l"/>
                <a:tab pos="2146300" algn="l"/>
                <a:tab pos="3060700" algn="l"/>
                <a:tab pos="3975100" algn="l"/>
                <a:tab pos="4889500" algn="l"/>
                <a:tab pos="5803900" algn="l"/>
                <a:tab pos="6718300" algn="l"/>
                <a:tab pos="7632700" algn="l"/>
              </a:tabLst>
            </a:pPr>
            <a:r>
              <a:rPr lang="en-US"/>
              <a:t>Example</a:t>
            </a:r>
          </a:p>
        </p:txBody>
      </p:sp>
      <p:sp>
        <p:nvSpPr>
          <p:cNvPr id="1294339" name="Text Box 3"/>
          <p:cNvSpPr txBox="1">
            <a:spLocks noChangeArrowheads="1"/>
          </p:cNvSpPr>
          <p:nvPr/>
        </p:nvSpPr>
        <p:spPr bwMode="auto">
          <a:xfrm>
            <a:off x="8051800" y="2667000"/>
            <a:ext cx="1968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400" i="1" u="sng">
                <a:solidFill>
                  <a:srgbClr val="3333CC"/>
                </a:solidFill>
              </a:rPr>
              <a:t>A1</a:t>
            </a:r>
          </a:p>
        </p:txBody>
      </p:sp>
      <p:sp>
        <p:nvSpPr>
          <p:cNvPr id="1294340" name="Text Box 4"/>
          <p:cNvSpPr txBox="1">
            <a:spLocks noChangeArrowheads="1"/>
          </p:cNvSpPr>
          <p:nvPr/>
        </p:nvSpPr>
        <p:spPr bwMode="auto">
          <a:xfrm>
            <a:off x="8051800" y="3481388"/>
            <a:ext cx="1968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1700"/>
              </a:lnSpc>
              <a:tabLst>
                <a:tab pos="0" algn="l"/>
              </a:tabLst>
            </a:pPr>
            <a:r>
              <a:rPr lang="en-US" sz="1400" i="1" u="sng">
                <a:solidFill>
                  <a:srgbClr val="3333CC"/>
                </a:solidFill>
              </a:rPr>
              <a:t>A1</a:t>
            </a:r>
          </a:p>
        </p:txBody>
      </p:sp>
      <p:pic>
        <p:nvPicPr>
          <p:cNvPr id="1294342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4150" y="990600"/>
            <a:ext cx="8774113" cy="2743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sp>
        <p:nvSpPr>
          <p:cNvPr id="1294343" name="Text Box 7"/>
          <p:cNvSpPr txBox="1">
            <a:spLocks noChangeArrowheads="1"/>
          </p:cNvSpPr>
          <p:nvPr/>
        </p:nvSpPr>
        <p:spPr bwMode="auto">
          <a:xfrm>
            <a:off x="103188" y="3930650"/>
            <a:ext cx="21431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ts val="2200"/>
              </a:lnSpc>
              <a:tabLst>
                <a:tab pos="0" algn="l"/>
                <a:tab pos="914400" algn="l"/>
                <a:tab pos="1828800" algn="l"/>
              </a:tabLst>
            </a:pPr>
            <a:r>
              <a:rPr lang="en-US" sz="1800">
                <a:solidFill>
                  <a:srgbClr val="3333CC"/>
                </a:solidFill>
              </a:rPr>
              <a:t>Assumes memory blocks A1 and A2 map to same cache block</a:t>
            </a:r>
          </a:p>
        </p:txBody>
      </p:sp>
      <p:pic>
        <p:nvPicPr>
          <p:cNvPr id="1294345" name="Picture 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52800" y="3810000"/>
            <a:ext cx="5702300" cy="30305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655DF-C8FB-5847-8881-C55CB5886E44}" type="slidenum">
              <a:rPr lang="en-US" smtClean="0"/>
              <a:t>26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Modern Variations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MESI(F)</a:t>
            </a:r>
          </a:p>
          <a:p>
            <a:pPr lvl="1"/>
            <a:r>
              <a:rPr lang="en-US" dirty="0"/>
              <a:t>Invalid: no longer valid</a:t>
            </a:r>
          </a:p>
          <a:p>
            <a:pPr lvl="1"/>
            <a:r>
              <a:rPr lang="en-US" dirty="0" smtClean="0"/>
              <a:t>Modified (renamed vs. 3-state protocol)</a:t>
            </a:r>
          </a:p>
          <a:p>
            <a:pPr lvl="2"/>
            <a:r>
              <a:rPr lang="en-US" dirty="0" smtClean="0"/>
              <a:t>1 core can be modified, rest must be Invalid</a:t>
            </a:r>
          </a:p>
          <a:p>
            <a:pPr lvl="2"/>
            <a:r>
              <a:rPr lang="en-US" dirty="0" smtClean="0"/>
              <a:t>Data has been changed, will need to write back</a:t>
            </a:r>
          </a:p>
          <a:p>
            <a:pPr lvl="1"/>
            <a:r>
              <a:rPr lang="en-US" dirty="0"/>
              <a:t>Shared</a:t>
            </a:r>
          </a:p>
          <a:p>
            <a:pPr lvl="2"/>
            <a:r>
              <a:rPr lang="en-US" dirty="0"/>
              <a:t>Read only: </a:t>
            </a:r>
            <a:r>
              <a:rPr lang="en-US" dirty="0" smtClean="0"/>
              <a:t>many </a:t>
            </a:r>
            <a:r>
              <a:rPr lang="en-US" dirty="0"/>
              <a:t>cores can be shared, read only</a:t>
            </a:r>
          </a:p>
          <a:p>
            <a:pPr lvl="1"/>
            <a:r>
              <a:rPr lang="en-US" dirty="0" smtClean="0"/>
              <a:t>Forward (new)</a:t>
            </a:r>
            <a:endParaRPr lang="en-US" dirty="0"/>
          </a:p>
          <a:p>
            <a:pPr lvl="2"/>
            <a:r>
              <a:rPr lang="en-US" dirty="0" smtClean="0"/>
              <a:t>Most recent shared core, </a:t>
            </a:r>
            <a:r>
              <a:rPr lang="en-US" dirty="0"/>
              <a:t>designated to forward data</a:t>
            </a:r>
          </a:p>
          <a:p>
            <a:pPr lvl="2"/>
            <a:r>
              <a:rPr lang="en-US" dirty="0" smtClean="0"/>
              <a:t>Forwarding saves slower memory access</a:t>
            </a:r>
            <a:endParaRPr lang="en-US" dirty="0"/>
          </a:p>
          <a:p>
            <a:pPr lvl="1"/>
            <a:r>
              <a:rPr lang="en-US" dirty="0" smtClean="0"/>
              <a:t>Exclusive (new)</a:t>
            </a:r>
          </a:p>
          <a:p>
            <a:pPr lvl="2"/>
            <a:r>
              <a:rPr lang="en-US" dirty="0" smtClean="0"/>
              <a:t>Single </a:t>
            </a:r>
            <a:r>
              <a:rPr lang="en-US" b="1" dirty="0" smtClean="0"/>
              <a:t>read only</a:t>
            </a:r>
            <a:r>
              <a:rPr lang="en-US" dirty="0" smtClean="0"/>
              <a:t> core</a:t>
            </a:r>
            <a:endParaRPr lang="en-US" b="1" dirty="0" smtClean="0"/>
          </a:p>
          <a:p>
            <a:pPr lvl="2"/>
            <a:r>
              <a:rPr lang="en-US" dirty="0" smtClean="0"/>
              <a:t>Like Forward</a:t>
            </a:r>
            <a:r>
              <a:rPr lang="en-US" smtClean="0"/>
              <a:t>, but can </a:t>
            </a:r>
            <a:r>
              <a:rPr lang="en-US" dirty="0" smtClean="0"/>
              <a:t>change to Modified </a:t>
            </a:r>
            <a:r>
              <a:rPr lang="en-US" smtClean="0"/>
              <a:t>without asking</a:t>
            </a:r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655DF-C8FB-5847-8881-C55CB5886E44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765729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934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92213" y="1392238"/>
            <a:ext cx="6351587" cy="37877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sp>
        <p:nvSpPr>
          <p:cNvPr id="120934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Centralized Shared Memory </a:t>
            </a:r>
            <a:endParaRPr lang="en-US"/>
          </a:p>
        </p:txBody>
      </p:sp>
      <p:sp>
        <p:nvSpPr>
          <p:cNvPr id="120934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33400" y="5180012"/>
            <a:ext cx="7924800" cy="1373187"/>
          </a:xfrm>
        </p:spPr>
        <p:txBody>
          <a:bodyPr/>
          <a:lstStyle/>
          <a:p>
            <a:r>
              <a:rPr lang="en-US" sz="1800" dirty="0" smtClean="0"/>
              <a:t>Processors share a single centralized (UMA) memory through a bus interconnect</a:t>
            </a:r>
          </a:p>
          <a:p>
            <a:r>
              <a:rPr lang="en-US" sz="1800" dirty="0" smtClean="0"/>
              <a:t>Feasible for small processor count to limit memory contention</a:t>
            </a:r>
          </a:p>
          <a:p>
            <a:r>
              <a:rPr lang="en-US" sz="1800" dirty="0" smtClean="0"/>
              <a:t>Model for multi-core CPUs</a:t>
            </a:r>
            <a:endParaRPr lang="en-US" sz="1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655DF-C8FB-5847-8881-C55CB5886E44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037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4038" y="1063625"/>
            <a:ext cx="8513762" cy="34178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  <p:sp>
        <p:nvSpPr>
          <p:cNvPr id="121037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Distributed Memory </a:t>
            </a:r>
          </a:p>
        </p:txBody>
      </p:sp>
      <p:sp>
        <p:nvSpPr>
          <p:cNvPr id="1210374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533400" y="4457700"/>
            <a:ext cx="7924800" cy="24003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/>
              <a:t>Uses physically distributed (NUMA) memory to support large processor counts (to avoid memory contention)</a:t>
            </a:r>
          </a:p>
          <a:p>
            <a:pPr>
              <a:lnSpc>
                <a:spcPct val="90000"/>
              </a:lnSpc>
            </a:pPr>
            <a:r>
              <a:rPr lang="en-US" sz="2000"/>
              <a:t>Advantages</a:t>
            </a:r>
            <a:endParaRPr lang="en-US" sz="2400"/>
          </a:p>
          <a:p>
            <a:pPr lvl="1">
              <a:lnSpc>
                <a:spcPct val="90000"/>
              </a:lnSpc>
            </a:pPr>
            <a:r>
              <a:rPr lang="en-US" sz="1800"/>
              <a:t>Allows cost-effective way to scale the memory bandwidth 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Reduces memory latency</a:t>
            </a:r>
            <a:endParaRPr lang="en-US" sz="2000"/>
          </a:p>
          <a:p>
            <a:pPr>
              <a:lnSpc>
                <a:spcPct val="90000"/>
              </a:lnSpc>
            </a:pPr>
            <a:r>
              <a:rPr lang="en-US" sz="2000"/>
              <a:t>Disadvantage</a:t>
            </a:r>
            <a:endParaRPr lang="en-US" sz="2400"/>
          </a:p>
          <a:p>
            <a:pPr lvl="1">
              <a:lnSpc>
                <a:spcPct val="90000"/>
              </a:lnSpc>
            </a:pPr>
            <a:r>
              <a:rPr lang="en-US" sz="1800"/>
              <a:t>Increased complexity of communicating data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655DF-C8FB-5847-8881-C55CB5886E44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139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Shared Address Model</a:t>
            </a:r>
          </a:p>
        </p:txBody>
      </p:sp>
      <p:sp>
        <p:nvSpPr>
          <p:cNvPr id="1211398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Physical locations</a:t>
            </a:r>
          </a:p>
          <a:p>
            <a:pPr lvl="1"/>
            <a:r>
              <a:rPr lang="en-US"/>
              <a:t>Each PE can name every physical location in the machine</a:t>
            </a:r>
          </a:p>
          <a:p>
            <a:r>
              <a:rPr lang="en-US"/>
              <a:t>Shared data</a:t>
            </a:r>
          </a:p>
          <a:p>
            <a:pPr lvl="1"/>
            <a:r>
              <a:rPr lang="en-US"/>
              <a:t>Each process can name all data it shares with other processes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655DF-C8FB-5847-8881-C55CB5886E44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2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Shared Address Model</a:t>
            </a:r>
          </a:p>
        </p:txBody>
      </p:sp>
      <p:sp>
        <p:nvSpPr>
          <p:cNvPr id="1272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Data transfer</a:t>
            </a:r>
          </a:p>
          <a:p>
            <a:pPr lvl="1"/>
            <a:r>
              <a:rPr lang="en-US" sz="2400"/>
              <a:t>Use load and store, VM maps to local or remote location</a:t>
            </a:r>
          </a:p>
          <a:p>
            <a:pPr lvl="1"/>
            <a:r>
              <a:rPr lang="en-US" sz="2400"/>
              <a:t>Extra memory level: cache remote data</a:t>
            </a:r>
          </a:p>
          <a:p>
            <a:pPr lvl="1"/>
            <a:r>
              <a:rPr lang="en-US" sz="2400"/>
              <a:t>Significant research on making the translation transparent and scalable for many nodes</a:t>
            </a:r>
          </a:p>
          <a:p>
            <a:pPr lvl="2"/>
            <a:r>
              <a:rPr lang="en-US" sz="2000"/>
              <a:t>Handling data consistency and protection challenging </a:t>
            </a:r>
          </a:p>
          <a:p>
            <a:pPr lvl="2"/>
            <a:r>
              <a:rPr lang="en-US" sz="2000"/>
              <a:t>Latency depends on the underlying hardware architecture (bus bandwidth, memory access time and support for address translation) </a:t>
            </a:r>
          </a:p>
          <a:p>
            <a:pPr lvl="2"/>
            <a:r>
              <a:rPr lang="en-US" sz="2000"/>
              <a:t>Scalability is limited given that the communication model is so tightly coupled with process address space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655DF-C8FB-5847-8881-C55CB5886E44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446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Fundamental </a:t>
            </a:r>
            <a:r>
              <a:rPr lang="en-US" dirty="0" smtClean="0"/>
              <a:t>Issues </a:t>
            </a:r>
            <a:br>
              <a:rPr lang="en-US" dirty="0" smtClean="0"/>
            </a:br>
            <a:r>
              <a:rPr lang="en-US" dirty="0" smtClean="0"/>
              <a:t>(#1: Naming)</a:t>
            </a:r>
            <a:endParaRPr lang="en-US" dirty="0"/>
          </a:p>
        </p:txBody>
      </p:sp>
      <p:sp>
        <p:nvSpPr>
          <p:cNvPr id="1214470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What </a:t>
            </a:r>
            <a:r>
              <a:rPr lang="en-US" dirty="0"/>
              <a:t>data is </a:t>
            </a:r>
            <a:r>
              <a:rPr lang="en-US" dirty="0" smtClean="0"/>
              <a:t>shared?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How </a:t>
            </a:r>
            <a:r>
              <a:rPr lang="en-US" dirty="0"/>
              <a:t>it is </a:t>
            </a:r>
            <a:r>
              <a:rPr lang="en-US" dirty="0" smtClean="0"/>
              <a:t>addressed?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What </a:t>
            </a:r>
            <a:r>
              <a:rPr lang="en-US" dirty="0"/>
              <a:t>operations can access </a:t>
            </a:r>
            <a:r>
              <a:rPr lang="en-US" dirty="0" smtClean="0"/>
              <a:t>data?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How </a:t>
            </a:r>
            <a:r>
              <a:rPr lang="en-US" dirty="0"/>
              <a:t>processes refer to each </a:t>
            </a:r>
            <a:r>
              <a:rPr lang="en-US" dirty="0" smtClean="0"/>
              <a:t>other?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sz="2800" dirty="0" smtClean="0"/>
              <a:t>Choice </a:t>
            </a:r>
            <a:r>
              <a:rPr lang="en-US" sz="2800" dirty="0"/>
              <a:t>of naming affects code produced by a compiler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Just remember and load address or keep track of processor number and local virtual address for message passing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Choice </a:t>
            </a:r>
            <a:r>
              <a:rPr lang="en-US" sz="2800" dirty="0"/>
              <a:t>of naming affects replication of data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In cache memory hierarchy or via SW replication and consistency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655DF-C8FB-5847-8881-C55CB5886E44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549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Naming Address Spaces</a:t>
            </a:r>
          </a:p>
        </p:txBody>
      </p:sp>
      <p:sp>
        <p:nvSpPr>
          <p:cNvPr id="121549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Global physical address space</a:t>
            </a:r>
          </a:p>
          <a:p>
            <a:pPr lvl="1"/>
            <a:r>
              <a:rPr lang="en-US" sz="2400"/>
              <a:t>any processor can generate, address and access it in a single operation</a:t>
            </a:r>
          </a:p>
          <a:p>
            <a:r>
              <a:rPr lang="en-US" sz="2800"/>
              <a:t>Global virtual address space</a:t>
            </a:r>
          </a:p>
          <a:p>
            <a:pPr lvl="1"/>
            <a:r>
              <a:rPr lang="en-US" sz="2400"/>
              <a:t>if the address space of each process can  be configured to contain all shared data of the parallel program</a:t>
            </a:r>
          </a:p>
          <a:p>
            <a:pPr lvl="2"/>
            <a:r>
              <a:rPr lang="en-US" sz="2000"/>
              <a:t>memory can be anywhere: virtual address translation handles it</a:t>
            </a:r>
          </a:p>
          <a:p>
            <a:r>
              <a:rPr lang="en-US" sz="2800"/>
              <a:t>Segmented shared address space</a:t>
            </a:r>
          </a:p>
          <a:p>
            <a:pPr lvl="1"/>
            <a:r>
              <a:rPr lang="en-US" sz="2400"/>
              <a:t>locations are named &lt;process number, address&gt; uniformly for all processes of the parallel program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655DF-C8FB-5847-8881-C55CB5886E44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651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Fundamental </a:t>
            </a:r>
            <a:r>
              <a:rPr lang="en-US" dirty="0" smtClean="0"/>
              <a:t>Issues</a:t>
            </a:r>
            <a:br>
              <a:rPr lang="en-US" dirty="0" smtClean="0"/>
            </a:br>
            <a:r>
              <a:rPr lang="en-US" dirty="0" smtClean="0"/>
              <a:t>(#2: Synchronization)</a:t>
            </a:r>
            <a:endParaRPr lang="en-US" dirty="0"/>
          </a:p>
        </p:txBody>
      </p:sp>
      <p:sp>
        <p:nvSpPr>
          <p:cNvPr id="1216518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 </a:t>
            </a:r>
            <a:r>
              <a:rPr lang="en-US" dirty="0"/>
              <a:t>cooperate, processes must coordinate</a:t>
            </a:r>
          </a:p>
          <a:p>
            <a:r>
              <a:rPr lang="en-US" dirty="0"/>
              <a:t>Message passing is implicit coordination with transmission or arrival of data</a:t>
            </a:r>
          </a:p>
          <a:p>
            <a:r>
              <a:rPr lang="en-US" dirty="0"/>
              <a:t>Shared address </a:t>
            </a:r>
            <a:r>
              <a:rPr lang="en-US" dirty="0">
                <a:ea typeface="Lucida Grande" charset="0"/>
                <a:cs typeface="Lucida Grande" charset="0"/>
              </a:rPr>
              <a:t>→</a:t>
            </a:r>
            <a:r>
              <a:rPr lang="en-US" dirty="0"/>
              <a:t> additional operations to explicitly coordinate: </a:t>
            </a:r>
            <a:br>
              <a:rPr lang="en-US" dirty="0"/>
            </a:br>
            <a:r>
              <a:rPr lang="en-US" dirty="0"/>
              <a:t>e.g., write a flag, awaken a thread, interrupt a processor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655DF-C8FB-5847-8881-C55CB5886E44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MBC">
  <a:themeElements>
    <a:clrScheme name="UMBC 4">
      <a:dk1>
        <a:srgbClr val="000000"/>
      </a:dk1>
      <a:lt1>
        <a:srgbClr val="FFFFCC"/>
      </a:lt1>
      <a:dk2>
        <a:srgbClr val="808000"/>
      </a:dk2>
      <a:lt2>
        <a:srgbClr val="666633"/>
      </a:lt2>
      <a:accent1>
        <a:srgbClr val="339933"/>
      </a:accent1>
      <a:accent2>
        <a:srgbClr val="800000"/>
      </a:accent2>
      <a:accent3>
        <a:srgbClr val="FFFFE2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UMBC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UMBC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BC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X:Templates:My Templates:UMBC.pot</Template>
  <TotalTime>2446</TotalTime>
  <Words>1367</Words>
  <Application>Microsoft Macintosh PowerPoint</Application>
  <PresentationFormat>On-screen Show (4:3)</PresentationFormat>
  <Paragraphs>238</Paragraphs>
  <Slides>27</Slides>
  <Notes>26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Arial Black</vt:lpstr>
      <vt:lpstr>Lucida Grande</vt:lpstr>
      <vt:lpstr>Times New Roman</vt:lpstr>
      <vt:lpstr>ヒラギノ角ゴ Pro W3</vt:lpstr>
      <vt:lpstr>Arial</vt:lpstr>
      <vt:lpstr>UMBC</vt:lpstr>
      <vt:lpstr>Document</vt:lpstr>
      <vt:lpstr>CMSC 611: Advanced Computer Architecture</vt:lpstr>
      <vt:lpstr>Shared Memory</vt:lpstr>
      <vt:lpstr>Centralized Shared Memory </vt:lpstr>
      <vt:lpstr>Distributed Memory </vt:lpstr>
      <vt:lpstr>Shared Address Model</vt:lpstr>
      <vt:lpstr>Shared Address Model</vt:lpstr>
      <vt:lpstr>Three Fundamental Issues  (#1: Naming)</vt:lpstr>
      <vt:lpstr>Naming Address Spaces</vt:lpstr>
      <vt:lpstr>Three Fundamental Issues (#2: Synchronization)</vt:lpstr>
      <vt:lpstr>Three Fundamental Issues (#3: Latency &amp; Bandwidth)</vt:lpstr>
      <vt:lpstr>Centralized Shared Memory MIMD </vt:lpstr>
      <vt:lpstr>Cache Coherency</vt:lpstr>
      <vt:lpstr>Potential HW Coherency Solutions</vt:lpstr>
      <vt:lpstr>Potential HW Coherency Solutions</vt:lpstr>
      <vt:lpstr>Basic Snooping Protocols</vt:lpstr>
      <vt:lpstr>Basic Snooping Protocols</vt:lpstr>
      <vt:lpstr>Invalidate vs. Update</vt:lpstr>
      <vt:lpstr>Invalidate vs. Update</vt:lpstr>
      <vt:lpstr>An Example Snoopy Protocol</vt:lpstr>
      <vt:lpstr>Snoopy-Cache Controller</vt:lpstr>
      <vt:lpstr>Example</vt:lpstr>
      <vt:lpstr>Example</vt:lpstr>
      <vt:lpstr>Example</vt:lpstr>
      <vt:lpstr>Example</vt:lpstr>
      <vt:lpstr>Example</vt:lpstr>
      <vt:lpstr>Example</vt:lpstr>
      <vt:lpstr>Modern Variations</vt:lpstr>
    </vt:vector>
  </TitlesOfParts>
  <Company>˧耀쿘Τ౜뿿큠Τៈ쿘˧훼뿿큐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CMSC 611: Advanced Computer Architecture</dc:title>
  <dc:creator>Marc Olano</dc:creator>
  <cp:lastModifiedBy>Microsoft Office User</cp:lastModifiedBy>
  <cp:revision>110</cp:revision>
  <cp:lastPrinted>2003-11-05T16:28:34Z</cp:lastPrinted>
  <dcterms:created xsi:type="dcterms:W3CDTF">2010-12-01T20:26:55Z</dcterms:created>
  <dcterms:modified xsi:type="dcterms:W3CDTF">2016-04-28T20:59:24Z</dcterms:modified>
</cp:coreProperties>
</file>