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351" r:id="rId3"/>
    <p:sldId id="352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71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9" r:id="rId20"/>
    <p:sldId id="370" r:id="rId21"/>
    <p:sldId id="372" r:id="rId22"/>
    <p:sldId id="373" r:id="rId23"/>
    <p:sldId id="374" r:id="rId24"/>
    <p:sldId id="375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orient="horz" pos="4224">
          <p15:clr>
            <a:srgbClr val="A4A3A4"/>
          </p15:clr>
        </p15:guide>
        <p15:guide id="3" pos="2880">
          <p15:clr>
            <a:srgbClr val="A4A3A4"/>
          </p15:clr>
        </p15:guide>
        <p15:guide id="4" pos="57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4" autoAdjust="0"/>
    <p:restoredTop sz="90922"/>
  </p:normalViewPr>
  <p:slideViewPr>
    <p:cSldViewPr snapToObjects="1">
      <p:cViewPr varScale="1">
        <p:scale>
          <a:sx n="103" d="100"/>
          <a:sy n="103" d="100"/>
        </p:scale>
        <p:origin x="1176" y="168"/>
      </p:cViewPr>
      <p:guideLst>
        <p:guide orient="horz" pos="720"/>
        <p:guide orient="horz" pos="4224"/>
        <p:guide pos="2880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64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623F7A0B-B3F9-3C45-B83A-4F3FC3481A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38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8CE05415-15ED-A641-91E7-3BC8322701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859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013E3-3A9A-1E49-844A-C3F1FAB9D7A5}" type="slidenum">
              <a:rPr lang="en-US"/>
              <a:pPr/>
              <a:t>1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3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ECA784-2BC5-5142-AEB4-419129290323}" type="slidenum">
              <a:rPr lang="en-US"/>
              <a:pPr/>
              <a:t>10</a:t>
            </a:fld>
            <a:endParaRPr lang="en-US"/>
          </a:p>
        </p:txBody>
      </p:sp>
      <p:sp>
        <p:nvSpPr>
          <p:cNvPr id="123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90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8FF24-6BF3-F942-8BDA-7F87F9CF9C91}" type="slidenum">
              <a:rPr lang="en-US"/>
              <a:pPr/>
              <a:t>12</a:t>
            </a:fld>
            <a:endParaRPr lang="en-US"/>
          </a:p>
        </p:txBody>
      </p:sp>
      <p:sp>
        <p:nvSpPr>
          <p:cNvPr id="123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62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71A4A-45D9-7340-9224-EEF98E9DEA8D}" type="slidenum">
              <a:rPr lang="en-US"/>
              <a:pPr/>
              <a:t>13</a:t>
            </a:fld>
            <a:endParaRPr lang="en-US"/>
          </a:p>
        </p:txBody>
      </p:sp>
      <p:sp>
        <p:nvSpPr>
          <p:cNvPr id="123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01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8CE36-7F98-8648-A55C-50DD80D300DB}" type="slidenum">
              <a:rPr lang="en-US"/>
              <a:pPr/>
              <a:t>14</a:t>
            </a:fld>
            <a:endParaRPr lang="en-US"/>
          </a:p>
        </p:txBody>
      </p:sp>
      <p:sp>
        <p:nvSpPr>
          <p:cNvPr id="123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60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30C80-A33F-2B48-B14E-D4FA612E3348}" type="slidenum">
              <a:rPr lang="en-US"/>
              <a:pPr/>
              <a:t>15</a:t>
            </a:fld>
            <a:endParaRPr lang="en-US"/>
          </a:p>
        </p:txBody>
      </p:sp>
      <p:sp>
        <p:nvSpPr>
          <p:cNvPr id="123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6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43536-C073-7645-BD29-373E4D8E2B0E}" type="slidenum">
              <a:rPr lang="en-US"/>
              <a:pPr/>
              <a:t>16</a:t>
            </a:fld>
            <a:endParaRPr lang="en-US"/>
          </a:p>
        </p:txBody>
      </p:sp>
      <p:sp>
        <p:nvSpPr>
          <p:cNvPr id="123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90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99DD2-0FFF-984B-9AC8-6542D3D65521}" type="slidenum">
              <a:rPr lang="en-US"/>
              <a:pPr/>
              <a:t>17</a:t>
            </a:fld>
            <a:endParaRPr lang="en-US"/>
          </a:p>
        </p:txBody>
      </p:sp>
      <p:sp>
        <p:nvSpPr>
          <p:cNvPr id="123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1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533A1-8359-5347-B491-7F73568E62D4}" type="slidenum">
              <a:rPr lang="en-US"/>
              <a:pPr/>
              <a:t>18</a:t>
            </a:fld>
            <a:endParaRPr lang="en-US"/>
          </a:p>
        </p:txBody>
      </p:sp>
      <p:sp>
        <p:nvSpPr>
          <p:cNvPr id="123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753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ED56D-4C39-0B4F-8587-7DEEA357BC7E}" type="slidenum">
              <a:rPr lang="en-US"/>
              <a:pPr/>
              <a:t>19</a:t>
            </a:fld>
            <a:endParaRPr lang="en-US"/>
          </a:p>
        </p:txBody>
      </p:sp>
      <p:sp>
        <p:nvSpPr>
          <p:cNvPr id="125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544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C0ED50-CB0A-0E4E-A950-243B3B0F7A70}" type="slidenum">
              <a:rPr lang="en-US"/>
              <a:pPr/>
              <a:t>20</a:t>
            </a:fld>
            <a:endParaRPr lang="en-US"/>
          </a:p>
        </p:txBody>
      </p:sp>
      <p:sp>
        <p:nvSpPr>
          <p:cNvPr id="1251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1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97475-A452-A84C-88BA-7AF7E3BD2519}" type="slidenum">
              <a:rPr lang="en-US"/>
              <a:pPr/>
              <a:t>2</a:t>
            </a:fld>
            <a:endParaRPr lang="en-US"/>
          </a:p>
        </p:txBody>
      </p:sp>
      <p:sp>
        <p:nvSpPr>
          <p:cNvPr id="122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173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DA440-F7DC-A342-A8D6-1D7D98DE4B21}" type="slidenum">
              <a:rPr lang="en-US"/>
              <a:pPr/>
              <a:t>21</a:t>
            </a:fld>
            <a:endParaRPr lang="en-US"/>
          </a:p>
        </p:txBody>
      </p:sp>
      <p:sp>
        <p:nvSpPr>
          <p:cNvPr id="124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3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E3A64-5A87-274E-8BDF-75607B7FCD47}" type="slidenum">
              <a:rPr lang="en-US"/>
              <a:pPr/>
              <a:t>22</a:t>
            </a:fld>
            <a:endParaRPr lang="en-US"/>
          </a:p>
        </p:txBody>
      </p:sp>
      <p:sp>
        <p:nvSpPr>
          <p:cNvPr id="124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741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B2132-D3DA-5146-B524-5BD50BEA4275}" type="slidenum">
              <a:rPr lang="en-US"/>
              <a:pPr/>
              <a:t>23</a:t>
            </a:fld>
            <a:endParaRPr lang="en-US"/>
          </a:p>
        </p:txBody>
      </p:sp>
      <p:sp>
        <p:nvSpPr>
          <p:cNvPr id="124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89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DBC35-D641-9146-943E-BA4A0CC1E6F2}" type="slidenum">
              <a:rPr lang="en-US"/>
              <a:pPr/>
              <a:t>24</a:t>
            </a:fld>
            <a:endParaRPr lang="en-US"/>
          </a:p>
        </p:txBody>
      </p:sp>
      <p:sp>
        <p:nvSpPr>
          <p:cNvPr id="124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04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C12A6-0CD3-8846-9FC6-594C3C457F1B}" type="slidenum">
              <a:rPr lang="en-US"/>
              <a:pPr/>
              <a:t>3</a:t>
            </a:fld>
            <a:endParaRPr lang="en-US"/>
          </a:p>
        </p:txBody>
      </p:sp>
      <p:sp>
        <p:nvSpPr>
          <p:cNvPr id="122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43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A94D2-3E1A-AD47-8719-B67E9F0D52DB}" type="slidenum">
              <a:rPr lang="en-US"/>
              <a:pPr/>
              <a:t>4</a:t>
            </a:fld>
            <a:endParaRPr lang="en-US"/>
          </a:p>
        </p:txBody>
      </p:sp>
      <p:sp>
        <p:nvSpPr>
          <p:cNvPr id="122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24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00AD0-6CA4-6A4B-B84E-DC3AF0989C9B}" type="slidenum">
              <a:rPr lang="en-US"/>
              <a:pPr/>
              <a:t>5</a:t>
            </a:fld>
            <a:endParaRPr lang="en-US"/>
          </a:p>
        </p:txBody>
      </p:sp>
      <p:sp>
        <p:nvSpPr>
          <p:cNvPr id="122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16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FA8DC-E5E7-A44A-8C9A-24C5457AB99E}" type="slidenum">
              <a:rPr lang="en-US"/>
              <a:pPr/>
              <a:t>6</a:t>
            </a:fld>
            <a:endParaRPr lang="en-US"/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22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932D1C-D705-2348-AAB3-64BCC3EF629D}" type="slidenum">
              <a:rPr lang="en-US"/>
              <a:pPr/>
              <a:t>7</a:t>
            </a:fld>
            <a:endParaRPr lang="en-US"/>
          </a:p>
        </p:txBody>
      </p:sp>
      <p:sp>
        <p:nvSpPr>
          <p:cNvPr id="122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34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BD006-0AE6-6F4E-B3EC-3098925A2489}" type="slidenum">
              <a:rPr lang="en-US"/>
              <a:pPr/>
              <a:t>8</a:t>
            </a:fld>
            <a:endParaRPr lang="en-US"/>
          </a:p>
        </p:txBody>
      </p:sp>
      <p:sp>
        <p:nvSpPr>
          <p:cNvPr id="126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86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5887E2-BD99-2E4C-A975-905380C56032}" type="slidenum">
              <a:rPr lang="en-US"/>
              <a:pPr/>
              <a:t>9</a:t>
            </a:fld>
            <a:endParaRPr lang="en-US"/>
          </a:p>
        </p:txBody>
      </p:sp>
      <p:sp>
        <p:nvSpPr>
          <p:cNvPr id="123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9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Parallel Computation</a:t>
            </a:r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5297488" y="6613525"/>
            <a:ext cx="3902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/>
              <a:t>Most slides adapted from David Patterson. Some from Mohomed Younis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39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9600" y="2133600"/>
            <a:ext cx="2844800" cy="3911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3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SISD</a:t>
            </a:r>
          </a:p>
        </p:txBody>
      </p:sp>
      <p:sp>
        <p:nvSpPr>
          <p:cNvPr id="119399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Uniprocessor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communicating processes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00" y="3133725"/>
            <a:ext cx="6792913" cy="3190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8659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50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800" y="2679700"/>
            <a:ext cx="8331200" cy="3924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50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MISD</a:t>
            </a:r>
          </a:p>
        </p:txBody>
      </p:sp>
      <p:sp>
        <p:nvSpPr>
          <p:cNvPr id="119501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commercial examples</a:t>
            </a:r>
          </a:p>
          <a:p>
            <a:r>
              <a:rPr lang="en-US"/>
              <a:t>Different operations to a single data set</a:t>
            </a:r>
          </a:p>
          <a:p>
            <a:pPr lvl="1"/>
            <a:r>
              <a:rPr lang="en-US"/>
              <a:t>Find primes</a:t>
            </a:r>
          </a:p>
          <a:p>
            <a:pPr lvl="1"/>
            <a:r>
              <a:rPr lang="en-US"/>
              <a:t>Crack passwords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60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300" y="1968500"/>
            <a:ext cx="8407400" cy="4435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60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SIMD</a:t>
            </a:r>
          </a:p>
        </p:txBody>
      </p:sp>
      <p:sp>
        <p:nvSpPr>
          <p:cNvPr id="11960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Vector/Array computers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70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800" y="2344738"/>
            <a:ext cx="7861300" cy="41227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70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SIMD Arrays</a:t>
            </a:r>
          </a:p>
        </p:txBody>
      </p:sp>
      <p:sp>
        <p:nvSpPr>
          <p:cNvPr id="119706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Performance keys</a:t>
            </a:r>
          </a:p>
          <a:p>
            <a:pPr lvl="1"/>
            <a:r>
              <a:rPr lang="en-US"/>
              <a:t>Utilization</a:t>
            </a:r>
          </a:p>
          <a:p>
            <a:pPr lvl="1"/>
            <a:r>
              <a:rPr lang="en-US"/>
              <a:t>Communication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Parallel Model</a:t>
            </a:r>
          </a:p>
        </p:txBody>
      </p:sp>
      <p:sp>
        <p:nvSpPr>
          <p:cNvPr id="119808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Operations performed in parallel on each element of a large regular data structure, such as an array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One Control Processor broadcast to many processing elements (PE) with condition flag per PE so that can skip</a:t>
            </a:r>
          </a:p>
          <a:p>
            <a:pPr>
              <a:lnSpc>
                <a:spcPct val="90000"/>
              </a:lnSpc>
            </a:pPr>
            <a:r>
              <a:rPr lang="en-US" sz="2800"/>
              <a:t>For distributed memory architecture data is distributed among memories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 parallel model requires fast global synchronization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 parallel programming languages lay out data to processor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Vector processors have similar ISAs, but no data placement restriction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91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9638" y="2433638"/>
            <a:ext cx="7853362" cy="41195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91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SIMD Utilization</a:t>
            </a:r>
          </a:p>
        </p:txBody>
      </p:sp>
      <p:sp>
        <p:nvSpPr>
          <p:cNvPr id="119911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Conditional Execution</a:t>
            </a:r>
          </a:p>
          <a:p>
            <a:pPr lvl="1"/>
            <a:r>
              <a:rPr lang="en-US"/>
              <a:t>PE Enable</a:t>
            </a:r>
          </a:p>
          <a:p>
            <a:pPr lvl="2"/>
            <a:r>
              <a:rPr lang="en-US"/>
              <a:t>if (f&lt;.5) {...}</a:t>
            </a:r>
          </a:p>
          <a:p>
            <a:pPr lvl="1"/>
            <a:r>
              <a:rPr lang="en-US"/>
              <a:t>Global enable check</a:t>
            </a:r>
          </a:p>
          <a:p>
            <a:pPr lvl="2"/>
            <a:r>
              <a:rPr lang="en-US"/>
              <a:t>while (t &gt; 0) {...}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01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300" y="2354263"/>
            <a:ext cx="7861300" cy="4124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00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Communication: MasPar MP1</a:t>
            </a:r>
          </a:p>
        </p:txBody>
      </p:sp>
      <p:sp>
        <p:nvSpPr>
          <p:cNvPr id="12001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Fast local X-net</a:t>
            </a:r>
          </a:p>
          <a:p>
            <a:r>
              <a:rPr lang="en-US"/>
              <a:t>Slow global routing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11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" y="2509838"/>
            <a:ext cx="7853363" cy="41195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011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r>
              <a:rPr lang="en-US" dirty="0"/>
              <a:t>: CM2</a:t>
            </a:r>
          </a:p>
        </p:txBody>
      </p:sp>
      <p:sp>
        <p:nvSpPr>
          <p:cNvPr id="120115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Hypercube local routing</a:t>
            </a:r>
          </a:p>
          <a:p>
            <a:r>
              <a:rPr lang="en-US"/>
              <a:t>Wormhole global routing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Parallel Languages</a:t>
            </a:r>
          </a:p>
        </p:txBody>
      </p:sp>
      <p:sp>
        <p:nvSpPr>
          <p:cNvPr id="12124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SIMD programming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PE point of view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Data: shared or per-PE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What data is distributed?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What is shared over PE subset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What data is broadcast with instruction stream?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layout: shape [256][256]d;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Communication primitives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Higher-level operations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Scan/Prefix </a:t>
            </a:r>
            <a:r>
              <a:rPr lang="en-US" dirty="0"/>
              <a:t>sum: [</a:t>
            </a:r>
            <a:r>
              <a:rPr lang="en-US" dirty="0" err="1"/>
              <a:t>i]r</a:t>
            </a:r>
            <a:r>
              <a:rPr lang="en-US" dirty="0"/>
              <a:t> = ∑</a:t>
            </a:r>
            <a:r>
              <a:rPr lang="en-US" baseline="-25000" dirty="0" err="1"/>
              <a:t>j≤i</a:t>
            </a:r>
            <a:r>
              <a:rPr lang="en-US" dirty="0"/>
              <a:t> [</a:t>
            </a:r>
            <a:r>
              <a:rPr lang="en-US" dirty="0" err="1"/>
              <a:t>j]d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en-US" dirty="0"/>
              <a:t>1,1,2,3,4 </a:t>
            </a:r>
            <a:r>
              <a:rPr lang="en-US" dirty="0">
                <a:ea typeface="Lucida Grande" charset="0"/>
                <a:cs typeface="Lucida Grande" charset="0"/>
              </a:rPr>
              <a:t>→</a:t>
            </a:r>
            <a:r>
              <a:rPr lang="en-US" dirty="0"/>
              <a:t> 1,1+1=2,2+2=4,4+3=7,7+4=11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Computers</a:t>
            </a:r>
            <a:endParaRPr lang="en-US"/>
          </a:p>
        </p:txBody>
      </p:sp>
      <p:sp>
        <p:nvSpPr>
          <p:cNvPr id="118682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Definition: “A parallel computer is a collection of processing elements that cooperate and communicate to solve large problems fast.”</a:t>
            </a:r>
          </a:p>
          <a:p>
            <a:pPr lvl="1"/>
            <a:r>
              <a:rPr lang="en-US" sz="2400" dirty="0" err="1" smtClean="0"/>
              <a:t>Almasi</a:t>
            </a:r>
            <a:r>
              <a:rPr lang="en-US" sz="2400" dirty="0" smtClean="0"/>
              <a:t> and Gottlieb, Highly Parallel Computing,1989</a:t>
            </a:r>
          </a:p>
          <a:p>
            <a:r>
              <a:rPr lang="en-US" sz="2800" dirty="0" smtClean="0"/>
              <a:t>Parallel machines have become increasingly important since:</a:t>
            </a:r>
          </a:p>
          <a:p>
            <a:pPr lvl="1"/>
            <a:r>
              <a:rPr lang="en-US" sz="2400" dirty="0" smtClean="0"/>
              <a:t>Power &amp; heat problems grow for big/fast processors</a:t>
            </a:r>
          </a:p>
          <a:p>
            <a:pPr lvl="1"/>
            <a:r>
              <a:rPr lang="en-US" sz="2400" dirty="0" smtClean="0"/>
              <a:t>Even with double transistors, how do you use them to make a single processor faster?</a:t>
            </a:r>
          </a:p>
          <a:p>
            <a:pPr lvl="1"/>
            <a:r>
              <a:rPr lang="en-US" sz="2400" dirty="0" smtClean="0"/>
              <a:t>CPUs are being developed with an increasing number of cores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Single Program Multiple Data</a:t>
            </a:r>
          </a:p>
        </p:txBody>
      </p:sp>
      <p:sp>
        <p:nvSpPr>
          <p:cNvPr id="12134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Many problems do not map well to SIMD</a:t>
            </a:r>
          </a:p>
          <a:p>
            <a:pPr lvl="1"/>
            <a:r>
              <a:rPr lang="en-US"/>
              <a:t>Better utilization from MIMD or ILP</a:t>
            </a:r>
          </a:p>
          <a:p>
            <a:r>
              <a:rPr lang="en-US"/>
              <a:t>Data parallel model </a:t>
            </a:r>
            <a:r>
              <a:rPr lang="en-US">
                <a:ea typeface="ヒラギノ角ゴ Pro W3" charset="-128"/>
                <a:cs typeface="ヒラギノ角ゴ Pro W3" charset="-128"/>
              </a:rPr>
              <a:t>⇒</a:t>
            </a:r>
            <a:r>
              <a:rPr lang="en-US"/>
              <a:t> Single Program Multiple Data (SPMD) model</a:t>
            </a:r>
          </a:p>
          <a:p>
            <a:pPr lvl="1"/>
            <a:r>
              <a:rPr lang="en-US"/>
              <a:t>All processors execute identical program</a:t>
            </a:r>
          </a:p>
          <a:p>
            <a:pPr lvl="1"/>
            <a:r>
              <a:rPr lang="en-US"/>
              <a:t>Same program for SIMD, SISD or MIMD</a:t>
            </a:r>
          </a:p>
          <a:p>
            <a:pPr lvl="1"/>
            <a:r>
              <a:rPr lang="en-US"/>
              <a:t>Compiler handles mapping to architecture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32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000" y="3306882"/>
            <a:ext cx="6197600" cy="291123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03205" name="Freeform 5"/>
          <p:cNvSpPr>
            <a:spLocks/>
          </p:cNvSpPr>
          <p:nvPr/>
        </p:nvSpPr>
        <p:spPr bwMode="auto">
          <a:xfrm>
            <a:off x="279400" y="6280150"/>
            <a:ext cx="8451850" cy="419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FDFF08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63500" dist="76199" dir="2700000" algn="ctr" rotWithShape="0">
              <a:schemeClr val="bg2">
                <a:alpha val="75000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3206" name="Text Box 6"/>
          <p:cNvSpPr txBox="1">
            <a:spLocks noChangeArrowheads="1"/>
          </p:cNvSpPr>
          <p:nvPr/>
        </p:nvSpPr>
        <p:spPr bwMode="auto">
          <a:xfrm>
            <a:off x="279400" y="6267450"/>
            <a:ext cx="832167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3500"/>
              </a:lnSpc>
              <a:tabLst>
                <a:tab pos="25400" algn="l"/>
                <a:tab pos="596900" algn="l"/>
                <a:tab pos="1511300" algn="l"/>
                <a:tab pos="2425700" algn="l"/>
                <a:tab pos="3340100" algn="l"/>
                <a:tab pos="4254500" algn="l"/>
                <a:tab pos="5168900" algn="l"/>
                <a:tab pos="6083300" algn="l"/>
                <a:tab pos="6997700" algn="l"/>
              </a:tabLst>
            </a:pPr>
            <a:r>
              <a:rPr lang="en-US" sz="3000">
                <a:latin typeface="Arial" charset="0"/>
              </a:rPr>
              <a:t>Can support either SW model on either HW basis</a:t>
            </a:r>
          </a:p>
        </p:txBody>
      </p:sp>
      <p:sp>
        <p:nvSpPr>
          <p:cNvPr id="12032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MIMD</a:t>
            </a:r>
          </a:p>
        </p:txBody>
      </p:sp>
      <p:sp>
        <p:nvSpPr>
          <p:cNvPr id="1203208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Message Passing</a:t>
            </a:r>
          </a:p>
          <a:p>
            <a:r>
              <a:rPr lang="en-US" sz="2800"/>
              <a:t>Shared memory/distributed memory</a:t>
            </a:r>
          </a:p>
          <a:p>
            <a:pPr lvl="1"/>
            <a:r>
              <a:rPr lang="en-US" sz="2400"/>
              <a:t>Uniform Memory Access (UMA)</a:t>
            </a:r>
          </a:p>
          <a:p>
            <a:pPr lvl="1"/>
            <a:r>
              <a:rPr lang="en-US" sz="2400"/>
              <a:t>Non-Uniform Memory Access (NUMA)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44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</a:t>
            </a:r>
          </a:p>
        </p:txBody>
      </p:sp>
      <p:sp>
        <p:nvSpPr>
          <p:cNvPr id="12042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Processors have private memories, communicate via messages</a:t>
            </a:r>
          </a:p>
          <a:p>
            <a:r>
              <a:rPr lang="en-US"/>
              <a:t>Advantages:</a:t>
            </a:r>
          </a:p>
          <a:p>
            <a:pPr lvl="1"/>
            <a:r>
              <a:rPr lang="en-US"/>
              <a:t>Less hardware, easier to design</a:t>
            </a:r>
          </a:p>
          <a:p>
            <a:pPr lvl="1"/>
            <a:r>
              <a:rPr lang="en-US"/>
              <a:t>Focuses attention on costly non-local operations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83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Passing Model</a:t>
            </a:r>
          </a:p>
        </p:txBody>
      </p:sp>
      <p:sp>
        <p:nvSpPr>
          <p:cNvPr id="12052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PE has local processor, data, (I/O)</a:t>
            </a:r>
          </a:p>
          <a:p>
            <a:pPr lvl="1"/>
            <a:r>
              <a:rPr lang="en-US"/>
              <a:t>Explicit I/O to communicate with other PEs</a:t>
            </a:r>
          </a:p>
          <a:p>
            <a:pPr lvl="1"/>
            <a:r>
              <a:rPr lang="en-US"/>
              <a:t>Essentially NUMA but integrated at I/O vs. memory system</a:t>
            </a:r>
          </a:p>
          <a:p>
            <a:r>
              <a:rPr lang="en-US"/>
              <a:t>Free run between Send &amp; Receive</a:t>
            </a:r>
          </a:p>
          <a:p>
            <a:pPr lvl="1"/>
            <a:r>
              <a:rPr lang="en-US"/>
              <a:t>Send + Receive = Synchronization between processes (event model)</a:t>
            </a:r>
          </a:p>
          <a:p>
            <a:pPr lvl="2"/>
            <a:r>
              <a:rPr lang="en-US"/>
              <a:t>Send: local buffer, remote receiving process/port</a:t>
            </a:r>
          </a:p>
          <a:p>
            <a:pPr lvl="2"/>
            <a:r>
              <a:rPr lang="en-US"/>
              <a:t>Receive: remote sending process/port, local buffer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22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message passing</a:t>
            </a:r>
          </a:p>
        </p:txBody>
      </p:sp>
      <p:sp>
        <p:nvSpPr>
          <p:cNvPr id="12062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Early machines</a:t>
            </a:r>
          </a:p>
          <a:p>
            <a:pPr lvl="1"/>
            <a:r>
              <a:rPr lang="en-US"/>
              <a:t>Local communication</a:t>
            </a:r>
          </a:p>
          <a:p>
            <a:pPr lvl="1"/>
            <a:r>
              <a:rPr lang="en-US"/>
              <a:t>Blocking send &amp; receive</a:t>
            </a:r>
          </a:p>
          <a:p>
            <a:r>
              <a:rPr lang="en-US"/>
              <a:t>Later: DMA with non-blocking sends</a:t>
            </a:r>
          </a:p>
          <a:p>
            <a:pPr lvl="1"/>
            <a:r>
              <a:rPr lang="en-US"/>
              <a:t>DMA for receive into buffer until processor does receive, and then data is transferred to local memory</a:t>
            </a:r>
          </a:p>
          <a:p>
            <a:r>
              <a:rPr lang="en-US"/>
              <a:t>Later still: SW libraries to allow arbitrary communication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33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about parallel computers:</a:t>
            </a:r>
            <a:endParaRPr lang="en-US"/>
          </a:p>
        </p:txBody>
      </p:sp>
      <p:sp>
        <p:nvSpPr>
          <p:cNvPr id="118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large a collection?</a:t>
            </a:r>
          </a:p>
          <a:p>
            <a:r>
              <a:rPr lang="en-US" dirty="0" smtClean="0"/>
              <a:t>How powerful are processing elements?</a:t>
            </a:r>
          </a:p>
          <a:p>
            <a:r>
              <a:rPr lang="en-US" dirty="0" smtClean="0"/>
              <a:t>How do they cooperate and communicate?</a:t>
            </a:r>
          </a:p>
          <a:p>
            <a:r>
              <a:rPr lang="en-US" dirty="0" smtClean="0"/>
              <a:t>How are data transmitted? </a:t>
            </a:r>
          </a:p>
          <a:p>
            <a:r>
              <a:rPr lang="en-US" dirty="0" smtClean="0"/>
              <a:t>What type of interconnection?</a:t>
            </a:r>
          </a:p>
          <a:p>
            <a:r>
              <a:rPr lang="en-US" dirty="0" smtClean="0"/>
              <a:t>What are HW and SW primitives for programmers?</a:t>
            </a:r>
          </a:p>
          <a:p>
            <a:r>
              <a:rPr lang="en-US" dirty="0" smtClean="0"/>
              <a:t>Does it translate into performance?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of Parallelism</a:t>
            </a:r>
          </a:p>
        </p:txBody>
      </p:sp>
      <p:sp>
        <p:nvSpPr>
          <p:cNvPr id="1188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Bit-level parallelism</a:t>
            </a:r>
          </a:p>
          <a:p>
            <a:pPr lvl="1"/>
            <a:r>
              <a:rPr lang="en-US"/>
              <a:t>ALU parallelism: 1-bit, 4-bits, 8-bit, ...</a:t>
            </a:r>
          </a:p>
          <a:p>
            <a:r>
              <a:rPr lang="en-US"/>
              <a:t>Instruction-level parallelism (ILP)</a:t>
            </a:r>
          </a:p>
          <a:p>
            <a:pPr lvl="1"/>
            <a:r>
              <a:rPr lang="en-US"/>
              <a:t>Pipelining, Superscalar, VLIW, Out-of-Order execution</a:t>
            </a:r>
          </a:p>
          <a:p>
            <a:r>
              <a:rPr lang="en-US">
                <a:solidFill>
                  <a:schemeClr val="accent2"/>
                </a:solidFill>
              </a:rPr>
              <a:t>Process/Thread-level parallelism</a:t>
            </a:r>
            <a:endParaRPr lang="en-US"/>
          </a:p>
          <a:p>
            <a:pPr lvl="1"/>
            <a:r>
              <a:rPr lang="en-US"/>
              <a:t>Divide job into parallel tasks</a:t>
            </a:r>
          </a:p>
          <a:p>
            <a:r>
              <a:rPr lang="en-US"/>
              <a:t>Job-level parallelism</a:t>
            </a:r>
          </a:p>
          <a:p>
            <a:pPr lvl="1"/>
            <a:r>
              <a:rPr lang="en-US"/>
              <a:t>Independent jobs on one computer 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9920" name="Group 32"/>
          <p:cNvGraphicFramePr>
            <a:graphicFrameLocks noGrp="1"/>
          </p:cNvGraphicFramePr>
          <p:nvPr/>
        </p:nvGraphicFramePr>
        <p:xfrm>
          <a:off x="1193800" y="3886200"/>
          <a:ext cx="6426200" cy="2814320"/>
        </p:xfrm>
        <a:graphic>
          <a:graphicData uri="http://schemas.openxmlformats.org/drawingml/2006/table">
            <a:tbl>
              <a:tblPr/>
              <a:tblGrid>
                <a:gridCol w="2806700"/>
                <a:gridCol w="1917700"/>
                <a:gridCol w="1701800"/>
              </a:tblGrid>
              <a:tr h="4064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App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Perf (GFLOPS)     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Memory (GB)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48 hour weather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0.1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72 hour weather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3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Pharmaceutical design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Global Change, Genome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89921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</a:t>
            </a:r>
          </a:p>
        </p:txBody>
      </p:sp>
      <p:sp>
        <p:nvSpPr>
          <p:cNvPr id="1189922" name="Rectangle 3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Scientific Computing </a:t>
            </a:r>
          </a:p>
          <a:p>
            <a:pPr lvl="1"/>
            <a:r>
              <a:rPr lang="en-US" sz="2000"/>
              <a:t>Nearly Unlimited Demand (Grand Challenge):</a:t>
            </a:r>
          </a:p>
          <a:p>
            <a:pPr lvl="1"/>
            <a:r>
              <a:rPr lang="en-US" sz="2000"/>
              <a:t>Successes in some real industries: </a:t>
            </a:r>
          </a:p>
          <a:p>
            <a:pPr lvl="2"/>
            <a:r>
              <a:rPr lang="en-US" sz="1800"/>
              <a:t>Petroleum: reservoir modeling</a:t>
            </a:r>
          </a:p>
          <a:p>
            <a:pPr lvl="2"/>
            <a:r>
              <a:rPr lang="en-US" sz="1800"/>
              <a:t>Automotive: crash simulation, drag analysis, engine</a:t>
            </a:r>
          </a:p>
          <a:p>
            <a:pPr lvl="2"/>
            <a:r>
              <a:rPr lang="en-US" sz="1800"/>
              <a:t>Aeronautics: airflow analysis, engine, structural mechanics</a:t>
            </a:r>
          </a:p>
          <a:p>
            <a:pPr lvl="2"/>
            <a:r>
              <a:rPr lang="en-US" sz="1800"/>
              <a:t>Pharmaceuticals: molecular modeling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Commercial Applications</a:t>
            </a:r>
          </a:p>
        </p:txBody>
      </p:sp>
      <p:sp>
        <p:nvSpPr>
          <p:cNvPr id="11909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Transaction processing</a:t>
            </a:r>
          </a:p>
          <a:p>
            <a:r>
              <a:rPr lang="en-US"/>
              <a:t>File servers</a:t>
            </a:r>
          </a:p>
          <a:p>
            <a:r>
              <a:rPr lang="en-US"/>
              <a:t>Electronic CAD simulation</a:t>
            </a:r>
          </a:p>
          <a:p>
            <a:r>
              <a:rPr lang="en-US"/>
              <a:t>Large WWW servers</a:t>
            </a:r>
          </a:p>
          <a:p>
            <a:r>
              <a:rPr lang="en-US"/>
              <a:t>WWW search engines</a:t>
            </a:r>
          </a:p>
          <a:p>
            <a:r>
              <a:rPr lang="en-US"/>
              <a:t>Graphics</a:t>
            </a:r>
          </a:p>
          <a:p>
            <a:pPr lvl="1"/>
            <a:r>
              <a:rPr lang="en-US"/>
              <a:t>Graphics hardware</a:t>
            </a:r>
          </a:p>
          <a:p>
            <a:pPr lvl="1"/>
            <a:r>
              <a:rPr lang="en-US"/>
              <a:t>Render Farms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Framework</a:t>
            </a:r>
          </a:p>
        </p:txBody>
      </p:sp>
      <p:sp>
        <p:nvSpPr>
          <p:cNvPr id="11919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Extend traditional computer architecture with a communication architecture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abstractions (HW/SW interface)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organizational structure to realize abstraction efficiently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Programming Model: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Multiprogramming: lots of jobs, no communication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Shared address space: communicate via memory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Message passing: send and receive messages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Data Parallel: </a:t>
            </a:r>
            <a:r>
              <a:rPr lang="en-US" sz="2400" dirty="0" smtClean="0"/>
              <a:t>operate </a:t>
            </a:r>
            <a:r>
              <a:rPr lang="en-US" sz="2400" dirty="0"/>
              <a:t>on several data sets simultaneously and then exchange information globally and simultaneously (shared or </a:t>
            </a:r>
            <a:r>
              <a:rPr lang="en-US" sz="2400" dirty="0" smtClean="0"/>
              <a:t>message)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 Abstraction</a:t>
            </a:r>
            <a:endParaRPr lang="en-US"/>
          </a:p>
        </p:txBody>
      </p:sp>
      <p:sp>
        <p:nvSpPr>
          <p:cNvPr id="126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Shared address space: </a:t>
            </a:r>
          </a:p>
          <a:p>
            <a:pPr lvl="1"/>
            <a:r>
              <a:rPr lang="en-US" smtClean="0"/>
              <a:t>e.g., load, store, atomic swap</a:t>
            </a:r>
          </a:p>
          <a:p>
            <a:r>
              <a:rPr lang="en-US" smtClean="0"/>
              <a:t>Message passing: </a:t>
            </a:r>
          </a:p>
          <a:p>
            <a:pPr lvl="1"/>
            <a:r>
              <a:rPr lang="en-US" smtClean="0"/>
              <a:t>e.g., send, receive library calls</a:t>
            </a:r>
          </a:p>
          <a:p>
            <a:r>
              <a:rPr lang="en-US" smtClean="0"/>
              <a:t>Debate over this topic (ease of programming, scaling) </a:t>
            </a:r>
          </a:p>
          <a:p>
            <a:pPr lvl="1"/>
            <a:r>
              <a:rPr lang="en-US" smtClean="0"/>
              <a:t>many hardware designs 1:1 programming model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9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Taxonomy of Parallel Architecture </a:t>
            </a:r>
          </a:p>
        </p:txBody>
      </p:sp>
      <p:sp>
        <p:nvSpPr>
          <p:cNvPr id="119296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Flynn Categories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SISD</a:t>
            </a:r>
            <a:r>
              <a:rPr lang="en-US" dirty="0"/>
              <a:t> (Single Instruction Single Data)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MIMD</a:t>
            </a:r>
            <a:r>
              <a:rPr lang="en-US" dirty="0" smtClean="0"/>
              <a:t> (Multiple Instruction Multiple Data)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MISD</a:t>
            </a:r>
            <a:r>
              <a:rPr lang="en-US" dirty="0" smtClean="0"/>
              <a:t> </a:t>
            </a:r>
            <a:r>
              <a:rPr lang="en-US" dirty="0"/>
              <a:t>(Multiple Instruction Single Data)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SIMD</a:t>
            </a:r>
            <a:r>
              <a:rPr lang="en-US" dirty="0"/>
              <a:t> (Single Instruction Multiple Data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2165</TotalTime>
  <Words>880</Words>
  <Application>Microsoft Macintosh PowerPoint</Application>
  <PresentationFormat>On-screen Show (4:3)</PresentationFormat>
  <Paragraphs>206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Black</vt:lpstr>
      <vt:lpstr>Helvetica</vt:lpstr>
      <vt:lpstr>Lucida Grande</vt:lpstr>
      <vt:lpstr>Times New Roman</vt:lpstr>
      <vt:lpstr>ヒラギノ角ゴ Pro W3</vt:lpstr>
      <vt:lpstr>Arial</vt:lpstr>
      <vt:lpstr>UMBC</vt:lpstr>
      <vt:lpstr>CMSC 611: Advanced Computer Architecture</vt:lpstr>
      <vt:lpstr>Parallel Computers</vt:lpstr>
      <vt:lpstr>Questions about parallel computers:</vt:lpstr>
      <vt:lpstr>Level of Parallelism</vt:lpstr>
      <vt:lpstr>Applications</vt:lpstr>
      <vt:lpstr>Commercial Applications</vt:lpstr>
      <vt:lpstr>Framework</vt:lpstr>
      <vt:lpstr>Communication Abstraction</vt:lpstr>
      <vt:lpstr>Taxonomy of Parallel Architecture </vt:lpstr>
      <vt:lpstr>SISD</vt:lpstr>
      <vt:lpstr>MIMD</vt:lpstr>
      <vt:lpstr>MISD</vt:lpstr>
      <vt:lpstr>SIMD</vt:lpstr>
      <vt:lpstr>SIMD Arrays</vt:lpstr>
      <vt:lpstr>Data Parallel Model</vt:lpstr>
      <vt:lpstr>SIMD Utilization</vt:lpstr>
      <vt:lpstr>Communication: MasPar MP1</vt:lpstr>
      <vt:lpstr>Communication: CM2</vt:lpstr>
      <vt:lpstr>Data Parallel Languages</vt:lpstr>
      <vt:lpstr>Single Program Multiple Data</vt:lpstr>
      <vt:lpstr>MIMD</vt:lpstr>
      <vt:lpstr>Message passing</vt:lpstr>
      <vt:lpstr>Message Passing Model</vt:lpstr>
      <vt:lpstr>History of message passing</vt:lpstr>
    </vt:vector>
  </TitlesOfParts>
  <Company>˧耀쿘Τ౜뿿큠Τៈ쿘˧훼뿿큐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Microsoft Office User</cp:lastModifiedBy>
  <cp:revision>105</cp:revision>
  <cp:lastPrinted>2010-11-24T20:51:16Z</cp:lastPrinted>
  <dcterms:created xsi:type="dcterms:W3CDTF">2010-11-24T20:50:40Z</dcterms:created>
  <dcterms:modified xsi:type="dcterms:W3CDTF">2016-04-26T17:26:09Z</dcterms:modified>
</cp:coreProperties>
</file>