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95" r:id="rId3"/>
    <p:sldId id="396" r:id="rId4"/>
    <p:sldId id="397" r:id="rId5"/>
    <p:sldId id="398" r:id="rId6"/>
    <p:sldId id="399" r:id="rId7"/>
    <p:sldId id="343" r:id="rId8"/>
    <p:sldId id="344" r:id="rId9"/>
    <p:sldId id="345" r:id="rId10"/>
    <p:sldId id="346" r:id="rId11"/>
    <p:sldId id="347" r:id="rId12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56"/>
  </p:normalViewPr>
  <p:slideViewPr>
    <p:cSldViewPr snapToObjects="1">
      <p:cViewPr varScale="1">
        <p:scale>
          <a:sx n="112" d="100"/>
          <a:sy n="112" d="100"/>
        </p:scale>
        <p:origin x="1640" y="184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035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079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8247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20B62A-14AE-DC44-AFBB-82FC046034DF}" type="slidenum">
              <a:rPr lang="en-US"/>
              <a:pPr/>
              <a:t>10</a:t>
            </a:fld>
            <a:endParaRPr lang="en-US"/>
          </a:p>
        </p:txBody>
      </p:sp>
      <p:sp>
        <p:nvSpPr>
          <p:cNvPr id="1091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1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8660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9FF090-0E52-9841-BDCA-1C73C99E6CC7}" type="slidenum">
              <a:rPr lang="en-US"/>
              <a:pPr/>
              <a:t>11</a:t>
            </a:fld>
            <a:endParaRPr lang="en-US"/>
          </a:p>
        </p:txBody>
      </p:sp>
      <p:sp>
        <p:nvSpPr>
          <p:cNvPr id="1092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06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837476-A3DF-B94C-88B3-494D13FA742F}" type="slidenum">
              <a:rPr lang="en-US"/>
              <a:pPr/>
              <a:t>2</a:t>
            </a:fld>
            <a:endParaRPr lang="en-US"/>
          </a:p>
        </p:txBody>
      </p:sp>
      <p:sp>
        <p:nvSpPr>
          <p:cNvPr id="1072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2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0110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AB0B2-C9A3-8842-AEF6-B65D203454B8}" type="slidenum">
              <a:rPr lang="en-US"/>
              <a:pPr/>
              <a:t>3</a:t>
            </a:fld>
            <a:endParaRPr lang="en-US"/>
          </a:p>
        </p:txBody>
      </p:sp>
      <p:sp>
        <p:nvSpPr>
          <p:cNvPr id="1073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707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07FCD1-F235-E647-83CA-5009CE077FC3}" type="slidenum">
              <a:rPr lang="en-US"/>
              <a:pPr/>
              <a:t>4</a:t>
            </a:fld>
            <a:endParaRPr lang="en-US"/>
          </a:p>
        </p:txBody>
      </p:sp>
      <p:sp>
        <p:nvSpPr>
          <p:cNvPr id="1074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4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615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7E92C1-257C-B144-B2B8-D240431985ED}" type="slidenum">
              <a:rPr lang="en-US"/>
              <a:pPr/>
              <a:t>5</a:t>
            </a:fld>
            <a:endParaRPr lang="en-US"/>
          </a:p>
        </p:txBody>
      </p:sp>
      <p:sp>
        <p:nvSpPr>
          <p:cNvPr id="1075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176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3DA475-EC72-BC49-809B-BF5B069E9CE4}" type="slidenum">
              <a:rPr lang="en-US"/>
              <a:pPr/>
              <a:t>6</a:t>
            </a:fld>
            <a:endParaRPr lang="en-US"/>
          </a:p>
        </p:txBody>
      </p:sp>
      <p:sp>
        <p:nvSpPr>
          <p:cNvPr id="1076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6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734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6B32F5-2A0D-EA4B-A392-0354126DF5F2}" type="slidenum">
              <a:rPr lang="en-US"/>
              <a:pPr/>
              <a:t>7</a:t>
            </a:fld>
            <a:endParaRPr lang="en-US"/>
          </a:p>
        </p:txBody>
      </p:sp>
      <p:sp>
        <p:nvSpPr>
          <p:cNvPr id="1088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8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099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728E14-C5AE-FF40-89AC-3540C7A96963}" type="slidenum">
              <a:rPr lang="en-US"/>
              <a:pPr/>
              <a:t>8</a:t>
            </a:fld>
            <a:endParaRPr lang="en-US"/>
          </a:p>
        </p:txBody>
      </p:sp>
      <p:sp>
        <p:nvSpPr>
          <p:cNvPr id="1089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9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356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2C452F-2213-CE45-A607-481E611761CD}" type="slidenum">
              <a:rPr lang="en-US"/>
              <a:pPr/>
              <a:t>9</a:t>
            </a:fld>
            <a:endParaRPr lang="en-US"/>
          </a:p>
        </p:txBody>
      </p:sp>
      <p:sp>
        <p:nvSpPr>
          <p:cNvPr id="1090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43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7010400" y="-3016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10062-BC12-D149-8247-9E8E801807C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  <p:sldLayoutId id="2147483664" r:id="rId9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png"/><Relationship Id="rId6" Type="http://schemas.openxmlformats.org/officeDocument/2006/relationships/oleObject" Target="../embeddings/oleObject2.bin"/><Relationship Id="rId7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4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4" Type="http://schemas.openxmlformats.org/officeDocument/2006/relationships/oleObject" Target="../embeddings/oleObject5.bin"/><Relationship Id="rId5" Type="http://schemas.openxmlformats.org/officeDocument/2006/relationships/image" Target="../media/image5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6.bin"/><Relationship Id="rId5" Type="http://schemas.openxmlformats.org/officeDocument/2006/relationships/oleObject" Target="../embeddings/Microsoft_Word_97_-_2004_Document1.doc"/><Relationship Id="rId6" Type="http://schemas.openxmlformats.org/officeDocument/2006/relationships/image" Target="../media/image6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a typeface="ＭＳ Ｐゴシック" pitchFamily="-108" charset="-128"/>
                <a:cs typeface="ＭＳ Ｐゴシック" pitchFamily="-108" charset="-128"/>
              </a:rPr>
              <a:t>Memory &amp; Virtual Memory</a:t>
            </a: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32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37321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Want to prevent a process from corrupting memory space of other processes</a:t>
            </a:r>
          </a:p>
          <a:p>
            <a:pPr lvl="1">
              <a:lnSpc>
                <a:spcPct val="90000"/>
              </a:lnSpc>
            </a:pPr>
            <a:r>
              <a:rPr lang="en-US"/>
              <a:t>Privileged and non-privileged execution</a:t>
            </a:r>
          </a:p>
          <a:p>
            <a:pPr>
              <a:lnSpc>
                <a:spcPct val="90000"/>
              </a:lnSpc>
            </a:pPr>
            <a:r>
              <a:rPr lang="en-US"/>
              <a:t>Implementation can map independent virtual pages to separate physical pages</a:t>
            </a:r>
          </a:p>
          <a:p>
            <a:pPr>
              <a:lnSpc>
                <a:spcPct val="90000"/>
              </a:lnSpc>
            </a:pPr>
            <a:r>
              <a:rPr lang="en-US"/>
              <a:t>Write protection bits in the page table for authentication </a:t>
            </a:r>
          </a:p>
          <a:p>
            <a:pPr>
              <a:lnSpc>
                <a:spcPct val="90000"/>
              </a:lnSpc>
            </a:pPr>
            <a:r>
              <a:rPr lang="en-US"/>
              <a:t>Sharing pages through mapping virtual pages of different processes to same physical pages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Protection</a:t>
            </a:r>
          </a:p>
        </p:txBody>
      </p:sp>
      <p:sp>
        <p:nvSpPr>
          <p:cNvPr id="1065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enable the operating system to implement protection, the hardware must provide at least the following capabilities:</a:t>
            </a:r>
          </a:p>
          <a:p>
            <a:pPr lvl="1"/>
            <a:r>
              <a:rPr lang="en-US"/>
              <a:t>Support at least two mode of operations, one of them is a user mode</a:t>
            </a:r>
          </a:p>
          <a:p>
            <a:pPr lvl="1"/>
            <a:r>
              <a:rPr lang="en-US"/>
              <a:t>Provide a portion of CPU state that a user process can read but not write, </a:t>
            </a:r>
          </a:p>
          <a:p>
            <a:pPr lvl="2"/>
            <a:r>
              <a:rPr lang="en-US"/>
              <a:t>e.g. page pointer and TLB</a:t>
            </a:r>
          </a:p>
          <a:p>
            <a:pPr lvl="1"/>
            <a:r>
              <a:rPr lang="en-US"/>
              <a:t>Enable change of operation modes through special instructions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485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Avoiding Address Translation</a:t>
            </a:r>
          </a:p>
        </p:txBody>
      </p:sp>
      <p:sp>
        <p:nvSpPr>
          <p:cNvPr id="9748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Send virtual address to cache? </a:t>
            </a:r>
          </a:p>
          <a:p>
            <a:pPr lvl="1"/>
            <a:r>
              <a:rPr lang="en-US" sz="2400"/>
              <a:t>Called </a:t>
            </a:r>
            <a:r>
              <a:rPr lang="en-US" sz="2400">
                <a:solidFill>
                  <a:schemeClr val="accent2"/>
                </a:solidFill>
              </a:rPr>
              <a:t>Virtually Addressed Cache</a:t>
            </a:r>
            <a:r>
              <a:rPr lang="en-US" sz="2400"/>
              <a:t> or just </a:t>
            </a:r>
            <a:r>
              <a:rPr lang="en-US" sz="2400">
                <a:solidFill>
                  <a:schemeClr val="accent2"/>
                </a:solidFill>
              </a:rPr>
              <a:t>Virtual Cache</a:t>
            </a:r>
            <a:r>
              <a:rPr lang="en-US" sz="2400"/>
              <a:t> vs. </a:t>
            </a:r>
            <a:r>
              <a:rPr lang="en-US" sz="2400">
                <a:solidFill>
                  <a:schemeClr val="accent2"/>
                </a:solidFill>
              </a:rPr>
              <a:t>Physical Cache</a:t>
            </a:r>
            <a:endParaRPr lang="en-US" sz="2400"/>
          </a:p>
          <a:p>
            <a:pPr lvl="1"/>
            <a:r>
              <a:rPr lang="en-US" sz="2400"/>
              <a:t>Every time process is switched logically must flush the cache; otherwise get false hits</a:t>
            </a:r>
          </a:p>
          <a:p>
            <a:pPr lvl="2"/>
            <a:r>
              <a:rPr lang="en-US" sz="2000"/>
              <a:t>Cost is time to flush + “compulsory” misses from empty cache</a:t>
            </a:r>
          </a:p>
          <a:p>
            <a:pPr lvl="1"/>
            <a:r>
              <a:rPr lang="en-US" sz="2400"/>
              <a:t>Dealing with </a:t>
            </a:r>
            <a:r>
              <a:rPr lang="en-US" sz="2400">
                <a:solidFill>
                  <a:schemeClr val="accent2"/>
                </a:solidFill>
              </a:rPr>
              <a:t>aliases</a:t>
            </a:r>
            <a:r>
              <a:rPr lang="en-US" sz="2400"/>
              <a:t> (sometimes called </a:t>
            </a:r>
            <a:r>
              <a:rPr lang="en-US" sz="2400">
                <a:solidFill>
                  <a:schemeClr val="accent2"/>
                </a:solidFill>
              </a:rPr>
              <a:t>synonyms</a:t>
            </a:r>
            <a:r>
              <a:rPr lang="en-US" sz="2400"/>
              <a:t>)</a:t>
            </a:r>
          </a:p>
          <a:p>
            <a:pPr lvl="2"/>
            <a:r>
              <a:rPr lang="en-US" sz="2000"/>
              <a:t>Two different virtual addresses map  to same physical address causing unnecessary read misses or even RAW</a:t>
            </a:r>
          </a:p>
          <a:p>
            <a:pPr lvl="1"/>
            <a:r>
              <a:rPr lang="en-US" sz="2400"/>
              <a:t>I/O must interact with cache, so need virtual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Solutions</a:t>
            </a:r>
          </a:p>
        </p:txBody>
      </p:sp>
      <p:sp>
        <p:nvSpPr>
          <p:cNvPr id="98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Solution to aliases</a:t>
            </a:r>
          </a:p>
          <a:p>
            <a:pPr lvl="1">
              <a:lnSpc>
                <a:spcPct val="90000"/>
              </a:lnSpc>
            </a:pPr>
            <a:r>
              <a:rPr lang="en-US"/>
              <a:t>HW guarantees that every cache block has unique physical address (simply check all cache entries)</a:t>
            </a:r>
          </a:p>
          <a:p>
            <a:pPr lvl="1">
              <a:lnSpc>
                <a:spcPct val="90000"/>
              </a:lnSpc>
            </a:pPr>
            <a:r>
              <a:rPr lang="en-US"/>
              <a:t>SW guarantee: lower n bits must have same address so that it overlaps with index; as long as covers index field &amp; direct mapped, they must be unique; called </a:t>
            </a:r>
            <a:r>
              <a:rPr lang="en-US">
                <a:solidFill>
                  <a:schemeClr val="accent2"/>
                </a:solidFill>
              </a:rPr>
              <a:t>page coloring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Solution to cache flush</a:t>
            </a:r>
          </a:p>
          <a:p>
            <a:pPr lvl="1">
              <a:lnSpc>
                <a:spcPct val="90000"/>
              </a:lnSpc>
            </a:pPr>
            <a:r>
              <a:rPr lang="en-US"/>
              <a:t>Add </a:t>
            </a:r>
            <a:r>
              <a:rPr lang="en-US">
                <a:solidFill>
                  <a:schemeClr val="accent2"/>
                </a:solidFill>
              </a:rPr>
              <a:t>process identifier tag</a:t>
            </a:r>
            <a:r>
              <a:rPr lang="en-US"/>
              <a:t> that identifies process as well as address within process: cannot get a hit if wrong process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75878" name="Object 6"/>
          <p:cNvGraphicFramePr>
            <a:graphicFrameLocks noChangeAspect="1"/>
          </p:cNvGraphicFramePr>
          <p:nvPr/>
        </p:nvGraphicFramePr>
        <p:xfrm>
          <a:off x="228600" y="1492250"/>
          <a:ext cx="419100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42" name="Bitmap Image" r:id="rId4" imgW="2704762" imgH="464762" progId="">
                  <p:embed/>
                </p:oleObj>
              </mc:Choice>
              <mc:Fallback>
                <p:oleObj name="Bitmap Image" r:id="rId4" imgW="2704762" imgH="464762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492250"/>
                        <a:ext cx="419100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Using Process ID</a:t>
            </a:r>
          </a:p>
        </p:txBody>
      </p:sp>
      <p:graphicFrame>
        <p:nvGraphicFramePr>
          <p:cNvPr id="975881" name="Object 9"/>
          <p:cNvGraphicFramePr>
            <a:graphicFrameLocks noGrp="1" noChangeAspect="1"/>
          </p:cNvGraphicFramePr>
          <p:nvPr>
            <p:ph sz="half" idx="1"/>
          </p:nvPr>
        </p:nvGraphicFramePr>
        <p:xfrm>
          <a:off x="152400" y="2286000"/>
          <a:ext cx="4800600" cy="3881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2443" name="Bitmap Image" r:id="rId6" imgW="5296359" imgH="4282811" progId="">
                  <p:embed/>
                </p:oleObj>
              </mc:Choice>
              <mc:Fallback>
                <p:oleObj name="Bitmap Image" r:id="rId6" imgW="5296359" imgH="4282811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0"/>
                        <a:ext cx="4800600" cy="3881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75882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Miss rate vs. virtually addressed cache size of a program measured three ways: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Without process switches (uniprocessor)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using a PID tag (PID)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With process switches but without PID (purge)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6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488" tIns="44450" rIns="90488" bIns="44450"/>
          <a:lstStyle/>
          <a:p>
            <a:r>
              <a:rPr lang="en-US"/>
              <a:t>Virtually Addressed Caches</a:t>
            </a:r>
          </a:p>
        </p:txBody>
      </p:sp>
      <p:sp>
        <p:nvSpPr>
          <p:cNvPr id="976899" name="Rectangle 3"/>
          <p:cNvSpPr>
            <a:spLocks noChangeArrowheads="1"/>
          </p:cNvSpPr>
          <p:nvPr/>
        </p:nvSpPr>
        <p:spPr bwMode="auto">
          <a:xfrm>
            <a:off x="827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00" name="Rectangle 4"/>
          <p:cNvSpPr>
            <a:spLocks noChangeArrowheads="1"/>
          </p:cNvSpPr>
          <p:nvPr/>
        </p:nvSpPr>
        <p:spPr bwMode="auto">
          <a:xfrm>
            <a:off x="827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01" name="Rectangle 5"/>
          <p:cNvSpPr>
            <a:spLocks noChangeArrowheads="1"/>
          </p:cNvSpPr>
          <p:nvPr/>
        </p:nvSpPr>
        <p:spPr bwMode="auto">
          <a:xfrm>
            <a:off x="827088" y="36798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02" name="Rectangle 6"/>
          <p:cNvSpPr>
            <a:spLocks noChangeArrowheads="1"/>
          </p:cNvSpPr>
          <p:nvPr/>
        </p:nvSpPr>
        <p:spPr bwMode="auto">
          <a:xfrm>
            <a:off x="827088" y="47466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03" name="Line 7"/>
          <p:cNvSpPr>
            <a:spLocks noChangeShapeType="1"/>
          </p:cNvSpPr>
          <p:nvPr/>
        </p:nvSpPr>
        <p:spPr bwMode="auto">
          <a:xfrm>
            <a:off x="1233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4" name="Line 8"/>
          <p:cNvSpPr>
            <a:spLocks noChangeShapeType="1"/>
          </p:cNvSpPr>
          <p:nvPr/>
        </p:nvSpPr>
        <p:spPr bwMode="auto">
          <a:xfrm>
            <a:off x="1233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5" name="Line 9"/>
          <p:cNvSpPr>
            <a:spLocks noChangeShapeType="1"/>
          </p:cNvSpPr>
          <p:nvPr/>
        </p:nvSpPr>
        <p:spPr bwMode="auto">
          <a:xfrm>
            <a:off x="1233488" y="42576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06" name="Rectangle 10"/>
          <p:cNvSpPr>
            <a:spLocks noChangeArrowheads="1"/>
          </p:cNvSpPr>
          <p:nvPr/>
        </p:nvSpPr>
        <p:spPr bwMode="auto">
          <a:xfrm>
            <a:off x="1409700" y="22542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07" name="Rectangle 11"/>
          <p:cNvSpPr>
            <a:spLocks noChangeArrowheads="1"/>
          </p:cNvSpPr>
          <p:nvPr/>
        </p:nvSpPr>
        <p:spPr bwMode="auto">
          <a:xfrm>
            <a:off x="140970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8" name="Rectangle 12"/>
          <p:cNvSpPr>
            <a:spLocks noChangeArrowheads="1"/>
          </p:cNvSpPr>
          <p:nvPr/>
        </p:nvSpPr>
        <p:spPr bwMode="auto">
          <a:xfrm>
            <a:off x="1428750" y="42926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09" name="Rectangle 13"/>
          <p:cNvSpPr>
            <a:spLocks noChangeArrowheads="1"/>
          </p:cNvSpPr>
          <p:nvPr/>
        </p:nvSpPr>
        <p:spPr bwMode="auto">
          <a:xfrm>
            <a:off x="384175" y="5492750"/>
            <a:ext cx="1663700" cy="698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Conventional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Organization</a:t>
            </a:r>
          </a:p>
        </p:txBody>
      </p:sp>
      <p:sp>
        <p:nvSpPr>
          <p:cNvPr id="976910" name="Rectangle 14"/>
          <p:cNvSpPr>
            <a:spLocks noChangeArrowheads="1"/>
          </p:cNvSpPr>
          <p:nvPr/>
        </p:nvSpPr>
        <p:spPr bwMode="auto">
          <a:xfrm>
            <a:off x="3684588" y="15652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11" name="Rectangle 15"/>
          <p:cNvSpPr>
            <a:spLocks noChangeArrowheads="1"/>
          </p:cNvSpPr>
          <p:nvPr/>
        </p:nvSpPr>
        <p:spPr bwMode="auto">
          <a:xfrm>
            <a:off x="3684588" y="26320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12" name="Rectangle 16"/>
          <p:cNvSpPr>
            <a:spLocks noChangeArrowheads="1"/>
          </p:cNvSpPr>
          <p:nvPr/>
        </p:nvSpPr>
        <p:spPr bwMode="auto">
          <a:xfrm>
            <a:off x="3684588" y="36607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13" name="Rectangle 17"/>
          <p:cNvSpPr>
            <a:spLocks noChangeArrowheads="1"/>
          </p:cNvSpPr>
          <p:nvPr/>
        </p:nvSpPr>
        <p:spPr bwMode="auto">
          <a:xfrm>
            <a:off x="3684588" y="472757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14" name="Line 18"/>
          <p:cNvSpPr>
            <a:spLocks noChangeShapeType="1"/>
          </p:cNvSpPr>
          <p:nvPr/>
        </p:nvSpPr>
        <p:spPr bwMode="auto">
          <a:xfrm>
            <a:off x="4090988" y="21431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5" name="Line 19"/>
          <p:cNvSpPr>
            <a:spLocks noChangeShapeType="1"/>
          </p:cNvSpPr>
          <p:nvPr/>
        </p:nvSpPr>
        <p:spPr bwMode="auto">
          <a:xfrm>
            <a:off x="4090988" y="31908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6" name="Line 20"/>
          <p:cNvSpPr>
            <a:spLocks noChangeShapeType="1"/>
          </p:cNvSpPr>
          <p:nvPr/>
        </p:nvSpPr>
        <p:spPr bwMode="auto">
          <a:xfrm>
            <a:off x="4090988" y="42386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17" name="Rectangle 21"/>
          <p:cNvSpPr>
            <a:spLocks noChangeArrowheads="1"/>
          </p:cNvSpPr>
          <p:nvPr/>
        </p:nvSpPr>
        <p:spPr bwMode="auto">
          <a:xfrm>
            <a:off x="4267200" y="22352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8" name="Rectangle 22"/>
          <p:cNvSpPr>
            <a:spLocks noChangeArrowheads="1"/>
          </p:cNvSpPr>
          <p:nvPr/>
        </p:nvSpPr>
        <p:spPr bwMode="auto">
          <a:xfrm>
            <a:off x="4267200" y="322580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VA</a:t>
            </a:r>
          </a:p>
        </p:txBody>
      </p:sp>
      <p:sp>
        <p:nvSpPr>
          <p:cNvPr id="976919" name="Rectangle 23"/>
          <p:cNvSpPr>
            <a:spLocks noChangeArrowheads="1"/>
          </p:cNvSpPr>
          <p:nvPr/>
        </p:nvSpPr>
        <p:spPr bwMode="auto">
          <a:xfrm>
            <a:off x="4286250" y="42735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20" name="Rectangle 24"/>
          <p:cNvSpPr>
            <a:spLocks noChangeArrowheads="1"/>
          </p:cNvSpPr>
          <p:nvPr/>
        </p:nvSpPr>
        <p:spPr bwMode="auto">
          <a:xfrm>
            <a:off x="2543175" y="5511800"/>
            <a:ext cx="3173413" cy="10033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Virtually Addressed Cache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Translate only on miss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Synonym Problem</a:t>
            </a:r>
          </a:p>
        </p:txBody>
      </p:sp>
      <p:sp>
        <p:nvSpPr>
          <p:cNvPr id="976921" name="Rectangle 25"/>
          <p:cNvSpPr>
            <a:spLocks noChangeArrowheads="1"/>
          </p:cNvSpPr>
          <p:nvPr/>
        </p:nvSpPr>
        <p:spPr bwMode="auto">
          <a:xfrm>
            <a:off x="6542088" y="15843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CPU</a:t>
            </a:r>
          </a:p>
        </p:txBody>
      </p:sp>
      <p:sp>
        <p:nvSpPr>
          <p:cNvPr id="976922" name="Rectangle 26"/>
          <p:cNvSpPr>
            <a:spLocks noChangeArrowheads="1"/>
          </p:cNvSpPr>
          <p:nvPr/>
        </p:nvSpPr>
        <p:spPr bwMode="auto">
          <a:xfrm>
            <a:off x="65420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$</a:t>
            </a:r>
          </a:p>
        </p:txBody>
      </p:sp>
      <p:sp>
        <p:nvSpPr>
          <p:cNvPr id="976923" name="Rectangle 27"/>
          <p:cNvSpPr>
            <a:spLocks noChangeArrowheads="1"/>
          </p:cNvSpPr>
          <p:nvPr/>
        </p:nvSpPr>
        <p:spPr bwMode="auto">
          <a:xfrm>
            <a:off x="7723188" y="2651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TB</a:t>
            </a:r>
          </a:p>
        </p:txBody>
      </p:sp>
      <p:sp>
        <p:nvSpPr>
          <p:cNvPr id="976924" name="Rectangle 28"/>
          <p:cNvSpPr>
            <a:spLocks noChangeArrowheads="1"/>
          </p:cNvSpPr>
          <p:nvPr/>
        </p:nvSpPr>
        <p:spPr bwMode="auto">
          <a:xfrm>
            <a:off x="7151688" y="4175125"/>
            <a:ext cx="850900" cy="5461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MEM</a:t>
            </a:r>
          </a:p>
        </p:txBody>
      </p:sp>
      <p:sp>
        <p:nvSpPr>
          <p:cNvPr id="976925" name="Line 29"/>
          <p:cNvSpPr>
            <a:spLocks noChangeShapeType="1"/>
          </p:cNvSpPr>
          <p:nvPr/>
        </p:nvSpPr>
        <p:spPr bwMode="auto">
          <a:xfrm>
            <a:off x="6948488" y="2162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6" name="Line 30"/>
          <p:cNvSpPr>
            <a:spLocks noChangeShapeType="1"/>
          </p:cNvSpPr>
          <p:nvPr/>
        </p:nvSpPr>
        <p:spPr bwMode="auto">
          <a:xfrm>
            <a:off x="6948488" y="32099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7" name="Line 31"/>
          <p:cNvSpPr>
            <a:spLocks noChangeShapeType="1"/>
          </p:cNvSpPr>
          <p:nvPr/>
        </p:nvSpPr>
        <p:spPr bwMode="auto">
          <a:xfrm>
            <a:off x="7558088" y="368617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28" name="Rectangle 32"/>
          <p:cNvSpPr>
            <a:spLocks noChangeArrowheads="1"/>
          </p:cNvSpPr>
          <p:nvPr/>
        </p:nvSpPr>
        <p:spPr bwMode="auto">
          <a:xfrm>
            <a:off x="6324600" y="22161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 dirty="0">
                <a:latin typeface="Arial" pitchFamily="-110" charset="0"/>
              </a:rPr>
              <a:t>VA</a:t>
            </a:r>
          </a:p>
        </p:txBody>
      </p:sp>
      <p:sp>
        <p:nvSpPr>
          <p:cNvPr id="976929" name="Rectangle 33"/>
          <p:cNvSpPr>
            <a:spLocks noChangeArrowheads="1"/>
          </p:cNvSpPr>
          <p:nvPr/>
        </p:nvSpPr>
        <p:spPr bwMode="auto">
          <a:xfrm>
            <a:off x="5613400" y="263525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 dirty="0" smtClean="0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 dirty="0">
                <a:latin typeface="Arial" pitchFamily="-110" charset="0"/>
              </a:rPr>
              <a:t>Tags</a:t>
            </a:r>
          </a:p>
        </p:txBody>
      </p:sp>
      <p:sp>
        <p:nvSpPr>
          <p:cNvPr id="976930" name="Rectangle 34"/>
          <p:cNvSpPr>
            <a:spLocks noChangeArrowheads="1"/>
          </p:cNvSpPr>
          <p:nvPr/>
        </p:nvSpPr>
        <p:spPr bwMode="auto">
          <a:xfrm>
            <a:off x="8210550" y="3244850"/>
            <a:ext cx="4984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latin typeface="Arial" pitchFamily="-110" charset="0"/>
              </a:rPr>
              <a:t>PA</a:t>
            </a:r>
          </a:p>
        </p:txBody>
      </p:sp>
      <p:sp>
        <p:nvSpPr>
          <p:cNvPr id="976931" name="Line 35"/>
          <p:cNvSpPr>
            <a:spLocks noChangeShapeType="1"/>
          </p:cNvSpPr>
          <p:nvPr/>
        </p:nvSpPr>
        <p:spPr bwMode="auto">
          <a:xfrm>
            <a:off x="8148638" y="2238375"/>
            <a:ext cx="19050" cy="4000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2" name="Line 36"/>
          <p:cNvSpPr>
            <a:spLocks noChangeShapeType="1"/>
          </p:cNvSpPr>
          <p:nvPr/>
        </p:nvSpPr>
        <p:spPr bwMode="auto">
          <a:xfrm flipH="1">
            <a:off x="6948488" y="225742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3" name="Line 37"/>
          <p:cNvSpPr>
            <a:spLocks noChangeShapeType="1"/>
          </p:cNvSpPr>
          <p:nvPr/>
        </p:nvSpPr>
        <p:spPr bwMode="auto">
          <a:xfrm>
            <a:off x="8148638" y="3248025"/>
            <a:ext cx="0" cy="4762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4" name="Line 38"/>
          <p:cNvSpPr>
            <a:spLocks noChangeShapeType="1"/>
          </p:cNvSpPr>
          <p:nvPr/>
        </p:nvSpPr>
        <p:spPr bwMode="auto">
          <a:xfrm>
            <a:off x="6948488" y="3686175"/>
            <a:ext cx="1219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6935" name="Rectangle 39"/>
          <p:cNvSpPr>
            <a:spLocks noChangeArrowheads="1"/>
          </p:cNvSpPr>
          <p:nvPr/>
        </p:nvSpPr>
        <p:spPr bwMode="auto">
          <a:xfrm>
            <a:off x="6172200" y="5016500"/>
            <a:ext cx="2819400" cy="16129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Overlap $ access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with VA translation: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requires $ index to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remain invariant</a:t>
            </a:r>
          </a:p>
          <a:p>
            <a:pPr algn="ctr"/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across translation</a:t>
            </a:r>
          </a:p>
        </p:txBody>
      </p:sp>
      <p:sp>
        <p:nvSpPr>
          <p:cNvPr id="976936" name="Rectangle 40"/>
          <p:cNvSpPr>
            <a:spLocks noChangeArrowheads="1"/>
          </p:cNvSpPr>
          <p:nvPr/>
        </p:nvSpPr>
        <p:spPr bwMode="auto">
          <a:xfrm>
            <a:off x="2755900" y="2578100"/>
            <a:ext cx="714375" cy="638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VA</a:t>
            </a:r>
          </a:p>
          <a:p>
            <a:pPr algn="ctr"/>
            <a:r>
              <a:rPr lang="en-US" sz="1800" b="1">
                <a:latin typeface="Arial" pitchFamily="-110" charset="0"/>
              </a:rPr>
              <a:t>Tags</a:t>
            </a:r>
          </a:p>
        </p:txBody>
      </p:sp>
      <p:sp>
        <p:nvSpPr>
          <p:cNvPr id="976937" name="Rectangle 41"/>
          <p:cNvSpPr>
            <a:spLocks noChangeArrowheads="1"/>
          </p:cNvSpPr>
          <p:nvPr/>
        </p:nvSpPr>
        <p:spPr bwMode="auto">
          <a:xfrm>
            <a:off x="7323138" y="3546475"/>
            <a:ext cx="565150" cy="29845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lIns="90488" tIns="44450" rIns="90488" bIns="44450" anchor="ctr">
            <a:prstTxWarp prst="textNoShape">
              <a:avLst/>
            </a:prstTxWarp>
          </a:bodyPr>
          <a:lstStyle/>
          <a:p>
            <a:pPr algn="ctr"/>
            <a:r>
              <a:rPr lang="en-US" sz="1800" b="1">
                <a:latin typeface="Arial" pitchFamily="-110" charset="0"/>
              </a:rPr>
              <a:t>L2 $</a:t>
            </a:r>
          </a:p>
        </p:txBody>
      </p:sp>
      <p:sp>
        <p:nvSpPr>
          <p:cNvPr id="976939" name="Text Box 43"/>
          <p:cNvSpPr txBox="1">
            <a:spLocks noChangeArrowheads="1"/>
          </p:cNvSpPr>
          <p:nvPr/>
        </p:nvSpPr>
        <p:spPr bwMode="auto">
          <a:xfrm>
            <a:off x="76200" y="1081088"/>
            <a:ext cx="9067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VA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Virtual address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TB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Translation buffer     </a:t>
            </a:r>
            <a:r>
              <a:rPr lang="en-US" sz="1800" b="1">
                <a:solidFill>
                  <a:srgbClr val="800000"/>
                </a:solidFill>
                <a:latin typeface="Arial" pitchFamily="-110" charset="0"/>
              </a:rPr>
              <a:t>PA</a:t>
            </a: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: Page address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4" name="Rectangle 4"/>
          <p:cNvSpPr>
            <a:spLocks noChangeArrowheads="1"/>
          </p:cNvSpPr>
          <p:nvPr/>
        </p:nvSpPr>
        <p:spPr bwMode="auto">
          <a:xfrm>
            <a:off x="0" y="4724400"/>
            <a:ext cx="9144000" cy="1752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20000"/>
              </a:spcBef>
              <a:buFont typeface="Monotype Sorts" pitchFamily="-110" charset="2"/>
              <a:buChar char="q"/>
            </a:pPr>
            <a:endParaRPr lang="en-US" sz="2000">
              <a:latin typeface="Arial" pitchFamily="-110" charset="0"/>
            </a:endParaRPr>
          </a:p>
        </p:txBody>
      </p:sp>
      <p:sp>
        <p:nvSpPr>
          <p:cNvPr id="9779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Indexing via Physical Addresses</a:t>
            </a:r>
          </a:p>
        </p:txBody>
      </p:sp>
      <p:sp>
        <p:nvSpPr>
          <p:cNvPr id="9779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If index is physical part of address, can start tag access in parallel with translation</a:t>
            </a:r>
          </a:p>
          <a:p>
            <a:pPr>
              <a:lnSpc>
                <a:spcPct val="90000"/>
              </a:lnSpc>
            </a:pPr>
            <a:r>
              <a:rPr lang="en-US" sz="2400"/>
              <a:t>To get the best of the physical and virtual caches, use the page offset (not affected by the address translation) to index the cache</a:t>
            </a:r>
          </a:p>
          <a:p>
            <a:pPr>
              <a:lnSpc>
                <a:spcPct val="90000"/>
              </a:lnSpc>
            </a:pPr>
            <a:r>
              <a:rPr lang="en-US" sz="2400"/>
              <a:t>The drawback is that direct-mapped caches cannot be bigger than the page size (typically 4-KB)</a:t>
            </a:r>
          </a:p>
          <a:p>
            <a:pPr>
              <a:lnSpc>
                <a:spcPct val="420000"/>
              </a:lnSpc>
            </a:pPr>
            <a:r>
              <a:rPr lang="en-US" sz="2400"/>
              <a:t>To support bigger caches and use same technique:</a:t>
            </a:r>
          </a:p>
          <a:p>
            <a:pPr lvl="1">
              <a:lnSpc>
                <a:spcPct val="50000"/>
              </a:lnSpc>
            </a:pPr>
            <a:r>
              <a:rPr lang="en-US" sz="2000"/>
              <a:t>Use higher associativity since the tag size gets smaller</a:t>
            </a:r>
          </a:p>
          <a:p>
            <a:pPr lvl="1">
              <a:lnSpc>
                <a:spcPct val="90000"/>
              </a:lnSpc>
            </a:pPr>
            <a:r>
              <a:rPr lang="en-US" sz="2000"/>
              <a:t>OS implements page coloring since it will fix a few least significant bits in the address (move part of the index to the tag)</a:t>
            </a:r>
          </a:p>
        </p:txBody>
      </p:sp>
      <p:graphicFrame>
        <p:nvGraphicFramePr>
          <p:cNvPr id="977925" name="Object 5"/>
          <p:cNvGraphicFramePr>
            <a:graphicFrameLocks noChangeAspect="1"/>
          </p:cNvGraphicFramePr>
          <p:nvPr/>
        </p:nvGraphicFramePr>
        <p:xfrm>
          <a:off x="2057400" y="3886200"/>
          <a:ext cx="5029200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6530" name="Bitmap Image" r:id="rId4" imgW="4557155" imgH="670618" progId="">
                  <p:embed/>
                </p:oleObj>
              </mc:Choice>
              <mc:Fallback>
                <p:oleObj name="Bitmap Image" r:id="rId4" imgW="4557155" imgH="670618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3886200"/>
                        <a:ext cx="5029200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4242" name="Object 2"/>
          <p:cNvGraphicFramePr>
            <a:graphicFrameLocks noChangeAspect="1"/>
          </p:cNvGraphicFramePr>
          <p:nvPr/>
        </p:nvGraphicFramePr>
        <p:xfrm>
          <a:off x="1600200" y="838200"/>
          <a:ext cx="7391400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842" name="Graphics Workshop Drawing" r:id="rId4" imgW="5576400" imgH="5235840" progId="">
                  <p:embed/>
                </p:oleObj>
              </mc:Choice>
              <mc:Fallback>
                <p:oleObj name="Graphics Workshop Drawing" r:id="rId4" imgW="5576400" imgH="52358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838200"/>
                        <a:ext cx="7391400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244" name="Line 4"/>
          <p:cNvSpPr>
            <a:spLocks noChangeShapeType="1"/>
          </p:cNvSpPr>
          <p:nvPr/>
        </p:nvSpPr>
        <p:spPr bwMode="auto">
          <a:xfrm>
            <a:off x="1219200" y="1600200"/>
            <a:ext cx="1295400" cy="6096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5" name="Text Box 5"/>
          <p:cNvSpPr txBox="1">
            <a:spLocks noChangeArrowheads="1"/>
          </p:cNvSpPr>
          <p:nvPr/>
        </p:nvSpPr>
        <p:spPr bwMode="auto">
          <a:xfrm>
            <a:off x="0" y="1219200"/>
            <a:ext cx="2362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Fully associative TLB</a:t>
            </a:r>
          </a:p>
        </p:txBody>
      </p:sp>
      <p:sp>
        <p:nvSpPr>
          <p:cNvPr id="1034246" name="Text Box 6"/>
          <p:cNvSpPr txBox="1">
            <a:spLocks noChangeArrowheads="1"/>
          </p:cNvSpPr>
          <p:nvPr/>
        </p:nvSpPr>
        <p:spPr bwMode="auto">
          <a:xfrm>
            <a:off x="0" y="4572000"/>
            <a:ext cx="2438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Direct-mapped Cache</a:t>
            </a:r>
          </a:p>
        </p:txBody>
      </p:sp>
      <p:sp>
        <p:nvSpPr>
          <p:cNvPr id="1034247" name="Line 7"/>
          <p:cNvSpPr>
            <a:spLocks noChangeShapeType="1"/>
          </p:cNvSpPr>
          <p:nvPr/>
        </p:nvSpPr>
        <p:spPr bwMode="auto">
          <a:xfrm>
            <a:off x="1752600" y="5029200"/>
            <a:ext cx="1371600" cy="3048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48" name="Text Box 8"/>
          <p:cNvSpPr txBox="1">
            <a:spLocks noChangeArrowheads="1"/>
          </p:cNvSpPr>
          <p:nvPr/>
        </p:nvSpPr>
        <p:spPr bwMode="auto">
          <a:xfrm>
            <a:off x="1143000" y="3352800"/>
            <a:ext cx="2667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Address translation and block identification</a:t>
            </a:r>
          </a:p>
        </p:txBody>
      </p:sp>
      <p:sp>
        <p:nvSpPr>
          <p:cNvPr id="1034249" name="Line 9"/>
          <p:cNvSpPr>
            <a:spLocks noChangeShapeType="1"/>
          </p:cNvSpPr>
          <p:nvPr/>
        </p:nvSpPr>
        <p:spPr bwMode="auto">
          <a:xfrm>
            <a:off x="3276600" y="3810000"/>
            <a:ext cx="762000" cy="152400"/>
          </a:xfrm>
          <a:prstGeom prst="line">
            <a:avLst/>
          </a:prstGeom>
          <a:noFill/>
          <a:ln w="9525">
            <a:solidFill>
              <a:srgbClr val="800000"/>
            </a:solidFill>
            <a:prstDash val="sysDot"/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251" name="Rectangle 11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>
              <a:lnSpc>
                <a:spcPct val="85000"/>
              </a:lnSpc>
            </a:pPr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266" name="Object 2"/>
          <p:cNvGraphicFramePr>
            <a:graphicFrameLocks noChangeAspect="1"/>
          </p:cNvGraphicFramePr>
          <p:nvPr/>
        </p:nvGraphicFramePr>
        <p:xfrm>
          <a:off x="76200" y="1066800"/>
          <a:ext cx="8839200" cy="577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890" name="Graphics Workshop Drawing" r:id="rId4" imgW="5340600" imgH="3914640" progId="">
                  <p:embed/>
                </p:oleObj>
              </mc:Choice>
              <mc:Fallback>
                <p:oleObj name="Graphics Workshop Drawing" r:id="rId4" imgW="5340600" imgH="391464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1066800"/>
                        <a:ext cx="8839200" cy="577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5268" name="Text Box 4"/>
          <p:cNvSpPr txBox="1">
            <a:spLocks noChangeArrowheads="1"/>
          </p:cNvSpPr>
          <p:nvPr/>
        </p:nvSpPr>
        <p:spPr bwMode="auto">
          <a:xfrm>
            <a:off x="4195763" y="1600200"/>
            <a:ext cx="4719637" cy="71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pitchFamily="-110" charset="0"/>
              </a:rPr>
              <a:t>A cache hit can only occur after TLB hit</a:t>
            </a:r>
          </a:p>
          <a:p>
            <a:pPr>
              <a:spcBef>
                <a:spcPct val="50000"/>
              </a:spcBef>
            </a:pPr>
            <a:r>
              <a:rPr lang="en-US" sz="1400">
                <a:latin typeface="Arial" pitchFamily="-110" charset="0"/>
              </a:rPr>
              <a:t>(TLB miss &amp; No Page fault </a:t>
            </a:r>
            <a:r>
              <a:rPr lang="en-US" sz="1400">
                <a:latin typeface="Arial" pitchFamily="-110" charset="0"/>
                <a:sym typeface="Wingdings" pitchFamily="-110" charset="2"/>
              </a:rPr>
              <a:t> load page address to TLB)</a:t>
            </a:r>
          </a:p>
        </p:txBody>
      </p:sp>
      <p:sp>
        <p:nvSpPr>
          <p:cNvPr id="1035269" name="AutoShape 5"/>
          <p:cNvSpPr>
            <a:spLocks/>
          </p:cNvSpPr>
          <p:nvPr/>
        </p:nvSpPr>
        <p:spPr bwMode="auto">
          <a:xfrm rot="-3141207">
            <a:off x="7206457" y="2312193"/>
            <a:ext cx="215900" cy="3668713"/>
          </a:xfrm>
          <a:prstGeom prst="rightBrace">
            <a:avLst>
              <a:gd name="adj1" fmla="val 141605"/>
              <a:gd name="adj2" fmla="val 50000"/>
            </a:avLst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5270" name="Text Box 6"/>
          <p:cNvSpPr txBox="1">
            <a:spLocks noChangeArrowheads="1"/>
          </p:cNvSpPr>
          <p:nvPr/>
        </p:nvSpPr>
        <p:spPr bwMode="auto">
          <a:xfrm rot="2484635">
            <a:off x="6292850" y="3673475"/>
            <a:ext cx="26130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Write-through cache </a:t>
            </a:r>
          </a:p>
        </p:txBody>
      </p:sp>
      <p:sp>
        <p:nvSpPr>
          <p:cNvPr id="1035274" name="Rectangle 1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TLB and Cache in MIPS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6291" name="Object 3"/>
          <p:cNvGraphicFramePr>
            <a:graphicFrameLocks noChangeAspect="1"/>
          </p:cNvGraphicFramePr>
          <p:nvPr/>
        </p:nvGraphicFramePr>
        <p:xfrm>
          <a:off x="152400" y="3205163"/>
          <a:ext cx="9144000" cy="357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5938" name="Document" r:id="rId5" imgW="5777484" imgH="2052828" progId="Word.Document.8">
                  <p:embed/>
                </p:oleObj>
              </mc:Choice>
              <mc:Fallback>
                <p:oleObj name="Document" r:id="rId5" imgW="5777484" imgH="2052828" progId="Word.Document.8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205163"/>
                        <a:ext cx="9144000" cy="357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 xmlns="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xmlns="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 xmlns="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292" name="Text Box 4"/>
          <p:cNvSpPr txBox="1">
            <a:spLocks noChangeArrowheads="1"/>
          </p:cNvSpPr>
          <p:nvPr/>
        </p:nvSpPr>
        <p:spPr bwMode="auto">
          <a:xfrm>
            <a:off x="0" y="1071563"/>
            <a:ext cx="914400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 u="sng">
                <a:latin typeface="Arial" pitchFamily="-110" charset="0"/>
              </a:rPr>
              <a:t>Possible exceptions: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Cache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block not in cache and needs to be fetched from main memory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TLB miss: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of virtual address needs to be checked in the page table</a:t>
            </a:r>
            <a:endParaRPr lang="en-US" sz="2000">
              <a:latin typeface="Arial" pitchFamily="-110" charset="0"/>
            </a:endParaRPr>
          </a:p>
          <a:p>
            <a:pPr>
              <a:spcBef>
                <a:spcPct val="50000"/>
              </a:spcBef>
            </a:pPr>
            <a:r>
              <a:rPr lang="en-US" sz="2000">
                <a:solidFill>
                  <a:schemeClr val="accent2"/>
                </a:solidFill>
                <a:latin typeface="Arial" pitchFamily="-110" charset="0"/>
              </a:rPr>
              <a:t>Page fault:</a:t>
            </a:r>
            <a:r>
              <a:rPr lang="en-US" sz="2000">
                <a:latin typeface="Arial" pitchFamily="-110" charset="0"/>
              </a:rPr>
              <a:t> </a:t>
            </a:r>
            <a:r>
              <a:rPr lang="en-US" sz="1800">
                <a:latin typeface="Arial" pitchFamily="-110" charset="0"/>
              </a:rPr>
              <a:t>referenced page is not in main memory and needs to be copied from disk </a:t>
            </a:r>
          </a:p>
        </p:txBody>
      </p:sp>
      <p:sp>
        <p:nvSpPr>
          <p:cNvPr id="1036294" name="Rectangle 6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Related Exceptions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10062-BC12-D149-8247-9E8E801807C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3427</TotalTime>
  <Words>657</Words>
  <Application>Microsoft Macintosh PowerPoint</Application>
  <PresentationFormat>On-screen Show (4:3)</PresentationFormat>
  <Paragraphs>113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Black</vt:lpstr>
      <vt:lpstr>Monotype Sorts</vt:lpstr>
      <vt:lpstr>ＭＳ Ｐゴシック</vt:lpstr>
      <vt:lpstr>Times New Roman</vt:lpstr>
      <vt:lpstr>Wingdings</vt:lpstr>
      <vt:lpstr>UMBC</vt:lpstr>
      <vt:lpstr>Bitmap Image</vt:lpstr>
      <vt:lpstr>Graphics Workshop Drawing</vt:lpstr>
      <vt:lpstr>Document</vt:lpstr>
      <vt:lpstr>CMSC 611: Advanced Computer Architecture</vt:lpstr>
      <vt:lpstr>Avoiding Address Translation</vt:lpstr>
      <vt:lpstr>Solutions</vt:lpstr>
      <vt:lpstr>Impact of Using Process ID</vt:lpstr>
      <vt:lpstr>Virtually Addressed Caches</vt:lpstr>
      <vt:lpstr>Indexing via Physical Addresses</vt:lpstr>
      <vt:lpstr>TLB and Cache in MIPS</vt:lpstr>
      <vt:lpstr>TLB and Cache in MIPS</vt:lpstr>
      <vt:lpstr>Memory Related Exceptions</vt:lpstr>
      <vt:lpstr>Memory Protection</vt:lpstr>
      <vt:lpstr>Memory Protection</vt:lpstr>
    </vt:vector>
  </TitlesOfParts>
  <Company>˧怀쿘Ί뿿킀΂쿘˧뛼뿿큰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Microsoft Office User</cp:lastModifiedBy>
  <cp:revision>74</cp:revision>
  <cp:lastPrinted>2003-09-04T21:28:06Z</cp:lastPrinted>
  <dcterms:created xsi:type="dcterms:W3CDTF">2010-11-10T20:59:47Z</dcterms:created>
  <dcterms:modified xsi:type="dcterms:W3CDTF">2016-04-16T20:14:42Z</dcterms:modified>
</cp:coreProperties>
</file>