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6" r:id="rId3"/>
    <p:sldId id="401" r:id="rId4"/>
    <p:sldId id="402" r:id="rId5"/>
    <p:sldId id="403" r:id="rId6"/>
    <p:sldId id="404" r:id="rId7"/>
    <p:sldId id="405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Objects="1">
      <p:cViewPr varScale="1">
        <p:scale>
          <a:sx n="112" d="100"/>
          <a:sy n="112" d="100"/>
        </p:scale>
        <p:origin x="1640" y="18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7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6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25F7B-7EA0-BD42-AAC8-E1BD11A0147A}" type="slidenum">
              <a:rPr lang="en-US"/>
              <a:pPr/>
              <a:t>10</a:t>
            </a:fld>
            <a:endParaRPr lang="en-US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05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68704-179A-2F42-BB81-6A5648881859}" type="slidenum">
              <a:rPr lang="en-US"/>
              <a:pPr/>
              <a:t>11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18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A944B-6CBF-CA4D-98CF-C7DB6D17EB81}" type="slidenum">
              <a:rPr lang="en-US"/>
              <a:pPr/>
              <a:t>12</a:t>
            </a:fld>
            <a:endParaRPr lang="en-US"/>
          </a:p>
        </p:txBody>
      </p:sp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1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BB434-48F9-F14B-BD43-907F908E2D7A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57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6DFA8-4B9B-4541-A574-EBDB3522691A}" type="slidenum">
              <a:rPr lang="en-US"/>
              <a:pPr/>
              <a:t>14</a:t>
            </a:fld>
            <a:endParaRPr lang="en-US"/>
          </a:p>
        </p:txBody>
      </p:sp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03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D424-99FD-614F-9524-A8BB935426E0}" type="slidenum">
              <a:rPr lang="en-US"/>
              <a:pPr/>
              <a:t>15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A7004-BC56-4F4E-9195-AF1F9B175E40}" type="slidenum">
              <a:rPr lang="en-US"/>
              <a:pPr/>
              <a:t>2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1DE8C-48CD-6A41-AAA2-FCDBA636D7A6}" type="slidenum">
              <a:rPr lang="en-US"/>
              <a:pPr/>
              <a:t>3</a:t>
            </a:fld>
            <a:endParaRPr lang="en-US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24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4124A-5BD6-BF42-AE43-742E5ED9E5D8}" type="slidenum">
              <a:rPr lang="en-US"/>
              <a:pPr/>
              <a:t>4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8689D-D759-6F40-9616-1AA6EEBA490A}" type="slidenum">
              <a:rPr lang="en-US"/>
              <a:pPr/>
              <a:t>5</a:t>
            </a:fld>
            <a:endParaRPr lang="en-US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54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3984E-D4A7-2048-82D0-A7076657AB80}" type="slidenum">
              <a:rPr lang="en-US"/>
              <a:pPr/>
              <a:t>6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97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D0A7A-5888-1746-B423-923E85C8D977}" type="slidenum">
              <a:rPr lang="en-US"/>
              <a:pPr/>
              <a:t>7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35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D333D-4783-014D-B130-CD139A0D2FDE}" type="slidenum">
              <a:rPr lang="en-US"/>
              <a:pPr/>
              <a:t>8</a:t>
            </a:fld>
            <a:endParaRPr lang="en-US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38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EFF32-F8BA-6F4B-B21D-66DD128684F4}" type="slidenum">
              <a:rPr lang="en-US"/>
              <a:pPr/>
              <a:t>9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5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-301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  <p:sldLayoutId id="2147483664" r:id="rId10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Memory &amp; Virtual Memory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Addressing</a:t>
            </a:r>
          </a:p>
        </p:txBody>
      </p:sp>
      <p:sp>
        <p:nvSpPr>
          <p:cNvPr id="1028107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faults are costly and take millions of cycles to process (disks are slow)</a:t>
            </a:r>
          </a:p>
          <a:p>
            <a:pPr>
              <a:lnSpc>
                <a:spcPct val="90000"/>
              </a:lnSpc>
            </a:pPr>
            <a:r>
              <a:rPr lang="en-US" sz="2400"/>
              <a:t>Optimization Strategies: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Pages should be large enough to amortize the access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Fully associative placement of pages reduces page fault rate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Software-based so can use clever page placement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Write-through can make writing very time consuming (use copy back)</a:t>
            </a:r>
          </a:p>
        </p:txBody>
      </p:sp>
      <p:graphicFrame>
        <p:nvGraphicFramePr>
          <p:cNvPr id="1028108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163763" y="4000500"/>
          <a:ext cx="4662487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54" name="Graphics Workshop Drawing" r:id="rId4" imgW="3725280" imgH="2041200" progId="">
                  <p:embed/>
                </p:oleObj>
              </mc:Choice>
              <mc:Fallback>
                <p:oleObj name="Graphics Workshop Drawing" r:id="rId4" imgW="3725280" imgH="2041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4000500"/>
                        <a:ext cx="4662487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5" name="Line 5"/>
          <p:cNvSpPr>
            <a:spLocks noChangeShapeType="1"/>
          </p:cNvSpPr>
          <p:nvPr/>
        </p:nvSpPr>
        <p:spPr bwMode="auto">
          <a:xfrm flipH="1">
            <a:off x="6324600" y="1052513"/>
            <a:ext cx="228600" cy="319087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26" name="Text Box 6"/>
          <p:cNvSpPr txBox="1">
            <a:spLocks noChangeArrowheads="1"/>
          </p:cNvSpPr>
          <p:nvPr/>
        </p:nvSpPr>
        <p:spPr bwMode="auto">
          <a:xfrm>
            <a:off x="6553200" y="685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Hardware supported</a:t>
            </a:r>
          </a:p>
        </p:txBody>
      </p:sp>
      <p:sp>
        <p:nvSpPr>
          <p:cNvPr id="102913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Table</a:t>
            </a:r>
          </a:p>
        </p:txBody>
      </p:sp>
      <p:sp>
        <p:nvSpPr>
          <p:cNvPr id="1029135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3581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table: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Resides in main memory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One entry per virtual page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 tag is requires since it covers all virtual pages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Point directly to physical page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Table can be very large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Operating sys. may maintain one page table per process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dirty bit is used to track modified pages for copy back</a:t>
            </a:r>
          </a:p>
        </p:txBody>
      </p:sp>
      <p:graphicFrame>
        <p:nvGraphicFramePr>
          <p:cNvPr id="1029136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0" y="1371600"/>
          <a:ext cx="5105400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02" name="Graphics Workshop Drawing" r:id="rId4" imgW="4875120" imgH="4347000" progId="">
                  <p:embed/>
                </p:oleObj>
              </mc:Choice>
              <mc:Fallback>
                <p:oleObj name="Graphics Workshop Drawing" r:id="rId4" imgW="4875120" imgH="434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5105400" cy="455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Faults</a:t>
            </a:r>
          </a:p>
        </p:txBody>
      </p:sp>
      <p:sp>
        <p:nvSpPr>
          <p:cNvPr id="1030159" name="Rectangle 1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 page fault happens when the valid bit of a virtual page is off</a:t>
            </a:r>
          </a:p>
          <a:p>
            <a:pPr>
              <a:lnSpc>
                <a:spcPct val="90000"/>
              </a:lnSpc>
            </a:pPr>
            <a:r>
              <a:rPr lang="en-US" sz="2000"/>
              <a:t>A page fault generates an exception to be handled by the operating system to bring the page to main memory from a disk</a:t>
            </a:r>
          </a:p>
          <a:p>
            <a:pPr>
              <a:lnSpc>
                <a:spcPct val="90000"/>
              </a:lnSpc>
            </a:pPr>
            <a:r>
              <a:rPr lang="en-US" sz="2000"/>
              <a:t>The operating system creates space for all pages on disk and keeps track of the location of pages in main memory and disk</a:t>
            </a:r>
          </a:p>
          <a:p>
            <a:pPr>
              <a:lnSpc>
                <a:spcPct val="90000"/>
              </a:lnSpc>
            </a:pPr>
            <a:r>
              <a:rPr lang="en-US" sz="2000"/>
              <a:t>Page location on disk can be stored in page table or in an auxiliary structure</a:t>
            </a:r>
          </a:p>
          <a:p>
            <a:pPr>
              <a:lnSpc>
                <a:spcPct val="90000"/>
              </a:lnSpc>
            </a:pPr>
            <a:r>
              <a:rPr lang="en-US" sz="2000"/>
              <a:t>LRU page replacement </a:t>
            </a:r>
            <a:br>
              <a:rPr lang="en-US" sz="2000"/>
            </a:br>
            <a:r>
              <a:rPr lang="en-US" sz="2000"/>
              <a:t>strategy is the most common</a:t>
            </a:r>
          </a:p>
          <a:p>
            <a:pPr>
              <a:lnSpc>
                <a:spcPct val="90000"/>
              </a:lnSpc>
            </a:pPr>
            <a:r>
              <a:rPr lang="en-US" sz="2000"/>
              <a:t>Simplest LRU implementation </a:t>
            </a:r>
            <a:br>
              <a:rPr lang="en-US" sz="2000"/>
            </a:br>
            <a:r>
              <a:rPr lang="en-US" sz="2000"/>
              <a:t>uses a reference bit per page </a:t>
            </a:r>
            <a:br>
              <a:rPr lang="en-US" sz="2000"/>
            </a:br>
            <a:r>
              <a:rPr lang="en-US" sz="2000"/>
              <a:t>and periodically reset </a:t>
            </a:r>
            <a:br>
              <a:rPr lang="en-US" sz="2000"/>
            </a:br>
            <a:r>
              <a:rPr lang="en-US" sz="2000"/>
              <a:t>reference bits</a:t>
            </a:r>
          </a:p>
        </p:txBody>
      </p:sp>
      <p:graphicFrame>
        <p:nvGraphicFramePr>
          <p:cNvPr id="1030160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4191000" y="3197225"/>
          <a:ext cx="4648200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50" name="Graphics Workshop Drawing" r:id="rId4" imgW="4386960" imgH="3332880" progId="">
                  <p:embed/>
                </p:oleObj>
              </mc:Choice>
              <mc:Fallback>
                <p:oleObj name="Graphics Workshop Drawing" r:id="rId4" imgW="4386960" imgH="33328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197225"/>
                        <a:ext cx="4648200" cy="352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1173" name="Object 5"/>
          <p:cNvGraphicFramePr>
            <a:graphicFrameLocks noChangeAspect="1"/>
          </p:cNvGraphicFramePr>
          <p:nvPr/>
        </p:nvGraphicFramePr>
        <p:xfrm>
          <a:off x="609600" y="2481263"/>
          <a:ext cx="82296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06" name="Equation" r:id="rId4" imgW="4788297" imgH="419497" progId="Equation.3">
                  <p:embed/>
                </p:oleObj>
              </mc:Choice>
              <mc:Fallback>
                <p:oleObj name="Equation" r:id="rId4" imgW="4788297" imgH="41949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81263"/>
                        <a:ext cx="82296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74" name="Text Box 6"/>
          <p:cNvSpPr txBox="1">
            <a:spLocks noChangeArrowheads="1"/>
          </p:cNvSpPr>
          <p:nvPr/>
        </p:nvSpPr>
        <p:spPr bwMode="auto">
          <a:xfrm>
            <a:off x="228600" y="1414463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With a 32-bit virtual address, 4-KB pages, and 4 bytes per page table entry:</a:t>
            </a:r>
            <a:endParaRPr lang="en-US" b="1"/>
          </a:p>
        </p:txBody>
      </p:sp>
      <p:sp>
        <p:nvSpPr>
          <p:cNvPr id="103118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Page Table Size</a:t>
            </a:r>
          </a:p>
        </p:txBody>
      </p:sp>
      <p:graphicFrame>
        <p:nvGraphicFramePr>
          <p:cNvPr id="1031181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609600" y="1822450"/>
          <a:ext cx="4724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07" name="Equation" r:id="rId6" imgW="2768997" imgH="444897" progId="Equation.3">
                  <p:embed/>
                </p:oleObj>
              </mc:Choice>
              <mc:Fallback>
                <p:oleObj name="Equation" r:id="rId6" imgW="2768997" imgH="44489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2450"/>
                        <a:ext cx="472440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8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505200"/>
            <a:ext cx="7924800" cy="2552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Optimization techniques: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Keep bound registers to limit the size of page table for given process in order to avoid empty slots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Store only physical pages and apply hashing function of the virtual address (inverted page table)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 multi-level page table to limit size of the table residing in main memory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 paging of the page table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Cache the most used pages </a:t>
            </a:r>
            <a:r>
              <a:rPr lang="en-US" sz="2000">
                <a:sym typeface="Symbol" pitchFamily="-110" charset="2"/>
              </a:rPr>
              <a:t> </a:t>
            </a:r>
            <a:r>
              <a:rPr lang="en-US" sz="2000"/>
              <a:t>Translation Look-aside Buffer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Line 2"/>
          <p:cNvSpPr>
            <a:spLocks noChangeShapeType="1"/>
          </p:cNvSpPr>
          <p:nvPr/>
        </p:nvSpPr>
        <p:spPr bwMode="auto">
          <a:xfrm flipV="1">
            <a:off x="6407150" y="1338263"/>
            <a:ext cx="1054100" cy="774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344613"/>
            <a:ext cx="3651250" cy="1670050"/>
            <a:chOff x="392" y="1168"/>
            <a:chExt cx="2004" cy="508"/>
          </a:xfrm>
        </p:grpSpPr>
        <p:sp>
          <p:nvSpPr>
            <p:cNvPr id="1057796" name="Rectangle 4"/>
            <p:cNvSpPr>
              <a:spLocks noChangeArrowheads="1"/>
            </p:cNvSpPr>
            <p:nvPr/>
          </p:nvSpPr>
          <p:spPr bwMode="auto">
            <a:xfrm>
              <a:off x="392" y="1168"/>
              <a:ext cx="962" cy="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32-bit address:</a:t>
              </a:r>
            </a:p>
          </p:txBody>
        </p:sp>
        <p:sp>
          <p:nvSpPr>
            <p:cNvPr id="1057797" name="Rectangle 5"/>
            <p:cNvSpPr>
              <a:spLocks noChangeArrowheads="1"/>
            </p:cNvSpPr>
            <p:nvPr/>
          </p:nvSpPr>
          <p:spPr bwMode="auto">
            <a:xfrm>
              <a:off x="436" y="1492"/>
              <a:ext cx="616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798" name="Rectangle 6"/>
            <p:cNvSpPr>
              <a:spLocks noChangeArrowheads="1"/>
            </p:cNvSpPr>
            <p:nvPr/>
          </p:nvSpPr>
          <p:spPr bwMode="auto">
            <a:xfrm>
              <a:off x="1060" y="1492"/>
              <a:ext cx="616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799" name="Rectangle 7"/>
            <p:cNvSpPr>
              <a:spLocks noChangeArrowheads="1"/>
            </p:cNvSpPr>
            <p:nvPr/>
          </p:nvSpPr>
          <p:spPr bwMode="auto">
            <a:xfrm>
              <a:off x="1684" y="1492"/>
              <a:ext cx="7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0" name="Rectangle 8"/>
            <p:cNvSpPr>
              <a:spLocks noChangeArrowheads="1"/>
            </p:cNvSpPr>
            <p:nvPr/>
          </p:nvSpPr>
          <p:spPr bwMode="auto">
            <a:xfrm>
              <a:off x="440" y="1520"/>
              <a:ext cx="558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P1 index</a:t>
              </a:r>
              <a:endParaRPr lang="en-US" sz="1400" b="1">
                <a:solidFill>
                  <a:srgbClr val="800000"/>
                </a:solidFill>
                <a:latin typeface="Arial" pitchFamily="-110" charset="0"/>
              </a:endParaRPr>
            </a:p>
          </p:txBody>
        </p:sp>
        <p:sp>
          <p:nvSpPr>
            <p:cNvPr id="1057801" name="Rectangle 9"/>
            <p:cNvSpPr>
              <a:spLocks noChangeArrowheads="1"/>
            </p:cNvSpPr>
            <p:nvPr/>
          </p:nvSpPr>
          <p:spPr bwMode="auto">
            <a:xfrm>
              <a:off x="1064" y="1520"/>
              <a:ext cx="557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P2 index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2" name="Rectangle 10"/>
            <p:cNvSpPr>
              <a:spLocks noChangeArrowheads="1"/>
            </p:cNvSpPr>
            <p:nvPr/>
          </p:nvSpPr>
          <p:spPr bwMode="auto">
            <a:xfrm>
              <a:off x="1688" y="1520"/>
              <a:ext cx="691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page offest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3" name="Rectangle 11"/>
            <p:cNvSpPr>
              <a:spLocks noChangeArrowheads="1"/>
            </p:cNvSpPr>
            <p:nvPr/>
          </p:nvSpPr>
          <p:spPr bwMode="auto">
            <a:xfrm>
              <a:off x="632" y="1376"/>
              <a:ext cx="224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10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4" name="Rectangle 12"/>
            <p:cNvSpPr>
              <a:spLocks noChangeArrowheads="1"/>
            </p:cNvSpPr>
            <p:nvPr/>
          </p:nvSpPr>
          <p:spPr bwMode="auto">
            <a:xfrm>
              <a:off x="1208" y="1376"/>
              <a:ext cx="225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10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5" name="Rectangle 13"/>
            <p:cNvSpPr>
              <a:spLocks noChangeArrowheads="1"/>
            </p:cNvSpPr>
            <p:nvPr/>
          </p:nvSpPr>
          <p:spPr bwMode="auto">
            <a:xfrm>
              <a:off x="1784" y="1376"/>
              <a:ext cx="225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12</a:t>
              </a:r>
              <a:endParaRPr lang="en-US" sz="1400" b="1">
                <a:latin typeface="Arial" pitchFamily="-110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810000" y="1039813"/>
            <a:ext cx="5094288" cy="5556250"/>
            <a:chOff x="2356" y="628"/>
            <a:chExt cx="2872" cy="3352"/>
          </a:xfrm>
        </p:grpSpPr>
        <p:sp>
          <p:nvSpPr>
            <p:cNvPr id="1057807" name="Rectangle 15"/>
            <p:cNvSpPr>
              <a:spLocks noChangeArrowheads="1"/>
            </p:cNvSpPr>
            <p:nvPr/>
          </p:nvSpPr>
          <p:spPr bwMode="auto">
            <a:xfrm>
              <a:off x="2596" y="1348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8" name="Rectangle 16" descr="75%"/>
            <p:cNvSpPr>
              <a:spLocks noChangeArrowheads="1"/>
            </p:cNvSpPr>
            <p:nvPr/>
          </p:nvSpPr>
          <p:spPr bwMode="auto">
            <a:xfrm>
              <a:off x="2596" y="1492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9" name="Rectangle 17" descr="75%"/>
            <p:cNvSpPr>
              <a:spLocks noChangeArrowheads="1"/>
            </p:cNvSpPr>
            <p:nvPr/>
          </p:nvSpPr>
          <p:spPr bwMode="auto">
            <a:xfrm>
              <a:off x="2596" y="1780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0" name="Rectangle 18" descr="75%"/>
            <p:cNvSpPr>
              <a:spLocks noChangeArrowheads="1"/>
            </p:cNvSpPr>
            <p:nvPr/>
          </p:nvSpPr>
          <p:spPr bwMode="auto">
            <a:xfrm>
              <a:off x="2596" y="1876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1" name="Rectangle 19"/>
            <p:cNvSpPr>
              <a:spLocks noChangeArrowheads="1"/>
            </p:cNvSpPr>
            <p:nvPr/>
          </p:nvSpPr>
          <p:spPr bwMode="auto">
            <a:xfrm>
              <a:off x="3748" y="724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2" name="Rectangle 20" descr="50%"/>
            <p:cNvSpPr>
              <a:spLocks noChangeArrowheads="1"/>
            </p:cNvSpPr>
            <p:nvPr/>
          </p:nvSpPr>
          <p:spPr bwMode="auto">
            <a:xfrm>
              <a:off x="3748" y="106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3" name="Rectangle 21" descr="50%"/>
            <p:cNvSpPr>
              <a:spLocks noChangeArrowheads="1"/>
            </p:cNvSpPr>
            <p:nvPr/>
          </p:nvSpPr>
          <p:spPr bwMode="auto">
            <a:xfrm>
              <a:off x="3748" y="1156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4" name="Rectangle 22" descr="50%"/>
            <p:cNvSpPr>
              <a:spLocks noChangeArrowheads="1"/>
            </p:cNvSpPr>
            <p:nvPr/>
          </p:nvSpPr>
          <p:spPr bwMode="auto">
            <a:xfrm>
              <a:off x="3748" y="1348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5" name="Rectangle 23"/>
            <p:cNvSpPr>
              <a:spLocks noChangeArrowheads="1"/>
            </p:cNvSpPr>
            <p:nvPr/>
          </p:nvSpPr>
          <p:spPr bwMode="auto">
            <a:xfrm>
              <a:off x="3748" y="1780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6" name="Rectangle 24" descr="50%"/>
            <p:cNvSpPr>
              <a:spLocks noChangeArrowheads="1"/>
            </p:cNvSpPr>
            <p:nvPr/>
          </p:nvSpPr>
          <p:spPr bwMode="auto">
            <a:xfrm>
              <a:off x="3748" y="202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7" name="Rectangle 25" descr="50%"/>
            <p:cNvSpPr>
              <a:spLocks noChangeArrowheads="1"/>
            </p:cNvSpPr>
            <p:nvPr/>
          </p:nvSpPr>
          <p:spPr bwMode="auto">
            <a:xfrm>
              <a:off x="3748" y="2116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8" name="Rectangle 26" descr="50%"/>
            <p:cNvSpPr>
              <a:spLocks noChangeArrowheads="1"/>
            </p:cNvSpPr>
            <p:nvPr/>
          </p:nvSpPr>
          <p:spPr bwMode="auto">
            <a:xfrm>
              <a:off x="3748" y="2308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9" name="Rectangle 27"/>
            <p:cNvSpPr>
              <a:spLocks noChangeArrowheads="1"/>
            </p:cNvSpPr>
            <p:nvPr/>
          </p:nvSpPr>
          <p:spPr bwMode="auto">
            <a:xfrm>
              <a:off x="3748" y="2788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0" name="Rectangle 28" descr="50%"/>
            <p:cNvSpPr>
              <a:spLocks noChangeArrowheads="1"/>
            </p:cNvSpPr>
            <p:nvPr/>
          </p:nvSpPr>
          <p:spPr bwMode="auto">
            <a:xfrm>
              <a:off x="3748" y="298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1" name="Rectangle 29" descr="50%"/>
            <p:cNvSpPr>
              <a:spLocks noChangeArrowheads="1"/>
            </p:cNvSpPr>
            <p:nvPr/>
          </p:nvSpPr>
          <p:spPr bwMode="auto">
            <a:xfrm>
              <a:off x="3748" y="322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2" name="Rectangle 30" descr="50%"/>
            <p:cNvSpPr>
              <a:spLocks noChangeArrowheads="1"/>
            </p:cNvSpPr>
            <p:nvPr/>
          </p:nvSpPr>
          <p:spPr bwMode="auto">
            <a:xfrm>
              <a:off x="3748" y="3412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3" name="Line 31"/>
            <p:cNvSpPr>
              <a:spLocks noChangeShapeType="1"/>
            </p:cNvSpPr>
            <p:nvPr/>
          </p:nvSpPr>
          <p:spPr bwMode="auto">
            <a:xfrm flipV="1">
              <a:off x="2932" y="716"/>
              <a:ext cx="808" cy="8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4" name="Line 32"/>
            <p:cNvSpPr>
              <a:spLocks noChangeShapeType="1"/>
            </p:cNvSpPr>
            <p:nvPr/>
          </p:nvSpPr>
          <p:spPr bwMode="auto">
            <a:xfrm flipV="1">
              <a:off x="2884" y="1772"/>
              <a:ext cx="856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5" name="Line 33"/>
            <p:cNvSpPr>
              <a:spLocks noChangeShapeType="1"/>
            </p:cNvSpPr>
            <p:nvPr/>
          </p:nvSpPr>
          <p:spPr bwMode="auto">
            <a:xfrm>
              <a:off x="2884" y="1924"/>
              <a:ext cx="856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6" name="Rectangle 34"/>
            <p:cNvSpPr>
              <a:spLocks noChangeArrowheads="1"/>
            </p:cNvSpPr>
            <p:nvPr/>
          </p:nvSpPr>
          <p:spPr bwMode="auto">
            <a:xfrm>
              <a:off x="4612" y="1780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7" name="Rectangle 35"/>
            <p:cNvSpPr>
              <a:spLocks noChangeArrowheads="1"/>
            </p:cNvSpPr>
            <p:nvPr/>
          </p:nvSpPr>
          <p:spPr bwMode="auto">
            <a:xfrm>
              <a:off x="4708" y="1876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8" name="Rectangle 36"/>
            <p:cNvSpPr>
              <a:spLocks noChangeArrowheads="1"/>
            </p:cNvSpPr>
            <p:nvPr/>
          </p:nvSpPr>
          <p:spPr bwMode="auto">
            <a:xfrm>
              <a:off x="4804" y="1972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9" name="Rectangle 37"/>
            <p:cNvSpPr>
              <a:spLocks noChangeArrowheads="1"/>
            </p:cNvSpPr>
            <p:nvPr/>
          </p:nvSpPr>
          <p:spPr bwMode="auto">
            <a:xfrm>
              <a:off x="4900" y="206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0" name="Rectangle 38"/>
            <p:cNvSpPr>
              <a:spLocks noChangeArrowheads="1"/>
            </p:cNvSpPr>
            <p:nvPr/>
          </p:nvSpPr>
          <p:spPr bwMode="auto">
            <a:xfrm>
              <a:off x="4708" y="62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1" name="Rectangle 39"/>
            <p:cNvSpPr>
              <a:spLocks noChangeArrowheads="1"/>
            </p:cNvSpPr>
            <p:nvPr/>
          </p:nvSpPr>
          <p:spPr bwMode="auto">
            <a:xfrm>
              <a:off x="4804" y="724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2" name="Rectangle 40"/>
            <p:cNvSpPr>
              <a:spLocks noChangeArrowheads="1"/>
            </p:cNvSpPr>
            <p:nvPr/>
          </p:nvSpPr>
          <p:spPr bwMode="auto">
            <a:xfrm>
              <a:off x="4900" y="820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3" name="Line 41"/>
            <p:cNvSpPr>
              <a:spLocks noChangeShapeType="1"/>
            </p:cNvSpPr>
            <p:nvPr/>
          </p:nvSpPr>
          <p:spPr bwMode="auto">
            <a:xfrm flipV="1">
              <a:off x="4036" y="716"/>
              <a:ext cx="760" cy="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4" name="Line 42"/>
            <p:cNvSpPr>
              <a:spLocks noChangeShapeType="1"/>
            </p:cNvSpPr>
            <p:nvPr/>
          </p:nvSpPr>
          <p:spPr bwMode="auto">
            <a:xfrm flipV="1">
              <a:off x="4036" y="860"/>
              <a:ext cx="856" cy="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5" name="Line 43"/>
            <p:cNvSpPr>
              <a:spLocks noChangeShapeType="1"/>
            </p:cNvSpPr>
            <p:nvPr/>
          </p:nvSpPr>
          <p:spPr bwMode="auto">
            <a:xfrm flipV="1">
              <a:off x="4036" y="1820"/>
              <a:ext cx="56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6" name="Line 44"/>
            <p:cNvSpPr>
              <a:spLocks noChangeShapeType="1"/>
            </p:cNvSpPr>
            <p:nvPr/>
          </p:nvSpPr>
          <p:spPr bwMode="auto">
            <a:xfrm flipV="1">
              <a:off x="4036" y="2012"/>
              <a:ext cx="760" cy="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7" name="Line 45"/>
            <p:cNvSpPr>
              <a:spLocks noChangeShapeType="1"/>
            </p:cNvSpPr>
            <p:nvPr/>
          </p:nvSpPr>
          <p:spPr bwMode="auto">
            <a:xfrm flipV="1">
              <a:off x="4084" y="2060"/>
              <a:ext cx="808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8" name="Rectangle 46"/>
            <p:cNvSpPr>
              <a:spLocks noChangeArrowheads="1"/>
            </p:cNvSpPr>
            <p:nvPr/>
          </p:nvSpPr>
          <p:spPr bwMode="auto">
            <a:xfrm>
              <a:off x="4708" y="302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9" name="Rectangle 47"/>
            <p:cNvSpPr>
              <a:spLocks noChangeArrowheads="1"/>
            </p:cNvSpPr>
            <p:nvPr/>
          </p:nvSpPr>
          <p:spPr bwMode="auto">
            <a:xfrm>
              <a:off x="4804" y="3124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0" name="Line 48"/>
            <p:cNvSpPr>
              <a:spLocks noChangeShapeType="1"/>
            </p:cNvSpPr>
            <p:nvPr/>
          </p:nvSpPr>
          <p:spPr bwMode="auto">
            <a:xfrm flipV="1">
              <a:off x="4036" y="3020"/>
              <a:ext cx="616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1" name="Line 49"/>
            <p:cNvSpPr>
              <a:spLocks noChangeShapeType="1"/>
            </p:cNvSpPr>
            <p:nvPr/>
          </p:nvSpPr>
          <p:spPr bwMode="auto">
            <a:xfrm flipV="1">
              <a:off x="4036" y="3164"/>
              <a:ext cx="712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2" name="Rectangle 50"/>
            <p:cNvSpPr>
              <a:spLocks noChangeArrowheads="1"/>
            </p:cNvSpPr>
            <p:nvPr/>
          </p:nvSpPr>
          <p:spPr bwMode="auto">
            <a:xfrm>
              <a:off x="2552" y="2288"/>
              <a:ext cx="417" cy="1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 bytes</a:t>
              </a:r>
            </a:p>
          </p:txBody>
        </p:sp>
        <p:sp>
          <p:nvSpPr>
            <p:cNvPr id="1057843" name="Line 51"/>
            <p:cNvSpPr>
              <a:spLocks noChangeShapeType="1"/>
            </p:cNvSpPr>
            <p:nvPr/>
          </p:nvSpPr>
          <p:spPr bwMode="auto">
            <a:xfrm>
              <a:off x="2356" y="2352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4" name="Line 52"/>
            <p:cNvSpPr>
              <a:spLocks noChangeShapeType="1"/>
            </p:cNvSpPr>
            <p:nvPr/>
          </p:nvSpPr>
          <p:spPr bwMode="auto">
            <a:xfrm flipH="1">
              <a:off x="3020" y="2352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5" name="Rectangle 53"/>
            <p:cNvSpPr>
              <a:spLocks noChangeArrowheads="1"/>
            </p:cNvSpPr>
            <p:nvPr/>
          </p:nvSpPr>
          <p:spPr bwMode="auto">
            <a:xfrm>
              <a:off x="3704" y="3680"/>
              <a:ext cx="417" cy="14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 bytes</a:t>
              </a:r>
            </a:p>
          </p:txBody>
        </p:sp>
        <p:sp>
          <p:nvSpPr>
            <p:cNvPr id="1057846" name="Line 54"/>
            <p:cNvSpPr>
              <a:spLocks noChangeShapeType="1"/>
            </p:cNvSpPr>
            <p:nvPr/>
          </p:nvSpPr>
          <p:spPr bwMode="auto">
            <a:xfrm>
              <a:off x="3508" y="3744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7" name="Line 55"/>
            <p:cNvSpPr>
              <a:spLocks noChangeShapeType="1"/>
            </p:cNvSpPr>
            <p:nvPr/>
          </p:nvSpPr>
          <p:spPr bwMode="auto">
            <a:xfrm flipH="1">
              <a:off x="4172" y="3744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8" name="Rectangle 56"/>
            <p:cNvSpPr>
              <a:spLocks noChangeArrowheads="1"/>
            </p:cNvSpPr>
            <p:nvPr/>
          </p:nvSpPr>
          <p:spPr bwMode="auto">
            <a:xfrm>
              <a:off x="4952" y="1088"/>
              <a:ext cx="272" cy="1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4KB</a:t>
              </a:r>
            </a:p>
          </p:txBody>
        </p:sp>
        <p:sp>
          <p:nvSpPr>
            <p:cNvPr id="1057849" name="Rectangle 57"/>
            <p:cNvSpPr>
              <a:spLocks noChangeArrowheads="1"/>
            </p:cNvSpPr>
            <p:nvPr/>
          </p:nvSpPr>
          <p:spPr bwMode="auto">
            <a:xfrm>
              <a:off x="2552" y="992"/>
              <a:ext cx="322" cy="2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1K</a:t>
              </a:r>
            </a:p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PTEs</a:t>
              </a:r>
            </a:p>
          </p:txBody>
        </p:sp>
      </p:grpSp>
      <p:sp>
        <p:nvSpPr>
          <p:cNvPr id="1057850" name="Rectangle 58"/>
          <p:cNvSpPr>
            <a:spLocks noChangeArrowheads="1"/>
          </p:cNvSpPr>
          <p:nvPr/>
        </p:nvSpPr>
        <p:spPr bwMode="auto">
          <a:xfrm>
            <a:off x="152400" y="3630613"/>
            <a:ext cx="3797300" cy="158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2 GB virtual address space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4 MB of PTE2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	– paged, holes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4 KB of PTE1</a:t>
            </a:r>
          </a:p>
        </p:txBody>
      </p:sp>
      <p:sp>
        <p:nvSpPr>
          <p:cNvPr id="1057851" name="Rectangle 59"/>
          <p:cNvSpPr>
            <a:spLocks noChangeArrowheads="1"/>
          </p:cNvSpPr>
          <p:nvPr/>
        </p:nvSpPr>
        <p:spPr bwMode="auto">
          <a:xfrm>
            <a:off x="533400" y="5611813"/>
            <a:ext cx="5029200" cy="1093787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>
                <a:latin typeface="Arial" pitchFamily="-110" charset="0"/>
              </a:rPr>
              <a:t>Inverted page table can be the only practical solution for huge address space, e.g 64-bit address space</a:t>
            </a:r>
          </a:p>
        </p:txBody>
      </p:sp>
      <p:sp>
        <p:nvSpPr>
          <p:cNvPr id="1057852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Multi-Level Page Table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2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 Look-aside Buffer</a:t>
            </a:r>
          </a:p>
        </p:txBody>
      </p:sp>
      <p:graphicFrame>
        <p:nvGraphicFramePr>
          <p:cNvPr id="1033229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454150"/>
          <a:ext cx="5791200" cy="471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794" name="Graphics Workshop Drawing" r:id="rId4" imgW="4925880" imgH="4012920" progId="">
                  <p:embed/>
                </p:oleObj>
              </mc:Choice>
              <mc:Fallback>
                <p:oleObj name="Graphics Workshop Drawing" r:id="rId4" imgW="4925880" imgH="40129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54150"/>
                        <a:ext cx="5791200" cy="471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230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295400"/>
            <a:ext cx="3352800" cy="5257800"/>
          </a:xfrm>
        </p:spPr>
        <p:txBody>
          <a:bodyPr/>
          <a:lstStyle/>
          <a:p>
            <a:r>
              <a:rPr lang="en-US" sz="2400"/>
              <a:t>Special cache for recently used translation</a:t>
            </a:r>
          </a:p>
          <a:p>
            <a:r>
              <a:rPr lang="en-US" sz="2400"/>
              <a:t>TLB misses are typically handled as exceptions by operating system</a:t>
            </a:r>
          </a:p>
          <a:p>
            <a:r>
              <a:rPr lang="en-US" sz="2400"/>
              <a:t>Simple replacement strategy since TLB misses happen frequently</a:t>
            </a:r>
          </a:p>
          <a:p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ChangeArrowheads="1"/>
          </p:cNvSpPr>
          <p:nvPr/>
        </p:nvSpPr>
        <p:spPr bwMode="auto">
          <a:xfrm>
            <a:off x="227013" y="1700213"/>
            <a:ext cx="1362075" cy="627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CPU Registers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100s Bytes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&lt;10s ns</a:t>
            </a:r>
          </a:p>
        </p:txBody>
      </p:sp>
      <p:sp>
        <p:nvSpPr>
          <p:cNvPr id="1015811" name="Rectangle 3"/>
          <p:cNvSpPr>
            <a:spLocks noChangeArrowheads="1"/>
          </p:cNvSpPr>
          <p:nvPr/>
        </p:nvSpPr>
        <p:spPr bwMode="auto">
          <a:xfrm>
            <a:off x="304800" y="2651125"/>
            <a:ext cx="1014270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latin typeface="Arial" pitchFamily="-110" charset="0"/>
              </a:rPr>
              <a:t>Cache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latin typeface="Arial" pitchFamily="-110" charset="0"/>
              </a:rPr>
              <a:t>K-M </a:t>
            </a:r>
            <a:r>
              <a:rPr lang="en-US" sz="1400" b="1" dirty="0"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latin typeface="Arial" pitchFamily="-110" charset="0"/>
              </a:rPr>
              <a:t>10-40 ns</a:t>
            </a:r>
          </a:p>
        </p:txBody>
      </p:sp>
      <p:sp>
        <p:nvSpPr>
          <p:cNvPr id="1015812" name="Rectangle 4"/>
          <p:cNvSpPr>
            <a:spLocks noChangeArrowheads="1"/>
          </p:cNvSpPr>
          <p:nvPr/>
        </p:nvSpPr>
        <p:spPr bwMode="auto">
          <a:xfrm>
            <a:off x="334963" y="3719513"/>
            <a:ext cx="1319026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rgbClr val="800000"/>
                </a:solidFill>
                <a:latin typeface="Arial" pitchFamily="-110" charset="0"/>
              </a:rPr>
              <a:t>Main Memory</a:t>
            </a:r>
            <a:endParaRPr lang="en-US" sz="1400" b="1" i="1" dirty="0" smtClean="0">
              <a:solidFill>
                <a:srgbClr val="800000"/>
              </a:solidFill>
              <a:latin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rgbClr val="800000"/>
                </a:solidFill>
                <a:latin typeface="Arial" pitchFamily="-110" charset="0"/>
              </a:rPr>
              <a:t>G </a:t>
            </a: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70ns-1us</a:t>
            </a:r>
          </a:p>
        </p:txBody>
      </p:sp>
      <p:sp>
        <p:nvSpPr>
          <p:cNvPr id="1015813" name="Rectangle 5"/>
          <p:cNvSpPr>
            <a:spLocks noChangeArrowheads="1"/>
          </p:cNvSpPr>
          <p:nvPr/>
        </p:nvSpPr>
        <p:spPr bwMode="auto">
          <a:xfrm>
            <a:off x="361950" y="4735513"/>
            <a:ext cx="984377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chemeClr val="accent2"/>
                </a:solidFill>
                <a:latin typeface="Arial" pitchFamily="-110" charset="0"/>
              </a:rPr>
              <a:t>Disk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chemeClr val="accent2"/>
                </a:solidFill>
                <a:latin typeface="Arial" pitchFamily="-110" charset="0"/>
              </a:rPr>
              <a:t>G-T </a:t>
            </a: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ms</a:t>
            </a:r>
          </a:p>
        </p:txBody>
      </p:sp>
      <p:sp>
        <p:nvSpPr>
          <p:cNvPr id="1015814" name="Rectangle 6"/>
          <p:cNvSpPr>
            <a:spLocks noChangeArrowheads="1"/>
          </p:cNvSpPr>
          <p:nvPr/>
        </p:nvSpPr>
        <p:spPr bwMode="auto">
          <a:xfrm>
            <a:off x="228600" y="898525"/>
            <a:ext cx="14351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Capacity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Access Time</a:t>
            </a:r>
          </a:p>
        </p:txBody>
      </p:sp>
      <p:sp>
        <p:nvSpPr>
          <p:cNvPr id="1015816" name="Rectangle 8"/>
          <p:cNvSpPr>
            <a:spLocks noChangeArrowheads="1"/>
          </p:cNvSpPr>
          <p:nvPr/>
        </p:nvSpPr>
        <p:spPr bwMode="auto">
          <a:xfrm>
            <a:off x="3236913" y="1700213"/>
            <a:ext cx="1377950" cy="4429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17" name="Rectangle 9"/>
          <p:cNvSpPr>
            <a:spLocks noChangeArrowheads="1"/>
          </p:cNvSpPr>
          <p:nvPr/>
        </p:nvSpPr>
        <p:spPr bwMode="auto">
          <a:xfrm>
            <a:off x="3332163" y="1790700"/>
            <a:ext cx="1168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Registers</a:t>
            </a:r>
          </a:p>
        </p:txBody>
      </p:sp>
      <p:sp>
        <p:nvSpPr>
          <p:cNvPr id="1015818" name="Rectangle 10"/>
          <p:cNvSpPr>
            <a:spLocks noChangeArrowheads="1"/>
          </p:cNvSpPr>
          <p:nvPr/>
        </p:nvSpPr>
        <p:spPr bwMode="auto">
          <a:xfrm>
            <a:off x="3332163" y="2806700"/>
            <a:ext cx="812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Cache</a:t>
            </a:r>
          </a:p>
        </p:txBody>
      </p:sp>
      <p:sp>
        <p:nvSpPr>
          <p:cNvPr id="1015819" name="Rectangle 11"/>
          <p:cNvSpPr>
            <a:spLocks noChangeArrowheads="1"/>
          </p:cNvSpPr>
          <p:nvPr/>
        </p:nvSpPr>
        <p:spPr bwMode="auto">
          <a:xfrm>
            <a:off x="3276600" y="3902075"/>
            <a:ext cx="172402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Main Memory</a:t>
            </a:r>
          </a:p>
        </p:txBody>
      </p:sp>
      <p:sp>
        <p:nvSpPr>
          <p:cNvPr id="1015820" name="Rectangle 12"/>
          <p:cNvSpPr>
            <a:spLocks noChangeArrowheads="1"/>
          </p:cNvSpPr>
          <p:nvPr/>
        </p:nvSpPr>
        <p:spPr bwMode="auto">
          <a:xfrm>
            <a:off x="3657600" y="4997450"/>
            <a:ext cx="609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Disk</a:t>
            </a:r>
          </a:p>
        </p:txBody>
      </p:sp>
      <p:sp>
        <p:nvSpPr>
          <p:cNvPr id="1015822" name="Rectangle 14"/>
          <p:cNvSpPr>
            <a:spLocks noChangeArrowheads="1"/>
          </p:cNvSpPr>
          <p:nvPr/>
        </p:nvSpPr>
        <p:spPr bwMode="auto">
          <a:xfrm>
            <a:off x="2846388" y="2716213"/>
            <a:ext cx="2079625" cy="520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latin typeface="Arial" pitchFamily="-110" charset="0"/>
            </a:endParaRPr>
          </a:p>
        </p:txBody>
      </p:sp>
      <p:sp>
        <p:nvSpPr>
          <p:cNvPr id="1015823" name="Rectangle 15"/>
          <p:cNvSpPr>
            <a:spLocks noChangeArrowheads="1"/>
          </p:cNvSpPr>
          <p:nvPr/>
        </p:nvSpPr>
        <p:spPr bwMode="auto">
          <a:xfrm>
            <a:off x="2522538" y="3811588"/>
            <a:ext cx="3051175" cy="520700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4" name="Rectangle 16"/>
          <p:cNvSpPr>
            <a:spLocks noChangeArrowheads="1"/>
          </p:cNvSpPr>
          <p:nvPr/>
        </p:nvSpPr>
        <p:spPr bwMode="auto">
          <a:xfrm>
            <a:off x="1954213" y="4905375"/>
            <a:ext cx="4186237" cy="52228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6" name="Line 18"/>
          <p:cNvSpPr>
            <a:spLocks noChangeShapeType="1"/>
          </p:cNvSpPr>
          <p:nvPr/>
        </p:nvSpPr>
        <p:spPr bwMode="auto">
          <a:xfrm>
            <a:off x="3886200" y="2162175"/>
            <a:ext cx="0" cy="53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7" name="Line 19"/>
          <p:cNvSpPr>
            <a:spLocks noChangeShapeType="1"/>
          </p:cNvSpPr>
          <p:nvPr/>
        </p:nvSpPr>
        <p:spPr bwMode="auto">
          <a:xfrm>
            <a:off x="3886200" y="32575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8" name="Line 20"/>
          <p:cNvSpPr>
            <a:spLocks noChangeShapeType="1"/>
          </p:cNvSpPr>
          <p:nvPr/>
        </p:nvSpPr>
        <p:spPr bwMode="auto">
          <a:xfrm>
            <a:off x="3886200" y="4357688"/>
            <a:ext cx="0" cy="522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30" name="Rectangle 22"/>
          <p:cNvSpPr>
            <a:spLocks noChangeArrowheads="1"/>
          </p:cNvSpPr>
          <p:nvPr/>
        </p:nvSpPr>
        <p:spPr bwMode="auto">
          <a:xfrm>
            <a:off x="3979863" y="2260600"/>
            <a:ext cx="1701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Instr. Operands</a:t>
            </a:r>
          </a:p>
        </p:txBody>
      </p:sp>
      <p:sp>
        <p:nvSpPr>
          <p:cNvPr id="1015831" name="Rectangle 23"/>
          <p:cNvSpPr>
            <a:spLocks noChangeArrowheads="1"/>
          </p:cNvSpPr>
          <p:nvPr/>
        </p:nvSpPr>
        <p:spPr bwMode="auto">
          <a:xfrm>
            <a:off x="3979863" y="3354388"/>
            <a:ext cx="8001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Blocks</a:t>
            </a:r>
          </a:p>
        </p:txBody>
      </p:sp>
      <p:sp>
        <p:nvSpPr>
          <p:cNvPr id="1015832" name="Rectangle 24"/>
          <p:cNvSpPr>
            <a:spLocks noChangeArrowheads="1"/>
          </p:cNvSpPr>
          <p:nvPr/>
        </p:nvSpPr>
        <p:spPr bwMode="auto">
          <a:xfrm>
            <a:off x="3979863" y="4449763"/>
            <a:ext cx="7747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Pages</a:t>
            </a:r>
          </a:p>
        </p:txBody>
      </p:sp>
      <p:sp>
        <p:nvSpPr>
          <p:cNvPr id="1015834" name="Rectangle 26"/>
          <p:cNvSpPr>
            <a:spLocks noChangeArrowheads="1"/>
          </p:cNvSpPr>
          <p:nvPr/>
        </p:nvSpPr>
        <p:spPr bwMode="auto">
          <a:xfrm>
            <a:off x="6234113" y="1204913"/>
            <a:ext cx="15875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Staging</a:t>
            </a:r>
          </a:p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Transfer Unit</a:t>
            </a:r>
          </a:p>
        </p:txBody>
      </p:sp>
      <p:sp>
        <p:nvSpPr>
          <p:cNvPr id="1015835" name="Rectangle 27"/>
          <p:cNvSpPr>
            <a:spLocks noChangeArrowheads="1"/>
          </p:cNvSpPr>
          <p:nvPr/>
        </p:nvSpPr>
        <p:spPr bwMode="auto">
          <a:xfrm>
            <a:off x="6302375" y="2208213"/>
            <a:ext cx="13716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Prog./compiler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1-8 bytes</a:t>
            </a:r>
          </a:p>
        </p:txBody>
      </p:sp>
      <p:sp>
        <p:nvSpPr>
          <p:cNvPr id="1015836" name="Rectangle 28"/>
          <p:cNvSpPr>
            <a:spLocks noChangeArrowheads="1"/>
          </p:cNvSpPr>
          <p:nvPr/>
        </p:nvSpPr>
        <p:spPr bwMode="auto">
          <a:xfrm>
            <a:off x="6381750" y="3224213"/>
            <a:ext cx="10953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cache cntl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8-128 bytes</a:t>
            </a:r>
          </a:p>
        </p:txBody>
      </p:sp>
      <p:sp>
        <p:nvSpPr>
          <p:cNvPr id="1015837" name="Rectangle 29"/>
          <p:cNvSpPr>
            <a:spLocks noChangeArrowheads="1"/>
          </p:cNvSpPr>
          <p:nvPr/>
        </p:nvSpPr>
        <p:spPr bwMode="auto">
          <a:xfrm>
            <a:off x="6480175" y="4319588"/>
            <a:ext cx="1223963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OS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512-4K bytes</a:t>
            </a:r>
          </a:p>
        </p:txBody>
      </p:sp>
      <p:sp>
        <p:nvSpPr>
          <p:cNvPr id="1015839" name="Rectangle 31"/>
          <p:cNvSpPr>
            <a:spLocks noChangeArrowheads="1"/>
          </p:cNvSpPr>
          <p:nvPr/>
        </p:nvSpPr>
        <p:spPr bwMode="auto">
          <a:xfrm>
            <a:off x="7707313" y="852488"/>
            <a:ext cx="13589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Upper Level</a:t>
            </a:r>
          </a:p>
        </p:txBody>
      </p:sp>
      <p:sp>
        <p:nvSpPr>
          <p:cNvPr id="1015840" name="Rectangle 32"/>
          <p:cNvSpPr>
            <a:spLocks noChangeArrowheads="1"/>
          </p:cNvSpPr>
          <p:nvPr/>
        </p:nvSpPr>
        <p:spPr bwMode="auto">
          <a:xfrm>
            <a:off x="7545388" y="5343525"/>
            <a:ext cx="1358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Lower Level</a:t>
            </a:r>
          </a:p>
        </p:txBody>
      </p:sp>
      <p:sp>
        <p:nvSpPr>
          <p:cNvPr id="1015841" name="Line 33"/>
          <p:cNvSpPr>
            <a:spLocks noChangeShapeType="1"/>
          </p:cNvSpPr>
          <p:nvPr/>
        </p:nvSpPr>
        <p:spPr bwMode="auto">
          <a:xfrm flipV="1">
            <a:off x="8099425" y="1444625"/>
            <a:ext cx="0" cy="3792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2" name="Rectangle 34"/>
          <p:cNvSpPr>
            <a:spLocks noChangeArrowheads="1"/>
          </p:cNvSpPr>
          <p:nvPr/>
        </p:nvSpPr>
        <p:spPr bwMode="auto">
          <a:xfrm>
            <a:off x="8191500" y="1400175"/>
            <a:ext cx="6985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faster</a:t>
            </a:r>
          </a:p>
        </p:txBody>
      </p:sp>
      <p:sp>
        <p:nvSpPr>
          <p:cNvPr id="1015843" name="Line 35"/>
          <p:cNvSpPr>
            <a:spLocks noChangeShapeType="1"/>
          </p:cNvSpPr>
          <p:nvPr/>
        </p:nvSpPr>
        <p:spPr bwMode="auto">
          <a:xfrm>
            <a:off x="8747125" y="1849438"/>
            <a:ext cx="0" cy="3030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4" name="Rectangle 36"/>
          <p:cNvSpPr>
            <a:spLocks noChangeArrowheads="1"/>
          </p:cNvSpPr>
          <p:nvPr/>
        </p:nvSpPr>
        <p:spPr bwMode="auto">
          <a:xfrm>
            <a:off x="8355013" y="4953000"/>
            <a:ext cx="787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Larger</a:t>
            </a:r>
          </a:p>
        </p:txBody>
      </p:sp>
      <p:sp>
        <p:nvSpPr>
          <p:cNvPr id="101585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Memory Background</a:t>
            </a:r>
          </a:p>
        </p:txBody>
      </p:sp>
      <p:sp>
        <p:nvSpPr>
          <p:cNvPr id="101684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Performance of Main Memory: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Latency: affects cache miss penalty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Access Time: time between request and word arrives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Cycle Time: time between requests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Bandwidth: primary concern for I/O &amp; large block </a:t>
            </a:r>
          </a:p>
          <a:p>
            <a:pPr>
              <a:lnSpc>
                <a:spcPct val="90000"/>
              </a:lnSpc>
            </a:pPr>
            <a:r>
              <a:rPr lang="en-US" sz="2800"/>
              <a:t>Main Memory is DRAM: Dynamic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Dynamic since needs to be refreshed periodically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Addresses divided into 2 halves (Row/Column) 	</a:t>
            </a:r>
          </a:p>
          <a:p>
            <a:pPr>
              <a:lnSpc>
                <a:spcPct val="90000"/>
              </a:lnSpc>
            </a:pPr>
            <a:r>
              <a:rPr lang="en-US" sz="2800"/>
              <a:t>Cache uses SRAM: Static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refresh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6 transistors/bit vs. 1 transistor/bit, 10X area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Address not divided: Full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96" name="Text Box 40"/>
          <p:cNvSpPr txBox="1">
            <a:spLocks noChangeArrowheads="1"/>
          </p:cNvSpPr>
          <p:nvPr/>
        </p:nvSpPr>
        <p:spPr bwMode="auto">
          <a:xfrm>
            <a:off x="0" y="990600"/>
            <a:ext cx="22860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>
                <a:latin typeface="Arial" pitchFamily="-110" charset="0"/>
              </a:rPr>
              <a:t>4 Mbit DRAM: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square root of bits per RAS/CAS</a:t>
            </a:r>
            <a:endParaRPr lang="en-US" sz="2000"/>
          </a:p>
        </p:txBody>
      </p:sp>
      <p:sp>
        <p:nvSpPr>
          <p:cNvPr id="101789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DRAM Logical Organization </a:t>
            </a:r>
          </a:p>
        </p:txBody>
      </p:sp>
      <p:sp>
        <p:nvSpPr>
          <p:cNvPr id="1017900" name="Rectangle 4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572000"/>
            <a:ext cx="7924800" cy="1885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Refreshing prevent access to the DRAM (typically 1-5% of the time)</a:t>
            </a:r>
          </a:p>
          <a:p>
            <a:pPr>
              <a:lnSpc>
                <a:spcPct val="90000"/>
              </a:lnSpc>
            </a:pPr>
            <a:r>
              <a:rPr lang="en-US" sz="2400"/>
              <a:t>Reading one byte refreshes the entire row</a:t>
            </a:r>
          </a:p>
          <a:p>
            <a:pPr>
              <a:lnSpc>
                <a:spcPct val="90000"/>
              </a:lnSpc>
            </a:pPr>
            <a:r>
              <a:rPr lang="en-US" sz="2400"/>
              <a:t>Read is destructive and thus data need to be re-written after reading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Cycle time is significantly larger than access time</a:t>
            </a:r>
          </a:p>
        </p:txBody>
      </p:sp>
      <p:pic>
        <p:nvPicPr>
          <p:cNvPr id="1017903" name="Picture 47" descr="dra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625" y="1158875"/>
            <a:ext cx="6761163" cy="341312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ChangeArrowheads="1"/>
          </p:cNvSpPr>
          <p:nvPr/>
        </p:nvSpPr>
        <p:spPr bwMode="auto">
          <a:xfrm>
            <a:off x="7540625" y="889000"/>
            <a:ext cx="1371600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µProc</a:t>
            </a:r>
          </a:p>
          <a:p>
            <a:r>
              <a:rPr lang="en-US" sz="2000">
                <a:latin typeface="Arial" pitchFamily="-110" charset="0"/>
              </a:rPr>
              <a:t>60%/yr.</a:t>
            </a:r>
          </a:p>
          <a:p>
            <a:r>
              <a:rPr lang="en-US" sz="2000">
                <a:latin typeface="Arial" pitchFamily="-110" charset="0"/>
              </a:rPr>
              <a:t>(2X/1.5yr)</a:t>
            </a:r>
          </a:p>
        </p:txBody>
      </p:sp>
      <p:sp>
        <p:nvSpPr>
          <p:cNvPr id="1018883" name="Rectangle 3"/>
          <p:cNvSpPr>
            <a:spLocks noChangeArrowheads="1"/>
          </p:cNvSpPr>
          <p:nvPr/>
        </p:nvSpPr>
        <p:spPr bwMode="auto">
          <a:xfrm>
            <a:off x="7383463" y="3343275"/>
            <a:ext cx="1455737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DRAM</a:t>
            </a:r>
          </a:p>
          <a:p>
            <a:r>
              <a:rPr lang="en-US" sz="2000">
                <a:latin typeface="Arial" pitchFamily="-110" charset="0"/>
              </a:rPr>
              <a:t>9%/yr.</a:t>
            </a:r>
          </a:p>
          <a:p>
            <a:r>
              <a:rPr lang="en-US" sz="2000">
                <a:latin typeface="Arial" pitchFamily="-110" charset="0"/>
              </a:rPr>
              <a:t>(2X/10 yrs)</a:t>
            </a:r>
            <a:endParaRPr lang="en-US">
              <a:latin typeface="Arial" pitchFamily="-110" charset="0"/>
            </a:endParaRPr>
          </a:p>
        </p:txBody>
      </p:sp>
      <p:sp>
        <p:nvSpPr>
          <p:cNvPr id="1018884" name="Arc 4"/>
          <p:cNvSpPr>
            <a:spLocks/>
          </p:cNvSpPr>
          <p:nvPr/>
        </p:nvSpPr>
        <p:spPr bwMode="auto">
          <a:xfrm>
            <a:off x="6907213" y="34972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5" name="Line 5"/>
          <p:cNvSpPr>
            <a:spLocks noChangeShapeType="1"/>
          </p:cNvSpPr>
          <p:nvPr/>
        </p:nvSpPr>
        <p:spPr bwMode="auto">
          <a:xfrm>
            <a:off x="162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6" name="Line 6"/>
          <p:cNvSpPr>
            <a:spLocks noChangeShapeType="1"/>
          </p:cNvSpPr>
          <p:nvPr/>
        </p:nvSpPr>
        <p:spPr bwMode="auto">
          <a:xfrm>
            <a:off x="169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7" name="Line 7"/>
          <p:cNvSpPr>
            <a:spLocks noChangeShapeType="1"/>
          </p:cNvSpPr>
          <p:nvPr/>
        </p:nvSpPr>
        <p:spPr bwMode="auto">
          <a:xfrm>
            <a:off x="177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8" name="Line 8"/>
          <p:cNvSpPr>
            <a:spLocks noChangeShapeType="1"/>
          </p:cNvSpPr>
          <p:nvPr/>
        </p:nvSpPr>
        <p:spPr bwMode="auto">
          <a:xfrm>
            <a:off x="185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9" name="Line 9"/>
          <p:cNvSpPr>
            <a:spLocks noChangeShapeType="1"/>
          </p:cNvSpPr>
          <p:nvPr/>
        </p:nvSpPr>
        <p:spPr bwMode="auto">
          <a:xfrm>
            <a:off x="192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0" name="Line 10"/>
          <p:cNvSpPr>
            <a:spLocks noChangeShapeType="1"/>
          </p:cNvSpPr>
          <p:nvPr/>
        </p:nvSpPr>
        <p:spPr bwMode="auto">
          <a:xfrm>
            <a:off x="200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1" name="Line 11"/>
          <p:cNvSpPr>
            <a:spLocks noChangeShapeType="1"/>
          </p:cNvSpPr>
          <p:nvPr/>
        </p:nvSpPr>
        <p:spPr bwMode="auto">
          <a:xfrm>
            <a:off x="207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2" name="Line 12"/>
          <p:cNvSpPr>
            <a:spLocks noChangeShapeType="1"/>
          </p:cNvSpPr>
          <p:nvPr/>
        </p:nvSpPr>
        <p:spPr bwMode="auto">
          <a:xfrm>
            <a:off x="215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3" name="Line 13"/>
          <p:cNvSpPr>
            <a:spLocks noChangeShapeType="1"/>
          </p:cNvSpPr>
          <p:nvPr/>
        </p:nvSpPr>
        <p:spPr bwMode="auto">
          <a:xfrm>
            <a:off x="223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4" name="Line 14"/>
          <p:cNvSpPr>
            <a:spLocks noChangeShapeType="1"/>
          </p:cNvSpPr>
          <p:nvPr/>
        </p:nvSpPr>
        <p:spPr bwMode="auto">
          <a:xfrm>
            <a:off x="230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5" name="Line 15"/>
          <p:cNvSpPr>
            <a:spLocks noChangeShapeType="1"/>
          </p:cNvSpPr>
          <p:nvPr/>
        </p:nvSpPr>
        <p:spPr bwMode="auto">
          <a:xfrm>
            <a:off x="238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6" name="Line 16"/>
          <p:cNvSpPr>
            <a:spLocks noChangeShapeType="1"/>
          </p:cNvSpPr>
          <p:nvPr/>
        </p:nvSpPr>
        <p:spPr bwMode="auto">
          <a:xfrm>
            <a:off x="246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7" name="Line 17"/>
          <p:cNvSpPr>
            <a:spLocks noChangeShapeType="1"/>
          </p:cNvSpPr>
          <p:nvPr/>
        </p:nvSpPr>
        <p:spPr bwMode="auto">
          <a:xfrm>
            <a:off x="253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8" name="Line 18"/>
          <p:cNvSpPr>
            <a:spLocks noChangeShapeType="1"/>
          </p:cNvSpPr>
          <p:nvPr/>
        </p:nvSpPr>
        <p:spPr bwMode="auto">
          <a:xfrm>
            <a:off x="261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9" name="Line 19"/>
          <p:cNvSpPr>
            <a:spLocks noChangeShapeType="1"/>
          </p:cNvSpPr>
          <p:nvPr/>
        </p:nvSpPr>
        <p:spPr bwMode="auto">
          <a:xfrm>
            <a:off x="268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0" name="Line 20"/>
          <p:cNvSpPr>
            <a:spLocks noChangeShapeType="1"/>
          </p:cNvSpPr>
          <p:nvPr/>
        </p:nvSpPr>
        <p:spPr bwMode="auto">
          <a:xfrm>
            <a:off x="276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1" name="Line 21"/>
          <p:cNvSpPr>
            <a:spLocks noChangeShapeType="1"/>
          </p:cNvSpPr>
          <p:nvPr/>
        </p:nvSpPr>
        <p:spPr bwMode="auto">
          <a:xfrm>
            <a:off x="284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2" name="Line 22"/>
          <p:cNvSpPr>
            <a:spLocks noChangeShapeType="1"/>
          </p:cNvSpPr>
          <p:nvPr/>
        </p:nvSpPr>
        <p:spPr bwMode="auto">
          <a:xfrm>
            <a:off x="291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3" name="Line 23"/>
          <p:cNvSpPr>
            <a:spLocks noChangeShapeType="1"/>
          </p:cNvSpPr>
          <p:nvPr/>
        </p:nvSpPr>
        <p:spPr bwMode="auto">
          <a:xfrm>
            <a:off x="299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4" name="Line 24"/>
          <p:cNvSpPr>
            <a:spLocks noChangeShapeType="1"/>
          </p:cNvSpPr>
          <p:nvPr/>
        </p:nvSpPr>
        <p:spPr bwMode="auto">
          <a:xfrm>
            <a:off x="3070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5" name="Line 25"/>
          <p:cNvSpPr>
            <a:spLocks noChangeShapeType="1"/>
          </p:cNvSpPr>
          <p:nvPr/>
        </p:nvSpPr>
        <p:spPr bwMode="auto">
          <a:xfrm>
            <a:off x="3146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6" name="Line 26"/>
          <p:cNvSpPr>
            <a:spLocks noChangeShapeType="1"/>
          </p:cNvSpPr>
          <p:nvPr/>
        </p:nvSpPr>
        <p:spPr bwMode="auto">
          <a:xfrm>
            <a:off x="3222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7" name="Line 27"/>
          <p:cNvSpPr>
            <a:spLocks noChangeShapeType="1"/>
          </p:cNvSpPr>
          <p:nvPr/>
        </p:nvSpPr>
        <p:spPr bwMode="auto">
          <a:xfrm>
            <a:off x="3298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8" name="Line 28"/>
          <p:cNvSpPr>
            <a:spLocks noChangeShapeType="1"/>
          </p:cNvSpPr>
          <p:nvPr/>
        </p:nvSpPr>
        <p:spPr bwMode="auto">
          <a:xfrm>
            <a:off x="3375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9" name="Line 29"/>
          <p:cNvSpPr>
            <a:spLocks noChangeShapeType="1"/>
          </p:cNvSpPr>
          <p:nvPr/>
        </p:nvSpPr>
        <p:spPr bwMode="auto">
          <a:xfrm>
            <a:off x="3451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0" name="Line 30"/>
          <p:cNvSpPr>
            <a:spLocks noChangeShapeType="1"/>
          </p:cNvSpPr>
          <p:nvPr/>
        </p:nvSpPr>
        <p:spPr bwMode="auto">
          <a:xfrm>
            <a:off x="3527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1" name="Line 31"/>
          <p:cNvSpPr>
            <a:spLocks noChangeShapeType="1"/>
          </p:cNvSpPr>
          <p:nvPr/>
        </p:nvSpPr>
        <p:spPr bwMode="auto">
          <a:xfrm>
            <a:off x="3603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2" name="Line 32"/>
          <p:cNvSpPr>
            <a:spLocks noChangeShapeType="1"/>
          </p:cNvSpPr>
          <p:nvPr/>
        </p:nvSpPr>
        <p:spPr bwMode="auto">
          <a:xfrm>
            <a:off x="3679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3" name="Line 33"/>
          <p:cNvSpPr>
            <a:spLocks noChangeShapeType="1"/>
          </p:cNvSpPr>
          <p:nvPr/>
        </p:nvSpPr>
        <p:spPr bwMode="auto">
          <a:xfrm>
            <a:off x="3756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4" name="Line 34"/>
          <p:cNvSpPr>
            <a:spLocks noChangeShapeType="1"/>
          </p:cNvSpPr>
          <p:nvPr/>
        </p:nvSpPr>
        <p:spPr bwMode="auto">
          <a:xfrm>
            <a:off x="3832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5" name="Line 35"/>
          <p:cNvSpPr>
            <a:spLocks noChangeShapeType="1"/>
          </p:cNvSpPr>
          <p:nvPr/>
        </p:nvSpPr>
        <p:spPr bwMode="auto">
          <a:xfrm>
            <a:off x="3908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6" name="Line 36"/>
          <p:cNvSpPr>
            <a:spLocks noChangeShapeType="1"/>
          </p:cNvSpPr>
          <p:nvPr/>
        </p:nvSpPr>
        <p:spPr bwMode="auto">
          <a:xfrm>
            <a:off x="3984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7" name="Line 37"/>
          <p:cNvSpPr>
            <a:spLocks noChangeShapeType="1"/>
          </p:cNvSpPr>
          <p:nvPr/>
        </p:nvSpPr>
        <p:spPr bwMode="auto">
          <a:xfrm>
            <a:off x="4060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8" name="Line 38"/>
          <p:cNvSpPr>
            <a:spLocks noChangeShapeType="1"/>
          </p:cNvSpPr>
          <p:nvPr/>
        </p:nvSpPr>
        <p:spPr bwMode="auto">
          <a:xfrm>
            <a:off x="4137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9" name="Line 39"/>
          <p:cNvSpPr>
            <a:spLocks noChangeShapeType="1"/>
          </p:cNvSpPr>
          <p:nvPr/>
        </p:nvSpPr>
        <p:spPr bwMode="auto">
          <a:xfrm>
            <a:off x="4213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0" name="Line 40"/>
          <p:cNvSpPr>
            <a:spLocks noChangeShapeType="1"/>
          </p:cNvSpPr>
          <p:nvPr/>
        </p:nvSpPr>
        <p:spPr bwMode="auto">
          <a:xfrm>
            <a:off x="4289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1" name="Line 41"/>
          <p:cNvSpPr>
            <a:spLocks noChangeShapeType="1"/>
          </p:cNvSpPr>
          <p:nvPr/>
        </p:nvSpPr>
        <p:spPr bwMode="auto">
          <a:xfrm>
            <a:off x="4365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2" name="Line 42"/>
          <p:cNvSpPr>
            <a:spLocks noChangeShapeType="1"/>
          </p:cNvSpPr>
          <p:nvPr/>
        </p:nvSpPr>
        <p:spPr bwMode="auto">
          <a:xfrm>
            <a:off x="4441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3" name="Line 43"/>
          <p:cNvSpPr>
            <a:spLocks noChangeShapeType="1"/>
          </p:cNvSpPr>
          <p:nvPr/>
        </p:nvSpPr>
        <p:spPr bwMode="auto">
          <a:xfrm>
            <a:off x="4518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4" name="Line 44"/>
          <p:cNvSpPr>
            <a:spLocks noChangeShapeType="1"/>
          </p:cNvSpPr>
          <p:nvPr/>
        </p:nvSpPr>
        <p:spPr bwMode="auto">
          <a:xfrm>
            <a:off x="4594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5" name="Line 45"/>
          <p:cNvSpPr>
            <a:spLocks noChangeShapeType="1"/>
          </p:cNvSpPr>
          <p:nvPr/>
        </p:nvSpPr>
        <p:spPr bwMode="auto">
          <a:xfrm>
            <a:off x="4670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6" name="Line 46"/>
          <p:cNvSpPr>
            <a:spLocks noChangeShapeType="1"/>
          </p:cNvSpPr>
          <p:nvPr/>
        </p:nvSpPr>
        <p:spPr bwMode="auto">
          <a:xfrm>
            <a:off x="4746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7" name="Line 47"/>
          <p:cNvSpPr>
            <a:spLocks noChangeShapeType="1"/>
          </p:cNvSpPr>
          <p:nvPr/>
        </p:nvSpPr>
        <p:spPr bwMode="auto">
          <a:xfrm>
            <a:off x="4822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8" name="Line 48"/>
          <p:cNvSpPr>
            <a:spLocks noChangeShapeType="1"/>
          </p:cNvSpPr>
          <p:nvPr/>
        </p:nvSpPr>
        <p:spPr bwMode="auto">
          <a:xfrm>
            <a:off x="4899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9" name="Line 49"/>
          <p:cNvSpPr>
            <a:spLocks noChangeShapeType="1"/>
          </p:cNvSpPr>
          <p:nvPr/>
        </p:nvSpPr>
        <p:spPr bwMode="auto">
          <a:xfrm>
            <a:off x="4975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0" name="Line 50"/>
          <p:cNvSpPr>
            <a:spLocks noChangeShapeType="1"/>
          </p:cNvSpPr>
          <p:nvPr/>
        </p:nvSpPr>
        <p:spPr bwMode="auto">
          <a:xfrm>
            <a:off x="5051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1" name="Line 51"/>
          <p:cNvSpPr>
            <a:spLocks noChangeShapeType="1"/>
          </p:cNvSpPr>
          <p:nvPr/>
        </p:nvSpPr>
        <p:spPr bwMode="auto">
          <a:xfrm>
            <a:off x="5127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2" name="Line 52"/>
          <p:cNvSpPr>
            <a:spLocks noChangeShapeType="1"/>
          </p:cNvSpPr>
          <p:nvPr/>
        </p:nvSpPr>
        <p:spPr bwMode="auto">
          <a:xfrm>
            <a:off x="5203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3" name="Line 53"/>
          <p:cNvSpPr>
            <a:spLocks noChangeShapeType="1"/>
          </p:cNvSpPr>
          <p:nvPr/>
        </p:nvSpPr>
        <p:spPr bwMode="auto">
          <a:xfrm>
            <a:off x="5280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4" name="Line 54"/>
          <p:cNvSpPr>
            <a:spLocks noChangeShapeType="1"/>
          </p:cNvSpPr>
          <p:nvPr/>
        </p:nvSpPr>
        <p:spPr bwMode="auto">
          <a:xfrm>
            <a:off x="5356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5" name="Line 55"/>
          <p:cNvSpPr>
            <a:spLocks noChangeShapeType="1"/>
          </p:cNvSpPr>
          <p:nvPr/>
        </p:nvSpPr>
        <p:spPr bwMode="auto">
          <a:xfrm>
            <a:off x="543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6" name="Line 56"/>
          <p:cNvSpPr>
            <a:spLocks noChangeShapeType="1"/>
          </p:cNvSpPr>
          <p:nvPr/>
        </p:nvSpPr>
        <p:spPr bwMode="auto">
          <a:xfrm>
            <a:off x="550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7" name="Line 57"/>
          <p:cNvSpPr>
            <a:spLocks noChangeShapeType="1"/>
          </p:cNvSpPr>
          <p:nvPr/>
        </p:nvSpPr>
        <p:spPr bwMode="auto">
          <a:xfrm>
            <a:off x="558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8" name="Line 58"/>
          <p:cNvSpPr>
            <a:spLocks noChangeShapeType="1"/>
          </p:cNvSpPr>
          <p:nvPr/>
        </p:nvSpPr>
        <p:spPr bwMode="auto">
          <a:xfrm>
            <a:off x="566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9" name="Line 59"/>
          <p:cNvSpPr>
            <a:spLocks noChangeShapeType="1"/>
          </p:cNvSpPr>
          <p:nvPr/>
        </p:nvSpPr>
        <p:spPr bwMode="auto">
          <a:xfrm>
            <a:off x="573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0" name="Line 60"/>
          <p:cNvSpPr>
            <a:spLocks noChangeShapeType="1"/>
          </p:cNvSpPr>
          <p:nvPr/>
        </p:nvSpPr>
        <p:spPr bwMode="auto">
          <a:xfrm>
            <a:off x="581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1" name="Line 61"/>
          <p:cNvSpPr>
            <a:spLocks noChangeShapeType="1"/>
          </p:cNvSpPr>
          <p:nvPr/>
        </p:nvSpPr>
        <p:spPr bwMode="auto">
          <a:xfrm>
            <a:off x="588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2" name="Line 62"/>
          <p:cNvSpPr>
            <a:spLocks noChangeShapeType="1"/>
          </p:cNvSpPr>
          <p:nvPr/>
        </p:nvSpPr>
        <p:spPr bwMode="auto">
          <a:xfrm>
            <a:off x="596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3" name="Line 63"/>
          <p:cNvSpPr>
            <a:spLocks noChangeShapeType="1"/>
          </p:cNvSpPr>
          <p:nvPr/>
        </p:nvSpPr>
        <p:spPr bwMode="auto">
          <a:xfrm>
            <a:off x="604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4" name="Line 64"/>
          <p:cNvSpPr>
            <a:spLocks noChangeShapeType="1"/>
          </p:cNvSpPr>
          <p:nvPr/>
        </p:nvSpPr>
        <p:spPr bwMode="auto">
          <a:xfrm>
            <a:off x="611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5" name="Line 65"/>
          <p:cNvSpPr>
            <a:spLocks noChangeShapeType="1"/>
          </p:cNvSpPr>
          <p:nvPr/>
        </p:nvSpPr>
        <p:spPr bwMode="auto">
          <a:xfrm>
            <a:off x="619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6" name="Line 66"/>
          <p:cNvSpPr>
            <a:spLocks noChangeShapeType="1"/>
          </p:cNvSpPr>
          <p:nvPr/>
        </p:nvSpPr>
        <p:spPr bwMode="auto">
          <a:xfrm>
            <a:off x="627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7" name="Line 67"/>
          <p:cNvSpPr>
            <a:spLocks noChangeShapeType="1"/>
          </p:cNvSpPr>
          <p:nvPr/>
        </p:nvSpPr>
        <p:spPr bwMode="auto">
          <a:xfrm>
            <a:off x="634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8" name="Line 68"/>
          <p:cNvSpPr>
            <a:spLocks noChangeShapeType="1"/>
          </p:cNvSpPr>
          <p:nvPr/>
        </p:nvSpPr>
        <p:spPr bwMode="auto">
          <a:xfrm>
            <a:off x="642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9" name="Line 69"/>
          <p:cNvSpPr>
            <a:spLocks noChangeShapeType="1"/>
          </p:cNvSpPr>
          <p:nvPr/>
        </p:nvSpPr>
        <p:spPr bwMode="auto">
          <a:xfrm>
            <a:off x="649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0" name="Line 70"/>
          <p:cNvSpPr>
            <a:spLocks noChangeShapeType="1"/>
          </p:cNvSpPr>
          <p:nvPr/>
        </p:nvSpPr>
        <p:spPr bwMode="auto">
          <a:xfrm>
            <a:off x="657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1" name="Line 71"/>
          <p:cNvSpPr>
            <a:spLocks noChangeShapeType="1"/>
          </p:cNvSpPr>
          <p:nvPr/>
        </p:nvSpPr>
        <p:spPr bwMode="auto">
          <a:xfrm>
            <a:off x="665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2" name="Line 72"/>
          <p:cNvSpPr>
            <a:spLocks noChangeShapeType="1"/>
          </p:cNvSpPr>
          <p:nvPr/>
        </p:nvSpPr>
        <p:spPr bwMode="auto">
          <a:xfrm>
            <a:off x="672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3" name="Line 73"/>
          <p:cNvSpPr>
            <a:spLocks noChangeShapeType="1"/>
          </p:cNvSpPr>
          <p:nvPr/>
        </p:nvSpPr>
        <p:spPr bwMode="auto">
          <a:xfrm>
            <a:off x="680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4" name="Line 74"/>
          <p:cNvSpPr>
            <a:spLocks noChangeShapeType="1"/>
          </p:cNvSpPr>
          <p:nvPr/>
        </p:nvSpPr>
        <p:spPr bwMode="auto">
          <a:xfrm>
            <a:off x="162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5" name="Line 75"/>
          <p:cNvSpPr>
            <a:spLocks noChangeShapeType="1"/>
          </p:cNvSpPr>
          <p:nvPr/>
        </p:nvSpPr>
        <p:spPr bwMode="auto">
          <a:xfrm>
            <a:off x="169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6" name="Line 76"/>
          <p:cNvSpPr>
            <a:spLocks noChangeShapeType="1"/>
          </p:cNvSpPr>
          <p:nvPr/>
        </p:nvSpPr>
        <p:spPr bwMode="auto">
          <a:xfrm>
            <a:off x="177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7" name="Line 77"/>
          <p:cNvSpPr>
            <a:spLocks noChangeShapeType="1"/>
          </p:cNvSpPr>
          <p:nvPr/>
        </p:nvSpPr>
        <p:spPr bwMode="auto">
          <a:xfrm>
            <a:off x="185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8" name="Line 78"/>
          <p:cNvSpPr>
            <a:spLocks noChangeShapeType="1"/>
          </p:cNvSpPr>
          <p:nvPr/>
        </p:nvSpPr>
        <p:spPr bwMode="auto">
          <a:xfrm>
            <a:off x="192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9" name="Line 79"/>
          <p:cNvSpPr>
            <a:spLocks noChangeShapeType="1"/>
          </p:cNvSpPr>
          <p:nvPr/>
        </p:nvSpPr>
        <p:spPr bwMode="auto">
          <a:xfrm>
            <a:off x="200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0" name="Line 80"/>
          <p:cNvSpPr>
            <a:spLocks noChangeShapeType="1"/>
          </p:cNvSpPr>
          <p:nvPr/>
        </p:nvSpPr>
        <p:spPr bwMode="auto">
          <a:xfrm>
            <a:off x="207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1" name="Line 81"/>
          <p:cNvSpPr>
            <a:spLocks noChangeShapeType="1"/>
          </p:cNvSpPr>
          <p:nvPr/>
        </p:nvSpPr>
        <p:spPr bwMode="auto">
          <a:xfrm>
            <a:off x="215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2" name="Line 82"/>
          <p:cNvSpPr>
            <a:spLocks noChangeShapeType="1"/>
          </p:cNvSpPr>
          <p:nvPr/>
        </p:nvSpPr>
        <p:spPr bwMode="auto">
          <a:xfrm>
            <a:off x="223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3" name="Line 83"/>
          <p:cNvSpPr>
            <a:spLocks noChangeShapeType="1"/>
          </p:cNvSpPr>
          <p:nvPr/>
        </p:nvSpPr>
        <p:spPr bwMode="auto">
          <a:xfrm>
            <a:off x="230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4" name="Line 84"/>
          <p:cNvSpPr>
            <a:spLocks noChangeShapeType="1"/>
          </p:cNvSpPr>
          <p:nvPr/>
        </p:nvSpPr>
        <p:spPr bwMode="auto">
          <a:xfrm>
            <a:off x="238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5" name="Line 85"/>
          <p:cNvSpPr>
            <a:spLocks noChangeShapeType="1"/>
          </p:cNvSpPr>
          <p:nvPr/>
        </p:nvSpPr>
        <p:spPr bwMode="auto">
          <a:xfrm>
            <a:off x="246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6" name="Line 86"/>
          <p:cNvSpPr>
            <a:spLocks noChangeShapeType="1"/>
          </p:cNvSpPr>
          <p:nvPr/>
        </p:nvSpPr>
        <p:spPr bwMode="auto">
          <a:xfrm>
            <a:off x="253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7" name="Line 87"/>
          <p:cNvSpPr>
            <a:spLocks noChangeShapeType="1"/>
          </p:cNvSpPr>
          <p:nvPr/>
        </p:nvSpPr>
        <p:spPr bwMode="auto">
          <a:xfrm>
            <a:off x="261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8" name="Line 88"/>
          <p:cNvSpPr>
            <a:spLocks noChangeShapeType="1"/>
          </p:cNvSpPr>
          <p:nvPr/>
        </p:nvSpPr>
        <p:spPr bwMode="auto">
          <a:xfrm>
            <a:off x="268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9" name="Line 89"/>
          <p:cNvSpPr>
            <a:spLocks noChangeShapeType="1"/>
          </p:cNvSpPr>
          <p:nvPr/>
        </p:nvSpPr>
        <p:spPr bwMode="auto">
          <a:xfrm>
            <a:off x="276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0" name="Line 90"/>
          <p:cNvSpPr>
            <a:spLocks noChangeShapeType="1"/>
          </p:cNvSpPr>
          <p:nvPr/>
        </p:nvSpPr>
        <p:spPr bwMode="auto">
          <a:xfrm>
            <a:off x="284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1" name="Line 91"/>
          <p:cNvSpPr>
            <a:spLocks noChangeShapeType="1"/>
          </p:cNvSpPr>
          <p:nvPr/>
        </p:nvSpPr>
        <p:spPr bwMode="auto">
          <a:xfrm>
            <a:off x="291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2" name="Line 92"/>
          <p:cNvSpPr>
            <a:spLocks noChangeShapeType="1"/>
          </p:cNvSpPr>
          <p:nvPr/>
        </p:nvSpPr>
        <p:spPr bwMode="auto">
          <a:xfrm>
            <a:off x="299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3" name="Line 93"/>
          <p:cNvSpPr>
            <a:spLocks noChangeShapeType="1"/>
          </p:cNvSpPr>
          <p:nvPr/>
        </p:nvSpPr>
        <p:spPr bwMode="auto">
          <a:xfrm>
            <a:off x="3070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4" name="Line 94"/>
          <p:cNvSpPr>
            <a:spLocks noChangeShapeType="1"/>
          </p:cNvSpPr>
          <p:nvPr/>
        </p:nvSpPr>
        <p:spPr bwMode="auto">
          <a:xfrm>
            <a:off x="3146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5" name="Line 95"/>
          <p:cNvSpPr>
            <a:spLocks noChangeShapeType="1"/>
          </p:cNvSpPr>
          <p:nvPr/>
        </p:nvSpPr>
        <p:spPr bwMode="auto">
          <a:xfrm>
            <a:off x="3222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6" name="Line 96"/>
          <p:cNvSpPr>
            <a:spLocks noChangeShapeType="1"/>
          </p:cNvSpPr>
          <p:nvPr/>
        </p:nvSpPr>
        <p:spPr bwMode="auto">
          <a:xfrm>
            <a:off x="3298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7" name="Line 97"/>
          <p:cNvSpPr>
            <a:spLocks noChangeShapeType="1"/>
          </p:cNvSpPr>
          <p:nvPr/>
        </p:nvSpPr>
        <p:spPr bwMode="auto">
          <a:xfrm>
            <a:off x="3375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8" name="Line 98"/>
          <p:cNvSpPr>
            <a:spLocks noChangeShapeType="1"/>
          </p:cNvSpPr>
          <p:nvPr/>
        </p:nvSpPr>
        <p:spPr bwMode="auto">
          <a:xfrm>
            <a:off x="3451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9" name="Line 99"/>
          <p:cNvSpPr>
            <a:spLocks noChangeShapeType="1"/>
          </p:cNvSpPr>
          <p:nvPr/>
        </p:nvSpPr>
        <p:spPr bwMode="auto">
          <a:xfrm>
            <a:off x="3527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0" name="Line 100"/>
          <p:cNvSpPr>
            <a:spLocks noChangeShapeType="1"/>
          </p:cNvSpPr>
          <p:nvPr/>
        </p:nvSpPr>
        <p:spPr bwMode="auto">
          <a:xfrm>
            <a:off x="3603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1" name="Line 101"/>
          <p:cNvSpPr>
            <a:spLocks noChangeShapeType="1"/>
          </p:cNvSpPr>
          <p:nvPr/>
        </p:nvSpPr>
        <p:spPr bwMode="auto">
          <a:xfrm>
            <a:off x="3679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2" name="Line 102"/>
          <p:cNvSpPr>
            <a:spLocks noChangeShapeType="1"/>
          </p:cNvSpPr>
          <p:nvPr/>
        </p:nvSpPr>
        <p:spPr bwMode="auto">
          <a:xfrm>
            <a:off x="3756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3" name="Line 103"/>
          <p:cNvSpPr>
            <a:spLocks noChangeShapeType="1"/>
          </p:cNvSpPr>
          <p:nvPr/>
        </p:nvSpPr>
        <p:spPr bwMode="auto">
          <a:xfrm>
            <a:off x="3832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4" name="Line 104"/>
          <p:cNvSpPr>
            <a:spLocks noChangeShapeType="1"/>
          </p:cNvSpPr>
          <p:nvPr/>
        </p:nvSpPr>
        <p:spPr bwMode="auto">
          <a:xfrm>
            <a:off x="3908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5" name="Line 105"/>
          <p:cNvSpPr>
            <a:spLocks noChangeShapeType="1"/>
          </p:cNvSpPr>
          <p:nvPr/>
        </p:nvSpPr>
        <p:spPr bwMode="auto">
          <a:xfrm>
            <a:off x="3984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6" name="Line 106"/>
          <p:cNvSpPr>
            <a:spLocks noChangeShapeType="1"/>
          </p:cNvSpPr>
          <p:nvPr/>
        </p:nvSpPr>
        <p:spPr bwMode="auto">
          <a:xfrm>
            <a:off x="4060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7" name="Line 107"/>
          <p:cNvSpPr>
            <a:spLocks noChangeShapeType="1"/>
          </p:cNvSpPr>
          <p:nvPr/>
        </p:nvSpPr>
        <p:spPr bwMode="auto">
          <a:xfrm>
            <a:off x="4137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8" name="Line 108"/>
          <p:cNvSpPr>
            <a:spLocks noChangeShapeType="1"/>
          </p:cNvSpPr>
          <p:nvPr/>
        </p:nvSpPr>
        <p:spPr bwMode="auto">
          <a:xfrm>
            <a:off x="4213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9" name="Line 109"/>
          <p:cNvSpPr>
            <a:spLocks noChangeShapeType="1"/>
          </p:cNvSpPr>
          <p:nvPr/>
        </p:nvSpPr>
        <p:spPr bwMode="auto">
          <a:xfrm>
            <a:off x="4289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0" name="Line 110"/>
          <p:cNvSpPr>
            <a:spLocks noChangeShapeType="1"/>
          </p:cNvSpPr>
          <p:nvPr/>
        </p:nvSpPr>
        <p:spPr bwMode="auto">
          <a:xfrm>
            <a:off x="4365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1" name="Line 111"/>
          <p:cNvSpPr>
            <a:spLocks noChangeShapeType="1"/>
          </p:cNvSpPr>
          <p:nvPr/>
        </p:nvSpPr>
        <p:spPr bwMode="auto">
          <a:xfrm>
            <a:off x="4441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2" name="Line 112"/>
          <p:cNvSpPr>
            <a:spLocks noChangeShapeType="1"/>
          </p:cNvSpPr>
          <p:nvPr/>
        </p:nvSpPr>
        <p:spPr bwMode="auto">
          <a:xfrm>
            <a:off x="4518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3" name="Line 113"/>
          <p:cNvSpPr>
            <a:spLocks noChangeShapeType="1"/>
          </p:cNvSpPr>
          <p:nvPr/>
        </p:nvSpPr>
        <p:spPr bwMode="auto">
          <a:xfrm>
            <a:off x="4594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4" name="Line 114"/>
          <p:cNvSpPr>
            <a:spLocks noChangeShapeType="1"/>
          </p:cNvSpPr>
          <p:nvPr/>
        </p:nvSpPr>
        <p:spPr bwMode="auto">
          <a:xfrm>
            <a:off x="4670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5" name="Line 115"/>
          <p:cNvSpPr>
            <a:spLocks noChangeShapeType="1"/>
          </p:cNvSpPr>
          <p:nvPr/>
        </p:nvSpPr>
        <p:spPr bwMode="auto">
          <a:xfrm>
            <a:off x="4746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6" name="Line 116"/>
          <p:cNvSpPr>
            <a:spLocks noChangeShapeType="1"/>
          </p:cNvSpPr>
          <p:nvPr/>
        </p:nvSpPr>
        <p:spPr bwMode="auto">
          <a:xfrm>
            <a:off x="4822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7" name="Line 117"/>
          <p:cNvSpPr>
            <a:spLocks noChangeShapeType="1"/>
          </p:cNvSpPr>
          <p:nvPr/>
        </p:nvSpPr>
        <p:spPr bwMode="auto">
          <a:xfrm>
            <a:off x="4899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8" name="Line 118"/>
          <p:cNvSpPr>
            <a:spLocks noChangeShapeType="1"/>
          </p:cNvSpPr>
          <p:nvPr/>
        </p:nvSpPr>
        <p:spPr bwMode="auto">
          <a:xfrm>
            <a:off x="4975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9" name="Line 119"/>
          <p:cNvSpPr>
            <a:spLocks noChangeShapeType="1"/>
          </p:cNvSpPr>
          <p:nvPr/>
        </p:nvSpPr>
        <p:spPr bwMode="auto">
          <a:xfrm>
            <a:off x="5051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0" name="Line 120"/>
          <p:cNvSpPr>
            <a:spLocks noChangeShapeType="1"/>
          </p:cNvSpPr>
          <p:nvPr/>
        </p:nvSpPr>
        <p:spPr bwMode="auto">
          <a:xfrm>
            <a:off x="5127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1" name="Line 121"/>
          <p:cNvSpPr>
            <a:spLocks noChangeShapeType="1"/>
          </p:cNvSpPr>
          <p:nvPr/>
        </p:nvSpPr>
        <p:spPr bwMode="auto">
          <a:xfrm>
            <a:off x="5203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2" name="Line 122"/>
          <p:cNvSpPr>
            <a:spLocks noChangeShapeType="1"/>
          </p:cNvSpPr>
          <p:nvPr/>
        </p:nvSpPr>
        <p:spPr bwMode="auto">
          <a:xfrm>
            <a:off x="5280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3" name="Line 123"/>
          <p:cNvSpPr>
            <a:spLocks noChangeShapeType="1"/>
          </p:cNvSpPr>
          <p:nvPr/>
        </p:nvSpPr>
        <p:spPr bwMode="auto">
          <a:xfrm>
            <a:off x="5356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4" name="Line 124"/>
          <p:cNvSpPr>
            <a:spLocks noChangeShapeType="1"/>
          </p:cNvSpPr>
          <p:nvPr/>
        </p:nvSpPr>
        <p:spPr bwMode="auto">
          <a:xfrm>
            <a:off x="543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5" name="Line 125"/>
          <p:cNvSpPr>
            <a:spLocks noChangeShapeType="1"/>
          </p:cNvSpPr>
          <p:nvPr/>
        </p:nvSpPr>
        <p:spPr bwMode="auto">
          <a:xfrm>
            <a:off x="550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6" name="Line 126"/>
          <p:cNvSpPr>
            <a:spLocks noChangeShapeType="1"/>
          </p:cNvSpPr>
          <p:nvPr/>
        </p:nvSpPr>
        <p:spPr bwMode="auto">
          <a:xfrm>
            <a:off x="558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7" name="Line 127"/>
          <p:cNvSpPr>
            <a:spLocks noChangeShapeType="1"/>
          </p:cNvSpPr>
          <p:nvPr/>
        </p:nvSpPr>
        <p:spPr bwMode="auto">
          <a:xfrm>
            <a:off x="566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8" name="Line 128"/>
          <p:cNvSpPr>
            <a:spLocks noChangeShapeType="1"/>
          </p:cNvSpPr>
          <p:nvPr/>
        </p:nvSpPr>
        <p:spPr bwMode="auto">
          <a:xfrm>
            <a:off x="573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9" name="Line 129"/>
          <p:cNvSpPr>
            <a:spLocks noChangeShapeType="1"/>
          </p:cNvSpPr>
          <p:nvPr/>
        </p:nvSpPr>
        <p:spPr bwMode="auto">
          <a:xfrm>
            <a:off x="581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0" name="Line 130"/>
          <p:cNvSpPr>
            <a:spLocks noChangeShapeType="1"/>
          </p:cNvSpPr>
          <p:nvPr/>
        </p:nvSpPr>
        <p:spPr bwMode="auto">
          <a:xfrm>
            <a:off x="588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1" name="Line 131"/>
          <p:cNvSpPr>
            <a:spLocks noChangeShapeType="1"/>
          </p:cNvSpPr>
          <p:nvPr/>
        </p:nvSpPr>
        <p:spPr bwMode="auto">
          <a:xfrm>
            <a:off x="596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2" name="Line 132"/>
          <p:cNvSpPr>
            <a:spLocks noChangeShapeType="1"/>
          </p:cNvSpPr>
          <p:nvPr/>
        </p:nvSpPr>
        <p:spPr bwMode="auto">
          <a:xfrm>
            <a:off x="604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3" name="Line 133"/>
          <p:cNvSpPr>
            <a:spLocks noChangeShapeType="1"/>
          </p:cNvSpPr>
          <p:nvPr/>
        </p:nvSpPr>
        <p:spPr bwMode="auto">
          <a:xfrm>
            <a:off x="611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4" name="Line 134"/>
          <p:cNvSpPr>
            <a:spLocks noChangeShapeType="1"/>
          </p:cNvSpPr>
          <p:nvPr/>
        </p:nvSpPr>
        <p:spPr bwMode="auto">
          <a:xfrm>
            <a:off x="619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5" name="Line 135"/>
          <p:cNvSpPr>
            <a:spLocks noChangeShapeType="1"/>
          </p:cNvSpPr>
          <p:nvPr/>
        </p:nvSpPr>
        <p:spPr bwMode="auto">
          <a:xfrm>
            <a:off x="627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6" name="Line 136"/>
          <p:cNvSpPr>
            <a:spLocks noChangeShapeType="1"/>
          </p:cNvSpPr>
          <p:nvPr/>
        </p:nvSpPr>
        <p:spPr bwMode="auto">
          <a:xfrm>
            <a:off x="634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7" name="Line 137"/>
          <p:cNvSpPr>
            <a:spLocks noChangeShapeType="1"/>
          </p:cNvSpPr>
          <p:nvPr/>
        </p:nvSpPr>
        <p:spPr bwMode="auto">
          <a:xfrm>
            <a:off x="642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8" name="Line 138"/>
          <p:cNvSpPr>
            <a:spLocks noChangeShapeType="1"/>
          </p:cNvSpPr>
          <p:nvPr/>
        </p:nvSpPr>
        <p:spPr bwMode="auto">
          <a:xfrm>
            <a:off x="649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9" name="Line 139"/>
          <p:cNvSpPr>
            <a:spLocks noChangeShapeType="1"/>
          </p:cNvSpPr>
          <p:nvPr/>
        </p:nvSpPr>
        <p:spPr bwMode="auto">
          <a:xfrm>
            <a:off x="657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0" name="Line 140"/>
          <p:cNvSpPr>
            <a:spLocks noChangeShapeType="1"/>
          </p:cNvSpPr>
          <p:nvPr/>
        </p:nvSpPr>
        <p:spPr bwMode="auto">
          <a:xfrm>
            <a:off x="665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1" name="Line 141"/>
          <p:cNvSpPr>
            <a:spLocks noChangeShapeType="1"/>
          </p:cNvSpPr>
          <p:nvPr/>
        </p:nvSpPr>
        <p:spPr bwMode="auto">
          <a:xfrm>
            <a:off x="672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2" name="Line 142"/>
          <p:cNvSpPr>
            <a:spLocks noChangeShapeType="1"/>
          </p:cNvSpPr>
          <p:nvPr/>
        </p:nvSpPr>
        <p:spPr bwMode="auto">
          <a:xfrm>
            <a:off x="680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3" name="Line 143"/>
          <p:cNvSpPr>
            <a:spLocks noChangeShapeType="1"/>
          </p:cNvSpPr>
          <p:nvPr/>
        </p:nvSpPr>
        <p:spPr bwMode="auto">
          <a:xfrm>
            <a:off x="162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4" name="Line 144"/>
          <p:cNvSpPr>
            <a:spLocks noChangeShapeType="1"/>
          </p:cNvSpPr>
          <p:nvPr/>
        </p:nvSpPr>
        <p:spPr bwMode="auto">
          <a:xfrm>
            <a:off x="169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5" name="Line 145"/>
          <p:cNvSpPr>
            <a:spLocks noChangeShapeType="1"/>
          </p:cNvSpPr>
          <p:nvPr/>
        </p:nvSpPr>
        <p:spPr bwMode="auto">
          <a:xfrm>
            <a:off x="177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6" name="Line 146"/>
          <p:cNvSpPr>
            <a:spLocks noChangeShapeType="1"/>
          </p:cNvSpPr>
          <p:nvPr/>
        </p:nvSpPr>
        <p:spPr bwMode="auto">
          <a:xfrm>
            <a:off x="185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7" name="Line 147"/>
          <p:cNvSpPr>
            <a:spLocks noChangeShapeType="1"/>
          </p:cNvSpPr>
          <p:nvPr/>
        </p:nvSpPr>
        <p:spPr bwMode="auto">
          <a:xfrm>
            <a:off x="192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8" name="Line 148"/>
          <p:cNvSpPr>
            <a:spLocks noChangeShapeType="1"/>
          </p:cNvSpPr>
          <p:nvPr/>
        </p:nvSpPr>
        <p:spPr bwMode="auto">
          <a:xfrm>
            <a:off x="200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9" name="Line 149"/>
          <p:cNvSpPr>
            <a:spLocks noChangeShapeType="1"/>
          </p:cNvSpPr>
          <p:nvPr/>
        </p:nvSpPr>
        <p:spPr bwMode="auto">
          <a:xfrm>
            <a:off x="207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0" name="Line 150"/>
          <p:cNvSpPr>
            <a:spLocks noChangeShapeType="1"/>
          </p:cNvSpPr>
          <p:nvPr/>
        </p:nvSpPr>
        <p:spPr bwMode="auto">
          <a:xfrm>
            <a:off x="215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1" name="Line 151"/>
          <p:cNvSpPr>
            <a:spLocks noChangeShapeType="1"/>
          </p:cNvSpPr>
          <p:nvPr/>
        </p:nvSpPr>
        <p:spPr bwMode="auto">
          <a:xfrm>
            <a:off x="223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2" name="Line 152"/>
          <p:cNvSpPr>
            <a:spLocks noChangeShapeType="1"/>
          </p:cNvSpPr>
          <p:nvPr/>
        </p:nvSpPr>
        <p:spPr bwMode="auto">
          <a:xfrm>
            <a:off x="230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3" name="Line 153"/>
          <p:cNvSpPr>
            <a:spLocks noChangeShapeType="1"/>
          </p:cNvSpPr>
          <p:nvPr/>
        </p:nvSpPr>
        <p:spPr bwMode="auto">
          <a:xfrm>
            <a:off x="238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4" name="Line 154"/>
          <p:cNvSpPr>
            <a:spLocks noChangeShapeType="1"/>
          </p:cNvSpPr>
          <p:nvPr/>
        </p:nvSpPr>
        <p:spPr bwMode="auto">
          <a:xfrm>
            <a:off x="246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5" name="Line 155"/>
          <p:cNvSpPr>
            <a:spLocks noChangeShapeType="1"/>
          </p:cNvSpPr>
          <p:nvPr/>
        </p:nvSpPr>
        <p:spPr bwMode="auto">
          <a:xfrm>
            <a:off x="253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6" name="Line 156"/>
          <p:cNvSpPr>
            <a:spLocks noChangeShapeType="1"/>
          </p:cNvSpPr>
          <p:nvPr/>
        </p:nvSpPr>
        <p:spPr bwMode="auto">
          <a:xfrm>
            <a:off x="261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7" name="Line 157"/>
          <p:cNvSpPr>
            <a:spLocks noChangeShapeType="1"/>
          </p:cNvSpPr>
          <p:nvPr/>
        </p:nvSpPr>
        <p:spPr bwMode="auto">
          <a:xfrm>
            <a:off x="268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8" name="Line 158"/>
          <p:cNvSpPr>
            <a:spLocks noChangeShapeType="1"/>
          </p:cNvSpPr>
          <p:nvPr/>
        </p:nvSpPr>
        <p:spPr bwMode="auto">
          <a:xfrm>
            <a:off x="276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9" name="Line 159"/>
          <p:cNvSpPr>
            <a:spLocks noChangeShapeType="1"/>
          </p:cNvSpPr>
          <p:nvPr/>
        </p:nvSpPr>
        <p:spPr bwMode="auto">
          <a:xfrm>
            <a:off x="284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0" name="Line 160"/>
          <p:cNvSpPr>
            <a:spLocks noChangeShapeType="1"/>
          </p:cNvSpPr>
          <p:nvPr/>
        </p:nvSpPr>
        <p:spPr bwMode="auto">
          <a:xfrm>
            <a:off x="291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1" name="Line 161"/>
          <p:cNvSpPr>
            <a:spLocks noChangeShapeType="1"/>
          </p:cNvSpPr>
          <p:nvPr/>
        </p:nvSpPr>
        <p:spPr bwMode="auto">
          <a:xfrm>
            <a:off x="299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2" name="Line 162"/>
          <p:cNvSpPr>
            <a:spLocks noChangeShapeType="1"/>
          </p:cNvSpPr>
          <p:nvPr/>
        </p:nvSpPr>
        <p:spPr bwMode="auto">
          <a:xfrm>
            <a:off x="3070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3" name="Line 163"/>
          <p:cNvSpPr>
            <a:spLocks noChangeShapeType="1"/>
          </p:cNvSpPr>
          <p:nvPr/>
        </p:nvSpPr>
        <p:spPr bwMode="auto">
          <a:xfrm>
            <a:off x="3146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4" name="Line 164"/>
          <p:cNvSpPr>
            <a:spLocks noChangeShapeType="1"/>
          </p:cNvSpPr>
          <p:nvPr/>
        </p:nvSpPr>
        <p:spPr bwMode="auto">
          <a:xfrm>
            <a:off x="3222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5" name="Line 165"/>
          <p:cNvSpPr>
            <a:spLocks noChangeShapeType="1"/>
          </p:cNvSpPr>
          <p:nvPr/>
        </p:nvSpPr>
        <p:spPr bwMode="auto">
          <a:xfrm>
            <a:off x="3298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6" name="Line 166"/>
          <p:cNvSpPr>
            <a:spLocks noChangeShapeType="1"/>
          </p:cNvSpPr>
          <p:nvPr/>
        </p:nvSpPr>
        <p:spPr bwMode="auto">
          <a:xfrm>
            <a:off x="3375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7" name="Line 167"/>
          <p:cNvSpPr>
            <a:spLocks noChangeShapeType="1"/>
          </p:cNvSpPr>
          <p:nvPr/>
        </p:nvSpPr>
        <p:spPr bwMode="auto">
          <a:xfrm>
            <a:off x="3451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8" name="Line 168"/>
          <p:cNvSpPr>
            <a:spLocks noChangeShapeType="1"/>
          </p:cNvSpPr>
          <p:nvPr/>
        </p:nvSpPr>
        <p:spPr bwMode="auto">
          <a:xfrm>
            <a:off x="3527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9" name="Line 169"/>
          <p:cNvSpPr>
            <a:spLocks noChangeShapeType="1"/>
          </p:cNvSpPr>
          <p:nvPr/>
        </p:nvSpPr>
        <p:spPr bwMode="auto">
          <a:xfrm>
            <a:off x="3603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0" name="Line 170"/>
          <p:cNvSpPr>
            <a:spLocks noChangeShapeType="1"/>
          </p:cNvSpPr>
          <p:nvPr/>
        </p:nvSpPr>
        <p:spPr bwMode="auto">
          <a:xfrm>
            <a:off x="3679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1" name="Line 171"/>
          <p:cNvSpPr>
            <a:spLocks noChangeShapeType="1"/>
          </p:cNvSpPr>
          <p:nvPr/>
        </p:nvSpPr>
        <p:spPr bwMode="auto">
          <a:xfrm>
            <a:off x="3756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2" name="Line 172"/>
          <p:cNvSpPr>
            <a:spLocks noChangeShapeType="1"/>
          </p:cNvSpPr>
          <p:nvPr/>
        </p:nvSpPr>
        <p:spPr bwMode="auto">
          <a:xfrm>
            <a:off x="3832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3" name="Line 173"/>
          <p:cNvSpPr>
            <a:spLocks noChangeShapeType="1"/>
          </p:cNvSpPr>
          <p:nvPr/>
        </p:nvSpPr>
        <p:spPr bwMode="auto">
          <a:xfrm>
            <a:off x="3908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4" name="Line 174"/>
          <p:cNvSpPr>
            <a:spLocks noChangeShapeType="1"/>
          </p:cNvSpPr>
          <p:nvPr/>
        </p:nvSpPr>
        <p:spPr bwMode="auto">
          <a:xfrm>
            <a:off x="3984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5" name="Line 175"/>
          <p:cNvSpPr>
            <a:spLocks noChangeShapeType="1"/>
          </p:cNvSpPr>
          <p:nvPr/>
        </p:nvSpPr>
        <p:spPr bwMode="auto">
          <a:xfrm>
            <a:off x="4060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6" name="Line 176"/>
          <p:cNvSpPr>
            <a:spLocks noChangeShapeType="1"/>
          </p:cNvSpPr>
          <p:nvPr/>
        </p:nvSpPr>
        <p:spPr bwMode="auto">
          <a:xfrm>
            <a:off x="4137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7" name="Line 177"/>
          <p:cNvSpPr>
            <a:spLocks noChangeShapeType="1"/>
          </p:cNvSpPr>
          <p:nvPr/>
        </p:nvSpPr>
        <p:spPr bwMode="auto">
          <a:xfrm>
            <a:off x="4213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8" name="Line 178"/>
          <p:cNvSpPr>
            <a:spLocks noChangeShapeType="1"/>
          </p:cNvSpPr>
          <p:nvPr/>
        </p:nvSpPr>
        <p:spPr bwMode="auto">
          <a:xfrm>
            <a:off x="4289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9" name="Line 179"/>
          <p:cNvSpPr>
            <a:spLocks noChangeShapeType="1"/>
          </p:cNvSpPr>
          <p:nvPr/>
        </p:nvSpPr>
        <p:spPr bwMode="auto">
          <a:xfrm>
            <a:off x="4365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0" name="Line 180"/>
          <p:cNvSpPr>
            <a:spLocks noChangeShapeType="1"/>
          </p:cNvSpPr>
          <p:nvPr/>
        </p:nvSpPr>
        <p:spPr bwMode="auto">
          <a:xfrm>
            <a:off x="4441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1" name="Line 181"/>
          <p:cNvSpPr>
            <a:spLocks noChangeShapeType="1"/>
          </p:cNvSpPr>
          <p:nvPr/>
        </p:nvSpPr>
        <p:spPr bwMode="auto">
          <a:xfrm>
            <a:off x="4518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2" name="Line 182"/>
          <p:cNvSpPr>
            <a:spLocks noChangeShapeType="1"/>
          </p:cNvSpPr>
          <p:nvPr/>
        </p:nvSpPr>
        <p:spPr bwMode="auto">
          <a:xfrm>
            <a:off x="4594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3" name="Line 183"/>
          <p:cNvSpPr>
            <a:spLocks noChangeShapeType="1"/>
          </p:cNvSpPr>
          <p:nvPr/>
        </p:nvSpPr>
        <p:spPr bwMode="auto">
          <a:xfrm>
            <a:off x="4670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4" name="Line 184"/>
          <p:cNvSpPr>
            <a:spLocks noChangeShapeType="1"/>
          </p:cNvSpPr>
          <p:nvPr/>
        </p:nvSpPr>
        <p:spPr bwMode="auto">
          <a:xfrm>
            <a:off x="4746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5" name="Line 185"/>
          <p:cNvSpPr>
            <a:spLocks noChangeShapeType="1"/>
          </p:cNvSpPr>
          <p:nvPr/>
        </p:nvSpPr>
        <p:spPr bwMode="auto">
          <a:xfrm>
            <a:off x="4822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6" name="Line 186"/>
          <p:cNvSpPr>
            <a:spLocks noChangeShapeType="1"/>
          </p:cNvSpPr>
          <p:nvPr/>
        </p:nvSpPr>
        <p:spPr bwMode="auto">
          <a:xfrm>
            <a:off x="4899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7" name="Line 187"/>
          <p:cNvSpPr>
            <a:spLocks noChangeShapeType="1"/>
          </p:cNvSpPr>
          <p:nvPr/>
        </p:nvSpPr>
        <p:spPr bwMode="auto">
          <a:xfrm>
            <a:off x="4975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8" name="Line 188"/>
          <p:cNvSpPr>
            <a:spLocks noChangeShapeType="1"/>
          </p:cNvSpPr>
          <p:nvPr/>
        </p:nvSpPr>
        <p:spPr bwMode="auto">
          <a:xfrm>
            <a:off x="5051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9" name="Line 189"/>
          <p:cNvSpPr>
            <a:spLocks noChangeShapeType="1"/>
          </p:cNvSpPr>
          <p:nvPr/>
        </p:nvSpPr>
        <p:spPr bwMode="auto">
          <a:xfrm>
            <a:off x="5127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0" name="Line 190"/>
          <p:cNvSpPr>
            <a:spLocks noChangeShapeType="1"/>
          </p:cNvSpPr>
          <p:nvPr/>
        </p:nvSpPr>
        <p:spPr bwMode="auto">
          <a:xfrm>
            <a:off x="5203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1" name="Line 191"/>
          <p:cNvSpPr>
            <a:spLocks noChangeShapeType="1"/>
          </p:cNvSpPr>
          <p:nvPr/>
        </p:nvSpPr>
        <p:spPr bwMode="auto">
          <a:xfrm>
            <a:off x="5280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2" name="Line 192"/>
          <p:cNvSpPr>
            <a:spLocks noChangeShapeType="1"/>
          </p:cNvSpPr>
          <p:nvPr/>
        </p:nvSpPr>
        <p:spPr bwMode="auto">
          <a:xfrm>
            <a:off x="5356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3" name="Line 193"/>
          <p:cNvSpPr>
            <a:spLocks noChangeShapeType="1"/>
          </p:cNvSpPr>
          <p:nvPr/>
        </p:nvSpPr>
        <p:spPr bwMode="auto">
          <a:xfrm>
            <a:off x="543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4" name="Line 194"/>
          <p:cNvSpPr>
            <a:spLocks noChangeShapeType="1"/>
          </p:cNvSpPr>
          <p:nvPr/>
        </p:nvSpPr>
        <p:spPr bwMode="auto">
          <a:xfrm>
            <a:off x="550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5" name="Line 195"/>
          <p:cNvSpPr>
            <a:spLocks noChangeShapeType="1"/>
          </p:cNvSpPr>
          <p:nvPr/>
        </p:nvSpPr>
        <p:spPr bwMode="auto">
          <a:xfrm>
            <a:off x="558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6" name="Line 196"/>
          <p:cNvSpPr>
            <a:spLocks noChangeShapeType="1"/>
          </p:cNvSpPr>
          <p:nvPr/>
        </p:nvSpPr>
        <p:spPr bwMode="auto">
          <a:xfrm>
            <a:off x="566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7" name="Line 197"/>
          <p:cNvSpPr>
            <a:spLocks noChangeShapeType="1"/>
          </p:cNvSpPr>
          <p:nvPr/>
        </p:nvSpPr>
        <p:spPr bwMode="auto">
          <a:xfrm>
            <a:off x="573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8" name="Line 198"/>
          <p:cNvSpPr>
            <a:spLocks noChangeShapeType="1"/>
          </p:cNvSpPr>
          <p:nvPr/>
        </p:nvSpPr>
        <p:spPr bwMode="auto">
          <a:xfrm>
            <a:off x="581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9" name="Line 199"/>
          <p:cNvSpPr>
            <a:spLocks noChangeShapeType="1"/>
          </p:cNvSpPr>
          <p:nvPr/>
        </p:nvSpPr>
        <p:spPr bwMode="auto">
          <a:xfrm>
            <a:off x="588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0" name="Line 200"/>
          <p:cNvSpPr>
            <a:spLocks noChangeShapeType="1"/>
          </p:cNvSpPr>
          <p:nvPr/>
        </p:nvSpPr>
        <p:spPr bwMode="auto">
          <a:xfrm>
            <a:off x="596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1" name="Line 201"/>
          <p:cNvSpPr>
            <a:spLocks noChangeShapeType="1"/>
          </p:cNvSpPr>
          <p:nvPr/>
        </p:nvSpPr>
        <p:spPr bwMode="auto">
          <a:xfrm>
            <a:off x="604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2" name="Line 202"/>
          <p:cNvSpPr>
            <a:spLocks noChangeShapeType="1"/>
          </p:cNvSpPr>
          <p:nvPr/>
        </p:nvSpPr>
        <p:spPr bwMode="auto">
          <a:xfrm>
            <a:off x="611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3" name="Line 203"/>
          <p:cNvSpPr>
            <a:spLocks noChangeShapeType="1"/>
          </p:cNvSpPr>
          <p:nvPr/>
        </p:nvSpPr>
        <p:spPr bwMode="auto">
          <a:xfrm>
            <a:off x="619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4" name="Line 204"/>
          <p:cNvSpPr>
            <a:spLocks noChangeShapeType="1"/>
          </p:cNvSpPr>
          <p:nvPr/>
        </p:nvSpPr>
        <p:spPr bwMode="auto">
          <a:xfrm>
            <a:off x="627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5" name="Line 205"/>
          <p:cNvSpPr>
            <a:spLocks noChangeShapeType="1"/>
          </p:cNvSpPr>
          <p:nvPr/>
        </p:nvSpPr>
        <p:spPr bwMode="auto">
          <a:xfrm>
            <a:off x="634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6" name="Line 206"/>
          <p:cNvSpPr>
            <a:spLocks noChangeShapeType="1"/>
          </p:cNvSpPr>
          <p:nvPr/>
        </p:nvSpPr>
        <p:spPr bwMode="auto">
          <a:xfrm>
            <a:off x="642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7" name="Line 207"/>
          <p:cNvSpPr>
            <a:spLocks noChangeShapeType="1"/>
          </p:cNvSpPr>
          <p:nvPr/>
        </p:nvSpPr>
        <p:spPr bwMode="auto">
          <a:xfrm>
            <a:off x="649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8" name="Line 208"/>
          <p:cNvSpPr>
            <a:spLocks noChangeShapeType="1"/>
          </p:cNvSpPr>
          <p:nvPr/>
        </p:nvSpPr>
        <p:spPr bwMode="auto">
          <a:xfrm>
            <a:off x="657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9" name="Line 209"/>
          <p:cNvSpPr>
            <a:spLocks noChangeShapeType="1"/>
          </p:cNvSpPr>
          <p:nvPr/>
        </p:nvSpPr>
        <p:spPr bwMode="auto">
          <a:xfrm>
            <a:off x="665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0" name="Line 210"/>
          <p:cNvSpPr>
            <a:spLocks noChangeShapeType="1"/>
          </p:cNvSpPr>
          <p:nvPr/>
        </p:nvSpPr>
        <p:spPr bwMode="auto">
          <a:xfrm>
            <a:off x="672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1" name="Line 211"/>
          <p:cNvSpPr>
            <a:spLocks noChangeShapeType="1"/>
          </p:cNvSpPr>
          <p:nvPr/>
        </p:nvSpPr>
        <p:spPr bwMode="auto">
          <a:xfrm>
            <a:off x="680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2" name="Line 212"/>
          <p:cNvSpPr>
            <a:spLocks noChangeShapeType="1"/>
          </p:cNvSpPr>
          <p:nvPr/>
        </p:nvSpPr>
        <p:spPr bwMode="auto">
          <a:xfrm flipV="1">
            <a:off x="1470025" y="1352550"/>
            <a:ext cx="0" cy="292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3" name="Line 213"/>
          <p:cNvSpPr>
            <a:spLocks noChangeShapeType="1"/>
          </p:cNvSpPr>
          <p:nvPr/>
        </p:nvSpPr>
        <p:spPr bwMode="auto">
          <a:xfrm>
            <a:off x="1431925" y="4273550"/>
            <a:ext cx="63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4" name="Line 214"/>
          <p:cNvSpPr>
            <a:spLocks noChangeShapeType="1"/>
          </p:cNvSpPr>
          <p:nvPr/>
        </p:nvSpPr>
        <p:spPr bwMode="auto">
          <a:xfrm>
            <a:off x="1470025" y="4273550"/>
            <a:ext cx="535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5" name="Line 215"/>
          <p:cNvSpPr>
            <a:spLocks noChangeShapeType="1"/>
          </p:cNvSpPr>
          <p:nvPr/>
        </p:nvSpPr>
        <p:spPr bwMode="auto">
          <a:xfrm flipV="1">
            <a:off x="14700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6" name="Line 216"/>
          <p:cNvSpPr>
            <a:spLocks noChangeShapeType="1"/>
          </p:cNvSpPr>
          <p:nvPr/>
        </p:nvSpPr>
        <p:spPr bwMode="auto">
          <a:xfrm flipV="1">
            <a:off x="17367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7" name="Line 217"/>
          <p:cNvSpPr>
            <a:spLocks noChangeShapeType="1"/>
          </p:cNvSpPr>
          <p:nvPr/>
        </p:nvSpPr>
        <p:spPr bwMode="auto">
          <a:xfrm flipV="1">
            <a:off x="20161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8" name="Line 218"/>
          <p:cNvSpPr>
            <a:spLocks noChangeShapeType="1"/>
          </p:cNvSpPr>
          <p:nvPr/>
        </p:nvSpPr>
        <p:spPr bwMode="auto">
          <a:xfrm flipV="1">
            <a:off x="22828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9" name="Line 219"/>
          <p:cNvSpPr>
            <a:spLocks noChangeShapeType="1"/>
          </p:cNvSpPr>
          <p:nvPr/>
        </p:nvSpPr>
        <p:spPr bwMode="auto">
          <a:xfrm flipV="1">
            <a:off x="25495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0" name="Line 220"/>
          <p:cNvSpPr>
            <a:spLocks noChangeShapeType="1"/>
          </p:cNvSpPr>
          <p:nvPr/>
        </p:nvSpPr>
        <p:spPr bwMode="auto">
          <a:xfrm flipV="1">
            <a:off x="28162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1" name="Line 221"/>
          <p:cNvSpPr>
            <a:spLocks noChangeShapeType="1"/>
          </p:cNvSpPr>
          <p:nvPr/>
        </p:nvSpPr>
        <p:spPr bwMode="auto">
          <a:xfrm flipV="1">
            <a:off x="30829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2" name="Line 222"/>
          <p:cNvSpPr>
            <a:spLocks noChangeShapeType="1"/>
          </p:cNvSpPr>
          <p:nvPr/>
        </p:nvSpPr>
        <p:spPr bwMode="auto">
          <a:xfrm flipV="1">
            <a:off x="33496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3" name="Line 223"/>
          <p:cNvSpPr>
            <a:spLocks noChangeShapeType="1"/>
          </p:cNvSpPr>
          <p:nvPr/>
        </p:nvSpPr>
        <p:spPr bwMode="auto">
          <a:xfrm flipV="1">
            <a:off x="3616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4" name="Line 224"/>
          <p:cNvSpPr>
            <a:spLocks noChangeShapeType="1"/>
          </p:cNvSpPr>
          <p:nvPr/>
        </p:nvSpPr>
        <p:spPr bwMode="auto">
          <a:xfrm flipV="1">
            <a:off x="3895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5" name="Line 225"/>
          <p:cNvSpPr>
            <a:spLocks noChangeShapeType="1"/>
          </p:cNvSpPr>
          <p:nvPr/>
        </p:nvSpPr>
        <p:spPr bwMode="auto">
          <a:xfrm flipV="1">
            <a:off x="4162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6" name="Line 226"/>
          <p:cNvSpPr>
            <a:spLocks noChangeShapeType="1"/>
          </p:cNvSpPr>
          <p:nvPr/>
        </p:nvSpPr>
        <p:spPr bwMode="auto">
          <a:xfrm flipV="1">
            <a:off x="4429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7" name="Line 227"/>
          <p:cNvSpPr>
            <a:spLocks noChangeShapeType="1"/>
          </p:cNvSpPr>
          <p:nvPr/>
        </p:nvSpPr>
        <p:spPr bwMode="auto">
          <a:xfrm flipV="1">
            <a:off x="46958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8" name="Line 228"/>
          <p:cNvSpPr>
            <a:spLocks noChangeShapeType="1"/>
          </p:cNvSpPr>
          <p:nvPr/>
        </p:nvSpPr>
        <p:spPr bwMode="auto">
          <a:xfrm flipV="1">
            <a:off x="49625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9" name="Line 229"/>
          <p:cNvSpPr>
            <a:spLocks noChangeShapeType="1"/>
          </p:cNvSpPr>
          <p:nvPr/>
        </p:nvSpPr>
        <p:spPr bwMode="auto">
          <a:xfrm flipV="1">
            <a:off x="52292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0" name="Line 230"/>
          <p:cNvSpPr>
            <a:spLocks noChangeShapeType="1"/>
          </p:cNvSpPr>
          <p:nvPr/>
        </p:nvSpPr>
        <p:spPr bwMode="auto">
          <a:xfrm flipV="1">
            <a:off x="54959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1" name="Line 231"/>
          <p:cNvSpPr>
            <a:spLocks noChangeShapeType="1"/>
          </p:cNvSpPr>
          <p:nvPr/>
        </p:nvSpPr>
        <p:spPr bwMode="auto">
          <a:xfrm flipV="1">
            <a:off x="5775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2" name="Line 232"/>
          <p:cNvSpPr>
            <a:spLocks noChangeShapeType="1"/>
          </p:cNvSpPr>
          <p:nvPr/>
        </p:nvSpPr>
        <p:spPr bwMode="auto">
          <a:xfrm flipV="1">
            <a:off x="60420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3" name="Line 233"/>
          <p:cNvSpPr>
            <a:spLocks noChangeShapeType="1"/>
          </p:cNvSpPr>
          <p:nvPr/>
        </p:nvSpPr>
        <p:spPr bwMode="auto">
          <a:xfrm flipV="1">
            <a:off x="6308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4" name="Line 234"/>
          <p:cNvSpPr>
            <a:spLocks noChangeShapeType="1"/>
          </p:cNvSpPr>
          <p:nvPr/>
        </p:nvSpPr>
        <p:spPr bwMode="auto">
          <a:xfrm flipV="1">
            <a:off x="6575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5" name="Line 235"/>
          <p:cNvSpPr>
            <a:spLocks noChangeShapeType="1"/>
          </p:cNvSpPr>
          <p:nvPr/>
        </p:nvSpPr>
        <p:spPr bwMode="auto">
          <a:xfrm flipV="1">
            <a:off x="6842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6" name="Freeform 236"/>
          <p:cNvSpPr>
            <a:spLocks/>
          </p:cNvSpPr>
          <p:nvPr/>
        </p:nvSpPr>
        <p:spPr bwMode="auto">
          <a:xfrm>
            <a:off x="1463675" y="1384300"/>
            <a:ext cx="5373688" cy="2884488"/>
          </a:xfrm>
          <a:custGeom>
            <a:avLst/>
            <a:gdLst/>
            <a:ahLst/>
            <a:cxnLst>
              <a:cxn ang="0">
                <a:pos x="0" y="1816"/>
              </a:cxn>
              <a:cxn ang="0">
                <a:pos x="168" y="1752"/>
              </a:cxn>
              <a:cxn ang="0">
                <a:pos x="344" y="1696"/>
              </a:cxn>
              <a:cxn ang="0">
                <a:pos x="512" y="1640"/>
              </a:cxn>
              <a:cxn ang="0">
                <a:pos x="680" y="1576"/>
              </a:cxn>
              <a:cxn ang="0">
                <a:pos x="848" y="1520"/>
              </a:cxn>
              <a:cxn ang="0">
                <a:pos x="1016" y="1456"/>
              </a:cxn>
              <a:cxn ang="0">
                <a:pos x="1184" y="1400"/>
              </a:cxn>
              <a:cxn ang="0">
                <a:pos x="1352" y="1296"/>
              </a:cxn>
              <a:cxn ang="0">
                <a:pos x="1528" y="1184"/>
              </a:cxn>
              <a:cxn ang="0">
                <a:pos x="1696" y="1080"/>
              </a:cxn>
              <a:cxn ang="0">
                <a:pos x="1864" y="968"/>
              </a:cxn>
              <a:cxn ang="0">
                <a:pos x="2032" y="864"/>
              </a:cxn>
              <a:cxn ang="0">
                <a:pos x="2200" y="752"/>
              </a:cxn>
              <a:cxn ang="0">
                <a:pos x="2368" y="648"/>
              </a:cxn>
              <a:cxn ang="0">
                <a:pos x="2536" y="536"/>
              </a:cxn>
              <a:cxn ang="0">
                <a:pos x="2712" y="432"/>
              </a:cxn>
              <a:cxn ang="0">
                <a:pos x="2880" y="328"/>
              </a:cxn>
              <a:cxn ang="0">
                <a:pos x="3048" y="216"/>
              </a:cxn>
              <a:cxn ang="0">
                <a:pos x="3216" y="112"/>
              </a:cxn>
              <a:cxn ang="0">
                <a:pos x="3384" y="0"/>
              </a:cxn>
            </a:cxnLst>
            <a:rect l="0" t="0" r="r" b="b"/>
            <a:pathLst>
              <a:path w="3385" h="1817">
                <a:moveTo>
                  <a:pt x="0" y="1816"/>
                </a:moveTo>
                <a:lnTo>
                  <a:pt x="168" y="1752"/>
                </a:lnTo>
                <a:lnTo>
                  <a:pt x="344" y="1696"/>
                </a:lnTo>
                <a:lnTo>
                  <a:pt x="512" y="1640"/>
                </a:lnTo>
                <a:lnTo>
                  <a:pt x="680" y="1576"/>
                </a:lnTo>
                <a:lnTo>
                  <a:pt x="848" y="1520"/>
                </a:lnTo>
                <a:lnTo>
                  <a:pt x="1016" y="1456"/>
                </a:lnTo>
                <a:lnTo>
                  <a:pt x="1184" y="1400"/>
                </a:lnTo>
                <a:lnTo>
                  <a:pt x="1352" y="1296"/>
                </a:lnTo>
                <a:lnTo>
                  <a:pt x="1528" y="1184"/>
                </a:lnTo>
                <a:lnTo>
                  <a:pt x="1696" y="1080"/>
                </a:lnTo>
                <a:lnTo>
                  <a:pt x="1864" y="968"/>
                </a:lnTo>
                <a:lnTo>
                  <a:pt x="2032" y="864"/>
                </a:lnTo>
                <a:lnTo>
                  <a:pt x="2200" y="752"/>
                </a:lnTo>
                <a:lnTo>
                  <a:pt x="2368" y="648"/>
                </a:lnTo>
                <a:lnTo>
                  <a:pt x="2536" y="536"/>
                </a:lnTo>
                <a:lnTo>
                  <a:pt x="2712" y="432"/>
                </a:lnTo>
                <a:lnTo>
                  <a:pt x="2880" y="328"/>
                </a:lnTo>
                <a:lnTo>
                  <a:pt x="3048" y="216"/>
                </a:lnTo>
                <a:lnTo>
                  <a:pt x="3216" y="112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7" name="Freeform 237"/>
          <p:cNvSpPr>
            <a:spLocks/>
          </p:cNvSpPr>
          <p:nvPr/>
        </p:nvSpPr>
        <p:spPr bwMode="auto">
          <a:xfrm>
            <a:off x="1463675" y="3695700"/>
            <a:ext cx="5373688" cy="573088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68" y="344"/>
              </a:cxn>
              <a:cxn ang="0">
                <a:pos x="344" y="320"/>
              </a:cxn>
              <a:cxn ang="0">
                <a:pos x="512" y="304"/>
              </a:cxn>
              <a:cxn ang="0">
                <a:pos x="680" y="288"/>
              </a:cxn>
              <a:cxn ang="0">
                <a:pos x="848" y="272"/>
              </a:cxn>
              <a:cxn ang="0">
                <a:pos x="1016" y="248"/>
              </a:cxn>
              <a:cxn ang="0">
                <a:pos x="1184" y="232"/>
              </a:cxn>
              <a:cxn ang="0">
                <a:pos x="1352" y="216"/>
              </a:cxn>
              <a:cxn ang="0">
                <a:pos x="1528" y="200"/>
              </a:cxn>
              <a:cxn ang="0">
                <a:pos x="1696" y="176"/>
              </a:cxn>
              <a:cxn ang="0">
                <a:pos x="1864" y="160"/>
              </a:cxn>
              <a:cxn ang="0">
                <a:pos x="2032" y="144"/>
              </a:cxn>
              <a:cxn ang="0">
                <a:pos x="2200" y="128"/>
              </a:cxn>
              <a:cxn ang="0">
                <a:pos x="2368" y="104"/>
              </a:cxn>
              <a:cxn ang="0">
                <a:pos x="2536" y="88"/>
              </a:cxn>
              <a:cxn ang="0">
                <a:pos x="2712" y="72"/>
              </a:cxn>
              <a:cxn ang="0">
                <a:pos x="2880" y="56"/>
              </a:cxn>
              <a:cxn ang="0">
                <a:pos x="3048" y="32"/>
              </a:cxn>
              <a:cxn ang="0">
                <a:pos x="3216" y="16"/>
              </a:cxn>
              <a:cxn ang="0">
                <a:pos x="3384" y="0"/>
              </a:cxn>
            </a:cxnLst>
            <a:rect l="0" t="0" r="r" b="b"/>
            <a:pathLst>
              <a:path w="3385" h="361">
                <a:moveTo>
                  <a:pt x="0" y="360"/>
                </a:moveTo>
                <a:lnTo>
                  <a:pt x="168" y="344"/>
                </a:lnTo>
                <a:lnTo>
                  <a:pt x="344" y="320"/>
                </a:lnTo>
                <a:lnTo>
                  <a:pt x="512" y="304"/>
                </a:lnTo>
                <a:lnTo>
                  <a:pt x="680" y="288"/>
                </a:lnTo>
                <a:lnTo>
                  <a:pt x="848" y="272"/>
                </a:lnTo>
                <a:lnTo>
                  <a:pt x="1016" y="248"/>
                </a:lnTo>
                <a:lnTo>
                  <a:pt x="1184" y="232"/>
                </a:lnTo>
                <a:lnTo>
                  <a:pt x="1352" y="216"/>
                </a:lnTo>
                <a:lnTo>
                  <a:pt x="1528" y="200"/>
                </a:lnTo>
                <a:lnTo>
                  <a:pt x="1696" y="176"/>
                </a:lnTo>
                <a:lnTo>
                  <a:pt x="1864" y="160"/>
                </a:lnTo>
                <a:lnTo>
                  <a:pt x="2032" y="144"/>
                </a:lnTo>
                <a:lnTo>
                  <a:pt x="2200" y="128"/>
                </a:lnTo>
                <a:lnTo>
                  <a:pt x="2368" y="104"/>
                </a:lnTo>
                <a:lnTo>
                  <a:pt x="2536" y="88"/>
                </a:lnTo>
                <a:lnTo>
                  <a:pt x="2712" y="72"/>
                </a:lnTo>
                <a:lnTo>
                  <a:pt x="2880" y="56"/>
                </a:lnTo>
                <a:lnTo>
                  <a:pt x="3048" y="32"/>
                </a:lnTo>
                <a:lnTo>
                  <a:pt x="3216" y="16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8" name="Rectangle 238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9" name="Rectangle 239"/>
          <p:cNvSpPr>
            <a:spLocks noChangeArrowheads="1"/>
          </p:cNvSpPr>
          <p:nvPr/>
        </p:nvSpPr>
        <p:spPr bwMode="auto">
          <a:xfrm>
            <a:off x="1698625" y="41259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0" name="Rectangle 240"/>
          <p:cNvSpPr>
            <a:spLocks noChangeArrowheads="1"/>
          </p:cNvSpPr>
          <p:nvPr/>
        </p:nvSpPr>
        <p:spPr bwMode="auto">
          <a:xfrm>
            <a:off x="1978025" y="4044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1" name="Rectangle 241"/>
          <p:cNvSpPr>
            <a:spLocks noChangeArrowheads="1"/>
          </p:cNvSpPr>
          <p:nvPr/>
        </p:nvSpPr>
        <p:spPr bwMode="auto">
          <a:xfrm>
            <a:off x="2244725" y="3956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2" name="Rectangle 242"/>
          <p:cNvSpPr>
            <a:spLocks noChangeArrowheads="1"/>
          </p:cNvSpPr>
          <p:nvPr/>
        </p:nvSpPr>
        <p:spPr bwMode="auto">
          <a:xfrm>
            <a:off x="2511425" y="3854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3" name="Rectangle 243"/>
          <p:cNvSpPr>
            <a:spLocks noChangeArrowheads="1"/>
          </p:cNvSpPr>
          <p:nvPr/>
        </p:nvSpPr>
        <p:spPr bwMode="auto">
          <a:xfrm>
            <a:off x="2778125" y="3765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4" name="Rectangle 244"/>
          <p:cNvSpPr>
            <a:spLocks noChangeArrowheads="1"/>
          </p:cNvSpPr>
          <p:nvPr/>
        </p:nvSpPr>
        <p:spPr bwMode="auto">
          <a:xfrm>
            <a:off x="3044825" y="3663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5" name="Rectangle 245"/>
          <p:cNvSpPr>
            <a:spLocks noChangeArrowheads="1"/>
          </p:cNvSpPr>
          <p:nvPr/>
        </p:nvSpPr>
        <p:spPr bwMode="auto">
          <a:xfrm>
            <a:off x="3311525" y="3575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6" name="Rectangle 246"/>
          <p:cNvSpPr>
            <a:spLocks noChangeArrowheads="1"/>
          </p:cNvSpPr>
          <p:nvPr/>
        </p:nvSpPr>
        <p:spPr bwMode="auto">
          <a:xfrm>
            <a:off x="3578225" y="3409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7" name="Rectangle 247"/>
          <p:cNvSpPr>
            <a:spLocks noChangeArrowheads="1"/>
          </p:cNvSpPr>
          <p:nvPr/>
        </p:nvSpPr>
        <p:spPr bwMode="auto">
          <a:xfrm>
            <a:off x="3857625" y="3232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8" name="Rectangle 248"/>
          <p:cNvSpPr>
            <a:spLocks noChangeArrowheads="1"/>
          </p:cNvSpPr>
          <p:nvPr/>
        </p:nvSpPr>
        <p:spPr bwMode="auto">
          <a:xfrm>
            <a:off x="4124325" y="3067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9" name="Rectangle 249"/>
          <p:cNvSpPr>
            <a:spLocks noChangeArrowheads="1"/>
          </p:cNvSpPr>
          <p:nvPr/>
        </p:nvSpPr>
        <p:spPr bwMode="auto">
          <a:xfrm>
            <a:off x="4391025" y="2889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0" name="Rectangle 250"/>
          <p:cNvSpPr>
            <a:spLocks noChangeArrowheads="1"/>
          </p:cNvSpPr>
          <p:nvPr/>
        </p:nvSpPr>
        <p:spPr bwMode="auto">
          <a:xfrm>
            <a:off x="4657725" y="2724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1" name="Rectangle 251"/>
          <p:cNvSpPr>
            <a:spLocks noChangeArrowheads="1"/>
          </p:cNvSpPr>
          <p:nvPr/>
        </p:nvSpPr>
        <p:spPr bwMode="auto">
          <a:xfrm>
            <a:off x="4924425" y="2546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2" name="Rectangle 252"/>
          <p:cNvSpPr>
            <a:spLocks noChangeArrowheads="1"/>
          </p:cNvSpPr>
          <p:nvPr/>
        </p:nvSpPr>
        <p:spPr bwMode="auto">
          <a:xfrm>
            <a:off x="5191125" y="2381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3" name="Rectangle 253"/>
          <p:cNvSpPr>
            <a:spLocks noChangeArrowheads="1"/>
          </p:cNvSpPr>
          <p:nvPr/>
        </p:nvSpPr>
        <p:spPr bwMode="auto">
          <a:xfrm>
            <a:off x="5457825" y="2203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4" name="Rectangle 254"/>
          <p:cNvSpPr>
            <a:spLocks noChangeArrowheads="1"/>
          </p:cNvSpPr>
          <p:nvPr/>
        </p:nvSpPr>
        <p:spPr bwMode="auto">
          <a:xfrm>
            <a:off x="5737225" y="2038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5" name="Rectangle 255"/>
          <p:cNvSpPr>
            <a:spLocks noChangeArrowheads="1"/>
          </p:cNvSpPr>
          <p:nvPr/>
        </p:nvSpPr>
        <p:spPr bwMode="auto">
          <a:xfrm>
            <a:off x="6003925" y="1873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6" name="Rectangle 256"/>
          <p:cNvSpPr>
            <a:spLocks noChangeArrowheads="1"/>
          </p:cNvSpPr>
          <p:nvPr/>
        </p:nvSpPr>
        <p:spPr bwMode="auto">
          <a:xfrm>
            <a:off x="6270625" y="1695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7" name="Rectangle 257"/>
          <p:cNvSpPr>
            <a:spLocks noChangeArrowheads="1"/>
          </p:cNvSpPr>
          <p:nvPr/>
        </p:nvSpPr>
        <p:spPr bwMode="auto">
          <a:xfrm>
            <a:off x="6537325" y="1530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8" name="Rectangle 258"/>
          <p:cNvSpPr>
            <a:spLocks noChangeArrowheads="1"/>
          </p:cNvSpPr>
          <p:nvPr/>
        </p:nvSpPr>
        <p:spPr bwMode="auto">
          <a:xfrm>
            <a:off x="6804025" y="1352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9" name="Rectangle 259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0" name="Rectangle 260"/>
          <p:cNvSpPr>
            <a:spLocks noChangeArrowheads="1"/>
          </p:cNvSpPr>
          <p:nvPr/>
        </p:nvSpPr>
        <p:spPr bwMode="auto">
          <a:xfrm>
            <a:off x="1698625" y="42021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1" name="Rectangle 261"/>
          <p:cNvSpPr>
            <a:spLocks noChangeArrowheads="1"/>
          </p:cNvSpPr>
          <p:nvPr/>
        </p:nvSpPr>
        <p:spPr bwMode="auto">
          <a:xfrm>
            <a:off x="1978025" y="41640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2" name="Rectangle 262"/>
          <p:cNvSpPr>
            <a:spLocks noChangeArrowheads="1"/>
          </p:cNvSpPr>
          <p:nvPr/>
        </p:nvSpPr>
        <p:spPr bwMode="auto">
          <a:xfrm>
            <a:off x="2244725" y="41386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3" name="Rectangle 263"/>
          <p:cNvSpPr>
            <a:spLocks noChangeArrowheads="1"/>
          </p:cNvSpPr>
          <p:nvPr/>
        </p:nvSpPr>
        <p:spPr bwMode="auto">
          <a:xfrm>
            <a:off x="2511425" y="41132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4" name="Rectangle 264"/>
          <p:cNvSpPr>
            <a:spLocks noChangeArrowheads="1"/>
          </p:cNvSpPr>
          <p:nvPr/>
        </p:nvSpPr>
        <p:spPr bwMode="auto">
          <a:xfrm>
            <a:off x="2778125" y="40878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5" name="Rectangle 265"/>
          <p:cNvSpPr>
            <a:spLocks noChangeArrowheads="1"/>
          </p:cNvSpPr>
          <p:nvPr/>
        </p:nvSpPr>
        <p:spPr bwMode="auto">
          <a:xfrm>
            <a:off x="3044825" y="40497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6" name="Rectangle 266"/>
          <p:cNvSpPr>
            <a:spLocks noChangeArrowheads="1"/>
          </p:cNvSpPr>
          <p:nvPr/>
        </p:nvSpPr>
        <p:spPr bwMode="auto">
          <a:xfrm>
            <a:off x="3311525" y="4032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7" name="Rectangle 267"/>
          <p:cNvSpPr>
            <a:spLocks noChangeArrowheads="1"/>
          </p:cNvSpPr>
          <p:nvPr/>
        </p:nvSpPr>
        <p:spPr bwMode="auto">
          <a:xfrm>
            <a:off x="3578225" y="4006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8" name="Rectangle 268"/>
          <p:cNvSpPr>
            <a:spLocks noChangeArrowheads="1"/>
          </p:cNvSpPr>
          <p:nvPr/>
        </p:nvSpPr>
        <p:spPr bwMode="auto">
          <a:xfrm>
            <a:off x="3857625" y="39814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9" name="Rectangle 269"/>
          <p:cNvSpPr>
            <a:spLocks noChangeArrowheads="1"/>
          </p:cNvSpPr>
          <p:nvPr/>
        </p:nvSpPr>
        <p:spPr bwMode="auto">
          <a:xfrm>
            <a:off x="4124325" y="3943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0" name="Rectangle 270"/>
          <p:cNvSpPr>
            <a:spLocks noChangeArrowheads="1"/>
          </p:cNvSpPr>
          <p:nvPr/>
        </p:nvSpPr>
        <p:spPr bwMode="auto">
          <a:xfrm>
            <a:off x="4391025" y="3917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1" name="Rectangle 271"/>
          <p:cNvSpPr>
            <a:spLocks noChangeArrowheads="1"/>
          </p:cNvSpPr>
          <p:nvPr/>
        </p:nvSpPr>
        <p:spPr bwMode="auto">
          <a:xfrm>
            <a:off x="4657725" y="38925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2" name="Rectangle 272"/>
          <p:cNvSpPr>
            <a:spLocks noChangeArrowheads="1"/>
          </p:cNvSpPr>
          <p:nvPr/>
        </p:nvSpPr>
        <p:spPr bwMode="auto">
          <a:xfrm>
            <a:off x="4924425" y="38671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3" name="Rectangle 273"/>
          <p:cNvSpPr>
            <a:spLocks noChangeArrowheads="1"/>
          </p:cNvSpPr>
          <p:nvPr/>
        </p:nvSpPr>
        <p:spPr bwMode="auto">
          <a:xfrm>
            <a:off x="5191125" y="38290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4" name="Rectangle 274"/>
          <p:cNvSpPr>
            <a:spLocks noChangeArrowheads="1"/>
          </p:cNvSpPr>
          <p:nvPr/>
        </p:nvSpPr>
        <p:spPr bwMode="auto">
          <a:xfrm>
            <a:off x="5457825" y="38036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5" name="Rectangle 275"/>
          <p:cNvSpPr>
            <a:spLocks noChangeArrowheads="1"/>
          </p:cNvSpPr>
          <p:nvPr/>
        </p:nvSpPr>
        <p:spPr bwMode="auto">
          <a:xfrm>
            <a:off x="5737225" y="3778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6" name="Rectangle 276"/>
          <p:cNvSpPr>
            <a:spLocks noChangeArrowheads="1"/>
          </p:cNvSpPr>
          <p:nvPr/>
        </p:nvSpPr>
        <p:spPr bwMode="auto">
          <a:xfrm>
            <a:off x="6003925" y="3752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7" name="Rectangle 277"/>
          <p:cNvSpPr>
            <a:spLocks noChangeArrowheads="1"/>
          </p:cNvSpPr>
          <p:nvPr/>
        </p:nvSpPr>
        <p:spPr bwMode="auto">
          <a:xfrm>
            <a:off x="6270625" y="37147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8" name="Rectangle 278"/>
          <p:cNvSpPr>
            <a:spLocks noChangeArrowheads="1"/>
          </p:cNvSpPr>
          <p:nvPr/>
        </p:nvSpPr>
        <p:spPr bwMode="auto">
          <a:xfrm>
            <a:off x="6537325" y="3689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9" name="Rectangle 279"/>
          <p:cNvSpPr>
            <a:spLocks noChangeArrowheads="1"/>
          </p:cNvSpPr>
          <p:nvPr/>
        </p:nvSpPr>
        <p:spPr bwMode="auto">
          <a:xfrm>
            <a:off x="6804025" y="3663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60" name="Rectangle 280"/>
          <p:cNvSpPr>
            <a:spLocks noChangeArrowheads="1"/>
          </p:cNvSpPr>
          <p:nvPr/>
        </p:nvSpPr>
        <p:spPr bwMode="auto">
          <a:xfrm>
            <a:off x="1058863" y="4010025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1" name="Rectangle 281"/>
          <p:cNvSpPr>
            <a:spLocks noChangeArrowheads="1"/>
          </p:cNvSpPr>
          <p:nvPr/>
        </p:nvSpPr>
        <p:spPr bwMode="auto">
          <a:xfrm>
            <a:off x="817563" y="30448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2" name="Rectangle 282"/>
          <p:cNvSpPr>
            <a:spLocks noChangeArrowheads="1"/>
          </p:cNvSpPr>
          <p:nvPr/>
        </p:nvSpPr>
        <p:spPr bwMode="auto">
          <a:xfrm>
            <a:off x="682625" y="2108200"/>
            <a:ext cx="688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3" name="Rectangle 283"/>
          <p:cNvSpPr>
            <a:spLocks noChangeArrowheads="1"/>
          </p:cNvSpPr>
          <p:nvPr/>
        </p:nvSpPr>
        <p:spPr bwMode="auto">
          <a:xfrm>
            <a:off x="606425" y="1193800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4" name="Rectangle 284"/>
          <p:cNvSpPr>
            <a:spLocks noChangeArrowheads="1"/>
          </p:cNvSpPr>
          <p:nvPr/>
        </p:nvSpPr>
        <p:spPr bwMode="auto">
          <a:xfrm rot="16200000">
            <a:off x="1202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1980</a:t>
            </a:r>
          </a:p>
        </p:txBody>
      </p:sp>
      <p:sp>
        <p:nvSpPr>
          <p:cNvPr id="1019165" name="Rectangle 285"/>
          <p:cNvSpPr>
            <a:spLocks noChangeArrowheads="1"/>
          </p:cNvSpPr>
          <p:nvPr/>
        </p:nvSpPr>
        <p:spPr bwMode="auto">
          <a:xfrm rot="16200000">
            <a:off x="1469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1981</a:t>
            </a:r>
          </a:p>
        </p:txBody>
      </p:sp>
      <p:sp>
        <p:nvSpPr>
          <p:cNvPr id="1019166" name="Rectangle 286"/>
          <p:cNvSpPr>
            <a:spLocks noChangeArrowheads="1"/>
          </p:cNvSpPr>
          <p:nvPr/>
        </p:nvSpPr>
        <p:spPr bwMode="auto">
          <a:xfrm rot="16200000">
            <a:off x="2002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1983</a:t>
            </a:r>
          </a:p>
        </p:txBody>
      </p:sp>
      <p:sp>
        <p:nvSpPr>
          <p:cNvPr id="1019167" name="Rectangle 287"/>
          <p:cNvSpPr>
            <a:spLocks noChangeArrowheads="1"/>
          </p:cNvSpPr>
          <p:nvPr/>
        </p:nvSpPr>
        <p:spPr bwMode="auto">
          <a:xfrm rot="16200000">
            <a:off x="2269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1984</a:t>
            </a:r>
          </a:p>
        </p:txBody>
      </p:sp>
      <p:sp>
        <p:nvSpPr>
          <p:cNvPr id="1019168" name="Rectangle 288"/>
          <p:cNvSpPr>
            <a:spLocks noChangeArrowheads="1"/>
          </p:cNvSpPr>
          <p:nvPr/>
        </p:nvSpPr>
        <p:spPr bwMode="auto">
          <a:xfrm rot="16200000">
            <a:off x="2536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1985</a:t>
            </a:r>
          </a:p>
        </p:txBody>
      </p:sp>
      <p:sp>
        <p:nvSpPr>
          <p:cNvPr id="1019169" name="Rectangle 289"/>
          <p:cNvSpPr>
            <a:spLocks noChangeArrowheads="1"/>
          </p:cNvSpPr>
          <p:nvPr/>
        </p:nvSpPr>
        <p:spPr bwMode="auto">
          <a:xfrm rot="16200000">
            <a:off x="2815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1986</a:t>
            </a:r>
          </a:p>
        </p:txBody>
      </p:sp>
      <p:sp>
        <p:nvSpPr>
          <p:cNvPr id="1019170" name="Rectangle 290"/>
          <p:cNvSpPr>
            <a:spLocks noChangeArrowheads="1"/>
          </p:cNvSpPr>
          <p:nvPr/>
        </p:nvSpPr>
        <p:spPr bwMode="auto">
          <a:xfrm rot="16200000">
            <a:off x="3082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1987</a:t>
            </a:r>
          </a:p>
        </p:txBody>
      </p:sp>
      <p:sp>
        <p:nvSpPr>
          <p:cNvPr id="1019171" name="Rectangle 291"/>
          <p:cNvSpPr>
            <a:spLocks noChangeArrowheads="1"/>
          </p:cNvSpPr>
          <p:nvPr/>
        </p:nvSpPr>
        <p:spPr bwMode="auto">
          <a:xfrm rot="16200000">
            <a:off x="3348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1988</a:t>
            </a:r>
          </a:p>
        </p:txBody>
      </p:sp>
      <p:sp>
        <p:nvSpPr>
          <p:cNvPr id="1019172" name="Rectangle 292"/>
          <p:cNvSpPr>
            <a:spLocks noChangeArrowheads="1"/>
          </p:cNvSpPr>
          <p:nvPr/>
        </p:nvSpPr>
        <p:spPr bwMode="auto">
          <a:xfrm rot="16200000">
            <a:off x="3640931" y="45219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1989</a:t>
            </a:r>
          </a:p>
        </p:txBody>
      </p:sp>
      <p:sp>
        <p:nvSpPr>
          <p:cNvPr id="1019173" name="Rectangle 293"/>
          <p:cNvSpPr>
            <a:spLocks noChangeArrowheads="1"/>
          </p:cNvSpPr>
          <p:nvPr/>
        </p:nvSpPr>
        <p:spPr bwMode="auto">
          <a:xfrm rot="16200000">
            <a:off x="3882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1990</a:t>
            </a:r>
          </a:p>
        </p:txBody>
      </p:sp>
      <p:sp>
        <p:nvSpPr>
          <p:cNvPr id="1019174" name="Rectangle 294"/>
          <p:cNvSpPr>
            <a:spLocks noChangeArrowheads="1"/>
          </p:cNvSpPr>
          <p:nvPr/>
        </p:nvSpPr>
        <p:spPr bwMode="auto">
          <a:xfrm rot="16200000">
            <a:off x="4148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1991</a:t>
            </a:r>
          </a:p>
        </p:txBody>
      </p:sp>
      <p:sp>
        <p:nvSpPr>
          <p:cNvPr id="1019175" name="Rectangle 295"/>
          <p:cNvSpPr>
            <a:spLocks noChangeArrowheads="1"/>
          </p:cNvSpPr>
          <p:nvPr/>
        </p:nvSpPr>
        <p:spPr bwMode="auto">
          <a:xfrm rot="16200000">
            <a:off x="4428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1992</a:t>
            </a:r>
          </a:p>
        </p:txBody>
      </p:sp>
      <p:sp>
        <p:nvSpPr>
          <p:cNvPr id="1019176" name="Rectangle 296"/>
          <p:cNvSpPr>
            <a:spLocks noChangeArrowheads="1"/>
          </p:cNvSpPr>
          <p:nvPr/>
        </p:nvSpPr>
        <p:spPr bwMode="auto">
          <a:xfrm rot="16200000">
            <a:off x="4695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1993</a:t>
            </a:r>
          </a:p>
        </p:txBody>
      </p:sp>
      <p:sp>
        <p:nvSpPr>
          <p:cNvPr id="1019177" name="Rectangle 297"/>
          <p:cNvSpPr>
            <a:spLocks noChangeArrowheads="1"/>
          </p:cNvSpPr>
          <p:nvPr/>
        </p:nvSpPr>
        <p:spPr bwMode="auto">
          <a:xfrm rot="16200000">
            <a:off x="49617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1994</a:t>
            </a:r>
          </a:p>
        </p:txBody>
      </p:sp>
      <p:sp>
        <p:nvSpPr>
          <p:cNvPr id="1019178" name="Rectangle 298"/>
          <p:cNvSpPr>
            <a:spLocks noChangeArrowheads="1"/>
          </p:cNvSpPr>
          <p:nvPr/>
        </p:nvSpPr>
        <p:spPr bwMode="auto">
          <a:xfrm rot="16200000">
            <a:off x="5228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1995</a:t>
            </a:r>
          </a:p>
        </p:txBody>
      </p:sp>
      <p:sp>
        <p:nvSpPr>
          <p:cNvPr id="1019179" name="Rectangle 299"/>
          <p:cNvSpPr>
            <a:spLocks noChangeArrowheads="1"/>
          </p:cNvSpPr>
          <p:nvPr/>
        </p:nvSpPr>
        <p:spPr bwMode="auto">
          <a:xfrm rot="16200000">
            <a:off x="5495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1996</a:t>
            </a:r>
          </a:p>
        </p:txBody>
      </p:sp>
      <p:sp>
        <p:nvSpPr>
          <p:cNvPr id="1019180" name="Rectangle 300"/>
          <p:cNvSpPr>
            <a:spLocks noChangeArrowheads="1"/>
          </p:cNvSpPr>
          <p:nvPr/>
        </p:nvSpPr>
        <p:spPr bwMode="auto">
          <a:xfrm rot="16200000">
            <a:off x="5761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1997</a:t>
            </a:r>
          </a:p>
        </p:txBody>
      </p:sp>
      <p:sp>
        <p:nvSpPr>
          <p:cNvPr id="1019181" name="Rectangle 301"/>
          <p:cNvSpPr>
            <a:spLocks noChangeArrowheads="1"/>
          </p:cNvSpPr>
          <p:nvPr/>
        </p:nvSpPr>
        <p:spPr bwMode="auto">
          <a:xfrm rot="16200000">
            <a:off x="6028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1998</a:t>
            </a:r>
          </a:p>
        </p:txBody>
      </p:sp>
      <p:sp>
        <p:nvSpPr>
          <p:cNvPr id="1019182" name="Rectangle 302"/>
          <p:cNvSpPr>
            <a:spLocks noChangeArrowheads="1"/>
          </p:cNvSpPr>
          <p:nvPr/>
        </p:nvSpPr>
        <p:spPr bwMode="auto">
          <a:xfrm rot="16200000">
            <a:off x="6307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1999</a:t>
            </a:r>
          </a:p>
        </p:txBody>
      </p:sp>
      <p:sp>
        <p:nvSpPr>
          <p:cNvPr id="1019183" name="Rectangle 303"/>
          <p:cNvSpPr>
            <a:spLocks noChangeArrowheads="1"/>
          </p:cNvSpPr>
          <p:nvPr/>
        </p:nvSpPr>
        <p:spPr bwMode="auto">
          <a:xfrm rot="16200000">
            <a:off x="6574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2000</a:t>
            </a:r>
          </a:p>
        </p:txBody>
      </p:sp>
      <p:sp>
        <p:nvSpPr>
          <p:cNvPr id="1019184" name="Rectangle 304"/>
          <p:cNvSpPr>
            <a:spLocks noChangeArrowheads="1"/>
          </p:cNvSpPr>
          <p:nvPr/>
        </p:nvSpPr>
        <p:spPr bwMode="auto">
          <a:xfrm>
            <a:off x="6713538" y="3784600"/>
            <a:ext cx="5556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DRAM</a:t>
            </a:r>
          </a:p>
        </p:txBody>
      </p:sp>
      <p:sp>
        <p:nvSpPr>
          <p:cNvPr id="1019185" name="Rectangle 305"/>
          <p:cNvSpPr>
            <a:spLocks noChangeArrowheads="1"/>
          </p:cNvSpPr>
          <p:nvPr/>
        </p:nvSpPr>
        <p:spPr bwMode="auto">
          <a:xfrm>
            <a:off x="6827838" y="1308100"/>
            <a:ext cx="449262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CPU</a:t>
            </a:r>
          </a:p>
        </p:txBody>
      </p:sp>
      <p:sp>
        <p:nvSpPr>
          <p:cNvPr id="1019186" name="Arc 306"/>
          <p:cNvSpPr>
            <a:spLocks/>
          </p:cNvSpPr>
          <p:nvPr/>
        </p:nvSpPr>
        <p:spPr bwMode="auto">
          <a:xfrm>
            <a:off x="6907213" y="11350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7" name="Rectangle 307"/>
          <p:cNvSpPr>
            <a:spLocks noChangeArrowheads="1"/>
          </p:cNvSpPr>
          <p:nvPr/>
        </p:nvSpPr>
        <p:spPr bwMode="auto">
          <a:xfrm rot="16200000">
            <a:off x="1774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1982</a:t>
            </a:r>
          </a:p>
        </p:txBody>
      </p:sp>
      <p:sp>
        <p:nvSpPr>
          <p:cNvPr id="1019188" name="Line 308"/>
          <p:cNvSpPr>
            <a:spLocks noChangeShapeType="1"/>
          </p:cNvSpPr>
          <p:nvPr/>
        </p:nvSpPr>
        <p:spPr bwMode="auto">
          <a:xfrm>
            <a:off x="6059488" y="1968500"/>
            <a:ext cx="0" cy="1803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9" name="Rectangle 309"/>
          <p:cNvSpPr>
            <a:spLocks noChangeArrowheads="1"/>
          </p:cNvSpPr>
          <p:nvPr/>
        </p:nvSpPr>
        <p:spPr bwMode="auto">
          <a:xfrm>
            <a:off x="6626225" y="2032000"/>
            <a:ext cx="2325688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Processor-Memory</a:t>
            </a:r>
          </a:p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Performance Gap:</a:t>
            </a:r>
            <a:br>
              <a:rPr lang="en-US" sz="2000">
                <a:solidFill>
                  <a:schemeClr val="accent2"/>
                </a:solidFill>
                <a:latin typeface="Arial" pitchFamily="-110" charset="0"/>
              </a:rPr>
            </a:b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(grows 50% / year)</a:t>
            </a:r>
            <a:endParaRPr lang="en-US" sz="2000" b="1">
              <a:solidFill>
                <a:schemeClr val="accent2"/>
              </a:solidFill>
              <a:latin typeface="Arial" pitchFamily="-110" charset="0"/>
            </a:endParaRPr>
          </a:p>
        </p:txBody>
      </p:sp>
      <p:sp>
        <p:nvSpPr>
          <p:cNvPr id="1019190" name="Rectangle 310"/>
          <p:cNvSpPr>
            <a:spLocks noChangeArrowheads="1"/>
          </p:cNvSpPr>
          <p:nvPr/>
        </p:nvSpPr>
        <p:spPr bwMode="auto">
          <a:xfrm rot="16200000">
            <a:off x="-867568" y="2512218"/>
            <a:ext cx="2387600" cy="60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Performance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91" name="Rectangle 311"/>
          <p:cNvSpPr>
            <a:spLocks noChangeArrowheads="1"/>
          </p:cNvSpPr>
          <p:nvPr/>
        </p:nvSpPr>
        <p:spPr bwMode="auto">
          <a:xfrm>
            <a:off x="3733800" y="5080000"/>
            <a:ext cx="10112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Time</a:t>
            </a:r>
            <a:endParaRPr lang="en-US" sz="3200" b="1">
              <a:latin typeface="Arial" pitchFamily="-110" charset="0"/>
            </a:endParaRPr>
          </a:p>
        </p:txBody>
      </p:sp>
      <p:sp>
        <p:nvSpPr>
          <p:cNvPr id="1019192" name="Rectangle 312"/>
          <p:cNvSpPr>
            <a:spLocks noChangeArrowheads="1"/>
          </p:cNvSpPr>
          <p:nvPr/>
        </p:nvSpPr>
        <p:spPr bwMode="auto">
          <a:xfrm>
            <a:off x="2057400" y="1555750"/>
            <a:ext cx="40306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CPU-DRAM Gap</a:t>
            </a:r>
            <a:r>
              <a:rPr lang="en-US">
                <a:solidFill>
                  <a:srgbClr val="FC0128"/>
                </a:solidFill>
                <a:latin typeface="Arial" pitchFamily="-110" charset="0"/>
              </a:rPr>
              <a:t>“Moore’s Law”</a:t>
            </a:r>
          </a:p>
        </p:txBody>
      </p:sp>
      <p:sp>
        <p:nvSpPr>
          <p:cNvPr id="1019194" name="Text Box 314"/>
          <p:cNvSpPr txBox="1">
            <a:spLocks noChangeArrowheads="1"/>
          </p:cNvSpPr>
          <p:nvPr/>
        </p:nvSpPr>
        <p:spPr bwMode="auto">
          <a:xfrm>
            <a:off x="152400" y="5232400"/>
            <a:ext cx="8991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Problem: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4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Improvements in access time are not enough to catch up</a:t>
            </a:r>
            <a:endParaRPr lang="en-US" b="1">
              <a:latin typeface="Arial" pitchFamily="-110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Solution: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Increase the bandwidth of main memory (improve throughput)</a:t>
            </a:r>
            <a:endParaRPr lang="en-US" b="1"/>
          </a:p>
        </p:txBody>
      </p:sp>
      <p:sp>
        <p:nvSpPr>
          <p:cNvPr id="1019198" name="Rectangle 3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Processor-Memory Performance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9907" name="Object 3"/>
          <p:cNvGraphicFramePr>
            <a:graphicFrameLocks noChangeAspect="1"/>
          </p:cNvGraphicFramePr>
          <p:nvPr/>
        </p:nvGraphicFramePr>
        <p:xfrm>
          <a:off x="0" y="996950"/>
          <a:ext cx="9144000" cy="563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4" name="Graphics Workshop Drawing" r:id="rId4" imgW="5604120" imgH="3511800" progId="">
                  <p:embed/>
                </p:oleObj>
              </mc:Choice>
              <mc:Fallback>
                <p:oleObj name="Graphics Workshop Drawing" r:id="rId4" imgW="5604120" imgH="3511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6950"/>
                        <a:ext cx="9144000" cy="563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9908" name="Rectangle 4"/>
          <p:cNvSpPr>
            <a:spLocks noChangeArrowheads="1"/>
          </p:cNvSpPr>
          <p:nvPr/>
        </p:nvSpPr>
        <p:spPr bwMode="auto">
          <a:xfrm>
            <a:off x="1828800" y="4556125"/>
            <a:ext cx="7315200" cy="157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Simple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Bus, Memory same width (32 bits)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Wide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 CPU/Mux 1 word; Mux/Cache, Bus, Memory N words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Interleaved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 1 word: Memory N Modules</a:t>
            </a:r>
            <a:br>
              <a:rPr lang="en-US" sz="2000">
                <a:latin typeface="Arial" pitchFamily="-110" charset="0"/>
              </a:rPr>
            </a:br>
            <a:r>
              <a:rPr lang="en-US" sz="2000">
                <a:latin typeface="Arial" pitchFamily="-110" charset="0"/>
              </a:rPr>
              <a:t>                    (4 Modules); example is </a:t>
            </a:r>
            <a:r>
              <a:rPr lang="en-US" sz="2000" i="1">
                <a:latin typeface="Arial" pitchFamily="-110" charset="0"/>
              </a:rPr>
              <a:t>word interleaved</a:t>
            </a:r>
          </a:p>
        </p:txBody>
      </p:sp>
      <p:sp>
        <p:nvSpPr>
          <p:cNvPr id="1019909" name="Text Box 5"/>
          <p:cNvSpPr txBox="1">
            <a:spLocks noChangeArrowheads="1"/>
          </p:cNvSpPr>
          <p:nvPr/>
        </p:nvSpPr>
        <p:spPr bwMode="auto">
          <a:xfrm>
            <a:off x="685800" y="6308725"/>
            <a:ext cx="80772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-110" charset="0"/>
              </a:rPr>
              <a:t>Memory organization would have significant effect on bandwidth</a:t>
            </a:r>
            <a:endParaRPr lang="en-US" b="1"/>
          </a:p>
        </p:txBody>
      </p:sp>
      <p:sp>
        <p:nvSpPr>
          <p:cNvPr id="101991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Memory Organization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750" y="2051050"/>
            <a:ext cx="3340100" cy="139700"/>
            <a:chOff x="340" y="1108"/>
            <a:chExt cx="2104" cy="88"/>
          </a:xfrm>
        </p:grpSpPr>
        <p:sp>
          <p:nvSpPr>
            <p:cNvPr id="1020931" name="Rectangle 3"/>
            <p:cNvSpPr>
              <a:spLocks noChangeArrowheads="1"/>
            </p:cNvSpPr>
            <p:nvPr/>
          </p:nvSpPr>
          <p:spPr bwMode="auto">
            <a:xfrm>
              <a:off x="340" y="110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2" name="Rectangle 4"/>
            <p:cNvSpPr>
              <a:spLocks noChangeArrowheads="1"/>
            </p:cNvSpPr>
            <p:nvPr/>
          </p:nvSpPr>
          <p:spPr bwMode="auto">
            <a:xfrm>
              <a:off x="340" y="110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92550" y="2203450"/>
            <a:ext cx="3340100" cy="139700"/>
            <a:chOff x="2452" y="1204"/>
            <a:chExt cx="2104" cy="88"/>
          </a:xfrm>
        </p:grpSpPr>
        <p:sp>
          <p:nvSpPr>
            <p:cNvPr id="1020935" name="Rectangle 7"/>
            <p:cNvSpPr>
              <a:spLocks noChangeArrowheads="1"/>
            </p:cNvSpPr>
            <p:nvPr/>
          </p:nvSpPr>
          <p:spPr bwMode="auto">
            <a:xfrm>
              <a:off x="2452" y="120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6" name="Rectangle 8"/>
            <p:cNvSpPr>
              <a:spLocks noChangeArrowheads="1"/>
            </p:cNvSpPr>
            <p:nvPr/>
          </p:nvSpPr>
          <p:spPr bwMode="auto">
            <a:xfrm>
              <a:off x="2452" y="120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37" name="Line 9"/>
          <p:cNvSpPr>
            <a:spLocks noChangeShapeType="1"/>
          </p:cNvSpPr>
          <p:nvPr/>
        </p:nvSpPr>
        <p:spPr bwMode="auto">
          <a:xfrm>
            <a:off x="533400" y="220980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38" name="Rectangle 10"/>
          <p:cNvSpPr>
            <a:spLocks noChangeArrowheads="1"/>
          </p:cNvSpPr>
          <p:nvPr/>
        </p:nvSpPr>
        <p:spPr bwMode="auto">
          <a:xfrm>
            <a:off x="5191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D1</a:t>
            </a:r>
          </a:p>
        </p:txBody>
      </p:sp>
      <p:sp>
        <p:nvSpPr>
          <p:cNvPr id="1020939" name="Rectangle 11"/>
          <p:cNvSpPr>
            <a:spLocks noChangeArrowheads="1"/>
          </p:cNvSpPr>
          <p:nvPr/>
        </p:nvSpPr>
        <p:spPr bwMode="auto">
          <a:xfrm>
            <a:off x="5956300" y="13716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0" name="Rectangle 12"/>
          <p:cNvSpPr>
            <a:spLocks noChangeArrowheads="1"/>
          </p:cNvSpPr>
          <p:nvPr/>
        </p:nvSpPr>
        <p:spPr bwMode="auto">
          <a:xfrm>
            <a:off x="7404100" y="13716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6005513" y="14351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42" name="Rectangle 14"/>
          <p:cNvSpPr>
            <a:spLocks noChangeArrowheads="1"/>
          </p:cNvSpPr>
          <p:nvPr/>
        </p:nvSpPr>
        <p:spPr bwMode="auto">
          <a:xfrm>
            <a:off x="7377113" y="1435100"/>
            <a:ext cx="9604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Memory</a:t>
            </a:r>
          </a:p>
        </p:txBody>
      </p:sp>
      <p:sp>
        <p:nvSpPr>
          <p:cNvPr id="1020943" name="Line 15"/>
          <p:cNvSpPr>
            <a:spLocks noChangeShapeType="1"/>
          </p:cNvSpPr>
          <p:nvPr/>
        </p:nvSpPr>
        <p:spPr bwMode="auto">
          <a:xfrm>
            <a:off x="6642100" y="1587500"/>
            <a:ext cx="73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4" name="Line 16"/>
          <p:cNvSpPr>
            <a:spLocks noChangeShapeType="1"/>
          </p:cNvSpPr>
          <p:nvPr/>
        </p:nvSpPr>
        <p:spPr bwMode="auto">
          <a:xfrm>
            <a:off x="3886200" y="23622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5" name="Rectangle 17"/>
          <p:cNvSpPr>
            <a:spLocks noChangeArrowheads="1"/>
          </p:cNvSpPr>
          <p:nvPr/>
        </p:nvSpPr>
        <p:spPr bwMode="auto">
          <a:xfrm>
            <a:off x="36433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D2</a:t>
            </a:r>
          </a:p>
        </p:txBody>
      </p:sp>
      <p:sp>
        <p:nvSpPr>
          <p:cNvPr id="1020946" name="Line 18"/>
          <p:cNvSpPr>
            <a:spLocks noChangeShapeType="1"/>
          </p:cNvSpPr>
          <p:nvPr/>
        </p:nvSpPr>
        <p:spPr bwMode="auto">
          <a:xfrm>
            <a:off x="1371600" y="22098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7" name="Rectangle 19"/>
          <p:cNvSpPr>
            <a:spLocks noChangeArrowheads="1"/>
          </p:cNvSpPr>
          <p:nvPr/>
        </p:nvSpPr>
        <p:spPr bwMode="auto">
          <a:xfrm>
            <a:off x="1357313" y="2425700"/>
            <a:ext cx="1355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D1 available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63550" y="3962400"/>
            <a:ext cx="3340100" cy="139700"/>
            <a:chOff x="436" y="2596"/>
            <a:chExt cx="2104" cy="88"/>
          </a:xfrm>
        </p:grpSpPr>
        <p:sp>
          <p:nvSpPr>
            <p:cNvPr id="1020949" name="Rectangle 21"/>
            <p:cNvSpPr>
              <a:spLocks noChangeArrowheads="1"/>
            </p:cNvSpPr>
            <p:nvPr/>
          </p:nvSpPr>
          <p:spPr bwMode="auto">
            <a:xfrm>
              <a:off x="436" y="2596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0" name="Rectangle 22"/>
            <p:cNvSpPr>
              <a:spLocks noChangeArrowheads="1"/>
            </p:cNvSpPr>
            <p:nvPr/>
          </p:nvSpPr>
          <p:spPr bwMode="auto">
            <a:xfrm>
              <a:off x="436" y="2596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52" name="Line 24"/>
          <p:cNvSpPr>
            <a:spLocks noChangeShapeType="1"/>
          </p:cNvSpPr>
          <p:nvPr/>
        </p:nvSpPr>
        <p:spPr bwMode="auto">
          <a:xfrm>
            <a:off x="457200" y="41211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301750" y="4267200"/>
            <a:ext cx="3340100" cy="139700"/>
            <a:chOff x="964" y="2788"/>
            <a:chExt cx="2104" cy="88"/>
          </a:xfrm>
        </p:grpSpPr>
        <p:sp>
          <p:nvSpPr>
            <p:cNvPr id="1020954" name="Rectangle 26"/>
            <p:cNvSpPr>
              <a:spLocks noChangeArrowheads="1"/>
            </p:cNvSpPr>
            <p:nvPr/>
          </p:nvSpPr>
          <p:spPr bwMode="auto">
            <a:xfrm>
              <a:off x="964" y="278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5" name="Rectangle 27"/>
            <p:cNvSpPr>
              <a:spLocks noChangeArrowheads="1"/>
            </p:cNvSpPr>
            <p:nvPr/>
          </p:nvSpPr>
          <p:spPr bwMode="auto">
            <a:xfrm>
              <a:off x="964" y="278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216150" y="4572000"/>
            <a:ext cx="3340100" cy="139700"/>
            <a:chOff x="1540" y="2980"/>
            <a:chExt cx="2104" cy="88"/>
          </a:xfrm>
        </p:grpSpPr>
        <p:sp>
          <p:nvSpPr>
            <p:cNvPr id="1020957" name="Rectangle 29"/>
            <p:cNvSpPr>
              <a:spLocks noChangeArrowheads="1"/>
            </p:cNvSpPr>
            <p:nvPr/>
          </p:nvSpPr>
          <p:spPr bwMode="auto">
            <a:xfrm>
              <a:off x="1540" y="2980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8" name="Rectangle 30"/>
            <p:cNvSpPr>
              <a:spLocks noChangeArrowheads="1"/>
            </p:cNvSpPr>
            <p:nvPr/>
          </p:nvSpPr>
          <p:spPr bwMode="auto">
            <a:xfrm>
              <a:off x="1540" y="2980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054350" y="4876800"/>
            <a:ext cx="3340100" cy="139700"/>
            <a:chOff x="2068" y="3172"/>
            <a:chExt cx="2104" cy="88"/>
          </a:xfrm>
        </p:grpSpPr>
        <p:sp>
          <p:nvSpPr>
            <p:cNvPr id="1020960" name="Rectangle 32"/>
            <p:cNvSpPr>
              <a:spLocks noChangeArrowheads="1"/>
            </p:cNvSpPr>
            <p:nvPr/>
          </p:nvSpPr>
          <p:spPr bwMode="auto">
            <a:xfrm>
              <a:off x="2068" y="3172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1" name="Rectangle 33"/>
            <p:cNvSpPr>
              <a:spLocks noChangeArrowheads="1"/>
            </p:cNvSpPr>
            <p:nvPr/>
          </p:nvSpPr>
          <p:spPr bwMode="auto">
            <a:xfrm>
              <a:off x="2068" y="3172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892550" y="5181600"/>
            <a:ext cx="3340100" cy="139700"/>
            <a:chOff x="2596" y="3364"/>
            <a:chExt cx="2104" cy="88"/>
          </a:xfrm>
        </p:grpSpPr>
        <p:sp>
          <p:nvSpPr>
            <p:cNvPr id="1020963" name="Rectangle 35"/>
            <p:cNvSpPr>
              <a:spLocks noChangeArrowheads="1"/>
            </p:cNvSpPr>
            <p:nvPr/>
          </p:nvSpPr>
          <p:spPr bwMode="auto">
            <a:xfrm>
              <a:off x="2596" y="336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4" name="Rectangle 36"/>
            <p:cNvSpPr>
              <a:spLocks noChangeArrowheads="1"/>
            </p:cNvSpPr>
            <p:nvPr/>
          </p:nvSpPr>
          <p:spPr bwMode="auto">
            <a:xfrm>
              <a:off x="2596" y="336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65" name="Rectangle 37"/>
          <p:cNvSpPr>
            <a:spLocks noChangeArrowheads="1"/>
          </p:cNvSpPr>
          <p:nvPr/>
        </p:nvSpPr>
        <p:spPr bwMode="auto">
          <a:xfrm rot="16200000">
            <a:off x="-565150" y="5135563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0</a:t>
            </a:r>
          </a:p>
        </p:txBody>
      </p:sp>
      <p:sp>
        <p:nvSpPr>
          <p:cNvPr id="1020966" name="Line 38"/>
          <p:cNvSpPr>
            <a:spLocks noChangeShapeType="1"/>
          </p:cNvSpPr>
          <p:nvPr/>
        </p:nvSpPr>
        <p:spPr bwMode="auto">
          <a:xfrm>
            <a:off x="1311275" y="44259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7" name="Line 39"/>
          <p:cNvSpPr>
            <a:spLocks noChangeShapeType="1"/>
          </p:cNvSpPr>
          <p:nvPr/>
        </p:nvSpPr>
        <p:spPr bwMode="auto">
          <a:xfrm>
            <a:off x="2225675" y="47307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8" name="Line 40"/>
          <p:cNvSpPr>
            <a:spLocks noChangeShapeType="1"/>
          </p:cNvSpPr>
          <p:nvPr/>
        </p:nvSpPr>
        <p:spPr bwMode="auto">
          <a:xfrm>
            <a:off x="3063875" y="50355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9" name="Line 41"/>
          <p:cNvSpPr>
            <a:spLocks noChangeShapeType="1"/>
          </p:cNvSpPr>
          <p:nvPr/>
        </p:nvSpPr>
        <p:spPr bwMode="auto">
          <a:xfrm>
            <a:off x="3902075" y="5340350"/>
            <a:ext cx="0" cy="660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0" name="Rectangle 42"/>
          <p:cNvSpPr>
            <a:spLocks noChangeArrowheads="1"/>
          </p:cNvSpPr>
          <p:nvPr/>
        </p:nvSpPr>
        <p:spPr bwMode="auto">
          <a:xfrm>
            <a:off x="3200400" y="6026150"/>
            <a:ext cx="29702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pitchFamily="-110" charset="0"/>
              </a:rPr>
              <a:t>We can Access Bank 0 again</a:t>
            </a:r>
          </a:p>
        </p:txBody>
      </p:sp>
      <p:sp>
        <p:nvSpPr>
          <p:cNvPr id="1020971" name="Rectangle 43"/>
          <p:cNvSpPr>
            <a:spLocks noChangeArrowheads="1"/>
          </p:cNvSpPr>
          <p:nvPr/>
        </p:nvSpPr>
        <p:spPr bwMode="auto">
          <a:xfrm>
            <a:off x="6018213" y="38989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2" name="Rectangle 44"/>
          <p:cNvSpPr>
            <a:spLocks noChangeArrowheads="1"/>
          </p:cNvSpPr>
          <p:nvPr/>
        </p:nvSpPr>
        <p:spPr bwMode="auto">
          <a:xfrm>
            <a:off x="7923213" y="35941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3" name="Rectangle 45"/>
          <p:cNvSpPr>
            <a:spLocks noChangeArrowheads="1"/>
          </p:cNvSpPr>
          <p:nvPr/>
        </p:nvSpPr>
        <p:spPr bwMode="auto">
          <a:xfrm>
            <a:off x="6067425" y="39624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74" name="Rectangle 46"/>
          <p:cNvSpPr>
            <a:spLocks noChangeArrowheads="1"/>
          </p:cNvSpPr>
          <p:nvPr/>
        </p:nvSpPr>
        <p:spPr bwMode="auto">
          <a:xfrm>
            <a:off x="7878763" y="35814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1</a:t>
            </a:r>
          </a:p>
        </p:txBody>
      </p:sp>
      <p:sp>
        <p:nvSpPr>
          <p:cNvPr id="1020975" name="Rectangle 47"/>
          <p:cNvSpPr>
            <a:spLocks noChangeArrowheads="1"/>
          </p:cNvSpPr>
          <p:nvPr/>
        </p:nvSpPr>
        <p:spPr bwMode="auto">
          <a:xfrm>
            <a:off x="7923213" y="29845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6" name="Rectangle 48"/>
          <p:cNvSpPr>
            <a:spLocks noChangeArrowheads="1"/>
          </p:cNvSpPr>
          <p:nvPr/>
        </p:nvSpPr>
        <p:spPr bwMode="auto">
          <a:xfrm>
            <a:off x="7878763" y="29718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0</a:t>
            </a:r>
          </a:p>
        </p:txBody>
      </p:sp>
      <p:sp>
        <p:nvSpPr>
          <p:cNvPr id="1020977" name="Rectangle 49"/>
          <p:cNvSpPr>
            <a:spLocks noChangeArrowheads="1"/>
          </p:cNvSpPr>
          <p:nvPr/>
        </p:nvSpPr>
        <p:spPr bwMode="auto">
          <a:xfrm>
            <a:off x="7923213" y="48133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8" name="Rectangle 50"/>
          <p:cNvSpPr>
            <a:spLocks noChangeArrowheads="1"/>
          </p:cNvSpPr>
          <p:nvPr/>
        </p:nvSpPr>
        <p:spPr bwMode="auto">
          <a:xfrm>
            <a:off x="7878763" y="48006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3</a:t>
            </a:r>
          </a:p>
        </p:txBody>
      </p:sp>
      <p:sp>
        <p:nvSpPr>
          <p:cNvPr id="1020979" name="Rectangle 51"/>
          <p:cNvSpPr>
            <a:spLocks noChangeArrowheads="1"/>
          </p:cNvSpPr>
          <p:nvPr/>
        </p:nvSpPr>
        <p:spPr bwMode="auto">
          <a:xfrm>
            <a:off x="7923213" y="42037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0" name="Rectangle 52"/>
          <p:cNvSpPr>
            <a:spLocks noChangeArrowheads="1"/>
          </p:cNvSpPr>
          <p:nvPr/>
        </p:nvSpPr>
        <p:spPr bwMode="auto">
          <a:xfrm>
            <a:off x="7878763" y="41910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2</a:t>
            </a:r>
          </a:p>
        </p:txBody>
      </p:sp>
      <p:sp>
        <p:nvSpPr>
          <p:cNvPr id="1020981" name="Line 53"/>
          <p:cNvSpPr>
            <a:spLocks noChangeShapeType="1"/>
          </p:cNvSpPr>
          <p:nvPr/>
        </p:nvSpPr>
        <p:spPr bwMode="auto">
          <a:xfrm>
            <a:off x="7466013" y="32766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2" name="Line 54"/>
          <p:cNvSpPr>
            <a:spLocks noChangeShapeType="1"/>
          </p:cNvSpPr>
          <p:nvPr/>
        </p:nvSpPr>
        <p:spPr bwMode="auto">
          <a:xfrm>
            <a:off x="7466013" y="38862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3" name="Line 55"/>
          <p:cNvSpPr>
            <a:spLocks noChangeShapeType="1"/>
          </p:cNvSpPr>
          <p:nvPr/>
        </p:nvSpPr>
        <p:spPr bwMode="auto">
          <a:xfrm>
            <a:off x="7466013" y="44958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4" name="Line 56"/>
          <p:cNvSpPr>
            <a:spLocks noChangeShapeType="1"/>
          </p:cNvSpPr>
          <p:nvPr/>
        </p:nvSpPr>
        <p:spPr bwMode="auto">
          <a:xfrm>
            <a:off x="7466013" y="51054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5" name="Line 57"/>
          <p:cNvSpPr>
            <a:spLocks noChangeShapeType="1"/>
          </p:cNvSpPr>
          <p:nvPr/>
        </p:nvSpPr>
        <p:spPr bwMode="auto">
          <a:xfrm flipV="1">
            <a:off x="7453313" y="3263900"/>
            <a:ext cx="0" cy="185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6" name="Line 58"/>
          <p:cNvSpPr>
            <a:spLocks noChangeShapeType="1"/>
          </p:cNvSpPr>
          <p:nvPr/>
        </p:nvSpPr>
        <p:spPr bwMode="auto">
          <a:xfrm flipH="1">
            <a:off x="6678613" y="4191000"/>
            <a:ext cx="78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9" name="Rectangle 61"/>
          <p:cNvSpPr>
            <a:spLocks noChangeArrowheads="1"/>
          </p:cNvSpPr>
          <p:nvPr/>
        </p:nvSpPr>
        <p:spPr bwMode="auto">
          <a:xfrm rot="16200000">
            <a:off x="319088" y="52784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1</a:t>
            </a:r>
          </a:p>
        </p:txBody>
      </p:sp>
      <p:sp>
        <p:nvSpPr>
          <p:cNvPr id="1020990" name="Rectangle 62"/>
          <p:cNvSpPr>
            <a:spLocks noChangeArrowheads="1"/>
          </p:cNvSpPr>
          <p:nvPr/>
        </p:nvSpPr>
        <p:spPr bwMode="auto">
          <a:xfrm rot="16200000">
            <a:off x="1233488" y="54308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2</a:t>
            </a:r>
          </a:p>
        </p:txBody>
      </p:sp>
      <p:sp>
        <p:nvSpPr>
          <p:cNvPr id="1020991" name="Rectangle 63"/>
          <p:cNvSpPr>
            <a:spLocks noChangeArrowheads="1"/>
          </p:cNvSpPr>
          <p:nvPr/>
        </p:nvSpPr>
        <p:spPr bwMode="auto">
          <a:xfrm rot="16200000">
            <a:off x="2071688" y="557688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3</a:t>
            </a:r>
          </a:p>
        </p:txBody>
      </p:sp>
      <p:sp>
        <p:nvSpPr>
          <p:cNvPr id="1020996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Interleaving</a:t>
            </a:r>
          </a:p>
        </p:txBody>
      </p:sp>
      <p:sp>
        <p:nvSpPr>
          <p:cNvPr id="1020997" name="Rectangle 6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Access Pattern without Interleaving:</a:t>
            </a:r>
          </a:p>
          <a:p>
            <a:pPr>
              <a:lnSpc>
                <a:spcPct val="640000"/>
              </a:lnSpc>
            </a:pPr>
            <a:r>
              <a:rPr lang="en-US" sz="2400"/>
              <a:t>Access Pattern with 4-way Interleaving: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7" name="Text Box 5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27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27083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Using virtual addressing, main memory plays the role of cache for disks </a:t>
            </a:r>
          </a:p>
          <a:p>
            <a:pPr>
              <a:lnSpc>
                <a:spcPct val="90000"/>
              </a:lnSpc>
            </a:pPr>
            <a:r>
              <a:rPr lang="en-US" sz="2400"/>
              <a:t>The virtual space is much larger than the physical memory space</a:t>
            </a:r>
          </a:p>
          <a:p>
            <a:pPr>
              <a:lnSpc>
                <a:spcPct val="90000"/>
              </a:lnSpc>
            </a:pPr>
            <a:r>
              <a:rPr lang="en-US" sz="2400"/>
              <a:t>Physical main memory contains only the active portion of the virtual space </a:t>
            </a:r>
          </a:p>
          <a:p>
            <a:pPr>
              <a:lnSpc>
                <a:spcPct val="90000"/>
              </a:lnSpc>
            </a:pPr>
            <a:r>
              <a:rPr lang="en-US" sz="2400"/>
              <a:t>Address space can be divided into fixed size (pages) or variable size (segments) blocks </a:t>
            </a:r>
          </a:p>
        </p:txBody>
      </p:sp>
      <p:graphicFrame>
        <p:nvGraphicFramePr>
          <p:cNvPr id="102708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58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Text Box 2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5063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50635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Advantages</a:t>
            </a:r>
          </a:p>
          <a:p>
            <a:pPr lvl="1"/>
            <a:r>
              <a:rPr lang="en-US" sz="2000"/>
              <a:t>Allows efficient and safe data sharing of memory among multiple programs</a:t>
            </a:r>
          </a:p>
          <a:p>
            <a:pPr lvl="1"/>
            <a:r>
              <a:rPr lang="en-US" sz="2000"/>
              <a:t>Moves programming burdens of a small, limited amount of main memory</a:t>
            </a:r>
          </a:p>
          <a:p>
            <a:pPr lvl="1"/>
            <a:r>
              <a:rPr lang="en-US" sz="2000"/>
              <a:t>Simplifies program loading and avoid the need for contiguous memory block</a:t>
            </a:r>
          </a:p>
          <a:p>
            <a:pPr lvl="1"/>
            <a:r>
              <a:rPr lang="en-US" sz="2000"/>
              <a:t>allows programs to be loaded at any physical memory location</a:t>
            </a:r>
          </a:p>
        </p:txBody>
      </p:sp>
      <p:graphicFrame>
        <p:nvGraphicFramePr>
          <p:cNvPr id="1050636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506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3427</TotalTime>
  <Words>898</Words>
  <Application>Microsoft Macintosh PowerPoint</Application>
  <PresentationFormat>On-screen Show (4:3)</PresentationFormat>
  <Paragraphs>232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Monotype Sorts</vt:lpstr>
      <vt:lpstr>ＭＳ Ｐゴシック</vt:lpstr>
      <vt:lpstr>Symbol</vt:lpstr>
      <vt:lpstr>Times New Roman</vt:lpstr>
      <vt:lpstr>UMBC</vt:lpstr>
      <vt:lpstr>Graphics Workshop Drawing</vt:lpstr>
      <vt:lpstr>Equation</vt:lpstr>
      <vt:lpstr>CMSC 611: Advanced Computer Architecture</vt:lpstr>
      <vt:lpstr>Memory Hierarchy</vt:lpstr>
      <vt:lpstr>Main Memory Background</vt:lpstr>
      <vt:lpstr>DRAM Logical Organization </vt:lpstr>
      <vt:lpstr>Processor-Memory Performance </vt:lpstr>
      <vt:lpstr>Memory Organization</vt:lpstr>
      <vt:lpstr>Memory Interleaving</vt:lpstr>
      <vt:lpstr>Virtual Memory</vt:lpstr>
      <vt:lpstr>Virtual Memory</vt:lpstr>
      <vt:lpstr>Virtual Addressing</vt:lpstr>
      <vt:lpstr>Page Table</vt:lpstr>
      <vt:lpstr>Page Faults</vt:lpstr>
      <vt:lpstr>Optimizing Page Table Size</vt:lpstr>
      <vt:lpstr>Multi-Level Page Table </vt:lpstr>
      <vt:lpstr>Translation Look-aside Buffer</vt:lpstr>
    </vt:vector>
  </TitlesOfParts>
  <Company>˧怀쿘Ί뿿킀΂쿘˧뛼뿿큰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Microsoft Office User</cp:lastModifiedBy>
  <cp:revision>74</cp:revision>
  <cp:lastPrinted>2003-09-04T21:28:06Z</cp:lastPrinted>
  <dcterms:created xsi:type="dcterms:W3CDTF">2010-11-10T20:59:47Z</dcterms:created>
  <dcterms:modified xsi:type="dcterms:W3CDTF">2016-04-16T20:14:21Z</dcterms:modified>
</cp:coreProperties>
</file>