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.xml" ContentType="application/vnd.openxmlformats-officedocument.presentationml.notesSlide+xml"/>
  <Override PartName="/ppt/embeddings/oleObject18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4" r:id="rId3"/>
    <p:sldId id="295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112" y="-440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46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6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EFCD-1F1B-3340-9ED4-8C0147F72994}" type="slidenum">
              <a:rPr lang="en-US"/>
              <a:pPr/>
              <a:t>2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3782D-2B31-E247-A3D4-EFD744208B15}" type="slidenum">
              <a:rPr lang="en-US"/>
              <a:pPr/>
              <a:t>3</a:t>
            </a:fld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>
            <a:prstTxWarp prst="textNoShape">
              <a:avLst/>
            </a:prstTxWarp>
          </a:bodyPr>
          <a:lstStyle/>
          <a:p>
            <a:r>
              <a:rPr lang="en-US"/>
              <a:t>Intuitive Model by Mark Hill</a:t>
            </a:r>
          </a:p>
          <a:p>
            <a:endParaRPr lang="en-US"/>
          </a:p>
        </p:txBody>
      </p:sp>
      <p:sp>
        <p:nvSpPr>
          <p:cNvPr id="951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14BE0-D640-0444-9D97-7ABF24E4A57D}" type="slidenum">
              <a:rPr lang="en-US"/>
              <a:pPr/>
              <a:t>29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351D1-80F5-5045-96E9-4E13DC016ACE}" type="slidenum">
              <a:rPr lang="en-US"/>
              <a:pPr/>
              <a:t>30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4" r:id="rId9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Cache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Pseudo-Associativity Mechanism</a:t>
            </a:r>
            <a:endParaRPr lang="en-US"/>
          </a:p>
        </p:txBody>
      </p:sp>
      <p:sp>
        <p:nvSpPr>
          <p:cNvPr id="94004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Combine fast hit time of Direct Mapped and lower conflict misses of 2-way set associative</a:t>
            </a:r>
          </a:p>
          <a:p>
            <a:r>
              <a:rPr lang="en-US" smtClean="0"/>
              <a:t>Divide cache: on a miss, check other half of cache to see if there, if so have a pseudo-hit</a:t>
            </a:r>
          </a:p>
          <a:p>
            <a:r>
              <a:rPr lang="en-US" smtClean="0"/>
              <a:t>To limit the impact of hit time variability on performance, swap block contents</a:t>
            </a:r>
          </a:p>
          <a:p>
            <a:r>
              <a:rPr lang="en-US" smtClean="0"/>
              <a:t>Drawback: CPU pipeline is hard if hit takes 1 or 2 cycles</a:t>
            </a:r>
          </a:p>
          <a:p>
            <a:pPr lvl="1"/>
            <a:r>
              <a:rPr lang="en-US" smtClean="0"/>
              <a:t>Better for caches not tied directly to  processor (L2)</a:t>
            </a:r>
          </a:p>
          <a:p>
            <a:pPr lvl="1"/>
            <a:r>
              <a:rPr lang="en-US" smtClean="0"/>
              <a:t>Used in MIPS R1000 L2 cache, similar in UltraSPARC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H/W Pre-fetching of Instructions &amp; Data</a:t>
            </a:r>
            <a:endParaRPr lang="en-US"/>
          </a:p>
        </p:txBody>
      </p:sp>
      <p:sp>
        <p:nvSpPr>
          <p:cNvPr id="94106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Hardware pre-fetches instructions and data while handing other cache misses</a:t>
            </a:r>
          </a:p>
          <a:p>
            <a:pPr lvl="1"/>
            <a:r>
              <a:rPr lang="en-US" smtClean="0"/>
              <a:t>Assume pre-fetched items will be referenced shortly</a:t>
            </a:r>
          </a:p>
          <a:p>
            <a:r>
              <a:rPr lang="en-US" smtClean="0"/>
              <a:t>Pre-fetching relies on having extra memory bandwidth that can be used without penalty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Examples of Instruction Pre-fetching:</a:t>
            </a:r>
          </a:p>
          <a:p>
            <a:pPr lvl="1"/>
            <a:r>
              <a:rPr lang="en-US" smtClean="0"/>
              <a:t> Alpha 21064 fetches 2 blocks on a miss</a:t>
            </a:r>
          </a:p>
          <a:p>
            <a:pPr lvl="1"/>
            <a:r>
              <a:rPr lang="en-US" smtClean="0"/>
              <a:t> Extra block placed in “stream buffer”</a:t>
            </a:r>
          </a:p>
          <a:p>
            <a:pPr lvl="1"/>
            <a:r>
              <a:rPr lang="en-US" smtClean="0"/>
              <a:t> On miss check stream buffer</a:t>
            </a:r>
          </a:p>
          <a:p>
            <a:r>
              <a:rPr lang="en-US" smtClean="0"/>
              <a:t>Works with data blocks too:</a:t>
            </a:r>
          </a:p>
          <a:p>
            <a:pPr lvl="1"/>
            <a:r>
              <a:rPr lang="en-US" smtClean="0"/>
              <a:t>Jouppi [1990] 1 data stream buffer got 25% misses from 4KB cache; 4 streams got 43%</a:t>
            </a:r>
          </a:p>
          <a:p>
            <a:pPr lvl="1"/>
            <a:r>
              <a:rPr lang="en-US" smtClean="0"/>
              <a:t>Palacharla &amp; Kessler [1994] for scientific programs for 8 streams got 50% to 70% of misses from 2 64KB, 4-way set associative caches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410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64189"/>
              </p:ext>
            </p:extLst>
          </p:nvPr>
        </p:nvGraphicFramePr>
        <p:xfrm>
          <a:off x="1789113" y="2743200"/>
          <a:ext cx="55641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7" name="Equation" r:id="rId3" imgW="5562600" imgH="584200" progId="Equation.3">
                  <p:embed/>
                </p:oleObj>
              </mc:Choice>
              <mc:Fallback>
                <p:oleObj name="Equation" r:id="rId3" imgW="5562600" imgH="584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743200"/>
                        <a:ext cx="5564187" cy="584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76200" y="4724400"/>
            <a:ext cx="3657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(i = 0; i &lt; 3;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a[i][j] = b[j][0] * b[j+1][0];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4800600" y="4359275"/>
            <a:ext cx="4267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pre-fetch (b[i+7][0]);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a[0][j] = b[j][0] * b[j+1][0];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for (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= 1; 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&lt; 3; 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   pre-fetch (a[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][j+7]);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   a[i-1][j] = b[j][0] * b[j+1][0];</a:t>
            </a:r>
          </a:p>
        </p:txBody>
      </p:sp>
      <p:sp>
        <p:nvSpPr>
          <p:cNvPr id="942086" name="AutoShape 6"/>
          <p:cNvSpPr>
            <a:spLocks/>
          </p:cNvSpPr>
          <p:nvPr/>
        </p:nvSpPr>
        <p:spPr bwMode="auto">
          <a:xfrm>
            <a:off x="3581400" y="4419600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7" name="Line 7"/>
          <p:cNvSpPr>
            <a:spLocks noChangeShapeType="1"/>
          </p:cNvSpPr>
          <p:nvPr/>
        </p:nvSpPr>
        <p:spPr bwMode="auto">
          <a:xfrm>
            <a:off x="3886200" y="5334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Pre-fetching Data</a:t>
            </a:r>
            <a:endParaRPr lang="en-US"/>
          </a:p>
        </p:txBody>
      </p:sp>
      <p:sp>
        <p:nvSpPr>
          <p:cNvPr id="942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505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Uses special instructions to pre-fetch data:</a:t>
            </a:r>
          </a:p>
          <a:p>
            <a:pPr lvl="1"/>
            <a:r>
              <a:rPr lang="en-US" dirty="0" smtClean="0"/>
              <a:t> Load data into register (HP PA-RISC loads)</a:t>
            </a:r>
          </a:p>
          <a:p>
            <a:pPr lvl="1"/>
            <a:r>
              <a:rPr lang="en-US" dirty="0" smtClean="0"/>
              <a:t> Cache Pre-fetch: load into cache (MIPS IV, PowerPC, SPARC v. 9)</a:t>
            </a:r>
          </a:p>
          <a:p>
            <a:r>
              <a:rPr lang="en-US" dirty="0" smtClean="0"/>
              <a:t>Special pre-fetching instructions cannot cause faults (undesired exceptions) since it is a form of speculative execution</a:t>
            </a:r>
          </a:p>
          <a:p>
            <a:r>
              <a:rPr lang="en-US" dirty="0" smtClean="0"/>
              <a:t>Makes sense if the processor can proceeds without blocking for a cache access (lock-free cache)</a:t>
            </a:r>
          </a:p>
          <a:p>
            <a:r>
              <a:rPr lang="en-US" dirty="0" smtClean="0"/>
              <a:t>Loops are typical target for pre-fetching after unrolling (miss penalty is small) or after applying software pipelining (miss penalty is large)</a:t>
            </a:r>
          </a:p>
          <a:p>
            <a:r>
              <a:rPr lang="en-US" dirty="0" smtClean="0"/>
              <a:t>Issuing Pre-fetch Instructions takes time</a:t>
            </a:r>
          </a:p>
          <a:p>
            <a:pPr lvl="1"/>
            <a:r>
              <a:rPr lang="en-US" dirty="0" smtClean="0"/>
              <a:t> Is cost of pre-fetch issues &lt; savings in reduced misses?</a:t>
            </a:r>
          </a:p>
          <a:p>
            <a:pPr lvl="1"/>
            <a:r>
              <a:rPr lang="en-US" dirty="0" smtClean="0"/>
              <a:t> Higher superscalar reduces difficulty of issue bandwidth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Compiler-based Cache Optimizations</a:t>
            </a:r>
            <a:endParaRPr lang="en-US"/>
          </a:p>
        </p:txBody>
      </p:sp>
      <p:sp>
        <p:nvSpPr>
          <p:cNvPr id="9431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Complier-based cache optimization reduces the miss rate without any hardware change</a:t>
            </a:r>
          </a:p>
          <a:p>
            <a:r>
              <a:rPr lang="en-US" smtClean="0"/>
              <a:t>McFarling [1989] reduced caches misses by 75% (8KB direct mapped / 4 byte blocks)</a:t>
            </a:r>
          </a:p>
          <a:p>
            <a:r>
              <a:rPr lang="en-US" smtClean="0"/>
              <a:t>For Instructions</a:t>
            </a:r>
          </a:p>
          <a:p>
            <a:pPr lvl="1"/>
            <a:r>
              <a:rPr lang="en-US" smtClean="0"/>
              <a:t>Reorder procedures in memory to reduce conflict</a:t>
            </a:r>
          </a:p>
          <a:p>
            <a:pPr lvl="1"/>
            <a:r>
              <a:rPr lang="en-US" smtClean="0"/>
              <a:t>Profiling to determine likely conflicts among groups of instructions</a:t>
            </a:r>
          </a:p>
          <a:p>
            <a:r>
              <a:rPr lang="en-US" smtClean="0"/>
              <a:t>For Data</a:t>
            </a:r>
          </a:p>
          <a:p>
            <a:pPr lvl="1"/>
            <a:r>
              <a:rPr lang="en-US" smtClean="0"/>
              <a:t>Merging Arrays: improve spatial locality by single array of compound elements vs. two arrays</a:t>
            </a:r>
          </a:p>
          <a:p>
            <a:pPr lvl="1"/>
            <a:r>
              <a:rPr lang="en-US" smtClean="0"/>
              <a:t>Loop Interchange: change nesting of loops to access data in order stored in memory</a:t>
            </a:r>
          </a:p>
          <a:p>
            <a:pPr lvl="1"/>
            <a:r>
              <a:rPr lang="en-US" smtClean="0"/>
              <a:t>Loop Fusion: Combine two independent loops that have same looping and some variables overlap</a:t>
            </a:r>
          </a:p>
          <a:p>
            <a:pPr lvl="1"/>
            <a:r>
              <a:rPr lang="en-US" smtClean="0"/>
              <a:t>Blocking: Improve temporal locality by accessing “blocks” of data repeatedly vs. going down whole columns or rows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0" y="868363"/>
            <a:ext cx="3439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u="sng" smtClean="0">
                <a:latin typeface="Arial" pitchFamily="-110" charset="0"/>
              </a:rPr>
              <a:t>Repack/</a:t>
            </a:r>
            <a:r>
              <a:rPr lang="en-US" b="1" i="1" u="sng" dirty="0" smtClean="0">
                <a:latin typeface="Arial" pitchFamily="-110" charset="0"/>
              </a:rPr>
              <a:t>Merge Arrays</a:t>
            </a:r>
            <a:r>
              <a:rPr lang="en-US" b="1" u="sng" dirty="0" smtClean="0">
                <a:latin typeface="Arial" pitchFamily="-110" charset="0"/>
              </a:rPr>
              <a:t>:</a:t>
            </a:r>
            <a:endParaRPr lang="en-US" b="1" u="sng" dirty="0">
              <a:latin typeface="Arial" pitchFamily="-110" charset="0"/>
            </a:endParaRPr>
          </a:p>
        </p:txBody>
      </p:sp>
      <p:sp>
        <p:nvSpPr>
          <p:cNvPr id="944132" name="Text Box 4"/>
          <p:cNvSpPr txBox="1">
            <a:spLocks noChangeArrowheads="1"/>
          </p:cNvSpPr>
          <p:nvPr/>
        </p:nvSpPr>
        <p:spPr bwMode="auto">
          <a:xfrm>
            <a:off x="0" y="1477963"/>
            <a:ext cx="38100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Before: 2 sequential arrays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int val[SIZE];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int key[SIZE];</a:t>
            </a:r>
            <a:endParaRPr lang="en-US"/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4876800" y="1096963"/>
            <a:ext cx="411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After: 1 array of stuctures */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struct merge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int val;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int key;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};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struct merge merged_array[SIZE];</a:t>
            </a:r>
            <a:endParaRPr lang="en-US">
              <a:latin typeface="Arial" pitchFamily="-110" charset="0"/>
            </a:endParaRPr>
          </a:p>
        </p:txBody>
      </p:sp>
      <p:sp>
        <p:nvSpPr>
          <p:cNvPr id="944134" name="AutoShape 6"/>
          <p:cNvSpPr>
            <a:spLocks/>
          </p:cNvSpPr>
          <p:nvPr/>
        </p:nvSpPr>
        <p:spPr bwMode="auto">
          <a:xfrm>
            <a:off x="3810000" y="1096963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35" name="Line 7"/>
          <p:cNvSpPr>
            <a:spLocks noChangeShapeType="1"/>
          </p:cNvSpPr>
          <p:nvPr/>
        </p:nvSpPr>
        <p:spPr bwMode="auto">
          <a:xfrm>
            <a:off x="4114800" y="20113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0" y="30781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Reduces misses by improving spatial locality through combined arrays that are accessed simultaneously</a:t>
            </a: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0" y="3778250"/>
            <a:ext cx="284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u="sng">
                <a:latin typeface="Arial" pitchFamily="-110" charset="0"/>
              </a:rPr>
              <a:t>Loop Interchange</a:t>
            </a:r>
            <a:r>
              <a:rPr lang="en-US" b="1" u="sng">
                <a:latin typeface="Arial" pitchFamily="-110" charset="0"/>
              </a:rPr>
              <a:t>:</a:t>
            </a:r>
          </a:p>
        </p:txBody>
      </p:sp>
      <p:sp>
        <p:nvSpPr>
          <p:cNvPr id="944138" name="Text Box 10"/>
          <p:cNvSpPr txBox="1">
            <a:spLocks noChangeArrowheads="1"/>
          </p:cNvSpPr>
          <p:nvPr/>
        </p:nvSpPr>
        <p:spPr bwMode="auto">
          <a:xfrm>
            <a:off x="0" y="4267200"/>
            <a:ext cx="43434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(k = 0; k &lt; 100; k = k+1)</a:t>
            </a:r>
            <a:endParaRPr lang="en-US" sz="2000">
              <a:solidFill>
                <a:schemeClr val="accent1"/>
              </a:solidFill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(i = 0; i &lt; 5000;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x[i][j] = 2 * x[i][j];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4876800" y="4267200"/>
            <a:ext cx="4114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(k = 0; k &lt; 100; k = k+1)</a:t>
            </a:r>
            <a:endParaRPr lang="en-US" sz="2000">
              <a:solidFill>
                <a:schemeClr val="hlink"/>
              </a:solidFill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(i = 0; i &lt; 5000;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x[i][j] = 2 * x[i][j];</a:t>
            </a:r>
          </a:p>
        </p:txBody>
      </p:sp>
      <p:sp>
        <p:nvSpPr>
          <p:cNvPr id="944140" name="AutoShape 12"/>
          <p:cNvSpPr>
            <a:spLocks/>
          </p:cNvSpPr>
          <p:nvPr/>
        </p:nvSpPr>
        <p:spPr bwMode="auto">
          <a:xfrm>
            <a:off x="3810000" y="4221163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41" name="Line 13"/>
          <p:cNvSpPr>
            <a:spLocks noChangeShapeType="1"/>
          </p:cNvSpPr>
          <p:nvPr/>
        </p:nvSpPr>
        <p:spPr bwMode="auto">
          <a:xfrm>
            <a:off x="4114800" y="51355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0" y="6140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Sequential accesses instead of striding through memory every 100 words; improved spatial locality</a:t>
            </a:r>
          </a:p>
        </p:txBody>
      </p:sp>
      <p:sp>
        <p:nvSpPr>
          <p:cNvPr id="9441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228600" y="3352800"/>
            <a:ext cx="43434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/* Before */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a[i][j] = 1/b[i][j] *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d[i][j] = a[i][j] + c[i][j];</a:t>
            </a: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5181600" y="3581400"/>
            <a:ext cx="3657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/* After */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 {	a[i][j] = 1/b[i][j] *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d[i][j] = a[i][j] +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}</a:t>
            </a:r>
          </a:p>
        </p:txBody>
      </p:sp>
      <p:sp>
        <p:nvSpPr>
          <p:cNvPr id="945157" name="AutoShape 5"/>
          <p:cNvSpPr>
            <a:spLocks/>
          </p:cNvSpPr>
          <p:nvPr/>
        </p:nvSpPr>
        <p:spPr bwMode="auto">
          <a:xfrm>
            <a:off x="3962400" y="3429000"/>
            <a:ext cx="304800" cy="2438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158" name="Line 6"/>
          <p:cNvSpPr>
            <a:spLocks noChangeShapeType="1"/>
          </p:cNvSpPr>
          <p:nvPr/>
        </p:nvSpPr>
        <p:spPr bwMode="auto">
          <a:xfrm>
            <a:off x="4343400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160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45161" name="Text Box 9"/>
          <p:cNvSpPr txBox="1">
            <a:spLocks noChangeArrowheads="1"/>
          </p:cNvSpPr>
          <p:nvPr/>
        </p:nvSpPr>
        <p:spPr bwMode="auto">
          <a:xfrm>
            <a:off x="0" y="6080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Arial" pitchFamily="-110" charset="0"/>
              </a:rPr>
              <a:t>Accessing array “a” and “c” would have caused twice the number of misses without loop fusion</a:t>
            </a:r>
          </a:p>
        </p:txBody>
      </p:sp>
      <p:sp>
        <p:nvSpPr>
          <p:cNvPr id="9451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Fusion Example</a:t>
            </a:r>
            <a:endParaRPr lang="en-US"/>
          </a:p>
        </p:txBody>
      </p:sp>
      <p:sp>
        <p:nvSpPr>
          <p:cNvPr id="9451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Some programs have separate sections of code that access the same arrays (performing different computation on common data)  </a:t>
            </a:r>
          </a:p>
          <a:p>
            <a:r>
              <a:rPr lang="en-US" dirty="0" smtClean="0"/>
              <a:t>Fusing multiple loops into a single loop allows the data in cache to be used repeatedly before being swapped out</a:t>
            </a:r>
          </a:p>
          <a:p>
            <a:r>
              <a:rPr lang="en-US" dirty="0" smtClean="0"/>
              <a:t>Loop fusion reduces missed through improved temporal locality (rather than spatial locality in array merging and loop interchange)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Blocking Example</a:t>
            </a:r>
          </a:p>
        </p:txBody>
      </p:sp>
      <p:sp>
        <p:nvSpPr>
          <p:cNvPr id="946179" name="Rectangle 3"/>
          <p:cNvSpPr>
            <a:spLocks noChangeArrowheads="1"/>
          </p:cNvSpPr>
          <p:nvPr/>
        </p:nvSpPr>
        <p:spPr bwMode="auto">
          <a:xfrm>
            <a:off x="0" y="685800"/>
            <a:ext cx="36576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 */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 = 0; i &lt; N; i = i+1)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0; j &lt; N; j = j+1) {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r = 0;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0; k &lt; N; k = k+1)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r = r + y[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 * z[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x[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= r;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};</a:t>
            </a:r>
          </a:p>
        </p:txBody>
      </p:sp>
      <p:graphicFrame>
        <p:nvGraphicFramePr>
          <p:cNvPr id="946180" name="Object 4"/>
          <p:cNvGraphicFramePr>
            <a:graphicFrameLocks noChangeAspect="1"/>
          </p:cNvGraphicFramePr>
          <p:nvPr/>
        </p:nvGraphicFramePr>
        <p:xfrm>
          <a:off x="76200" y="3429000"/>
          <a:ext cx="89154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90" name="Bitmap Image" r:id="rId3" imgW="6744285" imgH="2163810" progId="">
                  <p:embed/>
                </p:oleObj>
              </mc:Choice>
              <mc:Fallback>
                <p:oleObj name="Bitmap Image" r:id="rId3" imgW="6744285" imgH="216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429000"/>
                        <a:ext cx="891540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685800"/>
            <a:ext cx="5715000" cy="25146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Two Inner Loops: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Read all NxN elements of z[]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Read N elements of 1 row of y[] repeatedly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Write N elements of 1 row  of x[]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Capacity Misses a function of N &amp; Cache Size: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 3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N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N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4 bytes =&gt; no capacity misses; 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Idea: compute on B </a:t>
            </a:r>
            <a:r>
              <a:rPr lang="en-US" sz="1800">
                <a:solidFill>
                  <a:schemeClr val="accent2"/>
                </a:solidFill>
                <a:sym typeface="Symbol" pitchFamily="-110" charset="2"/>
              </a:rPr>
              <a:t> </a:t>
            </a:r>
            <a:r>
              <a:rPr lang="en-US" sz="1800">
                <a:solidFill>
                  <a:schemeClr val="accent2"/>
                </a:solidFill>
              </a:rPr>
              <a:t>B sub-matrix that 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6400" y="4029075"/>
            <a:ext cx="3352800" cy="2314575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tabLst>
                <a:tab pos="685800" algn="l"/>
                <a:tab pos="1085850" algn="l"/>
              </a:tabLst>
            </a:pPr>
            <a:r>
              <a:rPr lang="en-US" sz="1800"/>
              <a:t>B called </a:t>
            </a:r>
            <a:r>
              <a:rPr lang="en-US" sz="1800" i="1">
                <a:solidFill>
                  <a:schemeClr val="accent2"/>
                </a:solidFill>
              </a:rPr>
              <a:t>Blocking Factor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Memory words accessed </a:t>
            </a:r>
          </a:p>
          <a:p>
            <a:pPr marL="285750" indent="-285750">
              <a:lnSpc>
                <a:spcPct val="90000"/>
              </a:lnSpc>
              <a:buFontTx/>
              <a:buNone/>
              <a:tabLst>
                <a:tab pos="685800" algn="l"/>
                <a:tab pos="1085850" algn="l"/>
              </a:tabLst>
            </a:pPr>
            <a:r>
              <a:rPr lang="en-US" sz="1800"/>
              <a:t>    2N</a:t>
            </a:r>
            <a:r>
              <a:rPr lang="en-US" sz="1800" baseline="30000"/>
              <a:t>3</a:t>
            </a:r>
            <a:r>
              <a:rPr lang="en-US" sz="1800"/>
              <a:t> + N</a:t>
            </a:r>
            <a:r>
              <a:rPr lang="en-US" sz="1800" baseline="30000"/>
              <a:t>2</a:t>
            </a:r>
            <a:r>
              <a:rPr lang="en-US" sz="1800"/>
              <a:t> </a:t>
            </a:r>
            <a:r>
              <a:rPr lang="en-US" sz="1800">
                <a:sym typeface="Wingdings" pitchFamily="-110" charset="2"/>
              </a:rPr>
              <a:t></a:t>
            </a:r>
            <a:r>
              <a:rPr lang="en-US" sz="1800"/>
              <a:t> 2N</a:t>
            </a:r>
            <a:r>
              <a:rPr lang="en-US" sz="1800" baseline="30000"/>
              <a:t>3</a:t>
            </a:r>
            <a:r>
              <a:rPr lang="en-US" sz="1800"/>
              <a:t>/B +N</a:t>
            </a:r>
            <a:r>
              <a:rPr lang="en-US" sz="1800" baseline="30000"/>
              <a:t>2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Conflict misses can go down too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Blocking is also useful for register allocation</a:t>
            </a:r>
          </a:p>
        </p:txBody>
      </p:sp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152400" y="3429000"/>
            <a:ext cx="6324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 */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= 0;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&lt; N;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+B)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= 0;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&lt; N;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+B)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 = 0; i &lt; N; i = i+1)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for (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;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&lt; min(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+B-1,N);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+1)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r = 0;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for (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;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&lt; min(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+B-1,N);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+1)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r = r + y[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 * z[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];};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x[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= x[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+ r;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};</a:t>
            </a:r>
          </a:p>
        </p:txBody>
      </p:sp>
      <p:graphicFrame>
        <p:nvGraphicFramePr>
          <p:cNvPr id="947204" name="Object 4"/>
          <p:cNvGraphicFramePr>
            <a:graphicFrameLocks noChangeAspect="1"/>
          </p:cNvGraphicFramePr>
          <p:nvPr/>
        </p:nvGraphicFramePr>
        <p:xfrm>
          <a:off x="76200" y="604838"/>
          <a:ext cx="8915400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14" name="Bitmap Image" r:id="rId3" imgW="5433531" imgH="1767993" progId="">
                  <p:embed/>
                </p:oleObj>
              </mc:Choice>
              <mc:Fallback>
                <p:oleObj name="Bitmap Image" r:id="rId3" imgW="5433531" imgH="176799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04838"/>
                        <a:ext cx="8915400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Blocking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 Factor</a:t>
            </a:r>
            <a:endParaRPr lang="en-US"/>
          </a:p>
        </p:txBody>
      </p:sp>
      <p:sp>
        <p:nvSpPr>
          <p:cNvPr id="94823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Traditionally blocking is used to reduce capacity misses relying on high associativity to tackle conflict misses</a:t>
            </a:r>
          </a:p>
          <a:p>
            <a:r>
              <a:rPr lang="en-US" dirty="0" smtClean="0"/>
              <a:t>Choosing smaller blocking factor than the cache capacity can also reduce conflict misses (fewer words are active in cache)</a:t>
            </a:r>
          </a:p>
          <a:p>
            <a:r>
              <a:rPr lang="en-US" dirty="0">
                <a:solidFill>
                  <a:schemeClr val="accent2"/>
                </a:solidFill>
                <a:latin typeface="Arial" pitchFamily="-110" charset="0"/>
              </a:rPr>
              <a:t>Lam et al [1991] a blocking factor of 24 had a fifth the misses compared to a factor of 48 despite both fit in </a:t>
            </a:r>
            <a:r>
              <a:rPr lang="en-US" dirty="0" smtClean="0">
                <a:solidFill>
                  <a:schemeClr val="accent2"/>
                </a:solidFill>
                <a:latin typeface="Arial" pitchFamily="-110" charset="0"/>
              </a:rPr>
              <a:t>cache</a:t>
            </a:r>
            <a:endParaRPr lang="en-US" dirty="0"/>
          </a:p>
        </p:txBody>
      </p:sp>
      <p:graphicFrame>
        <p:nvGraphicFramePr>
          <p:cNvPr id="94823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0556" y="4000500"/>
          <a:ext cx="461048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9" name="Bitmap Image" r:id="rId3" imgW="6744285" imgH="3734124" progId="">
                  <p:embed/>
                </p:oleObj>
              </mc:Choice>
              <mc:Fallback>
                <p:oleObj name="Bitmap Image" r:id="rId3" imgW="6744285" imgH="37341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556" y="4000500"/>
                        <a:ext cx="4610488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Efficiency of Compiler-Based Cache Opt.</a:t>
            </a:r>
          </a:p>
        </p:txBody>
      </p:sp>
      <p:graphicFrame>
        <p:nvGraphicFramePr>
          <p:cNvPr id="94925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47688" y="1317625"/>
          <a:ext cx="7894637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2" name="Chart" r:id="rId3" imgW="8788400" imgH="5803900" progId="Excel.Chart.8">
                  <p:embed followColorScheme="full"/>
                </p:oleObj>
              </mc:Choice>
              <mc:Fallback>
                <p:oleObj name="Chart" r:id="rId3" imgW="8788400" imgH="5803900" progId="Excel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317625"/>
                        <a:ext cx="7894637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Text Box 2"/>
          <p:cNvSpPr txBox="1">
            <a:spLocks noChangeArrowheads="1"/>
          </p:cNvSpPr>
          <p:nvPr/>
        </p:nvSpPr>
        <p:spPr bwMode="auto">
          <a:xfrm>
            <a:off x="0" y="9429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Assume an instruction cache miss rate for gcc of 2% and a data cache miss rate of 4%. If a machine has a CPI of 2 without any memory stalls and the miss penalty is 40 cycles for all misses, determine how much faster a machine would run with a perfect cache that never missed. Assume 36% combined frequencies for load and store instructions</a:t>
            </a:r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  <a:latin typeface="Arial" pitchFamily="-110" charset="0"/>
              </a:rPr>
              <a:t>Answer:</a:t>
            </a:r>
            <a:endParaRPr lang="en-US" b="1">
              <a:latin typeface="Arial" pitchFamily="-110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</a:rPr>
              <a:t>Assume number of instructions =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</a:rPr>
              <a:t>Instruction miss cycles = I </a:t>
            </a:r>
            <a:r>
              <a:rPr lang="en-US">
                <a:latin typeface="Arial" pitchFamily="-110" charset="0"/>
                <a:sym typeface="Symbol" pitchFamily="-110" charset="2"/>
              </a:rPr>
              <a:t> 2%  40 = 0.8 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Data miss cycles = I  36%  4%  40 = 0.56 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Total number of memory-stall cycles = 0.8 I + 0.56 I = 1.36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The CPI with memory stalls = 2 + 1.36 = 3.36</a:t>
            </a:r>
          </a:p>
        </p:txBody>
      </p:sp>
      <p:graphicFrame>
        <p:nvGraphicFramePr>
          <p:cNvPr id="910340" name="Object 4"/>
          <p:cNvGraphicFramePr>
            <a:graphicFrameLocks noChangeAspect="1"/>
          </p:cNvGraphicFramePr>
          <p:nvPr/>
        </p:nvGraphicFramePr>
        <p:xfrm>
          <a:off x="228600" y="5470525"/>
          <a:ext cx="8686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4" name="Equation" r:id="rId4" imgW="5054997" imgH="457597" progId="Equation.3">
                  <p:embed/>
                </p:oleObj>
              </mc:Choice>
              <mc:Fallback>
                <p:oleObj name="Equation" r:id="rId4" imgW="5054997" imgH="45759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70525"/>
                        <a:ext cx="86868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1" name="Text Box 5"/>
          <p:cNvSpPr txBox="1">
            <a:spLocks noChangeArrowheads="1"/>
          </p:cNvSpPr>
          <p:nvPr/>
        </p:nvSpPr>
        <p:spPr bwMode="auto">
          <a:xfrm>
            <a:off x="1905000" y="6384925"/>
            <a:ext cx="45720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What happens if the CPU gets faster?</a:t>
            </a:r>
          </a:p>
        </p:txBody>
      </p:sp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 bldLvl="2" autoUpdateAnimBg="0"/>
      <p:bldP spid="91034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066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86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066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5" name="Oval 5"/>
          <p:cNvSpPr>
            <a:spLocks noChangeArrowheads="1"/>
          </p:cNvSpPr>
          <p:nvPr/>
        </p:nvSpPr>
        <p:spPr bwMode="auto">
          <a:xfrm>
            <a:off x="5638800" y="1066800"/>
            <a:ext cx="15240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Miss Penalty</a:t>
            </a:r>
            <a:endParaRPr lang="en-US"/>
          </a:p>
        </p:txBody>
      </p:sp>
      <p:sp>
        <p:nvSpPr>
          <p:cNvPr id="9625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Read Priority over Write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Sub-block Placement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Merging Write Buffer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Victim Cache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Early Restart and Critical Word First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Non-blocking Caches 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dirty="0" smtClean="0"/>
              <a:t>Hit under Miss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dirty="0" smtClean="0"/>
              <a:t>Miss under Miss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Extra </a:t>
            </a:r>
            <a:r>
              <a:rPr lang="en-US" smtClean="0"/>
              <a:t>Cache Levels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smtClean="0"/>
              <a:t>Read Priority over Write on Miss</a:t>
            </a:r>
            <a:endParaRPr lang="en-US"/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21336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en-US" sz="1800" smtClean="0"/>
              <a:t>Write through with write buffers offer RAW conflicts with main memory reads on cache misses</a:t>
            </a:r>
          </a:p>
          <a:p>
            <a:pPr marL="285750" indent="-285750"/>
            <a:r>
              <a:rPr lang="en-US" sz="1800" smtClean="0"/>
              <a:t>If simply wait for write buffer to empty, might increase read miss penalty (old MIPS 1000 by 50% )</a:t>
            </a:r>
          </a:p>
          <a:p>
            <a:pPr marL="285750" indent="-285750"/>
            <a:r>
              <a:rPr lang="en-US" sz="1800" smtClean="0"/>
              <a:t>Check write buffer contents before read; if no conflicts, let the memory access continue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2819400"/>
            <a:ext cx="7010400" cy="1347788"/>
            <a:chOff x="776" y="632"/>
            <a:chExt cx="3152" cy="819"/>
          </a:xfrm>
        </p:grpSpPr>
        <p:sp>
          <p:nvSpPr>
            <p:cNvPr id="963589" name="Rectangle 5"/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0" name="Rectangle 6"/>
            <p:cNvSpPr>
              <a:spLocks noChangeArrowheads="1"/>
            </p:cNvSpPr>
            <p:nvPr/>
          </p:nvSpPr>
          <p:spPr bwMode="auto">
            <a:xfrm>
              <a:off x="855" y="816"/>
              <a:ext cx="52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63591" name="Rectangle 7"/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2" name="Rectangle 8"/>
            <p:cNvSpPr>
              <a:spLocks noChangeArrowheads="1"/>
            </p:cNvSpPr>
            <p:nvPr/>
          </p:nvSpPr>
          <p:spPr bwMode="auto">
            <a:xfrm>
              <a:off x="2391" y="720"/>
              <a:ext cx="35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63593" name="Rectangle 9"/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4" name="Line 10"/>
            <p:cNvSpPr>
              <a:spLocks noChangeShapeType="1"/>
            </p:cNvSpPr>
            <p:nvPr/>
          </p:nvSpPr>
          <p:spPr bwMode="auto">
            <a:xfrm>
              <a:off x="2448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5" name="Line 11"/>
            <p:cNvSpPr>
              <a:spLocks noChangeShapeType="1"/>
            </p:cNvSpPr>
            <p:nvPr/>
          </p:nvSpPr>
          <p:spPr bwMode="auto">
            <a:xfrm>
              <a:off x="2592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6" name="Line 12"/>
            <p:cNvSpPr>
              <a:spLocks noChangeShapeType="1"/>
            </p:cNvSpPr>
            <p:nvPr/>
          </p:nvSpPr>
          <p:spPr bwMode="auto">
            <a:xfrm>
              <a:off x="2736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7" name="Line 13"/>
            <p:cNvSpPr>
              <a:spLocks noChangeShapeType="1"/>
            </p:cNvSpPr>
            <p:nvPr/>
          </p:nvSpPr>
          <p:spPr bwMode="auto">
            <a:xfrm>
              <a:off x="2024" y="115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8" name="Line 14"/>
            <p:cNvSpPr>
              <a:spLocks noChangeShapeType="1"/>
            </p:cNvSpPr>
            <p:nvPr/>
          </p:nvSpPr>
          <p:spPr bwMode="auto">
            <a:xfrm>
              <a:off x="1592" y="8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9" name="Rectangle 15"/>
            <p:cNvSpPr>
              <a:spLocks noChangeArrowheads="1"/>
            </p:cNvSpPr>
            <p:nvPr/>
          </p:nvSpPr>
          <p:spPr bwMode="auto">
            <a:xfrm>
              <a:off x="2247" y="1248"/>
              <a:ext cx="604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63600" name="Rectangle 16"/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1" name="Rectangle 17"/>
            <p:cNvSpPr>
              <a:spLocks noChangeArrowheads="1"/>
            </p:cNvSpPr>
            <p:nvPr/>
          </p:nvSpPr>
          <p:spPr bwMode="auto">
            <a:xfrm>
              <a:off x="3351" y="816"/>
              <a:ext cx="35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63602" name="Line 18"/>
            <p:cNvSpPr>
              <a:spLocks noChangeShapeType="1"/>
            </p:cNvSpPr>
            <p:nvPr/>
          </p:nvSpPr>
          <p:spPr bwMode="auto">
            <a:xfrm>
              <a:off x="2888" y="1152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3" name="Line 19"/>
            <p:cNvSpPr>
              <a:spLocks noChangeShapeType="1"/>
            </p:cNvSpPr>
            <p:nvPr/>
          </p:nvSpPr>
          <p:spPr bwMode="auto">
            <a:xfrm>
              <a:off x="2888" y="816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4" name="Line 20"/>
            <p:cNvSpPr>
              <a:spLocks noChangeShapeType="1"/>
            </p:cNvSpPr>
            <p:nvPr/>
          </p:nvSpPr>
          <p:spPr bwMode="auto">
            <a:xfrm>
              <a:off x="2016" y="82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3605" name="Rectangle 21"/>
          <p:cNvSpPr>
            <a:spLocks noChangeArrowheads="1"/>
          </p:cNvSpPr>
          <p:nvPr/>
        </p:nvSpPr>
        <p:spPr bwMode="auto">
          <a:xfrm>
            <a:off x="0" y="396240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Write Back?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Read miss replacing dirty block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Normal: Write dirty block to memory, and then do the read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Instead copy the dirty block to a write buffer, then do the read, and then </a:t>
            </a:r>
          </a:p>
          <a:p>
            <a:pPr marL="800100" lvl="1" indent="-342900"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   do the write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CPU stall less since restarts as soon as do 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3722152"/>
              </p:ext>
            </p:extLst>
          </p:nvPr>
        </p:nvGraphicFramePr>
        <p:xfrm>
          <a:off x="990600" y="3657600"/>
          <a:ext cx="7165296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35" name="Bitmap Image" r:id="rId3" imgW="6713802" imgH="2712381" progId="">
                  <p:embed/>
                </p:oleObj>
              </mc:Choice>
              <mc:Fallback>
                <p:oleObj name="Bitmap Image" r:id="rId3" imgW="6713802" imgH="271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7165296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Sub-block Placement</a:t>
            </a:r>
            <a:endParaRPr lang="en-US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Originally invented to reduce tag storage while avoiding the increased miss penalty caused by large block sizes</a:t>
            </a:r>
          </a:p>
          <a:p>
            <a:r>
              <a:rPr lang="en-US" dirty="0" smtClean="0"/>
              <a:t>Enlarge the block size while dividing each block into smaller units (sub-blocks) and thus does not have to load full block on a miss</a:t>
            </a:r>
          </a:p>
          <a:p>
            <a:r>
              <a:rPr lang="en-US" dirty="0" smtClean="0"/>
              <a:t>Include valid bits per sub-block to indicate the status of the sub-block (in cache or not)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519113" y="6172200"/>
            <a:ext cx="1222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Valid Bits</a:t>
            </a:r>
          </a:p>
        </p:txBody>
      </p:sp>
      <p:sp>
        <p:nvSpPr>
          <p:cNvPr id="964614" name="Line 6"/>
          <p:cNvSpPr>
            <a:spLocks noChangeShapeType="1"/>
          </p:cNvSpPr>
          <p:nvPr/>
        </p:nvSpPr>
        <p:spPr bwMode="auto">
          <a:xfrm flipV="1">
            <a:off x="1714500" y="5181600"/>
            <a:ext cx="647700" cy="11239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5" name="Line 7"/>
          <p:cNvSpPr>
            <a:spLocks noChangeShapeType="1"/>
          </p:cNvSpPr>
          <p:nvPr/>
        </p:nvSpPr>
        <p:spPr bwMode="auto">
          <a:xfrm flipV="1">
            <a:off x="1695450" y="5181600"/>
            <a:ext cx="1962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6" name="Line 8"/>
          <p:cNvSpPr>
            <a:spLocks noChangeShapeType="1"/>
          </p:cNvSpPr>
          <p:nvPr/>
        </p:nvSpPr>
        <p:spPr bwMode="auto">
          <a:xfrm flipV="1">
            <a:off x="1771650" y="5181600"/>
            <a:ext cx="3333750" cy="11811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7" name="Line 9"/>
          <p:cNvSpPr>
            <a:spLocks noChangeShapeType="1"/>
          </p:cNvSpPr>
          <p:nvPr/>
        </p:nvSpPr>
        <p:spPr bwMode="auto">
          <a:xfrm flipV="1">
            <a:off x="1771650" y="5181600"/>
            <a:ext cx="5010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63738" y="4038600"/>
            <a:ext cx="4741862" cy="488950"/>
            <a:chOff x="1045" y="1912"/>
            <a:chExt cx="2987" cy="392"/>
          </a:xfrm>
        </p:grpSpPr>
        <p:sp>
          <p:nvSpPr>
            <p:cNvPr id="967685" name="Rectangle 5"/>
            <p:cNvSpPr>
              <a:spLocks noChangeArrowheads="1"/>
            </p:cNvSpPr>
            <p:nvPr/>
          </p:nvSpPr>
          <p:spPr bwMode="auto">
            <a:xfrm>
              <a:off x="1045" y="1912"/>
              <a:ext cx="2312" cy="3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6" name="Rectangle 6"/>
            <p:cNvSpPr>
              <a:spLocks noChangeArrowheads="1"/>
            </p:cNvSpPr>
            <p:nvPr/>
          </p:nvSpPr>
          <p:spPr bwMode="auto">
            <a:xfrm>
              <a:off x="2113" y="1912"/>
              <a:ext cx="512" cy="392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7" name="Rectangle 7"/>
            <p:cNvSpPr>
              <a:spLocks noChangeArrowheads="1"/>
            </p:cNvSpPr>
            <p:nvPr/>
          </p:nvSpPr>
          <p:spPr bwMode="auto">
            <a:xfrm>
              <a:off x="3500" y="1972"/>
              <a:ext cx="53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Arial" pitchFamily="-110" charset="0"/>
                </a:rPr>
                <a:t>block</a:t>
              </a:r>
            </a:p>
          </p:txBody>
        </p:sp>
      </p:grpSp>
      <p:sp>
        <p:nvSpPr>
          <p:cNvPr id="9676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Restart and Critical Word First</a:t>
            </a:r>
          </a:p>
        </p:txBody>
      </p:sp>
      <p:sp>
        <p:nvSpPr>
          <p:cNvPr id="96769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Don’t wait for full block to be loaded before restarting CPU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Early restart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As soon as the requested word of the block arrives, send it to the CPU and let the CPU continue execution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Critical Word First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Request the missed word first from memory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Also called wrapped fetch and requested word  first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140000"/>
              </a:lnSpc>
            </a:pPr>
            <a:r>
              <a:rPr lang="en-US" sz="2800" dirty="0"/>
              <a:t>Complicates cache controller design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CWF generally useful only in large blocks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Given spatial locality programs tend to want next sequential word, limits benefit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 </a:t>
            </a:r>
            <a:r>
              <a:rPr lang="en-US" dirty="0" smtClean="0"/>
              <a:t>Cache</a:t>
            </a:r>
            <a:endParaRPr lang="en-US" dirty="0"/>
          </a:p>
        </p:txBody>
      </p:sp>
      <p:graphicFrame>
        <p:nvGraphicFramePr>
          <p:cNvPr id="96666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1295400"/>
          <a:ext cx="5640388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2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640388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Lower both miss rate </a:t>
            </a:r>
          </a:p>
          <a:p>
            <a:r>
              <a:rPr lang="en-US" sz="2800"/>
              <a:t>Reduce average miss penalty </a:t>
            </a:r>
          </a:p>
          <a:p>
            <a:r>
              <a:rPr lang="en-US" sz="2800"/>
              <a:t>Slightly extend the worst case miss penalty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Non-blocking Caches</a:t>
            </a:r>
            <a:endParaRPr lang="en-US"/>
          </a:p>
        </p:txBody>
      </p:sp>
      <p:sp>
        <p:nvSpPr>
          <p:cNvPr id="9687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Early restart still waits for the requested word to arrive before the CPU can continue execution</a:t>
            </a:r>
          </a:p>
          <a:p>
            <a:r>
              <a:rPr lang="en-US" smtClean="0"/>
              <a:t>For machines that allows out-of-order execution using a scoreboard or a Tomasulo-style control the CPU should not stall on cache misses</a:t>
            </a:r>
          </a:p>
          <a:p>
            <a:r>
              <a:rPr lang="en-US" smtClean="0"/>
              <a:t>“Non-blocking cache” or “lock-free cache” allows data cache to continue to supply cache hits during a miss</a:t>
            </a:r>
          </a:p>
          <a:p>
            <a:r>
              <a:rPr lang="en-US" smtClean="0"/>
              <a:t>“hit under miss”  reduces the effective miss penalty by working during miss vs. ignoring CPU requests</a:t>
            </a:r>
          </a:p>
          <a:p>
            <a:r>
              <a:rPr lang="en-US" smtClean="0"/>
              <a:t>“hit under multiple miss” or “miss under miss”  may further lower the effective miss penalty by overlapping multiple misses</a:t>
            </a:r>
          </a:p>
          <a:p>
            <a:pPr lvl="1"/>
            <a:r>
              <a:rPr lang="en-US" smtClean="0"/>
              <a:t>Significantly increases the complexity of the cache controller as there can be multiple outstanding memory accesses</a:t>
            </a:r>
          </a:p>
          <a:p>
            <a:pPr lvl="1"/>
            <a:r>
              <a:rPr lang="en-US" smtClean="0"/>
              <a:t>Requires multiple memory banks (otherwise cannot support)</a:t>
            </a:r>
          </a:p>
          <a:p>
            <a:pPr lvl="1"/>
            <a:r>
              <a:rPr lang="en-US" smtClean="0"/>
              <a:t>Pentium Pro allows 4 outstanding memory misses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3581400" y="5943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Benchmark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 rot="-5402713">
            <a:off x="-2048668" y="4085431"/>
            <a:ext cx="464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Ratio of the average memory stall time</a:t>
            </a:r>
          </a:p>
        </p:txBody>
      </p:sp>
      <p:graphicFrame>
        <p:nvGraphicFramePr>
          <p:cNvPr id="969733" name="Object 5"/>
          <p:cNvGraphicFramePr>
            <a:graphicFrameLocks noChangeAspect="1"/>
          </p:cNvGraphicFramePr>
          <p:nvPr/>
        </p:nvGraphicFramePr>
        <p:xfrm>
          <a:off x="1752600" y="1204913"/>
          <a:ext cx="60198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53" name="Bitmap Image" r:id="rId3" imgW="5067739" imgH="525937" progId="">
                  <p:embed/>
                </p:oleObj>
              </mc:Choice>
              <mc:Fallback>
                <p:oleObj name="Bitmap Image" r:id="rId3" imgW="5067739" imgH="52593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04913"/>
                        <a:ext cx="60198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Non-blocking Caches</a:t>
            </a:r>
          </a:p>
        </p:txBody>
      </p:sp>
      <p:graphicFrame>
        <p:nvGraphicFramePr>
          <p:cNvPr id="96973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33400" y="1746250"/>
          <a:ext cx="79248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54" name="Bitmap Image" r:id="rId5" imgW="6049524" imgH="3900952" progId="">
                  <p:embed/>
                </p:oleObj>
              </mc:Choice>
              <mc:Fallback>
                <p:oleObj name="Bitmap Image" r:id="rId5" imgW="6049524" imgH="390095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46250"/>
                        <a:ext cx="7924800" cy="511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Level Cache</a:t>
            </a: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 previous techniques reduce the impact of the miss penalty on the CPU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L2 cache handles the cache-memory interface</a:t>
            </a:r>
          </a:p>
          <a:p>
            <a:pPr>
              <a:lnSpc>
                <a:spcPct val="90000"/>
              </a:lnSpc>
            </a:pPr>
            <a:r>
              <a:rPr lang="en-US" sz="2800"/>
              <a:t>Measuring cache performance    </a:t>
            </a:r>
          </a:p>
          <a:p>
            <a:pPr>
              <a:lnSpc>
                <a:spcPct val="17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Local miss rate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to this cache (MissRate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Global miss rate (&amp; biggest penalty!)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generated by the CPU (MissRate</a:t>
            </a:r>
            <a:r>
              <a:rPr lang="en-US" sz="2400" baseline="-25000"/>
              <a:t>L1</a:t>
            </a:r>
            <a:r>
              <a:rPr lang="en-US" sz="2400"/>
              <a:t> </a:t>
            </a:r>
            <a:r>
              <a:rPr lang="en-US" sz="2400">
                <a:sym typeface="Symbol" pitchFamily="-110" charset="2"/>
              </a:rPr>
              <a:t></a:t>
            </a:r>
            <a:r>
              <a:rPr lang="en-US" sz="2400"/>
              <a:t> 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</p:txBody>
      </p:sp>
      <p:graphicFrame>
        <p:nvGraphicFramePr>
          <p:cNvPr id="9707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47158"/>
              </p:ext>
            </p:extLst>
          </p:nvPr>
        </p:nvGraphicFramePr>
        <p:xfrm>
          <a:off x="679450" y="2895600"/>
          <a:ext cx="77866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54" name="Equation" r:id="rId3" imgW="7785100" imgH="660400" progId="Equation.3">
                  <p:embed/>
                </p:oleObj>
              </mc:Choice>
              <mc:Fallback>
                <p:oleObj name="Equation" r:id="rId3" imgW="77851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2895600"/>
                        <a:ext cx="7786688" cy="660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609600" y="58816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(Global miss rate close to single level cache rate provided L2 &gt;&gt; L1)</a:t>
            </a:r>
          </a:p>
        </p:txBody>
      </p:sp>
      <p:sp>
        <p:nvSpPr>
          <p:cNvPr id="9717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 Global Misses</a:t>
            </a:r>
          </a:p>
        </p:txBody>
      </p:sp>
      <p:graphicFrame>
        <p:nvGraphicFramePr>
          <p:cNvPr id="971785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33400" y="2051050"/>
          <a:ext cx="79248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8" name="Bitmap Image" r:id="rId3" imgW="7064352" imgH="3337849" progId="">
                  <p:embed/>
                </p:oleObj>
              </mc:Choice>
              <mc:Fallback>
                <p:oleObj name="Bitmap Image" r:id="rId3" imgW="7064352" imgH="33378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1050"/>
                        <a:ext cx="7924800" cy="374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Block size of second-level cache (byte)</a:t>
            </a:r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 rot="-5400000">
            <a:off x="-1249362" y="2895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Relative execution time</a:t>
            </a: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1752600" y="1219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pitchFamily="-110" charset="0"/>
              </a:rPr>
              <a:t> 32 bit bus</a:t>
            </a:r>
          </a:p>
          <a:p>
            <a:pPr>
              <a:buFontTx/>
              <a:buChar char="•"/>
            </a:pPr>
            <a:r>
              <a:rPr lang="en-US" sz="1800">
                <a:latin typeface="Arial" pitchFamily="-110" charset="0"/>
              </a:rPr>
              <a:t> 512KB cache</a:t>
            </a:r>
          </a:p>
        </p:txBody>
      </p:sp>
      <p:sp>
        <p:nvSpPr>
          <p:cNvPr id="9728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 Cache Parameters</a:t>
            </a:r>
          </a:p>
        </p:txBody>
      </p:sp>
      <p:graphicFrame>
        <p:nvGraphicFramePr>
          <p:cNvPr id="972813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2087563"/>
          <a:ext cx="38862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26" name="Bitmap Image" r:id="rId4" imgW="3886537" imgH="3672381" progId="">
                  <p:embed/>
                </p:oleObj>
              </mc:Choice>
              <mc:Fallback>
                <p:oleObj name="Bitmap Image" r:id="rId4" imgW="3886537" imgH="367238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87563"/>
                        <a:ext cx="3886200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14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L1 cache directly affects the processor design and clock cycle: should be simple and small</a:t>
            </a:r>
          </a:p>
          <a:p>
            <a:pPr>
              <a:lnSpc>
                <a:spcPct val="90000"/>
              </a:lnSpc>
            </a:pPr>
            <a:r>
              <a:rPr lang="en-US" sz="2400"/>
              <a:t>Bulk of optimization techniques can go easily to L2 cache</a:t>
            </a:r>
          </a:p>
          <a:p>
            <a:pPr>
              <a:lnSpc>
                <a:spcPct val="90000"/>
              </a:lnSpc>
            </a:pPr>
            <a:r>
              <a:rPr lang="en-US" sz="2400"/>
              <a:t>Miss-rate reduction more practical for L2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Considering the L2 cache can improve the L1 cache design,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 use write-through if L2 cache applies write-back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Cache Misses</a:t>
            </a:r>
            <a:endParaRPr lang="en-US"/>
          </a:p>
        </p:txBody>
      </p:sp>
      <p:sp>
        <p:nvSpPr>
          <p:cNvPr id="9502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Compulsory</a:t>
            </a:r>
          </a:p>
          <a:p>
            <a:pPr lvl="1"/>
            <a:r>
              <a:rPr lang="en-US" dirty="0" smtClean="0"/>
              <a:t>First access to a block not in cache </a:t>
            </a:r>
          </a:p>
          <a:p>
            <a:pPr lvl="1"/>
            <a:r>
              <a:rPr lang="en-US" dirty="0" smtClean="0"/>
              <a:t>Also called cold start or first reference misses</a:t>
            </a:r>
          </a:p>
          <a:p>
            <a:pPr lvl="1"/>
            <a:r>
              <a:rPr lang="en-US" dirty="0" smtClean="0"/>
              <a:t>(Misses in even an Infinite Cache)</a:t>
            </a:r>
          </a:p>
          <a:p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If the cache cannot contain all needed blocks</a:t>
            </a:r>
          </a:p>
          <a:p>
            <a:pPr lvl="1"/>
            <a:r>
              <a:rPr lang="en-US" dirty="0" smtClean="0"/>
              <a:t>Due to blocks discarded and re-retrieved</a:t>
            </a:r>
          </a:p>
          <a:p>
            <a:pPr lvl="1"/>
            <a:r>
              <a:rPr lang="en-US" dirty="0" smtClean="0"/>
              <a:t>(Misses in Fully Associative Cache)</a:t>
            </a:r>
          </a:p>
          <a:p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Set associative or direct mapped: too many blocks in set</a:t>
            </a:r>
          </a:p>
          <a:p>
            <a:pPr lvl="1"/>
            <a:r>
              <a:rPr lang="en-US" dirty="0" smtClean="0"/>
              <a:t>Also called collision or interference </a:t>
            </a:r>
          </a:p>
          <a:p>
            <a:pPr lvl="1"/>
            <a:r>
              <a:rPr lang="en-US" dirty="0" smtClean="0"/>
              <a:t>(Misses in N-way Associative Cache)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5344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-110" charset="0"/>
              </a:rPr>
              <a:t>Average Access Time = Hit Time x (1 - Miss Rate)  +  Miss Time x Miss Rate</a:t>
            </a:r>
          </a:p>
        </p:txBody>
      </p:sp>
      <p:sp>
        <p:nvSpPr>
          <p:cNvPr id="973829" name="Oval 5"/>
          <p:cNvSpPr>
            <a:spLocks noChangeArrowheads="1"/>
          </p:cNvSpPr>
          <p:nvPr/>
        </p:nvSpPr>
        <p:spPr bwMode="auto">
          <a:xfrm>
            <a:off x="2971800" y="1219200"/>
            <a:ext cx="10668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Hit Time</a:t>
            </a:r>
          </a:p>
        </p:txBody>
      </p:sp>
      <p:sp>
        <p:nvSpPr>
          <p:cNvPr id="973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Hit rate is typically very high compared to miss rate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any reduction in hit time is magnified</a:t>
            </a:r>
          </a:p>
          <a:p>
            <a:pPr>
              <a:lnSpc>
                <a:spcPct val="90000"/>
              </a:lnSpc>
            </a:pPr>
            <a:r>
              <a:rPr lang="en-US" sz="2400"/>
              <a:t>Hit time critical: affects processor clock 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Three techniques to reduce hit time: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Simple and small caches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Avoid address translation during cache indexing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Pipelining writes for fast write hits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Simple and small caches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Design simplicity limits control logic complexity and allows shorter clock cycles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On-chip integration decreases signal propagation delay, thus reducing hit time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Alpha 21164 has 8KB Instruction and 8KB data cache and 96KB second level cache to reduce clock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2" name="Rectangle 4"/>
          <p:cNvSpPr>
            <a:spLocks noChangeArrowheads="1"/>
          </p:cNvSpPr>
          <p:nvPr/>
        </p:nvSpPr>
        <p:spPr bwMode="auto">
          <a:xfrm>
            <a:off x="5083175" y="3048000"/>
            <a:ext cx="1012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/>
              <a:t>Conflict</a:t>
            </a:r>
          </a:p>
        </p:txBody>
      </p:sp>
      <p:sp>
        <p:nvSpPr>
          <p:cNvPr id="933893" name="Line 5"/>
          <p:cNvSpPr>
            <a:spLocks noChangeShapeType="1"/>
          </p:cNvSpPr>
          <p:nvPr/>
        </p:nvSpPr>
        <p:spPr bwMode="auto">
          <a:xfrm>
            <a:off x="3962400" y="3175000"/>
            <a:ext cx="1184275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4" name="Line 6"/>
          <p:cNvSpPr>
            <a:spLocks noChangeShapeType="1"/>
          </p:cNvSpPr>
          <p:nvPr/>
        </p:nvSpPr>
        <p:spPr bwMode="auto">
          <a:xfrm flipH="1">
            <a:off x="5083174" y="3432175"/>
            <a:ext cx="22542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9" name="Text Box 11"/>
          <p:cNvSpPr txBox="1">
            <a:spLocks noChangeArrowheads="1"/>
          </p:cNvSpPr>
          <p:nvPr/>
        </p:nvSpPr>
        <p:spPr bwMode="auto">
          <a:xfrm>
            <a:off x="6477000" y="42513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Based on SPEC92</a:t>
            </a:r>
          </a:p>
        </p:txBody>
      </p:sp>
      <p:sp>
        <p:nvSpPr>
          <p:cNvPr id="9339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 Rate Distribution</a:t>
            </a:r>
            <a:endParaRPr lang="en-US"/>
          </a:p>
        </p:txBody>
      </p:sp>
      <p:sp>
        <p:nvSpPr>
          <p:cNvPr id="9339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9248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Compulsory misses are small compared to other categories</a:t>
            </a:r>
          </a:p>
          <a:p>
            <a:r>
              <a:rPr lang="en-US" dirty="0" smtClean="0"/>
              <a:t>Capacity misses diminish with increased cache size</a:t>
            </a:r>
          </a:p>
          <a:p>
            <a:r>
              <a:rPr lang="en-US" dirty="0" smtClean="0"/>
              <a:t>Increasing associativity limits the placement conflicts</a:t>
            </a:r>
            <a:endParaRPr lang="en-US" dirty="0"/>
          </a:p>
        </p:txBody>
      </p:sp>
      <p:pic>
        <p:nvPicPr>
          <p:cNvPr id="933905" name="Picture 17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 l="-21297" r="-21297"/>
          <a:stretch>
            <a:fillRect/>
          </a:stretch>
        </p:blipFill>
        <p:spPr>
          <a:xfrm>
            <a:off x="533400" y="2743200"/>
            <a:ext cx="7924800" cy="3810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Techniques for Reducing Misses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17763"/>
            <a:ext cx="7924800" cy="3802062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1. </a:t>
            </a:r>
            <a:r>
              <a:rPr lang="en-US" sz="2400" dirty="0" smtClean="0"/>
              <a:t>Larger </a:t>
            </a:r>
            <a:r>
              <a:rPr lang="en-US" sz="2400" dirty="0"/>
              <a:t>Block Size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2. </a:t>
            </a:r>
            <a:r>
              <a:rPr lang="en-US" sz="2400" dirty="0" smtClean="0"/>
              <a:t>Higher </a:t>
            </a:r>
            <a:r>
              <a:rPr lang="en-US" sz="2400" dirty="0"/>
              <a:t>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3. </a:t>
            </a:r>
            <a:r>
              <a:rPr lang="en-US" sz="2400" dirty="0" smtClean="0"/>
              <a:t>Victim </a:t>
            </a:r>
            <a:r>
              <a:rPr lang="en-US" sz="2400" dirty="0"/>
              <a:t>Cache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4. </a:t>
            </a:r>
            <a:r>
              <a:rPr lang="en-US" sz="2400" dirty="0" smtClean="0"/>
              <a:t>Pseudo</a:t>
            </a:r>
            <a:r>
              <a:rPr lang="en-US" sz="2400" dirty="0"/>
              <a:t>-Associativity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5. </a:t>
            </a:r>
            <a:r>
              <a:rPr lang="en-US" sz="2400" dirty="0" smtClean="0"/>
              <a:t>Hardware Prefetching (Instructions &amp; Data)</a:t>
            </a:r>
            <a:endParaRPr lang="en-US" sz="2400" dirty="0"/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6. </a:t>
            </a:r>
            <a:r>
              <a:rPr lang="en-US" sz="2400" dirty="0" smtClean="0"/>
              <a:t>Software </a:t>
            </a:r>
            <a:r>
              <a:rPr lang="en-US" sz="2400" dirty="0"/>
              <a:t>Prefetching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7. </a:t>
            </a:r>
            <a:r>
              <a:rPr lang="en-US" sz="2400" dirty="0" smtClean="0"/>
              <a:t>Compiler &amp; Code Optimizations</a:t>
            </a:r>
            <a:endParaRPr lang="en-US" sz="2400" dirty="0"/>
          </a:p>
        </p:txBody>
      </p:sp>
      <p:graphicFrame>
        <p:nvGraphicFramePr>
          <p:cNvPr id="9349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447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02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7" name="Oval 5"/>
          <p:cNvSpPr>
            <a:spLocks noChangeArrowheads="1"/>
          </p:cNvSpPr>
          <p:nvPr/>
        </p:nvSpPr>
        <p:spPr bwMode="auto">
          <a:xfrm>
            <a:off x="4572000" y="1447800"/>
            <a:ext cx="1066800" cy="609600"/>
          </a:xfrm>
          <a:prstGeom prst="ellips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1761624"/>
              </p:ext>
            </p:extLst>
          </p:nvPr>
        </p:nvGraphicFramePr>
        <p:xfrm>
          <a:off x="2118958" y="1295400"/>
          <a:ext cx="4753683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51" name="Bitmap Image" r:id="rId3" imgW="6157494" imgH="3306667" progId="">
                  <p:embed/>
                </p:oleObj>
              </mc:Choice>
              <mc:Fallback>
                <p:oleObj name="Bitmap Image" r:id="rId3" imgW="6157494" imgH="330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958" y="1295400"/>
                        <a:ext cx="4753683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 Misses via Larger Block Size</a:t>
            </a:r>
            <a:endParaRPr lang="en-US"/>
          </a:p>
        </p:txBody>
      </p:sp>
      <p:sp>
        <p:nvSpPr>
          <p:cNvPr id="93594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Larger block sizes reduces compulsory misses (principle of spatial locality)</a:t>
            </a:r>
          </a:p>
          <a:p>
            <a:r>
              <a:rPr lang="en-US" smtClean="0"/>
              <a:t>Conflict misses increase for larger block sizes since cache has fewer blocks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20833" y="1428538"/>
          <a:ext cx="3172570" cy="42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52" name="Bitmap Image" r:id="rId5" imgW="2423370" imgH="380872" progId="">
                  <p:embed/>
                </p:oleObj>
              </mc:Choice>
              <mc:Fallback>
                <p:oleObj name="Bitmap Image" r:id="rId5" imgW="2423370" imgH="3808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833" y="1428538"/>
                        <a:ext cx="3172570" cy="42902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70" name="Text Box 10"/>
          <p:cNvSpPr txBox="1">
            <a:spLocks noChangeArrowheads="1"/>
          </p:cNvSpPr>
          <p:nvPr/>
        </p:nvSpPr>
        <p:spPr bwMode="auto">
          <a:xfrm>
            <a:off x="6096000" y="1477963"/>
            <a:ext cx="2971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2000" b="1" u="sng">
                <a:solidFill>
                  <a:schemeClr val="accent2"/>
                </a:solidFill>
                <a:latin typeface="Arial" pitchFamily="-110" charset="0"/>
              </a:rPr>
              <a:t>2:1 Cache Rule: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Miss Rate for direct mapped cache of size N = Miss Rate 2-way 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cache size N/2</a:t>
            </a:r>
          </a:p>
        </p:txBody>
      </p:sp>
      <p:sp>
        <p:nvSpPr>
          <p:cNvPr id="93697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 Misses via Higher Associativity</a:t>
            </a:r>
            <a:endParaRPr lang="en-US"/>
          </a:p>
        </p:txBody>
      </p:sp>
      <p:pic>
        <p:nvPicPr>
          <p:cNvPr id="936979" name="Picture 19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 l="-56414" r="-56414"/>
          <a:stretch>
            <a:fillRect/>
          </a:stretch>
        </p:blipFill>
        <p:spPr/>
      </p:pic>
      <p:sp>
        <p:nvSpPr>
          <p:cNvPr id="936978" name="Rectangle 1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Greater associativity comes at the expense of larger hit access time</a:t>
            </a:r>
          </a:p>
          <a:p>
            <a:r>
              <a:rPr lang="en-US" smtClean="0"/>
              <a:t>Hardware complexity grows for high associativity and clock cycle increases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Example</a:t>
            </a:r>
          </a:p>
        </p:txBody>
      </p:sp>
      <p:graphicFrame>
        <p:nvGraphicFramePr>
          <p:cNvPr id="937987" name="Object 3"/>
          <p:cNvGraphicFramePr>
            <a:graphicFrameLocks noChangeAspect="1"/>
          </p:cNvGraphicFramePr>
          <p:nvPr/>
        </p:nvGraphicFramePr>
        <p:xfrm>
          <a:off x="76200" y="2590800"/>
          <a:ext cx="8991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74" name="Document" r:id="rId3" imgW="5631180" imgH="1999488" progId="Word.Document.8">
                  <p:embed/>
                </p:oleObj>
              </mc:Choice>
              <mc:Fallback>
                <p:oleObj name="Document" r:id="rId3" imgW="5631180" imgH="199948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90800"/>
                        <a:ext cx="8991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pitchFamily="-110" charset="0"/>
              </a:rPr>
              <a:t>Assume hit time is 1 clock cycle and average miss penalty is 50 clock cycles for a direct mapped cache. The clock cycle increases by a factor of  1.10 for 2-way, 1.12 for 4-way, 1.14 for 8-way associative cache. Compare the average memory access based on the previous figure miss rates</a:t>
            </a:r>
          </a:p>
        </p:txBody>
      </p:sp>
      <p:sp>
        <p:nvSpPr>
          <p:cNvPr id="937989" name="Line 5"/>
          <p:cNvSpPr>
            <a:spLocks noChangeShapeType="1"/>
          </p:cNvSpPr>
          <p:nvPr/>
        </p:nvSpPr>
        <p:spPr bwMode="auto">
          <a:xfrm flipH="1">
            <a:off x="7391400" y="53340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5410200" y="6156325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High associativity becomes a negative aspect</a:t>
            </a:r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A good size of direct mapped cache can be very efficient given its simplicity</a:t>
            </a:r>
          </a:p>
        </p:txBody>
      </p:sp>
      <p:sp>
        <p:nvSpPr>
          <p:cNvPr id="937992" name="Line 8"/>
          <p:cNvSpPr>
            <a:spLocks noChangeShapeType="1"/>
          </p:cNvSpPr>
          <p:nvPr/>
        </p:nvSpPr>
        <p:spPr bwMode="auto">
          <a:xfrm flipH="1">
            <a:off x="2209800" y="5410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Victim Cache</a:t>
            </a:r>
            <a:endParaRPr lang="en-US" dirty="0"/>
          </a:p>
        </p:txBody>
      </p:sp>
      <p:graphicFrame>
        <p:nvGraphicFramePr>
          <p:cNvPr id="939016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9266538"/>
              </p:ext>
            </p:extLst>
          </p:nvPr>
        </p:nvGraphicFramePr>
        <p:xfrm>
          <a:off x="2786702" y="1295400"/>
          <a:ext cx="529049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9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702" y="1295400"/>
                        <a:ext cx="5290498" cy="327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Combines fast hit time of direct </a:t>
            </a:r>
            <a:br>
              <a:rPr lang="en-US" dirty="0" smtClean="0"/>
            </a:br>
            <a:r>
              <a:rPr lang="en-US" dirty="0" smtClean="0"/>
              <a:t>mapped yet still avoids conflict misses</a:t>
            </a:r>
          </a:p>
          <a:p>
            <a:pPr lvl="1"/>
            <a:r>
              <a:rPr lang="en-US" dirty="0" smtClean="0"/>
              <a:t>Adds small fully associative cache between the direct mapped cache and memory to place data discarded from cache</a:t>
            </a:r>
          </a:p>
          <a:p>
            <a:pPr lvl="1"/>
            <a:r>
              <a:rPr lang="en-US" dirty="0" err="1" smtClean="0"/>
              <a:t>Jouppi</a:t>
            </a:r>
            <a:r>
              <a:rPr lang="en-US" dirty="0" smtClean="0"/>
              <a:t> [1990]: 4-entry victim cache removed 20% to 95% of conflicts for a 4 KB direct mapped data cache</a:t>
            </a:r>
          </a:p>
          <a:p>
            <a:pPr lvl="1"/>
            <a:r>
              <a:rPr lang="en-US" dirty="0" smtClean="0"/>
              <a:t>Used in HP and Alpha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4439</TotalTime>
  <Words>2598</Words>
  <Application>Microsoft Macintosh PowerPoint</Application>
  <PresentationFormat>On-screen Show (4:3)</PresentationFormat>
  <Paragraphs>310</Paragraphs>
  <Slides>30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UMBC</vt:lpstr>
      <vt:lpstr>Equation</vt:lpstr>
      <vt:lpstr>Document</vt:lpstr>
      <vt:lpstr>VISIO</vt:lpstr>
      <vt:lpstr>Bitmap Image</vt:lpstr>
      <vt:lpstr>Chart</vt:lpstr>
      <vt:lpstr>CMSC 611: Advanced Computer Architecture</vt:lpstr>
      <vt:lpstr>Example</vt:lpstr>
      <vt:lpstr>Classifying Cache Misses</vt:lpstr>
      <vt:lpstr>Miss Rate Distribution</vt:lpstr>
      <vt:lpstr>Techniques for Reducing Misses</vt:lpstr>
      <vt:lpstr>Reduce Misses via Larger Block Size</vt:lpstr>
      <vt:lpstr>Reduce Misses via Higher Associativity</vt:lpstr>
      <vt:lpstr>Example</vt:lpstr>
      <vt:lpstr>Victim Cache</vt:lpstr>
      <vt:lpstr>Pseudo-Associativity Mechanism</vt:lpstr>
      <vt:lpstr>H/W Pre-fetching of Instructions &amp; Data</vt:lpstr>
      <vt:lpstr>Software Pre-fetching Data</vt:lpstr>
      <vt:lpstr>Compiler-based Cache Optimizations</vt:lpstr>
      <vt:lpstr>Examples</vt:lpstr>
      <vt:lpstr>Loop Fusion Example</vt:lpstr>
      <vt:lpstr>Blocking Example</vt:lpstr>
      <vt:lpstr>Blocking Example</vt:lpstr>
      <vt:lpstr>Blocking Factor</vt:lpstr>
      <vt:lpstr>Efficiency of Compiler-Based Cache Opt.</vt:lpstr>
      <vt:lpstr>Reducing Miss Penalty</vt:lpstr>
      <vt:lpstr>Read Priority over Write on Miss</vt:lpstr>
      <vt:lpstr>Sub-block Placement</vt:lpstr>
      <vt:lpstr>Early Restart and Critical Word First</vt:lpstr>
      <vt:lpstr>Victim Cache</vt:lpstr>
      <vt:lpstr>Non-blocking Caches</vt:lpstr>
      <vt:lpstr>Performance of Non-blocking Caches</vt:lpstr>
      <vt:lpstr>Second Level Cache</vt:lpstr>
      <vt:lpstr>Local vs Global Misses</vt:lpstr>
      <vt:lpstr>L2 Cache Parameters</vt:lpstr>
      <vt:lpstr>Reducing Hit Time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83</cp:revision>
  <cp:lastPrinted>2003-09-04T21:28:06Z</cp:lastPrinted>
  <dcterms:created xsi:type="dcterms:W3CDTF">2010-11-03T00:45:30Z</dcterms:created>
  <dcterms:modified xsi:type="dcterms:W3CDTF">2016-04-08T13:13:26Z</dcterms:modified>
</cp:coreProperties>
</file>