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notesSlides/notesSlide6.xml" ContentType="application/vnd.openxmlformats-officedocument.presentationml.notesSlide+xml"/>
  <Override PartName="/ppt/embeddings/oleObject2.bin" ContentType="application/vnd.openxmlformats-officedocument.oleObject"/>
  <Override PartName="/ppt/notesSlides/notesSlide7.xml" ContentType="application/vnd.openxmlformats-officedocument.presentationml.notesSlide+xml"/>
  <Override PartName="/ppt/embeddings/oleObject3.bin" ContentType="application/vnd.openxmlformats-officedocument.oleObject"/>
  <Override PartName="/ppt/notesSlides/notesSlide8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9.bin" ContentType="application/vnd.openxmlformats-officedocument.oleObject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10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embeddings/oleObject11.bin" ContentType="application/vnd.openxmlformats-officedocument.oleObject"/>
  <Override PartName="/ppt/notesSlides/notesSlide17.xml" ContentType="application/vnd.openxmlformats-officedocument.presentationml.notesSlide+xml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325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3" d="100"/>
          <a:sy n="83" d="100"/>
        </p:scale>
        <p:origin x="-112" y="-344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7464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06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168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733361-453D-C44E-9851-46BF73B939D9}" type="slidenum">
              <a:rPr lang="en-US"/>
              <a:pPr/>
              <a:t>11</a:t>
            </a:fld>
            <a:endParaRPr lang="en-US"/>
          </a:p>
        </p:txBody>
      </p:sp>
      <p:sp>
        <p:nvSpPr>
          <p:cNvPr id="92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0425B-3D4F-4542-9B5A-5D9BB3AF65CD}" type="slidenum">
              <a:rPr lang="en-US"/>
              <a:pPr/>
              <a:t>12</a:t>
            </a:fld>
            <a:endParaRPr lang="en-US"/>
          </a:p>
        </p:txBody>
      </p:sp>
      <p:sp>
        <p:nvSpPr>
          <p:cNvPr id="9041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419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6806F-AA0E-7546-9088-7D300AD428CC}" type="slidenum">
              <a:rPr lang="en-US"/>
              <a:pPr/>
              <a:t>13</a:t>
            </a:fld>
            <a:endParaRPr lang="en-US"/>
          </a:p>
        </p:txBody>
      </p:sp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930D64-CCBA-3B4A-96FC-5DECBF55C3A2}" type="slidenum">
              <a:rPr lang="en-US"/>
              <a:pPr/>
              <a:t>14</a:t>
            </a:fld>
            <a:endParaRPr lang="en-US"/>
          </a:p>
        </p:txBody>
      </p:sp>
      <p:sp>
        <p:nvSpPr>
          <p:cNvPr id="902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r>
              <a:rPr lang="en-US"/>
              <a:t>Direct mapped = simple / fully associative = complex</a:t>
            </a:r>
          </a:p>
          <a:p>
            <a:r>
              <a:rPr lang="en-US"/>
              <a:t>Like N-way set associative with N = # cache entries</a:t>
            </a:r>
          </a:p>
          <a:p>
            <a:r>
              <a:rPr lang="en-US"/>
              <a:t>i.e. no cache index bits in address.</a:t>
            </a:r>
          </a:p>
          <a:p>
            <a:r>
              <a:rPr lang="en-US"/>
              <a:t>Very hardware intensive: usually,  fully associative cache is limited to 64 or less entries.</a:t>
            </a:r>
          </a:p>
          <a:p>
            <a:r>
              <a:rPr lang="en-US"/>
              <a:t>Never conflict, but can have </a:t>
            </a:r>
            <a:r>
              <a:rPr lang="en-US" i="1"/>
              <a:t>Capacity Miss (on 65th item in 64-element cache)</a:t>
            </a:r>
            <a:endParaRPr lang="en-US"/>
          </a:p>
        </p:txBody>
      </p:sp>
      <p:sp>
        <p:nvSpPr>
          <p:cNvPr id="90214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10121-1D85-8643-9A0D-E38DB1BF643E}" type="slidenum">
              <a:rPr lang="en-US"/>
              <a:pPr/>
              <a:t>15</a:t>
            </a:fld>
            <a:endParaRPr lang="en-US"/>
          </a:p>
        </p:txBody>
      </p:sp>
      <p:sp>
        <p:nvSpPr>
          <p:cNvPr id="92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9D3ED4-1CE5-8447-9332-04193E9FE3A6}" type="slidenum">
              <a:rPr lang="en-US"/>
              <a:pPr/>
              <a:t>16</a:t>
            </a:fld>
            <a:endParaRPr lang="en-US"/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9307E-CEE9-2A44-96C2-F740099E8464}" type="slidenum">
              <a:rPr lang="en-US"/>
              <a:pPr/>
              <a:t>17</a:t>
            </a:fld>
            <a:endParaRPr lang="en-US"/>
          </a:p>
        </p:txBody>
      </p:sp>
      <p:sp>
        <p:nvSpPr>
          <p:cNvPr id="92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F1A667-674C-AB4B-AA65-7A2978E61129}" type="slidenum">
              <a:rPr lang="en-US"/>
              <a:pPr/>
              <a:t>18</a:t>
            </a:fld>
            <a:endParaRPr lang="en-US"/>
          </a:p>
        </p:txBody>
      </p:sp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A12A51-120E-3E44-A4A2-28F3B2CE9248}" type="slidenum">
              <a:rPr lang="en-US"/>
              <a:pPr/>
              <a:t>2</a:t>
            </a:fld>
            <a:endParaRPr lang="en-US"/>
          </a:p>
        </p:txBody>
      </p:sp>
      <p:sp>
        <p:nvSpPr>
          <p:cNvPr id="91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6FEF4-1F4C-1D42-8EA3-FBCE6C97C169}" type="slidenum">
              <a:rPr lang="en-US"/>
              <a:pPr/>
              <a:t>3</a:t>
            </a:fld>
            <a:endParaRPr lang="en-US"/>
          </a:p>
        </p:txBody>
      </p:sp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35C81-CB5C-544B-9B47-8D73F1AA4DB9}" type="slidenum">
              <a:rPr lang="en-US"/>
              <a:pPr/>
              <a:t>4</a:t>
            </a:fld>
            <a:endParaRPr lang="en-US"/>
          </a:p>
        </p:txBody>
      </p:sp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3C0A76-51D9-CC4A-A73B-6356988952CA}" type="slidenum">
              <a:rPr lang="en-US"/>
              <a:pPr/>
              <a:t>5</a:t>
            </a:fld>
            <a:endParaRPr lang="en-US"/>
          </a:p>
        </p:txBody>
      </p:sp>
      <p:sp>
        <p:nvSpPr>
          <p:cNvPr id="91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D3BCF-E94A-1443-B5E3-53307E679745}" type="slidenum">
              <a:rPr lang="en-US"/>
              <a:pPr/>
              <a:t>6</a:t>
            </a:fld>
            <a:endParaRPr lang="en-US"/>
          </a:p>
        </p:txBody>
      </p:sp>
      <p:sp>
        <p:nvSpPr>
          <p:cNvPr id="91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D4B0F7-A3CE-B64B-B3A8-544B46B6D29C}" type="slidenum">
              <a:rPr lang="en-US"/>
              <a:pPr/>
              <a:t>7</a:t>
            </a:fld>
            <a:endParaRPr lang="en-US"/>
          </a:p>
        </p:txBody>
      </p:sp>
      <p:sp>
        <p:nvSpPr>
          <p:cNvPr id="92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6020BE-D243-BF4C-B9F1-440D37847F95}" type="slidenum">
              <a:rPr lang="en-US"/>
              <a:pPr/>
              <a:t>8</a:t>
            </a:fld>
            <a:endParaRPr lang="en-US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8477F2-E8EE-4C4A-AEE5-150625AD5F85}" type="slidenum">
              <a:rPr lang="en-US"/>
              <a:pPr/>
              <a:t>10</a:t>
            </a:fld>
            <a:endParaRPr lang="en-US"/>
          </a:p>
        </p:txBody>
      </p:sp>
      <p:sp>
        <p:nvSpPr>
          <p:cNvPr id="92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</p:sldLayoutIdLst>
  <p:transition xmlns:p14="http://schemas.microsoft.com/office/powerpoint/2010/main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1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13.emf"/><Relationship Id="rId8" Type="http://schemas.openxmlformats.org/officeDocument/2006/relationships/oleObject" Target="../embeddings/oleObject14.bin"/><Relationship Id="rId9" Type="http://schemas.openxmlformats.org/officeDocument/2006/relationships/image" Target="../media/image14.emf"/><Relationship Id="rId10" Type="http://schemas.openxmlformats.org/officeDocument/2006/relationships/oleObject" Target="../embeddings/oleObject15.bin"/><Relationship Id="rId11" Type="http://schemas.openxmlformats.org/officeDocument/2006/relationships/image" Target="../media/image15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7.e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8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Cache</a:t>
            </a:r>
            <a:endParaRPr lang="en-US" dirty="0" smtClean="0"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Line 2"/>
          <p:cNvSpPr>
            <a:spLocks noChangeShapeType="1"/>
          </p:cNvSpPr>
          <p:nvPr/>
        </p:nvSpPr>
        <p:spPr bwMode="auto">
          <a:xfrm>
            <a:off x="368300" y="4589463"/>
            <a:ext cx="1588" cy="1728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5" name="Line 3"/>
          <p:cNvSpPr>
            <a:spLocks noChangeShapeType="1"/>
          </p:cNvSpPr>
          <p:nvPr/>
        </p:nvSpPr>
        <p:spPr bwMode="auto">
          <a:xfrm>
            <a:off x="381000" y="6332538"/>
            <a:ext cx="19558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6" name="Rectangle 4"/>
          <p:cNvSpPr>
            <a:spLocks noChangeArrowheads="1"/>
          </p:cNvSpPr>
          <p:nvPr/>
        </p:nvSpPr>
        <p:spPr bwMode="auto">
          <a:xfrm>
            <a:off x="0" y="4071938"/>
            <a:ext cx="849313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600" b="1">
                <a:latin typeface="Arial" pitchFamily="-110" charset="0"/>
              </a:rPr>
              <a:t>Miss</a:t>
            </a:r>
          </a:p>
          <a:p>
            <a:pPr>
              <a:lnSpc>
                <a:spcPct val="85000"/>
              </a:lnSpc>
            </a:pPr>
            <a:r>
              <a:rPr lang="en-US" sz="1600" b="1">
                <a:latin typeface="Arial" pitchFamily="-110" charset="0"/>
              </a:rPr>
              <a:t>Penalty</a:t>
            </a:r>
          </a:p>
        </p:txBody>
      </p:sp>
      <p:sp>
        <p:nvSpPr>
          <p:cNvPr id="899077" name="Line 5"/>
          <p:cNvSpPr>
            <a:spLocks noChangeShapeType="1"/>
          </p:cNvSpPr>
          <p:nvPr/>
        </p:nvSpPr>
        <p:spPr bwMode="auto">
          <a:xfrm flipV="1">
            <a:off x="381000" y="4835525"/>
            <a:ext cx="1498600" cy="9572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8" name="Rectangle 6"/>
          <p:cNvSpPr>
            <a:spLocks noChangeArrowheads="1"/>
          </p:cNvSpPr>
          <p:nvPr/>
        </p:nvSpPr>
        <p:spPr bwMode="auto">
          <a:xfrm>
            <a:off x="1268413" y="6332538"/>
            <a:ext cx="11969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Block Size</a:t>
            </a:r>
          </a:p>
        </p:txBody>
      </p:sp>
      <p:sp>
        <p:nvSpPr>
          <p:cNvPr id="899079" name="Line 7"/>
          <p:cNvSpPr>
            <a:spLocks noChangeShapeType="1"/>
          </p:cNvSpPr>
          <p:nvPr/>
        </p:nvSpPr>
        <p:spPr bwMode="auto">
          <a:xfrm>
            <a:off x="3187700" y="4627563"/>
            <a:ext cx="1588" cy="1728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0" name="Line 8"/>
          <p:cNvSpPr>
            <a:spLocks noChangeShapeType="1"/>
          </p:cNvSpPr>
          <p:nvPr/>
        </p:nvSpPr>
        <p:spPr bwMode="auto">
          <a:xfrm>
            <a:off x="3200400" y="6372225"/>
            <a:ext cx="19558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1" name="Rectangle 9"/>
          <p:cNvSpPr>
            <a:spLocks noChangeArrowheads="1"/>
          </p:cNvSpPr>
          <p:nvPr/>
        </p:nvSpPr>
        <p:spPr bwMode="auto">
          <a:xfrm>
            <a:off x="2819400" y="4087813"/>
            <a:ext cx="579438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600" b="1">
                <a:latin typeface="Arial" pitchFamily="-110" charset="0"/>
              </a:rPr>
              <a:t>Miss</a:t>
            </a:r>
            <a:endParaRPr lang="en-US" sz="1800" b="1">
              <a:latin typeface="Arial" pitchFamily="-110" charset="0"/>
            </a:endParaRPr>
          </a:p>
          <a:p>
            <a:pPr>
              <a:lnSpc>
                <a:spcPct val="85000"/>
              </a:lnSpc>
            </a:pPr>
            <a:r>
              <a:rPr lang="en-US" sz="1600" b="1">
                <a:latin typeface="Arial" pitchFamily="-110" charset="0"/>
              </a:rPr>
              <a:t>Rate</a:t>
            </a:r>
            <a:endParaRPr lang="en-US" sz="1800" b="1">
              <a:latin typeface="Arial" pitchFamily="-110" charset="0"/>
            </a:endParaRPr>
          </a:p>
        </p:txBody>
      </p:sp>
      <p:sp>
        <p:nvSpPr>
          <p:cNvPr id="899087" name="Line 15"/>
          <p:cNvSpPr>
            <a:spLocks noChangeShapeType="1"/>
          </p:cNvSpPr>
          <p:nvPr/>
        </p:nvSpPr>
        <p:spPr bwMode="auto">
          <a:xfrm flipV="1">
            <a:off x="3822700" y="4603750"/>
            <a:ext cx="292100" cy="1035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8" name="Rectangle 16"/>
          <p:cNvSpPr>
            <a:spLocks noChangeArrowheads="1"/>
          </p:cNvSpPr>
          <p:nvPr/>
        </p:nvSpPr>
        <p:spPr bwMode="auto">
          <a:xfrm>
            <a:off x="3505200" y="4387850"/>
            <a:ext cx="2262188" cy="258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600">
                <a:latin typeface="Arial" pitchFamily="-110" charset="0"/>
              </a:rPr>
              <a:t>Exploits Spatial Locality</a:t>
            </a:r>
          </a:p>
        </p:txBody>
      </p:sp>
      <p:sp>
        <p:nvSpPr>
          <p:cNvPr id="899090" name="Rectangle 18"/>
          <p:cNvSpPr>
            <a:spLocks noChangeArrowheads="1"/>
          </p:cNvSpPr>
          <p:nvPr/>
        </p:nvSpPr>
        <p:spPr bwMode="auto">
          <a:xfrm>
            <a:off x="4191000" y="4943475"/>
            <a:ext cx="1595438" cy="674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600">
                <a:latin typeface="Arial" pitchFamily="-110" charset="0"/>
              </a:rPr>
              <a:t>Fewer blocks: </a:t>
            </a:r>
          </a:p>
          <a:p>
            <a:pPr>
              <a:lnSpc>
                <a:spcPct val="85000"/>
              </a:lnSpc>
            </a:pPr>
            <a:r>
              <a:rPr lang="en-US" sz="1600">
                <a:latin typeface="Arial" pitchFamily="-110" charset="0"/>
              </a:rPr>
              <a:t>compromises</a:t>
            </a:r>
          </a:p>
          <a:p>
            <a:pPr>
              <a:lnSpc>
                <a:spcPct val="85000"/>
              </a:lnSpc>
            </a:pPr>
            <a:r>
              <a:rPr lang="en-US" sz="1600">
                <a:latin typeface="Arial" pitchFamily="-110" charset="0"/>
              </a:rPr>
              <a:t>temporal locality</a:t>
            </a:r>
          </a:p>
        </p:txBody>
      </p:sp>
      <p:sp>
        <p:nvSpPr>
          <p:cNvPr id="899091" name="Line 19"/>
          <p:cNvSpPr>
            <a:spLocks noChangeShapeType="1"/>
          </p:cNvSpPr>
          <p:nvPr/>
        </p:nvSpPr>
        <p:spPr bwMode="auto">
          <a:xfrm>
            <a:off x="6675438" y="4583113"/>
            <a:ext cx="1587" cy="1728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92" name="Line 20"/>
          <p:cNvSpPr>
            <a:spLocks noChangeShapeType="1"/>
          </p:cNvSpPr>
          <p:nvPr/>
        </p:nvSpPr>
        <p:spPr bwMode="auto">
          <a:xfrm>
            <a:off x="6688138" y="6326188"/>
            <a:ext cx="19558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93" name="Rectangle 21"/>
          <p:cNvSpPr>
            <a:spLocks noChangeArrowheads="1"/>
          </p:cNvSpPr>
          <p:nvPr/>
        </p:nvSpPr>
        <p:spPr bwMode="auto">
          <a:xfrm>
            <a:off x="6230938" y="3787775"/>
            <a:ext cx="928687" cy="674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600" b="1">
                <a:latin typeface="Arial" pitchFamily="-110" charset="0"/>
              </a:rPr>
              <a:t>Average</a:t>
            </a:r>
          </a:p>
          <a:p>
            <a:pPr algn="ctr">
              <a:lnSpc>
                <a:spcPct val="85000"/>
              </a:lnSpc>
            </a:pPr>
            <a:r>
              <a:rPr lang="en-US" sz="1600" b="1">
                <a:latin typeface="Arial" pitchFamily="-110" charset="0"/>
              </a:rPr>
              <a:t>Access</a:t>
            </a:r>
          </a:p>
          <a:p>
            <a:pPr algn="ctr">
              <a:lnSpc>
                <a:spcPct val="85000"/>
              </a:lnSpc>
            </a:pPr>
            <a:r>
              <a:rPr lang="en-US" sz="1600" b="1">
                <a:latin typeface="Arial" pitchFamily="-110" charset="0"/>
              </a:rPr>
              <a:t>Time</a:t>
            </a:r>
          </a:p>
        </p:txBody>
      </p:sp>
      <p:sp>
        <p:nvSpPr>
          <p:cNvPr id="899099" name="Line 27"/>
          <p:cNvSpPr>
            <a:spLocks noChangeShapeType="1"/>
          </p:cNvSpPr>
          <p:nvPr/>
        </p:nvSpPr>
        <p:spPr bwMode="auto">
          <a:xfrm flipH="1" flipV="1">
            <a:off x="4648200" y="56388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100" name="Rectangle 28"/>
          <p:cNvSpPr>
            <a:spLocks noChangeArrowheads="1"/>
          </p:cNvSpPr>
          <p:nvPr/>
        </p:nvSpPr>
        <p:spPr bwMode="auto">
          <a:xfrm>
            <a:off x="6916738" y="4806950"/>
            <a:ext cx="2227262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600">
                <a:latin typeface="Arial" pitchFamily="-110" charset="0"/>
              </a:rPr>
              <a:t>Increased Miss Penalty</a:t>
            </a:r>
          </a:p>
          <a:p>
            <a:pPr algn="ctr">
              <a:lnSpc>
                <a:spcPct val="85000"/>
              </a:lnSpc>
            </a:pPr>
            <a:r>
              <a:rPr lang="en-US" sz="1600">
                <a:latin typeface="Arial" pitchFamily="-110" charset="0"/>
              </a:rPr>
              <a:t>&amp; Miss Rate</a:t>
            </a:r>
          </a:p>
        </p:txBody>
      </p:sp>
      <p:sp>
        <p:nvSpPr>
          <p:cNvPr id="899101" name="Rectangle 29"/>
          <p:cNvSpPr>
            <a:spLocks noChangeArrowheads="1"/>
          </p:cNvSpPr>
          <p:nvPr/>
        </p:nvSpPr>
        <p:spPr bwMode="auto">
          <a:xfrm>
            <a:off x="4011613" y="6372225"/>
            <a:ext cx="11969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Block Size</a:t>
            </a:r>
          </a:p>
        </p:txBody>
      </p:sp>
      <p:sp>
        <p:nvSpPr>
          <p:cNvPr id="899102" name="Rectangle 30"/>
          <p:cNvSpPr>
            <a:spLocks noChangeArrowheads="1"/>
          </p:cNvSpPr>
          <p:nvPr/>
        </p:nvSpPr>
        <p:spPr bwMode="auto">
          <a:xfrm>
            <a:off x="7499350" y="6326188"/>
            <a:ext cx="11969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Block Size</a:t>
            </a:r>
          </a:p>
        </p:txBody>
      </p:sp>
      <p:sp>
        <p:nvSpPr>
          <p:cNvPr id="899104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Determining Block Size</a:t>
            </a:r>
            <a:endParaRPr lang="en-US"/>
          </a:p>
        </p:txBody>
      </p:sp>
      <p:sp>
        <p:nvSpPr>
          <p:cNvPr id="899105" name="Rectangle 3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Larger block size take advantage of spatial locality BUT:</a:t>
            </a:r>
          </a:p>
          <a:p>
            <a:pPr lvl="1"/>
            <a:r>
              <a:rPr lang="en-US" dirty="0" smtClean="0"/>
              <a:t>Larger block size means larger miss penalty:</a:t>
            </a:r>
          </a:p>
          <a:p>
            <a:pPr lvl="2"/>
            <a:r>
              <a:rPr lang="en-US" dirty="0" smtClean="0"/>
              <a:t>Takes longer time to fill up the block</a:t>
            </a:r>
          </a:p>
          <a:p>
            <a:pPr lvl="1"/>
            <a:r>
              <a:rPr lang="en-US" dirty="0" smtClean="0"/>
              <a:t>If block size is too big relative to cache size, miss rate will go up</a:t>
            </a:r>
          </a:p>
          <a:p>
            <a:pPr lvl="2"/>
            <a:r>
              <a:rPr lang="en-US" dirty="0" smtClean="0"/>
              <a:t>Too few cache blocks</a:t>
            </a:r>
          </a:p>
          <a:p>
            <a:r>
              <a:rPr lang="en-US" dirty="0" smtClean="0"/>
              <a:t>Typical size today = 64 bytes (16 32-bit words)</a:t>
            </a:r>
          </a:p>
          <a:p>
            <a:r>
              <a:rPr lang="en-US" dirty="0" smtClean="0"/>
              <a:t>Average Access Time = Hit Time +  Miss Penalty * Miss Rate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99107" name="Freeform 35"/>
          <p:cNvSpPr>
            <a:spLocks/>
          </p:cNvSpPr>
          <p:nvPr/>
        </p:nvSpPr>
        <p:spPr bwMode="auto">
          <a:xfrm>
            <a:off x="3352800" y="4876800"/>
            <a:ext cx="1549400" cy="1331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8" y="704"/>
              </a:cxn>
              <a:cxn ang="0">
                <a:pos x="752" y="808"/>
              </a:cxn>
              <a:cxn ang="0">
                <a:pos x="976" y="640"/>
              </a:cxn>
            </a:cxnLst>
            <a:rect l="0" t="0" r="r" b="b"/>
            <a:pathLst>
              <a:path w="976" h="839">
                <a:moveTo>
                  <a:pt x="0" y="0"/>
                </a:moveTo>
                <a:cubicBezTo>
                  <a:pt x="61" y="117"/>
                  <a:pt x="243" y="569"/>
                  <a:pt x="368" y="704"/>
                </a:cubicBezTo>
                <a:cubicBezTo>
                  <a:pt x="493" y="839"/>
                  <a:pt x="651" y="819"/>
                  <a:pt x="752" y="808"/>
                </a:cubicBezTo>
                <a:cubicBezTo>
                  <a:pt x="853" y="797"/>
                  <a:pt x="929" y="675"/>
                  <a:pt x="976" y="64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108" name="Freeform 36"/>
          <p:cNvSpPr>
            <a:spLocks/>
          </p:cNvSpPr>
          <p:nvPr/>
        </p:nvSpPr>
        <p:spPr bwMode="auto">
          <a:xfrm>
            <a:off x="6781800" y="4800600"/>
            <a:ext cx="1397000" cy="1339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" y="704"/>
              </a:cxn>
              <a:cxn ang="0">
                <a:pos x="600" y="808"/>
              </a:cxn>
              <a:cxn ang="0">
                <a:pos x="880" y="488"/>
              </a:cxn>
            </a:cxnLst>
            <a:rect l="0" t="0" r="r" b="b"/>
            <a:pathLst>
              <a:path w="880" h="844">
                <a:moveTo>
                  <a:pt x="0" y="0"/>
                </a:moveTo>
                <a:cubicBezTo>
                  <a:pt x="44" y="117"/>
                  <a:pt x="164" y="569"/>
                  <a:pt x="264" y="704"/>
                </a:cubicBezTo>
                <a:cubicBezTo>
                  <a:pt x="364" y="839"/>
                  <a:pt x="497" y="844"/>
                  <a:pt x="600" y="808"/>
                </a:cubicBezTo>
                <a:cubicBezTo>
                  <a:pt x="703" y="772"/>
                  <a:pt x="822" y="555"/>
                  <a:pt x="880" y="488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109" name="Line 37"/>
          <p:cNvSpPr>
            <a:spLocks noChangeShapeType="1"/>
          </p:cNvSpPr>
          <p:nvPr/>
        </p:nvSpPr>
        <p:spPr bwMode="auto">
          <a:xfrm flipH="1" flipV="1">
            <a:off x="7924800" y="52578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0098" name="Object 2"/>
          <p:cNvGraphicFramePr>
            <a:graphicFrameLocks noChangeAspect="1"/>
          </p:cNvGraphicFramePr>
          <p:nvPr/>
        </p:nvGraphicFramePr>
        <p:xfrm>
          <a:off x="152400" y="1812925"/>
          <a:ext cx="8686800" cy="385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21" name="Graphics Workshop Drawing" r:id="rId4" imgW="4435920" imgH="1971360" progId="">
                  <p:embed/>
                </p:oleObj>
              </mc:Choice>
              <mc:Fallback>
                <p:oleObj name="Graphics Workshop Drawing" r:id="rId4" imgW="4435920" imgH="1971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812925"/>
                        <a:ext cx="8686800" cy="385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0099" name="Line 3"/>
          <p:cNvSpPr>
            <a:spLocks noChangeShapeType="1"/>
          </p:cNvSpPr>
          <p:nvPr/>
        </p:nvSpPr>
        <p:spPr bwMode="auto">
          <a:xfrm>
            <a:off x="304800" y="1660525"/>
            <a:ext cx="8458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0100" name="Line 4"/>
          <p:cNvSpPr>
            <a:spLocks noChangeShapeType="1"/>
          </p:cNvSpPr>
          <p:nvPr/>
        </p:nvSpPr>
        <p:spPr bwMode="auto">
          <a:xfrm>
            <a:off x="304800" y="1203325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0101" name="Text Box 5"/>
          <p:cNvSpPr txBox="1">
            <a:spLocks noChangeArrowheads="1"/>
          </p:cNvSpPr>
          <p:nvPr/>
        </p:nvSpPr>
        <p:spPr bwMode="auto">
          <a:xfrm>
            <a:off x="7086600" y="1279525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accent2"/>
                </a:solidFill>
                <a:latin typeface="Arial" pitchFamily="-110" charset="0"/>
              </a:rPr>
              <a:t>Cache utilization</a:t>
            </a:r>
          </a:p>
        </p:txBody>
      </p:sp>
      <p:sp>
        <p:nvSpPr>
          <p:cNvPr id="900102" name="Text Box 6"/>
          <p:cNvSpPr txBox="1">
            <a:spLocks noChangeArrowheads="1"/>
          </p:cNvSpPr>
          <p:nvPr/>
        </p:nvSpPr>
        <p:spPr bwMode="auto">
          <a:xfrm>
            <a:off x="6705600" y="822325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-110" charset="0"/>
              </a:rPr>
              <a:t>Hardware Complexity</a:t>
            </a:r>
          </a:p>
        </p:txBody>
      </p:sp>
      <p:sp>
        <p:nvSpPr>
          <p:cNvPr id="900103" name="Text Box 7"/>
          <p:cNvSpPr txBox="1">
            <a:spLocks noChangeArrowheads="1"/>
          </p:cNvSpPr>
          <p:nvPr/>
        </p:nvSpPr>
        <p:spPr bwMode="auto">
          <a:xfrm>
            <a:off x="0" y="5851525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7800" indent="-177800">
              <a:spcBef>
                <a:spcPct val="50000"/>
              </a:spcBef>
              <a:buClr>
                <a:srgbClr val="FF0000"/>
              </a:buClr>
              <a:buFont typeface="Times" pitchFamily="-110" charset="0"/>
              <a:buChar char="•"/>
            </a:pPr>
            <a:r>
              <a:rPr lang="en-US" sz="2000">
                <a:latin typeface="Arial" pitchFamily="-110" charset="0"/>
              </a:rPr>
              <a:t> Set number = (Block number) modulo (Number of sets in the cache)</a:t>
            </a:r>
          </a:p>
          <a:p>
            <a:pPr marL="177800" indent="-177800">
              <a:spcBef>
                <a:spcPct val="50000"/>
              </a:spcBef>
              <a:buClr>
                <a:srgbClr val="FF0000"/>
              </a:buClr>
              <a:buFont typeface="Times" pitchFamily="-110" charset="0"/>
              <a:buChar char="•"/>
            </a:pPr>
            <a:r>
              <a:rPr lang="en-US" sz="2000">
                <a:latin typeface="Arial" pitchFamily="-110" charset="0"/>
              </a:rPr>
              <a:t> Increased flexibility of block placement reduces probability of cache misses</a:t>
            </a:r>
          </a:p>
        </p:txBody>
      </p:sp>
      <p:sp>
        <p:nvSpPr>
          <p:cNvPr id="90010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Block Placement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913" y="2944813"/>
            <a:ext cx="9018587" cy="3871912"/>
            <a:chOff x="39" y="1920"/>
            <a:chExt cx="5681" cy="2154"/>
          </a:xfrm>
        </p:grpSpPr>
        <p:sp>
          <p:nvSpPr>
            <p:cNvPr id="903171" name="Rectangle 3"/>
            <p:cNvSpPr>
              <a:spLocks noChangeArrowheads="1"/>
            </p:cNvSpPr>
            <p:nvPr/>
          </p:nvSpPr>
          <p:spPr bwMode="auto">
            <a:xfrm>
              <a:off x="1640" y="2264"/>
              <a:ext cx="99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72" name="Line 4"/>
            <p:cNvSpPr>
              <a:spLocks noChangeShapeType="1"/>
            </p:cNvSpPr>
            <p:nvPr/>
          </p:nvSpPr>
          <p:spPr bwMode="auto">
            <a:xfrm>
              <a:off x="1640" y="2448"/>
              <a:ext cx="9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73" name="Line 5"/>
            <p:cNvSpPr>
              <a:spLocks noChangeShapeType="1"/>
            </p:cNvSpPr>
            <p:nvPr/>
          </p:nvSpPr>
          <p:spPr bwMode="auto">
            <a:xfrm>
              <a:off x="1640" y="2832"/>
              <a:ext cx="9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74" name="Rectangle 6"/>
            <p:cNvSpPr>
              <a:spLocks noChangeArrowheads="1"/>
            </p:cNvSpPr>
            <p:nvPr/>
          </p:nvSpPr>
          <p:spPr bwMode="auto">
            <a:xfrm>
              <a:off x="1767" y="2064"/>
              <a:ext cx="811" cy="1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Cache Data</a:t>
              </a:r>
            </a:p>
          </p:txBody>
        </p:sp>
        <p:sp>
          <p:nvSpPr>
            <p:cNvPr id="903175" name="Rectangle 7"/>
            <p:cNvSpPr>
              <a:spLocks noChangeArrowheads="1"/>
            </p:cNvSpPr>
            <p:nvPr/>
          </p:nvSpPr>
          <p:spPr bwMode="auto">
            <a:xfrm>
              <a:off x="1632" y="2256"/>
              <a:ext cx="1075" cy="1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Cache Block 0</a:t>
              </a:r>
            </a:p>
          </p:txBody>
        </p:sp>
        <p:sp>
          <p:nvSpPr>
            <p:cNvPr id="903176" name="Rectangle 8"/>
            <p:cNvSpPr>
              <a:spLocks noChangeArrowheads="1"/>
            </p:cNvSpPr>
            <p:nvPr/>
          </p:nvSpPr>
          <p:spPr bwMode="auto">
            <a:xfrm>
              <a:off x="440" y="2264"/>
              <a:ext cx="1088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77" name="Line 9"/>
            <p:cNvSpPr>
              <a:spLocks noChangeShapeType="1"/>
            </p:cNvSpPr>
            <p:nvPr/>
          </p:nvSpPr>
          <p:spPr bwMode="auto">
            <a:xfrm flipH="1">
              <a:off x="424" y="2448"/>
              <a:ext cx="1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78" name="Line 10"/>
            <p:cNvSpPr>
              <a:spLocks noChangeShapeType="1"/>
            </p:cNvSpPr>
            <p:nvPr/>
          </p:nvSpPr>
          <p:spPr bwMode="auto">
            <a:xfrm flipH="1">
              <a:off x="424" y="2832"/>
              <a:ext cx="1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79" name="Rectangle 11"/>
            <p:cNvSpPr>
              <a:spLocks noChangeArrowheads="1"/>
            </p:cNvSpPr>
            <p:nvPr/>
          </p:nvSpPr>
          <p:spPr bwMode="auto">
            <a:xfrm>
              <a:off x="200" y="2264"/>
              <a:ext cx="128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80" name="Line 12"/>
            <p:cNvSpPr>
              <a:spLocks noChangeShapeType="1"/>
            </p:cNvSpPr>
            <p:nvPr/>
          </p:nvSpPr>
          <p:spPr bwMode="auto">
            <a:xfrm flipH="1">
              <a:off x="184" y="2448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81" name="Line 13"/>
            <p:cNvSpPr>
              <a:spLocks noChangeShapeType="1"/>
            </p:cNvSpPr>
            <p:nvPr/>
          </p:nvSpPr>
          <p:spPr bwMode="auto">
            <a:xfrm flipH="1">
              <a:off x="184" y="2832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82" name="Rectangle 14"/>
            <p:cNvSpPr>
              <a:spLocks noChangeArrowheads="1"/>
            </p:cNvSpPr>
            <p:nvPr/>
          </p:nvSpPr>
          <p:spPr bwMode="auto">
            <a:xfrm>
              <a:off x="615" y="2064"/>
              <a:ext cx="761" cy="1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Cache Tag</a:t>
              </a:r>
            </a:p>
          </p:txBody>
        </p:sp>
        <p:sp>
          <p:nvSpPr>
            <p:cNvPr id="903183" name="Rectangle 15"/>
            <p:cNvSpPr>
              <a:spLocks noChangeArrowheads="1"/>
            </p:cNvSpPr>
            <p:nvPr/>
          </p:nvSpPr>
          <p:spPr bwMode="auto">
            <a:xfrm>
              <a:off x="39" y="2064"/>
              <a:ext cx="420" cy="1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Valid</a:t>
              </a:r>
            </a:p>
          </p:txBody>
        </p:sp>
        <p:sp>
          <p:nvSpPr>
            <p:cNvPr id="903184" name="Rectangle 16"/>
            <p:cNvSpPr>
              <a:spLocks noChangeArrowheads="1"/>
            </p:cNvSpPr>
            <p:nvPr/>
          </p:nvSpPr>
          <p:spPr bwMode="auto">
            <a:xfrm>
              <a:off x="903" y="2487"/>
              <a:ext cx="178" cy="2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Arial" pitchFamily="-110" charset="0"/>
                </a:rPr>
                <a:t>:</a:t>
              </a:r>
            </a:p>
          </p:txBody>
        </p:sp>
        <p:sp>
          <p:nvSpPr>
            <p:cNvPr id="903185" name="Rectangle 17"/>
            <p:cNvSpPr>
              <a:spLocks noChangeArrowheads="1"/>
            </p:cNvSpPr>
            <p:nvPr/>
          </p:nvSpPr>
          <p:spPr bwMode="auto">
            <a:xfrm>
              <a:off x="183" y="2487"/>
              <a:ext cx="178" cy="2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Arial" pitchFamily="-110" charset="0"/>
                </a:rPr>
                <a:t>:</a:t>
              </a:r>
            </a:p>
          </p:txBody>
        </p:sp>
        <p:sp>
          <p:nvSpPr>
            <p:cNvPr id="903186" name="Rectangle 18"/>
            <p:cNvSpPr>
              <a:spLocks noChangeArrowheads="1"/>
            </p:cNvSpPr>
            <p:nvPr/>
          </p:nvSpPr>
          <p:spPr bwMode="auto">
            <a:xfrm>
              <a:off x="2055" y="2487"/>
              <a:ext cx="178" cy="2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Arial" pitchFamily="-110" charset="0"/>
                </a:rPr>
                <a:t>:</a:t>
              </a:r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3102" y="2064"/>
              <a:ext cx="2618" cy="952"/>
              <a:chOff x="3102" y="2064"/>
              <a:chExt cx="2618" cy="952"/>
            </a:xfrm>
          </p:grpSpPr>
          <p:sp>
            <p:nvSpPr>
              <p:cNvPr id="903188" name="Rectangle 20"/>
              <p:cNvSpPr>
                <a:spLocks noChangeArrowheads="1"/>
              </p:cNvSpPr>
              <p:nvPr/>
            </p:nvSpPr>
            <p:spPr bwMode="auto">
              <a:xfrm>
                <a:off x="3118" y="2264"/>
                <a:ext cx="992" cy="75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189" name="Line 21"/>
              <p:cNvSpPr>
                <a:spLocks noChangeShapeType="1"/>
              </p:cNvSpPr>
              <p:nvPr/>
            </p:nvSpPr>
            <p:spPr bwMode="auto">
              <a:xfrm flipH="1">
                <a:off x="3102" y="2448"/>
                <a:ext cx="10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190" name="Line 22"/>
              <p:cNvSpPr>
                <a:spLocks noChangeShapeType="1"/>
              </p:cNvSpPr>
              <p:nvPr/>
            </p:nvSpPr>
            <p:spPr bwMode="auto">
              <a:xfrm flipH="1">
                <a:off x="3102" y="2832"/>
                <a:ext cx="10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191" name="Rectangle 23"/>
              <p:cNvSpPr>
                <a:spLocks noChangeArrowheads="1"/>
              </p:cNvSpPr>
              <p:nvPr/>
            </p:nvSpPr>
            <p:spPr bwMode="auto">
              <a:xfrm flipH="1">
                <a:off x="3263" y="2064"/>
                <a:ext cx="811" cy="18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accent2"/>
                    </a:solidFill>
                    <a:latin typeface="Arial" pitchFamily="-110" charset="0"/>
                  </a:rPr>
                  <a:t>Cache Data</a:t>
                </a:r>
              </a:p>
            </p:txBody>
          </p:sp>
          <p:sp>
            <p:nvSpPr>
              <p:cNvPr id="903192" name="Rectangle 24"/>
              <p:cNvSpPr>
                <a:spLocks noChangeArrowheads="1"/>
              </p:cNvSpPr>
              <p:nvPr/>
            </p:nvSpPr>
            <p:spPr bwMode="auto">
              <a:xfrm flipH="1">
                <a:off x="3136" y="2256"/>
                <a:ext cx="989" cy="18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accent2"/>
                    </a:solidFill>
                    <a:latin typeface="Arial" pitchFamily="-110" charset="0"/>
                  </a:rPr>
                  <a:t>Cache Block 0</a:t>
                </a:r>
              </a:p>
            </p:txBody>
          </p:sp>
          <p:sp>
            <p:nvSpPr>
              <p:cNvPr id="903193" name="Rectangle 25"/>
              <p:cNvSpPr>
                <a:spLocks noChangeArrowheads="1"/>
              </p:cNvSpPr>
              <p:nvPr/>
            </p:nvSpPr>
            <p:spPr bwMode="auto">
              <a:xfrm>
                <a:off x="4222" y="2264"/>
                <a:ext cx="1088" cy="75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194" name="Line 26"/>
              <p:cNvSpPr>
                <a:spLocks noChangeShapeType="1"/>
              </p:cNvSpPr>
              <p:nvPr/>
            </p:nvSpPr>
            <p:spPr bwMode="auto">
              <a:xfrm>
                <a:off x="4222" y="2448"/>
                <a:ext cx="10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195" name="Line 27"/>
              <p:cNvSpPr>
                <a:spLocks noChangeShapeType="1"/>
              </p:cNvSpPr>
              <p:nvPr/>
            </p:nvSpPr>
            <p:spPr bwMode="auto">
              <a:xfrm>
                <a:off x="4222" y="2832"/>
                <a:ext cx="10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196" name="Rectangle 28"/>
              <p:cNvSpPr>
                <a:spLocks noChangeArrowheads="1"/>
              </p:cNvSpPr>
              <p:nvPr/>
            </p:nvSpPr>
            <p:spPr bwMode="auto">
              <a:xfrm>
                <a:off x="5422" y="2264"/>
                <a:ext cx="128" cy="75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197" name="Line 29"/>
              <p:cNvSpPr>
                <a:spLocks noChangeShapeType="1"/>
              </p:cNvSpPr>
              <p:nvPr/>
            </p:nvSpPr>
            <p:spPr bwMode="auto">
              <a:xfrm>
                <a:off x="5422" y="2448"/>
                <a:ext cx="1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198" name="Line 30"/>
              <p:cNvSpPr>
                <a:spLocks noChangeShapeType="1"/>
              </p:cNvSpPr>
              <p:nvPr/>
            </p:nvSpPr>
            <p:spPr bwMode="auto">
              <a:xfrm>
                <a:off x="5422" y="2832"/>
                <a:ext cx="1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199" name="Rectangle 31"/>
              <p:cNvSpPr>
                <a:spLocks noChangeArrowheads="1"/>
              </p:cNvSpPr>
              <p:nvPr/>
            </p:nvSpPr>
            <p:spPr bwMode="auto">
              <a:xfrm flipH="1">
                <a:off x="4464" y="2064"/>
                <a:ext cx="761" cy="18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accent2"/>
                    </a:solidFill>
                    <a:latin typeface="Arial" pitchFamily="-110" charset="0"/>
                  </a:rPr>
                  <a:t>Cache Tag</a:t>
                </a:r>
              </a:p>
            </p:txBody>
          </p:sp>
          <p:sp>
            <p:nvSpPr>
              <p:cNvPr id="903200" name="Rectangle 32"/>
              <p:cNvSpPr>
                <a:spLocks noChangeArrowheads="1"/>
              </p:cNvSpPr>
              <p:nvPr/>
            </p:nvSpPr>
            <p:spPr bwMode="auto">
              <a:xfrm flipH="1">
                <a:off x="5300" y="2064"/>
                <a:ext cx="420" cy="18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accent2"/>
                    </a:solidFill>
                    <a:latin typeface="Arial" pitchFamily="-110" charset="0"/>
                  </a:rPr>
                  <a:t>Valid</a:t>
                </a:r>
              </a:p>
            </p:txBody>
          </p:sp>
          <p:sp>
            <p:nvSpPr>
              <p:cNvPr id="903201" name="Rectangle 33"/>
              <p:cNvSpPr>
                <a:spLocks noChangeArrowheads="1"/>
              </p:cNvSpPr>
              <p:nvPr/>
            </p:nvSpPr>
            <p:spPr bwMode="auto">
              <a:xfrm flipH="1">
                <a:off x="4669" y="2487"/>
                <a:ext cx="178" cy="2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solidFill>
                      <a:schemeClr val="accent2"/>
                    </a:solidFill>
                    <a:latin typeface="Arial" pitchFamily="-110" charset="0"/>
                  </a:rPr>
                  <a:t>:</a:t>
                </a:r>
              </a:p>
            </p:txBody>
          </p:sp>
          <p:sp>
            <p:nvSpPr>
              <p:cNvPr id="903202" name="Rectangle 34"/>
              <p:cNvSpPr>
                <a:spLocks noChangeArrowheads="1"/>
              </p:cNvSpPr>
              <p:nvPr/>
            </p:nvSpPr>
            <p:spPr bwMode="auto">
              <a:xfrm flipH="1">
                <a:off x="5389" y="2487"/>
                <a:ext cx="178" cy="2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solidFill>
                      <a:schemeClr val="accent2"/>
                    </a:solidFill>
                    <a:latin typeface="Arial" pitchFamily="-110" charset="0"/>
                  </a:rPr>
                  <a:t>:</a:t>
                </a:r>
              </a:p>
            </p:txBody>
          </p:sp>
          <p:sp>
            <p:nvSpPr>
              <p:cNvPr id="903203" name="Rectangle 35"/>
              <p:cNvSpPr>
                <a:spLocks noChangeArrowheads="1"/>
              </p:cNvSpPr>
              <p:nvPr/>
            </p:nvSpPr>
            <p:spPr bwMode="auto">
              <a:xfrm flipH="1">
                <a:off x="3517" y="2487"/>
                <a:ext cx="178" cy="2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solidFill>
                      <a:schemeClr val="accent2"/>
                    </a:solidFill>
                    <a:latin typeface="Arial" pitchFamily="-110" charset="0"/>
                  </a:rPr>
                  <a:t>:</a:t>
                </a:r>
              </a:p>
            </p:txBody>
          </p:sp>
        </p:grpSp>
        <p:sp>
          <p:nvSpPr>
            <p:cNvPr id="903204" name="Line 36"/>
            <p:cNvSpPr>
              <a:spLocks noChangeShapeType="1"/>
            </p:cNvSpPr>
            <p:nvPr/>
          </p:nvSpPr>
          <p:spPr bwMode="auto">
            <a:xfrm>
              <a:off x="2880" y="2120"/>
              <a:ext cx="0" cy="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05" name="Line 37"/>
            <p:cNvSpPr>
              <a:spLocks noChangeShapeType="1"/>
            </p:cNvSpPr>
            <p:nvPr/>
          </p:nvSpPr>
          <p:spPr bwMode="auto">
            <a:xfrm>
              <a:off x="2648" y="2928"/>
              <a:ext cx="4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06" name="Rectangle 38"/>
            <p:cNvSpPr>
              <a:spLocks noChangeArrowheads="1"/>
            </p:cNvSpPr>
            <p:nvPr/>
          </p:nvSpPr>
          <p:spPr bwMode="auto">
            <a:xfrm>
              <a:off x="2583" y="1920"/>
              <a:ext cx="868" cy="1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Cache Index</a:t>
              </a:r>
            </a:p>
          </p:txBody>
        </p:sp>
        <p:sp>
          <p:nvSpPr>
            <p:cNvPr id="903207" name="Rectangle 39"/>
            <p:cNvSpPr>
              <a:spLocks noChangeArrowheads="1"/>
            </p:cNvSpPr>
            <p:nvPr/>
          </p:nvSpPr>
          <p:spPr bwMode="auto">
            <a:xfrm>
              <a:off x="152" y="2744"/>
              <a:ext cx="5456" cy="320"/>
            </a:xfrm>
            <a:prstGeom prst="rect">
              <a:avLst/>
            </a:prstGeom>
            <a:noFill/>
            <a:ln w="25400">
              <a:solidFill>
                <a:schemeClr val="accent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08" name="Line 40"/>
            <p:cNvSpPr>
              <a:spLocks noChangeShapeType="1"/>
            </p:cNvSpPr>
            <p:nvPr/>
          </p:nvSpPr>
          <p:spPr bwMode="auto">
            <a:xfrm>
              <a:off x="2120" y="3312"/>
              <a:ext cx="15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09" name="Line 41"/>
            <p:cNvSpPr>
              <a:spLocks noChangeShapeType="1"/>
            </p:cNvSpPr>
            <p:nvPr/>
          </p:nvSpPr>
          <p:spPr bwMode="auto">
            <a:xfrm>
              <a:off x="2120" y="3320"/>
              <a:ext cx="128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10" name="Line 42"/>
            <p:cNvSpPr>
              <a:spLocks noChangeShapeType="1"/>
            </p:cNvSpPr>
            <p:nvPr/>
          </p:nvSpPr>
          <p:spPr bwMode="auto">
            <a:xfrm>
              <a:off x="2264" y="3504"/>
              <a:ext cx="12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11" name="Line 43"/>
            <p:cNvSpPr>
              <a:spLocks noChangeShapeType="1"/>
            </p:cNvSpPr>
            <p:nvPr/>
          </p:nvSpPr>
          <p:spPr bwMode="auto">
            <a:xfrm flipH="1">
              <a:off x="3496" y="3320"/>
              <a:ext cx="16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12" name="Rectangle 44"/>
            <p:cNvSpPr>
              <a:spLocks noChangeArrowheads="1"/>
            </p:cNvSpPr>
            <p:nvPr/>
          </p:nvSpPr>
          <p:spPr bwMode="auto">
            <a:xfrm>
              <a:off x="2727" y="3312"/>
              <a:ext cx="370" cy="1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Mux</a:t>
              </a:r>
            </a:p>
          </p:txBody>
        </p:sp>
        <p:sp>
          <p:nvSpPr>
            <p:cNvPr id="903213" name="Line 45"/>
            <p:cNvSpPr>
              <a:spLocks noChangeShapeType="1"/>
            </p:cNvSpPr>
            <p:nvPr/>
          </p:nvSpPr>
          <p:spPr bwMode="auto">
            <a:xfrm>
              <a:off x="2496" y="293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14" name="Line 46"/>
            <p:cNvSpPr>
              <a:spLocks noChangeShapeType="1"/>
            </p:cNvSpPr>
            <p:nvPr/>
          </p:nvSpPr>
          <p:spPr bwMode="auto">
            <a:xfrm>
              <a:off x="3264" y="293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15" name="Rectangle 47"/>
            <p:cNvSpPr>
              <a:spLocks noChangeArrowheads="1"/>
            </p:cNvSpPr>
            <p:nvPr/>
          </p:nvSpPr>
          <p:spPr bwMode="auto">
            <a:xfrm>
              <a:off x="3159" y="3279"/>
              <a:ext cx="176" cy="1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accent2"/>
                  </a:solidFill>
                  <a:latin typeface="Arial" pitchFamily="-110" charset="0"/>
                </a:rPr>
                <a:t>0</a:t>
              </a:r>
            </a:p>
          </p:txBody>
        </p:sp>
        <p:sp>
          <p:nvSpPr>
            <p:cNvPr id="903216" name="Rectangle 48"/>
            <p:cNvSpPr>
              <a:spLocks noChangeArrowheads="1"/>
            </p:cNvSpPr>
            <p:nvPr/>
          </p:nvSpPr>
          <p:spPr bwMode="auto">
            <a:xfrm>
              <a:off x="2439" y="3279"/>
              <a:ext cx="176" cy="1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accent2"/>
                  </a:solidFill>
                  <a:latin typeface="Arial" pitchFamily="-110" charset="0"/>
                </a:rPr>
                <a:t>1</a:t>
              </a:r>
            </a:p>
          </p:txBody>
        </p:sp>
        <p:sp>
          <p:nvSpPr>
            <p:cNvPr id="903217" name="Rectangle 49"/>
            <p:cNvSpPr>
              <a:spLocks noChangeArrowheads="1"/>
            </p:cNvSpPr>
            <p:nvPr/>
          </p:nvSpPr>
          <p:spPr bwMode="auto">
            <a:xfrm>
              <a:off x="2199" y="3327"/>
              <a:ext cx="338" cy="1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accent2"/>
                  </a:solidFill>
                  <a:latin typeface="Arial" pitchFamily="-110" charset="0"/>
                </a:rPr>
                <a:t>Sel1</a:t>
              </a:r>
            </a:p>
          </p:txBody>
        </p:sp>
        <p:sp>
          <p:nvSpPr>
            <p:cNvPr id="903218" name="Rectangle 50"/>
            <p:cNvSpPr>
              <a:spLocks noChangeArrowheads="1"/>
            </p:cNvSpPr>
            <p:nvPr/>
          </p:nvSpPr>
          <p:spPr bwMode="auto">
            <a:xfrm>
              <a:off x="3255" y="3327"/>
              <a:ext cx="338" cy="1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accent2"/>
                  </a:solidFill>
                  <a:latin typeface="Arial" pitchFamily="-110" charset="0"/>
                </a:rPr>
                <a:t>Sel0</a:t>
              </a:r>
            </a:p>
          </p:txBody>
        </p:sp>
        <p:sp>
          <p:nvSpPr>
            <p:cNvPr id="903219" name="Line 51"/>
            <p:cNvSpPr>
              <a:spLocks noChangeShapeType="1"/>
            </p:cNvSpPr>
            <p:nvPr/>
          </p:nvSpPr>
          <p:spPr bwMode="auto">
            <a:xfrm>
              <a:off x="2880" y="3512"/>
              <a:ext cx="0" cy="4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20" name="Rectangle 52"/>
            <p:cNvSpPr>
              <a:spLocks noChangeArrowheads="1"/>
            </p:cNvSpPr>
            <p:nvPr/>
          </p:nvSpPr>
          <p:spPr bwMode="auto">
            <a:xfrm>
              <a:off x="2919" y="3792"/>
              <a:ext cx="882" cy="1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Cache Block</a:t>
              </a:r>
            </a:p>
          </p:txBody>
        </p:sp>
        <p:sp>
          <p:nvSpPr>
            <p:cNvPr id="903221" name="Oval 53"/>
            <p:cNvSpPr>
              <a:spLocks noChangeArrowheads="1"/>
            </p:cNvSpPr>
            <p:nvPr/>
          </p:nvSpPr>
          <p:spPr bwMode="auto">
            <a:xfrm>
              <a:off x="872" y="3224"/>
              <a:ext cx="560" cy="27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54"/>
            <p:cNvGrpSpPr>
              <a:grpSpLocks/>
            </p:cNvGrpSpPr>
            <p:nvPr/>
          </p:nvGrpSpPr>
          <p:grpSpPr bwMode="auto">
            <a:xfrm>
              <a:off x="1576" y="3312"/>
              <a:ext cx="624" cy="289"/>
              <a:chOff x="1576" y="3312"/>
              <a:chExt cx="624" cy="289"/>
            </a:xfrm>
          </p:grpSpPr>
          <p:grpSp>
            <p:nvGrpSpPr>
              <p:cNvPr id="5" name="Group 55"/>
              <p:cNvGrpSpPr>
                <a:grpSpLocks/>
              </p:cNvGrpSpPr>
              <p:nvPr/>
            </p:nvGrpSpPr>
            <p:grpSpPr bwMode="auto">
              <a:xfrm>
                <a:off x="1720" y="3312"/>
                <a:ext cx="480" cy="289"/>
                <a:chOff x="1720" y="3312"/>
                <a:chExt cx="480" cy="289"/>
              </a:xfrm>
            </p:grpSpPr>
            <p:sp>
              <p:nvSpPr>
                <p:cNvPr id="903224" name="Arc 56"/>
                <p:cNvSpPr>
                  <a:spLocks/>
                </p:cNvSpPr>
                <p:nvPr/>
              </p:nvSpPr>
              <p:spPr bwMode="auto">
                <a:xfrm>
                  <a:off x="1848" y="3321"/>
                  <a:ext cx="192" cy="13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3225" name="Arc 57"/>
                <p:cNvSpPr>
                  <a:spLocks/>
                </p:cNvSpPr>
                <p:nvPr/>
              </p:nvSpPr>
              <p:spPr bwMode="auto">
                <a:xfrm rot="10800000">
                  <a:off x="1857" y="3465"/>
                  <a:ext cx="192" cy="136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0 w 21600"/>
                    <a:gd name="T1" fmla="*/ 21600 h 21600"/>
                    <a:gd name="T2" fmla="*/ 21488 w 21600"/>
                    <a:gd name="T3" fmla="*/ 0 h 21600"/>
                    <a:gd name="T4" fmla="*/ 2160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21599"/>
                      </a:moveTo>
                      <a:cubicBezTo>
                        <a:pt x="-1" y="9714"/>
                        <a:pt x="9602" y="61"/>
                        <a:pt x="21488" y="0"/>
                      </a:cubicBezTo>
                    </a:path>
                    <a:path w="21600" h="21600" stroke="0" extrusionOk="0">
                      <a:moveTo>
                        <a:pt x="-1" y="21599"/>
                      </a:moveTo>
                      <a:cubicBezTo>
                        <a:pt x="-1" y="9714"/>
                        <a:pt x="9602" y="61"/>
                        <a:pt x="21488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3226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1720" y="3312"/>
                  <a:ext cx="136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3227" name="Line 59"/>
                <p:cNvSpPr>
                  <a:spLocks noChangeShapeType="1"/>
                </p:cNvSpPr>
                <p:nvPr/>
              </p:nvSpPr>
              <p:spPr bwMode="auto">
                <a:xfrm>
                  <a:off x="1728" y="3320"/>
                  <a:ext cx="0" cy="27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3228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1720" y="3600"/>
                  <a:ext cx="136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3229" name="Line 61"/>
                <p:cNvSpPr>
                  <a:spLocks noChangeShapeType="1"/>
                </p:cNvSpPr>
                <p:nvPr/>
              </p:nvSpPr>
              <p:spPr bwMode="auto">
                <a:xfrm>
                  <a:off x="2056" y="3456"/>
                  <a:ext cx="14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03230" name="Line 62"/>
              <p:cNvSpPr>
                <a:spLocks noChangeShapeType="1"/>
              </p:cNvSpPr>
              <p:nvPr/>
            </p:nvSpPr>
            <p:spPr bwMode="auto">
              <a:xfrm flipH="1">
                <a:off x="1576" y="3360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231" name="Line 63"/>
              <p:cNvSpPr>
                <a:spLocks noChangeShapeType="1"/>
              </p:cNvSpPr>
              <p:nvPr/>
            </p:nvSpPr>
            <p:spPr bwMode="auto">
              <a:xfrm flipH="1">
                <a:off x="1576" y="3552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03232" name="Rectangle 64"/>
            <p:cNvSpPr>
              <a:spLocks noChangeArrowheads="1"/>
            </p:cNvSpPr>
            <p:nvPr/>
          </p:nvSpPr>
          <p:spPr bwMode="auto">
            <a:xfrm>
              <a:off x="855" y="3264"/>
              <a:ext cx="669" cy="1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Compare</a:t>
              </a:r>
            </a:p>
          </p:txBody>
        </p:sp>
        <p:sp>
          <p:nvSpPr>
            <p:cNvPr id="903233" name="Line 65"/>
            <p:cNvSpPr>
              <a:spLocks noChangeShapeType="1"/>
            </p:cNvSpPr>
            <p:nvPr/>
          </p:nvSpPr>
          <p:spPr bwMode="auto">
            <a:xfrm>
              <a:off x="1448" y="3360"/>
              <a:ext cx="1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4" name="Line 66"/>
            <p:cNvSpPr>
              <a:spLocks noChangeShapeType="1"/>
            </p:cNvSpPr>
            <p:nvPr/>
          </p:nvSpPr>
          <p:spPr bwMode="auto">
            <a:xfrm flipH="1">
              <a:off x="280" y="3552"/>
              <a:ext cx="13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5" name="Line 67"/>
            <p:cNvSpPr>
              <a:spLocks noChangeShapeType="1"/>
            </p:cNvSpPr>
            <p:nvPr/>
          </p:nvSpPr>
          <p:spPr bwMode="auto">
            <a:xfrm>
              <a:off x="288" y="2936"/>
              <a:ext cx="0" cy="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6" name="Line 68"/>
            <p:cNvSpPr>
              <a:spLocks noChangeShapeType="1"/>
            </p:cNvSpPr>
            <p:nvPr/>
          </p:nvSpPr>
          <p:spPr bwMode="auto">
            <a:xfrm>
              <a:off x="1152" y="293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7" name="Line 69"/>
            <p:cNvSpPr>
              <a:spLocks noChangeShapeType="1"/>
            </p:cNvSpPr>
            <p:nvPr/>
          </p:nvSpPr>
          <p:spPr bwMode="auto">
            <a:xfrm flipH="1">
              <a:off x="376" y="3360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8" name="Rectangle 70"/>
            <p:cNvSpPr>
              <a:spLocks noChangeArrowheads="1"/>
            </p:cNvSpPr>
            <p:nvPr/>
          </p:nvSpPr>
          <p:spPr bwMode="auto">
            <a:xfrm>
              <a:off x="327" y="3168"/>
              <a:ext cx="598" cy="1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Adr Tag</a:t>
              </a:r>
            </a:p>
          </p:txBody>
        </p:sp>
        <p:grpSp>
          <p:nvGrpSpPr>
            <p:cNvPr id="6" name="Group 71"/>
            <p:cNvGrpSpPr>
              <a:grpSpLocks/>
            </p:cNvGrpSpPr>
            <p:nvPr/>
          </p:nvGrpSpPr>
          <p:grpSpPr bwMode="auto">
            <a:xfrm>
              <a:off x="3544" y="2936"/>
              <a:ext cx="1928" cy="665"/>
              <a:chOff x="3544" y="2936"/>
              <a:chExt cx="1928" cy="665"/>
            </a:xfrm>
          </p:grpSpPr>
          <p:sp>
            <p:nvSpPr>
              <p:cNvPr id="903240" name="Oval 72"/>
              <p:cNvSpPr>
                <a:spLocks noChangeArrowheads="1"/>
              </p:cNvSpPr>
              <p:nvPr/>
            </p:nvSpPr>
            <p:spPr bwMode="auto">
              <a:xfrm>
                <a:off x="4328" y="3224"/>
                <a:ext cx="560" cy="272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" name="Group 73"/>
              <p:cNvGrpSpPr>
                <a:grpSpLocks/>
              </p:cNvGrpSpPr>
              <p:nvPr/>
            </p:nvGrpSpPr>
            <p:grpSpPr bwMode="auto">
              <a:xfrm>
                <a:off x="3544" y="3312"/>
                <a:ext cx="624" cy="289"/>
                <a:chOff x="3544" y="3312"/>
                <a:chExt cx="624" cy="289"/>
              </a:xfrm>
            </p:grpSpPr>
            <p:grpSp>
              <p:nvGrpSpPr>
                <p:cNvPr id="8" name="Group 74"/>
                <p:cNvGrpSpPr>
                  <a:grpSpLocks/>
                </p:cNvGrpSpPr>
                <p:nvPr/>
              </p:nvGrpSpPr>
              <p:grpSpPr bwMode="auto">
                <a:xfrm>
                  <a:off x="3544" y="3312"/>
                  <a:ext cx="488" cy="289"/>
                  <a:chOff x="3544" y="3312"/>
                  <a:chExt cx="488" cy="289"/>
                </a:xfrm>
              </p:grpSpPr>
              <p:sp>
                <p:nvSpPr>
                  <p:cNvPr id="903243" name="Arc 75"/>
                  <p:cNvSpPr>
                    <a:spLocks/>
                  </p:cNvSpPr>
                  <p:nvPr/>
                </p:nvSpPr>
                <p:spPr bwMode="auto">
                  <a:xfrm>
                    <a:off x="3721" y="3321"/>
                    <a:ext cx="192" cy="136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0 w 21600"/>
                      <a:gd name="T1" fmla="*/ 21600 h 21600"/>
                      <a:gd name="T2" fmla="*/ 21488 w 21600"/>
                      <a:gd name="T3" fmla="*/ 0 h 21600"/>
                      <a:gd name="T4" fmla="*/ 2160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21599"/>
                        </a:moveTo>
                        <a:cubicBezTo>
                          <a:pt x="-1" y="9714"/>
                          <a:pt x="9602" y="61"/>
                          <a:pt x="21488" y="0"/>
                        </a:cubicBezTo>
                      </a:path>
                      <a:path w="21600" h="21600" stroke="0" extrusionOk="0">
                        <a:moveTo>
                          <a:pt x="-1" y="21599"/>
                        </a:moveTo>
                        <a:cubicBezTo>
                          <a:pt x="-1" y="9714"/>
                          <a:pt x="9602" y="61"/>
                          <a:pt x="21488" y="0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5400" cap="rnd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3244" name="Arc 76"/>
                  <p:cNvSpPr>
                    <a:spLocks/>
                  </p:cNvSpPr>
                  <p:nvPr/>
                </p:nvSpPr>
                <p:spPr bwMode="auto">
                  <a:xfrm rot="10800000">
                    <a:off x="3712" y="3465"/>
                    <a:ext cx="192" cy="13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 cap="rnd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3245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3920" y="3312"/>
                    <a:ext cx="104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3246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320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3247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3920" y="3600"/>
                    <a:ext cx="104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3248" name="Line 8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44" y="3456"/>
                    <a:ext cx="176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903249" name="Line 81"/>
                <p:cNvSpPr>
                  <a:spLocks noChangeShapeType="1"/>
                </p:cNvSpPr>
                <p:nvPr/>
              </p:nvSpPr>
              <p:spPr bwMode="auto">
                <a:xfrm>
                  <a:off x="4040" y="3360"/>
                  <a:ext cx="12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3250" name="Line 82"/>
                <p:cNvSpPr>
                  <a:spLocks noChangeShapeType="1"/>
                </p:cNvSpPr>
                <p:nvPr/>
              </p:nvSpPr>
              <p:spPr bwMode="auto">
                <a:xfrm>
                  <a:off x="4040" y="3552"/>
                  <a:ext cx="12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03251" name="Rectangle 83"/>
              <p:cNvSpPr>
                <a:spLocks noChangeArrowheads="1"/>
              </p:cNvSpPr>
              <p:nvPr/>
            </p:nvSpPr>
            <p:spPr bwMode="auto">
              <a:xfrm flipH="1">
                <a:off x="4308" y="3262"/>
                <a:ext cx="669" cy="1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accent2"/>
                    </a:solidFill>
                    <a:latin typeface="Arial" pitchFamily="-110" charset="0"/>
                  </a:rPr>
                  <a:t>Compare</a:t>
                </a:r>
              </a:p>
            </p:txBody>
          </p:sp>
          <p:sp>
            <p:nvSpPr>
              <p:cNvPr id="903252" name="Line 84"/>
              <p:cNvSpPr>
                <a:spLocks noChangeShapeType="1"/>
              </p:cNvSpPr>
              <p:nvPr/>
            </p:nvSpPr>
            <p:spPr bwMode="auto">
              <a:xfrm flipH="1">
                <a:off x="4168" y="3360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253" name="Line 85"/>
              <p:cNvSpPr>
                <a:spLocks noChangeShapeType="1"/>
              </p:cNvSpPr>
              <p:nvPr/>
            </p:nvSpPr>
            <p:spPr bwMode="auto">
              <a:xfrm>
                <a:off x="4184" y="3552"/>
                <a:ext cx="12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254" name="Line 86"/>
              <p:cNvSpPr>
                <a:spLocks noChangeShapeType="1"/>
              </p:cNvSpPr>
              <p:nvPr/>
            </p:nvSpPr>
            <p:spPr bwMode="auto">
              <a:xfrm>
                <a:off x="5472" y="2936"/>
                <a:ext cx="0" cy="6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255" name="Line 87"/>
              <p:cNvSpPr>
                <a:spLocks noChangeShapeType="1"/>
              </p:cNvSpPr>
              <p:nvPr/>
            </p:nvSpPr>
            <p:spPr bwMode="auto">
              <a:xfrm>
                <a:off x="4608" y="2936"/>
                <a:ext cx="0" cy="36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256" name="Line 88"/>
              <p:cNvSpPr>
                <a:spLocks noChangeShapeType="1"/>
              </p:cNvSpPr>
              <p:nvPr/>
            </p:nvSpPr>
            <p:spPr bwMode="auto">
              <a:xfrm>
                <a:off x="4904" y="3360"/>
                <a:ext cx="4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03257" name="Oval 89"/>
            <p:cNvSpPr>
              <a:spLocks noChangeArrowheads="1"/>
            </p:cNvSpPr>
            <p:nvPr/>
          </p:nvSpPr>
          <p:spPr bwMode="auto">
            <a:xfrm>
              <a:off x="2264" y="3560"/>
              <a:ext cx="272" cy="27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58" name="Rectangle 90"/>
            <p:cNvSpPr>
              <a:spLocks noChangeArrowheads="1"/>
            </p:cNvSpPr>
            <p:nvPr/>
          </p:nvSpPr>
          <p:spPr bwMode="auto">
            <a:xfrm>
              <a:off x="2247" y="3600"/>
              <a:ext cx="306" cy="1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OR</a:t>
              </a:r>
            </a:p>
          </p:txBody>
        </p:sp>
        <p:sp>
          <p:nvSpPr>
            <p:cNvPr id="903259" name="Line 91"/>
            <p:cNvSpPr>
              <a:spLocks noChangeShapeType="1"/>
            </p:cNvSpPr>
            <p:nvPr/>
          </p:nvSpPr>
          <p:spPr bwMode="auto">
            <a:xfrm>
              <a:off x="2112" y="346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60" name="Line 92"/>
            <p:cNvSpPr>
              <a:spLocks noChangeShapeType="1"/>
            </p:cNvSpPr>
            <p:nvPr/>
          </p:nvSpPr>
          <p:spPr bwMode="auto">
            <a:xfrm>
              <a:off x="2120" y="3696"/>
              <a:ext cx="1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61" name="Line 93"/>
            <p:cNvSpPr>
              <a:spLocks noChangeShapeType="1"/>
            </p:cNvSpPr>
            <p:nvPr/>
          </p:nvSpPr>
          <p:spPr bwMode="auto">
            <a:xfrm>
              <a:off x="3600" y="346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62" name="Line 94"/>
            <p:cNvSpPr>
              <a:spLocks noChangeShapeType="1"/>
            </p:cNvSpPr>
            <p:nvPr/>
          </p:nvSpPr>
          <p:spPr bwMode="auto">
            <a:xfrm>
              <a:off x="2552" y="3696"/>
              <a:ext cx="10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63" name="Line 95"/>
            <p:cNvSpPr>
              <a:spLocks noChangeShapeType="1"/>
            </p:cNvSpPr>
            <p:nvPr/>
          </p:nvSpPr>
          <p:spPr bwMode="auto">
            <a:xfrm>
              <a:off x="2400" y="3848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64" name="Rectangle 96"/>
            <p:cNvSpPr>
              <a:spLocks noChangeArrowheads="1"/>
            </p:cNvSpPr>
            <p:nvPr/>
          </p:nvSpPr>
          <p:spPr bwMode="auto">
            <a:xfrm>
              <a:off x="2103" y="3888"/>
              <a:ext cx="292" cy="1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</a:rPr>
                <a:t>Hit</a:t>
              </a:r>
            </a:p>
          </p:txBody>
        </p:sp>
      </p:grpSp>
      <p:sp>
        <p:nvSpPr>
          <p:cNvPr id="903266" name="Rectangle 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N-way Set Associative Cache</a:t>
            </a:r>
          </a:p>
        </p:txBody>
      </p:sp>
      <p:sp>
        <p:nvSpPr>
          <p:cNvPr id="903267" name="Rectangle 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N entries for each Cache Index </a:t>
            </a:r>
          </a:p>
          <a:p>
            <a:r>
              <a:rPr lang="en-US" sz="2000"/>
              <a:t>Example: Two-way set associative cache</a:t>
            </a:r>
          </a:p>
          <a:p>
            <a:pPr lvl="1"/>
            <a:r>
              <a:rPr lang="en-US" sz="1800"/>
              <a:t>Cache Index selects a “set” from the cache</a:t>
            </a:r>
          </a:p>
          <a:p>
            <a:pPr lvl="1"/>
            <a:r>
              <a:rPr lang="en-US" sz="1800"/>
              <a:t>The two tags in the set are compared in parallel</a:t>
            </a:r>
          </a:p>
          <a:p>
            <a:pPr lvl="1"/>
            <a:r>
              <a:rPr lang="en-US" sz="1800"/>
              <a:t>Data is selected based on the tag result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Text Box 2"/>
          <p:cNvSpPr txBox="1">
            <a:spLocks noChangeArrowheads="1"/>
          </p:cNvSpPr>
          <p:nvPr/>
        </p:nvSpPr>
        <p:spPr bwMode="auto">
          <a:xfrm>
            <a:off x="152400" y="5699125"/>
            <a:ext cx="32766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Tag size increases with higher level of associativity</a:t>
            </a:r>
            <a:endParaRPr lang="en-US" b="1"/>
          </a:p>
        </p:txBody>
      </p:sp>
      <p:sp>
        <p:nvSpPr>
          <p:cNvPr id="905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Locating a Block in Associative Cache</a:t>
            </a:r>
          </a:p>
        </p:txBody>
      </p:sp>
      <p:graphicFrame>
        <p:nvGraphicFramePr>
          <p:cNvPr id="90522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476375" y="1295400"/>
          <a:ext cx="6038850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17" name="Graphics Workshop Drawing" r:id="rId4" imgW="4943880" imgH="4305600" progId="">
                  <p:embed/>
                </p:oleObj>
              </mc:Choice>
              <mc:Fallback>
                <p:oleObj name="Graphics Workshop Drawing" r:id="rId4" imgW="4943880" imgH="4305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295400"/>
                        <a:ext cx="6038850" cy="525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2400" y="2727325"/>
            <a:ext cx="8763000" cy="4021138"/>
            <a:chOff x="567" y="1872"/>
            <a:chExt cx="4993" cy="2104"/>
          </a:xfrm>
        </p:grpSpPr>
        <p:sp>
          <p:nvSpPr>
            <p:cNvPr id="901123" name="Rectangle 3"/>
            <p:cNvSpPr>
              <a:spLocks noChangeArrowheads="1"/>
            </p:cNvSpPr>
            <p:nvPr/>
          </p:nvSpPr>
          <p:spPr bwMode="auto">
            <a:xfrm>
              <a:off x="3800" y="2840"/>
              <a:ext cx="1760" cy="113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3800" y="3024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25" name="Line 5"/>
            <p:cNvSpPr>
              <a:spLocks noChangeShapeType="1"/>
            </p:cNvSpPr>
            <p:nvPr/>
          </p:nvSpPr>
          <p:spPr bwMode="auto">
            <a:xfrm>
              <a:off x="3800" y="3216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3800" y="3408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27" name="Line 7"/>
            <p:cNvSpPr>
              <a:spLocks noChangeShapeType="1"/>
            </p:cNvSpPr>
            <p:nvPr/>
          </p:nvSpPr>
          <p:spPr bwMode="auto">
            <a:xfrm>
              <a:off x="3800" y="3600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28" name="Rectangle 8"/>
            <p:cNvSpPr>
              <a:spLocks noChangeArrowheads="1"/>
            </p:cNvSpPr>
            <p:nvPr/>
          </p:nvSpPr>
          <p:spPr bwMode="auto">
            <a:xfrm>
              <a:off x="4648" y="3639"/>
              <a:ext cx="161" cy="2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Arial" pitchFamily="-110" charset="0"/>
                </a:rPr>
                <a:t>:</a:t>
              </a:r>
            </a:p>
          </p:txBody>
        </p:sp>
        <p:sp>
          <p:nvSpPr>
            <p:cNvPr id="901129" name="Rectangle 9"/>
            <p:cNvSpPr>
              <a:spLocks noChangeArrowheads="1"/>
            </p:cNvSpPr>
            <p:nvPr/>
          </p:nvSpPr>
          <p:spPr bwMode="auto">
            <a:xfrm>
              <a:off x="3927" y="2640"/>
              <a:ext cx="766" cy="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 Cache Data</a:t>
              </a:r>
            </a:p>
          </p:txBody>
        </p:sp>
        <p:sp>
          <p:nvSpPr>
            <p:cNvPr id="901130" name="Rectangle 10"/>
            <p:cNvSpPr>
              <a:spLocks noChangeArrowheads="1"/>
            </p:cNvSpPr>
            <p:nvPr/>
          </p:nvSpPr>
          <p:spPr bwMode="auto">
            <a:xfrm>
              <a:off x="5079" y="2832"/>
              <a:ext cx="407" cy="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chemeClr val="accent2"/>
                  </a:solidFill>
                  <a:latin typeface="Arial" pitchFamily="-110" charset="0"/>
                </a:rPr>
                <a:t>Byte 0</a:t>
              </a:r>
            </a:p>
          </p:txBody>
        </p:sp>
        <p:sp>
          <p:nvSpPr>
            <p:cNvPr id="901131" name="Rectangle 11"/>
            <p:cNvSpPr>
              <a:spLocks noChangeArrowheads="1"/>
            </p:cNvSpPr>
            <p:nvPr/>
          </p:nvSpPr>
          <p:spPr bwMode="auto">
            <a:xfrm>
              <a:off x="584" y="2072"/>
              <a:ext cx="468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32" name="Rectangle 12"/>
            <p:cNvSpPr>
              <a:spLocks noChangeArrowheads="1"/>
            </p:cNvSpPr>
            <p:nvPr/>
          </p:nvSpPr>
          <p:spPr bwMode="auto">
            <a:xfrm>
              <a:off x="5127" y="1872"/>
              <a:ext cx="167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  <a:latin typeface="Arial" pitchFamily="-110" charset="0"/>
                </a:rPr>
                <a:t>0</a:t>
              </a:r>
            </a:p>
          </p:txBody>
        </p:sp>
        <p:sp>
          <p:nvSpPr>
            <p:cNvPr id="901133" name="Rectangle 13"/>
            <p:cNvSpPr>
              <a:spLocks noChangeArrowheads="1"/>
            </p:cNvSpPr>
            <p:nvPr/>
          </p:nvSpPr>
          <p:spPr bwMode="auto">
            <a:xfrm>
              <a:off x="4359" y="1872"/>
              <a:ext cx="167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  <a:latin typeface="Arial" pitchFamily="-110" charset="0"/>
                </a:rPr>
                <a:t>4</a:t>
              </a:r>
            </a:p>
          </p:txBody>
        </p:sp>
        <p:sp>
          <p:nvSpPr>
            <p:cNvPr id="901134" name="Rectangle 14"/>
            <p:cNvSpPr>
              <a:spLocks noChangeArrowheads="1"/>
            </p:cNvSpPr>
            <p:nvPr/>
          </p:nvSpPr>
          <p:spPr bwMode="auto">
            <a:xfrm>
              <a:off x="567" y="1872"/>
              <a:ext cx="232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  <a:latin typeface="Arial" pitchFamily="-110" charset="0"/>
                </a:rPr>
                <a:t>31</a:t>
              </a:r>
            </a:p>
          </p:txBody>
        </p:sp>
        <p:sp>
          <p:nvSpPr>
            <p:cNvPr id="901135" name="Rectangle 15"/>
            <p:cNvSpPr>
              <a:spLocks noChangeArrowheads="1"/>
            </p:cNvSpPr>
            <p:nvPr/>
          </p:nvSpPr>
          <p:spPr bwMode="auto">
            <a:xfrm>
              <a:off x="1688" y="2840"/>
              <a:ext cx="1856" cy="113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36" name="Line 16"/>
            <p:cNvSpPr>
              <a:spLocks noChangeShapeType="1"/>
            </p:cNvSpPr>
            <p:nvPr/>
          </p:nvSpPr>
          <p:spPr bwMode="auto">
            <a:xfrm flipH="1">
              <a:off x="1672" y="3024"/>
              <a:ext cx="18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37" name="Line 17"/>
            <p:cNvSpPr>
              <a:spLocks noChangeShapeType="1"/>
            </p:cNvSpPr>
            <p:nvPr/>
          </p:nvSpPr>
          <p:spPr bwMode="auto">
            <a:xfrm flipH="1">
              <a:off x="1672" y="3216"/>
              <a:ext cx="18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38" name="Line 18"/>
            <p:cNvSpPr>
              <a:spLocks noChangeShapeType="1"/>
            </p:cNvSpPr>
            <p:nvPr/>
          </p:nvSpPr>
          <p:spPr bwMode="auto">
            <a:xfrm flipH="1">
              <a:off x="1672" y="3408"/>
              <a:ext cx="18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39" name="Line 19"/>
            <p:cNvSpPr>
              <a:spLocks noChangeShapeType="1"/>
            </p:cNvSpPr>
            <p:nvPr/>
          </p:nvSpPr>
          <p:spPr bwMode="auto">
            <a:xfrm flipH="1">
              <a:off x="1672" y="3600"/>
              <a:ext cx="18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0" name="Rectangle 20"/>
            <p:cNvSpPr>
              <a:spLocks noChangeArrowheads="1"/>
            </p:cNvSpPr>
            <p:nvPr/>
          </p:nvSpPr>
          <p:spPr bwMode="auto">
            <a:xfrm>
              <a:off x="2439" y="3639"/>
              <a:ext cx="161" cy="2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Arial" pitchFamily="-110" charset="0"/>
                </a:rPr>
                <a:t>:</a:t>
              </a:r>
            </a:p>
          </p:txBody>
        </p:sp>
        <p:sp>
          <p:nvSpPr>
            <p:cNvPr id="901141" name="Rectangle 21"/>
            <p:cNvSpPr>
              <a:spLocks noChangeArrowheads="1"/>
            </p:cNvSpPr>
            <p:nvPr/>
          </p:nvSpPr>
          <p:spPr bwMode="auto">
            <a:xfrm>
              <a:off x="2151" y="2064"/>
              <a:ext cx="1441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Cache Tag (27 bits long)</a:t>
              </a:r>
            </a:p>
          </p:txBody>
        </p:sp>
        <p:sp>
          <p:nvSpPr>
            <p:cNvPr id="901142" name="Rectangle 22"/>
            <p:cNvSpPr>
              <a:spLocks noChangeArrowheads="1"/>
            </p:cNvSpPr>
            <p:nvPr/>
          </p:nvSpPr>
          <p:spPr bwMode="auto">
            <a:xfrm>
              <a:off x="3608" y="2840"/>
              <a:ext cx="128" cy="113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3" name="Rectangle 23"/>
            <p:cNvSpPr>
              <a:spLocks noChangeArrowheads="1"/>
            </p:cNvSpPr>
            <p:nvPr/>
          </p:nvSpPr>
          <p:spPr bwMode="auto">
            <a:xfrm>
              <a:off x="3351" y="2640"/>
              <a:ext cx="566" cy="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Valid Bit</a:t>
              </a:r>
            </a:p>
          </p:txBody>
        </p:sp>
        <p:sp>
          <p:nvSpPr>
            <p:cNvPr id="901144" name="Line 24"/>
            <p:cNvSpPr>
              <a:spLocks noChangeShapeType="1"/>
            </p:cNvSpPr>
            <p:nvPr/>
          </p:nvSpPr>
          <p:spPr bwMode="auto">
            <a:xfrm flipH="1">
              <a:off x="3592" y="3024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5" name="Line 25"/>
            <p:cNvSpPr>
              <a:spLocks noChangeShapeType="1"/>
            </p:cNvSpPr>
            <p:nvPr/>
          </p:nvSpPr>
          <p:spPr bwMode="auto">
            <a:xfrm flipH="1">
              <a:off x="3592" y="3216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6" name="Line 26"/>
            <p:cNvSpPr>
              <a:spLocks noChangeShapeType="1"/>
            </p:cNvSpPr>
            <p:nvPr/>
          </p:nvSpPr>
          <p:spPr bwMode="auto">
            <a:xfrm flipH="1">
              <a:off x="3592" y="3408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7" name="Line 27"/>
            <p:cNvSpPr>
              <a:spLocks noChangeShapeType="1"/>
            </p:cNvSpPr>
            <p:nvPr/>
          </p:nvSpPr>
          <p:spPr bwMode="auto">
            <a:xfrm flipH="1">
              <a:off x="3592" y="3600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8" name="Rectangle 28"/>
            <p:cNvSpPr>
              <a:spLocks noChangeArrowheads="1"/>
            </p:cNvSpPr>
            <p:nvPr/>
          </p:nvSpPr>
          <p:spPr bwMode="auto">
            <a:xfrm>
              <a:off x="3592" y="3639"/>
              <a:ext cx="161" cy="2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Arial" pitchFamily="-110" charset="0"/>
                </a:rPr>
                <a:t>:</a:t>
              </a:r>
            </a:p>
          </p:txBody>
        </p:sp>
        <p:sp>
          <p:nvSpPr>
            <p:cNvPr id="901149" name="Line 29"/>
            <p:cNvSpPr>
              <a:spLocks noChangeShapeType="1"/>
            </p:cNvSpPr>
            <p:nvPr/>
          </p:nvSpPr>
          <p:spPr bwMode="auto">
            <a:xfrm>
              <a:off x="5088" y="284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50" name="Rectangle 30"/>
            <p:cNvSpPr>
              <a:spLocks noChangeArrowheads="1"/>
            </p:cNvSpPr>
            <p:nvPr/>
          </p:nvSpPr>
          <p:spPr bwMode="auto">
            <a:xfrm>
              <a:off x="4600" y="2832"/>
              <a:ext cx="407" cy="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chemeClr val="accent2"/>
                  </a:solidFill>
                  <a:latin typeface="Arial" pitchFamily="-110" charset="0"/>
                </a:rPr>
                <a:t>Byte 1</a:t>
              </a:r>
            </a:p>
          </p:txBody>
        </p:sp>
        <p:sp>
          <p:nvSpPr>
            <p:cNvPr id="901151" name="Line 31"/>
            <p:cNvSpPr>
              <a:spLocks noChangeShapeType="1"/>
            </p:cNvSpPr>
            <p:nvPr/>
          </p:nvSpPr>
          <p:spPr bwMode="auto">
            <a:xfrm>
              <a:off x="4608" y="284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52" name="Rectangle 32"/>
            <p:cNvSpPr>
              <a:spLocks noChangeArrowheads="1"/>
            </p:cNvSpPr>
            <p:nvPr/>
          </p:nvSpPr>
          <p:spPr bwMode="auto">
            <a:xfrm>
              <a:off x="3783" y="2832"/>
              <a:ext cx="463" cy="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chemeClr val="accent2"/>
                  </a:solidFill>
                  <a:latin typeface="Arial" pitchFamily="-110" charset="0"/>
                </a:rPr>
                <a:t>Byte 31</a:t>
              </a:r>
            </a:p>
          </p:txBody>
        </p:sp>
        <p:sp>
          <p:nvSpPr>
            <p:cNvPr id="901153" name="Line 33"/>
            <p:cNvSpPr>
              <a:spLocks noChangeShapeType="1"/>
            </p:cNvSpPr>
            <p:nvPr/>
          </p:nvSpPr>
          <p:spPr bwMode="auto">
            <a:xfrm>
              <a:off x="4272" y="284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54" name="Rectangle 34"/>
            <p:cNvSpPr>
              <a:spLocks noChangeArrowheads="1"/>
            </p:cNvSpPr>
            <p:nvPr/>
          </p:nvSpPr>
          <p:spPr bwMode="auto">
            <a:xfrm rot="16200000">
              <a:off x="4357" y="2795"/>
              <a:ext cx="148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Arial" pitchFamily="-110" charset="0"/>
                </a:rPr>
                <a:t>:</a:t>
              </a:r>
            </a:p>
          </p:txBody>
        </p:sp>
        <p:sp>
          <p:nvSpPr>
            <p:cNvPr id="901155" name="Rectangle 35"/>
            <p:cNvSpPr>
              <a:spLocks noChangeArrowheads="1"/>
            </p:cNvSpPr>
            <p:nvPr/>
          </p:nvSpPr>
          <p:spPr bwMode="auto">
            <a:xfrm>
              <a:off x="5079" y="3024"/>
              <a:ext cx="463" cy="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chemeClr val="accent2"/>
                  </a:solidFill>
                  <a:latin typeface="Arial" pitchFamily="-110" charset="0"/>
                </a:rPr>
                <a:t>Byte 32</a:t>
              </a:r>
            </a:p>
          </p:txBody>
        </p:sp>
        <p:sp>
          <p:nvSpPr>
            <p:cNvPr id="901156" name="Line 36"/>
            <p:cNvSpPr>
              <a:spLocks noChangeShapeType="1"/>
            </p:cNvSpPr>
            <p:nvPr/>
          </p:nvSpPr>
          <p:spPr bwMode="auto">
            <a:xfrm>
              <a:off x="5088" y="303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57" name="Rectangle 37"/>
            <p:cNvSpPr>
              <a:spLocks noChangeArrowheads="1"/>
            </p:cNvSpPr>
            <p:nvPr/>
          </p:nvSpPr>
          <p:spPr bwMode="auto">
            <a:xfrm>
              <a:off x="4599" y="3024"/>
              <a:ext cx="464" cy="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chemeClr val="accent2"/>
                  </a:solidFill>
                  <a:latin typeface="Arial" pitchFamily="-110" charset="0"/>
                </a:rPr>
                <a:t>Byte 33</a:t>
              </a:r>
            </a:p>
          </p:txBody>
        </p:sp>
        <p:sp>
          <p:nvSpPr>
            <p:cNvPr id="901158" name="Line 38"/>
            <p:cNvSpPr>
              <a:spLocks noChangeShapeType="1"/>
            </p:cNvSpPr>
            <p:nvPr/>
          </p:nvSpPr>
          <p:spPr bwMode="auto">
            <a:xfrm>
              <a:off x="4608" y="303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59" name="Rectangle 39"/>
            <p:cNvSpPr>
              <a:spLocks noChangeArrowheads="1"/>
            </p:cNvSpPr>
            <p:nvPr/>
          </p:nvSpPr>
          <p:spPr bwMode="auto">
            <a:xfrm>
              <a:off x="3783" y="3024"/>
              <a:ext cx="463" cy="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chemeClr val="accent2"/>
                  </a:solidFill>
                  <a:latin typeface="Arial" pitchFamily="-110" charset="0"/>
                </a:rPr>
                <a:t>Byte 63</a:t>
              </a:r>
            </a:p>
          </p:txBody>
        </p:sp>
        <p:sp>
          <p:nvSpPr>
            <p:cNvPr id="901160" name="Line 40"/>
            <p:cNvSpPr>
              <a:spLocks noChangeShapeType="1"/>
            </p:cNvSpPr>
            <p:nvPr/>
          </p:nvSpPr>
          <p:spPr bwMode="auto">
            <a:xfrm>
              <a:off x="4272" y="303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61" name="Rectangle 41"/>
            <p:cNvSpPr>
              <a:spLocks noChangeArrowheads="1"/>
            </p:cNvSpPr>
            <p:nvPr/>
          </p:nvSpPr>
          <p:spPr bwMode="auto">
            <a:xfrm rot="16200000">
              <a:off x="4358" y="2992"/>
              <a:ext cx="148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Arial" pitchFamily="-110" charset="0"/>
                </a:rPr>
                <a:t>:</a:t>
              </a:r>
            </a:p>
          </p:txBody>
        </p:sp>
        <p:sp>
          <p:nvSpPr>
            <p:cNvPr id="901162" name="Rectangle 42"/>
            <p:cNvSpPr>
              <a:spLocks noChangeArrowheads="1"/>
            </p:cNvSpPr>
            <p:nvPr/>
          </p:nvSpPr>
          <p:spPr bwMode="auto">
            <a:xfrm>
              <a:off x="1671" y="2640"/>
              <a:ext cx="721" cy="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 Cache Tag</a:t>
              </a:r>
            </a:p>
          </p:txBody>
        </p:sp>
        <p:sp>
          <p:nvSpPr>
            <p:cNvPr id="901163" name="Line 43"/>
            <p:cNvSpPr>
              <a:spLocks noChangeShapeType="1"/>
            </p:cNvSpPr>
            <p:nvPr/>
          </p:nvSpPr>
          <p:spPr bwMode="auto">
            <a:xfrm>
              <a:off x="4368" y="207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64" name="Rectangle 44"/>
            <p:cNvSpPr>
              <a:spLocks noChangeArrowheads="1"/>
            </p:cNvSpPr>
            <p:nvPr/>
          </p:nvSpPr>
          <p:spPr bwMode="auto">
            <a:xfrm>
              <a:off x="4407" y="2064"/>
              <a:ext cx="727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Byte Select</a:t>
              </a:r>
            </a:p>
          </p:txBody>
        </p:sp>
        <p:sp>
          <p:nvSpPr>
            <p:cNvPr id="901165" name="Rectangle 45"/>
            <p:cNvSpPr>
              <a:spLocks noChangeArrowheads="1"/>
            </p:cNvSpPr>
            <p:nvPr/>
          </p:nvSpPr>
          <p:spPr bwMode="auto">
            <a:xfrm>
              <a:off x="4503" y="2256"/>
              <a:ext cx="573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Ex: 0x01</a:t>
              </a:r>
            </a:p>
          </p:txBody>
        </p:sp>
        <p:sp>
          <p:nvSpPr>
            <p:cNvPr id="901166" name="Oval 46"/>
            <p:cNvSpPr>
              <a:spLocks noChangeArrowheads="1"/>
            </p:cNvSpPr>
            <p:nvPr/>
          </p:nvSpPr>
          <p:spPr bwMode="auto">
            <a:xfrm>
              <a:off x="1256" y="2840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67" name="Rectangle 47"/>
            <p:cNvSpPr>
              <a:spLocks noChangeArrowheads="1"/>
            </p:cNvSpPr>
            <p:nvPr/>
          </p:nvSpPr>
          <p:spPr bwMode="auto">
            <a:xfrm>
              <a:off x="1239" y="2832"/>
              <a:ext cx="180" cy="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X</a:t>
              </a:r>
            </a:p>
          </p:txBody>
        </p:sp>
        <p:sp>
          <p:nvSpPr>
            <p:cNvPr id="901168" name="Line 48"/>
            <p:cNvSpPr>
              <a:spLocks noChangeShapeType="1"/>
            </p:cNvSpPr>
            <p:nvPr/>
          </p:nvSpPr>
          <p:spPr bwMode="auto">
            <a:xfrm flipH="1">
              <a:off x="1432" y="2928"/>
              <a:ext cx="25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69" name="Oval 49"/>
            <p:cNvSpPr>
              <a:spLocks noChangeArrowheads="1"/>
            </p:cNvSpPr>
            <p:nvPr/>
          </p:nvSpPr>
          <p:spPr bwMode="auto">
            <a:xfrm>
              <a:off x="1256" y="3224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70" name="Rectangle 50"/>
            <p:cNvSpPr>
              <a:spLocks noChangeArrowheads="1"/>
            </p:cNvSpPr>
            <p:nvPr/>
          </p:nvSpPr>
          <p:spPr bwMode="auto">
            <a:xfrm>
              <a:off x="1239" y="3216"/>
              <a:ext cx="180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X</a:t>
              </a:r>
            </a:p>
          </p:txBody>
        </p:sp>
        <p:sp>
          <p:nvSpPr>
            <p:cNvPr id="901171" name="Line 51"/>
            <p:cNvSpPr>
              <a:spLocks noChangeShapeType="1"/>
            </p:cNvSpPr>
            <p:nvPr/>
          </p:nvSpPr>
          <p:spPr bwMode="auto">
            <a:xfrm flipH="1">
              <a:off x="1432" y="3312"/>
              <a:ext cx="25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72" name="Oval 52"/>
            <p:cNvSpPr>
              <a:spLocks noChangeArrowheads="1"/>
            </p:cNvSpPr>
            <p:nvPr/>
          </p:nvSpPr>
          <p:spPr bwMode="auto">
            <a:xfrm>
              <a:off x="1016" y="3032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73" name="Rectangle 53"/>
            <p:cNvSpPr>
              <a:spLocks noChangeArrowheads="1"/>
            </p:cNvSpPr>
            <p:nvPr/>
          </p:nvSpPr>
          <p:spPr bwMode="auto">
            <a:xfrm>
              <a:off x="999" y="3024"/>
              <a:ext cx="180" cy="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X</a:t>
              </a:r>
            </a:p>
          </p:txBody>
        </p:sp>
        <p:sp>
          <p:nvSpPr>
            <p:cNvPr id="901174" name="Line 54"/>
            <p:cNvSpPr>
              <a:spLocks noChangeShapeType="1"/>
            </p:cNvSpPr>
            <p:nvPr/>
          </p:nvSpPr>
          <p:spPr bwMode="auto">
            <a:xfrm flipH="1">
              <a:off x="1192" y="3120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75" name="Oval 55"/>
            <p:cNvSpPr>
              <a:spLocks noChangeArrowheads="1"/>
            </p:cNvSpPr>
            <p:nvPr/>
          </p:nvSpPr>
          <p:spPr bwMode="auto">
            <a:xfrm>
              <a:off x="1016" y="3416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76" name="Line 56"/>
            <p:cNvSpPr>
              <a:spLocks noChangeShapeType="1"/>
            </p:cNvSpPr>
            <p:nvPr/>
          </p:nvSpPr>
          <p:spPr bwMode="auto">
            <a:xfrm flipH="1">
              <a:off x="1192" y="3504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77" name="Rectangle 57"/>
            <p:cNvSpPr>
              <a:spLocks noChangeArrowheads="1"/>
            </p:cNvSpPr>
            <p:nvPr/>
          </p:nvSpPr>
          <p:spPr bwMode="auto">
            <a:xfrm>
              <a:off x="999" y="3408"/>
              <a:ext cx="180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X</a:t>
              </a:r>
            </a:p>
          </p:txBody>
        </p:sp>
        <p:sp>
          <p:nvSpPr>
            <p:cNvPr id="901178" name="Line 58"/>
            <p:cNvSpPr>
              <a:spLocks noChangeShapeType="1"/>
            </p:cNvSpPr>
            <p:nvPr/>
          </p:nvSpPr>
          <p:spPr bwMode="auto">
            <a:xfrm>
              <a:off x="672" y="2168"/>
              <a:ext cx="0" cy="17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79" name="Line 59"/>
            <p:cNvSpPr>
              <a:spLocks noChangeShapeType="1"/>
            </p:cNvSpPr>
            <p:nvPr/>
          </p:nvSpPr>
          <p:spPr bwMode="auto">
            <a:xfrm>
              <a:off x="680" y="3504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80" name="Line 60"/>
            <p:cNvSpPr>
              <a:spLocks noChangeShapeType="1"/>
            </p:cNvSpPr>
            <p:nvPr/>
          </p:nvSpPr>
          <p:spPr bwMode="auto">
            <a:xfrm>
              <a:off x="680" y="3120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81" name="Line 61"/>
            <p:cNvSpPr>
              <a:spLocks noChangeShapeType="1"/>
            </p:cNvSpPr>
            <p:nvPr/>
          </p:nvSpPr>
          <p:spPr bwMode="auto">
            <a:xfrm>
              <a:off x="680" y="3312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82" name="Line 62"/>
            <p:cNvSpPr>
              <a:spLocks noChangeShapeType="1"/>
            </p:cNvSpPr>
            <p:nvPr/>
          </p:nvSpPr>
          <p:spPr bwMode="auto">
            <a:xfrm>
              <a:off x="680" y="2928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83" name="Oval 63"/>
            <p:cNvSpPr>
              <a:spLocks noChangeArrowheads="1"/>
            </p:cNvSpPr>
            <p:nvPr/>
          </p:nvSpPr>
          <p:spPr bwMode="auto">
            <a:xfrm>
              <a:off x="1016" y="3800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84" name="Line 64"/>
            <p:cNvSpPr>
              <a:spLocks noChangeShapeType="1"/>
            </p:cNvSpPr>
            <p:nvPr/>
          </p:nvSpPr>
          <p:spPr bwMode="auto">
            <a:xfrm flipH="1">
              <a:off x="1192" y="3888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85" name="Rectangle 65"/>
            <p:cNvSpPr>
              <a:spLocks noChangeArrowheads="1"/>
            </p:cNvSpPr>
            <p:nvPr/>
          </p:nvSpPr>
          <p:spPr bwMode="auto">
            <a:xfrm>
              <a:off x="999" y="3792"/>
              <a:ext cx="180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X</a:t>
              </a:r>
            </a:p>
          </p:txBody>
        </p:sp>
        <p:sp>
          <p:nvSpPr>
            <p:cNvPr id="901186" name="Line 66"/>
            <p:cNvSpPr>
              <a:spLocks noChangeShapeType="1"/>
            </p:cNvSpPr>
            <p:nvPr/>
          </p:nvSpPr>
          <p:spPr bwMode="auto">
            <a:xfrm>
              <a:off x="680" y="3888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87" name="Line 67"/>
            <p:cNvSpPr>
              <a:spLocks noChangeShapeType="1"/>
            </p:cNvSpPr>
            <p:nvPr/>
          </p:nvSpPr>
          <p:spPr bwMode="auto">
            <a:xfrm>
              <a:off x="4848" y="245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0118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Fully Associative Cache</a:t>
            </a:r>
          </a:p>
        </p:txBody>
      </p:sp>
      <p:sp>
        <p:nvSpPr>
          <p:cNvPr id="901189" name="Rectangle 69"/>
          <p:cNvSpPr>
            <a:spLocks noGrp="1" noChangeArrowheads="1"/>
          </p:cNvSpPr>
          <p:nvPr>
            <p:ph type="body" sz="half" idx="1"/>
          </p:nvPr>
        </p:nvSpPr>
        <p:spPr>
          <a:xfrm>
            <a:off x="558800" y="1371600"/>
            <a:ext cx="7924800" cy="2552700"/>
          </a:xfrm>
        </p:spPr>
        <p:txBody>
          <a:bodyPr/>
          <a:lstStyle/>
          <a:p>
            <a:r>
              <a:rPr lang="en-US" sz="1800"/>
              <a:t>Forget about the Cache Index</a:t>
            </a:r>
          </a:p>
          <a:p>
            <a:r>
              <a:rPr lang="en-US" sz="1800"/>
              <a:t>Compare the Cache Tags of  all cache entries in parallel</a:t>
            </a:r>
          </a:p>
          <a:p>
            <a:r>
              <a:rPr lang="en-US" sz="1800"/>
              <a:t>Example: Block Size = 32 Byte blocks, we need N 27-bit comparators</a:t>
            </a:r>
          </a:p>
          <a:p>
            <a:r>
              <a:rPr lang="en-US" sz="1800"/>
              <a:t>By definition: Conflict Miss = 0 for a fully associative cache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Handling Cache Misses</a:t>
            </a:r>
          </a:p>
        </p:txBody>
      </p:sp>
      <p:sp>
        <p:nvSpPr>
          <p:cNvPr id="906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Read misses bring blocks from memory </a:t>
            </a:r>
          </a:p>
          <a:p>
            <a:pPr>
              <a:lnSpc>
                <a:spcPct val="90000"/>
              </a:lnSpc>
            </a:pPr>
            <a:r>
              <a:rPr lang="en-US" sz="2800"/>
              <a:t>Write access requires careful maintenance of consistency between cache and main memory</a:t>
            </a:r>
          </a:p>
          <a:p>
            <a:pPr>
              <a:lnSpc>
                <a:spcPct val="90000"/>
              </a:lnSpc>
            </a:pPr>
            <a:r>
              <a:rPr lang="en-US" sz="2800"/>
              <a:t>Two write strategies: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Write through: write to both cache and memory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Read misses cannot result in writes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No allocation of a cache block is needed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Always combined with write buffers so that don’t wait for slow memory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Write back: write cache only; write to memory when cache block is replaced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Is block clean or dirty?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No writes to slow memory for repeated write accesses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Requires allocation of a cache block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138238"/>
            <a:ext cx="7010400" cy="1347787"/>
            <a:chOff x="776" y="632"/>
            <a:chExt cx="3152" cy="819"/>
          </a:xfrm>
        </p:grpSpPr>
        <p:sp>
          <p:nvSpPr>
            <p:cNvPr id="907267" name="Rectangle 3"/>
            <p:cNvSpPr>
              <a:spLocks noChangeArrowheads="1"/>
            </p:cNvSpPr>
            <p:nvPr/>
          </p:nvSpPr>
          <p:spPr bwMode="auto">
            <a:xfrm>
              <a:off x="776" y="632"/>
              <a:ext cx="800" cy="60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68" name="Rectangle 4"/>
            <p:cNvSpPr>
              <a:spLocks noChangeArrowheads="1"/>
            </p:cNvSpPr>
            <p:nvPr/>
          </p:nvSpPr>
          <p:spPr bwMode="auto">
            <a:xfrm>
              <a:off x="855" y="816"/>
              <a:ext cx="528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Processor</a:t>
              </a:r>
            </a:p>
          </p:txBody>
        </p:sp>
        <p:sp>
          <p:nvSpPr>
            <p:cNvPr id="907269" name="Rectangle 5"/>
            <p:cNvSpPr>
              <a:spLocks noChangeArrowheads="1"/>
            </p:cNvSpPr>
            <p:nvPr/>
          </p:nvSpPr>
          <p:spPr bwMode="auto">
            <a:xfrm>
              <a:off x="2312" y="632"/>
              <a:ext cx="560" cy="3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70" name="Rectangle 6"/>
            <p:cNvSpPr>
              <a:spLocks noChangeArrowheads="1"/>
            </p:cNvSpPr>
            <p:nvPr/>
          </p:nvSpPr>
          <p:spPr bwMode="auto">
            <a:xfrm>
              <a:off x="2391" y="720"/>
              <a:ext cx="356" cy="2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Cache</a:t>
              </a:r>
            </a:p>
          </p:txBody>
        </p:sp>
        <p:sp>
          <p:nvSpPr>
            <p:cNvPr id="907271" name="Rectangle 7"/>
            <p:cNvSpPr>
              <a:spLocks noChangeArrowheads="1"/>
            </p:cNvSpPr>
            <p:nvPr/>
          </p:nvSpPr>
          <p:spPr bwMode="auto">
            <a:xfrm>
              <a:off x="2312" y="1064"/>
              <a:ext cx="560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72" name="Line 8"/>
            <p:cNvSpPr>
              <a:spLocks noChangeShapeType="1"/>
            </p:cNvSpPr>
            <p:nvPr/>
          </p:nvSpPr>
          <p:spPr bwMode="auto">
            <a:xfrm>
              <a:off x="2448" y="106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73" name="Line 9"/>
            <p:cNvSpPr>
              <a:spLocks noChangeShapeType="1"/>
            </p:cNvSpPr>
            <p:nvPr/>
          </p:nvSpPr>
          <p:spPr bwMode="auto">
            <a:xfrm>
              <a:off x="2592" y="106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74" name="Line 10"/>
            <p:cNvSpPr>
              <a:spLocks noChangeShapeType="1"/>
            </p:cNvSpPr>
            <p:nvPr/>
          </p:nvSpPr>
          <p:spPr bwMode="auto">
            <a:xfrm>
              <a:off x="2736" y="106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75" name="Line 11"/>
            <p:cNvSpPr>
              <a:spLocks noChangeShapeType="1"/>
            </p:cNvSpPr>
            <p:nvPr/>
          </p:nvSpPr>
          <p:spPr bwMode="auto">
            <a:xfrm>
              <a:off x="2024" y="1152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76" name="Line 12"/>
            <p:cNvSpPr>
              <a:spLocks noChangeShapeType="1"/>
            </p:cNvSpPr>
            <p:nvPr/>
          </p:nvSpPr>
          <p:spPr bwMode="auto">
            <a:xfrm>
              <a:off x="1592" y="81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77" name="Rectangle 13"/>
            <p:cNvSpPr>
              <a:spLocks noChangeArrowheads="1"/>
            </p:cNvSpPr>
            <p:nvPr/>
          </p:nvSpPr>
          <p:spPr bwMode="auto">
            <a:xfrm>
              <a:off x="2247" y="1248"/>
              <a:ext cx="604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Write Buffer</a:t>
              </a:r>
            </a:p>
          </p:txBody>
        </p:sp>
        <p:sp>
          <p:nvSpPr>
            <p:cNvPr id="907278" name="Rectangle 14"/>
            <p:cNvSpPr>
              <a:spLocks noChangeArrowheads="1"/>
            </p:cNvSpPr>
            <p:nvPr/>
          </p:nvSpPr>
          <p:spPr bwMode="auto">
            <a:xfrm>
              <a:off x="3272" y="632"/>
              <a:ext cx="656" cy="60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79" name="Rectangle 15"/>
            <p:cNvSpPr>
              <a:spLocks noChangeArrowheads="1"/>
            </p:cNvSpPr>
            <p:nvPr/>
          </p:nvSpPr>
          <p:spPr bwMode="auto">
            <a:xfrm>
              <a:off x="3351" y="816"/>
              <a:ext cx="356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DRAM</a:t>
              </a:r>
            </a:p>
          </p:txBody>
        </p:sp>
        <p:sp>
          <p:nvSpPr>
            <p:cNvPr id="907280" name="Line 16"/>
            <p:cNvSpPr>
              <a:spLocks noChangeShapeType="1"/>
            </p:cNvSpPr>
            <p:nvPr/>
          </p:nvSpPr>
          <p:spPr bwMode="auto">
            <a:xfrm>
              <a:off x="2888" y="1152"/>
              <a:ext cx="3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1" name="Line 17"/>
            <p:cNvSpPr>
              <a:spLocks noChangeShapeType="1"/>
            </p:cNvSpPr>
            <p:nvPr/>
          </p:nvSpPr>
          <p:spPr bwMode="auto">
            <a:xfrm>
              <a:off x="2888" y="816"/>
              <a:ext cx="3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2" name="Line 18"/>
            <p:cNvSpPr>
              <a:spLocks noChangeShapeType="1"/>
            </p:cNvSpPr>
            <p:nvPr/>
          </p:nvSpPr>
          <p:spPr bwMode="auto">
            <a:xfrm>
              <a:off x="2016" y="824"/>
              <a:ext cx="0" cy="3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07283" name="Rectangle 19"/>
          <p:cNvSpPr>
            <a:spLocks noChangeArrowheads="1"/>
          </p:cNvSpPr>
          <p:nvPr/>
        </p:nvSpPr>
        <p:spPr bwMode="auto">
          <a:xfrm>
            <a:off x="0" y="2509838"/>
            <a:ext cx="9144000" cy="2476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latin typeface="Arial" pitchFamily="-110" charset="0"/>
              </a:rPr>
              <a:t> Processor writes data into the cache and the write buffer</a:t>
            </a:r>
          </a:p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latin typeface="Arial" pitchFamily="-110" charset="0"/>
              </a:rPr>
              <a:t> Memory controller writes contents of the buffer to memory</a:t>
            </a:r>
          </a:p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latin typeface="Arial" pitchFamily="-110" charset="0"/>
              </a:rPr>
              <a:t> Increased write frequency can cause saturation of write buffer</a:t>
            </a:r>
          </a:p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latin typeface="Arial" pitchFamily="-110" charset="0"/>
              </a:rPr>
              <a:t> If CPU cycle time too fast and/or too many store instructions in a row:</a:t>
            </a:r>
          </a:p>
          <a:p>
            <a:pPr marL="685800" lvl="1" indent="-190500" eaLnBrk="1" hangingPunct="1"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1800">
                <a:latin typeface="Arial" pitchFamily="-110" charset="0"/>
                <a:ea typeface="ＭＳ Ｐゴシック" pitchFamily="-110" charset="-128"/>
              </a:rPr>
              <a:t> Store buffer will overflow no matter how big you make it</a:t>
            </a:r>
          </a:p>
          <a:p>
            <a:pPr marL="685800" lvl="1" indent="-190500" eaLnBrk="1" hangingPunct="1"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1800">
                <a:latin typeface="Arial" pitchFamily="-110" charset="0"/>
                <a:ea typeface="ＭＳ Ｐゴシック" pitchFamily="-110" charset="-128"/>
              </a:rPr>
              <a:t> The CPU Cycle Time get closer to DRAM Write Cycle Time</a:t>
            </a:r>
            <a:endParaRPr lang="en-US" sz="2000">
              <a:latin typeface="Arial" pitchFamily="-110" charset="0"/>
              <a:ea typeface="ＭＳ Ｐゴシック" pitchFamily="-110" charset="-128"/>
            </a:endParaRPr>
          </a:p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latin typeface="Arial" pitchFamily="-110" charset="0"/>
              </a:rPr>
              <a:t> Write buffer saturation can be handled by installing a second level (L2) cache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09600" y="5253038"/>
            <a:ext cx="7391400" cy="1606550"/>
            <a:chOff x="824" y="3320"/>
            <a:chExt cx="4112" cy="778"/>
          </a:xfrm>
        </p:grpSpPr>
        <p:sp>
          <p:nvSpPr>
            <p:cNvPr id="907285" name="Rectangle 21"/>
            <p:cNvSpPr>
              <a:spLocks noChangeArrowheads="1"/>
            </p:cNvSpPr>
            <p:nvPr/>
          </p:nvSpPr>
          <p:spPr bwMode="auto">
            <a:xfrm>
              <a:off x="824" y="3320"/>
              <a:ext cx="800" cy="60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6" name="Rectangle 22"/>
            <p:cNvSpPr>
              <a:spLocks noChangeArrowheads="1"/>
            </p:cNvSpPr>
            <p:nvPr/>
          </p:nvSpPr>
          <p:spPr bwMode="auto">
            <a:xfrm>
              <a:off x="903" y="3504"/>
              <a:ext cx="653" cy="16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Processor</a:t>
              </a:r>
            </a:p>
          </p:txBody>
        </p:sp>
        <p:sp>
          <p:nvSpPr>
            <p:cNvPr id="907287" name="Rectangle 23"/>
            <p:cNvSpPr>
              <a:spLocks noChangeArrowheads="1"/>
            </p:cNvSpPr>
            <p:nvPr/>
          </p:nvSpPr>
          <p:spPr bwMode="auto">
            <a:xfrm>
              <a:off x="2360" y="3320"/>
              <a:ext cx="560" cy="3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8" name="Rectangle 24"/>
            <p:cNvSpPr>
              <a:spLocks noChangeArrowheads="1"/>
            </p:cNvSpPr>
            <p:nvPr/>
          </p:nvSpPr>
          <p:spPr bwMode="auto">
            <a:xfrm>
              <a:off x="2439" y="3408"/>
              <a:ext cx="440" cy="1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Cache</a:t>
              </a:r>
            </a:p>
          </p:txBody>
        </p:sp>
        <p:sp>
          <p:nvSpPr>
            <p:cNvPr id="907289" name="Rectangle 25"/>
            <p:cNvSpPr>
              <a:spLocks noChangeArrowheads="1"/>
            </p:cNvSpPr>
            <p:nvPr/>
          </p:nvSpPr>
          <p:spPr bwMode="auto">
            <a:xfrm>
              <a:off x="2360" y="3752"/>
              <a:ext cx="560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0" name="Line 26"/>
            <p:cNvSpPr>
              <a:spLocks noChangeShapeType="1"/>
            </p:cNvSpPr>
            <p:nvPr/>
          </p:nvSpPr>
          <p:spPr bwMode="auto">
            <a:xfrm>
              <a:off x="2496" y="375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1" name="Line 27"/>
            <p:cNvSpPr>
              <a:spLocks noChangeShapeType="1"/>
            </p:cNvSpPr>
            <p:nvPr/>
          </p:nvSpPr>
          <p:spPr bwMode="auto">
            <a:xfrm>
              <a:off x="2640" y="375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2" name="Line 28"/>
            <p:cNvSpPr>
              <a:spLocks noChangeShapeType="1"/>
            </p:cNvSpPr>
            <p:nvPr/>
          </p:nvSpPr>
          <p:spPr bwMode="auto">
            <a:xfrm>
              <a:off x="2784" y="375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3" name="Line 29"/>
            <p:cNvSpPr>
              <a:spLocks noChangeShapeType="1"/>
            </p:cNvSpPr>
            <p:nvPr/>
          </p:nvSpPr>
          <p:spPr bwMode="auto">
            <a:xfrm>
              <a:off x="2072" y="3840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4" name="Line 30"/>
            <p:cNvSpPr>
              <a:spLocks noChangeShapeType="1"/>
            </p:cNvSpPr>
            <p:nvPr/>
          </p:nvSpPr>
          <p:spPr bwMode="auto">
            <a:xfrm>
              <a:off x="1640" y="350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5" name="Rectangle 31"/>
            <p:cNvSpPr>
              <a:spLocks noChangeArrowheads="1"/>
            </p:cNvSpPr>
            <p:nvPr/>
          </p:nvSpPr>
          <p:spPr bwMode="auto">
            <a:xfrm>
              <a:off x="2295" y="3936"/>
              <a:ext cx="748" cy="1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Write Buffer</a:t>
              </a:r>
            </a:p>
          </p:txBody>
        </p:sp>
        <p:sp>
          <p:nvSpPr>
            <p:cNvPr id="907296" name="Rectangle 32"/>
            <p:cNvSpPr>
              <a:spLocks noChangeArrowheads="1"/>
            </p:cNvSpPr>
            <p:nvPr/>
          </p:nvSpPr>
          <p:spPr bwMode="auto">
            <a:xfrm>
              <a:off x="4280" y="3320"/>
              <a:ext cx="656" cy="60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7" name="Rectangle 33"/>
            <p:cNvSpPr>
              <a:spLocks noChangeArrowheads="1"/>
            </p:cNvSpPr>
            <p:nvPr/>
          </p:nvSpPr>
          <p:spPr bwMode="auto">
            <a:xfrm>
              <a:off x="4359" y="3504"/>
              <a:ext cx="440" cy="16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DRAM</a:t>
              </a:r>
            </a:p>
          </p:txBody>
        </p:sp>
        <p:sp>
          <p:nvSpPr>
            <p:cNvPr id="907298" name="Line 34"/>
            <p:cNvSpPr>
              <a:spLocks noChangeShapeType="1"/>
            </p:cNvSpPr>
            <p:nvPr/>
          </p:nvSpPr>
          <p:spPr bwMode="auto">
            <a:xfrm>
              <a:off x="2936" y="3840"/>
              <a:ext cx="3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9" name="Line 35"/>
            <p:cNvSpPr>
              <a:spLocks noChangeShapeType="1"/>
            </p:cNvSpPr>
            <p:nvPr/>
          </p:nvSpPr>
          <p:spPr bwMode="auto">
            <a:xfrm>
              <a:off x="2936" y="3504"/>
              <a:ext cx="3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00" name="Line 36"/>
            <p:cNvSpPr>
              <a:spLocks noChangeShapeType="1"/>
            </p:cNvSpPr>
            <p:nvPr/>
          </p:nvSpPr>
          <p:spPr bwMode="auto">
            <a:xfrm>
              <a:off x="2064" y="3512"/>
              <a:ext cx="0" cy="3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01" name="Rectangle 37"/>
            <p:cNvSpPr>
              <a:spLocks noChangeArrowheads="1"/>
            </p:cNvSpPr>
            <p:nvPr/>
          </p:nvSpPr>
          <p:spPr bwMode="auto">
            <a:xfrm>
              <a:off x="3320" y="3320"/>
              <a:ext cx="416" cy="60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02" name="Rectangle 38"/>
            <p:cNvSpPr>
              <a:spLocks noChangeArrowheads="1"/>
            </p:cNvSpPr>
            <p:nvPr/>
          </p:nvSpPr>
          <p:spPr bwMode="auto">
            <a:xfrm>
              <a:off x="3310" y="3456"/>
              <a:ext cx="440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L2</a:t>
              </a:r>
            </a:p>
            <a:p>
              <a:pPr algn="ctr"/>
              <a:r>
                <a:rPr lang="en-US" sz="1600" b="1">
                  <a:solidFill>
                    <a:schemeClr val="accent2"/>
                  </a:solidFill>
                  <a:latin typeface="Arial" pitchFamily="-110" charset="0"/>
                </a:rPr>
                <a:t>Cache</a:t>
              </a:r>
            </a:p>
          </p:txBody>
        </p:sp>
        <p:sp>
          <p:nvSpPr>
            <p:cNvPr id="907303" name="Line 39"/>
            <p:cNvSpPr>
              <a:spLocks noChangeShapeType="1"/>
            </p:cNvSpPr>
            <p:nvPr/>
          </p:nvSpPr>
          <p:spPr bwMode="auto">
            <a:xfrm>
              <a:off x="3752" y="3600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07305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Write Through via Buffering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Text Box 2"/>
          <p:cNvSpPr txBox="1">
            <a:spLocks noChangeArrowheads="1"/>
          </p:cNvSpPr>
          <p:nvPr/>
        </p:nvSpPr>
        <p:spPr bwMode="auto">
          <a:xfrm>
            <a:off x="0" y="5638800"/>
            <a:ext cx="891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>
              <a:spcBef>
                <a:spcPct val="50000"/>
              </a:spcBef>
              <a:buClr>
                <a:srgbClr val="FF0000"/>
              </a:buClr>
              <a:buFont typeface="Times" pitchFamily="-110" charset="0"/>
              <a:buChar char="•"/>
            </a:pPr>
            <a:r>
              <a:rPr lang="en-US" sz="2000">
                <a:latin typeface="Arial" pitchFamily="-110" charset="0"/>
              </a:rPr>
              <a:t>Empirical results indicates less significance of replacement strategy with </a:t>
            </a:r>
          </a:p>
          <a:p>
            <a:pPr marL="228600" indent="-228600">
              <a:buFont typeface="Monotype Sorts" pitchFamily="-110" charset="2"/>
              <a:buNone/>
            </a:pPr>
            <a:r>
              <a:rPr lang="en-US" sz="2000">
                <a:latin typeface="Arial" pitchFamily="-110" charset="0"/>
              </a:rPr>
              <a:t>    increased cache sizes</a:t>
            </a:r>
            <a:endParaRPr lang="en-US" sz="2000" b="1"/>
          </a:p>
        </p:txBody>
      </p:sp>
      <p:sp>
        <p:nvSpPr>
          <p:cNvPr id="9082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Block Replacement Strategy</a:t>
            </a:r>
          </a:p>
        </p:txBody>
      </p:sp>
      <p:sp>
        <p:nvSpPr>
          <p:cNvPr id="908293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pPr marL="285750" indent="-285750">
              <a:lnSpc>
                <a:spcPct val="90000"/>
              </a:lnSpc>
              <a:tabLst>
                <a:tab pos="2000250" algn="r"/>
                <a:tab pos="3028950" algn="r"/>
                <a:tab pos="3886200" algn="r"/>
                <a:tab pos="4972050" algn="r"/>
                <a:tab pos="5943600" algn="r"/>
                <a:tab pos="7143750" algn="r"/>
              </a:tabLst>
            </a:pPr>
            <a:r>
              <a:rPr lang="en-US" sz="1800"/>
              <a:t>Straight forward for Direct Mapped since every block has only one location</a:t>
            </a:r>
          </a:p>
          <a:p>
            <a:pPr marL="285750" indent="-285750">
              <a:lnSpc>
                <a:spcPct val="90000"/>
              </a:lnSpc>
              <a:spcBef>
                <a:spcPct val="40000"/>
              </a:spcBef>
              <a:tabLst>
                <a:tab pos="2000250" algn="r"/>
                <a:tab pos="3028950" algn="r"/>
                <a:tab pos="3886200" algn="r"/>
                <a:tab pos="4972050" algn="r"/>
                <a:tab pos="5943600" algn="r"/>
                <a:tab pos="7143750" algn="r"/>
              </a:tabLst>
            </a:pPr>
            <a:r>
              <a:rPr lang="en-US" sz="1800"/>
              <a:t>Set Associative or Fully Associative: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tabLst>
                <a:tab pos="2000250" algn="r"/>
                <a:tab pos="3028950" algn="r"/>
                <a:tab pos="3886200" algn="r"/>
                <a:tab pos="4972050" algn="r"/>
                <a:tab pos="5943600" algn="r"/>
                <a:tab pos="7143750" algn="r"/>
              </a:tabLst>
            </a:pPr>
            <a:r>
              <a:rPr lang="en-US" sz="1800"/>
              <a:t> Random: pick any block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tabLst>
                <a:tab pos="2000250" algn="r"/>
                <a:tab pos="3028950" algn="r"/>
                <a:tab pos="3886200" algn="r"/>
                <a:tab pos="4972050" algn="r"/>
                <a:tab pos="5943600" algn="r"/>
                <a:tab pos="7143750" algn="r"/>
              </a:tabLst>
            </a:pPr>
            <a:r>
              <a:rPr lang="en-US" sz="1800"/>
              <a:t> LRU (Least Recently Used)</a:t>
            </a:r>
          </a:p>
          <a:p>
            <a:pPr marL="1143000" lvl="2">
              <a:lnSpc>
                <a:spcPct val="90000"/>
              </a:lnSpc>
              <a:tabLst>
                <a:tab pos="2000250" algn="r"/>
                <a:tab pos="3028950" algn="r"/>
                <a:tab pos="3886200" algn="r"/>
                <a:tab pos="4972050" algn="r"/>
                <a:tab pos="5943600" algn="r"/>
                <a:tab pos="7143750" algn="r"/>
              </a:tabLst>
            </a:pPr>
            <a:r>
              <a:rPr lang="en-US" sz="1600"/>
              <a:t>requires tracking block reference</a:t>
            </a:r>
          </a:p>
          <a:p>
            <a:pPr marL="1143000" lvl="2">
              <a:lnSpc>
                <a:spcPct val="90000"/>
              </a:lnSpc>
              <a:tabLst>
                <a:tab pos="2000250" algn="r"/>
                <a:tab pos="3028950" algn="r"/>
                <a:tab pos="3886200" algn="r"/>
                <a:tab pos="4972050" algn="r"/>
                <a:tab pos="5943600" algn="r"/>
                <a:tab pos="7143750" algn="r"/>
              </a:tabLst>
            </a:pPr>
            <a:r>
              <a:rPr lang="en-US" sz="1600"/>
              <a:t>for two-way set associative cache, reference bit attached to every block</a:t>
            </a:r>
          </a:p>
          <a:p>
            <a:pPr marL="1143000" lvl="2">
              <a:lnSpc>
                <a:spcPct val="90000"/>
              </a:lnSpc>
              <a:tabLst>
                <a:tab pos="2000250" algn="r"/>
                <a:tab pos="3028950" algn="r"/>
                <a:tab pos="3886200" algn="r"/>
                <a:tab pos="4972050" algn="r"/>
                <a:tab pos="5943600" algn="r"/>
                <a:tab pos="7143750" algn="r"/>
              </a:tabLst>
            </a:pPr>
            <a:r>
              <a:rPr lang="en-US" sz="1600"/>
              <a:t>more complex hardware is needed for higher level of cache associativity</a:t>
            </a:r>
            <a:endParaRPr lang="en-US" sz="1400"/>
          </a:p>
        </p:txBody>
      </p:sp>
      <p:graphicFrame>
        <p:nvGraphicFramePr>
          <p:cNvPr id="908294" name="Object 6"/>
          <p:cNvGraphicFramePr>
            <a:graphicFrameLocks noGrp="1"/>
          </p:cNvGraphicFramePr>
          <p:nvPr>
            <p:ph sz="half" idx="2"/>
          </p:nvPr>
        </p:nvGraphicFramePr>
        <p:xfrm>
          <a:off x="533400" y="3733800"/>
          <a:ext cx="8382000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09" name="Document" r:id="rId5" imgW="5629656" imgH="1258824" progId="Word.Document.8">
                  <p:embed/>
                </p:oleObj>
              </mc:Choice>
              <mc:Fallback>
                <p:oleObj name="Document" r:id="rId5" imgW="5629656" imgH="1258824" progId="Word.Document.8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733800"/>
                        <a:ext cx="8382000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9314" name="Object 2"/>
          <p:cNvGraphicFramePr>
            <a:graphicFrameLocks noChangeAspect="1"/>
          </p:cNvGraphicFramePr>
          <p:nvPr/>
        </p:nvGraphicFramePr>
        <p:xfrm>
          <a:off x="1066800" y="4419600"/>
          <a:ext cx="702945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14" name="Equation" r:id="rId4" imgW="7023100" imgH="622300" progId="Equation.3">
                  <p:embed/>
                </p:oleObj>
              </mc:Choice>
              <mc:Fallback>
                <p:oleObj name="Equation" r:id="rId4" imgW="7023100" imgH="622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19600"/>
                        <a:ext cx="7029450" cy="620713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9315" name="Object 3"/>
          <p:cNvGraphicFramePr>
            <a:graphicFrameLocks noChangeAspect="1"/>
          </p:cNvGraphicFramePr>
          <p:nvPr/>
        </p:nvGraphicFramePr>
        <p:xfrm>
          <a:off x="911225" y="3413125"/>
          <a:ext cx="747712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15" name="Equation" r:id="rId6" imgW="7454900" imgH="241300" progId="Equation.3">
                  <p:embed/>
                </p:oleObj>
              </mc:Choice>
              <mc:Fallback>
                <p:oleObj name="Equation" r:id="rId6" imgW="7454900" imgH="241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3413125"/>
                        <a:ext cx="7477125" cy="244475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9316" name="Object 4"/>
          <p:cNvGraphicFramePr>
            <a:graphicFrameLocks noChangeAspect="1"/>
          </p:cNvGraphicFramePr>
          <p:nvPr/>
        </p:nvGraphicFramePr>
        <p:xfrm>
          <a:off x="1524000" y="3962400"/>
          <a:ext cx="6088063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16" name="Equation" r:id="rId8" imgW="6172200" imgH="241300" progId="Equation.3">
                  <p:embed/>
                </p:oleObj>
              </mc:Choice>
              <mc:Fallback>
                <p:oleObj name="Equation" r:id="rId8" imgW="6172200" imgH="2413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962400"/>
                        <a:ext cx="6088063" cy="239713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9317" name="Object 5"/>
          <p:cNvGraphicFramePr>
            <a:graphicFrameLocks/>
          </p:cNvGraphicFramePr>
          <p:nvPr/>
        </p:nvGraphicFramePr>
        <p:xfrm>
          <a:off x="0" y="5867400"/>
          <a:ext cx="91313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17" name="Equation" r:id="rId10" imgW="9131300" imgH="660400" progId="Equation.3">
                  <p:embed/>
                </p:oleObj>
              </mc:Choice>
              <mc:Fallback>
                <p:oleObj name="Equation" r:id="rId10" imgW="9131300" imgH="660400" progId="Equation.3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67400"/>
                        <a:ext cx="9131300" cy="6572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9318" name="Text Box 6"/>
          <p:cNvSpPr txBox="1">
            <a:spLocks noChangeArrowheads="1"/>
          </p:cNvSpPr>
          <p:nvPr/>
        </p:nvSpPr>
        <p:spPr bwMode="auto">
          <a:xfrm>
            <a:off x="0" y="5241925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For write-through scheme: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09319" name="Line 7"/>
          <p:cNvSpPr>
            <a:spLocks noChangeShapeType="1"/>
          </p:cNvSpPr>
          <p:nvPr/>
        </p:nvSpPr>
        <p:spPr bwMode="auto">
          <a:xfrm flipH="1">
            <a:off x="7620000" y="5724525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20" name="Text Box 8"/>
          <p:cNvSpPr txBox="1">
            <a:spLocks noChangeArrowheads="1"/>
          </p:cNvSpPr>
          <p:nvPr/>
        </p:nvSpPr>
        <p:spPr bwMode="auto">
          <a:xfrm>
            <a:off x="6781800" y="5191125"/>
            <a:ext cx="2362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Arial" pitchFamily="-110" charset="0"/>
              </a:rPr>
              <a:t>Hard to control, assume enough buffer size</a:t>
            </a:r>
          </a:p>
        </p:txBody>
      </p:sp>
      <p:sp>
        <p:nvSpPr>
          <p:cNvPr id="90932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Cache Performance</a:t>
            </a:r>
          </a:p>
        </p:txBody>
      </p:sp>
      <p:sp>
        <p:nvSpPr>
          <p:cNvPr id="909322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To enhance cache performance, one can:</a:t>
            </a:r>
          </a:p>
          <a:p>
            <a:pPr lvl="1"/>
            <a:r>
              <a:rPr lang="en-US" sz="2000"/>
              <a:t>Reduce the miss rate (e.g. diminishing blocks collisions)</a:t>
            </a:r>
          </a:p>
          <a:p>
            <a:pPr lvl="1"/>
            <a:r>
              <a:rPr lang="en-US" sz="2000"/>
              <a:t>Reduce the miss penalty (e.g. adding multi-level caching)</a:t>
            </a:r>
          </a:p>
          <a:p>
            <a:pPr lvl="1"/>
            <a:r>
              <a:rPr lang="en-US" sz="2000"/>
              <a:t>Enhance hit access time (e.g. simple and small cache)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9318" grpId="0"/>
      <p:bldP spid="9093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ChangeArrowheads="1"/>
          </p:cNvSpPr>
          <p:nvPr/>
        </p:nvSpPr>
        <p:spPr bwMode="auto">
          <a:xfrm>
            <a:off x="614363" y="3168650"/>
            <a:ext cx="2706687" cy="747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07" name="Rectangle 3"/>
          <p:cNvSpPr>
            <a:spLocks noChangeArrowheads="1"/>
          </p:cNvSpPr>
          <p:nvPr/>
        </p:nvSpPr>
        <p:spPr bwMode="auto">
          <a:xfrm>
            <a:off x="1527175" y="3408363"/>
            <a:ext cx="903288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Control</a:t>
            </a:r>
          </a:p>
        </p:txBody>
      </p:sp>
      <p:sp>
        <p:nvSpPr>
          <p:cNvPr id="891908" name="Rectangle 4"/>
          <p:cNvSpPr>
            <a:spLocks noChangeArrowheads="1"/>
          </p:cNvSpPr>
          <p:nvPr/>
        </p:nvSpPr>
        <p:spPr bwMode="auto">
          <a:xfrm>
            <a:off x="614363" y="4173538"/>
            <a:ext cx="1893887" cy="11334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09" name="Rectangle 5"/>
          <p:cNvSpPr>
            <a:spLocks noChangeArrowheads="1"/>
          </p:cNvSpPr>
          <p:nvPr/>
        </p:nvSpPr>
        <p:spPr bwMode="auto">
          <a:xfrm>
            <a:off x="679450" y="4448175"/>
            <a:ext cx="10509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Datapath</a:t>
            </a:r>
          </a:p>
        </p:txBody>
      </p:sp>
      <p:sp>
        <p:nvSpPr>
          <p:cNvPr id="891910" name="Rectangle 6"/>
          <p:cNvSpPr>
            <a:spLocks noChangeArrowheads="1"/>
          </p:cNvSpPr>
          <p:nvPr/>
        </p:nvSpPr>
        <p:spPr bwMode="auto">
          <a:xfrm>
            <a:off x="7413625" y="2782888"/>
            <a:ext cx="1489075" cy="26781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1" name="Rectangle 7"/>
          <p:cNvSpPr>
            <a:spLocks noChangeArrowheads="1"/>
          </p:cNvSpPr>
          <p:nvPr/>
        </p:nvSpPr>
        <p:spPr bwMode="auto">
          <a:xfrm>
            <a:off x="7651750" y="3648075"/>
            <a:ext cx="1220788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Secondary</a:t>
            </a:r>
          </a:p>
          <a:p>
            <a:pPr algn="ctr"/>
            <a:r>
              <a:rPr lang="en-US" sz="1600" b="1">
                <a:latin typeface="Arial" pitchFamily="-110" charset="0"/>
              </a:rPr>
              <a:t>Storage</a:t>
            </a:r>
          </a:p>
          <a:p>
            <a:pPr algn="ctr"/>
            <a:r>
              <a:rPr lang="en-US" sz="1600" b="1">
                <a:latin typeface="Arial" pitchFamily="-110" charset="0"/>
              </a:rPr>
              <a:t>(Disk)</a:t>
            </a:r>
          </a:p>
        </p:txBody>
      </p:sp>
      <p:sp>
        <p:nvSpPr>
          <p:cNvPr id="891912" name="Rectangle 8"/>
          <p:cNvSpPr>
            <a:spLocks noChangeArrowheads="1"/>
          </p:cNvSpPr>
          <p:nvPr/>
        </p:nvSpPr>
        <p:spPr bwMode="auto">
          <a:xfrm>
            <a:off x="411163" y="2782888"/>
            <a:ext cx="3416300" cy="26781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3" name="Rectangle 9"/>
          <p:cNvSpPr>
            <a:spLocks noChangeArrowheads="1"/>
          </p:cNvSpPr>
          <p:nvPr/>
        </p:nvSpPr>
        <p:spPr bwMode="auto">
          <a:xfrm>
            <a:off x="1693863" y="2770188"/>
            <a:ext cx="142398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Arial" pitchFamily="-110" charset="0"/>
              </a:rPr>
              <a:t>Processor</a:t>
            </a:r>
            <a:endParaRPr lang="en-US" sz="1600" b="1">
              <a:latin typeface="Arial" pitchFamily="-110" charset="0"/>
            </a:endParaRPr>
          </a:p>
        </p:txBody>
      </p:sp>
      <p:sp>
        <p:nvSpPr>
          <p:cNvPr id="891914" name="Line 10"/>
          <p:cNvSpPr>
            <a:spLocks noChangeShapeType="1"/>
          </p:cNvSpPr>
          <p:nvPr/>
        </p:nvSpPr>
        <p:spPr bwMode="auto">
          <a:xfrm flipV="1">
            <a:off x="2544763" y="2770188"/>
            <a:ext cx="4852987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5" name="Line 11"/>
          <p:cNvSpPr>
            <a:spLocks noChangeShapeType="1"/>
          </p:cNvSpPr>
          <p:nvPr/>
        </p:nvSpPr>
        <p:spPr bwMode="auto">
          <a:xfrm>
            <a:off x="2468563" y="5284788"/>
            <a:ext cx="4929187" cy="188912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6" name="Rectangle 12"/>
          <p:cNvSpPr>
            <a:spLocks noChangeArrowheads="1"/>
          </p:cNvSpPr>
          <p:nvPr/>
        </p:nvSpPr>
        <p:spPr bwMode="auto">
          <a:xfrm>
            <a:off x="1933575" y="4251325"/>
            <a:ext cx="473075" cy="9779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7" name="Rectangle 13"/>
          <p:cNvSpPr>
            <a:spLocks noChangeArrowheads="1"/>
          </p:cNvSpPr>
          <p:nvPr/>
        </p:nvSpPr>
        <p:spPr bwMode="auto">
          <a:xfrm rot="5400000">
            <a:off x="1669257" y="4623594"/>
            <a:ext cx="11064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Registers</a:t>
            </a:r>
          </a:p>
        </p:txBody>
      </p:sp>
      <p:sp>
        <p:nvSpPr>
          <p:cNvPr id="891918" name="Rectangle 14"/>
          <p:cNvSpPr>
            <a:spLocks noChangeArrowheads="1"/>
          </p:cNvSpPr>
          <p:nvPr/>
        </p:nvSpPr>
        <p:spPr bwMode="auto">
          <a:xfrm>
            <a:off x="2744788" y="4251325"/>
            <a:ext cx="881062" cy="9779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9" name="Rectangle 15"/>
          <p:cNvSpPr>
            <a:spLocks noChangeArrowheads="1"/>
          </p:cNvSpPr>
          <p:nvPr/>
        </p:nvSpPr>
        <p:spPr bwMode="auto">
          <a:xfrm>
            <a:off x="4267200" y="3787775"/>
            <a:ext cx="1184275" cy="15192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20" name="Rectangle 16"/>
          <p:cNvSpPr>
            <a:spLocks noChangeArrowheads="1"/>
          </p:cNvSpPr>
          <p:nvPr/>
        </p:nvSpPr>
        <p:spPr bwMode="auto">
          <a:xfrm>
            <a:off x="5688013" y="3400425"/>
            <a:ext cx="1387475" cy="1906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21" name="Rectangle 17"/>
          <p:cNvSpPr>
            <a:spLocks noChangeArrowheads="1"/>
          </p:cNvSpPr>
          <p:nvPr/>
        </p:nvSpPr>
        <p:spPr bwMode="auto">
          <a:xfrm>
            <a:off x="5919788" y="4033838"/>
            <a:ext cx="960437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Main</a:t>
            </a:r>
          </a:p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(DRAM)</a:t>
            </a:r>
          </a:p>
        </p:txBody>
      </p:sp>
      <p:sp>
        <p:nvSpPr>
          <p:cNvPr id="891922" name="Rectangle 18"/>
          <p:cNvSpPr>
            <a:spLocks noChangeArrowheads="1"/>
          </p:cNvSpPr>
          <p:nvPr/>
        </p:nvSpPr>
        <p:spPr bwMode="auto">
          <a:xfrm>
            <a:off x="4386263" y="4033838"/>
            <a:ext cx="9144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Second</a:t>
            </a:r>
          </a:p>
          <a:p>
            <a:pPr algn="ctr"/>
            <a:r>
              <a:rPr lang="en-US" sz="1600" b="1">
                <a:latin typeface="Arial" pitchFamily="-110" charset="0"/>
              </a:rPr>
              <a:t>Level</a:t>
            </a:r>
          </a:p>
          <a:p>
            <a:pPr algn="ctr"/>
            <a:r>
              <a:rPr lang="en-US" sz="1600" b="1">
                <a:latin typeface="Arial" pitchFamily="-110" charset="0"/>
              </a:rPr>
              <a:t>Cache</a:t>
            </a:r>
          </a:p>
          <a:p>
            <a:pPr algn="ctr"/>
            <a:r>
              <a:rPr lang="en-US" sz="1600" b="1">
                <a:latin typeface="Arial" pitchFamily="-110" charset="0"/>
              </a:rPr>
              <a:t>(SRAM)</a:t>
            </a:r>
          </a:p>
        </p:txBody>
      </p:sp>
      <p:sp>
        <p:nvSpPr>
          <p:cNvPr id="891923" name="Rectangle 19"/>
          <p:cNvSpPr>
            <a:spLocks noChangeArrowheads="1"/>
          </p:cNvSpPr>
          <p:nvPr/>
        </p:nvSpPr>
        <p:spPr bwMode="auto">
          <a:xfrm rot="5400000">
            <a:off x="2761457" y="4417219"/>
            <a:ext cx="982662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On-Chip</a:t>
            </a:r>
          </a:p>
          <a:p>
            <a:pPr algn="ctr"/>
            <a:r>
              <a:rPr lang="en-US" sz="1600" b="1">
                <a:latin typeface="Arial" pitchFamily="-110" charset="0"/>
              </a:rPr>
              <a:t>Cache</a:t>
            </a:r>
          </a:p>
        </p:txBody>
      </p:sp>
      <p:sp>
        <p:nvSpPr>
          <p:cNvPr id="891924" name="Rectangle 20"/>
          <p:cNvSpPr>
            <a:spLocks noChangeArrowheads="1"/>
          </p:cNvSpPr>
          <p:nvPr/>
        </p:nvSpPr>
        <p:spPr bwMode="auto">
          <a:xfrm>
            <a:off x="1935163" y="5813425"/>
            <a:ext cx="9302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Fastest</a:t>
            </a:r>
          </a:p>
        </p:txBody>
      </p:sp>
      <p:sp>
        <p:nvSpPr>
          <p:cNvPr id="891925" name="Rectangle 21"/>
          <p:cNvSpPr>
            <a:spLocks noChangeArrowheads="1"/>
          </p:cNvSpPr>
          <p:nvPr/>
        </p:nvSpPr>
        <p:spPr bwMode="auto">
          <a:xfrm>
            <a:off x="7812088" y="5843588"/>
            <a:ext cx="9810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Slowest</a:t>
            </a:r>
            <a:endParaRPr lang="en-US" sz="1600">
              <a:solidFill>
                <a:srgbClr val="800000"/>
              </a:solidFill>
              <a:latin typeface="Arial" pitchFamily="-110" charset="0"/>
            </a:endParaRPr>
          </a:p>
        </p:txBody>
      </p:sp>
      <p:sp>
        <p:nvSpPr>
          <p:cNvPr id="891926" name="Rectangle 22"/>
          <p:cNvSpPr>
            <a:spLocks noChangeArrowheads="1"/>
          </p:cNvSpPr>
          <p:nvPr/>
        </p:nvSpPr>
        <p:spPr bwMode="auto">
          <a:xfrm>
            <a:off x="1935163" y="6122988"/>
            <a:ext cx="10572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Smallest</a:t>
            </a:r>
          </a:p>
        </p:txBody>
      </p:sp>
      <p:sp>
        <p:nvSpPr>
          <p:cNvPr id="891927" name="Rectangle 23"/>
          <p:cNvSpPr>
            <a:spLocks noChangeArrowheads="1"/>
          </p:cNvSpPr>
          <p:nvPr/>
        </p:nvSpPr>
        <p:spPr bwMode="auto">
          <a:xfrm>
            <a:off x="7812088" y="6153150"/>
            <a:ext cx="942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Biggest</a:t>
            </a:r>
          </a:p>
        </p:txBody>
      </p:sp>
      <p:sp>
        <p:nvSpPr>
          <p:cNvPr id="891928" name="Rectangle 24"/>
          <p:cNvSpPr>
            <a:spLocks noChangeArrowheads="1"/>
          </p:cNvSpPr>
          <p:nvPr/>
        </p:nvSpPr>
        <p:spPr bwMode="auto">
          <a:xfrm>
            <a:off x="1935163" y="6432550"/>
            <a:ext cx="9556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Highest</a:t>
            </a:r>
          </a:p>
        </p:txBody>
      </p:sp>
      <p:sp>
        <p:nvSpPr>
          <p:cNvPr id="891929" name="Rectangle 25"/>
          <p:cNvSpPr>
            <a:spLocks noChangeArrowheads="1"/>
          </p:cNvSpPr>
          <p:nvPr/>
        </p:nvSpPr>
        <p:spPr bwMode="auto">
          <a:xfrm>
            <a:off x="7812088" y="6461125"/>
            <a:ext cx="904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Lowest</a:t>
            </a:r>
          </a:p>
        </p:txBody>
      </p:sp>
      <p:sp>
        <p:nvSpPr>
          <p:cNvPr id="891930" name="Rectangle 26"/>
          <p:cNvSpPr>
            <a:spLocks noChangeArrowheads="1"/>
          </p:cNvSpPr>
          <p:nvPr/>
        </p:nvSpPr>
        <p:spPr bwMode="auto">
          <a:xfrm>
            <a:off x="919163" y="5815013"/>
            <a:ext cx="942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pitchFamily="-110" charset="0"/>
              </a:rPr>
              <a:t>Speed:</a:t>
            </a:r>
          </a:p>
        </p:txBody>
      </p:sp>
      <p:sp>
        <p:nvSpPr>
          <p:cNvPr id="891931" name="Rectangle 27"/>
          <p:cNvSpPr>
            <a:spLocks noChangeArrowheads="1"/>
          </p:cNvSpPr>
          <p:nvPr/>
        </p:nvSpPr>
        <p:spPr bwMode="auto">
          <a:xfrm>
            <a:off x="1122363" y="6122988"/>
            <a:ext cx="714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pitchFamily="-110" charset="0"/>
              </a:rPr>
              <a:t>Size:</a:t>
            </a:r>
          </a:p>
        </p:txBody>
      </p:sp>
      <p:sp>
        <p:nvSpPr>
          <p:cNvPr id="891932" name="Rectangle 28"/>
          <p:cNvSpPr>
            <a:spLocks noChangeArrowheads="1"/>
          </p:cNvSpPr>
          <p:nvPr/>
        </p:nvSpPr>
        <p:spPr bwMode="auto">
          <a:xfrm>
            <a:off x="1020763" y="6432550"/>
            <a:ext cx="765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pitchFamily="-110" charset="0"/>
              </a:rPr>
              <a:t>Cost:</a:t>
            </a:r>
          </a:p>
        </p:txBody>
      </p:sp>
      <p:sp>
        <p:nvSpPr>
          <p:cNvPr id="891933" name="Arc 29"/>
          <p:cNvSpPr>
            <a:spLocks/>
          </p:cNvSpPr>
          <p:nvPr/>
        </p:nvSpPr>
        <p:spPr bwMode="auto">
          <a:xfrm rot="9442657">
            <a:off x="2308225" y="4805363"/>
            <a:ext cx="2132013" cy="1098550"/>
          </a:xfrm>
          <a:custGeom>
            <a:avLst/>
            <a:gdLst>
              <a:gd name="G0" fmla="+- 15805 0 0"/>
              <a:gd name="G1" fmla="+- 21600 0 0"/>
              <a:gd name="G2" fmla="+- 21600 0 0"/>
              <a:gd name="T0" fmla="*/ 0 w 37405"/>
              <a:gd name="T1" fmla="*/ 6877 h 25749"/>
              <a:gd name="T2" fmla="*/ 37003 w 37405"/>
              <a:gd name="T3" fmla="*/ 25749 h 25749"/>
              <a:gd name="T4" fmla="*/ 15805 w 37405"/>
              <a:gd name="T5" fmla="*/ 21600 h 25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405" h="25749" fill="none" extrusionOk="0">
                <a:moveTo>
                  <a:pt x="0" y="6877"/>
                </a:moveTo>
                <a:cubicBezTo>
                  <a:pt x="4085" y="2490"/>
                  <a:pt x="9810" y="-1"/>
                  <a:pt x="15805" y="-1"/>
                </a:cubicBezTo>
                <a:cubicBezTo>
                  <a:pt x="27734" y="0"/>
                  <a:pt x="37405" y="9670"/>
                  <a:pt x="37405" y="21600"/>
                </a:cubicBezTo>
                <a:cubicBezTo>
                  <a:pt x="37405" y="22992"/>
                  <a:pt x="37270" y="24382"/>
                  <a:pt x="37002" y="25748"/>
                </a:cubicBezTo>
              </a:path>
              <a:path w="37405" h="25749" stroke="0" extrusionOk="0">
                <a:moveTo>
                  <a:pt x="0" y="6877"/>
                </a:moveTo>
                <a:cubicBezTo>
                  <a:pt x="4085" y="2490"/>
                  <a:pt x="9810" y="-1"/>
                  <a:pt x="15805" y="-1"/>
                </a:cubicBezTo>
                <a:cubicBezTo>
                  <a:pt x="27734" y="0"/>
                  <a:pt x="37405" y="9670"/>
                  <a:pt x="37405" y="21600"/>
                </a:cubicBezTo>
                <a:cubicBezTo>
                  <a:pt x="37405" y="22992"/>
                  <a:pt x="37270" y="24382"/>
                  <a:pt x="37002" y="25748"/>
                </a:cubicBezTo>
                <a:lnTo>
                  <a:pt x="15805" y="21600"/>
                </a:lnTo>
                <a:close/>
              </a:path>
            </a:pathLst>
          </a:custGeom>
          <a:noFill/>
          <a:ln w="9525">
            <a:solidFill>
              <a:srgbClr val="000099"/>
            </a:solidFill>
            <a:round/>
            <a:headEnd type="triangle" w="med" len="med"/>
            <a:tailEnd type="triangle" w="med" len="med"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/>
            <a:endParaRPr lang="en-US" b="1"/>
          </a:p>
        </p:txBody>
      </p:sp>
      <p:sp>
        <p:nvSpPr>
          <p:cNvPr id="891934" name="Arc 30"/>
          <p:cNvSpPr>
            <a:spLocks/>
          </p:cNvSpPr>
          <p:nvPr/>
        </p:nvSpPr>
        <p:spPr bwMode="auto">
          <a:xfrm rot="9442657">
            <a:off x="4983163" y="5132388"/>
            <a:ext cx="1006475" cy="569912"/>
          </a:xfrm>
          <a:custGeom>
            <a:avLst/>
            <a:gdLst>
              <a:gd name="G0" fmla="+- 15805 0 0"/>
              <a:gd name="G1" fmla="+- 21600 0 0"/>
              <a:gd name="G2" fmla="+- 21600 0 0"/>
              <a:gd name="T0" fmla="*/ 0 w 37405"/>
              <a:gd name="T1" fmla="*/ 6877 h 23085"/>
              <a:gd name="T2" fmla="*/ 37354 w 37405"/>
              <a:gd name="T3" fmla="*/ 23085 h 23085"/>
              <a:gd name="T4" fmla="*/ 15805 w 37405"/>
              <a:gd name="T5" fmla="*/ 21600 h 23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405" h="23085" fill="none" extrusionOk="0">
                <a:moveTo>
                  <a:pt x="0" y="6877"/>
                </a:moveTo>
                <a:cubicBezTo>
                  <a:pt x="4085" y="2490"/>
                  <a:pt x="9810" y="-1"/>
                  <a:pt x="15805" y="-1"/>
                </a:cubicBezTo>
                <a:cubicBezTo>
                  <a:pt x="27734" y="0"/>
                  <a:pt x="37405" y="9670"/>
                  <a:pt x="37405" y="21600"/>
                </a:cubicBezTo>
                <a:cubicBezTo>
                  <a:pt x="37405" y="22095"/>
                  <a:pt x="37387" y="22590"/>
                  <a:pt x="37353" y="23084"/>
                </a:cubicBezTo>
              </a:path>
              <a:path w="37405" h="23085" stroke="0" extrusionOk="0">
                <a:moveTo>
                  <a:pt x="0" y="6877"/>
                </a:moveTo>
                <a:cubicBezTo>
                  <a:pt x="4085" y="2490"/>
                  <a:pt x="9810" y="-1"/>
                  <a:pt x="15805" y="-1"/>
                </a:cubicBezTo>
                <a:cubicBezTo>
                  <a:pt x="27734" y="0"/>
                  <a:pt x="37405" y="9670"/>
                  <a:pt x="37405" y="21600"/>
                </a:cubicBezTo>
                <a:cubicBezTo>
                  <a:pt x="37405" y="22095"/>
                  <a:pt x="37387" y="22590"/>
                  <a:pt x="37353" y="23084"/>
                </a:cubicBezTo>
                <a:lnTo>
                  <a:pt x="15805" y="21600"/>
                </a:lnTo>
                <a:close/>
              </a:path>
            </a:pathLst>
          </a:custGeom>
          <a:noFill/>
          <a:ln w="9525">
            <a:solidFill>
              <a:srgbClr val="000099"/>
            </a:solidFill>
            <a:round/>
            <a:headEnd type="triangle" w="med" len="med"/>
            <a:tailEnd type="triangle" w="med" len="med"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/>
            <a:endParaRPr lang="en-US" b="1"/>
          </a:p>
        </p:txBody>
      </p:sp>
      <p:sp>
        <p:nvSpPr>
          <p:cNvPr id="891935" name="Arc 31"/>
          <p:cNvSpPr>
            <a:spLocks/>
          </p:cNvSpPr>
          <p:nvPr/>
        </p:nvSpPr>
        <p:spPr bwMode="auto">
          <a:xfrm rot="9442657">
            <a:off x="6659563" y="5284788"/>
            <a:ext cx="1006475" cy="569912"/>
          </a:xfrm>
          <a:custGeom>
            <a:avLst/>
            <a:gdLst>
              <a:gd name="G0" fmla="+- 15805 0 0"/>
              <a:gd name="G1" fmla="+- 21600 0 0"/>
              <a:gd name="G2" fmla="+- 21600 0 0"/>
              <a:gd name="T0" fmla="*/ 0 w 37405"/>
              <a:gd name="T1" fmla="*/ 6877 h 23085"/>
              <a:gd name="T2" fmla="*/ 37354 w 37405"/>
              <a:gd name="T3" fmla="*/ 23085 h 23085"/>
              <a:gd name="T4" fmla="*/ 15805 w 37405"/>
              <a:gd name="T5" fmla="*/ 21600 h 23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405" h="23085" fill="none" extrusionOk="0">
                <a:moveTo>
                  <a:pt x="0" y="6877"/>
                </a:moveTo>
                <a:cubicBezTo>
                  <a:pt x="4085" y="2490"/>
                  <a:pt x="9810" y="-1"/>
                  <a:pt x="15805" y="-1"/>
                </a:cubicBezTo>
                <a:cubicBezTo>
                  <a:pt x="27734" y="0"/>
                  <a:pt x="37405" y="9670"/>
                  <a:pt x="37405" y="21600"/>
                </a:cubicBezTo>
                <a:cubicBezTo>
                  <a:pt x="37405" y="22095"/>
                  <a:pt x="37387" y="22590"/>
                  <a:pt x="37353" y="23084"/>
                </a:cubicBezTo>
              </a:path>
              <a:path w="37405" h="23085" stroke="0" extrusionOk="0">
                <a:moveTo>
                  <a:pt x="0" y="6877"/>
                </a:moveTo>
                <a:cubicBezTo>
                  <a:pt x="4085" y="2490"/>
                  <a:pt x="9810" y="-1"/>
                  <a:pt x="15805" y="-1"/>
                </a:cubicBezTo>
                <a:cubicBezTo>
                  <a:pt x="27734" y="0"/>
                  <a:pt x="37405" y="9670"/>
                  <a:pt x="37405" y="21600"/>
                </a:cubicBezTo>
                <a:cubicBezTo>
                  <a:pt x="37405" y="22095"/>
                  <a:pt x="37387" y="22590"/>
                  <a:pt x="37353" y="23084"/>
                </a:cubicBezTo>
                <a:lnTo>
                  <a:pt x="15805" y="21600"/>
                </a:lnTo>
                <a:close/>
              </a:path>
            </a:pathLst>
          </a:custGeom>
          <a:noFill/>
          <a:ln w="9525">
            <a:solidFill>
              <a:srgbClr val="000099"/>
            </a:solidFill>
            <a:round/>
            <a:headEnd type="triangle" w="med" len="med"/>
            <a:tailEnd type="triangle" w="med" len="med"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/>
            <a:endParaRPr lang="en-US" b="1"/>
          </a:p>
        </p:txBody>
      </p:sp>
      <p:sp>
        <p:nvSpPr>
          <p:cNvPr id="891936" name="Text Box 32"/>
          <p:cNvSpPr txBox="1">
            <a:spLocks noChangeArrowheads="1"/>
          </p:cNvSpPr>
          <p:nvPr/>
        </p:nvSpPr>
        <p:spPr bwMode="auto">
          <a:xfrm>
            <a:off x="2697163" y="5513388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66"/>
                </a:solidFill>
                <a:latin typeface="Arial" pitchFamily="-110" charset="0"/>
              </a:rPr>
              <a:t>Compiler</a:t>
            </a:r>
            <a:endParaRPr lang="en-US" b="1"/>
          </a:p>
        </p:txBody>
      </p:sp>
      <p:sp>
        <p:nvSpPr>
          <p:cNvPr id="891937" name="Text Box 33"/>
          <p:cNvSpPr txBox="1">
            <a:spLocks noChangeArrowheads="1"/>
          </p:cNvSpPr>
          <p:nvPr/>
        </p:nvSpPr>
        <p:spPr bwMode="auto">
          <a:xfrm>
            <a:off x="4906963" y="5665788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66"/>
                </a:solidFill>
                <a:latin typeface="Arial" pitchFamily="-110" charset="0"/>
              </a:rPr>
              <a:t>Hardware</a:t>
            </a:r>
            <a:endParaRPr lang="en-US" b="1"/>
          </a:p>
        </p:txBody>
      </p:sp>
      <p:sp>
        <p:nvSpPr>
          <p:cNvPr id="891938" name="Text Box 34"/>
          <p:cNvSpPr txBox="1">
            <a:spLocks noChangeArrowheads="1"/>
          </p:cNvSpPr>
          <p:nvPr/>
        </p:nvSpPr>
        <p:spPr bwMode="auto">
          <a:xfrm>
            <a:off x="6430963" y="5818188"/>
            <a:ext cx="1295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000066"/>
                </a:solidFill>
                <a:latin typeface="Arial" pitchFamily="-110" charset="0"/>
              </a:rPr>
              <a:t>Operating System</a:t>
            </a:r>
            <a:endParaRPr lang="en-US" b="1"/>
          </a:p>
        </p:txBody>
      </p:sp>
      <p:sp>
        <p:nvSpPr>
          <p:cNvPr id="891939" name="Rectangle 3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Memory Hierarchy </a:t>
            </a:r>
          </a:p>
        </p:txBody>
      </p:sp>
      <p:sp>
        <p:nvSpPr>
          <p:cNvPr id="891940" name="Rectangle 36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pPr marL="203200" indent="-203200"/>
            <a:r>
              <a:rPr lang="en-US" sz="1800">
                <a:solidFill>
                  <a:schemeClr val="accent2"/>
                </a:solidFill>
              </a:rPr>
              <a:t> Temporal Locality</a:t>
            </a:r>
            <a:r>
              <a:rPr lang="en-US" sz="1800">
                <a:solidFill>
                  <a:schemeClr val="accent1"/>
                </a:solidFill>
              </a:rPr>
              <a:t> </a:t>
            </a:r>
            <a:r>
              <a:rPr lang="en-US" sz="1800"/>
              <a:t>(Locality in Time):</a:t>
            </a:r>
          </a:p>
          <a:p>
            <a:pPr marL="685800" lvl="1" indent="-190500">
              <a:buFontTx/>
              <a:buNone/>
            </a:pPr>
            <a:r>
              <a:rPr lang="en-US" sz="1800">
                <a:sym typeface="Symbol" pitchFamily="-110" charset="2"/>
              </a:rPr>
              <a:t></a:t>
            </a:r>
            <a:r>
              <a:rPr lang="en-US" sz="1800"/>
              <a:t> Keep most recently accessed data items closer to the processor</a:t>
            </a:r>
          </a:p>
          <a:p>
            <a:pPr marL="203200" indent="-203200">
              <a:spcBef>
                <a:spcPct val="60000"/>
              </a:spcBef>
            </a:pPr>
            <a:r>
              <a:rPr lang="en-US" sz="1800">
                <a:solidFill>
                  <a:schemeClr val="accent2"/>
                </a:solidFill>
              </a:rPr>
              <a:t> Spatial Locality</a:t>
            </a:r>
            <a:r>
              <a:rPr lang="en-US" sz="1800">
                <a:solidFill>
                  <a:schemeClr val="accent1"/>
                </a:solidFill>
              </a:rPr>
              <a:t> </a:t>
            </a:r>
            <a:r>
              <a:rPr lang="en-US" sz="1800"/>
              <a:t>(Locality in Space):</a:t>
            </a:r>
          </a:p>
          <a:p>
            <a:pPr marL="685800" lvl="1" indent="-190500">
              <a:buFontTx/>
              <a:buNone/>
            </a:pPr>
            <a:r>
              <a:rPr lang="en-US" sz="1800">
                <a:sym typeface="Symbol" pitchFamily="-110" charset="2"/>
              </a:rPr>
              <a:t></a:t>
            </a:r>
            <a:r>
              <a:rPr lang="en-US" sz="1800"/>
              <a:t> Move blocks consists of contiguous words to the faster levels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2775" y="4343400"/>
            <a:ext cx="8266113" cy="2273300"/>
            <a:chOff x="903" y="2936"/>
            <a:chExt cx="3313" cy="1184"/>
          </a:xfrm>
        </p:grpSpPr>
        <p:sp>
          <p:nvSpPr>
            <p:cNvPr id="892931" name="Rectangle 3"/>
            <p:cNvSpPr>
              <a:spLocks noChangeArrowheads="1"/>
            </p:cNvSpPr>
            <p:nvPr/>
          </p:nvSpPr>
          <p:spPr bwMode="auto">
            <a:xfrm>
              <a:off x="2072" y="3080"/>
              <a:ext cx="800" cy="89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32" name="Rectangle 4"/>
            <p:cNvSpPr>
              <a:spLocks noChangeArrowheads="1"/>
            </p:cNvSpPr>
            <p:nvPr/>
          </p:nvSpPr>
          <p:spPr bwMode="auto">
            <a:xfrm>
              <a:off x="3464" y="2936"/>
              <a:ext cx="752" cy="11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33" name="Rectangle 5"/>
            <p:cNvSpPr>
              <a:spLocks noChangeArrowheads="1"/>
            </p:cNvSpPr>
            <p:nvPr/>
          </p:nvSpPr>
          <p:spPr bwMode="auto">
            <a:xfrm>
              <a:off x="3515" y="2945"/>
              <a:ext cx="69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latin typeface="Arial" pitchFamily="-110" charset="0"/>
                </a:rPr>
                <a:t>Slower Level</a:t>
              </a:r>
            </a:p>
            <a:p>
              <a:pPr algn="ctr"/>
              <a:r>
                <a:rPr lang="en-US" sz="20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892934" name="Rectangle 6"/>
            <p:cNvSpPr>
              <a:spLocks noChangeArrowheads="1"/>
            </p:cNvSpPr>
            <p:nvPr/>
          </p:nvSpPr>
          <p:spPr bwMode="auto">
            <a:xfrm>
              <a:off x="2134" y="3089"/>
              <a:ext cx="66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latin typeface="Arial" pitchFamily="-110" charset="0"/>
                </a:rPr>
                <a:t>Faster Level</a:t>
              </a:r>
            </a:p>
            <a:p>
              <a:pPr algn="ctr"/>
              <a:r>
                <a:rPr lang="en-US" sz="20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892935" name="Line 7"/>
            <p:cNvSpPr>
              <a:spLocks noChangeShapeType="1"/>
            </p:cNvSpPr>
            <p:nvPr/>
          </p:nvSpPr>
          <p:spPr bwMode="auto">
            <a:xfrm flipH="1">
              <a:off x="904" y="3312"/>
              <a:ext cx="11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36" name="Rectangle 8"/>
            <p:cNvSpPr>
              <a:spLocks noChangeArrowheads="1"/>
            </p:cNvSpPr>
            <p:nvPr/>
          </p:nvSpPr>
          <p:spPr bwMode="auto">
            <a:xfrm>
              <a:off x="1143" y="3120"/>
              <a:ext cx="593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latin typeface="Arial" pitchFamily="-110" charset="0"/>
                </a:rPr>
                <a:t>To Processor</a:t>
              </a:r>
            </a:p>
          </p:txBody>
        </p:sp>
        <p:sp>
          <p:nvSpPr>
            <p:cNvPr id="892937" name="Line 9"/>
            <p:cNvSpPr>
              <a:spLocks noChangeShapeType="1"/>
            </p:cNvSpPr>
            <p:nvPr/>
          </p:nvSpPr>
          <p:spPr bwMode="auto">
            <a:xfrm>
              <a:off x="920" y="3792"/>
              <a:ext cx="11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38" name="Rectangle 10"/>
            <p:cNvSpPr>
              <a:spLocks noChangeArrowheads="1"/>
            </p:cNvSpPr>
            <p:nvPr/>
          </p:nvSpPr>
          <p:spPr bwMode="auto">
            <a:xfrm>
              <a:off x="903" y="3600"/>
              <a:ext cx="697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latin typeface="Arial" pitchFamily="-110" charset="0"/>
                </a:rPr>
                <a:t>From Processor</a:t>
              </a:r>
            </a:p>
          </p:txBody>
        </p:sp>
        <p:sp>
          <p:nvSpPr>
            <p:cNvPr id="892939" name="Line 11"/>
            <p:cNvSpPr>
              <a:spLocks noChangeShapeType="1"/>
            </p:cNvSpPr>
            <p:nvPr/>
          </p:nvSpPr>
          <p:spPr bwMode="auto">
            <a:xfrm>
              <a:off x="2888" y="3504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40" name="Rectangle 12"/>
            <p:cNvSpPr>
              <a:spLocks noChangeArrowheads="1"/>
            </p:cNvSpPr>
            <p:nvPr/>
          </p:nvSpPr>
          <p:spPr bwMode="auto">
            <a:xfrm>
              <a:off x="2356" y="3652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41" name="Rectangle 13"/>
            <p:cNvSpPr>
              <a:spLocks noChangeArrowheads="1"/>
            </p:cNvSpPr>
            <p:nvPr/>
          </p:nvSpPr>
          <p:spPr bwMode="auto">
            <a:xfrm>
              <a:off x="2295" y="3471"/>
              <a:ext cx="383" cy="1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rgbClr val="008080"/>
                  </a:solidFill>
                  <a:latin typeface="Arial" pitchFamily="-110" charset="0"/>
                </a:rPr>
                <a:t>Block X</a:t>
              </a:r>
              <a:endParaRPr lang="en-US" sz="1400">
                <a:latin typeface="Arial" pitchFamily="-110" charset="0"/>
              </a:endParaRPr>
            </a:p>
          </p:txBody>
        </p:sp>
        <p:sp>
          <p:nvSpPr>
            <p:cNvPr id="892942" name="Rectangle 14"/>
            <p:cNvSpPr>
              <a:spLocks noChangeArrowheads="1"/>
            </p:cNvSpPr>
            <p:nvPr/>
          </p:nvSpPr>
          <p:spPr bwMode="auto">
            <a:xfrm>
              <a:off x="3748" y="3844"/>
              <a:ext cx="232" cy="23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43" name="Rectangle 15"/>
            <p:cNvSpPr>
              <a:spLocks noChangeArrowheads="1"/>
            </p:cNvSpPr>
            <p:nvPr/>
          </p:nvSpPr>
          <p:spPr bwMode="auto">
            <a:xfrm>
              <a:off x="3687" y="3663"/>
              <a:ext cx="383" cy="1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Arial" pitchFamily="-110" charset="0"/>
                </a:rPr>
                <a:t>Block Y</a:t>
              </a:r>
              <a:endParaRPr lang="en-US" sz="1400">
                <a:latin typeface="Arial" pitchFamily="-110" charset="0"/>
              </a:endParaRPr>
            </a:p>
          </p:txBody>
        </p:sp>
      </p:grpSp>
      <p:sp>
        <p:nvSpPr>
          <p:cNvPr id="89294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Hierarchy Terminology </a:t>
            </a:r>
          </a:p>
        </p:txBody>
      </p:sp>
      <p:sp>
        <p:nvSpPr>
          <p:cNvPr id="892946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/>
              <a:t>Hit: data appears in some block in the faster level (example: Block X) </a:t>
            </a:r>
          </a:p>
          <a:p>
            <a:pPr lvl="1"/>
            <a:r>
              <a:rPr lang="en-US" sz="1800"/>
              <a:t>Hit Rate: the fraction of memory access found in the faster level</a:t>
            </a:r>
          </a:p>
          <a:p>
            <a:pPr lvl="1"/>
            <a:r>
              <a:rPr lang="en-US" sz="1800"/>
              <a:t>Hit Time: Time to access the faster level which consists of</a:t>
            </a:r>
          </a:p>
          <a:p>
            <a:pPr lvl="2"/>
            <a:r>
              <a:rPr lang="en-US" sz="1800"/>
              <a:t>Memory access time + Time to determine hit/miss</a:t>
            </a:r>
          </a:p>
          <a:p>
            <a:r>
              <a:rPr lang="en-US" sz="1800"/>
              <a:t>Miss: data needs to be retrieve from a block in the slower level (Block Y)</a:t>
            </a:r>
          </a:p>
          <a:p>
            <a:pPr lvl="1"/>
            <a:r>
              <a:rPr lang="en-US" sz="1800"/>
              <a:t>Miss Rate  = 1 - (Hit Rate)</a:t>
            </a:r>
          </a:p>
          <a:p>
            <a:pPr lvl="1"/>
            <a:r>
              <a:rPr lang="en-US" sz="1800"/>
              <a:t>Miss Penalty: Time to replace a block in the upper level  + Time to deliver the block the processor</a:t>
            </a:r>
          </a:p>
          <a:p>
            <a:r>
              <a:rPr lang="en-US" sz="1800"/>
              <a:t>Hit Time &lt;&lt; Miss Penalty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Hierarchy Design Issues</a:t>
            </a:r>
          </a:p>
        </p:txBody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Block identification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How is a block found if it is in the upper (faster) level?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Tag/Block</a:t>
            </a:r>
          </a:p>
          <a:p>
            <a:pPr>
              <a:lnSpc>
                <a:spcPct val="90000"/>
              </a:lnSpc>
            </a:pPr>
            <a:r>
              <a:rPr lang="en-US" sz="2400"/>
              <a:t>Block placement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Where can a block be placed in the upper (faster) level?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Fully Associative, Set Associative, Direct Mapped</a:t>
            </a:r>
          </a:p>
          <a:p>
            <a:pPr>
              <a:lnSpc>
                <a:spcPct val="90000"/>
              </a:lnSpc>
            </a:pPr>
            <a:r>
              <a:rPr lang="en-US" sz="2400"/>
              <a:t>Block replacement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Which block should be replaced on a miss?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Random, LRU</a:t>
            </a:r>
          </a:p>
          <a:p>
            <a:pPr>
              <a:lnSpc>
                <a:spcPct val="90000"/>
              </a:lnSpc>
            </a:pPr>
            <a:r>
              <a:rPr lang="en-US" sz="2400"/>
              <a:t>Write strategy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happens on a write?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Write Back or Write Through (with Write Buffer)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4978" name="Object 2"/>
          <p:cNvGraphicFramePr>
            <a:graphicFrameLocks noChangeAspect="1"/>
          </p:cNvGraphicFramePr>
          <p:nvPr/>
        </p:nvGraphicFramePr>
        <p:xfrm>
          <a:off x="2667000" y="2514600"/>
          <a:ext cx="6138863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81" name="Graphics Workshop Drawing" r:id="rId4" imgW="2979720" imgH="2010600" progId="">
                  <p:embed/>
                </p:oleObj>
              </mc:Choice>
              <mc:Fallback>
                <p:oleObj name="Graphics Workshop Drawing" r:id="rId4" imgW="2979720" imgH="2010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14600"/>
                        <a:ext cx="6138863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4979" name="Text Box 3"/>
          <p:cNvSpPr txBox="1">
            <a:spLocks noChangeArrowheads="1"/>
          </p:cNvSpPr>
          <p:nvPr/>
        </p:nvSpPr>
        <p:spPr bwMode="auto">
          <a:xfrm>
            <a:off x="0" y="3186113"/>
            <a:ext cx="274320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Requesting X</a:t>
            </a:r>
            <a:r>
              <a:rPr lang="en-US" sz="2000" baseline="-25000">
                <a:solidFill>
                  <a:srgbClr val="000099"/>
                </a:solidFill>
                <a:latin typeface="Arial" pitchFamily="-110" charset="0"/>
              </a:rPr>
              <a:t>n</a:t>
            </a:r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 generates a miss and the word X</a:t>
            </a:r>
            <a:r>
              <a:rPr lang="en-US" sz="2000" baseline="-25000">
                <a:solidFill>
                  <a:srgbClr val="000099"/>
                </a:solidFill>
                <a:latin typeface="Arial" pitchFamily="-110" charset="0"/>
              </a:rPr>
              <a:t>n</a:t>
            </a:r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 will be brought from main memory to cache</a:t>
            </a:r>
            <a:endParaRPr lang="en-US" b="1">
              <a:solidFill>
                <a:srgbClr val="000099"/>
              </a:solidFill>
            </a:endParaRPr>
          </a:p>
        </p:txBody>
      </p:sp>
      <p:sp>
        <p:nvSpPr>
          <p:cNvPr id="894980" name="Text Box 4"/>
          <p:cNvSpPr txBox="1">
            <a:spLocks noChangeArrowheads="1"/>
          </p:cNvSpPr>
          <p:nvPr/>
        </p:nvSpPr>
        <p:spPr bwMode="auto">
          <a:xfrm>
            <a:off x="228600" y="5715000"/>
            <a:ext cx="86868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7800" indent="-177800">
              <a:spcBef>
                <a:spcPct val="10000"/>
              </a:spcBef>
              <a:buFont typeface="Monotype Sorts" pitchFamily="-110" charset="2"/>
              <a:buNone/>
            </a:pPr>
            <a:r>
              <a:rPr lang="en-US" i="1" u="sng">
                <a:latin typeface="Arial" pitchFamily="-110" charset="0"/>
              </a:rPr>
              <a:t>Issues: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 marL="177800" indent="-177800">
              <a:spcBef>
                <a:spcPct val="10000"/>
              </a:spcBef>
              <a:buClr>
                <a:srgbClr val="FF0000"/>
              </a:buClr>
              <a:buFont typeface="Times" pitchFamily="-110" charset="0"/>
              <a:buChar char="•"/>
            </a:pPr>
            <a:r>
              <a:rPr lang="en-US" sz="2000">
                <a:latin typeface="Arial" pitchFamily="-110" charset="0"/>
              </a:rPr>
              <a:t>How do we know that a data item is in cache?</a:t>
            </a:r>
          </a:p>
          <a:p>
            <a:pPr marL="177800" indent="-177800">
              <a:spcBef>
                <a:spcPct val="10000"/>
              </a:spcBef>
              <a:buClr>
                <a:srgbClr val="FF0000"/>
              </a:buClr>
              <a:buFont typeface="Times" pitchFamily="-110" charset="0"/>
              <a:buChar char="•"/>
            </a:pPr>
            <a:r>
              <a:rPr lang="en-US" sz="2000">
                <a:latin typeface="Arial" pitchFamily="-110" charset="0"/>
              </a:rPr>
              <a:t>If so, How to find it?</a:t>
            </a:r>
            <a:r>
              <a:rPr lang="en-US" b="1"/>
              <a:t> </a:t>
            </a:r>
          </a:p>
        </p:txBody>
      </p:sp>
      <p:sp>
        <p:nvSpPr>
          <p:cNvPr id="8949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Basics of Cache </a:t>
            </a:r>
          </a:p>
        </p:txBody>
      </p:sp>
      <p:sp>
        <p:nvSpPr>
          <p:cNvPr id="89498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Cache: level of hierarchy closest to processor</a:t>
            </a:r>
          </a:p>
          <a:p>
            <a:r>
              <a:rPr lang="en-US" sz="2000" dirty="0"/>
              <a:t>Caches first appeared in research machines in early 1960s</a:t>
            </a:r>
          </a:p>
          <a:p>
            <a:r>
              <a:rPr lang="en-US" sz="2000" dirty="0" smtClean="0"/>
              <a:t>In every general</a:t>
            </a:r>
            <a:r>
              <a:rPr lang="en-US" sz="2000" dirty="0"/>
              <a:t>-purpose computer produced </a:t>
            </a:r>
            <a:r>
              <a:rPr lang="en-US" sz="2000" dirty="0" smtClean="0"/>
              <a:t>today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6002" name="Object 2"/>
          <p:cNvGraphicFramePr>
            <a:graphicFrameLocks noChangeAspect="1"/>
          </p:cNvGraphicFramePr>
          <p:nvPr/>
        </p:nvGraphicFramePr>
        <p:xfrm>
          <a:off x="1447800" y="1965325"/>
          <a:ext cx="7543800" cy="451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29" name="Graphics Workshop Drawing" r:id="rId4" imgW="4037040" imgH="3036960" progId="">
                  <p:embed/>
                </p:oleObj>
              </mc:Choice>
              <mc:Fallback>
                <p:oleObj name="Graphics Workshop Drawing" r:id="rId4" imgW="4037040" imgH="30369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65325"/>
                        <a:ext cx="7543800" cy="451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6003" name="Text Box 3"/>
          <p:cNvSpPr txBox="1">
            <a:spLocks noChangeArrowheads="1"/>
          </p:cNvSpPr>
          <p:nvPr/>
        </p:nvSpPr>
        <p:spPr bwMode="auto">
          <a:xfrm>
            <a:off x="533400" y="6384925"/>
            <a:ext cx="861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Arial" pitchFamily="-110" charset="0"/>
              </a:rPr>
              <a:t>Cache block address = (Block address) modulo (Number of cache blocks)</a:t>
            </a:r>
          </a:p>
        </p:txBody>
      </p:sp>
      <p:sp>
        <p:nvSpPr>
          <p:cNvPr id="896004" name="Text Box 4"/>
          <p:cNvSpPr txBox="1">
            <a:spLocks noChangeArrowheads="1"/>
          </p:cNvSpPr>
          <p:nvPr/>
        </p:nvSpPr>
        <p:spPr bwMode="auto">
          <a:xfrm>
            <a:off x="6324600" y="2270125"/>
            <a:ext cx="281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Memory words can be mapped only to one cache block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974725"/>
            <a:ext cx="8045450" cy="838200"/>
            <a:chOff x="471" y="576"/>
            <a:chExt cx="4713" cy="376"/>
          </a:xfrm>
        </p:grpSpPr>
        <p:sp>
          <p:nvSpPr>
            <p:cNvPr id="896006" name="Rectangle 6"/>
            <p:cNvSpPr>
              <a:spLocks noChangeArrowheads="1"/>
            </p:cNvSpPr>
            <p:nvPr/>
          </p:nvSpPr>
          <p:spPr bwMode="auto">
            <a:xfrm>
              <a:off x="5078" y="768"/>
              <a:ext cx="106" cy="1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896007" name="Rectangle 7"/>
            <p:cNvSpPr>
              <a:spLocks noChangeArrowheads="1"/>
            </p:cNvSpPr>
            <p:nvPr/>
          </p:nvSpPr>
          <p:spPr bwMode="auto">
            <a:xfrm>
              <a:off x="3303" y="576"/>
              <a:ext cx="783" cy="1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latin typeface="Arial" pitchFamily="-110" charset="0"/>
                </a:rPr>
                <a:t> </a:t>
              </a:r>
              <a:r>
                <a:rPr lang="en-US" sz="1600" b="1">
                  <a:latin typeface="Arial" pitchFamily="-110" charset="0"/>
                </a:rPr>
                <a:t>Cache Data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896008" name="Rectangle 8"/>
            <p:cNvSpPr>
              <a:spLocks noChangeArrowheads="1"/>
            </p:cNvSpPr>
            <p:nvPr/>
          </p:nvSpPr>
          <p:spPr bwMode="auto">
            <a:xfrm>
              <a:off x="471" y="576"/>
              <a:ext cx="582" cy="1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latin typeface="Arial" pitchFamily="-110" charset="0"/>
                </a:rPr>
                <a:t>Valid Bit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896009" name="Rectangle 9"/>
            <p:cNvSpPr>
              <a:spLocks noChangeArrowheads="1"/>
            </p:cNvSpPr>
            <p:nvPr/>
          </p:nvSpPr>
          <p:spPr bwMode="auto">
            <a:xfrm>
              <a:off x="4647" y="768"/>
              <a:ext cx="419" cy="1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latin typeface="Arial" pitchFamily="-110" charset="0"/>
                </a:rPr>
                <a:t>Byte 0</a:t>
              </a:r>
            </a:p>
          </p:txBody>
        </p:sp>
        <p:sp>
          <p:nvSpPr>
            <p:cNvPr id="896010" name="Line 10"/>
            <p:cNvSpPr>
              <a:spLocks noChangeShapeType="1"/>
            </p:cNvSpPr>
            <p:nvPr/>
          </p:nvSpPr>
          <p:spPr bwMode="auto">
            <a:xfrm>
              <a:off x="4656" y="776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6011" name="Rectangle 11"/>
            <p:cNvSpPr>
              <a:spLocks noChangeArrowheads="1"/>
            </p:cNvSpPr>
            <p:nvPr/>
          </p:nvSpPr>
          <p:spPr bwMode="auto">
            <a:xfrm>
              <a:off x="4215" y="768"/>
              <a:ext cx="418" cy="1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latin typeface="Arial" pitchFamily="-110" charset="0"/>
                </a:rPr>
                <a:t>Byte 1</a:t>
              </a:r>
            </a:p>
          </p:txBody>
        </p:sp>
        <p:sp>
          <p:nvSpPr>
            <p:cNvPr id="896012" name="Line 12"/>
            <p:cNvSpPr>
              <a:spLocks noChangeShapeType="1"/>
            </p:cNvSpPr>
            <p:nvPr/>
          </p:nvSpPr>
          <p:spPr bwMode="auto">
            <a:xfrm>
              <a:off x="4224" y="776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6013" name="Rectangle 13"/>
            <p:cNvSpPr>
              <a:spLocks noChangeArrowheads="1"/>
            </p:cNvSpPr>
            <p:nvPr/>
          </p:nvSpPr>
          <p:spPr bwMode="auto">
            <a:xfrm>
              <a:off x="3303" y="768"/>
              <a:ext cx="418" cy="1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latin typeface="Arial" pitchFamily="-110" charset="0"/>
                </a:rPr>
                <a:t>Byte 3</a:t>
              </a:r>
            </a:p>
          </p:txBody>
        </p:sp>
        <p:sp>
          <p:nvSpPr>
            <p:cNvPr id="896014" name="Line 14"/>
            <p:cNvSpPr>
              <a:spLocks noChangeShapeType="1"/>
            </p:cNvSpPr>
            <p:nvPr/>
          </p:nvSpPr>
          <p:spPr bwMode="auto">
            <a:xfrm>
              <a:off x="3744" y="776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6015" name="Rectangle 15"/>
            <p:cNvSpPr>
              <a:spLocks noChangeArrowheads="1"/>
            </p:cNvSpPr>
            <p:nvPr/>
          </p:nvSpPr>
          <p:spPr bwMode="auto">
            <a:xfrm>
              <a:off x="1095" y="576"/>
              <a:ext cx="737" cy="1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latin typeface="Arial" pitchFamily="-110" charset="0"/>
                </a:rPr>
                <a:t> </a:t>
              </a:r>
              <a:r>
                <a:rPr lang="en-US" sz="1600" b="1">
                  <a:latin typeface="Arial" pitchFamily="-110" charset="0"/>
                </a:rPr>
                <a:t>Cache Tag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896016" name="Rectangle 16"/>
            <p:cNvSpPr>
              <a:spLocks noChangeArrowheads="1"/>
            </p:cNvSpPr>
            <p:nvPr/>
          </p:nvSpPr>
          <p:spPr bwMode="auto">
            <a:xfrm>
              <a:off x="680" y="776"/>
              <a:ext cx="176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6017" name="Rectangle 17"/>
            <p:cNvSpPr>
              <a:spLocks noChangeArrowheads="1"/>
            </p:cNvSpPr>
            <p:nvPr/>
          </p:nvSpPr>
          <p:spPr bwMode="auto">
            <a:xfrm>
              <a:off x="1064" y="776"/>
              <a:ext cx="204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6018" name="Rectangle 18"/>
            <p:cNvSpPr>
              <a:spLocks noChangeArrowheads="1"/>
            </p:cNvSpPr>
            <p:nvPr/>
          </p:nvSpPr>
          <p:spPr bwMode="auto">
            <a:xfrm>
              <a:off x="3320" y="776"/>
              <a:ext cx="1760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6019" name="Rectangle 19"/>
            <p:cNvSpPr>
              <a:spLocks noChangeArrowheads="1"/>
            </p:cNvSpPr>
            <p:nvPr/>
          </p:nvSpPr>
          <p:spPr bwMode="auto">
            <a:xfrm>
              <a:off x="3783" y="768"/>
              <a:ext cx="418" cy="1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latin typeface="Arial" pitchFamily="-110" charset="0"/>
                </a:rPr>
                <a:t>Byte 2</a:t>
              </a:r>
            </a:p>
          </p:txBody>
        </p:sp>
      </p:grpSp>
      <p:sp>
        <p:nvSpPr>
          <p:cNvPr id="896020" name="Rectangle 20"/>
          <p:cNvSpPr>
            <a:spLocks noChangeArrowheads="1"/>
          </p:cNvSpPr>
          <p:nvPr/>
        </p:nvSpPr>
        <p:spPr bwMode="auto">
          <a:xfrm>
            <a:off x="0" y="2041525"/>
            <a:ext cx="3962400" cy="2359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latin typeface="Arial" pitchFamily="-110" charset="0"/>
              </a:rPr>
              <a:t>Worst case is to keep replacing a block followed by a miss for it: 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Ping Pong Effect</a:t>
            </a:r>
            <a:endParaRPr lang="en-US" sz="2800">
              <a:latin typeface="Arial" pitchFamily="-110" charset="0"/>
            </a:endParaRPr>
          </a:p>
          <a:p>
            <a:pPr marL="203200" indent="-203200" eaLnBrk="1" hangingPunct="1">
              <a:spcBef>
                <a:spcPct val="45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latin typeface="Arial" pitchFamily="-110" charset="0"/>
              </a:rPr>
              <a:t>To reduces misses: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 </a:t>
            </a:r>
          </a:p>
          <a:p>
            <a:pPr marL="685800" lvl="1" indent="-190500" eaLnBrk="1" hangingPunct="1">
              <a:spcBef>
                <a:spcPct val="45000"/>
              </a:spcBef>
              <a:buClr>
                <a:srgbClr val="FF0000"/>
              </a:buClr>
              <a:buFontTx/>
              <a:buChar char="–"/>
            </a:pPr>
            <a:r>
              <a:rPr lang="en-US" sz="16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</a:rPr>
              <a:t>make the cache size bigger</a:t>
            </a:r>
          </a:p>
          <a:p>
            <a:pPr marL="685800" lvl="1" indent="-190500" eaLnBrk="1" hangingPunct="1">
              <a:spcBef>
                <a:spcPct val="45000"/>
              </a:spcBef>
              <a:buClr>
                <a:srgbClr val="FF0000"/>
              </a:buClr>
              <a:buFontTx/>
              <a:buChar char="–"/>
            </a:pPr>
            <a:r>
              <a:rPr lang="en-US" sz="16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</a:rPr>
              <a:t>multiple entries for the same Cache Index</a:t>
            </a:r>
            <a:endParaRPr lang="en-US">
              <a:latin typeface="Arial" pitchFamily="-110" charset="0"/>
              <a:ea typeface="ＭＳ Ｐゴシック" pitchFamily="-110" charset="-128"/>
            </a:endParaRPr>
          </a:p>
        </p:txBody>
      </p:sp>
      <p:sp>
        <p:nvSpPr>
          <p:cNvPr id="896021" name="Rectangle 2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Direct-Mapped Cache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3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Cache</a:t>
            </a:r>
          </a:p>
        </p:txBody>
      </p:sp>
      <p:sp>
        <p:nvSpPr>
          <p:cNvPr id="897036" name="Rectangle 1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 smtClean="0"/>
              <a:t>Size </a:t>
            </a:r>
            <a:r>
              <a:rPr lang="en-US" sz="2400" dirty="0"/>
              <a:t>depends on:</a:t>
            </a:r>
          </a:p>
          <a:p>
            <a:pPr lvl="1"/>
            <a:r>
              <a:rPr lang="en-US" sz="2000" dirty="0"/>
              <a:t># cache blocks</a:t>
            </a:r>
          </a:p>
          <a:p>
            <a:pPr lvl="1"/>
            <a:r>
              <a:rPr lang="en-US" sz="2000" dirty="0" smtClean="0"/>
              <a:t>Tag size</a:t>
            </a:r>
            <a:endParaRPr lang="en-US" sz="2000" dirty="0"/>
          </a:p>
          <a:p>
            <a:pPr lvl="1"/>
            <a:r>
              <a:rPr lang="en-US" sz="2000" dirty="0" smtClean="0"/>
              <a:t>Block size</a:t>
            </a:r>
            <a:endParaRPr lang="en-US" sz="2000" dirty="0"/>
          </a:p>
          <a:p>
            <a:r>
              <a:rPr lang="en-US" sz="2400" dirty="0"/>
              <a:t>Example: </a:t>
            </a:r>
          </a:p>
          <a:p>
            <a:pPr lvl="1"/>
            <a:r>
              <a:rPr lang="en-US" sz="2000" dirty="0"/>
              <a:t>For </a:t>
            </a:r>
            <a:r>
              <a:rPr lang="en-US" sz="2000" dirty="0" smtClean="0"/>
              <a:t>32-</a:t>
            </a:r>
            <a:r>
              <a:rPr lang="en-US" sz="2000" dirty="0"/>
              <a:t>bit </a:t>
            </a:r>
            <a:r>
              <a:rPr lang="en-US" sz="2000" dirty="0" smtClean="0"/>
              <a:t>address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1024 4</a:t>
            </a:r>
            <a:r>
              <a:rPr lang="en-US" sz="2000" dirty="0"/>
              <a:t>-byte </a:t>
            </a:r>
            <a:r>
              <a:rPr lang="en-US" sz="2000" dirty="0" smtClean="0"/>
              <a:t>blocks</a:t>
            </a:r>
            <a:endParaRPr lang="en-US" sz="2000" dirty="0"/>
          </a:p>
          <a:p>
            <a:pPr lvl="1"/>
            <a:r>
              <a:rPr lang="en-US" sz="2000" dirty="0" smtClean="0"/>
              <a:t>Data size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= 4*1024 B = 4096 B</a:t>
            </a:r>
          </a:p>
          <a:p>
            <a:pPr lvl="1"/>
            <a:r>
              <a:rPr lang="en-US" sz="2000" dirty="0" smtClean="0"/>
              <a:t>Physical size</a:t>
            </a:r>
          </a:p>
          <a:p>
            <a:pPr marL="457200" lvl="1" indent="0">
              <a:buNone/>
            </a:pPr>
            <a:r>
              <a:rPr lang="en-US" sz="2000" dirty="0" smtClean="0"/>
              <a:t>= (</a:t>
            </a:r>
            <a:r>
              <a:rPr lang="en-US" sz="2000" dirty="0" err="1" smtClean="0"/>
              <a:t>data+tag+valid</a:t>
            </a:r>
            <a:r>
              <a:rPr lang="en-US" sz="2000" dirty="0" smtClean="0"/>
              <a:t>)*lines</a:t>
            </a:r>
          </a:p>
          <a:p>
            <a:pPr marL="457200" lvl="1" indent="0">
              <a:buNone/>
            </a:pPr>
            <a:r>
              <a:rPr lang="en-US" sz="2000" dirty="0" smtClean="0"/>
              <a:t>= (32+20+1)*1024 bits</a:t>
            </a:r>
          </a:p>
          <a:p>
            <a:pPr marL="457200" lvl="1" indent="0">
              <a:buNone/>
            </a:pPr>
            <a:r>
              <a:rPr lang="en-US" sz="2000" dirty="0" smtClean="0"/>
              <a:t>= 53*1024 bits = 6784 B</a:t>
            </a:r>
            <a:endParaRPr lang="en-US" sz="2000" dirty="0"/>
          </a:p>
        </p:txBody>
      </p:sp>
      <p:graphicFrame>
        <p:nvGraphicFramePr>
          <p:cNvPr id="897037" name="Object 13"/>
          <p:cNvGraphicFramePr>
            <a:graphicFrameLocks noGrp="1" noChangeAspect="1"/>
          </p:cNvGraphicFramePr>
          <p:nvPr>
            <p:ph sz="half" idx="2"/>
          </p:nvPr>
        </p:nvGraphicFramePr>
        <p:xfrm>
          <a:off x="4387850" y="1295400"/>
          <a:ext cx="4578350" cy="490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577" name="Graphics Workshop Drawing" r:id="rId4" imgW="3784320" imgH="4057920" progId="">
                  <p:embed/>
                </p:oleObj>
              </mc:Choice>
              <mc:Fallback>
                <p:oleObj name="Graphics Workshop Drawing" r:id="rId4" imgW="3784320" imgH="40579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0" y="1295400"/>
                        <a:ext cx="4578350" cy="490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with Multi-Word/Block</a:t>
            </a:r>
          </a:p>
        </p:txBody>
      </p:sp>
      <p:graphicFrame>
        <p:nvGraphicFramePr>
          <p:cNvPr id="89805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0" y="1144588"/>
          <a:ext cx="5715000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25" name="Graphics Workshop Drawing" r:id="rId4" imgW="5583240" imgH="3692880" progId="">
                  <p:embed/>
                </p:oleObj>
              </mc:Choice>
              <mc:Fallback>
                <p:oleObj name="Graphics Workshop Drawing" r:id="rId4" imgW="5583240" imgH="36928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144588"/>
                        <a:ext cx="5715000" cy="3779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80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5067300"/>
            <a:ext cx="7924800" cy="1485900"/>
          </a:xfrm>
        </p:spPr>
        <p:txBody>
          <a:bodyPr/>
          <a:lstStyle/>
          <a:p>
            <a:r>
              <a:rPr lang="en-US" sz="1800"/>
              <a:t>Takes advantage of spatial locality to improve performance </a:t>
            </a:r>
          </a:p>
          <a:p>
            <a:r>
              <a:rPr lang="en-US" sz="1800"/>
              <a:t>Cache block address = (Block address) modulo (Number of cache blocks)</a:t>
            </a:r>
          </a:p>
          <a:p>
            <a:r>
              <a:rPr lang="en-US" sz="1800"/>
              <a:t>Block address = (byte address) / (bytes per block)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Cache Performance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Average Access Time</a:t>
            </a:r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iss penalty for L1 is the average access time for L2</a:t>
            </a:r>
          </a:p>
          <a:p>
            <a:r>
              <a:rPr lang="en-US" dirty="0" smtClean="0"/>
              <a:t>Together, computes Average Memory Access Time (AMAT)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01864"/>
              </p:ext>
            </p:extLst>
          </p:nvPr>
        </p:nvGraphicFramePr>
        <p:xfrm>
          <a:off x="2362200" y="1981200"/>
          <a:ext cx="503634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2235200" imgH="203200" progId="Equation.3">
                  <p:embed/>
                </p:oleObj>
              </mc:Choice>
              <mc:Fallback>
                <p:oleObj name="Equation" r:id="rId3" imgW="2235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81200"/>
                        <a:ext cx="5036344" cy="4572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360982"/>
              </p:ext>
            </p:extLst>
          </p:nvPr>
        </p:nvGraphicFramePr>
        <p:xfrm>
          <a:off x="2333625" y="4667250"/>
          <a:ext cx="41497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5" imgW="1841500" imgH="254000" progId="Equation.3">
                  <p:embed/>
                </p:oleObj>
              </mc:Choice>
              <mc:Fallback>
                <p:oleObj name="Equation" r:id="rId5" imgW="1841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25" y="4667250"/>
                        <a:ext cx="4149725" cy="571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410978"/>
              </p:ext>
            </p:extLst>
          </p:nvPr>
        </p:nvGraphicFramePr>
        <p:xfrm>
          <a:off x="1217613" y="5391150"/>
          <a:ext cx="6381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7" imgW="2832100" imgH="254000" progId="Equation.3">
                  <p:embed/>
                </p:oleObj>
              </mc:Choice>
              <mc:Fallback>
                <p:oleObj name="Equation" r:id="rId7" imgW="28321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5391150"/>
                        <a:ext cx="6381750" cy="571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040621"/>
              </p:ext>
            </p:extLst>
          </p:nvPr>
        </p:nvGraphicFramePr>
        <p:xfrm>
          <a:off x="1217613" y="6057900"/>
          <a:ext cx="6438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9" imgW="2857500" imgH="254000" progId="Equation.3">
                  <p:embed/>
                </p:oleObj>
              </mc:Choice>
              <mc:Fallback>
                <p:oleObj name="Equation" r:id="rId9" imgW="2857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6057900"/>
                        <a:ext cx="6438900" cy="571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267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3425</TotalTime>
  <Words>1319</Words>
  <Application>Microsoft Macintosh PowerPoint</Application>
  <PresentationFormat>On-screen Show (4:3)</PresentationFormat>
  <Paragraphs>290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UMBC</vt:lpstr>
      <vt:lpstr>Graphics Workshop Drawing</vt:lpstr>
      <vt:lpstr>Equation</vt:lpstr>
      <vt:lpstr>Document</vt:lpstr>
      <vt:lpstr>CMSC 611: Advanced Computer Architecture</vt:lpstr>
      <vt:lpstr>Memory Hierarchy </vt:lpstr>
      <vt:lpstr>Memory Hierarchy Terminology </vt:lpstr>
      <vt:lpstr>Memory Hierarchy Design Issues</vt:lpstr>
      <vt:lpstr>The Basics of Cache </vt:lpstr>
      <vt:lpstr>Direct-Mapped Cache </vt:lpstr>
      <vt:lpstr>Accessing Cache</vt:lpstr>
      <vt:lpstr>Cache with Multi-Word/Block</vt:lpstr>
      <vt:lpstr>Measuring Cache Performance</vt:lpstr>
      <vt:lpstr>Determining Block Size</vt:lpstr>
      <vt:lpstr>Block Placement</vt:lpstr>
      <vt:lpstr>N-way Set Associative Cache</vt:lpstr>
      <vt:lpstr>Locating a Block in Associative Cache</vt:lpstr>
      <vt:lpstr>Fully Associative Cache</vt:lpstr>
      <vt:lpstr>Handling Cache Misses</vt:lpstr>
      <vt:lpstr>Write Through via Buffering</vt:lpstr>
      <vt:lpstr>Block Replacement Strategy</vt:lpstr>
      <vt:lpstr>Measuring Cache Performance</vt:lpstr>
    </vt:vector>
  </TitlesOfParts>
  <Company>˧怀쿘Ί뿿킀΂쿘˧뛼뿿큰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80</cp:revision>
  <cp:lastPrinted>2003-09-04T21:28:06Z</cp:lastPrinted>
  <dcterms:created xsi:type="dcterms:W3CDTF">2010-11-03T00:45:30Z</dcterms:created>
  <dcterms:modified xsi:type="dcterms:W3CDTF">2016-04-07T17:14:24Z</dcterms:modified>
</cp:coreProperties>
</file>