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9.bin" ContentType="application/vnd.openxmlformats-officedocument.oleObject"/>
  <Override PartName="/ppt/notesSlides/notesSlide21.xml" ContentType="application/vnd.openxmlformats-officedocument.presentationml.notesSlide+xml"/>
  <Override PartName="/ppt/embeddings/oleObject10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1.bin" ContentType="application/vnd.openxmlformats-officedocument.oleObject"/>
  <Override PartName="/ppt/notesSlides/notesSlide24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5.xml" ContentType="application/vnd.openxmlformats-officedocument.presentationml.notesSlide+xml"/>
  <Override PartName="/ppt/embeddings/oleObject1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5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16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7.bin" ContentType="application/vnd.openxmlformats-officedocument.oleObject"/>
  <Override PartName="/ppt/notesSlides/notesSlide33.xml" ContentType="application/vnd.openxmlformats-officedocument.presentationml.notesSlide+xml"/>
  <Override PartName="/ppt/embeddings/oleObject18.bin" ContentType="application/vnd.openxmlformats-officedocument.oleObject"/>
  <Override PartName="/ppt/notesSlides/notesSlide34.xml" ContentType="application/vnd.openxmlformats-officedocument.presentationml.notesSlide+xml"/>
  <Override PartName="/ppt/embeddings/oleObject19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20.bin" ContentType="application/vnd.openxmlformats-officedocument.oleObject"/>
  <Override PartName="/ppt/notesSlides/notesSlide38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24.bin" ContentType="application/vnd.openxmlformats-officedocument.oleObject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0" r:id="rId3"/>
    <p:sldId id="311" r:id="rId4"/>
    <p:sldId id="312" r:id="rId5"/>
    <p:sldId id="313" r:id="rId6"/>
    <p:sldId id="316" r:id="rId7"/>
    <p:sldId id="315" r:id="rId8"/>
    <p:sldId id="317" r:id="rId9"/>
    <p:sldId id="318" r:id="rId10"/>
    <p:sldId id="319" r:id="rId11"/>
    <p:sldId id="320" r:id="rId12"/>
    <p:sldId id="355" r:id="rId13"/>
    <p:sldId id="356" r:id="rId14"/>
    <p:sldId id="357" r:id="rId15"/>
    <p:sldId id="358" r:id="rId16"/>
    <p:sldId id="361" r:id="rId17"/>
    <p:sldId id="359" r:id="rId18"/>
    <p:sldId id="321" r:id="rId19"/>
    <p:sldId id="322" r:id="rId20"/>
    <p:sldId id="323" r:id="rId21"/>
    <p:sldId id="324" r:id="rId22"/>
    <p:sldId id="325" r:id="rId23"/>
    <p:sldId id="353" r:id="rId24"/>
    <p:sldId id="328" r:id="rId25"/>
    <p:sldId id="354" r:id="rId26"/>
    <p:sldId id="327" r:id="rId27"/>
    <p:sldId id="326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8" r:id="rId36"/>
    <p:sldId id="339" r:id="rId37"/>
    <p:sldId id="342" r:id="rId38"/>
    <p:sldId id="343" r:id="rId39"/>
    <p:sldId id="344" r:id="rId40"/>
    <p:sldId id="360" r:id="rId41"/>
    <p:sldId id="350" r:id="rId42"/>
    <p:sldId id="351" r:id="rId43"/>
    <p:sldId id="352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93" autoAdjust="0"/>
  </p:normalViewPr>
  <p:slideViewPr>
    <p:cSldViewPr snapToObjects="1">
      <p:cViewPr>
        <p:scale>
          <a:sx n="75" d="100"/>
          <a:sy n="75" d="100"/>
        </p:scale>
        <p:origin x="-1072" y="-160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23DBEB1-7117-A543-ADC9-070CCFBC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6522398-8FFA-4244-9D20-3564E57C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636F2-5F22-5E49-BACF-0D67FF771C06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A66CF-8005-3C44-B6DD-87FF1FE350A9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612E0-2363-BE40-AD35-62BC00884D6D}" type="slidenum">
              <a:rPr lang="en-US"/>
              <a:pPr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1B0D8-532C-7B4D-81DD-8D5CAA2FC141}" type="slidenum">
              <a:rPr lang="en-US"/>
              <a:pPr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30D75-A198-7547-B638-AB7E3BB4291B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CECEC-8BF2-C74F-A688-B8D684E8E2AD}" type="slidenum">
              <a:rPr lang="en-US"/>
              <a:pPr/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E4E4-E851-D349-8D87-9BBE45049AAA}" type="slidenum">
              <a:rPr lang="en-US"/>
              <a:pPr/>
              <a:t>15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1B0D8-532C-7B4D-81DD-8D5CAA2FC141}" type="slidenum">
              <a:rPr lang="en-US"/>
              <a:pPr/>
              <a:t>16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8C46E-46A1-ED4C-A2EB-0956F5A507AD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A575A-81E5-F64F-852F-463C9F94D89B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7A3D0-CAE3-B14D-87D8-6125261E546D}" type="slidenum">
              <a:rPr lang="en-US"/>
              <a:pPr/>
              <a:t>20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8E60E-39F2-C841-B1AF-ED7C111B273F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0FD63-2EB0-4644-BAAB-ED3167A1BDAC}" type="slidenum">
              <a:rPr lang="en-US"/>
              <a:pPr/>
              <a:t>21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26B4-8193-0945-8AEB-F2AFA9C61CA2}" type="slidenum">
              <a:rPr lang="en-US"/>
              <a:pPr/>
              <a:t>22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80C1D-42D6-0147-AA4C-F182447A8E00}" type="slidenum">
              <a:rPr lang="en-US"/>
              <a:pPr/>
              <a:t>23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6E0DF-ADCA-3B43-973D-D06D92EC5158}" type="slidenum">
              <a:rPr lang="en-US"/>
              <a:pPr/>
              <a:t>24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BAD0C-A970-B544-A3C1-37740C9AA5E7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765E0-81A7-134C-AD74-3AE0B65348B1}" type="slidenum">
              <a:rPr lang="en-US"/>
              <a:pPr/>
              <a:t>27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91A65-35F3-A84F-A269-A01454AB6D0F}" type="slidenum">
              <a:rPr lang="en-US"/>
              <a:pPr/>
              <a:t>28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09ADF-BC77-C64C-8D9F-7F12E8273B35}" type="slidenum">
              <a:rPr lang="en-US"/>
              <a:pPr/>
              <a:t>29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6B071-C78E-A74C-A098-BD29E5B38E47}" type="slidenum">
              <a:rPr lang="en-US"/>
              <a:pPr/>
              <a:t>30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0349E-3787-DB40-9149-F0DDD606D8F1}" type="slidenum">
              <a:rPr lang="en-US"/>
              <a:pPr/>
              <a:t>31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4E2B5-593E-9041-BF75-967E7E32133F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D613E-3A5D-9F41-9C79-277B93CB82DE}" type="slidenum">
              <a:rPr lang="en-US"/>
              <a:pPr/>
              <a:t>32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C94A6-ED3F-3643-83FE-B1EFE32C1EB2}" type="slidenum">
              <a:rPr lang="en-US"/>
              <a:pPr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F44B4-7848-7D4A-9D03-418A5E996AEF}" type="slidenum">
              <a:rPr lang="en-US"/>
              <a:pPr/>
              <a:t>34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F16CF-E6CF-FD4F-BA40-07F187012AAD}" type="slidenum">
              <a:rPr lang="en-US"/>
              <a:pPr/>
              <a:t>35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61F05-973C-9549-897C-87F6F06153DB}" type="slidenum">
              <a:rPr lang="en-US"/>
              <a:pPr/>
              <a:t>36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76C7F-356C-6744-9A65-D88A2C6EDA56}" type="slidenum">
              <a:rPr lang="en-US"/>
              <a:pPr/>
              <a:t>37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DCA3B-33C7-1349-9CE8-226465C3FA7C}" type="slidenum">
              <a:rPr lang="en-US"/>
              <a:pPr/>
              <a:t>38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A4116-4812-584A-A35C-9633BC011F99}" type="slidenum">
              <a:rPr lang="en-US"/>
              <a:pPr/>
              <a:t>39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E4E4-E851-D349-8D87-9BBE45049AAA}" type="slidenum">
              <a:rPr lang="en-US"/>
              <a:pPr/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32-bit words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Byte addressing, but no non-aligned access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Big endian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Integer instructions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but extensions exist for float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+ reserved extension </a:t>
            </a:r>
            <a:r>
              <a:rPr lang="en-US" baseline="0" dirty="0" err="1" smtClean="0"/>
              <a:t>opcodes</a:t>
            </a:r>
            <a:r>
              <a:rPr lang="en-US" baseline="0" dirty="0" smtClean="0"/>
              <a:t> not shown can have alternate encodings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Register/Register RISC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Fixed </a:t>
            </a:r>
            <a:r>
              <a:rPr lang="en-US" smtClean="0"/>
              <a:t>size encoding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Opcode</a:t>
            </a:r>
            <a:r>
              <a:rPr lang="en-US" baseline="0" dirty="0" smtClean="0"/>
              <a:t> distinguishes instruction type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Could have used fewer common bits at decoding cost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Effectively R-type has variable-sized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w/ 000000 enabling </a:t>
            </a:r>
            <a:r>
              <a:rPr lang="en-US" baseline="0" dirty="0" err="1" smtClean="0"/>
              <a:t>funct</a:t>
            </a: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Destination location not consistent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Don’t know why, I would have done differently!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I-type decisions lock many encoding decisions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16-bit immediate + 2x32 registers = 6 bits left for </a:t>
            </a:r>
            <a:r>
              <a:rPr lang="en-US" baseline="0" dirty="0" err="1" smtClean="0"/>
              <a:t>opcode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6-bit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= 26 bits left for J offset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6-bit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+ 3x32 registers = 11 bits left in R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Don’t need all 11 for ops (2048 ops!), so special-purpose 5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Lack of </a:t>
            </a:r>
            <a:r>
              <a:rPr lang="en-US" baseline="0" dirty="0" err="1" smtClean="0"/>
              <a:t>orthogonality</a:t>
            </a:r>
            <a:r>
              <a:rPr lang="en-US" baseline="0" dirty="0" smtClean="0"/>
              <a:t> for I vs. R: not all ALU ops available with I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4CCF7-DA17-9B48-A547-B5F1A3B4AF53}" type="slidenum">
              <a:rPr lang="en-US"/>
              <a:pPr/>
              <a:t>41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B3D9A-BB94-D942-AE18-A5B7399852D3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C86AB-1B31-F94E-9EC9-329F12F24635}" type="slidenum">
              <a:rPr lang="en-US"/>
              <a:pPr/>
              <a:t>42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5B5D6-AB26-8640-895B-F6810F98994F}" type="slidenum">
              <a:rPr lang="en-US"/>
              <a:pPr/>
              <a:t>43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7D2D8-6607-9A42-959F-9E9D23EC3247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F9220-148D-1742-BF3B-7FF34E9058BD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07EEB-A5DE-A640-86D3-537AA3E3183C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A05C8-CEA5-B64D-A10F-8F0ECB11761B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E1BF-DD53-A74F-98F8-8125CA749DC8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44267" y="-30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Microsoft_Word_97_-_2004_Document3.doc"/><Relationship Id="rId9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6.doc"/><Relationship Id="rId12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Microsoft_Word_97_-_2004_Document5.doc"/><Relationship Id="rId9" Type="http://schemas.openxmlformats.org/officeDocument/2006/relationships/image" Target="../media/image6.jpeg"/><Relationship Id="rId10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Microsoft_Word_97_-_2004_Document7.doc"/><Relationship Id="rId8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Word_97_-_2004_Document8.doc"/><Relationship Id="rId6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Microsoft_Word_97_-_2004_Document9.doc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Microsoft_Word_97_-_2004_Document10.doc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4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13.doc"/><Relationship Id="rId12" Type="http://schemas.openxmlformats.org/officeDocument/2006/relationships/image" Target="../media/image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Microsoft_Word_97_-_2004_Document11.doc"/><Relationship Id="rId6" Type="http://schemas.openxmlformats.org/officeDocument/2006/relationships/image" Target="../media/image5.emf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Microsoft_Word_97_-_2004_Document12.doc"/><Relationship Id="rId9" Type="http://schemas.openxmlformats.org/officeDocument/2006/relationships/image" Target="../media/image6.jpeg"/><Relationship Id="rId10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Microsoft_Word_97_-_2004_Document14.doc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Instruction Set Architecture</a:t>
            </a:r>
          </a:p>
          <a:p>
            <a:pPr eaLnBrk="1" hangingPunct="1">
              <a:defRPr/>
            </a:pP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98700" y="1066800"/>
            <a:ext cx="388937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Single Accumulator</a:t>
            </a:r>
            <a:r>
              <a:rPr lang="en-US" sz="1800" b="1"/>
              <a:t> </a:t>
            </a:r>
            <a:r>
              <a:rPr lang="en-US" sz="1800" i="1"/>
              <a:t>(EDSAC 1950)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78063" y="1701800"/>
            <a:ext cx="3592512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Accumulator + Index Registers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28800" y="2006600"/>
            <a:ext cx="43957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(Manchester Mark I, IBM 700 series 1953)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057400" y="2692400"/>
            <a:ext cx="3995738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Separation of Programming Model</a:t>
            </a:r>
          </a:p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          from Implementation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22300" y="3678238"/>
            <a:ext cx="31115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High-level Language Based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194300" y="3606800"/>
            <a:ext cx="22987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Concept of a Family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03300" y="3983038"/>
            <a:ext cx="15128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(B5000 1963)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651500" y="3911600"/>
            <a:ext cx="17033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(IBM 360 1964)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05025" y="4445000"/>
            <a:ext cx="4221163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General Purpose Register Machines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69900" y="5283200"/>
            <a:ext cx="28829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Complex Instruction Sets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118100" y="5202238"/>
            <a:ext cx="27305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Load/Store Architecture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486400" y="6040438"/>
            <a:ext cx="6731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RISC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533400" y="5583238"/>
            <a:ext cx="25796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(Vax, Intel 432 1977-80)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927600" y="5507038"/>
            <a:ext cx="30495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(CDC 6600, Cray 1 1963-76)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279900" y="6345238"/>
            <a:ext cx="40020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(MIPS,SPARC,IBM RS6000, . . .1987)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3733800" y="137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37338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438400" y="32766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4419600" y="3276600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590800" y="4038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5105400" y="39624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1981200" y="4872038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4800600" y="4872038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>
            <a:off x="6172200" y="586263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7859713" y="6613525"/>
            <a:ext cx="1284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charset="0"/>
              </a:rPr>
              <a:t>Slide: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607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Evolution of Instruction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92150" y="1100138"/>
          <a:ext cx="768985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3" name="Document" r:id="rId5" imgW="5234940" imgH="1638300" progId="Word.Document.8">
                  <p:embed/>
                </p:oleObj>
              </mc:Choice>
              <mc:Fallback>
                <p:oleObj name="Document" r:id="rId5" imgW="5234940" imgH="16383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100138"/>
                        <a:ext cx="768985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solidFill>
                  <a:srgbClr val="000099"/>
                </a:solidFill>
              </a:rPr>
              <a:t>Effect of the number of memory operands: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33400" y="3657600"/>
          <a:ext cx="8278813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" name="Document" r:id="rId8" imgW="6086856" imgH="2011680" progId="Word.Document.8">
                  <p:embed/>
                </p:oleObj>
              </mc:Choice>
              <mc:Fallback>
                <p:oleObj name="Document" r:id="rId8" imgW="6086856" imgH="20116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8278813" cy="273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Register-Memory 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All data in computer systems is represented in binary</a:t>
            </a:r>
          </a:p>
          <a:p>
            <a:r>
              <a:rPr lang="en-US" sz="2400"/>
              <a:t>Instructions are no exception</a:t>
            </a:r>
          </a:p>
          <a:p>
            <a:r>
              <a:rPr lang="en-US" sz="2400"/>
              <a:t>The program that translates the human-readable code to numeric form is called an </a:t>
            </a:r>
            <a:r>
              <a:rPr lang="en-US" sz="2400" i="1"/>
              <a:t>Assembler</a:t>
            </a:r>
            <a:endParaRPr lang="en-US" sz="2400"/>
          </a:p>
          <a:p>
            <a:r>
              <a:rPr lang="en-US" sz="2400"/>
              <a:t>Hence </a:t>
            </a:r>
            <a:r>
              <a:rPr lang="en-US" sz="2400" i="1"/>
              <a:t>machine-language</a:t>
            </a:r>
            <a:r>
              <a:rPr lang="en-US" sz="2400"/>
              <a:t> or </a:t>
            </a:r>
            <a:r>
              <a:rPr lang="en-US" sz="2400" i="1"/>
              <a:t>assembly-language</a:t>
            </a:r>
            <a:endParaRPr lang="en-US" sz="2400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Instruction Representation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3459163"/>
            <a:ext cx="9144000" cy="156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dirty="0"/>
              <a:t>Example:</a:t>
            </a:r>
          </a:p>
          <a:p>
            <a:pPr>
              <a:spcBef>
                <a:spcPct val="6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Assembly:</a:t>
            </a:r>
            <a:r>
              <a:rPr lang="en-US" dirty="0"/>
              <a:t>			</a:t>
            </a:r>
            <a:r>
              <a:rPr lang="en-US" sz="2000" b="1" dirty="0">
                <a:latin typeface="Courier New" charset="0"/>
              </a:rPr>
              <a:t>ADD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uFill>
                <a:solidFill>
                  <a:schemeClr val="tx2"/>
                </a:solidFill>
              </a:uFill>
              <a:latin typeface="Times New Roman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1800" dirty="0"/>
              <a:t>	Note: by default MIPS $t0..$t7 map to reg. 8..15, $s0..$s7 map to reg. 16-23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67200" y="4095750"/>
            <a:ext cx="21859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657600" y="51927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0x0</a:t>
            </a:r>
            <a:endParaRPr lang="en-US" sz="200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171950" y="518636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0x11</a:t>
            </a:r>
            <a:endParaRPr lang="en-US" sz="18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10125" y="518001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0x12</a:t>
            </a:r>
            <a:endParaRPr lang="en-US" sz="180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451475" y="51800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0x8</a:t>
            </a:r>
            <a:endParaRPr lang="en-US" sz="1800"/>
          </a:p>
        </p:txBody>
      </p:sp>
      <p:sp>
        <p:nvSpPr>
          <p:cNvPr id="46" name="Rectangle 45"/>
          <p:cNvSpPr/>
          <p:nvPr/>
        </p:nvSpPr>
        <p:spPr>
          <a:xfrm>
            <a:off x="5953125" y="5180013"/>
            <a:ext cx="8778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0x020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5029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9933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2788" y="4095750"/>
            <a:ext cx="646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CC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67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ADD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743200" y="5727700"/>
            <a:ext cx="101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000000</a:t>
            </a:r>
            <a:endParaRPr lang="en-US" sz="18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567113" y="57277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10001</a:t>
            </a:r>
            <a:endParaRPr lang="en-US" sz="180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252913" y="57277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10010</a:t>
            </a:r>
            <a:endParaRPr lang="en-US" sz="180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940300" y="57277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01000</a:t>
            </a:r>
            <a:endParaRPr lang="en-US" sz="18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626100" y="5727700"/>
            <a:ext cx="170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1A1A"/>
                </a:solidFill>
                <a:latin typeface="Courier New" charset="0"/>
              </a:rPr>
              <a:t>00000100000</a:t>
            </a:r>
            <a:endParaRPr lang="en-US" sz="180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832100" y="5816600"/>
            <a:ext cx="4400550" cy="234950"/>
            <a:chOff x="2832100" y="5816600"/>
            <a:chExt cx="4400550" cy="234950"/>
          </a:xfrm>
        </p:grpSpPr>
        <p:sp>
          <p:nvSpPr>
            <p:cNvPr id="81944" name="Rectangle 55"/>
            <p:cNvSpPr>
              <a:spLocks noChangeArrowheads="1"/>
            </p:cNvSpPr>
            <p:nvPr/>
          </p:nvSpPr>
          <p:spPr bwMode="auto">
            <a:xfrm>
              <a:off x="28321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5" name="Rectangle 59"/>
            <p:cNvSpPr>
              <a:spLocks noChangeArrowheads="1"/>
            </p:cNvSpPr>
            <p:nvPr/>
          </p:nvSpPr>
          <p:spPr bwMode="auto">
            <a:xfrm>
              <a:off x="33845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6" name="Rectangle 60"/>
            <p:cNvSpPr>
              <a:spLocks noChangeArrowheads="1"/>
            </p:cNvSpPr>
            <p:nvPr/>
          </p:nvSpPr>
          <p:spPr bwMode="auto">
            <a:xfrm>
              <a:off x="3937000" y="5816600"/>
              <a:ext cx="53340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7" name="Rectangle 61"/>
            <p:cNvSpPr>
              <a:spLocks noChangeArrowheads="1"/>
            </p:cNvSpPr>
            <p:nvPr/>
          </p:nvSpPr>
          <p:spPr bwMode="auto">
            <a:xfrm>
              <a:off x="44704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8" name="Rectangle 62"/>
            <p:cNvSpPr>
              <a:spLocks noChangeArrowheads="1"/>
            </p:cNvSpPr>
            <p:nvPr/>
          </p:nvSpPr>
          <p:spPr bwMode="auto">
            <a:xfrm>
              <a:off x="50228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9" name="Rectangle 63"/>
            <p:cNvSpPr>
              <a:spLocks noChangeArrowheads="1"/>
            </p:cNvSpPr>
            <p:nvPr/>
          </p:nvSpPr>
          <p:spPr bwMode="auto">
            <a:xfrm>
              <a:off x="55753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0" name="Rectangle 64"/>
            <p:cNvSpPr>
              <a:spLocks noChangeArrowheads="1"/>
            </p:cNvSpPr>
            <p:nvPr/>
          </p:nvSpPr>
          <p:spPr bwMode="auto">
            <a:xfrm>
              <a:off x="61277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1" name="Rectangle 65"/>
            <p:cNvSpPr>
              <a:spLocks noChangeArrowheads="1"/>
            </p:cNvSpPr>
            <p:nvPr/>
          </p:nvSpPr>
          <p:spPr bwMode="auto">
            <a:xfrm>
              <a:off x="66802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0" y="61277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>
                <a:solidFill>
                  <a:srgbClr val="800000"/>
                </a:solidFill>
              </a:rPr>
              <a:t>M/C language (hex):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518160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accent2"/>
                </a:solidFill>
              </a:rPr>
              <a:t>M/C language (hex by field):</a:t>
            </a: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chemeClr val="accent2"/>
                </a:solidFill>
              </a:rPr>
              <a:t>M/C language (binary):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32100" y="6070600"/>
            <a:ext cx="1724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>
                <a:latin typeface="Courier New" charset="0"/>
              </a:rPr>
              <a:t>0x02324020</a:t>
            </a: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7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Encoding an Instruction Set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Fixed </a:t>
            </a:r>
            <a:r>
              <a:rPr lang="en-US" dirty="0"/>
              <a:t>size instruction encoding simplifies CPU design but limits addressing </a:t>
            </a:r>
            <a:r>
              <a:rPr lang="en-US" dirty="0" smtClean="0"/>
              <a:t>choices</a:t>
            </a:r>
          </a:p>
          <a:p>
            <a:pPr>
              <a:lnSpc>
                <a:spcPct val="90000"/>
              </a:lnSpc>
            </a:pPr>
            <a:r>
              <a:rPr lang="en-US" dirty="0"/>
              <a:t>Affects the size of the compiled </a:t>
            </a:r>
            <a:r>
              <a:rPr lang="en-US" dirty="0" smtClean="0"/>
              <a:t>program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Complexity </a:t>
            </a:r>
            <a:r>
              <a:rPr lang="en-US" dirty="0"/>
              <a:t>of the CPU </a:t>
            </a:r>
            <a:r>
              <a:rPr lang="en-US" dirty="0" smtClean="0"/>
              <a:t>implementation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Must </a:t>
            </a:r>
            <a:r>
              <a:rPr lang="en-US" dirty="0"/>
              <a:t>balance: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Desire to support many registers and addressing modes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Effect of operand specification on the size of the instruction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Desire to simplify instruction fetching and </a:t>
            </a:r>
            <a:r>
              <a:rPr lang="en-US" dirty="0" smtClean="0"/>
              <a:t>decoding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Size vs. </a:t>
            </a:r>
            <a:r>
              <a:rPr lang="en-US" i="1" dirty="0" err="1" smtClean="0"/>
              <a:t>Orthogonality</a:t>
            </a:r>
            <a:r>
              <a:rPr lang="en-US" dirty="0" smtClean="0"/>
              <a:t> of instruction set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Encoding Examples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 b="15459"/>
          <a:stretch>
            <a:fillRect/>
          </a:stretch>
        </p:blipFill>
        <p:spPr bwMode="auto">
          <a:xfrm>
            <a:off x="1014413" y="1068388"/>
            <a:ext cx="7519987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7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MIPS Instruction Formats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648200" y="1676400"/>
          <a:ext cx="39973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Document" r:id="rId5" imgW="4383024" imgH="2325624" progId="Word.Document.8">
                  <p:embed/>
                </p:oleObj>
              </mc:Choice>
              <mc:Fallback>
                <p:oleObj name="Document" r:id="rId5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39973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7525" y="1644650"/>
          <a:ext cx="38862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cument" r:id="rId8" imgW="2499360" imgH="3404616" progId="Word.Document.8">
                  <p:embed/>
                </p:oleObj>
              </mc:Choice>
              <mc:Fallback>
                <p:oleObj name="Document" r:id="rId8" imgW="2499360" imgH="3404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887"/>
                      <a:stretch>
                        <a:fillRect/>
                      </a:stretch>
                    </p:blipFill>
                    <p:spPr bwMode="auto">
                      <a:xfrm>
                        <a:off x="517525" y="1644650"/>
                        <a:ext cx="38862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648200" y="4038600"/>
          <a:ext cx="399732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Document" r:id="rId11" imgW="4383024" imgH="2325624" progId="Word.Document.8">
                  <p:embed/>
                </p:oleObj>
              </mc:Choice>
              <mc:Fallback>
                <p:oleObj name="Document" r:id="rId11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3997325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17550" y="1949450"/>
            <a:ext cx="3530600" cy="450850"/>
          </a:xfrm>
          <a:prstGeom prst="rect">
            <a:avLst/>
          </a:prstGeom>
          <a:solidFill>
            <a:srgbClr val="00641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17550" y="3816350"/>
            <a:ext cx="3530600" cy="463550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30250" y="5289550"/>
            <a:ext cx="3517900" cy="45085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All data in computer systems is represented in binary</a:t>
            </a:r>
          </a:p>
          <a:p>
            <a:r>
              <a:rPr lang="en-US" sz="2400"/>
              <a:t>Instructions are no exception</a:t>
            </a:r>
          </a:p>
          <a:p>
            <a:r>
              <a:rPr lang="en-US" sz="2400"/>
              <a:t>The program that translates the human-readable code to numeric form is called an </a:t>
            </a:r>
            <a:r>
              <a:rPr lang="en-US" sz="2400" i="1"/>
              <a:t>Assembler</a:t>
            </a:r>
            <a:endParaRPr lang="en-US" sz="2400"/>
          </a:p>
          <a:p>
            <a:r>
              <a:rPr lang="en-US" sz="2400"/>
              <a:t>Hence </a:t>
            </a:r>
            <a:r>
              <a:rPr lang="en-US" sz="2400" i="1"/>
              <a:t>machine-language</a:t>
            </a:r>
            <a:r>
              <a:rPr lang="en-US" sz="2400"/>
              <a:t> or </a:t>
            </a:r>
            <a:r>
              <a:rPr lang="en-US" sz="2400" i="1"/>
              <a:t>assembly-language</a:t>
            </a:r>
            <a:endParaRPr lang="en-US" sz="2400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Instruction Representation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3459163"/>
            <a:ext cx="9144000" cy="156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dirty="0"/>
              <a:t>Example:</a:t>
            </a:r>
          </a:p>
          <a:p>
            <a:pPr>
              <a:spcBef>
                <a:spcPct val="6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Assembly:</a:t>
            </a:r>
            <a:r>
              <a:rPr lang="en-US" dirty="0"/>
              <a:t>			</a:t>
            </a:r>
            <a:r>
              <a:rPr lang="en-US" sz="2000" b="1" dirty="0">
                <a:latin typeface="Courier New" charset="0"/>
              </a:rPr>
              <a:t>ADD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uFill>
                <a:solidFill>
                  <a:schemeClr val="tx2"/>
                </a:solidFill>
              </a:uFill>
              <a:latin typeface="Times New Roman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1800" dirty="0"/>
              <a:t>	Note: by default MIPS $t0..$t7 map to reg. 8..15, $s0..$s7 map to reg. 16-23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67200" y="4095750"/>
            <a:ext cx="21859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657600" y="51927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0x0</a:t>
            </a:r>
            <a:endParaRPr lang="en-US" sz="200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171950" y="518636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0x11</a:t>
            </a:r>
            <a:endParaRPr lang="en-US" sz="18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10125" y="518001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0x12</a:t>
            </a:r>
            <a:endParaRPr lang="en-US" sz="180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451475" y="51800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0x8</a:t>
            </a:r>
            <a:endParaRPr lang="en-US" sz="1800"/>
          </a:p>
        </p:txBody>
      </p:sp>
      <p:sp>
        <p:nvSpPr>
          <p:cNvPr id="46" name="Rectangle 45"/>
          <p:cNvSpPr/>
          <p:nvPr/>
        </p:nvSpPr>
        <p:spPr>
          <a:xfrm>
            <a:off x="5953125" y="5180013"/>
            <a:ext cx="8778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0x020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5029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9933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2788" y="4095750"/>
            <a:ext cx="646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CC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67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ADD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743200" y="5727700"/>
            <a:ext cx="101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000000</a:t>
            </a:r>
            <a:endParaRPr lang="en-US" sz="18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567113" y="57277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10001</a:t>
            </a:r>
            <a:endParaRPr lang="en-US" sz="180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252913" y="57277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10010</a:t>
            </a:r>
            <a:endParaRPr lang="en-US" sz="180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940300" y="57277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01000</a:t>
            </a:r>
            <a:endParaRPr lang="en-US" sz="18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626100" y="5727700"/>
            <a:ext cx="170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1A1A"/>
                </a:solidFill>
                <a:latin typeface="Courier New" charset="0"/>
              </a:rPr>
              <a:t>00000100000</a:t>
            </a:r>
            <a:endParaRPr lang="en-US" sz="180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518160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2"/>
                </a:solidFill>
              </a:rPr>
              <a:t>M/C language (hex by field):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2"/>
                </a:solidFill>
              </a:rPr>
              <a:t>M/C language (binary):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ISA choices balance</a:t>
            </a:r>
          </a:p>
          <a:p>
            <a:pPr lvl="1"/>
            <a:r>
              <a:rPr lang="en-US" dirty="0" smtClean="0"/>
              <a:t>What you want to express</a:t>
            </a:r>
          </a:p>
          <a:p>
            <a:pPr lvl="1"/>
            <a:r>
              <a:rPr lang="en-US" dirty="0" smtClean="0"/>
              <a:t>How you will encode it</a:t>
            </a:r>
          </a:p>
          <a:p>
            <a:pPr lvl="1"/>
            <a:r>
              <a:rPr lang="en-US" dirty="0" smtClean="0"/>
              <a:t>How hard it will be to use</a:t>
            </a:r>
          </a:p>
          <a:p>
            <a:pPr lvl="1"/>
            <a:r>
              <a:rPr lang="en-US" dirty="0" smtClean="0"/>
              <a:t>How hard it will be to implement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2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0" y="3743325"/>
            <a:ext cx="9061450" cy="2733675"/>
            <a:chOff x="0" y="2358"/>
            <a:chExt cx="5708" cy="1722"/>
          </a:xfrm>
        </p:grpSpPr>
        <p:graphicFrame>
          <p:nvGraphicFramePr>
            <p:cNvPr id="40962" name="Object 2"/>
            <p:cNvGraphicFramePr>
              <a:graphicFrameLocks noChangeAspect="1"/>
            </p:cNvGraphicFramePr>
            <p:nvPr/>
          </p:nvGraphicFramePr>
          <p:xfrm>
            <a:off x="3644" y="2358"/>
            <a:ext cx="2064" cy="1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1" name="Graphics Workshop Drawing" r:id="rId4" imgW="2146680" imgH="1787760" progId="">
                    <p:embed/>
                  </p:oleObj>
                </mc:Choice>
                <mc:Fallback>
                  <p:oleObj name="Graphics Workshop Drawing" r:id="rId4" imgW="2146680" imgH="1787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" y="2358"/>
                          <a:ext cx="2064" cy="1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0" y="2696"/>
            <a:ext cx="3548" cy="1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2" name="Document" r:id="rId7" imgW="3657600" imgH="1577340" progId="Word.Document.8">
                    <p:embed/>
                  </p:oleObj>
                </mc:Choice>
                <mc:Fallback>
                  <p:oleObj name="Document" r:id="rId7" imgW="3657600" imgH="1577340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96"/>
                          <a:ext cx="3548" cy="1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9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Alignment</a:t>
            </a: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Byte addressing: Unique address for every byte</a:t>
            </a:r>
          </a:p>
          <a:p>
            <a:pPr lvl="1"/>
            <a:r>
              <a:rPr lang="en-US" dirty="0" smtClean="0"/>
              <a:t>The addresses of sequential words differ by the word size (0, 4, 8, …)</a:t>
            </a:r>
          </a:p>
          <a:p>
            <a:pPr lvl="1"/>
            <a:r>
              <a:rPr lang="en-US" dirty="0" smtClean="0"/>
              <a:t>Alternative: word addresses differ by 1 (0, 1, 2, …), cannot access sub-word</a:t>
            </a:r>
          </a:p>
          <a:p>
            <a:r>
              <a:rPr lang="en-US" dirty="0" smtClean="0"/>
              <a:t>Aligned access divisible by data size</a:t>
            </a:r>
          </a:p>
          <a:p>
            <a:pPr lvl="1"/>
            <a:r>
              <a:rPr lang="en-US" dirty="0" smtClean="0"/>
              <a:t>16-bit data address must be divisible by 2</a:t>
            </a:r>
          </a:p>
          <a:p>
            <a:pPr lvl="1"/>
            <a:r>
              <a:rPr lang="en-US" dirty="0" smtClean="0"/>
              <a:t>32-bit data addresses must be divisible by 4</a:t>
            </a:r>
          </a:p>
          <a:p>
            <a:pPr lvl="1"/>
            <a:r>
              <a:rPr lang="en-US" dirty="0" smtClean="0"/>
              <a:t>64-bit data addresses must be divisible by 8</a:t>
            </a:r>
          </a:p>
          <a:p>
            <a:pPr lvl="1"/>
            <a:r>
              <a:rPr lang="en-US" dirty="0" smtClean="0"/>
              <a:t>128-bit data addresses must be divisible by 16</a:t>
            </a:r>
          </a:p>
          <a:p>
            <a:r>
              <a:rPr lang="en-US" dirty="0" smtClean="0"/>
              <a:t>Misalignment (if allowed) complicates memory access and causes programs to run slower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Byte Order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Given N bytes, which is the most significant, which is the least significant?</a:t>
            </a:r>
          </a:p>
          <a:p>
            <a:pPr lvl="1"/>
            <a:r>
              <a:rPr lang="en-US" sz="2000"/>
              <a:t>“Little Endian”</a:t>
            </a:r>
          </a:p>
          <a:p>
            <a:pPr lvl="2"/>
            <a:r>
              <a:rPr lang="en-US" sz="1800"/>
              <a:t>Leftmost / least significant byte = word address</a:t>
            </a:r>
          </a:p>
          <a:p>
            <a:pPr lvl="2"/>
            <a:r>
              <a:rPr lang="en-US" sz="1800"/>
              <a:t>Intel (among others)</a:t>
            </a:r>
          </a:p>
          <a:p>
            <a:pPr lvl="1"/>
            <a:r>
              <a:rPr lang="en-US" sz="2000"/>
              <a:t>“Big Endian”</a:t>
            </a:r>
          </a:p>
          <a:p>
            <a:pPr lvl="2"/>
            <a:r>
              <a:rPr lang="en-US" sz="1800"/>
              <a:t>Leftmost / most significant byte = word address</a:t>
            </a:r>
          </a:p>
          <a:p>
            <a:pPr lvl="2"/>
            <a:r>
              <a:rPr lang="en-US" sz="1800"/>
              <a:t>Motorola, TCP/IP (among others)</a:t>
            </a:r>
          </a:p>
          <a:p>
            <a:r>
              <a:rPr lang="en-US" sz="2400"/>
              <a:t>Byte ordering can be as problem when exchanging data among different machines</a:t>
            </a:r>
          </a:p>
          <a:p>
            <a:r>
              <a:rPr lang="en-US" sz="2400"/>
              <a:t>Can also affect array index calculation or any other operation that treat the same data a both byte and word.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Instruction Set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 command a computer's hardware, you must speak its language</a:t>
            </a:r>
          </a:p>
          <a:p>
            <a:pPr lvl="1" eaLnBrk="1" hangingPunct="1"/>
            <a:r>
              <a:rPr lang="en-US" sz="2000" dirty="0" smtClean="0"/>
              <a:t>Instructions: the “words” of a machine's language</a:t>
            </a:r>
          </a:p>
          <a:p>
            <a:pPr lvl="1" eaLnBrk="1" hangingPunct="1"/>
            <a:r>
              <a:rPr lang="en-US" sz="2000" dirty="0" smtClean="0"/>
              <a:t>Instruction set: its “vocabulary”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Introduce design alternatives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Present a taxonomy of ISA alternatives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+ some qualitative assessment of pros and cons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Present and analyze some instruction set measurements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Address the issue of languages and compilers and their bearing on 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Show some example ISA’s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to specify the location of an operand (effective address)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Addressing modes have the ability to: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Significantly reduce instruction counts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Increase the average CPI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Increase the complexity of building a machine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VAX machine is used for benchmark data since it </a:t>
            </a:r>
            <a:r>
              <a:rPr lang="en-US" sz="2800" dirty="0" smtClean="0"/>
              <a:t>supported huge range </a:t>
            </a:r>
            <a:r>
              <a:rPr lang="en-US" sz="2800" dirty="0"/>
              <a:t>of memory addressing modes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classify based on: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source of the data (register, immediate or memory)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address calculation (direct, indirect, indexed)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0751"/>
              </p:ext>
            </p:extLst>
          </p:nvPr>
        </p:nvGraphicFramePr>
        <p:xfrm>
          <a:off x="76200" y="1319213"/>
          <a:ext cx="8915400" cy="523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Document" r:id="rId5" imgW="6997700" imgH="4165600" progId="Word.Document.8">
                  <p:embed/>
                </p:oleObj>
              </mc:Choice>
              <mc:Fallback>
                <p:oleObj name="Document" r:id="rId5" imgW="6997700" imgH="41656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19213"/>
                        <a:ext cx="8915400" cy="523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of Addressing Modes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6396334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 = register, # = immediate, () = memory access, d = word size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76200" y="1219200"/>
          <a:ext cx="8991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Bitmap Image" r:id="rId4" imgW="6980525" imgH="4069433" progId="">
                  <p:embed/>
                </p:oleObj>
              </mc:Choice>
              <mc:Fallback>
                <p:oleObj name="Bitmap Image" r:id="rId4" imgW="6980525" imgH="40694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8991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4953000" y="1295400"/>
            <a:ext cx="3962400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None/>
              <a:defRPr/>
            </a:pPr>
            <a:r>
              <a:rPr lang="en-US" i="1" dirty="0"/>
              <a:t>Focus on immediate and displacement modes since they are used the most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Based on SPEC89 on VAX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3"/>
          <p:cNvSpPr txBox="1">
            <a:spLocks noChangeArrowheads="1"/>
          </p:cNvSpPr>
          <p:nvPr/>
        </p:nvSpPr>
        <p:spPr bwMode="auto">
          <a:xfrm>
            <a:off x="152400" y="1049338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>
                <a:solidFill>
                  <a:srgbClr val="800000"/>
                </a:solidFill>
              </a:rPr>
              <a:t>If memory operations are 30% of all instructions and scaled addressing is 6% of all memory operations, what is the performance cost of removing this addressing mode? Assume the CPI and clock rate do not change.</a:t>
            </a:r>
            <a:endParaRPr lang="en-US" dirty="0">
              <a:solidFill>
                <a:srgbClr val="800000"/>
              </a:solidFill>
              <a:latin typeface="Times New Roman" charset="0"/>
            </a:endParaRPr>
          </a:p>
        </p:txBody>
      </p:sp>
      <p:sp>
        <p:nvSpPr>
          <p:cNvPr id="4761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percentage of instructions use scaled addressing?</a:t>
            </a:r>
          </a:p>
          <a:p>
            <a:pPr lvl="1"/>
            <a:r>
              <a:rPr lang="en-US" dirty="0" smtClean="0"/>
              <a:t>6% of 30% = 0.06 * 0.30 = 0.018 = 1.8%</a:t>
            </a:r>
          </a:p>
          <a:p>
            <a:r>
              <a:rPr lang="en-US" dirty="0" smtClean="0"/>
              <a:t>Old: MOV $r1, 100($r3)[$r4]</a:t>
            </a:r>
          </a:p>
          <a:p>
            <a:r>
              <a:rPr lang="en-US" dirty="0" smtClean="0"/>
              <a:t>New:</a:t>
            </a:r>
          </a:p>
          <a:p>
            <a:pPr lvl="1"/>
            <a:r>
              <a:rPr lang="en-US" dirty="0" smtClean="0"/>
              <a:t>MUL $t0, $r4, #4</a:t>
            </a:r>
          </a:p>
          <a:p>
            <a:pPr lvl="1"/>
            <a:r>
              <a:rPr lang="en-US" dirty="0" smtClean="0"/>
              <a:t>ADD $t0, $t0, $r3</a:t>
            </a:r>
          </a:p>
          <a:p>
            <a:pPr lvl="1"/>
            <a:r>
              <a:rPr lang="en-US" dirty="0" smtClean="0"/>
              <a:t>LOAD $r1, 100($t0)</a:t>
            </a:r>
          </a:p>
          <a:p>
            <a:r>
              <a:rPr lang="en-US" dirty="0" smtClean="0"/>
              <a:t>Instruction count change</a:t>
            </a:r>
          </a:p>
          <a:p>
            <a:pPr lvl="1"/>
            <a:r>
              <a:rPr lang="en-US" dirty="0" smtClean="0"/>
              <a:t>              instructions affected</a:t>
            </a:r>
          </a:p>
          <a:p>
            <a:pPr lvl="1"/>
            <a:r>
              <a:rPr lang="en-US" dirty="0" smtClean="0"/>
              <a:t>Add 2 more instructions for each = </a:t>
            </a:r>
          </a:p>
          <a:p>
            <a:pPr lvl="1"/>
            <a:r>
              <a:rPr lang="en-US" dirty="0" smtClean="0"/>
              <a:t>Total = </a:t>
            </a:r>
          </a:p>
          <a:p>
            <a:pPr lvl="1"/>
            <a:r>
              <a:rPr lang="en-US" dirty="0" smtClean="0"/>
              <a:t>Slowdown: 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648200"/>
            <a:ext cx="889000" cy="21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965700"/>
            <a:ext cx="1257300" cy="21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390" y="5288036"/>
            <a:ext cx="2984500" cy="21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638800"/>
            <a:ext cx="5715000" cy="571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793801"/>
              </p:ext>
            </p:extLst>
          </p:nvPr>
        </p:nvGraphicFramePr>
        <p:xfrm>
          <a:off x="506413" y="2209800"/>
          <a:ext cx="8097334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Bitmap Image" r:id="rId4" imgW="8436071" imgH="6073666" progId="">
                  <p:embed/>
                </p:oleObj>
              </mc:Choice>
              <mc:Fallback>
                <p:oleObj name="Bitmap Image" r:id="rId4" imgW="8436071" imgH="607366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209800"/>
                        <a:ext cx="8097334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-5390822">
            <a:off x="-1645443" y="4083843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Percentage of Immediate Values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" y="6491288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Number of bits needed for a immediate values in SPEC2000 benchmark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of Immediate Values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Range affects instruction length</a:t>
            </a:r>
          </a:p>
          <a:p>
            <a:pPr lvl="1"/>
            <a:r>
              <a:rPr lang="en-US" sz="2000" dirty="0" smtClean="0"/>
              <a:t>Measurements on Alpha (≤16-bit </a:t>
            </a:r>
            <a:r>
              <a:rPr lang="en-US" sz="2000" dirty="0" err="1" smtClean="0"/>
              <a:t>immediates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Similar </a:t>
            </a:r>
            <a:r>
              <a:rPr lang="en-US" sz="2000" dirty="0"/>
              <a:t>measurements </a:t>
            </a:r>
            <a:r>
              <a:rPr lang="en-US" sz="2000" dirty="0" smtClean="0"/>
              <a:t>(w/ 32</a:t>
            </a:r>
            <a:r>
              <a:rPr lang="en-US" sz="2000" dirty="0"/>
              <a:t>-bit immediate values) </a:t>
            </a:r>
            <a:r>
              <a:rPr lang="en-US" sz="2000" dirty="0" smtClean="0"/>
              <a:t>show      				20</a:t>
            </a:r>
            <a:r>
              <a:rPr lang="en-US" sz="2000" dirty="0"/>
              <a:t>-25% </a:t>
            </a:r>
            <a:r>
              <a:rPr lang="en-US" sz="2000" dirty="0" smtClean="0"/>
              <a:t>longer </a:t>
            </a:r>
            <a:r>
              <a:rPr lang="en-US" sz="2000" dirty="0"/>
              <a:t>than 16-bits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= shorter instruction</a:t>
            </a:r>
          </a:p>
          <a:p>
            <a:r>
              <a:rPr lang="en-US" dirty="0" smtClean="0"/>
              <a:t>But what about cases that need more?</a:t>
            </a:r>
          </a:p>
          <a:p>
            <a:r>
              <a:rPr lang="en-US" dirty="0" smtClean="0"/>
              <a:t>Multiple instructions</a:t>
            </a:r>
          </a:p>
          <a:p>
            <a:pPr lvl="1"/>
            <a:r>
              <a:rPr lang="en-US" dirty="0" smtClean="0"/>
              <a:t>MIPS 16-bit load upper immediate + 16-bit add immediate = 32-bit immediate</a:t>
            </a:r>
          </a:p>
          <a:p>
            <a:pPr lvl="1"/>
            <a:r>
              <a:rPr lang="en-US" dirty="0" smtClean="0"/>
              <a:t>Could go smaller with a shift and load</a:t>
            </a:r>
          </a:p>
          <a:p>
            <a:r>
              <a:rPr lang="en-US" dirty="0" smtClean="0"/>
              <a:t>Compile into memory</a:t>
            </a:r>
          </a:p>
          <a:p>
            <a:pPr lvl="1"/>
            <a:r>
              <a:rPr lang="en-US" dirty="0" smtClean="0"/>
              <a:t>Hope it’s in cache!</a:t>
            </a:r>
          </a:p>
          <a:p>
            <a:pPr lvl="1"/>
            <a:r>
              <a:rPr lang="en-US" dirty="0" smtClean="0"/>
              <a:t>2 GHz = 0.5 ns</a:t>
            </a:r>
          </a:p>
          <a:p>
            <a:pPr lvl="1"/>
            <a:r>
              <a:rPr lang="en-US" dirty="0" smtClean="0"/>
              <a:t>100 clock cycles in a 50 ns memory access!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2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76200" y="1724025"/>
            <a:ext cx="8915400" cy="4813300"/>
            <a:chOff x="0" y="634"/>
            <a:chExt cx="5760" cy="311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0" y="634"/>
            <a:ext cx="5760" cy="3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9" name="Bitmap Image" r:id="rId4" imgW="6591871" imgH="3558848" progId="">
                    <p:embed/>
                  </p:oleObj>
                </mc:Choice>
                <mc:Fallback>
                  <p:oleObj name="Bitmap Image" r:id="rId4" imgW="6591871" imgH="355884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34"/>
                          <a:ext cx="5760" cy="3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1" name="Object 3"/>
            <p:cNvGraphicFramePr>
              <a:graphicFrameLocks noChangeAspect="1"/>
            </p:cNvGraphicFramePr>
            <p:nvPr/>
          </p:nvGraphicFramePr>
          <p:xfrm>
            <a:off x="0" y="648"/>
            <a:ext cx="5760" cy="2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30" name="Bitmap Image" r:id="rId6" imgW="7125318" imgH="3421677" progId="">
                    <p:embed/>
                  </p:oleObj>
                </mc:Choice>
                <mc:Fallback>
                  <p:oleObj name="Bitmap Image" r:id="rId6" imgW="7125318" imgH="342167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48"/>
                          <a:ext cx="5760" cy="2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04800" y="6035675"/>
            <a:ext cx="700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 </a:t>
            </a:r>
          </a:p>
          <a:p>
            <a:r>
              <a:rPr lang="en-US">
                <a:latin typeface="Times New Roman" charset="0"/>
              </a:rPr>
              <a:t> Statistics are based on SPEC2000 benchmark on Alpha</a:t>
            </a:r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Immediate Addressing Modes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Immediate values for what operations?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04800" y="1752600"/>
          <a:ext cx="85693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Bitmap Image" r:id="rId4" imgW="8451312" imgH="5425910" progId="">
                  <p:embed/>
                </p:oleObj>
              </mc:Choice>
              <mc:Fallback>
                <p:oleObj name="Bitmap Image" r:id="rId4" imgW="8451312" imgH="54259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5693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 rot="-5390822">
            <a:off x="-1555749" y="3078162"/>
            <a:ext cx="357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Percentage of displacement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6338888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Number of bits needed for a displacement value in SPEC2000 benchmark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505200" y="2530475"/>
            <a:ext cx="548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Data is based on SPEC2000 on Alpha (only 16 bit displacement allowed)</a:t>
            </a:r>
          </a:p>
        </p:txBody>
      </p:sp>
      <p:sp>
        <p:nvSpPr>
          <p:cNvPr id="615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Displacement Addressing Modes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range of displacement supported affects the length of the instruction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for Signal Processing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DSP offers special addressing modes to better serve popular algorithms</a:t>
            </a:r>
          </a:p>
          <a:p>
            <a:r>
              <a:rPr lang="en-US"/>
              <a:t>Special features requires either hand coding or a compiler that uses such 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257800" y="1600200"/>
            <a:ext cx="3200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accent2"/>
                </a:solidFill>
              </a:rPr>
              <a:t>Fast Fourier Transform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 (000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0 (000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1 (001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4 (100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2 (010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2 (010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3 (011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6 (110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4 (100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1 (001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5 (101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5 (101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6 (110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3 (011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7 (111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7 (111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for Signal Processing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Modulo addressing: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Since DSP deals with continuous data streams, circular buffers common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Circular or modulo addressing: automatic increment and decrement / reset pointer at end of buffer</a:t>
            </a:r>
          </a:p>
          <a:p>
            <a:pPr>
              <a:lnSpc>
                <a:spcPct val="90000"/>
              </a:lnSpc>
            </a:pPr>
            <a:r>
              <a:rPr lang="en-US" sz="2000"/>
              <a:t>Reverse addressing: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Address is the reverse order of the current address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Expedites access / otherwise require a number of logical instructions or extra memory accesses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 good interface: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Lasts through many implementations (portability, compatibility)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Is used in many different ways (generality)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Provides convenient  functionality to higher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Permits an efficient implementation at lower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Design decisions must take into account: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Machine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Programming languages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Compiler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Operating systems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4800600" y="4103688"/>
            <a:ext cx="4265613" cy="2219325"/>
            <a:chOff x="2385" y="2256"/>
            <a:chExt cx="3326" cy="1730"/>
          </a:xfrm>
        </p:grpSpPr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>
              <a:off x="3466" y="2824"/>
              <a:ext cx="924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000" b="1">
                  <a:solidFill>
                    <a:schemeClr val="accent2"/>
                  </a:solidFill>
                </a:rPr>
                <a:t>Interface</a:t>
              </a:r>
            </a:p>
          </p:txBody>
        </p:sp>
        <p:sp>
          <p:nvSpPr>
            <p:cNvPr id="22535" name="AutoShape 5"/>
            <p:cNvSpPr>
              <a:spLocks noChangeArrowheads="1"/>
            </p:cNvSpPr>
            <p:nvPr/>
          </p:nvSpPr>
          <p:spPr bwMode="auto">
            <a:xfrm>
              <a:off x="3414" y="2484"/>
              <a:ext cx="1012" cy="88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4815" y="2395"/>
              <a:ext cx="574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1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4848" y="3105"/>
              <a:ext cx="575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2</a:t>
              </a:r>
            </a:p>
          </p:txBody>
        </p:sp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4737" y="3729"/>
              <a:ext cx="574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3</a:t>
              </a:r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4430" y="2567"/>
              <a:ext cx="389" cy="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>
              <a:off x="4449" y="3016"/>
              <a:ext cx="370" cy="1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>
              <a:off x="4449" y="3016"/>
              <a:ext cx="273" cy="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2531" y="2304"/>
              <a:ext cx="416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2385" y="3104"/>
              <a:ext cx="416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2531" y="3729"/>
              <a:ext cx="416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>
              <a:off x="2875" y="2477"/>
              <a:ext cx="535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 flipV="1">
              <a:off x="2729" y="2928"/>
              <a:ext cx="681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7" name="Line 17"/>
            <p:cNvSpPr>
              <a:spLocks noChangeShapeType="1"/>
            </p:cNvSpPr>
            <p:nvPr/>
          </p:nvSpPr>
          <p:spPr bwMode="auto">
            <a:xfrm flipV="1">
              <a:off x="2875" y="3018"/>
              <a:ext cx="535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>
              <a:off x="5472" y="2256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 rot="5433626">
              <a:off x="5342" y="3618"/>
              <a:ext cx="515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Time</a:t>
              </a:r>
            </a:p>
          </p:txBody>
        </p:sp>
      </p:grpSp>
      <p:sp>
        <p:nvSpPr>
          <p:cNvPr id="22532" name="Text Box 20"/>
          <p:cNvSpPr txBox="1">
            <a:spLocks noChangeArrowheads="1"/>
          </p:cNvSpPr>
          <p:nvPr/>
        </p:nvSpPr>
        <p:spPr bwMode="auto">
          <a:xfrm>
            <a:off x="7854950" y="6613525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charset="0"/>
              </a:rPr>
              <a:t>Slide: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59906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Interface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/>
          </p:cNvGraphicFramePr>
          <p:nvPr/>
        </p:nvGraphicFramePr>
        <p:xfrm>
          <a:off x="609600" y="685800"/>
          <a:ext cx="6553200" cy="613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Graphics Workshop Drawing" r:id="rId4" imgW="5563080" imgH="5201640" progId="">
                  <p:embed/>
                </p:oleObj>
              </mc:Choice>
              <mc:Fallback>
                <p:oleObj name="Graphics Workshop Drawing" r:id="rId4" imgW="5563080" imgH="520164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6553200" cy="613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Summary of MIPS Addressing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3886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charset="2"/>
              <a:buNone/>
            </a:pPr>
            <a:r>
              <a:rPr lang="en-US" u="sng">
                <a:solidFill>
                  <a:srgbClr val="008080"/>
                </a:solidFill>
              </a:rPr>
              <a:t>Example:</a:t>
            </a:r>
            <a:r>
              <a:rPr lang="en-US"/>
              <a:t> </a:t>
            </a:r>
          </a:p>
          <a:p>
            <a:pPr lvl="1"/>
            <a:r>
              <a:rPr lang="en-US" sz="2000"/>
              <a:t>Translation of a segment of a C program to MIPS assembly instructions:</a:t>
            </a:r>
          </a:p>
          <a:p>
            <a:endParaRPr lang="en-US" sz="10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C:</a:t>
            </a:r>
            <a:r>
              <a:rPr lang="en-US" sz="2000"/>
              <a:t>	        f = (g + h) - (i + j)</a:t>
            </a:r>
          </a:p>
          <a:p>
            <a:endParaRPr lang="en-US" sz="10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(pseudo)MIPS:</a:t>
            </a:r>
            <a:endParaRPr lang="en-US" sz="2000"/>
          </a:p>
          <a:p>
            <a:pPr lvl="3"/>
            <a:r>
              <a:rPr lang="en-US" sz="2000"/>
              <a:t>add 	t0, g, h		# temp. variable t0 contains "g + h"</a:t>
            </a:r>
          </a:p>
          <a:p>
            <a:pPr lvl="3"/>
            <a:r>
              <a:rPr lang="en-US" sz="2000"/>
              <a:t>add 	t1, i, j		# temp. variable t1 contains "i + j"</a:t>
            </a:r>
          </a:p>
          <a:p>
            <a:pPr lvl="3"/>
            <a:r>
              <a:rPr lang="en-US" sz="2000"/>
              <a:t>sub 	f, t0, t1		# f = t0 - t1 = (g + h) - (i + j)</a:t>
            </a:r>
            <a:endParaRPr lang="en-US" sz="2000">
              <a:latin typeface="Times New Roman" charset="0"/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of the Computer Hardware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33400" y="1524000"/>
            <a:ext cx="7756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800000"/>
                </a:solidFill>
              </a:rPr>
              <a:t>“There must certainly be instructions for performing the  </a:t>
            </a:r>
          </a:p>
          <a:p>
            <a:r>
              <a:rPr lang="en-US" i="1">
                <a:solidFill>
                  <a:srgbClr val="800000"/>
                </a:solidFill>
              </a:rPr>
              <a:t> fundamental arithmetic operations.”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			</a:t>
            </a:r>
            <a:r>
              <a:rPr lang="en-US" sz="1800">
                <a:solidFill>
                  <a:schemeClr val="accent2"/>
                </a:solidFill>
              </a:rPr>
              <a:t>Burkes, Goldstine and Von Neumann, 1947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MIPS assembler allows only one instruction/line and ignore comments following # until end of line</a:t>
            </a: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in the Instruction Set</a:t>
            </a:r>
          </a:p>
        </p:txBody>
      </p:sp>
      <p:graphicFrame>
        <p:nvGraphicFramePr>
          <p:cNvPr id="6553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295400"/>
          <a:ext cx="7924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3" name="Document" r:id="rId5" imgW="6926580" imgH="2087880" progId="Word.Document.8">
                  <p:embed/>
                </p:oleObj>
              </mc:Choice>
              <mc:Fallback>
                <p:oleObj name="Document" r:id="rId5" imgW="6926580" imgH="2087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9248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Arithmetic, logical, data transfer and control are almost standard categories for all machines</a:t>
            </a:r>
          </a:p>
          <a:p>
            <a:pPr>
              <a:lnSpc>
                <a:spcPct val="90000"/>
              </a:lnSpc>
            </a:pPr>
            <a:r>
              <a:rPr lang="en-US" sz="2000"/>
              <a:t>System instructions are required for multi-programming environment although support for system functions varies </a:t>
            </a:r>
          </a:p>
          <a:p>
            <a:pPr>
              <a:lnSpc>
                <a:spcPct val="90000"/>
              </a:lnSpc>
            </a:pPr>
            <a:r>
              <a:rPr lang="en-US" sz="2000"/>
              <a:t>Others can be primitives (e.g. decimal and string on IBM 360 and VAX), provided by a co-processor, or synthesized by compiler.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for Media &amp; Signal Process.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Partitioned Add: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Partition a single register into multiple data elements (e.g. 4 16-bit words in 1 64-bit register)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Perform the same operation independently on each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Increases ALU throughput for multimedia applications</a:t>
            </a:r>
          </a:p>
          <a:p>
            <a:pPr>
              <a:lnSpc>
                <a:spcPct val="90000"/>
              </a:lnSpc>
            </a:pPr>
            <a:r>
              <a:rPr lang="en-US" sz="2800"/>
              <a:t>Paired single operations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Perform multiple independent narrow operations on one wide ALU (e.g. 2 32-bit float ops)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Handy in dealing with vertices and coordinates</a:t>
            </a:r>
          </a:p>
          <a:p>
            <a:pPr>
              <a:lnSpc>
                <a:spcPct val="90000"/>
              </a:lnSpc>
            </a:pPr>
            <a:r>
              <a:rPr lang="en-US" sz="2800"/>
              <a:t>Multiply and accumulate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Very handy for calculating dot products of vectors (signal processing) and matrix multiplication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828800" y="2927350"/>
          <a:ext cx="54864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9" name="Document" r:id="rId5" imgW="3893820" imgH="2590800" progId="Word.Document.8">
                  <p:embed/>
                </p:oleObj>
              </mc:Choice>
              <mc:Fallback>
                <p:oleObj name="Document" r:id="rId5" imgW="3893820" imgH="25908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27350"/>
                        <a:ext cx="548640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990600" y="6308725"/>
            <a:ext cx="76200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/>
              <a:t>Make the common case fast by focusing on these operations</a:t>
            </a:r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Frequency of Operations Usage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most widely executed instructions are the simple operations of an instruction set</a:t>
            </a:r>
          </a:p>
          <a:p>
            <a:r>
              <a:rPr lang="en-US" sz="2800"/>
              <a:t>Average usage in SPECint92 on Intel 80x86: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4800600" y="2209800"/>
            <a:ext cx="406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A50021"/>
                </a:solidFill>
              </a:rPr>
              <a:t>Data is based on SPEC2000 on Alpha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Control Flow Instructions</a:t>
            </a:r>
          </a:p>
        </p:txBody>
      </p:sp>
      <p:graphicFrame>
        <p:nvGraphicFramePr>
          <p:cNvPr id="7168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1295400"/>
          <a:ext cx="55626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VISIO" r:id="rId4" imgW="7324483" imgH="3366338" progId="">
                  <p:embed/>
                </p:oleObj>
              </mc:Choice>
              <mc:Fallback>
                <p:oleObj name="VISIO" r:id="rId4" imgW="7324483" imgH="33663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295400"/>
                        <a:ext cx="55626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Jump: unconditional change in the control flow </a:t>
            </a:r>
          </a:p>
          <a:p>
            <a:r>
              <a:rPr lang="en-US" sz="2800"/>
              <a:t>Branch: conditional change in the control flow </a:t>
            </a:r>
          </a:p>
          <a:p>
            <a:r>
              <a:rPr lang="en-US" sz="2800"/>
              <a:t>Procedure calls and returns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Destination Address Definition</a:t>
            </a:r>
          </a:p>
        </p:txBody>
      </p:sp>
      <p:graphicFrame>
        <p:nvGraphicFramePr>
          <p:cNvPr id="7373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973138"/>
          <a:ext cx="731520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Bitmap Image" r:id="rId4" imgW="5517358" imgH="2270957" progId="">
                  <p:embed/>
                </p:oleObj>
              </mc:Choice>
              <mc:Fallback>
                <p:oleObj name="Bitmap Image" r:id="rId4" imgW="5517358" imgH="22709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73138"/>
                        <a:ext cx="7315200" cy="30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PC-relative 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for short position-independent forward &amp; backward jumps </a:t>
            </a:r>
          </a:p>
          <a:p>
            <a:pPr>
              <a:lnSpc>
                <a:spcPct val="90000"/>
              </a:lnSpc>
            </a:pPr>
            <a:r>
              <a:rPr lang="en-US" sz="2800"/>
              <a:t>Register indirect 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for dynamic libraries, virtual functions &amp; packed case statements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0" y="1295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Data is based SPEC2000 on Alpha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Type and Size of Operands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Operand type encoded in instruction opcode</a:t>
            </a:r>
          </a:p>
          <a:p>
            <a:pPr lvl="1"/>
            <a:r>
              <a:rPr lang="en-US" sz="2000"/>
              <a:t>The type of an operand effectively gives its size</a:t>
            </a:r>
          </a:p>
          <a:p>
            <a:r>
              <a:rPr lang="en-US" sz="2400"/>
              <a:t>Common types include character, half word and word size integer, single- and double-precision floating point</a:t>
            </a:r>
          </a:p>
          <a:p>
            <a:pPr lvl="1"/>
            <a:r>
              <a:rPr lang="en-US" sz="2000"/>
              <a:t>Characters are almost always in ASCII, though 16-bit Unicode (for international characters) is gaining popularity</a:t>
            </a:r>
          </a:p>
          <a:p>
            <a:pPr lvl="1"/>
            <a:r>
              <a:rPr lang="en-US" sz="2000"/>
              <a:t>Integers in 2’s complement </a:t>
            </a:r>
          </a:p>
          <a:p>
            <a:pPr lvl="1"/>
            <a:r>
              <a:rPr lang="en-US" sz="2000"/>
              <a:t>Floating point in IEEE 754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Unusual Types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Business Applications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Binary Coded Decimal (BCD)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Exactly represents all decimal fractions (binary doesn’t!)</a:t>
            </a:r>
          </a:p>
          <a:p>
            <a:pPr>
              <a:lnSpc>
                <a:spcPct val="90000"/>
              </a:lnSpc>
            </a:pPr>
            <a:r>
              <a:rPr lang="en-US" sz="2000"/>
              <a:t>DSP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Fixed point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Good for limited range numbers: more mantissa bits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Block floating point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Single shared exponent for multiple numbers</a:t>
            </a:r>
          </a:p>
          <a:p>
            <a:pPr>
              <a:lnSpc>
                <a:spcPct val="90000"/>
              </a:lnSpc>
            </a:pPr>
            <a:r>
              <a:rPr lang="en-US" sz="2000"/>
              <a:t>Graphics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4-element vector operations (RGBA or XYZW)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8-bit, 16-bit or single-precision floating point</a:t>
            </a: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5867400" y="1371600"/>
            <a:ext cx="2819400" cy="4921250"/>
            <a:chOff x="3360" y="864"/>
            <a:chExt cx="1776" cy="3100"/>
          </a:xfrm>
        </p:grpSpPr>
        <p:pic>
          <p:nvPicPr>
            <p:cNvPr id="7783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2543"/>
              <a:ext cx="177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864"/>
              <a:ext cx="177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0791" name="Text Box 7"/>
            <p:cNvSpPr txBox="1">
              <a:spLocks noChangeArrowheads="1"/>
            </p:cNvSpPr>
            <p:nvPr/>
          </p:nvSpPr>
          <p:spPr bwMode="auto">
            <a:xfrm>
              <a:off x="3360" y="864"/>
              <a:ext cx="17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8-bit exponent</a:t>
              </a:r>
            </a:p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24-bit mantissa</a:t>
              </a:r>
            </a:p>
          </p:txBody>
        </p:sp>
        <p:sp>
          <p:nvSpPr>
            <p:cNvPr id="630792" name="Text Box 8"/>
            <p:cNvSpPr txBox="1">
              <a:spLocks noChangeArrowheads="1"/>
            </p:cNvSpPr>
            <p:nvPr/>
          </p:nvSpPr>
          <p:spPr bwMode="auto">
            <a:xfrm>
              <a:off x="3360" y="2544"/>
              <a:ext cx="17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fixed exponent</a:t>
              </a:r>
            </a:p>
            <a:p>
              <a:pPr algn="ctr"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32-bit mantissa</a:t>
              </a:r>
            </a:p>
          </p:txBody>
        </p:sp>
      </p:grpSp>
      <p:sp>
        <p:nvSpPr>
          <p:cNvPr id="77829" name="AutoShape 9"/>
          <p:cNvSpPr>
            <a:spLocks/>
          </p:cNvSpPr>
          <p:nvPr/>
        </p:nvSpPr>
        <p:spPr bwMode="auto">
          <a:xfrm>
            <a:off x="4572000" y="1371600"/>
            <a:ext cx="609600" cy="4876800"/>
          </a:xfrm>
          <a:prstGeom prst="leftBrace">
            <a:avLst>
              <a:gd name="adj1" fmla="val 61444"/>
              <a:gd name="adj2" fmla="val 427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533400" y="38100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Size of Operands</a:t>
            </a:r>
          </a:p>
        </p:txBody>
      </p:sp>
      <p:graphicFrame>
        <p:nvGraphicFramePr>
          <p:cNvPr id="798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427163" y="1123950"/>
          <a:ext cx="61166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9" name="Bitmap Image" r:id="rId4" imgW="6431837" imgH="3055885" progId="">
                  <p:embed/>
                </p:oleObj>
              </mc:Choice>
              <mc:Fallback>
                <p:oleObj name="Bitmap Image" r:id="rId4" imgW="6431837" imgH="30558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1123950"/>
                        <a:ext cx="6116637" cy="290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Double-word: double-precision floating point + addresses in 64-bit machines</a:t>
            </a:r>
          </a:p>
          <a:p>
            <a:r>
              <a:rPr lang="en-US" sz="2000"/>
              <a:t>Words: most integer operations + addresses in 32-bit machines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For the mix in SPEC</a:t>
            </a:r>
            <a:r>
              <a:rPr lang="en-US" sz="2000"/>
              <a:t>, word and double-word data types dominates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105400" y="1752600"/>
            <a:ext cx="374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Frequency of reference by size </a:t>
            </a:r>
            <a:br>
              <a:rPr lang="en-US" sz="2000"/>
            </a:br>
            <a:r>
              <a:rPr lang="en-US" sz="2000"/>
              <a:t>based on SPEC2000 on Alpha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Memory ISAs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Terms</a:t>
            </a:r>
          </a:p>
          <a:p>
            <a:pPr lvl="1" eaLnBrk="1" hangingPunct="1"/>
            <a:r>
              <a:rPr lang="en-US"/>
              <a:t>Result = Operand &lt;operation&gt; Operand</a:t>
            </a:r>
          </a:p>
          <a:p>
            <a:pPr eaLnBrk="1" hangingPunct="1"/>
            <a:r>
              <a:rPr lang="en-US"/>
              <a:t>Stack</a:t>
            </a:r>
          </a:p>
          <a:p>
            <a:pPr lvl="1" eaLnBrk="1" hangingPunct="1"/>
            <a:r>
              <a:rPr lang="en-US"/>
              <a:t>Operate on top stack elements, push result back on stack</a:t>
            </a:r>
          </a:p>
          <a:p>
            <a:pPr eaLnBrk="1" hangingPunct="1"/>
            <a:r>
              <a:rPr lang="en-US"/>
              <a:t>Memory-Memory</a:t>
            </a:r>
          </a:p>
          <a:p>
            <a:pPr lvl="1" eaLnBrk="1" hangingPunct="1"/>
            <a:r>
              <a:rPr lang="en-US"/>
              <a:t>Operands (and possibly also result) in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Identify MIPS ISA Decisions</a:t>
            </a:r>
            <a:endParaRPr 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648200" y="1676400"/>
          <a:ext cx="39973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5" name="Document" r:id="rId5" imgW="4383024" imgH="2325624" progId="Word.Document.8">
                  <p:embed/>
                </p:oleObj>
              </mc:Choice>
              <mc:Fallback>
                <p:oleObj name="Document" r:id="rId5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39973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7525" y="1644650"/>
          <a:ext cx="38862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Document" r:id="rId8" imgW="2499360" imgH="3404616" progId="Word.Document.8">
                  <p:embed/>
                </p:oleObj>
              </mc:Choice>
              <mc:Fallback>
                <p:oleObj name="Document" r:id="rId8" imgW="2499360" imgH="3404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887"/>
                      <a:stretch>
                        <a:fillRect/>
                      </a:stretch>
                    </p:blipFill>
                    <p:spPr bwMode="auto">
                      <a:xfrm>
                        <a:off x="517525" y="1644650"/>
                        <a:ext cx="38862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648200" y="4038600"/>
          <a:ext cx="399732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7" name="Document" r:id="rId11" imgW="4383024" imgH="2325624" progId="Word.Document.8">
                  <p:embed/>
                </p:oleObj>
              </mc:Choice>
              <mc:Fallback>
                <p:oleObj name="Document" r:id="rId11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3997325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17550" y="1949450"/>
            <a:ext cx="3530600" cy="450850"/>
          </a:xfrm>
          <a:prstGeom prst="rect">
            <a:avLst/>
          </a:prstGeom>
          <a:solidFill>
            <a:srgbClr val="00641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17550" y="3816350"/>
            <a:ext cx="3530600" cy="463550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30250" y="5289550"/>
            <a:ext cx="3517900" cy="45085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9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</a:t>
            </a:r>
          </a:p>
          <a:p>
            <a:pPr lvl="1"/>
            <a:r>
              <a:rPr lang="en-US"/>
              <a:t>IEEE-like floating point</a:t>
            </a:r>
          </a:p>
          <a:p>
            <a:pPr lvl="1"/>
            <a:r>
              <a:rPr lang="en-US"/>
              <a:t>4-element vectors</a:t>
            </a:r>
          </a:p>
          <a:p>
            <a:pPr lvl="2"/>
            <a:r>
              <a:rPr lang="en-US"/>
              <a:t>Most instructions perform operation on all four</a:t>
            </a:r>
          </a:p>
          <a:p>
            <a:r>
              <a:rPr lang="en-US"/>
              <a:t>Addressing</a:t>
            </a:r>
          </a:p>
          <a:p>
            <a:pPr lvl="1"/>
            <a:r>
              <a:rPr lang="en-US"/>
              <a:t>No addresses</a:t>
            </a:r>
          </a:p>
          <a:p>
            <a:pPr lvl="1"/>
            <a:r>
              <a:rPr lang="en-US"/>
              <a:t>ATTRIB, PARAM, TEMP, OUTPUT</a:t>
            </a:r>
          </a:p>
          <a:p>
            <a:pPr lvl="1"/>
            <a:r>
              <a:rPr lang="en-US"/>
              <a:t>Limited arrays</a:t>
            </a:r>
          </a:p>
          <a:p>
            <a:pPr lvl="1"/>
            <a:r>
              <a:rPr lang="en-US"/>
              <a:t>Element selection (read &amp; write)</a:t>
            </a:r>
          </a:p>
          <a:p>
            <a:pPr lvl="2"/>
            <a:r>
              <a:rPr lang="en-US"/>
              <a:t>C.xyw, C.rgba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Original GPU </a:t>
            </a:r>
            <a:r>
              <a:rPr lang="en-US" dirty="0"/>
              <a:t>Shading ISA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Instructions (c. 2002):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52400" y="1981200"/>
          <a:ext cx="88392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7" name="Document" r:id="rId5" imgW="7007860" imgH="3418840" progId="Word.Document.8">
                  <p:embed/>
                </p:oleObj>
              </mc:Choice>
              <mc:Fallback>
                <p:oleObj name="Document" r:id="rId5" imgW="7007860" imgH="34188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88392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Notable:</a:t>
            </a:r>
          </a:p>
          <a:p>
            <a:pPr lvl="1"/>
            <a:r>
              <a:rPr lang="en-US" dirty="0"/>
              <a:t>Many special-purpose instructions</a:t>
            </a:r>
          </a:p>
          <a:p>
            <a:pPr lvl="1"/>
            <a:r>
              <a:rPr lang="en-US" dirty="0"/>
              <a:t>No binary encoding, interface is text form</a:t>
            </a:r>
          </a:p>
          <a:p>
            <a:pPr lvl="2"/>
            <a:r>
              <a:rPr lang="en-US" dirty="0"/>
              <a:t>No ISA limits on future expansion</a:t>
            </a:r>
          </a:p>
          <a:p>
            <a:pPr lvl="2"/>
            <a:r>
              <a:rPr lang="en-US" dirty="0"/>
              <a:t>No ISA limits on registers</a:t>
            </a:r>
          </a:p>
          <a:p>
            <a:pPr lvl="2"/>
            <a:r>
              <a:rPr lang="en-US" dirty="0"/>
              <a:t>No ISA limits on immediate values</a:t>
            </a:r>
          </a:p>
          <a:p>
            <a:pPr lvl="1"/>
            <a:r>
              <a:rPr lang="en-US" dirty="0"/>
              <a:t>Originally no branching! (exists now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Driver </a:t>
            </a:r>
            <a:r>
              <a:rPr lang="en-US" i="1" dirty="0" smtClean="0"/>
              <a:t>compiles</a:t>
            </a:r>
            <a:r>
              <a:rPr lang="en-US" dirty="0" smtClean="0"/>
              <a:t> </a:t>
            </a:r>
            <a:r>
              <a:rPr lang="en-US" smtClean="0"/>
              <a:t>to internal ISA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Register ISAs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Accumulator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Common in early </a:t>
            </a:r>
            <a:r>
              <a:rPr lang="en-US" sz="2000" dirty="0" smtClean="0"/>
              <a:t>computers </a:t>
            </a:r>
            <a:r>
              <a:rPr lang="en-US" sz="2000" dirty="0"/>
              <a:t>when hardware was expensive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Machine has only one register (accumulator) involved in all math &amp; logic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Accumulator = Accumulator op 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Extended Accumulator Architecture (8086)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Dedicated registers for specific operations, </a:t>
            </a:r>
            <a:r>
              <a:rPr lang="en-US" sz="2000" dirty="0" err="1"/>
              <a:t>e.g</a:t>
            </a:r>
            <a:r>
              <a:rPr lang="en-US" sz="2000" dirty="0"/>
              <a:t> stack and array index </a:t>
            </a:r>
            <a:r>
              <a:rPr lang="en-US" sz="2000" dirty="0" smtClean="0"/>
              <a:t>registers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General-Purpose Register Architecture (MIPS)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Register flexibility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further divide these into: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Register-memory: allows for one operand to be in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Register-</a:t>
            </a:r>
            <a:r>
              <a:rPr lang="en-US" sz="1800" dirty="0" smtClean="0"/>
              <a:t>register / load</a:t>
            </a:r>
            <a:r>
              <a:rPr lang="en-US" sz="1800" dirty="0"/>
              <a:t>-</a:t>
            </a:r>
            <a:r>
              <a:rPr lang="en-US" sz="1800" dirty="0" smtClean="0"/>
              <a:t>store: </a:t>
            </a:r>
            <a:r>
              <a:rPr lang="en-US" sz="1800" dirty="0"/>
              <a:t>all operands in registers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Other types of Architecture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High-Level-Language Architecture</a:t>
            </a:r>
          </a:p>
          <a:p>
            <a:pPr lvl="1" eaLnBrk="1" hangingPunct="1"/>
            <a:r>
              <a:rPr lang="en-US" sz="2000" dirty="0"/>
              <a:t>In the 1960s, systems software was rarely written in high-level languages</a:t>
            </a:r>
          </a:p>
          <a:p>
            <a:pPr lvl="2" eaLnBrk="1" hangingPunct="1"/>
            <a:r>
              <a:rPr lang="en-US" sz="1800" dirty="0"/>
              <a:t>virtually every commercial operating system before Unix was written in assembly</a:t>
            </a:r>
          </a:p>
          <a:p>
            <a:pPr lvl="1" eaLnBrk="1" hangingPunct="1"/>
            <a:r>
              <a:rPr lang="en-US" sz="2000" dirty="0"/>
              <a:t>Some people blamed the code density on the instruction set rather than the programming language</a:t>
            </a:r>
          </a:p>
          <a:p>
            <a:pPr lvl="1" eaLnBrk="1" hangingPunct="1"/>
            <a:r>
              <a:rPr lang="en-US" sz="2000" dirty="0"/>
              <a:t>A machine design philosophy advocated making the hardware more like high-level </a:t>
            </a:r>
            <a:r>
              <a:rPr lang="en-US" sz="2000" dirty="0" smtClean="0"/>
              <a:t>languages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Well Known ISA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3267"/>
              </p:ext>
            </p:extLst>
          </p:nvPr>
        </p:nvGraphicFramePr>
        <p:xfrm>
          <a:off x="351084" y="2286000"/>
          <a:ext cx="8289434" cy="25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Document" r:id="rId5" imgW="5629656" imgH="1706880" progId="Word.Document.8">
                  <p:embed/>
                </p:oleObj>
              </mc:Choice>
              <mc:Fallback>
                <p:oleObj name="Document" r:id="rId5" imgW="5629656" imgH="1706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84" y="2286000"/>
                        <a:ext cx="8289434" cy="2513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ISA Complexity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Reduced 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With the recent development in compiler technology and expanded memory sizes less programmers are using assembly level 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Drives ISA to favor benefit for compilers over ease of manual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RISC architecture favors simplified hardware design over rich instruction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Rely on compilers to perform complex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Virtually all new architecture since 1982 follows the RISC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fixed instruction lengths, load-store operations, and limited addressing mode 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Compact Code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Scarce memory or limited transmit time (JVM)</a:t>
            </a:r>
          </a:p>
          <a:p>
            <a:pPr eaLnBrk="1" hangingPunct="1"/>
            <a:r>
              <a:rPr lang="en-US" sz="2400" dirty="0"/>
              <a:t>Variable-length instructions (Intel 80x86)</a:t>
            </a:r>
          </a:p>
          <a:p>
            <a:pPr lvl="1" eaLnBrk="1" hangingPunct="1"/>
            <a:r>
              <a:rPr lang="en-US" sz="2000" dirty="0"/>
              <a:t>Match instruction length to operand specification</a:t>
            </a:r>
          </a:p>
          <a:p>
            <a:pPr lvl="1" eaLnBrk="1" hangingPunct="1"/>
            <a:r>
              <a:rPr lang="en-US" sz="2000" dirty="0"/>
              <a:t>Minimize code </a:t>
            </a:r>
            <a:r>
              <a:rPr lang="en-US" sz="2000" dirty="0" smtClean="0"/>
              <a:t>size</a:t>
            </a:r>
          </a:p>
          <a:p>
            <a:pPr lvl="1" eaLnBrk="1" hangingPunct="1"/>
            <a:r>
              <a:rPr lang="en-US" sz="2000" dirty="0" smtClean="0"/>
              <a:t>But … recent x86 architectures have an internal RISC form</a:t>
            </a:r>
            <a:endParaRPr lang="en-US" sz="2000" dirty="0"/>
          </a:p>
          <a:p>
            <a:pPr eaLnBrk="1" hangingPunct="1"/>
            <a:r>
              <a:rPr lang="en-US" sz="2400" dirty="0"/>
              <a:t>Stack machines abandon registers altogether</a:t>
            </a:r>
          </a:p>
          <a:p>
            <a:pPr lvl="1" eaLnBrk="1" hangingPunct="1"/>
            <a:r>
              <a:rPr lang="en-US" sz="2000" dirty="0"/>
              <a:t>Stack machines simplify compilers</a:t>
            </a:r>
          </a:p>
          <a:p>
            <a:pPr lvl="1" eaLnBrk="1" hangingPunct="1"/>
            <a:r>
              <a:rPr lang="en-US" sz="2000" dirty="0"/>
              <a:t>Lend themselves to a compact instruction encoding</a:t>
            </a:r>
          </a:p>
          <a:p>
            <a:pPr lvl="1" eaLnBrk="1" hangingPunct="1"/>
            <a:r>
              <a:rPr lang="en-US" sz="2000" dirty="0"/>
              <a:t>BUT limit compiler optimization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1606</TotalTime>
  <Words>2539</Words>
  <Application>Microsoft Macintosh PowerPoint</Application>
  <PresentationFormat>On-screen Show (4:3)</PresentationFormat>
  <Paragraphs>461</Paragraphs>
  <Slides>43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UMBC</vt:lpstr>
      <vt:lpstr>Document</vt:lpstr>
      <vt:lpstr>Graphics Workshop Drawing</vt:lpstr>
      <vt:lpstr>Bitmap Image</vt:lpstr>
      <vt:lpstr>VISIO</vt:lpstr>
      <vt:lpstr>CMSC 611: Advanced Computer Architecture</vt:lpstr>
      <vt:lpstr>Instruction Set Architecture</vt:lpstr>
      <vt:lpstr>Interface Design</vt:lpstr>
      <vt:lpstr>Memory ISAs</vt:lpstr>
      <vt:lpstr>Register ISAs</vt:lpstr>
      <vt:lpstr>Other types of Architecture</vt:lpstr>
      <vt:lpstr>Well Known ISA</vt:lpstr>
      <vt:lpstr>ISA Complexity</vt:lpstr>
      <vt:lpstr>Compact Code</vt:lpstr>
      <vt:lpstr>Evolution of Instruction Sets</vt:lpstr>
      <vt:lpstr>Register-Memory Arch</vt:lpstr>
      <vt:lpstr>Instruction Representation</vt:lpstr>
      <vt:lpstr>Encoding an Instruction Set</vt:lpstr>
      <vt:lpstr>Encoding Examples</vt:lpstr>
      <vt:lpstr>MIPS Instruction Formats</vt:lpstr>
      <vt:lpstr>Instruction Representation</vt:lpstr>
      <vt:lpstr>ISA Decisions</vt:lpstr>
      <vt:lpstr>Memory Alignment</vt:lpstr>
      <vt:lpstr>Byte Order</vt:lpstr>
      <vt:lpstr>Addressing Modes</vt:lpstr>
      <vt:lpstr>Example of Addressing Modes</vt:lpstr>
      <vt:lpstr>Addressing Mode Use</vt:lpstr>
      <vt:lpstr>Example</vt:lpstr>
      <vt:lpstr>Distribution of Immediate Values</vt:lpstr>
      <vt:lpstr>Tradeoff</vt:lpstr>
      <vt:lpstr>Immediate Addressing Modes</vt:lpstr>
      <vt:lpstr>Displacement Addressing Modes</vt:lpstr>
      <vt:lpstr>Addressing Mode for Signal Processing</vt:lpstr>
      <vt:lpstr>Addressing Mode for Signal Processing</vt:lpstr>
      <vt:lpstr>Summary of MIPS Addressing Modes</vt:lpstr>
      <vt:lpstr>Operations of the Computer Hardware</vt:lpstr>
      <vt:lpstr>Operations in the Instruction Set</vt:lpstr>
      <vt:lpstr>Operations for Media &amp; Signal Process.</vt:lpstr>
      <vt:lpstr>Frequency of Operations Usage</vt:lpstr>
      <vt:lpstr>Control Flow Instructions</vt:lpstr>
      <vt:lpstr>Destination Address Definition</vt:lpstr>
      <vt:lpstr>Type and Size of Operands</vt:lpstr>
      <vt:lpstr>Unusual Types</vt:lpstr>
      <vt:lpstr>Size of Operands</vt:lpstr>
      <vt:lpstr>Identify MIPS ISA Decisions</vt:lpstr>
      <vt:lpstr>GPU Shading ISA</vt:lpstr>
      <vt:lpstr>Original GPU Shading ISA</vt:lpstr>
      <vt:lpstr>GPU Shading ISA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65</cp:revision>
  <cp:lastPrinted>2003-09-04T21:28:06Z</cp:lastPrinted>
  <dcterms:created xsi:type="dcterms:W3CDTF">2010-09-22T15:45:59Z</dcterms:created>
  <dcterms:modified xsi:type="dcterms:W3CDTF">2016-02-18T18:18:01Z</dcterms:modified>
</cp:coreProperties>
</file>