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7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0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1.xml" ContentType="application/vnd.openxmlformats-officedocument.presentationml.notesSlide+xml"/>
  <Override PartName="/ppt/embeddings/oleObject18.bin" ContentType="application/vnd.openxmlformats-officedocument.oleObject"/>
  <Override PartName="/ppt/notesSlides/notesSlide12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5.bin" ContentType="application/vnd.openxmlformats-officedocument.oleObject"/>
  <Override PartName="/ppt/notesSlides/notesSlide17.xml" ContentType="application/vnd.openxmlformats-officedocument.presentationml.notesSlide+xml"/>
  <Override PartName="/ppt/embeddings/oleObject26.bin" ContentType="application/vnd.openxmlformats-officedocument.oleObject"/>
  <Override PartName="/ppt/notesSlides/notesSlide18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9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20.xml" ContentType="application/vnd.openxmlformats-officedocument.presentationml.notesSlide+xml"/>
  <Override PartName="/ppt/embeddings/oleObject31.bin" ContentType="application/vnd.openxmlformats-officedocument.oleObject"/>
  <Override PartName="/ppt/notesSlides/notesSlide21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2.xml" ContentType="application/vnd.openxmlformats-officedocument.presentationml.notesSlide+xml"/>
  <Override PartName="/ppt/embeddings/oleObject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52" r:id="rId15"/>
    <p:sldId id="354" r:id="rId16"/>
    <p:sldId id="355" r:id="rId17"/>
    <p:sldId id="353" r:id="rId18"/>
    <p:sldId id="340" r:id="rId19"/>
    <p:sldId id="342" r:id="rId20"/>
    <p:sldId id="343" r:id="rId21"/>
    <p:sldId id="344" r:id="rId22"/>
    <p:sldId id="339" r:id="rId23"/>
    <p:sldId id="341" r:id="rId24"/>
    <p:sldId id="345" r:id="rId25"/>
    <p:sldId id="347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66"/>
    <a:srgbClr val="008080"/>
    <a:srgbClr val="000099"/>
    <a:srgbClr val="2E7F7F"/>
    <a:srgbClr val="001595"/>
    <a:srgbClr val="8B0F0A"/>
    <a:srgbClr val="27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44" y="-80"/>
      </p:cViewPr>
      <p:guideLst>
        <p:guide orient="horz" pos="576"/>
        <p:guide pos="548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32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CFDE534-2FBA-3146-9921-F6DE843C9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37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A466EAE-4D0F-594F-8DB5-F63A1CC7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85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ED0FD-416A-254F-9773-B235773E6B79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9E97E-43F7-A84C-ABE7-80A0B828351F}" type="slidenum">
              <a:rPr lang="en-US"/>
              <a:pPr/>
              <a:t>10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39233-8BFD-7B42-BCCA-02B6A81D4B4F}" type="slidenum">
              <a:rPr lang="en-US"/>
              <a:pPr/>
              <a:t>11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D000D-657A-B944-918E-431308B0F854}" type="slidenum">
              <a:rPr lang="en-US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FEDF9-0D8C-E54B-A2D4-F4C16DC1346A}" type="slidenum">
              <a:rPr lang="en-US"/>
              <a:pPr/>
              <a:t>15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A1790-8BE5-9945-827D-78617923AA95}" type="slidenum">
              <a:rPr lang="en-US"/>
              <a:pPr/>
              <a:t>16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DA8E8-0DBD-0348-BF0F-39084A3CE8F9}" type="slidenum">
              <a:rPr lang="en-US"/>
              <a:pPr/>
              <a:t>18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26ACB-C842-1A4C-855D-44244FF525A9}" type="slidenum">
              <a:rPr lang="en-US"/>
              <a:pPr/>
              <a:t>19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2E9DA-3F42-8442-B0B5-58B351F6809E}" type="slidenum">
              <a:rPr lang="en-US"/>
              <a:pPr/>
              <a:t>20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B0A49-C332-8A44-B484-D3B56A077C87}" type="slidenum">
              <a:rPr lang="en-US"/>
              <a:pPr/>
              <a:t>21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59C7F-CBFE-494B-AEC1-0C194579C3DB}" type="slidenum">
              <a:rPr lang="en-US"/>
              <a:pPr/>
              <a:t>22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59D4F-0511-6C45-8E53-9DB641C7DBFE}" type="slidenum">
              <a:rPr lang="en-US"/>
              <a:pPr/>
              <a:t>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F65F8-C6DB-6840-ABE1-14DF6589C2FA}" type="slidenum">
              <a:rPr lang="en-US"/>
              <a:pPr/>
              <a:t>23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77D4B-0CF6-5E47-847E-84EE328C8CA7}" type="slidenum">
              <a:rPr lang="en-US"/>
              <a:pPr/>
              <a:t>24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10E92-09C4-D140-9F17-543C7C308BAE}" type="slidenum">
              <a:rPr lang="en-US"/>
              <a:pPr/>
              <a:t>25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5BE53-DF19-F749-80DE-04FA3FE1BC04}" type="slidenum">
              <a:rPr lang="en-US"/>
              <a:pPr/>
              <a:t>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2CBC4-AEA7-0042-93F7-220B962E480B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9E5D5-B906-F64A-AC70-F44915FCD906}" type="slidenum">
              <a:rPr lang="en-US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9A94F-6362-C84B-B5FC-AC97623414C7}" type="slidenum">
              <a:rPr lang="en-US"/>
              <a:pPr/>
              <a:t>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8E9F1-023C-DD47-ABBF-BD9541340120}" type="slidenum">
              <a:rPr lang="en-US"/>
              <a:pPr/>
              <a:t>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DD1D5-6550-1949-AB53-63BE41F04280}" type="slidenum">
              <a:rPr lang="en-US"/>
              <a:pPr/>
              <a:t>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296C4-5CFA-7040-928C-7C20A4AB7A9A}" type="slidenum">
              <a:rPr lang="en-US"/>
              <a:pPr/>
              <a:t>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3886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3886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697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2017-23B9-694A-8C7B-5878B3F7B7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23.emf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Microsoft_Word_97_-_2004_Document5.doc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Microsoft_Word_97_-_2004_Document1.doc"/><Relationship Id="rId10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Microsoft_Word_97_-_2004_Document6.doc"/><Relationship Id="rId6" Type="http://schemas.openxmlformats.org/officeDocument/2006/relationships/image" Target="../media/image29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3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34.bin"/><Relationship Id="rId9" Type="http://schemas.openxmlformats.org/officeDocument/2006/relationships/oleObject" Target="../embeddings/Microsoft_Word_97_-_2004_Document7.doc"/><Relationship Id="rId10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7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7.emf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Microsoft_Word_97_-_2004_Document3.doc"/><Relationship Id="rId9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Microsoft_Word_97_-_2004_Document4.doc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Performance &amp; Benchmarks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Important Equations (so far)</a:t>
            </a:r>
          </a:p>
        </p:txBody>
      </p:sp>
      <p:graphicFrame>
        <p:nvGraphicFramePr>
          <p:cNvPr id="588804" name="Object 2"/>
          <p:cNvGraphicFramePr>
            <a:graphicFrameLocks noChangeAspect="1"/>
          </p:cNvGraphicFramePr>
          <p:nvPr/>
        </p:nvGraphicFramePr>
        <p:xfrm>
          <a:off x="2505075" y="1452563"/>
          <a:ext cx="41322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4" name="Equation" r:id="rId4" imgW="2070100" imgH="393700" progId="Equation.3">
                  <p:embed/>
                </p:oleObj>
              </mc:Choice>
              <mc:Fallback>
                <p:oleObj name="Equation" r:id="rId4" imgW="2070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452563"/>
                        <a:ext cx="4132263" cy="7858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5" name="Object 3"/>
          <p:cNvGraphicFramePr>
            <a:graphicFrameLocks noChangeAspect="1"/>
          </p:cNvGraphicFramePr>
          <p:nvPr/>
        </p:nvGraphicFramePr>
        <p:xfrm>
          <a:off x="1281113" y="3921125"/>
          <a:ext cx="65817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" name="Equation" r:id="rId6" imgW="3225800" imgH="419100" progId="Equation.3">
                  <p:embed/>
                </p:oleObj>
              </mc:Choice>
              <mc:Fallback>
                <p:oleObj name="Equation" r:id="rId6" imgW="3225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3921125"/>
                        <a:ext cx="6581775" cy="8445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6" name="Object 4"/>
          <p:cNvGraphicFramePr>
            <a:graphicFrameLocks noChangeAspect="1"/>
          </p:cNvGraphicFramePr>
          <p:nvPr/>
        </p:nvGraphicFramePr>
        <p:xfrm>
          <a:off x="1808163" y="5186363"/>
          <a:ext cx="5529262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" name="Equation" r:id="rId8" imgW="2781300" imgH="609600" progId="Equation.3">
                  <p:embed/>
                </p:oleObj>
              </mc:Choice>
              <mc:Fallback>
                <p:oleObj name="Equation" r:id="rId8" imgW="27813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186363"/>
                        <a:ext cx="5529262" cy="12144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7" name="Object 5"/>
          <p:cNvGraphicFramePr>
            <a:graphicFrameLocks noChangeAspect="1"/>
          </p:cNvGraphicFramePr>
          <p:nvPr/>
        </p:nvGraphicFramePr>
        <p:xfrm>
          <a:off x="1860550" y="2659063"/>
          <a:ext cx="54213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" name="Equation" r:id="rId10" imgW="2705100" imgH="419100" progId="Equation.3">
                  <p:embed/>
                </p:oleObj>
              </mc:Choice>
              <mc:Fallback>
                <p:oleObj name="Equation" r:id="rId10" imgW="2705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659063"/>
                        <a:ext cx="5421313" cy="841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3657600"/>
            <a:ext cx="9144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6538" indent="-236538">
              <a:lnSpc>
                <a:spcPct val="150000"/>
              </a:lnSpc>
              <a:buClr>
                <a:srgbClr val="FF0000"/>
              </a:buClr>
              <a:buFont typeface="Times" charset="0"/>
              <a:buChar char="•"/>
            </a:pPr>
            <a:r>
              <a:rPr lang="en-US" sz="2000" dirty="0"/>
              <a:t> A common theme in Hardware design is to </a:t>
            </a:r>
            <a:r>
              <a:rPr lang="en-US" sz="2000" i="1" dirty="0"/>
              <a:t>make the common case fast</a:t>
            </a:r>
          </a:p>
          <a:p>
            <a:pPr marL="236538" indent="-236538">
              <a:lnSpc>
                <a:spcPct val="150000"/>
              </a:lnSpc>
              <a:buClr>
                <a:srgbClr val="FF0000"/>
              </a:buClr>
              <a:buFont typeface="Times" charset="0"/>
              <a:buChar char="•"/>
            </a:pPr>
            <a:r>
              <a:rPr lang="en-US" sz="2000" dirty="0"/>
              <a:t> Increasing the clock rate would not affect memory access time</a:t>
            </a:r>
          </a:p>
          <a:p>
            <a:pPr marL="236538" indent="-236538">
              <a:lnSpc>
                <a:spcPct val="150000"/>
              </a:lnSpc>
              <a:buClr>
                <a:srgbClr val="FF0000"/>
              </a:buClr>
              <a:buFont typeface="Times" charset="0"/>
              <a:buChar char="•"/>
            </a:pPr>
            <a:r>
              <a:rPr lang="en-US" sz="2000" dirty="0"/>
              <a:t> Using a floating point processing unit does not speed integer ALU operations</a:t>
            </a:r>
          </a:p>
          <a:p>
            <a:pPr marL="236538" indent="-236538">
              <a:spcBef>
                <a:spcPct val="30000"/>
              </a:spcBef>
              <a:buFont typeface="Wingdings" charset="2"/>
              <a:buNone/>
            </a:pPr>
            <a:r>
              <a:rPr lang="en-US" sz="2000" b="1" u="sng" dirty="0">
                <a:solidFill>
                  <a:schemeClr val="accent2"/>
                </a:solidFill>
              </a:rPr>
              <a:t>Example:</a:t>
            </a:r>
            <a:r>
              <a:rPr lang="en-US" sz="2000" dirty="0">
                <a:solidFill>
                  <a:schemeClr val="accent2"/>
                </a:solidFill>
              </a:rPr>
              <a:t> Floating point instructions improved to run 2X; but only </a:t>
            </a:r>
            <a:r>
              <a:rPr lang="en-US" sz="2000" dirty="0" smtClean="0">
                <a:solidFill>
                  <a:schemeClr val="accent2"/>
                </a:solidFill>
              </a:rPr>
              <a:t>34% </a:t>
            </a:r>
            <a:r>
              <a:rPr lang="en-US" sz="2000" dirty="0">
                <a:solidFill>
                  <a:schemeClr val="accent2"/>
                </a:solidFill>
              </a:rPr>
              <a:t>of 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                 actual instructions are floating point </a:t>
            </a:r>
          </a:p>
          <a:p>
            <a:pPr marL="236538" indent="-236538">
              <a:spcBef>
                <a:spcPct val="50000"/>
              </a:spcBef>
              <a:buFont typeface="Monotype Sorts" charset="2"/>
              <a:buNone/>
            </a:pPr>
            <a:r>
              <a:rPr lang="en-US" sz="2000" b="1" dirty="0">
                <a:solidFill>
                  <a:schemeClr val="accent2"/>
                </a:solidFill>
              </a:rPr>
              <a:t>     </a:t>
            </a:r>
            <a:r>
              <a:rPr lang="en-US" sz="2000" i="1" dirty="0">
                <a:solidFill>
                  <a:schemeClr val="accent2"/>
                </a:solidFill>
              </a:rPr>
              <a:t>Exec-</a:t>
            </a:r>
            <a:r>
              <a:rPr lang="en-US" sz="2000" i="1" dirty="0" err="1">
                <a:solidFill>
                  <a:schemeClr val="accent2"/>
                </a:solidFill>
              </a:rPr>
              <a:t>Time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new</a:t>
            </a:r>
            <a:r>
              <a:rPr lang="en-US" sz="2000" i="1" baseline="-25000" dirty="0">
                <a:solidFill>
                  <a:schemeClr val="accent2"/>
                </a:solidFill>
              </a:rPr>
              <a:t> </a:t>
            </a:r>
            <a:r>
              <a:rPr lang="en-US" sz="2000" i="1" dirty="0">
                <a:solidFill>
                  <a:schemeClr val="accent2"/>
                </a:solidFill>
              </a:rPr>
              <a:t>= Exec-</a:t>
            </a:r>
            <a:r>
              <a:rPr lang="en-US" sz="2000" i="1" dirty="0" err="1">
                <a:solidFill>
                  <a:schemeClr val="accent2"/>
                </a:solidFill>
              </a:rPr>
              <a:t>Time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old</a:t>
            </a:r>
            <a:r>
              <a:rPr lang="en-US" sz="2000" i="1" dirty="0">
                <a:solidFill>
                  <a:schemeClr val="accent2"/>
                </a:solidFill>
              </a:rPr>
              <a:t> x  (</a:t>
            </a:r>
            <a:r>
              <a:rPr lang="en-US" sz="2000" i="1" dirty="0" smtClean="0">
                <a:solidFill>
                  <a:schemeClr val="accent2"/>
                </a:solidFill>
              </a:rPr>
              <a:t>0.66 </a:t>
            </a:r>
            <a:r>
              <a:rPr lang="en-US" sz="2000" i="1" dirty="0">
                <a:solidFill>
                  <a:schemeClr val="accent2"/>
                </a:solidFill>
              </a:rPr>
              <a:t>+  </a:t>
            </a:r>
            <a:r>
              <a:rPr lang="en-US" sz="2000" i="1" dirty="0" smtClean="0">
                <a:solidFill>
                  <a:schemeClr val="accent2"/>
                </a:solidFill>
              </a:rPr>
              <a:t>.34/</a:t>
            </a:r>
            <a:r>
              <a:rPr lang="en-US" sz="2000" i="1" dirty="0">
                <a:solidFill>
                  <a:schemeClr val="accent2"/>
                </a:solidFill>
              </a:rPr>
              <a:t>2) = </a:t>
            </a:r>
            <a:r>
              <a:rPr lang="en-US" sz="2000" i="1" dirty="0" smtClean="0">
                <a:solidFill>
                  <a:schemeClr val="accent2"/>
                </a:solidFill>
              </a:rPr>
              <a:t>0.83 </a:t>
            </a:r>
            <a:r>
              <a:rPr lang="en-US" sz="2000" i="1" dirty="0">
                <a:solidFill>
                  <a:schemeClr val="accent2"/>
                </a:solidFill>
              </a:rPr>
              <a:t>x Exec-</a:t>
            </a:r>
            <a:r>
              <a:rPr lang="en-US" sz="2000" i="1" dirty="0" err="1">
                <a:solidFill>
                  <a:schemeClr val="accent2"/>
                </a:solidFill>
              </a:rPr>
              <a:t>Time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old</a:t>
            </a:r>
            <a:endParaRPr lang="en-US" sz="2000" i="1" baseline="-25000" dirty="0">
              <a:solidFill>
                <a:schemeClr val="accent2"/>
              </a:solidFill>
            </a:endParaRPr>
          </a:p>
          <a:p>
            <a:pPr marL="236538" indent="-236538">
              <a:spcBef>
                <a:spcPct val="40000"/>
              </a:spcBef>
            </a:pPr>
            <a:r>
              <a:rPr lang="en-US" sz="2000" i="1" dirty="0">
                <a:solidFill>
                  <a:schemeClr val="accent2"/>
                </a:solidFill>
              </a:rPr>
              <a:t>     </a:t>
            </a:r>
            <a:r>
              <a:rPr lang="en-US" sz="2000" i="1" dirty="0" err="1">
                <a:solidFill>
                  <a:schemeClr val="accent2"/>
                </a:solidFill>
              </a:rPr>
              <a:t>Speedup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overall</a:t>
            </a:r>
            <a:r>
              <a:rPr lang="en-US" sz="2000" i="1" baseline="-25000" dirty="0">
                <a:solidFill>
                  <a:schemeClr val="accent2"/>
                </a:solidFill>
              </a:rPr>
              <a:t> </a:t>
            </a:r>
            <a:r>
              <a:rPr lang="en-US" sz="2000" i="1" dirty="0">
                <a:solidFill>
                  <a:schemeClr val="accent2"/>
                </a:solidFill>
              </a:rPr>
              <a:t>= Exec-</a:t>
            </a:r>
            <a:r>
              <a:rPr lang="en-US" sz="2000" i="1" dirty="0" err="1" smtClean="0">
                <a:solidFill>
                  <a:schemeClr val="accent2"/>
                </a:solidFill>
              </a:rPr>
              <a:t>Time</a:t>
            </a:r>
            <a:r>
              <a:rPr lang="en-US" sz="2000" i="1" baseline="-25000" dirty="0" err="1" smtClean="0">
                <a:solidFill>
                  <a:schemeClr val="accent2"/>
                </a:solidFill>
              </a:rPr>
              <a:t>old</a:t>
            </a:r>
            <a:r>
              <a:rPr lang="en-US" sz="2000" i="1" baseline="-25000" dirty="0" smtClean="0">
                <a:solidFill>
                  <a:schemeClr val="accent2"/>
                </a:solidFill>
              </a:rPr>
              <a:t>  </a:t>
            </a:r>
            <a:r>
              <a:rPr lang="en-US" sz="2000" i="1" dirty="0">
                <a:solidFill>
                  <a:schemeClr val="accent2"/>
                </a:solidFill>
              </a:rPr>
              <a:t>/ Exec-</a:t>
            </a:r>
            <a:r>
              <a:rPr lang="en-US" sz="2000" i="1" dirty="0" err="1" smtClean="0">
                <a:solidFill>
                  <a:schemeClr val="accent2"/>
                </a:solidFill>
              </a:rPr>
              <a:t>Time</a:t>
            </a:r>
            <a:r>
              <a:rPr lang="en-US" sz="2000" i="1" baseline="-25000" dirty="0" err="1" smtClean="0">
                <a:solidFill>
                  <a:schemeClr val="accent2"/>
                </a:solidFill>
              </a:rPr>
              <a:t>new</a:t>
            </a:r>
            <a:r>
              <a:rPr lang="en-US" sz="2000" i="1" baseline="-25000" dirty="0" smtClean="0">
                <a:solidFill>
                  <a:schemeClr val="accent2"/>
                </a:solidFill>
              </a:rPr>
              <a:t>  </a:t>
            </a:r>
            <a:r>
              <a:rPr lang="en-US" sz="2000" i="1" dirty="0">
                <a:solidFill>
                  <a:schemeClr val="accent2"/>
                </a:solidFill>
              </a:rPr>
              <a:t>= 1/</a:t>
            </a:r>
            <a:r>
              <a:rPr lang="en-US" sz="2000" i="1" dirty="0" smtClean="0">
                <a:solidFill>
                  <a:schemeClr val="accent2"/>
                </a:solidFill>
              </a:rPr>
              <a:t>0.83 </a:t>
            </a:r>
            <a:r>
              <a:rPr lang="en-US" sz="2000" i="1" dirty="0">
                <a:solidFill>
                  <a:schemeClr val="accent2"/>
                </a:solidFill>
              </a:rPr>
              <a:t>= </a:t>
            </a:r>
            <a:r>
              <a:rPr lang="en-US" sz="2000" i="1" dirty="0" smtClean="0">
                <a:solidFill>
                  <a:schemeClr val="accent2"/>
                </a:solidFill>
              </a:rPr>
              <a:t>1.205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8080"/>
                </a:solidFill>
              </a:rPr>
              <a:t>The performance enhancement possible with a given improvement is limited by the amount that the improved feature is used</a:t>
            </a:r>
            <a:endParaRPr lang="en-US" sz="2000">
              <a:latin typeface="Times New Roman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301925"/>
              </p:ext>
            </p:extLst>
          </p:nvPr>
        </p:nvGraphicFramePr>
        <p:xfrm>
          <a:off x="1212850" y="1752600"/>
          <a:ext cx="655955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Equation" r:id="rId4" imgW="4216400" imgH="1295400" progId="Equation.3">
                  <p:embed/>
                </p:oleObj>
              </mc:Choice>
              <mc:Fallback>
                <p:oleObj name="Equation" r:id="rId4" imgW="4216400" imgH="129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752600"/>
                        <a:ext cx="6559550" cy="2009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Amdahl’s Law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2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Ahmdal’s</a:t>
            </a:r>
            <a:r>
              <a:rPr lang="en-US" dirty="0" smtClean="0"/>
              <a:t> Law Visually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286000" y="2209800"/>
            <a:ext cx="4267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notFP</a:t>
            </a:r>
            <a:endParaRPr kumimoji="0" lang="en-US" sz="24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0" y="3810000"/>
            <a:ext cx="4267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notFP</a:t>
            </a:r>
            <a:endParaRPr kumimoji="0" lang="en-US" sz="24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2209800"/>
            <a:ext cx="2133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FP</a:t>
            </a:r>
            <a:endParaRPr kumimoji="0" lang="en-US" sz="24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53200" y="381000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FP</a:t>
            </a:r>
            <a:r>
              <a:rPr kumimoji="0" lang="en-US" sz="24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/ S</a:t>
            </a:r>
            <a:endParaRPr kumimoji="0" lang="en-US" sz="24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81535"/>
            <a:ext cx="113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Time</a:t>
            </a:r>
            <a:r>
              <a:rPr lang="en-US" baseline="-25000" dirty="0" err="1" smtClean="0"/>
              <a:t>old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810000"/>
            <a:ext cx="123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Time</a:t>
            </a:r>
            <a:r>
              <a:rPr lang="en-US" baseline="-25000" dirty="0" err="1" smtClean="0"/>
              <a:t>new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22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70" name="Rectangle 6"/>
          <p:cNvSpPr>
            <a:spLocks noChangeArrowheads="1"/>
          </p:cNvSpPr>
          <p:nvPr/>
        </p:nvSpPr>
        <p:spPr bwMode="auto">
          <a:xfrm>
            <a:off x="1143000" y="1219200"/>
            <a:ext cx="6629400" cy="1676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Ahmdal’s Law for Speedup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354138" y="1389063"/>
          <a:ext cx="6078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7" name="Equation" r:id="rId4" imgW="4000500" imgH="254000" progId="Equation.3">
                  <p:embed/>
                </p:oleObj>
              </mc:Choice>
              <mc:Fallback>
                <p:oleObj name="Equation" r:id="rId4" imgW="4000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389063"/>
                        <a:ext cx="60785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262063" y="2057400"/>
          <a:ext cx="623411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" name="Equation" r:id="rId6" imgW="4165600" imgH="457200" progId="Equation.3">
                  <p:embed/>
                </p:oleObj>
              </mc:Choice>
              <mc:Fallback>
                <p:oleObj name="Equation" r:id="rId6" imgW="416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2057400"/>
                        <a:ext cx="623411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69" name="Object 4"/>
          <p:cNvGraphicFramePr>
            <a:graphicFrameLocks noChangeAspect="1"/>
          </p:cNvGraphicFramePr>
          <p:nvPr/>
        </p:nvGraphicFramePr>
        <p:xfrm>
          <a:off x="827088" y="3343275"/>
          <a:ext cx="27606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9" name="Equation" r:id="rId8" imgW="1828800" imgH="431800" progId="Equation.3">
                  <p:embed/>
                </p:oleObj>
              </mc:Choice>
              <mc:Fallback>
                <p:oleObj name="Equation" r:id="rId8" imgW="182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43275"/>
                        <a:ext cx="2760662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1" name="Object 5"/>
          <p:cNvGraphicFramePr>
            <a:graphicFrameLocks noChangeAspect="1"/>
          </p:cNvGraphicFramePr>
          <p:nvPr/>
        </p:nvGraphicFramePr>
        <p:xfrm>
          <a:off x="3733800" y="3352800"/>
          <a:ext cx="51562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0" name="Equation" r:id="rId10" imgW="3441700" imgH="673100" progId="Equation.3">
                  <p:embed/>
                </p:oleObj>
              </mc:Choice>
              <mc:Fallback>
                <p:oleObj name="Equation" r:id="rId10" imgW="34417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51562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2" name="Object 6"/>
          <p:cNvGraphicFramePr>
            <a:graphicFrameLocks noChangeAspect="1"/>
          </p:cNvGraphicFramePr>
          <p:nvPr/>
        </p:nvGraphicFramePr>
        <p:xfrm>
          <a:off x="2438400" y="4419600"/>
          <a:ext cx="39862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1" name="Equation" r:id="rId12" imgW="2667000" imgH="647700" progId="Equation.3">
                  <p:embed/>
                </p:oleObj>
              </mc:Choice>
              <mc:Fallback>
                <p:oleObj name="Equation" r:id="rId12" imgW="26670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9600"/>
                        <a:ext cx="3986213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3" name="Object 7"/>
          <p:cNvGraphicFramePr>
            <a:graphicFrameLocks noChangeAspect="1"/>
          </p:cNvGraphicFramePr>
          <p:nvPr/>
        </p:nvGraphicFramePr>
        <p:xfrm>
          <a:off x="914400" y="5486400"/>
          <a:ext cx="58451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2" name="Equation" r:id="rId14" imgW="3911600" imgH="647700" progId="Equation.3">
                  <p:embed/>
                </p:oleObj>
              </mc:Choice>
              <mc:Fallback>
                <p:oleObj name="Equation" r:id="rId14" imgW="39116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86400"/>
                        <a:ext cx="5845175" cy="968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50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Variations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is dependent on </a:t>
            </a:r>
            <a:r>
              <a:rPr lang="en-US" b="1" dirty="0" smtClean="0"/>
              <a:t>workload</a:t>
            </a:r>
          </a:p>
          <a:p>
            <a:r>
              <a:rPr lang="en-US" dirty="0" smtClean="0"/>
              <a:t>Task dependent</a:t>
            </a:r>
          </a:p>
          <a:p>
            <a:r>
              <a:rPr lang="en-US" dirty="0" smtClean="0"/>
              <a:t>Need a measure of workload</a:t>
            </a:r>
          </a:p>
          <a:p>
            <a:r>
              <a:rPr lang="en-US" b="1" dirty="0" smtClean="0"/>
              <a:t>Best</a:t>
            </a:r>
            <a:r>
              <a:rPr lang="en-US" dirty="0" smtClean="0"/>
              <a:t> = run </a:t>
            </a:r>
            <a:r>
              <a:rPr lang="en-US" b="1" dirty="0" smtClean="0"/>
              <a:t>your</a:t>
            </a:r>
            <a:r>
              <a:rPr lang="en-US" dirty="0" smtClean="0"/>
              <a:t> program</a:t>
            </a:r>
            <a:endParaRPr lang="en-US" b="1" dirty="0" smtClean="0"/>
          </a:p>
          <a:p>
            <a:pPr lvl="1"/>
            <a:r>
              <a:rPr lang="en-US" dirty="0" smtClean="0"/>
              <a:t>Often cannot</a:t>
            </a:r>
          </a:p>
          <a:p>
            <a:r>
              <a:rPr lang="en-US" b="1" dirty="0" smtClean="0"/>
              <a:t>Benchmark</a:t>
            </a:r>
            <a:r>
              <a:rPr lang="en-US" dirty="0"/>
              <a:t> </a:t>
            </a:r>
            <a:r>
              <a:rPr lang="en-US" dirty="0" smtClean="0"/>
              <a:t>= “typical” workload</a:t>
            </a:r>
          </a:p>
          <a:p>
            <a:pPr lvl="1"/>
            <a:r>
              <a:rPr lang="en-US" dirty="0" smtClean="0"/>
              <a:t>Standardized for comparison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12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Synthetic Benchmarks</a:t>
            </a:r>
          </a:p>
        </p:txBody>
      </p:sp>
      <p:sp>
        <p:nvSpPr>
          <p:cNvPr id="55911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Synthetic benchmarks are artificial programs that are constructed to match the characteristics of large set of programs</a:t>
            </a:r>
          </a:p>
          <a:p>
            <a:r>
              <a:rPr lang="en-US" sz="2800" dirty="0"/>
              <a:t>Whetstone (scientific </a:t>
            </a:r>
            <a:r>
              <a:rPr lang="en-US" sz="2800" dirty="0" smtClean="0"/>
              <a:t>programs), </a:t>
            </a:r>
            <a:r>
              <a:rPr lang="en-US" sz="2800" dirty="0"/>
              <a:t>Dhrystone (systems </a:t>
            </a:r>
            <a:r>
              <a:rPr lang="en-US" sz="2800" dirty="0" smtClean="0"/>
              <a:t>programs), LINPACK (linear algebra), </a:t>
            </a:r>
            <a:r>
              <a:rPr lang="is-I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564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Synthetic Benchmark Drawbacks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/>
              <a:t>They do not reflect the user interest since they are not real applications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/>
              <a:t>They do not reflect real program behavior (e.g. memory access pattern)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/>
              <a:t>Compiler and hardware can inflate the performance of these programs far    beyond what the same optimization can achieve for real-programs</a:t>
            </a:r>
          </a:p>
        </p:txBody>
      </p:sp>
    </p:spTree>
    <p:extLst>
      <p:ext uri="{BB962C8B-B14F-4D97-AF65-F5344CB8AC3E}">
        <p14:creationId xmlns:p14="http://schemas.microsoft.com/office/powerpoint/2010/main" val="3312507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applications typical of expected workload</a:t>
            </a:r>
          </a:p>
          <a:p>
            <a:r>
              <a:rPr lang="en-US" dirty="0" smtClean="0"/>
              <a:t>Applications and </a:t>
            </a:r>
            <a:r>
              <a:rPr lang="en-US" b="1" dirty="0" smtClean="0"/>
              <a:t>mix</a:t>
            </a:r>
            <a:r>
              <a:rPr lang="en-US" dirty="0" smtClean="0"/>
              <a:t>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10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SPEC Benchmarks</a:t>
            </a:r>
          </a:p>
        </p:txBody>
      </p:sp>
      <p:sp>
        <p:nvSpPr>
          <p:cNvPr id="38915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System Performance Evaluation Cooperative</a:t>
            </a:r>
          </a:p>
          <a:p>
            <a:pPr>
              <a:lnSpc>
                <a:spcPct val="90000"/>
              </a:lnSpc>
            </a:pPr>
            <a:r>
              <a:rPr lang="en-US" dirty="0"/>
              <a:t>Suite of benchmarks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by a set of companies to improve the measurement and reporting of CPU performance</a:t>
            </a:r>
          </a:p>
          <a:p>
            <a:pPr>
              <a:lnSpc>
                <a:spcPct val="90000"/>
              </a:lnSpc>
            </a:pPr>
            <a:r>
              <a:rPr lang="en-US" dirty="0"/>
              <a:t>SPEC2006 is the latest suite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SPECint</a:t>
            </a:r>
            <a:r>
              <a:rPr lang="en-US" dirty="0"/>
              <a:t> = 12 integer programs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SPECfloat</a:t>
            </a:r>
            <a:r>
              <a:rPr lang="en-US" dirty="0"/>
              <a:t> = 17 floating point programs</a:t>
            </a:r>
          </a:p>
          <a:p>
            <a:pPr>
              <a:lnSpc>
                <a:spcPct val="90000"/>
              </a:lnSpc>
            </a:pPr>
            <a:r>
              <a:rPr lang="en-US" dirty="0"/>
              <a:t>Since SPEC requires running applications on real hardware, the memory system has a significant effect on performance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Reported with results</a:t>
            </a:r>
          </a:p>
        </p:txBody>
      </p:sp>
    </p:spTree>
    <p:extLst>
      <p:ext uri="{BB962C8B-B14F-4D97-AF65-F5344CB8AC3E}">
        <p14:creationId xmlns:p14="http://schemas.microsoft.com/office/powerpoint/2010/main" val="97904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533400" y="1050925"/>
          <a:ext cx="80772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Document" r:id="rId5" imgW="5631180" imgH="3954780" progId="Word.Document.8">
                  <p:embed/>
                </p:oleObj>
              </mc:Choice>
              <mc:Fallback>
                <p:oleObj name="Document" r:id="rId5" imgW="5631180" imgH="39547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50925"/>
                        <a:ext cx="80772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152400" y="6308725"/>
            <a:ext cx="87630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Guiding principle is </a:t>
            </a:r>
            <a:r>
              <a:rPr lang="en-US" sz="2000" i="1"/>
              <a:t>reproducibility</a:t>
            </a:r>
            <a:r>
              <a:rPr lang="en-US" sz="2000"/>
              <a:t> (report environment &amp; experiments setup)</a:t>
            </a:r>
          </a:p>
        </p:txBody>
      </p:sp>
      <p:sp>
        <p:nvSpPr>
          <p:cNvPr id="5283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Performance Reports</a:t>
            </a:r>
          </a:p>
        </p:txBody>
      </p:sp>
    </p:spTree>
    <p:extLst>
      <p:ext uri="{BB962C8B-B14F-4D97-AF65-F5344CB8AC3E}">
        <p14:creationId xmlns:p14="http://schemas.microsoft.com/office/powerpoint/2010/main" val="276986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31044" y="3032125"/>
            <a:ext cx="84582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/>
              <a:t> </a:t>
            </a:r>
            <a:r>
              <a:rPr lang="en-US" dirty="0" smtClean="0"/>
              <a:t>Or </a:t>
            </a:r>
            <a:endParaRPr 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219642"/>
              </p:ext>
            </p:extLst>
          </p:nvPr>
        </p:nvGraphicFramePr>
        <p:xfrm>
          <a:off x="609600" y="3413125"/>
          <a:ext cx="47244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0" name="Equation" r:id="rId4" imgW="3086497" imgH="508397" progId="Equation.3">
                  <p:embed/>
                </p:oleObj>
              </mc:Choice>
              <mc:Fallback>
                <p:oleObj name="Equation" r:id="rId4" imgW="3086497" imgH="5083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13125"/>
                        <a:ext cx="47244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096512"/>
              </p:ext>
            </p:extLst>
          </p:nvPr>
        </p:nvGraphicFramePr>
        <p:xfrm>
          <a:off x="990600" y="1295400"/>
          <a:ext cx="7086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1" name="Equation" r:id="rId6" imgW="4712097" imgH="546497" progId="Equation.3">
                  <p:embed/>
                </p:oleObj>
              </mc:Choice>
              <mc:Fallback>
                <p:oleObj name="Equation" r:id="rId6" imgW="4712097" imgH="5464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7086600" cy="809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52400" y="4495800"/>
          <a:ext cx="883920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2" name="Document" r:id="rId9" imgW="5631180" imgH="1062228" progId="Word.Document.8">
                  <p:embed/>
                </p:oleObj>
              </mc:Choice>
              <mc:Fallback>
                <p:oleObj name="Document" r:id="rId9" imgW="5631180" imgH="10622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95800"/>
                        <a:ext cx="8839200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1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Calculation of CPU Time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519831"/>
              </p:ext>
            </p:extLst>
          </p:nvPr>
        </p:nvGraphicFramePr>
        <p:xfrm>
          <a:off x="533400" y="2565400"/>
          <a:ext cx="708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3" name="Equation" r:id="rId11" imgW="3543300" imgH="203200" progId="Equation.3">
                  <p:embed/>
                </p:oleObj>
              </mc:Choice>
              <mc:Fallback>
                <p:oleObj name="Equation" r:id="rId11" imgW="3543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65400"/>
                        <a:ext cx="7086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04800" y="1981200"/>
          <a:ext cx="8610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Equation" r:id="rId4" imgW="5169297" imgH="508397" progId="Equation.3">
                  <p:embed/>
                </p:oleObj>
              </mc:Choice>
              <mc:Fallback>
                <p:oleObj name="Equation" r:id="rId4" imgW="5169297" imgH="5083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8610600" cy="8461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SPEC Benchmarks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3657600"/>
            <a:ext cx="7924800" cy="2895600"/>
          </a:xfrm>
        </p:spPr>
        <p:txBody>
          <a:bodyPr/>
          <a:lstStyle/>
          <a:p>
            <a:r>
              <a:rPr lang="en-US" dirty="0"/>
              <a:t>Bigger numeric values of the SPEC ratio indicate faster </a:t>
            </a:r>
            <a:r>
              <a:rPr lang="en-US" dirty="0" smtClean="0"/>
              <a:t>machine</a:t>
            </a:r>
          </a:p>
          <a:p>
            <a:r>
              <a:rPr lang="en-US" dirty="0" smtClean="0"/>
              <a:t>1997 “historical” reference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0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SPEC95 for Pentium and Pentium Pro</a:t>
            </a:r>
          </a:p>
        </p:txBody>
      </p:sp>
      <p:graphicFrame>
        <p:nvGraphicFramePr>
          <p:cNvPr id="4505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06438" y="1295400"/>
          <a:ext cx="35401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Graphics Workshop Drawing" r:id="rId4" imgW="4591440" imgH="3309840" progId="">
                  <p:embed/>
                </p:oleObj>
              </mc:Choice>
              <mc:Fallback>
                <p:oleObj name="Graphics Workshop Drawing" r:id="rId4" imgW="4591440" imgH="3309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295400"/>
                        <a:ext cx="3540125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38688" y="1295400"/>
          <a:ext cx="35528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Graphics Workshop Drawing" r:id="rId6" imgW="4560840" imgH="3277440" progId="">
                  <p:embed/>
                </p:oleObj>
              </mc:Choice>
              <mc:Fallback>
                <p:oleObj name="Graphics Workshop Drawing" r:id="rId6" imgW="4560840" imgH="3277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295400"/>
                        <a:ext cx="3552825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1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performance measured may be different on other Pentium-based hardware with different memory system and using different compilers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At the same clock rate, the SPECint95 measure shows that Pentium Pro is 1.4-1.5 times faster while the SPECfp95 shows that it is 1.7-1.8 times faster </a:t>
            </a:r>
            <a:r>
              <a:rPr sz="2000" noProof="1">
                <a:sym typeface="Wingdings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the clock rate is increased by a certain factor, the processor performance increases by a lower factor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5735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57200" y="1346200"/>
          <a:ext cx="7696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5" imgW="5631180" imgH="880872" progId="Word.Document.8">
                  <p:embed/>
                </p:oleObj>
              </mc:Choice>
              <mc:Fallback>
                <p:oleObj name="Document" r:id="rId5" imgW="5631180" imgH="8808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46200"/>
                        <a:ext cx="76962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24130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Times" charset="0"/>
              <a:buChar char="•"/>
            </a:pPr>
            <a:r>
              <a:rPr lang="en-US">
                <a:solidFill>
                  <a:schemeClr val="accent2"/>
                </a:solidFill>
              </a:rPr>
              <a:t> Wrong summary can present a confusing picture</a:t>
            </a:r>
            <a:r>
              <a:rPr lang="en-US" sz="2000"/>
              <a:t> </a:t>
            </a:r>
          </a:p>
          <a:p>
            <a:pPr lvl="1">
              <a:buClr>
                <a:srgbClr val="FF0000"/>
              </a:buClr>
              <a:buFont typeface="Times" charset="0"/>
              <a:buChar char="–"/>
            </a:pPr>
            <a:r>
              <a:rPr lang="en-US" sz="2000"/>
              <a:t> A is 10 times faster than B for program 1</a:t>
            </a:r>
          </a:p>
          <a:p>
            <a:pPr lvl="1">
              <a:buClr>
                <a:srgbClr val="FF0000"/>
              </a:buClr>
              <a:buFont typeface="Times" charset="0"/>
              <a:buChar char="–"/>
            </a:pPr>
            <a:r>
              <a:rPr lang="en-US" sz="2000"/>
              <a:t> B is 10 times faster than A for program 2</a:t>
            </a:r>
          </a:p>
          <a:p>
            <a:pPr>
              <a:spcBef>
                <a:spcPct val="25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>
                <a:solidFill>
                  <a:schemeClr val="accent2"/>
                </a:solidFill>
              </a:rPr>
              <a:t> Total execution time is a consistent summary measure</a:t>
            </a:r>
            <a:endParaRPr lang="en-US" sz="2000">
              <a:solidFill>
                <a:schemeClr val="accent2"/>
              </a:solidFill>
            </a:endParaRPr>
          </a:p>
          <a:p>
            <a:pPr>
              <a:spcBef>
                <a:spcPct val="25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>
                <a:solidFill>
                  <a:schemeClr val="accent2"/>
                </a:solidFill>
              </a:rPr>
              <a:t> Relative execution times for the same workload</a:t>
            </a:r>
            <a:endParaRPr lang="en-US" sz="2000">
              <a:solidFill>
                <a:schemeClr val="accent2"/>
              </a:solidFill>
            </a:endParaRPr>
          </a:p>
          <a:p>
            <a:pPr lvl="1">
              <a:buClr>
                <a:srgbClr val="FF0000"/>
              </a:buClr>
              <a:buFont typeface="Times" charset="0"/>
              <a:buChar char="–"/>
            </a:pPr>
            <a:r>
              <a:rPr lang="en-US" sz="2000"/>
              <a:t> Assuming that programs 1 and 2 are executing for the same number of times on computers A and B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911225" y="5181600"/>
          <a:ext cx="67849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4140200" imgH="419100" progId="Equation.3">
                  <p:embed/>
                </p:oleObj>
              </mc:Choice>
              <mc:Fallback>
                <p:oleObj name="Equation" r:id="rId7" imgW="414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5181600"/>
                        <a:ext cx="67849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8839200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Execution time is the only valid and unimpeachable measure of performance</a:t>
            </a:r>
          </a:p>
        </p:txBody>
      </p:sp>
      <p:sp>
        <p:nvSpPr>
          <p:cNvPr id="5304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Comparing &amp; Summarizing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193363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457200" y="6232525"/>
            <a:ext cx="84582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App. and arch. specific optimization can dramatically impact performance</a:t>
            </a:r>
            <a:endParaRPr lang="en-US" sz="180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57200" y="998538"/>
          <a:ext cx="8153400" cy="505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Graphics Workshop Drawing" r:id="rId4" imgW="5552640" imgH="4360320" progId="">
                  <p:embed/>
                </p:oleObj>
              </mc:Choice>
              <mc:Fallback>
                <p:oleObj name="Graphics Workshop Drawing" r:id="rId4" imgW="5552640" imgH="4360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8538"/>
                        <a:ext cx="8153400" cy="505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06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Effect of Compilation</a:t>
            </a:r>
          </a:p>
        </p:txBody>
      </p:sp>
    </p:spTree>
    <p:extLst>
      <p:ext uri="{BB962C8B-B14F-4D97-AF65-F5344CB8AC3E}">
        <p14:creationId xmlns:p14="http://schemas.microsoft.com/office/powerpoint/2010/main" val="68603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866900" y="1143000"/>
          <a:ext cx="54102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8" name="Equation" r:id="rId4" imgW="4077097" imgH="559197" progId="Equation.3">
                  <p:embed/>
                </p:oleObj>
              </mc:Choice>
              <mc:Fallback>
                <p:oleObj name="Equation" r:id="rId4" imgW="40770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143000"/>
                        <a:ext cx="5410200" cy="7413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181100" y="2057400"/>
          <a:ext cx="6781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9" name="Equation" r:id="rId6" imgW="3924697" imgH="432197" progId="Equation.3">
                  <p:embed/>
                </p:oleObj>
              </mc:Choice>
              <mc:Fallback>
                <p:oleObj name="Equation" r:id="rId6" imgW="3924697" imgH="432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057400"/>
                        <a:ext cx="6781800" cy="762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81000" y="5181600"/>
          <a:ext cx="85344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Document" r:id="rId9" imgW="5629656" imgH="1240536" progId="Word.Document.8">
                  <p:embed/>
                </p:oleObj>
              </mc:Choice>
              <mc:Fallback>
                <p:oleObj name="Document" r:id="rId9" imgW="5629656" imgH="12405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853440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0" y="419100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6538" indent="-236538">
              <a:spcAft>
                <a:spcPct val="35000"/>
              </a:spcAft>
              <a:buClr>
                <a:srgbClr val="FF0000"/>
              </a:buClr>
              <a:buFont typeface="Times" charset="0"/>
              <a:buChar char="•"/>
            </a:pPr>
            <a:r>
              <a:rPr lang="en-US" sz="1900">
                <a:solidFill>
                  <a:schemeClr val="accent2"/>
                </a:solidFill>
              </a:rPr>
              <a:t>Weighted arithmetic means summarize performance while tracking exec. time</a:t>
            </a:r>
          </a:p>
          <a:p>
            <a:pPr marL="236538" indent="-236538">
              <a:spcBef>
                <a:spcPct val="2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1900">
                <a:solidFill>
                  <a:schemeClr val="accent2"/>
                </a:solidFill>
              </a:rPr>
              <a:t>Never use AM for normalizing time relative to a reference machine</a:t>
            </a:r>
            <a:r>
              <a:rPr lang="en-US">
                <a:latin typeface="Times New Roman" charset="0"/>
              </a:rPr>
              <a:t> </a:t>
            </a:r>
          </a:p>
        </p:txBody>
      </p:sp>
      <p:grpSp>
        <p:nvGrpSpPr>
          <p:cNvPr id="30728" name="Group 7"/>
          <p:cNvGrpSpPr>
            <a:grpSpLocks/>
          </p:cNvGrpSpPr>
          <p:nvPr/>
        </p:nvGrpSpPr>
        <p:grpSpPr bwMode="auto">
          <a:xfrm>
            <a:off x="152400" y="2895600"/>
            <a:ext cx="8839200" cy="1309688"/>
            <a:chOff x="96" y="1440"/>
            <a:chExt cx="5568" cy="825"/>
          </a:xfrm>
        </p:grpSpPr>
        <p:sp>
          <p:nvSpPr>
            <p:cNvPr id="30730" name="Text Box 8"/>
            <p:cNvSpPr txBox="1">
              <a:spLocks noChangeArrowheads="1"/>
            </p:cNvSpPr>
            <p:nvPr/>
          </p:nvSpPr>
          <p:spPr bwMode="auto">
            <a:xfrm>
              <a:off x="96" y="1440"/>
              <a:ext cx="5568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Where:	</a:t>
              </a:r>
              <a:r>
                <a:rPr lang="en-US" sz="1800" i="1"/>
                <a:t>n</a:t>
              </a:r>
              <a:r>
                <a:rPr lang="en-US" sz="1800"/>
                <a:t> is the number of programs executed</a:t>
              </a:r>
            </a:p>
            <a:p>
              <a:pPr>
                <a:spcBef>
                  <a:spcPct val="25000"/>
                </a:spcBef>
              </a:pPr>
              <a:r>
                <a:rPr lang="en-US" sz="1800" i="1"/>
                <a:t>	w</a:t>
              </a:r>
              <a:r>
                <a:rPr lang="en-US" sz="1800" i="1" baseline="-25000"/>
                <a:t>i</a:t>
              </a:r>
              <a:r>
                <a:rPr lang="en-US" sz="1800"/>
                <a:t> is a weighting factor that indicates the frequency of executing program </a:t>
              </a:r>
              <a:r>
                <a:rPr lang="en-US" sz="1800" i="1"/>
                <a:t>i</a:t>
              </a:r>
            </a:p>
            <a:p>
              <a:pPr>
                <a:lnSpc>
                  <a:spcPct val="140000"/>
                </a:lnSpc>
                <a:spcBef>
                  <a:spcPct val="25000"/>
                </a:spcBef>
              </a:pPr>
              <a:r>
                <a:rPr lang="en-US" sz="1800" i="1"/>
                <a:t>	    with                  and</a:t>
              </a:r>
              <a:r>
                <a:rPr lang="en-US" i="1">
                  <a:latin typeface="Times New Roman" charset="0"/>
                </a:rPr>
                <a:t> </a:t>
              </a:r>
            </a:p>
          </p:txBody>
        </p:sp>
        <p:graphicFrame>
          <p:nvGraphicFramePr>
            <p:cNvPr id="30725" name="Object 5"/>
            <p:cNvGraphicFramePr>
              <a:graphicFrameLocks noChangeAspect="1"/>
            </p:cNvGraphicFramePr>
            <p:nvPr/>
          </p:nvGraphicFramePr>
          <p:xfrm>
            <a:off x="2256" y="1968"/>
            <a:ext cx="576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31" name="Equation" r:id="rId11" imgW="838233" imgH="266981" progId="Equation.3">
                    <p:embed/>
                  </p:oleObj>
                </mc:Choice>
                <mc:Fallback>
                  <p:oleObj name="Equation" r:id="rId11" imgW="838233" imgH="26698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968"/>
                          <a:ext cx="576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6" name="Object 6"/>
            <p:cNvGraphicFramePr>
              <a:graphicFrameLocks noChangeAspect="1"/>
            </p:cNvGraphicFramePr>
            <p:nvPr/>
          </p:nvGraphicFramePr>
          <p:xfrm>
            <a:off x="1200" y="1872"/>
            <a:ext cx="528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32" name="Equation" r:id="rId13" imgW="749697" imgH="559197" progId="Equation.3">
                    <p:embed/>
                  </p:oleObj>
                </mc:Choice>
                <mc:Fallback>
                  <p:oleObj name="Equation" r:id="rId13" imgW="749697" imgH="5591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872"/>
                          <a:ext cx="528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4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Performance </a:t>
            </a:r>
            <a:r>
              <a:rPr lang="en-US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5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81000" y="974725"/>
          <a:ext cx="8305800" cy="447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Bitmap Image" r:id="rId4" imgW="5258256" imgH="2834886" progId="">
                  <p:embed/>
                </p:oleObj>
              </mc:Choice>
              <mc:Fallback>
                <p:oleObj name="Bitmap Image" r:id="rId4" imgW="5258256" imgH="28348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74725"/>
                        <a:ext cx="8305800" cy="447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3"/>
          <p:cNvSpPr txBox="1">
            <a:spLocks noChangeArrowheads="1"/>
          </p:cNvSpPr>
          <p:nvPr/>
        </p:nvSpPr>
        <p:spPr bwMode="auto">
          <a:xfrm rot="-5400000">
            <a:off x="-1211262" y="27051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SPECbase CINT2000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 rot="5400000">
            <a:off x="6774657" y="2948781"/>
            <a:ext cx="4341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SPEC CINT2000 per $1000 in price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28600" y="5622925"/>
            <a:ext cx="8915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7338" indent="-287338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/>
              <a:t>Different results are obtained for other benchmarks, e.g. SPEC CFP2000</a:t>
            </a:r>
          </a:p>
          <a:p>
            <a:pPr marL="287338" indent="-287338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/>
              <a:t>With the exception of the Sunblade price-performance metrics were  consistent with performance</a:t>
            </a: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1600200" y="1203325"/>
            <a:ext cx="3392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993300"/>
                </a:solidFill>
              </a:rPr>
              <a:t>Prices reflects those of July 2001</a:t>
            </a:r>
          </a:p>
        </p:txBody>
      </p:sp>
      <p:sp>
        <p:nvSpPr>
          <p:cNvPr id="5468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Price-Performance Metric</a:t>
            </a:r>
          </a:p>
        </p:txBody>
      </p:sp>
    </p:spTree>
    <p:extLst>
      <p:ext uri="{BB962C8B-B14F-4D97-AF65-F5344CB8AC3E}">
        <p14:creationId xmlns:p14="http://schemas.microsoft.com/office/powerpoint/2010/main" val="390369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CPU Time (Cont.)</a:t>
            </a:r>
          </a:p>
        </p:txBody>
      </p:sp>
      <p:sp>
        <p:nvSpPr>
          <p:cNvPr id="44035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CPU execution time can be measured by running the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clock cycle is usually published by the manufacture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Measuring the CPI and instruction count is not trivial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Instruction counts can be measured by: software profiling, using an architecture simulator, using hardware counters on some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 CPI depends on many factors including: processor structure, memory system, the mix of instruction types and the implementation of these instructions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391647"/>
              </p:ext>
            </p:extLst>
          </p:nvPr>
        </p:nvGraphicFramePr>
        <p:xfrm>
          <a:off x="2133600" y="2570162"/>
          <a:ext cx="41910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2" name="Equation" r:id="rId4" imgW="2730897" imgH="559197" progId="Equation.3">
                  <p:embed/>
                </p:oleObj>
              </mc:Choice>
              <mc:Fallback>
                <p:oleObj name="Equation" r:id="rId4" imgW="27308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70162"/>
                        <a:ext cx="4191000" cy="8588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52400" y="3962400"/>
            <a:ext cx="883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Where: </a:t>
            </a:r>
            <a:r>
              <a:rPr lang="en-US" sz="1800" b="1" i="1">
                <a:solidFill>
                  <a:schemeClr val="accent2"/>
                </a:solidFill>
              </a:rPr>
              <a:t>C</a:t>
            </a:r>
            <a:r>
              <a:rPr lang="en-US" sz="1800" b="1" i="1" baseline="-25000">
                <a:solidFill>
                  <a:schemeClr val="accent2"/>
                </a:solidFill>
              </a:rPr>
              <a:t>i </a:t>
            </a:r>
            <a:r>
              <a:rPr lang="en-US" sz="1800" i="1" baseline="-25000"/>
              <a:t>        </a:t>
            </a:r>
            <a:r>
              <a:rPr lang="en-US" sz="1800"/>
              <a:t>is the count of number of instructions of class </a:t>
            </a:r>
            <a:r>
              <a:rPr lang="en-US" sz="1800" i="1"/>
              <a:t>i</a:t>
            </a:r>
            <a:r>
              <a:rPr lang="en-US" sz="1800"/>
              <a:t> executed</a:t>
            </a:r>
          </a:p>
          <a:p>
            <a:r>
              <a:rPr lang="en-US" sz="1800" i="1"/>
              <a:t>             </a:t>
            </a:r>
            <a:r>
              <a:rPr lang="en-US" sz="1800" b="1" i="1">
                <a:solidFill>
                  <a:schemeClr val="accent2"/>
                </a:solidFill>
              </a:rPr>
              <a:t>CPI</a:t>
            </a:r>
            <a:r>
              <a:rPr lang="en-US" sz="1800" b="1" i="1" baseline="-25000">
                <a:solidFill>
                  <a:schemeClr val="accent2"/>
                </a:solidFill>
              </a:rPr>
              <a:t>i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r>
              <a:rPr lang="en-US" sz="1800">
                <a:solidFill>
                  <a:schemeClr val="accent2"/>
                </a:solidFill>
              </a:rPr>
              <a:t> </a:t>
            </a:r>
            <a:r>
              <a:rPr lang="en-US" sz="1800"/>
              <a:t>is the average number of cycles per instruction for that instruction class</a:t>
            </a:r>
          </a:p>
          <a:p>
            <a:r>
              <a:rPr lang="en-US" sz="1800" i="1"/>
              <a:t>             </a:t>
            </a:r>
            <a:r>
              <a:rPr lang="en-US" sz="1800" b="1" i="1">
                <a:solidFill>
                  <a:schemeClr val="accent2"/>
                </a:solidFill>
              </a:rPr>
              <a:t>n</a:t>
            </a:r>
            <a:r>
              <a:rPr lang="en-US" sz="1800" b="1"/>
              <a:t> </a:t>
            </a:r>
            <a:r>
              <a:rPr lang="en-US" sz="1800"/>
              <a:t>      is the number of different instruction classes</a:t>
            </a:r>
            <a:endParaRPr lang="en-US">
              <a:latin typeface="Times New Roman" charset="0"/>
            </a:endParaRPr>
          </a:p>
        </p:txBody>
      </p:sp>
      <p:sp>
        <p:nvSpPr>
          <p:cNvPr id="515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CPU Time (Cont.)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Designers sometimes uses the following formula: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883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800000"/>
                </a:solidFill>
              </a:rPr>
              <a:t>Suppose we have two implementation of the same instruction set architecture. Machine “A” has a clock cycle time of 1 ns and a CPI of 2.0 for some program, and machine “B” has a clock cycle time of 2 ns and a CPI of 1.2 for the same program. Which machine is faster for this program and by how much?</a:t>
            </a: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152400" y="2209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45000"/>
              </a:spcAft>
            </a:pPr>
            <a:r>
              <a:rPr lang="en-US" sz="2000">
                <a:solidFill>
                  <a:schemeClr val="accent2"/>
                </a:solidFill>
              </a:rPr>
              <a:t>Both machines execute the same instructions for the program. Assume the number of instructions is “I”,</a:t>
            </a:r>
            <a:endParaRPr lang="en-US">
              <a:latin typeface="Times New Roman" charset="0"/>
            </a:endParaRPr>
          </a:p>
          <a:p>
            <a:r>
              <a:rPr lang="en-US" sz="2000"/>
              <a:t>CPU clock cycles (A) = I </a:t>
            </a:r>
            <a:r>
              <a:rPr lang="en-US" sz="2000">
                <a:sym typeface="Monotype Sorts" charset="2"/>
              </a:rPr>
              <a:t></a:t>
            </a:r>
            <a:r>
              <a:rPr lang="en-US" sz="2000"/>
              <a:t> 2.0		CPU clock cycles (B) = I </a:t>
            </a:r>
            <a:r>
              <a:rPr lang="en-US" sz="2000">
                <a:sym typeface="Monotype Sorts" charset="2"/>
              </a:rPr>
              <a:t></a:t>
            </a:r>
            <a:r>
              <a:rPr lang="en-US" sz="2000"/>
              <a:t> 1.2</a:t>
            </a:r>
            <a:endParaRPr lang="en-US">
              <a:latin typeface="Times New Roman" charset="0"/>
            </a:endParaRPr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152400" y="3581400"/>
            <a:ext cx="876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45000"/>
              </a:spcAft>
            </a:pPr>
            <a:r>
              <a:rPr lang="en-US" sz="2000">
                <a:solidFill>
                  <a:schemeClr val="accent2"/>
                </a:solidFill>
              </a:rPr>
              <a:t>The CPU time required for each machine is as follows:</a:t>
            </a:r>
            <a:endParaRPr lang="en-US" sz="2000"/>
          </a:p>
          <a:p>
            <a:r>
              <a:rPr lang="en-US" sz="2000"/>
              <a:t>CPU time (A) = CPU clock cycles (A) </a:t>
            </a:r>
            <a:r>
              <a:rPr lang="en-US" sz="2000">
                <a:sym typeface="Monotype Sorts" charset="2"/>
              </a:rPr>
              <a:t></a:t>
            </a:r>
            <a:r>
              <a:rPr lang="en-US" sz="2000"/>
              <a:t> Clock cycle time (A)</a:t>
            </a:r>
          </a:p>
          <a:p>
            <a:r>
              <a:rPr lang="en-US" sz="2000"/>
              <a:t>                       = I </a:t>
            </a:r>
            <a:r>
              <a:rPr lang="en-US" sz="2000">
                <a:sym typeface="Monotype Sorts" charset="2"/>
              </a:rPr>
              <a:t></a:t>
            </a:r>
            <a:r>
              <a:rPr lang="en-US" sz="2000"/>
              <a:t> 2.0 </a:t>
            </a:r>
            <a:r>
              <a:rPr lang="en-US" sz="2000">
                <a:sym typeface="Monotype Sorts" charset="2"/>
              </a:rPr>
              <a:t></a:t>
            </a:r>
            <a:r>
              <a:rPr lang="en-US" sz="2000"/>
              <a:t> 1 ns = 2 </a:t>
            </a:r>
            <a:r>
              <a:rPr lang="en-US" sz="2000">
                <a:sym typeface="Monotype Sorts" charset="2"/>
              </a:rPr>
              <a:t></a:t>
            </a:r>
            <a:r>
              <a:rPr lang="en-US" sz="2000"/>
              <a:t> I ns</a:t>
            </a:r>
          </a:p>
          <a:p>
            <a:endParaRPr lang="en-US" sz="500"/>
          </a:p>
          <a:p>
            <a:r>
              <a:rPr lang="en-US" sz="2000"/>
              <a:t>CPU time (B) = CPU clock cycles (B) </a:t>
            </a:r>
            <a:r>
              <a:rPr lang="en-US" sz="2000">
                <a:sym typeface="Monotype Sorts" charset="2"/>
              </a:rPr>
              <a:t></a:t>
            </a:r>
            <a:r>
              <a:rPr lang="en-US" sz="2000"/>
              <a:t> Clock cycle time (B)</a:t>
            </a:r>
          </a:p>
          <a:p>
            <a:r>
              <a:rPr lang="en-US" sz="2000"/>
              <a:t>                       = I </a:t>
            </a:r>
            <a:r>
              <a:rPr lang="en-US" sz="2000">
                <a:sym typeface="Monotype Sorts" charset="2"/>
              </a:rPr>
              <a:t></a:t>
            </a:r>
            <a:r>
              <a:rPr lang="en-US" sz="2000"/>
              <a:t> 1.2 </a:t>
            </a:r>
            <a:r>
              <a:rPr lang="en-US" sz="2000">
                <a:sym typeface="Monotype Sorts" charset="2"/>
              </a:rPr>
              <a:t></a:t>
            </a:r>
            <a:r>
              <a:rPr lang="en-US" sz="2000"/>
              <a:t> 2 ns = 2.4 </a:t>
            </a:r>
            <a:r>
              <a:rPr lang="en-US" sz="2000">
                <a:sym typeface="Monotype Sorts" charset="2"/>
              </a:rPr>
              <a:t></a:t>
            </a:r>
            <a:r>
              <a:rPr lang="en-US" sz="2000"/>
              <a:t> I ns</a:t>
            </a: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152400" y="5410200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Therefore machine A will be faster by the following ratio:</a:t>
            </a:r>
          </a:p>
        </p:txBody>
      </p:sp>
      <p:graphicFrame>
        <p:nvGraphicFramePr>
          <p:cNvPr id="479239" name="Object 2"/>
          <p:cNvGraphicFramePr>
            <a:graphicFrameLocks noChangeAspect="1"/>
          </p:cNvGraphicFramePr>
          <p:nvPr/>
        </p:nvGraphicFramePr>
        <p:xfrm>
          <a:off x="533400" y="5867400"/>
          <a:ext cx="60960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Equation" r:id="rId4" imgW="4864497" imgH="546497" progId="Equation.3">
                  <p:embed/>
                </p:oleObj>
              </mc:Choice>
              <mc:Fallback>
                <p:oleObj name="Equation" r:id="rId4" imgW="4864497" imgH="5464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67400"/>
                        <a:ext cx="60960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92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autoUpdateAnimBg="0"/>
      <p:bldP spid="479237" grpId="0" autoUpdateAnimBg="0"/>
      <p:bldP spid="47923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152400" y="960438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800000"/>
                </a:solidFill>
              </a:rPr>
              <a:t>A compiler designer is trying to decide between two code sequences for a particular machine. The hardware designers have supplied the following facts:</a:t>
            </a:r>
            <a:endParaRPr lang="en-US">
              <a:latin typeface="Times New Roman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52400" y="26670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800000"/>
                </a:solidFill>
              </a:rPr>
              <a:t>For a particular high-level language statement, the compiler writer is considering two code sequences that require the following instruction counts:</a:t>
            </a:r>
            <a:endParaRPr lang="en-US">
              <a:latin typeface="Times New Roman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371600" y="3429000"/>
          <a:ext cx="754380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4" name="Document" r:id="rId5" imgW="5631180" imgH="880872" progId="Word.Document.8">
                  <p:embed/>
                </p:oleObj>
              </mc:Choice>
              <mc:Fallback>
                <p:oleObj name="Document" r:id="rId5" imgW="5631180" imgH="8808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429000"/>
                        <a:ext cx="754380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52400" y="45720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800000"/>
                </a:solidFill>
              </a:rPr>
              <a:t>Which code sequence executes the most instructions?  Which will be faster?  What is the CPI for each sequence?</a:t>
            </a:r>
            <a:endParaRPr lang="en-US">
              <a:latin typeface="Times New Roman" charset="0"/>
            </a:endParaRPr>
          </a:p>
        </p:txBody>
      </p:sp>
      <p:sp>
        <p:nvSpPr>
          <p:cNvPr id="480263" name="Text Box 7"/>
          <p:cNvSpPr txBox="1">
            <a:spLocks noChangeArrowheads="1"/>
          </p:cNvSpPr>
          <p:nvPr/>
        </p:nvSpPr>
        <p:spPr bwMode="auto">
          <a:xfrm>
            <a:off x="152400" y="5334000"/>
            <a:ext cx="85344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u="sng">
                <a:solidFill>
                  <a:srgbClr val="000099"/>
                </a:solidFill>
              </a:rPr>
              <a:t>Answer:</a:t>
            </a:r>
            <a:endParaRPr lang="en-US" sz="2000">
              <a:solidFill>
                <a:schemeClr val="accent2"/>
              </a:solidFill>
              <a:latin typeface="Times New Roman" charset="0"/>
            </a:endParaRPr>
          </a:p>
          <a:p>
            <a:pPr lvl="1"/>
            <a:endParaRPr lang="en-US" sz="50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000"/>
              <a:t>Sequence 1:	executes 2 + 1 + 2 = 5 instructions</a:t>
            </a:r>
          </a:p>
          <a:p>
            <a:pPr lvl="1"/>
            <a:r>
              <a:rPr lang="en-US" sz="2000"/>
              <a:t>Sequence 2:	executes 4 + 1 + 1 = 6 instructions       </a:t>
            </a:r>
            <a:r>
              <a:rPr lang="en-US" sz="2800" b="1">
                <a:solidFill>
                  <a:schemeClr val="accent2"/>
                </a:solidFill>
                <a:sym typeface="Monotype Sorts" charset="2"/>
              </a:rPr>
              <a:t></a:t>
            </a:r>
            <a:endParaRPr lang="en-US" sz="2000">
              <a:solidFill>
                <a:schemeClr val="accent2"/>
              </a:solidFill>
            </a:endParaRP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143000" y="16764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5" name="Document" r:id="rId8" imgW="5631180" imgH="880872" progId="Word.Document.8">
                  <p:embed/>
                </p:oleObj>
              </mc:Choice>
              <mc:Fallback>
                <p:oleObj name="Document" r:id="rId8" imgW="5631180" imgH="8808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6858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Comparing Code Segments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667000" y="1111250"/>
          <a:ext cx="3657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Equation" r:id="rId4" imgW="2730897" imgH="559197" progId="Equation.3">
                  <p:embed/>
                </p:oleObj>
              </mc:Choice>
              <mc:Fallback>
                <p:oleObj name="Equation" r:id="rId4" imgW="27308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11250"/>
                        <a:ext cx="36576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284" name="Text Box 4"/>
          <p:cNvSpPr txBox="1">
            <a:spLocks noChangeArrowheads="1"/>
          </p:cNvSpPr>
          <p:nvPr/>
        </p:nvSpPr>
        <p:spPr bwMode="auto">
          <a:xfrm>
            <a:off x="152400" y="202565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/>
              <a:t>Sequence 1:	CPU clock cycles = (2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1) + (1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2) + (2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3) = 10 cycles</a:t>
            </a:r>
          </a:p>
          <a:p>
            <a:pPr>
              <a:lnSpc>
                <a:spcPct val="120000"/>
              </a:lnSpc>
            </a:pPr>
            <a:r>
              <a:rPr lang="en-US" sz="2000"/>
              <a:t>Sequence 2:	CPU clock cycles = (4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1) + (1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2) + (1 </a:t>
            </a:r>
            <a:r>
              <a:rPr lang="en-US" sz="2000">
                <a:sym typeface="Symbol" charset="2"/>
              </a:rPr>
              <a:t></a:t>
            </a:r>
            <a:r>
              <a:rPr lang="en-US" sz="2000"/>
              <a:t>3) = 9 cycles</a:t>
            </a:r>
            <a:endParaRPr lang="en-US">
              <a:latin typeface="Times New Roman" charset="0"/>
            </a:endParaRPr>
          </a:p>
        </p:txBody>
      </p:sp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152400" y="316865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Monotype Sorts" charset="2"/>
              <a:buChar char="+"/>
            </a:pPr>
            <a:r>
              <a:rPr lang="en-US" sz="2000">
                <a:solidFill>
                  <a:schemeClr val="accent2"/>
                </a:solidFill>
              </a:rPr>
              <a:t> Therefore Sequence 2 is faster although it executes more instructions</a:t>
            </a:r>
            <a:endParaRPr lang="en-US">
              <a:latin typeface="Times New Roman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3778250"/>
            <a:ext cx="5408613" cy="693738"/>
            <a:chOff x="96" y="2160"/>
            <a:chExt cx="3407" cy="437"/>
          </a:xfrm>
        </p:grpSpPr>
        <p:graphicFrame>
          <p:nvGraphicFramePr>
            <p:cNvPr id="52227" name="Object 3"/>
            <p:cNvGraphicFramePr>
              <a:graphicFrameLocks noChangeAspect="1"/>
            </p:cNvGraphicFramePr>
            <p:nvPr/>
          </p:nvGraphicFramePr>
          <p:xfrm>
            <a:off x="1682" y="2160"/>
            <a:ext cx="1821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39" name="Equation" r:id="rId6" imgW="2235597" imgH="508397" progId="Equation.3">
                    <p:embed/>
                  </p:oleObj>
                </mc:Choice>
                <mc:Fallback>
                  <p:oleObj name="Equation" r:id="rId6" imgW="2235597" imgH="5083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2" y="2160"/>
                          <a:ext cx="1821" cy="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35" name="Text Box 8"/>
            <p:cNvSpPr txBox="1">
              <a:spLocks noChangeArrowheads="1"/>
            </p:cNvSpPr>
            <p:nvPr/>
          </p:nvSpPr>
          <p:spPr bwMode="auto">
            <a:xfrm>
              <a:off x="96" y="2208"/>
              <a:ext cx="17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sz="2000"/>
                <a:t>Using the formula:</a:t>
              </a:r>
              <a:r>
                <a:rPr lang="en-US">
                  <a:latin typeface="Times New Roman" charset="0"/>
                </a:rPr>
                <a:t> </a:t>
              </a:r>
            </a:p>
          </p:txBody>
        </p:sp>
      </p:grpSp>
      <p:sp>
        <p:nvSpPr>
          <p:cNvPr id="481289" name="Text Box 9"/>
          <p:cNvSpPr txBox="1">
            <a:spLocks noChangeArrowheads="1"/>
          </p:cNvSpPr>
          <p:nvPr/>
        </p:nvSpPr>
        <p:spPr bwMode="auto">
          <a:xfrm>
            <a:off x="152400" y="469265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/>
              <a:t>Sequence 1:	CPI = 10/5 = 2</a:t>
            </a:r>
          </a:p>
          <a:p>
            <a:pPr>
              <a:lnSpc>
                <a:spcPct val="120000"/>
              </a:lnSpc>
            </a:pPr>
            <a:r>
              <a:rPr lang="en-US" sz="2000"/>
              <a:t>Sequence 2:	CPI = 9/6 = 1.5</a:t>
            </a:r>
            <a:endParaRPr lang="en-US">
              <a:latin typeface="Times New Roman" charset="0"/>
            </a:endParaRP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152400" y="1187450"/>
            <a:ext cx="236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000"/>
              <a:t>Using the formula: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481291" name="Text Box 11"/>
          <p:cNvSpPr txBox="1">
            <a:spLocks noChangeArrowheads="1"/>
          </p:cNvSpPr>
          <p:nvPr/>
        </p:nvSpPr>
        <p:spPr bwMode="auto">
          <a:xfrm>
            <a:off x="152400" y="5835650"/>
            <a:ext cx="88392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Monotype Sorts" charset="2"/>
              <a:buChar char="+"/>
            </a:pPr>
            <a:r>
              <a:rPr lang="en-US" sz="2000">
                <a:solidFill>
                  <a:schemeClr val="accent2"/>
                </a:solidFill>
              </a:rPr>
              <a:t> Since Sequence 2 takes fewer overall clock cycles but has more </a:t>
            </a:r>
          </a:p>
          <a:p>
            <a:pPr>
              <a:spcBef>
                <a:spcPct val="5000"/>
              </a:spcBef>
              <a:buFont typeface="Monotype Sorts" charset="2"/>
              <a:buNone/>
            </a:pPr>
            <a:r>
              <a:rPr lang="en-US" sz="2000">
                <a:solidFill>
                  <a:schemeClr val="accent2"/>
                </a:solidFill>
              </a:rPr>
              <a:t>     instructions it must have a lower CPI</a:t>
            </a:r>
            <a:endParaRPr lang="en-US">
              <a:latin typeface="Times New Roman" charset="0"/>
            </a:endParaRPr>
          </a:p>
        </p:txBody>
      </p:sp>
      <p:sp>
        <p:nvSpPr>
          <p:cNvPr id="4812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Comparing Code Segments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utoUpdateAnimBg="0"/>
      <p:bldP spid="481285" grpId="0" autoUpdateAnimBg="0"/>
      <p:bldP spid="481289" grpId="0" autoUpdateAnimBg="0"/>
      <p:bldP spid="48129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The Role of Performance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Hardware performance is a key to the effectiveness of the entire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Performance has to be measured and compared to evaluate designs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To optimize the performance, major affecting factors have to be known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For different types of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different performance metrics may be appropriate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different aspects of a computer system may be most significant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Instructions use and implementation, memory hierarchy and I/O handling are among the factors that affect the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7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905000" y="1127125"/>
          <a:ext cx="47244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6" name="Equation" r:id="rId4" imgW="3086497" imgH="508397" progId="Equation.3">
                  <p:embed/>
                </p:oleObj>
              </mc:Choice>
              <mc:Fallback>
                <p:oleObj name="Equation" r:id="rId4" imgW="3086497" imgH="5083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27125"/>
                        <a:ext cx="4724400" cy="7778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-76200" y="2209800"/>
          <a:ext cx="93726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Document" r:id="rId7" imgW="5638800" imgH="1821180" progId="Word.Document.8">
                  <p:embed/>
                </p:oleObj>
              </mc:Choice>
              <mc:Fallback>
                <p:oleObj name="Document" r:id="rId7" imgW="5638800" imgH="18211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2209800"/>
                        <a:ext cx="93726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1905000" y="4799013"/>
          <a:ext cx="4191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Equation" r:id="rId9" imgW="2730897" imgH="559197" progId="Equation.3">
                  <p:embed/>
                </p:oleObj>
              </mc:Choice>
              <mc:Fallback>
                <p:oleObj name="Equation" r:id="rId9" imgW="27308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99013"/>
                        <a:ext cx="4191000" cy="8588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152400" y="5789613"/>
            <a:ext cx="8839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Where: </a:t>
            </a:r>
            <a:r>
              <a:rPr lang="en-US" sz="1800" b="1" i="1">
                <a:solidFill>
                  <a:schemeClr val="accent2"/>
                </a:solidFill>
              </a:rPr>
              <a:t>C</a:t>
            </a:r>
            <a:r>
              <a:rPr lang="en-US" sz="1800" b="1" i="1" baseline="-25000">
                <a:solidFill>
                  <a:schemeClr val="accent2"/>
                </a:solidFill>
              </a:rPr>
              <a:t>i </a:t>
            </a:r>
            <a:r>
              <a:rPr lang="en-US" sz="1800" i="1" baseline="-25000"/>
              <a:t>        </a:t>
            </a:r>
            <a:r>
              <a:rPr lang="en-US" sz="1800"/>
              <a:t>is the count of number of instructions of class </a:t>
            </a:r>
            <a:r>
              <a:rPr lang="en-US" sz="1800" i="1"/>
              <a:t>i</a:t>
            </a:r>
            <a:r>
              <a:rPr lang="en-US" sz="1800"/>
              <a:t> executed</a:t>
            </a:r>
          </a:p>
          <a:p>
            <a:r>
              <a:rPr lang="en-US" sz="1800" i="1"/>
              <a:t>             </a:t>
            </a:r>
            <a:r>
              <a:rPr lang="en-US" sz="1800" b="1" i="1">
                <a:solidFill>
                  <a:schemeClr val="accent2"/>
                </a:solidFill>
              </a:rPr>
              <a:t>CPI</a:t>
            </a:r>
            <a:r>
              <a:rPr lang="en-US" sz="1800" b="1" i="1" baseline="-25000">
                <a:solidFill>
                  <a:schemeClr val="accent2"/>
                </a:solidFill>
              </a:rPr>
              <a:t>i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r>
              <a:rPr lang="en-US" sz="1800">
                <a:solidFill>
                  <a:schemeClr val="accent2"/>
                </a:solidFill>
              </a:rPr>
              <a:t> </a:t>
            </a:r>
            <a:r>
              <a:rPr lang="en-US" sz="1800"/>
              <a:t>is the average number of cycles per instruction for that instruction class</a:t>
            </a:r>
          </a:p>
          <a:p>
            <a:r>
              <a:rPr lang="en-US" sz="1800" i="1"/>
              <a:t>             </a:t>
            </a:r>
            <a:r>
              <a:rPr lang="en-US" sz="1800" b="1" i="1">
                <a:solidFill>
                  <a:schemeClr val="accent2"/>
                </a:solidFill>
              </a:rPr>
              <a:t>n</a:t>
            </a:r>
            <a:r>
              <a:rPr lang="en-US" sz="1800" b="1"/>
              <a:t> </a:t>
            </a:r>
            <a:r>
              <a:rPr lang="en-US" sz="1800"/>
              <a:t>      is the number of different instruction classes</a:t>
            </a:r>
            <a:endParaRPr lang="en-US">
              <a:latin typeface="Times New Roman" charset="0"/>
            </a:endParaRPr>
          </a:p>
        </p:txBody>
      </p:sp>
      <p:sp>
        <p:nvSpPr>
          <p:cNvPr id="5242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Calculation of CPU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2017-23B9-694A-8C7B-5878B3F7B7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392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1109</TotalTime>
  <Words>1246</Words>
  <Application>Microsoft Macintosh PowerPoint</Application>
  <PresentationFormat>On-screen Show (4:3)</PresentationFormat>
  <Paragraphs>170</Paragraphs>
  <Slides>25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UMBC</vt:lpstr>
      <vt:lpstr>Equation</vt:lpstr>
      <vt:lpstr>Document</vt:lpstr>
      <vt:lpstr>Graphics Workshop Drawing</vt:lpstr>
      <vt:lpstr>Bitmap Image</vt:lpstr>
      <vt:lpstr>CMSC 611: Advanced Computer Architecture</vt:lpstr>
      <vt:lpstr>Calculation of CPU Time</vt:lpstr>
      <vt:lpstr>CPU Time (Cont.)</vt:lpstr>
      <vt:lpstr>CPU Time (Cont.)</vt:lpstr>
      <vt:lpstr>Example</vt:lpstr>
      <vt:lpstr>Comparing Code Segments</vt:lpstr>
      <vt:lpstr>Comparing Code Segments</vt:lpstr>
      <vt:lpstr>The Role of Performance</vt:lpstr>
      <vt:lpstr>Calculation of CPU Time</vt:lpstr>
      <vt:lpstr>Important Equations (so far)</vt:lpstr>
      <vt:lpstr>Amdahl’s Law</vt:lpstr>
      <vt:lpstr>Ahmdal’s Law Visually</vt:lpstr>
      <vt:lpstr>Ahmdal’s Law for Speedup</vt:lpstr>
      <vt:lpstr>Performance Variations</vt:lpstr>
      <vt:lpstr>Synthetic Benchmarks</vt:lpstr>
      <vt:lpstr>Synthetic Benchmark Drawbacks</vt:lpstr>
      <vt:lpstr>Application Benchmarks</vt:lpstr>
      <vt:lpstr>The SPEC Benchmarks</vt:lpstr>
      <vt:lpstr>Performance Reports</vt:lpstr>
      <vt:lpstr>The SPEC Benchmarks</vt:lpstr>
      <vt:lpstr>SPEC95 for Pentium and Pentium Pro</vt:lpstr>
      <vt:lpstr>Comparing &amp; Summarizing Performance</vt:lpstr>
      <vt:lpstr>Effect of Compilation</vt:lpstr>
      <vt:lpstr>Performance Summary</vt:lpstr>
      <vt:lpstr>Price-Performance Metric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40</cp:revision>
  <cp:lastPrinted>2003-09-04T21:28:06Z</cp:lastPrinted>
  <dcterms:created xsi:type="dcterms:W3CDTF">2010-09-13T20:03:56Z</dcterms:created>
  <dcterms:modified xsi:type="dcterms:W3CDTF">2016-02-04T18:02:00Z</dcterms:modified>
</cp:coreProperties>
</file>