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embeddings/oleObject1.bin" ContentType="application/vnd.openxmlformats-officedocument.oleObject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embeddings/oleObject2.bin" ContentType="application/vnd.openxmlformats-officedocument.oleObject"/>
  <Override PartName="/ppt/notesSlides/notesSlide9.xml" ContentType="application/vnd.openxmlformats-officedocument.presentationml.notesSlide+xml"/>
  <Override PartName="/ppt/embeddings/oleObject3.bin" ContentType="application/vnd.openxmlformats-officedocument.oleObject"/>
  <Override PartName="/ppt/notesSlides/notesSlide10.xml" ContentType="application/vnd.openxmlformats-officedocument.presentationml.notesSlide+xml"/>
  <Override PartName="/ppt/embeddings/oleObject4.bin" ContentType="application/vnd.openxmlformats-officedocument.oleObject"/>
  <Override PartName="/ppt/notesSlides/notesSlide11.xml" ContentType="application/vnd.openxmlformats-officedocument.presentationml.notesSlide+xml"/>
  <Override PartName="/ppt/embeddings/oleObject5.bin" ContentType="application/vnd.openxmlformats-officedocument.oleObject"/>
  <Override PartName="/ppt/notesSlides/notesSlide12.xml" ContentType="application/vnd.openxmlformats-officedocument.presentationml.notesSlide+xml"/>
  <Override PartName="/ppt/embeddings/oleObject6.bin" ContentType="application/vnd.openxmlformats-officedocument.oleObject"/>
  <Override PartName="/ppt/notesSlides/notesSlide13.xml" ContentType="application/vnd.openxmlformats-officedocument.presentationml.notesSlide+xml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embeddings/oleObject9.bin" ContentType="application/vnd.openxmlformats-officedocument.oleObject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embeddings/oleObject12.bin" ContentType="application/vnd.openxmlformats-officedocument.oleObject"/>
  <Override PartName="/ppt/notesSlides/notesSlide21.xml" ContentType="application/vnd.openxmlformats-officedocument.presentationml.notesSlide+xml"/>
  <Override PartName="/ppt/embeddings/oleObject13.bin" ContentType="application/vnd.openxmlformats-officedocument.oleObject"/>
  <Override PartName="/ppt/notesSlides/notesSlide22.xml" ContentType="application/vnd.openxmlformats-officedocument.presentationml.notesSlide+xml"/>
  <Override PartName="/ppt/embeddings/oleObject14.bin" ContentType="application/vnd.openxmlformats-officedocument.oleObject"/>
  <Override PartName="/ppt/notesSlides/notesSlide23.xml" ContentType="application/vnd.openxmlformats-officedocument.presentationml.notesSlide+xml"/>
  <Override PartName="/ppt/embeddings/oleObject15.bin" ContentType="application/vnd.openxmlformats-officedocument.oleObject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27"/>
  </p:notesMasterIdLst>
  <p:handoutMasterIdLst>
    <p:handoutMasterId r:id="rId28"/>
  </p:handoutMasterIdLst>
  <p:sldIdLst>
    <p:sldId id="256" r:id="rId2"/>
    <p:sldId id="406" r:id="rId3"/>
    <p:sldId id="401" r:id="rId4"/>
    <p:sldId id="402" r:id="rId5"/>
    <p:sldId id="403" r:id="rId6"/>
    <p:sldId id="404" r:id="rId7"/>
    <p:sldId id="405" r:id="rId8"/>
    <p:sldId id="335" r:id="rId9"/>
    <p:sldId id="336" r:id="rId10"/>
    <p:sldId id="337" r:id="rId11"/>
    <p:sldId id="338" r:id="rId12"/>
    <p:sldId id="339" r:id="rId13"/>
    <p:sldId id="340" r:id="rId14"/>
    <p:sldId id="341" r:id="rId15"/>
    <p:sldId id="342" r:id="rId16"/>
    <p:sldId id="395" r:id="rId17"/>
    <p:sldId id="396" r:id="rId18"/>
    <p:sldId id="397" r:id="rId19"/>
    <p:sldId id="398" r:id="rId20"/>
    <p:sldId id="399" r:id="rId21"/>
    <p:sldId id="343" r:id="rId22"/>
    <p:sldId id="344" r:id="rId23"/>
    <p:sldId id="345" r:id="rId24"/>
    <p:sldId id="346" r:id="rId25"/>
    <p:sldId id="347" r:id="rId2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D360"/>
    <a:srgbClr val="99CCFF"/>
    <a:srgbClr val="FFFF66"/>
    <a:srgbClr val="008080"/>
    <a:srgbClr val="000099"/>
    <a:srgbClr val="2E7F7F"/>
    <a:srgbClr val="800000"/>
    <a:srgbClr val="0033CC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96" d="100"/>
          <a:sy n="96" d="100"/>
        </p:scale>
        <p:origin x="-1160" y="-96"/>
      </p:cViewPr>
      <p:guideLst>
        <p:guide orient="horz" pos="3408"/>
        <p:guide orient="horz" pos="3531"/>
        <p:guide orient="horz" pos="3292"/>
        <p:guide orient="horz" pos="3640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Objects="1"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Relationship Id="rId2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7B55FCC-4377-4143-ADDA-B5212EBC1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035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2C8E2C8E-B35B-BB4B-BD17-01FAA7EF7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079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2A2E5B-3E75-D948-B20D-8ECF08EAEE22}" type="slidenum">
              <a:rPr lang="en-US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E25F7B-7EA0-BD42-AAC8-E1BD11A0147A}" type="slidenum">
              <a:rPr lang="en-US"/>
              <a:pPr/>
              <a:t>10</a:t>
            </a:fld>
            <a:endParaRPr lang="en-US"/>
          </a:p>
        </p:txBody>
      </p:sp>
      <p:sp>
        <p:nvSpPr>
          <p:cNvPr id="1082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968704-179A-2F42-BB81-6A5648881859}" type="slidenum">
              <a:rPr lang="en-US"/>
              <a:pPr/>
              <a:t>11</a:t>
            </a:fld>
            <a:endParaRPr lang="en-US"/>
          </a:p>
        </p:txBody>
      </p:sp>
      <p:sp>
        <p:nvSpPr>
          <p:cNvPr id="108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0A944B-6CBF-CA4D-98CF-C7DB6D17EB81}" type="slidenum">
              <a:rPr lang="en-US"/>
              <a:pPr/>
              <a:t>12</a:t>
            </a:fld>
            <a:endParaRPr lang="en-US"/>
          </a:p>
        </p:txBody>
      </p:sp>
      <p:sp>
        <p:nvSpPr>
          <p:cNvPr id="1084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8BB434-48F9-F14B-BD43-907F908E2D7A}" type="slidenum">
              <a:rPr lang="en-US"/>
              <a:pPr/>
              <a:t>13</a:t>
            </a:fld>
            <a:endParaRPr lang="en-US"/>
          </a:p>
        </p:txBody>
      </p:sp>
      <p:sp>
        <p:nvSpPr>
          <p:cNvPr id="108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F6DFA8-4B9B-4541-A574-EBDB3522691A}" type="slidenum">
              <a:rPr lang="en-US"/>
              <a:pPr/>
              <a:t>14</a:t>
            </a:fld>
            <a:endParaRPr lang="en-US"/>
          </a:p>
        </p:txBody>
      </p:sp>
      <p:sp>
        <p:nvSpPr>
          <p:cNvPr id="1086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6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B7D424-99FD-614F-9524-A8BB935426E0}" type="slidenum">
              <a:rPr lang="en-US"/>
              <a:pPr/>
              <a:t>15</a:t>
            </a:fld>
            <a:endParaRPr lang="en-US"/>
          </a:p>
        </p:txBody>
      </p:sp>
      <p:sp>
        <p:nvSpPr>
          <p:cNvPr id="1087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7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837476-A3DF-B94C-88B3-494D13FA742F}" type="slidenum">
              <a:rPr lang="en-US"/>
              <a:pPr/>
              <a:t>16</a:t>
            </a:fld>
            <a:endParaRPr lang="en-US"/>
          </a:p>
        </p:txBody>
      </p:sp>
      <p:sp>
        <p:nvSpPr>
          <p:cNvPr id="107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2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1AB0B2-C9A3-8842-AEF6-B65D203454B8}" type="slidenum">
              <a:rPr lang="en-US"/>
              <a:pPr/>
              <a:t>17</a:t>
            </a:fld>
            <a:endParaRPr lang="en-US"/>
          </a:p>
        </p:txBody>
      </p:sp>
      <p:sp>
        <p:nvSpPr>
          <p:cNvPr id="107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07FCD1-F235-E647-83CA-5009CE077FC3}" type="slidenum">
              <a:rPr lang="en-US"/>
              <a:pPr/>
              <a:t>18</a:t>
            </a:fld>
            <a:endParaRPr lang="en-US"/>
          </a:p>
        </p:txBody>
      </p:sp>
      <p:sp>
        <p:nvSpPr>
          <p:cNvPr id="1074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4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7E92C1-257C-B144-B2B8-D240431985ED}" type="slidenum">
              <a:rPr lang="en-US"/>
              <a:pPr/>
              <a:t>19</a:t>
            </a:fld>
            <a:endParaRPr lang="en-US"/>
          </a:p>
        </p:txBody>
      </p:sp>
      <p:sp>
        <p:nvSpPr>
          <p:cNvPr id="1075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7A7004-BC56-4F4E-9195-AF1F9B175E40}" type="slidenum">
              <a:rPr lang="en-US"/>
              <a:pPr/>
              <a:t>2</a:t>
            </a:fld>
            <a:endParaRPr lang="en-US"/>
          </a:p>
        </p:txBody>
      </p:sp>
      <p:sp>
        <p:nvSpPr>
          <p:cNvPr id="1079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3DA475-EC72-BC49-809B-BF5B069E9CE4}" type="slidenum">
              <a:rPr lang="en-US"/>
              <a:pPr/>
              <a:t>20</a:t>
            </a:fld>
            <a:endParaRPr lang="en-US"/>
          </a:p>
        </p:txBody>
      </p:sp>
      <p:sp>
        <p:nvSpPr>
          <p:cNvPr id="1076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6B32F5-2A0D-EA4B-A392-0354126DF5F2}" type="slidenum">
              <a:rPr lang="en-US"/>
              <a:pPr/>
              <a:t>21</a:t>
            </a:fld>
            <a:endParaRPr lang="en-US"/>
          </a:p>
        </p:txBody>
      </p:sp>
      <p:sp>
        <p:nvSpPr>
          <p:cNvPr id="1088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728E14-C5AE-FF40-89AC-3540C7A96963}" type="slidenum">
              <a:rPr lang="en-US"/>
              <a:pPr/>
              <a:t>22</a:t>
            </a:fld>
            <a:endParaRPr lang="en-US"/>
          </a:p>
        </p:txBody>
      </p:sp>
      <p:sp>
        <p:nvSpPr>
          <p:cNvPr id="108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2C452F-2213-CE45-A607-481E611761CD}" type="slidenum">
              <a:rPr lang="en-US"/>
              <a:pPr/>
              <a:t>23</a:t>
            </a:fld>
            <a:endParaRPr lang="en-US"/>
          </a:p>
        </p:txBody>
      </p:sp>
      <p:sp>
        <p:nvSpPr>
          <p:cNvPr id="1090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20B62A-14AE-DC44-AFBB-82FC046034DF}" type="slidenum">
              <a:rPr lang="en-US"/>
              <a:pPr/>
              <a:t>24</a:t>
            </a:fld>
            <a:endParaRPr lang="en-US"/>
          </a:p>
        </p:txBody>
      </p:sp>
      <p:sp>
        <p:nvSpPr>
          <p:cNvPr id="109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9FF090-0E52-9841-BDCA-1C73C99E6CC7}" type="slidenum">
              <a:rPr lang="en-US"/>
              <a:pPr/>
              <a:t>25</a:t>
            </a:fld>
            <a:endParaRPr lang="en-US"/>
          </a:p>
        </p:txBody>
      </p:sp>
      <p:sp>
        <p:nvSpPr>
          <p:cNvPr id="1092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A1DE8C-48CD-6A41-AAA2-FCDBA636D7A6}" type="slidenum">
              <a:rPr lang="en-US"/>
              <a:pPr/>
              <a:t>3</a:t>
            </a:fld>
            <a:endParaRPr lang="en-US"/>
          </a:p>
        </p:txBody>
      </p:sp>
      <p:sp>
        <p:nvSpPr>
          <p:cNvPr id="1094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64124A-5BD6-BF42-AE43-742E5ED9E5D8}" type="slidenum">
              <a:rPr lang="en-US"/>
              <a:pPr/>
              <a:t>4</a:t>
            </a:fld>
            <a:endParaRPr lang="en-US"/>
          </a:p>
        </p:txBody>
      </p:sp>
      <p:sp>
        <p:nvSpPr>
          <p:cNvPr id="1095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B8689D-D759-6F40-9616-1AA6EEBA490A}" type="slidenum">
              <a:rPr lang="en-US"/>
              <a:pPr/>
              <a:t>5</a:t>
            </a:fld>
            <a:endParaRPr lang="en-US"/>
          </a:p>
        </p:txBody>
      </p:sp>
      <p:sp>
        <p:nvSpPr>
          <p:cNvPr id="1096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6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B3984E-D4A7-2048-82D0-A7076657AB80}" type="slidenum">
              <a:rPr lang="en-US"/>
              <a:pPr/>
              <a:t>6</a:t>
            </a:fld>
            <a:endParaRPr lang="en-US"/>
          </a:p>
        </p:txBody>
      </p:sp>
      <p:sp>
        <p:nvSpPr>
          <p:cNvPr id="1097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7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1D0A7A-5888-1746-B423-923E85C8D977}" type="slidenum">
              <a:rPr lang="en-US"/>
              <a:pPr/>
              <a:t>7</a:t>
            </a:fld>
            <a:endParaRPr lang="en-US"/>
          </a:p>
        </p:txBody>
      </p:sp>
      <p:sp>
        <p:nvSpPr>
          <p:cNvPr id="1098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8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FD333D-4783-014D-B130-CD139A0D2FDE}" type="slidenum">
              <a:rPr lang="en-US"/>
              <a:pPr/>
              <a:t>8</a:t>
            </a:fld>
            <a:endParaRPr lang="en-US"/>
          </a:p>
        </p:txBody>
      </p:sp>
      <p:sp>
        <p:nvSpPr>
          <p:cNvPr id="1080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0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BEFF32-F8BA-6F4B-B21D-66DD128684F4}" type="slidenum">
              <a:rPr lang="en-US"/>
              <a:pPr/>
              <a:t>9</a:t>
            </a:fld>
            <a:endParaRPr lang="en-US"/>
          </a:p>
        </p:txBody>
      </p:sp>
      <p:sp>
        <p:nvSpPr>
          <p:cNvPr id="108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400" y="-3016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61" r:id="rId7"/>
    <p:sldLayoutId id="2147483662" r:id="rId8"/>
    <p:sldLayoutId id="2147483663" r:id="rId9"/>
    <p:sldLayoutId id="2147483664" r:id="rId10"/>
  </p:sldLayoutIdLst>
  <p:transition xmlns:p14="http://schemas.microsoft.com/office/powerpoint/2010/main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5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6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oleObject" Target="../embeddings/oleObject6.bin"/><Relationship Id="rId5" Type="http://schemas.openxmlformats.org/officeDocument/2006/relationships/image" Target="../media/image7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8.emf"/><Relationship Id="rId6" Type="http://schemas.openxmlformats.org/officeDocument/2006/relationships/oleObject" Target="../embeddings/oleObject8.bin"/><Relationship Id="rId7" Type="http://schemas.openxmlformats.org/officeDocument/2006/relationships/image" Target="../media/image9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4" Type="http://schemas.openxmlformats.org/officeDocument/2006/relationships/oleObject" Target="../embeddings/oleObject9.bin"/><Relationship Id="rId5" Type="http://schemas.openxmlformats.org/officeDocument/2006/relationships/image" Target="../media/image10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4" Type="http://schemas.openxmlformats.org/officeDocument/2006/relationships/oleObject" Target="../embeddings/oleObject10.bin"/><Relationship Id="rId5" Type="http://schemas.openxmlformats.org/officeDocument/2006/relationships/image" Target="../media/image11.png"/><Relationship Id="rId6" Type="http://schemas.openxmlformats.org/officeDocument/2006/relationships/oleObject" Target="../embeddings/oleObject11.bin"/><Relationship Id="rId7" Type="http://schemas.openxmlformats.org/officeDocument/2006/relationships/image" Target="../media/image12.png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4" Type="http://schemas.openxmlformats.org/officeDocument/2006/relationships/oleObject" Target="../embeddings/oleObject12.bin"/><Relationship Id="rId5" Type="http://schemas.openxmlformats.org/officeDocument/2006/relationships/image" Target="../media/image13.png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4" Type="http://schemas.openxmlformats.org/officeDocument/2006/relationships/oleObject" Target="../embeddings/oleObject13.bin"/><Relationship Id="rId5" Type="http://schemas.openxmlformats.org/officeDocument/2006/relationships/image" Target="../media/image14.e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4" Type="http://schemas.openxmlformats.org/officeDocument/2006/relationships/oleObject" Target="../embeddings/oleObject14.bin"/><Relationship Id="rId5" Type="http://schemas.openxmlformats.org/officeDocument/2006/relationships/image" Target="../media/image15.e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4" Type="http://schemas.openxmlformats.org/officeDocument/2006/relationships/oleObject" Target="../embeddings/oleObject15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6.e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4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CMSC 611: Advanced Computer Architecture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-108" charset="-128"/>
                <a:cs typeface="ＭＳ Ｐゴシック" pitchFamily="-108" charset="-128"/>
              </a:rPr>
              <a:t>Memory &amp; Virtual Memory</a:t>
            </a: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0" y="6461125"/>
            <a:ext cx="4845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>
                <a:latin typeface="Times New Roman" charset="0"/>
              </a:rPr>
              <a:t>Some material adapted from Mohamed Younis, UMBC CMSC 611 Spr 2003 course slides</a:t>
            </a:r>
          </a:p>
          <a:p>
            <a:r>
              <a:rPr lang="en-US" sz="1000">
                <a:latin typeface="Times New Roman" charset="0"/>
              </a:rPr>
              <a:t>Some material adapted from Hennessy &amp; Patterson / © 2003 Elsevier Science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106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Addressing</a:t>
            </a:r>
          </a:p>
        </p:txBody>
      </p:sp>
      <p:sp>
        <p:nvSpPr>
          <p:cNvPr id="1028107" name="Rectangle 11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Page faults are costly and take millions of cycles to process (disks are slow)</a:t>
            </a:r>
          </a:p>
          <a:p>
            <a:pPr>
              <a:lnSpc>
                <a:spcPct val="90000"/>
              </a:lnSpc>
            </a:pPr>
            <a:r>
              <a:rPr lang="en-US" sz="2400"/>
              <a:t>Optimization Strategies: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Pages should be large enough to amortize the access time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Fully associative placement of pages reduces page fault rate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Software-based so can use clever page placement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Write-through can make writing very time consuming (use copy back)</a:t>
            </a:r>
          </a:p>
        </p:txBody>
      </p:sp>
      <p:graphicFrame>
        <p:nvGraphicFramePr>
          <p:cNvPr id="1028108" name="Object 12"/>
          <p:cNvGraphicFramePr>
            <a:graphicFrameLocks noGrp="1" noChangeAspect="1"/>
          </p:cNvGraphicFramePr>
          <p:nvPr>
            <p:ph sz="half" idx="2"/>
          </p:nvPr>
        </p:nvGraphicFramePr>
        <p:xfrm>
          <a:off x="2163763" y="4000500"/>
          <a:ext cx="4662487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550" name="Graphics Workshop Drawing" r:id="rId4" imgW="3725280" imgH="2041200" progId="">
                  <p:embed/>
                </p:oleObj>
              </mc:Choice>
              <mc:Fallback>
                <p:oleObj name="Graphics Workshop Drawing" r:id="rId4" imgW="3725280" imgH="20412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3763" y="4000500"/>
                        <a:ext cx="4662487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125" name="Line 5"/>
          <p:cNvSpPr>
            <a:spLocks noChangeShapeType="1"/>
          </p:cNvSpPr>
          <p:nvPr/>
        </p:nvSpPr>
        <p:spPr bwMode="auto">
          <a:xfrm flipH="1">
            <a:off x="6324600" y="1052513"/>
            <a:ext cx="228600" cy="319087"/>
          </a:xfrm>
          <a:prstGeom prst="line">
            <a:avLst/>
          </a:prstGeom>
          <a:noFill/>
          <a:ln w="9525">
            <a:solidFill>
              <a:srgbClr val="80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126" name="Text Box 6"/>
          <p:cNvSpPr txBox="1">
            <a:spLocks noChangeArrowheads="1"/>
          </p:cNvSpPr>
          <p:nvPr/>
        </p:nvSpPr>
        <p:spPr bwMode="auto">
          <a:xfrm>
            <a:off x="6553200" y="6858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Hardware supported</a:t>
            </a:r>
          </a:p>
        </p:txBody>
      </p:sp>
      <p:sp>
        <p:nvSpPr>
          <p:cNvPr id="1029134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Page Table</a:t>
            </a:r>
          </a:p>
        </p:txBody>
      </p:sp>
      <p:sp>
        <p:nvSpPr>
          <p:cNvPr id="1029135" name="Rectangle 15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95400"/>
            <a:ext cx="35814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Page table: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Resides in main memory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One entry per virtual page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No tag is requires since it covers all virtual pages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Point directly to physical page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Table can be very large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Operating sys. may maintain one page table per process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 dirty bit is used to track modified pages for copy back</a:t>
            </a:r>
          </a:p>
        </p:txBody>
      </p:sp>
      <p:graphicFrame>
        <p:nvGraphicFramePr>
          <p:cNvPr id="1029136" name="Object 16"/>
          <p:cNvGraphicFramePr>
            <a:graphicFrameLocks noGrp="1" noChangeAspect="1"/>
          </p:cNvGraphicFramePr>
          <p:nvPr>
            <p:ph sz="half" idx="2"/>
          </p:nvPr>
        </p:nvGraphicFramePr>
        <p:xfrm>
          <a:off x="3810000" y="1371600"/>
          <a:ext cx="5105400" cy="455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598" name="Graphics Workshop Drawing" r:id="rId4" imgW="4875120" imgH="4347000" progId="">
                  <p:embed/>
                </p:oleObj>
              </mc:Choice>
              <mc:Fallback>
                <p:oleObj name="Graphics Workshop Drawing" r:id="rId4" imgW="4875120" imgH="43470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371600"/>
                        <a:ext cx="5105400" cy="455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158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Page Faults</a:t>
            </a:r>
          </a:p>
        </p:txBody>
      </p:sp>
      <p:sp>
        <p:nvSpPr>
          <p:cNvPr id="1030159" name="Rectangle 1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A page fault happens when the valid bit of a virtual page is off</a:t>
            </a:r>
          </a:p>
          <a:p>
            <a:pPr>
              <a:lnSpc>
                <a:spcPct val="90000"/>
              </a:lnSpc>
            </a:pPr>
            <a:r>
              <a:rPr lang="en-US" sz="2000"/>
              <a:t>A page fault generates an exception to be handled by the operating system to bring the page to main memory from a disk</a:t>
            </a:r>
          </a:p>
          <a:p>
            <a:pPr>
              <a:lnSpc>
                <a:spcPct val="90000"/>
              </a:lnSpc>
            </a:pPr>
            <a:r>
              <a:rPr lang="en-US" sz="2000"/>
              <a:t>The operating system creates space for all pages on disk and keeps track of the location of pages in main memory and disk</a:t>
            </a:r>
          </a:p>
          <a:p>
            <a:pPr>
              <a:lnSpc>
                <a:spcPct val="90000"/>
              </a:lnSpc>
            </a:pPr>
            <a:r>
              <a:rPr lang="en-US" sz="2000"/>
              <a:t>Page location on disk can be stored in page table or in an auxiliary structure</a:t>
            </a:r>
          </a:p>
          <a:p>
            <a:pPr>
              <a:lnSpc>
                <a:spcPct val="90000"/>
              </a:lnSpc>
            </a:pPr>
            <a:r>
              <a:rPr lang="en-US" sz="2000"/>
              <a:t>LRU page replacement </a:t>
            </a:r>
            <a:br>
              <a:rPr lang="en-US" sz="2000"/>
            </a:br>
            <a:r>
              <a:rPr lang="en-US" sz="2000"/>
              <a:t>strategy is the most common</a:t>
            </a:r>
          </a:p>
          <a:p>
            <a:pPr>
              <a:lnSpc>
                <a:spcPct val="90000"/>
              </a:lnSpc>
            </a:pPr>
            <a:r>
              <a:rPr lang="en-US" sz="2000"/>
              <a:t>Simplest LRU implementation </a:t>
            </a:r>
            <a:br>
              <a:rPr lang="en-US" sz="2000"/>
            </a:br>
            <a:r>
              <a:rPr lang="en-US" sz="2000"/>
              <a:t>uses a reference bit per page </a:t>
            </a:r>
            <a:br>
              <a:rPr lang="en-US" sz="2000"/>
            </a:br>
            <a:r>
              <a:rPr lang="en-US" sz="2000"/>
              <a:t>and periodically reset </a:t>
            </a:r>
            <a:br>
              <a:rPr lang="en-US" sz="2000"/>
            </a:br>
            <a:r>
              <a:rPr lang="en-US" sz="2000"/>
              <a:t>reference bits</a:t>
            </a:r>
          </a:p>
        </p:txBody>
      </p:sp>
      <p:graphicFrame>
        <p:nvGraphicFramePr>
          <p:cNvPr id="1030160" name="Object 16"/>
          <p:cNvGraphicFramePr>
            <a:graphicFrameLocks noGrp="1" noChangeAspect="1"/>
          </p:cNvGraphicFramePr>
          <p:nvPr>
            <p:ph sz="half" idx="2"/>
          </p:nvPr>
        </p:nvGraphicFramePr>
        <p:xfrm>
          <a:off x="4191000" y="3197225"/>
          <a:ext cx="4648200" cy="352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646" name="Graphics Workshop Drawing" r:id="rId4" imgW="4386960" imgH="3332880" progId="">
                  <p:embed/>
                </p:oleObj>
              </mc:Choice>
              <mc:Fallback>
                <p:oleObj name="Graphics Workshop Drawing" r:id="rId4" imgW="4386960" imgH="333288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197225"/>
                        <a:ext cx="4648200" cy="3529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1173" name="Object 5"/>
          <p:cNvGraphicFramePr>
            <a:graphicFrameLocks noChangeAspect="1"/>
          </p:cNvGraphicFramePr>
          <p:nvPr/>
        </p:nvGraphicFramePr>
        <p:xfrm>
          <a:off x="609600" y="2481263"/>
          <a:ext cx="8229600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700" name="Equation" r:id="rId4" imgW="4788297" imgH="419497" progId="Equation.3">
                  <p:embed/>
                </p:oleObj>
              </mc:Choice>
              <mc:Fallback>
                <p:oleObj name="Equation" r:id="rId4" imgW="4788297" imgH="419497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481263"/>
                        <a:ext cx="8229600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174" name="Text Box 6"/>
          <p:cNvSpPr txBox="1">
            <a:spLocks noChangeArrowheads="1"/>
          </p:cNvSpPr>
          <p:nvPr/>
        </p:nvSpPr>
        <p:spPr bwMode="auto">
          <a:xfrm>
            <a:off x="228600" y="1414463"/>
            <a:ext cx="891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-110" charset="0"/>
              </a:rPr>
              <a:t>With a 32-bit virtual address, 4-KB pages, and 4 bytes per page table entry:</a:t>
            </a:r>
            <a:endParaRPr lang="en-US" b="1"/>
          </a:p>
        </p:txBody>
      </p:sp>
      <p:sp>
        <p:nvSpPr>
          <p:cNvPr id="1031180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Optimizing Page Table Size</a:t>
            </a:r>
          </a:p>
        </p:txBody>
      </p:sp>
      <p:graphicFrame>
        <p:nvGraphicFramePr>
          <p:cNvPr id="1031181" name="Object 13"/>
          <p:cNvGraphicFramePr>
            <a:graphicFrameLocks noGrp="1" noChangeAspect="1"/>
          </p:cNvGraphicFramePr>
          <p:nvPr>
            <p:ph sz="half" idx="1"/>
          </p:nvPr>
        </p:nvGraphicFramePr>
        <p:xfrm>
          <a:off x="609600" y="1822450"/>
          <a:ext cx="4724400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701" name="Equation" r:id="rId6" imgW="2768997" imgH="444897" progId="Equation.3">
                  <p:embed/>
                </p:oleObj>
              </mc:Choice>
              <mc:Fallback>
                <p:oleObj name="Equation" r:id="rId6" imgW="2768997" imgH="444897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822450"/>
                        <a:ext cx="4724400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182" name="Rectangle 1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3505200"/>
            <a:ext cx="7924800" cy="2552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Optimization techniques: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Keep bound registers to limit the size of page table for given process in order to avoid empty slots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Store only physical pages and apply hashing function of the virtual address (inverted page table)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Use multi-level page table to limit size of the table residing in main memory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Allow paging of the page table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Cache the most used pages </a:t>
            </a:r>
            <a:r>
              <a:rPr lang="en-US" sz="2000">
                <a:sym typeface="Symbol" pitchFamily="-110" charset="2"/>
              </a:rPr>
              <a:t> </a:t>
            </a:r>
            <a:r>
              <a:rPr lang="en-US" sz="2000"/>
              <a:t>Translation Look-aside Buffer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794" name="Line 2"/>
          <p:cNvSpPr>
            <a:spLocks noChangeShapeType="1"/>
          </p:cNvSpPr>
          <p:nvPr/>
        </p:nvSpPr>
        <p:spPr bwMode="auto">
          <a:xfrm flipV="1">
            <a:off x="6407150" y="1338263"/>
            <a:ext cx="1054100" cy="774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52400" y="1344613"/>
            <a:ext cx="3651250" cy="1670050"/>
            <a:chOff x="392" y="1168"/>
            <a:chExt cx="2004" cy="508"/>
          </a:xfrm>
        </p:grpSpPr>
        <p:sp>
          <p:nvSpPr>
            <p:cNvPr id="1057796" name="Rectangle 4"/>
            <p:cNvSpPr>
              <a:spLocks noChangeArrowheads="1"/>
            </p:cNvSpPr>
            <p:nvPr/>
          </p:nvSpPr>
          <p:spPr bwMode="auto">
            <a:xfrm>
              <a:off x="392" y="1168"/>
              <a:ext cx="962" cy="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32-bit address:</a:t>
              </a:r>
            </a:p>
          </p:txBody>
        </p:sp>
        <p:sp>
          <p:nvSpPr>
            <p:cNvPr id="1057797" name="Rectangle 5"/>
            <p:cNvSpPr>
              <a:spLocks noChangeArrowheads="1"/>
            </p:cNvSpPr>
            <p:nvPr/>
          </p:nvSpPr>
          <p:spPr bwMode="auto">
            <a:xfrm>
              <a:off x="436" y="1492"/>
              <a:ext cx="616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798" name="Rectangle 6"/>
            <p:cNvSpPr>
              <a:spLocks noChangeArrowheads="1"/>
            </p:cNvSpPr>
            <p:nvPr/>
          </p:nvSpPr>
          <p:spPr bwMode="auto">
            <a:xfrm>
              <a:off x="1060" y="1492"/>
              <a:ext cx="616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799" name="Rectangle 7"/>
            <p:cNvSpPr>
              <a:spLocks noChangeArrowheads="1"/>
            </p:cNvSpPr>
            <p:nvPr/>
          </p:nvSpPr>
          <p:spPr bwMode="auto">
            <a:xfrm>
              <a:off x="1684" y="1492"/>
              <a:ext cx="712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00" name="Rectangle 8"/>
            <p:cNvSpPr>
              <a:spLocks noChangeArrowheads="1"/>
            </p:cNvSpPr>
            <p:nvPr/>
          </p:nvSpPr>
          <p:spPr bwMode="auto">
            <a:xfrm>
              <a:off x="440" y="1520"/>
              <a:ext cx="558" cy="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solidFill>
                    <a:srgbClr val="800000"/>
                  </a:solidFill>
                  <a:latin typeface="Arial" pitchFamily="-110" charset="0"/>
                </a:rPr>
                <a:t>P1 index</a:t>
              </a:r>
              <a:endParaRPr lang="en-US" sz="1400" b="1">
                <a:solidFill>
                  <a:srgbClr val="800000"/>
                </a:solidFill>
                <a:latin typeface="Arial" pitchFamily="-110" charset="0"/>
              </a:endParaRPr>
            </a:p>
          </p:txBody>
        </p:sp>
        <p:sp>
          <p:nvSpPr>
            <p:cNvPr id="1057801" name="Rectangle 9"/>
            <p:cNvSpPr>
              <a:spLocks noChangeArrowheads="1"/>
            </p:cNvSpPr>
            <p:nvPr/>
          </p:nvSpPr>
          <p:spPr bwMode="auto">
            <a:xfrm>
              <a:off x="1064" y="1520"/>
              <a:ext cx="557" cy="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solidFill>
                    <a:srgbClr val="800000"/>
                  </a:solidFill>
                  <a:latin typeface="Arial" pitchFamily="-110" charset="0"/>
                </a:rPr>
                <a:t>P2 index</a:t>
              </a:r>
              <a:endParaRPr lang="en-US" sz="1400" b="1">
                <a:latin typeface="Arial" pitchFamily="-110" charset="0"/>
              </a:endParaRPr>
            </a:p>
          </p:txBody>
        </p:sp>
        <p:sp>
          <p:nvSpPr>
            <p:cNvPr id="1057802" name="Rectangle 10"/>
            <p:cNvSpPr>
              <a:spLocks noChangeArrowheads="1"/>
            </p:cNvSpPr>
            <p:nvPr/>
          </p:nvSpPr>
          <p:spPr bwMode="auto">
            <a:xfrm>
              <a:off x="1688" y="1520"/>
              <a:ext cx="691" cy="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solidFill>
                    <a:srgbClr val="800000"/>
                  </a:solidFill>
                  <a:latin typeface="Arial" pitchFamily="-110" charset="0"/>
                </a:rPr>
                <a:t>page offest</a:t>
              </a:r>
              <a:endParaRPr lang="en-US" sz="1400" b="1">
                <a:latin typeface="Arial" pitchFamily="-110" charset="0"/>
              </a:endParaRPr>
            </a:p>
          </p:txBody>
        </p:sp>
        <p:sp>
          <p:nvSpPr>
            <p:cNvPr id="1057803" name="Rectangle 11"/>
            <p:cNvSpPr>
              <a:spLocks noChangeArrowheads="1"/>
            </p:cNvSpPr>
            <p:nvPr/>
          </p:nvSpPr>
          <p:spPr bwMode="auto">
            <a:xfrm>
              <a:off x="632" y="1376"/>
              <a:ext cx="224" cy="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000" b="1">
                  <a:latin typeface="Arial" pitchFamily="-110" charset="0"/>
                </a:rPr>
                <a:t>10</a:t>
              </a:r>
              <a:endParaRPr lang="en-US" sz="1400" b="1">
                <a:latin typeface="Arial" pitchFamily="-110" charset="0"/>
              </a:endParaRPr>
            </a:p>
          </p:txBody>
        </p:sp>
        <p:sp>
          <p:nvSpPr>
            <p:cNvPr id="1057804" name="Rectangle 12"/>
            <p:cNvSpPr>
              <a:spLocks noChangeArrowheads="1"/>
            </p:cNvSpPr>
            <p:nvPr/>
          </p:nvSpPr>
          <p:spPr bwMode="auto">
            <a:xfrm>
              <a:off x="1208" y="1376"/>
              <a:ext cx="225" cy="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000" b="1">
                  <a:latin typeface="Arial" pitchFamily="-110" charset="0"/>
                </a:rPr>
                <a:t>10</a:t>
              </a:r>
              <a:endParaRPr lang="en-US" sz="1400" b="1">
                <a:latin typeface="Arial" pitchFamily="-110" charset="0"/>
              </a:endParaRPr>
            </a:p>
          </p:txBody>
        </p:sp>
        <p:sp>
          <p:nvSpPr>
            <p:cNvPr id="1057805" name="Rectangle 13"/>
            <p:cNvSpPr>
              <a:spLocks noChangeArrowheads="1"/>
            </p:cNvSpPr>
            <p:nvPr/>
          </p:nvSpPr>
          <p:spPr bwMode="auto">
            <a:xfrm>
              <a:off x="1784" y="1376"/>
              <a:ext cx="225" cy="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000" b="1">
                  <a:latin typeface="Arial" pitchFamily="-110" charset="0"/>
                </a:rPr>
                <a:t>12</a:t>
              </a:r>
              <a:endParaRPr lang="en-US" sz="1400" b="1">
                <a:latin typeface="Arial" pitchFamily="-110" charset="0"/>
              </a:endParaRP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3810000" y="1039813"/>
            <a:ext cx="5094288" cy="5556250"/>
            <a:chOff x="2356" y="628"/>
            <a:chExt cx="2872" cy="3352"/>
          </a:xfrm>
        </p:grpSpPr>
        <p:sp>
          <p:nvSpPr>
            <p:cNvPr id="1057807" name="Rectangle 15"/>
            <p:cNvSpPr>
              <a:spLocks noChangeArrowheads="1"/>
            </p:cNvSpPr>
            <p:nvPr/>
          </p:nvSpPr>
          <p:spPr bwMode="auto">
            <a:xfrm>
              <a:off x="2596" y="1348"/>
              <a:ext cx="328" cy="8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08" name="Rectangle 16" descr="75%"/>
            <p:cNvSpPr>
              <a:spLocks noChangeArrowheads="1"/>
            </p:cNvSpPr>
            <p:nvPr/>
          </p:nvSpPr>
          <p:spPr bwMode="auto">
            <a:xfrm>
              <a:off x="2596" y="1492"/>
              <a:ext cx="328" cy="88"/>
            </a:xfrm>
            <a:prstGeom prst="rect">
              <a:avLst/>
            </a:prstGeom>
            <a:pattFill prst="pct75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09" name="Rectangle 17" descr="75%"/>
            <p:cNvSpPr>
              <a:spLocks noChangeArrowheads="1"/>
            </p:cNvSpPr>
            <p:nvPr/>
          </p:nvSpPr>
          <p:spPr bwMode="auto">
            <a:xfrm>
              <a:off x="2596" y="1780"/>
              <a:ext cx="328" cy="88"/>
            </a:xfrm>
            <a:prstGeom prst="rect">
              <a:avLst/>
            </a:prstGeom>
            <a:pattFill prst="pct75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10" name="Rectangle 18" descr="75%"/>
            <p:cNvSpPr>
              <a:spLocks noChangeArrowheads="1"/>
            </p:cNvSpPr>
            <p:nvPr/>
          </p:nvSpPr>
          <p:spPr bwMode="auto">
            <a:xfrm>
              <a:off x="2596" y="1876"/>
              <a:ext cx="328" cy="88"/>
            </a:xfrm>
            <a:prstGeom prst="rect">
              <a:avLst/>
            </a:prstGeom>
            <a:pattFill prst="pct75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11" name="Rectangle 19"/>
            <p:cNvSpPr>
              <a:spLocks noChangeArrowheads="1"/>
            </p:cNvSpPr>
            <p:nvPr/>
          </p:nvSpPr>
          <p:spPr bwMode="auto">
            <a:xfrm>
              <a:off x="3748" y="724"/>
              <a:ext cx="328" cy="8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12" name="Rectangle 20" descr="50%"/>
            <p:cNvSpPr>
              <a:spLocks noChangeArrowheads="1"/>
            </p:cNvSpPr>
            <p:nvPr/>
          </p:nvSpPr>
          <p:spPr bwMode="auto">
            <a:xfrm>
              <a:off x="3748" y="1060"/>
              <a:ext cx="328" cy="88"/>
            </a:xfrm>
            <a:prstGeom prst="rect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13" name="Rectangle 21" descr="50%"/>
            <p:cNvSpPr>
              <a:spLocks noChangeArrowheads="1"/>
            </p:cNvSpPr>
            <p:nvPr/>
          </p:nvSpPr>
          <p:spPr bwMode="auto">
            <a:xfrm>
              <a:off x="3748" y="1156"/>
              <a:ext cx="328" cy="88"/>
            </a:xfrm>
            <a:prstGeom prst="rect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14" name="Rectangle 22" descr="50%"/>
            <p:cNvSpPr>
              <a:spLocks noChangeArrowheads="1"/>
            </p:cNvSpPr>
            <p:nvPr/>
          </p:nvSpPr>
          <p:spPr bwMode="auto">
            <a:xfrm>
              <a:off x="3748" y="1348"/>
              <a:ext cx="328" cy="88"/>
            </a:xfrm>
            <a:prstGeom prst="rect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15" name="Rectangle 23"/>
            <p:cNvSpPr>
              <a:spLocks noChangeArrowheads="1"/>
            </p:cNvSpPr>
            <p:nvPr/>
          </p:nvSpPr>
          <p:spPr bwMode="auto">
            <a:xfrm>
              <a:off x="3748" y="1780"/>
              <a:ext cx="328" cy="8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16" name="Rectangle 24" descr="50%"/>
            <p:cNvSpPr>
              <a:spLocks noChangeArrowheads="1"/>
            </p:cNvSpPr>
            <p:nvPr/>
          </p:nvSpPr>
          <p:spPr bwMode="auto">
            <a:xfrm>
              <a:off x="3748" y="2020"/>
              <a:ext cx="328" cy="88"/>
            </a:xfrm>
            <a:prstGeom prst="rect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17" name="Rectangle 25" descr="50%"/>
            <p:cNvSpPr>
              <a:spLocks noChangeArrowheads="1"/>
            </p:cNvSpPr>
            <p:nvPr/>
          </p:nvSpPr>
          <p:spPr bwMode="auto">
            <a:xfrm>
              <a:off x="3748" y="2116"/>
              <a:ext cx="328" cy="88"/>
            </a:xfrm>
            <a:prstGeom prst="rect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18" name="Rectangle 26" descr="50%"/>
            <p:cNvSpPr>
              <a:spLocks noChangeArrowheads="1"/>
            </p:cNvSpPr>
            <p:nvPr/>
          </p:nvSpPr>
          <p:spPr bwMode="auto">
            <a:xfrm>
              <a:off x="3748" y="2308"/>
              <a:ext cx="328" cy="88"/>
            </a:xfrm>
            <a:prstGeom prst="rect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19" name="Rectangle 27"/>
            <p:cNvSpPr>
              <a:spLocks noChangeArrowheads="1"/>
            </p:cNvSpPr>
            <p:nvPr/>
          </p:nvSpPr>
          <p:spPr bwMode="auto">
            <a:xfrm>
              <a:off x="3748" y="2788"/>
              <a:ext cx="328" cy="8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20" name="Rectangle 28" descr="50%"/>
            <p:cNvSpPr>
              <a:spLocks noChangeArrowheads="1"/>
            </p:cNvSpPr>
            <p:nvPr/>
          </p:nvSpPr>
          <p:spPr bwMode="auto">
            <a:xfrm>
              <a:off x="3748" y="2980"/>
              <a:ext cx="328" cy="88"/>
            </a:xfrm>
            <a:prstGeom prst="rect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21" name="Rectangle 29" descr="50%"/>
            <p:cNvSpPr>
              <a:spLocks noChangeArrowheads="1"/>
            </p:cNvSpPr>
            <p:nvPr/>
          </p:nvSpPr>
          <p:spPr bwMode="auto">
            <a:xfrm>
              <a:off x="3748" y="3220"/>
              <a:ext cx="328" cy="88"/>
            </a:xfrm>
            <a:prstGeom prst="rect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22" name="Rectangle 30" descr="50%"/>
            <p:cNvSpPr>
              <a:spLocks noChangeArrowheads="1"/>
            </p:cNvSpPr>
            <p:nvPr/>
          </p:nvSpPr>
          <p:spPr bwMode="auto">
            <a:xfrm>
              <a:off x="3748" y="3412"/>
              <a:ext cx="328" cy="88"/>
            </a:xfrm>
            <a:prstGeom prst="rect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23" name="Line 31"/>
            <p:cNvSpPr>
              <a:spLocks noChangeShapeType="1"/>
            </p:cNvSpPr>
            <p:nvPr/>
          </p:nvSpPr>
          <p:spPr bwMode="auto">
            <a:xfrm flipV="1">
              <a:off x="2932" y="716"/>
              <a:ext cx="808" cy="8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24" name="Line 32"/>
            <p:cNvSpPr>
              <a:spLocks noChangeShapeType="1"/>
            </p:cNvSpPr>
            <p:nvPr/>
          </p:nvSpPr>
          <p:spPr bwMode="auto">
            <a:xfrm flipV="1">
              <a:off x="2884" y="1772"/>
              <a:ext cx="856" cy="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25" name="Line 33"/>
            <p:cNvSpPr>
              <a:spLocks noChangeShapeType="1"/>
            </p:cNvSpPr>
            <p:nvPr/>
          </p:nvSpPr>
          <p:spPr bwMode="auto">
            <a:xfrm>
              <a:off x="2884" y="1924"/>
              <a:ext cx="856" cy="9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57826" name="Rectangle 34"/>
            <p:cNvSpPr>
              <a:spLocks noChangeArrowheads="1"/>
            </p:cNvSpPr>
            <p:nvPr/>
          </p:nvSpPr>
          <p:spPr bwMode="auto">
            <a:xfrm>
              <a:off x="4612" y="1780"/>
              <a:ext cx="328" cy="856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57827" name="Rectangle 35"/>
            <p:cNvSpPr>
              <a:spLocks noChangeArrowheads="1"/>
            </p:cNvSpPr>
            <p:nvPr/>
          </p:nvSpPr>
          <p:spPr bwMode="auto">
            <a:xfrm>
              <a:off x="4708" y="1876"/>
              <a:ext cx="328" cy="856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57828" name="Rectangle 36"/>
            <p:cNvSpPr>
              <a:spLocks noChangeArrowheads="1"/>
            </p:cNvSpPr>
            <p:nvPr/>
          </p:nvSpPr>
          <p:spPr bwMode="auto">
            <a:xfrm>
              <a:off x="4804" y="1972"/>
              <a:ext cx="328" cy="856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57829" name="Rectangle 37"/>
            <p:cNvSpPr>
              <a:spLocks noChangeArrowheads="1"/>
            </p:cNvSpPr>
            <p:nvPr/>
          </p:nvSpPr>
          <p:spPr bwMode="auto">
            <a:xfrm>
              <a:off x="4900" y="2068"/>
              <a:ext cx="328" cy="856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57830" name="Rectangle 38"/>
            <p:cNvSpPr>
              <a:spLocks noChangeArrowheads="1"/>
            </p:cNvSpPr>
            <p:nvPr/>
          </p:nvSpPr>
          <p:spPr bwMode="auto">
            <a:xfrm>
              <a:off x="4708" y="628"/>
              <a:ext cx="328" cy="856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57831" name="Rectangle 39"/>
            <p:cNvSpPr>
              <a:spLocks noChangeArrowheads="1"/>
            </p:cNvSpPr>
            <p:nvPr/>
          </p:nvSpPr>
          <p:spPr bwMode="auto">
            <a:xfrm>
              <a:off x="4804" y="724"/>
              <a:ext cx="328" cy="856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57832" name="Rectangle 40"/>
            <p:cNvSpPr>
              <a:spLocks noChangeArrowheads="1"/>
            </p:cNvSpPr>
            <p:nvPr/>
          </p:nvSpPr>
          <p:spPr bwMode="auto">
            <a:xfrm>
              <a:off x="4900" y="820"/>
              <a:ext cx="328" cy="856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33" name="Line 41"/>
            <p:cNvSpPr>
              <a:spLocks noChangeShapeType="1"/>
            </p:cNvSpPr>
            <p:nvPr/>
          </p:nvSpPr>
          <p:spPr bwMode="auto">
            <a:xfrm flipV="1">
              <a:off x="4036" y="716"/>
              <a:ext cx="760" cy="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34" name="Line 42"/>
            <p:cNvSpPr>
              <a:spLocks noChangeShapeType="1"/>
            </p:cNvSpPr>
            <p:nvPr/>
          </p:nvSpPr>
          <p:spPr bwMode="auto">
            <a:xfrm flipV="1">
              <a:off x="4036" y="860"/>
              <a:ext cx="856" cy="5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35" name="Line 43"/>
            <p:cNvSpPr>
              <a:spLocks noChangeShapeType="1"/>
            </p:cNvSpPr>
            <p:nvPr/>
          </p:nvSpPr>
          <p:spPr bwMode="auto">
            <a:xfrm flipV="1">
              <a:off x="4036" y="1820"/>
              <a:ext cx="568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36" name="Line 44"/>
            <p:cNvSpPr>
              <a:spLocks noChangeShapeType="1"/>
            </p:cNvSpPr>
            <p:nvPr/>
          </p:nvSpPr>
          <p:spPr bwMode="auto">
            <a:xfrm flipV="1">
              <a:off x="4036" y="2012"/>
              <a:ext cx="760" cy="1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37" name="Line 45"/>
            <p:cNvSpPr>
              <a:spLocks noChangeShapeType="1"/>
            </p:cNvSpPr>
            <p:nvPr/>
          </p:nvSpPr>
          <p:spPr bwMode="auto">
            <a:xfrm flipV="1">
              <a:off x="4084" y="2060"/>
              <a:ext cx="808" cy="2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57838" name="Rectangle 46"/>
            <p:cNvSpPr>
              <a:spLocks noChangeArrowheads="1"/>
            </p:cNvSpPr>
            <p:nvPr/>
          </p:nvSpPr>
          <p:spPr bwMode="auto">
            <a:xfrm>
              <a:off x="4708" y="3028"/>
              <a:ext cx="328" cy="856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57839" name="Rectangle 47"/>
            <p:cNvSpPr>
              <a:spLocks noChangeArrowheads="1"/>
            </p:cNvSpPr>
            <p:nvPr/>
          </p:nvSpPr>
          <p:spPr bwMode="auto">
            <a:xfrm>
              <a:off x="4804" y="3124"/>
              <a:ext cx="328" cy="856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40" name="Line 48"/>
            <p:cNvSpPr>
              <a:spLocks noChangeShapeType="1"/>
            </p:cNvSpPr>
            <p:nvPr/>
          </p:nvSpPr>
          <p:spPr bwMode="auto">
            <a:xfrm flipV="1">
              <a:off x="4036" y="3020"/>
              <a:ext cx="616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41" name="Line 49"/>
            <p:cNvSpPr>
              <a:spLocks noChangeShapeType="1"/>
            </p:cNvSpPr>
            <p:nvPr/>
          </p:nvSpPr>
          <p:spPr bwMode="auto">
            <a:xfrm flipV="1">
              <a:off x="4036" y="3164"/>
              <a:ext cx="712" cy="2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42" name="Rectangle 50"/>
            <p:cNvSpPr>
              <a:spLocks noChangeArrowheads="1"/>
            </p:cNvSpPr>
            <p:nvPr/>
          </p:nvSpPr>
          <p:spPr bwMode="auto">
            <a:xfrm>
              <a:off x="2552" y="2288"/>
              <a:ext cx="417" cy="1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400" b="1">
                  <a:latin typeface="Arial" pitchFamily="-110" charset="0"/>
                </a:rPr>
                <a:t>4 bytes</a:t>
              </a:r>
            </a:p>
          </p:txBody>
        </p:sp>
        <p:sp>
          <p:nvSpPr>
            <p:cNvPr id="1057843" name="Line 51"/>
            <p:cNvSpPr>
              <a:spLocks noChangeShapeType="1"/>
            </p:cNvSpPr>
            <p:nvPr/>
          </p:nvSpPr>
          <p:spPr bwMode="auto">
            <a:xfrm>
              <a:off x="2356" y="2352"/>
              <a:ext cx="1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44" name="Line 52"/>
            <p:cNvSpPr>
              <a:spLocks noChangeShapeType="1"/>
            </p:cNvSpPr>
            <p:nvPr/>
          </p:nvSpPr>
          <p:spPr bwMode="auto">
            <a:xfrm flipH="1">
              <a:off x="3020" y="2352"/>
              <a:ext cx="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45" name="Rectangle 53"/>
            <p:cNvSpPr>
              <a:spLocks noChangeArrowheads="1"/>
            </p:cNvSpPr>
            <p:nvPr/>
          </p:nvSpPr>
          <p:spPr bwMode="auto">
            <a:xfrm>
              <a:off x="3704" y="3680"/>
              <a:ext cx="417" cy="14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400" b="1">
                  <a:latin typeface="Arial" pitchFamily="-110" charset="0"/>
                </a:rPr>
                <a:t>4 bytes</a:t>
              </a:r>
            </a:p>
          </p:txBody>
        </p:sp>
        <p:sp>
          <p:nvSpPr>
            <p:cNvPr id="1057846" name="Line 54"/>
            <p:cNvSpPr>
              <a:spLocks noChangeShapeType="1"/>
            </p:cNvSpPr>
            <p:nvPr/>
          </p:nvSpPr>
          <p:spPr bwMode="auto">
            <a:xfrm>
              <a:off x="3508" y="3744"/>
              <a:ext cx="1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47" name="Line 55"/>
            <p:cNvSpPr>
              <a:spLocks noChangeShapeType="1"/>
            </p:cNvSpPr>
            <p:nvPr/>
          </p:nvSpPr>
          <p:spPr bwMode="auto">
            <a:xfrm flipH="1">
              <a:off x="4172" y="3744"/>
              <a:ext cx="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48" name="Rectangle 56"/>
            <p:cNvSpPr>
              <a:spLocks noChangeArrowheads="1"/>
            </p:cNvSpPr>
            <p:nvPr/>
          </p:nvSpPr>
          <p:spPr bwMode="auto">
            <a:xfrm>
              <a:off x="4952" y="1088"/>
              <a:ext cx="272" cy="1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400" b="1">
                  <a:latin typeface="Arial" pitchFamily="-110" charset="0"/>
                </a:rPr>
                <a:t>4KB</a:t>
              </a:r>
            </a:p>
          </p:txBody>
        </p:sp>
        <p:sp>
          <p:nvSpPr>
            <p:cNvPr id="1057849" name="Rectangle 57"/>
            <p:cNvSpPr>
              <a:spLocks noChangeArrowheads="1"/>
            </p:cNvSpPr>
            <p:nvPr/>
          </p:nvSpPr>
          <p:spPr bwMode="auto">
            <a:xfrm>
              <a:off x="2552" y="992"/>
              <a:ext cx="322" cy="2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400" b="1">
                  <a:latin typeface="Arial" pitchFamily="-110" charset="0"/>
                </a:rPr>
                <a:t>1K</a:t>
              </a:r>
            </a:p>
            <a:p>
              <a:pPr>
                <a:lnSpc>
                  <a:spcPct val="90000"/>
                </a:lnSpc>
              </a:pPr>
              <a:r>
                <a:rPr lang="en-US" sz="1400" b="1">
                  <a:latin typeface="Arial" pitchFamily="-110" charset="0"/>
                </a:rPr>
                <a:t>PTEs</a:t>
              </a:r>
            </a:p>
          </p:txBody>
        </p:sp>
      </p:grpSp>
      <p:sp>
        <p:nvSpPr>
          <p:cNvPr id="1057850" name="Rectangle 58"/>
          <p:cNvSpPr>
            <a:spLocks noChangeArrowheads="1"/>
          </p:cNvSpPr>
          <p:nvPr/>
        </p:nvSpPr>
        <p:spPr bwMode="auto">
          <a:xfrm>
            <a:off x="152400" y="3630613"/>
            <a:ext cx="3797300" cy="1581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91000"/>
              </a:lnSpc>
              <a:spcBef>
                <a:spcPct val="46000"/>
              </a:spcBef>
            </a:pPr>
            <a:r>
              <a:rPr lang="en-US" sz="2000">
                <a:latin typeface="Arial" pitchFamily="-110" charset="0"/>
              </a:rPr>
              <a:t>° 2 GB virtual address space</a:t>
            </a:r>
          </a:p>
          <a:p>
            <a:pPr marL="342900" indent="-342900">
              <a:lnSpc>
                <a:spcPct val="91000"/>
              </a:lnSpc>
              <a:spcBef>
                <a:spcPct val="46000"/>
              </a:spcBef>
            </a:pPr>
            <a:r>
              <a:rPr lang="en-US" sz="2000">
                <a:latin typeface="Arial" pitchFamily="-110" charset="0"/>
              </a:rPr>
              <a:t>° 4 MB of PTE2</a:t>
            </a:r>
          </a:p>
          <a:p>
            <a:pPr marL="342900" indent="-342900">
              <a:lnSpc>
                <a:spcPct val="91000"/>
              </a:lnSpc>
              <a:spcBef>
                <a:spcPct val="46000"/>
              </a:spcBef>
            </a:pPr>
            <a:r>
              <a:rPr lang="en-US" sz="2000">
                <a:latin typeface="Arial" pitchFamily="-110" charset="0"/>
              </a:rPr>
              <a:t>	– paged, holes</a:t>
            </a:r>
          </a:p>
          <a:p>
            <a:pPr marL="342900" indent="-342900">
              <a:lnSpc>
                <a:spcPct val="91000"/>
              </a:lnSpc>
              <a:spcBef>
                <a:spcPct val="46000"/>
              </a:spcBef>
            </a:pPr>
            <a:r>
              <a:rPr lang="en-US" sz="2000">
                <a:latin typeface="Arial" pitchFamily="-110" charset="0"/>
              </a:rPr>
              <a:t>° 4 KB of PTE1</a:t>
            </a:r>
          </a:p>
        </p:txBody>
      </p:sp>
      <p:sp>
        <p:nvSpPr>
          <p:cNvPr id="1057851" name="Rectangle 59"/>
          <p:cNvSpPr>
            <a:spLocks noChangeArrowheads="1"/>
          </p:cNvSpPr>
          <p:nvPr/>
        </p:nvSpPr>
        <p:spPr bwMode="auto">
          <a:xfrm>
            <a:off x="533400" y="5611813"/>
            <a:ext cx="5029200" cy="1093787"/>
          </a:xfrm>
          <a:prstGeom prst="rect">
            <a:avLst/>
          </a:prstGeom>
          <a:solidFill>
            <a:srgbClr val="FFFF66"/>
          </a:solidFill>
          <a:ln w="12700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>
                <a:latin typeface="Arial" pitchFamily="-110" charset="0"/>
              </a:rPr>
              <a:t>Inverted page table can be the only practical solution for huge address space, e.g 64-bit address space</a:t>
            </a:r>
          </a:p>
        </p:txBody>
      </p:sp>
      <p:sp>
        <p:nvSpPr>
          <p:cNvPr id="1057852" name="Rectangle 6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Multi-Level Page Table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228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Translation Look-aside Buffer</a:t>
            </a:r>
          </a:p>
        </p:txBody>
      </p:sp>
      <p:graphicFrame>
        <p:nvGraphicFramePr>
          <p:cNvPr id="1033229" name="Object 13"/>
          <p:cNvGraphicFramePr>
            <a:graphicFrameLocks noGrp="1" noChangeAspect="1"/>
          </p:cNvGraphicFramePr>
          <p:nvPr>
            <p:ph sz="half" idx="1"/>
          </p:nvPr>
        </p:nvGraphicFramePr>
        <p:xfrm>
          <a:off x="0" y="1454150"/>
          <a:ext cx="5791200" cy="471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790" name="Graphics Workshop Drawing" r:id="rId4" imgW="4925880" imgH="4012920" progId="">
                  <p:embed/>
                </p:oleObj>
              </mc:Choice>
              <mc:Fallback>
                <p:oleObj name="Graphics Workshop Drawing" r:id="rId4" imgW="4925880" imgH="401292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54150"/>
                        <a:ext cx="5791200" cy="471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230" name="Rectangle 14"/>
          <p:cNvSpPr>
            <a:spLocks noGrp="1" noChangeArrowheads="1"/>
          </p:cNvSpPr>
          <p:nvPr>
            <p:ph type="body" sz="half" idx="2"/>
          </p:nvPr>
        </p:nvSpPr>
        <p:spPr>
          <a:xfrm>
            <a:off x="5791200" y="1295400"/>
            <a:ext cx="3352800" cy="5257800"/>
          </a:xfrm>
        </p:spPr>
        <p:txBody>
          <a:bodyPr/>
          <a:lstStyle/>
          <a:p>
            <a:r>
              <a:rPr lang="en-US" sz="2400"/>
              <a:t>Special cache for recently used translation</a:t>
            </a:r>
          </a:p>
          <a:p>
            <a:r>
              <a:rPr lang="en-US" sz="2400"/>
              <a:t>TLB misses are typically handled as exceptions by operating system</a:t>
            </a:r>
          </a:p>
          <a:p>
            <a:r>
              <a:rPr lang="en-US" sz="2400"/>
              <a:t>Simple replacement strategy since TLB misses happen frequently</a:t>
            </a:r>
          </a:p>
          <a:p>
            <a:endParaRPr lang="en-US" sz="2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8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Avoiding Address Translation</a:t>
            </a:r>
          </a:p>
        </p:txBody>
      </p:sp>
      <p:sp>
        <p:nvSpPr>
          <p:cNvPr id="97485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Send virtual address to cache? </a:t>
            </a:r>
          </a:p>
          <a:p>
            <a:pPr lvl="1"/>
            <a:r>
              <a:rPr lang="en-US" sz="2400"/>
              <a:t>Called </a:t>
            </a:r>
            <a:r>
              <a:rPr lang="en-US" sz="2400">
                <a:solidFill>
                  <a:schemeClr val="accent2"/>
                </a:solidFill>
              </a:rPr>
              <a:t>Virtually Addressed Cache</a:t>
            </a:r>
            <a:r>
              <a:rPr lang="en-US" sz="2400"/>
              <a:t> or just </a:t>
            </a:r>
            <a:r>
              <a:rPr lang="en-US" sz="2400">
                <a:solidFill>
                  <a:schemeClr val="accent2"/>
                </a:solidFill>
              </a:rPr>
              <a:t>Virtual Cache</a:t>
            </a:r>
            <a:r>
              <a:rPr lang="en-US" sz="2400"/>
              <a:t> vs. </a:t>
            </a:r>
            <a:r>
              <a:rPr lang="en-US" sz="2400">
                <a:solidFill>
                  <a:schemeClr val="accent2"/>
                </a:solidFill>
              </a:rPr>
              <a:t>Physical Cache</a:t>
            </a:r>
            <a:endParaRPr lang="en-US" sz="2400"/>
          </a:p>
          <a:p>
            <a:pPr lvl="1"/>
            <a:r>
              <a:rPr lang="en-US" sz="2400"/>
              <a:t>Every time process is switched logically must flush the cache; otherwise get false hits</a:t>
            </a:r>
          </a:p>
          <a:p>
            <a:pPr lvl="2"/>
            <a:r>
              <a:rPr lang="en-US" sz="2000"/>
              <a:t>Cost is time to flush + “compulsory” misses from empty cache</a:t>
            </a:r>
          </a:p>
          <a:p>
            <a:pPr lvl="1"/>
            <a:r>
              <a:rPr lang="en-US" sz="2400"/>
              <a:t>Dealing with </a:t>
            </a:r>
            <a:r>
              <a:rPr lang="en-US" sz="2400">
                <a:solidFill>
                  <a:schemeClr val="accent2"/>
                </a:solidFill>
              </a:rPr>
              <a:t>aliases</a:t>
            </a:r>
            <a:r>
              <a:rPr lang="en-US" sz="2400"/>
              <a:t> (sometimes called </a:t>
            </a:r>
            <a:r>
              <a:rPr lang="en-US" sz="2400">
                <a:solidFill>
                  <a:schemeClr val="accent2"/>
                </a:solidFill>
              </a:rPr>
              <a:t>synonyms</a:t>
            </a:r>
            <a:r>
              <a:rPr lang="en-US" sz="2400"/>
              <a:t>)</a:t>
            </a:r>
          </a:p>
          <a:p>
            <a:pPr lvl="2"/>
            <a:r>
              <a:rPr lang="en-US" sz="2000"/>
              <a:t>Two different virtual addresses map  to same physical address causing unnecessary read misses or even RAW</a:t>
            </a:r>
          </a:p>
          <a:p>
            <a:pPr lvl="1"/>
            <a:r>
              <a:rPr lang="en-US" sz="2400"/>
              <a:t>I/O must interact with cache, so need virtual address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Solutions</a:t>
            </a:r>
          </a:p>
        </p:txBody>
      </p:sp>
      <p:sp>
        <p:nvSpPr>
          <p:cNvPr id="989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Solution to aliases</a:t>
            </a:r>
          </a:p>
          <a:p>
            <a:pPr lvl="1">
              <a:lnSpc>
                <a:spcPct val="90000"/>
              </a:lnSpc>
            </a:pPr>
            <a:r>
              <a:rPr lang="en-US"/>
              <a:t>HW guarantees that every cache block has unique physical address (simply check all cache entries)</a:t>
            </a:r>
          </a:p>
          <a:p>
            <a:pPr lvl="1">
              <a:lnSpc>
                <a:spcPct val="90000"/>
              </a:lnSpc>
            </a:pPr>
            <a:r>
              <a:rPr lang="en-US"/>
              <a:t>SW guarantee: lower n bits must have same address so that it overlaps with index; as long as covers index field &amp; direct mapped, they must be unique; called </a:t>
            </a:r>
            <a:r>
              <a:rPr lang="en-US">
                <a:solidFill>
                  <a:schemeClr val="accent2"/>
                </a:solidFill>
              </a:rPr>
              <a:t>page coloring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Solution to cache flush</a:t>
            </a:r>
          </a:p>
          <a:p>
            <a:pPr lvl="1">
              <a:lnSpc>
                <a:spcPct val="90000"/>
              </a:lnSpc>
            </a:pPr>
            <a:r>
              <a:rPr lang="en-US"/>
              <a:t>Add </a:t>
            </a:r>
            <a:r>
              <a:rPr lang="en-US">
                <a:solidFill>
                  <a:schemeClr val="accent2"/>
                </a:solidFill>
              </a:rPr>
              <a:t>process identifier tag</a:t>
            </a:r>
            <a:r>
              <a:rPr lang="en-US"/>
              <a:t> that identifies process as well as address within process: cannot get a hit if wrong process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5878" name="Object 6"/>
          <p:cNvGraphicFramePr>
            <a:graphicFrameLocks noChangeAspect="1"/>
          </p:cNvGraphicFramePr>
          <p:nvPr/>
        </p:nvGraphicFramePr>
        <p:xfrm>
          <a:off x="228600" y="1492250"/>
          <a:ext cx="41910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2436" name="Bitmap Image" r:id="rId4" imgW="2704762" imgH="464762" progId="">
                  <p:embed/>
                </p:oleObj>
              </mc:Choice>
              <mc:Fallback>
                <p:oleObj name="Bitmap Image" r:id="rId4" imgW="2704762" imgH="464762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492250"/>
                        <a:ext cx="4191000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588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Impact of Using Process ID</a:t>
            </a:r>
          </a:p>
        </p:txBody>
      </p:sp>
      <p:graphicFrame>
        <p:nvGraphicFramePr>
          <p:cNvPr id="975881" name="Object 9"/>
          <p:cNvGraphicFramePr>
            <a:graphicFrameLocks noGrp="1" noChangeAspect="1"/>
          </p:cNvGraphicFramePr>
          <p:nvPr>
            <p:ph sz="half" idx="1"/>
          </p:nvPr>
        </p:nvGraphicFramePr>
        <p:xfrm>
          <a:off x="152400" y="2286000"/>
          <a:ext cx="4800600" cy="388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2437" name="Bitmap Image" r:id="rId6" imgW="5296359" imgH="4282811" progId="">
                  <p:embed/>
                </p:oleObj>
              </mc:Choice>
              <mc:Fallback>
                <p:oleObj name="Bitmap Image" r:id="rId6" imgW="5296359" imgH="4282811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286000"/>
                        <a:ext cx="4800600" cy="3881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5882" name="Rectangle 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Miss rate vs. virtually addressed cache size of a program measured three ways: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Without process switches (uniprocessor)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With process switches using a PID tag (PID)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With process switches but without PID (purge)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8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Virtually Addressed Caches</a:t>
            </a:r>
          </a:p>
        </p:txBody>
      </p:sp>
      <p:sp>
        <p:nvSpPr>
          <p:cNvPr id="976899" name="Rectangle 3"/>
          <p:cNvSpPr>
            <a:spLocks noChangeArrowheads="1"/>
          </p:cNvSpPr>
          <p:nvPr/>
        </p:nvSpPr>
        <p:spPr bwMode="auto">
          <a:xfrm>
            <a:off x="827088" y="158432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CPU</a:t>
            </a:r>
          </a:p>
        </p:txBody>
      </p:sp>
      <p:sp>
        <p:nvSpPr>
          <p:cNvPr id="976900" name="Rectangle 4"/>
          <p:cNvSpPr>
            <a:spLocks noChangeArrowheads="1"/>
          </p:cNvSpPr>
          <p:nvPr/>
        </p:nvSpPr>
        <p:spPr bwMode="auto">
          <a:xfrm>
            <a:off x="827088" y="265112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TB</a:t>
            </a:r>
          </a:p>
        </p:txBody>
      </p:sp>
      <p:sp>
        <p:nvSpPr>
          <p:cNvPr id="976901" name="Rectangle 5"/>
          <p:cNvSpPr>
            <a:spLocks noChangeArrowheads="1"/>
          </p:cNvSpPr>
          <p:nvPr/>
        </p:nvSpPr>
        <p:spPr bwMode="auto">
          <a:xfrm>
            <a:off x="827088" y="367982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$</a:t>
            </a:r>
          </a:p>
        </p:txBody>
      </p:sp>
      <p:sp>
        <p:nvSpPr>
          <p:cNvPr id="976902" name="Rectangle 6"/>
          <p:cNvSpPr>
            <a:spLocks noChangeArrowheads="1"/>
          </p:cNvSpPr>
          <p:nvPr/>
        </p:nvSpPr>
        <p:spPr bwMode="auto">
          <a:xfrm>
            <a:off x="827088" y="474662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MEM</a:t>
            </a:r>
          </a:p>
        </p:txBody>
      </p:sp>
      <p:sp>
        <p:nvSpPr>
          <p:cNvPr id="976903" name="Line 7"/>
          <p:cNvSpPr>
            <a:spLocks noChangeShapeType="1"/>
          </p:cNvSpPr>
          <p:nvPr/>
        </p:nvSpPr>
        <p:spPr bwMode="auto">
          <a:xfrm>
            <a:off x="1233488" y="2162175"/>
            <a:ext cx="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04" name="Line 8"/>
          <p:cNvSpPr>
            <a:spLocks noChangeShapeType="1"/>
          </p:cNvSpPr>
          <p:nvPr/>
        </p:nvSpPr>
        <p:spPr bwMode="auto">
          <a:xfrm>
            <a:off x="1233488" y="3209925"/>
            <a:ext cx="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05" name="Line 9"/>
          <p:cNvSpPr>
            <a:spLocks noChangeShapeType="1"/>
          </p:cNvSpPr>
          <p:nvPr/>
        </p:nvSpPr>
        <p:spPr bwMode="auto">
          <a:xfrm>
            <a:off x="1233488" y="4257675"/>
            <a:ext cx="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06" name="Rectangle 10"/>
          <p:cNvSpPr>
            <a:spLocks noChangeArrowheads="1"/>
          </p:cNvSpPr>
          <p:nvPr/>
        </p:nvSpPr>
        <p:spPr bwMode="auto">
          <a:xfrm>
            <a:off x="1409700" y="225425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VA</a:t>
            </a:r>
          </a:p>
        </p:txBody>
      </p:sp>
      <p:sp>
        <p:nvSpPr>
          <p:cNvPr id="976907" name="Rectangle 11"/>
          <p:cNvSpPr>
            <a:spLocks noChangeArrowheads="1"/>
          </p:cNvSpPr>
          <p:nvPr/>
        </p:nvSpPr>
        <p:spPr bwMode="auto">
          <a:xfrm>
            <a:off x="1409700" y="324485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PA</a:t>
            </a:r>
          </a:p>
        </p:txBody>
      </p:sp>
      <p:sp>
        <p:nvSpPr>
          <p:cNvPr id="976908" name="Rectangle 12"/>
          <p:cNvSpPr>
            <a:spLocks noChangeArrowheads="1"/>
          </p:cNvSpPr>
          <p:nvPr/>
        </p:nvSpPr>
        <p:spPr bwMode="auto">
          <a:xfrm>
            <a:off x="1428750" y="429260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PA</a:t>
            </a:r>
          </a:p>
        </p:txBody>
      </p:sp>
      <p:sp>
        <p:nvSpPr>
          <p:cNvPr id="976909" name="Rectangle 13"/>
          <p:cNvSpPr>
            <a:spLocks noChangeArrowheads="1"/>
          </p:cNvSpPr>
          <p:nvPr/>
        </p:nvSpPr>
        <p:spPr bwMode="auto">
          <a:xfrm>
            <a:off x="384175" y="5492750"/>
            <a:ext cx="1663700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Conventional</a:t>
            </a:r>
          </a:p>
          <a:p>
            <a:pPr algn="ctr"/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Organization</a:t>
            </a:r>
          </a:p>
        </p:txBody>
      </p:sp>
      <p:sp>
        <p:nvSpPr>
          <p:cNvPr id="976910" name="Rectangle 14"/>
          <p:cNvSpPr>
            <a:spLocks noChangeArrowheads="1"/>
          </p:cNvSpPr>
          <p:nvPr/>
        </p:nvSpPr>
        <p:spPr bwMode="auto">
          <a:xfrm>
            <a:off x="3684588" y="156527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CPU</a:t>
            </a:r>
          </a:p>
        </p:txBody>
      </p:sp>
      <p:sp>
        <p:nvSpPr>
          <p:cNvPr id="976911" name="Rectangle 15"/>
          <p:cNvSpPr>
            <a:spLocks noChangeArrowheads="1"/>
          </p:cNvSpPr>
          <p:nvPr/>
        </p:nvSpPr>
        <p:spPr bwMode="auto">
          <a:xfrm>
            <a:off x="3684588" y="263207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$</a:t>
            </a:r>
          </a:p>
        </p:txBody>
      </p:sp>
      <p:sp>
        <p:nvSpPr>
          <p:cNvPr id="976912" name="Rectangle 16"/>
          <p:cNvSpPr>
            <a:spLocks noChangeArrowheads="1"/>
          </p:cNvSpPr>
          <p:nvPr/>
        </p:nvSpPr>
        <p:spPr bwMode="auto">
          <a:xfrm>
            <a:off x="3684588" y="366077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TB</a:t>
            </a:r>
          </a:p>
        </p:txBody>
      </p:sp>
      <p:sp>
        <p:nvSpPr>
          <p:cNvPr id="976913" name="Rectangle 17"/>
          <p:cNvSpPr>
            <a:spLocks noChangeArrowheads="1"/>
          </p:cNvSpPr>
          <p:nvPr/>
        </p:nvSpPr>
        <p:spPr bwMode="auto">
          <a:xfrm>
            <a:off x="3684588" y="472757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MEM</a:t>
            </a:r>
          </a:p>
        </p:txBody>
      </p:sp>
      <p:sp>
        <p:nvSpPr>
          <p:cNvPr id="976914" name="Line 18"/>
          <p:cNvSpPr>
            <a:spLocks noChangeShapeType="1"/>
          </p:cNvSpPr>
          <p:nvPr/>
        </p:nvSpPr>
        <p:spPr bwMode="auto">
          <a:xfrm>
            <a:off x="4090988" y="2143125"/>
            <a:ext cx="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15" name="Line 19"/>
          <p:cNvSpPr>
            <a:spLocks noChangeShapeType="1"/>
          </p:cNvSpPr>
          <p:nvPr/>
        </p:nvSpPr>
        <p:spPr bwMode="auto">
          <a:xfrm>
            <a:off x="4090988" y="3190875"/>
            <a:ext cx="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16" name="Line 20"/>
          <p:cNvSpPr>
            <a:spLocks noChangeShapeType="1"/>
          </p:cNvSpPr>
          <p:nvPr/>
        </p:nvSpPr>
        <p:spPr bwMode="auto">
          <a:xfrm>
            <a:off x="4090988" y="4238625"/>
            <a:ext cx="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17" name="Rectangle 21"/>
          <p:cNvSpPr>
            <a:spLocks noChangeArrowheads="1"/>
          </p:cNvSpPr>
          <p:nvPr/>
        </p:nvSpPr>
        <p:spPr bwMode="auto">
          <a:xfrm>
            <a:off x="4267200" y="223520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VA</a:t>
            </a:r>
          </a:p>
        </p:txBody>
      </p:sp>
      <p:sp>
        <p:nvSpPr>
          <p:cNvPr id="976918" name="Rectangle 22"/>
          <p:cNvSpPr>
            <a:spLocks noChangeArrowheads="1"/>
          </p:cNvSpPr>
          <p:nvPr/>
        </p:nvSpPr>
        <p:spPr bwMode="auto">
          <a:xfrm>
            <a:off x="4267200" y="322580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VA</a:t>
            </a:r>
          </a:p>
        </p:txBody>
      </p:sp>
      <p:sp>
        <p:nvSpPr>
          <p:cNvPr id="976919" name="Rectangle 23"/>
          <p:cNvSpPr>
            <a:spLocks noChangeArrowheads="1"/>
          </p:cNvSpPr>
          <p:nvPr/>
        </p:nvSpPr>
        <p:spPr bwMode="auto">
          <a:xfrm>
            <a:off x="4286250" y="427355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PA</a:t>
            </a:r>
          </a:p>
        </p:txBody>
      </p:sp>
      <p:sp>
        <p:nvSpPr>
          <p:cNvPr id="976920" name="Rectangle 24"/>
          <p:cNvSpPr>
            <a:spLocks noChangeArrowheads="1"/>
          </p:cNvSpPr>
          <p:nvPr/>
        </p:nvSpPr>
        <p:spPr bwMode="auto">
          <a:xfrm>
            <a:off x="2543175" y="5511800"/>
            <a:ext cx="3173413" cy="1003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Virtually Addressed Cache</a:t>
            </a:r>
          </a:p>
          <a:p>
            <a:pPr algn="ctr"/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Translate only on miss</a:t>
            </a:r>
          </a:p>
          <a:p>
            <a:pPr algn="ctr"/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Synonym Problem</a:t>
            </a:r>
          </a:p>
        </p:txBody>
      </p:sp>
      <p:sp>
        <p:nvSpPr>
          <p:cNvPr id="976921" name="Rectangle 25"/>
          <p:cNvSpPr>
            <a:spLocks noChangeArrowheads="1"/>
          </p:cNvSpPr>
          <p:nvPr/>
        </p:nvSpPr>
        <p:spPr bwMode="auto">
          <a:xfrm>
            <a:off x="6542088" y="158432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CPU</a:t>
            </a:r>
          </a:p>
        </p:txBody>
      </p:sp>
      <p:sp>
        <p:nvSpPr>
          <p:cNvPr id="976922" name="Rectangle 26"/>
          <p:cNvSpPr>
            <a:spLocks noChangeArrowheads="1"/>
          </p:cNvSpPr>
          <p:nvPr/>
        </p:nvSpPr>
        <p:spPr bwMode="auto">
          <a:xfrm>
            <a:off x="6542088" y="265112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$</a:t>
            </a:r>
          </a:p>
        </p:txBody>
      </p:sp>
      <p:sp>
        <p:nvSpPr>
          <p:cNvPr id="976923" name="Rectangle 27"/>
          <p:cNvSpPr>
            <a:spLocks noChangeArrowheads="1"/>
          </p:cNvSpPr>
          <p:nvPr/>
        </p:nvSpPr>
        <p:spPr bwMode="auto">
          <a:xfrm>
            <a:off x="7723188" y="265112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TB</a:t>
            </a:r>
          </a:p>
        </p:txBody>
      </p:sp>
      <p:sp>
        <p:nvSpPr>
          <p:cNvPr id="976924" name="Rectangle 28"/>
          <p:cNvSpPr>
            <a:spLocks noChangeArrowheads="1"/>
          </p:cNvSpPr>
          <p:nvPr/>
        </p:nvSpPr>
        <p:spPr bwMode="auto">
          <a:xfrm>
            <a:off x="7151688" y="417512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MEM</a:t>
            </a:r>
          </a:p>
        </p:txBody>
      </p:sp>
      <p:sp>
        <p:nvSpPr>
          <p:cNvPr id="976925" name="Line 29"/>
          <p:cNvSpPr>
            <a:spLocks noChangeShapeType="1"/>
          </p:cNvSpPr>
          <p:nvPr/>
        </p:nvSpPr>
        <p:spPr bwMode="auto">
          <a:xfrm>
            <a:off x="6948488" y="2162175"/>
            <a:ext cx="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26" name="Line 30"/>
          <p:cNvSpPr>
            <a:spLocks noChangeShapeType="1"/>
          </p:cNvSpPr>
          <p:nvPr/>
        </p:nvSpPr>
        <p:spPr bwMode="auto">
          <a:xfrm>
            <a:off x="6948488" y="3209925"/>
            <a:ext cx="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27" name="Line 31"/>
          <p:cNvSpPr>
            <a:spLocks noChangeShapeType="1"/>
          </p:cNvSpPr>
          <p:nvPr/>
        </p:nvSpPr>
        <p:spPr bwMode="auto">
          <a:xfrm>
            <a:off x="7558088" y="3686175"/>
            <a:ext cx="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28" name="Rectangle 32"/>
          <p:cNvSpPr>
            <a:spLocks noChangeArrowheads="1"/>
          </p:cNvSpPr>
          <p:nvPr/>
        </p:nvSpPr>
        <p:spPr bwMode="auto">
          <a:xfrm>
            <a:off x="6324600" y="221615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latin typeface="Arial" pitchFamily="-110" charset="0"/>
              </a:rPr>
              <a:t>VA</a:t>
            </a:r>
          </a:p>
        </p:txBody>
      </p:sp>
      <p:sp>
        <p:nvSpPr>
          <p:cNvPr id="976929" name="Rectangle 33"/>
          <p:cNvSpPr>
            <a:spLocks noChangeArrowheads="1"/>
          </p:cNvSpPr>
          <p:nvPr/>
        </p:nvSpPr>
        <p:spPr bwMode="auto">
          <a:xfrm>
            <a:off x="5613400" y="2635250"/>
            <a:ext cx="7143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 dirty="0" smtClean="0">
                <a:latin typeface="Arial" pitchFamily="-110" charset="0"/>
              </a:rPr>
              <a:t>VA</a:t>
            </a:r>
          </a:p>
          <a:p>
            <a:pPr algn="ctr"/>
            <a:r>
              <a:rPr lang="en-US" sz="1800" b="1" dirty="0">
                <a:latin typeface="Arial" pitchFamily="-110" charset="0"/>
              </a:rPr>
              <a:t>Tags</a:t>
            </a:r>
          </a:p>
        </p:txBody>
      </p:sp>
      <p:sp>
        <p:nvSpPr>
          <p:cNvPr id="976930" name="Rectangle 34"/>
          <p:cNvSpPr>
            <a:spLocks noChangeArrowheads="1"/>
          </p:cNvSpPr>
          <p:nvPr/>
        </p:nvSpPr>
        <p:spPr bwMode="auto">
          <a:xfrm>
            <a:off x="8210550" y="324485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PA</a:t>
            </a:r>
          </a:p>
        </p:txBody>
      </p:sp>
      <p:sp>
        <p:nvSpPr>
          <p:cNvPr id="976931" name="Line 35"/>
          <p:cNvSpPr>
            <a:spLocks noChangeShapeType="1"/>
          </p:cNvSpPr>
          <p:nvPr/>
        </p:nvSpPr>
        <p:spPr bwMode="auto">
          <a:xfrm>
            <a:off x="8148638" y="2238375"/>
            <a:ext cx="19050" cy="4000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32" name="Line 36"/>
          <p:cNvSpPr>
            <a:spLocks noChangeShapeType="1"/>
          </p:cNvSpPr>
          <p:nvPr/>
        </p:nvSpPr>
        <p:spPr bwMode="auto">
          <a:xfrm flipH="1">
            <a:off x="6948488" y="2257425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33" name="Line 37"/>
          <p:cNvSpPr>
            <a:spLocks noChangeShapeType="1"/>
          </p:cNvSpPr>
          <p:nvPr/>
        </p:nvSpPr>
        <p:spPr bwMode="auto">
          <a:xfrm>
            <a:off x="8148638" y="3248025"/>
            <a:ext cx="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34" name="Line 38"/>
          <p:cNvSpPr>
            <a:spLocks noChangeShapeType="1"/>
          </p:cNvSpPr>
          <p:nvPr/>
        </p:nvSpPr>
        <p:spPr bwMode="auto">
          <a:xfrm>
            <a:off x="6948488" y="3686175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35" name="Rectangle 39"/>
          <p:cNvSpPr>
            <a:spLocks noChangeArrowheads="1"/>
          </p:cNvSpPr>
          <p:nvPr/>
        </p:nvSpPr>
        <p:spPr bwMode="auto">
          <a:xfrm>
            <a:off x="6172200" y="5016500"/>
            <a:ext cx="2819400" cy="16129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Overlap $ access</a:t>
            </a:r>
          </a:p>
          <a:p>
            <a:pPr algn="ctr"/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with VA translation:</a:t>
            </a:r>
          </a:p>
          <a:p>
            <a:pPr algn="ctr"/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requires $ index to</a:t>
            </a:r>
          </a:p>
          <a:p>
            <a:pPr algn="ctr"/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remain invariant</a:t>
            </a:r>
          </a:p>
          <a:p>
            <a:pPr algn="ctr"/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across translation</a:t>
            </a:r>
          </a:p>
        </p:txBody>
      </p:sp>
      <p:sp>
        <p:nvSpPr>
          <p:cNvPr id="976936" name="Rectangle 40"/>
          <p:cNvSpPr>
            <a:spLocks noChangeArrowheads="1"/>
          </p:cNvSpPr>
          <p:nvPr/>
        </p:nvSpPr>
        <p:spPr bwMode="auto">
          <a:xfrm>
            <a:off x="2755900" y="2578100"/>
            <a:ext cx="7143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VA</a:t>
            </a:r>
          </a:p>
          <a:p>
            <a:pPr algn="ctr"/>
            <a:r>
              <a:rPr lang="en-US" sz="1800" b="1">
                <a:latin typeface="Arial" pitchFamily="-110" charset="0"/>
              </a:rPr>
              <a:t>Tags</a:t>
            </a:r>
          </a:p>
        </p:txBody>
      </p:sp>
      <p:sp>
        <p:nvSpPr>
          <p:cNvPr id="976937" name="Rectangle 41"/>
          <p:cNvSpPr>
            <a:spLocks noChangeArrowheads="1"/>
          </p:cNvSpPr>
          <p:nvPr/>
        </p:nvSpPr>
        <p:spPr bwMode="auto">
          <a:xfrm>
            <a:off x="7323138" y="3546475"/>
            <a:ext cx="565150" cy="2984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L2 $</a:t>
            </a:r>
          </a:p>
        </p:txBody>
      </p:sp>
      <p:sp>
        <p:nvSpPr>
          <p:cNvPr id="976939" name="Text Box 43"/>
          <p:cNvSpPr txBox="1">
            <a:spLocks noChangeArrowheads="1"/>
          </p:cNvSpPr>
          <p:nvPr/>
        </p:nvSpPr>
        <p:spPr bwMode="auto">
          <a:xfrm>
            <a:off x="76200" y="1081088"/>
            <a:ext cx="9067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800000"/>
                </a:solidFill>
                <a:latin typeface="Arial" pitchFamily="-110" charset="0"/>
              </a:rPr>
              <a:t>VA</a:t>
            </a:r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: Virtual address     </a:t>
            </a:r>
            <a:r>
              <a:rPr lang="en-US" sz="1800" b="1">
                <a:solidFill>
                  <a:srgbClr val="800000"/>
                </a:solidFill>
                <a:latin typeface="Arial" pitchFamily="-110" charset="0"/>
              </a:rPr>
              <a:t>TB</a:t>
            </a:r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: Translation buffer     </a:t>
            </a:r>
            <a:r>
              <a:rPr lang="en-US" sz="1800" b="1">
                <a:solidFill>
                  <a:srgbClr val="800000"/>
                </a:solidFill>
                <a:latin typeface="Arial" pitchFamily="-110" charset="0"/>
              </a:rPr>
              <a:t>PA</a:t>
            </a:r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: Page address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810" name="Rectangle 2"/>
          <p:cNvSpPr>
            <a:spLocks noChangeArrowheads="1"/>
          </p:cNvSpPr>
          <p:nvPr/>
        </p:nvSpPr>
        <p:spPr bwMode="auto">
          <a:xfrm>
            <a:off x="227013" y="1700213"/>
            <a:ext cx="1362075" cy="627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 i="1">
                <a:latin typeface="Arial" pitchFamily="-110" charset="0"/>
              </a:rPr>
              <a:t>CPU Registers</a:t>
            </a:r>
          </a:p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100s Bytes</a:t>
            </a:r>
          </a:p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&lt;10s ns</a:t>
            </a:r>
          </a:p>
        </p:txBody>
      </p:sp>
      <p:sp>
        <p:nvSpPr>
          <p:cNvPr id="1015811" name="Rectangle 3"/>
          <p:cNvSpPr>
            <a:spLocks noChangeArrowheads="1"/>
          </p:cNvSpPr>
          <p:nvPr/>
        </p:nvSpPr>
        <p:spPr bwMode="auto">
          <a:xfrm>
            <a:off x="304800" y="2651125"/>
            <a:ext cx="1014270" cy="6365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 i="1" dirty="0">
                <a:latin typeface="Arial" pitchFamily="-110" charset="0"/>
              </a:rPr>
              <a:t>Cache</a:t>
            </a:r>
          </a:p>
          <a:p>
            <a:pPr>
              <a:lnSpc>
                <a:spcPct val="90000"/>
              </a:lnSpc>
            </a:pPr>
            <a:r>
              <a:rPr lang="en-US" sz="1400" b="1" dirty="0" smtClean="0">
                <a:latin typeface="Arial" pitchFamily="-110" charset="0"/>
              </a:rPr>
              <a:t>K-M </a:t>
            </a:r>
            <a:r>
              <a:rPr lang="en-US" sz="1400" b="1" dirty="0">
                <a:latin typeface="Arial" pitchFamily="-110" charset="0"/>
              </a:rPr>
              <a:t>Bytes</a:t>
            </a:r>
          </a:p>
          <a:p>
            <a:pPr>
              <a:lnSpc>
                <a:spcPct val="90000"/>
              </a:lnSpc>
            </a:pPr>
            <a:r>
              <a:rPr lang="en-US" sz="1400" b="1" dirty="0">
                <a:latin typeface="Arial" pitchFamily="-110" charset="0"/>
              </a:rPr>
              <a:t>10-40 ns</a:t>
            </a:r>
          </a:p>
        </p:txBody>
      </p:sp>
      <p:sp>
        <p:nvSpPr>
          <p:cNvPr id="1015812" name="Rectangle 4"/>
          <p:cNvSpPr>
            <a:spLocks noChangeArrowheads="1"/>
          </p:cNvSpPr>
          <p:nvPr/>
        </p:nvSpPr>
        <p:spPr bwMode="auto">
          <a:xfrm>
            <a:off x="334963" y="3719513"/>
            <a:ext cx="1319026" cy="6365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 i="1" dirty="0">
                <a:solidFill>
                  <a:srgbClr val="800000"/>
                </a:solidFill>
                <a:latin typeface="Arial" pitchFamily="-110" charset="0"/>
              </a:rPr>
              <a:t>Main Memory</a:t>
            </a:r>
            <a:endParaRPr lang="en-US" sz="1400" b="1" i="1" dirty="0" smtClean="0">
              <a:solidFill>
                <a:srgbClr val="800000"/>
              </a:solidFill>
              <a:latin typeface="Arial" pitchFamily="-110" charset="0"/>
            </a:endParaRPr>
          </a:p>
          <a:p>
            <a:pPr>
              <a:lnSpc>
                <a:spcPct val="90000"/>
              </a:lnSpc>
            </a:pPr>
            <a:r>
              <a:rPr lang="en-US" sz="1400" b="1" dirty="0" smtClean="0">
                <a:solidFill>
                  <a:srgbClr val="800000"/>
                </a:solidFill>
                <a:latin typeface="Arial" pitchFamily="-110" charset="0"/>
              </a:rPr>
              <a:t>G </a:t>
            </a:r>
            <a:r>
              <a:rPr lang="en-US" sz="1400" b="1" dirty="0">
                <a:solidFill>
                  <a:srgbClr val="800000"/>
                </a:solidFill>
                <a:latin typeface="Arial" pitchFamily="-110" charset="0"/>
              </a:rPr>
              <a:t>Bytes</a:t>
            </a:r>
          </a:p>
          <a:p>
            <a:pPr>
              <a:lnSpc>
                <a:spcPct val="90000"/>
              </a:lnSpc>
            </a:pPr>
            <a:r>
              <a:rPr lang="en-US" sz="1400" b="1" dirty="0">
                <a:solidFill>
                  <a:srgbClr val="800000"/>
                </a:solidFill>
                <a:latin typeface="Arial" pitchFamily="-110" charset="0"/>
              </a:rPr>
              <a:t>70ns-1us</a:t>
            </a:r>
          </a:p>
        </p:txBody>
      </p:sp>
      <p:sp>
        <p:nvSpPr>
          <p:cNvPr id="1015813" name="Rectangle 5"/>
          <p:cNvSpPr>
            <a:spLocks noChangeArrowheads="1"/>
          </p:cNvSpPr>
          <p:nvPr/>
        </p:nvSpPr>
        <p:spPr bwMode="auto">
          <a:xfrm>
            <a:off x="361950" y="4735513"/>
            <a:ext cx="984377" cy="6365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 i="1" dirty="0">
                <a:solidFill>
                  <a:schemeClr val="accent2"/>
                </a:solidFill>
                <a:latin typeface="Arial" pitchFamily="-110" charset="0"/>
              </a:rPr>
              <a:t>Disk</a:t>
            </a:r>
          </a:p>
          <a:p>
            <a:pPr>
              <a:lnSpc>
                <a:spcPct val="90000"/>
              </a:lnSpc>
            </a:pPr>
            <a:r>
              <a:rPr lang="en-US" sz="1400" b="1" dirty="0" smtClean="0">
                <a:solidFill>
                  <a:schemeClr val="accent2"/>
                </a:solidFill>
                <a:latin typeface="Arial" pitchFamily="-110" charset="0"/>
              </a:rPr>
              <a:t>G-T </a:t>
            </a:r>
            <a:r>
              <a:rPr lang="en-US" sz="1400" b="1" dirty="0">
                <a:solidFill>
                  <a:schemeClr val="accent2"/>
                </a:solidFill>
                <a:latin typeface="Arial" pitchFamily="-110" charset="0"/>
              </a:rPr>
              <a:t>Bytes</a:t>
            </a:r>
          </a:p>
          <a:p>
            <a:pPr>
              <a:lnSpc>
                <a:spcPct val="90000"/>
              </a:lnSpc>
            </a:pPr>
            <a:r>
              <a:rPr lang="en-US" sz="1400" b="1" dirty="0">
                <a:solidFill>
                  <a:schemeClr val="accent2"/>
                </a:solidFill>
                <a:latin typeface="Arial" pitchFamily="-110" charset="0"/>
              </a:rPr>
              <a:t>ms</a:t>
            </a:r>
          </a:p>
        </p:txBody>
      </p:sp>
      <p:sp>
        <p:nvSpPr>
          <p:cNvPr id="1015814" name="Rectangle 6"/>
          <p:cNvSpPr>
            <a:spLocks noChangeArrowheads="1"/>
          </p:cNvSpPr>
          <p:nvPr/>
        </p:nvSpPr>
        <p:spPr bwMode="auto">
          <a:xfrm>
            <a:off x="228600" y="898525"/>
            <a:ext cx="1435100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1">
                <a:solidFill>
                  <a:srgbClr val="008080"/>
                </a:solidFill>
                <a:latin typeface="Arial" pitchFamily="-110" charset="0"/>
              </a:rPr>
              <a:t>Capacity</a:t>
            </a:r>
          </a:p>
          <a:p>
            <a:pPr>
              <a:lnSpc>
                <a:spcPct val="90000"/>
              </a:lnSpc>
            </a:pPr>
            <a:r>
              <a:rPr lang="en-US" sz="1800" i="1">
                <a:solidFill>
                  <a:srgbClr val="008080"/>
                </a:solidFill>
                <a:latin typeface="Arial" pitchFamily="-110" charset="0"/>
              </a:rPr>
              <a:t>Access Time</a:t>
            </a:r>
          </a:p>
        </p:txBody>
      </p:sp>
      <p:sp>
        <p:nvSpPr>
          <p:cNvPr id="1015815" name="Rectangle 7"/>
          <p:cNvSpPr>
            <a:spLocks noChangeArrowheads="1"/>
          </p:cNvSpPr>
          <p:nvPr/>
        </p:nvSpPr>
        <p:spPr bwMode="auto">
          <a:xfrm>
            <a:off x="388938" y="5818188"/>
            <a:ext cx="798512" cy="627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 i="1">
                <a:latin typeface="Arial" pitchFamily="-110" charset="0"/>
              </a:rPr>
              <a:t>Tape</a:t>
            </a:r>
          </a:p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infinite</a:t>
            </a:r>
          </a:p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sec-min</a:t>
            </a:r>
          </a:p>
        </p:txBody>
      </p:sp>
      <p:sp>
        <p:nvSpPr>
          <p:cNvPr id="1015816" name="Rectangle 8"/>
          <p:cNvSpPr>
            <a:spLocks noChangeArrowheads="1"/>
          </p:cNvSpPr>
          <p:nvPr/>
        </p:nvSpPr>
        <p:spPr bwMode="auto">
          <a:xfrm>
            <a:off x="3236913" y="1700213"/>
            <a:ext cx="1377950" cy="44291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17" name="Rectangle 9"/>
          <p:cNvSpPr>
            <a:spLocks noChangeArrowheads="1"/>
          </p:cNvSpPr>
          <p:nvPr/>
        </p:nvSpPr>
        <p:spPr bwMode="auto">
          <a:xfrm>
            <a:off x="3332163" y="1790700"/>
            <a:ext cx="11684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Registers</a:t>
            </a:r>
          </a:p>
        </p:txBody>
      </p:sp>
      <p:sp>
        <p:nvSpPr>
          <p:cNvPr id="1015818" name="Rectangle 10"/>
          <p:cNvSpPr>
            <a:spLocks noChangeArrowheads="1"/>
          </p:cNvSpPr>
          <p:nvPr/>
        </p:nvSpPr>
        <p:spPr bwMode="auto">
          <a:xfrm>
            <a:off x="3332163" y="2806700"/>
            <a:ext cx="8128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Cache</a:t>
            </a:r>
          </a:p>
        </p:txBody>
      </p:sp>
      <p:sp>
        <p:nvSpPr>
          <p:cNvPr id="1015819" name="Rectangle 11"/>
          <p:cNvSpPr>
            <a:spLocks noChangeArrowheads="1"/>
          </p:cNvSpPr>
          <p:nvPr/>
        </p:nvSpPr>
        <p:spPr bwMode="auto">
          <a:xfrm>
            <a:off x="3276600" y="3902075"/>
            <a:ext cx="1724025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Main Memory</a:t>
            </a:r>
          </a:p>
        </p:txBody>
      </p:sp>
      <p:sp>
        <p:nvSpPr>
          <p:cNvPr id="1015820" name="Rectangle 12"/>
          <p:cNvSpPr>
            <a:spLocks noChangeArrowheads="1"/>
          </p:cNvSpPr>
          <p:nvPr/>
        </p:nvSpPr>
        <p:spPr bwMode="auto">
          <a:xfrm>
            <a:off x="3657600" y="4997450"/>
            <a:ext cx="6096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Disk</a:t>
            </a:r>
          </a:p>
        </p:txBody>
      </p:sp>
      <p:sp>
        <p:nvSpPr>
          <p:cNvPr id="1015821" name="Rectangle 13"/>
          <p:cNvSpPr>
            <a:spLocks noChangeArrowheads="1"/>
          </p:cNvSpPr>
          <p:nvPr/>
        </p:nvSpPr>
        <p:spPr bwMode="auto">
          <a:xfrm>
            <a:off x="3606800" y="6169025"/>
            <a:ext cx="6604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Tape</a:t>
            </a:r>
          </a:p>
        </p:txBody>
      </p:sp>
      <p:sp>
        <p:nvSpPr>
          <p:cNvPr id="1015822" name="Rectangle 14"/>
          <p:cNvSpPr>
            <a:spLocks noChangeArrowheads="1"/>
          </p:cNvSpPr>
          <p:nvPr/>
        </p:nvSpPr>
        <p:spPr bwMode="auto">
          <a:xfrm>
            <a:off x="2846388" y="2716213"/>
            <a:ext cx="2079625" cy="5207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b="1">
              <a:latin typeface="Arial" pitchFamily="-110" charset="0"/>
            </a:endParaRPr>
          </a:p>
        </p:txBody>
      </p:sp>
      <p:sp>
        <p:nvSpPr>
          <p:cNvPr id="1015823" name="Rectangle 15"/>
          <p:cNvSpPr>
            <a:spLocks noChangeArrowheads="1"/>
          </p:cNvSpPr>
          <p:nvPr/>
        </p:nvSpPr>
        <p:spPr bwMode="auto">
          <a:xfrm>
            <a:off x="2522538" y="3811588"/>
            <a:ext cx="3051175" cy="520700"/>
          </a:xfrm>
          <a:prstGeom prst="rect">
            <a:avLst/>
          </a:prstGeom>
          <a:noFill/>
          <a:ln w="254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24" name="Rectangle 16"/>
          <p:cNvSpPr>
            <a:spLocks noChangeArrowheads="1"/>
          </p:cNvSpPr>
          <p:nvPr/>
        </p:nvSpPr>
        <p:spPr bwMode="auto">
          <a:xfrm>
            <a:off x="1954213" y="4905375"/>
            <a:ext cx="4186237" cy="522288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25" name="Rectangle 17"/>
          <p:cNvSpPr>
            <a:spLocks noChangeArrowheads="1"/>
          </p:cNvSpPr>
          <p:nvPr/>
        </p:nvSpPr>
        <p:spPr bwMode="auto">
          <a:xfrm>
            <a:off x="1630363" y="6000750"/>
            <a:ext cx="4997450" cy="5207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26" name="Line 18"/>
          <p:cNvSpPr>
            <a:spLocks noChangeShapeType="1"/>
          </p:cNvSpPr>
          <p:nvPr/>
        </p:nvSpPr>
        <p:spPr bwMode="auto">
          <a:xfrm>
            <a:off x="3886200" y="2162175"/>
            <a:ext cx="0" cy="534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27" name="Line 19"/>
          <p:cNvSpPr>
            <a:spLocks noChangeShapeType="1"/>
          </p:cNvSpPr>
          <p:nvPr/>
        </p:nvSpPr>
        <p:spPr bwMode="auto">
          <a:xfrm>
            <a:off x="3886200" y="325755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28" name="Line 20"/>
          <p:cNvSpPr>
            <a:spLocks noChangeShapeType="1"/>
          </p:cNvSpPr>
          <p:nvPr/>
        </p:nvSpPr>
        <p:spPr bwMode="auto">
          <a:xfrm>
            <a:off x="3886200" y="4357688"/>
            <a:ext cx="0" cy="5222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29" name="Line 21"/>
          <p:cNvSpPr>
            <a:spLocks noChangeShapeType="1"/>
          </p:cNvSpPr>
          <p:nvPr/>
        </p:nvSpPr>
        <p:spPr bwMode="auto">
          <a:xfrm>
            <a:off x="3886200" y="5446713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30" name="Rectangle 22"/>
          <p:cNvSpPr>
            <a:spLocks noChangeArrowheads="1"/>
          </p:cNvSpPr>
          <p:nvPr/>
        </p:nvSpPr>
        <p:spPr bwMode="auto">
          <a:xfrm>
            <a:off x="3979863" y="2260600"/>
            <a:ext cx="17018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>
                <a:latin typeface="Arial" pitchFamily="-110" charset="0"/>
              </a:rPr>
              <a:t>Instr. Operands</a:t>
            </a:r>
          </a:p>
        </p:txBody>
      </p:sp>
      <p:sp>
        <p:nvSpPr>
          <p:cNvPr id="1015831" name="Rectangle 23"/>
          <p:cNvSpPr>
            <a:spLocks noChangeArrowheads="1"/>
          </p:cNvSpPr>
          <p:nvPr/>
        </p:nvSpPr>
        <p:spPr bwMode="auto">
          <a:xfrm>
            <a:off x="3979863" y="3354388"/>
            <a:ext cx="800100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>
                <a:latin typeface="Arial" pitchFamily="-110" charset="0"/>
              </a:rPr>
              <a:t>Blocks</a:t>
            </a:r>
          </a:p>
        </p:txBody>
      </p:sp>
      <p:sp>
        <p:nvSpPr>
          <p:cNvPr id="1015832" name="Rectangle 24"/>
          <p:cNvSpPr>
            <a:spLocks noChangeArrowheads="1"/>
          </p:cNvSpPr>
          <p:nvPr/>
        </p:nvSpPr>
        <p:spPr bwMode="auto">
          <a:xfrm>
            <a:off x="3979863" y="4449763"/>
            <a:ext cx="774700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>
                <a:latin typeface="Arial" pitchFamily="-110" charset="0"/>
              </a:rPr>
              <a:t>Pages</a:t>
            </a:r>
          </a:p>
        </p:txBody>
      </p:sp>
      <p:sp>
        <p:nvSpPr>
          <p:cNvPr id="1015833" name="Rectangle 25"/>
          <p:cNvSpPr>
            <a:spLocks noChangeArrowheads="1"/>
          </p:cNvSpPr>
          <p:nvPr/>
        </p:nvSpPr>
        <p:spPr bwMode="auto">
          <a:xfrm>
            <a:off x="3979863" y="5543550"/>
            <a:ext cx="6096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>
                <a:latin typeface="Arial" pitchFamily="-110" charset="0"/>
              </a:rPr>
              <a:t>Files</a:t>
            </a:r>
          </a:p>
        </p:txBody>
      </p:sp>
      <p:sp>
        <p:nvSpPr>
          <p:cNvPr id="1015834" name="Rectangle 26"/>
          <p:cNvSpPr>
            <a:spLocks noChangeArrowheads="1"/>
          </p:cNvSpPr>
          <p:nvPr/>
        </p:nvSpPr>
        <p:spPr bwMode="auto">
          <a:xfrm>
            <a:off x="6234113" y="1204913"/>
            <a:ext cx="1587500" cy="43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 i="1">
                <a:latin typeface="Arial" pitchFamily="-110" charset="0"/>
              </a:rPr>
              <a:t>Staging</a:t>
            </a:r>
          </a:p>
          <a:p>
            <a:pPr>
              <a:lnSpc>
                <a:spcPct val="90000"/>
              </a:lnSpc>
            </a:pPr>
            <a:r>
              <a:rPr lang="en-US" sz="1400" b="1" i="1">
                <a:latin typeface="Arial" pitchFamily="-110" charset="0"/>
              </a:rPr>
              <a:t>Transfer Unit</a:t>
            </a:r>
          </a:p>
        </p:txBody>
      </p:sp>
      <p:sp>
        <p:nvSpPr>
          <p:cNvPr id="1015835" name="Rectangle 27"/>
          <p:cNvSpPr>
            <a:spLocks noChangeArrowheads="1"/>
          </p:cNvSpPr>
          <p:nvPr/>
        </p:nvSpPr>
        <p:spPr bwMode="auto">
          <a:xfrm>
            <a:off x="6302375" y="2208213"/>
            <a:ext cx="1371600" cy="43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Prog./compiler</a:t>
            </a:r>
          </a:p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1-8 bytes</a:t>
            </a:r>
          </a:p>
        </p:txBody>
      </p:sp>
      <p:sp>
        <p:nvSpPr>
          <p:cNvPr id="1015836" name="Rectangle 28"/>
          <p:cNvSpPr>
            <a:spLocks noChangeArrowheads="1"/>
          </p:cNvSpPr>
          <p:nvPr/>
        </p:nvSpPr>
        <p:spPr bwMode="auto">
          <a:xfrm>
            <a:off x="6381750" y="3224213"/>
            <a:ext cx="1095375" cy="43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cache cntl</a:t>
            </a:r>
          </a:p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8-128 bytes</a:t>
            </a:r>
          </a:p>
        </p:txBody>
      </p:sp>
      <p:sp>
        <p:nvSpPr>
          <p:cNvPr id="1015837" name="Rectangle 29"/>
          <p:cNvSpPr>
            <a:spLocks noChangeArrowheads="1"/>
          </p:cNvSpPr>
          <p:nvPr/>
        </p:nvSpPr>
        <p:spPr bwMode="auto">
          <a:xfrm>
            <a:off x="6480175" y="4319588"/>
            <a:ext cx="1223963" cy="43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OS</a:t>
            </a:r>
          </a:p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512-4K bytes</a:t>
            </a:r>
          </a:p>
        </p:txBody>
      </p:sp>
      <p:sp>
        <p:nvSpPr>
          <p:cNvPr id="1015838" name="Rectangle 30"/>
          <p:cNvSpPr>
            <a:spLocks noChangeArrowheads="1"/>
          </p:cNvSpPr>
          <p:nvPr/>
        </p:nvSpPr>
        <p:spPr bwMode="auto">
          <a:xfrm>
            <a:off x="6438900" y="5413375"/>
            <a:ext cx="1273175" cy="43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user/operator</a:t>
            </a:r>
          </a:p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Mbytes</a:t>
            </a:r>
          </a:p>
        </p:txBody>
      </p:sp>
      <p:sp>
        <p:nvSpPr>
          <p:cNvPr id="1015839" name="Rectangle 31"/>
          <p:cNvSpPr>
            <a:spLocks noChangeArrowheads="1"/>
          </p:cNvSpPr>
          <p:nvPr/>
        </p:nvSpPr>
        <p:spPr bwMode="auto">
          <a:xfrm>
            <a:off x="7707313" y="852488"/>
            <a:ext cx="1358900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>
                <a:solidFill>
                  <a:srgbClr val="008080"/>
                </a:solidFill>
                <a:latin typeface="Arial" pitchFamily="-110" charset="0"/>
              </a:rPr>
              <a:t>Upper Level</a:t>
            </a:r>
          </a:p>
        </p:txBody>
      </p:sp>
      <p:sp>
        <p:nvSpPr>
          <p:cNvPr id="1015840" name="Rectangle 32"/>
          <p:cNvSpPr>
            <a:spLocks noChangeArrowheads="1"/>
          </p:cNvSpPr>
          <p:nvPr/>
        </p:nvSpPr>
        <p:spPr bwMode="auto">
          <a:xfrm>
            <a:off x="7545388" y="6169025"/>
            <a:ext cx="13589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>
                <a:solidFill>
                  <a:srgbClr val="008080"/>
                </a:solidFill>
                <a:latin typeface="Arial" pitchFamily="-110" charset="0"/>
              </a:rPr>
              <a:t>Lower Level</a:t>
            </a:r>
          </a:p>
        </p:txBody>
      </p:sp>
      <p:sp>
        <p:nvSpPr>
          <p:cNvPr id="1015841" name="Line 33"/>
          <p:cNvSpPr>
            <a:spLocks noChangeShapeType="1"/>
          </p:cNvSpPr>
          <p:nvPr/>
        </p:nvSpPr>
        <p:spPr bwMode="auto">
          <a:xfrm flipV="1">
            <a:off x="8099425" y="1444625"/>
            <a:ext cx="0" cy="4549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42" name="Rectangle 34"/>
          <p:cNvSpPr>
            <a:spLocks noChangeArrowheads="1"/>
          </p:cNvSpPr>
          <p:nvPr/>
        </p:nvSpPr>
        <p:spPr bwMode="auto">
          <a:xfrm>
            <a:off x="8191500" y="1400175"/>
            <a:ext cx="6985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>
                <a:latin typeface="Arial" pitchFamily="-110" charset="0"/>
              </a:rPr>
              <a:t>faster</a:t>
            </a:r>
          </a:p>
        </p:txBody>
      </p:sp>
      <p:sp>
        <p:nvSpPr>
          <p:cNvPr id="1015843" name="Line 35"/>
          <p:cNvSpPr>
            <a:spLocks noChangeShapeType="1"/>
          </p:cNvSpPr>
          <p:nvPr/>
        </p:nvSpPr>
        <p:spPr bwMode="auto">
          <a:xfrm>
            <a:off x="8747125" y="1849438"/>
            <a:ext cx="0" cy="38179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44" name="Rectangle 36"/>
          <p:cNvSpPr>
            <a:spLocks noChangeArrowheads="1"/>
          </p:cNvSpPr>
          <p:nvPr/>
        </p:nvSpPr>
        <p:spPr bwMode="auto">
          <a:xfrm>
            <a:off x="8355013" y="5778500"/>
            <a:ext cx="7874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>
                <a:latin typeface="Arial" pitchFamily="-110" charset="0"/>
              </a:rPr>
              <a:t>Larger</a:t>
            </a:r>
          </a:p>
        </p:txBody>
      </p:sp>
      <p:sp>
        <p:nvSpPr>
          <p:cNvPr id="1015850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Hierarchy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924" name="Rectangle 4"/>
          <p:cNvSpPr>
            <a:spLocks noChangeArrowheads="1"/>
          </p:cNvSpPr>
          <p:nvPr/>
        </p:nvSpPr>
        <p:spPr bwMode="auto">
          <a:xfrm>
            <a:off x="0" y="4724400"/>
            <a:ext cx="9144000" cy="175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285750" indent="-285750">
              <a:lnSpc>
                <a:spcPct val="90000"/>
              </a:lnSpc>
              <a:spcBef>
                <a:spcPct val="20000"/>
              </a:spcBef>
              <a:buFont typeface="Monotype Sorts" pitchFamily="-110" charset="2"/>
              <a:buChar char="q"/>
            </a:pPr>
            <a:endParaRPr lang="en-US" sz="2000">
              <a:latin typeface="Arial" pitchFamily="-110" charset="0"/>
            </a:endParaRPr>
          </a:p>
        </p:txBody>
      </p:sp>
      <p:sp>
        <p:nvSpPr>
          <p:cNvPr id="9779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Indexing via Physical Addresses</a:t>
            </a:r>
          </a:p>
        </p:txBody>
      </p:sp>
      <p:sp>
        <p:nvSpPr>
          <p:cNvPr id="9779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If index is physical part of address, can start tag access in parallel with translation</a:t>
            </a:r>
          </a:p>
          <a:p>
            <a:pPr>
              <a:lnSpc>
                <a:spcPct val="90000"/>
              </a:lnSpc>
            </a:pPr>
            <a:r>
              <a:rPr lang="en-US" sz="2400"/>
              <a:t>To get the best of the physical and virtual caches, use the page offset (not affected by the address translation) to index the cache</a:t>
            </a:r>
          </a:p>
          <a:p>
            <a:pPr>
              <a:lnSpc>
                <a:spcPct val="90000"/>
              </a:lnSpc>
            </a:pPr>
            <a:r>
              <a:rPr lang="en-US" sz="2400"/>
              <a:t>The drawback is that direct-mapped caches cannot be bigger than the page size (typically 4-KB)</a:t>
            </a:r>
          </a:p>
          <a:p>
            <a:pPr>
              <a:lnSpc>
                <a:spcPct val="420000"/>
              </a:lnSpc>
            </a:pPr>
            <a:r>
              <a:rPr lang="en-US" sz="2400"/>
              <a:t>To support bigger caches and use same technique:</a:t>
            </a:r>
          </a:p>
          <a:p>
            <a:pPr lvl="1">
              <a:lnSpc>
                <a:spcPct val="50000"/>
              </a:lnSpc>
            </a:pPr>
            <a:r>
              <a:rPr lang="en-US" sz="2000"/>
              <a:t>Use higher associativity since the tag size gets smaller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OS implements page coloring since it will fix a few least significant bits in the address (move part of the index to the tag)</a:t>
            </a:r>
          </a:p>
        </p:txBody>
      </p:sp>
      <p:graphicFrame>
        <p:nvGraphicFramePr>
          <p:cNvPr id="977925" name="Object 5"/>
          <p:cNvGraphicFramePr>
            <a:graphicFrameLocks noChangeAspect="1"/>
          </p:cNvGraphicFramePr>
          <p:nvPr/>
        </p:nvGraphicFramePr>
        <p:xfrm>
          <a:off x="2057400" y="3886200"/>
          <a:ext cx="502920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526" name="Bitmap Image" r:id="rId4" imgW="4557155" imgH="670618" progId="">
                  <p:embed/>
                </p:oleObj>
              </mc:Choice>
              <mc:Fallback>
                <p:oleObj name="Bitmap Image" r:id="rId4" imgW="4557155" imgH="670618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886200"/>
                        <a:ext cx="5029200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4242" name="Object 2"/>
          <p:cNvGraphicFramePr>
            <a:graphicFrameLocks noChangeAspect="1"/>
          </p:cNvGraphicFramePr>
          <p:nvPr/>
        </p:nvGraphicFramePr>
        <p:xfrm>
          <a:off x="1600200" y="838200"/>
          <a:ext cx="7391400" cy="594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838" name="Graphics Workshop Drawing" r:id="rId4" imgW="5576400" imgH="5235840" progId="">
                  <p:embed/>
                </p:oleObj>
              </mc:Choice>
              <mc:Fallback>
                <p:oleObj name="Graphics Workshop Drawing" r:id="rId4" imgW="5576400" imgH="523584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838200"/>
                        <a:ext cx="7391400" cy="594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244" name="Line 4"/>
          <p:cNvSpPr>
            <a:spLocks noChangeShapeType="1"/>
          </p:cNvSpPr>
          <p:nvPr/>
        </p:nvSpPr>
        <p:spPr bwMode="auto">
          <a:xfrm>
            <a:off x="1219200" y="1600200"/>
            <a:ext cx="1295400" cy="609600"/>
          </a:xfrm>
          <a:prstGeom prst="line">
            <a:avLst/>
          </a:prstGeom>
          <a:noFill/>
          <a:ln w="9525">
            <a:solidFill>
              <a:srgbClr val="80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245" name="Text Box 5"/>
          <p:cNvSpPr txBox="1">
            <a:spLocks noChangeArrowheads="1"/>
          </p:cNvSpPr>
          <p:nvPr/>
        </p:nvSpPr>
        <p:spPr bwMode="auto">
          <a:xfrm>
            <a:off x="0" y="12192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Fully associative TLB</a:t>
            </a:r>
          </a:p>
        </p:txBody>
      </p:sp>
      <p:sp>
        <p:nvSpPr>
          <p:cNvPr id="1034246" name="Text Box 6"/>
          <p:cNvSpPr txBox="1">
            <a:spLocks noChangeArrowheads="1"/>
          </p:cNvSpPr>
          <p:nvPr/>
        </p:nvSpPr>
        <p:spPr bwMode="auto">
          <a:xfrm>
            <a:off x="0" y="45720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Direct-mapped Cache</a:t>
            </a:r>
          </a:p>
        </p:txBody>
      </p:sp>
      <p:sp>
        <p:nvSpPr>
          <p:cNvPr id="1034247" name="Line 7"/>
          <p:cNvSpPr>
            <a:spLocks noChangeShapeType="1"/>
          </p:cNvSpPr>
          <p:nvPr/>
        </p:nvSpPr>
        <p:spPr bwMode="auto">
          <a:xfrm>
            <a:off x="1752600" y="5029200"/>
            <a:ext cx="1371600" cy="304800"/>
          </a:xfrm>
          <a:prstGeom prst="line">
            <a:avLst/>
          </a:prstGeom>
          <a:noFill/>
          <a:ln w="9525">
            <a:solidFill>
              <a:srgbClr val="80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248" name="Text Box 8"/>
          <p:cNvSpPr txBox="1">
            <a:spLocks noChangeArrowheads="1"/>
          </p:cNvSpPr>
          <p:nvPr/>
        </p:nvSpPr>
        <p:spPr bwMode="auto">
          <a:xfrm>
            <a:off x="1143000" y="3352800"/>
            <a:ext cx="266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Address translation and block identification</a:t>
            </a:r>
          </a:p>
        </p:txBody>
      </p:sp>
      <p:sp>
        <p:nvSpPr>
          <p:cNvPr id="1034249" name="Line 9"/>
          <p:cNvSpPr>
            <a:spLocks noChangeShapeType="1"/>
          </p:cNvSpPr>
          <p:nvPr/>
        </p:nvSpPr>
        <p:spPr bwMode="auto">
          <a:xfrm>
            <a:off x="3276600" y="3810000"/>
            <a:ext cx="762000" cy="152400"/>
          </a:xfrm>
          <a:prstGeom prst="line">
            <a:avLst/>
          </a:prstGeom>
          <a:noFill/>
          <a:ln w="9525">
            <a:solidFill>
              <a:srgbClr val="80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251" name="Rectangle 11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/>
              <a:t>TLB and Cache in MIPS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5266" name="Object 2"/>
          <p:cNvGraphicFramePr>
            <a:graphicFrameLocks noChangeAspect="1"/>
          </p:cNvGraphicFramePr>
          <p:nvPr/>
        </p:nvGraphicFramePr>
        <p:xfrm>
          <a:off x="76200" y="1066800"/>
          <a:ext cx="8839200" cy="577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886" name="Graphics Workshop Drawing" r:id="rId4" imgW="5340600" imgH="3914640" progId="">
                  <p:embed/>
                </p:oleObj>
              </mc:Choice>
              <mc:Fallback>
                <p:oleObj name="Graphics Workshop Drawing" r:id="rId4" imgW="5340600" imgH="391464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066800"/>
                        <a:ext cx="8839200" cy="577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5268" name="Text Box 4"/>
          <p:cNvSpPr txBox="1">
            <a:spLocks noChangeArrowheads="1"/>
          </p:cNvSpPr>
          <p:nvPr/>
        </p:nvSpPr>
        <p:spPr bwMode="auto">
          <a:xfrm>
            <a:off x="4195763" y="1600200"/>
            <a:ext cx="4719637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-110" charset="0"/>
              </a:rPr>
              <a:t>A cache hit can only occur after TLB hit</a:t>
            </a:r>
          </a:p>
          <a:p>
            <a:pPr>
              <a:spcBef>
                <a:spcPct val="50000"/>
              </a:spcBef>
            </a:pPr>
            <a:r>
              <a:rPr lang="en-US" sz="1400">
                <a:latin typeface="Arial" pitchFamily="-110" charset="0"/>
              </a:rPr>
              <a:t>(TLB miss &amp; No Page fault </a:t>
            </a:r>
            <a:r>
              <a:rPr lang="en-US" sz="1400">
                <a:latin typeface="Arial" pitchFamily="-110" charset="0"/>
                <a:sym typeface="Wingdings" pitchFamily="-110" charset="2"/>
              </a:rPr>
              <a:t> load page address to TLB)</a:t>
            </a:r>
          </a:p>
        </p:txBody>
      </p:sp>
      <p:sp>
        <p:nvSpPr>
          <p:cNvPr id="1035269" name="AutoShape 5"/>
          <p:cNvSpPr>
            <a:spLocks/>
          </p:cNvSpPr>
          <p:nvPr/>
        </p:nvSpPr>
        <p:spPr bwMode="auto">
          <a:xfrm rot="-3141207">
            <a:off x="7206457" y="2312193"/>
            <a:ext cx="215900" cy="3668713"/>
          </a:xfrm>
          <a:prstGeom prst="rightBrace">
            <a:avLst>
              <a:gd name="adj1" fmla="val 141605"/>
              <a:gd name="adj2" fmla="val 50000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270" name="Text Box 6"/>
          <p:cNvSpPr txBox="1">
            <a:spLocks noChangeArrowheads="1"/>
          </p:cNvSpPr>
          <p:nvPr/>
        </p:nvSpPr>
        <p:spPr bwMode="auto">
          <a:xfrm rot="2484635">
            <a:off x="6292850" y="3673475"/>
            <a:ext cx="2613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Write-through cache </a:t>
            </a:r>
          </a:p>
        </p:txBody>
      </p:sp>
      <p:sp>
        <p:nvSpPr>
          <p:cNvPr id="103527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TLB and Cache in MIPS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6291" name="Object 3"/>
          <p:cNvGraphicFramePr>
            <a:graphicFrameLocks noChangeAspect="1"/>
          </p:cNvGraphicFramePr>
          <p:nvPr/>
        </p:nvGraphicFramePr>
        <p:xfrm>
          <a:off x="152400" y="3205163"/>
          <a:ext cx="9144000" cy="357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934" name="Document" r:id="rId5" imgW="5777484" imgH="2052828" progId="Word.Document.8">
                  <p:embed/>
                </p:oleObj>
              </mc:Choice>
              <mc:Fallback>
                <p:oleObj name="Document" r:id="rId5" imgW="5777484" imgH="2052828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205163"/>
                        <a:ext cx="9144000" cy="3576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292" name="Text Box 4"/>
          <p:cNvSpPr txBox="1">
            <a:spLocks noChangeArrowheads="1"/>
          </p:cNvSpPr>
          <p:nvPr/>
        </p:nvSpPr>
        <p:spPr bwMode="auto">
          <a:xfrm>
            <a:off x="0" y="1071563"/>
            <a:ext cx="91440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u="sng">
                <a:latin typeface="Arial" pitchFamily="-110" charset="0"/>
              </a:rPr>
              <a:t>Possible exceptions:</a:t>
            </a:r>
            <a:endParaRPr lang="en-US" sz="2000">
              <a:latin typeface="Arial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Cache miss:</a:t>
            </a:r>
            <a:r>
              <a:rPr lang="en-US" sz="2000">
                <a:latin typeface="Arial" pitchFamily="-110" charset="0"/>
              </a:rPr>
              <a:t> </a:t>
            </a:r>
            <a:r>
              <a:rPr lang="en-US" sz="1800">
                <a:latin typeface="Arial" pitchFamily="-110" charset="0"/>
              </a:rPr>
              <a:t>referenced block not in cache and needs to be fetched from main memory</a:t>
            </a:r>
            <a:endParaRPr lang="en-US" sz="2000">
              <a:latin typeface="Arial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TLB miss:</a:t>
            </a:r>
            <a:r>
              <a:rPr lang="en-US" sz="2000">
                <a:latin typeface="Arial" pitchFamily="-110" charset="0"/>
              </a:rPr>
              <a:t> </a:t>
            </a:r>
            <a:r>
              <a:rPr lang="en-US" sz="1800">
                <a:latin typeface="Arial" pitchFamily="-110" charset="0"/>
              </a:rPr>
              <a:t>referenced page of virtual address needs to be checked in the page table</a:t>
            </a:r>
            <a:endParaRPr lang="en-US" sz="2000">
              <a:latin typeface="Arial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Page fault:</a:t>
            </a:r>
            <a:r>
              <a:rPr lang="en-US" sz="2000">
                <a:latin typeface="Arial" pitchFamily="-110" charset="0"/>
              </a:rPr>
              <a:t> </a:t>
            </a:r>
            <a:r>
              <a:rPr lang="en-US" sz="1800">
                <a:latin typeface="Arial" pitchFamily="-110" charset="0"/>
              </a:rPr>
              <a:t>referenced page is not in main memory and needs to be copied from disk </a:t>
            </a:r>
          </a:p>
        </p:txBody>
      </p:sp>
      <p:sp>
        <p:nvSpPr>
          <p:cNvPr id="1036294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Memory Related Exceptions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32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Protection</a:t>
            </a:r>
          </a:p>
        </p:txBody>
      </p:sp>
      <p:sp>
        <p:nvSpPr>
          <p:cNvPr id="1037321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Want to prevent a process from corrupting memory space of other processes</a:t>
            </a:r>
          </a:p>
          <a:p>
            <a:pPr lvl="1">
              <a:lnSpc>
                <a:spcPct val="90000"/>
              </a:lnSpc>
            </a:pPr>
            <a:r>
              <a:rPr lang="en-US"/>
              <a:t>Privileged and non-privileged execution</a:t>
            </a:r>
          </a:p>
          <a:p>
            <a:pPr>
              <a:lnSpc>
                <a:spcPct val="90000"/>
              </a:lnSpc>
            </a:pPr>
            <a:r>
              <a:rPr lang="en-US"/>
              <a:t>Implementation can map independent virtual pages to separate physical pages</a:t>
            </a:r>
          </a:p>
          <a:p>
            <a:pPr>
              <a:lnSpc>
                <a:spcPct val="90000"/>
              </a:lnSpc>
            </a:pPr>
            <a:r>
              <a:rPr lang="en-US"/>
              <a:t>Write protection bits in the page table for authentication </a:t>
            </a:r>
          </a:p>
          <a:p>
            <a:pPr>
              <a:lnSpc>
                <a:spcPct val="90000"/>
              </a:lnSpc>
            </a:pPr>
            <a:r>
              <a:rPr lang="en-US"/>
              <a:t>Sharing pages through mapping virtual pages of different processes to same physical pages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Protection</a:t>
            </a:r>
          </a:p>
        </p:txBody>
      </p:sp>
      <p:sp>
        <p:nvSpPr>
          <p:cNvPr id="1065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 enable the operating system to implement protection, the hardware must provide at least the following capabilities:</a:t>
            </a:r>
          </a:p>
          <a:p>
            <a:pPr lvl="1"/>
            <a:r>
              <a:rPr lang="en-US"/>
              <a:t>Support at least two mode of operations, one of them is a user mode</a:t>
            </a:r>
          </a:p>
          <a:p>
            <a:pPr lvl="1"/>
            <a:r>
              <a:rPr lang="en-US"/>
              <a:t>Provide a portion of CPU state that a user process can read but not write, </a:t>
            </a:r>
          </a:p>
          <a:p>
            <a:pPr lvl="2"/>
            <a:r>
              <a:rPr lang="en-US"/>
              <a:t>e.g. page pointer and TLB</a:t>
            </a:r>
          </a:p>
          <a:p>
            <a:pPr lvl="1"/>
            <a:r>
              <a:rPr lang="en-US"/>
              <a:t>Enable change of operation modes through special instructions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83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Main Memory Background</a:t>
            </a:r>
          </a:p>
        </p:txBody>
      </p:sp>
      <p:sp>
        <p:nvSpPr>
          <p:cNvPr id="1016840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Performance of Main Memory: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Latency: affects cache miss penalty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Access Time: time between request and word arrives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Cycle Time: time between requests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Bandwidth: primary concern for I/O &amp; large block </a:t>
            </a:r>
          </a:p>
          <a:p>
            <a:pPr>
              <a:lnSpc>
                <a:spcPct val="90000"/>
              </a:lnSpc>
            </a:pPr>
            <a:r>
              <a:rPr lang="en-US" sz="2800"/>
              <a:t>Main Memory is DRAM: Dynamic RAM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Dynamic since needs to be refreshed periodically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Addresses divided into 2 halves (Row/Column) 	</a:t>
            </a:r>
          </a:p>
          <a:p>
            <a:pPr>
              <a:lnSpc>
                <a:spcPct val="90000"/>
              </a:lnSpc>
            </a:pPr>
            <a:r>
              <a:rPr lang="en-US" sz="2800"/>
              <a:t>Cache uses SRAM: Static RAM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 refresh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6 transistors/bit vs. 1 transistor/bit, 10X area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 Address not divided: Full address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896" name="Text Box 40"/>
          <p:cNvSpPr txBox="1">
            <a:spLocks noChangeArrowheads="1"/>
          </p:cNvSpPr>
          <p:nvPr/>
        </p:nvSpPr>
        <p:spPr bwMode="auto">
          <a:xfrm>
            <a:off x="0" y="990600"/>
            <a:ext cx="2286000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 typeface="Monotype Sorts" pitchFamily="-110" charset="2"/>
              <a:buNone/>
            </a:pPr>
            <a:r>
              <a:rPr lang="en-US">
                <a:latin typeface="Arial" pitchFamily="-110" charset="0"/>
              </a:rPr>
              <a:t>4 Mbit DRAM:</a:t>
            </a:r>
            <a:r>
              <a:rPr lang="en-US" sz="2000">
                <a:latin typeface="Arial" pitchFamily="-110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Monotype Sorts" pitchFamily="-110" charset="2"/>
              <a:buNone/>
            </a:pPr>
            <a:r>
              <a:rPr lang="en-US" sz="2000">
                <a:latin typeface="Arial" pitchFamily="-110" charset="0"/>
              </a:rPr>
              <a:t>square root of bits per RAS/CAS</a:t>
            </a:r>
            <a:endParaRPr lang="en-US" sz="2000"/>
          </a:p>
        </p:txBody>
      </p:sp>
      <p:sp>
        <p:nvSpPr>
          <p:cNvPr id="1017898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DRAM Logical Organization </a:t>
            </a:r>
          </a:p>
        </p:txBody>
      </p:sp>
      <p:sp>
        <p:nvSpPr>
          <p:cNvPr id="1017900" name="Rectangle 4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4572000"/>
            <a:ext cx="7924800" cy="18859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Refreshing prevent access to the DRAM (typically 1-5% of the time)</a:t>
            </a:r>
          </a:p>
          <a:p>
            <a:pPr>
              <a:lnSpc>
                <a:spcPct val="90000"/>
              </a:lnSpc>
            </a:pPr>
            <a:r>
              <a:rPr lang="en-US" sz="2400"/>
              <a:t>Reading one byte refreshes the entire row</a:t>
            </a:r>
          </a:p>
          <a:p>
            <a:pPr>
              <a:lnSpc>
                <a:spcPct val="90000"/>
              </a:lnSpc>
            </a:pPr>
            <a:r>
              <a:rPr lang="en-US" sz="2400"/>
              <a:t>Read is destructive and thus data need to be re-written after reading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 Cycle time is significantly larger than access time</a:t>
            </a:r>
          </a:p>
        </p:txBody>
      </p:sp>
      <p:pic>
        <p:nvPicPr>
          <p:cNvPr id="1017903" name="Picture 47" descr="dram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90625" y="1158875"/>
            <a:ext cx="6761163" cy="3413125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ChangeArrowheads="1"/>
          </p:cNvSpPr>
          <p:nvPr/>
        </p:nvSpPr>
        <p:spPr bwMode="auto">
          <a:xfrm>
            <a:off x="7540625" y="889000"/>
            <a:ext cx="1371600" cy="1003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Arial" pitchFamily="-110" charset="0"/>
              </a:rPr>
              <a:t>µProc</a:t>
            </a:r>
          </a:p>
          <a:p>
            <a:r>
              <a:rPr lang="en-US" sz="2000">
                <a:latin typeface="Arial" pitchFamily="-110" charset="0"/>
              </a:rPr>
              <a:t>60%/yr.</a:t>
            </a:r>
          </a:p>
          <a:p>
            <a:r>
              <a:rPr lang="en-US" sz="2000">
                <a:latin typeface="Arial" pitchFamily="-110" charset="0"/>
              </a:rPr>
              <a:t>(2X/1.5yr)</a:t>
            </a:r>
          </a:p>
        </p:txBody>
      </p:sp>
      <p:sp>
        <p:nvSpPr>
          <p:cNvPr id="1018883" name="Rectangle 3"/>
          <p:cNvSpPr>
            <a:spLocks noChangeArrowheads="1"/>
          </p:cNvSpPr>
          <p:nvPr/>
        </p:nvSpPr>
        <p:spPr bwMode="auto">
          <a:xfrm>
            <a:off x="7383463" y="3343275"/>
            <a:ext cx="1455737" cy="1003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Arial" pitchFamily="-110" charset="0"/>
              </a:rPr>
              <a:t>DRAM</a:t>
            </a:r>
          </a:p>
          <a:p>
            <a:r>
              <a:rPr lang="en-US" sz="2000">
                <a:latin typeface="Arial" pitchFamily="-110" charset="0"/>
              </a:rPr>
              <a:t>9%/yr.</a:t>
            </a:r>
          </a:p>
          <a:p>
            <a:r>
              <a:rPr lang="en-US" sz="2000">
                <a:latin typeface="Arial" pitchFamily="-110" charset="0"/>
              </a:rPr>
              <a:t>(2X/10 yrs)</a:t>
            </a:r>
            <a:endParaRPr lang="en-US">
              <a:latin typeface="Arial" pitchFamily="-110" charset="0"/>
            </a:endParaRPr>
          </a:p>
        </p:txBody>
      </p:sp>
      <p:sp>
        <p:nvSpPr>
          <p:cNvPr id="1018884" name="Arc 4"/>
          <p:cNvSpPr>
            <a:spLocks/>
          </p:cNvSpPr>
          <p:nvPr/>
        </p:nvSpPr>
        <p:spPr bwMode="auto">
          <a:xfrm>
            <a:off x="6907213" y="3497263"/>
            <a:ext cx="558800" cy="187325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39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21599"/>
                </a:moveTo>
                <a:cubicBezTo>
                  <a:pt x="-1" y="9694"/>
                  <a:pt x="9633" y="33"/>
                  <a:pt x="21539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94"/>
                  <a:pt x="9633" y="33"/>
                  <a:pt x="21539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85" name="Line 5"/>
          <p:cNvSpPr>
            <a:spLocks noChangeShapeType="1"/>
          </p:cNvSpPr>
          <p:nvPr/>
        </p:nvSpPr>
        <p:spPr bwMode="auto">
          <a:xfrm>
            <a:off x="1622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86" name="Line 6"/>
          <p:cNvSpPr>
            <a:spLocks noChangeShapeType="1"/>
          </p:cNvSpPr>
          <p:nvPr/>
        </p:nvSpPr>
        <p:spPr bwMode="auto">
          <a:xfrm>
            <a:off x="1698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87" name="Line 7"/>
          <p:cNvSpPr>
            <a:spLocks noChangeShapeType="1"/>
          </p:cNvSpPr>
          <p:nvPr/>
        </p:nvSpPr>
        <p:spPr bwMode="auto">
          <a:xfrm>
            <a:off x="1774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88" name="Line 8"/>
          <p:cNvSpPr>
            <a:spLocks noChangeShapeType="1"/>
          </p:cNvSpPr>
          <p:nvPr/>
        </p:nvSpPr>
        <p:spPr bwMode="auto">
          <a:xfrm>
            <a:off x="1851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89" name="Line 9"/>
          <p:cNvSpPr>
            <a:spLocks noChangeShapeType="1"/>
          </p:cNvSpPr>
          <p:nvPr/>
        </p:nvSpPr>
        <p:spPr bwMode="auto">
          <a:xfrm>
            <a:off x="1927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0" name="Line 10"/>
          <p:cNvSpPr>
            <a:spLocks noChangeShapeType="1"/>
          </p:cNvSpPr>
          <p:nvPr/>
        </p:nvSpPr>
        <p:spPr bwMode="auto">
          <a:xfrm>
            <a:off x="2003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1" name="Line 11"/>
          <p:cNvSpPr>
            <a:spLocks noChangeShapeType="1"/>
          </p:cNvSpPr>
          <p:nvPr/>
        </p:nvSpPr>
        <p:spPr bwMode="auto">
          <a:xfrm>
            <a:off x="2079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2" name="Line 12"/>
          <p:cNvSpPr>
            <a:spLocks noChangeShapeType="1"/>
          </p:cNvSpPr>
          <p:nvPr/>
        </p:nvSpPr>
        <p:spPr bwMode="auto">
          <a:xfrm>
            <a:off x="2155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3" name="Line 13"/>
          <p:cNvSpPr>
            <a:spLocks noChangeShapeType="1"/>
          </p:cNvSpPr>
          <p:nvPr/>
        </p:nvSpPr>
        <p:spPr bwMode="auto">
          <a:xfrm>
            <a:off x="2232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4" name="Line 14"/>
          <p:cNvSpPr>
            <a:spLocks noChangeShapeType="1"/>
          </p:cNvSpPr>
          <p:nvPr/>
        </p:nvSpPr>
        <p:spPr bwMode="auto">
          <a:xfrm>
            <a:off x="2308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5" name="Line 15"/>
          <p:cNvSpPr>
            <a:spLocks noChangeShapeType="1"/>
          </p:cNvSpPr>
          <p:nvPr/>
        </p:nvSpPr>
        <p:spPr bwMode="auto">
          <a:xfrm>
            <a:off x="2384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6" name="Line 16"/>
          <p:cNvSpPr>
            <a:spLocks noChangeShapeType="1"/>
          </p:cNvSpPr>
          <p:nvPr/>
        </p:nvSpPr>
        <p:spPr bwMode="auto">
          <a:xfrm>
            <a:off x="2460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7" name="Line 17"/>
          <p:cNvSpPr>
            <a:spLocks noChangeShapeType="1"/>
          </p:cNvSpPr>
          <p:nvPr/>
        </p:nvSpPr>
        <p:spPr bwMode="auto">
          <a:xfrm>
            <a:off x="2536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8" name="Line 18"/>
          <p:cNvSpPr>
            <a:spLocks noChangeShapeType="1"/>
          </p:cNvSpPr>
          <p:nvPr/>
        </p:nvSpPr>
        <p:spPr bwMode="auto">
          <a:xfrm>
            <a:off x="2613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9" name="Line 19"/>
          <p:cNvSpPr>
            <a:spLocks noChangeShapeType="1"/>
          </p:cNvSpPr>
          <p:nvPr/>
        </p:nvSpPr>
        <p:spPr bwMode="auto">
          <a:xfrm>
            <a:off x="2689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0" name="Line 20"/>
          <p:cNvSpPr>
            <a:spLocks noChangeShapeType="1"/>
          </p:cNvSpPr>
          <p:nvPr/>
        </p:nvSpPr>
        <p:spPr bwMode="auto">
          <a:xfrm>
            <a:off x="2765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1" name="Line 21"/>
          <p:cNvSpPr>
            <a:spLocks noChangeShapeType="1"/>
          </p:cNvSpPr>
          <p:nvPr/>
        </p:nvSpPr>
        <p:spPr bwMode="auto">
          <a:xfrm>
            <a:off x="2841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2" name="Line 22"/>
          <p:cNvSpPr>
            <a:spLocks noChangeShapeType="1"/>
          </p:cNvSpPr>
          <p:nvPr/>
        </p:nvSpPr>
        <p:spPr bwMode="auto">
          <a:xfrm>
            <a:off x="2917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3" name="Line 23"/>
          <p:cNvSpPr>
            <a:spLocks noChangeShapeType="1"/>
          </p:cNvSpPr>
          <p:nvPr/>
        </p:nvSpPr>
        <p:spPr bwMode="auto">
          <a:xfrm>
            <a:off x="2994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4" name="Line 24"/>
          <p:cNvSpPr>
            <a:spLocks noChangeShapeType="1"/>
          </p:cNvSpPr>
          <p:nvPr/>
        </p:nvSpPr>
        <p:spPr bwMode="auto">
          <a:xfrm>
            <a:off x="3070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5" name="Line 25"/>
          <p:cNvSpPr>
            <a:spLocks noChangeShapeType="1"/>
          </p:cNvSpPr>
          <p:nvPr/>
        </p:nvSpPr>
        <p:spPr bwMode="auto">
          <a:xfrm>
            <a:off x="3146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6" name="Line 26"/>
          <p:cNvSpPr>
            <a:spLocks noChangeShapeType="1"/>
          </p:cNvSpPr>
          <p:nvPr/>
        </p:nvSpPr>
        <p:spPr bwMode="auto">
          <a:xfrm>
            <a:off x="3222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7" name="Line 27"/>
          <p:cNvSpPr>
            <a:spLocks noChangeShapeType="1"/>
          </p:cNvSpPr>
          <p:nvPr/>
        </p:nvSpPr>
        <p:spPr bwMode="auto">
          <a:xfrm>
            <a:off x="3298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8" name="Line 28"/>
          <p:cNvSpPr>
            <a:spLocks noChangeShapeType="1"/>
          </p:cNvSpPr>
          <p:nvPr/>
        </p:nvSpPr>
        <p:spPr bwMode="auto">
          <a:xfrm>
            <a:off x="3375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9" name="Line 29"/>
          <p:cNvSpPr>
            <a:spLocks noChangeShapeType="1"/>
          </p:cNvSpPr>
          <p:nvPr/>
        </p:nvSpPr>
        <p:spPr bwMode="auto">
          <a:xfrm>
            <a:off x="3451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0" name="Line 30"/>
          <p:cNvSpPr>
            <a:spLocks noChangeShapeType="1"/>
          </p:cNvSpPr>
          <p:nvPr/>
        </p:nvSpPr>
        <p:spPr bwMode="auto">
          <a:xfrm>
            <a:off x="3527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1" name="Line 31"/>
          <p:cNvSpPr>
            <a:spLocks noChangeShapeType="1"/>
          </p:cNvSpPr>
          <p:nvPr/>
        </p:nvSpPr>
        <p:spPr bwMode="auto">
          <a:xfrm>
            <a:off x="3603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2" name="Line 32"/>
          <p:cNvSpPr>
            <a:spLocks noChangeShapeType="1"/>
          </p:cNvSpPr>
          <p:nvPr/>
        </p:nvSpPr>
        <p:spPr bwMode="auto">
          <a:xfrm>
            <a:off x="3679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3" name="Line 33"/>
          <p:cNvSpPr>
            <a:spLocks noChangeShapeType="1"/>
          </p:cNvSpPr>
          <p:nvPr/>
        </p:nvSpPr>
        <p:spPr bwMode="auto">
          <a:xfrm>
            <a:off x="3756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4" name="Line 34"/>
          <p:cNvSpPr>
            <a:spLocks noChangeShapeType="1"/>
          </p:cNvSpPr>
          <p:nvPr/>
        </p:nvSpPr>
        <p:spPr bwMode="auto">
          <a:xfrm>
            <a:off x="3832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5" name="Line 35"/>
          <p:cNvSpPr>
            <a:spLocks noChangeShapeType="1"/>
          </p:cNvSpPr>
          <p:nvPr/>
        </p:nvSpPr>
        <p:spPr bwMode="auto">
          <a:xfrm>
            <a:off x="3908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6" name="Line 36"/>
          <p:cNvSpPr>
            <a:spLocks noChangeShapeType="1"/>
          </p:cNvSpPr>
          <p:nvPr/>
        </p:nvSpPr>
        <p:spPr bwMode="auto">
          <a:xfrm>
            <a:off x="3984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7" name="Line 37"/>
          <p:cNvSpPr>
            <a:spLocks noChangeShapeType="1"/>
          </p:cNvSpPr>
          <p:nvPr/>
        </p:nvSpPr>
        <p:spPr bwMode="auto">
          <a:xfrm>
            <a:off x="4060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8" name="Line 38"/>
          <p:cNvSpPr>
            <a:spLocks noChangeShapeType="1"/>
          </p:cNvSpPr>
          <p:nvPr/>
        </p:nvSpPr>
        <p:spPr bwMode="auto">
          <a:xfrm>
            <a:off x="4137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9" name="Line 39"/>
          <p:cNvSpPr>
            <a:spLocks noChangeShapeType="1"/>
          </p:cNvSpPr>
          <p:nvPr/>
        </p:nvSpPr>
        <p:spPr bwMode="auto">
          <a:xfrm>
            <a:off x="4213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0" name="Line 40"/>
          <p:cNvSpPr>
            <a:spLocks noChangeShapeType="1"/>
          </p:cNvSpPr>
          <p:nvPr/>
        </p:nvSpPr>
        <p:spPr bwMode="auto">
          <a:xfrm>
            <a:off x="4289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1" name="Line 41"/>
          <p:cNvSpPr>
            <a:spLocks noChangeShapeType="1"/>
          </p:cNvSpPr>
          <p:nvPr/>
        </p:nvSpPr>
        <p:spPr bwMode="auto">
          <a:xfrm>
            <a:off x="4365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2" name="Line 42"/>
          <p:cNvSpPr>
            <a:spLocks noChangeShapeType="1"/>
          </p:cNvSpPr>
          <p:nvPr/>
        </p:nvSpPr>
        <p:spPr bwMode="auto">
          <a:xfrm>
            <a:off x="4441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3" name="Line 43"/>
          <p:cNvSpPr>
            <a:spLocks noChangeShapeType="1"/>
          </p:cNvSpPr>
          <p:nvPr/>
        </p:nvSpPr>
        <p:spPr bwMode="auto">
          <a:xfrm>
            <a:off x="4518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4" name="Line 44"/>
          <p:cNvSpPr>
            <a:spLocks noChangeShapeType="1"/>
          </p:cNvSpPr>
          <p:nvPr/>
        </p:nvSpPr>
        <p:spPr bwMode="auto">
          <a:xfrm>
            <a:off x="4594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5" name="Line 45"/>
          <p:cNvSpPr>
            <a:spLocks noChangeShapeType="1"/>
          </p:cNvSpPr>
          <p:nvPr/>
        </p:nvSpPr>
        <p:spPr bwMode="auto">
          <a:xfrm>
            <a:off x="4670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6" name="Line 46"/>
          <p:cNvSpPr>
            <a:spLocks noChangeShapeType="1"/>
          </p:cNvSpPr>
          <p:nvPr/>
        </p:nvSpPr>
        <p:spPr bwMode="auto">
          <a:xfrm>
            <a:off x="4746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7" name="Line 47"/>
          <p:cNvSpPr>
            <a:spLocks noChangeShapeType="1"/>
          </p:cNvSpPr>
          <p:nvPr/>
        </p:nvSpPr>
        <p:spPr bwMode="auto">
          <a:xfrm>
            <a:off x="4822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8" name="Line 48"/>
          <p:cNvSpPr>
            <a:spLocks noChangeShapeType="1"/>
          </p:cNvSpPr>
          <p:nvPr/>
        </p:nvSpPr>
        <p:spPr bwMode="auto">
          <a:xfrm>
            <a:off x="4899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9" name="Line 49"/>
          <p:cNvSpPr>
            <a:spLocks noChangeShapeType="1"/>
          </p:cNvSpPr>
          <p:nvPr/>
        </p:nvSpPr>
        <p:spPr bwMode="auto">
          <a:xfrm>
            <a:off x="4975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0" name="Line 50"/>
          <p:cNvSpPr>
            <a:spLocks noChangeShapeType="1"/>
          </p:cNvSpPr>
          <p:nvPr/>
        </p:nvSpPr>
        <p:spPr bwMode="auto">
          <a:xfrm>
            <a:off x="5051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1" name="Line 51"/>
          <p:cNvSpPr>
            <a:spLocks noChangeShapeType="1"/>
          </p:cNvSpPr>
          <p:nvPr/>
        </p:nvSpPr>
        <p:spPr bwMode="auto">
          <a:xfrm>
            <a:off x="5127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2" name="Line 52"/>
          <p:cNvSpPr>
            <a:spLocks noChangeShapeType="1"/>
          </p:cNvSpPr>
          <p:nvPr/>
        </p:nvSpPr>
        <p:spPr bwMode="auto">
          <a:xfrm>
            <a:off x="5203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3" name="Line 53"/>
          <p:cNvSpPr>
            <a:spLocks noChangeShapeType="1"/>
          </p:cNvSpPr>
          <p:nvPr/>
        </p:nvSpPr>
        <p:spPr bwMode="auto">
          <a:xfrm>
            <a:off x="5280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4" name="Line 54"/>
          <p:cNvSpPr>
            <a:spLocks noChangeShapeType="1"/>
          </p:cNvSpPr>
          <p:nvPr/>
        </p:nvSpPr>
        <p:spPr bwMode="auto">
          <a:xfrm>
            <a:off x="5356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5" name="Line 55"/>
          <p:cNvSpPr>
            <a:spLocks noChangeShapeType="1"/>
          </p:cNvSpPr>
          <p:nvPr/>
        </p:nvSpPr>
        <p:spPr bwMode="auto">
          <a:xfrm>
            <a:off x="5432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6" name="Line 56"/>
          <p:cNvSpPr>
            <a:spLocks noChangeShapeType="1"/>
          </p:cNvSpPr>
          <p:nvPr/>
        </p:nvSpPr>
        <p:spPr bwMode="auto">
          <a:xfrm>
            <a:off x="5508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7" name="Line 57"/>
          <p:cNvSpPr>
            <a:spLocks noChangeShapeType="1"/>
          </p:cNvSpPr>
          <p:nvPr/>
        </p:nvSpPr>
        <p:spPr bwMode="auto">
          <a:xfrm>
            <a:off x="5584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8" name="Line 58"/>
          <p:cNvSpPr>
            <a:spLocks noChangeShapeType="1"/>
          </p:cNvSpPr>
          <p:nvPr/>
        </p:nvSpPr>
        <p:spPr bwMode="auto">
          <a:xfrm>
            <a:off x="5661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9" name="Line 59"/>
          <p:cNvSpPr>
            <a:spLocks noChangeShapeType="1"/>
          </p:cNvSpPr>
          <p:nvPr/>
        </p:nvSpPr>
        <p:spPr bwMode="auto">
          <a:xfrm>
            <a:off x="5737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0" name="Line 60"/>
          <p:cNvSpPr>
            <a:spLocks noChangeShapeType="1"/>
          </p:cNvSpPr>
          <p:nvPr/>
        </p:nvSpPr>
        <p:spPr bwMode="auto">
          <a:xfrm>
            <a:off x="5813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1" name="Line 61"/>
          <p:cNvSpPr>
            <a:spLocks noChangeShapeType="1"/>
          </p:cNvSpPr>
          <p:nvPr/>
        </p:nvSpPr>
        <p:spPr bwMode="auto">
          <a:xfrm>
            <a:off x="5889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2" name="Line 62"/>
          <p:cNvSpPr>
            <a:spLocks noChangeShapeType="1"/>
          </p:cNvSpPr>
          <p:nvPr/>
        </p:nvSpPr>
        <p:spPr bwMode="auto">
          <a:xfrm>
            <a:off x="5965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3" name="Line 63"/>
          <p:cNvSpPr>
            <a:spLocks noChangeShapeType="1"/>
          </p:cNvSpPr>
          <p:nvPr/>
        </p:nvSpPr>
        <p:spPr bwMode="auto">
          <a:xfrm>
            <a:off x="6042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4" name="Line 64"/>
          <p:cNvSpPr>
            <a:spLocks noChangeShapeType="1"/>
          </p:cNvSpPr>
          <p:nvPr/>
        </p:nvSpPr>
        <p:spPr bwMode="auto">
          <a:xfrm>
            <a:off x="6118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5" name="Line 65"/>
          <p:cNvSpPr>
            <a:spLocks noChangeShapeType="1"/>
          </p:cNvSpPr>
          <p:nvPr/>
        </p:nvSpPr>
        <p:spPr bwMode="auto">
          <a:xfrm>
            <a:off x="6194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6" name="Line 66"/>
          <p:cNvSpPr>
            <a:spLocks noChangeShapeType="1"/>
          </p:cNvSpPr>
          <p:nvPr/>
        </p:nvSpPr>
        <p:spPr bwMode="auto">
          <a:xfrm>
            <a:off x="6270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7" name="Line 67"/>
          <p:cNvSpPr>
            <a:spLocks noChangeShapeType="1"/>
          </p:cNvSpPr>
          <p:nvPr/>
        </p:nvSpPr>
        <p:spPr bwMode="auto">
          <a:xfrm>
            <a:off x="6346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8" name="Line 68"/>
          <p:cNvSpPr>
            <a:spLocks noChangeShapeType="1"/>
          </p:cNvSpPr>
          <p:nvPr/>
        </p:nvSpPr>
        <p:spPr bwMode="auto">
          <a:xfrm>
            <a:off x="6423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9" name="Line 69"/>
          <p:cNvSpPr>
            <a:spLocks noChangeShapeType="1"/>
          </p:cNvSpPr>
          <p:nvPr/>
        </p:nvSpPr>
        <p:spPr bwMode="auto">
          <a:xfrm>
            <a:off x="6499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0" name="Line 70"/>
          <p:cNvSpPr>
            <a:spLocks noChangeShapeType="1"/>
          </p:cNvSpPr>
          <p:nvPr/>
        </p:nvSpPr>
        <p:spPr bwMode="auto">
          <a:xfrm>
            <a:off x="6575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1" name="Line 71"/>
          <p:cNvSpPr>
            <a:spLocks noChangeShapeType="1"/>
          </p:cNvSpPr>
          <p:nvPr/>
        </p:nvSpPr>
        <p:spPr bwMode="auto">
          <a:xfrm>
            <a:off x="6651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2" name="Line 72"/>
          <p:cNvSpPr>
            <a:spLocks noChangeShapeType="1"/>
          </p:cNvSpPr>
          <p:nvPr/>
        </p:nvSpPr>
        <p:spPr bwMode="auto">
          <a:xfrm>
            <a:off x="6727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3" name="Line 73"/>
          <p:cNvSpPr>
            <a:spLocks noChangeShapeType="1"/>
          </p:cNvSpPr>
          <p:nvPr/>
        </p:nvSpPr>
        <p:spPr bwMode="auto">
          <a:xfrm>
            <a:off x="6804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4" name="Line 74"/>
          <p:cNvSpPr>
            <a:spLocks noChangeShapeType="1"/>
          </p:cNvSpPr>
          <p:nvPr/>
        </p:nvSpPr>
        <p:spPr bwMode="auto">
          <a:xfrm>
            <a:off x="1622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5" name="Line 75"/>
          <p:cNvSpPr>
            <a:spLocks noChangeShapeType="1"/>
          </p:cNvSpPr>
          <p:nvPr/>
        </p:nvSpPr>
        <p:spPr bwMode="auto">
          <a:xfrm>
            <a:off x="1698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6" name="Line 76"/>
          <p:cNvSpPr>
            <a:spLocks noChangeShapeType="1"/>
          </p:cNvSpPr>
          <p:nvPr/>
        </p:nvSpPr>
        <p:spPr bwMode="auto">
          <a:xfrm>
            <a:off x="1774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7" name="Line 77"/>
          <p:cNvSpPr>
            <a:spLocks noChangeShapeType="1"/>
          </p:cNvSpPr>
          <p:nvPr/>
        </p:nvSpPr>
        <p:spPr bwMode="auto">
          <a:xfrm>
            <a:off x="1851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8" name="Line 78"/>
          <p:cNvSpPr>
            <a:spLocks noChangeShapeType="1"/>
          </p:cNvSpPr>
          <p:nvPr/>
        </p:nvSpPr>
        <p:spPr bwMode="auto">
          <a:xfrm>
            <a:off x="1927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9" name="Line 79"/>
          <p:cNvSpPr>
            <a:spLocks noChangeShapeType="1"/>
          </p:cNvSpPr>
          <p:nvPr/>
        </p:nvSpPr>
        <p:spPr bwMode="auto">
          <a:xfrm>
            <a:off x="2003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0" name="Line 80"/>
          <p:cNvSpPr>
            <a:spLocks noChangeShapeType="1"/>
          </p:cNvSpPr>
          <p:nvPr/>
        </p:nvSpPr>
        <p:spPr bwMode="auto">
          <a:xfrm>
            <a:off x="2079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1" name="Line 81"/>
          <p:cNvSpPr>
            <a:spLocks noChangeShapeType="1"/>
          </p:cNvSpPr>
          <p:nvPr/>
        </p:nvSpPr>
        <p:spPr bwMode="auto">
          <a:xfrm>
            <a:off x="2155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2" name="Line 82"/>
          <p:cNvSpPr>
            <a:spLocks noChangeShapeType="1"/>
          </p:cNvSpPr>
          <p:nvPr/>
        </p:nvSpPr>
        <p:spPr bwMode="auto">
          <a:xfrm>
            <a:off x="2232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3" name="Line 83"/>
          <p:cNvSpPr>
            <a:spLocks noChangeShapeType="1"/>
          </p:cNvSpPr>
          <p:nvPr/>
        </p:nvSpPr>
        <p:spPr bwMode="auto">
          <a:xfrm>
            <a:off x="2308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4" name="Line 84"/>
          <p:cNvSpPr>
            <a:spLocks noChangeShapeType="1"/>
          </p:cNvSpPr>
          <p:nvPr/>
        </p:nvSpPr>
        <p:spPr bwMode="auto">
          <a:xfrm>
            <a:off x="2384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5" name="Line 85"/>
          <p:cNvSpPr>
            <a:spLocks noChangeShapeType="1"/>
          </p:cNvSpPr>
          <p:nvPr/>
        </p:nvSpPr>
        <p:spPr bwMode="auto">
          <a:xfrm>
            <a:off x="2460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6" name="Line 86"/>
          <p:cNvSpPr>
            <a:spLocks noChangeShapeType="1"/>
          </p:cNvSpPr>
          <p:nvPr/>
        </p:nvSpPr>
        <p:spPr bwMode="auto">
          <a:xfrm>
            <a:off x="2536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7" name="Line 87"/>
          <p:cNvSpPr>
            <a:spLocks noChangeShapeType="1"/>
          </p:cNvSpPr>
          <p:nvPr/>
        </p:nvSpPr>
        <p:spPr bwMode="auto">
          <a:xfrm>
            <a:off x="2613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8" name="Line 88"/>
          <p:cNvSpPr>
            <a:spLocks noChangeShapeType="1"/>
          </p:cNvSpPr>
          <p:nvPr/>
        </p:nvSpPr>
        <p:spPr bwMode="auto">
          <a:xfrm>
            <a:off x="2689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9" name="Line 89"/>
          <p:cNvSpPr>
            <a:spLocks noChangeShapeType="1"/>
          </p:cNvSpPr>
          <p:nvPr/>
        </p:nvSpPr>
        <p:spPr bwMode="auto">
          <a:xfrm>
            <a:off x="2765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0" name="Line 90"/>
          <p:cNvSpPr>
            <a:spLocks noChangeShapeType="1"/>
          </p:cNvSpPr>
          <p:nvPr/>
        </p:nvSpPr>
        <p:spPr bwMode="auto">
          <a:xfrm>
            <a:off x="2841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1" name="Line 91"/>
          <p:cNvSpPr>
            <a:spLocks noChangeShapeType="1"/>
          </p:cNvSpPr>
          <p:nvPr/>
        </p:nvSpPr>
        <p:spPr bwMode="auto">
          <a:xfrm>
            <a:off x="2917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2" name="Line 92"/>
          <p:cNvSpPr>
            <a:spLocks noChangeShapeType="1"/>
          </p:cNvSpPr>
          <p:nvPr/>
        </p:nvSpPr>
        <p:spPr bwMode="auto">
          <a:xfrm>
            <a:off x="2994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3" name="Line 93"/>
          <p:cNvSpPr>
            <a:spLocks noChangeShapeType="1"/>
          </p:cNvSpPr>
          <p:nvPr/>
        </p:nvSpPr>
        <p:spPr bwMode="auto">
          <a:xfrm>
            <a:off x="3070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4" name="Line 94"/>
          <p:cNvSpPr>
            <a:spLocks noChangeShapeType="1"/>
          </p:cNvSpPr>
          <p:nvPr/>
        </p:nvSpPr>
        <p:spPr bwMode="auto">
          <a:xfrm>
            <a:off x="3146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5" name="Line 95"/>
          <p:cNvSpPr>
            <a:spLocks noChangeShapeType="1"/>
          </p:cNvSpPr>
          <p:nvPr/>
        </p:nvSpPr>
        <p:spPr bwMode="auto">
          <a:xfrm>
            <a:off x="3222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6" name="Line 96"/>
          <p:cNvSpPr>
            <a:spLocks noChangeShapeType="1"/>
          </p:cNvSpPr>
          <p:nvPr/>
        </p:nvSpPr>
        <p:spPr bwMode="auto">
          <a:xfrm>
            <a:off x="3298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7" name="Line 97"/>
          <p:cNvSpPr>
            <a:spLocks noChangeShapeType="1"/>
          </p:cNvSpPr>
          <p:nvPr/>
        </p:nvSpPr>
        <p:spPr bwMode="auto">
          <a:xfrm>
            <a:off x="3375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8" name="Line 98"/>
          <p:cNvSpPr>
            <a:spLocks noChangeShapeType="1"/>
          </p:cNvSpPr>
          <p:nvPr/>
        </p:nvSpPr>
        <p:spPr bwMode="auto">
          <a:xfrm>
            <a:off x="3451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9" name="Line 99"/>
          <p:cNvSpPr>
            <a:spLocks noChangeShapeType="1"/>
          </p:cNvSpPr>
          <p:nvPr/>
        </p:nvSpPr>
        <p:spPr bwMode="auto">
          <a:xfrm>
            <a:off x="3527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0" name="Line 100"/>
          <p:cNvSpPr>
            <a:spLocks noChangeShapeType="1"/>
          </p:cNvSpPr>
          <p:nvPr/>
        </p:nvSpPr>
        <p:spPr bwMode="auto">
          <a:xfrm>
            <a:off x="3603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1" name="Line 101"/>
          <p:cNvSpPr>
            <a:spLocks noChangeShapeType="1"/>
          </p:cNvSpPr>
          <p:nvPr/>
        </p:nvSpPr>
        <p:spPr bwMode="auto">
          <a:xfrm>
            <a:off x="3679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2" name="Line 102"/>
          <p:cNvSpPr>
            <a:spLocks noChangeShapeType="1"/>
          </p:cNvSpPr>
          <p:nvPr/>
        </p:nvSpPr>
        <p:spPr bwMode="auto">
          <a:xfrm>
            <a:off x="3756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3" name="Line 103"/>
          <p:cNvSpPr>
            <a:spLocks noChangeShapeType="1"/>
          </p:cNvSpPr>
          <p:nvPr/>
        </p:nvSpPr>
        <p:spPr bwMode="auto">
          <a:xfrm>
            <a:off x="3832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4" name="Line 104"/>
          <p:cNvSpPr>
            <a:spLocks noChangeShapeType="1"/>
          </p:cNvSpPr>
          <p:nvPr/>
        </p:nvSpPr>
        <p:spPr bwMode="auto">
          <a:xfrm>
            <a:off x="3908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5" name="Line 105"/>
          <p:cNvSpPr>
            <a:spLocks noChangeShapeType="1"/>
          </p:cNvSpPr>
          <p:nvPr/>
        </p:nvSpPr>
        <p:spPr bwMode="auto">
          <a:xfrm>
            <a:off x="3984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6" name="Line 106"/>
          <p:cNvSpPr>
            <a:spLocks noChangeShapeType="1"/>
          </p:cNvSpPr>
          <p:nvPr/>
        </p:nvSpPr>
        <p:spPr bwMode="auto">
          <a:xfrm>
            <a:off x="4060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7" name="Line 107"/>
          <p:cNvSpPr>
            <a:spLocks noChangeShapeType="1"/>
          </p:cNvSpPr>
          <p:nvPr/>
        </p:nvSpPr>
        <p:spPr bwMode="auto">
          <a:xfrm>
            <a:off x="4137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8" name="Line 108"/>
          <p:cNvSpPr>
            <a:spLocks noChangeShapeType="1"/>
          </p:cNvSpPr>
          <p:nvPr/>
        </p:nvSpPr>
        <p:spPr bwMode="auto">
          <a:xfrm>
            <a:off x="4213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9" name="Line 109"/>
          <p:cNvSpPr>
            <a:spLocks noChangeShapeType="1"/>
          </p:cNvSpPr>
          <p:nvPr/>
        </p:nvSpPr>
        <p:spPr bwMode="auto">
          <a:xfrm>
            <a:off x="4289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0" name="Line 110"/>
          <p:cNvSpPr>
            <a:spLocks noChangeShapeType="1"/>
          </p:cNvSpPr>
          <p:nvPr/>
        </p:nvSpPr>
        <p:spPr bwMode="auto">
          <a:xfrm>
            <a:off x="4365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1" name="Line 111"/>
          <p:cNvSpPr>
            <a:spLocks noChangeShapeType="1"/>
          </p:cNvSpPr>
          <p:nvPr/>
        </p:nvSpPr>
        <p:spPr bwMode="auto">
          <a:xfrm>
            <a:off x="4441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2" name="Line 112"/>
          <p:cNvSpPr>
            <a:spLocks noChangeShapeType="1"/>
          </p:cNvSpPr>
          <p:nvPr/>
        </p:nvSpPr>
        <p:spPr bwMode="auto">
          <a:xfrm>
            <a:off x="4518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3" name="Line 113"/>
          <p:cNvSpPr>
            <a:spLocks noChangeShapeType="1"/>
          </p:cNvSpPr>
          <p:nvPr/>
        </p:nvSpPr>
        <p:spPr bwMode="auto">
          <a:xfrm>
            <a:off x="4594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4" name="Line 114"/>
          <p:cNvSpPr>
            <a:spLocks noChangeShapeType="1"/>
          </p:cNvSpPr>
          <p:nvPr/>
        </p:nvSpPr>
        <p:spPr bwMode="auto">
          <a:xfrm>
            <a:off x="4670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5" name="Line 115"/>
          <p:cNvSpPr>
            <a:spLocks noChangeShapeType="1"/>
          </p:cNvSpPr>
          <p:nvPr/>
        </p:nvSpPr>
        <p:spPr bwMode="auto">
          <a:xfrm>
            <a:off x="4746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6" name="Line 116"/>
          <p:cNvSpPr>
            <a:spLocks noChangeShapeType="1"/>
          </p:cNvSpPr>
          <p:nvPr/>
        </p:nvSpPr>
        <p:spPr bwMode="auto">
          <a:xfrm>
            <a:off x="4822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7" name="Line 117"/>
          <p:cNvSpPr>
            <a:spLocks noChangeShapeType="1"/>
          </p:cNvSpPr>
          <p:nvPr/>
        </p:nvSpPr>
        <p:spPr bwMode="auto">
          <a:xfrm>
            <a:off x="4899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8" name="Line 118"/>
          <p:cNvSpPr>
            <a:spLocks noChangeShapeType="1"/>
          </p:cNvSpPr>
          <p:nvPr/>
        </p:nvSpPr>
        <p:spPr bwMode="auto">
          <a:xfrm>
            <a:off x="4975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9" name="Line 119"/>
          <p:cNvSpPr>
            <a:spLocks noChangeShapeType="1"/>
          </p:cNvSpPr>
          <p:nvPr/>
        </p:nvSpPr>
        <p:spPr bwMode="auto">
          <a:xfrm>
            <a:off x="5051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0" name="Line 120"/>
          <p:cNvSpPr>
            <a:spLocks noChangeShapeType="1"/>
          </p:cNvSpPr>
          <p:nvPr/>
        </p:nvSpPr>
        <p:spPr bwMode="auto">
          <a:xfrm>
            <a:off x="5127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1" name="Line 121"/>
          <p:cNvSpPr>
            <a:spLocks noChangeShapeType="1"/>
          </p:cNvSpPr>
          <p:nvPr/>
        </p:nvSpPr>
        <p:spPr bwMode="auto">
          <a:xfrm>
            <a:off x="5203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2" name="Line 122"/>
          <p:cNvSpPr>
            <a:spLocks noChangeShapeType="1"/>
          </p:cNvSpPr>
          <p:nvPr/>
        </p:nvSpPr>
        <p:spPr bwMode="auto">
          <a:xfrm>
            <a:off x="5280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3" name="Line 123"/>
          <p:cNvSpPr>
            <a:spLocks noChangeShapeType="1"/>
          </p:cNvSpPr>
          <p:nvPr/>
        </p:nvSpPr>
        <p:spPr bwMode="auto">
          <a:xfrm>
            <a:off x="5356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4" name="Line 124"/>
          <p:cNvSpPr>
            <a:spLocks noChangeShapeType="1"/>
          </p:cNvSpPr>
          <p:nvPr/>
        </p:nvSpPr>
        <p:spPr bwMode="auto">
          <a:xfrm>
            <a:off x="5432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5" name="Line 125"/>
          <p:cNvSpPr>
            <a:spLocks noChangeShapeType="1"/>
          </p:cNvSpPr>
          <p:nvPr/>
        </p:nvSpPr>
        <p:spPr bwMode="auto">
          <a:xfrm>
            <a:off x="5508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6" name="Line 126"/>
          <p:cNvSpPr>
            <a:spLocks noChangeShapeType="1"/>
          </p:cNvSpPr>
          <p:nvPr/>
        </p:nvSpPr>
        <p:spPr bwMode="auto">
          <a:xfrm>
            <a:off x="5584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7" name="Line 127"/>
          <p:cNvSpPr>
            <a:spLocks noChangeShapeType="1"/>
          </p:cNvSpPr>
          <p:nvPr/>
        </p:nvSpPr>
        <p:spPr bwMode="auto">
          <a:xfrm>
            <a:off x="5661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8" name="Line 128"/>
          <p:cNvSpPr>
            <a:spLocks noChangeShapeType="1"/>
          </p:cNvSpPr>
          <p:nvPr/>
        </p:nvSpPr>
        <p:spPr bwMode="auto">
          <a:xfrm>
            <a:off x="5737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9" name="Line 129"/>
          <p:cNvSpPr>
            <a:spLocks noChangeShapeType="1"/>
          </p:cNvSpPr>
          <p:nvPr/>
        </p:nvSpPr>
        <p:spPr bwMode="auto">
          <a:xfrm>
            <a:off x="5813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0" name="Line 130"/>
          <p:cNvSpPr>
            <a:spLocks noChangeShapeType="1"/>
          </p:cNvSpPr>
          <p:nvPr/>
        </p:nvSpPr>
        <p:spPr bwMode="auto">
          <a:xfrm>
            <a:off x="5889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1" name="Line 131"/>
          <p:cNvSpPr>
            <a:spLocks noChangeShapeType="1"/>
          </p:cNvSpPr>
          <p:nvPr/>
        </p:nvSpPr>
        <p:spPr bwMode="auto">
          <a:xfrm>
            <a:off x="5965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2" name="Line 132"/>
          <p:cNvSpPr>
            <a:spLocks noChangeShapeType="1"/>
          </p:cNvSpPr>
          <p:nvPr/>
        </p:nvSpPr>
        <p:spPr bwMode="auto">
          <a:xfrm>
            <a:off x="6042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3" name="Line 133"/>
          <p:cNvSpPr>
            <a:spLocks noChangeShapeType="1"/>
          </p:cNvSpPr>
          <p:nvPr/>
        </p:nvSpPr>
        <p:spPr bwMode="auto">
          <a:xfrm>
            <a:off x="6118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4" name="Line 134"/>
          <p:cNvSpPr>
            <a:spLocks noChangeShapeType="1"/>
          </p:cNvSpPr>
          <p:nvPr/>
        </p:nvSpPr>
        <p:spPr bwMode="auto">
          <a:xfrm>
            <a:off x="6194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5" name="Line 135"/>
          <p:cNvSpPr>
            <a:spLocks noChangeShapeType="1"/>
          </p:cNvSpPr>
          <p:nvPr/>
        </p:nvSpPr>
        <p:spPr bwMode="auto">
          <a:xfrm>
            <a:off x="6270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6" name="Line 136"/>
          <p:cNvSpPr>
            <a:spLocks noChangeShapeType="1"/>
          </p:cNvSpPr>
          <p:nvPr/>
        </p:nvSpPr>
        <p:spPr bwMode="auto">
          <a:xfrm>
            <a:off x="6346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7" name="Line 137"/>
          <p:cNvSpPr>
            <a:spLocks noChangeShapeType="1"/>
          </p:cNvSpPr>
          <p:nvPr/>
        </p:nvSpPr>
        <p:spPr bwMode="auto">
          <a:xfrm>
            <a:off x="6423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8" name="Line 138"/>
          <p:cNvSpPr>
            <a:spLocks noChangeShapeType="1"/>
          </p:cNvSpPr>
          <p:nvPr/>
        </p:nvSpPr>
        <p:spPr bwMode="auto">
          <a:xfrm>
            <a:off x="6499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9" name="Line 139"/>
          <p:cNvSpPr>
            <a:spLocks noChangeShapeType="1"/>
          </p:cNvSpPr>
          <p:nvPr/>
        </p:nvSpPr>
        <p:spPr bwMode="auto">
          <a:xfrm>
            <a:off x="6575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0" name="Line 140"/>
          <p:cNvSpPr>
            <a:spLocks noChangeShapeType="1"/>
          </p:cNvSpPr>
          <p:nvPr/>
        </p:nvSpPr>
        <p:spPr bwMode="auto">
          <a:xfrm>
            <a:off x="6651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1" name="Line 141"/>
          <p:cNvSpPr>
            <a:spLocks noChangeShapeType="1"/>
          </p:cNvSpPr>
          <p:nvPr/>
        </p:nvSpPr>
        <p:spPr bwMode="auto">
          <a:xfrm>
            <a:off x="6727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2" name="Line 142"/>
          <p:cNvSpPr>
            <a:spLocks noChangeShapeType="1"/>
          </p:cNvSpPr>
          <p:nvPr/>
        </p:nvSpPr>
        <p:spPr bwMode="auto">
          <a:xfrm>
            <a:off x="6804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3" name="Line 143"/>
          <p:cNvSpPr>
            <a:spLocks noChangeShapeType="1"/>
          </p:cNvSpPr>
          <p:nvPr/>
        </p:nvSpPr>
        <p:spPr bwMode="auto">
          <a:xfrm>
            <a:off x="1622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4" name="Line 144"/>
          <p:cNvSpPr>
            <a:spLocks noChangeShapeType="1"/>
          </p:cNvSpPr>
          <p:nvPr/>
        </p:nvSpPr>
        <p:spPr bwMode="auto">
          <a:xfrm>
            <a:off x="1698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5" name="Line 145"/>
          <p:cNvSpPr>
            <a:spLocks noChangeShapeType="1"/>
          </p:cNvSpPr>
          <p:nvPr/>
        </p:nvSpPr>
        <p:spPr bwMode="auto">
          <a:xfrm>
            <a:off x="1774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6" name="Line 146"/>
          <p:cNvSpPr>
            <a:spLocks noChangeShapeType="1"/>
          </p:cNvSpPr>
          <p:nvPr/>
        </p:nvSpPr>
        <p:spPr bwMode="auto">
          <a:xfrm>
            <a:off x="1851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7" name="Line 147"/>
          <p:cNvSpPr>
            <a:spLocks noChangeShapeType="1"/>
          </p:cNvSpPr>
          <p:nvPr/>
        </p:nvSpPr>
        <p:spPr bwMode="auto">
          <a:xfrm>
            <a:off x="1927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8" name="Line 148"/>
          <p:cNvSpPr>
            <a:spLocks noChangeShapeType="1"/>
          </p:cNvSpPr>
          <p:nvPr/>
        </p:nvSpPr>
        <p:spPr bwMode="auto">
          <a:xfrm>
            <a:off x="2003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9" name="Line 149"/>
          <p:cNvSpPr>
            <a:spLocks noChangeShapeType="1"/>
          </p:cNvSpPr>
          <p:nvPr/>
        </p:nvSpPr>
        <p:spPr bwMode="auto">
          <a:xfrm>
            <a:off x="2079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0" name="Line 150"/>
          <p:cNvSpPr>
            <a:spLocks noChangeShapeType="1"/>
          </p:cNvSpPr>
          <p:nvPr/>
        </p:nvSpPr>
        <p:spPr bwMode="auto">
          <a:xfrm>
            <a:off x="2155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1" name="Line 151"/>
          <p:cNvSpPr>
            <a:spLocks noChangeShapeType="1"/>
          </p:cNvSpPr>
          <p:nvPr/>
        </p:nvSpPr>
        <p:spPr bwMode="auto">
          <a:xfrm>
            <a:off x="2232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2" name="Line 152"/>
          <p:cNvSpPr>
            <a:spLocks noChangeShapeType="1"/>
          </p:cNvSpPr>
          <p:nvPr/>
        </p:nvSpPr>
        <p:spPr bwMode="auto">
          <a:xfrm>
            <a:off x="2308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3" name="Line 153"/>
          <p:cNvSpPr>
            <a:spLocks noChangeShapeType="1"/>
          </p:cNvSpPr>
          <p:nvPr/>
        </p:nvSpPr>
        <p:spPr bwMode="auto">
          <a:xfrm>
            <a:off x="2384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4" name="Line 154"/>
          <p:cNvSpPr>
            <a:spLocks noChangeShapeType="1"/>
          </p:cNvSpPr>
          <p:nvPr/>
        </p:nvSpPr>
        <p:spPr bwMode="auto">
          <a:xfrm>
            <a:off x="2460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5" name="Line 155"/>
          <p:cNvSpPr>
            <a:spLocks noChangeShapeType="1"/>
          </p:cNvSpPr>
          <p:nvPr/>
        </p:nvSpPr>
        <p:spPr bwMode="auto">
          <a:xfrm>
            <a:off x="2536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6" name="Line 156"/>
          <p:cNvSpPr>
            <a:spLocks noChangeShapeType="1"/>
          </p:cNvSpPr>
          <p:nvPr/>
        </p:nvSpPr>
        <p:spPr bwMode="auto">
          <a:xfrm>
            <a:off x="2613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7" name="Line 157"/>
          <p:cNvSpPr>
            <a:spLocks noChangeShapeType="1"/>
          </p:cNvSpPr>
          <p:nvPr/>
        </p:nvSpPr>
        <p:spPr bwMode="auto">
          <a:xfrm>
            <a:off x="2689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8" name="Line 158"/>
          <p:cNvSpPr>
            <a:spLocks noChangeShapeType="1"/>
          </p:cNvSpPr>
          <p:nvPr/>
        </p:nvSpPr>
        <p:spPr bwMode="auto">
          <a:xfrm>
            <a:off x="2765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9" name="Line 159"/>
          <p:cNvSpPr>
            <a:spLocks noChangeShapeType="1"/>
          </p:cNvSpPr>
          <p:nvPr/>
        </p:nvSpPr>
        <p:spPr bwMode="auto">
          <a:xfrm>
            <a:off x="2841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0" name="Line 160"/>
          <p:cNvSpPr>
            <a:spLocks noChangeShapeType="1"/>
          </p:cNvSpPr>
          <p:nvPr/>
        </p:nvSpPr>
        <p:spPr bwMode="auto">
          <a:xfrm>
            <a:off x="2917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1" name="Line 161"/>
          <p:cNvSpPr>
            <a:spLocks noChangeShapeType="1"/>
          </p:cNvSpPr>
          <p:nvPr/>
        </p:nvSpPr>
        <p:spPr bwMode="auto">
          <a:xfrm>
            <a:off x="2994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2" name="Line 162"/>
          <p:cNvSpPr>
            <a:spLocks noChangeShapeType="1"/>
          </p:cNvSpPr>
          <p:nvPr/>
        </p:nvSpPr>
        <p:spPr bwMode="auto">
          <a:xfrm>
            <a:off x="3070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3" name="Line 163"/>
          <p:cNvSpPr>
            <a:spLocks noChangeShapeType="1"/>
          </p:cNvSpPr>
          <p:nvPr/>
        </p:nvSpPr>
        <p:spPr bwMode="auto">
          <a:xfrm>
            <a:off x="3146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4" name="Line 164"/>
          <p:cNvSpPr>
            <a:spLocks noChangeShapeType="1"/>
          </p:cNvSpPr>
          <p:nvPr/>
        </p:nvSpPr>
        <p:spPr bwMode="auto">
          <a:xfrm>
            <a:off x="3222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5" name="Line 165"/>
          <p:cNvSpPr>
            <a:spLocks noChangeShapeType="1"/>
          </p:cNvSpPr>
          <p:nvPr/>
        </p:nvSpPr>
        <p:spPr bwMode="auto">
          <a:xfrm>
            <a:off x="3298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6" name="Line 166"/>
          <p:cNvSpPr>
            <a:spLocks noChangeShapeType="1"/>
          </p:cNvSpPr>
          <p:nvPr/>
        </p:nvSpPr>
        <p:spPr bwMode="auto">
          <a:xfrm>
            <a:off x="3375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7" name="Line 167"/>
          <p:cNvSpPr>
            <a:spLocks noChangeShapeType="1"/>
          </p:cNvSpPr>
          <p:nvPr/>
        </p:nvSpPr>
        <p:spPr bwMode="auto">
          <a:xfrm>
            <a:off x="3451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8" name="Line 168"/>
          <p:cNvSpPr>
            <a:spLocks noChangeShapeType="1"/>
          </p:cNvSpPr>
          <p:nvPr/>
        </p:nvSpPr>
        <p:spPr bwMode="auto">
          <a:xfrm>
            <a:off x="3527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9" name="Line 169"/>
          <p:cNvSpPr>
            <a:spLocks noChangeShapeType="1"/>
          </p:cNvSpPr>
          <p:nvPr/>
        </p:nvSpPr>
        <p:spPr bwMode="auto">
          <a:xfrm>
            <a:off x="3603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0" name="Line 170"/>
          <p:cNvSpPr>
            <a:spLocks noChangeShapeType="1"/>
          </p:cNvSpPr>
          <p:nvPr/>
        </p:nvSpPr>
        <p:spPr bwMode="auto">
          <a:xfrm>
            <a:off x="3679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1" name="Line 171"/>
          <p:cNvSpPr>
            <a:spLocks noChangeShapeType="1"/>
          </p:cNvSpPr>
          <p:nvPr/>
        </p:nvSpPr>
        <p:spPr bwMode="auto">
          <a:xfrm>
            <a:off x="3756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2" name="Line 172"/>
          <p:cNvSpPr>
            <a:spLocks noChangeShapeType="1"/>
          </p:cNvSpPr>
          <p:nvPr/>
        </p:nvSpPr>
        <p:spPr bwMode="auto">
          <a:xfrm>
            <a:off x="3832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3" name="Line 173"/>
          <p:cNvSpPr>
            <a:spLocks noChangeShapeType="1"/>
          </p:cNvSpPr>
          <p:nvPr/>
        </p:nvSpPr>
        <p:spPr bwMode="auto">
          <a:xfrm>
            <a:off x="3908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4" name="Line 174"/>
          <p:cNvSpPr>
            <a:spLocks noChangeShapeType="1"/>
          </p:cNvSpPr>
          <p:nvPr/>
        </p:nvSpPr>
        <p:spPr bwMode="auto">
          <a:xfrm>
            <a:off x="3984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5" name="Line 175"/>
          <p:cNvSpPr>
            <a:spLocks noChangeShapeType="1"/>
          </p:cNvSpPr>
          <p:nvPr/>
        </p:nvSpPr>
        <p:spPr bwMode="auto">
          <a:xfrm>
            <a:off x="4060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6" name="Line 176"/>
          <p:cNvSpPr>
            <a:spLocks noChangeShapeType="1"/>
          </p:cNvSpPr>
          <p:nvPr/>
        </p:nvSpPr>
        <p:spPr bwMode="auto">
          <a:xfrm>
            <a:off x="4137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7" name="Line 177"/>
          <p:cNvSpPr>
            <a:spLocks noChangeShapeType="1"/>
          </p:cNvSpPr>
          <p:nvPr/>
        </p:nvSpPr>
        <p:spPr bwMode="auto">
          <a:xfrm>
            <a:off x="4213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8" name="Line 178"/>
          <p:cNvSpPr>
            <a:spLocks noChangeShapeType="1"/>
          </p:cNvSpPr>
          <p:nvPr/>
        </p:nvSpPr>
        <p:spPr bwMode="auto">
          <a:xfrm>
            <a:off x="4289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9" name="Line 179"/>
          <p:cNvSpPr>
            <a:spLocks noChangeShapeType="1"/>
          </p:cNvSpPr>
          <p:nvPr/>
        </p:nvSpPr>
        <p:spPr bwMode="auto">
          <a:xfrm>
            <a:off x="4365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0" name="Line 180"/>
          <p:cNvSpPr>
            <a:spLocks noChangeShapeType="1"/>
          </p:cNvSpPr>
          <p:nvPr/>
        </p:nvSpPr>
        <p:spPr bwMode="auto">
          <a:xfrm>
            <a:off x="4441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1" name="Line 181"/>
          <p:cNvSpPr>
            <a:spLocks noChangeShapeType="1"/>
          </p:cNvSpPr>
          <p:nvPr/>
        </p:nvSpPr>
        <p:spPr bwMode="auto">
          <a:xfrm>
            <a:off x="4518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2" name="Line 182"/>
          <p:cNvSpPr>
            <a:spLocks noChangeShapeType="1"/>
          </p:cNvSpPr>
          <p:nvPr/>
        </p:nvSpPr>
        <p:spPr bwMode="auto">
          <a:xfrm>
            <a:off x="4594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3" name="Line 183"/>
          <p:cNvSpPr>
            <a:spLocks noChangeShapeType="1"/>
          </p:cNvSpPr>
          <p:nvPr/>
        </p:nvSpPr>
        <p:spPr bwMode="auto">
          <a:xfrm>
            <a:off x="4670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4" name="Line 184"/>
          <p:cNvSpPr>
            <a:spLocks noChangeShapeType="1"/>
          </p:cNvSpPr>
          <p:nvPr/>
        </p:nvSpPr>
        <p:spPr bwMode="auto">
          <a:xfrm>
            <a:off x="4746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5" name="Line 185"/>
          <p:cNvSpPr>
            <a:spLocks noChangeShapeType="1"/>
          </p:cNvSpPr>
          <p:nvPr/>
        </p:nvSpPr>
        <p:spPr bwMode="auto">
          <a:xfrm>
            <a:off x="4822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6" name="Line 186"/>
          <p:cNvSpPr>
            <a:spLocks noChangeShapeType="1"/>
          </p:cNvSpPr>
          <p:nvPr/>
        </p:nvSpPr>
        <p:spPr bwMode="auto">
          <a:xfrm>
            <a:off x="4899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7" name="Line 187"/>
          <p:cNvSpPr>
            <a:spLocks noChangeShapeType="1"/>
          </p:cNvSpPr>
          <p:nvPr/>
        </p:nvSpPr>
        <p:spPr bwMode="auto">
          <a:xfrm>
            <a:off x="4975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8" name="Line 188"/>
          <p:cNvSpPr>
            <a:spLocks noChangeShapeType="1"/>
          </p:cNvSpPr>
          <p:nvPr/>
        </p:nvSpPr>
        <p:spPr bwMode="auto">
          <a:xfrm>
            <a:off x="5051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9" name="Line 189"/>
          <p:cNvSpPr>
            <a:spLocks noChangeShapeType="1"/>
          </p:cNvSpPr>
          <p:nvPr/>
        </p:nvSpPr>
        <p:spPr bwMode="auto">
          <a:xfrm>
            <a:off x="5127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0" name="Line 190"/>
          <p:cNvSpPr>
            <a:spLocks noChangeShapeType="1"/>
          </p:cNvSpPr>
          <p:nvPr/>
        </p:nvSpPr>
        <p:spPr bwMode="auto">
          <a:xfrm>
            <a:off x="5203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1" name="Line 191"/>
          <p:cNvSpPr>
            <a:spLocks noChangeShapeType="1"/>
          </p:cNvSpPr>
          <p:nvPr/>
        </p:nvSpPr>
        <p:spPr bwMode="auto">
          <a:xfrm>
            <a:off x="5280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2" name="Line 192"/>
          <p:cNvSpPr>
            <a:spLocks noChangeShapeType="1"/>
          </p:cNvSpPr>
          <p:nvPr/>
        </p:nvSpPr>
        <p:spPr bwMode="auto">
          <a:xfrm>
            <a:off x="5356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3" name="Line 193"/>
          <p:cNvSpPr>
            <a:spLocks noChangeShapeType="1"/>
          </p:cNvSpPr>
          <p:nvPr/>
        </p:nvSpPr>
        <p:spPr bwMode="auto">
          <a:xfrm>
            <a:off x="5432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4" name="Line 194"/>
          <p:cNvSpPr>
            <a:spLocks noChangeShapeType="1"/>
          </p:cNvSpPr>
          <p:nvPr/>
        </p:nvSpPr>
        <p:spPr bwMode="auto">
          <a:xfrm>
            <a:off x="5508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5" name="Line 195"/>
          <p:cNvSpPr>
            <a:spLocks noChangeShapeType="1"/>
          </p:cNvSpPr>
          <p:nvPr/>
        </p:nvSpPr>
        <p:spPr bwMode="auto">
          <a:xfrm>
            <a:off x="5584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6" name="Line 196"/>
          <p:cNvSpPr>
            <a:spLocks noChangeShapeType="1"/>
          </p:cNvSpPr>
          <p:nvPr/>
        </p:nvSpPr>
        <p:spPr bwMode="auto">
          <a:xfrm>
            <a:off x="5661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7" name="Line 197"/>
          <p:cNvSpPr>
            <a:spLocks noChangeShapeType="1"/>
          </p:cNvSpPr>
          <p:nvPr/>
        </p:nvSpPr>
        <p:spPr bwMode="auto">
          <a:xfrm>
            <a:off x="5737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8" name="Line 198"/>
          <p:cNvSpPr>
            <a:spLocks noChangeShapeType="1"/>
          </p:cNvSpPr>
          <p:nvPr/>
        </p:nvSpPr>
        <p:spPr bwMode="auto">
          <a:xfrm>
            <a:off x="5813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9" name="Line 199"/>
          <p:cNvSpPr>
            <a:spLocks noChangeShapeType="1"/>
          </p:cNvSpPr>
          <p:nvPr/>
        </p:nvSpPr>
        <p:spPr bwMode="auto">
          <a:xfrm>
            <a:off x="5889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0" name="Line 200"/>
          <p:cNvSpPr>
            <a:spLocks noChangeShapeType="1"/>
          </p:cNvSpPr>
          <p:nvPr/>
        </p:nvSpPr>
        <p:spPr bwMode="auto">
          <a:xfrm>
            <a:off x="5965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1" name="Line 201"/>
          <p:cNvSpPr>
            <a:spLocks noChangeShapeType="1"/>
          </p:cNvSpPr>
          <p:nvPr/>
        </p:nvSpPr>
        <p:spPr bwMode="auto">
          <a:xfrm>
            <a:off x="6042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2" name="Line 202"/>
          <p:cNvSpPr>
            <a:spLocks noChangeShapeType="1"/>
          </p:cNvSpPr>
          <p:nvPr/>
        </p:nvSpPr>
        <p:spPr bwMode="auto">
          <a:xfrm>
            <a:off x="6118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3" name="Line 203"/>
          <p:cNvSpPr>
            <a:spLocks noChangeShapeType="1"/>
          </p:cNvSpPr>
          <p:nvPr/>
        </p:nvSpPr>
        <p:spPr bwMode="auto">
          <a:xfrm>
            <a:off x="6194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4" name="Line 204"/>
          <p:cNvSpPr>
            <a:spLocks noChangeShapeType="1"/>
          </p:cNvSpPr>
          <p:nvPr/>
        </p:nvSpPr>
        <p:spPr bwMode="auto">
          <a:xfrm>
            <a:off x="6270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5" name="Line 205"/>
          <p:cNvSpPr>
            <a:spLocks noChangeShapeType="1"/>
          </p:cNvSpPr>
          <p:nvPr/>
        </p:nvSpPr>
        <p:spPr bwMode="auto">
          <a:xfrm>
            <a:off x="6346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6" name="Line 206"/>
          <p:cNvSpPr>
            <a:spLocks noChangeShapeType="1"/>
          </p:cNvSpPr>
          <p:nvPr/>
        </p:nvSpPr>
        <p:spPr bwMode="auto">
          <a:xfrm>
            <a:off x="6423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7" name="Line 207"/>
          <p:cNvSpPr>
            <a:spLocks noChangeShapeType="1"/>
          </p:cNvSpPr>
          <p:nvPr/>
        </p:nvSpPr>
        <p:spPr bwMode="auto">
          <a:xfrm>
            <a:off x="6499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8" name="Line 208"/>
          <p:cNvSpPr>
            <a:spLocks noChangeShapeType="1"/>
          </p:cNvSpPr>
          <p:nvPr/>
        </p:nvSpPr>
        <p:spPr bwMode="auto">
          <a:xfrm>
            <a:off x="6575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9" name="Line 209"/>
          <p:cNvSpPr>
            <a:spLocks noChangeShapeType="1"/>
          </p:cNvSpPr>
          <p:nvPr/>
        </p:nvSpPr>
        <p:spPr bwMode="auto">
          <a:xfrm>
            <a:off x="6651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0" name="Line 210"/>
          <p:cNvSpPr>
            <a:spLocks noChangeShapeType="1"/>
          </p:cNvSpPr>
          <p:nvPr/>
        </p:nvSpPr>
        <p:spPr bwMode="auto">
          <a:xfrm>
            <a:off x="6727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1" name="Line 211"/>
          <p:cNvSpPr>
            <a:spLocks noChangeShapeType="1"/>
          </p:cNvSpPr>
          <p:nvPr/>
        </p:nvSpPr>
        <p:spPr bwMode="auto">
          <a:xfrm>
            <a:off x="6804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2" name="Line 212"/>
          <p:cNvSpPr>
            <a:spLocks noChangeShapeType="1"/>
          </p:cNvSpPr>
          <p:nvPr/>
        </p:nvSpPr>
        <p:spPr bwMode="auto">
          <a:xfrm flipV="1">
            <a:off x="1470025" y="1352550"/>
            <a:ext cx="0" cy="292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3" name="Line 213"/>
          <p:cNvSpPr>
            <a:spLocks noChangeShapeType="1"/>
          </p:cNvSpPr>
          <p:nvPr/>
        </p:nvSpPr>
        <p:spPr bwMode="auto">
          <a:xfrm>
            <a:off x="1431925" y="4273550"/>
            <a:ext cx="635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4" name="Line 214"/>
          <p:cNvSpPr>
            <a:spLocks noChangeShapeType="1"/>
          </p:cNvSpPr>
          <p:nvPr/>
        </p:nvSpPr>
        <p:spPr bwMode="auto">
          <a:xfrm>
            <a:off x="1470025" y="4273550"/>
            <a:ext cx="5359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5" name="Line 215"/>
          <p:cNvSpPr>
            <a:spLocks noChangeShapeType="1"/>
          </p:cNvSpPr>
          <p:nvPr/>
        </p:nvSpPr>
        <p:spPr bwMode="auto">
          <a:xfrm flipV="1">
            <a:off x="1470025" y="42132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6" name="Line 216"/>
          <p:cNvSpPr>
            <a:spLocks noChangeShapeType="1"/>
          </p:cNvSpPr>
          <p:nvPr/>
        </p:nvSpPr>
        <p:spPr bwMode="auto">
          <a:xfrm flipV="1">
            <a:off x="1736725" y="42132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7" name="Line 217"/>
          <p:cNvSpPr>
            <a:spLocks noChangeShapeType="1"/>
          </p:cNvSpPr>
          <p:nvPr/>
        </p:nvSpPr>
        <p:spPr bwMode="auto">
          <a:xfrm flipV="1">
            <a:off x="2016125" y="42132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8" name="Line 218"/>
          <p:cNvSpPr>
            <a:spLocks noChangeShapeType="1"/>
          </p:cNvSpPr>
          <p:nvPr/>
        </p:nvSpPr>
        <p:spPr bwMode="auto">
          <a:xfrm flipV="1">
            <a:off x="2282825" y="42132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9" name="Line 219"/>
          <p:cNvSpPr>
            <a:spLocks noChangeShapeType="1"/>
          </p:cNvSpPr>
          <p:nvPr/>
        </p:nvSpPr>
        <p:spPr bwMode="auto">
          <a:xfrm flipV="1">
            <a:off x="2549525" y="42132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0" name="Line 220"/>
          <p:cNvSpPr>
            <a:spLocks noChangeShapeType="1"/>
          </p:cNvSpPr>
          <p:nvPr/>
        </p:nvSpPr>
        <p:spPr bwMode="auto">
          <a:xfrm flipV="1">
            <a:off x="2816225" y="42132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1" name="Line 221"/>
          <p:cNvSpPr>
            <a:spLocks noChangeShapeType="1"/>
          </p:cNvSpPr>
          <p:nvPr/>
        </p:nvSpPr>
        <p:spPr bwMode="auto">
          <a:xfrm flipV="1">
            <a:off x="3082925" y="42132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2" name="Line 222"/>
          <p:cNvSpPr>
            <a:spLocks noChangeShapeType="1"/>
          </p:cNvSpPr>
          <p:nvPr/>
        </p:nvSpPr>
        <p:spPr bwMode="auto">
          <a:xfrm flipV="1">
            <a:off x="33496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3" name="Line 223"/>
          <p:cNvSpPr>
            <a:spLocks noChangeShapeType="1"/>
          </p:cNvSpPr>
          <p:nvPr/>
        </p:nvSpPr>
        <p:spPr bwMode="auto">
          <a:xfrm flipV="1">
            <a:off x="36163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4" name="Line 224"/>
          <p:cNvSpPr>
            <a:spLocks noChangeShapeType="1"/>
          </p:cNvSpPr>
          <p:nvPr/>
        </p:nvSpPr>
        <p:spPr bwMode="auto">
          <a:xfrm flipV="1">
            <a:off x="38957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5" name="Line 225"/>
          <p:cNvSpPr>
            <a:spLocks noChangeShapeType="1"/>
          </p:cNvSpPr>
          <p:nvPr/>
        </p:nvSpPr>
        <p:spPr bwMode="auto">
          <a:xfrm flipV="1">
            <a:off x="41624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6" name="Line 226"/>
          <p:cNvSpPr>
            <a:spLocks noChangeShapeType="1"/>
          </p:cNvSpPr>
          <p:nvPr/>
        </p:nvSpPr>
        <p:spPr bwMode="auto">
          <a:xfrm flipV="1">
            <a:off x="44291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7" name="Line 227"/>
          <p:cNvSpPr>
            <a:spLocks noChangeShapeType="1"/>
          </p:cNvSpPr>
          <p:nvPr/>
        </p:nvSpPr>
        <p:spPr bwMode="auto">
          <a:xfrm flipV="1">
            <a:off x="46958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8" name="Line 228"/>
          <p:cNvSpPr>
            <a:spLocks noChangeShapeType="1"/>
          </p:cNvSpPr>
          <p:nvPr/>
        </p:nvSpPr>
        <p:spPr bwMode="auto">
          <a:xfrm flipV="1">
            <a:off x="49625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9" name="Line 229"/>
          <p:cNvSpPr>
            <a:spLocks noChangeShapeType="1"/>
          </p:cNvSpPr>
          <p:nvPr/>
        </p:nvSpPr>
        <p:spPr bwMode="auto">
          <a:xfrm flipV="1">
            <a:off x="52292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0" name="Line 230"/>
          <p:cNvSpPr>
            <a:spLocks noChangeShapeType="1"/>
          </p:cNvSpPr>
          <p:nvPr/>
        </p:nvSpPr>
        <p:spPr bwMode="auto">
          <a:xfrm flipV="1">
            <a:off x="54959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1" name="Line 231"/>
          <p:cNvSpPr>
            <a:spLocks noChangeShapeType="1"/>
          </p:cNvSpPr>
          <p:nvPr/>
        </p:nvSpPr>
        <p:spPr bwMode="auto">
          <a:xfrm flipV="1">
            <a:off x="57753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2" name="Line 232"/>
          <p:cNvSpPr>
            <a:spLocks noChangeShapeType="1"/>
          </p:cNvSpPr>
          <p:nvPr/>
        </p:nvSpPr>
        <p:spPr bwMode="auto">
          <a:xfrm flipV="1">
            <a:off x="60420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3" name="Line 233"/>
          <p:cNvSpPr>
            <a:spLocks noChangeShapeType="1"/>
          </p:cNvSpPr>
          <p:nvPr/>
        </p:nvSpPr>
        <p:spPr bwMode="auto">
          <a:xfrm flipV="1">
            <a:off x="63087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4" name="Line 234"/>
          <p:cNvSpPr>
            <a:spLocks noChangeShapeType="1"/>
          </p:cNvSpPr>
          <p:nvPr/>
        </p:nvSpPr>
        <p:spPr bwMode="auto">
          <a:xfrm flipV="1">
            <a:off x="65754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5" name="Line 235"/>
          <p:cNvSpPr>
            <a:spLocks noChangeShapeType="1"/>
          </p:cNvSpPr>
          <p:nvPr/>
        </p:nvSpPr>
        <p:spPr bwMode="auto">
          <a:xfrm flipV="1">
            <a:off x="68421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6" name="Freeform 236"/>
          <p:cNvSpPr>
            <a:spLocks/>
          </p:cNvSpPr>
          <p:nvPr/>
        </p:nvSpPr>
        <p:spPr bwMode="auto">
          <a:xfrm>
            <a:off x="1463675" y="1384300"/>
            <a:ext cx="5373688" cy="2884488"/>
          </a:xfrm>
          <a:custGeom>
            <a:avLst/>
            <a:gdLst/>
            <a:ahLst/>
            <a:cxnLst>
              <a:cxn ang="0">
                <a:pos x="0" y="1816"/>
              </a:cxn>
              <a:cxn ang="0">
                <a:pos x="168" y="1752"/>
              </a:cxn>
              <a:cxn ang="0">
                <a:pos x="344" y="1696"/>
              </a:cxn>
              <a:cxn ang="0">
                <a:pos x="512" y="1640"/>
              </a:cxn>
              <a:cxn ang="0">
                <a:pos x="680" y="1576"/>
              </a:cxn>
              <a:cxn ang="0">
                <a:pos x="848" y="1520"/>
              </a:cxn>
              <a:cxn ang="0">
                <a:pos x="1016" y="1456"/>
              </a:cxn>
              <a:cxn ang="0">
                <a:pos x="1184" y="1400"/>
              </a:cxn>
              <a:cxn ang="0">
                <a:pos x="1352" y="1296"/>
              </a:cxn>
              <a:cxn ang="0">
                <a:pos x="1528" y="1184"/>
              </a:cxn>
              <a:cxn ang="0">
                <a:pos x="1696" y="1080"/>
              </a:cxn>
              <a:cxn ang="0">
                <a:pos x="1864" y="968"/>
              </a:cxn>
              <a:cxn ang="0">
                <a:pos x="2032" y="864"/>
              </a:cxn>
              <a:cxn ang="0">
                <a:pos x="2200" y="752"/>
              </a:cxn>
              <a:cxn ang="0">
                <a:pos x="2368" y="648"/>
              </a:cxn>
              <a:cxn ang="0">
                <a:pos x="2536" y="536"/>
              </a:cxn>
              <a:cxn ang="0">
                <a:pos x="2712" y="432"/>
              </a:cxn>
              <a:cxn ang="0">
                <a:pos x="2880" y="328"/>
              </a:cxn>
              <a:cxn ang="0">
                <a:pos x="3048" y="216"/>
              </a:cxn>
              <a:cxn ang="0">
                <a:pos x="3216" y="112"/>
              </a:cxn>
              <a:cxn ang="0">
                <a:pos x="3384" y="0"/>
              </a:cxn>
            </a:cxnLst>
            <a:rect l="0" t="0" r="r" b="b"/>
            <a:pathLst>
              <a:path w="3385" h="1817">
                <a:moveTo>
                  <a:pt x="0" y="1816"/>
                </a:moveTo>
                <a:lnTo>
                  <a:pt x="168" y="1752"/>
                </a:lnTo>
                <a:lnTo>
                  <a:pt x="344" y="1696"/>
                </a:lnTo>
                <a:lnTo>
                  <a:pt x="512" y="1640"/>
                </a:lnTo>
                <a:lnTo>
                  <a:pt x="680" y="1576"/>
                </a:lnTo>
                <a:lnTo>
                  <a:pt x="848" y="1520"/>
                </a:lnTo>
                <a:lnTo>
                  <a:pt x="1016" y="1456"/>
                </a:lnTo>
                <a:lnTo>
                  <a:pt x="1184" y="1400"/>
                </a:lnTo>
                <a:lnTo>
                  <a:pt x="1352" y="1296"/>
                </a:lnTo>
                <a:lnTo>
                  <a:pt x="1528" y="1184"/>
                </a:lnTo>
                <a:lnTo>
                  <a:pt x="1696" y="1080"/>
                </a:lnTo>
                <a:lnTo>
                  <a:pt x="1864" y="968"/>
                </a:lnTo>
                <a:lnTo>
                  <a:pt x="2032" y="864"/>
                </a:lnTo>
                <a:lnTo>
                  <a:pt x="2200" y="752"/>
                </a:lnTo>
                <a:lnTo>
                  <a:pt x="2368" y="648"/>
                </a:lnTo>
                <a:lnTo>
                  <a:pt x="2536" y="536"/>
                </a:lnTo>
                <a:lnTo>
                  <a:pt x="2712" y="432"/>
                </a:lnTo>
                <a:lnTo>
                  <a:pt x="2880" y="328"/>
                </a:lnTo>
                <a:lnTo>
                  <a:pt x="3048" y="216"/>
                </a:lnTo>
                <a:lnTo>
                  <a:pt x="3216" y="112"/>
                </a:lnTo>
                <a:lnTo>
                  <a:pt x="3384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7" name="Freeform 237"/>
          <p:cNvSpPr>
            <a:spLocks/>
          </p:cNvSpPr>
          <p:nvPr/>
        </p:nvSpPr>
        <p:spPr bwMode="auto">
          <a:xfrm>
            <a:off x="1463675" y="3695700"/>
            <a:ext cx="5373688" cy="573088"/>
          </a:xfrm>
          <a:custGeom>
            <a:avLst/>
            <a:gdLst/>
            <a:ahLst/>
            <a:cxnLst>
              <a:cxn ang="0">
                <a:pos x="0" y="360"/>
              </a:cxn>
              <a:cxn ang="0">
                <a:pos x="168" y="344"/>
              </a:cxn>
              <a:cxn ang="0">
                <a:pos x="344" y="320"/>
              </a:cxn>
              <a:cxn ang="0">
                <a:pos x="512" y="304"/>
              </a:cxn>
              <a:cxn ang="0">
                <a:pos x="680" y="288"/>
              </a:cxn>
              <a:cxn ang="0">
                <a:pos x="848" y="272"/>
              </a:cxn>
              <a:cxn ang="0">
                <a:pos x="1016" y="248"/>
              </a:cxn>
              <a:cxn ang="0">
                <a:pos x="1184" y="232"/>
              </a:cxn>
              <a:cxn ang="0">
                <a:pos x="1352" y="216"/>
              </a:cxn>
              <a:cxn ang="0">
                <a:pos x="1528" y="200"/>
              </a:cxn>
              <a:cxn ang="0">
                <a:pos x="1696" y="176"/>
              </a:cxn>
              <a:cxn ang="0">
                <a:pos x="1864" y="160"/>
              </a:cxn>
              <a:cxn ang="0">
                <a:pos x="2032" y="144"/>
              </a:cxn>
              <a:cxn ang="0">
                <a:pos x="2200" y="128"/>
              </a:cxn>
              <a:cxn ang="0">
                <a:pos x="2368" y="104"/>
              </a:cxn>
              <a:cxn ang="0">
                <a:pos x="2536" y="88"/>
              </a:cxn>
              <a:cxn ang="0">
                <a:pos x="2712" y="72"/>
              </a:cxn>
              <a:cxn ang="0">
                <a:pos x="2880" y="56"/>
              </a:cxn>
              <a:cxn ang="0">
                <a:pos x="3048" y="32"/>
              </a:cxn>
              <a:cxn ang="0">
                <a:pos x="3216" y="16"/>
              </a:cxn>
              <a:cxn ang="0">
                <a:pos x="3384" y="0"/>
              </a:cxn>
            </a:cxnLst>
            <a:rect l="0" t="0" r="r" b="b"/>
            <a:pathLst>
              <a:path w="3385" h="361">
                <a:moveTo>
                  <a:pt x="0" y="360"/>
                </a:moveTo>
                <a:lnTo>
                  <a:pt x="168" y="344"/>
                </a:lnTo>
                <a:lnTo>
                  <a:pt x="344" y="320"/>
                </a:lnTo>
                <a:lnTo>
                  <a:pt x="512" y="304"/>
                </a:lnTo>
                <a:lnTo>
                  <a:pt x="680" y="288"/>
                </a:lnTo>
                <a:lnTo>
                  <a:pt x="848" y="272"/>
                </a:lnTo>
                <a:lnTo>
                  <a:pt x="1016" y="248"/>
                </a:lnTo>
                <a:lnTo>
                  <a:pt x="1184" y="232"/>
                </a:lnTo>
                <a:lnTo>
                  <a:pt x="1352" y="216"/>
                </a:lnTo>
                <a:lnTo>
                  <a:pt x="1528" y="200"/>
                </a:lnTo>
                <a:lnTo>
                  <a:pt x="1696" y="176"/>
                </a:lnTo>
                <a:lnTo>
                  <a:pt x="1864" y="160"/>
                </a:lnTo>
                <a:lnTo>
                  <a:pt x="2032" y="144"/>
                </a:lnTo>
                <a:lnTo>
                  <a:pt x="2200" y="128"/>
                </a:lnTo>
                <a:lnTo>
                  <a:pt x="2368" y="104"/>
                </a:lnTo>
                <a:lnTo>
                  <a:pt x="2536" y="88"/>
                </a:lnTo>
                <a:lnTo>
                  <a:pt x="2712" y="72"/>
                </a:lnTo>
                <a:lnTo>
                  <a:pt x="2880" y="56"/>
                </a:lnTo>
                <a:lnTo>
                  <a:pt x="3048" y="32"/>
                </a:lnTo>
                <a:lnTo>
                  <a:pt x="3216" y="16"/>
                </a:lnTo>
                <a:lnTo>
                  <a:pt x="3384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8" name="Rectangle 238"/>
          <p:cNvSpPr>
            <a:spLocks noChangeArrowheads="1"/>
          </p:cNvSpPr>
          <p:nvPr/>
        </p:nvSpPr>
        <p:spPr bwMode="auto">
          <a:xfrm>
            <a:off x="1431925" y="4227513"/>
            <a:ext cx="50800" cy="66675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9" name="Rectangle 239"/>
          <p:cNvSpPr>
            <a:spLocks noChangeArrowheads="1"/>
          </p:cNvSpPr>
          <p:nvPr/>
        </p:nvSpPr>
        <p:spPr bwMode="auto">
          <a:xfrm>
            <a:off x="1698625" y="4125913"/>
            <a:ext cx="50800" cy="66675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0" name="Rectangle 240"/>
          <p:cNvSpPr>
            <a:spLocks noChangeArrowheads="1"/>
          </p:cNvSpPr>
          <p:nvPr/>
        </p:nvSpPr>
        <p:spPr bwMode="auto">
          <a:xfrm>
            <a:off x="1978025" y="40449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1" name="Rectangle 241"/>
          <p:cNvSpPr>
            <a:spLocks noChangeArrowheads="1"/>
          </p:cNvSpPr>
          <p:nvPr/>
        </p:nvSpPr>
        <p:spPr bwMode="auto">
          <a:xfrm>
            <a:off x="2244725" y="39560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2" name="Rectangle 242"/>
          <p:cNvSpPr>
            <a:spLocks noChangeArrowheads="1"/>
          </p:cNvSpPr>
          <p:nvPr/>
        </p:nvSpPr>
        <p:spPr bwMode="auto">
          <a:xfrm>
            <a:off x="2511425" y="38544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3" name="Rectangle 243"/>
          <p:cNvSpPr>
            <a:spLocks noChangeArrowheads="1"/>
          </p:cNvSpPr>
          <p:nvPr/>
        </p:nvSpPr>
        <p:spPr bwMode="auto">
          <a:xfrm>
            <a:off x="2778125" y="37655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4" name="Rectangle 244"/>
          <p:cNvSpPr>
            <a:spLocks noChangeArrowheads="1"/>
          </p:cNvSpPr>
          <p:nvPr/>
        </p:nvSpPr>
        <p:spPr bwMode="auto">
          <a:xfrm>
            <a:off x="3044825" y="36639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5" name="Rectangle 245"/>
          <p:cNvSpPr>
            <a:spLocks noChangeArrowheads="1"/>
          </p:cNvSpPr>
          <p:nvPr/>
        </p:nvSpPr>
        <p:spPr bwMode="auto">
          <a:xfrm>
            <a:off x="3311525" y="35750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6" name="Rectangle 246"/>
          <p:cNvSpPr>
            <a:spLocks noChangeArrowheads="1"/>
          </p:cNvSpPr>
          <p:nvPr/>
        </p:nvSpPr>
        <p:spPr bwMode="auto">
          <a:xfrm>
            <a:off x="3578225" y="34099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7" name="Rectangle 247"/>
          <p:cNvSpPr>
            <a:spLocks noChangeArrowheads="1"/>
          </p:cNvSpPr>
          <p:nvPr/>
        </p:nvSpPr>
        <p:spPr bwMode="auto">
          <a:xfrm>
            <a:off x="3857625" y="32321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8" name="Rectangle 248"/>
          <p:cNvSpPr>
            <a:spLocks noChangeArrowheads="1"/>
          </p:cNvSpPr>
          <p:nvPr/>
        </p:nvSpPr>
        <p:spPr bwMode="auto">
          <a:xfrm>
            <a:off x="4124325" y="30670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9" name="Rectangle 249"/>
          <p:cNvSpPr>
            <a:spLocks noChangeArrowheads="1"/>
          </p:cNvSpPr>
          <p:nvPr/>
        </p:nvSpPr>
        <p:spPr bwMode="auto">
          <a:xfrm>
            <a:off x="4391025" y="28892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0" name="Rectangle 250"/>
          <p:cNvSpPr>
            <a:spLocks noChangeArrowheads="1"/>
          </p:cNvSpPr>
          <p:nvPr/>
        </p:nvSpPr>
        <p:spPr bwMode="auto">
          <a:xfrm>
            <a:off x="4657725" y="27241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1" name="Rectangle 251"/>
          <p:cNvSpPr>
            <a:spLocks noChangeArrowheads="1"/>
          </p:cNvSpPr>
          <p:nvPr/>
        </p:nvSpPr>
        <p:spPr bwMode="auto">
          <a:xfrm>
            <a:off x="4924425" y="25463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2" name="Rectangle 252"/>
          <p:cNvSpPr>
            <a:spLocks noChangeArrowheads="1"/>
          </p:cNvSpPr>
          <p:nvPr/>
        </p:nvSpPr>
        <p:spPr bwMode="auto">
          <a:xfrm>
            <a:off x="5191125" y="23812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3" name="Rectangle 253"/>
          <p:cNvSpPr>
            <a:spLocks noChangeArrowheads="1"/>
          </p:cNvSpPr>
          <p:nvPr/>
        </p:nvSpPr>
        <p:spPr bwMode="auto">
          <a:xfrm>
            <a:off x="5457825" y="22034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4" name="Rectangle 254"/>
          <p:cNvSpPr>
            <a:spLocks noChangeArrowheads="1"/>
          </p:cNvSpPr>
          <p:nvPr/>
        </p:nvSpPr>
        <p:spPr bwMode="auto">
          <a:xfrm>
            <a:off x="5737225" y="20383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5" name="Rectangle 255"/>
          <p:cNvSpPr>
            <a:spLocks noChangeArrowheads="1"/>
          </p:cNvSpPr>
          <p:nvPr/>
        </p:nvSpPr>
        <p:spPr bwMode="auto">
          <a:xfrm>
            <a:off x="6003925" y="18732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6" name="Rectangle 256"/>
          <p:cNvSpPr>
            <a:spLocks noChangeArrowheads="1"/>
          </p:cNvSpPr>
          <p:nvPr/>
        </p:nvSpPr>
        <p:spPr bwMode="auto">
          <a:xfrm>
            <a:off x="6270625" y="16954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7" name="Rectangle 257"/>
          <p:cNvSpPr>
            <a:spLocks noChangeArrowheads="1"/>
          </p:cNvSpPr>
          <p:nvPr/>
        </p:nvSpPr>
        <p:spPr bwMode="auto">
          <a:xfrm>
            <a:off x="6537325" y="15303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8" name="Rectangle 258"/>
          <p:cNvSpPr>
            <a:spLocks noChangeArrowheads="1"/>
          </p:cNvSpPr>
          <p:nvPr/>
        </p:nvSpPr>
        <p:spPr bwMode="auto">
          <a:xfrm>
            <a:off x="6804025" y="13525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9" name="Rectangle 259"/>
          <p:cNvSpPr>
            <a:spLocks noChangeArrowheads="1"/>
          </p:cNvSpPr>
          <p:nvPr/>
        </p:nvSpPr>
        <p:spPr bwMode="auto">
          <a:xfrm>
            <a:off x="1431925" y="4227513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0" name="Rectangle 260"/>
          <p:cNvSpPr>
            <a:spLocks noChangeArrowheads="1"/>
          </p:cNvSpPr>
          <p:nvPr/>
        </p:nvSpPr>
        <p:spPr bwMode="auto">
          <a:xfrm>
            <a:off x="1698625" y="4202113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1" name="Rectangle 261"/>
          <p:cNvSpPr>
            <a:spLocks noChangeArrowheads="1"/>
          </p:cNvSpPr>
          <p:nvPr/>
        </p:nvSpPr>
        <p:spPr bwMode="auto">
          <a:xfrm>
            <a:off x="1978025" y="4164013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2" name="Rectangle 262"/>
          <p:cNvSpPr>
            <a:spLocks noChangeArrowheads="1"/>
          </p:cNvSpPr>
          <p:nvPr/>
        </p:nvSpPr>
        <p:spPr bwMode="auto">
          <a:xfrm>
            <a:off x="2244725" y="4138613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3" name="Rectangle 263"/>
          <p:cNvSpPr>
            <a:spLocks noChangeArrowheads="1"/>
          </p:cNvSpPr>
          <p:nvPr/>
        </p:nvSpPr>
        <p:spPr bwMode="auto">
          <a:xfrm>
            <a:off x="2511425" y="4113213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4" name="Rectangle 264"/>
          <p:cNvSpPr>
            <a:spLocks noChangeArrowheads="1"/>
          </p:cNvSpPr>
          <p:nvPr/>
        </p:nvSpPr>
        <p:spPr bwMode="auto">
          <a:xfrm>
            <a:off x="2778125" y="4087813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5" name="Rectangle 265"/>
          <p:cNvSpPr>
            <a:spLocks noChangeArrowheads="1"/>
          </p:cNvSpPr>
          <p:nvPr/>
        </p:nvSpPr>
        <p:spPr bwMode="auto">
          <a:xfrm>
            <a:off x="3044825" y="4049713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6" name="Rectangle 266"/>
          <p:cNvSpPr>
            <a:spLocks noChangeArrowheads="1"/>
          </p:cNvSpPr>
          <p:nvPr/>
        </p:nvSpPr>
        <p:spPr bwMode="auto">
          <a:xfrm>
            <a:off x="3311525" y="40322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7" name="Rectangle 267"/>
          <p:cNvSpPr>
            <a:spLocks noChangeArrowheads="1"/>
          </p:cNvSpPr>
          <p:nvPr/>
        </p:nvSpPr>
        <p:spPr bwMode="auto">
          <a:xfrm>
            <a:off x="3578225" y="40068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8" name="Rectangle 268"/>
          <p:cNvSpPr>
            <a:spLocks noChangeArrowheads="1"/>
          </p:cNvSpPr>
          <p:nvPr/>
        </p:nvSpPr>
        <p:spPr bwMode="auto">
          <a:xfrm>
            <a:off x="3857625" y="39814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9" name="Rectangle 269"/>
          <p:cNvSpPr>
            <a:spLocks noChangeArrowheads="1"/>
          </p:cNvSpPr>
          <p:nvPr/>
        </p:nvSpPr>
        <p:spPr bwMode="auto">
          <a:xfrm>
            <a:off x="4124325" y="39433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0" name="Rectangle 270"/>
          <p:cNvSpPr>
            <a:spLocks noChangeArrowheads="1"/>
          </p:cNvSpPr>
          <p:nvPr/>
        </p:nvSpPr>
        <p:spPr bwMode="auto">
          <a:xfrm>
            <a:off x="4391025" y="39179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1" name="Rectangle 271"/>
          <p:cNvSpPr>
            <a:spLocks noChangeArrowheads="1"/>
          </p:cNvSpPr>
          <p:nvPr/>
        </p:nvSpPr>
        <p:spPr bwMode="auto">
          <a:xfrm>
            <a:off x="4657725" y="38925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2" name="Rectangle 272"/>
          <p:cNvSpPr>
            <a:spLocks noChangeArrowheads="1"/>
          </p:cNvSpPr>
          <p:nvPr/>
        </p:nvSpPr>
        <p:spPr bwMode="auto">
          <a:xfrm>
            <a:off x="4924425" y="38671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3" name="Rectangle 273"/>
          <p:cNvSpPr>
            <a:spLocks noChangeArrowheads="1"/>
          </p:cNvSpPr>
          <p:nvPr/>
        </p:nvSpPr>
        <p:spPr bwMode="auto">
          <a:xfrm>
            <a:off x="5191125" y="38290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4" name="Rectangle 274"/>
          <p:cNvSpPr>
            <a:spLocks noChangeArrowheads="1"/>
          </p:cNvSpPr>
          <p:nvPr/>
        </p:nvSpPr>
        <p:spPr bwMode="auto">
          <a:xfrm>
            <a:off x="5457825" y="38036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5" name="Rectangle 275"/>
          <p:cNvSpPr>
            <a:spLocks noChangeArrowheads="1"/>
          </p:cNvSpPr>
          <p:nvPr/>
        </p:nvSpPr>
        <p:spPr bwMode="auto">
          <a:xfrm>
            <a:off x="5737225" y="37782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6" name="Rectangle 276"/>
          <p:cNvSpPr>
            <a:spLocks noChangeArrowheads="1"/>
          </p:cNvSpPr>
          <p:nvPr/>
        </p:nvSpPr>
        <p:spPr bwMode="auto">
          <a:xfrm>
            <a:off x="6003925" y="37528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7" name="Rectangle 277"/>
          <p:cNvSpPr>
            <a:spLocks noChangeArrowheads="1"/>
          </p:cNvSpPr>
          <p:nvPr/>
        </p:nvSpPr>
        <p:spPr bwMode="auto">
          <a:xfrm>
            <a:off x="6270625" y="37147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8" name="Rectangle 278"/>
          <p:cNvSpPr>
            <a:spLocks noChangeArrowheads="1"/>
          </p:cNvSpPr>
          <p:nvPr/>
        </p:nvSpPr>
        <p:spPr bwMode="auto">
          <a:xfrm>
            <a:off x="6537325" y="36893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9" name="Rectangle 279"/>
          <p:cNvSpPr>
            <a:spLocks noChangeArrowheads="1"/>
          </p:cNvSpPr>
          <p:nvPr/>
        </p:nvSpPr>
        <p:spPr bwMode="auto">
          <a:xfrm>
            <a:off x="6804025" y="36639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60" name="Rectangle 280"/>
          <p:cNvSpPr>
            <a:spLocks noChangeArrowheads="1"/>
          </p:cNvSpPr>
          <p:nvPr/>
        </p:nvSpPr>
        <p:spPr bwMode="auto">
          <a:xfrm>
            <a:off x="1058863" y="4010025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10" charset="0"/>
              </a:rPr>
              <a:t>1</a:t>
            </a:r>
            <a:endParaRPr lang="en-US" sz="2800" b="1">
              <a:latin typeface="Arial" pitchFamily="-110" charset="0"/>
            </a:endParaRPr>
          </a:p>
        </p:txBody>
      </p:sp>
      <p:sp>
        <p:nvSpPr>
          <p:cNvPr id="1019161" name="Rectangle 281"/>
          <p:cNvSpPr>
            <a:spLocks noChangeArrowheads="1"/>
          </p:cNvSpPr>
          <p:nvPr/>
        </p:nvSpPr>
        <p:spPr bwMode="auto">
          <a:xfrm>
            <a:off x="817563" y="3044825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10" charset="0"/>
              </a:rPr>
              <a:t>10</a:t>
            </a:r>
            <a:endParaRPr lang="en-US" sz="2800" b="1">
              <a:latin typeface="Arial" pitchFamily="-110" charset="0"/>
            </a:endParaRPr>
          </a:p>
        </p:txBody>
      </p:sp>
      <p:sp>
        <p:nvSpPr>
          <p:cNvPr id="1019162" name="Rectangle 282"/>
          <p:cNvSpPr>
            <a:spLocks noChangeArrowheads="1"/>
          </p:cNvSpPr>
          <p:nvPr/>
        </p:nvSpPr>
        <p:spPr bwMode="auto">
          <a:xfrm>
            <a:off x="682625" y="2108200"/>
            <a:ext cx="688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10" charset="0"/>
              </a:rPr>
              <a:t>100</a:t>
            </a:r>
            <a:endParaRPr lang="en-US" sz="2800" b="1">
              <a:latin typeface="Arial" pitchFamily="-110" charset="0"/>
            </a:endParaRPr>
          </a:p>
        </p:txBody>
      </p:sp>
      <p:sp>
        <p:nvSpPr>
          <p:cNvPr id="1019163" name="Rectangle 283"/>
          <p:cNvSpPr>
            <a:spLocks noChangeArrowheads="1"/>
          </p:cNvSpPr>
          <p:nvPr/>
        </p:nvSpPr>
        <p:spPr bwMode="auto">
          <a:xfrm>
            <a:off x="606425" y="1193800"/>
            <a:ext cx="8588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10" charset="0"/>
              </a:rPr>
              <a:t>1000</a:t>
            </a:r>
            <a:endParaRPr lang="en-US" sz="2800" b="1">
              <a:latin typeface="Arial" pitchFamily="-110" charset="0"/>
            </a:endParaRPr>
          </a:p>
        </p:txBody>
      </p:sp>
      <p:sp>
        <p:nvSpPr>
          <p:cNvPr id="1019164" name="Rectangle 284"/>
          <p:cNvSpPr>
            <a:spLocks noChangeArrowheads="1"/>
          </p:cNvSpPr>
          <p:nvPr/>
        </p:nvSpPr>
        <p:spPr bwMode="auto">
          <a:xfrm rot="16200000">
            <a:off x="12025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1980</a:t>
            </a:r>
          </a:p>
        </p:txBody>
      </p:sp>
      <p:sp>
        <p:nvSpPr>
          <p:cNvPr id="1019165" name="Rectangle 285"/>
          <p:cNvSpPr>
            <a:spLocks noChangeArrowheads="1"/>
          </p:cNvSpPr>
          <p:nvPr/>
        </p:nvSpPr>
        <p:spPr bwMode="auto">
          <a:xfrm rot="16200000">
            <a:off x="14692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1981</a:t>
            </a:r>
          </a:p>
        </p:txBody>
      </p:sp>
      <p:sp>
        <p:nvSpPr>
          <p:cNvPr id="1019166" name="Rectangle 286"/>
          <p:cNvSpPr>
            <a:spLocks noChangeArrowheads="1"/>
          </p:cNvSpPr>
          <p:nvPr/>
        </p:nvSpPr>
        <p:spPr bwMode="auto">
          <a:xfrm rot="16200000">
            <a:off x="20026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1983</a:t>
            </a:r>
          </a:p>
        </p:txBody>
      </p:sp>
      <p:sp>
        <p:nvSpPr>
          <p:cNvPr id="1019167" name="Rectangle 287"/>
          <p:cNvSpPr>
            <a:spLocks noChangeArrowheads="1"/>
          </p:cNvSpPr>
          <p:nvPr/>
        </p:nvSpPr>
        <p:spPr bwMode="auto">
          <a:xfrm rot="16200000">
            <a:off x="22693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1984</a:t>
            </a:r>
          </a:p>
        </p:txBody>
      </p:sp>
      <p:sp>
        <p:nvSpPr>
          <p:cNvPr id="1019168" name="Rectangle 288"/>
          <p:cNvSpPr>
            <a:spLocks noChangeArrowheads="1"/>
          </p:cNvSpPr>
          <p:nvPr/>
        </p:nvSpPr>
        <p:spPr bwMode="auto">
          <a:xfrm rot="16200000">
            <a:off x="25360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1985</a:t>
            </a:r>
          </a:p>
        </p:txBody>
      </p:sp>
      <p:sp>
        <p:nvSpPr>
          <p:cNvPr id="1019169" name="Rectangle 289"/>
          <p:cNvSpPr>
            <a:spLocks noChangeArrowheads="1"/>
          </p:cNvSpPr>
          <p:nvPr/>
        </p:nvSpPr>
        <p:spPr bwMode="auto">
          <a:xfrm rot="16200000">
            <a:off x="28154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1986</a:t>
            </a:r>
          </a:p>
        </p:txBody>
      </p:sp>
      <p:sp>
        <p:nvSpPr>
          <p:cNvPr id="1019170" name="Rectangle 290"/>
          <p:cNvSpPr>
            <a:spLocks noChangeArrowheads="1"/>
          </p:cNvSpPr>
          <p:nvPr/>
        </p:nvSpPr>
        <p:spPr bwMode="auto">
          <a:xfrm rot="16200000">
            <a:off x="30821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1987</a:t>
            </a:r>
          </a:p>
        </p:txBody>
      </p:sp>
      <p:sp>
        <p:nvSpPr>
          <p:cNvPr id="1019171" name="Rectangle 291"/>
          <p:cNvSpPr>
            <a:spLocks noChangeArrowheads="1"/>
          </p:cNvSpPr>
          <p:nvPr/>
        </p:nvSpPr>
        <p:spPr bwMode="auto">
          <a:xfrm rot="16200000">
            <a:off x="33488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1988</a:t>
            </a:r>
          </a:p>
        </p:txBody>
      </p:sp>
      <p:sp>
        <p:nvSpPr>
          <p:cNvPr id="1019172" name="Rectangle 292"/>
          <p:cNvSpPr>
            <a:spLocks noChangeArrowheads="1"/>
          </p:cNvSpPr>
          <p:nvPr/>
        </p:nvSpPr>
        <p:spPr bwMode="auto">
          <a:xfrm rot="16200000">
            <a:off x="3640931" y="45219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1989</a:t>
            </a:r>
          </a:p>
        </p:txBody>
      </p:sp>
      <p:sp>
        <p:nvSpPr>
          <p:cNvPr id="1019173" name="Rectangle 293"/>
          <p:cNvSpPr>
            <a:spLocks noChangeArrowheads="1"/>
          </p:cNvSpPr>
          <p:nvPr/>
        </p:nvSpPr>
        <p:spPr bwMode="auto">
          <a:xfrm rot="16200000">
            <a:off x="38822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1990</a:t>
            </a:r>
          </a:p>
        </p:txBody>
      </p:sp>
      <p:sp>
        <p:nvSpPr>
          <p:cNvPr id="1019174" name="Rectangle 294"/>
          <p:cNvSpPr>
            <a:spLocks noChangeArrowheads="1"/>
          </p:cNvSpPr>
          <p:nvPr/>
        </p:nvSpPr>
        <p:spPr bwMode="auto">
          <a:xfrm rot="16200000">
            <a:off x="41489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1991</a:t>
            </a:r>
          </a:p>
        </p:txBody>
      </p:sp>
      <p:sp>
        <p:nvSpPr>
          <p:cNvPr id="1019175" name="Rectangle 295"/>
          <p:cNvSpPr>
            <a:spLocks noChangeArrowheads="1"/>
          </p:cNvSpPr>
          <p:nvPr/>
        </p:nvSpPr>
        <p:spPr bwMode="auto">
          <a:xfrm rot="16200000">
            <a:off x="44283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1992</a:t>
            </a:r>
          </a:p>
        </p:txBody>
      </p:sp>
      <p:sp>
        <p:nvSpPr>
          <p:cNvPr id="1019176" name="Rectangle 296"/>
          <p:cNvSpPr>
            <a:spLocks noChangeArrowheads="1"/>
          </p:cNvSpPr>
          <p:nvPr/>
        </p:nvSpPr>
        <p:spPr bwMode="auto">
          <a:xfrm rot="16200000">
            <a:off x="46950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1993</a:t>
            </a:r>
          </a:p>
        </p:txBody>
      </p:sp>
      <p:sp>
        <p:nvSpPr>
          <p:cNvPr id="1019177" name="Rectangle 297"/>
          <p:cNvSpPr>
            <a:spLocks noChangeArrowheads="1"/>
          </p:cNvSpPr>
          <p:nvPr/>
        </p:nvSpPr>
        <p:spPr bwMode="auto">
          <a:xfrm rot="16200000">
            <a:off x="49617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1994</a:t>
            </a:r>
          </a:p>
        </p:txBody>
      </p:sp>
      <p:sp>
        <p:nvSpPr>
          <p:cNvPr id="1019178" name="Rectangle 298"/>
          <p:cNvSpPr>
            <a:spLocks noChangeArrowheads="1"/>
          </p:cNvSpPr>
          <p:nvPr/>
        </p:nvSpPr>
        <p:spPr bwMode="auto">
          <a:xfrm rot="16200000">
            <a:off x="52284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1995</a:t>
            </a:r>
          </a:p>
        </p:txBody>
      </p:sp>
      <p:sp>
        <p:nvSpPr>
          <p:cNvPr id="1019179" name="Rectangle 299"/>
          <p:cNvSpPr>
            <a:spLocks noChangeArrowheads="1"/>
          </p:cNvSpPr>
          <p:nvPr/>
        </p:nvSpPr>
        <p:spPr bwMode="auto">
          <a:xfrm rot="16200000">
            <a:off x="54951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1996</a:t>
            </a:r>
          </a:p>
        </p:txBody>
      </p:sp>
      <p:sp>
        <p:nvSpPr>
          <p:cNvPr id="1019180" name="Rectangle 300"/>
          <p:cNvSpPr>
            <a:spLocks noChangeArrowheads="1"/>
          </p:cNvSpPr>
          <p:nvPr/>
        </p:nvSpPr>
        <p:spPr bwMode="auto">
          <a:xfrm rot="16200000">
            <a:off x="57618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1997</a:t>
            </a:r>
          </a:p>
        </p:txBody>
      </p:sp>
      <p:sp>
        <p:nvSpPr>
          <p:cNvPr id="1019181" name="Rectangle 301"/>
          <p:cNvSpPr>
            <a:spLocks noChangeArrowheads="1"/>
          </p:cNvSpPr>
          <p:nvPr/>
        </p:nvSpPr>
        <p:spPr bwMode="auto">
          <a:xfrm rot="16200000">
            <a:off x="60285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1998</a:t>
            </a:r>
          </a:p>
        </p:txBody>
      </p:sp>
      <p:sp>
        <p:nvSpPr>
          <p:cNvPr id="1019182" name="Rectangle 302"/>
          <p:cNvSpPr>
            <a:spLocks noChangeArrowheads="1"/>
          </p:cNvSpPr>
          <p:nvPr/>
        </p:nvSpPr>
        <p:spPr bwMode="auto">
          <a:xfrm rot="16200000">
            <a:off x="63079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1999</a:t>
            </a:r>
          </a:p>
        </p:txBody>
      </p:sp>
      <p:sp>
        <p:nvSpPr>
          <p:cNvPr id="1019183" name="Rectangle 303"/>
          <p:cNvSpPr>
            <a:spLocks noChangeArrowheads="1"/>
          </p:cNvSpPr>
          <p:nvPr/>
        </p:nvSpPr>
        <p:spPr bwMode="auto">
          <a:xfrm rot="16200000">
            <a:off x="65746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2000</a:t>
            </a:r>
          </a:p>
        </p:txBody>
      </p:sp>
      <p:sp>
        <p:nvSpPr>
          <p:cNvPr id="1019184" name="Rectangle 304"/>
          <p:cNvSpPr>
            <a:spLocks noChangeArrowheads="1"/>
          </p:cNvSpPr>
          <p:nvPr/>
        </p:nvSpPr>
        <p:spPr bwMode="auto">
          <a:xfrm>
            <a:off x="6713538" y="3784600"/>
            <a:ext cx="5556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Arial" pitchFamily="-110" charset="0"/>
              </a:rPr>
              <a:t>DRAM</a:t>
            </a:r>
          </a:p>
        </p:txBody>
      </p:sp>
      <p:sp>
        <p:nvSpPr>
          <p:cNvPr id="1019185" name="Rectangle 305"/>
          <p:cNvSpPr>
            <a:spLocks noChangeArrowheads="1"/>
          </p:cNvSpPr>
          <p:nvPr/>
        </p:nvSpPr>
        <p:spPr bwMode="auto">
          <a:xfrm>
            <a:off x="6827838" y="1308100"/>
            <a:ext cx="449262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Arial" pitchFamily="-110" charset="0"/>
              </a:rPr>
              <a:t>CPU</a:t>
            </a:r>
          </a:p>
        </p:txBody>
      </p:sp>
      <p:sp>
        <p:nvSpPr>
          <p:cNvPr id="1019186" name="Arc 306"/>
          <p:cNvSpPr>
            <a:spLocks/>
          </p:cNvSpPr>
          <p:nvPr/>
        </p:nvSpPr>
        <p:spPr bwMode="auto">
          <a:xfrm>
            <a:off x="6907213" y="1135063"/>
            <a:ext cx="558800" cy="187325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39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21599"/>
                </a:moveTo>
                <a:cubicBezTo>
                  <a:pt x="-1" y="9694"/>
                  <a:pt x="9633" y="33"/>
                  <a:pt x="21539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94"/>
                  <a:pt x="9633" y="33"/>
                  <a:pt x="21539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87" name="Rectangle 307"/>
          <p:cNvSpPr>
            <a:spLocks noChangeArrowheads="1"/>
          </p:cNvSpPr>
          <p:nvPr/>
        </p:nvSpPr>
        <p:spPr bwMode="auto">
          <a:xfrm rot="16200000">
            <a:off x="17740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1982</a:t>
            </a:r>
          </a:p>
        </p:txBody>
      </p:sp>
      <p:sp>
        <p:nvSpPr>
          <p:cNvPr id="1019188" name="Line 308"/>
          <p:cNvSpPr>
            <a:spLocks noChangeShapeType="1"/>
          </p:cNvSpPr>
          <p:nvPr/>
        </p:nvSpPr>
        <p:spPr bwMode="auto">
          <a:xfrm>
            <a:off x="6059488" y="1968500"/>
            <a:ext cx="0" cy="18034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89" name="Rectangle 309"/>
          <p:cNvSpPr>
            <a:spLocks noChangeArrowheads="1"/>
          </p:cNvSpPr>
          <p:nvPr/>
        </p:nvSpPr>
        <p:spPr bwMode="auto">
          <a:xfrm>
            <a:off x="6626225" y="2032000"/>
            <a:ext cx="2325688" cy="1003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Processor-Memory</a:t>
            </a:r>
          </a:p>
          <a:p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Performance Gap:</a:t>
            </a:r>
            <a:br>
              <a:rPr lang="en-US" sz="2000">
                <a:solidFill>
                  <a:schemeClr val="accent2"/>
                </a:solidFill>
                <a:latin typeface="Arial" pitchFamily="-110" charset="0"/>
              </a:rPr>
            </a:b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(grows 50% / year)</a:t>
            </a:r>
            <a:endParaRPr lang="en-US" sz="2000" b="1">
              <a:solidFill>
                <a:schemeClr val="accent2"/>
              </a:solidFill>
              <a:latin typeface="Arial" pitchFamily="-110" charset="0"/>
            </a:endParaRPr>
          </a:p>
        </p:txBody>
      </p:sp>
      <p:sp>
        <p:nvSpPr>
          <p:cNvPr id="1019190" name="Rectangle 310"/>
          <p:cNvSpPr>
            <a:spLocks noChangeArrowheads="1"/>
          </p:cNvSpPr>
          <p:nvPr/>
        </p:nvSpPr>
        <p:spPr bwMode="auto">
          <a:xfrm rot="16200000">
            <a:off x="-867568" y="2512218"/>
            <a:ext cx="2387600" cy="601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b="1">
                <a:solidFill>
                  <a:schemeClr val="accent2"/>
                </a:solidFill>
                <a:latin typeface="Arial" pitchFamily="-110" charset="0"/>
              </a:rPr>
              <a:t>Performance</a:t>
            </a:r>
            <a:endParaRPr lang="en-US" sz="2800" b="1">
              <a:latin typeface="Arial" pitchFamily="-110" charset="0"/>
            </a:endParaRPr>
          </a:p>
        </p:txBody>
      </p:sp>
      <p:sp>
        <p:nvSpPr>
          <p:cNvPr id="1019191" name="Rectangle 311"/>
          <p:cNvSpPr>
            <a:spLocks noChangeArrowheads="1"/>
          </p:cNvSpPr>
          <p:nvPr/>
        </p:nvSpPr>
        <p:spPr bwMode="auto">
          <a:xfrm>
            <a:off x="3733800" y="5080000"/>
            <a:ext cx="1011238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  <a:latin typeface="Arial" pitchFamily="-110" charset="0"/>
              </a:rPr>
              <a:t>Time</a:t>
            </a:r>
            <a:endParaRPr lang="en-US" sz="3200" b="1">
              <a:latin typeface="Arial" pitchFamily="-110" charset="0"/>
            </a:endParaRPr>
          </a:p>
        </p:txBody>
      </p:sp>
      <p:sp>
        <p:nvSpPr>
          <p:cNvPr id="1019192" name="Rectangle 312"/>
          <p:cNvSpPr>
            <a:spLocks noChangeArrowheads="1"/>
          </p:cNvSpPr>
          <p:nvPr/>
        </p:nvSpPr>
        <p:spPr bwMode="auto">
          <a:xfrm>
            <a:off x="2057400" y="1555750"/>
            <a:ext cx="403066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Arial" pitchFamily="-110" charset="0"/>
              </a:rPr>
              <a:t>CPU-DRAM Gap</a:t>
            </a:r>
            <a:r>
              <a:rPr lang="en-US">
                <a:solidFill>
                  <a:srgbClr val="FC0128"/>
                </a:solidFill>
                <a:latin typeface="Arial" pitchFamily="-110" charset="0"/>
              </a:rPr>
              <a:t>“Moore’s Law”</a:t>
            </a:r>
          </a:p>
        </p:txBody>
      </p:sp>
      <p:sp>
        <p:nvSpPr>
          <p:cNvPr id="1019194" name="Text Box 314"/>
          <p:cNvSpPr txBox="1">
            <a:spLocks noChangeArrowheads="1"/>
          </p:cNvSpPr>
          <p:nvPr/>
        </p:nvSpPr>
        <p:spPr bwMode="auto">
          <a:xfrm>
            <a:off x="152400" y="5232400"/>
            <a:ext cx="8991600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 u="sng">
                <a:latin typeface="Arial" pitchFamily="-110" charset="0"/>
              </a:rPr>
              <a:t>Problem:</a:t>
            </a:r>
            <a:r>
              <a:rPr lang="en-US" b="1">
                <a:latin typeface="Arial" pitchFamily="-110" charset="0"/>
              </a:rPr>
              <a:t> </a:t>
            </a:r>
          </a:p>
          <a:p>
            <a:pPr lvl="1">
              <a:lnSpc>
                <a:spcPct val="40000"/>
              </a:lnSpc>
              <a:spcBef>
                <a:spcPct val="50000"/>
              </a:spcBef>
            </a:pPr>
            <a:r>
              <a:rPr lang="en-US">
                <a:latin typeface="Arial" pitchFamily="-110" charset="0"/>
              </a:rPr>
              <a:t>Improvements in access time are not enough to catch up</a:t>
            </a:r>
            <a:endParaRPr lang="en-US" b="1">
              <a:latin typeface="Arial" pitchFamily="-110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b="1" i="1" u="sng">
                <a:latin typeface="Arial" pitchFamily="-110" charset="0"/>
              </a:rPr>
              <a:t>Solution:</a:t>
            </a:r>
            <a:r>
              <a:rPr lang="en-US" b="1">
                <a:latin typeface="Arial" pitchFamily="-110" charset="0"/>
              </a:rPr>
              <a:t> </a:t>
            </a:r>
          </a:p>
          <a:p>
            <a:pPr lvl="1">
              <a:lnSpc>
                <a:spcPct val="50000"/>
              </a:lnSpc>
              <a:spcBef>
                <a:spcPct val="50000"/>
              </a:spcBef>
            </a:pPr>
            <a:r>
              <a:rPr lang="en-US">
                <a:latin typeface="Arial" pitchFamily="-110" charset="0"/>
              </a:rPr>
              <a:t>Increase the bandwidth of main memory (improve throughput)</a:t>
            </a:r>
            <a:endParaRPr lang="en-US" b="1"/>
          </a:p>
        </p:txBody>
      </p:sp>
      <p:sp>
        <p:nvSpPr>
          <p:cNvPr id="1019198" name="Rectangle 3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Processor-Memory Performance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9907" name="Object 3"/>
          <p:cNvGraphicFramePr>
            <a:graphicFrameLocks noChangeAspect="1"/>
          </p:cNvGraphicFramePr>
          <p:nvPr/>
        </p:nvGraphicFramePr>
        <p:xfrm>
          <a:off x="0" y="996950"/>
          <a:ext cx="9144000" cy="563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8030" name="Graphics Workshop Drawing" r:id="rId4" imgW="5604120" imgH="3511800" progId="">
                  <p:embed/>
                </p:oleObj>
              </mc:Choice>
              <mc:Fallback>
                <p:oleObj name="Graphics Workshop Drawing" r:id="rId4" imgW="5604120" imgH="35118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96950"/>
                        <a:ext cx="9144000" cy="563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9908" name="Rectangle 4"/>
          <p:cNvSpPr>
            <a:spLocks noChangeArrowheads="1"/>
          </p:cNvSpPr>
          <p:nvPr/>
        </p:nvSpPr>
        <p:spPr bwMode="auto">
          <a:xfrm>
            <a:off x="1828800" y="4556125"/>
            <a:ext cx="7315200" cy="157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203200" indent="-203200" eaLnBrk="1" hangingPunct="1">
              <a:spcBef>
                <a:spcPct val="20000"/>
              </a:spcBef>
              <a:buClr>
                <a:srgbClr val="FF0000"/>
              </a:buClr>
              <a:buFontTx/>
              <a:buChar char="•"/>
            </a:pPr>
            <a:r>
              <a:rPr lang="en-US" sz="2000" i="1">
                <a:solidFill>
                  <a:schemeClr val="accent2"/>
                </a:solidFill>
                <a:latin typeface="Arial" pitchFamily="-110" charset="0"/>
              </a:rPr>
              <a:t> Simple</a:t>
            </a: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:</a:t>
            </a:r>
            <a:r>
              <a:rPr lang="en-US" sz="2000">
                <a:latin typeface="Arial" pitchFamily="-110" charset="0"/>
              </a:rPr>
              <a:t> CPU, Cache, Bus, Memory same width (32 bits)</a:t>
            </a:r>
          </a:p>
          <a:p>
            <a:pPr marL="203200" indent="-203200" eaLnBrk="1" hangingPunct="1"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en-US" sz="2000" i="1">
                <a:solidFill>
                  <a:schemeClr val="accent2"/>
                </a:solidFill>
                <a:latin typeface="Arial" pitchFamily="-110" charset="0"/>
              </a:rPr>
              <a:t> Wide</a:t>
            </a: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:</a:t>
            </a:r>
            <a:r>
              <a:rPr lang="en-US" sz="2000">
                <a:latin typeface="Arial" pitchFamily="-110" charset="0"/>
              </a:rPr>
              <a:t>  CPU/Mux 1 word; Mux/Cache, Bus, Memory N words</a:t>
            </a:r>
          </a:p>
          <a:p>
            <a:pPr marL="203200" indent="-203200" eaLnBrk="1" hangingPunct="1"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en-US" sz="2000" i="1">
                <a:solidFill>
                  <a:schemeClr val="accent2"/>
                </a:solidFill>
                <a:latin typeface="Arial" pitchFamily="-110" charset="0"/>
              </a:rPr>
              <a:t> Interleaved</a:t>
            </a: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:</a:t>
            </a:r>
            <a:r>
              <a:rPr lang="en-US" sz="2000">
                <a:latin typeface="Arial" pitchFamily="-110" charset="0"/>
              </a:rPr>
              <a:t> CPU, Cache, Bus 1 word: Memory N Modules</a:t>
            </a:r>
            <a:br>
              <a:rPr lang="en-US" sz="2000">
                <a:latin typeface="Arial" pitchFamily="-110" charset="0"/>
              </a:rPr>
            </a:br>
            <a:r>
              <a:rPr lang="en-US" sz="2000">
                <a:latin typeface="Arial" pitchFamily="-110" charset="0"/>
              </a:rPr>
              <a:t>                    (4 Modules); example is </a:t>
            </a:r>
            <a:r>
              <a:rPr lang="en-US" sz="2000" i="1">
                <a:latin typeface="Arial" pitchFamily="-110" charset="0"/>
              </a:rPr>
              <a:t>word interleaved</a:t>
            </a:r>
          </a:p>
        </p:txBody>
      </p:sp>
      <p:sp>
        <p:nvSpPr>
          <p:cNvPr id="1019909" name="Text Box 5"/>
          <p:cNvSpPr txBox="1">
            <a:spLocks noChangeArrowheads="1"/>
          </p:cNvSpPr>
          <p:nvPr/>
        </p:nvSpPr>
        <p:spPr bwMode="auto">
          <a:xfrm>
            <a:off x="685800" y="6308725"/>
            <a:ext cx="8077200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pitchFamily="-110" charset="0"/>
              </a:rPr>
              <a:t>Memory organization would have significant effect on bandwidth</a:t>
            </a:r>
            <a:endParaRPr lang="en-US" b="1"/>
          </a:p>
        </p:txBody>
      </p:sp>
      <p:sp>
        <p:nvSpPr>
          <p:cNvPr id="1019911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/>
              <a:t>Memory Organization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39750" y="2051050"/>
            <a:ext cx="3340100" cy="139700"/>
            <a:chOff x="340" y="1108"/>
            <a:chExt cx="2104" cy="88"/>
          </a:xfrm>
        </p:grpSpPr>
        <p:sp>
          <p:nvSpPr>
            <p:cNvPr id="1020931" name="Rectangle 3"/>
            <p:cNvSpPr>
              <a:spLocks noChangeArrowheads="1"/>
            </p:cNvSpPr>
            <p:nvPr/>
          </p:nvSpPr>
          <p:spPr bwMode="auto">
            <a:xfrm>
              <a:off x="340" y="1108"/>
              <a:ext cx="520" cy="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0932" name="Rectangle 4"/>
            <p:cNvSpPr>
              <a:spLocks noChangeArrowheads="1"/>
            </p:cNvSpPr>
            <p:nvPr/>
          </p:nvSpPr>
          <p:spPr bwMode="auto">
            <a:xfrm>
              <a:off x="340" y="1108"/>
              <a:ext cx="2104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892550" y="2203450"/>
            <a:ext cx="3340100" cy="139700"/>
            <a:chOff x="2452" y="1204"/>
            <a:chExt cx="2104" cy="88"/>
          </a:xfrm>
        </p:grpSpPr>
        <p:sp>
          <p:nvSpPr>
            <p:cNvPr id="1020935" name="Rectangle 7"/>
            <p:cNvSpPr>
              <a:spLocks noChangeArrowheads="1"/>
            </p:cNvSpPr>
            <p:nvPr/>
          </p:nvSpPr>
          <p:spPr bwMode="auto">
            <a:xfrm>
              <a:off x="2452" y="1204"/>
              <a:ext cx="520" cy="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0936" name="Rectangle 8"/>
            <p:cNvSpPr>
              <a:spLocks noChangeArrowheads="1"/>
            </p:cNvSpPr>
            <p:nvPr/>
          </p:nvSpPr>
          <p:spPr bwMode="auto">
            <a:xfrm>
              <a:off x="2452" y="1204"/>
              <a:ext cx="2104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20937" name="Line 9"/>
          <p:cNvSpPr>
            <a:spLocks noChangeShapeType="1"/>
          </p:cNvSpPr>
          <p:nvPr/>
        </p:nvSpPr>
        <p:spPr bwMode="auto">
          <a:xfrm>
            <a:off x="533400" y="2209800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38" name="Rectangle 10"/>
          <p:cNvSpPr>
            <a:spLocks noChangeArrowheads="1"/>
          </p:cNvSpPr>
          <p:nvPr/>
        </p:nvSpPr>
        <p:spPr bwMode="auto">
          <a:xfrm>
            <a:off x="519113" y="2730500"/>
            <a:ext cx="20558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Start Access for D1</a:t>
            </a:r>
          </a:p>
        </p:txBody>
      </p:sp>
      <p:sp>
        <p:nvSpPr>
          <p:cNvPr id="1020939" name="Rectangle 11"/>
          <p:cNvSpPr>
            <a:spLocks noChangeArrowheads="1"/>
          </p:cNvSpPr>
          <p:nvPr/>
        </p:nvSpPr>
        <p:spPr bwMode="auto">
          <a:xfrm>
            <a:off x="5956300" y="1371600"/>
            <a:ext cx="6604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40" name="Rectangle 12"/>
          <p:cNvSpPr>
            <a:spLocks noChangeArrowheads="1"/>
          </p:cNvSpPr>
          <p:nvPr/>
        </p:nvSpPr>
        <p:spPr bwMode="auto">
          <a:xfrm>
            <a:off x="7404100" y="1371600"/>
            <a:ext cx="8890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41" name="Rectangle 13"/>
          <p:cNvSpPr>
            <a:spLocks noChangeArrowheads="1"/>
          </p:cNvSpPr>
          <p:nvPr/>
        </p:nvSpPr>
        <p:spPr bwMode="auto">
          <a:xfrm>
            <a:off x="6005513" y="1435100"/>
            <a:ext cx="6096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CPU</a:t>
            </a:r>
          </a:p>
        </p:txBody>
      </p:sp>
      <p:sp>
        <p:nvSpPr>
          <p:cNvPr id="1020942" name="Rectangle 14"/>
          <p:cNvSpPr>
            <a:spLocks noChangeArrowheads="1"/>
          </p:cNvSpPr>
          <p:nvPr/>
        </p:nvSpPr>
        <p:spPr bwMode="auto">
          <a:xfrm>
            <a:off x="7377113" y="1435100"/>
            <a:ext cx="96043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Memory</a:t>
            </a:r>
          </a:p>
        </p:txBody>
      </p:sp>
      <p:sp>
        <p:nvSpPr>
          <p:cNvPr id="1020943" name="Line 15"/>
          <p:cNvSpPr>
            <a:spLocks noChangeShapeType="1"/>
          </p:cNvSpPr>
          <p:nvPr/>
        </p:nvSpPr>
        <p:spPr bwMode="auto">
          <a:xfrm>
            <a:off x="6642100" y="1587500"/>
            <a:ext cx="736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44" name="Line 16"/>
          <p:cNvSpPr>
            <a:spLocks noChangeShapeType="1"/>
          </p:cNvSpPr>
          <p:nvPr/>
        </p:nvSpPr>
        <p:spPr bwMode="auto">
          <a:xfrm>
            <a:off x="3886200" y="236220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45" name="Rectangle 17"/>
          <p:cNvSpPr>
            <a:spLocks noChangeArrowheads="1"/>
          </p:cNvSpPr>
          <p:nvPr/>
        </p:nvSpPr>
        <p:spPr bwMode="auto">
          <a:xfrm>
            <a:off x="3643313" y="2730500"/>
            <a:ext cx="20558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Start Access for D2</a:t>
            </a:r>
          </a:p>
        </p:txBody>
      </p:sp>
      <p:sp>
        <p:nvSpPr>
          <p:cNvPr id="1020946" name="Line 18"/>
          <p:cNvSpPr>
            <a:spLocks noChangeShapeType="1"/>
          </p:cNvSpPr>
          <p:nvPr/>
        </p:nvSpPr>
        <p:spPr bwMode="auto">
          <a:xfrm>
            <a:off x="1371600" y="2209800"/>
            <a:ext cx="0" cy="35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47" name="Rectangle 19"/>
          <p:cNvSpPr>
            <a:spLocks noChangeArrowheads="1"/>
          </p:cNvSpPr>
          <p:nvPr/>
        </p:nvSpPr>
        <p:spPr bwMode="auto">
          <a:xfrm>
            <a:off x="1357313" y="2425700"/>
            <a:ext cx="13557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D1 available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463550" y="3962400"/>
            <a:ext cx="3340100" cy="139700"/>
            <a:chOff x="436" y="2596"/>
            <a:chExt cx="2104" cy="88"/>
          </a:xfrm>
        </p:grpSpPr>
        <p:sp>
          <p:nvSpPr>
            <p:cNvPr id="1020949" name="Rectangle 21"/>
            <p:cNvSpPr>
              <a:spLocks noChangeArrowheads="1"/>
            </p:cNvSpPr>
            <p:nvPr/>
          </p:nvSpPr>
          <p:spPr bwMode="auto">
            <a:xfrm>
              <a:off x="436" y="2596"/>
              <a:ext cx="520" cy="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0950" name="Rectangle 22"/>
            <p:cNvSpPr>
              <a:spLocks noChangeArrowheads="1"/>
            </p:cNvSpPr>
            <p:nvPr/>
          </p:nvSpPr>
          <p:spPr bwMode="auto">
            <a:xfrm>
              <a:off x="436" y="2596"/>
              <a:ext cx="2104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20952" name="Line 24"/>
          <p:cNvSpPr>
            <a:spLocks noChangeShapeType="1"/>
          </p:cNvSpPr>
          <p:nvPr/>
        </p:nvSpPr>
        <p:spPr bwMode="auto">
          <a:xfrm>
            <a:off x="457200" y="4121150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1301750" y="4267200"/>
            <a:ext cx="3340100" cy="139700"/>
            <a:chOff x="964" y="2788"/>
            <a:chExt cx="2104" cy="88"/>
          </a:xfrm>
        </p:grpSpPr>
        <p:sp>
          <p:nvSpPr>
            <p:cNvPr id="1020954" name="Rectangle 26"/>
            <p:cNvSpPr>
              <a:spLocks noChangeArrowheads="1"/>
            </p:cNvSpPr>
            <p:nvPr/>
          </p:nvSpPr>
          <p:spPr bwMode="auto">
            <a:xfrm>
              <a:off x="964" y="2788"/>
              <a:ext cx="520" cy="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0955" name="Rectangle 27"/>
            <p:cNvSpPr>
              <a:spLocks noChangeArrowheads="1"/>
            </p:cNvSpPr>
            <p:nvPr/>
          </p:nvSpPr>
          <p:spPr bwMode="auto">
            <a:xfrm>
              <a:off x="964" y="2788"/>
              <a:ext cx="2104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2216150" y="4572000"/>
            <a:ext cx="3340100" cy="139700"/>
            <a:chOff x="1540" y="2980"/>
            <a:chExt cx="2104" cy="88"/>
          </a:xfrm>
        </p:grpSpPr>
        <p:sp>
          <p:nvSpPr>
            <p:cNvPr id="1020957" name="Rectangle 29"/>
            <p:cNvSpPr>
              <a:spLocks noChangeArrowheads="1"/>
            </p:cNvSpPr>
            <p:nvPr/>
          </p:nvSpPr>
          <p:spPr bwMode="auto">
            <a:xfrm>
              <a:off x="1540" y="2980"/>
              <a:ext cx="520" cy="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0958" name="Rectangle 30"/>
            <p:cNvSpPr>
              <a:spLocks noChangeArrowheads="1"/>
            </p:cNvSpPr>
            <p:nvPr/>
          </p:nvSpPr>
          <p:spPr bwMode="auto">
            <a:xfrm>
              <a:off x="1540" y="2980"/>
              <a:ext cx="2104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3054350" y="4876800"/>
            <a:ext cx="3340100" cy="139700"/>
            <a:chOff x="2068" y="3172"/>
            <a:chExt cx="2104" cy="88"/>
          </a:xfrm>
        </p:grpSpPr>
        <p:sp>
          <p:nvSpPr>
            <p:cNvPr id="1020960" name="Rectangle 32"/>
            <p:cNvSpPr>
              <a:spLocks noChangeArrowheads="1"/>
            </p:cNvSpPr>
            <p:nvPr/>
          </p:nvSpPr>
          <p:spPr bwMode="auto">
            <a:xfrm>
              <a:off x="2068" y="3172"/>
              <a:ext cx="520" cy="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0961" name="Rectangle 33"/>
            <p:cNvSpPr>
              <a:spLocks noChangeArrowheads="1"/>
            </p:cNvSpPr>
            <p:nvPr/>
          </p:nvSpPr>
          <p:spPr bwMode="auto">
            <a:xfrm>
              <a:off x="2068" y="3172"/>
              <a:ext cx="2104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3892550" y="5181600"/>
            <a:ext cx="3340100" cy="139700"/>
            <a:chOff x="2596" y="3364"/>
            <a:chExt cx="2104" cy="88"/>
          </a:xfrm>
        </p:grpSpPr>
        <p:sp>
          <p:nvSpPr>
            <p:cNvPr id="1020963" name="Rectangle 35"/>
            <p:cNvSpPr>
              <a:spLocks noChangeArrowheads="1"/>
            </p:cNvSpPr>
            <p:nvPr/>
          </p:nvSpPr>
          <p:spPr bwMode="auto">
            <a:xfrm>
              <a:off x="2596" y="3364"/>
              <a:ext cx="520" cy="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0964" name="Rectangle 36"/>
            <p:cNvSpPr>
              <a:spLocks noChangeArrowheads="1"/>
            </p:cNvSpPr>
            <p:nvPr/>
          </p:nvSpPr>
          <p:spPr bwMode="auto">
            <a:xfrm>
              <a:off x="2596" y="3364"/>
              <a:ext cx="2104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20965" name="Rectangle 37"/>
          <p:cNvSpPr>
            <a:spLocks noChangeArrowheads="1"/>
          </p:cNvSpPr>
          <p:nvPr/>
        </p:nvSpPr>
        <p:spPr bwMode="auto">
          <a:xfrm rot="16200000">
            <a:off x="-565150" y="5135563"/>
            <a:ext cx="16160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Access Bank 0</a:t>
            </a:r>
          </a:p>
        </p:txBody>
      </p:sp>
      <p:sp>
        <p:nvSpPr>
          <p:cNvPr id="1020966" name="Line 38"/>
          <p:cNvSpPr>
            <a:spLocks noChangeShapeType="1"/>
          </p:cNvSpPr>
          <p:nvPr/>
        </p:nvSpPr>
        <p:spPr bwMode="auto">
          <a:xfrm>
            <a:off x="1311275" y="4425950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67" name="Line 39"/>
          <p:cNvSpPr>
            <a:spLocks noChangeShapeType="1"/>
          </p:cNvSpPr>
          <p:nvPr/>
        </p:nvSpPr>
        <p:spPr bwMode="auto">
          <a:xfrm>
            <a:off x="2225675" y="4730750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68" name="Line 40"/>
          <p:cNvSpPr>
            <a:spLocks noChangeShapeType="1"/>
          </p:cNvSpPr>
          <p:nvPr/>
        </p:nvSpPr>
        <p:spPr bwMode="auto">
          <a:xfrm>
            <a:off x="3063875" y="5035550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69" name="Line 41"/>
          <p:cNvSpPr>
            <a:spLocks noChangeShapeType="1"/>
          </p:cNvSpPr>
          <p:nvPr/>
        </p:nvSpPr>
        <p:spPr bwMode="auto">
          <a:xfrm>
            <a:off x="3902075" y="5340350"/>
            <a:ext cx="0" cy="660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70" name="Rectangle 42"/>
          <p:cNvSpPr>
            <a:spLocks noChangeArrowheads="1"/>
          </p:cNvSpPr>
          <p:nvPr/>
        </p:nvSpPr>
        <p:spPr bwMode="auto">
          <a:xfrm>
            <a:off x="3200400" y="6026150"/>
            <a:ext cx="2970213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chemeClr val="accent2"/>
                </a:solidFill>
                <a:latin typeface="Arial" pitchFamily="-110" charset="0"/>
              </a:rPr>
              <a:t>We can Access Bank 0 again</a:t>
            </a:r>
          </a:p>
        </p:txBody>
      </p:sp>
      <p:sp>
        <p:nvSpPr>
          <p:cNvPr id="1020971" name="Rectangle 43"/>
          <p:cNvSpPr>
            <a:spLocks noChangeArrowheads="1"/>
          </p:cNvSpPr>
          <p:nvPr/>
        </p:nvSpPr>
        <p:spPr bwMode="auto">
          <a:xfrm>
            <a:off x="6018213" y="3898900"/>
            <a:ext cx="6604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72" name="Rectangle 44"/>
          <p:cNvSpPr>
            <a:spLocks noChangeArrowheads="1"/>
          </p:cNvSpPr>
          <p:nvPr/>
        </p:nvSpPr>
        <p:spPr bwMode="auto">
          <a:xfrm>
            <a:off x="7923213" y="3594100"/>
            <a:ext cx="8890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73" name="Rectangle 45"/>
          <p:cNvSpPr>
            <a:spLocks noChangeArrowheads="1"/>
          </p:cNvSpPr>
          <p:nvPr/>
        </p:nvSpPr>
        <p:spPr bwMode="auto">
          <a:xfrm>
            <a:off x="6067425" y="3962400"/>
            <a:ext cx="6096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CPU</a:t>
            </a:r>
          </a:p>
        </p:txBody>
      </p:sp>
      <p:sp>
        <p:nvSpPr>
          <p:cNvPr id="1020974" name="Rectangle 46"/>
          <p:cNvSpPr>
            <a:spLocks noChangeArrowheads="1"/>
          </p:cNvSpPr>
          <p:nvPr/>
        </p:nvSpPr>
        <p:spPr bwMode="auto">
          <a:xfrm>
            <a:off x="7878763" y="3581400"/>
            <a:ext cx="960437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latin typeface="Arial" pitchFamily="-110" charset="0"/>
              </a:rPr>
              <a:t>Memory</a:t>
            </a:r>
          </a:p>
          <a:p>
            <a:pPr algn="ctr"/>
            <a:r>
              <a:rPr lang="en-US" sz="1600" b="1">
                <a:latin typeface="Arial" pitchFamily="-110" charset="0"/>
              </a:rPr>
              <a:t>Bank 1</a:t>
            </a:r>
          </a:p>
        </p:txBody>
      </p:sp>
      <p:sp>
        <p:nvSpPr>
          <p:cNvPr id="1020975" name="Rectangle 47"/>
          <p:cNvSpPr>
            <a:spLocks noChangeArrowheads="1"/>
          </p:cNvSpPr>
          <p:nvPr/>
        </p:nvSpPr>
        <p:spPr bwMode="auto">
          <a:xfrm>
            <a:off x="7923213" y="2984500"/>
            <a:ext cx="8890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76" name="Rectangle 48"/>
          <p:cNvSpPr>
            <a:spLocks noChangeArrowheads="1"/>
          </p:cNvSpPr>
          <p:nvPr/>
        </p:nvSpPr>
        <p:spPr bwMode="auto">
          <a:xfrm>
            <a:off x="7878763" y="2971800"/>
            <a:ext cx="960437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latin typeface="Arial" pitchFamily="-110" charset="0"/>
              </a:rPr>
              <a:t>Memory</a:t>
            </a:r>
          </a:p>
          <a:p>
            <a:pPr algn="ctr"/>
            <a:r>
              <a:rPr lang="en-US" sz="1600" b="1">
                <a:latin typeface="Arial" pitchFamily="-110" charset="0"/>
              </a:rPr>
              <a:t>Bank 0</a:t>
            </a:r>
          </a:p>
        </p:txBody>
      </p:sp>
      <p:sp>
        <p:nvSpPr>
          <p:cNvPr id="1020977" name="Rectangle 49"/>
          <p:cNvSpPr>
            <a:spLocks noChangeArrowheads="1"/>
          </p:cNvSpPr>
          <p:nvPr/>
        </p:nvSpPr>
        <p:spPr bwMode="auto">
          <a:xfrm>
            <a:off x="7923213" y="4813300"/>
            <a:ext cx="8890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78" name="Rectangle 50"/>
          <p:cNvSpPr>
            <a:spLocks noChangeArrowheads="1"/>
          </p:cNvSpPr>
          <p:nvPr/>
        </p:nvSpPr>
        <p:spPr bwMode="auto">
          <a:xfrm>
            <a:off x="7878763" y="4800600"/>
            <a:ext cx="960437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latin typeface="Arial" pitchFamily="-110" charset="0"/>
              </a:rPr>
              <a:t>Memory</a:t>
            </a:r>
          </a:p>
          <a:p>
            <a:pPr algn="ctr"/>
            <a:r>
              <a:rPr lang="en-US" sz="1600" b="1">
                <a:latin typeface="Arial" pitchFamily="-110" charset="0"/>
              </a:rPr>
              <a:t>Bank 3</a:t>
            </a:r>
          </a:p>
        </p:txBody>
      </p:sp>
      <p:sp>
        <p:nvSpPr>
          <p:cNvPr id="1020979" name="Rectangle 51"/>
          <p:cNvSpPr>
            <a:spLocks noChangeArrowheads="1"/>
          </p:cNvSpPr>
          <p:nvPr/>
        </p:nvSpPr>
        <p:spPr bwMode="auto">
          <a:xfrm>
            <a:off x="7923213" y="4203700"/>
            <a:ext cx="8890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80" name="Rectangle 52"/>
          <p:cNvSpPr>
            <a:spLocks noChangeArrowheads="1"/>
          </p:cNvSpPr>
          <p:nvPr/>
        </p:nvSpPr>
        <p:spPr bwMode="auto">
          <a:xfrm>
            <a:off x="7878763" y="4191000"/>
            <a:ext cx="960437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latin typeface="Arial" pitchFamily="-110" charset="0"/>
              </a:rPr>
              <a:t>Memory</a:t>
            </a:r>
          </a:p>
          <a:p>
            <a:pPr algn="ctr"/>
            <a:r>
              <a:rPr lang="en-US" sz="1600" b="1">
                <a:latin typeface="Arial" pitchFamily="-110" charset="0"/>
              </a:rPr>
              <a:t>Bank 2</a:t>
            </a:r>
          </a:p>
        </p:txBody>
      </p:sp>
      <p:sp>
        <p:nvSpPr>
          <p:cNvPr id="1020981" name="Line 53"/>
          <p:cNvSpPr>
            <a:spLocks noChangeShapeType="1"/>
          </p:cNvSpPr>
          <p:nvPr/>
        </p:nvSpPr>
        <p:spPr bwMode="auto">
          <a:xfrm>
            <a:off x="7466013" y="3276600"/>
            <a:ext cx="431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82" name="Line 54"/>
          <p:cNvSpPr>
            <a:spLocks noChangeShapeType="1"/>
          </p:cNvSpPr>
          <p:nvPr/>
        </p:nvSpPr>
        <p:spPr bwMode="auto">
          <a:xfrm>
            <a:off x="7466013" y="3886200"/>
            <a:ext cx="431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83" name="Line 55"/>
          <p:cNvSpPr>
            <a:spLocks noChangeShapeType="1"/>
          </p:cNvSpPr>
          <p:nvPr/>
        </p:nvSpPr>
        <p:spPr bwMode="auto">
          <a:xfrm>
            <a:off x="7466013" y="4495800"/>
            <a:ext cx="431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84" name="Line 56"/>
          <p:cNvSpPr>
            <a:spLocks noChangeShapeType="1"/>
          </p:cNvSpPr>
          <p:nvPr/>
        </p:nvSpPr>
        <p:spPr bwMode="auto">
          <a:xfrm>
            <a:off x="7466013" y="5105400"/>
            <a:ext cx="431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85" name="Line 57"/>
          <p:cNvSpPr>
            <a:spLocks noChangeShapeType="1"/>
          </p:cNvSpPr>
          <p:nvPr/>
        </p:nvSpPr>
        <p:spPr bwMode="auto">
          <a:xfrm flipV="1">
            <a:off x="7453313" y="3263900"/>
            <a:ext cx="0" cy="185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86" name="Line 58"/>
          <p:cNvSpPr>
            <a:spLocks noChangeShapeType="1"/>
          </p:cNvSpPr>
          <p:nvPr/>
        </p:nvSpPr>
        <p:spPr bwMode="auto">
          <a:xfrm flipH="1">
            <a:off x="6678613" y="4191000"/>
            <a:ext cx="787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89" name="Rectangle 61"/>
          <p:cNvSpPr>
            <a:spLocks noChangeArrowheads="1"/>
          </p:cNvSpPr>
          <p:nvPr/>
        </p:nvSpPr>
        <p:spPr bwMode="auto">
          <a:xfrm rot="16200000">
            <a:off x="319088" y="5278438"/>
            <a:ext cx="16160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Access Bank 1</a:t>
            </a:r>
          </a:p>
        </p:txBody>
      </p:sp>
      <p:sp>
        <p:nvSpPr>
          <p:cNvPr id="1020990" name="Rectangle 62"/>
          <p:cNvSpPr>
            <a:spLocks noChangeArrowheads="1"/>
          </p:cNvSpPr>
          <p:nvPr/>
        </p:nvSpPr>
        <p:spPr bwMode="auto">
          <a:xfrm rot="16200000">
            <a:off x="1233488" y="5430838"/>
            <a:ext cx="16160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Access Bank 2</a:t>
            </a:r>
          </a:p>
        </p:txBody>
      </p:sp>
      <p:sp>
        <p:nvSpPr>
          <p:cNvPr id="1020991" name="Rectangle 63"/>
          <p:cNvSpPr>
            <a:spLocks noChangeArrowheads="1"/>
          </p:cNvSpPr>
          <p:nvPr/>
        </p:nvSpPr>
        <p:spPr bwMode="auto">
          <a:xfrm rot="16200000">
            <a:off x="2071688" y="5576888"/>
            <a:ext cx="16160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Access Bank 3</a:t>
            </a:r>
          </a:p>
        </p:txBody>
      </p:sp>
      <p:sp>
        <p:nvSpPr>
          <p:cNvPr id="1020996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Interleaving</a:t>
            </a:r>
          </a:p>
        </p:txBody>
      </p:sp>
      <p:sp>
        <p:nvSpPr>
          <p:cNvPr id="1020997" name="Rectangle 6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Access Pattern without Interleaving:</a:t>
            </a:r>
          </a:p>
          <a:p>
            <a:pPr>
              <a:lnSpc>
                <a:spcPct val="640000"/>
              </a:lnSpc>
            </a:pPr>
            <a:r>
              <a:rPr lang="en-US" sz="2400"/>
              <a:t>Access Pattern with 4-way Interleaving: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077" name="Text Box 5"/>
          <p:cNvSpPr txBox="1">
            <a:spLocks noChangeArrowheads="1"/>
          </p:cNvSpPr>
          <p:nvPr/>
        </p:nvSpPr>
        <p:spPr bwMode="auto">
          <a:xfrm>
            <a:off x="4495800" y="4343400"/>
            <a:ext cx="4648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-110" charset="0"/>
              </a:rPr>
              <a:t>    </a:t>
            </a:r>
            <a:r>
              <a:rPr lang="en-US" sz="2000" b="1" i="1" u="sng">
                <a:solidFill>
                  <a:schemeClr val="accent2"/>
                </a:solidFill>
                <a:latin typeface="Arial" pitchFamily="-110" charset="0"/>
              </a:rPr>
              <a:t>Cache</a:t>
            </a:r>
            <a:r>
              <a:rPr lang="en-US" sz="2000">
                <a:latin typeface="Arial" pitchFamily="-110" charset="0"/>
              </a:rPr>
              <a:t>	        </a:t>
            </a:r>
            <a:r>
              <a:rPr lang="en-US" sz="2000" b="1" i="1" u="sng">
                <a:solidFill>
                  <a:srgbClr val="800000"/>
                </a:solidFill>
                <a:latin typeface="Arial" pitchFamily="-110" charset="0"/>
              </a:rPr>
              <a:t>Virtual memory</a:t>
            </a:r>
            <a:endParaRPr lang="en-US" sz="2000">
              <a:latin typeface="Arial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Block</a:t>
            </a:r>
            <a:r>
              <a:rPr lang="en-US" sz="2000">
                <a:latin typeface="Arial" pitchFamily="-110" charset="0"/>
              </a:rPr>
              <a:t> 		</a:t>
            </a:r>
            <a:r>
              <a:rPr lang="en-US" sz="2000">
                <a:latin typeface="Arial" pitchFamily="-110" charset="0"/>
                <a:sym typeface="Symbol" pitchFamily="-110" charset="2"/>
              </a:rPr>
              <a:t></a:t>
            </a:r>
            <a:r>
              <a:rPr lang="en-US" sz="2000">
                <a:latin typeface="Arial" pitchFamily="-110" charset="0"/>
              </a:rPr>
              <a:t> 	</a:t>
            </a:r>
            <a:r>
              <a:rPr lang="en-US" sz="2000">
                <a:solidFill>
                  <a:srgbClr val="800000"/>
                </a:solidFill>
                <a:latin typeface="Arial" pitchFamily="-110" charset="0"/>
              </a:rPr>
              <a:t>Page</a:t>
            </a:r>
            <a:endParaRPr lang="en-US" sz="2000">
              <a:latin typeface="Arial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Cache miss</a:t>
            </a:r>
            <a:r>
              <a:rPr lang="en-US" sz="2000">
                <a:latin typeface="Arial" pitchFamily="-110" charset="0"/>
              </a:rPr>
              <a:t> 	</a:t>
            </a:r>
            <a:r>
              <a:rPr lang="en-US" sz="2000">
                <a:latin typeface="Arial" pitchFamily="-110" charset="0"/>
                <a:sym typeface="Symbol" pitchFamily="-110" charset="2"/>
              </a:rPr>
              <a:t></a:t>
            </a:r>
            <a:r>
              <a:rPr lang="en-US" sz="2000">
                <a:latin typeface="Arial" pitchFamily="-110" charset="0"/>
              </a:rPr>
              <a:t> 	</a:t>
            </a:r>
            <a:r>
              <a:rPr lang="en-US" sz="2000">
                <a:solidFill>
                  <a:srgbClr val="800000"/>
                </a:solidFill>
                <a:latin typeface="Arial" pitchFamily="-110" charset="0"/>
              </a:rPr>
              <a:t>page fault</a:t>
            </a:r>
            <a:endParaRPr lang="en-US" sz="2000">
              <a:latin typeface="Arial" pitchFamily="-110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Block</a:t>
            </a:r>
            <a:r>
              <a:rPr lang="en-US" sz="2000">
                <a:latin typeface="Arial" pitchFamily="-110" charset="0"/>
              </a:rPr>
              <a:t>		</a:t>
            </a:r>
            <a:r>
              <a:rPr lang="en-US" sz="2000">
                <a:latin typeface="Arial" pitchFamily="-110" charset="0"/>
                <a:sym typeface="Symbol" pitchFamily="-110" charset="2"/>
              </a:rPr>
              <a:t> 	</a:t>
            </a:r>
            <a:r>
              <a:rPr lang="en-US" sz="2000">
                <a:solidFill>
                  <a:srgbClr val="800000"/>
                </a:solidFill>
                <a:latin typeface="Arial" pitchFamily="-110" charset="0"/>
              </a:rPr>
              <a:t>Address</a:t>
            </a:r>
            <a:r>
              <a:rPr lang="en-US" sz="2000">
                <a:latin typeface="Arial" pitchFamily="-110" charset="0"/>
              </a:rPr>
              <a:t> </a:t>
            </a:r>
          </a:p>
          <a:p>
            <a:pPr>
              <a:lnSpc>
                <a:spcPct val="85000"/>
              </a:lnSpc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addressing</a:t>
            </a:r>
            <a:r>
              <a:rPr lang="en-US" sz="2000">
                <a:latin typeface="Arial" pitchFamily="-110" charset="0"/>
              </a:rPr>
              <a:t> </a:t>
            </a:r>
            <a:r>
              <a:rPr lang="en-US" sz="2000">
                <a:latin typeface="Arial" pitchFamily="-110" charset="0"/>
                <a:sym typeface="Symbol" pitchFamily="-110" charset="2"/>
              </a:rPr>
              <a:t>		</a:t>
            </a:r>
            <a:r>
              <a:rPr lang="en-US" sz="2000">
                <a:solidFill>
                  <a:srgbClr val="800000"/>
                </a:solidFill>
                <a:latin typeface="Arial" pitchFamily="-110" charset="0"/>
              </a:rPr>
              <a:t>translation</a:t>
            </a:r>
            <a:endParaRPr lang="en-US" sz="2000">
              <a:latin typeface="Arial" pitchFamily="-110" charset="0"/>
            </a:endParaRPr>
          </a:p>
        </p:txBody>
      </p:sp>
      <p:sp>
        <p:nvSpPr>
          <p:cNvPr id="102708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Memory</a:t>
            </a:r>
          </a:p>
        </p:txBody>
      </p:sp>
      <p:sp>
        <p:nvSpPr>
          <p:cNvPr id="1027083" name="Rectangle 11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Using virtual addressing, main memory plays the role of cache for disks </a:t>
            </a:r>
          </a:p>
          <a:p>
            <a:pPr>
              <a:lnSpc>
                <a:spcPct val="90000"/>
              </a:lnSpc>
            </a:pPr>
            <a:r>
              <a:rPr lang="en-US" sz="2400"/>
              <a:t>The virtual space is much larger than the physical memory space</a:t>
            </a:r>
          </a:p>
          <a:p>
            <a:pPr>
              <a:lnSpc>
                <a:spcPct val="90000"/>
              </a:lnSpc>
            </a:pPr>
            <a:r>
              <a:rPr lang="en-US" sz="2400"/>
              <a:t>Physical main memory contains only the active portion of the virtual space </a:t>
            </a:r>
          </a:p>
          <a:p>
            <a:pPr>
              <a:lnSpc>
                <a:spcPct val="90000"/>
              </a:lnSpc>
            </a:pPr>
            <a:r>
              <a:rPr lang="en-US" sz="2400"/>
              <a:t>Address space can be divided into fixed size (pages) or variable size (segments) blocks </a:t>
            </a:r>
          </a:p>
        </p:txBody>
      </p:sp>
      <p:graphicFrame>
        <p:nvGraphicFramePr>
          <p:cNvPr id="1027084" name="Object 12"/>
          <p:cNvGraphicFramePr>
            <a:graphicFrameLocks noGrp="1" noChangeAspect="1"/>
          </p:cNvGraphicFramePr>
          <p:nvPr>
            <p:ph sz="half" idx="2"/>
          </p:nvPr>
        </p:nvGraphicFramePr>
        <p:xfrm>
          <a:off x="4572000" y="1219200"/>
          <a:ext cx="3886200" cy="290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454" name="Graphics Workshop Drawing" r:id="rId4" imgW="3147480" imgH="2356200" progId="">
                  <p:embed/>
                </p:oleObj>
              </mc:Choice>
              <mc:Fallback>
                <p:oleObj name="Graphics Workshop Drawing" r:id="rId4" imgW="3147480" imgH="23562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219200"/>
                        <a:ext cx="3886200" cy="290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626" name="Text Box 2"/>
          <p:cNvSpPr txBox="1">
            <a:spLocks noChangeArrowheads="1"/>
          </p:cNvSpPr>
          <p:nvPr/>
        </p:nvSpPr>
        <p:spPr bwMode="auto">
          <a:xfrm>
            <a:off x="4495800" y="4343400"/>
            <a:ext cx="4648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-110" charset="0"/>
              </a:rPr>
              <a:t>    </a:t>
            </a:r>
            <a:r>
              <a:rPr lang="en-US" sz="2000" b="1" i="1" u="sng">
                <a:solidFill>
                  <a:schemeClr val="accent2"/>
                </a:solidFill>
                <a:latin typeface="Arial" pitchFamily="-110" charset="0"/>
              </a:rPr>
              <a:t>Cache</a:t>
            </a:r>
            <a:r>
              <a:rPr lang="en-US" sz="2000">
                <a:latin typeface="Arial" pitchFamily="-110" charset="0"/>
              </a:rPr>
              <a:t>	        </a:t>
            </a:r>
            <a:r>
              <a:rPr lang="en-US" sz="2000" b="1" i="1" u="sng">
                <a:solidFill>
                  <a:srgbClr val="800000"/>
                </a:solidFill>
                <a:latin typeface="Arial" pitchFamily="-110" charset="0"/>
              </a:rPr>
              <a:t>Virtual memory</a:t>
            </a:r>
            <a:endParaRPr lang="en-US" sz="2000">
              <a:latin typeface="Arial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Block</a:t>
            </a:r>
            <a:r>
              <a:rPr lang="en-US" sz="2000">
                <a:latin typeface="Arial" pitchFamily="-110" charset="0"/>
              </a:rPr>
              <a:t> 		</a:t>
            </a:r>
            <a:r>
              <a:rPr lang="en-US" sz="2000">
                <a:latin typeface="Arial" pitchFamily="-110" charset="0"/>
                <a:sym typeface="Symbol" pitchFamily="-110" charset="2"/>
              </a:rPr>
              <a:t></a:t>
            </a:r>
            <a:r>
              <a:rPr lang="en-US" sz="2000">
                <a:latin typeface="Arial" pitchFamily="-110" charset="0"/>
              </a:rPr>
              <a:t> 	</a:t>
            </a:r>
            <a:r>
              <a:rPr lang="en-US" sz="2000">
                <a:solidFill>
                  <a:srgbClr val="800000"/>
                </a:solidFill>
                <a:latin typeface="Arial" pitchFamily="-110" charset="0"/>
              </a:rPr>
              <a:t>Page</a:t>
            </a:r>
            <a:endParaRPr lang="en-US" sz="2000">
              <a:latin typeface="Arial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Cache miss</a:t>
            </a:r>
            <a:r>
              <a:rPr lang="en-US" sz="2000">
                <a:latin typeface="Arial" pitchFamily="-110" charset="0"/>
              </a:rPr>
              <a:t> 	</a:t>
            </a:r>
            <a:r>
              <a:rPr lang="en-US" sz="2000">
                <a:latin typeface="Arial" pitchFamily="-110" charset="0"/>
                <a:sym typeface="Symbol" pitchFamily="-110" charset="2"/>
              </a:rPr>
              <a:t></a:t>
            </a:r>
            <a:r>
              <a:rPr lang="en-US" sz="2000">
                <a:latin typeface="Arial" pitchFamily="-110" charset="0"/>
              </a:rPr>
              <a:t> 	</a:t>
            </a:r>
            <a:r>
              <a:rPr lang="en-US" sz="2000">
                <a:solidFill>
                  <a:srgbClr val="800000"/>
                </a:solidFill>
                <a:latin typeface="Arial" pitchFamily="-110" charset="0"/>
              </a:rPr>
              <a:t>page fault</a:t>
            </a:r>
            <a:endParaRPr lang="en-US" sz="2000">
              <a:latin typeface="Arial" pitchFamily="-110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Block</a:t>
            </a:r>
            <a:r>
              <a:rPr lang="en-US" sz="2000">
                <a:latin typeface="Arial" pitchFamily="-110" charset="0"/>
              </a:rPr>
              <a:t>		</a:t>
            </a:r>
            <a:r>
              <a:rPr lang="en-US" sz="2000">
                <a:latin typeface="Arial" pitchFamily="-110" charset="0"/>
                <a:sym typeface="Symbol" pitchFamily="-110" charset="2"/>
              </a:rPr>
              <a:t> 	</a:t>
            </a:r>
            <a:r>
              <a:rPr lang="en-US" sz="2000">
                <a:solidFill>
                  <a:srgbClr val="800000"/>
                </a:solidFill>
                <a:latin typeface="Arial" pitchFamily="-110" charset="0"/>
              </a:rPr>
              <a:t>Address</a:t>
            </a:r>
            <a:r>
              <a:rPr lang="en-US" sz="2000">
                <a:latin typeface="Arial" pitchFamily="-110" charset="0"/>
              </a:rPr>
              <a:t> </a:t>
            </a:r>
          </a:p>
          <a:p>
            <a:pPr>
              <a:lnSpc>
                <a:spcPct val="85000"/>
              </a:lnSpc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addressing</a:t>
            </a:r>
            <a:r>
              <a:rPr lang="en-US" sz="2000">
                <a:latin typeface="Arial" pitchFamily="-110" charset="0"/>
              </a:rPr>
              <a:t> </a:t>
            </a:r>
            <a:r>
              <a:rPr lang="en-US" sz="2000">
                <a:latin typeface="Arial" pitchFamily="-110" charset="0"/>
                <a:sym typeface="Symbol" pitchFamily="-110" charset="2"/>
              </a:rPr>
              <a:t>		</a:t>
            </a:r>
            <a:r>
              <a:rPr lang="en-US" sz="2000">
                <a:solidFill>
                  <a:srgbClr val="800000"/>
                </a:solidFill>
                <a:latin typeface="Arial" pitchFamily="-110" charset="0"/>
              </a:rPr>
              <a:t>translation</a:t>
            </a:r>
            <a:endParaRPr lang="en-US" sz="2000">
              <a:latin typeface="Arial" pitchFamily="-110" charset="0"/>
            </a:endParaRPr>
          </a:p>
        </p:txBody>
      </p:sp>
      <p:sp>
        <p:nvSpPr>
          <p:cNvPr id="105063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Memory</a:t>
            </a:r>
          </a:p>
        </p:txBody>
      </p:sp>
      <p:sp>
        <p:nvSpPr>
          <p:cNvPr id="1050635" name="Rectangle 11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/>
              <a:t>Advantages</a:t>
            </a:r>
          </a:p>
          <a:p>
            <a:pPr lvl="1"/>
            <a:r>
              <a:rPr lang="en-US" sz="2000"/>
              <a:t>Allows efficient and safe data sharing of memory among multiple programs</a:t>
            </a:r>
          </a:p>
          <a:p>
            <a:pPr lvl="1"/>
            <a:r>
              <a:rPr lang="en-US" sz="2000"/>
              <a:t>Moves programming burdens of a small, limited amount of main memory</a:t>
            </a:r>
          </a:p>
          <a:p>
            <a:pPr lvl="1"/>
            <a:r>
              <a:rPr lang="en-US" sz="2000"/>
              <a:t>Simplifies program loading and avoid the need for contiguous memory block</a:t>
            </a:r>
          </a:p>
          <a:p>
            <a:pPr lvl="1"/>
            <a:r>
              <a:rPr lang="en-US" sz="2000"/>
              <a:t>allows programs to be loaded at any physical memory location</a:t>
            </a:r>
          </a:p>
        </p:txBody>
      </p:sp>
      <p:graphicFrame>
        <p:nvGraphicFramePr>
          <p:cNvPr id="1050636" name="Object 12"/>
          <p:cNvGraphicFramePr>
            <a:graphicFrameLocks noGrp="1" noChangeAspect="1"/>
          </p:cNvGraphicFramePr>
          <p:nvPr>
            <p:ph sz="half" idx="2"/>
          </p:nvPr>
        </p:nvGraphicFramePr>
        <p:xfrm>
          <a:off x="4572000" y="1219200"/>
          <a:ext cx="3886200" cy="290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502" name="Graphics Workshop Drawing" r:id="rId4" imgW="3147480" imgH="2356200" progId="">
                  <p:embed/>
                </p:oleObj>
              </mc:Choice>
              <mc:Fallback>
                <p:oleObj name="Graphics Workshop Drawing" r:id="rId4" imgW="3147480" imgH="23562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219200"/>
                        <a:ext cx="3886200" cy="290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3423</TotalTime>
  <Words>1606</Words>
  <Application>Microsoft Macintosh PowerPoint</Application>
  <PresentationFormat>On-screen Show (4:3)</PresentationFormat>
  <Paragraphs>347</Paragraphs>
  <Slides>25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UMBC</vt:lpstr>
      <vt:lpstr>Graphics Workshop Drawing</vt:lpstr>
      <vt:lpstr>Equation</vt:lpstr>
      <vt:lpstr>Bitmap Image</vt:lpstr>
      <vt:lpstr>Document</vt:lpstr>
      <vt:lpstr>CMSC 611: Advanced Computer Architecture</vt:lpstr>
      <vt:lpstr>Memory Hierarchy</vt:lpstr>
      <vt:lpstr>Main Memory Background</vt:lpstr>
      <vt:lpstr>DRAM Logical Organization </vt:lpstr>
      <vt:lpstr>Processor-Memory Performance </vt:lpstr>
      <vt:lpstr>Memory Organization</vt:lpstr>
      <vt:lpstr>Memory Interleaving</vt:lpstr>
      <vt:lpstr>Virtual Memory</vt:lpstr>
      <vt:lpstr>Virtual Memory</vt:lpstr>
      <vt:lpstr>Virtual Addressing</vt:lpstr>
      <vt:lpstr>Page Table</vt:lpstr>
      <vt:lpstr>Page Faults</vt:lpstr>
      <vt:lpstr>Optimizing Page Table Size</vt:lpstr>
      <vt:lpstr>Multi-Level Page Table </vt:lpstr>
      <vt:lpstr>Translation Look-aside Buffer</vt:lpstr>
      <vt:lpstr>Avoiding Address Translation</vt:lpstr>
      <vt:lpstr>Solutions</vt:lpstr>
      <vt:lpstr>Impact of Using Process ID</vt:lpstr>
      <vt:lpstr>Virtually Addressed Caches</vt:lpstr>
      <vt:lpstr>Indexing via Physical Addresses</vt:lpstr>
      <vt:lpstr>TLB and Cache in MIPS</vt:lpstr>
      <vt:lpstr>TLB and Cache in MIPS</vt:lpstr>
      <vt:lpstr>Memory Related Exceptions</vt:lpstr>
      <vt:lpstr>Memory Protection</vt:lpstr>
      <vt:lpstr>Memory Protection</vt:lpstr>
    </vt:vector>
  </TitlesOfParts>
  <Company>˧怀쿘Ί뿿킀΂쿘˧뛼뿿큰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611: Advanced Computer Architecture</dc:title>
  <dc:creator>Marc Olano</dc:creator>
  <cp:lastModifiedBy>Marc Olano</cp:lastModifiedBy>
  <cp:revision>72</cp:revision>
  <cp:lastPrinted>2003-09-04T21:28:06Z</cp:lastPrinted>
  <dcterms:created xsi:type="dcterms:W3CDTF">2010-11-10T20:59:47Z</dcterms:created>
  <dcterms:modified xsi:type="dcterms:W3CDTF">2014-11-11T20:55:30Z</dcterms:modified>
</cp:coreProperties>
</file>