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embeddings/oleObject2.bin" ContentType="application/vnd.openxmlformats-officedocument.oleObject"/>
  <Override PartName="/ppt/notesSlides/notesSlide7.xml" ContentType="application/vnd.openxmlformats-officedocument.presentationml.notesSlide+xml"/>
  <Override PartName="/ppt/embeddings/oleObject3.bin" ContentType="application/vnd.openxmlformats-officedocument.oleObject"/>
  <Override PartName="/ppt/notesSlides/notesSlide8.xml" ContentType="application/vnd.openxmlformats-officedocument.presentationml.notesSlide+xml"/>
  <Override PartName="/ppt/embeddings/oleObject4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5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6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7.bin" ContentType="application/vnd.openxmlformats-officedocument.oleObject"/>
  <Override PartName="/ppt/notesSlides/notesSlide17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18.xml" ContentType="application/vnd.openxmlformats-officedocument.presentationml.notesSlide+xml"/>
  <Override PartName="/ppt/embeddings/oleObject12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21.xml" ContentType="application/vnd.openxmlformats-officedocument.presentationml.notesSlide+xml"/>
  <Override PartName="/ppt/embeddings/oleObject30.bin" ContentType="application/vnd.openxmlformats-officedocument.oleObject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49"/>
  </p:notesMasterIdLst>
  <p:handoutMasterIdLst>
    <p:handoutMasterId r:id="rId50"/>
  </p:handout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D360"/>
    <a:srgbClr val="99CCFF"/>
    <a:srgbClr val="FFFF66"/>
    <a:srgbClr val="008080"/>
    <a:srgbClr val="000099"/>
    <a:srgbClr val="2E7F7F"/>
    <a:srgbClr val="800000"/>
    <a:srgbClr val="0033CC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824" y="-112"/>
      </p:cViewPr>
      <p:guideLst>
        <p:guide orient="horz" pos="3408"/>
        <p:guide orient="horz" pos="3531"/>
        <p:guide orient="horz" pos="3292"/>
        <p:guide orient="horz" pos="364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7464"/>
    </p:cViewPr>
  </p:sorterViewPr>
  <p:notesViewPr>
    <p:cSldViewPr snapToObjects="1">
      <p:cViewPr varScale="1">
        <p:scale>
          <a:sx n="58" d="100"/>
          <a:sy n="58" d="100"/>
        </p:scale>
        <p:origin x="-177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7B55FCC-4377-4143-ADDA-B5212EBC1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06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2C8E2C8E-B35B-BB4B-BD17-01FAA7EF7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168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2A2E5B-3E75-D948-B20D-8ECF08EAEE22}" type="slidenum">
              <a:rPr lang="en-US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733361-453D-C44E-9851-46BF73B939D9}" type="slidenum">
              <a:rPr lang="en-US"/>
              <a:pPr/>
              <a:t>10</a:t>
            </a:fld>
            <a:endParaRPr lang="en-US"/>
          </a:p>
        </p:txBody>
      </p:sp>
      <p:sp>
        <p:nvSpPr>
          <p:cNvPr id="92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20425B-3D4F-4542-9B5A-5D9BB3AF65CD}" type="slidenum">
              <a:rPr lang="en-US"/>
              <a:pPr/>
              <a:t>11</a:t>
            </a:fld>
            <a:endParaRPr lang="en-US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14838"/>
            <a:ext cx="6042025" cy="418465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419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8563" y="601663"/>
            <a:ext cx="4624387" cy="346868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6806F-AA0E-7546-9088-7D300AD428CC}" type="slidenum">
              <a:rPr lang="en-US"/>
              <a:pPr/>
              <a:t>12</a:t>
            </a:fld>
            <a:endParaRPr lang="en-US"/>
          </a:p>
        </p:txBody>
      </p:sp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30D64-CCBA-3B4A-96FC-5DECBF55C3A2}" type="slidenum">
              <a:rPr lang="en-US"/>
              <a:pPr/>
              <a:t>13</a:t>
            </a:fld>
            <a:endParaRPr lang="en-US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14838"/>
            <a:ext cx="6042025" cy="418465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r>
              <a:rPr lang="en-US"/>
              <a:t>Direct mapped = simple / fully associative = complex</a:t>
            </a:r>
          </a:p>
          <a:p>
            <a:r>
              <a:rPr lang="en-US"/>
              <a:t>Like N-way set associative with N = # cache entries</a:t>
            </a:r>
          </a:p>
          <a:p>
            <a:r>
              <a:rPr lang="en-US"/>
              <a:t>i.e. no cache index bits in address.</a:t>
            </a:r>
          </a:p>
          <a:p>
            <a:r>
              <a:rPr lang="en-US"/>
              <a:t>Very hardware intensive: usually,  fully associative cache is limited to 64 or less entries.</a:t>
            </a:r>
          </a:p>
          <a:p>
            <a:r>
              <a:rPr lang="en-US"/>
              <a:t>Never conflict, but can have </a:t>
            </a:r>
            <a:r>
              <a:rPr lang="en-US" i="1"/>
              <a:t>Capacity Miss (on 65th item in 64-element cache)</a:t>
            </a:r>
            <a:endParaRPr lang="en-US"/>
          </a:p>
        </p:txBody>
      </p:sp>
      <p:sp>
        <p:nvSpPr>
          <p:cNvPr id="902147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8563" y="601663"/>
            <a:ext cx="4624387" cy="346868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C10121-1D85-8643-9A0D-E38DB1BF643E}" type="slidenum">
              <a:rPr lang="en-US"/>
              <a:pPr/>
              <a:t>14</a:t>
            </a:fld>
            <a:endParaRPr lang="en-US"/>
          </a:p>
        </p:txBody>
      </p:sp>
      <p:sp>
        <p:nvSpPr>
          <p:cNvPr id="92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9D3ED4-1CE5-8447-9332-04193E9FE3A6}" type="slidenum">
              <a:rPr lang="en-US"/>
              <a:pPr/>
              <a:t>15</a:t>
            </a:fld>
            <a:endParaRPr lang="en-US"/>
          </a:p>
        </p:txBody>
      </p:sp>
      <p:sp>
        <p:nvSpPr>
          <p:cNvPr id="92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39307E-CEE9-2A44-96C2-F740099E8464}" type="slidenum">
              <a:rPr lang="en-US"/>
              <a:pPr/>
              <a:t>16</a:t>
            </a:fld>
            <a:endParaRPr lang="en-US"/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F1A667-674C-AB4B-AA65-7A2978E61129}" type="slidenum">
              <a:rPr lang="en-US"/>
              <a:pPr/>
              <a:t>17</a:t>
            </a:fld>
            <a:endParaRPr lang="en-US"/>
          </a:p>
        </p:txBody>
      </p:sp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AEFCD-1F1B-3340-9ED4-8C0147F72994}" type="slidenum">
              <a:rPr lang="en-US"/>
              <a:pPr/>
              <a:t>18</a:t>
            </a:fld>
            <a:endParaRPr lang="en-US"/>
          </a:p>
        </p:txBody>
      </p:sp>
      <p:sp>
        <p:nvSpPr>
          <p:cNvPr id="92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D3782D-2B31-E247-A3D4-EFD744208B15}" type="slidenum">
              <a:rPr lang="en-US"/>
              <a:pPr/>
              <a:t>19</a:t>
            </a:fld>
            <a:endParaRPr lang="en-US"/>
          </a:p>
        </p:txBody>
      </p:sp>
      <p:sp>
        <p:nvSpPr>
          <p:cNvPr id="951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1737" tIns="45063" rIns="91737" bIns="45063">
            <a:prstTxWarp prst="textNoShape">
              <a:avLst/>
            </a:prstTxWarp>
          </a:bodyPr>
          <a:lstStyle/>
          <a:p>
            <a:r>
              <a:rPr lang="en-US"/>
              <a:t>Intuitive Model by Mark Hill</a:t>
            </a:r>
          </a:p>
          <a:p>
            <a:endParaRPr lang="en-US"/>
          </a:p>
        </p:txBody>
      </p:sp>
      <p:sp>
        <p:nvSpPr>
          <p:cNvPr id="9512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0625" y="703263"/>
            <a:ext cx="4630738" cy="347345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A12A51-120E-3E44-A4A2-28F3B2CE9248}" type="slidenum">
              <a:rPr lang="en-US"/>
              <a:pPr/>
              <a:t>2</a:t>
            </a:fld>
            <a:endParaRPr lang="en-US"/>
          </a:p>
        </p:txBody>
      </p:sp>
      <p:sp>
        <p:nvSpPr>
          <p:cNvPr id="91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05FBF1-4EB5-504F-BBB6-6BEB48793C1C}" type="slidenum">
              <a:rPr lang="en-US"/>
              <a:pPr/>
              <a:t>20</a:t>
            </a:fld>
            <a:endParaRPr lang="en-US"/>
          </a:p>
        </p:txBody>
      </p:sp>
      <p:sp>
        <p:nvSpPr>
          <p:cNvPr id="9328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1737" tIns="45063" rIns="91737" bIns="45063">
            <a:prstTxWarp prst="textNoShape">
              <a:avLst/>
            </a:prstTxWarp>
          </a:bodyPr>
          <a:lstStyle/>
          <a:p>
            <a:r>
              <a:rPr lang="en-US"/>
              <a:t>Intuitive Model by Mark Hill</a:t>
            </a:r>
          </a:p>
          <a:p>
            <a:endParaRPr lang="en-US"/>
          </a:p>
        </p:txBody>
      </p:sp>
      <p:sp>
        <p:nvSpPr>
          <p:cNvPr id="9328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0625" y="703263"/>
            <a:ext cx="4630738" cy="347345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D14BE0-D640-0444-9D97-7ABF24E4A57D}" type="slidenum">
              <a:rPr lang="en-US"/>
              <a:pPr/>
              <a:t>46</a:t>
            </a:fld>
            <a:endParaRPr lang="en-US"/>
          </a:p>
        </p:txBody>
      </p:sp>
      <p:sp>
        <p:nvSpPr>
          <p:cNvPr id="107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6351D1-80F5-5045-96E9-4E13DC016ACE}" type="slidenum">
              <a:rPr lang="en-US"/>
              <a:pPr/>
              <a:t>47</a:t>
            </a:fld>
            <a:endParaRPr lang="en-US"/>
          </a:p>
        </p:txBody>
      </p:sp>
      <p:sp>
        <p:nvSpPr>
          <p:cNvPr id="107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C6FEF4-1F4C-1D42-8EA3-FBCE6C97C169}" type="slidenum">
              <a:rPr lang="en-US"/>
              <a:pPr/>
              <a:t>3</a:t>
            </a:fld>
            <a:endParaRPr lang="en-US"/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935C81-CB5C-544B-9B47-8D73F1AA4DB9}" type="slidenum">
              <a:rPr lang="en-US"/>
              <a:pPr/>
              <a:t>4</a:t>
            </a:fld>
            <a:endParaRPr lang="en-US"/>
          </a:p>
        </p:txBody>
      </p:sp>
      <p:sp>
        <p:nvSpPr>
          <p:cNvPr id="91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C0A76-51D9-CC4A-A73B-6356988952CA}" type="slidenum">
              <a:rPr lang="en-US"/>
              <a:pPr/>
              <a:t>5</a:t>
            </a:fld>
            <a:endParaRPr lang="en-US"/>
          </a:p>
        </p:txBody>
      </p:sp>
      <p:sp>
        <p:nvSpPr>
          <p:cNvPr id="91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0D3BCF-E94A-1443-B5E3-53307E679745}" type="slidenum">
              <a:rPr lang="en-US"/>
              <a:pPr/>
              <a:t>6</a:t>
            </a:fld>
            <a:endParaRPr lang="en-US"/>
          </a:p>
        </p:txBody>
      </p:sp>
      <p:sp>
        <p:nvSpPr>
          <p:cNvPr id="91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4B0F7-A3CE-B64B-B3A8-544B46B6D29C}" type="slidenum">
              <a:rPr lang="en-US"/>
              <a:pPr/>
              <a:t>7</a:t>
            </a:fld>
            <a:endParaRPr lang="en-US"/>
          </a:p>
        </p:txBody>
      </p:sp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6020BE-D243-BF4C-B9F1-440D37847F95}" type="slidenum">
              <a:rPr lang="en-US"/>
              <a:pPr/>
              <a:t>8</a:t>
            </a:fld>
            <a:endParaRPr lang="en-US"/>
          </a:p>
        </p:txBody>
      </p:sp>
      <p:sp>
        <p:nvSpPr>
          <p:cNvPr id="92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8477F2-E8EE-4C4A-AEE5-150625AD5F85}" type="slidenum">
              <a:rPr lang="en-US"/>
              <a:pPr/>
              <a:t>9</a:t>
            </a:fld>
            <a:endParaRPr lang="en-US"/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772400" cy="12192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371600"/>
          </a:xfrm>
          <a:solidFill>
            <a:srgbClr val="FFCC00"/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86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295400"/>
            <a:ext cx="3886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3886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3886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56075-A1D6-9F4F-8F76-9C6D219BAE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61" r:id="rId7"/>
    <p:sldLayoutId id="2147483662" r:id="rId8"/>
    <p:sldLayoutId id="2147483663" r:id="rId9"/>
    <p:sldLayoutId id="2147483664" r:id="rId10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7.bin"/><Relationship Id="rId5" Type="http://schemas.openxmlformats.org/officeDocument/2006/relationships/oleObject" Target="../embeddings/Microsoft_Word_97_-_2004_Document1.doc"/><Relationship Id="rId6" Type="http://schemas.openxmlformats.org/officeDocument/2006/relationships/image" Target="../media/image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9.e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10.emf"/><Relationship Id="rId10" Type="http://schemas.openxmlformats.org/officeDocument/2006/relationships/oleObject" Target="../embeddings/oleObject11.bin"/><Relationship Id="rId11" Type="http://schemas.openxmlformats.org/officeDocument/2006/relationships/image" Target="../media/image1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5.png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6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oleObject" Target="../embeddings/Microsoft_Word_97_-_2004_Document2.doc"/><Relationship Id="rId5" Type="http://schemas.openxmlformats.org/officeDocument/2006/relationships/image" Target="../media/image1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0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1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2.pn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3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5.png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7.png"/><Relationship Id="rId5" Type="http://schemas.openxmlformats.org/officeDocument/2006/relationships/oleObject" Target="../embeddings/oleObject27.bin"/><Relationship Id="rId6" Type="http://schemas.openxmlformats.org/officeDocument/2006/relationships/image" Target="../media/image28.png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29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30.png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31.png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CMSC 611: Advanced Computer Architecture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-108" charset="-128"/>
                <a:cs typeface="ＭＳ Ｐゴシック" pitchFamily="-108" charset="-128"/>
              </a:rPr>
              <a:t>Cache</a:t>
            </a:r>
            <a:endParaRPr lang="en-US" dirty="0" smtClean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0" y="6461125"/>
            <a:ext cx="484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Times New Roman" charset="0"/>
              </a:rPr>
              <a:t>Some material adapted from Mohamed Younis, UMBC CMSC 611 Spr 2003 course slides</a:t>
            </a:r>
          </a:p>
          <a:p>
            <a:r>
              <a:rPr lang="en-US" sz="1000">
                <a:latin typeface="Times New Roman" charset="0"/>
              </a:rPr>
              <a:t>Some material adapted from Hennessy &amp; Patterson / © 2003 Elsevier Science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0098" name="Object 2"/>
          <p:cNvGraphicFramePr>
            <a:graphicFrameLocks noChangeAspect="1"/>
          </p:cNvGraphicFramePr>
          <p:nvPr/>
        </p:nvGraphicFramePr>
        <p:xfrm>
          <a:off x="152400" y="1812925"/>
          <a:ext cx="8686800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10" name="Graphics Workshop Drawing" r:id="rId4" imgW="4435920" imgH="1971360" progId="">
                  <p:embed/>
                </p:oleObj>
              </mc:Choice>
              <mc:Fallback>
                <p:oleObj name="Graphics Workshop Drawing" r:id="rId4" imgW="4435920" imgH="1971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812925"/>
                        <a:ext cx="8686800" cy="385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0099" name="Line 3"/>
          <p:cNvSpPr>
            <a:spLocks noChangeShapeType="1"/>
          </p:cNvSpPr>
          <p:nvPr/>
        </p:nvSpPr>
        <p:spPr bwMode="auto">
          <a:xfrm>
            <a:off x="304800" y="1660525"/>
            <a:ext cx="84582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0100" name="Line 4"/>
          <p:cNvSpPr>
            <a:spLocks noChangeShapeType="1"/>
          </p:cNvSpPr>
          <p:nvPr/>
        </p:nvSpPr>
        <p:spPr bwMode="auto">
          <a:xfrm>
            <a:off x="304800" y="1203325"/>
            <a:ext cx="845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0101" name="Text Box 5"/>
          <p:cNvSpPr txBox="1">
            <a:spLocks noChangeArrowheads="1"/>
          </p:cNvSpPr>
          <p:nvPr/>
        </p:nvSpPr>
        <p:spPr bwMode="auto">
          <a:xfrm>
            <a:off x="7086600" y="1279525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Arial" pitchFamily="-110" charset="0"/>
              </a:rPr>
              <a:t>Cache utilization</a:t>
            </a:r>
          </a:p>
        </p:txBody>
      </p:sp>
      <p:sp>
        <p:nvSpPr>
          <p:cNvPr id="900102" name="Text Box 6"/>
          <p:cNvSpPr txBox="1">
            <a:spLocks noChangeArrowheads="1"/>
          </p:cNvSpPr>
          <p:nvPr/>
        </p:nvSpPr>
        <p:spPr bwMode="auto">
          <a:xfrm>
            <a:off x="6705600" y="822325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pitchFamily="-110" charset="0"/>
              </a:rPr>
              <a:t>Hardware Complexity</a:t>
            </a:r>
          </a:p>
        </p:txBody>
      </p:sp>
      <p:sp>
        <p:nvSpPr>
          <p:cNvPr id="900103" name="Text Box 7"/>
          <p:cNvSpPr txBox="1">
            <a:spLocks noChangeArrowheads="1"/>
          </p:cNvSpPr>
          <p:nvPr/>
        </p:nvSpPr>
        <p:spPr bwMode="auto">
          <a:xfrm>
            <a:off x="0" y="5851525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7800" indent="-177800">
              <a:spcBef>
                <a:spcPct val="50000"/>
              </a:spcBef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2000">
                <a:latin typeface="Arial" pitchFamily="-110" charset="0"/>
              </a:rPr>
              <a:t> Set number = (Block number) modulo (Number of sets in the cache)</a:t>
            </a:r>
          </a:p>
          <a:p>
            <a:pPr marL="177800" indent="-177800">
              <a:spcBef>
                <a:spcPct val="50000"/>
              </a:spcBef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2000">
                <a:latin typeface="Arial" pitchFamily="-110" charset="0"/>
              </a:rPr>
              <a:t> Increased flexibility of block placement reduces probability of cache misses</a:t>
            </a:r>
          </a:p>
        </p:txBody>
      </p:sp>
      <p:sp>
        <p:nvSpPr>
          <p:cNvPr id="900104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Block Placement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1913" y="2944813"/>
            <a:ext cx="9018587" cy="3871912"/>
            <a:chOff x="39" y="1920"/>
            <a:chExt cx="5681" cy="2154"/>
          </a:xfrm>
        </p:grpSpPr>
        <p:sp>
          <p:nvSpPr>
            <p:cNvPr id="903171" name="Rectangle 3"/>
            <p:cNvSpPr>
              <a:spLocks noChangeArrowheads="1"/>
            </p:cNvSpPr>
            <p:nvPr/>
          </p:nvSpPr>
          <p:spPr bwMode="auto">
            <a:xfrm>
              <a:off x="1640" y="2264"/>
              <a:ext cx="992" cy="7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172" name="Line 4"/>
            <p:cNvSpPr>
              <a:spLocks noChangeShapeType="1"/>
            </p:cNvSpPr>
            <p:nvPr/>
          </p:nvSpPr>
          <p:spPr bwMode="auto">
            <a:xfrm>
              <a:off x="1640" y="2448"/>
              <a:ext cx="9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173" name="Line 5"/>
            <p:cNvSpPr>
              <a:spLocks noChangeShapeType="1"/>
            </p:cNvSpPr>
            <p:nvPr/>
          </p:nvSpPr>
          <p:spPr bwMode="auto">
            <a:xfrm>
              <a:off x="1640" y="2832"/>
              <a:ext cx="9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174" name="Rectangle 6"/>
            <p:cNvSpPr>
              <a:spLocks noChangeArrowheads="1"/>
            </p:cNvSpPr>
            <p:nvPr/>
          </p:nvSpPr>
          <p:spPr bwMode="auto">
            <a:xfrm>
              <a:off x="1767" y="2064"/>
              <a:ext cx="811" cy="1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Cache Data</a:t>
              </a:r>
            </a:p>
          </p:txBody>
        </p:sp>
        <p:sp>
          <p:nvSpPr>
            <p:cNvPr id="903175" name="Rectangle 7"/>
            <p:cNvSpPr>
              <a:spLocks noChangeArrowheads="1"/>
            </p:cNvSpPr>
            <p:nvPr/>
          </p:nvSpPr>
          <p:spPr bwMode="auto">
            <a:xfrm>
              <a:off x="1632" y="2256"/>
              <a:ext cx="1075" cy="1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Cache Block 0</a:t>
              </a:r>
            </a:p>
          </p:txBody>
        </p:sp>
        <p:sp>
          <p:nvSpPr>
            <p:cNvPr id="903176" name="Rectangle 8"/>
            <p:cNvSpPr>
              <a:spLocks noChangeArrowheads="1"/>
            </p:cNvSpPr>
            <p:nvPr/>
          </p:nvSpPr>
          <p:spPr bwMode="auto">
            <a:xfrm>
              <a:off x="440" y="2264"/>
              <a:ext cx="1088" cy="7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177" name="Line 9"/>
            <p:cNvSpPr>
              <a:spLocks noChangeShapeType="1"/>
            </p:cNvSpPr>
            <p:nvPr/>
          </p:nvSpPr>
          <p:spPr bwMode="auto">
            <a:xfrm flipH="1">
              <a:off x="424" y="2448"/>
              <a:ext cx="11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178" name="Line 10"/>
            <p:cNvSpPr>
              <a:spLocks noChangeShapeType="1"/>
            </p:cNvSpPr>
            <p:nvPr/>
          </p:nvSpPr>
          <p:spPr bwMode="auto">
            <a:xfrm flipH="1">
              <a:off x="424" y="2832"/>
              <a:ext cx="11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179" name="Rectangle 11"/>
            <p:cNvSpPr>
              <a:spLocks noChangeArrowheads="1"/>
            </p:cNvSpPr>
            <p:nvPr/>
          </p:nvSpPr>
          <p:spPr bwMode="auto">
            <a:xfrm>
              <a:off x="200" y="2264"/>
              <a:ext cx="128" cy="7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180" name="Line 12"/>
            <p:cNvSpPr>
              <a:spLocks noChangeShapeType="1"/>
            </p:cNvSpPr>
            <p:nvPr/>
          </p:nvSpPr>
          <p:spPr bwMode="auto">
            <a:xfrm flipH="1">
              <a:off x="184" y="2448"/>
              <a:ext cx="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181" name="Line 13"/>
            <p:cNvSpPr>
              <a:spLocks noChangeShapeType="1"/>
            </p:cNvSpPr>
            <p:nvPr/>
          </p:nvSpPr>
          <p:spPr bwMode="auto">
            <a:xfrm flipH="1">
              <a:off x="184" y="2832"/>
              <a:ext cx="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182" name="Rectangle 14"/>
            <p:cNvSpPr>
              <a:spLocks noChangeArrowheads="1"/>
            </p:cNvSpPr>
            <p:nvPr/>
          </p:nvSpPr>
          <p:spPr bwMode="auto">
            <a:xfrm>
              <a:off x="615" y="2064"/>
              <a:ext cx="761" cy="1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Cache Tag</a:t>
              </a:r>
            </a:p>
          </p:txBody>
        </p:sp>
        <p:sp>
          <p:nvSpPr>
            <p:cNvPr id="903183" name="Rectangle 15"/>
            <p:cNvSpPr>
              <a:spLocks noChangeArrowheads="1"/>
            </p:cNvSpPr>
            <p:nvPr/>
          </p:nvSpPr>
          <p:spPr bwMode="auto">
            <a:xfrm>
              <a:off x="39" y="2064"/>
              <a:ext cx="420" cy="1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Valid</a:t>
              </a:r>
            </a:p>
          </p:txBody>
        </p:sp>
        <p:sp>
          <p:nvSpPr>
            <p:cNvPr id="903184" name="Rectangle 16"/>
            <p:cNvSpPr>
              <a:spLocks noChangeArrowheads="1"/>
            </p:cNvSpPr>
            <p:nvPr/>
          </p:nvSpPr>
          <p:spPr bwMode="auto">
            <a:xfrm>
              <a:off x="903" y="2487"/>
              <a:ext cx="178" cy="2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  <a:latin typeface="Arial" pitchFamily="-110" charset="0"/>
                </a:rPr>
                <a:t>:</a:t>
              </a:r>
            </a:p>
          </p:txBody>
        </p:sp>
        <p:sp>
          <p:nvSpPr>
            <p:cNvPr id="903185" name="Rectangle 17"/>
            <p:cNvSpPr>
              <a:spLocks noChangeArrowheads="1"/>
            </p:cNvSpPr>
            <p:nvPr/>
          </p:nvSpPr>
          <p:spPr bwMode="auto">
            <a:xfrm>
              <a:off x="183" y="2487"/>
              <a:ext cx="178" cy="2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  <a:latin typeface="Arial" pitchFamily="-110" charset="0"/>
                </a:rPr>
                <a:t>:</a:t>
              </a:r>
            </a:p>
          </p:txBody>
        </p:sp>
        <p:sp>
          <p:nvSpPr>
            <p:cNvPr id="903186" name="Rectangle 18"/>
            <p:cNvSpPr>
              <a:spLocks noChangeArrowheads="1"/>
            </p:cNvSpPr>
            <p:nvPr/>
          </p:nvSpPr>
          <p:spPr bwMode="auto">
            <a:xfrm>
              <a:off x="2055" y="2487"/>
              <a:ext cx="178" cy="2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  <a:latin typeface="Arial" pitchFamily="-110" charset="0"/>
                </a:rPr>
                <a:t>:</a:t>
              </a: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3102" y="2064"/>
              <a:ext cx="2618" cy="952"/>
              <a:chOff x="3102" y="2064"/>
              <a:chExt cx="2618" cy="952"/>
            </a:xfrm>
          </p:grpSpPr>
          <p:sp>
            <p:nvSpPr>
              <p:cNvPr id="903188" name="Rectangle 20"/>
              <p:cNvSpPr>
                <a:spLocks noChangeArrowheads="1"/>
              </p:cNvSpPr>
              <p:nvPr/>
            </p:nvSpPr>
            <p:spPr bwMode="auto">
              <a:xfrm>
                <a:off x="3118" y="2264"/>
                <a:ext cx="992" cy="75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189" name="Line 21"/>
              <p:cNvSpPr>
                <a:spLocks noChangeShapeType="1"/>
              </p:cNvSpPr>
              <p:nvPr/>
            </p:nvSpPr>
            <p:spPr bwMode="auto">
              <a:xfrm flipH="1">
                <a:off x="3102" y="2448"/>
                <a:ext cx="10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190" name="Line 22"/>
              <p:cNvSpPr>
                <a:spLocks noChangeShapeType="1"/>
              </p:cNvSpPr>
              <p:nvPr/>
            </p:nvSpPr>
            <p:spPr bwMode="auto">
              <a:xfrm flipH="1">
                <a:off x="3102" y="2832"/>
                <a:ext cx="10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191" name="Rectangle 23"/>
              <p:cNvSpPr>
                <a:spLocks noChangeArrowheads="1"/>
              </p:cNvSpPr>
              <p:nvPr/>
            </p:nvSpPr>
            <p:spPr bwMode="auto">
              <a:xfrm flipH="1">
                <a:off x="3263" y="2064"/>
                <a:ext cx="811" cy="18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accent2"/>
                    </a:solidFill>
                    <a:latin typeface="Arial" pitchFamily="-110" charset="0"/>
                  </a:rPr>
                  <a:t>Cache Data</a:t>
                </a:r>
              </a:p>
            </p:txBody>
          </p:sp>
          <p:sp>
            <p:nvSpPr>
              <p:cNvPr id="903192" name="Rectangle 24"/>
              <p:cNvSpPr>
                <a:spLocks noChangeArrowheads="1"/>
              </p:cNvSpPr>
              <p:nvPr/>
            </p:nvSpPr>
            <p:spPr bwMode="auto">
              <a:xfrm flipH="1">
                <a:off x="3136" y="2256"/>
                <a:ext cx="989" cy="18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accent2"/>
                    </a:solidFill>
                    <a:latin typeface="Arial" pitchFamily="-110" charset="0"/>
                  </a:rPr>
                  <a:t>Cache Block 0</a:t>
                </a:r>
              </a:p>
            </p:txBody>
          </p:sp>
          <p:sp>
            <p:nvSpPr>
              <p:cNvPr id="903193" name="Rectangle 25"/>
              <p:cNvSpPr>
                <a:spLocks noChangeArrowheads="1"/>
              </p:cNvSpPr>
              <p:nvPr/>
            </p:nvSpPr>
            <p:spPr bwMode="auto">
              <a:xfrm>
                <a:off x="4222" y="2264"/>
                <a:ext cx="1088" cy="75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194" name="Line 26"/>
              <p:cNvSpPr>
                <a:spLocks noChangeShapeType="1"/>
              </p:cNvSpPr>
              <p:nvPr/>
            </p:nvSpPr>
            <p:spPr bwMode="auto">
              <a:xfrm>
                <a:off x="4222" y="2448"/>
                <a:ext cx="10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195" name="Line 27"/>
              <p:cNvSpPr>
                <a:spLocks noChangeShapeType="1"/>
              </p:cNvSpPr>
              <p:nvPr/>
            </p:nvSpPr>
            <p:spPr bwMode="auto">
              <a:xfrm>
                <a:off x="4222" y="2832"/>
                <a:ext cx="10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196" name="Rectangle 28"/>
              <p:cNvSpPr>
                <a:spLocks noChangeArrowheads="1"/>
              </p:cNvSpPr>
              <p:nvPr/>
            </p:nvSpPr>
            <p:spPr bwMode="auto">
              <a:xfrm>
                <a:off x="5422" y="2264"/>
                <a:ext cx="128" cy="75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197" name="Line 29"/>
              <p:cNvSpPr>
                <a:spLocks noChangeShapeType="1"/>
              </p:cNvSpPr>
              <p:nvPr/>
            </p:nvSpPr>
            <p:spPr bwMode="auto">
              <a:xfrm>
                <a:off x="5422" y="2448"/>
                <a:ext cx="12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198" name="Line 30"/>
              <p:cNvSpPr>
                <a:spLocks noChangeShapeType="1"/>
              </p:cNvSpPr>
              <p:nvPr/>
            </p:nvSpPr>
            <p:spPr bwMode="auto">
              <a:xfrm>
                <a:off x="5422" y="2832"/>
                <a:ext cx="12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199" name="Rectangle 31"/>
              <p:cNvSpPr>
                <a:spLocks noChangeArrowheads="1"/>
              </p:cNvSpPr>
              <p:nvPr/>
            </p:nvSpPr>
            <p:spPr bwMode="auto">
              <a:xfrm flipH="1">
                <a:off x="4464" y="2064"/>
                <a:ext cx="761" cy="18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accent2"/>
                    </a:solidFill>
                    <a:latin typeface="Arial" pitchFamily="-110" charset="0"/>
                  </a:rPr>
                  <a:t>Cache Tag</a:t>
                </a:r>
              </a:p>
            </p:txBody>
          </p:sp>
          <p:sp>
            <p:nvSpPr>
              <p:cNvPr id="903200" name="Rectangle 32"/>
              <p:cNvSpPr>
                <a:spLocks noChangeArrowheads="1"/>
              </p:cNvSpPr>
              <p:nvPr/>
            </p:nvSpPr>
            <p:spPr bwMode="auto">
              <a:xfrm flipH="1">
                <a:off x="5300" y="2064"/>
                <a:ext cx="420" cy="18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accent2"/>
                    </a:solidFill>
                    <a:latin typeface="Arial" pitchFamily="-110" charset="0"/>
                  </a:rPr>
                  <a:t>Valid</a:t>
                </a:r>
              </a:p>
            </p:txBody>
          </p:sp>
          <p:sp>
            <p:nvSpPr>
              <p:cNvPr id="903201" name="Rectangle 33"/>
              <p:cNvSpPr>
                <a:spLocks noChangeArrowheads="1"/>
              </p:cNvSpPr>
              <p:nvPr/>
            </p:nvSpPr>
            <p:spPr bwMode="auto">
              <a:xfrm flipH="1">
                <a:off x="4669" y="2487"/>
                <a:ext cx="178" cy="2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chemeClr val="accent2"/>
                    </a:solidFill>
                    <a:latin typeface="Arial" pitchFamily="-110" charset="0"/>
                  </a:rPr>
                  <a:t>:</a:t>
                </a:r>
              </a:p>
            </p:txBody>
          </p:sp>
          <p:sp>
            <p:nvSpPr>
              <p:cNvPr id="903202" name="Rectangle 34"/>
              <p:cNvSpPr>
                <a:spLocks noChangeArrowheads="1"/>
              </p:cNvSpPr>
              <p:nvPr/>
            </p:nvSpPr>
            <p:spPr bwMode="auto">
              <a:xfrm flipH="1">
                <a:off x="5389" y="2487"/>
                <a:ext cx="178" cy="2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chemeClr val="accent2"/>
                    </a:solidFill>
                    <a:latin typeface="Arial" pitchFamily="-110" charset="0"/>
                  </a:rPr>
                  <a:t>:</a:t>
                </a:r>
              </a:p>
            </p:txBody>
          </p:sp>
          <p:sp>
            <p:nvSpPr>
              <p:cNvPr id="903203" name="Rectangle 35"/>
              <p:cNvSpPr>
                <a:spLocks noChangeArrowheads="1"/>
              </p:cNvSpPr>
              <p:nvPr/>
            </p:nvSpPr>
            <p:spPr bwMode="auto">
              <a:xfrm flipH="1">
                <a:off x="3517" y="2487"/>
                <a:ext cx="178" cy="2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chemeClr val="accent2"/>
                    </a:solidFill>
                    <a:latin typeface="Arial" pitchFamily="-110" charset="0"/>
                  </a:rPr>
                  <a:t>:</a:t>
                </a:r>
              </a:p>
            </p:txBody>
          </p:sp>
        </p:grpSp>
        <p:sp>
          <p:nvSpPr>
            <p:cNvPr id="903204" name="Line 36"/>
            <p:cNvSpPr>
              <a:spLocks noChangeShapeType="1"/>
            </p:cNvSpPr>
            <p:nvPr/>
          </p:nvSpPr>
          <p:spPr bwMode="auto">
            <a:xfrm>
              <a:off x="2880" y="2120"/>
              <a:ext cx="0" cy="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205" name="Line 37"/>
            <p:cNvSpPr>
              <a:spLocks noChangeShapeType="1"/>
            </p:cNvSpPr>
            <p:nvPr/>
          </p:nvSpPr>
          <p:spPr bwMode="auto">
            <a:xfrm>
              <a:off x="2648" y="2928"/>
              <a:ext cx="4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206" name="Rectangle 38"/>
            <p:cNvSpPr>
              <a:spLocks noChangeArrowheads="1"/>
            </p:cNvSpPr>
            <p:nvPr/>
          </p:nvSpPr>
          <p:spPr bwMode="auto">
            <a:xfrm>
              <a:off x="2583" y="1920"/>
              <a:ext cx="868" cy="1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Cache Index</a:t>
              </a:r>
            </a:p>
          </p:txBody>
        </p:sp>
        <p:sp>
          <p:nvSpPr>
            <p:cNvPr id="903207" name="Rectangle 39"/>
            <p:cNvSpPr>
              <a:spLocks noChangeArrowheads="1"/>
            </p:cNvSpPr>
            <p:nvPr/>
          </p:nvSpPr>
          <p:spPr bwMode="auto">
            <a:xfrm>
              <a:off x="152" y="2744"/>
              <a:ext cx="5456" cy="320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208" name="Line 40"/>
            <p:cNvSpPr>
              <a:spLocks noChangeShapeType="1"/>
            </p:cNvSpPr>
            <p:nvPr/>
          </p:nvSpPr>
          <p:spPr bwMode="auto">
            <a:xfrm>
              <a:off x="2120" y="3312"/>
              <a:ext cx="15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209" name="Line 41"/>
            <p:cNvSpPr>
              <a:spLocks noChangeShapeType="1"/>
            </p:cNvSpPr>
            <p:nvPr/>
          </p:nvSpPr>
          <p:spPr bwMode="auto">
            <a:xfrm>
              <a:off x="2120" y="3320"/>
              <a:ext cx="128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210" name="Line 42"/>
            <p:cNvSpPr>
              <a:spLocks noChangeShapeType="1"/>
            </p:cNvSpPr>
            <p:nvPr/>
          </p:nvSpPr>
          <p:spPr bwMode="auto">
            <a:xfrm>
              <a:off x="2264" y="3504"/>
              <a:ext cx="12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211" name="Line 43"/>
            <p:cNvSpPr>
              <a:spLocks noChangeShapeType="1"/>
            </p:cNvSpPr>
            <p:nvPr/>
          </p:nvSpPr>
          <p:spPr bwMode="auto">
            <a:xfrm flipH="1">
              <a:off x="3496" y="3320"/>
              <a:ext cx="16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212" name="Rectangle 44"/>
            <p:cNvSpPr>
              <a:spLocks noChangeArrowheads="1"/>
            </p:cNvSpPr>
            <p:nvPr/>
          </p:nvSpPr>
          <p:spPr bwMode="auto">
            <a:xfrm>
              <a:off x="2727" y="3312"/>
              <a:ext cx="370" cy="1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Mux</a:t>
              </a:r>
            </a:p>
          </p:txBody>
        </p:sp>
        <p:sp>
          <p:nvSpPr>
            <p:cNvPr id="903213" name="Line 45"/>
            <p:cNvSpPr>
              <a:spLocks noChangeShapeType="1"/>
            </p:cNvSpPr>
            <p:nvPr/>
          </p:nvSpPr>
          <p:spPr bwMode="auto">
            <a:xfrm>
              <a:off x="2496" y="2936"/>
              <a:ext cx="0" cy="3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214" name="Line 46"/>
            <p:cNvSpPr>
              <a:spLocks noChangeShapeType="1"/>
            </p:cNvSpPr>
            <p:nvPr/>
          </p:nvSpPr>
          <p:spPr bwMode="auto">
            <a:xfrm>
              <a:off x="3264" y="2936"/>
              <a:ext cx="0" cy="3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215" name="Rectangle 47"/>
            <p:cNvSpPr>
              <a:spLocks noChangeArrowheads="1"/>
            </p:cNvSpPr>
            <p:nvPr/>
          </p:nvSpPr>
          <p:spPr bwMode="auto">
            <a:xfrm>
              <a:off x="3159" y="3279"/>
              <a:ext cx="176" cy="1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accent2"/>
                  </a:solidFill>
                  <a:latin typeface="Arial" pitchFamily="-110" charset="0"/>
                </a:rPr>
                <a:t>0</a:t>
              </a:r>
            </a:p>
          </p:txBody>
        </p:sp>
        <p:sp>
          <p:nvSpPr>
            <p:cNvPr id="903216" name="Rectangle 48"/>
            <p:cNvSpPr>
              <a:spLocks noChangeArrowheads="1"/>
            </p:cNvSpPr>
            <p:nvPr/>
          </p:nvSpPr>
          <p:spPr bwMode="auto">
            <a:xfrm>
              <a:off x="2439" y="3279"/>
              <a:ext cx="176" cy="1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accent2"/>
                  </a:solidFill>
                  <a:latin typeface="Arial" pitchFamily="-110" charset="0"/>
                </a:rPr>
                <a:t>1</a:t>
              </a:r>
            </a:p>
          </p:txBody>
        </p:sp>
        <p:sp>
          <p:nvSpPr>
            <p:cNvPr id="903217" name="Rectangle 49"/>
            <p:cNvSpPr>
              <a:spLocks noChangeArrowheads="1"/>
            </p:cNvSpPr>
            <p:nvPr/>
          </p:nvSpPr>
          <p:spPr bwMode="auto">
            <a:xfrm>
              <a:off x="2199" y="3327"/>
              <a:ext cx="338" cy="1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accent2"/>
                  </a:solidFill>
                  <a:latin typeface="Arial" pitchFamily="-110" charset="0"/>
                </a:rPr>
                <a:t>Sel1</a:t>
              </a:r>
            </a:p>
          </p:txBody>
        </p:sp>
        <p:sp>
          <p:nvSpPr>
            <p:cNvPr id="903218" name="Rectangle 50"/>
            <p:cNvSpPr>
              <a:spLocks noChangeArrowheads="1"/>
            </p:cNvSpPr>
            <p:nvPr/>
          </p:nvSpPr>
          <p:spPr bwMode="auto">
            <a:xfrm>
              <a:off x="3255" y="3327"/>
              <a:ext cx="338" cy="1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accent2"/>
                  </a:solidFill>
                  <a:latin typeface="Arial" pitchFamily="-110" charset="0"/>
                </a:rPr>
                <a:t>Sel0</a:t>
              </a:r>
            </a:p>
          </p:txBody>
        </p:sp>
        <p:sp>
          <p:nvSpPr>
            <p:cNvPr id="903219" name="Line 51"/>
            <p:cNvSpPr>
              <a:spLocks noChangeShapeType="1"/>
            </p:cNvSpPr>
            <p:nvPr/>
          </p:nvSpPr>
          <p:spPr bwMode="auto">
            <a:xfrm>
              <a:off x="2880" y="3512"/>
              <a:ext cx="0" cy="4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220" name="Rectangle 52"/>
            <p:cNvSpPr>
              <a:spLocks noChangeArrowheads="1"/>
            </p:cNvSpPr>
            <p:nvPr/>
          </p:nvSpPr>
          <p:spPr bwMode="auto">
            <a:xfrm>
              <a:off x="2919" y="3792"/>
              <a:ext cx="882" cy="1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Cache Block</a:t>
              </a:r>
            </a:p>
          </p:txBody>
        </p:sp>
        <p:sp>
          <p:nvSpPr>
            <p:cNvPr id="903221" name="Oval 53"/>
            <p:cNvSpPr>
              <a:spLocks noChangeArrowheads="1"/>
            </p:cNvSpPr>
            <p:nvPr/>
          </p:nvSpPr>
          <p:spPr bwMode="auto">
            <a:xfrm>
              <a:off x="872" y="3224"/>
              <a:ext cx="560" cy="27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54"/>
            <p:cNvGrpSpPr>
              <a:grpSpLocks/>
            </p:cNvGrpSpPr>
            <p:nvPr/>
          </p:nvGrpSpPr>
          <p:grpSpPr bwMode="auto">
            <a:xfrm>
              <a:off x="1576" y="3312"/>
              <a:ext cx="624" cy="289"/>
              <a:chOff x="1576" y="3312"/>
              <a:chExt cx="624" cy="289"/>
            </a:xfrm>
          </p:grpSpPr>
          <p:grpSp>
            <p:nvGrpSpPr>
              <p:cNvPr id="5" name="Group 55"/>
              <p:cNvGrpSpPr>
                <a:grpSpLocks/>
              </p:cNvGrpSpPr>
              <p:nvPr/>
            </p:nvGrpSpPr>
            <p:grpSpPr bwMode="auto">
              <a:xfrm>
                <a:off x="1720" y="3312"/>
                <a:ext cx="480" cy="289"/>
                <a:chOff x="1720" y="3312"/>
                <a:chExt cx="480" cy="289"/>
              </a:xfrm>
            </p:grpSpPr>
            <p:sp>
              <p:nvSpPr>
                <p:cNvPr id="903224" name="Arc 56"/>
                <p:cNvSpPr>
                  <a:spLocks/>
                </p:cNvSpPr>
                <p:nvPr/>
              </p:nvSpPr>
              <p:spPr bwMode="auto">
                <a:xfrm>
                  <a:off x="1848" y="3321"/>
                  <a:ext cx="192" cy="13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3225" name="Arc 57"/>
                <p:cNvSpPr>
                  <a:spLocks/>
                </p:cNvSpPr>
                <p:nvPr/>
              </p:nvSpPr>
              <p:spPr bwMode="auto">
                <a:xfrm rot="10800000">
                  <a:off x="1857" y="3465"/>
                  <a:ext cx="192" cy="13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21600"/>
                    <a:gd name="T1" fmla="*/ 21600 h 21600"/>
                    <a:gd name="T2" fmla="*/ 21488 w 21600"/>
                    <a:gd name="T3" fmla="*/ 0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21599"/>
                      </a:moveTo>
                      <a:cubicBezTo>
                        <a:pt x="-1" y="9714"/>
                        <a:pt x="9602" y="61"/>
                        <a:pt x="21488" y="0"/>
                      </a:cubicBezTo>
                    </a:path>
                    <a:path w="21600" h="21600" stroke="0" extrusionOk="0">
                      <a:moveTo>
                        <a:pt x="-1" y="21599"/>
                      </a:moveTo>
                      <a:cubicBezTo>
                        <a:pt x="-1" y="9714"/>
                        <a:pt x="9602" y="61"/>
                        <a:pt x="21488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3226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1720" y="3312"/>
                  <a:ext cx="13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3227" name="Line 59"/>
                <p:cNvSpPr>
                  <a:spLocks noChangeShapeType="1"/>
                </p:cNvSpPr>
                <p:nvPr/>
              </p:nvSpPr>
              <p:spPr bwMode="auto">
                <a:xfrm>
                  <a:off x="1728" y="3320"/>
                  <a:ext cx="0" cy="27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3228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1720" y="3600"/>
                  <a:ext cx="13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3229" name="Line 61"/>
                <p:cNvSpPr>
                  <a:spLocks noChangeShapeType="1"/>
                </p:cNvSpPr>
                <p:nvPr/>
              </p:nvSpPr>
              <p:spPr bwMode="auto">
                <a:xfrm>
                  <a:off x="2056" y="3456"/>
                  <a:ext cx="14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03230" name="Line 62"/>
              <p:cNvSpPr>
                <a:spLocks noChangeShapeType="1"/>
              </p:cNvSpPr>
              <p:nvPr/>
            </p:nvSpPr>
            <p:spPr bwMode="auto">
              <a:xfrm flipH="1">
                <a:off x="1576" y="3360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231" name="Line 63"/>
              <p:cNvSpPr>
                <a:spLocks noChangeShapeType="1"/>
              </p:cNvSpPr>
              <p:nvPr/>
            </p:nvSpPr>
            <p:spPr bwMode="auto">
              <a:xfrm flipH="1">
                <a:off x="1576" y="3552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03232" name="Rectangle 64"/>
            <p:cNvSpPr>
              <a:spLocks noChangeArrowheads="1"/>
            </p:cNvSpPr>
            <p:nvPr/>
          </p:nvSpPr>
          <p:spPr bwMode="auto">
            <a:xfrm>
              <a:off x="855" y="3264"/>
              <a:ext cx="669" cy="1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Compare</a:t>
              </a:r>
            </a:p>
          </p:txBody>
        </p:sp>
        <p:sp>
          <p:nvSpPr>
            <p:cNvPr id="903233" name="Line 65"/>
            <p:cNvSpPr>
              <a:spLocks noChangeShapeType="1"/>
            </p:cNvSpPr>
            <p:nvPr/>
          </p:nvSpPr>
          <p:spPr bwMode="auto">
            <a:xfrm>
              <a:off x="1448" y="3360"/>
              <a:ext cx="1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234" name="Line 66"/>
            <p:cNvSpPr>
              <a:spLocks noChangeShapeType="1"/>
            </p:cNvSpPr>
            <p:nvPr/>
          </p:nvSpPr>
          <p:spPr bwMode="auto">
            <a:xfrm flipH="1">
              <a:off x="280" y="3552"/>
              <a:ext cx="13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235" name="Line 67"/>
            <p:cNvSpPr>
              <a:spLocks noChangeShapeType="1"/>
            </p:cNvSpPr>
            <p:nvPr/>
          </p:nvSpPr>
          <p:spPr bwMode="auto">
            <a:xfrm>
              <a:off x="288" y="2936"/>
              <a:ext cx="0" cy="6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236" name="Line 68"/>
            <p:cNvSpPr>
              <a:spLocks noChangeShapeType="1"/>
            </p:cNvSpPr>
            <p:nvPr/>
          </p:nvSpPr>
          <p:spPr bwMode="auto">
            <a:xfrm>
              <a:off x="1152" y="2936"/>
              <a:ext cx="0" cy="3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237" name="Line 69"/>
            <p:cNvSpPr>
              <a:spLocks noChangeShapeType="1"/>
            </p:cNvSpPr>
            <p:nvPr/>
          </p:nvSpPr>
          <p:spPr bwMode="auto">
            <a:xfrm flipH="1">
              <a:off x="376" y="3360"/>
              <a:ext cx="4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238" name="Rectangle 70"/>
            <p:cNvSpPr>
              <a:spLocks noChangeArrowheads="1"/>
            </p:cNvSpPr>
            <p:nvPr/>
          </p:nvSpPr>
          <p:spPr bwMode="auto">
            <a:xfrm>
              <a:off x="327" y="3168"/>
              <a:ext cx="598" cy="1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Adr Tag</a:t>
              </a:r>
            </a:p>
          </p:txBody>
        </p:sp>
        <p:grpSp>
          <p:nvGrpSpPr>
            <p:cNvPr id="6" name="Group 71"/>
            <p:cNvGrpSpPr>
              <a:grpSpLocks/>
            </p:cNvGrpSpPr>
            <p:nvPr/>
          </p:nvGrpSpPr>
          <p:grpSpPr bwMode="auto">
            <a:xfrm>
              <a:off x="3544" y="2936"/>
              <a:ext cx="1928" cy="665"/>
              <a:chOff x="3544" y="2936"/>
              <a:chExt cx="1928" cy="665"/>
            </a:xfrm>
          </p:grpSpPr>
          <p:sp>
            <p:nvSpPr>
              <p:cNvPr id="903240" name="Oval 72"/>
              <p:cNvSpPr>
                <a:spLocks noChangeArrowheads="1"/>
              </p:cNvSpPr>
              <p:nvPr/>
            </p:nvSpPr>
            <p:spPr bwMode="auto">
              <a:xfrm>
                <a:off x="4328" y="3224"/>
                <a:ext cx="560" cy="272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" name="Group 73"/>
              <p:cNvGrpSpPr>
                <a:grpSpLocks/>
              </p:cNvGrpSpPr>
              <p:nvPr/>
            </p:nvGrpSpPr>
            <p:grpSpPr bwMode="auto">
              <a:xfrm>
                <a:off x="3544" y="3312"/>
                <a:ext cx="624" cy="289"/>
                <a:chOff x="3544" y="3312"/>
                <a:chExt cx="624" cy="289"/>
              </a:xfrm>
            </p:grpSpPr>
            <p:grpSp>
              <p:nvGrpSpPr>
                <p:cNvPr id="8" name="Group 74"/>
                <p:cNvGrpSpPr>
                  <a:grpSpLocks/>
                </p:cNvGrpSpPr>
                <p:nvPr/>
              </p:nvGrpSpPr>
              <p:grpSpPr bwMode="auto">
                <a:xfrm>
                  <a:off x="3544" y="3312"/>
                  <a:ext cx="488" cy="289"/>
                  <a:chOff x="3544" y="3312"/>
                  <a:chExt cx="488" cy="289"/>
                </a:xfrm>
              </p:grpSpPr>
              <p:sp>
                <p:nvSpPr>
                  <p:cNvPr id="903243" name="Arc 75"/>
                  <p:cNvSpPr>
                    <a:spLocks/>
                  </p:cNvSpPr>
                  <p:nvPr/>
                </p:nvSpPr>
                <p:spPr bwMode="auto">
                  <a:xfrm>
                    <a:off x="3721" y="3321"/>
                    <a:ext cx="192" cy="136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21600"/>
                      <a:gd name="T1" fmla="*/ 21600 h 21600"/>
                      <a:gd name="T2" fmla="*/ 21488 w 21600"/>
                      <a:gd name="T3" fmla="*/ 0 h 21600"/>
                      <a:gd name="T4" fmla="*/ 2160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21599"/>
                        </a:moveTo>
                        <a:cubicBezTo>
                          <a:pt x="-1" y="9714"/>
                          <a:pt x="9602" y="61"/>
                          <a:pt x="21488" y="0"/>
                        </a:cubicBezTo>
                      </a:path>
                      <a:path w="21600" h="21600" stroke="0" extrusionOk="0">
                        <a:moveTo>
                          <a:pt x="-1" y="21599"/>
                        </a:moveTo>
                        <a:cubicBezTo>
                          <a:pt x="-1" y="9714"/>
                          <a:pt x="9602" y="61"/>
                          <a:pt x="21488" y="0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3244" name="Arc 76"/>
                  <p:cNvSpPr>
                    <a:spLocks/>
                  </p:cNvSpPr>
                  <p:nvPr/>
                </p:nvSpPr>
                <p:spPr bwMode="auto">
                  <a:xfrm rot="10800000">
                    <a:off x="3712" y="3465"/>
                    <a:ext cx="192" cy="13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3245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3920" y="3312"/>
                    <a:ext cx="10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3246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4032" y="3320"/>
                    <a:ext cx="0" cy="27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3247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3920" y="3600"/>
                    <a:ext cx="10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3248" name="Line 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44" y="3456"/>
                    <a:ext cx="17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903249" name="Line 81"/>
                <p:cNvSpPr>
                  <a:spLocks noChangeShapeType="1"/>
                </p:cNvSpPr>
                <p:nvPr/>
              </p:nvSpPr>
              <p:spPr bwMode="auto">
                <a:xfrm>
                  <a:off x="4040" y="3360"/>
                  <a:ext cx="12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3250" name="Line 82"/>
                <p:cNvSpPr>
                  <a:spLocks noChangeShapeType="1"/>
                </p:cNvSpPr>
                <p:nvPr/>
              </p:nvSpPr>
              <p:spPr bwMode="auto">
                <a:xfrm>
                  <a:off x="4040" y="3552"/>
                  <a:ext cx="12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03251" name="Rectangle 83"/>
              <p:cNvSpPr>
                <a:spLocks noChangeArrowheads="1"/>
              </p:cNvSpPr>
              <p:nvPr/>
            </p:nvSpPr>
            <p:spPr bwMode="auto">
              <a:xfrm flipH="1">
                <a:off x="4308" y="3262"/>
                <a:ext cx="669" cy="1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accent2"/>
                    </a:solidFill>
                    <a:latin typeface="Arial" pitchFamily="-110" charset="0"/>
                  </a:rPr>
                  <a:t>Compare</a:t>
                </a:r>
              </a:p>
            </p:txBody>
          </p:sp>
          <p:sp>
            <p:nvSpPr>
              <p:cNvPr id="903252" name="Line 84"/>
              <p:cNvSpPr>
                <a:spLocks noChangeShapeType="1"/>
              </p:cNvSpPr>
              <p:nvPr/>
            </p:nvSpPr>
            <p:spPr bwMode="auto">
              <a:xfrm flipH="1">
                <a:off x="4168" y="3360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253" name="Line 85"/>
              <p:cNvSpPr>
                <a:spLocks noChangeShapeType="1"/>
              </p:cNvSpPr>
              <p:nvPr/>
            </p:nvSpPr>
            <p:spPr bwMode="auto">
              <a:xfrm>
                <a:off x="4184" y="3552"/>
                <a:ext cx="12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254" name="Line 86"/>
              <p:cNvSpPr>
                <a:spLocks noChangeShapeType="1"/>
              </p:cNvSpPr>
              <p:nvPr/>
            </p:nvSpPr>
            <p:spPr bwMode="auto">
              <a:xfrm>
                <a:off x="5472" y="2936"/>
                <a:ext cx="0" cy="6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255" name="Line 87"/>
              <p:cNvSpPr>
                <a:spLocks noChangeShapeType="1"/>
              </p:cNvSpPr>
              <p:nvPr/>
            </p:nvSpPr>
            <p:spPr bwMode="auto">
              <a:xfrm>
                <a:off x="4608" y="2936"/>
                <a:ext cx="0" cy="36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256" name="Line 88"/>
              <p:cNvSpPr>
                <a:spLocks noChangeShapeType="1"/>
              </p:cNvSpPr>
              <p:nvPr/>
            </p:nvSpPr>
            <p:spPr bwMode="auto">
              <a:xfrm>
                <a:off x="4904" y="3360"/>
                <a:ext cx="46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03257" name="Oval 89"/>
            <p:cNvSpPr>
              <a:spLocks noChangeArrowheads="1"/>
            </p:cNvSpPr>
            <p:nvPr/>
          </p:nvSpPr>
          <p:spPr bwMode="auto">
            <a:xfrm>
              <a:off x="2264" y="3560"/>
              <a:ext cx="272" cy="27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258" name="Rectangle 90"/>
            <p:cNvSpPr>
              <a:spLocks noChangeArrowheads="1"/>
            </p:cNvSpPr>
            <p:nvPr/>
          </p:nvSpPr>
          <p:spPr bwMode="auto">
            <a:xfrm>
              <a:off x="2247" y="3600"/>
              <a:ext cx="306" cy="1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OR</a:t>
              </a:r>
            </a:p>
          </p:txBody>
        </p:sp>
        <p:sp>
          <p:nvSpPr>
            <p:cNvPr id="903259" name="Line 91"/>
            <p:cNvSpPr>
              <a:spLocks noChangeShapeType="1"/>
            </p:cNvSpPr>
            <p:nvPr/>
          </p:nvSpPr>
          <p:spPr bwMode="auto">
            <a:xfrm>
              <a:off x="2112" y="3464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260" name="Line 92"/>
            <p:cNvSpPr>
              <a:spLocks noChangeShapeType="1"/>
            </p:cNvSpPr>
            <p:nvPr/>
          </p:nvSpPr>
          <p:spPr bwMode="auto">
            <a:xfrm>
              <a:off x="2120" y="3696"/>
              <a:ext cx="1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261" name="Line 93"/>
            <p:cNvSpPr>
              <a:spLocks noChangeShapeType="1"/>
            </p:cNvSpPr>
            <p:nvPr/>
          </p:nvSpPr>
          <p:spPr bwMode="auto">
            <a:xfrm>
              <a:off x="3600" y="3464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262" name="Line 94"/>
            <p:cNvSpPr>
              <a:spLocks noChangeShapeType="1"/>
            </p:cNvSpPr>
            <p:nvPr/>
          </p:nvSpPr>
          <p:spPr bwMode="auto">
            <a:xfrm>
              <a:off x="2552" y="3696"/>
              <a:ext cx="10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263" name="Line 95"/>
            <p:cNvSpPr>
              <a:spLocks noChangeShapeType="1"/>
            </p:cNvSpPr>
            <p:nvPr/>
          </p:nvSpPr>
          <p:spPr bwMode="auto">
            <a:xfrm>
              <a:off x="2400" y="3848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264" name="Rectangle 96"/>
            <p:cNvSpPr>
              <a:spLocks noChangeArrowheads="1"/>
            </p:cNvSpPr>
            <p:nvPr/>
          </p:nvSpPr>
          <p:spPr bwMode="auto">
            <a:xfrm>
              <a:off x="2103" y="3888"/>
              <a:ext cx="292" cy="1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</a:rPr>
                <a:t>Hit</a:t>
              </a:r>
            </a:p>
          </p:txBody>
        </p:sp>
      </p:grpSp>
      <p:sp>
        <p:nvSpPr>
          <p:cNvPr id="903266" name="Rectangle 9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N-way Set Associative Cache</a:t>
            </a:r>
          </a:p>
        </p:txBody>
      </p:sp>
      <p:sp>
        <p:nvSpPr>
          <p:cNvPr id="903267" name="Rectangle 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N entries for each Cache Index </a:t>
            </a:r>
          </a:p>
          <a:p>
            <a:r>
              <a:rPr lang="en-US" sz="2000"/>
              <a:t>Example: Two-way set associative cache</a:t>
            </a:r>
          </a:p>
          <a:p>
            <a:pPr lvl="1"/>
            <a:r>
              <a:rPr lang="en-US" sz="1800"/>
              <a:t>Cache Index selects a “set” from the cache</a:t>
            </a:r>
          </a:p>
          <a:p>
            <a:pPr lvl="1"/>
            <a:r>
              <a:rPr lang="en-US" sz="1800"/>
              <a:t>The two tags in the set are compared in parallel</a:t>
            </a:r>
          </a:p>
          <a:p>
            <a:pPr lvl="1"/>
            <a:r>
              <a:rPr lang="en-US" sz="1800"/>
              <a:t>Data is selected based on the tag result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Text Box 2"/>
          <p:cNvSpPr txBox="1">
            <a:spLocks noChangeArrowheads="1"/>
          </p:cNvSpPr>
          <p:nvPr/>
        </p:nvSpPr>
        <p:spPr bwMode="auto">
          <a:xfrm>
            <a:off x="152400" y="5699125"/>
            <a:ext cx="3276600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pitchFamily="-110" charset="0"/>
              </a:rPr>
              <a:t>Tag size increases with higher level of associativity</a:t>
            </a:r>
            <a:endParaRPr lang="en-US" b="1"/>
          </a:p>
        </p:txBody>
      </p:sp>
      <p:sp>
        <p:nvSpPr>
          <p:cNvPr id="905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Locating a Block in Associative Cache</a:t>
            </a:r>
          </a:p>
        </p:txBody>
      </p:sp>
      <p:graphicFrame>
        <p:nvGraphicFramePr>
          <p:cNvPr id="90522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476375" y="1295400"/>
          <a:ext cx="603885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06" name="Graphics Workshop Drawing" r:id="rId4" imgW="4943880" imgH="4305600" progId="">
                  <p:embed/>
                </p:oleObj>
              </mc:Choice>
              <mc:Fallback>
                <p:oleObj name="Graphics Workshop Drawing" r:id="rId4" imgW="4943880" imgH="4305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295400"/>
                        <a:ext cx="6038850" cy="525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2727325"/>
            <a:ext cx="8763000" cy="4021138"/>
            <a:chOff x="567" y="1872"/>
            <a:chExt cx="4993" cy="2104"/>
          </a:xfrm>
        </p:grpSpPr>
        <p:sp>
          <p:nvSpPr>
            <p:cNvPr id="901123" name="Rectangle 3"/>
            <p:cNvSpPr>
              <a:spLocks noChangeArrowheads="1"/>
            </p:cNvSpPr>
            <p:nvPr/>
          </p:nvSpPr>
          <p:spPr bwMode="auto">
            <a:xfrm>
              <a:off x="3800" y="2840"/>
              <a:ext cx="1760" cy="11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>
              <a:off x="3800" y="3024"/>
              <a:ext cx="17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25" name="Line 5"/>
            <p:cNvSpPr>
              <a:spLocks noChangeShapeType="1"/>
            </p:cNvSpPr>
            <p:nvPr/>
          </p:nvSpPr>
          <p:spPr bwMode="auto">
            <a:xfrm>
              <a:off x="3800" y="3216"/>
              <a:ext cx="17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26" name="Line 6"/>
            <p:cNvSpPr>
              <a:spLocks noChangeShapeType="1"/>
            </p:cNvSpPr>
            <p:nvPr/>
          </p:nvSpPr>
          <p:spPr bwMode="auto">
            <a:xfrm>
              <a:off x="3800" y="3408"/>
              <a:ext cx="17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27" name="Line 7"/>
            <p:cNvSpPr>
              <a:spLocks noChangeShapeType="1"/>
            </p:cNvSpPr>
            <p:nvPr/>
          </p:nvSpPr>
          <p:spPr bwMode="auto">
            <a:xfrm>
              <a:off x="3800" y="3600"/>
              <a:ext cx="17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28" name="Rectangle 8"/>
            <p:cNvSpPr>
              <a:spLocks noChangeArrowheads="1"/>
            </p:cNvSpPr>
            <p:nvPr/>
          </p:nvSpPr>
          <p:spPr bwMode="auto">
            <a:xfrm>
              <a:off x="4648" y="3639"/>
              <a:ext cx="161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  <a:latin typeface="Arial" pitchFamily="-110" charset="0"/>
                </a:rPr>
                <a:t>:</a:t>
              </a:r>
            </a:p>
          </p:txBody>
        </p:sp>
        <p:sp>
          <p:nvSpPr>
            <p:cNvPr id="901129" name="Rectangle 9"/>
            <p:cNvSpPr>
              <a:spLocks noChangeArrowheads="1"/>
            </p:cNvSpPr>
            <p:nvPr/>
          </p:nvSpPr>
          <p:spPr bwMode="auto">
            <a:xfrm>
              <a:off x="3927" y="2640"/>
              <a:ext cx="766" cy="1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 Cache Data</a:t>
              </a:r>
            </a:p>
          </p:txBody>
        </p:sp>
        <p:sp>
          <p:nvSpPr>
            <p:cNvPr id="901130" name="Rectangle 10"/>
            <p:cNvSpPr>
              <a:spLocks noChangeArrowheads="1"/>
            </p:cNvSpPr>
            <p:nvPr/>
          </p:nvSpPr>
          <p:spPr bwMode="auto">
            <a:xfrm>
              <a:off x="5079" y="2832"/>
              <a:ext cx="407" cy="1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accent2"/>
                  </a:solidFill>
                  <a:latin typeface="Arial" pitchFamily="-110" charset="0"/>
                </a:rPr>
                <a:t>Byte 0</a:t>
              </a:r>
            </a:p>
          </p:txBody>
        </p:sp>
        <p:sp>
          <p:nvSpPr>
            <p:cNvPr id="901131" name="Rectangle 11"/>
            <p:cNvSpPr>
              <a:spLocks noChangeArrowheads="1"/>
            </p:cNvSpPr>
            <p:nvPr/>
          </p:nvSpPr>
          <p:spPr bwMode="auto">
            <a:xfrm>
              <a:off x="584" y="2072"/>
              <a:ext cx="4688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32" name="Rectangle 12"/>
            <p:cNvSpPr>
              <a:spLocks noChangeArrowheads="1"/>
            </p:cNvSpPr>
            <p:nvPr/>
          </p:nvSpPr>
          <p:spPr bwMode="auto">
            <a:xfrm>
              <a:off x="5127" y="1872"/>
              <a:ext cx="167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chemeClr val="accent2"/>
                  </a:solidFill>
                  <a:latin typeface="Arial" pitchFamily="-110" charset="0"/>
                </a:rPr>
                <a:t>0</a:t>
              </a:r>
            </a:p>
          </p:txBody>
        </p:sp>
        <p:sp>
          <p:nvSpPr>
            <p:cNvPr id="901133" name="Rectangle 13"/>
            <p:cNvSpPr>
              <a:spLocks noChangeArrowheads="1"/>
            </p:cNvSpPr>
            <p:nvPr/>
          </p:nvSpPr>
          <p:spPr bwMode="auto">
            <a:xfrm>
              <a:off x="4359" y="1872"/>
              <a:ext cx="167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chemeClr val="accent2"/>
                  </a:solidFill>
                  <a:latin typeface="Arial" pitchFamily="-110" charset="0"/>
                </a:rPr>
                <a:t>4</a:t>
              </a:r>
            </a:p>
          </p:txBody>
        </p:sp>
        <p:sp>
          <p:nvSpPr>
            <p:cNvPr id="901134" name="Rectangle 14"/>
            <p:cNvSpPr>
              <a:spLocks noChangeArrowheads="1"/>
            </p:cNvSpPr>
            <p:nvPr/>
          </p:nvSpPr>
          <p:spPr bwMode="auto">
            <a:xfrm>
              <a:off x="567" y="1872"/>
              <a:ext cx="232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chemeClr val="accent2"/>
                  </a:solidFill>
                  <a:latin typeface="Arial" pitchFamily="-110" charset="0"/>
                </a:rPr>
                <a:t>31</a:t>
              </a:r>
            </a:p>
          </p:txBody>
        </p:sp>
        <p:sp>
          <p:nvSpPr>
            <p:cNvPr id="901135" name="Rectangle 15"/>
            <p:cNvSpPr>
              <a:spLocks noChangeArrowheads="1"/>
            </p:cNvSpPr>
            <p:nvPr/>
          </p:nvSpPr>
          <p:spPr bwMode="auto">
            <a:xfrm>
              <a:off x="1688" y="2840"/>
              <a:ext cx="1856" cy="11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36" name="Line 16"/>
            <p:cNvSpPr>
              <a:spLocks noChangeShapeType="1"/>
            </p:cNvSpPr>
            <p:nvPr/>
          </p:nvSpPr>
          <p:spPr bwMode="auto">
            <a:xfrm flipH="1">
              <a:off x="1672" y="3024"/>
              <a:ext cx="1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37" name="Line 17"/>
            <p:cNvSpPr>
              <a:spLocks noChangeShapeType="1"/>
            </p:cNvSpPr>
            <p:nvPr/>
          </p:nvSpPr>
          <p:spPr bwMode="auto">
            <a:xfrm flipH="1">
              <a:off x="1672" y="3216"/>
              <a:ext cx="1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38" name="Line 18"/>
            <p:cNvSpPr>
              <a:spLocks noChangeShapeType="1"/>
            </p:cNvSpPr>
            <p:nvPr/>
          </p:nvSpPr>
          <p:spPr bwMode="auto">
            <a:xfrm flipH="1">
              <a:off x="1672" y="3408"/>
              <a:ext cx="1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39" name="Line 19"/>
            <p:cNvSpPr>
              <a:spLocks noChangeShapeType="1"/>
            </p:cNvSpPr>
            <p:nvPr/>
          </p:nvSpPr>
          <p:spPr bwMode="auto">
            <a:xfrm flipH="1">
              <a:off x="1672" y="3600"/>
              <a:ext cx="1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40" name="Rectangle 20"/>
            <p:cNvSpPr>
              <a:spLocks noChangeArrowheads="1"/>
            </p:cNvSpPr>
            <p:nvPr/>
          </p:nvSpPr>
          <p:spPr bwMode="auto">
            <a:xfrm>
              <a:off x="2439" y="3639"/>
              <a:ext cx="161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  <a:latin typeface="Arial" pitchFamily="-110" charset="0"/>
                </a:rPr>
                <a:t>:</a:t>
              </a:r>
            </a:p>
          </p:txBody>
        </p:sp>
        <p:sp>
          <p:nvSpPr>
            <p:cNvPr id="901141" name="Rectangle 21"/>
            <p:cNvSpPr>
              <a:spLocks noChangeArrowheads="1"/>
            </p:cNvSpPr>
            <p:nvPr/>
          </p:nvSpPr>
          <p:spPr bwMode="auto">
            <a:xfrm>
              <a:off x="2151" y="2064"/>
              <a:ext cx="1441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Cache Tag (27 bits long)</a:t>
              </a:r>
            </a:p>
          </p:txBody>
        </p:sp>
        <p:sp>
          <p:nvSpPr>
            <p:cNvPr id="901142" name="Rectangle 22"/>
            <p:cNvSpPr>
              <a:spLocks noChangeArrowheads="1"/>
            </p:cNvSpPr>
            <p:nvPr/>
          </p:nvSpPr>
          <p:spPr bwMode="auto">
            <a:xfrm>
              <a:off x="3608" y="2840"/>
              <a:ext cx="128" cy="11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43" name="Rectangle 23"/>
            <p:cNvSpPr>
              <a:spLocks noChangeArrowheads="1"/>
            </p:cNvSpPr>
            <p:nvPr/>
          </p:nvSpPr>
          <p:spPr bwMode="auto">
            <a:xfrm>
              <a:off x="3351" y="2640"/>
              <a:ext cx="566" cy="1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Valid Bit</a:t>
              </a:r>
            </a:p>
          </p:txBody>
        </p:sp>
        <p:sp>
          <p:nvSpPr>
            <p:cNvPr id="901144" name="Line 24"/>
            <p:cNvSpPr>
              <a:spLocks noChangeShapeType="1"/>
            </p:cNvSpPr>
            <p:nvPr/>
          </p:nvSpPr>
          <p:spPr bwMode="auto">
            <a:xfrm flipH="1">
              <a:off x="3592" y="3024"/>
              <a:ext cx="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45" name="Line 25"/>
            <p:cNvSpPr>
              <a:spLocks noChangeShapeType="1"/>
            </p:cNvSpPr>
            <p:nvPr/>
          </p:nvSpPr>
          <p:spPr bwMode="auto">
            <a:xfrm flipH="1">
              <a:off x="3592" y="3216"/>
              <a:ext cx="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46" name="Line 26"/>
            <p:cNvSpPr>
              <a:spLocks noChangeShapeType="1"/>
            </p:cNvSpPr>
            <p:nvPr/>
          </p:nvSpPr>
          <p:spPr bwMode="auto">
            <a:xfrm flipH="1">
              <a:off x="3592" y="3408"/>
              <a:ext cx="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47" name="Line 27"/>
            <p:cNvSpPr>
              <a:spLocks noChangeShapeType="1"/>
            </p:cNvSpPr>
            <p:nvPr/>
          </p:nvSpPr>
          <p:spPr bwMode="auto">
            <a:xfrm flipH="1">
              <a:off x="3592" y="3600"/>
              <a:ext cx="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48" name="Rectangle 28"/>
            <p:cNvSpPr>
              <a:spLocks noChangeArrowheads="1"/>
            </p:cNvSpPr>
            <p:nvPr/>
          </p:nvSpPr>
          <p:spPr bwMode="auto">
            <a:xfrm>
              <a:off x="3592" y="3639"/>
              <a:ext cx="161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  <a:latin typeface="Arial" pitchFamily="-110" charset="0"/>
                </a:rPr>
                <a:t>:</a:t>
              </a:r>
            </a:p>
          </p:txBody>
        </p:sp>
        <p:sp>
          <p:nvSpPr>
            <p:cNvPr id="901149" name="Line 29"/>
            <p:cNvSpPr>
              <a:spLocks noChangeShapeType="1"/>
            </p:cNvSpPr>
            <p:nvPr/>
          </p:nvSpPr>
          <p:spPr bwMode="auto">
            <a:xfrm>
              <a:off x="5088" y="2840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50" name="Rectangle 30"/>
            <p:cNvSpPr>
              <a:spLocks noChangeArrowheads="1"/>
            </p:cNvSpPr>
            <p:nvPr/>
          </p:nvSpPr>
          <p:spPr bwMode="auto">
            <a:xfrm>
              <a:off x="4600" y="2832"/>
              <a:ext cx="407" cy="1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accent2"/>
                  </a:solidFill>
                  <a:latin typeface="Arial" pitchFamily="-110" charset="0"/>
                </a:rPr>
                <a:t>Byte 1</a:t>
              </a:r>
            </a:p>
          </p:txBody>
        </p:sp>
        <p:sp>
          <p:nvSpPr>
            <p:cNvPr id="901151" name="Line 31"/>
            <p:cNvSpPr>
              <a:spLocks noChangeShapeType="1"/>
            </p:cNvSpPr>
            <p:nvPr/>
          </p:nvSpPr>
          <p:spPr bwMode="auto">
            <a:xfrm>
              <a:off x="4608" y="2840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52" name="Rectangle 32"/>
            <p:cNvSpPr>
              <a:spLocks noChangeArrowheads="1"/>
            </p:cNvSpPr>
            <p:nvPr/>
          </p:nvSpPr>
          <p:spPr bwMode="auto">
            <a:xfrm>
              <a:off x="3783" y="2832"/>
              <a:ext cx="463" cy="1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accent2"/>
                  </a:solidFill>
                  <a:latin typeface="Arial" pitchFamily="-110" charset="0"/>
                </a:rPr>
                <a:t>Byte 31</a:t>
              </a:r>
            </a:p>
          </p:txBody>
        </p:sp>
        <p:sp>
          <p:nvSpPr>
            <p:cNvPr id="901153" name="Line 33"/>
            <p:cNvSpPr>
              <a:spLocks noChangeShapeType="1"/>
            </p:cNvSpPr>
            <p:nvPr/>
          </p:nvSpPr>
          <p:spPr bwMode="auto">
            <a:xfrm>
              <a:off x="4272" y="2840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54" name="Rectangle 34"/>
            <p:cNvSpPr>
              <a:spLocks noChangeArrowheads="1"/>
            </p:cNvSpPr>
            <p:nvPr/>
          </p:nvSpPr>
          <p:spPr bwMode="auto">
            <a:xfrm rot="16200000">
              <a:off x="4357" y="2795"/>
              <a:ext cx="148" cy="2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  <a:latin typeface="Arial" pitchFamily="-110" charset="0"/>
                </a:rPr>
                <a:t>:</a:t>
              </a:r>
            </a:p>
          </p:txBody>
        </p:sp>
        <p:sp>
          <p:nvSpPr>
            <p:cNvPr id="901155" name="Rectangle 35"/>
            <p:cNvSpPr>
              <a:spLocks noChangeArrowheads="1"/>
            </p:cNvSpPr>
            <p:nvPr/>
          </p:nvSpPr>
          <p:spPr bwMode="auto">
            <a:xfrm>
              <a:off x="5079" y="3024"/>
              <a:ext cx="463" cy="1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accent2"/>
                  </a:solidFill>
                  <a:latin typeface="Arial" pitchFamily="-110" charset="0"/>
                </a:rPr>
                <a:t>Byte 32</a:t>
              </a:r>
            </a:p>
          </p:txBody>
        </p:sp>
        <p:sp>
          <p:nvSpPr>
            <p:cNvPr id="901156" name="Line 36"/>
            <p:cNvSpPr>
              <a:spLocks noChangeShapeType="1"/>
            </p:cNvSpPr>
            <p:nvPr/>
          </p:nvSpPr>
          <p:spPr bwMode="auto">
            <a:xfrm>
              <a:off x="5088" y="3032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57" name="Rectangle 37"/>
            <p:cNvSpPr>
              <a:spLocks noChangeArrowheads="1"/>
            </p:cNvSpPr>
            <p:nvPr/>
          </p:nvSpPr>
          <p:spPr bwMode="auto">
            <a:xfrm>
              <a:off x="4599" y="3024"/>
              <a:ext cx="464" cy="1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accent2"/>
                  </a:solidFill>
                  <a:latin typeface="Arial" pitchFamily="-110" charset="0"/>
                </a:rPr>
                <a:t>Byte 33</a:t>
              </a:r>
            </a:p>
          </p:txBody>
        </p:sp>
        <p:sp>
          <p:nvSpPr>
            <p:cNvPr id="901158" name="Line 38"/>
            <p:cNvSpPr>
              <a:spLocks noChangeShapeType="1"/>
            </p:cNvSpPr>
            <p:nvPr/>
          </p:nvSpPr>
          <p:spPr bwMode="auto">
            <a:xfrm>
              <a:off x="4608" y="3032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59" name="Rectangle 39"/>
            <p:cNvSpPr>
              <a:spLocks noChangeArrowheads="1"/>
            </p:cNvSpPr>
            <p:nvPr/>
          </p:nvSpPr>
          <p:spPr bwMode="auto">
            <a:xfrm>
              <a:off x="3783" y="3024"/>
              <a:ext cx="463" cy="1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accent2"/>
                  </a:solidFill>
                  <a:latin typeface="Arial" pitchFamily="-110" charset="0"/>
                </a:rPr>
                <a:t>Byte 63</a:t>
              </a:r>
            </a:p>
          </p:txBody>
        </p:sp>
        <p:sp>
          <p:nvSpPr>
            <p:cNvPr id="901160" name="Line 40"/>
            <p:cNvSpPr>
              <a:spLocks noChangeShapeType="1"/>
            </p:cNvSpPr>
            <p:nvPr/>
          </p:nvSpPr>
          <p:spPr bwMode="auto">
            <a:xfrm>
              <a:off x="4272" y="3032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61" name="Rectangle 41"/>
            <p:cNvSpPr>
              <a:spLocks noChangeArrowheads="1"/>
            </p:cNvSpPr>
            <p:nvPr/>
          </p:nvSpPr>
          <p:spPr bwMode="auto">
            <a:xfrm rot="16200000">
              <a:off x="4358" y="2992"/>
              <a:ext cx="148" cy="2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  <a:latin typeface="Arial" pitchFamily="-110" charset="0"/>
                </a:rPr>
                <a:t>:</a:t>
              </a:r>
            </a:p>
          </p:txBody>
        </p:sp>
        <p:sp>
          <p:nvSpPr>
            <p:cNvPr id="901162" name="Rectangle 42"/>
            <p:cNvSpPr>
              <a:spLocks noChangeArrowheads="1"/>
            </p:cNvSpPr>
            <p:nvPr/>
          </p:nvSpPr>
          <p:spPr bwMode="auto">
            <a:xfrm>
              <a:off x="1671" y="2640"/>
              <a:ext cx="721" cy="1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 Cache Tag</a:t>
              </a:r>
            </a:p>
          </p:txBody>
        </p:sp>
        <p:sp>
          <p:nvSpPr>
            <p:cNvPr id="901163" name="Line 43"/>
            <p:cNvSpPr>
              <a:spLocks noChangeShapeType="1"/>
            </p:cNvSpPr>
            <p:nvPr/>
          </p:nvSpPr>
          <p:spPr bwMode="auto">
            <a:xfrm>
              <a:off x="4368" y="2072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64" name="Rectangle 44"/>
            <p:cNvSpPr>
              <a:spLocks noChangeArrowheads="1"/>
            </p:cNvSpPr>
            <p:nvPr/>
          </p:nvSpPr>
          <p:spPr bwMode="auto">
            <a:xfrm>
              <a:off x="4407" y="2064"/>
              <a:ext cx="727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Byte Select</a:t>
              </a:r>
            </a:p>
          </p:txBody>
        </p:sp>
        <p:sp>
          <p:nvSpPr>
            <p:cNvPr id="901165" name="Rectangle 45"/>
            <p:cNvSpPr>
              <a:spLocks noChangeArrowheads="1"/>
            </p:cNvSpPr>
            <p:nvPr/>
          </p:nvSpPr>
          <p:spPr bwMode="auto">
            <a:xfrm>
              <a:off x="4503" y="2256"/>
              <a:ext cx="573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Ex: 0x01</a:t>
              </a:r>
            </a:p>
          </p:txBody>
        </p:sp>
        <p:sp>
          <p:nvSpPr>
            <p:cNvPr id="901166" name="Oval 46"/>
            <p:cNvSpPr>
              <a:spLocks noChangeArrowheads="1"/>
            </p:cNvSpPr>
            <p:nvPr/>
          </p:nvSpPr>
          <p:spPr bwMode="auto">
            <a:xfrm>
              <a:off x="1256" y="2840"/>
              <a:ext cx="176" cy="1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67" name="Rectangle 47"/>
            <p:cNvSpPr>
              <a:spLocks noChangeArrowheads="1"/>
            </p:cNvSpPr>
            <p:nvPr/>
          </p:nvSpPr>
          <p:spPr bwMode="auto">
            <a:xfrm>
              <a:off x="1239" y="2832"/>
              <a:ext cx="180" cy="1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X</a:t>
              </a:r>
            </a:p>
          </p:txBody>
        </p:sp>
        <p:sp>
          <p:nvSpPr>
            <p:cNvPr id="901168" name="Line 48"/>
            <p:cNvSpPr>
              <a:spLocks noChangeShapeType="1"/>
            </p:cNvSpPr>
            <p:nvPr/>
          </p:nvSpPr>
          <p:spPr bwMode="auto">
            <a:xfrm flipH="1">
              <a:off x="1432" y="2928"/>
              <a:ext cx="2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69" name="Oval 49"/>
            <p:cNvSpPr>
              <a:spLocks noChangeArrowheads="1"/>
            </p:cNvSpPr>
            <p:nvPr/>
          </p:nvSpPr>
          <p:spPr bwMode="auto">
            <a:xfrm>
              <a:off x="1256" y="3224"/>
              <a:ext cx="176" cy="1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70" name="Rectangle 50"/>
            <p:cNvSpPr>
              <a:spLocks noChangeArrowheads="1"/>
            </p:cNvSpPr>
            <p:nvPr/>
          </p:nvSpPr>
          <p:spPr bwMode="auto">
            <a:xfrm>
              <a:off x="1239" y="3216"/>
              <a:ext cx="180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X</a:t>
              </a:r>
            </a:p>
          </p:txBody>
        </p:sp>
        <p:sp>
          <p:nvSpPr>
            <p:cNvPr id="901171" name="Line 51"/>
            <p:cNvSpPr>
              <a:spLocks noChangeShapeType="1"/>
            </p:cNvSpPr>
            <p:nvPr/>
          </p:nvSpPr>
          <p:spPr bwMode="auto">
            <a:xfrm flipH="1">
              <a:off x="1432" y="3312"/>
              <a:ext cx="2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72" name="Oval 52"/>
            <p:cNvSpPr>
              <a:spLocks noChangeArrowheads="1"/>
            </p:cNvSpPr>
            <p:nvPr/>
          </p:nvSpPr>
          <p:spPr bwMode="auto">
            <a:xfrm>
              <a:off x="1016" y="3032"/>
              <a:ext cx="176" cy="1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73" name="Rectangle 53"/>
            <p:cNvSpPr>
              <a:spLocks noChangeArrowheads="1"/>
            </p:cNvSpPr>
            <p:nvPr/>
          </p:nvSpPr>
          <p:spPr bwMode="auto">
            <a:xfrm>
              <a:off x="999" y="3024"/>
              <a:ext cx="180" cy="1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X</a:t>
              </a:r>
            </a:p>
          </p:txBody>
        </p:sp>
        <p:sp>
          <p:nvSpPr>
            <p:cNvPr id="901174" name="Line 54"/>
            <p:cNvSpPr>
              <a:spLocks noChangeShapeType="1"/>
            </p:cNvSpPr>
            <p:nvPr/>
          </p:nvSpPr>
          <p:spPr bwMode="auto">
            <a:xfrm flipH="1">
              <a:off x="1192" y="3120"/>
              <a:ext cx="4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75" name="Oval 55"/>
            <p:cNvSpPr>
              <a:spLocks noChangeArrowheads="1"/>
            </p:cNvSpPr>
            <p:nvPr/>
          </p:nvSpPr>
          <p:spPr bwMode="auto">
            <a:xfrm>
              <a:off x="1016" y="3416"/>
              <a:ext cx="176" cy="1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76" name="Line 56"/>
            <p:cNvSpPr>
              <a:spLocks noChangeShapeType="1"/>
            </p:cNvSpPr>
            <p:nvPr/>
          </p:nvSpPr>
          <p:spPr bwMode="auto">
            <a:xfrm flipH="1">
              <a:off x="1192" y="3504"/>
              <a:ext cx="4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77" name="Rectangle 57"/>
            <p:cNvSpPr>
              <a:spLocks noChangeArrowheads="1"/>
            </p:cNvSpPr>
            <p:nvPr/>
          </p:nvSpPr>
          <p:spPr bwMode="auto">
            <a:xfrm>
              <a:off x="999" y="3408"/>
              <a:ext cx="180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X</a:t>
              </a:r>
            </a:p>
          </p:txBody>
        </p:sp>
        <p:sp>
          <p:nvSpPr>
            <p:cNvPr id="901178" name="Line 58"/>
            <p:cNvSpPr>
              <a:spLocks noChangeShapeType="1"/>
            </p:cNvSpPr>
            <p:nvPr/>
          </p:nvSpPr>
          <p:spPr bwMode="auto">
            <a:xfrm>
              <a:off x="672" y="2168"/>
              <a:ext cx="0" cy="17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79" name="Line 59"/>
            <p:cNvSpPr>
              <a:spLocks noChangeShapeType="1"/>
            </p:cNvSpPr>
            <p:nvPr/>
          </p:nvSpPr>
          <p:spPr bwMode="auto">
            <a:xfrm>
              <a:off x="680" y="3504"/>
              <a:ext cx="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80" name="Line 60"/>
            <p:cNvSpPr>
              <a:spLocks noChangeShapeType="1"/>
            </p:cNvSpPr>
            <p:nvPr/>
          </p:nvSpPr>
          <p:spPr bwMode="auto">
            <a:xfrm>
              <a:off x="680" y="3120"/>
              <a:ext cx="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81" name="Line 61"/>
            <p:cNvSpPr>
              <a:spLocks noChangeShapeType="1"/>
            </p:cNvSpPr>
            <p:nvPr/>
          </p:nvSpPr>
          <p:spPr bwMode="auto">
            <a:xfrm>
              <a:off x="680" y="3312"/>
              <a:ext cx="5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82" name="Line 62"/>
            <p:cNvSpPr>
              <a:spLocks noChangeShapeType="1"/>
            </p:cNvSpPr>
            <p:nvPr/>
          </p:nvSpPr>
          <p:spPr bwMode="auto">
            <a:xfrm>
              <a:off x="680" y="2928"/>
              <a:ext cx="5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83" name="Oval 63"/>
            <p:cNvSpPr>
              <a:spLocks noChangeArrowheads="1"/>
            </p:cNvSpPr>
            <p:nvPr/>
          </p:nvSpPr>
          <p:spPr bwMode="auto">
            <a:xfrm>
              <a:off x="1016" y="3800"/>
              <a:ext cx="176" cy="1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84" name="Line 64"/>
            <p:cNvSpPr>
              <a:spLocks noChangeShapeType="1"/>
            </p:cNvSpPr>
            <p:nvPr/>
          </p:nvSpPr>
          <p:spPr bwMode="auto">
            <a:xfrm flipH="1">
              <a:off x="1192" y="3888"/>
              <a:ext cx="4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85" name="Rectangle 65"/>
            <p:cNvSpPr>
              <a:spLocks noChangeArrowheads="1"/>
            </p:cNvSpPr>
            <p:nvPr/>
          </p:nvSpPr>
          <p:spPr bwMode="auto">
            <a:xfrm>
              <a:off x="999" y="3792"/>
              <a:ext cx="180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X</a:t>
              </a:r>
            </a:p>
          </p:txBody>
        </p:sp>
        <p:sp>
          <p:nvSpPr>
            <p:cNvPr id="901186" name="Line 66"/>
            <p:cNvSpPr>
              <a:spLocks noChangeShapeType="1"/>
            </p:cNvSpPr>
            <p:nvPr/>
          </p:nvSpPr>
          <p:spPr bwMode="auto">
            <a:xfrm>
              <a:off x="680" y="3888"/>
              <a:ext cx="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87" name="Line 67"/>
            <p:cNvSpPr>
              <a:spLocks noChangeShapeType="1"/>
            </p:cNvSpPr>
            <p:nvPr/>
          </p:nvSpPr>
          <p:spPr bwMode="auto">
            <a:xfrm>
              <a:off x="4848" y="2456"/>
              <a:ext cx="0" cy="3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01188" name="Rectangle 6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Fully Associative Cache</a:t>
            </a:r>
          </a:p>
        </p:txBody>
      </p:sp>
      <p:sp>
        <p:nvSpPr>
          <p:cNvPr id="901189" name="Rectangle 69"/>
          <p:cNvSpPr>
            <a:spLocks noGrp="1" noChangeArrowheads="1"/>
          </p:cNvSpPr>
          <p:nvPr>
            <p:ph type="body" sz="half" idx="1"/>
          </p:nvPr>
        </p:nvSpPr>
        <p:spPr>
          <a:xfrm>
            <a:off x="558800" y="1371600"/>
            <a:ext cx="7924800" cy="2552700"/>
          </a:xfrm>
        </p:spPr>
        <p:txBody>
          <a:bodyPr/>
          <a:lstStyle/>
          <a:p>
            <a:r>
              <a:rPr lang="en-US" sz="1800"/>
              <a:t>Forget about the Cache Index</a:t>
            </a:r>
          </a:p>
          <a:p>
            <a:r>
              <a:rPr lang="en-US" sz="1800"/>
              <a:t>Compare the Cache Tags of  all cache entries in parallel</a:t>
            </a:r>
          </a:p>
          <a:p>
            <a:r>
              <a:rPr lang="en-US" sz="1800"/>
              <a:t>Example: Block Size = 32 Byte blocks, we need N 27-bit comparators</a:t>
            </a:r>
          </a:p>
          <a:p>
            <a:r>
              <a:rPr lang="en-US" sz="1800"/>
              <a:t>By definition: Conflict Miss = 0 for a fully associative cache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Handling Cache Misses</a:t>
            </a:r>
          </a:p>
        </p:txBody>
      </p:sp>
      <p:sp>
        <p:nvSpPr>
          <p:cNvPr id="9062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Read misses bring blocks from memory </a:t>
            </a:r>
          </a:p>
          <a:p>
            <a:pPr>
              <a:lnSpc>
                <a:spcPct val="90000"/>
              </a:lnSpc>
            </a:pPr>
            <a:r>
              <a:rPr lang="en-US" sz="2800"/>
              <a:t>Write access requires careful maintenance of consistency between cache and main memory</a:t>
            </a:r>
          </a:p>
          <a:p>
            <a:pPr>
              <a:lnSpc>
                <a:spcPct val="90000"/>
              </a:lnSpc>
            </a:pPr>
            <a:r>
              <a:rPr lang="en-US" sz="2800"/>
              <a:t>Two write strategies: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Write through: write to both cache and memory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Read misses cannot result in writes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No allocation of a cache block is needed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Always combined with write buffers so that don’t wait for slow memory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Write back: write cache only; write to memory when cache block is replaced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Is block clean or dirty?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No writes to slow memory for repeated write accesses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Requires allocation of a cache block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38200" y="1138238"/>
            <a:ext cx="7010400" cy="1347787"/>
            <a:chOff x="776" y="632"/>
            <a:chExt cx="3152" cy="819"/>
          </a:xfrm>
        </p:grpSpPr>
        <p:sp>
          <p:nvSpPr>
            <p:cNvPr id="907267" name="Rectangle 3"/>
            <p:cNvSpPr>
              <a:spLocks noChangeArrowheads="1"/>
            </p:cNvSpPr>
            <p:nvPr/>
          </p:nvSpPr>
          <p:spPr bwMode="auto">
            <a:xfrm>
              <a:off x="776" y="632"/>
              <a:ext cx="800" cy="6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68" name="Rectangle 4"/>
            <p:cNvSpPr>
              <a:spLocks noChangeArrowheads="1"/>
            </p:cNvSpPr>
            <p:nvPr/>
          </p:nvSpPr>
          <p:spPr bwMode="auto">
            <a:xfrm>
              <a:off x="855" y="816"/>
              <a:ext cx="528" cy="2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Processor</a:t>
              </a:r>
            </a:p>
          </p:txBody>
        </p:sp>
        <p:sp>
          <p:nvSpPr>
            <p:cNvPr id="907269" name="Rectangle 5"/>
            <p:cNvSpPr>
              <a:spLocks noChangeArrowheads="1"/>
            </p:cNvSpPr>
            <p:nvPr/>
          </p:nvSpPr>
          <p:spPr bwMode="auto">
            <a:xfrm>
              <a:off x="2312" y="632"/>
              <a:ext cx="560" cy="3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70" name="Rectangle 6"/>
            <p:cNvSpPr>
              <a:spLocks noChangeArrowheads="1"/>
            </p:cNvSpPr>
            <p:nvPr/>
          </p:nvSpPr>
          <p:spPr bwMode="auto">
            <a:xfrm>
              <a:off x="2391" y="720"/>
              <a:ext cx="356" cy="2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Cache</a:t>
              </a:r>
            </a:p>
          </p:txBody>
        </p:sp>
        <p:sp>
          <p:nvSpPr>
            <p:cNvPr id="907271" name="Rectangle 7"/>
            <p:cNvSpPr>
              <a:spLocks noChangeArrowheads="1"/>
            </p:cNvSpPr>
            <p:nvPr/>
          </p:nvSpPr>
          <p:spPr bwMode="auto">
            <a:xfrm>
              <a:off x="2312" y="1064"/>
              <a:ext cx="560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72" name="Line 8"/>
            <p:cNvSpPr>
              <a:spLocks noChangeShapeType="1"/>
            </p:cNvSpPr>
            <p:nvPr/>
          </p:nvSpPr>
          <p:spPr bwMode="auto">
            <a:xfrm>
              <a:off x="2448" y="1064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73" name="Line 9"/>
            <p:cNvSpPr>
              <a:spLocks noChangeShapeType="1"/>
            </p:cNvSpPr>
            <p:nvPr/>
          </p:nvSpPr>
          <p:spPr bwMode="auto">
            <a:xfrm>
              <a:off x="2592" y="1064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74" name="Line 10"/>
            <p:cNvSpPr>
              <a:spLocks noChangeShapeType="1"/>
            </p:cNvSpPr>
            <p:nvPr/>
          </p:nvSpPr>
          <p:spPr bwMode="auto">
            <a:xfrm>
              <a:off x="2736" y="1064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75" name="Line 11"/>
            <p:cNvSpPr>
              <a:spLocks noChangeShapeType="1"/>
            </p:cNvSpPr>
            <p:nvPr/>
          </p:nvSpPr>
          <p:spPr bwMode="auto">
            <a:xfrm>
              <a:off x="2024" y="1152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76" name="Line 12"/>
            <p:cNvSpPr>
              <a:spLocks noChangeShapeType="1"/>
            </p:cNvSpPr>
            <p:nvPr/>
          </p:nvSpPr>
          <p:spPr bwMode="auto">
            <a:xfrm>
              <a:off x="1592" y="816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77" name="Rectangle 13"/>
            <p:cNvSpPr>
              <a:spLocks noChangeArrowheads="1"/>
            </p:cNvSpPr>
            <p:nvPr/>
          </p:nvSpPr>
          <p:spPr bwMode="auto">
            <a:xfrm>
              <a:off x="2247" y="1248"/>
              <a:ext cx="604" cy="2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Write Buffer</a:t>
              </a:r>
            </a:p>
          </p:txBody>
        </p:sp>
        <p:sp>
          <p:nvSpPr>
            <p:cNvPr id="907278" name="Rectangle 14"/>
            <p:cNvSpPr>
              <a:spLocks noChangeArrowheads="1"/>
            </p:cNvSpPr>
            <p:nvPr/>
          </p:nvSpPr>
          <p:spPr bwMode="auto">
            <a:xfrm>
              <a:off x="3272" y="632"/>
              <a:ext cx="656" cy="6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79" name="Rectangle 15"/>
            <p:cNvSpPr>
              <a:spLocks noChangeArrowheads="1"/>
            </p:cNvSpPr>
            <p:nvPr/>
          </p:nvSpPr>
          <p:spPr bwMode="auto">
            <a:xfrm>
              <a:off x="3351" y="816"/>
              <a:ext cx="356" cy="2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DRAM</a:t>
              </a:r>
            </a:p>
          </p:txBody>
        </p:sp>
        <p:sp>
          <p:nvSpPr>
            <p:cNvPr id="907280" name="Line 16"/>
            <p:cNvSpPr>
              <a:spLocks noChangeShapeType="1"/>
            </p:cNvSpPr>
            <p:nvPr/>
          </p:nvSpPr>
          <p:spPr bwMode="auto">
            <a:xfrm>
              <a:off x="2888" y="1152"/>
              <a:ext cx="3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81" name="Line 17"/>
            <p:cNvSpPr>
              <a:spLocks noChangeShapeType="1"/>
            </p:cNvSpPr>
            <p:nvPr/>
          </p:nvSpPr>
          <p:spPr bwMode="auto">
            <a:xfrm>
              <a:off x="2888" y="816"/>
              <a:ext cx="3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82" name="Line 18"/>
            <p:cNvSpPr>
              <a:spLocks noChangeShapeType="1"/>
            </p:cNvSpPr>
            <p:nvPr/>
          </p:nvSpPr>
          <p:spPr bwMode="auto">
            <a:xfrm>
              <a:off x="2016" y="824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07283" name="Rectangle 19"/>
          <p:cNvSpPr>
            <a:spLocks noChangeArrowheads="1"/>
          </p:cNvSpPr>
          <p:nvPr/>
        </p:nvSpPr>
        <p:spPr bwMode="auto">
          <a:xfrm>
            <a:off x="0" y="2509838"/>
            <a:ext cx="9144000" cy="247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 eaLnBrk="1" hangingPunct="1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000">
                <a:latin typeface="Arial" pitchFamily="-110" charset="0"/>
              </a:rPr>
              <a:t> Processor writes data into the cache and the write buffer</a:t>
            </a:r>
          </a:p>
          <a:p>
            <a:pPr marL="203200" indent="-203200" eaLnBrk="1" hangingPunct="1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000">
                <a:latin typeface="Arial" pitchFamily="-110" charset="0"/>
              </a:rPr>
              <a:t> Memory controller writes contents of the buffer to memory</a:t>
            </a:r>
          </a:p>
          <a:p>
            <a:pPr marL="203200" indent="-203200" eaLnBrk="1" hangingPunct="1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000">
                <a:latin typeface="Arial" pitchFamily="-110" charset="0"/>
              </a:rPr>
              <a:t> Increased write frequency can cause saturation of write buffer</a:t>
            </a:r>
          </a:p>
          <a:p>
            <a:pPr marL="203200" indent="-203200" eaLnBrk="1" hangingPunct="1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000">
                <a:latin typeface="Arial" pitchFamily="-110" charset="0"/>
              </a:rPr>
              <a:t> If CPU cycle time too fast and/or too many store instructions in a row:</a:t>
            </a:r>
          </a:p>
          <a:p>
            <a:pPr marL="685800" lvl="1" indent="-190500" eaLnBrk="1" hangingPunct="1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en-US" sz="1800">
                <a:latin typeface="Arial" pitchFamily="-110" charset="0"/>
                <a:ea typeface="ＭＳ Ｐゴシック" pitchFamily="-110" charset="-128"/>
              </a:rPr>
              <a:t> Store buffer will overflow no matter how big you make it</a:t>
            </a:r>
          </a:p>
          <a:p>
            <a:pPr marL="685800" lvl="1" indent="-190500" eaLnBrk="1" hangingPunct="1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en-US" sz="1800">
                <a:latin typeface="Arial" pitchFamily="-110" charset="0"/>
                <a:ea typeface="ＭＳ Ｐゴシック" pitchFamily="-110" charset="-128"/>
              </a:rPr>
              <a:t> The CPU Cycle Time get closer to DRAM Write Cycle Time</a:t>
            </a:r>
            <a:endParaRPr lang="en-US" sz="2000">
              <a:latin typeface="Arial" pitchFamily="-110" charset="0"/>
              <a:ea typeface="ＭＳ Ｐゴシック" pitchFamily="-110" charset="-128"/>
            </a:endParaRPr>
          </a:p>
          <a:p>
            <a:pPr marL="203200" indent="-203200" eaLnBrk="1" hangingPunct="1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000">
                <a:latin typeface="Arial" pitchFamily="-110" charset="0"/>
              </a:rPr>
              <a:t> Write buffer saturation can be handled by installing a second level (L2) cache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09600" y="5253038"/>
            <a:ext cx="7391400" cy="1606550"/>
            <a:chOff x="824" y="3320"/>
            <a:chExt cx="4112" cy="778"/>
          </a:xfrm>
        </p:grpSpPr>
        <p:sp>
          <p:nvSpPr>
            <p:cNvPr id="907285" name="Rectangle 21"/>
            <p:cNvSpPr>
              <a:spLocks noChangeArrowheads="1"/>
            </p:cNvSpPr>
            <p:nvPr/>
          </p:nvSpPr>
          <p:spPr bwMode="auto">
            <a:xfrm>
              <a:off x="824" y="3320"/>
              <a:ext cx="800" cy="6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86" name="Rectangle 22"/>
            <p:cNvSpPr>
              <a:spLocks noChangeArrowheads="1"/>
            </p:cNvSpPr>
            <p:nvPr/>
          </p:nvSpPr>
          <p:spPr bwMode="auto">
            <a:xfrm>
              <a:off x="903" y="3504"/>
              <a:ext cx="653" cy="16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Processor</a:t>
              </a:r>
            </a:p>
          </p:txBody>
        </p:sp>
        <p:sp>
          <p:nvSpPr>
            <p:cNvPr id="907287" name="Rectangle 23"/>
            <p:cNvSpPr>
              <a:spLocks noChangeArrowheads="1"/>
            </p:cNvSpPr>
            <p:nvPr/>
          </p:nvSpPr>
          <p:spPr bwMode="auto">
            <a:xfrm>
              <a:off x="2360" y="3320"/>
              <a:ext cx="560" cy="3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88" name="Rectangle 24"/>
            <p:cNvSpPr>
              <a:spLocks noChangeArrowheads="1"/>
            </p:cNvSpPr>
            <p:nvPr/>
          </p:nvSpPr>
          <p:spPr bwMode="auto">
            <a:xfrm>
              <a:off x="2439" y="3408"/>
              <a:ext cx="440" cy="1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Cache</a:t>
              </a:r>
            </a:p>
          </p:txBody>
        </p:sp>
        <p:sp>
          <p:nvSpPr>
            <p:cNvPr id="907289" name="Rectangle 25"/>
            <p:cNvSpPr>
              <a:spLocks noChangeArrowheads="1"/>
            </p:cNvSpPr>
            <p:nvPr/>
          </p:nvSpPr>
          <p:spPr bwMode="auto">
            <a:xfrm>
              <a:off x="2360" y="3752"/>
              <a:ext cx="560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90" name="Line 26"/>
            <p:cNvSpPr>
              <a:spLocks noChangeShapeType="1"/>
            </p:cNvSpPr>
            <p:nvPr/>
          </p:nvSpPr>
          <p:spPr bwMode="auto">
            <a:xfrm>
              <a:off x="2496" y="3752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91" name="Line 27"/>
            <p:cNvSpPr>
              <a:spLocks noChangeShapeType="1"/>
            </p:cNvSpPr>
            <p:nvPr/>
          </p:nvSpPr>
          <p:spPr bwMode="auto">
            <a:xfrm>
              <a:off x="2640" y="3752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92" name="Line 28"/>
            <p:cNvSpPr>
              <a:spLocks noChangeShapeType="1"/>
            </p:cNvSpPr>
            <p:nvPr/>
          </p:nvSpPr>
          <p:spPr bwMode="auto">
            <a:xfrm>
              <a:off x="2784" y="3752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93" name="Line 29"/>
            <p:cNvSpPr>
              <a:spLocks noChangeShapeType="1"/>
            </p:cNvSpPr>
            <p:nvPr/>
          </p:nvSpPr>
          <p:spPr bwMode="auto">
            <a:xfrm>
              <a:off x="2072" y="3840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94" name="Line 30"/>
            <p:cNvSpPr>
              <a:spLocks noChangeShapeType="1"/>
            </p:cNvSpPr>
            <p:nvPr/>
          </p:nvSpPr>
          <p:spPr bwMode="auto">
            <a:xfrm>
              <a:off x="1640" y="3504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95" name="Rectangle 31"/>
            <p:cNvSpPr>
              <a:spLocks noChangeArrowheads="1"/>
            </p:cNvSpPr>
            <p:nvPr/>
          </p:nvSpPr>
          <p:spPr bwMode="auto">
            <a:xfrm>
              <a:off x="2295" y="3936"/>
              <a:ext cx="748" cy="1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Write Buffer</a:t>
              </a:r>
            </a:p>
          </p:txBody>
        </p:sp>
        <p:sp>
          <p:nvSpPr>
            <p:cNvPr id="907296" name="Rectangle 32"/>
            <p:cNvSpPr>
              <a:spLocks noChangeArrowheads="1"/>
            </p:cNvSpPr>
            <p:nvPr/>
          </p:nvSpPr>
          <p:spPr bwMode="auto">
            <a:xfrm>
              <a:off x="4280" y="3320"/>
              <a:ext cx="656" cy="6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97" name="Rectangle 33"/>
            <p:cNvSpPr>
              <a:spLocks noChangeArrowheads="1"/>
            </p:cNvSpPr>
            <p:nvPr/>
          </p:nvSpPr>
          <p:spPr bwMode="auto">
            <a:xfrm>
              <a:off x="4359" y="3504"/>
              <a:ext cx="440" cy="16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DRAM</a:t>
              </a:r>
            </a:p>
          </p:txBody>
        </p:sp>
        <p:sp>
          <p:nvSpPr>
            <p:cNvPr id="907298" name="Line 34"/>
            <p:cNvSpPr>
              <a:spLocks noChangeShapeType="1"/>
            </p:cNvSpPr>
            <p:nvPr/>
          </p:nvSpPr>
          <p:spPr bwMode="auto">
            <a:xfrm>
              <a:off x="2936" y="3840"/>
              <a:ext cx="3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99" name="Line 35"/>
            <p:cNvSpPr>
              <a:spLocks noChangeShapeType="1"/>
            </p:cNvSpPr>
            <p:nvPr/>
          </p:nvSpPr>
          <p:spPr bwMode="auto">
            <a:xfrm>
              <a:off x="2936" y="3504"/>
              <a:ext cx="3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300" name="Line 36"/>
            <p:cNvSpPr>
              <a:spLocks noChangeShapeType="1"/>
            </p:cNvSpPr>
            <p:nvPr/>
          </p:nvSpPr>
          <p:spPr bwMode="auto">
            <a:xfrm>
              <a:off x="2064" y="3512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301" name="Rectangle 37"/>
            <p:cNvSpPr>
              <a:spLocks noChangeArrowheads="1"/>
            </p:cNvSpPr>
            <p:nvPr/>
          </p:nvSpPr>
          <p:spPr bwMode="auto">
            <a:xfrm>
              <a:off x="3320" y="3320"/>
              <a:ext cx="416" cy="6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302" name="Rectangle 38"/>
            <p:cNvSpPr>
              <a:spLocks noChangeArrowheads="1"/>
            </p:cNvSpPr>
            <p:nvPr/>
          </p:nvSpPr>
          <p:spPr bwMode="auto">
            <a:xfrm>
              <a:off x="3310" y="3456"/>
              <a:ext cx="440" cy="2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L2</a:t>
              </a:r>
            </a:p>
            <a:p>
              <a:pPr algn="ctr"/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Cache</a:t>
              </a:r>
            </a:p>
          </p:txBody>
        </p:sp>
        <p:sp>
          <p:nvSpPr>
            <p:cNvPr id="907303" name="Line 39"/>
            <p:cNvSpPr>
              <a:spLocks noChangeShapeType="1"/>
            </p:cNvSpPr>
            <p:nvPr/>
          </p:nvSpPr>
          <p:spPr bwMode="auto">
            <a:xfrm>
              <a:off x="3752" y="3600"/>
              <a:ext cx="5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07305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Write Through via Buffering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Text Box 2"/>
          <p:cNvSpPr txBox="1">
            <a:spLocks noChangeArrowheads="1"/>
          </p:cNvSpPr>
          <p:nvPr/>
        </p:nvSpPr>
        <p:spPr bwMode="auto">
          <a:xfrm>
            <a:off x="0" y="5638800"/>
            <a:ext cx="891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28600" indent="-228600">
              <a:spcBef>
                <a:spcPct val="50000"/>
              </a:spcBef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2000">
                <a:latin typeface="Arial" pitchFamily="-110" charset="0"/>
              </a:rPr>
              <a:t>Empirical results indicates less significance of replacement strategy with </a:t>
            </a:r>
          </a:p>
          <a:p>
            <a:pPr marL="228600" indent="-228600"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 increased cache sizes</a:t>
            </a:r>
            <a:endParaRPr lang="en-US" sz="2000" b="1"/>
          </a:p>
        </p:txBody>
      </p:sp>
      <p:sp>
        <p:nvSpPr>
          <p:cNvPr id="90829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Block Replacement Strategy</a:t>
            </a:r>
          </a:p>
        </p:txBody>
      </p:sp>
      <p:sp>
        <p:nvSpPr>
          <p:cNvPr id="908293" name="Rectangle 5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pPr marL="285750" indent="-285750">
              <a:lnSpc>
                <a:spcPct val="90000"/>
              </a:lnSpc>
              <a:tabLst>
                <a:tab pos="2000250" algn="r"/>
                <a:tab pos="3028950" algn="r"/>
                <a:tab pos="3886200" algn="r"/>
                <a:tab pos="4972050" algn="r"/>
                <a:tab pos="5943600" algn="r"/>
                <a:tab pos="7143750" algn="r"/>
              </a:tabLst>
            </a:pPr>
            <a:r>
              <a:rPr lang="en-US" sz="1800"/>
              <a:t>Straight forward for Direct Mapped since every block has only one location</a:t>
            </a:r>
          </a:p>
          <a:p>
            <a:pPr marL="285750" indent="-285750">
              <a:lnSpc>
                <a:spcPct val="90000"/>
              </a:lnSpc>
              <a:spcBef>
                <a:spcPct val="40000"/>
              </a:spcBef>
              <a:tabLst>
                <a:tab pos="2000250" algn="r"/>
                <a:tab pos="3028950" algn="r"/>
                <a:tab pos="3886200" algn="r"/>
                <a:tab pos="4972050" algn="r"/>
                <a:tab pos="5943600" algn="r"/>
                <a:tab pos="7143750" algn="r"/>
              </a:tabLst>
            </a:pPr>
            <a:r>
              <a:rPr lang="en-US" sz="1800"/>
              <a:t>Set Associative or Fully Associative:</a:t>
            </a:r>
          </a:p>
          <a:p>
            <a:pPr marL="685800" lvl="1" indent="-228600">
              <a:lnSpc>
                <a:spcPct val="90000"/>
              </a:lnSpc>
              <a:spcBef>
                <a:spcPct val="30000"/>
              </a:spcBef>
              <a:tabLst>
                <a:tab pos="2000250" algn="r"/>
                <a:tab pos="3028950" algn="r"/>
                <a:tab pos="3886200" algn="r"/>
                <a:tab pos="4972050" algn="r"/>
                <a:tab pos="5943600" algn="r"/>
                <a:tab pos="7143750" algn="r"/>
              </a:tabLst>
            </a:pPr>
            <a:r>
              <a:rPr lang="en-US" sz="1800"/>
              <a:t> Random: pick any block</a:t>
            </a:r>
          </a:p>
          <a:p>
            <a:pPr marL="685800" lvl="1" indent="-228600">
              <a:lnSpc>
                <a:spcPct val="90000"/>
              </a:lnSpc>
              <a:spcBef>
                <a:spcPct val="30000"/>
              </a:spcBef>
              <a:tabLst>
                <a:tab pos="2000250" algn="r"/>
                <a:tab pos="3028950" algn="r"/>
                <a:tab pos="3886200" algn="r"/>
                <a:tab pos="4972050" algn="r"/>
                <a:tab pos="5943600" algn="r"/>
                <a:tab pos="7143750" algn="r"/>
              </a:tabLst>
            </a:pPr>
            <a:r>
              <a:rPr lang="en-US" sz="1800"/>
              <a:t> LRU (Least Recently Used)</a:t>
            </a:r>
          </a:p>
          <a:p>
            <a:pPr marL="1143000" lvl="2">
              <a:lnSpc>
                <a:spcPct val="90000"/>
              </a:lnSpc>
              <a:tabLst>
                <a:tab pos="2000250" algn="r"/>
                <a:tab pos="3028950" algn="r"/>
                <a:tab pos="3886200" algn="r"/>
                <a:tab pos="4972050" algn="r"/>
                <a:tab pos="5943600" algn="r"/>
                <a:tab pos="7143750" algn="r"/>
              </a:tabLst>
            </a:pPr>
            <a:r>
              <a:rPr lang="en-US" sz="1600"/>
              <a:t>requires tracking block reference</a:t>
            </a:r>
          </a:p>
          <a:p>
            <a:pPr marL="1143000" lvl="2">
              <a:lnSpc>
                <a:spcPct val="90000"/>
              </a:lnSpc>
              <a:tabLst>
                <a:tab pos="2000250" algn="r"/>
                <a:tab pos="3028950" algn="r"/>
                <a:tab pos="3886200" algn="r"/>
                <a:tab pos="4972050" algn="r"/>
                <a:tab pos="5943600" algn="r"/>
                <a:tab pos="7143750" algn="r"/>
              </a:tabLst>
            </a:pPr>
            <a:r>
              <a:rPr lang="en-US" sz="1600"/>
              <a:t>for two-way set associative cache, reference bit attached to every block</a:t>
            </a:r>
          </a:p>
          <a:p>
            <a:pPr marL="1143000" lvl="2">
              <a:lnSpc>
                <a:spcPct val="90000"/>
              </a:lnSpc>
              <a:tabLst>
                <a:tab pos="2000250" algn="r"/>
                <a:tab pos="3028950" algn="r"/>
                <a:tab pos="3886200" algn="r"/>
                <a:tab pos="4972050" algn="r"/>
                <a:tab pos="5943600" algn="r"/>
                <a:tab pos="7143750" algn="r"/>
              </a:tabLst>
            </a:pPr>
            <a:r>
              <a:rPr lang="en-US" sz="1600"/>
              <a:t>more complex hardware is needed for higher level of cache associativity</a:t>
            </a:r>
            <a:endParaRPr lang="en-US" sz="1400"/>
          </a:p>
        </p:txBody>
      </p:sp>
      <p:graphicFrame>
        <p:nvGraphicFramePr>
          <p:cNvPr id="908294" name="Object 6"/>
          <p:cNvGraphicFramePr>
            <a:graphicFrameLocks noGrp="1"/>
          </p:cNvGraphicFramePr>
          <p:nvPr>
            <p:ph sz="half" idx="2"/>
          </p:nvPr>
        </p:nvGraphicFramePr>
        <p:xfrm>
          <a:off x="533400" y="3733800"/>
          <a:ext cx="8382000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98" name="Document" r:id="rId5" imgW="5629656" imgH="1258824" progId="Word.Document.8">
                  <p:embed/>
                </p:oleObj>
              </mc:Choice>
              <mc:Fallback>
                <p:oleObj name="Document" r:id="rId5" imgW="5629656" imgH="1258824" progId="Word.Documen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733800"/>
                        <a:ext cx="8382000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9314" name="Object 2"/>
          <p:cNvGraphicFramePr>
            <a:graphicFrameLocks noChangeAspect="1"/>
          </p:cNvGraphicFramePr>
          <p:nvPr/>
        </p:nvGraphicFramePr>
        <p:xfrm>
          <a:off x="1066800" y="4419600"/>
          <a:ext cx="702945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79" name="Equation" r:id="rId4" imgW="7023100" imgH="622300" progId="Equation.3">
                  <p:embed/>
                </p:oleObj>
              </mc:Choice>
              <mc:Fallback>
                <p:oleObj name="Equation" r:id="rId4" imgW="7023100" imgH="622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419600"/>
                        <a:ext cx="7029450" cy="6207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9315" name="Object 3"/>
          <p:cNvGraphicFramePr>
            <a:graphicFrameLocks noChangeAspect="1"/>
          </p:cNvGraphicFramePr>
          <p:nvPr/>
        </p:nvGraphicFramePr>
        <p:xfrm>
          <a:off x="911225" y="3413125"/>
          <a:ext cx="7477125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80" name="Equation" r:id="rId6" imgW="7454900" imgH="241300" progId="Equation.3">
                  <p:embed/>
                </p:oleObj>
              </mc:Choice>
              <mc:Fallback>
                <p:oleObj name="Equation" r:id="rId6" imgW="7454900" imgH="241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3413125"/>
                        <a:ext cx="7477125" cy="24447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9316" name="Object 4"/>
          <p:cNvGraphicFramePr>
            <a:graphicFrameLocks noChangeAspect="1"/>
          </p:cNvGraphicFramePr>
          <p:nvPr/>
        </p:nvGraphicFramePr>
        <p:xfrm>
          <a:off x="1524000" y="3962400"/>
          <a:ext cx="6088063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81" name="Equation" r:id="rId8" imgW="6172200" imgH="241300" progId="Equation.3">
                  <p:embed/>
                </p:oleObj>
              </mc:Choice>
              <mc:Fallback>
                <p:oleObj name="Equation" r:id="rId8" imgW="6172200" imgH="2413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962400"/>
                        <a:ext cx="6088063" cy="2397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9317" name="Object 5"/>
          <p:cNvGraphicFramePr>
            <a:graphicFrameLocks/>
          </p:cNvGraphicFramePr>
          <p:nvPr/>
        </p:nvGraphicFramePr>
        <p:xfrm>
          <a:off x="0" y="5867400"/>
          <a:ext cx="91313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82" name="Equation" r:id="rId10" imgW="9131300" imgH="660400" progId="Equation.3">
                  <p:embed/>
                </p:oleObj>
              </mc:Choice>
              <mc:Fallback>
                <p:oleObj name="Equation" r:id="rId10" imgW="9131300" imgH="660400" progId="Equation.3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867400"/>
                        <a:ext cx="9131300" cy="6572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9318" name="Text Box 6"/>
          <p:cNvSpPr txBox="1">
            <a:spLocks noChangeArrowheads="1"/>
          </p:cNvSpPr>
          <p:nvPr/>
        </p:nvSpPr>
        <p:spPr bwMode="auto">
          <a:xfrm>
            <a:off x="0" y="5241925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  <a:latin typeface="Arial" pitchFamily="-110" charset="0"/>
              </a:rPr>
              <a:t>For write-through scheme: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09319" name="Line 7"/>
          <p:cNvSpPr>
            <a:spLocks noChangeShapeType="1"/>
          </p:cNvSpPr>
          <p:nvPr/>
        </p:nvSpPr>
        <p:spPr bwMode="auto">
          <a:xfrm flipH="1">
            <a:off x="7620000" y="5724525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9320" name="Text Box 8"/>
          <p:cNvSpPr txBox="1">
            <a:spLocks noChangeArrowheads="1"/>
          </p:cNvSpPr>
          <p:nvPr/>
        </p:nvSpPr>
        <p:spPr bwMode="auto">
          <a:xfrm>
            <a:off x="6781800" y="5191125"/>
            <a:ext cx="2362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Arial" pitchFamily="-110" charset="0"/>
              </a:rPr>
              <a:t>Hard to control, assume enough buffer size</a:t>
            </a:r>
          </a:p>
        </p:txBody>
      </p:sp>
      <p:sp>
        <p:nvSpPr>
          <p:cNvPr id="90932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Cache Performance</a:t>
            </a:r>
          </a:p>
        </p:txBody>
      </p:sp>
      <p:sp>
        <p:nvSpPr>
          <p:cNvPr id="909322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To enhance cache performance, one can:</a:t>
            </a:r>
          </a:p>
          <a:p>
            <a:pPr lvl="1"/>
            <a:r>
              <a:rPr lang="en-US" sz="2000"/>
              <a:t>Reduce the miss rate (e.g. diminishing blocks collisions)</a:t>
            </a:r>
          </a:p>
          <a:p>
            <a:pPr lvl="1"/>
            <a:r>
              <a:rPr lang="en-US" sz="2000"/>
              <a:t>Reduce the miss penalty (e.g. adding multi-level caching)</a:t>
            </a:r>
          </a:p>
          <a:p>
            <a:pPr lvl="1"/>
            <a:r>
              <a:rPr lang="en-US" sz="2000"/>
              <a:t>Enhance hit access time (e.g. simple and small cache)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9318" grpId="0"/>
      <p:bldP spid="9093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Text Box 2"/>
          <p:cNvSpPr txBox="1">
            <a:spLocks noChangeArrowheads="1"/>
          </p:cNvSpPr>
          <p:nvPr/>
        </p:nvSpPr>
        <p:spPr bwMode="auto">
          <a:xfrm>
            <a:off x="0" y="942975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800000"/>
                </a:solidFill>
                <a:latin typeface="Arial" pitchFamily="-110" charset="0"/>
              </a:rPr>
              <a:t>Assume an instruction cache miss rate for gcc of 2% and a data cache miss rate of 4%. If a machine has a CPI of 2 without any memory stalls and the miss penalty is 40 cycles for all misses, determine how much faster a machine would run with a perfect cache that never missed. Assume 36% combined frequencies for load and store instructions</a:t>
            </a:r>
          </a:p>
        </p:txBody>
      </p:sp>
      <p:sp>
        <p:nvSpPr>
          <p:cNvPr id="910339" name="Text Box 3"/>
          <p:cNvSpPr txBox="1">
            <a:spLocks noChangeArrowheads="1"/>
          </p:cNvSpPr>
          <p:nvPr/>
        </p:nvSpPr>
        <p:spPr bwMode="auto">
          <a:xfrm>
            <a:off x="0" y="2057400"/>
            <a:ext cx="91440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accent2"/>
                </a:solidFill>
                <a:latin typeface="Arial" pitchFamily="-110" charset="0"/>
              </a:rPr>
              <a:t>Answer:</a:t>
            </a:r>
            <a:endParaRPr lang="en-US" b="1">
              <a:latin typeface="Arial" pitchFamily="-110" charset="0"/>
            </a:endParaRPr>
          </a:p>
          <a:p>
            <a:pPr lvl="1">
              <a:lnSpc>
                <a:spcPct val="110000"/>
              </a:lnSpc>
              <a:spcBef>
                <a:spcPct val="50000"/>
              </a:spcBef>
            </a:pPr>
            <a:r>
              <a:rPr lang="en-US">
                <a:latin typeface="Arial" pitchFamily="-110" charset="0"/>
              </a:rPr>
              <a:t>Assume number of instructions = I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</a:pPr>
            <a:r>
              <a:rPr lang="en-US">
                <a:latin typeface="Arial" pitchFamily="-110" charset="0"/>
              </a:rPr>
              <a:t>Instruction miss cycles = I </a:t>
            </a:r>
            <a:r>
              <a:rPr lang="en-US">
                <a:latin typeface="Arial" pitchFamily="-110" charset="0"/>
                <a:sym typeface="Symbol" pitchFamily="-110" charset="2"/>
              </a:rPr>
              <a:t> 2%  40 = 0.8  I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</a:pPr>
            <a:r>
              <a:rPr lang="en-US">
                <a:latin typeface="Arial" pitchFamily="-110" charset="0"/>
                <a:sym typeface="Symbol" pitchFamily="-110" charset="2"/>
              </a:rPr>
              <a:t>Data miss cycles = I  36%  4%  40 = 0.56  I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</a:pPr>
            <a:r>
              <a:rPr lang="en-US">
                <a:latin typeface="Arial" pitchFamily="-110" charset="0"/>
                <a:sym typeface="Symbol" pitchFamily="-110" charset="2"/>
              </a:rPr>
              <a:t>Total number of memory-stall cycles = 0.8 I + 0.56 I = 1.36 I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</a:pPr>
            <a:r>
              <a:rPr lang="en-US">
                <a:latin typeface="Arial" pitchFamily="-110" charset="0"/>
                <a:sym typeface="Symbol" pitchFamily="-110" charset="2"/>
              </a:rPr>
              <a:t>The CPI with memory stalls = 2 + 1.36 = 3.36</a:t>
            </a:r>
          </a:p>
        </p:txBody>
      </p:sp>
      <p:graphicFrame>
        <p:nvGraphicFramePr>
          <p:cNvPr id="910340" name="Object 4"/>
          <p:cNvGraphicFramePr>
            <a:graphicFrameLocks noChangeAspect="1"/>
          </p:cNvGraphicFramePr>
          <p:nvPr/>
        </p:nvGraphicFramePr>
        <p:xfrm>
          <a:off x="228600" y="5470525"/>
          <a:ext cx="86868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18" name="Equation" r:id="rId4" imgW="5054997" imgH="457597" progId="Equation.3">
                  <p:embed/>
                </p:oleObj>
              </mc:Choice>
              <mc:Fallback>
                <p:oleObj name="Equation" r:id="rId4" imgW="5054997" imgH="457597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470525"/>
                        <a:ext cx="8686800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0341" name="Text Box 5"/>
          <p:cNvSpPr txBox="1">
            <a:spLocks noChangeArrowheads="1"/>
          </p:cNvSpPr>
          <p:nvPr/>
        </p:nvSpPr>
        <p:spPr bwMode="auto">
          <a:xfrm>
            <a:off x="1905000" y="6384925"/>
            <a:ext cx="457200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Arial" pitchFamily="-110" charset="0"/>
              </a:rPr>
              <a:t>What happens if the CPU gets faster?</a:t>
            </a:r>
          </a:p>
        </p:txBody>
      </p:sp>
      <p:sp>
        <p:nvSpPr>
          <p:cNvPr id="9103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1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1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0339" grpId="0" build="p" bldLvl="2" autoUpdateAnimBg="0"/>
      <p:bldP spid="910341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Classifying Cache Misses</a:t>
            </a:r>
          </a:p>
        </p:txBody>
      </p:sp>
      <p:sp>
        <p:nvSpPr>
          <p:cNvPr id="95027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Compulsory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First access to a block not in cache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Also called cold start or first reference misses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accent2"/>
                </a:solidFill>
              </a:rPr>
              <a:t>(Misses in even an Infinite Cache)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Capacity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If the cache cannot contain all needed blocks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Due to blocks discarded and re-retrieved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accent2"/>
                </a:solidFill>
              </a:rPr>
              <a:t>(Misses in Fully Associative Cache)</a:t>
            </a:r>
          </a:p>
          <a:p>
            <a:pPr>
              <a:lnSpc>
                <a:spcPct val="90000"/>
              </a:lnSpc>
            </a:pPr>
            <a:r>
              <a:rPr lang="en-US" sz="2800"/>
              <a:t>Conflict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Set associative or direct mapped: too many blocks in set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Also called collision or interference 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accent2"/>
                </a:solidFill>
              </a:rPr>
              <a:t>(Misses in N-way Associative Cache)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ChangeArrowheads="1"/>
          </p:cNvSpPr>
          <p:nvPr/>
        </p:nvSpPr>
        <p:spPr bwMode="auto">
          <a:xfrm>
            <a:off x="614363" y="3168650"/>
            <a:ext cx="2706687" cy="7477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907" name="Rectangle 3"/>
          <p:cNvSpPr>
            <a:spLocks noChangeArrowheads="1"/>
          </p:cNvSpPr>
          <p:nvPr/>
        </p:nvSpPr>
        <p:spPr bwMode="auto">
          <a:xfrm>
            <a:off x="1527175" y="3408363"/>
            <a:ext cx="90328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Arial" pitchFamily="-110" charset="0"/>
              </a:rPr>
              <a:t>Control</a:t>
            </a:r>
          </a:p>
        </p:txBody>
      </p:sp>
      <p:sp>
        <p:nvSpPr>
          <p:cNvPr id="891908" name="Rectangle 4"/>
          <p:cNvSpPr>
            <a:spLocks noChangeArrowheads="1"/>
          </p:cNvSpPr>
          <p:nvPr/>
        </p:nvSpPr>
        <p:spPr bwMode="auto">
          <a:xfrm>
            <a:off x="614363" y="4173538"/>
            <a:ext cx="1893887" cy="11334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909" name="Rectangle 5"/>
          <p:cNvSpPr>
            <a:spLocks noChangeArrowheads="1"/>
          </p:cNvSpPr>
          <p:nvPr/>
        </p:nvSpPr>
        <p:spPr bwMode="auto">
          <a:xfrm>
            <a:off x="679450" y="4448175"/>
            <a:ext cx="1050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Arial" pitchFamily="-110" charset="0"/>
              </a:rPr>
              <a:t>Datapath</a:t>
            </a:r>
          </a:p>
        </p:txBody>
      </p:sp>
      <p:sp>
        <p:nvSpPr>
          <p:cNvPr id="891910" name="Rectangle 6"/>
          <p:cNvSpPr>
            <a:spLocks noChangeArrowheads="1"/>
          </p:cNvSpPr>
          <p:nvPr/>
        </p:nvSpPr>
        <p:spPr bwMode="auto">
          <a:xfrm>
            <a:off x="7413625" y="2782888"/>
            <a:ext cx="1489075" cy="26781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911" name="Rectangle 7"/>
          <p:cNvSpPr>
            <a:spLocks noChangeArrowheads="1"/>
          </p:cNvSpPr>
          <p:nvPr/>
        </p:nvSpPr>
        <p:spPr bwMode="auto">
          <a:xfrm>
            <a:off x="7651750" y="3648075"/>
            <a:ext cx="1220788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latin typeface="Arial" pitchFamily="-110" charset="0"/>
              </a:rPr>
              <a:t>Secondary</a:t>
            </a:r>
          </a:p>
          <a:p>
            <a:pPr algn="ctr"/>
            <a:r>
              <a:rPr lang="en-US" sz="1600" b="1">
                <a:latin typeface="Arial" pitchFamily="-110" charset="0"/>
              </a:rPr>
              <a:t>Storage</a:t>
            </a:r>
          </a:p>
          <a:p>
            <a:pPr algn="ctr"/>
            <a:r>
              <a:rPr lang="en-US" sz="1600" b="1">
                <a:latin typeface="Arial" pitchFamily="-110" charset="0"/>
              </a:rPr>
              <a:t>(Disk)</a:t>
            </a:r>
          </a:p>
        </p:txBody>
      </p:sp>
      <p:sp>
        <p:nvSpPr>
          <p:cNvPr id="891912" name="Rectangle 8"/>
          <p:cNvSpPr>
            <a:spLocks noChangeArrowheads="1"/>
          </p:cNvSpPr>
          <p:nvPr/>
        </p:nvSpPr>
        <p:spPr bwMode="auto">
          <a:xfrm>
            <a:off x="411163" y="2782888"/>
            <a:ext cx="3416300" cy="26781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913" name="Rectangle 9"/>
          <p:cNvSpPr>
            <a:spLocks noChangeArrowheads="1"/>
          </p:cNvSpPr>
          <p:nvPr/>
        </p:nvSpPr>
        <p:spPr bwMode="auto">
          <a:xfrm>
            <a:off x="1693863" y="2770188"/>
            <a:ext cx="142398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Arial" pitchFamily="-110" charset="0"/>
              </a:rPr>
              <a:t>Processor</a:t>
            </a:r>
            <a:endParaRPr lang="en-US" sz="1600" b="1">
              <a:latin typeface="Arial" pitchFamily="-110" charset="0"/>
            </a:endParaRPr>
          </a:p>
        </p:txBody>
      </p:sp>
      <p:sp>
        <p:nvSpPr>
          <p:cNvPr id="891914" name="Line 10"/>
          <p:cNvSpPr>
            <a:spLocks noChangeShapeType="1"/>
          </p:cNvSpPr>
          <p:nvPr/>
        </p:nvSpPr>
        <p:spPr bwMode="auto">
          <a:xfrm flipV="1">
            <a:off x="2544763" y="2770188"/>
            <a:ext cx="4852987" cy="1447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915" name="Line 11"/>
          <p:cNvSpPr>
            <a:spLocks noChangeShapeType="1"/>
          </p:cNvSpPr>
          <p:nvPr/>
        </p:nvSpPr>
        <p:spPr bwMode="auto">
          <a:xfrm>
            <a:off x="2468563" y="5284788"/>
            <a:ext cx="4929187" cy="1889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916" name="Rectangle 12"/>
          <p:cNvSpPr>
            <a:spLocks noChangeArrowheads="1"/>
          </p:cNvSpPr>
          <p:nvPr/>
        </p:nvSpPr>
        <p:spPr bwMode="auto">
          <a:xfrm>
            <a:off x="1933575" y="4251325"/>
            <a:ext cx="473075" cy="977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917" name="Rectangle 13"/>
          <p:cNvSpPr>
            <a:spLocks noChangeArrowheads="1"/>
          </p:cNvSpPr>
          <p:nvPr/>
        </p:nvSpPr>
        <p:spPr bwMode="auto">
          <a:xfrm rot="5400000">
            <a:off x="1669257" y="4623594"/>
            <a:ext cx="110648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Arial" pitchFamily="-110" charset="0"/>
              </a:rPr>
              <a:t>Registers</a:t>
            </a:r>
          </a:p>
        </p:txBody>
      </p:sp>
      <p:sp>
        <p:nvSpPr>
          <p:cNvPr id="891918" name="Rectangle 14"/>
          <p:cNvSpPr>
            <a:spLocks noChangeArrowheads="1"/>
          </p:cNvSpPr>
          <p:nvPr/>
        </p:nvSpPr>
        <p:spPr bwMode="auto">
          <a:xfrm>
            <a:off x="2744788" y="4251325"/>
            <a:ext cx="881062" cy="977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919" name="Rectangle 15"/>
          <p:cNvSpPr>
            <a:spLocks noChangeArrowheads="1"/>
          </p:cNvSpPr>
          <p:nvPr/>
        </p:nvSpPr>
        <p:spPr bwMode="auto">
          <a:xfrm>
            <a:off x="4267200" y="3787775"/>
            <a:ext cx="1184275" cy="15192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920" name="Rectangle 16"/>
          <p:cNvSpPr>
            <a:spLocks noChangeArrowheads="1"/>
          </p:cNvSpPr>
          <p:nvPr/>
        </p:nvSpPr>
        <p:spPr bwMode="auto">
          <a:xfrm>
            <a:off x="5688013" y="3400425"/>
            <a:ext cx="1387475" cy="19065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921" name="Rectangle 17"/>
          <p:cNvSpPr>
            <a:spLocks noChangeArrowheads="1"/>
          </p:cNvSpPr>
          <p:nvPr/>
        </p:nvSpPr>
        <p:spPr bwMode="auto">
          <a:xfrm>
            <a:off x="5919788" y="4033838"/>
            <a:ext cx="960437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latin typeface="Arial" pitchFamily="-110" charset="0"/>
              </a:rPr>
              <a:t>Main</a:t>
            </a:r>
          </a:p>
          <a:p>
            <a:pPr algn="ctr"/>
            <a:r>
              <a:rPr lang="en-US" sz="1600" b="1">
                <a:latin typeface="Arial" pitchFamily="-110" charset="0"/>
              </a:rPr>
              <a:t>Memory</a:t>
            </a:r>
          </a:p>
          <a:p>
            <a:pPr algn="ctr"/>
            <a:r>
              <a:rPr lang="en-US" sz="1600" b="1">
                <a:latin typeface="Arial" pitchFamily="-110" charset="0"/>
              </a:rPr>
              <a:t>(DRAM)</a:t>
            </a:r>
          </a:p>
        </p:txBody>
      </p:sp>
      <p:sp>
        <p:nvSpPr>
          <p:cNvPr id="891922" name="Rectangle 18"/>
          <p:cNvSpPr>
            <a:spLocks noChangeArrowheads="1"/>
          </p:cNvSpPr>
          <p:nvPr/>
        </p:nvSpPr>
        <p:spPr bwMode="auto">
          <a:xfrm>
            <a:off x="4386263" y="4033838"/>
            <a:ext cx="9144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latin typeface="Arial" pitchFamily="-110" charset="0"/>
              </a:rPr>
              <a:t>Second</a:t>
            </a:r>
          </a:p>
          <a:p>
            <a:pPr algn="ctr"/>
            <a:r>
              <a:rPr lang="en-US" sz="1600" b="1">
                <a:latin typeface="Arial" pitchFamily="-110" charset="0"/>
              </a:rPr>
              <a:t>Level</a:t>
            </a:r>
          </a:p>
          <a:p>
            <a:pPr algn="ctr"/>
            <a:r>
              <a:rPr lang="en-US" sz="1600" b="1">
                <a:latin typeface="Arial" pitchFamily="-110" charset="0"/>
              </a:rPr>
              <a:t>Cache</a:t>
            </a:r>
          </a:p>
          <a:p>
            <a:pPr algn="ctr"/>
            <a:r>
              <a:rPr lang="en-US" sz="1600" b="1">
                <a:latin typeface="Arial" pitchFamily="-110" charset="0"/>
              </a:rPr>
              <a:t>(SRAM)</a:t>
            </a:r>
          </a:p>
        </p:txBody>
      </p:sp>
      <p:sp>
        <p:nvSpPr>
          <p:cNvPr id="891923" name="Rectangle 19"/>
          <p:cNvSpPr>
            <a:spLocks noChangeArrowheads="1"/>
          </p:cNvSpPr>
          <p:nvPr/>
        </p:nvSpPr>
        <p:spPr bwMode="auto">
          <a:xfrm rot="5400000">
            <a:off x="2761457" y="4417219"/>
            <a:ext cx="982662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latin typeface="Arial" pitchFamily="-110" charset="0"/>
              </a:rPr>
              <a:t>On-Chip</a:t>
            </a:r>
          </a:p>
          <a:p>
            <a:pPr algn="ctr"/>
            <a:r>
              <a:rPr lang="en-US" sz="1600" b="1">
                <a:latin typeface="Arial" pitchFamily="-110" charset="0"/>
              </a:rPr>
              <a:t>Cache</a:t>
            </a:r>
          </a:p>
        </p:txBody>
      </p:sp>
      <p:sp>
        <p:nvSpPr>
          <p:cNvPr id="891924" name="Rectangle 20"/>
          <p:cNvSpPr>
            <a:spLocks noChangeArrowheads="1"/>
          </p:cNvSpPr>
          <p:nvPr/>
        </p:nvSpPr>
        <p:spPr bwMode="auto">
          <a:xfrm>
            <a:off x="1935163" y="5813425"/>
            <a:ext cx="9302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00"/>
                </a:solidFill>
                <a:latin typeface="Arial" pitchFamily="-110" charset="0"/>
              </a:rPr>
              <a:t>Fastest</a:t>
            </a:r>
          </a:p>
        </p:txBody>
      </p:sp>
      <p:sp>
        <p:nvSpPr>
          <p:cNvPr id="891925" name="Rectangle 21"/>
          <p:cNvSpPr>
            <a:spLocks noChangeArrowheads="1"/>
          </p:cNvSpPr>
          <p:nvPr/>
        </p:nvSpPr>
        <p:spPr bwMode="auto">
          <a:xfrm>
            <a:off x="7812088" y="5843588"/>
            <a:ext cx="9810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00"/>
                </a:solidFill>
                <a:latin typeface="Arial" pitchFamily="-110" charset="0"/>
              </a:rPr>
              <a:t>Slowest</a:t>
            </a:r>
            <a:endParaRPr lang="en-US" sz="1600">
              <a:solidFill>
                <a:srgbClr val="800000"/>
              </a:solidFill>
              <a:latin typeface="Arial" pitchFamily="-110" charset="0"/>
            </a:endParaRPr>
          </a:p>
        </p:txBody>
      </p:sp>
      <p:sp>
        <p:nvSpPr>
          <p:cNvPr id="891926" name="Rectangle 22"/>
          <p:cNvSpPr>
            <a:spLocks noChangeArrowheads="1"/>
          </p:cNvSpPr>
          <p:nvPr/>
        </p:nvSpPr>
        <p:spPr bwMode="auto">
          <a:xfrm>
            <a:off x="1935163" y="6122988"/>
            <a:ext cx="10572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00"/>
                </a:solidFill>
                <a:latin typeface="Arial" pitchFamily="-110" charset="0"/>
              </a:rPr>
              <a:t>Smallest</a:t>
            </a:r>
          </a:p>
        </p:txBody>
      </p:sp>
      <p:sp>
        <p:nvSpPr>
          <p:cNvPr id="891927" name="Rectangle 23"/>
          <p:cNvSpPr>
            <a:spLocks noChangeArrowheads="1"/>
          </p:cNvSpPr>
          <p:nvPr/>
        </p:nvSpPr>
        <p:spPr bwMode="auto">
          <a:xfrm>
            <a:off x="7812088" y="6153150"/>
            <a:ext cx="942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00"/>
                </a:solidFill>
                <a:latin typeface="Arial" pitchFamily="-110" charset="0"/>
              </a:rPr>
              <a:t>Biggest</a:t>
            </a:r>
          </a:p>
        </p:txBody>
      </p:sp>
      <p:sp>
        <p:nvSpPr>
          <p:cNvPr id="891928" name="Rectangle 24"/>
          <p:cNvSpPr>
            <a:spLocks noChangeArrowheads="1"/>
          </p:cNvSpPr>
          <p:nvPr/>
        </p:nvSpPr>
        <p:spPr bwMode="auto">
          <a:xfrm>
            <a:off x="1935163" y="6432550"/>
            <a:ext cx="9556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00"/>
                </a:solidFill>
                <a:latin typeface="Arial" pitchFamily="-110" charset="0"/>
              </a:rPr>
              <a:t>Highest</a:t>
            </a:r>
          </a:p>
        </p:txBody>
      </p:sp>
      <p:sp>
        <p:nvSpPr>
          <p:cNvPr id="891929" name="Rectangle 25"/>
          <p:cNvSpPr>
            <a:spLocks noChangeArrowheads="1"/>
          </p:cNvSpPr>
          <p:nvPr/>
        </p:nvSpPr>
        <p:spPr bwMode="auto">
          <a:xfrm>
            <a:off x="7812088" y="6461125"/>
            <a:ext cx="904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00"/>
                </a:solidFill>
                <a:latin typeface="Arial" pitchFamily="-110" charset="0"/>
              </a:rPr>
              <a:t>Lowest</a:t>
            </a:r>
          </a:p>
        </p:txBody>
      </p:sp>
      <p:sp>
        <p:nvSpPr>
          <p:cNvPr id="891930" name="Rectangle 26"/>
          <p:cNvSpPr>
            <a:spLocks noChangeArrowheads="1"/>
          </p:cNvSpPr>
          <p:nvPr/>
        </p:nvSpPr>
        <p:spPr bwMode="auto">
          <a:xfrm>
            <a:off x="919163" y="5815013"/>
            <a:ext cx="942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Arial" pitchFamily="-110" charset="0"/>
              </a:rPr>
              <a:t>Speed:</a:t>
            </a:r>
          </a:p>
        </p:txBody>
      </p:sp>
      <p:sp>
        <p:nvSpPr>
          <p:cNvPr id="891931" name="Rectangle 27"/>
          <p:cNvSpPr>
            <a:spLocks noChangeArrowheads="1"/>
          </p:cNvSpPr>
          <p:nvPr/>
        </p:nvSpPr>
        <p:spPr bwMode="auto">
          <a:xfrm>
            <a:off x="1122363" y="6122988"/>
            <a:ext cx="714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Arial" pitchFamily="-110" charset="0"/>
              </a:rPr>
              <a:t>Size:</a:t>
            </a:r>
          </a:p>
        </p:txBody>
      </p:sp>
      <p:sp>
        <p:nvSpPr>
          <p:cNvPr id="891932" name="Rectangle 28"/>
          <p:cNvSpPr>
            <a:spLocks noChangeArrowheads="1"/>
          </p:cNvSpPr>
          <p:nvPr/>
        </p:nvSpPr>
        <p:spPr bwMode="auto">
          <a:xfrm>
            <a:off x="1020763" y="6432550"/>
            <a:ext cx="765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Arial" pitchFamily="-110" charset="0"/>
              </a:rPr>
              <a:t>Cost:</a:t>
            </a:r>
          </a:p>
        </p:txBody>
      </p:sp>
      <p:sp>
        <p:nvSpPr>
          <p:cNvPr id="891933" name="Arc 29"/>
          <p:cNvSpPr>
            <a:spLocks/>
          </p:cNvSpPr>
          <p:nvPr/>
        </p:nvSpPr>
        <p:spPr bwMode="auto">
          <a:xfrm rot="9442657">
            <a:off x="2308225" y="4805363"/>
            <a:ext cx="2132013" cy="1098550"/>
          </a:xfrm>
          <a:custGeom>
            <a:avLst/>
            <a:gdLst>
              <a:gd name="G0" fmla="+- 15805 0 0"/>
              <a:gd name="G1" fmla="+- 21600 0 0"/>
              <a:gd name="G2" fmla="+- 21600 0 0"/>
              <a:gd name="T0" fmla="*/ 0 w 37405"/>
              <a:gd name="T1" fmla="*/ 6877 h 25749"/>
              <a:gd name="T2" fmla="*/ 37003 w 37405"/>
              <a:gd name="T3" fmla="*/ 25749 h 25749"/>
              <a:gd name="T4" fmla="*/ 15805 w 37405"/>
              <a:gd name="T5" fmla="*/ 21600 h 25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405" h="25749" fill="none" extrusionOk="0">
                <a:moveTo>
                  <a:pt x="0" y="6877"/>
                </a:moveTo>
                <a:cubicBezTo>
                  <a:pt x="4085" y="2490"/>
                  <a:pt x="9810" y="-1"/>
                  <a:pt x="15805" y="-1"/>
                </a:cubicBezTo>
                <a:cubicBezTo>
                  <a:pt x="27734" y="0"/>
                  <a:pt x="37405" y="9670"/>
                  <a:pt x="37405" y="21600"/>
                </a:cubicBezTo>
                <a:cubicBezTo>
                  <a:pt x="37405" y="22992"/>
                  <a:pt x="37270" y="24382"/>
                  <a:pt x="37002" y="25748"/>
                </a:cubicBezTo>
              </a:path>
              <a:path w="37405" h="25749" stroke="0" extrusionOk="0">
                <a:moveTo>
                  <a:pt x="0" y="6877"/>
                </a:moveTo>
                <a:cubicBezTo>
                  <a:pt x="4085" y="2490"/>
                  <a:pt x="9810" y="-1"/>
                  <a:pt x="15805" y="-1"/>
                </a:cubicBezTo>
                <a:cubicBezTo>
                  <a:pt x="27734" y="0"/>
                  <a:pt x="37405" y="9670"/>
                  <a:pt x="37405" y="21600"/>
                </a:cubicBezTo>
                <a:cubicBezTo>
                  <a:pt x="37405" y="22992"/>
                  <a:pt x="37270" y="24382"/>
                  <a:pt x="37002" y="25748"/>
                </a:cubicBezTo>
                <a:lnTo>
                  <a:pt x="15805" y="21600"/>
                </a:lnTo>
                <a:close/>
              </a:path>
            </a:pathLst>
          </a:custGeom>
          <a:noFill/>
          <a:ln w="9525">
            <a:solidFill>
              <a:srgbClr val="000099"/>
            </a:solidFill>
            <a:round/>
            <a:headEnd type="triangle" w="med" len="med"/>
            <a:tailEnd type="triangle" w="med" len="med"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endParaRPr lang="en-US" b="1"/>
          </a:p>
        </p:txBody>
      </p:sp>
      <p:sp>
        <p:nvSpPr>
          <p:cNvPr id="891934" name="Arc 30"/>
          <p:cNvSpPr>
            <a:spLocks/>
          </p:cNvSpPr>
          <p:nvPr/>
        </p:nvSpPr>
        <p:spPr bwMode="auto">
          <a:xfrm rot="9442657">
            <a:off x="4983163" y="5132388"/>
            <a:ext cx="1006475" cy="569912"/>
          </a:xfrm>
          <a:custGeom>
            <a:avLst/>
            <a:gdLst>
              <a:gd name="G0" fmla="+- 15805 0 0"/>
              <a:gd name="G1" fmla="+- 21600 0 0"/>
              <a:gd name="G2" fmla="+- 21600 0 0"/>
              <a:gd name="T0" fmla="*/ 0 w 37405"/>
              <a:gd name="T1" fmla="*/ 6877 h 23085"/>
              <a:gd name="T2" fmla="*/ 37354 w 37405"/>
              <a:gd name="T3" fmla="*/ 23085 h 23085"/>
              <a:gd name="T4" fmla="*/ 15805 w 37405"/>
              <a:gd name="T5" fmla="*/ 21600 h 23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405" h="23085" fill="none" extrusionOk="0">
                <a:moveTo>
                  <a:pt x="0" y="6877"/>
                </a:moveTo>
                <a:cubicBezTo>
                  <a:pt x="4085" y="2490"/>
                  <a:pt x="9810" y="-1"/>
                  <a:pt x="15805" y="-1"/>
                </a:cubicBezTo>
                <a:cubicBezTo>
                  <a:pt x="27734" y="0"/>
                  <a:pt x="37405" y="9670"/>
                  <a:pt x="37405" y="21600"/>
                </a:cubicBezTo>
                <a:cubicBezTo>
                  <a:pt x="37405" y="22095"/>
                  <a:pt x="37387" y="22590"/>
                  <a:pt x="37353" y="23084"/>
                </a:cubicBezTo>
              </a:path>
              <a:path w="37405" h="23085" stroke="0" extrusionOk="0">
                <a:moveTo>
                  <a:pt x="0" y="6877"/>
                </a:moveTo>
                <a:cubicBezTo>
                  <a:pt x="4085" y="2490"/>
                  <a:pt x="9810" y="-1"/>
                  <a:pt x="15805" y="-1"/>
                </a:cubicBezTo>
                <a:cubicBezTo>
                  <a:pt x="27734" y="0"/>
                  <a:pt x="37405" y="9670"/>
                  <a:pt x="37405" y="21600"/>
                </a:cubicBezTo>
                <a:cubicBezTo>
                  <a:pt x="37405" y="22095"/>
                  <a:pt x="37387" y="22590"/>
                  <a:pt x="37353" y="23084"/>
                </a:cubicBezTo>
                <a:lnTo>
                  <a:pt x="15805" y="21600"/>
                </a:lnTo>
                <a:close/>
              </a:path>
            </a:pathLst>
          </a:custGeom>
          <a:noFill/>
          <a:ln w="9525">
            <a:solidFill>
              <a:srgbClr val="000099"/>
            </a:solidFill>
            <a:round/>
            <a:headEnd type="triangle" w="med" len="med"/>
            <a:tailEnd type="triangle" w="med" len="med"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endParaRPr lang="en-US" b="1"/>
          </a:p>
        </p:txBody>
      </p:sp>
      <p:sp>
        <p:nvSpPr>
          <p:cNvPr id="891935" name="Arc 31"/>
          <p:cNvSpPr>
            <a:spLocks/>
          </p:cNvSpPr>
          <p:nvPr/>
        </p:nvSpPr>
        <p:spPr bwMode="auto">
          <a:xfrm rot="9442657">
            <a:off x="6659563" y="5284788"/>
            <a:ext cx="1006475" cy="569912"/>
          </a:xfrm>
          <a:custGeom>
            <a:avLst/>
            <a:gdLst>
              <a:gd name="G0" fmla="+- 15805 0 0"/>
              <a:gd name="G1" fmla="+- 21600 0 0"/>
              <a:gd name="G2" fmla="+- 21600 0 0"/>
              <a:gd name="T0" fmla="*/ 0 w 37405"/>
              <a:gd name="T1" fmla="*/ 6877 h 23085"/>
              <a:gd name="T2" fmla="*/ 37354 w 37405"/>
              <a:gd name="T3" fmla="*/ 23085 h 23085"/>
              <a:gd name="T4" fmla="*/ 15805 w 37405"/>
              <a:gd name="T5" fmla="*/ 21600 h 23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405" h="23085" fill="none" extrusionOk="0">
                <a:moveTo>
                  <a:pt x="0" y="6877"/>
                </a:moveTo>
                <a:cubicBezTo>
                  <a:pt x="4085" y="2490"/>
                  <a:pt x="9810" y="-1"/>
                  <a:pt x="15805" y="-1"/>
                </a:cubicBezTo>
                <a:cubicBezTo>
                  <a:pt x="27734" y="0"/>
                  <a:pt x="37405" y="9670"/>
                  <a:pt x="37405" y="21600"/>
                </a:cubicBezTo>
                <a:cubicBezTo>
                  <a:pt x="37405" y="22095"/>
                  <a:pt x="37387" y="22590"/>
                  <a:pt x="37353" y="23084"/>
                </a:cubicBezTo>
              </a:path>
              <a:path w="37405" h="23085" stroke="0" extrusionOk="0">
                <a:moveTo>
                  <a:pt x="0" y="6877"/>
                </a:moveTo>
                <a:cubicBezTo>
                  <a:pt x="4085" y="2490"/>
                  <a:pt x="9810" y="-1"/>
                  <a:pt x="15805" y="-1"/>
                </a:cubicBezTo>
                <a:cubicBezTo>
                  <a:pt x="27734" y="0"/>
                  <a:pt x="37405" y="9670"/>
                  <a:pt x="37405" y="21600"/>
                </a:cubicBezTo>
                <a:cubicBezTo>
                  <a:pt x="37405" y="22095"/>
                  <a:pt x="37387" y="22590"/>
                  <a:pt x="37353" y="23084"/>
                </a:cubicBezTo>
                <a:lnTo>
                  <a:pt x="15805" y="21600"/>
                </a:lnTo>
                <a:close/>
              </a:path>
            </a:pathLst>
          </a:custGeom>
          <a:noFill/>
          <a:ln w="9525">
            <a:solidFill>
              <a:srgbClr val="000099"/>
            </a:solidFill>
            <a:round/>
            <a:headEnd type="triangle" w="med" len="med"/>
            <a:tailEnd type="triangle" w="med" len="med"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endParaRPr lang="en-US" b="1"/>
          </a:p>
        </p:txBody>
      </p:sp>
      <p:sp>
        <p:nvSpPr>
          <p:cNvPr id="891936" name="Text Box 32"/>
          <p:cNvSpPr txBox="1">
            <a:spLocks noChangeArrowheads="1"/>
          </p:cNvSpPr>
          <p:nvPr/>
        </p:nvSpPr>
        <p:spPr bwMode="auto">
          <a:xfrm>
            <a:off x="2697163" y="5513388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  <a:latin typeface="Arial" pitchFamily="-110" charset="0"/>
              </a:rPr>
              <a:t>Compiler</a:t>
            </a:r>
            <a:endParaRPr lang="en-US" b="1"/>
          </a:p>
        </p:txBody>
      </p:sp>
      <p:sp>
        <p:nvSpPr>
          <p:cNvPr id="891937" name="Text Box 33"/>
          <p:cNvSpPr txBox="1">
            <a:spLocks noChangeArrowheads="1"/>
          </p:cNvSpPr>
          <p:nvPr/>
        </p:nvSpPr>
        <p:spPr bwMode="auto">
          <a:xfrm>
            <a:off x="4906963" y="5665788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  <a:latin typeface="Arial" pitchFamily="-110" charset="0"/>
              </a:rPr>
              <a:t>Hardware</a:t>
            </a:r>
            <a:endParaRPr lang="en-US" b="1"/>
          </a:p>
        </p:txBody>
      </p:sp>
      <p:sp>
        <p:nvSpPr>
          <p:cNvPr id="891938" name="Text Box 34"/>
          <p:cNvSpPr txBox="1">
            <a:spLocks noChangeArrowheads="1"/>
          </p:cNvSpPr>
          <p:nvPr/>
        </p:nvSpPr>
        <p:spPr bwMode="auto">
          <a:xfrm>
            <a:off x="6430963" y="5818188"/>
            <a:ext cx="1295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  <a:latin typeface="Arial" pitchFamily="-110" charset="0"/>
              </a:rPr>
              <a:t>Operating System</a:t>
            </a:r>
            <a:endParaRPr lang="en-US" b="1"/>
          </a:p>
        </p:txBody>
      </p:sp>
      <p:sp>
        <p:nvSpPr>
          <p:cNvPr id="891939" name="Rectangle 3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Memory Hierarchy </a:t>
            </a:r>
          </a:p>
        </p:txBody>
      </p:sp>
      <p:sp>
        <p:nvSpPr>
          <p:cNvPr id="891940" name="Rectangle 36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pPr marL="203200" indent="-203200"/>
            <a:r>
              <a:rPr lang="en-US" sz="1800">
                <a:solidFill>
                  <a:schemeClr val="accent2"/>
                </a:solidFill>
              </a:rPr>
              <a:t> Temporal Locality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/>
              <a:t>(Locality in Time):</a:t>
            </a:r>
          </a:p>
          <a:p>
            <a:pPr marL="685800" lvl="1" indent="-190500">
              <a:buFontTx/>
              <a:buNone/>
            </a:pPr>
            <a:r>
              <a:rPr lang="en-US" sz="1800">
                <a:sym typeface="Symbol" pitchFamily="-110" charset="2"/>
              </a:rPr>
              <a:t></a:t>
            </a:r>
            <a:r>
              <a:rPr lang="en-US" sz="1800"/>
              <a:t> Keep most recently accessed data items closer to the processor</a:t>
            </a:r>
          </a:p>
          <a:p>
            <a:pPr marL="203200" indent="-203200">
              <a:spcBef>
                <a:spcPct val="60000"/>
              </a:spcBef>
            </a:pPr>
            <a:r>
              <a:rPr lang="en-US" sz="1800">
                <a:solidFill>
                  <a:schemeClr val="accent2"/>
                </a:solidFill>
              </a:rPr>
              <a:t> Spatial Locality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/>
              <a:t>(Locality in Space):</a:t>
            </a:r>
          </a:p>
          <a:p>
            <a:pPr marL="685800" lvl="1" indent="-190500">
              <a:buFontTx/>
              <a:buNone/>
            </a:pPr>
            <a:r>
              <a:rPr lang="en-US" sz="1800">
                <a:sym typeface="Symbol" pitchFamily="-110" charset="2"/>
              </a:rPr>
              <a:t></a:t>
            </a:r>
            <a:r>
              <a:rPr lang="en-US" sz="1800"/>
              <a:t> Move blocks consists of contiguous words to the faster levels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Improving Cache Performance</a:t>
            </a:r>
          </a:p>
        </p:txBody>
      </p:sp>
      <p:sp>
        <p:nvSpPr>
          <p:cNvPr id="9318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Capacity misses can be damaging to the performance (excessive main memory access)</a:t>
            </a:r>
          </a:p>
          <a:p>
            <a:pPr>
              <a:lnSpc>
                <a:spcPct val="90000"/>
              </a:lnSpc>
            </a:pPr>
            <a:r>
              <a:rPr lang="en-US"/>
              <a:t>Increasing associativity, cache size and block width can reduces misses</a:t>
            </a:r>
          </a:p>
          <a:p>
            <a:pPr>
              <a:lnSpc>
                <a:spcPct val="90000"/>
              </a:lnSpc>
            </a:pPr>
            <a:r>
              <a:rPr lang="en-US"/>
              <a:t>Changing cache size affects both capacity and conflict misses since it spreads out references to more blocks</a:t>
            </a:r>
          </a:p>
          <a:p>
            <a:pPr>
              <a:lnSpc>
                <a:spcPct val="90000"/>
              </a:lnSpc>
            </a:pPr>
            <a:r>
              <a:rPr lang="en-US"/>
              <a:t>Some optimization techniques that reduces miss rate also increases hit access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2" name="Rectangle 4"/>
          <p:cNvSpPr>
            <a:spLocks noChangeArrowheads="1"/>
          </p:cNvSpPr>
          <p:nvPr/>
        </p:nvSpPr>
        <p:spPr bwMode="auto">
          <a:xfrm>
            <a:off x="5235575" y="3530600"/>
            <a:ext cx="10128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/>
              <a:t>Conflict</a:t>
            </a:r>
          </a:p>
        </p:txBody>
      </p:sp>
      <p:sp>
        <p:nvSpPr>
          <p:cNvPr id="933893" name="Line 5"/>
          <p:cNvSpPr>
            <a:spLocks noChangeShapeType="1"/>
          </p:cNvSpPr>
          <p:nvPr/>
        </p:nvSpPr>
        <p:spPr bwMode="auto">
          <a:xfrm>
            <a:off x="4114800" y="3657600"/>
            <a:ext cx="1184275" cy="31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3894" name="Line 6"/>
          <p:cNvSpPr>
            <a:spLocks noChangeShapeType="1"/>
          </p:cNvSpPr>
          <p:nvPr/>
        </p:nvSpPr>
        <p:spPr bwMode="auto">
          <a:xfrm flipH="1">
            <a:off x="5235574" y="3914775"/>
            <a:ext cx="225425" cy="809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3899" name="Text Box 11"/>
          <p:cNvSpPr txBox="1">
            <a:spLocks noChangeArrowheads="1"/>
          </p:cNvSpPr>
          <p:nvPr/>
        </p:nvSpPr>
        <p:spPr bwMode="auto">
          <a:xfrm>
            <a:off x="6477000" y="4251325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Based on SPEC92</a:t>
            </a:r>
          </a:p>
        </p:txBody>
      </p:sp>
      <p:sp>
        <p:nvSpPr>
          <p:cNvPr id="93390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 Rate Distribution</a:t>
            </a:r>
          </a:p>
        </p:txBody>
      </p:sp>
      <p:sp>
        <p:nvSpPr>
          <p:cNvPr id="933903" name="Rectangle 1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/>
              <a:t>Compulsory misses are small compared to other categories</a:t>
            </a:r>
          </a:p>
          <a:p>
            <a:r>
              <a:rPr lang="en-US" sz="2400" dirty="0"/>
              <a:t>Capacity misses diminish with increased cache size</a:t>
            </a:r>
          </a:p>
          <a:p>
            <a:r>
              <a:rPr lang="en-US" sz="2400" dirty="0"/>
              <a:t>Increasing associativity limits the placement conflicts</a:t>
            </a:r>
          </a:p>
        </p:txBody>
      </p:sp>
      <p:pic>
        <p:nvPicPr>
          <p:cNvPr id="933905" name="Picture 17"/>
          <p:cNvPicPr>
            <a:picLocks noGrp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828800" y="3200400"/>
            <a:ext cx="5562600" cy="3581400"/>
          </a:xfrm>
          <a:noFill/>
          <a:ln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Techniques for Reducing Misses</a:t>
            </a: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17763"/>
            <a:ext cx="7924800" cy="3802062"/>
          </a:xfrm>
          <a:noFill/>
          <a:ln/>
        </p:spPr>
        <p:txBody>
          <a:bodyPr lIns="90488" tIns="44450" rIns="90488" bIns="44450"/>
          <a:lstStyle/>
          <a:p>
            <a:pPr marL="285750" indent="-285750">
              <a:spcBef>
                <a:spcPct val="40000"/>
              </a:spcBef>
              <a:buFontTx/>
              <a:buNone/>
            </a:pPr>
            <a:r>
              <a:rPr lang="en-US" sz="2400" dirty="0"/>
              <a:t>1. Reducing Misses via Larger Block Size</a:t>
            </a:r>
          </a:p>
          <a:p>
            <a:pPr marL="285750" indent="-285750">
              <a:spcBef>
                <a:spcPct val="40000"/>
              </a:spcBef>
              <a:buFontTx/>
              <a:buNone/>
            </a:pPr>
            <a:r>
              <a:rPr lang="en-US" sz="2400" dirty="0"/>
              <a:t>2. Reducing Misses via Higher Associativity</a:t>
            </a:r>
          </a:p>
          <a:p>
            <a:pPr marL="285750" indent="-285750">
              <a:spcBef>
                <a:spcPct val="40000"/>
              </a:spcBef>
              <a:buFontTx/>
              <a:buNone/>
            </a:pPr>
            <a:r>
              <a:rPr lang="en-US" sz="2400" dirty="0"/>
              <a:t>3. Reducing Misses via Victim Cache</a:t>
            </a:r>
          </a:p>
          <a:p>
            <a:pPr marL="285750" indent="-285750">
              <a:spcBef>
                <a:spcPct val="40000"/>
              </a:spcBef>
              <a:buFontTx/>
              <a:buNone/>
            </a:pPr>
            <a:r>
              <a:rPr lang="en-US" sz="2400" dirty="0"/>
              <a:t>4. Reducing Misses via Pseudo-Associativity</a:t>
            </a:r>
          </a:p>
          <a:p>
            <a:pPr marL="285750" indent="-285750">
              <a:spcBef>
                <a:spcPct val="40000"/>
              </a:spcBef>
              <a:buFontTx/>
              <a:buNone/>
            </a:pPr>
            <a:r>
              <a:rPr lang="en-US" sz="2400" dirty="0"/>
              <a:t>5. Reducing Misses by H/W Prefetching Instr. and Data</a:t>
            </a:r>
          </a:p>
          <a:p>
            <a:pPr marL="285750" indent="-285750">
              <a:spcBef>
                <a:spcPct val="40000"/>
              </a:spcBef>
              <a:buFontTx/>
              <a:buNone/>
            </a:pPr>
            <a:r>
              <a:rPr lang="en-US" sz="2400" dirty="0"/>
              <a:t>6. Reducing Misses by S/W Prefetching Data</a:t>
            </a:r>
          </a:p>
          <a:p>
            <a:pPr marL="285750" indent="-285750">
              <a:spcBef>
                <a:spcPct val="40000"/>
              </a:spcBef>
              <a:buFontTx/>
              <a:buNone/>
            </a:pPr>
            <a:r>
              <a:rPr lang="en-US" sz="2400" dirty="0"/>
              <a:t>7. Reducing Misses by Compiler Optimizations</a:t>
            </a:r>
          </a:p>
        </p:txBody>
      </p:sp>
      <p:graphicFrame>
        <p:nvGraphicFramePr>
          <p:cNvPr id="934916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27000" y="1447800"/>
          <a:ext cx="8864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86" name="Equation" r:id="rId3" imgW="5334000" imgH="335280" progId="Equation.3">
                  <p:embed/>
                </p:oleObj>
              </mc:Choice>
              <mc:Fallback>
                <p:oleObj name="Equation" r:id="rId3" imgW="5334000" imgH="335280" progId="Equation.3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1447800"/>
                        <a:ext cx="8864600" cy="6096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4917" name="Oval 5"/>
          <p:cNvSpPr>
            <a:spLocks noChangeArrowheads="1"/>
          </p:cNvSpPr>
          <p:nvPr/>
        </p:nvSpPr>
        <p:spPr bwMode="auto">
          <a:xfrm>
            <a:off x="4572000" y="1447800"/>
            <a:ext cx="1066800" cy="609600"/>
          </a:xfrm>
          <a:prstGeom prst="ellips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4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Reduce Misses via Larger Block Size</a:t>
            </a:r>
          </a:p>
        </p:txBody>
      </p:sp>
      <p:sp>
        <p:nvSpPr>
          <p:cNvPr id="935946" name="Rectangle 10"/>
          <p:cNvSpPr>
            <a:spLocks noGrp="1" noChangeArrowheads="1"/>
          </p:cNvSpPr>
          <p:nvPr>
            <p:ph sz="half" idx="1"/>
          </p:nvPr>
        </p:nvSpPr>
        <p:spPr>
          <a:xfrm>
            <a:off x="533400" y="1282700"/>
            <a:ext cx="7924800" cy="2552700"/>
          </a:xfrm>
        </p:spPr>
        <p:txBody>
          <a:bodyPr/>
          <a:lstStyle/>
          <a:p>
            <a:endParaRPr lang="en-US" sz="2800"/>
          </a:p>
        </p:txBody>
      </p:sp>
      <p:sp>
        <p:nvSpPr>
          <p:cNvPr id="935947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4572000"/>
            <a:ext cx="7924800" cy="2611438"/>
          </a:xfr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/>
              <a:t>Larger block sizes reduces compulsory misses (principle of spatial locality)</a:t>
            </a:r>
          </a:p>
          <a:p>
            <a:pPr>
              <a:lnSpc>
                <a:spcPct val="90000"/>
              </a:lnSpc>
            </a:pPr>
            <a:r>
              <a:rPr lang="en-US" sz="2400"/>
              <a:t>Conflict misses increase for larger block sizes since cache has fewer blocks</a:t>
            </a:r>
          </a:p>
          <a:p>
            <a:pPr>
              <a:lnSpc>
                <a:spcPct val="90000"/>
              </a:lnSpc>
            </a:pPr>
            <a:r>
              <a:rPr lang="en-US" sz="2400"/>
              <a:t>The miss penalty usually outweighs the decrease of the miss rate making large block sizes less favored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295400" y="1201738"/>
            <a:ext cx="6400800" cy="3311525"/>
            <a:chOff x="96" y="613"/>
            <a:chExt cx="5520" cy="2964"/>
          </a:xfrm>
        </p:grpSpPr>
        <p:graphicFrame>
          <p:nvGraphicFramePr>
            <p:cNvPr id="935949" name="Object 13"/>
            <p:cNvGraphicFramePr>
              <a:graphicFrameLocks noChangeAspect="1"/>
            </p:cNvGraphicFramePr>
            <p:nvPr/>
          </p:nvGraphicFramePr>
          <p:xfrm>
            <a:off x="96" y="613"/>
            <a:ext cx="5520" cy="29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6321" name="Bitmap Image" r:id="rId3" imgW="6157494" imgH="3306667" progId="">
                    <p:embed/>
                  </p:oleObj>
                </mc:Choice>
                <mc:Fallback>
                  <p:oleObj name="Bitmap Image" r:id="rId3" imgW="6157494" imgH="3306667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613"/>
                          <a:ext cx="5520" cy="29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5950" name="Object 14"/>
            <p:cNvGraphicFramePr>
              <a:graphicFrameLocks noChangeAspect="1"/>
            </p:cNvGraphicFramePr>
            <p:nvPr/>
          </p:nvGraphicFramePr>
          <p:xfrm>
            <a:off x="1584" y="816"/>
            <a:ext cx="2736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6322" name="Bitmap Image" r:id="rId5" imgW="2423370" imgH="380872" progId="">
                    <p:embed/>
                  </p:oleObj>
                </mc:Choice>
                <mc:Fallback>
                  <p:oleObj name="Bitmap Image" r:id="rId5" imgW="2423370" imgH="380872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816"/>
                          <a:ext cx="2736" cy="38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70" name="Text Box 10"/>
          <p:cNvSpPr txBox="1">
            <a:spLocks noChangeArrowheads="1"/>
          </p:cNvSpPr>
          <p:nvPr/>
        </p:nvSpPr>
        <p:spPr bwMode="auto">
          <a:xfrm>
            <a:off x="6096000" y="1477963"/>
            <a:ext cx="29718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10" charset="2"/>
              <a:buNone/>
            </a:pPr>
            <a:r>
              <a:rPr lang="en-US" sz="2000" b="1" u="sng">
                <a:solidFill>
                  <a:schemeClr val="accent2"/>
                </a:solidFill>
                <a:latin typeface="Arial" pitchFamily="-110" charset="0"/>
              </a:rPr>
              <a:t>2:1 Cache Rule:</a:t>
            </a: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 </a:t>
            </a:r>
          </a:p>
          <a:p>
            <a:pPr>
              <a:spcBef>
                <a:spcPct val="1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Miss Rate for direct mapped cache of size N = Miss Rate 2-way </a:t>
            </a:r>
          </a:p>
          <a:p>
            <a:pPr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   cache size N/2</a:t>
            </a:r>
          </a:p>
        </p:txBody>
      </p:sp>
      <p:sp>
        <p:nvSpPr>
          <p:cNvPr id="936976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Reduce Misses via Higher Associativity</a:t>
            </a:r>
          </a:p>
        </p:txBody>
      </p:sp>
      <p:sp>
        <p:nvSpPr>
          <p:cNvPr id="936978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4267200"/>
            <a:ext cx="7924800" cy="228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Greater associativity comes at the expense of larger hit access time</a:t>
            </a:r>
          </a:p>
          <a:p>
            <a:pPr>
              <a:lnSpc>
                <a:spcPct val="90000"/>
              </a:lnSpc>
            </a:pPr>
            <a:r>
              <a:rPr lang="en-US" sz="2800"/>
              <a:t>Hardware complexity grows for high associativity and clock cycle increases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936979" name="Picture 19"/>
          <p:cNvPicPr>
            <a:picLocks noGrp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04988" y="1295400"/>
            <a:ext cx="5357812" cy="3200400"/>
          </a:xfrm>
          <a:noFill/>
          <a:ln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Example</a:t>
            </a:r>
          </a:p>
        </p:txBody>
      </p:sp>
      <p:graphicFrame>
        <p:nvGraphicFramePr>
          <p:cNvPr id="937987" name="Object 3"/>
          <p:cNvGraphicFramePr>
            <a:graphicFrameLocks noChangeAspect="1"/>
          </p:cNvGraphicFramePr>
          <p:nvPr/>
        </p:nvGraphicFramePr>
        <p:xfrm>
          <a:off x="76200" y="2590800"/>
          <a:ext cx="89916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58" name="Document" r:id="rId4" imgW="5631180" imgH="1999488" progId="Word.Document.8">
                  <p:embed/>
                </p:oleObj>
              </mc:Choice>
              <mc:Fallback>
                <p:oleObj name="Document" r:id="rId4" imgW="5631180" imgH="1999488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590800"/>
                        <a:ext cx="89916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7988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latin typeface="Arial" pitchFamily="-110" charset="0"/>
              </a:rPr>
              <a:t>Assume hit time is 1 clock cycle and average miss penalty is 50 clock cycles for a direct mapped cache. The clock cycle increases by a factor of  1.10 for 2-way, 1.12 for 4-way, 1.14 for 8-way associative cache. Compare the average memory access based on the previous figure miss rates</a:t>
            </a:r>
          </a:p>
        </p:txBody>
      </p:sp>
      <p:sp>
        <p:nvSpPr>
          <p:cNvPr id="937989" name="Line 5"/>
          <p:cNvSpPr>
            <a:spLocks noChangeShapeType="1"/>
          </p:cNvSpPr>
          <p:nvPr/>
        </p:nvSpPr>
        <p:spPr bwMode="auto">
          <a:xfrm flipH="1">
            <a:off x="7391400" y="533400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7990" name="Text Box 6"/>
          <p:cNvSpPr txBox="1">
            <a:spLocks noChangeArrowheads="1"/>
          </p:cNvSpPr>
          <p:nvPr/>
        </p:nvSpPr>
        <p:spPr bwMode="auto">
          <a:xfrm>
            <a:off x="5410200" y="6156325"/>
            <a:ext cx="335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High associativity becomes a negative aspect</a:t>
            </a:r>
          </a:p>
        </p:txBody>
      </p:sp>
      <p:sp>
        <p:nvSpPr>
          <p:cNvPr id="937991" name="Text Box 7"/>
          <p:cNvSpPr txBox="1">
            <a:spLocks noChangeArrowheads="1"/>
          </p:cNvSpPr>
          <p:nvPr/>
        </p:nvSpPr>
        <p:spPr bwMode="auto">
          <a:xfrm>
            <a:off x="228600" y="5943600"/>
            <a:ext cx="480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A good size of direct mapped cache can be very efficient given its simplicity</a:t>
            </a:r>
          </a:p>
        </p:txBody>
      </p:sp>
      <p:sp>
        <p:nvSpPr>
          <p:cNvPr id="937992" name="Line 8"/>
          <p:cNvSpPr>
            <a:spLocks noChangeShapeType="1"/>
          </p:cNvSpPr>
          <p:nvPr/>
        </p:nvSpPr>
        <p:spPr bwMode="auto">
          <a:xfrm flipH="1">
            <a:off x="2209800" y="54102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Victim Cache Approach</a:t>
            </a:r>
          </a:p>
        </p:txBody>
      </p:sp>
      <p:graphicFrame>
        <p:nvGraphicFramePr>
          <p:cNvPr id="939016" name="Object 8"/>
          <p:cNvGraphicFramePr>
            <a:graphicFrameLocks noGrp="1" noChangeAspect="1"/>
          </p:cNvGraphicFramePr>
          <p:nvPr>
            <p:ph sz="half" idx="1"/>
          </p:nvPr>
        </p:nvGraphicFramePr>
        <p:xfrm>
          <a:off x="2133600" y="990600"/>
          <a:ext cx="5943600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2" name="VISIO" r:id="rId3" imgW="7323280" imgH="4535639" progId="">
                  <p:embed/>
                </p:oleObj>
              </mc:Choice>
              <mc:Fallback>
                <p:oleObj name="VISIO" r:id="rId3" imgW="7323280" imgH="453563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990600"/>
                        <a:ext cx="5943600" cy="368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9017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Combines fast hit time of direct </a:t>
            </a:r>
            <a:br>
              <a:rPr lang="en-US" sz="2400"/>
            </a:br>
            <a:r>
              <a:rPr lang="en-US" sz="2400"/>
              <a:t>mapped yet still avoids conflict misses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Adds small fully asssociative cache between the direct mapped cache and memory to place data discarded from cache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Jouppi [1990]: 4-entry victim cache removed 20% to 95% of conflicts for a 4 KB direct mapped data cache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Technique is used in Alpha, HP machines and does not impair the clock 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48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Pseudo-Associativity Mechanism</a:t>
            </a:r>
          </a:p>
        </p:txBody>
      </p:sp>
      <p:sp>
        <p:nvSpPr>
          <p:cNvPr id="94004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924800" cy="57927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Combine fast hit time of Direct Mapped and lower conflict misses of 2-way set associative</a:t>
            </a:r>
          </a:p>
          <a:p>
            <a:pPr>
              <a:lnSpc>
                <a:spcPct val="90000"/>
              </a:lnSpc>
            </a:pPr>
            <a:r>
              <a:rPr lang="en-US" sz="2800"/>
              <a:t>Divide cache: on a miss, check other half of cache to see if there, if so have a pseudo-hit</a:t>
            </a:r>
          </a:p>
          <a:p>
            <a:pPr>
              <a:lnSpc>
                <a:spcPct val="90000"/>
              </a:lnSpc>
            </a:pPr>
            <a:r>
              <a:rPr lang="en-US" sz="2800"/>
              <a:t>Simplest implementation inverts the index field MSB to find the other pseudo set</a:t>
            </a:r>
          </a:p>
          <a:p>
            <a:pPr>
              <a:lnSpc>
                <a:spcPct val="90000"/>
              </a:lnSpc>
            </a:pPr>
            <a:r>
              <a:rPr lang="en-US" sz="2800"/>
              <a:t>To limit the impact of hit time variability on performance, swap block contents</a:t>
            </a:r>
          </a:p>
          <a:p>
            <a:pPr>
              <a:lnSpc>
                <a:spcPct val="90000"/>
              </a:lnSpc>
            </a:pPr>
            <a:r>
              <a:rPr lang="en-US" sz="2800"/>
              <a:t>Drawback: CPU pipeline is hard if hit takes 1 or 2 cycles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Better for caches not tied directly to  processor (L2)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Used in MIPS R1000 L2 cache, similar in UltraSPARC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6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H/W Pre-fetching of Instructions &amp; Data</a:t>
            </a:r>
          </a:p>
        </p:txBody>
      </p:sp>
      <p:sp>
        <p:nvSpPr>
          <p:cNvPr id="94106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Hardware pre-fetches instructions and data while handing other cache misses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Assume pre-fetched items will be referenced shortly</a:t>
            </a:r>
          </a:p>
          <a:p>
            <a:pPr>
              <a:lnSpc>
                <a:spcPct val="90000"/>
              </a:lnSpc>
            </a:pPr>
            <a:r>
              <a:rPr lang="en-US" sz="2000"/>
              <a:t>Pre-fetching relies on having extra memory bandwidth that can be used without penalty</a:t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Examples of Instruction Pre-fetching: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Alpha 21064 fetches 2 blocks on a miss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Extra block placed in “stream buffer”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On miss check stream buffer</a:t>
            </a:r>
          </a:p>
          <a:p>
            <a:pPr>
              <a:lnSpc>
                <a:spcPct val="90000"/>
              </a:lnSpc>
            </a:pPr>
            <a:r>
              <a:rPr lang="en-US" sz="2000"/>
              <a:t>Works with data blocks too: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Jouppi [1990] 1 data stream buffer got 25% misses from 4KB cache; 4 streams got 43%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Palacharla &amp; Kessler [1994] for scientific programs for 8 streams got 50% to 70% of misses from 2 64KB, 4-way set associative caches</a:t>
            </a:r>
          </a:p>
        </p:txBody>
      </p:sp>
      <p:graphicFrame>
        <p:nvGraphicFramePr>
          <p:cNvPr id="941065" name="Object 9"/>
          <p:cNvGraphicFramePr>
            <a:graphicFrameLocks noChangeAspect="1"/>
          </p:cNvGraphicFramePr>
          <p:nvPr/>
        </p:nvGraphicFramePr>
        <p:xfrm>
          <a:off x="1789113" y="2971800"/>
          <a:ext cx="556418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30" name="Equation" r:id="rId3" imgW="5562600" imgH="584200" progId="Equation.3">
                  <p:embed/>
                </p:oleObj>
              </mc:Choice>
              <mc:Fallback>
                <p:oleObj name="Equation" r:id="rId3" imgW="5562600" imgH="584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2971800"/>
                        <a:ext cx="5564187" cy="5842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4" name="Text Box 4"/>
          <p:cNvSpPr txBox="1">
            <a:spLocks noChangeArrowheads="1"/>
          </p:cNvSpPr>
          <p:nvPr/>
        </p:nvSpPr>
        <p:spPr bwMode="auto">
          <a:xfrm>
            <a:off x="76200" y="5105400"/>
            <a:ext cx="36576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for (i = 0; i &lt; 3; i = i+1)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for (j = 0; j &lt; 100; j = j+1)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 a[i][j] = b[j][0] * b[j+1][0];</a:t>
            </a:r>
          </a:p>
        </p:txBody>
      </p:sp>
      <p:sp>
        <p:nvSpPr>
          <p:cNvPr id="942085" name="Text Box 5"/>
          <p:cNvSpPr txBox="1">
            <a:spLocks noChangeArrowheads="1"/>
          </p:cNvSpPr>
          <p:nvPr/>
        </p:nvSpPr>
        <p:spPr bwMode="auto">
          <a:xfrm>
            <a:off x="4800600" y="4740275"/>
            <a:ext cx="42672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for (j = 0; j &lt; 100; j = j+1)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    pre-fetch (b[i+7][0]);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    a[0][j] = b[j][0] * b[j+1][0];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    for (i = 1; i &lt; 3; i = i+1)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       pre-fetch (a[i][j+7]);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       a[i-1][j] = b[j][0] * b[j+1][0];</a:t>
            </a:r>
          </a:p>
        </p:txBody>
      </p:sp>
      <p:sp>
        <p:nvSpPr>
          <p:cNvPr id="942086" name="AutoShape 6"/>
          <p:cNvSpPr>
            <a:spLocks/>
          </p:cNvSpPr>
          <p:nvPr/>
        </p:nvSpPr>
        <p:spPr bwMode="auto">
          <a:xfrm>
            <a:off x="3581400" y="4800600"/>
            <a:ext cx="228600" cy="1828800"/>
          </a:xfrm>
          <a:prstGeom prst="rightBrace">
            <a:avLst>
              <a:gd name="adj1" fmla="val 66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087" name="Line 7"/>
          <p:cNvSpPr>
            <a:spLocks noChangeShapeType="1"/>
          </p:cNvSpPr>
          <p:nvPr/>
        </p:nvSpPr>
        <p:spPr bwMode="auto">
          <a:xfrm>
            <a:off x="3886200" y="57150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08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Pre-fetching Data</a:t>
            </a:r>
          </a:p>
        </p:txBody>
      </p:sp>
      <p:sp>
        <p:nvSpPr>
          <p:cNvPr id="94208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/>
              <a:t>Uses special instructions to pre-fetch data:</a:t>
            </a:r>
          </a:p>
          <a:p>
            <a:pPr lvl="1"/>
            <a:r>
              <a:rPr lang="en-US" sz="1600"/>
              <a:t> Load data into register (HP PA-RISC loads)</a:t>
            </a:r>
          </a:p>
          <a:p>
            <a:pPr lvl="1"/>
            <a:r>
              <a:rPr lang="en-US" sz="1600"/>
              <a:t> Cache Pre-fetch: load into cache (MIPS IV, PowerPC, SPARC v. 9)</a:t>
            </a:r>
          </a:p>
          <a:p>
            <a:r>
              <a:rPr lang="en-US" sz="1600"/>
              <a:t>Special pre-fetching instructions cannot cause faults (undesired exceptions) since it is a form of speculative execution</a:t>
            </a:r>
          </a:p>
          <a:p>
            <a:r>
              <a:rPr lang="en-US" sz="1600"/>
              <a:t>Makes sense if the processor can proceeds without blocking for a cache access (lock-free cache)</a:t>
            </a:r>
          </a:p>
          <a:p>
            <a:r>
              <a:rPr lang="en-US" sz="1600"/>
              <a:t>Loops are typical target for pre-fetching after unrolling (miss penalty is small) or after applying software pipelining (miss penalty is large)</a:t>
            </a:r>
          </a:p>
          <a:p>
            <a:r>
              <a:rPr lang="en-US" sz="1600"/>
              <a:t>Issuing Pre-fetch Instructions takes time</a:t>
            </a:r>
          </a:p>
          <a:p>
            <a:pPr lvl="1"/>
            <a:r>
              <a:rPr lang="en-US" sz="1600"/>
              <a:t> Is cost of pre-fetch issues &lt; savings in reduced misses?</a:t>
            </a:r>
          </a:p>
          <a:p>
            <a:pPr lvl="1"/>
            <a:r>
              <a:rPr lang="en-US" sz="1600"/>
              <a:t> Higher superscalar reduces difficulty of issue bandwidth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12775" y="4343400"/>
            <a:ext cx="8266113" cy="2273300"/>
            <a:chOff x="903" y="2936"/>
            <a:chExt cx="3313" cy="1184"/>
          </a:xfrm>
        </p:grpSpPr>
        <p:sp>
          <p:nvSpPr>
            <p:cNvPr id="892931" name="Rectangle 3"/>
            <p:cNvSpPr>
              <a:spLocks noChangeArrowheads="1"/>
            </p:cNvSpPr>
            <p:nvPr/>
          </p:nvSpPr>
          <p:spPr bwMode="auto">
            <a:xfrm>
              <a:off x="2072" y="3080"/>
              <a:ext cx="800" cy="89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932" name="Rectangle 4"/>
            <p:cNvSpPr>
              <a:spLocks noChangeArrowheads="1"/>
            </p:cNvSpPr>
            <p:nvPr/>
          </p:nvSpPr>
          <p:spPr bwMode="auto">
            <a:xfrm>
              <a:off x="3464" y="2936"/>
              <a:ext cx="752" cy="118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933" name="Rectangle 5"/>
            <p:cNvSpPr>
              <a:spLocks noChangeArrowheads="1"/>
            </p:cNvSpPr>
            <p:nvPr/>
          </p:nvSpPr>
          <p:spPr bwMode="auto">
            <a:xfrm>
              <a:off x="3515" y="2945"/>
              <a:ext cx="695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>
                  <a:latin typeface="Arial" pitchFamily="-110" charset="0"/>
                </a:rPr>
                <a:t>Slower Level</a:t>
              </a:r>
            </a:p>
            <a:p>
              <a:pPr algn="ctr"/>
              <a:r>
                <a:rPr lang="en-US" sz="2000" b="1">
                  <a:latin typeface="Arial" pitchFamily="-110" charset="0"/>
                </a:rPr>
                <a:t>Memory</a:t>
              </a:r>
            </a:p>
          </p:txBody>
        </p:sp>
        <p:sp>
          <p:nvSpPr>
            <p:cNvPr id="892934" name="Rectangle 6"/>
            <p:cNvSpPr>
              <a:spLocks noChangeArrowheads="1"/>
            </p:cNvSpPr>
            <p:nvPr/>
          </p:nvSpPr>
          <p:spPr bwMode="auto">
            <a:xfrm>
              <a:off x="2134" y="3089"/>
              <a:ext cx="666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>
                  <a:latin typeface="Arial" pitchFamily="-110" charset="0"/>
                </a:rPr>
                <a:t>Faster Level</a:t>
              </a:r>
            </a:p>
            <a:p>
              <a:pPr algn="ctr"/>
              <a:r>
                <a:rPr lang="en-US" sz="2000" b="1">
                  <a:latin typeface="Arial" pitchFamily="-110" charset="0"/>
                </a:rPr>
                <a:t>Memory</a:t>
              </a:r>
            </a:p>
          </p:txBody>
        </p:sp>
        <p:sp>
          <p:nvSpPr>
            <p:cNvPr id="892935" name="Line 7"/>
            <p:cNvSpPr>
              <a:spLocks noChangeShapeType="1"/>
            </p:cNvSpPr>
            <p:nvPr/>
          </p:nvSpPr>
          <p:spPr bwMode="auto">
            <a:xfrm flipH="1">
              <a:off x="904" y="3312"/>
              <a:ext cx="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936" name="Rectangle 8"/>
            <p:cNvSpPr>
              <a:spLocks noChangeArrowheads="1"/>
            </p:cNvSpPr>
            <p:nvPr/>
          </p:nvSpPr>
          <p:spPr bwMode="auto">
            <a:xfrm>
              <a:off x="1143" y="3120"/>
              <a:ext cx="593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latin typeface="Arial" pitchFamily="-110" charset="0"/>
                </a:rPr>
                <a:t>To Processor</a:t>
              </a:r>
            </a:p>
          </p:txBody>
        </p:sp>
        <p:sp>
          <p:nvSpPr>
            <p:cNvPr id="892937" name="Line 9"/>
            <p:cNvSpPr>
              <a:spLocks noChangeShapeType="1"/>
            </p:cNvSpPr>
            <p:nvPr/>
          </p:nvSpPr>
          <p:spPr bwMode="auto">
            <a:xfrm>
              <a:off x="920" y="3792"/>
              <a:ext cx="1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938" name="Rectangle 10"/>
            <p:cNvSpPr>
              <a:spLocks noChangeArrowheads="1"/>
            </p:cNvSpPr>
            <p:nvPr/>
          </p:nvSpPr>
          <p:spPr bwMode="auto">
            <a:xfrm>
              <a:off x="903" y="3600"/>
              <a:ext cx="697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latin typeface="Arial" pitchFamily="-110" charset="0"/>
                </a:rPr>
                <a:t>From Processor</a:t>
              </a:r>
            </a:p>
          </p:txBody>
        </p:sp>
        <p:sp>
          <p:nvSpPr>
            <p:cNvPr id="892939" name="Line 11"/>
            <p:cNvSpPr>
              <a:spLocks noChangeShapeType="1"/>
            </p:cNvSpPr>
            <p:nvPr/>
          </p:nvSpPr>
          <p:spPr bwMode="auto">
            <a:xfrm>
              <a:off x="2888" y="3504"/>
              <a:ext cx="5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940" name="Rectangle 12"/>
            <p:cNvSpPr>
              <a:spLocks noChangeArrowheads="1"/>
            </p:cNvSpPr>
            <p:nvPr/>
          </p:nvSpPr>
          <p:spPr bwMode="auto">
            <a:xfrm>
              <a:off x="2356" y="3652"/>
              <a:ext cx="232" cy="2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941" name="Rectangle 13"/>
            <p:cNvSpPr>
              <a:spLocks noChangeArrowheads="1"/>
            </p:cNvSpPr>
            <p:nvPr/>
          </p:nvSpPr>
          <p:spPr bwMode="auto">
            <a:xfrm>
              <a:off x="2295" y="3471"/>
              <a:ext cx="383" cy="1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8080"/>
                  </a:solidFill>
                  <a:latin typeface="Arial" pitchFamily="-110" charset="0"/>
                </a:rPr>
                <a:t>Block X</a:t>
              </a:r>
              <a:endParaRPr lang="en-US" sz="1400">
                <a:latin typeface="Arial" pitchFamily="-110" charset="0"/>
              </a:endParaRPr>
            </a:p>
          </p:txBody>
        </p:sp>
        <p:sp>
          <p:nvSpPr>
            <p:cNvPr id="892942" name="Rectangle 14"/>
            <p:cNvSpPr>
              <a:spLocks noChangeArrowheads="1"/>
            </p:cNvSpPr>
            <p:nvPr/>
          </p:nvSpPr>
          <p:spPr bwMode="auto">
            <a:xfrm>
              <a:off x="3748" y="3844"/>
              <a:ext cx="232" cy="23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943" name="Rectangle 15"/>
            <p:cNvSpPr>
              <a:spLocks noChangeArrowheads="1"/>
            </p:cNvSpPr>
            <p:nvPr/>
          </p:nvSpPr>
          <p:spPr bwMode="auto">
            <a:xfrm>
              <a:off x="3687" y="3663"/>
              <a:ext cx="383" cy="1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latin typeface="Arial" pitchFamily="-110" charset="0"/>
                </a:rPr>
                <a:t>Block Y</a:t>
              </a:r>
              <a:endParaRPr lang="en-US" sz="1400">
                <a:latin typeface="Arial" pitchFamily="-110" charset="0"/>
              </a:endParaRPr>
            </a:p>
          </p:txBody>
        </p:sp>
      </p:grpSp>
      <p:sp>
        <p:nvSpPr>
          <p:cNvPr id="892945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Hierarchy Terminology </a:t>
            </a:r>
          </a:p>
        </p:txBody>
      </p:sp>
      <p:sp>
        <p:nvSpPr>
          <p:cNvPr id="892946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/>
              <a:t>Hit: data appears in some block in the faster level (example: Block X) </a:t>
            </a:r>
          </a:p>
          <a:p>
            <a:pPr lvl="1"/>
            <a:r>
              <a:rPr lang="en-US" sz="1800"/>
              <a:t>Hit Rate: the fraction of memory access found in the faster level</a:t>
            </a:r>
          </a:p>
          <a:p>
            <a:pPr lvl="1"/>
            <a:r>
              <a:rPr lang="en-US" sz="1800"/>
              <a:t>Hit Time: Time to access the faster level which consists of</a:t>
            </a:r>
          </a:p>
          <a:p>
            <a:pPr lvl="2"/>
            <a:r>
              <a:rPr lang="en-US" sz="1800"/>
              <a:t>Memory access time + Time to determine hit/miss</a:t>
            </a:r>
          </a:p>
          <a:p>
            <a:r>
              <a:rPr lang="en-US" sz="1800"/>
              <a:t>Miss: data needs to be retrieve from a block in the slower level (Block Y)</a:t>
            </a:r>
          </a:p>
          <a:p>
            <a:pPr lvl="1"/>
            <a:r>
              <a:rPr lang="en-US" sz="1800"/>
              <a:t>Miss Rate  = 1 - (Hit Rate)</a:t>
            </a:r>
          </a:p>
          <a:p>
            <a:pPr lvl="1"/>
            <a:r>
              <a:rPr lang="en-US" sz="1800"/>
              <a:t>Miss Penalty: Time to replace a block in the upper level  + Time to deliver the block the processor</a:t>
            </a:r>
          </a:p>
          <a:p>
            <a:r>
              <a:rPr lang="en-US" sz="1800"/>
              <a:t>Hit Time &lt;&lt; Miss Penalty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Compiler-based Cache Optimizations</a:t>
            </a:r>
          </a:p>
        </p:txBody>
      </p:sp>
      <p:sp>
        <p:nvSpPr>
          <p:cNvPr id="94311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Complier-based cache optimization reduces the miss rate without any hardware change</a:t>
            </a:r>
          </a:p>
          <a:p>
            <a:pPr>
              <a:lnSpc>
                <a:spcPct val="90000"/>
              </a:lnSpc>
            </a:pPr>
            <a:r>
              <a:rPr lang="en-US" sz="2000"/>
              <a:t>McFarling [1989] reduced caches misses by 75% (8KB direct mapped / 4 byte blocks)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For Instructions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Reorder procedures in memory to reduce conflict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Profiling to determine likely conflicts among groups of instructions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For Data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Merging Arrays</a:t>
            </a:r>
            <a:r>
              <a:rPr lang="en-US" sz="2000"/>
              <a:t>: improve spatial locality by single array of compound elements vs. two arrays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Loop Interchange</a:t>
            </a:r>
            <a:r>
              <a:rPr lang="en-US" sz="2000"/>
              <a:t>: change nesting of loops to access data in order stored in memory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Loop Fusion</a:t>
            </a:r>
            <a:r>
              <a:rPr lang="en-US" sz="2000"/>
              <a:t>: Combine two independent loops that have same looping and some variables overlap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Blocking</a:t>
            </a:r>
            <a:r>
              <a:rPr lang="en-US" sz="2000"/>
              <a:t>: Improve temporal locality by accessing “blocks” of data repeatedly vs. going down whole columns or rows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1" name="Rectangle 3"/>
          <p:cNvSpPr>
            <a:spLocks noChangeArrowheads="1"/>
          </p:cNvSpPr>
          <p:nvPr/>
        </p:nvSpPr>
        <p:spPr bwMode="auto">
          <a:xfrm>
            <a:off x="0" y="868363"/>
            <a:ext cx="34398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 u="sng" smtClean="0">
                <a:latin typeface="Arial" pitchFamily="-110" charset="0"/>
              </a:rPr>
              <a:t>Repack/</a:t>
            </a:r>
            <a:r>
              <a:rPr lang="en-US" b="1" i="1" u="sng" dirty="0" smtClean="0">
                <a:latin typeface="Arial" pitchFamily="-110" charset="0"/>
              </a:rPr>
              <a:t>Merge Arrays</a:t>
            </a:r>
            <a:r>
              <a:rPr lang="en-US" b="1" u="sng" dirty="0" smtClean="0">
                <a:latin typeface="Arial" pitchFamily="-110" charset="0"/>
              </a:rPr>
              <a:t>:</a:t>
            </a:r>
            <a:endParaRPr lang="en-US" b="1" u="sng" dirty="0">
              <a:latin typeface="Arial" pitchFamily="-110" charset="0"/>
            </a:endParaRPr>
          </a:p>
        </p:txBody>
      </p:sp>
      <p:sp>
        <p:nvSpPr>
          <p:cNvPr id="944132" name="Text Box 4"/>
          <p:cNvSpPr txBox="1">
            <a:spLocks noChangeArrowheads="1"/>
          </p:cNvSpPr>
          <p:nvPr/>
        </p:nvSpPr>
        <p:spPr bwMode="auto">
          <a:xfrm>
            <a:off x="0" y="1477963"/>
            <a:ext cx="381000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/* Before: 2 sequential arrays */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int val[SIZE];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int key[SIZE];</a:t>
            </a:r>
            <a:endParaRPr lang="en-US"/>
          </a:p>
        </p:txBody>
      </p:sp>
      <p:sp>
        <p:nvSpPr>
          <p:cNvPr id="944133" name="Text Box 5"/>
          <p:cNvSpPr txBox="1">
            <a:spLocks noChangeArrowheads="1"/>
          </p:cNvSpPr>
          <p:nvPr/>
        </p:nvSpPr>
        <p:spPr bwMode="auto">
          <a:xfrm>
            <a:off x="4876800" y="1096963"/>
            <a:ext cx="4114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/* After: 1 array of stuctures */</a:t>
            </a:r>
          </a:p>
          <a:p>
            <a:pPr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struct merge {</a:t>
            </a:r>
          </a:p>
          <a:p>
            <a:pPr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	int val;</a:t>
            </a:r>
          </a:p>
          <a:p>
            <a:pPr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	int key;</a:t>
            </a:r>
          </a:p>
          <a:p>
            <a:pPr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};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struct merge merged_array[SIZE];</a:t>
            </a:r>
            <a:endParaRPr lang="en-US">
              <a:latin typeface="Arial" pitchFamily="-110" charset="0"/>
            </a:endParaRPr>
          </a:p>
        </p:txBody>
      </p:sp>
      <p:sp>
        <p:nvSpPr>
          <p:cNvPr id="944134" name="AutoShape 6"/>
          <p:cNvSpPr>
            <a:spLocks/>
          </p:cNvSpPr>
          <p:nvPr/>
        </p:nvSpPr>
        <p:spPr bwMode="auto">
          <a:xfrm>
            <a:off x="3810000" y="1096963"/>
            <a:ext cx="228600" cy="1828800"/>
          </a:xfrm>
          <a:prstGeom prst="rightBrace">
            <a:avLst>
              <a:gd name="adj1" fmla="val 66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4135" name="Line 7"/>
          <p:cNvSpPr>
            <a:spLocks noChangeShapeType="1"/>
          </p:cNvSpPr>
          <p:nvPr/>
        </p:nvSpPr>
        <p:spPr bwMode="auto">
          <a:xfrm>
            <a:off x="4114800" y="201136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4136" name="Rectangle 8"/>
          <p:cNvSpPr>
            <a:spLocks noChangeArrowheads="1"/>
          </p:cNvSpPr>
          <p:nvPr/>
        </p:nvSpPr>
        <p:spPr bwMode="auto">
          <a:xfrm>
            <a:off x="0" y="3078163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28600" indent="-2286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Reduces misses by improving spatial locality through combined arrays that are accessed simultaneously</a:t>
            </a:r>
          </a:p>
        </p:txBody>
      </p:sp>
      <p:sp>
        <p:nvSpPr>
          <p:cNvPr id="944137" name="Rectangle 9"/>
          <p:cNvSpPr>
            <a:spLocks noChangeArrowheads="1"/>
          </p:cNvSpPr>
          <p:nvPr/>
        </p:nvSpPr>
        <p:spPr bwMode="auto">
          <a:xfrm>
            <a:off x="0" y="3778250"/>
            <a:ext cx="284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 u="sng">
                <a:latin typeface="Arial" pitchFamily="-110" charset="0"/>
              </a:rPr>
              <a:t>Loop Interchange</a:t>
            </a:r>
            <a:r>
              <a:rPr lang="en-US" b="1" u="sng">
                <a:latin typeface="Arial" pitchFamily="-110" charset="0"/>
              </a:rPr>
              <a:t>:</a:t>
            </a:r>
          </a:p>
        </p:txBody>
      </p:sp>
      <p:sp>
        <p:nvSpPr>
          <p:cNvPr id="944138" name="Text Box 10"/>
          <p:cNvSpPr txBox="1">
            <a:spLocks noChangeArrowheads="1"/>
          </p:cNvSpPr>
          <p:nvPr/>
        </p:nvSpPr>
        <p:spPr bwMode="auto">
          <a:xfrm>
            <a:off x="0" y="4267200"/>
            <a:ext cx="43434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/* Before */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for (k = 0; k &lt; 100; k = k+1)</a:t>
            </a:r>
            <a:endParaRPr lang="en-US" sz="2000">
              <a:solidFill>
                <a:schemeClr val="accent1"/>
              </a:solidFill>
              <a:latin typeface="Arial" pitchFamily="-110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for (j = 0; j &lt; 100; j = j+1)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   for (i = 0; i &lt; 5000; i = i+1)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	x[i][j] = 2 * x[i][j];</a:t>
            </a:r>
          </a:p>
        </p:txBody>
      </p:sp>
      <p:sp>
        <p:nvSpPr>
          <p:cNvPr id="944139" name="Text Box 11"/>
          <p:cNvSpPr txBox="1">
            <a:spLocks noChangeArrowheads="1"/>
          </p:cNvSpPr>
          <p:nvPr/>
        </p:nvSpPr>
        <p:spPr bwMode="auto">
          <a:xfrm>
            <a:off x="4876800" y="4267200"/>
            <a:ext cx="41148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/* After */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for (k = 0; k &lt; 100; k = k+1)</a:t>
            </a:r>
            <a:endParaRPr lang="en-US" sz="2000">
              <a:solidFill>
                <a:schemeClr val="hlink"/>
              </a:solidFill>
              <a:latin typeface="Arial" pitchFamily="-110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for (i = 0; i &lt; 5000; i = i+1)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   for (j = 0; j &lt; 100; j = j+1)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	x[i][j] = 2 * x[i][j];</a:t>
            </a:r>
          </a:p>
        </p:txBody>
      </p:sp>
      <p:sp>
        <p:nvSpPr>
          <p:cNvPr id="944140" name="AutoShape 12"/>
          <p:cNvSpPr>
            <a:spLocks/>
          </p:cNvSpPr>
          <p:nvPr/>
        </p:nvSpPr>
        <p:spPr bwMode="auto">
          <a:xfrm>
            <a:off x="3810000" y="4221163"/>
            <a:ext cx="228600" cy="1828800"/>
          </a:xfrm>
          <a:prstGeom prst="rightBrace">
            <a:avLst>
              <a:gd name="adj1" fmla="val 66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4141" name="Line 13"/>
          <p:cNvSpPr>
            <a:spLocks noChangeShapeType="1"/>
          </p:cNvSpPr>
          <p:nvPr/>
        </p:nvSpPr>
        <p:spPr bwMode="auto">
          <a:xfrm>
            <a:off x="4114800" y="513556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4142" name="Rectangle 14"/>
          <p:cNvSpPr>
            <a:spLocks noChangeArrowheads="1"/>
          </p:cNvSpPr>
          <p:nvPr/>
        </p:nvSpPr>
        <p:spPr bwMode="auto">
          <a:xfrm>
            <a:off x="0" y="61404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28600" indent="-2286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Sequential accesses instead of striding through memory every 100 words; improved spatial locality</a:t>
            </a:r>
          </a:p>
        </p:txBody>
      </p:sp>
      <p:sp>
        <p:nvSpPr>
          <p:cNvPr id="94414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5" name="Text Box 3"/>
          <p:cNvSpPr txBox="1">
            <a:spLocks noChangeArrowheads="1"/>
          </p:cNvSpPr>
          <p:nvPr/>
        </p:nvSpPr>
        <p:spPr bwMode="auto">
          <a:xfrm>
            <a:off x="228600" y="3352800"/>
            <a:ext cx="43434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/* Before */</a:t>
            </a:r>
          </a:p>
          <a:p>
            <a:pPr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for (i = 0; i &lt; N; i = i+1)</a:t>
            </a:r>
          </a:p>
          <a:p>
            <a:pPr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   for (j = 0; j &lt; N; j = j+1)</a:t>
            </a:r>
          </a:p>
          <a:p>
            <a:pPr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	a[i][j] = 1/b[i][j] * c[i][j];</a:t>
            </a:r>
          </a:p>
          <a:p>
            <a:pPr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for (i = 0; i &lt; N; i = i+1)</a:t>
            </a:r>
          </a:p>
          <a:p>
            <a:pPr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   for (j = 0; j &lt; N; j = j+1)</a:t>
            </a:r>
          </a:p>
          <a:p>
            <a:pPr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	d[i][j] = a[i][j] + c[i][j];</a:t>
            </a:r>
          </a:p>
        </p:txBody>
      </p:sp>
      <p:sp>
        <p:nvSpPr>
          <p:cNvPr id="945156" name="Text Box 4"/>
          <p:cNvSpPr txBox="1">
            <a:spLocks noChangeArrowheads="1"/>
          </p:cNvSpPr>
          <p:nvPr/>
        </p:nvSpPr>
        <p:spPr bwMode="auto">
          <a:xfrm>
            <a:off x="5181600" y="3581400"/>
            <a:ext cx="36576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/* After */</a:t>
            </a:r>
          </a:p>
          <a:p>
            <a:pPr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for (i = 0; i &lt; N; i = i+1)</a:t>
            </a:r>
          </a:p>
          <a:p>
            <a:pPr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   for (j = 0; j &lt; N; j = j+1) {	a[i][j] = 1/b[i][j] * c[i][j];</a:t>
            </a:r>
          </a:p>
          <a:p>
            <a:pPr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	d[i][j] = a[i][j] + c[i][j];</a:t>
            </a:r>
          </a:p>
          <a:p>
            <a:pPr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}</a:t>
            </a:r>
          </a:p>
        </p:txBody>
      </p:sp>
      <p:sp>
        <p:nvSpPr>
          <p:cNvPr id="945157" name="AutoShape 5"/>
          <p:cNvSpPr>
            <a:spLocks/>
          </p:cNvSpPr>
          <p:nvPr/>
        </p:nvSpPr>
        <p:spPr bwMode="auto">
          <a:xfrm>
            <a:off x="3962400" y="3429000"/>
            <a:ext cx="304800" cy="2438400"/>
          </a:xfrm>
          <a:prstGeom prst="rightBrace">
            <a:avLst>
              <a:gd name="adj1" fmla="val 66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5158" name="Line 6"/>
          <p:cNvSpPr>
            <a:spLocks noChangeShapeType="1"/>
          </p:cNvSpPr>
          <p:nvPr/>
        </p:nvSpPr>
        <p:spPr bwMode="auto">
          <a:xfrm>
            <a:off x="4343400" y="46482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5160" name="Text Box 8"/>
          <p:cNvSpPr txBox="1">
            <a:spLocks noChangeArrowheads="1"/>
          </p:cNvSpPr>
          <p:nvPr/>
        </p:nvSpPr>
        <p:spPr bwMode="auto">
          <a:xfrm>
            <a:off x="0" y="5562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accent2"/>
              </a:solidFill>
            </a:endParaRPr>
          </a:p>
        </p:txBody>
      </p:sp>
      <p:sp>
        <p:nvSpPr>
          <p:cNvPr id="945161" name="Text Box 9"/>
          <p:cNvSpPr txBox="1">
            <a:spLocks noChangeArrowheads="1"/>
          </p:cNvSpPr>
          <p:nvPr/>
        </p:nvSpPr>
        <p:spPr bwMode="auto">
          <a:xfrm>
            <a:off x="0" y="60801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>
                <a:solidFill>
                  <a:schemeClr val="accent2"/>
                </a:solidFill>
                <a:latin typeface="Arial" pitchFamily="-110" charset="0"/>
              </a:rPr>
              <a:t>Accessing array “a” and “c” would have caused twice the number of misses without loop fusion</a:t>
            </a:r>
          </a:p>
        </p:txBody>
      </p:sp>
      <p:sp>
        <p:nvSpPr>
          <p:cNvPr id="94516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 Fusion Example</a:t>
            </a:r>
          </a:p>
        </p:txBody>
      </p:sp>
      <p:sp>
        <p:nvSpPr>
          <p:cNvPr id="945165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Some programs have separate sections of code that access the same arrays (performing different computation on common data)  </a:t>
            </a:r>
          </a:p>
          <a:p>
            <a:r>
              <a:rPr lang="en-US" sz="2000"/>
              <a:t>Fusing multiple loops into a single loop allows the data in cache to be used repeatedly before being swapped out</a:t>
            </a:r>
          </a:p>
          <a:p>
            <a:r>
              <a:rPr lang="en-US" sz="2000"/>
              <a:t>Loop fusion reduces missed through improved temporal locality (rather than spatial locality in array merging and loop interchange)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Blocking Example</a:t>
            </a:r>
          </a:p>
        </p:txBody>
      </p:sp>
      <p:sp>
        <p:nvSpPr>
          <p:cNvPr id="946179" name="Rectangle 3"/>
          <p:cNvSpPr>
            <a:spLocks noChangeArrowheads="1"/>
          </p:cNvSpPr>
          <p:nvPr/>
        </p:nvSpPr>
        <p:spPr bwMode="auto">
          <a:xfrm>
            <a:off x="0" y="685800"/>
            <a:ext cx="3657600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1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/* Before */</a:t>
            </a:r>
          </a:p>
          <a:p>
            <a:pPr>
              <a:spcBef>
                <a:spcPct val="1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for (</a:t>
            </a:r>
            <a:r>
              <a:rPr lang="en-US" sz="2000" u="sng">
                <a:solidFill>
                  <a:schemeClr val="accent2"/>
                </a:solidFill>
                <a:latin typeface="Arial" pitchFamily="-110" charset="0"/>
              </a:rPr>
              <a:t>i</a:t>
            </a:r>
            <a:r>
              <a:rPr lang="en-US" sz="2000">
                <a:latin typeface="Arial" pitchFamily="-110" charset="0"/>
              </a:rPr>
              <a:t> = 0; i &lt; N; i = i+1)</a:t>
            </a:r>
          </a:p>
          <a:p>
            <a:pPr>
              <a:spcBef>
                <a:spcPct val="1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for (</a:t>
            </a:r>
            <a:r>
              <a:rPr lang="en-US" sz="2000">
                <a:solidFill>
                  <a:schemeClr val="accent1"/>
                </a:solidFill>
                <a:latin typeface="Arial" pitchFamily="-110" charset="0"/>
              </a:rPr>
              <a:t>j</a:t>
            </a:r>
            <a:r>
              <a:rPr lang="en-US" sz="2000">
                <a:latin typeface="Arial" pitchFamily="-110" charset="0"/>
              </a:rPr>
              <a:t> = 0; j &lt; N; j = j+1) {</a:t>
            </a:r>
          </a:p>
          <a:p>
            <a:pPr>
              <a:spcBef>
                <a:spcPct val="1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   r = 0;</a:t>
            </a:r>
          </a:p>
          <a:p>
            <a:pPr>
              <a:spcBef>
                <a:spcPct val="1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   for (</a:t>
            </a:r>
            <a:r>
              <a:rPr lang="en-US" sz="2000">
                <a:solidFill>
                  <a:srgbClr val="FF3300"/>
                </a:solidFill>
                <a:latin typeface="Arial" pitchFamily="-110" charset="0"/>
              </a:rPr>
              <a:t>k</a:t>
            </a:r>
            <a:r>
              <a:rPr lang="en-US" sz="2000">
                <a:latin typeface="Arial" pitchFamily="-110" charset="0"/>
              </a:rPr>
              <a:t> = 0; k &lt; N; k = k+1)</a:t>
            </a:r>
          </a:p>
          <a:p>
            <a:pPr>
              <a:spcBef>
                <a:spcPct val="1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	r = r + y[</a:t>
            </a:r>
            <a:r>
              <a:rPr lang="en-US" sz="2000" u="sng">
                <a:solidFill>
                  <a:schemeClr val="accent2"/>
                </a:solidFill>
                <a:latin typeface="Arial" pitchFamily="-110" charset="0"/>
              </a:rPr>
              <a:t>i</a:t>
            </a:r>
            <a:r>
              <a:rPr lang="en-US" sz="2000">
                <a:latin typeface="Arial" pitchFamily="-110" charset="0"/>
              </a:rPr>
              <a:t>][</a:t>
            </a:r>
            <a:r>
              <a:rPr lang="en-US" sz="2000">
                <a:solidFill>
                  <a:srgbClr val="FF3300"/>
                </a:solidFill>
                <a:latin typeface="Arial" pitchFamily="-110" charset="0"/>
              </a:rPr>
              <a:t>k</a:t>
            </a:r>
            <a:r>
              <a:rPr lang="en-US" sz="2000">
                <a:latin typeface="Arial" pitchFamily="-110" charset="0"/>
              </a:rPr>
              <a:t>] * z[</a:t>
            </a:r>
            <a:r>
              <a:rPr lang="en-US" sz="2000">
                <a:solidFill>
                  <a:srgbClr val="FF3300"/>
                </a:solidFill>
                <a:latin typeface="Arial" pitchFamily="-110" charset="0"/>
              </a:rPr>
              <a:t>k</a:t>
            </a:r>
            <a:r>
              <a:rPr lang="en-US" sz="2000">
                <a:latin typeface="Arial" pitchFamily="-110" charset="0"/>
              </a:rPr>
              <a:t>][</a:t>
            </a:r>
            <a:r>
              <a:rPr lang="en-US" sz="2000">
                <a:solidFill>
                  <a:schemeClr val="accent1"/>
                </a:solidFill>
                <a:latin typeface="Arial" pitchFamily="-110" charset="0"/>
              </a:rPr>
              <a:t>j</a:t>
            </a:r>
            <a:r>
              <a:rPr lang="en-US" sz="2000">
                <a:latin typeface="Arial" pitchFamily="-110" charset="0"/>
              </a:rPr>
              <a:t>];</a:t>
            </a:r>
          </a:p>
          <a:p>
            <a:pPr>
              <a:spcBef>
                <a:spcPct val="1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   x[</a:t>
            </a:r>
            <a:r>
              <a:rPr lang="en-US" sz="2000" u="sng">
                <a:solidFill>
                  <a:schemeClr val="accent2"/>
                </a:solidFill>
                <a:latin typeface="Arial" pitchFamily="-110" charset="0"/>
              </a:rPr>
              <a:t>i</a:t>
            </a:r>
            <a:r>
              <a:rPr lang="en-US" sz="2000">
                <a:latin typeface="Arial" pitchFamily="-110" charset="0"/>
              </a:rPr>
              <a:t>][</a:t>
            </a:r>
            <a:r>
              <a:rPr lang="en-US" sz="2000">
                <a:solidFill>
                  <a:schemeClr val="accent1"/>
                </a:solidFill>
                <a:latin typeface="Arial" pitchFamily="-110" charset="0"/>
              </a:rPr>
              <a:t>j</a:t>
            </a:r>
            <a:r>
              <a:rPr lang="en-US" sz="2000">
                <a:latin typeface="Arial" pitchFamily="-110" charset="0"/>
              </a:rPr>
              <a:t>] = r;</a:t>
            </a:r>
          </a:p>
          <a:p>
            <a:pPr>
              <a:spcBef>
                <a:spcPct val="1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   };</a:t>
            </a:r>
          </a:p>
        </p:txBody>
      </p:sp>
      <p:graphicFrame>
        <p:nvGraphicFramePr>
          <p:cNvPr id="946180" name="Object 4"/>
          <p:cNvGraphicFramePr>
            <a:graphicFrameLocks noChangeAspect="1"/>
          </p:cNvGraphicFramePr>
          <p:nvPr/>
        </p:nvGraphicFramePr>
        <p:xfrm>
          <a:off x="76200" y="3429000"/>
          <a:ext cx="8915400" cy="286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574" name="Bitmap Image" r:id="rId3" imgW="6744285" imgH="2163810" progId="">
                  <p:embed/>
                </p:oleObj>
              </mc:Choice>
              <mc:Fallback>
                <p:oleObj name="Bitmap Image" r:id="rId3" imgW="6744285" imgH="216381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429000"/>
                        <a:ext cx="8915400" cy="286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61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29000" y="685800"/>
            <a:ext cx="5715000" cy="2514600"/>
          </a:xfrm>
          <a:noFill/>
          <a:ln/>
        </p:spPr>
        <p:txBody>
          <a:bodyPr lIns="90488" tIns="44450" rIns="90488" bIns="44450"/>
          <a:lstStyle/>
          <a:p>
            <a:pPr marL="285750" indent="-285750">
              <a:tabLst>
                <a:tab pos="685800" algn="l"/>
                <a:tab pos="1085850" algn="l"/>
              </a:tabLst>
            </a:pPr>
            <a:r>
              <a:rPr lang="en-US" sz="1800">
                <a:solidFill>
                  <a:schemeClr val="accent2"/>
                </a:solidFill>
              </a:rPr>
              <a:t>Two Inner Loops:</a:t>
            </a:r>
          </a:p>
          <a:p>
            <a:pPr marL="685800" lvl="1" indent="-228600">
              <a:tabLst>
                <a:tab pos="685800" algn="l"/>
                <a:tab pos="1085850" algn="l"/>
              </a:tabLst>
            </a:pPr>
            <a:r>
              <a:rPr lang="en-US" sz="1600">
                <a:solidFill>
                  <a:schemeClr val="accent2"/>
                </a:solidFill>
              </a:rPr>
              <a:t>Read all NxN elements of z[]</a:t>
            </a:r>
          </a:p>
          <a:p>
            <a:pPr marL="685800" lvl="1" indent="-228600">
              <a:tabLst>
                <a:tab pos="685800" algn="l"/>
                <a:tab pos="1085850" algn="l"/>
              </a:tabLst>
            </a:pPr>
            <a:r>
              <a:rPr lang="en-US" sz="1600">
                <a:solidFill>
                  <a:schemeClr val="accent2"/>
                </a:solidFill>
              </a:rPr>
              <a:t>Read N elements of 1 row of y[] repeatedly</a:t>
            </a:r>
          </a:p>
          <a:p>
            <a:pPr marL="685800" lvl="1" indent="-228600">
              <a:tabLst>
                <a:tab pos="685800" algn="l"/>
                <a:tab pos="1085850" algn="l"/>
              </a:tabLst>
            </a:pPr>
            <a:r>
              <a:rPr lang="en-US" sz="1600">
                <a:solidFill>
                  <a:schemeClr val="accent2"/>
                </a:solidFill>
              </a:rPr>
              <a:t>Write N elements of 1 row  of x[]</a:t>
            </a:r>
          </a:p>
          <a:p>
            <a:pPr marL="285750" indent="-285750">
              <a:tabLst>
                <a:tab pos="685800" algn="l"/>
                <a:tab pos="1085850" algn="l"/>
              </a:tabLst>
            </a:pPr>
            <a:r>
              <a:rPr lang="en-US" sz="1800">
                <a:solidFill>
                  <a:schemeClr val="accent2"/>
                </a:solidFill>
              </a:rPr>
              <a:t>Capacity Misses a function of N &amp; Cache Size:</a:t>
            </a:r>
          </a:p>
          <a:p>
            <a:pPr marL="685800" lvl="1" indent="-228600">
              <a:tabLst>
                <a:tab pos="685800" algn="l"/>
                <a:tab pos="1085850" algn="l"/>
              </a:tabLst>
            </a:pPr>
            <a:r>
              <a:rPr lang="en-US" sz="1800">
                <a:solidFill>
                  <a:schemeClr val="accent2"/>
                </a:solidFill>
              </a:rPr>
              <a:t> 3 </a:t>
            </a:r>
            <a:r>
              <a:rPr lang="en-US" sz="1600">
                <a:solidFill>
                  <a:schemeClr val="accent2"/>
                </a:solidFill>
                <a:sym typeface="Symbol" pitchFamily="-110" charset="2"/>
              </a:rPr>
              <a:t></a:t>
            </a:r>
            <a:r>
              <a:rPr lang="en-US" sz="1800">
                <a:solidFill>
                  <a:schemeClr val="accent2"/>
                </a:solidFill>
              </a:rPr>
              <a:t> N </a:t>
            </a:r>
            <a:r>
              <a:rPr lang="en-US" sz="1600">
                <a:solidFill>
                  <a:schemeClr val="accent2"/>
                </a:solidFill>
                <a:sym typeface="Symbol" pitchFamily="-110" charset="2"/>
              </a:rPr>
              <a:t></a:t>
            </a:r>
            <a:r>
              <a:rPr lang="en-US" sz="1800">
                <a:solidFill>
                  <a:schemeClr val="accent2"/>
                </a:solidFill>
              </a:rPr>
              <a:t> N </a:t>
            </a:r>
            <a:r>
              <a:rPr lang="en-US" sz="1600">
                <a:solidFill>
                  <a:schemeClr val="accent2"/>
                </a:solidFill>
                <a:sym typeface="Symbol" pitchFamily="-110" charset="2"/>
              </a:rPr>
              <a:t></a:t>
            </a:r>
            <a:r>
              <a:rPr lang="en-US" sz="1800">
                <a:solidFill>
                  <a:schemeClr val="accent2"/>
                </a:solidFill>
              </a:rPr>
              <a:t> 4 bytes =&gt; no capacity misses; </a:t>
            </a:r>
          </a:p>
          <a:p>
            <a:pPr marL="285750" indent="-285750">
              <a:tabLst>
                <a:tab pos="685800" algn="l"/>
                <a:tab pos="1085850" algn="l"/>
              </a:tabLst>
            </a:pPr>
            <a:r>
              <a:rPr lang="en-US" sz="1800">
                <a:solidFill>
                  <a:schemeClr val="accent2"/>
                </a:solidFill>
              </a:rPr>
              <a:t>Idea: compute on B </a:t>
            </a:r>
            <a:r>
              <a:rPr lang="en-US" sz="1800">
                <a:solidFill>
                  <a:schemeClr val="accent2"/>
                </a:solidFill>
                <a:sym typeface="Symbol" pitchFamily="-110" charset="2"/>
              </a:rPr>
              <a:t> </a:t>
            </a:r>
            <a:r>
              <a:rPr lang="en-US" sz="1800">
                <a:solidFill>
                  <a:schemeClr val="accent2"/>
                </a:solidFill>
              </a:rPr>
              <a:t>B sub-matrix that fits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86400" y="4029075"/>
            <a:ext cx="3352800" cy="2314575"/>
          </a:xfrm>
          <a:noFill/>
          <a:ln/>
        </p:spPr>
        <p:txBody>
          <a:bodyPr lIns="90488" tIns="44450" rIns="90488" bIns="44450"/>
          <a:lstStyle/>
          <a:p>
            <a:pPr marL="285750" indent="-285750">
              <a:lnSpc>
                <a:spcPct val="90000"/>
              </a:lnSpc>
              <a:tabLst>
                <a:tab pos="685800" algn="l"/>
                <a:tab pos="1085850" algn="l"/>
              </a:tabLst>
            </a:pPr>
            <a:r>
              <a:rPr lang="en-US" sz="1800"/>
              <a:t>B called </a:t>
            </a:r>
            <a:r>
              <a:rPr lang="en-US" sz="1800" i="1">
                <a:solidFill>
                  <a:schemeClr val="accent2"/>
                </a:solidFill>
              </a:rPr>
              <a:t>Blocking Factor</a:t>
            </a:r>
          </a:p>
          <a:p>
            <a:pPr marL="285750" indent="-285750">
              <a:lnSpc>
                <a:spcPct val="90000"/>
              </a:lnSpc>
              <a:spcBef>
                <a:spcPct val="40000"/>
              </a:spcBef>
              <a:tabLst>
                <a:tab pos="685800" algn="l"/>
                <a:tab pos="1085850" algn="l"/>
              </a:tabLst>
            </a:pPr>
            <a:r>
              <a:rPr lang="en-US" sz="1800"/>
              <a:t>Memory words accessed </a:t>
            </a:r>
          </a:p>
          <a:p>
            <a:pPr marL="285750" indent="-285750">
              <a:lnSpc>
                <a:spcPct val="90000"/>
              </a:lnSpc>
              <a:buFontTx/>
              <a:buNone/>
              <a:tabLst>
                <a:tab pos="685800" algn="l"/>
                <a:tab pos="1085850" algn="l"/>
              </a:tabLst>
            </a:pPr>
            <a:r>
              <a:rPr lang="en-US" sz="1800"/>
              <a:t>    2N</a:t>
            </a:r>
            <a:r>
              <a:rPr lang="en-US" sz="1800" baseline="30000"/>
              <a:t>3</a:t>
            </a:r>
            <a:r>
              <a:rPr lang="en-US" sz="1800"/>
              <a:t> + N</a:t>
            </a:r>
            <a:r>
              <a:rPr lang="en-US" sz="1800" baseline="30000"/>
              <a:t>2</a:t>
            </a:r>
            <a:r>
              <a:rPr lang="en-US" sz="1800"/>
              <a:t> </a:t>
            </a:r>
            <a:r>
              <a:rPr lang="en-US" sz="1800">
                <a:sym typeface="Wingdings" pitchFamily="-110" charset="2"/>
              </a:rPr>
              <a:t></a:t>
            </a:r>
            <a:r>
              <a:rPr lang="en-US" sz="1800"/>
              <a:t> 2N</a:t>
            </a:r>
            <a:r>
              <a:rPr lang="en-US" sz="1800" baseline="30000"/>
              <a:t>3</a:t>
            </a:r>
            <a:r>
              <a:rPr lang="en-US" sz="1800"/>
              <a:t>/B +N</a:t>
            </a:r>
            <a:r>
              <a:rPr lang="en-US" sz="1800" baseline="30000"/>
              <a:t>2</a:t>
            </a:r>
          </a:p>
          <a:p>
            <a:pPr marL="285750" indent="-285750">
              <a:lnSpc>
                <a:spcPct val="90000"/>
              </a:lnSpc>
              <a:spcBef>
                <a:spcPct val="40000"/>
              </a:spcBef>
              <a:tabLst>
                <a:tab pos="685800" algn="l"/>
                <a:tab pos="1085850" algn="l"/>
              </a:tabLst>
            </a:pPr>
            <a:r>
              <a:rPr lang="en-US" sz="1800"/>
              <a:t>Conflict misses can go down too</a:t>
            </a:r>
          </a:p>
          <a:p>
            <a:pPr marL="285750" indent="-285750">
              <a:lnSpc>
                <a:spcPct val="90000"/>
              </a:lnSpc>
              <a:spcBef>
                <a:spcPct val="40000"/>
              </a:spcBef>
              <a:tabLst>
                <a:tab pos="685800" algn="l"/>
                <a:tab pos="1085850" algn="l"/>
              </a:tabLst>
            </a:pPr>
            <a:r>
              <a:rPr lang="en-US" sz="1800"/>
              <a:t>Blocking is also useful for register allocation</a:t>
            </a:r>
          </a:p>
        </p:txBody>
      </p:sp>
      <p:sp>
        <p:nvSpPr>
          <p:cNvPr id="947203" name="Text Box 3"/>
          <p:cNvSpPr txBox="1">
            <a:spLocks noChangeArrowheads="1"/>
          </p:cNvSpPr>
          <p:nvPr/>
        </p:nvSpPr>
        <p:spPr bwMode="auto">
          <a:xfrm>
            <a:off x="152400" y="3429000"/>
            <a:ext cx="6324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/* After */</a:t>
            </a:r>
          </a:p>
          <a:p>
            <a:pPr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for (</a:t>
            </a:r>
            <a:r>
              <a:rPr lang="en-US" sz="2000">
                <a:solidFill>
                  <a:srgbClr val="008080"/>
                </a:solidFill>
                <a:latin typeface="Arial" pitchFamily="-110" charset="0"/>
              </a:rPr>
              <a:t>jj</a:t>
            </a:r>
            <a:r>
              <a:rPr lang="en-US" sz="2000">
                <a:latin typeface="Arial" pitchFamily="-110" charset="0"/>
              </a:rPr>
              <a:t> = 0; </a:t>
            </a:r>
            <a:r>
              <a:rPr lang="en-US" sz="2000">
                <a:solidFill>
                  <a:srgbClr val="008080"/>
                </a:solidFill>
                <a:latin typeface="Arial" pitchFamily="-110" charset="0"/>
              </a:rPr>
              <a:t>jj</a:t>
            </a:r>
            <a:r>
              <a:rPr lang="en-US" sz="2000">
                <a:latin typeface="Arial" pitchFamily="-110" charset="0"/>
              </a:rPr>
              <a:t> &lt; N; </a:t>
            </a:r>
            <a:r>
              <a:rPr lang="en-US" sz="2000">
                <a:solidFill>
                  <a:srgbClr val="008080"/>
                </a:solidFill>
                <a:latin typeface="Arial" pitchFamily="-110" charset="0"/>
              </a:rPr>
              <a:t>jj</a:t>
            </a:r>
            <a:r>
              <a:rPr lang="en-US" sz="2000">
                <a:latin typeface="Arial" pitchFamily="-110" charset="0"/>
              </a:rPr>
              <a:t> = </a:t>
            </a:r>
            <a:r>
              <a:rPr lang="en-US" sz="2000">
                <a:solidFill>
                  <a:srgbClr val="008080"/>
                </a:solidFill>
                <a:latin typeface="Arial" pitchFamily="-110" charset="0"/>
              </a:rPr>
              <a:t>jj</a:t>
            </a:r>
            <a:r>
              <a:rPr lang="en-US" sz="2000">
                <a:latin typeface="Arial" pitchFamily="-110" charset="0"/>
              </a:rPr>
              <a:t>+B)</a:t>
            </a:r>
          </a:p>
          <a:p>
            <a:pPr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for (</a:t>
            </a:r>
            <a:r>
              <a:rPr lang="en-US" sz="2000">
                <a:solidFill>
                  <a:srgbClr val="800000"/>
                </a:solidFill>
                <a:latin typeface="Arial" pitchFamily="-110" charset="0"/>
              </a:rPr>
              <a:t>kk</a:t>
            </a:r>
            <a:r>
              <a:rPr lang="en-US" sz="2000">
                <a:latin typeface="Arial" pitchFamily="-110" charset="0"/>
              </a:rPr>
              <a:t> = 0; </a:t>
            </a:r>
            <a:r>
              <a:rPr lang="en-US" sz="2000">
                <a:solidFill>
                  <a:srgbClr val="800000"/>
                </a:solidFill>
                <a:latin typeface="Arial" pitchFamily="-110" charset="0"/>
              </a:rPr>
              <a:t>kk</a:t>
            </a:r>
            <a:r>
              <a:rPr lang="en-US" sz="2000">
                <a:latin typeface="Arial" pitchFamily="-110" charset="0"/>
              </a:rPr>
              <a:t> &lt; N; </a:t>
            </a:r>
            <a:r>
              <a:rPr lang="en-US" sz="2000">
                <a:solidFill>
                  <a:srgbClr val="800000"/>
                </a:solidFill>
                <a:latin typeface="Arial" pitchFamily="-110" charset="0"/>
              </a:rPr>
              <a:t>kk</a:t>
            </a:r>
            <a:r>
              <a:rPr lang="en-US" sz="2000">
                <a:latin typeface="Arial" pitchFamily="-110" charset="0"/>
              </a:rPr>
              <a:t> = </a:t>
            </a:r>
            <a:r>
              <a:rPr lang="en-US" sz="2000">
                <a:solidFill>
                  <a:srgbClr val="800000"/>
                </a:solidFill>
                <a:latin typeface="Arial" pitchFamily="-110" charset="0"/>
              </a:rPr>
              <a:t>kk</a:t>
            </a:r>
            <a:r>
              <a:rPr lang="en-US" sz="2000">
                <a:latin typeface="Arial" pitchFamily="-110" charset="0"/>
              </a:rPr>
              <a:t>+B)</a:t>
            </a:r>
          </a:p>
          <a:p>
            <a:pPr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for (</a:t>
            </a: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i</a:t>
            </a:r>
            <a:r>
              <a:rPr lang="en-US" sz="2000">
                <a:latin typeface="Arial" pitchFamily="-110" charset="0"/>
              </a:rPr>
              <a:t> = 0; i &lt; N; i = i+1)</a:t>
            </a:r>
          </a:p>
          <a:p>
            <a:pPr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 for (</a:t>
            </a:r>
            <a:r>
              <a:rPr lang="en-US" sz="2000">
                <a:solidFill>
                  <a:schemeClr val="accent1"/>
                </a:solidFill>
                <a:latin typeface="Arial" pitchFamily="-110" charset="0"/>
              </a:rPr>
              <a:t>j</a:t>
            </a:r>
            <a:r>
              <a:rPr lang="en-US" sz="2000">
                <a:latin typeface="Arial" pitchFamily="-110" charset="0"/>
              </a:rPr>
              <a:t> = </a:t>
            </a:r>
            <a:r>
              <a:rPr lang="en-US" sz="2000">
                <a:solidFill>
                  <a:srgbClr val="008080"/>
                </a:solidFill>
                <a:latin typeface="Arial" pitchFamily="-110" charset="0"/>
              </a:rPr>
              <a:t>jj</a:t>
            </a:r>
            <a:r>
              <a:rPr lang="en-US" sz="2000">
                <a:latin typeface="Arial" pitchFamily="-110" charset="0"/>
              </a:rPr>
              <a:t>; </a:t>
            </a:r>
            <a:r>
              <a:rPr lang="en-US" sz="2000">
                <a:solidFill>
                  <a:schemeClr val="accent1"/>
                </a:solidFill>
                <a:latin typeface="Arial" pitchFamily="-110" charset="0"/>
              </a:rPr>
              <a:t>j</a:t>
            </a:r>
            <a:r>
              <a:rPr lang="en-US" sz="2000">
                <a:latin typeface="Arial" pitchFamily="-110" charset="0"/>
              </a:rPr>
              <a:t> &lt; min(</a:t>
            </a:r>
            <a:r>
              <a:rPr lang="en-US" sz="2000">
                <a:solidFill>
                  <a:srgbClr val="008080"/>
                </a:solidFill>
                <a:latin typeface="Arial" pitchFamily="-110" charset="0"/>
              </a:rPr>
              <a:t>jj</a:t>
            </a:r>
            <a:r>
              <a:rPr lang="en-US" sz="2000">
                <a:latin typeface="Arial" pitchFamily="-110" charset="0"/>
              </a:rPr>
              <a:t>+B-1,N); </a:t>
            </a:r>
            <a:r>
              <a:rPr lang="en-US" sz="2000">
                <a:solidFill>
                  <a:schemeClr val="accent1"/>
                </a:solidFill>
                <a:latin typeface="Arial" pitchFamily="-110" charset="0"/>
              </a:rPr>
              <a:t>j</a:t>
            </a:r>
            <a:r>
              <a:rPr lang="en-US" sz="2000">
                <a:latin typeface="Arial" pitchFamily="-110" charset="0"/>
              </a:rPr>
              <a:t> = </a:t>
            </a:r>
            <a:r>
              <a:rPr lang="en-US" sz="2000">
                <a:solidFill>
                  <a:schemeClr val="accent1"/>
                </a:solidFill>
                <a:latin typeface="Arial" pitchFamily="-110" charset="0"/>
              </a:rPr>
              <a:t>j</a:t>
            </a:r>
            <a:r>
              <a:rPr lang="en-US" sz="2000">
                <a:latin typeface="Arial" pitchFamily="-110" charset="0"/>
              </a:rPr>
              <a:t>+1) {</a:t>
            </a:r>
          </a:p>
          <a:p>
            <a:pPr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     r = 0;</a:t>
            </a:r>
          </a:p>
          <a:p>
            <a:pPr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     for (</a:t>
            </a:r>
            <a:r>
              <a:rPr lang="en-US" sz="2000">
                <a:solidFill>
                  <a:srgbClr val="FF3300"/>
                </a:solidFill>
                <a:latin typeface="Arial" pitchFamily="-110" charset="0"/>
              </a:rPr>
              <a:t>k</a:t>
            </a:r>
            <a:r>
              <a:rPr lang="en-US" sz="2000">
                <a:latin typeface="Arial" pitchFamily="-110" charset="0"/>
              </a:rPr>
              <a:t> = </a:t>
            </a:r>
            <a:r>
              <a:rPr lang="en-US" sz="2000">
                <a:solidFill>
                  <a:srgbClr val="800000"/>
                </a:solidFill>
                <a:latin typeface="Arial" pitchFamily="-110" charset="0"/>
              </a:rPr>
              <a:t>kk</a:t>
            </a:r>
            <a:r>
              <a:rPr lang="en-US" sz="2000">
                <a:latin typeface="Arial" pitchFamily="-110" charset="0"/>
              </a:rPr>
              <a:t>; </a:t>
            </a:r>
            <a:r>
              <a:rPr lang="en-US" sz="2000">
                <a:solidFill>
                  <a:srgbClr val="FF3300"/>
                </a:solidFill>
                <a:latin typeface="Arial" pitchFamily="-110" charset="0"/>
              </a:rPr>
              <a:t>k</a:t>
            </a:r>
            <a:r>
              <a:rPr lang="en-US" sz="2000">
                <a:latin typeface="Arial" pitchFamily="-110" charset="0"/>
              </a:rPr>
              <a:t> &lt; min(</a:t>
            </a:r>
            <a:r>
              <a:rPr lang="en-US" sz="2000">
                <a:solidFill>
                  <a:srgbClr val="800000"/>
                </a:solidFill>
                <a:latin typeface="Arial" pitchFamily="-110" charset="0"/>
              </a:rPr>
              <a:t>kk</a:t>
            </a:r>
            <a:r>
              <a:rPr lang="en-US" sz="2000">
                <a:latin typeface="Arial" pitchFamily="-110" charset="0"/>
              </a:rPr>
              <a:t>+B-1,N); </a:t>
            </a:r>
            <a:r>
              <a:rPr lang="en-US" sz="2000">
                <a:solidFill>
                  <a:srgbClr val="FF3300"/>
                </a:solidFill>
                <a:latin typeface="Arial" pitchFamily="-110" charset="0"/>
              </a:rPr>
              <a:t>k</a:t>
            </a:r>
            <a:r>
              <a:rPr lang="en-US" sz="2000">
                <a:latin typeface="Arial" pitchFamily="-110" charset="0"/>
              </a:rPr>
              <a:t> = </a:t>
            </a:r>
            <a:r>
              <a:rPr lang="en-US" sz="2000">
                <a:solidFill>
                  <a:srgbClr val="FF3300"/>
                </a:solidFill>
                <a:latin typeface="Arial" pitchFamily="-110" charset="0"/>
              </a:rPr>
              <a:t>k</a:t>
            </a:r>
            <a:r>
              <a:rPr lang="en-US" sz="2000">
                <a:latin typeface="Arial" pitchFamily="-110" charset="0"/>
              </a:rPr>
              <a:t>+1) {</a:t>
            </a:r>
          </a:p>
          <a:p>
            <a:pPr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	r = r + y[</a:t>
            </a: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i</a:t>
            </a:r>
            <a:r>
              <a:rPr lang="en-US" sz="2000">
                <a:latin typeface="Arial" pitchFamily="-110" charset="0"/>
              </a:rPr>
              <a:t>][</a:t>
            </a:r>
            <a:r>
              <a:rPr lang="en-US" sz="2000">
                <a:solidFill>
                  <a:srgbClr val="FF3300"/>
                </a:solidFill>
                <a:latin typeface="Arial" pitchFamily="-110" charset="0"/>
              </a:rPr>
              <a:t>k</a:t>
            </a:r>
            <a:r>
              <a:rPr lang="en-US" sz="2000">
                <a:latin typeface="Arial" pitchFamily="-110" charset="0"/>
              </a:rPr>
              <a:t>] * z[</a:t>
            </a:r>
            <a:r>
              <a:rPr lang="en-US" sz="2000">
                <a:solidFill>
                  <a:srgbClr val="FF3300"/>
                </a:solidFill>
                <a:latin typeface="Arial" pitchFamily="-110" charset="0"/>
              </a:rPr>
              <a:t>k</a:t>
            </a:r>
            <a:r>
              <a:rPr lang="en-US" sz="2000">
                <a:latin typeface="Arial" pitchFamily="-110" charset="0"/>
              </a:rPr>
              <a:t>][</a:t>
            </a:r>
            <a:r>
              <a:rPr lang="en-US" sz="2000">
                <a:solidFill>
                  <a:schemeClr val="accent1"/>
                </a:solidFill>
                <a:latin typeface="Arial" pitchFamily="-110" charset="0"/>
              </a:rPr>
              <a:t>j</a:t>
            </a:r>
            <a:r>
              <a:rPr lang="en-US" sz="2000">
                <a:latin typeface="Arial" pitchFamily="-110" charset="0"/>
              </a:rPr>
              <a:t>];};</a:t>
            </a:r>
          </a:p>
          <a:p>
            <a:pPr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     x[</a:t>
            </a: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i</a:t>
            </a:r>
            <a:r>
              <a:rPr lang="en-US" sz="2000">
                <a:latin typeface="Arial" pitchFamily="-110" charset="0"/>
              </a:rPr>
              <a:t>][</a:t>
            </a:r>
            <a:r>
              <a:rPr lang="en-US" sz="2000">
                <a:solidFill>
                  <a:schemeClr val="accent1"/>
                </a:solidFill>
                <a:latin typeface="Arial" pitchFamily="-110" charset="0"/>
              </a:rPr>
              <a:t>j</a:t>
            </a:r>
            <a:r>
              <a:rPr lang="en-US" sz="2000">
                <a:latin typeface="Arial" pitchFamily="-110" charset="0"/>
              </a:rPr>
              <a:t>] = x[</a:t>
            </a: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i</a:t>
            </a:r>
            <a:r>
              <a:rPr lang="en-US" sz="2000">
                <a:latin typeface="Arial" pitchFamily="-110" charset="0"/>
              </a:rPr>
              <a:t>][</a:t>
            </a:r>
            <a:r>
              <a:rPr lang="en-US" sz="2000">
                <a:solidFill>
                  <a:schemeClr val="accent1"/>
                </a:solidFill>
                <a:latin typeface="Arial" pitchFamily="-110" charset="0"/>
              </a:rPr>
              <a:t>j</a:t>
            </a:r>
            <a:r>
              <a:rPr lang="en-US" sz="2000">
                <a:latin typeface="Arial" pitchFamily="-110" charset="0"/>
              </a:rPr>
              <a:t>] + r;</a:t>
            </a:r>
          </a:p>
          <a:p>
            <a:pPr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     };</a:t>
            </a:r>
          </a:p>
        </p:txBody>
      </p:sp>
      <p:graphicFrame>
        <p:nvGraphicFramePr>
          <p:cNvPr id="947204" name="Object 4"/>
          <p:cNvGraphicFramePr>
            <a:graphicFrameLocks noChangeAspect="1"/>
          </p:cNvGraphicFramePr>
          <p:nvPr/>
        </p:nvGraphicFramePr>
        <p:xfrm>
          <a:off x="76200" y="604838"/>
          <a:ext cx="8915400" cy="290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598" name="Bitmap Image" r:id="rId3" imgW="5433531" imgH="1767993" progId="">
                  <p:embed/>
                </p:oleObj>
              </mc:Choice>
              <mc:Fallback>
                <p:oleObj name="Bitmap Image" r:id="rId3" imgW="5433531" imgH="176799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04838"/>
                        <a:ext cx="8915400" cy="290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720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Blocking 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3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Blocking Factor</a:t>
            </a:r>
          </a:p>
        </p:txBody>
      </p:sp>
      <p:sp>
        <p:nvSpPr>
          <p:cNvPr id="948233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Traditionally blocking is used to reduce capacity misses relying on high associativity to tackle conflict misses</a:t>
            </a:r>
          </a:p>
          <a:p>
            <a:pPr>
              <a:lnSpc>
                <a:spcPct val="90000"/>
              </a:lnSpc>
            </a:pPr>
            <a:r>
              <a:rPr lang="en-US" sz="2800"/>
              <a:t>Choosing smaller blocking factor than the cache capacity can also reduce conflict misses (fewer words are active in cache)</a:t>
            </a:r>
          </a:p>
        </p:txBody>
      </p:sp>
      <p:graphicFrame>
        <p:nvGraphicFramePr>
          <p:cNvPr id="948234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2189163" y="3733800"/>
          <a:ext cx="4611687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2" name="Bitmap Image" r:id="rId3" imgW="6744285" imgH="3734124" progId="">
                  <p:embed/>
                </p:oleObj>
              </mc:Choice>
              <mc:Fallback>
                <p:oleObj name="Bitmap Image" r:id="rId3" imgW="6744285" imgH="373412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163" y="3733800"/>
                        <a:ext cx="4611687" cy="255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8231" name="Rectangle 7"/>
          <p:cNvSpPr>
            <a:spLocks noChangeArrowheads="1"/>
          </p:cNvSpPr>
          <p:nvPr/>
        </p:nvSpPr>
        <p:spPr bwMode="auto">
          <a:xfrm>
            <a:off x="304800" y="6248400"/>
            <a:ext cx="8382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FF0000"/>
              </a:buClr>
            </a:pPr>
            <a:r>
              <a:rPr lang="en-US" sz="1600">
                <a:solidFill>
                  <a:schemeClr val="accent2"/>
                </a:solidFill>
                <a:latin typeface="Arial" pitchFamily="-110" charset="0"/>
              </a:rPr>
              <a:t>Lam et al [1991] a blocking factor of 24 had a fifth the misses compared to a factor of 48 despite both fit in cache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Efficiency of Compiler-Based Cache Opt.</a:t>
            </a:r>
          </a:p>
        </p:txBody>
      </p:sp>
      <p:graphicFrame>
        <p:nvGraphicFramePr>
          <p:cNvPr id="949253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547688" y="1317625"/>
          <a:ext cx="7894637" cy="521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46" name="Chart" r:id="rId3" imgW="8788400" imgH="5803900" progId="Excel.Chart.8">
                  <p:embed followColorScheme="full"/>
                </p:oleObj>
              </mc:Choice>
              <mc:Fallback>
                <p:oleObj name="Chart" r:id="rId3" imgW="8788400" imgH="5803900" progId="Excel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1317625"/>
                        <a:ext cx="7894637" cy="521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64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27000" y="1066800"/>
          <a:ext cx="8864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70" name="Equation" r:id="rId3" imgW="5334000" imgH="335280" progId="Equation.3">
                  <p:embed/>
                </p:oleObj>
              </mc:Choice>
              <mc:Fallback>
                <p:oleObj name="Equation" r:id="rId3" imgW="5334000" imgH="335280" progId="Equation.3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1066800"/>
                        <a:ext cx="8864600" cy="6096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565" name="Oval 5"/>
          <p:cNvSpPr>
            <a:spLocks noChangeArrowheads="1"/>
          </p:cNvSpPr>
          <p:nvPr/>
        </p:nvSpPr>
        <p:spPr bwMode="auto">
          <a:xfrm>
            <a:off x="5638800" y="1066800"/>
            <a:ext cx="1524000" cy="6096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56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Reducing Miss Penalty</a:t>
            </a:r>
            <a:endParaRPr lang="en-US"/>
          </a:p>
        </p:txBody>
      </p:sp>
      <p:sp>
        <p:nvSpPr>
          <p:cNvPr id="96257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924800" cy="4800600"/>
          </a:xfrm>
        </p:spPr>
        <p:txBody>
          <a:bodyPr>
            <a:normAutofit lnSpcReduction="10000"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Read priority over write on miss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Sub-block placement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Merging write buffer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Victim cache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Early Restart and Critical Word First on miss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Non-blocking Caches (Hit under Miss, Miss under Miss)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Second Level Cache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Read Priority over Write on Miss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2133600"/>
          </a:xfrm>
          <a:noFill/>
          <a:ln/>
        </p:spPr>
        <p:txBody>
          <a:bodyPr lIns="90488" tIns="44450" rIns="90488" bIns="44450"/>
          <a:lstStyle/>
          <a:p>
            <a:pPr marL="285750" indent="-285750"/>
            <a:r>
              <a:rPr lang="en-US" sz="1800"/>
              <a:t>Write through with write buffers offer RAW conflicts with main memory reads on cache misses</a:t>
            </a:r>
          </a:p>
          <a:p>
            <a:pPr marL="285750" indent="-285750"/>
            <a:r>
              <a:rPr lang="en-US" sz="1800"/>
              <a:t>If simply wait for write buffer to empty, might increase read miss penalty (old MIPS 1000 by 50% )</a:t>
            </a:r>
          </a:p>
          <a:p>
            <a:pPr marL="285750" indent="-285750"/>
            <a:r>
              <a:rPr lang="en-US" sz="1800"/>
              <a:t>Check write buffer contents before read; if no conflicts, let the memory access continue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" y="2819400"/>
            <a:ext cx="7010400" cy="1347788"/>
            <a:chOff x="776" y="632"/>
            <a:chExt cx="3152" cy="819"/>
          </a:xfrm>
        </p:grpSpPr>
        <p:sp>
          <p:nvSpPr>
            <p:cNvPr id="963589" name="Rectangle 5"/>
            <p:cNvSpPr>
              <a:spLocks noChangeArrowheads="1"/>
            </p:cNvSpPr>
            <p:nvPr/>
          </p:nvSpPr>
          <p:spPr bwMode="auto">
            <a:xfrm>
              <a:off x="776" y="632"/>
              <a:ext cx="800" cy="6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590" name="Rectangle 6"/>
            <p:cNvSpPr>
              <a:spLocks noChangeArrowheads="1"/>
            </p:cNvSpPr>
            <p:nvPr/>
          </p:nvSpPr>
          <p:spPr bwMode="auto">
            <a:xfrm>
              <a:off x="855" y="816"/>
              <a:ext cx="528" cy="2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Processor</a:t>
              </a:r>
            </a:p>
          </p:txBody>
        </p:sp>
        <p:sp>
          <p:nvSpPr>
            <p:cNvPr id="963591" name="Rectangle 7"/>
            <p:cNvSpPr>
              <a:spLocks noChangeArrowheads="1"/>
            </p:cNvSpPr>
            <p:nvPr/>
          </p:nvSpPr>
          <p:spPr bwMode="auto">
            <a:xfrm>
              <a:off x="2312" y="632"/>
              <a:ext cx="560" cy="3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592" name="Rectangle 8"/>
            <p:cNvSpPr>
              <a:spLocks noChangeArrowheads="1"/>
            </p:cNvSpPr>
            <p:nvPr/>
          </p:nvSpPr>
          <p:spPr bwMode="auto">
            <a:xfrm>
              <a:off x="2391" y="720"/>
              <a:ext cx="356" cy="2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Cache</a:t>
              </a:r>
            </a:p>
          </p:txBody>
        </p:sp>
        <p:sp>
          <p:nvSpPr>
            <p:cNvPr id="963593" name="Rectangle 9"/>
            <p:cNvSpPr>
              <a:spLocks noChangeArrowheads="1"/>
            </p:cNvSpPr>
            <p:nvPr/>
          </p:nvSpPr>
          <p:spPr bwMode="auto">
            <a:xfrm>
              <a:off x="2312" y="1064"/>
              <a:ext cx="560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594" name="Line 10"/>
            <p:cNvSpPr>
              <a:spLocks noChangeShapeType="1"/>
            </p:cNvSpPr>
            <p:nvPr/>
          </p:nvSpPr>
          <p:spPr bwMode="auto">
            <a:xfrm>
              <a:off x="2448" y="1064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595" name="Line 11"/>
            <p:cNvSpPr>
              <a:spLocks noChangeShapeType="1"/>
            </p:cNvSpPr>
            <p:nvPr/>
          </p:nvSpPr>
          <p:spPr bwMode="auto">
            <a:xfrm>
              <a:off x="2592" y="1064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596" name="Line 12"/>
            <p:cNvSpPr>
              <a:spLocks noChangeShapeType="1"/>
            </p:cNvSpPr>
            <p:nvPr/>
          </p:nvSpPr>
          <p:spPr bwMode="auto">
            <a:xfrm>
              <a:off x="2736" y="1064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597" name="Line 13"/>
            <p:cNvSpPr>
              <a:spLocks noChangeShapeType="1"/>
            </p:cNvSpPr>
            <p:nvPr/>
          </p:nvSpPr>
          <p:spPr bwMode="auto">
            <a:xfrm>
              <a:off x="2024" y="1152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598" name="Line 14"/>
            <p:cNvSpPr>
              <a:spLocks noChangeShapeType="1"/>
            </p:cNvSpPr>
            <p:nvPr/>
          </p:nvSpPr>
          <p:spPr bwMode="auto">
            <a:xfrm>
              <a:off x="1592" y="816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599" name="Rectangle 15"/>
            <p:cNvSpPr>
              <a:spLocks noChangeArrowheads="1"/>
            </p:cNvSpPr>
            <p:nvPr/>
          </p:nvSpPr>
          <p:spPr bwMode="auto">
            <a:xfrm>
              <a:off x="2247" y="1248"/>
              <a:ext cx="604" cy="2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Write Buffer</a:t>
              </a:r>
            </a:p>
          </p:txBody>
        </p:sp>
        <p:sp>
          <p:nvSpPr>
            <p:cNvPr id="963600" name="Rectangle 16"/>
            <p:cNvSpPr>
              <a:spLocks noChangeArrowheads="1"/>
            </p:cNvSpPr>
            <p:nvPr/>
          </p:nvSpPr>
          <p:spPr bwMode="auto">
            <a:xfrm>
              <a:off x="3272" y="632"/>
              <a:ext cx="656" cy="6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601" name="Rectangle 17"/>
            <p:cNvSpPr>
              <a:spLocks noChangeArrowheads="1"/>
            </p:cNvSpPr>
            <p:nvPr/>
          </p:nvSpPr>
          <p:spPr bwMode="auto">
            <a:xfrm>
              <a:off x="3351" y="816"/>
              <a:ext cx="356" cy="2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DRAM</a:t>
              </a:r>
            </a:p>
          </p:txBody>
        </p:sp>
        <p:sp>
          <p:nvSpPr>
            <p:cNvPr id="963602" name="Line 18"/>
            <p:cNvSpPr>
              <a:spLocks noChangeShapeType="1"/>
            </p:cNvSpPr>
            <p:nvPr/>
          </p:nvSpPr>
          <p:spPr bwMode="auto">
            <a:xfrm>
              <a:off x="2888" y="1152"/>
              <a:ext cx="3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603" name="Line 19"/>
            <p:cNvSpPr>
              <a:spLocks noChangeShapeType="1"/>
            </p:cNvSpPr>
            <p:nvPr/>
          </p:nvSpPr>
          <p:spPr bwMode="auto">
            <a:xfrm>
              <a:off x="2888" y="816"/>
              <a:ext cx="3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604" name="Line 20"/>
            <p:cNvSpPr>
              <a:spLocks noChangeShapeType="1"/>
            </p:cNvSpPr>
            <p:nvPr/>
          </p:nvSpPr>
          <p:spPr bwMode="auto">
            <a:xfrm>
              <a:off x="2016" y="824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63605" name="Rectangle 21"/>
          <p:cNvSpPr>
            <a:spLocks noChangeArrowheads="1"/>
          </p:cNvSpPr>
          <p:nvPr/>
        </p:nvSpPr>
        <p:spPr bwMode="auto">
          <a:xfrm>
            <a:off x="0" y="3962400"/>
            <a:ext cx="9144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FF0000"/>
              </a:buClr>
              <a:buFont typeface="Arial"/>
              <a:buChar char="•"/>
            </a:pPr>
            <a:r>
              <a:rPr lang="en-US" sz="2000" dirty="0">
                <a:latin typeface="Arial" pitchFamily="-110" charset="0"/>
              </a:rPr>
              <a:t>Write Back?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Arial"/>
              <a:buChar char="•"/>
            </a:pPr>
            <a:r>
              <a:rPr lang="en-US" sz="2000" dirty="0">
                <a:latin typeface="Arial" pitchFamily="-110" charset="0"/>
              </a:rPr>
              <a:t> Read miss replacing dirty block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Arial"/>
              <a:buChar char="•"/>
            </a:pPr>
            <a:r>
              <a:rPr lang="en-US" sz="2000" dirty="0">
                <a:latin typeface="Arial" pitchFamily="-110" charset="0"/>
              </a:rPr>
              <a:t> Normal: Write dirty block to memory, and then do the read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Arial"/>
              <a:buChar char="•"/>
            </a:pPr>
            <a:r>
              <a:rPr lang="en-US" sz="2000" dirty="0">
                <a:latin typeface="Arial" pitchFamily="-110" charset="0"/>
              </a:rPr>
              <a:t> Instead copy the dirty block to a write buffer, then do the read, and then </a:t>
            </a:r>
          </a:p>
          <a:p>
            <a:pPr marL="800100" lvl="1" indent="-342900">
              <a:buClr>
                <a:srgbClr val="FF0000"/>
              </a:buClr>
              <a:buFont typeface="Arial"/>
              <a:buChar char="•"/>
            </a:pPr>
            <a:r>
              <a:rPr lang="en-US" sz="2000" dirty="0">
                <a:latin typeface="Arial" pitchFamily="-110" charset="0"/>
              </a:rPr>
              <a:t>    do the write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Arial"/>
              <a:buChar char="•"/>
            </a:pPr>
            <a:r>
              <a:rPr lang="en-US" sz="2000" dirty="0">
                <a:latin typeface="Arial" pitchFamily="-110" charset="0"/>
              </a:rPr>
              <a:t> CPU stall less since restarts as soon as do read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4610" name="Object 2"/>
          <p:cNvGraphicFramePr>
            <a:graphicFrameLocks noChangeAspect="1"/>
          </p:cNvGraphicFramePr>
          <p:nvPr/>
        </p:nvGraphicFramePr>
        <p:xfrm>
          <a:off x="304800" y="2906713"/>
          <a:ext cx="8229600" cy="332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18" name="Bitmap Image" r:id="rId3" imgW="6713802" imgH="2712381" progId="">
                  <p:embed/>
                </p:oleObj>
              </mc:Choice>
              <mc:Fallback>
                <p:oleObj name="Bitmap Image" r:id="rId3" imgW="6713802" imgH="2712381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906713"/>
                        <a:ext cx="8229600" cy="332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924800" cy="1016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Sub-block Placement</a:t>
            </a:r>
          </a:p>
        </p:txBody>
      </p:sp>
      <p:sp>
        <p:nvSpPr>
          <p:cNvPr id="964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2209800"/>
          </a:xfrm>
          <a:noFill/>
          <a:ln/>
        </p:spPr>
        <p:txBody>
          <a:bodyPr lIns="90488" tIns="44450" rIns="90488" bIns="44450"/>
          <a:lstStyle/>
          <a:p>
            <a:pPr marL="285750" indent="-285750"/>
            <a:r>
              <a:rPr lang="en-US" sz="1800"/>
              <a:t>Originally invented to reduce tag storage while avoiding the increased miss penalty caused by large block sizes</a:t>
            </a:r>
          </a:p>
          <a:p>
            <a:pPr marL="285750" indent="-285750"/>
            <a:r>
              <a:rPr lang="en-US" sz="1800"/>
              <a:t>Enlarge the block size while dividing each block into smaller units (sub-blocks) and thus does not have to load full block on a miss</a:t>
            </a:r>
          </a:p>
          <a:p>
            <a:pPr marL="285750" indent="-285750"/>
            <a:r>
              <a:rPr lang="en-US" sz="1800"/>
              <a:t>Include </a:t>
            </a:r>
            <a:r>
              <a:rPr lang="en-US" sz="1800" u="sng"/>
              <a:t>valid bits</a:t>
            </a:r>
            <a:r>
              <a:rPr lang="en-US" sz="1800"/>
              <a:t> per </a:t>
            </a:r>
            <a:r>
              <a:rPr lang="en-US" sz="1800" u="sng"/>
              <a:t>sub-block</a:t>
            </a:r>
            <a:r>
              <a:rPr lang="en-US" sz="1800"/>
              <a:t> to indicate the status of the sub-block (in cache or not)</a:t>
            </a:r>
            <a:endParaRPr lang="en-US" sz="2800"/>
          </a:p>
        </p:txBody>
      </p:sp>
      <p:sp>
        <p:nvSpPr>
          <p:cNvPr id="964613" name="Rectangle 5"/>
          <p:cNvSpPr>
            <a:spLocks noChangeArrowheads="1"/>
          </p:cNvSpPr>
          <p:nvPr/>
        </p:nvSpPr>
        <p:spPr bwMode="auto">
          <a:xfrm>
            <a:off x="519113" y="6172200"/>
            <a:ext cx="12223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Arial" pitchFamily="-110" charset="0"/>
              </a:rPr>
              <a:t>Valid Bits</a:t>
            </a:r>
          </a:p>
        </p:txBody>
      </p:sp>
      <p:sp>
        <p:nvSpPr>
          <p:cNvPr id="964614" name="Line 6"/>
          <p:cNvSpPr>
            <a:spLocks noChangeShapeType="1"/>
          </p:cNvSpPr>
          <p:nvPr/>
        </p:nvSpPr>
        <p:spPr bwMode="auto">
          <a:xfrm flipV="1">
            <a:off x="1714500" y="5257800"/>
            <a:ext cx="114300" cy="104775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4615" name="Line 7"/>
          <p:cNvSpPr>
            <a:spLocks noChangeShapeType="1"/>
          </p:cNvSpPr>
          <p:nvPr/>
        </p:nvSpPr>
        <p:spPr bwMode="auto">
          <a:xfrm flipV="1">
            <a:off x="1695450" y="5181600"/>
            <a:ext cx="1962150" cy="116205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4616" name="Line 8"/>
          <p:cNvSpPr>
            <a:spLocks noChangeShapeType="1"/>
          </p:cNvSpPr>
          <p:nvPr/>
        </p:nvSpPr>
        <p:spPr bwMode="auto">
          <a:xfrm flipV="1">
            <a:off x="1771650" y="5257800"/>
            <a:ext cx="3333750" cy="11049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4617" name="Line 9"/>
          <p:cNvSpPr>
            <a:spLocks noChangeShapeType="1"/>
          </p:cNvSpPr>
          <p:nvPr/>
        </p:nvSpPr>
        <p:spPr bwMode="auto">
          <a:xfrm flipV="1">
            <a:off x="1771650" y="5181600"/>
            <a:ext cx="5010150" cy="116205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Hierarchy Design Issues</a:t>
            </a:r>
          </a:p>
        </p:txBody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Block identification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How is a block found if it is in the upper (faster) level? 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Tag/Block</a:t>
            </a:r>
          </a:p>
          <a:p>
            <a:pPr>
              <a:lnSpc>
                <a:spcPct val="90000"/>
              </a:lnSpc>
            </a:pPr>
            <a:r>
              <a:rPr lang="en-US" sz="2400"/>
              <a:t>Block placement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Where can a block be placed in the upper (faster) level? 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Fully Associative, Set Associative, Direct Mapped</a:t>
            </a:r>
          </a:p>
          <a:p>
            <a:pPr>
              <a:lnSpc>
                <a:spcPct val="90000"/>
              </a:lnSpc>
            </a:pPr>
            <a:r>
              <a:rPr lang="en-US" sz="2400"/>
              <a:t>Block replacement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Which block should be replaced on a miss? 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Random, LRU</a:t>
            </a:r>
          </a:p>
          <a:p>
            <a:pPr>
              <a:lnSpc>
                <a:spcPct val="90000"/>
              </a:lnSpc>
            </a:pPr>
            <a:r>
              <a:rPr lang="en-US" sz="2400"/>
              <a:t>Write strategy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What happens on a write?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Write Back or Write Through (with Write Buffer)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63738" y="4254500"/>
            <a:ext cx="4741862" cy="622300"/>
            <a:chOff x="1045" y="1912"/>
            <a:chExt cx="2987" cy="392"/>
          </a:xfrm>
        </p:grpSpPr>
        <p:sp>
          <p:nvSpPr>
            <p:cNvPr id="967685" name="Rectangle 5"/>
            <p:cNvSpPr>
              <a:spLocks noChangeArrowheads="1"/>
            </p:cNvSpPr>
            <p:nvPr/>
          </p:nvSpPr>
          <p:spPr bwMode="auto">
            <a:xfrm>
              <a:off x="1045" y="1912"/>
              <a:ext cx="2312" cy="3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7686" name="Rectangle 6"/>
            <p:cNvSpPr>
              <a:spLocks noChangeArrowheads="1"/>
            </p:cNvSpPr>
            <p:nvPr/>
          </p:nvSpPr>
          <p:spPr bwMode="auto">
            <a:xfrm>
              <a:off x="2113" y="1912"/>
              <a:ext cx="512" cy="392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7687" name="Rectangle 7"/>
            <p:cNvSpPr>
              <a:spLocks noChangeArrowheads="1"/>
            </p:cNvSpPr>
            <p:nvPr/>
          </p:nvSpPr>
          <p:spPr bwMode="auto">
            <a:xfrm>
              <a:off x="3500" y="1972"/>
              <a:ext cx="53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latin typeface="Arial" pitchFamily="-110" charset="0"/>
                </a:rPr>
                <a:t>block</a:t>
              </a:r>
            </a:p>
          </p:txBody>
        </p:sp>
      </p:grpSp>
      <p:sp>
        <p:nvSpPr>
          <p:cNvPr id="96768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Early Restart and Critical Word First</a:t>
            </a:r>
          </a:p>
        </p:txBody>
      </p:sp>
      <p:sp>
        <p:nvSpPr>
          <p:cNvPr id="967690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Don’t wait for full block to be loaded before restarting CPU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accent2"/>
                </a:solidFill>
              </a:rPr>
              <a:t>Early restart</a:t>
            </a:r>
            <a:endParaRPr lang="en-US" sz="2400"/>
          </a:p>
          <a:p>
            <a:pPr lvl="2">
              <a:lnSpc>
                <a:spcPct val="90000"/>
              </a:lnSpc>
            </a:pPr>
            <a:r>
              <a:rPr lang="en-US" sz="2000"/>
              <a:t>As soon as the requested word of the block arrives, send it to the CPU and let the CPU continue execution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accent2"/>
                </a:solidFill>
              </a:rPr>
              <a:t>Critical Word First</a:t>
            </a:r>
            <a:endParaRPr lang="en-US" sz="2400"/>
          </a:p>
          <a:p>
            <a:pPr lvl="2">
              <a:lnSpc>
                <a:spcPct val="90000"/>
              </a:lnSpc>
            </a:pPr>
            <a:r>
              <a:rPr lang="en-US" sz="2000"/>
              <a:t>Request the missed word first from memory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Also called wrapped fetch and requested word  first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140000"/>
              </a:lnSpc>
            </a:pPr>
            <a:r>
              <a:rPr lang="en-US" sz="2800"/>
              <a:t>Complicates cache controller design</a:t>
            </a:r>
          </a:p>
          <a:p>
            <a:pPr>
              <a:lnSpc>
                <a:spcPct val="90000"/>
              </a:lnSpc>
            </a:pPr>
            <a:r>
              <a:rPr lang="en-US" sz="2800"/>
              <a:t>CWF generally useful only in large blocks </a:t>
            </a:r>
          </a:p>
          <a:p>
            <a:pPr>
              <a:lnSpc>
                <a:spcPct val="90000"/>
              </a:lnSpc>
            </a:pPr>
            <a:r>
              <a:rPr lang="en-US" sz="2800"/>
              <a:t>Given spatial locality programs tend to want next sequential word, limits benefit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6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Victim Cache Approach</a:t>
            </a:r>
          </a:p>
        </p:txBody>
      </p:sp>
      <p:graphicFrame>
        <p:nvGraphicFramePr>
          <p:cNvPr id="966666" name="Object 10"/>
          <p:cNvGraphicFramePr>
            <a:graphicFrameLocks noGrp="1" noChangeAspect="1"/>
          </p:cNvGraphicFramePr>
          <p:nvPr>
            <p:ph sz="half" idx="1"/>
          </p:nvPr>
        </p:nvGraphicFramePr>
        <p:xfrm>
          <a:off x="1905000" y="1295400"/>
          <a:ext cx="5640388" cy="349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66" name="VISIO" r:id="rId3" imgW="7323280" imgH="4535639" progId="">
                  <p:embed/>
                </p:oleObj>
              </mc:Choice>
              <mc:Fallback>
                <p:oleObj name="VISIO" r:id="rId3" imgW="7323280" imgH="453563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95400"/>
                        <a:ext cx="5640388" cy="349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6667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Lower both miss rate </a:t>
            </a:r>
          </a:p>
          <a:p>
            <a:r>
              <a:rPr lang="en-US" sz="2800"/>
              <a:t>Reduce average miss penalty </a:t>
            </a:r>
          </a:p>
          <a:p>
            <a:r>
              <a:rPr lang="en-US" sz="2800"/>
              <a:t>Slightly extend the worst case miss penalty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Non-blocking Caches</a:t>
            </a:r>
          </a:p>
        </p:txBody>
      </p:sp>
      <p:sp>
        <p:nvSpPr>
          <p:cNvPr id="96871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Early restart still waits for the requested word to arrive before the CPU can continue execution</a:t>
            </a:r>
          </a:p>
          <a:p>
            <a:r>
              <a:rPr lang="en-US" sz="2000"/>
              <a:t>For machines that allows out-of-order execution using a scoreboard or a Tomasulo-style control the CPU should not stall on cache misses</a:t>
            </a:r>
          </a:p>
          <a:p>
            <a:r>
              <a:rPr lang="en-US" sz="2000"/>
              <a:t>“</a:t>
            </a:r>
            <a:r>
              <a:rPr lang="en-US" sz="2000">
                <a:solidFill>
                  <a:schemeClr val="accent2"/>
                </a:solidFill>
              </a:rPr>
              <a:t>Non-blocking cache</a:t>
            </a:r>
            <a:r>
              <a:rPr lang="en-US" sz="2000"/>
              <a:t>” or “</a:t>
            </a:r>
            <a:r>
              <a:rPr lang="en-US" sz="2000">
                <a:solidFill>
                  <a:schemeClr val="accent2"/>
                </a:solidFill>
              </a:rPr>
              <a:t>lock-free cache</a:t>
            </a:r>
            <a:r>
              <a:rPr lang="en-US" sz="2000"/>
              <a:t>” allows data cache to continue to supply cache hits during a miss</a:t>
            </a:r>
          </a:p>
          <a:p>
            <a:r>
              <a:rPr lang="en-US" sz="2000"/>
              <a:t>“</a:t>
            </a:r>
            <a:r>
              <a:rPr lang="en-US" sz="2000">
                <a:solidFill>
                  <a:schemeClr val="accent2"/>
                </a:solidFill>
              </a:rPr>
              <a:t>hit under miss</a:t>
            </a:r>
            <a:r>
              <a:rPr lang="en-US" sz="2000"/>
              <a:t>”  reduces the effective miss penalty by working during miss vs. ignoring CPU requests</a:t>
            </a:r>
          </a:p>
          <a:p>
            <a:r>
              <a:rPr lang="en-US" sz="2000"/>
              <a:t>“</a:t>
            </a:r>
            <a:r>
              <a:rPr lang="en-US" sz="2000">
                <a:solidFill>
                  <a:schemeClr val="accent2"/>
                </a:solidFill>
              </a:rPr>
              <a:t>hit under multiple miss</a:t>
            </a:r>
            <a:r>
              <a:rPr lang="en-US" sz="2000"/>
              <a:t>” or “</a:t>
            </a:r>
            <a:r>
              <a:rPr lang="en-US" sz="2000">
                <a:solidFill>
                  <a:schemeClr val="accent2"/>
                </a:solidFill>
              </a:rPr>
              <a:t>miss under miss</a:t>
            </a:r>
            <a:r>
              <a:rPr lang="en-US" sz="2000"/>
              <a:t>”  may further lower the effective miss penalty by overlapping multiple misses</a:t>
            </a:r>
          </a:p>
          <a:p>
            <a:pPr lvl="1"/>
            <a:r>
              <a:rPr lang="en-US" sz="2000"/>
              <a:t>Significantly increases the complexity of the cache controller as there can be multiple outstanding memory accesses</a:t>
            </a:r>
          </a:p>
          <a:p>
            <a:pPr lvl="1"/>
            <a:r>
              <a:rPr lang="en-US" sz="2000"/>
              <a:t>Requires multiple memory banks (otherwise cannot support)</a:t>
            </a:r>
          </a:p>
          <a:p>
            <a:pPr lvl="1"/>
            <a:r>
              <a:rPr lang="en-US" sz="2000"/>
              <a:t>Pentium Pro allows 4 outstanding memory misses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1" name="Text Box 3"/>
          <p:cNvSpPr txBox="1">
            <a:spLocks noChangeArrowheads="1"/>
          </p:cNvSpPr>
          <p:nvPr/>
        </p:nvSpPr>
        <p:spPr bwMode="auto">
          <a:xfrm>
            <a:off x="3581400" y="59436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pitchFamily="-110" charset="0"/>
              </a:rPr>
              <a:t>Benchmark</a:t>
            </a:r>
          </a:p>
        </p:txBody>
      </p:sp>
      <p:sp>
        <p:nvSpPr>
          <p:cNvPr id="969732" name="Text Box 4"/>
          <p:cNvSpPr txBox="1">
            <a:spLocks noChangeArrowheads="1"/>
          </p:cNvSpPr>
          <p:nvPr/>
        </p:nvSpPr>
        <p:spPr bwMode="auto">
          <a:xfrm rot="-5402713">
            <a:off x="-2048668" y="4085431"/>
            <a:ext cx="4646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pitchFamily="-110" charset="0"/>
              </a:rPr>
              <a:t>Ratio of the average memory stall time</a:t>
            </a:r>
          </a:p>
        </p:txBody>
      </p:sp>
      <p:graphicFrame>
        <p:nvGraphicFramePr>
          <p:cNvPr id="969733" name="Object 5"/>
          <p:cNvGraphicFramePr>
            <a:graphicFrameLocks noChangeAspect="1"/>
          </p:cNvGraphicFramePr>
          <p:nvPr/>
        </p:nvGraphicFramePr>
        <p:xfrm>
          <a:off x="1752600" y="1204913"/>
          <a:ext cx="601980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25" name="Bitmap Image" r:id="rId3" imgW="5067739" imgH="525937" progId="">
                  <p:embed/>
                </p:oleObj>
              </mc:Choice>
              <mc:Fallback>
                <p:oleObj name="Bitmap Image" r:id="rId3" imgW="5067739" imgH="52593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204913"/>
                        <a:ext cx="6019800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973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of Non-blocking Caches</a:t>
            </a:r>
          </a:p>
        </p:txBody>
      </p:sp>
      <p:graphicFrame>
        <p:nvGraphicFramePr>
          <p:cNvPr id="969739" name="Object 11"/>
          <p:cNvGraphicFramePr>
            <a:graphicFrameLocks noGrp="1" noChangeAspect="1"/>
          </p:cNvGraphicFramePr>
          <p:nvPr>
            <p:ph idx="1"/>
          </p:nvPr>
        </p:nvGraphicFramePr>
        <p:xfrm>
          <a:off x="533400" y="1746250"/>
          <a:ext cx="7924800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26" name="Bitmap Image" r:id="rId5" imgW="6049524" imgH="3900952" progId="">
                  <p:embed/>
                </p:oleObj>
              </mc:Choice>
              <mc:Fallback>
                <p:oleObj name="Bitmap Image" r:id="rId5" imgW="6049524" imgH="3900952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46250"/>
                        <a:ext cx="7924800" cy="511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 Level Cache</a:t>
            </a:r>
          </a:p>
        </p:txBody>
      </p:sp>
      <p:sp>
        <p:nvSpPr>
          <p:cNvPr id="97075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previous techniques reduce the impact of the miss penalty on the CPU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L2 cache handles the cache-memory interface</a:t>
            </a:r>
          </a:p>
          <a:p>
            <a:pPr>
              <a:lnSpc>
                <a:spcPct val="90000"/>
              </a:lnSpc>
            </a:pPr>
            <a:r>
              <a:rPr lang="en-US" sz="2800"/>
              <a:t>Measuring cache performance    </a:t>
            </a:r>
          </a:p>
          <a:p>
            <a:pPr>
              <a:lnSpc>
                <a:spcPct val="170000"/>
              </a:lnSpc>
              <a:buFontTx/>
              <a:buNone/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Local miss rate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misses in this cache divided by the total number of memory accesses to this cache (MissRate</a:t>
            </a:r>
            <a:r>
              <a:rPr lang="en-US" sz="2400" baseline="-25000"/>
              <a:t>L2</a:t>
            </a:r>
            <a:r>
              <a:rPr lang="en-US" sz="2400"/>
              <a:t>)</a:t>
            </a:r>
          </a:p>
          <a:p>
            <a:pPr>
              <a:lnSpc>
                <a:spcPct val="90000"/>
              </a:lnSpc>
            </a:pPr>
            <a:r>
              <a:rPr lang="en-US" sz="2800"/>
              <a:t>Global miss rate (&amp; biggest penalty!)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misses in this cache divided by the total number of memory accesses generated by the CPU (MissRate</a:t>
            </a:r>
            <a:r>
              <a:rPr lang="en-US" sz="2400" baseline="-25000"/>
              <a:t>L1</a:t>
            </a:r>
            <a:r>
              <a:rPr lang="en-US" sz="2400"/>
              <a:t> </a:t>
            </a:r>
            <a:r>
              <a:rPr lang="en-US" sz="2400">
                <a:sym typeface="Symbol" pitchFamily="-110" charset="2"/>
              </a:rPr>
              <a:t></a:t>
            </a:r>
            <a:r>
              <a:rPr lang="en-US" sz="2400"/>
              <a:t> MissRate</a:t>
            </a:r>
            <a:r>
              <a:rPr lang="en-US" sz="2400" baseline="-25000"/>
              <a:t>L2</a:t>
            </a:r>
            <a:r>
              <a:rPr lang="en-US" sz="2400"/>
              <a:t>)</a:t>
            </a:r>
          </a:p>
        </p:txBody>
      </p:sp>
      <p:graphicFrame>
        <p:nvGraphicFramePr>
          <p:cNvPr id="970759" name="Object 7"/>
          <p:cNvGraphicFramePr>
            <a:graphicFrameLocks noChangeAspect="1"/>
          </p:cNvGraphicFramePr>
          <p:nvPr/>
        </p:nvGraphicFramePr>
        <p:xfrm>
          <a:off x="679450" y="3098800"/>
          <a:ext cx="778668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38" name="Equation" r:id="rId3" imgW="7785100" imgH="660400" progId="Equation.3">
                  <p:embed/>
                </p:oleObj>
              </mc:Choice>
              <mc:Fallback>
                <p:oleObj name="Equation" r:id="rId3" imgW="7785100" imgH="660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" y="3098800"/>
                        <a:ext cx="7786688" cy="6604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Rectangle 3"/>
          <p:cNvSpPr>
            <a:spLocks noChangeArrowheads="1"/>
          </p:cNvSpPr>
          <p:nvPr/>
        </p:nvSpPr>
        <p:spPr bwMode="auto">
          <a:xfrm>
            <a:off x="609600" y="5881688"/>
            <a:ext cx="838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Wingding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(Global miss rate close to single level cache rate provided L2 &gt;&gt; L1)</a:t>
            </a:r>
          </a:p>
        </p:txBody>
      </p:sp>
      <p:sp>
        <p:nvSpPr>
          <p:cNvPr id="97178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vs Global Misses</a:t>
            </a:r>
          </a:p>
        </p:txBody>
      </p:sp>
      <p:graphicFrame>
        <p:nvGraphicFramePr>
          <p:cNvPr id="971785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533400" y="2051050"/>
          <a:ext cx="7924800" cy="374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2" name="Bitmap Image" r:id="rId3" imgW="7064352" imgH="3337849" progId="">
                  <p:embed/>
                </p:oleObj>
              </mc:Choice>
              <mc:Fallback>
                <p:oleObj name="Bitmap Image" r:id="rId3" imgW="7064352" imgH="333784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051050"/>
                        <a:ext cx="7924800" cy="3744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4" name="Text Box 4"/>
          <p:cNvSpPr txBox="1">
            <a:spLocks noChangeArrowheads="1"/>
          </p:cNvSpPr>
          <p:nvPr/>
        </p:nvSpPr>
        <p:spPr bwMode="auto">
          <a:xfrm>
            <a:off x="533400" y="5867400"/>
            <a:ext cx="472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Block size of second-level cache (byte)</a:t>
            </a:r>
          </a:p>
        </p:txBody>
      </p:sp>
      <p:sp>
        <p:nvSpPr>
          <p:cNvPr id="972805" name="Text Box 5"/>
          <p:cNvSpPr txBox="1">
            <a:spLocks noChangeArrowheads="1"/>
          </p:cNvSpPr>
          <p:nvPr/>
        </p:nvSpPr>
        <p:spPr bwMode="auto">
          <a:xfrm rot="-5400000">
            <a:off x="-1249362" y="28956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Relative execution time</a:t>
            </a:r>
          </a:p>
        </p:txBody>
      </p:sp>
      <p:sp>
        <p:nvSpPr>
          <p:cNvPr id="972807" name="Text Box 7"/>
          <p:cNvSpPr txBox="1">
            <a:spLocks noChangeArrowheads="1"/>
          </p:cNvSpPr>
          <p:nvPr/>
        </p:nvSpPr>
        <p:spPr bwMode="auto">
          <a:xfrm>
            <a:off x="1752600" y="121920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>
                <a:latin typeface="Arial" pitchFamily="-110" charset="0"/>
              </a:rPr>
              <a:t> 32 bit bus</a:t>
            </a:r>
          </a:p>
          <a:p>
            <a:pPr>
              <a:buFontTx/>
              <a:buChar char="•"/>
            </a:pPr>
            <a:r>
              <a:rPr lang="en-US" sz="1800">
                <a:latin typeface="Arial" pitchFamily="-110" charset="0"/>
              </a:rPr>
              <a:t> 512KB cache</a:t>
            </a:r>
          </a:p>
        </p:txBody>
      </p:sp>
      <p:sp>
        <p:nvSpPr>
          <p:cNvPr id="97281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L2 Cache Parameters</a:t>
            </a:r>
          </a:p>
        </p:txBody>
      </p:sp>
      <p:graphicFrame>
        <p:nvGraphicFramePr>
          <p:cNvPr id="972813" name="Object 13"/>
          <p:cNvGraphicFramePr>
            <a:graphicFrameLocks noGrp="1" noChangeAspect="1"/>
          </p:cNvGraphicFramePr>
          <p:nvPr>
            <p:ph sz="half" idx="1"/>
          </p:nvPr>
        </p:nvGraphicFramePr>
        <p:xfrm>
          <a:off x="533400" y="2087563"/>
          <a:ext cx="3886200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10" name="Bitmap Image" r:id="rId4" imgW="3886537" imgH="3672381" progId="">
                  <p:embed/>
                </p:oleObj>
              </mc:Choice>
              <mc:Fallback>
                <p:oleObj name="Bitmap Image" r:id="rId4" imgW="3886537" imgH="3672381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087563"/>
                        <a:ext cx="3886200" cy="367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14" name="Rectangle 1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L1 cache directly affects the processor design and clock cycle: should be simple and small</a:t>
            </a:r>
          </a:p>
          <a:p>
            <a:pPr>
              <a:lnSpc>
                <a:spcPct val="90000"/>
              </a:lnSpc>
            </a:pPr>
            <a:r>
              <a:rPr lang="en-US" sz="2400"/>
              <a:t>Bulk of optimization techniques can go easily to L2 cache</a:t>
            </a:r>
          </a:p>
          <a:p>
            <a:pPr>
              <a:lnSpc>
                <a:spcPct val="90000"/>
              </a:lnSpc>
            </a:pPr>
            <a:r>
              <a:rPr lang="en-US" sz="2400"/>
              <a:t>Miss-rate reduction more practical for L2</a:t>
            </a:r>
          </a:p>
          <a:p>
            <a:pPr>
              <a:lnSpc>
                <a:spcPct val="90000"/>
              </a:lnSpc>
            </a:pPr>
            <a:r>
              <a:rPr lang="en-US" sz="2400"/>
              <a:t>Considering the L2 cache can improve the L1 cache design,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e.g. use write-through if L2 cache applies write-back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8" name="Text Box 4"/>
          <p:cNvSpPr txBox="1">
            <a:spLocks noChangeArrowheads="1"/>
          </p:cNvSpPr>
          <p:nvPr/>
        </p:nvSpPr>
        <p:spPr bwMode="auto">
          <a:xfrm>
            <a:off x="381000" y="1233488"/>
            <a:ext cx="8534400" cy="36671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pitchFamily="-110" charset="0"/>
              </a:rPr>
              <a:t>Average Access Time = Hit Time x (1 - Miss Rate)  +  Miss Time x Miss Rate</a:t>
            </a:r>
          </a:p>
        </p:txBody>
      </p:sp>
      <p:sp>
        <p:nvSpPr>
          <p:cNvPr id="973829" name="Oval 5"/>
          <p:cNvSpPr>
            <a:spLocks noChangeArrowheads="1"/>
          </p:cNvSpPr>
          <p:nvPr/>
        </p:nvSpPr>
        <p:spPr bwMode="auto">
          <a:xfrm>
            <a:off x="2971800" y="1219200"/>
            <a:ext cx="1066800" cy="3810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38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Reducing Hit Time</a:t>
            </a:r>
          </a:p>
        </p:txBody>
      </p:sp>
      <p:sp>
        <p:nvSpPr>
          <p:cNvPr id="9738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924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Hit rate is typically very high compared to miss rate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any reduction in hit time is magnified</a:t>
            </a:r>
          </a:p>
          <a:p>
            <a:pPr>
              <a:lnSpc>
                <a:spcPct val="90000"/>
              </a:lnSpc>
            </a:pPr>
            <a:r>
              <a:rPr lang="en-US" sz="2400"/>
              <a:t>Hit time critical: affects processor clock rate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Three techniques to reduce hit time: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Simple and small caches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Avoid address translation during cache indexing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Pipelining writes for fast write hits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u="sng" dirty="0"/>
              <a:t>Simple and small caches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Design simplicity limits control logic complexity and allows shorter clock cycles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On-chip integration decreases signal propagation delay, thus reducing hit time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Alpha 21164 has 8KB Instruction and 8KB data cache and 96KB second level cache to reduce clock 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4978" name="Object 2"/>
          <p:cNvGraphicFramePr>
            <a:graphicFrameLocks noChangeAspect="1"/>
          </p:cNvGraphicFramePr>
          <p:nvPr/>
        </p:nvGraphicFramePr>
        <p:xfrm>
          <a:off x="2667000" y="2514600"/>
          <a:ext cx="6138863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70" name="Graphics Workshop Drawing" r:id="rId4" imgW="2979720" imgH="2010600" progId="">
                  <p:embed/>
                </p:oleObj>
              </mc:Choice>
              <mc:Fallback>
                <p:oleObj name="Graphics Workshop Drawing" r:id="rId4" imgW="2979720" imgH="2010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514600"/>
                        <a:ext cx="6138863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4979" name="Text Box 3"/>
          <p:cNvSpPr txBox="1">
            <a:spLocks noChangeArrowheads="1"/>
          </p:cNvSpPr>
          <p:nvPr/>
        </p:nvSpPr>
        <p:spPr bwMode="auto">
          <a:xfrm>
            <a:off x="0" y="3186113"/>
            <a:ext cx="274320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Arial" pitchFamily="-110" charset="0"/>
              </a:rPr>
              <a:t>Requesting X</a:t>
            </a:r>
            <a:r>
              <a:rPr lang="en-US" sz="2000" baseline="-25000">
                <a:solidFill>
                  <a:srgbClr val="000099"/>
                </a:solidFill>
                <a:latin typeface="Arial" pitchFamily="-110" charset="0"/>
              </a:rPr>
              <a:t>n</a:t>
            </a:r>
            <a:r>
              <a:rPr lang="en-US" sz="2000">
                <a:solidFill>
                  <a:srgbClr val="000099"/>
                </a:solidFill>
                <a:latin typeface="Arial" pitchFamily="-110" charset="0"/>
              </a:rPr>
              <a:t> generates a miss and the word X</a:t>
            </a:r>
            <a:r>
              <a:rPr lang="en-US" sz="2000" baseline="-25000">
                <a:solidFill>
                  <a:srgbClr val="000099"/>
                </a:solidFill>
                <a:latin typeface="Arial" pitchFamily="-110" charset="0"/>
              </a:rPr>
              <a:t>n</a:t>
            </a:r>
            <a:r>
              <a:rPr lang="en-US" sz="2000">
                <a:solidFill>
                  <a:srgbClr val="000099"/>
                </a:solidFill>
                <a:latin typeface="Arial" pitchFamily="-110" charset="0"/>
              </a:rPr>
              <a:t> will be brought from main memory to cache</a:t>
            </a:r>
            <a:endParaRPr lang="en-US" b="1">
              <a:solidFill>
                <a:srgbClr val="000099"/>
              </a:solidFill>
            </a:endParaRPr>
          </a:p>
        </p:txBody>
      </p:sp>
      <p:sp>
        <p:nvSpPr>
          <p:cNvPr id="894980" name="Text Box 4"/>
          <p:cNvSpPr txBox="1">
            <a:spLocks noChangeArrowheads="1"/>
          </p:cNvSpPr>
          <p:nvPr/>
        </p:nvSpPr>
        <p:spPr bwMode="auto">
          <a:xfrm>
            <a:off x="228600" y="5715000"/>
            <a:ext cx="86868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7800" indent="-177800">
              <a:spcBef>
                <a:spcPct val="10000"/>
              </a:spcBef>
              <a:buFont typeface="Monotype Sorts" pitchFamily="-110" charset="2"/>
              <a:buNone/>
            </a:pPr>
            <a:r>
              <a:rPr lang="en-US" i="1" u="sng">
                <a:latin typeface="Arial" pitchFamily="-110" charset="0"/>
              </a:rPr>
              <a:t>Issues:</a:t>
            </a:r>
            <a:r>
              <a:rPr lang="en-US" sz="2000">
                <a:latin typeface="Arial" pitchFamily="-110" charset="0"/>
              </a:rPr>
              <a:t> </a:t>
            </a:r>
          </a:p>
          <a:p>
            <a:pPr marL="177800" indent="-177800">
              <a:spcBef>
                <a:spcPct val="10000"/>
              </a:spcBef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2000">
                <a:latin typeface="Arial" pitchFamily="-110" charset="0"/>
              </a:rPr>
              <a:t>How do we know that a data item is in cache?</a:t>
            </a:r>
          </a:p>
          <a:p>
            <a:pPr marL="177800" indent="-177800">
              <a:spcBef>
                <a:spcPct val="10000"/>
              </a:spcBef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2000">
                <a:latin typeface="Arial" pitchFamily="-110" charset="0"/>
              </a:rPr>
              <a:t>If so, How to find it?</a:t>
            </a:r>
            <a:r>
              <a:rPr lang="en-US" b="1"/>
              <a:t> </a:t>
            </a:r>
          </a:p>
        </p:txBody>
      </p:sp>
      <p:sp>
        <p:nvSpPr>
          <p:cNvPr id="8949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Basics of Cache </a:t>
            </a:r>
          </a:p>
        </p:txBody>
      </p:sp>
      <p:sp>
        <p:nvSpPr>
          <p:cNvPr id="89498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Cache: level of hierarchy closest to processor</a:t>
            </a:r>
          </a:p>
          <a:p>
            <a:r>
              <a:rPr lang="en-US" sz="2000"/>
              <a:t>Caches first appeared in research machines in early 1960s</a:t>
            </a:r>
          </a:p>
          <a:p>
            <a:r>
              <a:rPr lang="en-US" sz="2000"/>
              <a:t>Virtually every general-purpose computer produced today includes cache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6002" name="Object 2"/>
          <p:cNvGraphicFramePr>
            <a:graphicFrameLocks noChangeAspect="1"/>
          </p:cNvGraphicFramePr>
          <p:nvPr/>
        </p:nvGraphicFramePr>
        <p:xfrm>
          <a:off x="1447800" y="1965325"/>
          <a:ext cx="7543800" cy="451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18" name="Graphics Workshop Drawing" r:id="rId4" imgW="4037040" imgH="3036960" progId="">
                  <p:embed/>
                </p:oleObj>
              </mc:Choice>
              <mc:Fallback>
                <p:oleObj name="Graphics Workshop Drawing" r:id="rId4" imgW="4037040" imgH="30369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65325"/>
                        <a:ext cx="7543800" cy="451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6003" name="Text Box 3"/>
          <p:cNvSpPr txBox="1">
            <a:spLocks noChangeArrowheads="1"/>
          </p:cNvSpPr>
          <p:nvPr/>
        </p:nvSpPr>
        <p:spPr bwMode="auto">
          <a:xfrm>
            <a:off x="533400" y="6384925"/>
            <a:ext cx="861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latin typeface="Arial" pitchFamily="-110" charset="0"/>
              </a:rPr>
              <a:t>Cache block address = (Block address) modulo (Number of cache blocks)</a:t>
            </a:r>
          </a:p>
        </p:txBody>
      </p:sp>
      <p:sp>
        <p:nvSpPr>
          <p:cNvPr id="896004" name="Text Box 4"/>
          <p:cNvSpPr txBox="1">
            <a:spLocks noChangeArrowheads="1"/>
          </p:cNvSpPr>
          <p:nvPr/>
        </p:nvSpPr>
        <p:spPr bwMode="auto">
          <a:xfrm>
            <a:off x="6324600" y="2270125"/>
            <a:ext cx="2819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pitchFamily="-110" charset="0"/>
              </a:rPr>
              <a:t>Memory words can be mapped only to one cache block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3400" y="974725"/>
            <a:ext cx="8045450" cy="838200"/>
            <a:chOff x="471" y="576"/>
            <a:chExt cx="4713" cy="376"/>
          </a:xfrm>
        </p:grpSpPr>
        <p:sp>
          <p:nvSpPr>
            <p:cNvPr id="896006" name="Rectangle 6"/>
            <p:cNvSpPr>
              <a:spLocks noChangeArrowheads="1"/>
            </p:cNvSpPr>
            <p:nvPr/>
          </p:nvSpPr>
          <p:spPr bwMode="auto">
            <a:xfrm>
              <a:off x="5078" y="768"/>
              <a:ext cx="106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endParaRPr lang="en-US" sz="1400" b="1">
                <a:latin typeface="Arial" pitchFamily="-110" charset="0"/>
              </a:endParaRPr>
            </a:p>
          </p:txBody>
        </p:sp>
        <p:sp>
          <p:nvSpPr>
            <p:cNvPr id="896007" name="Rectangle 7"/>
            <p:cNvSpPr>
              <a:spLocks noChangeArrowheads="1"/>
            </p:cNvSpPr>
            <p:nvPr/>
          </p:nvSpPr>
          <p:spPr bwMode="auto">
            <a:xfrm>
              <a:off x="3303" y="576"/>
              <a:ext cx="783" cy="1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latin typeface="Arial" pitchFamily="-110" charset="0"/>
                </a:rPr>
                <a:t> </a:t>
              </a:r>
              <a:r>
                <a:rPr lang="en-US" sz="1600" b="1">
                  <a:latin typeface="Arial" pitchFamily="-110" charset="0"/>
                </a:rPr>
                <a:t>Cache Data</a:t>
              </a:r>
              <a:endParaRPr lang="en-US" sz="1400" b="1">
                <a:latin typeface="Arial" pitchFamily="-110" charset="0"/>
              </a:endParaRPr>
            </a:p>
          </p:txBody>
        </p:sp>
        <p:sp>
          <p:nvSpPr>
            <p:cNvPr id="896008" name="Rectangle 8"/>
            <p:cNvSpPr>
              <a:spLocks noChangeArrowheads="1"/>
            </p:cNvSpPr>
            <p:nvPr/>
          </p:nvSpPr>
          <p:spPr bwMode="auto">
            <a:xfrm>
              <a:off x="471" y="576"/>
              <a:ext cx="582" cy="1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latin typeface="Arial" pitchFamily="-110" charset="0"/>
                </a:rPr>
                <a:t>Valid Bit</a:t>
              </a:r>
              <a:endParaRPr lang="en-US" sz="1400" b="1">
                <a:latin typeface="Arial" pitchFamily="-110" charset="0"/>
              </a:endParaRPr>
            </a:p>
          </p:txBody>
        </p:sp>
        <p:sp>
          <p:nvSpPr>
            <p:cNvPr id="896009" name="Rectangle 9"/>
            <p:cNvSpPr>
              <a:spLocks noChangeArrowheads="1"/>
            </p:cNvSpPr>
            <p:nvPr/>
          </p:nvSpPr>
          <p:spPr bwMode="auto">
            <a:xfrm>
              <a:off x="4647" y="768"/>
              <a:ext cx="419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latin typeface="Arial" pitchFamily="-110" charset="0"/>
                </a:rPr>
                <a:t>Byte 0</a:t>
              </a:r>
            </a:p>
          </p:txBody>
        </p:sp>
        <p:sp>
          <p:nvSpPr>
            <p:cNvPr id="896010" name="Line 10"/>
            <p:cNvSpPr>
              <a:spLocks noChangeShapeType="1"/>
            </p:cNvSpPr>
            <p:nvPr/>
          </p:nvSpPr>
          <p:spPr bwMode="auto">
            <a:xfrm>
              <a:off x="4656" y="776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011" name="Rectangle 11"/>
            <p:cNvSpPr>
              <a:spLocks noChangeArrowheads="1"/>
            </p:cNvSpPr>
            <p:nvPr/>
          </p:nvSpPr>
          <p:spPr bwMode="auto">
            <a:xfrm>
              <a:off x="4215" y="768"/>
              <a:ext cx="418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latin typeface="Arial" pitchFamily="-110" charset="0"/>
                </a:rPr>
                <a:t>Byte 1</a:t>
              </a:r>
            </a:p>
          </p:txBody>
        </p:sp>
        <p:sp>
          <p:nvSpPr>
            <p:cNvPr id="896012" name="Line 12"/>
            <p:cNvSpPr>
              <a:spLocks noChangeShapeType="1"/>
            </p:cNvSpPr>
            <p:nvPr/>
          </p:nvSpPr>
          <p:spPr bwMode="auto">
            <a:xfrm>
              <a:off x="4224" y="776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013" name="Rectangle 13"/>
            <p:cNvSpPr>
              <a:spLocks noChangeArrowheads="1"/>
            </p:cNvSpPr>
            <p:nvPr/>
          </p:nvSpPr>
          <p:spPr bwMode="auto">
            <a:xfrm>
              <a:off x="3303" y="768"/>
              <a:ext cx="418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latin typeface="Arial" pitchFamily="-110" charset="0"/>
                </a:rPr>
                <a:t>Byte 3</a:t>
              </a:r>
            </a:p>
          </p:txBody>
        </p:sp>
        <p:sp>
          <p:nvSpPr>
            <p:cNvPr id="896014" name="Line 14"/>
            <p:cNvSpPr>
              <a:spLocks noChangeShapeType="1"/>
            </p:cNvSpPr>
            <p:nvPr/>
          </p:nvSpPr>
          <p:spPr bwMode="auto">
            <a:xfrm>
              <a:off x="3744" y="776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015" name="Rectangle 15"/>
            <p:cNvSpPr>
              <a:spLocks noChangeArrowheads="1"/>
            </p:cNvSpPr>
            <p:nvPr/>
          </p:nvSpPr>
          <p:spPr bwMode="auto">
            <a:xfrm>
              <a:off x="1095" y="576"/>
              <a:ext cx="737" cy="1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latin typeface="Arial" pitchFamily="-110" charset="0"/>
                </a:rPr>
                <a:t> </a:t>
              </a:r>
              <a:r>
                <a:rPr lang="en-US" sz="1600" b="1">
                  <a:latin typeface="Arial" pitchFamily="-110" charset="0"/>
                </a:rPr>
                <a:t>Cache Tag</a:t>
              </a:r>
              <a:endParaRPr lang="en-US" sz="1400" b="1">
                <a:latin typeface="Arial" pitchFamily="-110" charset="0"/>
              </a:endParaRPr>
            </a:p>
          </p:txBody>
        </p:sp>
        <p:sp>
          <p:nvSpPr>
            <p:cNvPr id="896016" name="Rectangle 16"/>
            <p:cNvSpPr>
              <a:spLocks noChangeArrowheads="1"/>
            </p:cNvSpPr>
            <p:nvPr/>
          </p:nvSpPr>
          <p:spPr bwMode="auto">
            <a:xfrm>
              <a:off x="680" y="776"/>
              <a:ext cx="176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017" name="Rectangle 17"/>
            <p:cNvSpPr>
              <a:spLocks noChangeArrowheads="1"/>
            </p:cNvSpPr>
            <p:nvPr/>
          </p:nvSpPr>
          <p:spPr bwMode="auto">
            <a:xfrm>
              <a:off x="1064" y="776"/>
              <a:ext cx="2048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018" name="Rectangle 18"/>
            <p:cNvSpPr>
              <a:spLocks noChangeArrowheads="1"/>
            </p:cNvSpPr>
            <p:nvPr/>
          </p:nvSpPr>
          <p:spPr bwMode="auto">
            <a:xfrm>
              <a:off x="3320" y="776"/>
              <a:ext cx="1760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019" name="Rectangle 19"/>
            <p:cNvSpPr>
              <a:spLocks noChangeArrowheads="1"/>
            </p:cNvSpPr>
            <p:nvPr/>
          </p:nvSpPr>
          <p:spPr bwMode="auto">
            <a:xfrm>
              <a:off x="3783" y="768"/>
              <a:ext cx="418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latin typeface="Arial" pitchFamily="-110" charset="0"/>
                </a:rPr>
                <a:t>Byte 2</a:t>
              </a:r>
            </a:p>
          </p:txBody>
        </p:sp>
      </p:grpSp>
      <p:sp>
        <p:nvSpPr>
          <p:cNvPr id="896020" name="Rectangle 20"/>
          <p:cNvSpPr>
            <a:spLocks noChangeArrowheads="1"/>
          </p:cNvSpPr>
          <p:nvPr/>
        </p:nvSpPr>
        <p:spPr bwMode="auto">
          <a:xfrm>
            <a:off x="0" y="2041525"/>
            <a:ext cx="3962400" cy="2359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 eaLnBrk="1" hangingPunct="1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000">
                <a:latin typeface="Arial" pitchFamily="-110" charset="0"/>
              </a:rPr>
              <a:t>Worst case is to keep replacing a block followed by a miss for it: </a:t>
            </a: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Ping Pong Effect</a:t>
            </a:r>
            <a:endParaRPr lang="en-US" sz="2800">
              <a:latin typeface="Arial" pitchFamily="-110" charset="0"/>
            </a:endParaRPr>
          </a:p>
          <a:p>
            <a:pPr marL="203200" indent="-203200" eaLnBrk="1" hangingPunct="1">
              <a:spcBef>
                <a:spcPct val="45000"/>
              </a:spcBef>
              <a:buClr>
                <a:srgbClr val="FF0000"/>
              </a:buClr>
              <a:buFontTx/>
              <a:buChar char="•"/>
            </a:pPr>
            <a:r>
              <a:rPr lang="en-US" sz="2000">
                <a:latin typeface="Arial" pitchFamily="-110" charset="0"/>
              </a:rPr>
              <a:t>To reduces misses:</a:t>
            </a: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 </a:t>
            </a:r>
          </a:p>
          <a:p>
            <a:pPr marL="685800" lvl="1" indent="-190500" eaLnBrk="1" hangingPunct="1">
              <a:spcBef>
                <a:spcPct val="45000"/>
              </a:spcBef>
              <a:buClr>
                <a:srgbClr val="FF0000"/>
              </a:buClr>
              <a:buFontTx/>
              <a:buChar char="–"/>
            </a:pPr>
            <a:r>
              <a:rPr lang="en-US" sz="1600">
                <a:solidFill>
                  <a:schemeClr val="accent2"/>
                </a:solidFill>
                <a:latin typeface="Arial" pitchFamily="-110" charset="0"/>
                <a:ea typeface="ＭＳ Ｐゴシック" pitchFamily="-110" charset="-128"/>
              </a:rPr>
              <a:t>make the cache size bigger</a:t>
            </a:r>
          </a:p>
          <a:p>
            <a:pPr marL="685800" lvl="1" indent="-190500" eaLnBrk="1" hangingPunct="1">
              <a:spcBef>
                <a:spcPct val="45000"/>
              </a:spcBef>
              <a:buClr>
                <a:srgbClr val="FF0000"/>
              </a:buClr>
              <a:buFontTx/>
              <a:buChar char="–"/>
            </a:pPr>
            <a:r>
              <a:rPr lang="en-US" sz="1600">
                <a:solidFill>
                  <a:schemeClr val="accent2"/>
                </a:solidFill>
                <a:latin typeface="Arial" pitchFamily="-110" charset="0"/>
                <a:ea typeface="ＭＳ Ｐゴシック" pitchFamily="-110" charset="-128"/>
              </a:rPr>
              <a:t>multiple entries for the same Cache Index</a:t>
            </a:r>
            <a:endParaRPr lang="en-US">
              <a:latin typeface="Arial" pitchFamily="-110" charset="0"/>
              <a:ea typeface="ＭＳ Ｐゴシック" pitchFamily="-110" charset="-128"/>
            </a:endParaRPr>
          </a:p>
        </p:txBody>
      </p:sp>
      <p:sp>
        <p:nvSpPr>
          <p:cNvPr id="896021" name="Rectangle 21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Direct-Mapped Cache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6" name="Line 2"/>
          <p:cNvSpPr>
            <a:spLocks noChangeShapeType="1"/>
          </p:cNvSpPr>
          <p:nvPr/>
        </p:nvSpPr>
        <p:spPr bwMode="auto">
          <a:xfrm flipH="1">
            <a:off x="762000" y="4954588"/>
            <a:ext cx="685800" cy="808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7027" name="Text Box 3"/>
          <p:cNvSpPr txBox="1">
            <a:spLocks noChangeArrowheads="1"/>
          </p:cNvSpPr>
          <p:nvPr/>
        </p:nvSpPr>
        <p:spPr bwMode="auto">
          <a:xfrm>
            <a:off x="228600" y="5762625"/>
            <a:ext cx="1066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Arial" pitchFamily="-110" charset="0"/>
              </a:rPr>
              <a:t># cache blocks</a:t>
            </a:r>
            <a:endParaRPr lang="en-US" b="1">
              <a:solidFill>
                <a:srgbClr val="000099"/>
              </a:solidFill>
              <a:latin typeface="Arial" pitchFamily="-110" charset="0"/>
            </a:endParaRPr>
          </a:p>
        </p:txBody>
      </p:sp>
      <p:sp>
        <p:nvSpPr>
          <p:cNvPr id="897028" name="AutoShape 4"/>
          <p:cNvSpPr>
            <a:spLocks/>
          </p:cNvSpPr>
          <p:nvPr/>
        </p:nvSpPr>
        <p:spPr bwMode="auto">
          <a:xfrm rot="-5380234">
            <a:off x="2172494" y="4610894"/>
            <a:ext cx="150812" cy="838200"/>
          </a:xfrm>
          <a:prstGeom prst="leftBrace">
            <a:avLst>
              <a:gd name="adj1" fmla="val 4631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7029" name="Line 5"/>
          <p:cNvSpPr>
            <a:spLocks noChangeShapeType="1"/>
          </p:cNvSpPr>
          <p:nvPr/>
        </p:nvSpPr>
        <p:spPr bwMode="auto">
          <a:xfrm flipH="1">
            <a:off x="1828800" y="51816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7030" name="Text Box 6"/>
          <p:cNvSpPr txBox="1">
            <a:spLocks noChangeArrowheads="1"/>
          </p:cNvSpPr>
          <p:nvPr/>
        </p:nvSpPr>
        <p:spPr bwMode="auto">
          <a:xfrm>
            <a:off x="1447800" y="586740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Arial" pitchFamily="-110" charset="0"/>
              </a:rPr>
              <a:t>Tag</a:t>
            </a:r>
            <a:endParaRPr lang="en-US" b="1">
              <a:solidFill>
                <a:srgbClr val="000099"/>
              </a:solidFill>
              <a:latin typeface="Arial" pitchFamily="-110" charset="0"/>
            </a:endParaRPr>
          </a:p>
        </p:txBody>
      </p:sp>
      <p:sp>
        <p:nvSpPr>
          <p:cNvPr id="897031" name="Line 7"/>
          <p:cNvSpPr>
            <a:spLocks noChangeShapeType="1"/>
          </p:cNvSpPr>
          <p:nvPr/>
        </p:nvSpPr>
        <p:spPr bwMode="auto">
          <a:xfrm flipH="1">
            <a:off x="2819400" y="5105400"/>
            <a:ext cx="228600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7032" name="Text Box 8"/>
          <p:cNvSpPr txBox="1">
            <a:spLocks noChangeArrowheads="1"/>
          </p:cNvSpPr>
          <p:nvPr/>
        </p:nvSpPr>
        <p:spPr bwMode="auto">
          <a:xfrm>
            <a:off x="2362200" y="5426075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Arial" pitchFamily="-110" charset="0"/>
              </a:rPr>
              <a:t>Valid bit</a:t>
            </a:r>
            <a:endParaRPr lang="en-US" b="1">
              <a:solidFill>
                <a:srgbClr val="000099"/>
              </a:solidFill>
            </a:endParaRPr>
          </a:p>
        </p:txBody>
      </p:sp>
      <p:sp>
        <p:nvSpPr>
          <p:cNvPr id="897033" name="Line 9"/>
          <p:cNvSpPr>
            <a:spLocks noChangeShapeType="1"/>
          </p:cNvSpPr>
          <p:nvPr/>
        </p:nvSpPr>
        <p:spPr bwMode="auto">
          <a:xfrm>
            <a:off x="3657600" y="5105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7034" name="Text Box 10"/>
          <p:cNvSpPr txBox="1">
            <a:spLocks noChangeArrowheads="1"/>
          </p:cNvSpPr>
          <p:nvPr/>
        </p:nvSpPr>
        <p:spPr bwMode="auto">
          <a:xfrm>
            <a:off x="3352800" y="5867400"/>
            <a:ext cx="838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Arial" pitchFamily="-110" charset="0"/>
              </a:rPr>
              <a:t>Word size</a:t>
            </a:r>
          </a:p>
        </p:txBody>
      </p:sp>
      <p:sp>
        <p:nvSpPr>
          <p:cNvPr id="89703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Accessing Cache</a:t>
            </a:r>
          </a:p>
        </p:txBody>
      </p:sp>
      <p:sp>
        <p:nvSpPr>
          <p:cNvPr id="897036" name="Rectangle 1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Cache Size depends on:</a:t>
            </a:r>
          </a:p>
          <a:p>
            <a:pPr lvl="1"/>
            <a:r>
              <a:rPr lang="en-US" sz="2000"/>
              <a:t># cache blocks</a:t>
            </a:r>
          </a:p>
          <a:p>
            <a:pPr lvl="1"/>
            <a:r>
              <a:rPr lang="en-US" sz="2000"/>
              <a:t># address bits</a:t>
            </a:r>
          </a:p>
          <a:p>
            <a:pPr lvl="1"/>
            <a:r>
              <a:rPr lang="en-US" sz="2000"/>
              <a:t>Word size</a:t>
            </a:r>
          </a:p>
          <a:p>
            <a:r>
              <a:rPr lang="en-US" sz="2400"/>
              <a:t>Example: </a:t>
            </a:r>
          </a:p>
          <a:p>
            <a:pPr lvl="1"/>
            <a:r>
              <a:rPr lang="en-US" sz="2000"/>
              <a:t>For n-bit address, 4-byte word &amp; 1024 cache blocks: </a:t>
            </a:r>
          </a:p>
          <a:p>
            <a:pPr lvl="1"/>
            <a:r>
              <a:rPr lang="en-US" sz="2000"/>
              <a:t>cache size = </a:t>
            </a:r>
          </a:p>
          <a:p>
            <a:pPr lvl="1">
              <a:buFontTx/>
              <a:buNone/>
            </a:pPr>
            <a:r>
              <a:rPr lang="en-US" sz="2000"/>
              <a:t>1024 [(n-10 -2) + 1 + 32] bit</a:t>
            </a:r>
          </a:p>
        </p:txBody>
      </p:sp>
      <p:graphicFrame>
        <p:nvGraphicFramePr>
          <p:cNvPr id="897037" name="Object 13"/>
          <p:cNvGraphicFramePr>
            <a:graphicFrameLocks noGrp="1" noChangeAspect="1"/>
          </p:cNvGraphicFramePr>
          <p:nvPr>
            <p:ph sz="half" idx="2"/>
          </p:nvPr>
        </p:nvGraphicFramePr>
        <p:xfrm>
          <a:off x="4387850" y="1295400"/>
          <a:ext cx="4578350" cy="490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66" name="Graphics Workshop Drawing" r:id="rId4" imgW="3784320" imgH="4057920" progId="">
                  <p:embed/>
                </p:oleObj>
              </mc:Choice>
              <mc:Fallback>
                <p:oleObj name="Graphics Workshop Drawing" r:id="rId4" imgW="3784320" imgH="40579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850" y="1295400"/>
                        <a:ext cx="4578350" cy="4908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Cache with Multi-Word/Block</a:t>
            </a:r>
          </a:p>
        </p:txBody>
      </p:sp>
      <p:graphicFrame>
        <p:nvGraphicFramePr>
          <p:cNvPr id="898051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524000" y="1144588"/>
          <a:ext cx="5715000" cy="377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14" name="Graphics Workshop Drawing" r:id="rId4" imgW="5583240" imgH="3692880" progId="">
                  <p:embed/>
                </p:oleObj>
              </mc:Choice>
              <mc:Fallback>
                <p:oleObj name="Graphics Workshop Drawing" r:id="rId4" imgW="5583240" imgH="36928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144588"/>
                        <a:ext cx="5715000" cy="3779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80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5067300"/>
            <a:ext cx="7924800" cy="1485900"/>
          </a:xfrm>
        </p:spPr>
        <p:txBody>
          <a:bodyPr/>
          <a:lstStyle/>
          <a:p>
            <a:r>
              <a:rPr lang="en-US" sz="1800"/>
              <a:t>Takes advantage of spatial locality to improve performance </a:t>
            </a:r>
          </a:p>
          <a:p>
            <a:r>
              <a:rPr lang="en-US" sz="1800"/>
              <a:t>Cache block address = (Block address) modulo (Number of cache blocks)</a:t>
            </a:r>
          </a:p>
          <a:p>
            <a:r>
              <a:rPr lang="en-US" sz="1800"/>
              <a:t>Block address = (byte address) / (bytes per block)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Line 2"/>
          <p:cNvSpPr>
            <a:spLocks noChangeShapeType="1"/>
          </p:cNvSpPr>
          <p:nvPr/>
        </p:nvSpPr>
        <p:spPr bwMode="auto">
          <a:xfrm>
            <a:off x="368300" y="4589463"/>
            <a:ext cx="1588" cy="17287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075" name="Line 3"/>
          <p:cNvSpPr>
            <a:spLocks noChangeShapeType="1"/>
          </p:cNvSpPr>
          <p:nvPr/>
        </p:nvSpPr>
        <p:spPr bwMode="auto">
          <a:xfrm>
            <a:off x="381000" y="6332538"/>
            <a:ext cx="19558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076" name="Rectangle 4"/>
          <p:cNvSpPr>
            <a:spLocks noChangeArrowheads="1"/>
          </p:cNvSpPr>
          <p:nvPr/>
        </p:nvSpPr>
        <p:spPr bwMode="auto">
          <a:xfrm>
            <a:off x="0" y="4071938"/>
            <a:ext cx="849313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b="1">
                <a:latin typeface="Arial" pitchFamily="-110" charset="0"/>
              </a:rPr>
              <a:t>Miss</a:t>
            </a:r>
          </a:p>
          <a:p>
            <a:pPr>
              <a:lnSpc>
                <a:spcPct val="85000"/>
              </a:lnSpc>
            </a:pPr>
            <a:r>
              <a:rPr lang="en-US" sz="1600" b="1">
                <a:latin typeface="Arial" pitchFamily="-110" charset="0"/>
              </a:rPr>
              <a:t>Penalty</a:t>
            </a:r>
          </a:p>
        </p:txBody>
      </p:sp>
      <p:sp>
        <p:nvSpPr>
          <p:cNvPr id="899077" name="Line 5"/>
          <p:cNvSpPr>
            <a:spLocks noChangeShapeType="1"/>
          </p:cNvSpPr>
          <p:nvPr/>
        </p:nvSpPr>
        <p:spPr bwMode="auto">
          <a:xfrm flipV="1">
            <a:off x="381000" y="4835525"/>
            <a:ext cx="1498600" cy="95726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078" name="Rectangle 6"/>
          <p:cNvSpPr>
            <a:spLocks noChangeArrowheads="1"/>
          </p:cNvSpPr>
          <p:nvPr/>
        </p:nvSpPr>
        <p:spPr bwMode="auto">
          <a:xfrm>
            <a:off x="1268413" y="6332538"/>
            <a:ext cx="11969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Arial" pitchFamily="-110" charset="0"/>
              </a:rPr>
              <a:t>Block Size</a:t>
            </a:r>
          </a:p>
        </p:txBody>
      </p:sp>
      <p:sp>
        <p:nvSpPr>
          <p:cNvPr id="899079" name="Line 7"/>
          <p:cNvSpPr>
            <a:spLocks noChangeShapeType="1"/>
          </p:cNvSpPr>
          <p:nvPr/>
        </p:nvSpPr>
        <p:spPr bwMode="auto">
          <a:xfrm>
            <a:off x="3187700" y="4627563"/>
            <a:ext cx="1588" cy="17287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080" name="Line 8"/>
          <p:cNvSpPr>
            <a:spLocks noChangeShapeType="1"/>
          </p:cNvSpPr>
          <p:nvPr/>
        </p:nvSpPr>
        <p:spPr bwMode="auto">
          <a:xfrm>
            <a:off x="3200400" y="6372225"/>
            <a:ext cx="19558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081" name="Rectangle 9"/>
          <p:cNvSpPr>
            <a:spLocks noChangeArrowheads="1"/>
          </p:cNvSpPr>
          <p:nvPr/>
        </p:nvSpPr>
        <p:spPr bwMode="auto">
          <a:xfrm>
            <a:off x="2819400" y="4087813"/>
            <a:ext cx="579438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b="1">
                <a:latin typeface="Arial" pitchFamily="-110" charset="0"/>
              </a:rPr>
              <a:t>Miss</a:t>
            </a:r>
            <a:endParaRPr lang="en-US" sz="1800" b="1">
              <a:latin typeface="Arial" pitchFamily="-110" charset="0"/>
            </a:endParaRPr>
          </a:p>
          <a:p>
            <a:pPr>
              <a:lnSpc>
                <a:spcPct val="85000"/>
              </a:lnSpc>
            </a:pPr>
            <a:r>
              <a:rPr lang="en-US" sz="1600" b="1">
                <a:latin typeface="Arial" pitchFamily="-110" charset="0"/>
              </a:rPr>
              <a:t>Rate</a:t>
            </a:r>
            <a:endParaRPr lang="en-US" sz="1800" b="1">
              <a:latin typeface="Arial" pitchFamily="-110" charset="0"/>
            </a:endParaRPr>
          </a:p>
        </p:txBody>
      </p:sp>
      <p:sp>
        <p:nvSpPr>
          <p:cNvPr id="899087" name="Line 15"/>
          <p:cNvSpPr>
            <a:spLocks noChangeShapeType="1"/>
          </p:cNvSpPr>
          <p:nvPr/>
        </p:nvSpPr>
        <p:spPr bwMode="auto">
          <a:xfrm flipV="1">
            <a:off x="3822700" y="4603750"/>
            <a:ext cx="292100" cy="1035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088" name="Rectangle 16"/>
          <p:cNvSpPr>
            <a:spLocks noChangeArrowheads="1"/>
          </p:cNvSpPr>
          <p:nvPr/>
        </p:nvSpPr>
        <p:spPr bwMode="auto">
          <a:xfrm>
            <a:off x="3505200" y="4387850"/>
            <a:ext cx="2262188" cy="258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>
                <a:latin typeface="Arial" pitchFamily="-110" charset="0"/>
              </a:rPr>
              <a:t>Exploits Spatial Locality</a:t>
            </a:r>
          </a:p>
        </p:txBody>
      </p:sp>
      <p:sp>
        <p:nvSpPr>
          <p:cNvPr id="899090" name="Rectangle 18"/>
          <p:cNvSpPr>
            <a:spLocks noChangeArrowheads="1"/>
          </p:cNvSpPr>
          <p:nvPr/>
        </p:nvSpPr>
        <p:spPr bwMode="auto">
          <a:xfrm>
            <a:off x="4191000" y="4943475"/>
            <a:ext cx="1595438" cy="674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>
                <a:latin typeface="Arial" pitchFamily="-110" charset="0"/>
              </a:rPr>
              <a:t>Fewer blocks: </a:t>
            </a:r>
          </a:p>
          <a:p>
            <a:pPr>
              <a:lnSpc>
                <a:spcPct val="85000"/>
              </a:lnSpc>
            </a:pPr>
            <a:r>
              <a:rPr lang="en-US" sz="1600">
                <a:latin typeface="Arial" pitchFamily="-110" charset="0"/>
              </a:rPr>
              <a:t>compromises</a:t>
            </a:r>
          </a:p>
          <a:p>
            <a:pPr>
              <a:lnSpc>
                <a:spcPct val="85000"/>
              </a:lnSpc>
            </a:pPr>
            <a:r>
              <a:rPr lang="en-US" sz="1600">
                <a:latin typeface="Arial" pitchFamily="-110" charset="0"/>
              </a:rPr>
              <a:t>temporal locality</a:t>
            </a:r>
          </a:p>
        </p:txBody>
      </p:sp>
      <p:sp>
        <p:nvSpPr>
          <p:cNvPr id="899091" name="Line 19"/>
          <p:cNvSpPr>
            <a:spLocks noChangeShapeType="1"/>
          </p:cNvSpPr>
          <p:nvPr/>
        </p:nvSpPr>
        <p:spPr bwMode="auto">
          <a:xfrm>
            <a:off x="6675438" y="4583113"/>
            <a:ext cx="1587" cy="17287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092" name="Line 20"/>
          <p:cNvSpPr>
            <a:spLocks noChangeShapeType="1"/>
          </p:cNvSpPr>
          <p:nvPr/>
        </p:nvSpPr>
        <p:spPr bwMode="auto">
          <a:xfrm>
            <a:off x="6688138" y="6326188"/>
            <a:ext cx="19558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093" name="Rectangle 21"/>
          <p:cNvSpPr>
            <a:spLocks noChangeArrowheads="1"/>
          </p:cNvSpPr>
          <p:nvPr/>
        </p:nvSpPr>
        <p:spPr bwMode="auto">
          <a:xfrm>
            <a:off x="6230938" y="3787775"/>
            <a:ext cx="928687" cy="674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>
                <a:latin typeface="Arial" pitchFamily="-110" charset="0"/>
              </a:rPr>
              <a:t>Average</a:t>
            </a:r>
          </a:p>
          <a:p>
            <a:pPr algn="ctr">
              <a:lnSpc>
                <a:spcPct val="85000"/>
              </a:lnSpc>
            </a:pPr>
            <a:r>
              <a:rPr lang="en-US" sz="1600" b="1">
                <a:latin typeface="Arial" pitchFamily="-110" charset="0"/>
              </a:rPr>
              <a:t>Access</a:t>
            </a:r>
          </a:p>
          <a:p>
            <a:pPr algn="ctr">
              <a:lnSpc>
                <a:spcPct val="85000"/>
              </a:lnSpc>
            </a:pPr>
            <a:r>
              <a:rPr lang="en-US" sz="1600" b="1">
                <a:latin typeface="Arial" pitchFamily="-110" charset="0"/>
              </a:rPr>
              <a:t>Time</a:t>
            </a:r>
          </a:p>
        </p:txBody>
      </p:sp>
      <p:sp>
        <p:nvSpPr>
          <p:cNvPr id="899099" name="Line 27"/>
          <p:cNvSpPr>
            <a:spLocks noChangeShapeType="1"/>
          </p:cNvSpPr>
          <p:nvPr/>
        </p:nvSpPr>
        <p:spPr bwMode="auto">
          <a:xfrm flipH="1" flipV="1">
            <a:off x="4648200" y="56388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100" name="Rectangle 28"/>
          <p:cNvSpPr>
            <a:spLocks noChangeArrowheads="1"/>
          </p:cNvSpPr>
          <p:nvPr/>
        </p:nvSpPr>
        <p:spPr bwMode="auto">
          <a:xfrm>
            <a:off x="6916738" y="4806950"/>
            <a:ext cx="2227262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>
                <a:latin typeface="Arial" pitchFamily="-110" charset="0"/>
              </a:rPr>
              <a:t>Increased Miss Penalty</a:t>
            </a:r>
          </a:p>
          <a:p>
            <a:pPr algn="ctr">
              <a:lnSpc>
                <a:spcPct val="85000"/>
              </a:lnSpc>
            </a:pPr>
            <a:r>
              <a:rPr lang="en-US" sz="1600">
                <a:latin typeface="Arial" pitchFamily="-110" charset="0"/>
              </a:rPr>
              <a:t>&amp; Miss Rate</a:t>
            </a:r>
          </a:p>
        </p:txBody>
      </p:sp>
      <p:sp>
        <p:nvSpPr>
          <p:cNvPr id="899101" name="Rectangle 29"/>
          <p:cNvSpPr>
            <a:spLocks noChangeArrowheads="1"/>
          </p:cNvSpPr>
          <p:nvPr/>
        </p:nvSpPr>
        <p:spPr bwMode="auto">
          <a:xfrm>
            <a:off x="4011613" y="6372225"/>
            <a:ext cx="11969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Arial" pitchFamily="-110" charset="0"/>
              </a:rPr>
              <a:t>Block Size</a:t>
            </a:r>
          </a:p>
        </p:txBody>
      </p:sp>
      <p:sp>
        <p:nvSpPr>
          <p:cNvPr id="899102" name="Rectangle 30"/>
          <p:cNvSpPr>
            <a:spLocks noChangeArrowheads="1"/>
          </p:cNvSpPr>
          <p:nvPr/>
        </p:nvSpPr>
        <p:spPr bwMode="auto">
          <a:xfrm>
            <a:off x="7499350" y="6326188"/>
            <a:ext cx="11969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Arial" pitchFamily="-110" charset="0"/>
              </a:rPr>
              <a:t>Block Size</a:t>
            </a:r>
          </a:p>
        </p:txBody>
      </p:sp>
      <p:sp>
        <p:nvSpPr>
          <p:cNvPr id="899104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Determining Block Size</a:t>
            </a:r>
          </a:p>
        </p:txBody>
      </p:sp>
      <p:sp>
        <p:nvSpPr>
          <p:cNvPr id="899105" name="Rectangle 3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1800" dirty="0"/>
              <a:t>Larger block size take advantage of spatial locality BUT:</a:t>
            </a:r>
          </a:p>
          <a:p>
            <a:pPr lvl="1"/>
            <a:r>
              <a:rPr lang="en-US" sz="1600" dirty="0"/>
              <a:t>Larger block size means larger miss penalty:</a:t>
            </a:r>
          </a:p>
          <a:p>
            <a:pPr lvl="2"/>
            <a:r>
              <a:rPr lang="en-US" sz="1400" dirty="0"/>
              <a:t>Takes longer time to fill up the block</a:t>
            </a:r>
          </a:p>
          <a:p>
            <a:pPr lvl="1"/>
            <a:r>
              <a:rPr lang="en-US" sz="1600" dirty="0"/>
              <a:t>If block size is too big relative to cache size, miss rate will go up</a:t>
            </a:r>
          </a:p>
          <a:p>
            <a:pPr lvl="2"/>
            <a:r>
              <a:rPr lang="en-US" sz="1400" dirty="0"/>
              <a:t>Too few cache blocks</a:t>
            </a:r>
          </a:p>
          <a:p>
            <a:r>
              <a:rPr lang="en-US" sz="1800" dirty="0"/>
              <a:t>Average Access Time </a:t>
            </a:r>
            <a:r>
              <a:rPr lang="en-US" sz="1800"/>
              <a:t>= </a:t>
            </a:r>
            <a:r>
              <a:rPr lang="en-US" sz="1800" smtClean="0"/>
              <a:t>Hit Time </a:t>
            </a:r>
            <a:r>
              <a:rPr lang="en-US" sz="1800" dirty="0"/>
              <a:t>+  Miss Penalty * Miss Rate</a:t>
            </a:r>
          </a:p>
        </p:txBody>
      </p:sp>
      <p:sp>
        <p:nvSpPr>
          <p:cNvPr id="899107" name="Freeform 35"/>
          <p:cNvSpPr>
            <a:spLocks/>
          </p:cNvSpPr>
          <p:nvPr/>
        </p:nvSpPr>
        <p:spPr bwMode="auto">
          <a:xfrm>
            <a:off x="3352800" y="4876800"/>
            <a:ext cx="1549400" cy="1331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8" y="704"/>
              </a:cxn>
              <a:cxn ang="0">
                <a:pos x="752" y="808"/>
              </a:cxn>
              <a:cxn ang="0">
                <a:pos x="976" y="640"/>
              </a:cxn>
            </a:cxnLst>
            <a:rect l="0" t="0" r="r" b="b"/>
            <a:pathLst>
              <a:path w="976" h="839">
                <a:moveTo>
                  <a:pt x="0" y="0"/>
                </a:moveTo>
                <a:cubicBezTo>
                  <a:pt x="61" y="117"/>
                  <a:pt x="243" y="569"/>
                  <a:pt x="368" y="704"/>
                </a:cubicBezTo>
                <a:cubicBezTo>
                  <a:pt x="493" y="839"/>
                  <a:pt x="651" y="819"/>
                  <a:pt x="752" y="808"/>
                </a:cubicBezTo>
                <a:cubicBezTo>
                  <a:pt x="853" y="797"/>
                  <a:pt x="929" y="675"/>
                  <a:pt x="976" y="64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108" name="Freeform 36"/>
          <p:cNvSpPr>
            <a:spLocks/>
          </p:cNvSpPr>
          <p:nvPr/>
        </p:nvSpPr>
        <p:spPr bwMode="auto">
          <a:xfrm>
            <a:off x="6781800" y="4800600"/>
            <a:ext cx="1397000" cy="1339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4" y="704"/>
              </a:cxn>
              <a:cxn ang="0">
                <a:pos x="600" y="808"/>
              </a:cxn>
              <a:cxn ang="0">
                <a:pos x="880" y="488"/>
              </a:cxn>
            </a:cxnLst>
            <a:rect l="0" t="0" r="r" b="b"/>
            <a:pathLst>
              <a:path w="880" h="844">
                <a:moveTo>
                  <a:pt x="0" y="0"/>
                </a:moveTo>
                <a:cubicBezTo>
                  <a:pt x="44" y="117"/>
                  <a:pt x="164" y="569"/>
                  <a:pt x="264" y="704"/>
                </a:cubicBezTo>
                <a:cubicBezTo>
                  <a:pt x="364" y="839"/>
                  <a:pt x="497" y="844"/>
                  <a:pt x="600" y="808"/>
                </a:cubicBezTo>
                <a:cubicBezTo>
                  <a:pt x="703" y="772"/>
                  <a:pt x="822" y="555"/>
                  <a:pt x="880" y="488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109" name="Line 37"/>
          <p:cNvSpPr>
            <a:spLocks noChangeShapeType="1"/>
          </p:cNvSpPr>
          <p:nvPr/>
        </p:nvSpPr>
        <p:spPr bwMode="auto">
          <a:xfrm flipH="1" flipV="1">
            <a:off x="7924800" y="5257800"/>
            <a:ext cx="76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MBC">
  <a:themeElements>
    <a:clrScheme name="UMBC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UMBC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MBC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MB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X:Templates:My Templates:UMBC.pot</Template>
  <TotalTime>3332</TotalTime>
  <Words>4006</Words>
  <Application>Microsoft Macintosh PowerPoint</Application>
  <PresentationFormat>On-screen Show (4:3)</PresentationFormat>
  <Paragraphs>596</Paragraphs>
  <Slides>47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UMBC</vt:lpstr>
      <vt:lpstr>Graphics Workshop Drawing</vt:lpstr>
      <vt:lpstr>Document</vt:lpstr>
      <vt:lpstr>Equation</vt:lpstr>
      <vt:lpstr>Bitmap Image</vt:lpstr>
      <vt:lpstr>VISIO</vt:lpstr>
      <vt:lpstr>Chart</vt:lpstr>
      <vt:lpstr>CMSC 611: Advanced Computer Architecture</vt:lpstr>
      <vt:lpstr>Memory Hierarchy </vt:lpstr>
      <vt:lpstr>Memory Hierarchy Terminology </vt:lpstr>
      <vt:lpstr>Memory Hierarchy Design Issues</vt:lpstr>
      <vt:lpstr>The Basics of Cache </vt:lpstr>
      <vt:lpstr>Direct-Mapped Cache </vt:lpstr>
      <vt:lpstr>Accessing Cache</vt:lpstr>
      <vt:lpstr>Cache with Multi-Word/Block</vt:lpstr>
      <vt:lpstr>Determining Block Size</vt:lpstr>
      <vt:lpstr>Block Placement</vt:lpstr>
      <vt:lpstr>N-way Set Associative Cache</vt:lpstr>
      <vt:lpstr>Locating a Block in Associative Cache</vt:lpstr>
      <vt:lpstr>Fully Associative Cache</vt:lpstr>
      <vt:lpstr>Handling Cache Misses</vt:lpstr>
      <vt:lpstr>Write Through via Buffering</vt:lpstr>
      <vt:lpstr>Block Replacement Strategy</vt:lpstr>
      <vt:lpstr>Measuring Cache Performance</vt:lpstr>
      <vt:lpstr>Example</vt:lpstr>
      <vt:lpstr>Classifying Cache Misses</vt:lpstr>
      <vt:lpstr>Improving Cache Performance</vt:lpstr>
      <vt:lpstr>Miss Rate Distribution</vt:lpstr>
      <vt:lpstr>Techniques for Reducing Misses</vt:lpstr>
      <vt:lpstr>Reduce Misses via Larger Block Size</vt:lpstr>
      <vt:lpstr>Reduce Misses via Higher Associativity</vt:lpstr>
      <vt:lpstr>Example</vt:lpstr>
      <vt:lpstr>Victim Cache Approach</vt:lpstr>
      <vt:lpstr>Pseudo-Associativity Mechanism</vt:lpstr>
      <vt:lpstr>H/W Pre-fetching of Instructions &amp; Data</vt:lpstr>
      <vt:lpstr>Software Pre-fetching Data</vt:lpstr>
      <vt:lpstr>Compiler-based Cache Optimizations</vt:lpstr>
      <vt:lpstr>Examples</vt:lpstr>
      <vt:lpstr>Loop Fusion Example</vt:lpstr>
      <vt:lpstr>Blocking Example</vt:lpstr>
      <vt:lpstr>Blocking Example</vt:lpstr>
      <vt:lpstr>Blocking Factor</vt:lpstr>
      <vt:lpstr>Efficiency of Compiler-Based Cache Opt.</vt:lpstr>
      <vt:lpstr>Reducing Miss Penalty</vt:lpstr>
      <vt:lpstr>Read Priority over Write on Miss</vt:lpstr>
      <vt:lpstr>Sub-block Placement</vt:lpstr>
      <vt:lpstr>Early Restart and Critical Word First</vt:lpstr>
      <vt:lpstr>Victim Cache Approach</vt:lpstr>
      <vt:lpstr>Non-blocking Caches</vt:lpstr>
      <vt:lpstr>Performance of Non-blocking Caches</vt:lpstr>
      <vt:lpstr>Second Level Cache</vt:lpstr>
      <vt:lpstr>Local vs Global Misses</vt:lpstr>
      <vt:lpstr>L2 Cache Parameters</vt:lpstr>
      <vt:lpstr>Reducing Hit Time</vt:lpstr>
    </vt:vector>
  </TitlesOfParts>
  <Company>˧怀쿘Ί뿿킀΂쿘˧뛼뿿큰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611: Advanced Computer Architecture</dc:title>
  <dc:creator>Marc Olano</dc:creator>
  <cp:lastModifiedBy>Marc Olano</cp:lastModifiedBy>
  <cp:revision>73</cp:revision>
  <cp:lastPrinted>2003-09-04T21:28:06Z</cp:lastPrinted>
  <dcterms:created xsi:type="dcterms:W3CDTF">2010-11-03T00:45:30Z</dcterms:created>
  <dcterms:modified xsi:type="dcterms:W3CDTF">2014-11-04T19:30:30Z</dcterms:modified>
</cp:coreProperties>
</file>