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embeddings/oleObject2.bin" ContentType="application/vnd.openxmlformats-officedocument.oleObject"/>
  <Override PartName="/ppt/notesSlides/notesSlide7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5.bin" ContentType="application/vnd.openxmlformats-officedocument.oleObject"/>
  <Override PartName="/ppt/notesSlides/notesSlide12.xml" ContentType="application/vnd.openxmlformats-officedocument.presentationml.notesSlide+xml"/>
  <Override PartName="/ppt/embeddings/oleObject6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7.bin" ContentType="application/vnd.openxmlformats-officedocument.oleObject"/>
  <Override PartName="/ppt/notesSlides/notesSlide15.xml" ContentType="application/vnd.openxmlformats-officedocument.presentationml.notesSlide+xml"/>
  <Override PartName="/ppt/embeddings/oleObject8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9.bin" ContentType="application/vnd.openxmlformats-officedocument.oleObject"/>
  <Override PartName="/ppt/notesSlides/notesSlide18.xml" ContentType="application/vnd.openxmlformats-officedocument.presentationml.notesSlide+xml"/>
  <Override PartName="/ppt/embeddings/oleObject1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61"/>
  </p:notesMasterIdLst>
  <p:handoutMasterIdLst>
    <p:handoutMasterId r:id="rId62"/>
  </p:handoutMasterIdLst>
  <p:sldIdLst>
    <p:sldId id="256" r:id="rId2"/>
    <p:sldId id="275" r:id="rId3"/>
    <p:sldId id="257" r:id="rId4"/>
    <p:sldId id="276" r:id="rId5"/>
    <p:sldId id="28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8" r:id="rId16"/>
    <p:sldId id="279" r:id="rId17"/>
    <p:sldId id="280" r:id="rId18"/>
    <p:sldId id="281" r:id="rId19"/>
    <p:sldId id="287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04" r:id="rId38"/>
    <p:sldId id="288" r:id="rId39"/>
    <p:sldId id="289" r:id="rId40"/>
    <p:sldId id="290" r:id="rId41"/>
    <p:sldId id="291" r:id="rId42"/>
    <p:sldId id="292" r:id="rId43"/>
    <p:sldId id="293" r:id="rId44"/>
    <p:sldId id="322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23" r:id="rId55"/>
    <p:sldId id="303" r:id="rId56"/>
    <p:sldId id="324" r:id="rId57"/>
    <p:sldId id="325" r:id="rId58"/>
    <p:sldId id="284" r:id="rId59"/>
    <p:sldId id="285" r:id="rId6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D360"/>
    <a:srgbClr val="99CCFF"/>
    <a:srgbClr val="FFFF66"/>
    <a:srgbClr val="008080"/>
    <a:srgbClr val="000099"/>
    <a:srgbClr val="2E7F7F"/>
    <a:srgbClr val="800000"/>
    <a:srgbClr val="0033CC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95" d="100"/>
          <a:sy n="95" d="100"/>
        </p:scale>
        <p:origin x="-400" y="-104"/>
      </p:cViewPr>
      <p:guideLst>
        <p:guide orient="horz" pos="3408"/>
        <p:guide orient="horz" pos="2715"/>
        <p:guide orient="horz" pos="3292"/>
        <p:guide orient="horz" pos="364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928"/>
    </p:cViewPr>
  </p:sorterViewPr>
  <p:notesViewPr>
    <p:cSldViewPr snapToObjects="1">
      <p:cViewPr varScale="1">
        <p:scale>
          <a:sx n="58" d="100"/>
          <a:sy n="58" d="100"/>
        </p:scale>
        <p:origin x="-177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7B55FCC-4377-4143-ADDA-B5212EBC1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160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2C8E2C8E-B35B-BB4B-BD17-01FAA7EF7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093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2A2E5B-3E75-D948-B20D-8ECF08EAEE22}" type="slidenum">
              <a:rPr lang="en-US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AB3C3D-31D1-E142-8E09-067BEFA47E36}" type="slidenum">
              <a:rPr lang="en-US"/>
              <a:pPr/>
              <a:t>12</a:t>
            </a:fld>
            <a:endParaRPr lang="en-US"/>
          </a:p>
        </p:txBody>
      </p:sp>
      <p:sp>
        <p:nvSpPr>
          <p:cNvPr id="8949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B4866C-BC33-B24A-AF7C-DEEC8ECFD2C6}" type="slidenum">
              <a:rPr lang="en-US"/>
              <a:pPr/>
              <a:t>13</a:t>
            </a:fld>
            <a:endParaRPr lang="en-US"/>
          </a:p>
        </p:txBody>
      </p:sp>
      <p:sp>
        <p:nvSpPr>
          <p:cNvPr id="897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CAA896-A930-1548-831F-7425988EFC79}" type="slidenum">
              <a:rPr lang="en-US"/>
              <a:pPr/>
              <a:t>14</a:t>
            </a:fld>
            <a:endParaRPr lang="en-US"/>
          </a:p>
        </p:txBody>
      </p:sp>
      <p:sp>
        <p:nvSpPr>
          <p:cNvPr id="899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A4380-567A-E84E-A89B-529CE2DDAF6F}" type="slidenum">
              <a:rPr lang="en-US"/>
              <a:pPr/>
              <a:t>15</a:t>
            </a:fld>
            <a:endParaRPr lang="en-US"/>
          </a:p>
        </p:txBody>
      </p:sp>
      <p:sp>
        <p:nvSpPr>
          <p:cNvPr id="901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F04B4-1218-7049-BEEB-A0FA6B7182CD}" type="slidenum">
              <a:rPr lang="en-US"/>
              <a:pPr/>
              <a:t>16</a:t>
            </a:fld>
            <a:endParaRPr lang="en-US"/>
          </a:p>
        </p:txBody>
      </p:sp>
      <p:sp>
        <p:nvSpPr>
          <p:cNvPr id="903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459974-433F-D049-9DA8-A1FC517A37E0}" type="slidenum">
              <a:rPr lang="en-US"/>
              <a:pPr/>
              <a:t>17</a:t>
            </a:fld>
            <a:endParaRPr lang="en-US"/>
          </a:p>
        </p:txBody>
      </p:sp>
      <p:sp>
        <p:nvSpPr>
          <p:cNvPr id="905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E78661-BFB3-AC40-B938-423B8A7B8807}" type="slidenum">
              <a:rPr lang="en-US"/>
              <a:pPr/>
              <a:t>18</a:t>
            </a:fld>
            <a:endParaRPr lang="en-US"/>
          </a:p>
        </p:txBody>
      </p:sp>
      <p:sp>
        <p:nvSpPr>
          <p:cNvPr id="907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40C2B6-1B07-884F-B91F-3F3DE8F690F2}" type="slidenum">
              <a:rPr lang="en-US"/>
              <a:pPr/>
              <a:t>58</a:t>
            </a:fld>
            <a:endParaRPr lang="en-US"/>
          </a:p>
        </p:txBody>
      </p:sp>
      <p:sp>
        <p:nvSpPr>
          <p:cNvPr id="913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A2C551-DA0E-D04B-91F3-9C4C4ED91473}" type="slidenum">
              <a:rPr lang="en-US"/>
              <a:pPr/>
              <a:t>59</a:t>
            </a:fld>
            <a:endParaRPr lang="en-US"/>
          </a:p>
        </p:txBody>
      </p:sp>
      <p:sp>
        <p:nvSpPr>
          <p:cNvPr id="915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803B69-0A20-954D-A89A-76C94E753E04}" type="slidenum">
              <a:rPr lang="en-US"/>
              <a:pPr/>
              <a:t>3</a:t>
            </a:fld>
            <a:endParaRPr lang="en-US"/>
          </a:p>
        </p:txBody>
      </p:sp>
      <p:sp>
        <p:nvSpPr>
          <p:cNvPr id="880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2FDA04-3277-2A48-9F11-9C5CB4828DE1}" type="slidenum">
              <a:rPr lang="en-US"/>
              <a:pPr/>
              <a:t>5</a:t>
            </a:fld>
            <a:endParaRPr lang="en-US"/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3063"/>
          </a:xfrm>
          <a:noFill/>
          <a:ln/>
        </p:spPr>
        <p:txBody>
          <a:bodyPr lIns="92184" tIns="45282" rIns="92184" bIns="45282"/>
          <a:lstStyle/>
          <a:p>
            <a:endParaRPr lang="en-US"/>
          </a:p>
        </p:txBody>
      </p:sp>
      <p:sp>
        <p:nvSpPr>
          <p:cNvPr id="109572" name="Rectangle 3"/>
          <p:cNvSpPr>
            <a:spLocks noGrp="1" noRot="1" noChangeAspect="1" noChangeArrowheads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1230AD-612A-C24B-957B-3F5E3A7C2C69}" type="slidenum">
              <a:rPr lang="en-US"/>
              <a:pPr/>
              <a:t>6</a:t>
            </a:fld>
            <a:endParaRPr lang="en-US"/>
          </a:p>
        </p:txBody>
      </p:sp>
      <p:sp>
        <p:nvSpPr>
          <p:cNvPr id="882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7B508-91F1-BF4D-A4DA-E89DEDA5C03B}" type="slidenum">
              <a:rPr lang="en-US"/>
              <a:pPr/>
              <a:t>7</a:t>
            </a:fld>
            <a:endParaRPr lang="en-US"/>
          </a:p>
        </p:txBody>
      </p:sp>
      <p:sp>
        <p:nvSpPr>
          <p:cNvPr id="884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DEFC99-EBC1-2C4C-ADC1-B200D489F7D0}" type="slidenum">
              <a:rPr lang="en-US"/>
              <a:pPr/>
              <a:t>8</a:t>
            </a:fld>
            <a:endParaRPr lang="en-US"/>
          </a:p>
        </p:txBody>
      </p:sp>
      <p:sp>
        <p:nvSpPr>
          <p:cNvPr id="886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CFED6-AD06-F449-AE02-665AEE06D834}" type="slidenum">
              <a:rPr lang="en-US"/>
              <a:pPr/>
              <a:t>9</a:t>
            </a:fld>
            <a:endParaRPr lang="en-US"/>
          </a:p>
        </p:txBody>
      </p:sp>
      <p:sp>
        <p:nvSpPr>
          <p:cNvPr id="888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51DCB5-6F47-E74F-90E1-D8168CBAEF05}" type="slidenum">
              <a:rPr lang="en-US"/>
              <a:pPr/>
              <a:t>10</a:t>
            </a:fld>
            <a:endParaRPr lang="en-US"/>
          </a:p>
        </p:txBody>
      </p:sp>
      <p:sp>
        <p:nvSpPr>
          <p:cNvPr id="8908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6A5791-471F-7F4D-A0D3-08B1D064BA4A}" type="slidenum">
              <a:rPr lang="en-US"/>
              <a:pPr/>
              <a:t>11</a:t>
            </a:fld>
            <a:endParaRPr lang="en-US"/>
          </a:p>
        </p:txBody>
      </p:sp>
      <p:sp>
        <p:nvSpPr>
          <p:cNvPr id="8929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772400" cy="12192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371600"/>
          </a:xfrm>
          <a:solidFill>
            <a:srgbClr val="FFCC00"/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3886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3886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909" y="54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382D9-7D51-304A-8EF3-F466063901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61" r:id="rId7"/>
    <p:sldLayoutId id="2147483662" r:id="rId8"/>
    <p:sldLayoutId id="2147483663" r:id="rId9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7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8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9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0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1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6" Type="http://schemas.openxmlformats.org/officeDocument/2006/relationships/oleObject" Target="../embeddings/oleObject4.bin"/><Relationship Id="rId7" Type="http://schemas.openxmlformats.org/officeDocument/2006/relationships/image" Target="../media/image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CMSC 611: Advanced Computer Architecture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Branch Prediction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0" y="6461125"/>
            <a:ext cx="484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Times New Roman" charset="0"/>
              </a:rPr>
              <a:t>Some material adapted from Mohamed Younis, UMBC CMSC 611 Spr 2003 course slides</a:t>
            </a:r>
          </a:p>
          <a:p>
            <a:r>
              <a:rPr lang="en-US" sz="1000">
                <a:latin typeface="Times New Roman" charset="0"/>
              </a:rPr>
              <a:t>Some material adapted from Hennessy &amp; Patterson / © 2003 Elsevier Science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Branch Prediction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Simplest dynamic branch-prediction scheme</a:t>
            </a:r>
            <a:endParaRPr lang="en-US" sz="2400" dirty="0" smtClean="0"/>
          </a:p>
          <a:p>
            <a:pPr lvl="1"/>
            <a:r>
              <a:rPr lang="en-US" sz="2000" dirty="0" smtClean="0"/>
              <a:t>Use </a:t>
            </a:r>
            <a:r>
              <a:rPr lang="en-US" sz="2000" dirty="0"/>
              <a:t>a branch history table to track when the branch was taken and not taken</a:t>
            </a:r>
          </a:p>
          <a:p>
            <a:pPr lvl="1"/>
            <a:r>
              <a:rPr lang="en-US" sz="2000" dirty="0"/>
              <a:t>Branch history table is </a:t>
            </a:r>
            <a:r>
              <a:rPr lang="en-US" sz="2000" dirty="0" smtClean="0"/>
              <a:t>a 1</a:t>
            </a:r>
            <a:r>
              <a:rPr lang="en-US" sz="2000" dirty="0"/>
              <a:t>-bit buffer indexed by lower bits of PC address with the bit is set to reflect the whether or not </a:t>
            </a:r>
            <a:r>
              <a:rPr lang="en-US" sz="2000" dirty="0" smtClean="0"/>
              <a:t>the branch was taken </a:t>
            </a:r>
            <a:r>
              <a:rPr lang="en-US" sz="2000" dirty="0"/>
              <a:t>last time</a:t>
            </a:r>
          </a:p>
          <a:p>
            <a:r>
              <a:rPr lang="en-US" sz="2400" dirty="0"/>
              <a:t>Performance = </a:t>
            </a:r>
            <a:r>
              <a:rPr lang="en-US" sz="2000" dirty="0" err="1"/>
              <a:t>ƒ(accuracy</a:t>
            </a:r>
            <a:r>
              <a:rPr lang="en-US" sz="2000" dirty="0"/>
              <a:t>, cost of </a:t>
            </a:r>
            <a:r>
              <a:rPr lang="en-US" sz="2000" dirty="0" err="1"/>
              <a:t>misprediction</a:t>
            </a:r>
            <a:r>
              <a:rPr lang="en-US" sz="2000" dirty="0"/>
              <a:t>)</a:t>
            </a:r>
          </a:p>
          <a:p>
            <a:r>
              <a:rPr lang="en-US" sz="2400" dirty="0"/>
              <a:t>Problem: in a nested loop, 1-bit branch history table will cause two </a:t>
            </a:r>
            <a:r>
              <a:rPr lang="en-US" sz="2400" dirty="0" err="1"/>
              <a:t>mispredictions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End of loop case, when it exits instead of looping</a:t>
            </a:r>
          </a:p>
          <a:p>
            <a:pPr lvl="1"/>
            <a:r>
              <a:rPr lang="en-US" sz="2000" dirty="0"/>
              <a:t>First time through loop on next time through code, when it predicts exit instead of looping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2-bit Branch History Table</a:t>
            </a:r>
          </a:p>
        </p:txBody>
      </p:sp>
      <p:sp>
        <p:nvSpPr>
          <p:cNvPr id="8919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A two-bit buffer better captures the history of the branch instruction</a:t>
            </a:r>
          </a:p>
          <a:p>
            <a:r>
              <a:rPr lang="en-US" sz="2800" dirty="0"/>
              <a:t>A prediction must miss twice to change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304800" y="4439920"/>
            <a:ext cx="1752600" cy="104648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Predict Not Taken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565400" y="4439920"/>
            <a:ext cx="1752600" cy="1046480"/>
          </a:xfrm>
          <a:prstGeom prst="ellipse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Predict Not Taken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826000" y="4419600"/>
            <a:ext cx="1752600" cy="10464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Predict Taken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086600" y="4419600"/>
            <a:ext cx="1752600" cy="10464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Predict Taken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Curved Connector 4"/>
          <p:cNvCxnSpPr>
            <a:stCxn id="3" idx="7"/>
            <a:endCxn id="7" idx="1"/>
          </p:cNvCxnSpPr>
          <p:nvPr/>
        </p:nvCxnSpPr>
        <p:spPr bwMode="auto">
          <a:xfrm rot="5400000" flipH="1" flipV="1">
            <a:off x="2311400" y="4082511"/>
            <a:ext cx="12700" cy="1021324"/>
          </a:xfrm>
          <a:prstGeom prst="curvedConnector3">
            <a:avLst>
              <a:gd name="adj1" fmla="val 220671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Curved Connector 9"/>
          <p:cNvCxnSpPr>
            <a:stCxn id="7" idx="7"/>
            <a:endCxn id="8" idx="1"/>
          </p:cNvCxnSpPr>
          <p:nvPr/>
        </p:nvCxnSpPr>
        <p:spPr bwMode="auto">
          <a:xfrm rot="5400000" flipH="1" flipV="1">
            <a:off x="4561840" y="4072351"/>
            <a:ext cx="20320" cy="1021324"/>
          </a:xfrm>
          <a:prstGeom prst="curvedConnector3">
            <a:avLst>
              <a:gd name="adj1" fmla="val 142919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Curved Connector 11"/>
          <p:cNvCxnSpPr>
            <a:stCxn id="8" idx="7"/>
            <a:endCxn id="9" idx="1"/>
          </p:cNvCxnSpPr>
          <p:nvPr/>
        </p:nvCxnSpPr>
        <p:spPr bwMode="auto">
          <a:xfrm rot="5400000" flipH="1" flipV="1">
            <a:off x="6832600" y="4062191"/>
            <a:ext cx="12700" cy="1021324"/>
          </a:xfrm>
          <a:prstGeom prst="curvedConnector3">
            <a:avLst>
              <a:gd name="adj1" fmla="val 196671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urved Connector 13"/>
          <p:cNvCxnSpPr>
            <a:stCxn id="9" idx="3"/>
            <a:endCxn id="8" idx="5"/>
          </p:cNvCxnSpPr>
          <p:nvPr/>
        </p:nvCxnSpPr>
        <p:spPr bwMode="auto">
          <a:xfrm rot="5400000">
            <a:off x="6832600" y="4802165"/>
            <a:ext cx="12700" cy="1021324"/>
          </a:xfrm>
          <a:prstGeom prst="curvedConnector3">
            <a:avLst>
              <a:gd name="adj1" fmla="val 236671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urved Connector 15"/>
          <p:cNvCxnSpPr>
            <a:stCxn id="8" idx="3"/>
            <a:endCxn id="7" idx="5"/>
          </p:cNvCxnSpPr>
          <p:nvPr/>
        </p:nvCxnSpPr>
        <p:spPr bwMode="auto">
          <a:xfrm rot="5400000">
            <a:off x="4561840" y="4812325"/>
            <a:ext cx="20320" cy="1021324"/>
          </a:xfrm>
          <a:prstGeom prst="curvedConnector3">
            <a:avLst>
              <a:gd name="adj1" fmla="val 157919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Curved Connector 20"/>
          <p:cNvCxnSpPr>
            <a:stCxn id="7" idx="3"/>
            <a:endCxn id="3" idx="5"/>
          </p:cNvCxnSpPr>
          <p:nvPr/>
        </p:nvCxnSpPr>
        <p:spPr bwMode="auto">
          <a:xfrm rot="5400000">
            <a:off x="2311400" y="4822485"/>
            <a:ext cx="12700" cy="1021324"/>
          </a:xfrm>
          <a:prstGeom prst="curvedConnector3">
            <a:avLst>
              <a:gd name="adj1" fmla="val 220671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1871783" y="3962400"/>
            <a:ext cx="86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Taken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4160127" y="3962400"/>
            <a:ext cx="86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Taken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6400800" y="4013200"/>
            <a:ext cx="86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Taken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6167927" y="5562600"/>
            <a:ext cx="1334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Not Taken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3962400" y="5562600"/>
            <a:ext cx="1334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Not Taken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1636979" y="5562600"/>
            <a:ext cx="1334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Not Taken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N-bit Predictors</a:t>
            </a:r>
          </a:p>
        </p:txBody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Implement instead as n-bit counter</a:t>
            </a:r>
            <a:endParaRPr lang="en-US" dirty="0"/>
          </a:p>
          <a:p>
            <a:pPr lvl="1"/>
            <a:r>
              <a:rPr lang="en-US" dirty="0"/>
              <a:t>For every entry in the prediction buffer</a:t>
            </a:r>
          </a:p>
          <a:p>
            <a:pPr lvl="1"/>
            <a:r>
              <a:rPr lang="en-US" dirty="0"/>
              <a:t>Increment/decrement if branch taken/not</a:t>
            </a:r>
          </a:p>
          <a:p>
            <a:pPr lvl="1"/>
            <a:r>
              <a:rPr lang="en-US" dirty="0"/>
              <a:t>If the counter value is one half of the maximum value (2n-1), predict taken </a:t>
            </a:r>
          </a:p>
          <a:p>
            <a:r>
              <a:rPr lang="en-US" dirty="0"/>
              <a:t>Slow to change </a:t>
            </a:r>
            <a:r>
              <a:rPr lang="en-US" dirty="0" smtClean="0"/>
              <a:t>prediction, but can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304800" y="5049520"/>
            <a:ext cx="1752600" cy="104648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Predict Not Taken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565400" y="5049520"/>
            <a:ext cx="1752600" cy="1046480"/>
          </a:xfrm>
          <a:prstGeom prst="ellipse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Predict Not Taken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826000" y="5029200"/>
            <a:ext cx="1752600" cy="10464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Predict Taken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086600" y="5029200"/>
            <a:ext cx="1752600" cy="10464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Predict Taken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Curved Connector 7"/>
          <p:cNvCxnSpPr>
            <a:stCxn id="4" idx="7"/>
            <a:endCxn id="5" idx="1"/>
          </p:cNvCxnSpPr>
          <p:nvPr/>
        </p:nvCxnSpPr>
        <p:spPr bwMode="auto">
          <a:xfrm rot="5400000" flipH="1" flipV="1">
            <a:off x="2311400" y="4692111"/>
            <a:ext cx="12700" cy="1021324"/>
          </a:xfrm>
          <a:prstGeom prst="curvedConnector3">
            <a:avLst>
              <a:gd name="adj1" fmla="val 220671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Curved Connector 8"/>
          <p:cNvCxnSpPr>
            <a:stCxn id="5" idx="7"/>
            <a:endCxn id="6" idx="1"/>
          </p:cNvCxnSpPr>
          <p:nvPr/>
        </p:nvCxnSpPr>
        <p:spPr bwMode="auto">
          <a:xfrm rot="5400000" flipH="1" flipV="1">
            <a:off x="4561840" y="4681951"/>
            <a:ext cx="20320" cy="1021324"/>
          </a:xfrm>
          <a:prstGeom prst="curvedConnector3">
            <a:avLst>
              <a:gd name="adj1" fmla="val 142919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Curved Connector 9"/>
          <p:cNvCxnSpPr>
            <a:stCxn id="6" idx="7"/>
            <a:endCxn id="7" idx="1"/>
          </p:cNvCxnSpPr>
          <p:nvPr/>
        </p:nvCxnSpPr>
        <p:spPr bwMode="auto">
          <a:xfrm rot="5400000" flipH="1" flipV="1">
            <a:off x="6832600" y="4671791"/>
            <a:ext cx="12700" cy="1021324"/>
          </a:xfrm>
          <a:prstGeom prst="curvedConnector3">
            <a:avLst>
              <a:gd name="adj1" fmla="val 196671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Curved Connector 10"/>
          <p:cNvCxnSpPr>
            <a:stCxn id="7" idx="3"/>
            <a:endCxn id="6" idx="5"/>
          </p:cNvCxnSpPr>
          <p:nvPr/>
        </p:nvCxnSpPr>
        <p:spPr bwMode="auto">
          <a:xfrm rot="5400000">
            <a:off x="6832600" y="5411765"/>
            <a:ext cx="12700" cy="1021324"/>
          </a:xfrm>
          <a:prstGeom prst="curvedConnector3">
            <a:avLst>
              <a:gd name="adj1" fmla="val 236671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Curved Connector 11"/>
          <p:cNvCxnSpPr>
            <a:stCxn id="6" idx="3"/>
            <a:endCxn id="5" idx="5"/>
          </p:cNvCxnSpPr>
          <p:nvPr/>
        </p:nvCxnSpPr>
        <p:spPr bwMode="auto">
          <a:xfrm rot="5400000">
            <a:off x="4561840" y="5421925"/>
            <a:ext cx="20320" cy="1021324"/>
          </a:xfrm>
          <a:prstGeom prst="curvedConnector3">
            <a:avLst>
              <a:gd name="adj1" fmla="val 157919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Curved Connector 12"/>
          <p:cNvCxnSpPr>
            <a:stCxn id="5" idx="3"/>
            <a:endCxn id="4" idx="5"/>
          </p:cNvCxnSpPr>
          <p:nvPr/>
        </p:nvCxnSpPr>
        <p:spPr bwMode="auto">
          <a:xfrm rot="5400000">
            <a:off x="2311400" y="5432085"/>
            <a:ext cx="12700" cy="1021324"/>
          </a:xfrm>
          <a:prstGeom prst="curvedConnector3">
            <a:avLst>
              <a:gd name="adj1" fmla="val 220671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871783" y="4572000"/>
            <a:ext cx="86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Taken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160127" y="4572000"/>
            <a:ext cx="86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Taken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400800" y="4622800"/>
            <a:ext cx="86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Taken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167927" y="6172200"/>
            <a:ext cx="1334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Not Taken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6172200"/>
            <a:ext cx="1334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Not Taken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636979" y="6172200"/>
            <a:ext cx="1334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Not Taken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905015" y="6019800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191015" y="6019800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25978" y="6019800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774437" y="6019800"/>
            <a:ext cx="504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6002" name="Object 2"/>
          <p:cNvGraphicFramePr>
            <a:graphicFrameLocks noChangeAspect="1"/>
          </p:cNvGraphicFramePr>
          <p:nvPr/>
        </p:nvGraphicFramePr>
        <p:xfrm>
          <a:off x="711200" y="1225550"/>
          <a:ext cx="7759700" cy="543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39" name="Bitmap Image" r:id="rId4" imgW="4549534" imgH="3763810" progId="">
                  <p:embed/>
                </p:oleObj>
              </mc:Choice>
              <mc:Fallback>
                <p:oleObj name="Bitmap Image" r:id="rId4" imgW="4549534" imgH="376381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1225550"/>
                        <a:ext cx="7759700" cy="543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6003" name="Text Box 3"/>
          <p:cNvSpPr txBox="1">
            <a:spLocks noChangeArrowheads="1"/>
          </p:cNvSpPr>
          <p:nvPr/>
        </p:nvSpPr>
        <p:spPr bwMode="auto">
          <a:xfrm rot="-5400000">
            <a:off x="-644525" y="3308350"/>
            <a:ext cx="243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333333"/>
                </a:solidFill>
              </a:rPr>
              <a:t>SPEC89 benchmarks</a:t>
            </a:r>
          </a:p>
        </p:txBody>
      </p:sp>
      <p:sp>
        <p:nvSpPr>
          <p:cNvPr id="896004" name="Text Box 4"/>
          <p:cNvSpPr txBox="1">
            <a:spLocks noChangeArrowheads="1"/>
          </p:cNvSpPr>
          <p:nvPr/>
        </p:nvSpPr>
        <p:spPr bwMode="auto">
          <a:xfrm>
            <a:off x="3987800" y="1225550"/>
            <a:ext cx="47244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68275" indent="-168275">
              <a:spcBef>
                <a:spcPct val="50000"/>
              </a:spcBef>
              <a:buClr>
                <a:srgbClr val="FF0000"/>
              </a:buClr>
              <a:buFont typeface="Times" charset="0"/>
              <a:buChar char="•"/>
            </a:pPr>
            <a:r>
              <a:rPr lang="en-US" sz="2000" i="1"/>
              <a:t>Prediction accuracy of a 4096-entry  prediction buffer ranges from 82% to  99% for the SPEC89 benchmarks</a:t>
            </a:r>
          </a:p>
          <a:p>
            <a:pPr marL="168275" indent="-168275">
              <a:spcBef>
                <a:spcPct val="50000"/>
              </a:spcBef>
              <a:buClr>
                <a:srgbClr val="FF0000"/>
              </a:buClr>
              <a:buFont typeface="Times" charset="0"/>
              <a:buChar char="•"/>
            </a:pPr>
            <a:r>
              <a:rPr lang="en-US" sz="2000" i="1"/>
              <a:t>The performance impact depends on frequency of branching instructions and the penalty of misprediction</a:t>
            </a:r>
          </a:p>
        </p:txBody>
      </p:sp>
      <p:sp>
        <p:nvSpPr>
          <p:cNvPr id="89600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/>
              <a:t>Performance of 2-bit Branch Buffer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8050" name="Object 2"/>
          <p:cNvGraphicFramePr>
            <a:graphicFrameLocks noChangeAspect="1"/>
          </p:cNvGraphicFramePr>
          <p:nvPr/>
        </p:nvGraphicFramePr>
        <p:xfrm>
          <a:off x="787400" y="1268413"/>
          <a:ext cx="7635875" cy="497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87" name="Bitmap Image" r:id="rId4" imgW="3886537" imgH="4785775" progId="">
                  <p:embed/>
                </p:oleObj>
              </mc:Choice>
              <mc:Fallback>
                <p:oleObj name="Bitmap Image" r:id="rId4" imgW="3886537" imgH="478577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1268413"/>
                        <a:ext cx="7635875" cy="497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8051" name="Text Box 3"/>
          <p:cNvSpPr txBox="1">
            <a:spLocks noChangeArrowheads="1"/>
          </p:cNvSpPr>
          <p:nvPr/>
        </p:nvSpPr>
        <p:spPr bwMode="auto">
          <a:xfrm rot="-5400000">
            <a:off x="-415925" y="3092450"/>
            <a:ext cx="243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</a:rPr>
              <a:t>SPEC89 benchmarks</a:t>
            </a:r>
          </a:p>
        </p:txBody>
      </p:sp>
      <p:sp>
        <p:nvSpPr>
          <p:cNvPr id="898052" name="Text Box 4"/>
          <p:cNvSpPr txBox="1">
            <a:spLocks noChangeArrowheads="1"/>
          </p:cNvSpPr>
          <p:nvPr/>
        </p:nvSpPr>
        <p:spPr bwMode="auto">
          <a:xfrm>
            <a:off x="990600" y="6186488"/>
            <a:ext cx="3886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Char char="n"/>
            </a:pPr>
            <a:r>
              <a:rPr lang="en-US" sz="1800" b="1">
                <a:solidFill>
                  <a:schemeClr val="hlink"/>
                </a:solidFill>
              </a:rPr>
              <a:t> 4096 entries (2 bits/entry)</a:t>
            </a:r>
          </a:p>
        </p:txBody>
      </p:sp>
      <p:sp>
        <p:nvSpPr>
          <p:cNvPr id="898053" name="Text Box 5"/>
          <p:cNvSpPr txBox="1">
            <a:spLocks noChangeArrowheads="1"/>
          </p:cNvSpPr>
          <p:nvPr/>
        </p:nvSpPr>
        <p:spPr bwMode="auto">
          <a:xfrm>
            <a:off x="5105400" y="6186488"/>
            <a:ext cx="3886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Char char="n"/>
            </a:pPr>
            <a:r>
              <a:rPr lang="en-US" sz="1800" b="1">
                <a:solidFill>
                  <a:srgbClr val="FF0000"/>
                </a:solidFill>
              </a:rPr>
              <a:t> Unlimited entries (2 bits/entry)</a:t>
            </a:r>
          </a:p>
        </p:txBody>
      </p:sp>
      <p:sp>
        <p:nvSpPr>
          <p:cNvPr id="898054" name="Text Box 6"/>
          <p:cNvSpPr txBox="1">
            <a:spLocks noChangeArrowheads="1"/>
          </p:cNvSpPr>
          <p:nvPr/>
        </p:nvSpPr>
        <p:spPr bwMode="auto">
          <a:xfrm>
            <a:off x="4867275" y="1295400"/>
            <a:ext cx="4225925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68275" indent="-168275">
              <a:spcBef>
                <a:spcPct val="50000"/>
              </a:spcBef>
              <a:buClr>
                <a:srgbClr val="FF0000"/>
              </a:buClr>
              <a:buFont typeface="Times" charset="0"/>
              <a:buChar char="•"/>
            </a:pPr>
            <a:r>
              <a:rPr lang="en-US" sz="2000" i="1"/>
              <a:t>Buffer size has little impact beyond a certain size </a:t>
            </a:r>
          </a:p>
          <a:p>
            <a:pPr marL="168275" indent="-168275">
              <a:spcBef>
                <a:spcPct val="50000"/>
              </a:spcBef>
              <a:buClr>
                <a:srgbClr val="FF0000"/>
              </a:buClr>
              <a:buFont typeface="Times" charset="0"/>
              <a:buChar char="•"/>
            </a:pPr>
            <a:r>
              <a:rPr lang="en-US" sz="2000" i="1"/>
              <a:t>Misprediction is because either:</a:t>
            </a:r>
          </a:p>
          <a:p>
            <a:pPr marL="627063" lvl="1" indent="-169863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en-US" sz="2000" i="1"/>
              <a:t>Wrong guess for that branch</a:t>
            </a:r>
          </a:p>
          <a:p>
            <a:pPr marL="627063" lvl="1" indent="-169863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en-US" sz="2000" i="1"/>
              <a:t>Got branch history of wrong branch (different branches with same low-bits of PC)</a:t>
            </a:r>
          </a:p>
        </p:txBody>
      </p:sp>
      <p:sp>
        <p:nvSpPr>
          <p:cNvPr id="89805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Optimal Size for 2-bit Branch Buffers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8738" y="1074738"/>
            <a:ext cx="8915400" cy="2578100"/>
            <a:chOff x="96" y="384"/>
            <a:chExt cx="5616" cy="1624"/>
          </a:xfrm>
        </p:grpSpPr>
        <p:sp>
          <p:nvSpPr>
            <p:cNvPr id="900099" name="Text Box 3"/>
            <p:cNvSpPr txBox="1">
              <a:spLocks noChangeArrowheads="1"/>
            </p:cNvSpPr>
            <p:nvPr/>
          </p:nvSpPr>
          <p:spPr bwMode="auto">
            <a:xfrm>
              <a:off x="96" y="480"/>
              <a:ext cx="1248" cy="1210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5000"/>
                </a:spcBef>
              </a:pPr>
              <a:r>
                <a:rPr lang="en-US" sz="2000"/>
                <a:t>If (aa == 2)</a:t>
              </a:r>
            </a:p>
            <a:p>
              <a:pPr>
                <a:spcBef>
                  <a:spcPct val="25000"/>
                </a:spcBef>
              </a:pPr>
              <a:r>
                <a:rPr lang="en-US" sz="2000"/>
                <a:t>	aa = 0;</a:t>
              </a:r>
            </a:p>
            <a:p>
              <a:pPr>
                <a:spcBef>
                  <a:spcPct val="25000"/>
                </a:spcBef>
              </a:pPr>
              <a:r>
                <a:rPr lang="en-US" sz="2000"/>
                <a:t>If (bb == 2)</a:t>
              </a:r>
            </a:p>
            <a:p>
              <a:pPr>
                <a:spcBef>
                  <a:spcPct val="25000"/>
                </a:spcBef>
              </a:pPr>
              <a:r>
                <a:rPr lang="en-US" sz="2000"/>
                <a:t>	bb = 0;</a:t>
              </a:r>
            </a:p>
            <a:p>
              <a:pPr>
                <a:spcBef>
                  <a:spcPct val="25000"/>
                </a:spcBef>
              </a:pPr>
              <a:r>
                <a:rPr lang="en-US" sz="2000"/>
                <a:t>If (aa != bb) {</a:t>
              </a:r>
            </a:p>
          </p:txBody>
        </p:sp>
        <p:sp>
          <p:nvSpPr>
            <p:cNvPr id="900100" name="Text Box 4"/>
            <p:cNvSpPr txBox="1">
              <a:spLocks noChangeArrowheads="1"/>
            </p:cNvSpPr>
            <p:nvPr/>
          </p:nvSpPr>
          <p:spPr bwMode="auto">
            <a:xfrm>
              <a:off x="1920" y="384"/>
              <a:ext cx="3792" cy="1624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lvl="1">
                <a:spcBef>
                  <a:spcPct val="15000"/>
                </a:spcBef>
              </a:pPr>
              <a:r>
                <a:rPr lang="en-US" sz="1800"/>
                <a:t>DSUBUI	R3, R1, #2</a:t>
              </a:r>
            </a:p>
            <a:p>
              <a:pPr lvl="1">
                <a:spcBef>
                  <a:spcPct val="15000"/>
                </a:spcBef>
              </a:pPr>
              <a:r>
                <a:rPr lang="en-US" sz="1800"/>
                <a:t>BNEZ	R3, L1		; branch b1 (aa!=2)</a:t>
              </a:r>
            </a:p>
            <a:p>
              <a:pPr lvl="1">
                <a:spcBef>
                  <a:spcPct val="15000"/>
                </a:spcBef>
              </a:pPr>
              <a:r>
                <a:rPr lang="en-US" sz="1800"/>
                <a:t>ANDI	R1, R1, #0	; aa=0</a:t>
              </a:r>
            </a:p>
            <a:p>
              <a:pPr>
                <a:spcBef>
                  <a:spcPct val="15000"/>
                </a:spcBef>
              </a:pPr>
              <a:r>
                <a:rPr lang="en-US" sz="1800"/>
                <a:t>L1:  SUBUI	R3, R2, #2</a:t>
              </a:r>
            </a:p>
            <a:p>
              <a:pPr lvl="1">
                <a:spcBef>
                  <a:spcPct val="15000"/>
                </a:spcBef>
              </a:pPr>
              <a:r>
                <a:rPr lang="en-US" sz="1800"/>
                <a:t>BNEZ	R3, L2		; branch b2 (bb!=2)</a:t>
              </a:r>
            </a:p>
            <a:p>
              <a:pPr lvl="1">
                <a:spcBef>
                  <a:spcPct val="15000"/>
                </a:spcBef>
              </a:pPr>
              <a:r>
                <a:rPr lang="en-US" sz="1800"/>
                <a:t>ANDI	R2, R2, #0 	; bb=0</a:t>
              </a:r>
            </a:p>
            <a:p>
              <a:pPr>
                <a:spcBef>
                  <a:spcPct val="15000"/>
                </a:spcBef>
              </a:pPr>
              <a:r>
                <a:rPr lang="en-US" sz="1800"/>
                <a:t>L2:  SUBU	R3, R1, R2	; R3=aa-bb</a:t>
              </a:r>
            </a:p>
            <a:p>
              <a:pPr lvl="1">
                <a:spcBef>
                  <a:spcPct val="15000"/>
                </a:spcBef>
              </a:pPr>
              <a:r>
                <a:rPr lang="en-US" sz="1800"/>
                <a:t>BEQZ	R3, L3		; branch b3 (aa==bb)</a:t>
              </a:r>
            </a:p>
          </p:txBody>
        </p:sp>
        <p:sp>
          <p:nvSpPr>
            <p:cNvPr id="900101" name="AutoShape 5"/>
            <p:cNvSpPr>
              <a:spLocks noChangeArrowheads="1"/>
            </p:cNvSpPr>
            <p:nvPr/>
          </p:nvSpPr>
          <p:spPr bwMode="auto">
            <a:xfrm>
              <a:off x="1392" y="1104"/>
              <a:ext cx="480" cy="192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00102" name="Text Box 6"/>
          <p:cNvSpPr txBox="1">
            <a:spLocks noChangeArrowheads="1"/>
          </p:cNvSpPr>
          <p:nvPr/>
        </p:nvSpPr>
        <p:spPr bwMode="auto">
          <a:xfrm>
            <a:off x="838200" y="6065838"/>
            <a:ext cx="8001000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</a:pPr>
            <a:r>
              <a:rPr lang="en-US" sz="2000" b="1"/>
              <a:t>Hypothesis: recent branches are correlated; that is, behavior of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</a:pPr>
            <a:r>
              <a:rPr lang="en-US" sz="2000" b="1"/>
              <a:t>recently executed branches affects prediction of current branch</a:t>
            </a:r>
          </a:p>
        </p:txBody>
      </p:sp>
      <p:sp>
        <p:nvSpPr>
          <p:cNvPr id="9001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Correlating Predictors</a:t>
            </a:r>
          </a:p>
        </p:txBody>
      </p:sp>
      <p:sp>
        <p:nvSpPr>
          <p:cNvPr id="900104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230188" indent="-230188"/>
            <a:r>
              <a:rPr lang="en-US" sz="1700" dirty="0"/>
              <a:t>The behavior of branch b3 is correlated with the behavior of b1 and b2</a:t>
            </a:r>
          </a:p>
          <a:p>
            <a:pPr marL="230188" indent="-230188"/>
            <a:r>
              <a:rPr lang="en-US" sz="1700" dirty="0"/>
              <a:t>Clearly </a:t>
            </a:r>
            <a:r>
              <a:rPr lang="en-US" sz="1700" dirty="0" smtClean="0"/>
              <a:t>if </a:t>
            </a:r>
            <a:r>
              <a:rPr lang="en-US" sz="1700" dirty="0"/>
              <a:t>both branches b1 and b2 are untaken, then b3 will be taken</a:t>
            </a:r>
          </a:p>
          <a:p>
            <a:pPr marL="230188" indent="-230188"/>
            <a:r>
              <a:rPr lang="en-US" sz="1700" dirty="0"/>
              <a:t>A predictor that uses only the behavior of a single branch to predict the outcome of that branch can never capture this behavior</a:t>
            </a:r>
          </a:p>
          <a:p>
            <a:pPr marL="230188" indent="-230188"/>
            <a:r>
              <a:rPr lang="en-US" sz="1700" dirty="0"/>
              <a:t>Branch predictors that use the behavior of other branches to make a prediction are called correlating or two-level predictors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Text Box 2"/>
          <p:cNvSpPr txBox="1">
            <a:spLocks noChangeArrowheads="1"/>
          </p:cNvSpPr>
          <p:nvPr/>
        </p:nvSpPr>
        <p:spPr bwMode="auto">
          <a:xfrm>
            <a:off x="685800" y="6346825"/>
            <a:ext cx="8305800" cy="4127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30000"/>
              </a:spcBef>
              <a:buFont typeface="Monotype Sorts" charset="2"/>
              <a:buNone/>
            </a:pPr>
            <a:r>
              <a:rPr lang="en-US" sz="2100"/>
              <a:t>Total size = 2</a:t>
            </a:r>
            <a:r>
              <a:rPr lang="en-US" sz="2100" i="1" baseline="30000"/>
              <a:t>m</a:t>
            </a:r>
            <a:r>
              <a:rPr lang="en-US" sz="2100"/>
              <a:t> </a:t>
            </a:r>
            <a:r>
              <a:rPr lang="en-US" sz="2100">
                <a:sym typeface="Symbol" charset="2"/>
              </a:rPr>
              <a:t> </a:t>
            </a:r>
            <a:r>
              <a:rPr lang="en-US" sz="2100" i="1"/>
              <a:t>n</a:t>
            </a:r>
            <a:r>
              <a:rPr lang="en-US" sz="2100"/>
              <a:t> </a:t>
            </a:r>
            <a:r>
              <a:rPr lang="en-US" sz="2100">
                <a:sym typeface="Symbol" charset="2"/>
              </a:rPr>
              <a:t> </a:t>
            </a:r>
            <a:r>
              <a:rPr lang="en-US" sz="2100"/>
              <a:t># prediction entries selected by branch address</a:t>
            </a:r>
            <a:endParaRPr lang="en-US" sz="2100" b="1">
              <a:latin typeface="Times New Roman" charset="0"/>
            </a:endParaRPr>
          </a:p>
        </p:txBody>
      </p:sp>
      <p:sp>
        <p:nvSpPr>
          <p:cNvPr id="902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(2,2) Correlating Predictors</a:t>
            </a:r>
          </a:p>
        </p:txBody>
      </p:sp>
      <p:sp>
        <p:nvSpPr>
          <p:cNvPr id="90214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1800" dirty="0"/>
              <a:t>Record </a:t>
            </a:r>
            <a:r>
              <a:rPr lang="en-US" sz="1800" dirty="0" err="1"/>
              <a:t>m</a:t>
            </a:r>
            <a:r>
              <a:rPr lang="en-US" sz="1800" dirty="0"/>
              <a:t> most recently executed branches as taken or not taken, and use that pattern to select the proper branch history table</a:t>
            </a:r>
          </a:p>
          <a:p>
            <a:r>
              <a:rPr lang="en-US" sz="1800" dirty="0"/>
              <a:t>(</a:t>
            </a:r>
            <a:r>
              <a:rPr lang="en-US" sz="1800" dirty="0" err="1"/>
              <a:t>m,n</a:t>
            </a:r>
            <a:r>
              <a:rPr lang="en-US" sz="1800" dirty="0"/>
              <a:t>) predictor means record last </a:t>
            </a:r>
            <a:r>
              <a:rPr lang="en-US" sz="1800" dirty="0" err="1"/>
              <a:t>m</a:t>
            </a:r>
            <a:r>
              <a:rPr lang="en-US" sz="1800" dirty="0"/>
              <a:t> branches to select between 2</a:t>
            </a:r>
            <a:r>
              <a:rPr lang="en-US" sz="1800" baseline="30000" dirty="0"/>
              <a:t>m</a:t>
            </a:r>
            <a:r>
              <a:rPr lang="en-US" sz="1800" dirty="0"/>
              <a:t> history tables each with </a:t>
            </a:r>
            <a:r>
              <a:rPr lang="en-US" sz="1800" dirty="0" err="1"/>
              <a:t>n</a:t>
            </a:r>
            <a:r>
              <a:rPr lang="en-US" sz="1800" dirty="0"/>
              <a:t>-bit counters</a:t>
            </a:r>
          </a:p>
          <a:p>
            <a:pPr lvl="1"/>
            <a:r>
              <a:rPr lang="en-US" sz="1600" dirty="0"/>
              <a:t>Old 2-bit branch history table is a (0,2) predictor</a:t>
            </a:r>
          </a:p>
          <a:p>
            <a:r>
              <a:rPr lang="en-US" sz="1800" dirty="0"/>
              <a:t>In a (2,2) predictor, the behavior of recent branches selects between, four predictions of next branch, updating just that prediction</a:t>
            </a:r>
          </a:p>
        </p:txBody>
      </p:sp>
      <p:graphicFrame>
        <p:nvGraphicFramePr>
          <p:cNvPr id="902149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572000" y="1295400"/>
          <a:ext cx="4433888" cy="467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55" name="Bitmap Image" r:id="rId4" imgW="3749365" imgH="3955123" progId="">
                  <p:embed/>
                </p:oleObj>
              </mc:Choice>
              <mc:Fallback>
                <p:oleObj name="Bitmap Image" r:id="rId4" imgW="3749365" imgH="395512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295400"/>
                        <a:ext cx="4433888" cy="467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4194" name="Object 2"/>
          <p:cNvGraphicFramePr>
            <a:graphicFrameLocks noChangeAspect="1"/>
          </p:cNvGraphicFramePr>
          <p:nvPr/>
        </p:nvGraphicFramePr>
        <p:xfrm>
          <a:off x="609600" y="1066800"/>
          <a:ext cx="82296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03" name="Bitmap Image" r:id="rId4" imgW="4755292" imgH="3650296" progId="">
                  <p:embed/>
                </p:oleObj>
              </mc:Choice>
              <mc:Fallback>
                <p:oleObj name="Bitmap Image" r:id="rId4" imgW="4755292" imgH="365029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066800"/>
                        <a:ext cx="822960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4195" name="Text Box 3"/>
          <p:cNvSpPr txBox="1">
            <a:spLocks noChangeArrowheads="1"/>
          </p:cNvSpPr>
          <p:nvPr/>
        </p:nvSpPr>
        <p:spPr bwMode="auto">
          <a:xfrm>
            <a:off x="533400" y="1550988"/>
            <a:ext cx="388620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Char char="n"/>
            </a:pPr>
            <a:r>
              <a:rPr lang="en-US" sz="1800" b="1"/>
              <a:t> 4096 entries (2 bits/entry)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charset="2"/>
              <a:buChar char="n"/>
            </a:pPr>
            <a:r>
              <a:rPr lang="en-US" sz="1800" b="1">
                <a:solidFill>
                  <a:schemeClr val="hlink"/>
                </a:solidFill>
              </a:rPr>
              <a:t> Unlimited entries (2 bits/entry)</a:t>
            </a:r>
          </a:p>
          <a:p>
            <a:pPr>
              <a:spcBef>
                <a:spcPct val="50000"/>
              </a:spcBef>
              <a:buFont typeface="Wingdings" charset="2"/>
              <a:buChar char="n"/>
            </a:pPr>
            <a:r>
              <a:rPr lang="en-US" sz="1800" b="1">
                <a:solidFill>
                  <a:srgbClr val="FF0000"/>
                </a:solidFill>
              </a:rPr>
              <a:t> 1024 entries (2,2)</a:t>
            </a:r>
          </a:p>
        </p:txBody>
      </p:sp>
      <p:sp>
        <p:nvSpPr>
          <p:cNvPr id="904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Accuracy of Different Schemes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" y="4276726"/>
            <a:ext cx="9067800" cy="1954213"/>
            <a:chOff x="48" y="1936"/>
            <a:chExt cx="5712" cy="1231"/>
          </a:xfrm>
        </p:grpSpPr>
        <p:sp>
          <p:nvSpPr>
            <p:cNvPr id="906243" name="Text Box 3"/>
            <p:cNvSpPr txBox="1">
              <a:spLocks noChangeArrowheads="1"/>
            </p:cNvSpPr>
            <p:nvPr/>
          </p:nvSpPr>
          <p:spPr bwMode="auto">
            <a:xfrm>
              <a:off x="48" y="1984"/>
              <a:ext cx="1104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000" dirty="0">
                  <a:solidFill>
                    <a:schemeClr val="accent2"/>
                  </a:solidFill>
                </a:rPr>
                <a:t>if (</a:t>
              </a:r>
              <a:r>
                <a:rPr lang="en-US" sz="2000" dirty="0" err="1">
                  <a:solidFill>
                    <a:schemeClr val="accent2"/>
                  </a:solidFill>
                </a:rPr>
                <a:t>d</a:t>
              </a:r>
              <a:r>
                <a:rPr lang="en-US" sz="2000" dirty="0">
                  <a:solidFill>
                    <a:schemeClr val="accent2"/>
                  </a:solidFill>
                </a:rPr>
                <a:t>==0)</a:t>
              </a:r>
            </a:p>
            <a:p>
              <a:pPr>
                <a:spcBef>
                  <a:spcPct val="20000"/>
                </a:spcBef>
              </a:pPr>
              <a:r>
                <a:rPr lang="en-US" sz="2000" dirty="0">
                  <a:solidFill>
                    <a:schemeClr val="accent2"/>
                  </a:solidFill>
                </a:rPr>
                <a:t>     </a:t>
              </a:r>
              <a:r>
                <a:rPr lang="en-US" sz="2000" dirty="0" err="1">
                  <a:solidFill>
                    <a:schemeClr val="accent2"/>
                  </a:solidFill>
                </a:rPr>
                <a:t>d</a:t>
              </a:r>
              <a:r>
                <a:rPr lang="en-US" sz="2000" dirty="0">
                  <a:solidFill>
                    <a:schemeClr val="accent2"/>
                  </a:solidFill>
                </a:rPr>
                <a:t>=1;</a:t>
              </a:r>
            </a:p>
            <a:p>
              <a:pPr>
                <a:spcBef>
                  <a:spcPct val="20000"/>
                </a:spcBef>
              </a:pPr>
              <a:r>
                <a:rPr lang="en-US" sz="2000" dirty="0">
                  <a:solidFill>
                    <a:schemeClr val="accent2"/>
                  </a:solidFill>
                </a:rPr>
                <a:t>if (</a:t>
              </a:r>
              <a:r>
                <a:rPr lang="en-US" sz="2000" dirty="0" err="1">
                  <a:solidFill>
                    <a:schemeClr val="accent2"/>
                  </a:solidFill>
                </a:rPr>
                <a:t>d</a:t>
              </a:r>
              <a:r>
                <a:rPr lang="en-US" sz="2000" dirty="0">
                  <a:solidFill>
                    <a:schemeClr val="accent2"/>
                  </a:solidFill>
                </a:rPr>
                <a:t>==1</a:t>
              </a:r>
              <a:r>
                <a:rPr lang="en-US" sz="2000" dirty="0" smtClean="0">
                  <a:solidFill>
                    <a:schemeClr val="accent2"/>
                  </a:solidFill>
                </a:rPr>
                <a:t>)</a:t>
              </a:r>
            </a:p>
            <a:p>
              <a:pPr>
                <a:spcBef>
                  <a:spcPct val="20000"/>
                </a:spcBef>
              </a:pPr>
              <a:r>
                <a:rPr lang="en-US" sz="2000" dirty="0" smtClean="0">
                  <a:solidFill>
                    <a:schemeClr val="accent2"/>
                  </a:solidFill>
                </a:rPr>
                <a:t>    ….</a:t>
              </a:r>
            </a:p>
            <a:p>
              <a:pPr>
                <a:spcBef>
                  <a:spcPct val="20000"/>
                </a:spcBef>
              </a:pPr>
              <a:r>
                <a:rPr lang="en-US" sz="2000" dirty="0" err="1" smtClean="0">
                  <a:solidFill>
                    <a:schemeClr val="accent2"/>
                  </a:solidFill>
                </a:rPr>
                <a:t>d</a:t>
              </a:r>
              <a:r>
                <a:rPr lang="en-US" sz="2000" dirty="0" smtClean="0">
                  <a:solidFill>
                    <a:schemeClr val="accent2"/>
                  </a:solidFill>
                </a:rPr>
                <a:t> = 4 - 2*</a:t>
              </a:r>
              <a:r>
                <a:rPr lang="en-US" sz="2000" dirty="0" err="1" smtClean="0">
                  <a:solidFill>
                    <a:schemeClr val="accent2"/>
                  </a:solidFill>
                </a:rPr>
                <a:t>d</a:t>
              </a:r>
              <a:r>
                <a:rPr lang="en-US" sz="2000" dirty="0" smtClean="0">
                  <a:solidFill>
                    <a:schemeClr val="accent2"/>
                  </a:solidFill>
                </a:rPr>
                <a:t>;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906244" name="Text Box 4"/>
            <p:cNvSpPr txBox="1">
              <a:spLocks noChangeArrowheads="1"/>
            </p:cNvSpPr>
            <p:nvPr/>
          </p:nvSpPr>
          <p:spPr bwMode="auto">
            <a:xfrm>
              <a:off x="1680" y="1936"/>
              <a:ext cx="4080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lvl="1"/>
              <a:r>
                <a:rPr lang="en-US" sz="2000">
                  <a:solidFill>
                    <a:schemeClr val="accent2"/>
                  </a:solidFill>
                </a:rPr>
                <a:t>BNEZ	R1, L1		; branch b1 (d!=0)</a:t>
              </a:r>
            </a:p>
            <a:p>
              <a:pPr lvl="1"/>
              <a:r>
                <a:rPr lang="en-US" sz="2000">
                  <a:solidFill>
                    <a:schemeClr val="accent2"/>
                  </a:solidFill>
                </a:rPr>
                <a:t>DADDI	R1, R0, #1	; d==0, sp d=1</a:t>
              </a:r>
            </a:p>
            <a:p>
              <a:r>
                <a:rPr lang="en-US" sz="2000">
                  <a:solidFill>
                    <a:schemeClr val="accent2"/>
                  </a:solidFill>
                </a:rPr>
                <a:t>L1:  DSUBUI	R3, R1, #1</a:t>
              </a:r>
            </a:p>
            <a:p>
              <a:pPr lvl="1"/>
              <a:r>
                <a:rPr lang="en-US" sz="2000">
                  <a:solidFill>
                    <a:schemeClr val="accent2"/>
                  </a:solidFill>
                </a:rPr>
                <a:t>BNEZ	R3, L2		; branch b2 (d!=1)</a:t>
              </a:r>
            </a:p>
            <a:p>
              <a:r>
                <a:rPr lang="en-US" sz="2000">
                  <a:solidFill>
                    <a:schemeClr val="accent2"/>
                  </a:solidFill>
                </a:rPr>
                <a:t>….</a:t>
              </a:r>
            </a:p>
            <a:p>
              <a:r>
                <a:rPr lang="en-US" sz="2000">
                  <a:solidFill>
                    <a:schemeClr val="accent2"/>
                  </a:solidFill>
                </a:rPr>
                <a:t>L2:</a:t>
              </a:r>
            </a:p>
          </p:txBody>
        </p:sp>
        <p:sp>
          <p:nvSpPr>
            <p:cNvPr id="906245" name="AutoShape 5"/>
            <p:cNvSpPr>
              <a:spLocks noChangeArrowheads="1"/>
            </p:cNvSpPr>
            <p:nvPr/>
          </p:nvSpPr>
          <p:spPr bwMode="auto">
            <a:xfrm>
              <a:off x="912" y="2128"/>
              <a:ext cx="480" cy="192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062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</a:t>
            </a:r>
          </a:p>
        </p:txBody>
      </p:sp>
      <p:sp>
        <p:nvSpPr>
          <p:cNvPr id="9062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Assume that </a:t>
            </a:r>
            <a:r>
              <a:rPr lang="en-US" sz="2400" dirty="0" err="1"/>
              <a:t>d</a:t>
            </a:r>
            <a:r>
              <a:rPr lang="en-US" sz="2400" dirty="0"/>
              <a:t> has values 0, 1, or </a:t>
            </a:r>
            <a:r>
              <a:rPr lang="en-US" sz="2400" dirty="0" smtClean="0"/>
              <a:t>2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alternating between 0, </a:t>
            </a:r>
            <a:r>
              <a:rPr lang="en-US" sz="2400" dirty="0" smtClean="0"/>
              <a:t>2 as we enter this segment)</a:t>
            </a:r>
            <a:endParaRPr lang="en-US" sz="2400" dirty="0"/>
          </a:p>
          <a:p>
            <a:r>
              <a:rPr lang="en-US" sz="2400" dirty="0"/>
              <a:t>Assume that the sequence will be executed repeatedly</a:t>
            </a:r>
          </a:p>
          <a:p>
            <a:r>
              <a:rPr lang="en-US" sz="2400" dirty="0"/>
              <a:t>Ignore all other branches including those causing the sequence to repeat</a:t>
            </a:r>
          </a:p>
          <a:p>
            <a:r>
              <a:rPr lang="en-US" sz="2400" dirty="0" smtClean="0"/>
              <a:t>All branches </a:t>
            </a:r>
            <a:r>
              <a:rPr lang="en-US" sz="2400" dirty="0"/>
              <a:t>are initially predicted to untaken state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435921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03997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4384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56254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Branch Penalties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490663" algn="l"/>
              </a:tabLst>
            </a:pPr>
            <a:r>
              <a:rPr lang="en-US" dirty="0" smtClean="0"/>
              <a:t>CPI = (1-branch%) * non-branch CPI</a:t>
            </a:r>
            <a:br>
              <a:rPr lang="en-US" dirty="0" smtClean="0"/>
            </a:br>
            <a:r>
              <a:rPr lang="en-US" dirty="0" smtClean="0"/>
              <a:t>	+ branch% * branch CPI</a:t>
            </a:r>
          </a:p>
          <a:p>
            <a:pPr>
              <a:tabLst>
                <a:tab pos="1490663" algn="l"/>
              </a:tabLst>
            </a:pPr>
            <a:r>
              <a:rPr lang="en-US" dirty="0" smtClean="0"/>
              <a:t>CPI = (1-branch%) * 1</a:t>
            </a:r>
            <a:br>
              <a:rPr lang="en-US" dirty="0" smtClean="0"/>
            </a:br>
            <a:r>
              <a:rPr lang="en-US" dirty="0" smtClean="0"/>
              <a:t>	+ branch% * (1 + penalty)</a:t>
            </a:r>
          </a:p>
          <a:p>
            <a:pPr>
              <a:tabLst>
                <a:tab pos="1490663" algn="l"/>
              </a:tabLst>
            </a:pPr>
            <a:r>
              <a:rPr lang="en-US" dirty="0" smtClean="0"/>
              <a:t>CPI = 1 + (branch% * penalty)</a:t>
            </a:r>
          </a:p>
          <a:p>
            <a:pPr>
              <a:tabLst>
                <a:tab pos="2111375" algn="l"/>
              </a:tabLst>
            </a:pPr>
            <a:r>
              <a:rPr lang="en-US" dirty="0" smtClean="0"/>
              <a:t>penalty = not taken% * not taken cost</a:t>
            </a:r>
            <a:br>
              <a:rPr lang="en-US" dirty="0" smtClean="0"/>
            </a:br>
            <a:r>
              <a:rPr lang="en-US" dirty="0" smtClean="0"/>
              <a:t>	+ taken% * taken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973874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117290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4384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2244582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60610"/>
      </p:ext>
    </p:extLst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922920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811112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4384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2244582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46160"/>
      </p:ext>
    </p:extLst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021500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554166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5601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4290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50513"/>
      </p:ext>
    </p:extLst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039878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698682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5601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4290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3262794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66332"/>
      </p:ext>
    </p:extLst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386591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895608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38794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4384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2251218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14088"/>
      </p:ext>
    </p:extLst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139357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759642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38794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4384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2251218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31236"/>
      </p:ext>
    </p:extLst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143749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NT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931130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42212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442806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3262794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14981"/>
      </p:ext>
    </p:extLst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735894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NT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593713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42212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442806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3262794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13405"/>
      </p:ext>
    </p:extLst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354497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NT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NT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75759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43123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2251218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04493"/>
      </p:ext>
    </p:extLst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092560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NT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090599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43123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2251218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5637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Branching Dilema</a:t>
            </a:r>
            <a:endParaRPr lang="en-US"/>
          </a:p>
        </p:txBody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Instruction Level Parallelism increases throughput</a:t>
            </a:r>
          </a:p>
          <a:p>
            <a:pPr lvl="1"/>
            <a:r>
              <a:rPr lang="en-US" dirty="0" smtClean="0"/>
              <a:t>Worse, the more advanced the method</a:t>
            </a:r>
          </a:p>
          <a:p>
            <a:pPr lvl="2"/>
            <a:r>
              <a:rPr lang="en-US" dirty="0" smtClean="0"/>
              <a:t>Deep pipeline, multiple functional units, </a:t>
            </a:r>
            <a:r>
              <a:rPr lang="en-US" dirty="0" err="1" smtClean="0"/>
              <a:t>n</a:t>
            </a:r>
            <a:r>
              <a:rPr lang="en-US" dirty="0" smtClean="0"/>
              <a:t>-issue per clock, …</a:t>
            </a:r>
          </a:p>
          <a:p>
            <a:r>
              <a:rPr lang="en-US" dirty="0" smtClean="0"/>
              <a:t>Control dependence rapidly becomes the limiting factor to the amount of ILP</a:t>
            </a:r>
          </a:p>
          <a:p>
            <a:r>
              <a:rPr lang="en-US" dirty="0" smtClean="0"/>
              <a:t>Compiler-based techniques can only rely on static program properties to handle control hazards </a:t>
            </a:r>
          </a:p>
          <a:p>
            <a:r>
              <a:rPr lang="en-US" dirty="0" smtClean="0"/>
              <a:t>Hardware-based techniques refer to the dynamic behavior of the program to predict the outcome of a branch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275716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NT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136771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28406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442806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3262794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52765"/>
      </p:ext>
    </p:extLst>
  </p:cSld>
  <p:clrMapOvr>
    <a:masterClrMapping/>
  </p:clrMapOvr>
  <p:transition xmlns:p14="http://schemas.microsoft.com/office/powerpoint/2010/main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572412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889815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28406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442806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3262794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94373"/>
      </p:ext>
    </p:extLst>
  </p:cSld>
  <p:clrMapOvr>
    <a:masterClrMapping/>
  </p:clrMapOvr>
  <p:transition xmlns:p14="http://schemas.microsoft.com/office/powerpoint/2010/main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013085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845057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43123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2251218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0882"/>
      </p:ext>
    </p:extLst>
  </p:cSld>
  <p:clrMapOvr>
    <a:masterClrMapping/>
  </p:clrMapOvr>
  <p:transition xmlns:p14="http://schemas.microsoft.com/office/powerpoint/2010/main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694861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636034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43123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2251218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74487"/>
      </p:ext>
    </p:extLst>
  </p:cSld>
  <p:clrMapOvr>
    <a:masterClrMapping/>
  </p:clrMapOvr>
  <p:transition xmlns:p14="http://schemas.microsoft.com/office/powerpoint/2010/main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869407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NT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749918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42212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442806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3262794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1942"/>
      </p:ext>
    </p:extLst>
  </p:cSld>
  <p:clrMapOvr>
    <a:masterClrMapping/>
  </p:clrMapOvr>
  <p:transition xmlns:p14="http://schemas.microsoft.com/office/powerpoint/2010/main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739597"/>
              </p:ext>
            </p:extLst>
          </p:nvPr>
        </p:nvGraphicFramePr>
        <p:xfrm>
          <a:off x="533400" y="1203960"/>
          <a:ext cx="40005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2390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Pred</a:t>
                      </a:r>
                      <a:endParaRPr lang="en-US" sz="1600" dirty="0"/>
                    </a:p>
                  </a:txBody>
                  <a:tcPr anchor="ctr"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NT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758721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42212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442806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72395" y="3262794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60718"/>
      </p:ext>
    </p:extLst>
  </p:cSld>
  <p:clrMapOvr>
    <a:masterClrMapping/>
  </p:clrMapOvr>
  <p:transition xmlns:p14="http://schemas.microsoft.com/office/powerpoint/2010/main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(0-1) Predictor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Wrong 100% of the time!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763341"/>
              </p:ext>
            </p:extLst>
          </p:nvPr>
        </p:nvGraphicFramePr>
        <p:xfrm>
          <a:off x="990600" y="4693920"/>
          <a:ext cx="551254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31516"/>
      </p:ext>
    </p:extLst>
  </p:cSld>
  <p:clrMapOvr>
    <a:masterClrMapping/>
  </p:clrMapOvr>
  <p:transition xmlns:p14="http://schemas.microsoft.com/office/powerpoint/2010/main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443053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082067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70841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21179"/>
      </p:ext>
    </p:extLst>
  </p:cSld>
  <p:clrMapOvr>
    <a:masterClrMapping/>
  </p:clrMapOvr>
  <p:transition xmlns:p14="http://schemas.microsoft.com/office/powerpoint/2010/main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00512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70841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Oval 5"/>
          <p:cNvSpPr/>
          <p:nvPr/>
        </p:nvSpPr>
        <p:spPr bwMode="auto">
          <a:xfrm>
            <a:off x="3886200" y="2514600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220650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4335"/>
      </p:ext>
    </p:extLst>
  </p:cSld>
  <p:clrMapOvr>
    <a:masterClrMapping/>
  </p:clrMapOvr>
  <p:transition xmlns:p14="http://schemas.microsoft.com/office/powerpoint/2010/main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619976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70841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Oval 5"/>
          <p:cNvSpPr/>
          <p:nvPr/>
        </p:nvSpPr>
        <p:spPr bwMode="auto">
          <a:xfrm>
            <a:off x="3886200" y="2514600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169313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64777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5-stage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</a:t>
            </a:r>
          </a:p>
          <a:p>
            <a:pPr lvl="1"/>
            <a:r>
              <a:rPr lang="en-US" dirty="0" smtClean="0"/>
              <a:t>20% of instructions are branches</a:t>
            </a:r>
          </a:p>
          <a:p>
            <a:pPr lvl="1"/>
            <a:r>
              <a:rPr lang="en-US" dirty="0" smtClean="0"/>
              <a:t>53% of branches are taken</a:t>
            </a:r>
          </a:p>
          <a:p>
            <a:r>
              <a:rPr lang="en-US" dirty="0" smtClean="0"/>
              <a:t>Predict not taken</a:t>
            </a:r>
          </a:p>
          <a:p>
            <a:pPr lvl="1"/>
            <a:r>
              <a:rPr lang="en-US" dirty="0" smtClean="0"/>
              <a:t>CPI = 1 + 20% * (53%*1 + 47%*0) = 1.106</a:t>
            </a:r>
          </a:p>
          <a:p>
            <a:r>
              <a:rPr lang="en-US" dirty="0" smtClean="0"/>
              <a:t>Predict taken</a:t>
            </a:r>
          </a:p>
          <a:p>
            <a:pPr lvl="1"/>
            <a:r>
              <a:rPr lang="en-US" dirty="0" smtClean="0"/>
              <a:t>CPI = 1 + 20% * (53%*1 + 47%*1) = 1.2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638800" y="5105400"/>
            <a:ext cx="3505200" cy="842665"/>
            <a:chOff x="5638800" y="5105400"/>
            <a:chExt cx="3505200" cy="842665"/>
          </a:xfrm>
        </p:grpSpPr>
        <p:cxnSp>
          <p:nvCxnSpPr>
            <p:cNvPr id="7" name="Straight Arrow Connector 6"/>
            <p:cNvCxnSpPr/>
            <p:nvPr/>
          </p:nvCxnSpPr>
          <p:spPr bwMode="auto">
            <a:xfrm rot="16200000" flipV="1">
              <a:off x="6591300" y="5143500"/>
              <a:ext cx="381000" cy="304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5638800" y="5486400"/>
              <a:ext cx="3505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Penalty for being wrong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90600" y="5105399"/>
            <a:ext cx="7010400" cy="1678633"/>
            <a:chOff x="990600" y="5105399"/>
            <a:chExt cx="7010400" cy="1678633"/>
          </a:xfrm>
        </p:grpSpPr>
        <p:cxnSp>
          <p:nvCxnSpPr>
            <p:cNvPr id="10" name="Straight Arrow Connector 9"/>
            <p:cNvCxnSpPr/>
            <p:nvPr/>
          </p:nvCxnSpPr>
          <p:spPr bwMode="auto">
            <a:xfrm rot="5400000" flipH="1" flipV="1">
              <a:off x="4039716" y="5332883"/>
              <a:ext cx="1216968" cy="762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990600" y="6322367"/>
              <a:ext cx="701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Penalty for not having the address ready in time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81600" y="3957936"/>
            <a:ext cx="3810000" cy="466129"/>
            <a:chOff x="5181600" y="3957936"/>
            <a:chExt cx="3810000" cy="466129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 rot="10800000">
              <a:off x="5181600" y="3957936"/>
              <a:ext cx="304800" cy="23306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5486400" y="3962400"/>
              <a:ext cx="3505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Penalty for being wrong</a:t>
              </a:r>
              <a:endParaRPr lang="en-US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518259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6318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69901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478578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84873"/>
      </p:ext>
    </p:extLst>
  </p:cSld>
  <p:clrMapOvr>
    <a:masterClrMapping/>
  </p:clrMapOvr>
  <p:transition xmlns:p14="http://schemas.microsoft.com/office/powerpoint/2010/main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916033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6318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69901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606785" y="3536130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687708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26221"/>
      </p:ext>
    </p:extLst>
  </p:cSld>
  <p:clrMapOvr>
    <a:masterClrMapping/>
  </p:clrMapOvr>
  <p:transition xmlns:p14="http://schemas.microsoft.com/office/powerpoint/2010/main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522521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6318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699018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606785" y="3536130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864190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71597"/>
      </p:ext>
    </p:extLst>
  </p:cSld>
  <p:clrMapOvr>
    <a:masterClrMapping/>
  </p:clrMapOvr>
  <p:transition xmlns:p14="http://schemas.microsoft.com/office/powerpoint/2010/main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090539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729394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606785" y="2528406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465096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02086"/>
      </p:ext>
    </p:extLst>
  </p:cSld>
  <p:clrMapOvr>
    <a:masterClrMapping/>
  </p:clrMapOvr>
  <p:transition xmlns:p14="http://schemas.microsoft.com/office/powerpoint/2010/main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035180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729394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606785" y="2528406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63793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67509"/>
      </p:ext>
    </p:extLst>
  </p:cSld>
  <p:clrMapOvr>
    <a:masterClrMapping/>
  </p:clrMapOvr>
  <p:transition xmlns:p14="http://schemas.microsoft.com/office/powerpoint/2010/main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88918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42212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72663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86200" y="3532812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939084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46198"/>
      </p:ext>
    </p:extLst>
  </p:cSld>
  <p:clrMapOvr>
    <a:masterClrMapping/>
  </p:clrMapOvr>
  <p:transition xmlns:p14="http://schemas.microsoft.com/office/powerpoint/2010/main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486877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42212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72663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86200" y="3532812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161922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81370"/>
      </p:ext>
    </p:extLst>
  </p:cSld>
  <p:clrMapOvr>
    <a:masterClrMapping/>
  </p:clrMapOvr>
  <p:transition xmlns:p14="http://schemas.microsoft.com/office/powerpoint/2010/main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269696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38794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7432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86200" y="2528406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012593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20564"/>
      </p:ext>
    </p:extLst>
  </p:cSld>
  <p:clrMapOvr>
    <a:masterClrMapping/>
  </p:clrMapOvr>
  <p:transition xmlns:p14="http://schemas.microsoft.com/office/powerpoint/2010/main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904657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38794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7432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86200" y="2528406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735965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93488"/>
      </p:ext>
    </p:extLst>
  </p:cSld>
  <p:clrMapOvr>
    <a:masterClrMapping/>
  </p:clrMapOvr>
  <p:transition xmlns:p14="http://schemas.microsoft.com/office/powerpoint/2010/main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668375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42212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7338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599610" y="3532812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553787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50512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Pipelined MIPS Datapath</a:t>
            </a:r>
            <a:endParaRPr lang="en-US" sz="2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631825" y="974725"/>
            <a:ext cx="20638" cy="20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/>
          <a:srcRect b="14473"/>
          <a:stretch>
            <a:fillRect/>
          </a:stretch>
        </p:blipFill>
        <p:spPr bwMode="auto">
          <a:xfrm>
            <a:off x="0" y="1143000"/>
            <a:ext cx="9144000" cy="5060950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</p:spPr>
      </p:pic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7796213" y="6702425"/>
            <a:ext cx="13557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lnSpc>
                <a:spcPct val="40000"/>
              </a:lnSpc>
            </a:pPr>
            <a:r>
              <a:rPr lang="en-US" sz="1000">
                <a:latin typeface="Times New Roman" charset="0"/>
              </a:rPr>
              <a:t>Figure: Dave Patterson</a:t>
            </a:r>
            <a:endParaRPr lang="en-US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127877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42212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7338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599610" y="3532812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679219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21582"/>
      </p:ext>
    </p:extLst>
  </p:cSld>
  <p:clrMapOvr>
    <a:masterClrMapping/>
  </p:clrMapOvr>
  <p:transition xmlns:p14="http://schemas.microsoft.com/office/powerpoint/2010/main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44355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722224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599610" y="2542212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77577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14688"/>
      </p:ext>
    </p:extLst>
  </p:cSld>
  <p:clrMapOvr>
    <a:masterClrMapping/>
  </p:clrMapOvr>
  <p:transition xmlns:p14="http://schemas.microsoft.com/office/powerpoint/2010/main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810550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175260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2722224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599610" y="2542212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076774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72285"/>
      </p:ext>
    </p:extLst>
  </p:cSld>
  <p:clrMapOvr>
    <a:masterClrMapping/>
  </p:clrMapOvr>
  <p:transition xmlns:p14="http://schemas.microsoft.com/office/powerpoint/2010/main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238658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42212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72663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86200" y="3539982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028116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46086"/>
      </p:ext>
    </p:extLst>
  </p:cSld>
  <p:clrMapOvr>
    <a:masterClrMapping/>
  </p:clrMapOvr>
  <p:transition xmlns:p14="http://schemas.microsoft.com/office/powerpoint/2010/main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543408"/>
              </p:ext>
            </p:extLst>
          </p:nvPr>
        </p:nvGraphicFramePr>
        <p:xfrm>
          <a:off x="533400" y="1203960"/>
          <a:ext cx="4724400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100"/>
                <a:gridCol w="2095500"/>
                <a:gridCol w="762000"/>
                <a:gridCol w="685800"/>
              </a:tblGrid>
              <a:tr h="3139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Tag</a:t>
                      </a:r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</a:t>
                      </a:r>
                      <a:r>
                        <a:rPr lang="en-US" sz="1600" baseline="0" dirty="0" smtClean="0"/>
                        <a:t> PC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History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NT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CC"/>
                          </a:solidFill>
                        </a:rPr>
                        <a:t>T</a:t>
                      </a:r>
                      <a:endParaRPr lang="en-US" sz="16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39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3124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	BNEZ	R1,L1	; b1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 	DADDI	R1,R0,#1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L1:	DSUBI	R3,R1,#1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BNEZ	R3,L2	; b2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…</a:t>
            </a:r>
          </a:p>
          <a:p>
            <a:pPr>
              <a:tabLst>
                <a:tab pos="455613" algn="l"/>
                <a:tab pos="1201738" algn="l"/>
                <a:tab pos="2401888" algn="l"/>
              </a:tabLst>
            </a:pPr>
            <a:r>
              <a:rPr lang="en-US" sz="1800" dirty="0" smtClean="0">
                <a:latin typeface="Courier"/>
                <a:cs typeface="Courier"/>
              </a:rPr>
              <a:t>L2:</a:t>
            </a:r>
            <a:endParaRPr lang="en-US" sz="1800" dirty="0">
              <a:latin typeface="Courier"/>
              <a:cs typeface="Courier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562600" y="2542212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2400" y="3726630"/>
            <a:ext cx="228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3886200" y="3539982"/>
            <a:ext cx="6096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927446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64770"/>
      </p:ext>
    </p:extLst>
  </p:cSld>
  <p:clrMapOvr>
    <a:masterClrMapping/>
  </p:clrMapOvr>
  <p:transition xmlns:p14="http://schemas.microsoft.com/office/powerpoint/2010/main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(1-1) Predictor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mispredictions</a:t>
            </a:r>
            <a:r>
              <a:rPr lang="en-US" dirty="0" smtClean="0"/>
              <a:t> after first iteration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389317"/>
              </p:ext>
            </p:extLst>
          </p:nvPr>
        </p:nvGraphicFramePr>
        <p:xfrm>
          <a:off x="990600" y="4693920"/>
          <a:ext cx="716280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  <a:gridCol w="825127"/>
              </a:tblGrid>
              <a:tr h="312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b1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b2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pred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new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NT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85493"/>
      </p:ext>
    </p:extLst>
  </p:cSld>
  <p:clrMapOvr>
    <a:masterClrMapping/>
  </p:clrMapOvr>
  <p:transition xmlns:p14="http://schemas.microsoft.com/office/powerpoint/2010/main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Predictor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iteration counters</a:t>
            </a:r>
          </a:p>
          <a:p>
            <a:r>
              <a:rPr lang="en-US" dirty="0" smtClean="0"/>
              <a:t>First time through</a:t>
            </a:r>
          </a:p>
          <a:p>
            <a:pPr lvl="1"/>
            <a:r>
              <a:rPr lang="en-US" dirty="0" smtClean="0"/>
              <a:t>Always predict taken</a:t>
            </a:r>
          </a:p>
          <a:p>
            <a:pPr lvl="2"/>
            <a:r>
              <a:rPr lang="en-US" dirty="0" smtClean="0"/>
              <a:t>Assume it’ll loop again</a:t>
            </a:r>
          </a:p>
          <a:p>
            <a:pPr lvl="1"/>
            <a:r>
              <a:rPr lang="en-US" dirty="0" smtClean="0"/>
              <a:t>Remember actual loop count</a:t>
            </a:r>
          </a:p>
          <a:p>
            <a:r>
              <a:rPr lang="en-US" dirty="0" smtClean="0"/>
              <a:t>Subsequent predictions</a:t>
            </a:r>
          </a:p>
          <a:p>
            <a:pPr lvl="1"/>
            <a:r>
              <a:rPr lang="en-US" dirty="0" smtClean="0"/>
              <a:t>Taken N times, Not Taken once</a:t>
            </a:r>
          </a:p>
          <a:p>
            <a:pPr lvl="1"/>
            <a:r>
              <a:rPr lang="en-US" dirty="0" smtClean="0"/>
              <a:t>Taken N times, Not Taken once</a:t>
            </a:r>
          </a:p>
          <a:p>
            <a:pPr lvl="1"/>
            <a:r>
              <a:rPr lang="en-US" dirty="0" smtClean="0"/>
              <a:t>Taken N times, Not Taken once</a:t>
            </a:r>
          </a:p>
          <a:p>
            <a:pPr lvl="1"/>
            <a:r>
              <a:rPr lang="en-US" dirty="0" smtClean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49995"/>
      </p:ext>
    </p:extLst>
  </p:cSld>
  <p:clrMapOvr>
    <a:masterClrMapping/>
  </p:clrMapOvr>
  <p:transition xmlns:p14="http://schemas.microsoft.com/office/powerpoint/2010/main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Predictor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</a:t>
            </a:r>
          </a:p>
          <a:p>
            <a:pPr lvl="1"/>
            <a:r>
              <a:rPr lang="en-US" dirty="0" smtClean="0"/>
              <a:t>Previous count (initialize to 0xFFFF)</a:t>
            </a:r>
          </a:p>
          <a:p>
            <a:pPr lvl="1"/>
            <a:r>
              <a:rPr lang="en-US" dirty="0" smtClean="0"/>
              <a:t>Current count (initialize to 0)</a:t>
            </a:r>
          </a:p>
          <a:p>
            <a:r>
              <a:rPr lang="en-US" dirty="0" smtClean="0"/>
              <a:t>Prediction:</a:t>
            </a:r>
          </a:p>
          <a:p>
            <a:pPr lvl="1"/>
            <a:r>
              <a:rPr lang="en-US" dirty="0" smtClean="0"/>
              <a:t>If (current &lt; previous) predict Taken (loop)</a:t>
            </a:r>
          </a:p>
          <a:p>
            <a:pPr lvl="1"/>
            <a:r>
              <a:rPr lang="en-US" dirty="0" smtClean="0"/>
              <a:t>Else predict Not Taken (end of loop)</a:t>
            </a:r>
          </a:p>
          <a:p>
            <a:r>
              <a:rPr lang="en-US" dirty="0" smtClean="0"/>
              <a:t>Update</a:t>
            </a:r>
          </a:p>
          <a:p>
            <a:pPr lvl="1"/>
            <a:r>
              <a:rPr lang="en-US" dirty="0" smtClean="0"/>
              <a:t>If (actually Taken) current++ (another loop)</a:t>
            </a:r>
          </a:p>
          <a:p>
            <a:pPr lvl="1"/>
            <a:r>
              <a:rPr lang="en-US" dirty="0" smtClean="0"/>
              <a:t>Else previous = current (remember count)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22565"/>
      </p:ext>
    </p:extLst>
  </p:cSld>
  <p:clrMapOvr>
    <a:masterClrMapping/>
  </p:clrMapOvr>
  <p:transition xmlns:p14="http://schemas.microsoft.com/office/powerpoint/2010/main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2386" name="Object 2"/>
          <p:cNvGraphicFramePr>
            <a:graphicFrameLocks noChangeAspect="1"/>
          </p:cNvGraphicFramePr>
          <p:nvPr/>
        </p:nvGraphicFramePr>
        <p:xfrm>
          <a:off x="3611563" y="3397250"/>
          <a:ext cx="5119687" cy="315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95" name="Bitmap Image" r:id="rId4" imgW="6485182" imgH="3900952" progId="">
                  <p:embed/>
                </p:oleObj>
              </mc:Choice>
              <mc:Fallback>
                <p:oleObj name="Bitmap Image" r:id="rId4" imgW="6485182" imgH="390095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563" y="3397250"/>
                        <a:ext cx="5119687" cy="315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2388" name="Rectangle 4"/>
          <p:cNvSpPr>
            <a:spLocks noChangeArrowheads="1"/>
          </p:cNvSpPr>
          <p:nvPr/>
        </p:nvSpPr>
        <p:spPr bwMode="auto">
          <a:xfrm>
            <a:off x="4881563" y="3276600"/>
            <a:ext cx="2586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663300"/>
                </a:solidFill>
              </a:rPr>
              <a:t>Predictor_1/Predictor_2</a:t>
            </a:r>
          </a:p>
        </p:txBody>
      </p:sp>
      <p:sp>
        <p:nvSpPr>
          <p:cNvPr id="912389" name="Line 5"/>
          <p:cNvSpPr>
            <a:spLocks noChangeShapeType="1"/>
          </p:cNvSpPr>
          <p:nvPr/>
        </p:nvSpPr>
        <p:spPr bwMode="auto">
          <a:xfrm flipH="1">
            <a:off x="5410200" y="3763963"/>
            <a:ext cx="838200" cy="10366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2390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/>
              <a:t>Tournament Predictors</a:t>
            </a:r>
          </a:p>
        </p:txBody>
      </p:sp>
      <p:sp>
        <p:nvSpPr>
          <p:cNvPr id="912391" name="Text Box 7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68275" indent="-168275" eaLnBrk="0" hangingPunct="0">
              <a:spcBef>
                <a:spcPct val="50000"/>
              </a:spcBef>
              <a:buFont typeface="Times" charset="0"/>
              <a:buChar char="•"/>
            </a:pPr>
            <a:r>
              <a:rPr lang="en-US" sz="2000" dirty="0"/>
              <a:t>Multilevel branch predictors use several levels of branch prediction tables together with an algorithm to choose among them</a:t>
            </a:r>
          </a:p>
          <a:p>
            <a:pPr marL="168275" indent="-168275" eaLnBrk="0" hangingPunct="0">
              <a:spcBef>
                <a:spcPct val="50000"/>
              </a:spcBef>
              <a:buFont typeface="Times" charset="0"/>
              <a:buChar char="•"/>
            </a:pPr>
            <a:r>
              <a:rPr lang="en-US" sz="2000" dirty="0"/>
              <a:t>Tournament selectors are the most popular form of multilevel branch </a:t>
            </a:r>
            <a:r>
              <a:rPr lang="en-US" sz="2000" dirty="0" smtClean="0"/>
              <a:t>predictors</a:t>
            </a:r>
            <a:endParaRPr lang="en-US" sz="2000" dirty="0"/>
          </a:p>
          <a:p>
            <a:pPr marL="168275" indent="-168275" eaLnBrk="0" hangingPunct="0">
              <a:spcBef>
                <a:spcPct val="50000"/>
              </a:spcBef>
              <a:buFont typeface="Times" charset="0"/>
              <a:buChar char="•"/>
            </a:pPr>
            <a:r>
              <a:rPr lang="en-US" sz="2000" dirty="0"/>
              <a:t>Tournament </a:t>
            </a:r>
            <a:r>
              <a:rPr lang="en-US" sz="2000" dirty="0" smtClean="0"/>
              <a:t>between local </a:t>
            </a:r>
            <a:r>
              <a:rPr lang="en-US" sz="2000" dirty="0"/>
              <a:t>and global </a:t>
            </a:r>
            <a:r>
              <a:rPr lang="en-US" sz="2000" dirty="0" smtClean="0"/>
              <a:t>predictor:</a:t>
            </a:r>
          </a:p>
          <a:p>
            <a:pPr marL="568325" lvl="1" indent="-168275">
              <a:spcBef>
                <a:spcPct val="50000"/>
              </a:spcBef>
              <a:buFont typeface="Times" charset="0"/>
              <a:buChar char="•"/>
            </a:pPr>
            <a:r>
              <a:rPr lang="en-US" sz="1600" dirty="0" smtClean="0"/>
              <a:t>2-bit counter to select</a:t>
            </a:r>
            <a:br>
              <a:rPr lang="en-US" sz="1600" dirty="0" smtClean="0"/>
            </a:br>
            <a:r>
              <a:rPr lang="en-US" sz="1600" dirty="0" smtClean="0"/>
              <a:t>predictor</a:t>
            </a:r>
          </a:p>
          <a:p>
            <a:pPr marL="568325" lvl="1" indent="-168275">
              <a:spcBef>
                <a:spcPct val="50000"/>
              </a:spcBef>
              <a:buFont typeface="Times" charset="0"/>
              <a:buChar char="•"/>
            </a:pPr>
            <a:r>
              <a:rPr lang="en-US" sz="1600" dirty="0" smtClean="0"/>
              <a:t>Transition if one predictor</a:t>
            </a:r>
            <a:br>
              <a:rPr lang="en-US" sz="1600" dirty="0" smtClean="0"/>
            </a:br>
            <a:r>
              <a:rPr lang="en-US" sz="1600" dirty="0" smtClean="0"/>
              <a:t>is WRONG and other </a:t>
            </a:r>
            <a:br>
              <a:rPr lang="en-US" sz="1600" dirty="0" smtClean="0"/>
            </a:br>
            <a:r>
              <a:rPr lang="en-US" sz="1600" dirty="0" smtClean="0"/>
              <a:t>predictor is RIGHT</a:t>
            </a:r>
          </a:p>
          <a:p>
            <a:pPr marL="568325" lvl="1" indent="-168275">
              <a:spcBef>
                <a:spcPct val="50000"/>
              </a:spcBef>
              <a:buFont typeface="Times" charset="0"/>
              <a:buChar char="•"/>
            </a:pPr>
            <a:r>
              <a:rPr lang="en-US" sz="1600" dirty="0" smtClean="0"/>
              <a:t>Change after two</a:t>
            </a:r>
            <a:br>
              <a:rPr lang="en-US" sz="1600" dirty="0" smtClean="0"/>
            </a:br>
            <a:r>
              <a:rPr lang="en-US" sz="1600" dirty="0" err="1" smtClean="0"/>
              <a:t>mispredictions</a:t>
            </a:r>
            <a:r>
              <a:rPr lang="en-US" sz="1600" dirty="0" smtClean="0"/>
              <a:t> the other</a:t>
            </a:r>
            <a:br>
              <a:rPr lang="en-US" sz="1600" dirty="0" smtClean="0"/>
            </a:br>
            <a:r>
              <a:rPr lang="en-US" sz="1600" dirty="0" smtClean="0"/>
              <a:t>predictor would have</a:t>
            </a:r>
            <a:br>
              <a:rPr lang="en-US" sz="1600" dirty="0" smtClean="0"/>
            </a:br>
            <a:r>
              <a:rPr lang="en-US" sz="1600" dirty="0" smtClean="0"/>
              <a:t>predicted correctly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58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4434" name="Object 2"/>
          <p:cNvGraphicFramePr>
            <a:graphicFrameLocks noChangeAspect="1"/>
          </p:cNvGraphicFramePr>
          <p:nvPr/>
        </p:nvGraphicFramePr>
        <p:xfrm>
          <a:off x="457200" y="1285875"/>
          <a:ext cx="8458200" cy="501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43" name="Bitmap Image" r:id="rId4" imgW="5906012" imgH="3497883" progId="">
                  <p:embed/>
                </p:oleObj>
              </mc:Choice>
              <mc:Fallback>
                <p:oleObj name="Bitmap Image" r:id="rId4" imgW="5906012" imgH="349788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5875"/>
                        <a:ext cx="8458200" cy="501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4435" name="Text Box 3"/>
          <p:cNvSpPr txBox="1">
            <a:spLocks noChangeArrowheads="1"/>
          </p:cNvSpPr>
          <p:nvPr/>
        </p:nvSpPr>
        <p:spPr bwMode="auto">
          <a:xfrm rot="-5400000">
            <a:off x="-1698625" y="3097213"/>
            <a:ext cx="4038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333333"/>
                </a:solidFill>
              </a:rPr>
              <a:t>Conditional branch misprediction rate</a:t>
            </a:r>
          </a:p>
        </p:txBody>
      </p:sp>
      <p:sp>
        <p:nvSpPr>
          <p:cNvPr id="914436" name="Text Box 4"/>
          <p:cNvSpPr txBox="1">
            <a:spLocks noChangeArrowheads="1"/>
          </p:cNvSpPr>
          <p:nvPr/>
        </p:nvSpPr>
        <p:spPr bwMode="auto">
          <a:xfrm>
            <a:off x="3733800" y="1289050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Based on SPEC 89 benchmark</a:t>
            </a:r>
          </a:p>
        </p:txBody>
      </p:sp>
      <p:sp>
        <p:nvSpPr>
          <p:cNvPr id="914437" name="Text Box 5"/>
          <p:cNvSpPr txBox="1">
            <a:spLocks noChangeArrowheads="1"/>
          </p:cNvSpPr>
          <p:nvPr/>
        </p:nvSpPr>
        <p:spPr bwMode="auto">
          <a:xfrm>
            <a:off x="685800" y="6165850"/>
            <a:ext cx="8229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chemeClr val="accent2"/>
                </a:solidFill>
              </a:rPr>
              <a:t>Tournament predictors slightly outperform correlating predictors</a:t>
            </a:r>
          </a:p>
        </p:txBody>
      </p:sp>
      <p:sp>
        <p:nvSpPr>
          <p:cNvPr id="914438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/>
              <a:t>Performance of Tournament Predictors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59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Branch Target Cache</a:t>
            </a:r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Predict not-taken: still stalls to wait for branch target computation</a:t>
            </a:r>
          </a:p>
          <a:p>
            <a:r>
              <a:rPr lang="en-US" dirty="0"/>
              <a:t>If address could be guessed, the branch penalty becomes zero</a:t>
            </a:r>
          </a:p>
          <a:p>
            <a:r>
              <a:rPr lang="en-US" dirty="0"/>
              <a:t>Cache predicted address based on</a:t>
            </a:r>
            <a:r>
              <a:rPr lang="en-US" dirty="0" smtClean="0"/>
              <a:t> address of branch instruction</a:t>
            </a:r>
          </a:p>
          <a:p>
            <a:r>
              <a:rPr lang="en-US" dirty="0"/>
              <a:t>Complications for complex predictors: do we know in time?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3714" name="Object 2"/>
          <p:cNvGraphicFramePr>
            <a:graphicFrameLocks noChangeAspect="1"/>
          </p:cNvGraphicFramePr>
          <p:nvPr/>
        </p:nvGraphicFramePr>
        <p:xfrm>
          <a:off x="533400" y="1295400"/>
          <a:ext cx="8001000" cy="552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7" name="Bitmap Image" r:id="rId4" imgW="6119390" imgH="4229467" progId="">
                  <p:embed/>
                </p:oleObj>
              </mc:Choice>
              <mc:Fallback>
                <p:oleObj name="Bitmap Image" r:id="rId4" imgW="6119390" imgH="422946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8001000" cy="552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371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/>
              <a:t>Branch Target Cache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Handling Branch Target Cache</a:t>
            </a:r>
          </a:p>
        </p:txBody>
      </p:sp>
      <p:sp>
        <p:nvSpPr>
          <p:cNvPr id="8857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No branch delay if the a branch prediction entry is found and is correct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 penalty of </a:t>
            </a:r>
            <a:r>
              <a:rPr lang="en-US" sz="2400" dirty="0" smtClean="0"/>
              <a:t>one cycle </a:t>
            </a:r>
            <a:r>
              <a:rPr lang="en-US" sz="2400" dirty="0"/>
              <a:t>is imposed for a wrong prediction or a cache miss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Cache update on </a:t>
            </a:r>
            <a:r>
              <a:rPr lang="en-US" sz="2400" dirty="0" err="1"/>
              <a:t>misprediction</a:t>
            </a:r>
            <a:r>
              <a:rPr lang="en-US" sz="2400" dirty="0"/>
              <a:t> and misses can extend the time penalty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Dealing with misses or </a:t>
            </a:r>
            <a:r>
              <a:rPr lang="en-US" sz="2400" dirty="0" err="1"/>
              <a:t>misprediction</a:t>
            </a:r>
            <a:r>
              <a:rPr lang="en-US" sz="2400" dirty="0"/>
              <a:t> is expensive and should be optimized</a:t>
            </a:r>
          </a:p>
        </p:txBody>
      </p:sp>
      <p:graphicFrame>
        <p:nvGraphicFramePr>
          <p:cNvPr id="885764" name="Object 4"/>
          <p:cNvGraphicFramePr>
            <a:graphicFrameLocks noGrp="1"/>
          </p:cNvGraphicFramePr>
          <p:nvPr>
            <p:ph sz="half" idx="2"/>
          </p:nvPr>
        </p:nvGraphicFramePr>
        <p:xfrm>
          <a:off x="4572000" y="1450975"/>
          <a:ext cx="4302125" cy="494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99" name="Bitmap Image" r:id="rId4" imgW="3711262" imgH="4723810" progId="">
                  <p:embed/>
                </p:oleObj>
              </mc:Choice>
              <mc:Fallback>
                <p:oleObj name="Bitmap Image" r:id="rId4" imgW="3711262" imgH="4723810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50975"/>
                        <a:ext cx="4302125" cy="494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7810" name="Object 2"/>
          <p:cNvGraphicFramePr>
            <a:graphicFrameLocks noChangeAspect="1"/>
          </p:cNvGraphicFramePr>
          <p:nvPr/>
        </p:nvGraphicFramePr>
        <p:xfrm>
          <a:off x="990600" y="3151188"/>
          <a:ext cx="6064250" cy="352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64" name="Bitmap Image" r:id="rId4" imgW="5441152" imgH="3162574" progId="">
                  <p:embed/>
                </p:oleObj>
              </mc:Choice>
              <mc:Fallback>
                <p:oleObj name="Bitmap Image" r:id="rId4" imgW="5441152" imgH="316257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151188"/>
                        <a:ext cx="6064250" cy="352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7811" name="Object 3"/>
          <p:cNvGraphicFramePr>
            <a:graphicFrameLocks noChangeAspect="1"/>
          </p:cNvGraphicFramePr>
          <p:nvPr/>
        </p:nvGraphicFramePr>
        <p:xfrm>
          <a:off x="5257800" y="3338513"/>
          <a:ext cx="38862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65" name="Bitmap Image" r:id="rId6" imgW="2620952" imgH="556190" progId="">
                  <p:embed/>
                </p:oleObj>
              </mc:Choice>
              <mc:Fallback>
                <p:oleObj name="Bitmap Image" r:id="rId6" imgW="2620952" imgH="55619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338513"/>
                        <a:ext cx="3886200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7812" name="Text Box 4"/>
          <p:cNvSpPr txBox="1">
            <a:spLocks noChangeArrowheads="1"/>
          </p:cNvSpPr>
          <p:nvPr/>
        </p:nvSpPr>
        <p:spPr bwMode="auto">
          <a:xfrm rot="-5400000">
            <a:off x="-527844" y="3860007"/>
            <a:ext cx="2459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Misprediction rate</a:t>
            </a:r>
          </a:p>
        </p:txBody>
      </p:sp>
      <p:sp>
        <p:nvSpPr>
          <p:cNvPr id="8878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Return Address Cache</a:t>
            </a:r>
          </a:p>
        </p:txBody>
      </p:sp>
      <p:sp>
        <p:nvSpPr>
          <p:cNvPr id="88781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/>
              <a:t>Branch target caching can be applied to expedite unconditional  jumps (branch folding) and returns for procedure calls</a:t>
            </a:r>
          </a:p>
          <a:p>
            <a:r>
              <a:rPr lang="en-US" sz="2200"/>
              <a:t>For calls from multiple sites, not clustered in time, a stack implementation of the branch target cache can be useful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382D9-7D51-304A-8EF3-F466063901B7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MBC">
  <a:themeElements>
    <a:clrScheme name="UMBC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UMBC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MBC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MB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X:Templates:My Templates:UMBC.pot</Template>
  <TotalTime>3350</TotalTime>
  <Words>2895</Words>
  <Application>Microsoft Macintosh PowerPoint</Application>
  <PresentationFormat>On-screen Show (4:3)</PresentationFormat>
  <Paragraphs>1903</Paragraphs>
  <Slides>59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UMBC</vt:lpstr>
      <vt:lpstr>Bitmap Image</vt:lpstr>
      <vt:lpstr>CMSC 611: Advanced Computer Architecture</vt:lpstr>
      <vt:lpstr>Recall Branch Penalties</vt:lpstr>
      <vt:lpstr>Branching Dilema</vt:lpstr>
      <vt:lpstr>Recall 5-stage Prediction</vt:lpstr>
      <vt:lpstr>Pipelined MIPS Datapath</vt:lpstr>
      <vt:lpstr>Branch Target Cache</vt:lpstr>
      <vt:lpstr>Branch Target Cache</vt:lpstr>
      <vt:lpstr>Handling Branch Target Cache</vt:lpstr>
      <vt:lpstr>Return Address Cache</vt:lpstr>
      <vt:lpstr>Basic Branch Prediction</vt:lpstr>
      <vt:lpstr>2-bit Branch History Table</vt:lpstr>
      <vt:lpstr>N-bit Predictors</vt:lpstr>
      <vt:lpstr>Performance of 2-bit Branch Buffer</vt:lpstr>
      <vt:lpstr>Optimal Size for 2-bit Branch Buffers</vt:lpstr>
      <vt:lpstr>Correlating Predictors</vt:lpstr>
      <vt:lpstr>(2,2) Correlating Predictors</vt:lpstr>
      <vt:lpstr>Accuracy of Different Schemes</vt:lpstr>
      <vt:lpstr>Example 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(0-1)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(1-1) Predictor</vt:lpstr>
      <vt:lpstr>Loop Predictor</vt:lpstr>
      <vt:lpstr>Loop Predictor</vt:lpstr>
      <vt:lpstr>Tournament Predictors</vt:lpstr>
      <vt:lpstr>Performance of Tournament Predictors</vt:lpstr>
    </vt:vector>
  </TitlesOfParts>
  <Company>˧怀쿘Ί뿿킀΂쿘˧뛼뿿큰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611: Advanced Computer Architecture</dc:title>
  <dc:creator>Marc Olano</dc:creator>
  <cp:lastModifiedBy>Marc Olano</cp:lastModifiedBy>
  <cp:revision>80</cp:revision>
  <cp:lastPrinted>2003-09-04T21:28:06Z</cp:lastPrinted>
  <dcterms:created xsi:type="dcterms:W3CDTF">2010-11-04T14:45:17Z</dcterms:created>
  <dcterms:modified xsi:type="dcterms:W3CDTF">2014-10-14T21:24:40Z</dcterms:modified>
</cp:coreProperties>
</file>