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17" autoAdjust="0"/>
  </p:normalViewPr>
  <p:slideViewPr>
    <p:cSldViewPr snapToGrid="0" snapToObjects="1">
      <p:cViewPr varScale="1">
        <p:scale>
          <a:sx n="75" d="100"/>
          <a:sy n="75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E526B-71A5-3947-9998-BEF5443D136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415C6-118A-6641-BEB1-AF5D039B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37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74D20-350E-E54F-81FC-D0FBFC63AAFF}" type="datetimeFigureOut">
              <a:rPr lang="en-US" smtClean="0"/>
              <a:t>10/8/14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AE10D-6A12-B648-A5A1-DB5EB5E02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407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+mj-lt"/>
              <a:buAutoNum type="romanUcPeriod"/>
            </a:pPr>
            <a:r>
              <a:rPr lang="en-US" dirty="0" smtClean="0"/>
              <a:t>Dual</a:t>
            </a:r>
            <a:r>
              <a:rPr lang="en-US" baseline="0" dirty="0" smtClean="0"/>
              <a:t> issue</a:t>
            </a:r>
          </a:p>
          <a:p>
            <a:pPr marL="228600" lvl="0" indent="-228600">
              <a:buFont typeface="+mj-lt"/>
              <a:buAutoNum type="romanUcPeriod"/>
            </a:pPr>
            <a:r>
              <a:rPr lang="en-US" baseline="0" dirty="0" smtClean="0"/>
              <a:t>Two 5-stage integer pipes (some restrictions &amp; coupling)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1: </a:t>
            </a:r>
            <a:r>
              <a:rPr lang="en-US" baseline="0" dirty="0" err="1" smtClean="0"/>
              <a:t>Prefetch</a:t>
            </a:r>
            <a:r>
              <a:rPr lang="en-US" baseline="0" dirty="0" smtClean="0"/>
              <a:t>/fetch – align in </a:t>
            </a:r>
            <a:r>
              <a:rPr lang="en-US" baseline="0" dirty="0" err="1" smtClean="0"/>
              <a:t>prefetch</a:t>
            </a:r>
            <a:r>
              <a:rPr lang="en-US" baseline="0" dirty="0" smtClean="0"/>
              <a:t> buffer for decoding (variable instruction size)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2: Decode 1 – decode to internal format, branch prediction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3: Decode 2 – complex decode, address computation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4: Execute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5: Write Back</a:t>
            </a:r>
          </a:p>
          <a:p>
            <a:pPr marL="228600" lvl="0" indent="-228600">
              <a:buFont typeface="+mj-lt"/>
              <a:buAutoNum type="romanUcPeriod"/>
            </a:pPr>
            <a:r>
              <a:rPr lang="en-US" baseline="0" smtClean="0"/>
              <a:t>One </a:t>
            </a:r>
            <a:r>
              <a:rPr lang="en-US" baseline="0" dirty="0" smtClean="0"/>
              <a:t>6-stage float pipe</a:t>
            </a:r>
          </a:p>
          <a:p>
            <a:pPr marL="228600" lvl="0" indent="-228600">
              <a:buFont typeface="+mj-lt"/>
              <a:buAutoNum type="romanUcPeriod"/>
            </a:pPr>
            <a:r>
              <a:rPr lang="en-US" baseline="0" dirty="0" smtClean="0"/>
              <a:t>Branch prediction ~75%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3 instruction issue (2 simple/fast, 1 complex)</a:t>
            </a:r>
          </a:p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ROB = 40-entry rotating queue,</a:t>
            </a:r>
            <a:r>
              <a:rPr lang="en-US" baseline="0" dirty="0" smtClean="0"/>
              <a:t> visited twice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Rename in ROB to 40 </a:t>
            </a:r>
            <a:r>
              <a:rPr lang="en-US" baseline="0" dirty="0" err="1" smtClean="0"/>
              <a:t>microarchitectural</a:t>
            </a:r>
            <a:r>
              <a:rPr lang="en-US" baseline="0" dirty="0" smtClean="0"/>
              <a:t> registers</a:t>
            </a:r>
          </a:p>
          <a:p>
            <a:pPr marL="285750" indent="-285750">
              <a:buFont typeface="+mj-lt"/>
              <a:buAutoNum type="romanUcPeriod"/>
            </a:pPr>
            <a:r>
              <a:rPr lang="en-US" baseline="0" dirty="0" smtClean="0"/>
              <a:t>RS up to 20 instructions</a:t>
            </a:r>
          </a:p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Execution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5 issue ports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Store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addr</a:t>
            </a:r>
            <a:r>
              <a:rPr lang="en-US" baseline="0" dirty="0" smtClean="0"/>
              <a:t> &amp; store data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 cycle for most, *,/ 4-cycle latency, 1-cycle issue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baseline="0" dirty="0" smtClean="0"/>
              <a:t>12-stage pipeline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1-4.5: BTB &amp; Instruction fetch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4.5-6: Decode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7: register rename/ROB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8: write to RS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9: issue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10: execute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11-12: retire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dirty="0" smtClean="0"/>
              <a:t>Branch prediction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90+%</a:t>
            </a:r>
          </a:p>
          <a:p>
            <a:pPr marL="742950" lvl="1" indent="-2857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Trace cache: decoded instruction</a:t>
            </a:r>
            <a:r>
              <a:rPr lang="en-US" baseline="0" dirty="0" smtClean="0"/>
              <a:t> blocks (90% hit rate)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ROM for long instructions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Mini</a:t>
            </a:r>
            <a:r>
              <a:rPr lang="en-US" baseline="0" dirty="0" smtClean="0"/>
              <a:t> BTB for trace cache branches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baseline="0" dirty="0" smtClean="0"/>
              <a:t>20+ stage pipeline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More on cache miss (10?)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1-2: Trace cache next IP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3-4: Trace cache fetch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5: Drive signals across chip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6-8: Allocate &amp; rename (128 </a:t>
            </a:r>
            <a:r>
              <a:rPr lang="en-US" baseline="0" dirty="0" err="1" smtClean="0"/>
              <a:t>microarchitectural</a:t>
            </a:r>
            <a:r>
              <a:rPr lang="en-US" baseline="0" dirty="0" smtClean="0"/>
              <a:t> registers)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9: Queue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10-12: Schedule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13-14: Dispatch (up to 6 per cycle)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15-16: Register file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17:</a:t>
            </a:r>
            <a:r>
              <a:rPr lang="en-US" baseline="0" dirty="0" smtClean="0"/>
              <a:t> Execute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18: Flags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19: Branch check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20: Drive signals across chip</a:t>
            </a:r>
          </a:p>
          <a:p>
            <a:pPr marL="742950" lvl="1" indent="-285750">
              <a:buFont typeface="+mj-lt"/>
              <a:buAutoNum type="alphaUcPeriod"/>
            </a:pPr>
            <a:endParaRPr lang="en-US" dirty="0" smtClean="0"/>
          </a:p>
          <a:p>
            <a:pPr marL="285750" indent="-285750">
              <a:buFont typeface="+mj-lt"/>
              <a:buAutoNum type="roman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Branch</a:t>
            </a:r>
            <a:r>
              <a:rPr lang="en-US" baseline="0" dirty="0" smtClean="0"/>
              <a:t> Prediction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4k BTB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Loop predictor + “indirect” predictor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baseline="0" dirty="0" smtClean="0"/>
              <a:t>Micro op fusion to avoid ROB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96-entry ROB</a:t>
            </a:r>
          </a:p>
          <a:p>
            <a:pPr marL="285750" indent="-28575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4-7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w</a:t>
            </a:r>
            <a:r>
              <a:rPr lang="en-US" baseline="0" dirty="0" smtClean="0"/>
              <a:t>/ fusion)</a:t>
            </a:r>
            <a:r>
              <a:rPr lang="en-US" dirty="0" smtClean="0"/>
              <a:t> </a:t>
            </a:r>
            <a:r>
              <a:rPr lang="en-US" baseline="0" dirty="0" smtClean="0"/>
              <a:t>issue to 7 micro op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More x86 into single micro-ops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Macro-fusion to merge across x86 ops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Micro-op fusion to avoid ROB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dirty="0" smtClean="0"/>
              <a:t>Branch prediction</a:t>
            </a:r>
          </a:p>
          <a:p>
            <a:pPr marL="742950" lvl="1" indent="-285750">
              <a:buFont typeface="+mj-lt"/>
              <a:buAutoNum type="romanUcPeriod"/>
            </a:pPr>
            <a:r>
              <a:rPr lang="en-US" dirty="0" smtClean="0"/>
              <a:t>Loop predictor</a:t>
            </a:r>
          </a:p>
          <a:p>
            <a:pPr marL="742950" lvl="1" indent="-285750">
              <a:buFont typeface="+mj-lt"/>
              <a:buAutoNum type="romanUcPeriod"/>
            </a:pPr>
            <a:r>
              <a:rPr lang="en-US" dirty="0" smtClean="0"/>
              <a:t>Indirect</a:t>
            </a:r>
            <a:r>
              <a:rPr lang="en-US" baseline="0" dirty="0" smtClean="0"/>
              <a:t> predictor / BTB</a:t>
            </a:r>
          </a:p>
          <a:p>
            <a:pPr marL="1200150" lvl="2" indent="-285750">
              <a:buFont typeface="+mj-lt"/>
              <a:buAutoNum type="romanUcPeriod"/>
            </a:pPr>
            <a:r>
              <a:rPr lang="en-US" baseline="0" dirty="0" smtClean="0"/>
              <a:t>Target address by condition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Cannot</a:t>
            </a:r>
            <a:r>
              <a:rPr lang="en-US" baseline="0" dirty="0" smtClean="0"/>
              <a:t> rearrange load/store for fear of aliasing</a:t>
            </a:r>
          </a:p>
          <a:p>
            <a:pPr marL="285750" indent="-285750">
              <a:buFont typeface="+mj-lt"/>
              <a:buAutoNum type="romanUcPeriod"/>
            </a:pPr>
            <a:r>
              <a:rPr lang="en-US" baseline="0" dirty="0" smtClean="0"/>
              <a:t>Assume no aliasing, restart if wrong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Decode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Loop </a:t>
            </a:r>
          </a:p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Execute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Rely on simultaneous multithreading / </a:t>
            </a:r>
            <a:r>
              <a:rPr lang="en-US" dirty="0" err="1" smtClean="0"/>
              <a:t>hyperthreading</a:t>
            </a:r>
            <a:endParaRPr lang="en-US" dirty="0" smtClean="0"/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128-entry ROB (partitioned</a:t>
            </a:r>
            <a:r>
              <a:rPr lang="en-US" baseline="0" dirty="0" smtClean="0"/>
              <a:t> by thread)</a:t>
            </a:r>
            <a:endParaRPr lang="en-US" dirty="0" smtClean="0"/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36-entry 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6899208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76845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5431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06432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3475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99694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70596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2168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5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transition xmlns:p14="http://schemas.microsoft.com/office/powerpoint/2010/main"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rstechnica.com/old/content/2001/05/p4andg4e.ars" TargetMode="External"/><Relationship Id="rId4" Type="http://schemas.openxmlformats.org/officeDocument/2006/relationships/hyperlink" Target="http://arstechnica.com/old/content/2004/02/pentium-m.ars" TargetMode="External"/><Relationship Id="rId5" Type="http://schemas.openxmlformats.org/officeDocument/2006/relationships/hyperlink" Target="http://arstechnica.com/hardware/news/2006/04/core.ars/" TargetMode="External"/><Relationship Id="rId6" Type="http://schemas.openxmlformats.org/officeDocument/2006/relationships/hyperlink" Target="http://arstechnica.com/hardware/news/2008/04/what-you-need-to-know-about-nehalem.ars/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rstechnica.com/old/content/2004/07/pentium-1.ar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86114"/>
            <a:ext cx="9144000" cy="251518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500" dirty="0" smtClean="0"/>
              <a:t>Figures and data from </a:t>
            </a:r>
            <a:r>
              <a:rPr lang="en-US" sz="3500" dirty="0" err="1" smtClean="0"/>
              <a:t>Arstechnica</a:t>
            </a:r>
            <a:endParaRPr lang="en-US" sz="35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2"/>
              </a:rPr>
              <a:t>arstechnica.com/old/content/2004/07/pentium-1.ars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3"/>
              </a:rPr>
              <a:t>arstechnica.com</a:t>
            </a:r>
            <a:r>
              <a:rPr lang="en-US" sz="2200" dirty="0">
                <a:hlinkClick r:id="rId3"/>
              </a:rPr>
              <a:t>/old/content/2001/05/</a:t>
            </a:r>
            <a:r>
              <a:rPr lang="en-US" sz="2200" dirty="0" smtClean="0">
                <a:hlinkClick r:id="rId3"/>
              </a:rPr>
              <a:t>p4andg4e.ars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4"/>
              </a:rPr>
              <a:t>arstechnica.com/old/content/2004/02/pentium-m.ars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5"/>
              </a:rPr>
              <a:t>arstechnica.com/hardware/news/2006/04/core.ars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6"/>
              </a:rPr>
              <a:t>arstechnica.com/hardware/news/2008/04/what-you-need-to-know-about-nehalem.ars</a:t>
            </a:r>
            <a:endParaRPr lang="en-US" sz="22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Some Intel CPU </a:t>
            </a:r>
            <a:r>
              <a:rPr lang="en-US" dirty="0" smtClean="0"/>
              <a:t>examples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Pentium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5548" y="1234056"/>
            <a:ext cx="3197252" cy="562394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Pentium Pro, II, III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6885" y="1139994"/>
            <a:ext cx="4163163" cy="580458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 (Pentium 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2980"/>
          <a:stretch/>
        </p:blipFill>
        <p:spPr>
          <a:xfrm>
            <a:off x="1961491" y="1222176"/>
            <a:ext cx="4979129" cy="563582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Pentium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4027" y="1129777"/>
            <a:ext cx="5674675" cy="578594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601" y="1366798"/>
            <a:ext cx="7345506" cy="549120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Decode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263" y="1241006"/>
            <a:ext cx="4854906" cy="543919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Speculation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307" y="1417637"/>
            <a:ext cx="4691201" cy="26415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958" y="4215541"/>
            <a:ext cx="3158220" cy="14122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6641" y="4059179"/>
            <a:ext cx="5168900" cy="25781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Nehalem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39" y="1847850"/>
            <a:ext cx="8695988" cy="412438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508</Words>
  <Application>Microsoft Macintosh PowerPoint</Application>
  <PresentationFormat>On-screen Show (4:3)</PresentationFormat>
  <Paragraphs>96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UMBC</vt:lpstr>
      <vt:lpstr>Some Intel CPU examples</vt:lpstr>
      <vt:lpstr>Pentium</vt:lpstr>
      <vt:lpstr>Pentium Pro, II, III</vt:lpstr>
      <vt:lpstr>P4 (Pentium 4)</vt:lpstr>
      <vt:lpstr>Pentium M</vt:lpstr>
      <vt:lpstr>Core</vt:lpstr>
      <vt:lpstr>Core Decode</vt:lpstr>
      <vt:lpstr>Memory Speculation</vt:lpstr>
      <vt:lpstr>Nehalem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CPU examples</dc:title>
  <dc:creator>Marc Olano</dc:creator>
  <cp:lastModifiedBy>Marc Olano</cp:lastModifiedBy>
  <cp:revision>13</cp:revision>
  <dcterms:created xsi:type="dcterms:W3CDTF">2010-10-20T14:04:40Z</dcterms:created>
  <dcterms:modified xsi:type="dcterms:W3CDTF">2014-10-08T22:49:40Z</dcterms:modified>
</cp:coreProperties>
</file>