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10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11.xml" ContentType="application/vnd.openxmlformats-officedocument.presentationml.notesSlide+xml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57"/>
  </p:notesMasterIdLst>
  <p:handoutMasterIdLst>
    <p:handoutMasterId r:id="rId58"/>
  </p:handoutMasterIdLst>
  <p:sldIdLst>
    <p:sldId id="256" r:id="rId2"/>
    <p:sldId id="464" r:id="rId3"/>
    <p:sldId id="465" r:id="rId4"/>
    <p:sldId id="466" r:id="rId5"/>
    <p:sldId id="467" r:id="rId6"/>
    <p:sldId id="468" r:id="rId7"/>
    <p:sldId id="469" r:id="rId8"/>
    <p:sldId id="470" r:id="rId9"/>
    <p:sldId id="471" r:id="rId10"/>
    <p:sldId id="472" r:id="rId11"/>
    <p:sldId id="473" r:id="rId12"/>
    <p:sldId id="474" r:id="rId13"/>
    <p:sldId id="475" r:id="rId14"/>
    <p:sldId id="476" r:id="rId15"/>
    <p:sldId id="477" r:id="rId16"/>
    <p:sldId id="478" r:id="rId17"/>
    <p:sldId id="479" r:id="rId18"/>
    <p:sldId id="480" r:id="rId19"/>
    <p:sldId id="481" r:id="rId20"/>
    <p:sldId id="482" r:id="rId21"/>
    <p:sldId id="483" r:id="rId22"/>
    <p:sldId id="484" r:id="rId23"/>
    <p:sldId id="485" r:id="rId24"/>
    <p:sldId id="486" r:id="rId25"/>
    <p:sldId id="487" r:id="rId26"/>
    <p:sldId id="488" r:id="rId27"/>
    <p:sldId id="489" r:id="rId28"/>
    <p:sldId id="490" r:id="rId29"/>
    <p:sldId id="491" r:id="rId30"/>
    <p:sldId id="492" r:id="rId31"/>
    <p:sldId id="493" r:id="rId32"/>
    <p:sldId id="494" r:id="rId33"/>
    <p:sldId id="495" r:id="rId34"/>
    <p:sldId id="496" r:id="rId35"/>
    <p:sldId id="497" r:id="rId36"/>
    <p:sldId id="498" r:id="rId37"/>
    <p:sldId id="499" r:id="rId38"/>
    <p:sldId id="500" r:id="rId39"/>
    <p:sldId id="501" r:id="rId40"/>
    <p:sldId id="502" r:id="rId41"/>
    <p:sldId id="503" r:id="rId42"/>
    <p:sldId id="504" r:id="rId43"/>
    <p:sldId id="505" r:id="rId44"/>
    <p:sldId id="506" r:id="rId45"/>
    <p:sldId id="507" r:id="rId46"/>
    <p:sldId id="508" r:id="rId47"/>
    <p:sldId id="509" r:id="rId48"/>
    <p:sldId id="510" r:id="rId49"/>
    <p:sldId id="511" r:id="rId50"/>
    <p:sldId id="512" r:id="rId51"/>
    <p:sldId id="513" r:id="rId52"/>
    <p:sldId id="514" r:id="rId53"/>
    <p:sldId id="515" r:id="rId54"/>
    <p:sldId id="516" r:id="rId55"/>
    <p:sldId id="517" r:id="rId5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8D360"/>
    <a:srgbClr val="99CCFF"/>
    <a:srgbClr val="FFFF66"/>
    <a:srgbClr val="008080"/>
    <a:srgbClr val="000099"/>
    <a:srgbClr val="2E7F7F"/>
    <a:srgbClr val="800000"/>
    <a:srgbClr val="0033C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7" d="100"/>
          <a:sy n="87" d="100"/>
        </p:scale>
        <p:origin x="-328" y="-112"/>
      </p:cViewPr>
      <p:guideLst>
        <p:guide orient="horz" pos="3408"/>
        <p:guide orient="horz" pos="3531"/>
        <p:guide orient="horz" pos="3292"/>
        <p:guide orient="horz" pos="364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304"/>
    </p:cViewPr>
  </p:sorterViewPr>
  <p:notesViewPr>
    <p:cSldViewPr snapToObjects="1">
      <p:cViewPr varScale="1">
        <p:scale>
          <a:sx n="58" d="100"/>
          <a:sy n="58" d="100"/>
        </p:scale>
        <p:origin x="-177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7B55FCC-4377-4143-ADDA-B5212EBC1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901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2C8E2C8E-B35B-BB4B-BD17-01FAA7EF7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03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A2E5B-3E75-D948-B20D-8ECF08EAEE22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9A0002-9A82-A048-B403-0C8741CEE4F8}" type="slidenum">
              <a:rPr lang="en-US"/>
              <a:pPr/>
              <a:t>35</a:t>
            </a:fld>
            <a:endParaRPr lang="en-US"/>
          </a:p>
        </p:txBody>
      </p:sp>
      <p:sp>
        <p:nvSpPr>
          <p:cNvPr id="81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A1F386-1823-5546-8A83-DF6874DCB2CA}" type="slidenum">
              <a:rPr lang="en-US"/>
              <a:pPr/>
              <a:t>41</a:t>
            </a:fld>
            <a:endParaRPr lang="en-US"/>
          </a:p>
        </p:txBody>
      </p:sp>
      <p:sp>
        <p:nvSpPr>
          <p:cNvPr id="66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66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38AA0-CB3E-9C41-858A-9CB75944035E}" type="slidenum">
              <a:rPr lang="en-US"/>
              <a:pPr/>
              <a:t>2</a:t>
            </a:fld>
            <a:endParaRPr lang="en-US"/>
          </a:p>
        </p:txBody>
      </p:sp>
      <p:sp>
        <p:nvSpPr>
          <p:cNvPr id="80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EF0E1-6A2D-504A-8859-11AC4BF66E7C}" type="slidenum">
              <a:rPr lang="en-US"/>
              <a:pPr/>
              <a:t>3</a:t>
            </a:fld>
            <a:endParaRPr lang="en-US"/>
          </a:p>
        </p:txBody>
      </p:sp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13E9D-17DB-634D-AD72-6048FFDC5049}" type="slidenum">
              <a:rPr lang="en-US"/>
              <a:pPr/>
              <a:t>4</a:t>
            </a:fld>
            <a:endParaRPr lang="en-US"/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2B52A-A107-2749-AF2D-AD8530D0054C}" type="slidenum">
              <a:rPr lang="en-US"/>
              <a:pPr/>
              <a:t>5</a:t>
            </a:fld>
            <a:endParaRPr lang="en-US"/>
          </a:p>
        </p:txBody>
      </p:sp>
      <p:sp>
        <p:nvSpPr>
          <p:cNvPr id="6287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r>
              <a:rPr lang="en-US"/>
              <a:t>Resolve RAW memory conflict? (address in memory buffers)</a:t>
            </a:r>
          </a:p>
          <a:p>
            <a:r>
              <a:rPr lang="en-US"/>
              <a:t>Integer unit executes in parallel</a:t>
            </a:r>
          </a:p>
        </p:txBody>
      </p:sp>
      <p:sp>
        <p:nvSpPr>
          <p:cNvPr id="6287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70F32-8674-9443-ABCD-7099E90295EB}" type="slidenum">
              <a:rPr lang="en-US"/>
              <a:pPr/>
              <a:t>6</a:t>
            </a:fld>
            <a:endParaRPr lang="en-US"/>
          </a:p>
        </p:txBody>
      </p:sp>
      <p:sp>
        <p:nvSpPr>
          <p:cNvPr id="6307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r>
              <a:rPr lang="en-US"/>
              <a:t>What you might have thought</a:t>
            </a:r>
          </a:p>
          <a:p>
            <a:r>
              <a:rPr lang="en-US"/>
              <a:t>1. 4 stages of instruction executino</a:t>
            </a:r>
          </a:p>
          <a:p>
            <a:r>
              <a:rPr lang="en-US"/>
              <a:t>2.Status of FU: Normal things to keep track of (RAW &amp; structura for busyl):</a:t>
            </a:r>
          </a:p>
          <a:p>
            <a:r>
              <a:rPr lang="en-US"/>
              <a:t>Fi from instruction format of the mahine (Fi is dest)</a:t>
            </a:r>
          </a:p>
          <a:p>
            <a:r>
              <a:rPr lang="en-US"/>
              <a:t>Add unit can Add or Sub</a:t>
            </a:r>
          </a:p>
          <a:p>
            <a:r>
              <a:rPr lang="en-US"/>
              <a:t>Rj, Rk - status of registers (Yes means ready)</a:t>
            </a:r>
          </a:p>
          <a:p>
            <a:r>
              <a:rPr lang="en-US"/>
              <a:t>Qj,Qk - If a no in Rj, Rk, means waiting for a FU to write result; Qj, Qk means wihch FU waiting for it</a:t>
            </a:r>
          </a:p>
          <a:p>
            <a:r>
              <a:rPr lang="en-US"/>
              <a:t>3.Status of register result (WAW &amp;WAR)s:</a:t>
            </a:r>
          </a:p>
          <a:p>
            <a:r>
              <a:rPr lang="en-US"/>
              <a:t>which FU is going to write into registers</a:t>
            </a:r>
          </a:p>
          <a:p>
            <a:r>
              <a:rPr lang="en-US"/>
              <a:t>Scoreboard on 6600 = size of FU</a:t>
            </a:r>
          </a:p>
          <a:p>
            <a:r>
              <a:rPr lang="en-US"/>
              <a:t>6.7, 6.8, 6.9, 6.12, 6.13, 6.16, 6.17</a:t>
            </a:r>
          </a:p>
          <a:p>
            <a:r>
              <a:rPr lang="en-US"/>
              <a:t>FU latencies: Add 2, Mult 10, Div 40 clocks</a:t>
            </a:r>
          </a:p>
        </p:txBody>
      </p:sp>
      <p:sp>
        <p:nvSpPr>
          <p:cNvPr id="6307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1DBBD-0B44-9E44-9AD0-52400AFEE3C8}" type="slidenum">
              <a:rPr lang="en-US"/>
              <a:pPr/>
              <a:t>7</a:t>
            </a:fld>
            <a:endParaRPr lang="en-US"/>
          </a:p>
        </p:txBody>
      </p:sp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B913D4-7D8F-1B4A-9F15-C2BEBE121439}" type="slidenum">
              <a:rPr lang="en-US"/>
              <a:pPr/>
              <a:t>8</a:t>
            </a:fld>
            <a:endParaRPr lang="en-US"/>
          </a:p>
        </p:txBody>
      </p:sp>
      <p:sp>
        <p:nvSpPr>
          <p:cNvPr id="81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CC460-9D28-5048-947C-9DE4C829BF28}" type="slidenum">
              <a:rPr lang="en-US"/>
              <a:pPr/>
              <a:t>9</a:t>
            </a:fld>
            <a:endParaRPr lang="en-US"/>
          </a:p>
        </p:txBody>
      </p:sp>
      <p:sp>
        <p:nvSpPr>
          <p:cNvPr id="81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219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371600"/>
          </a:xfrm>
          <a:solidFill>
            <a:srgbClr val="FFCC00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1E0A7-F7B4-9841-8ADE-88AC51D700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61" r:id="rId7"/>
    <p:sldLayoutId id="2147483662" r:id="rId8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oleObject" Target="../embeddings/Microsoft_Excel_97_-_2004_Worksheet3.xls"/><Relationship Id="rId5" Type="http://schemas.openxmlformats.org/officeDocument/2006/relationships/image" Target="../media/image15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oleObject" Target="../embeddings/Microsoft_Excel_97_-_2004_Worksheet4.xls"/><Relationship Id="rId5" Type="http://schemas.openxmlformats.org/officeDocument/2006/relationships/image" Target="../media/image21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oleObject" Target="../embeddings/Microsoft_Word_97_-_2004_Document5.doc"/><Relationship Id="rId5" Type="http://schemas.openxmlformats.org/officeDocument/2006/relationships/image" Target="../media/image23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27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31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33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34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35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36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38.e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39.e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40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41.e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42.emf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43.emf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44.emf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45.emf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CMSC 611: Advanced Computer Architecture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a typeface="ＭＳ Ｐゴシック" pitchFamily="-108" charset="-128"/>
                <a:cs typeface="ＭＳ Ｐゴシック" pitchFamily="-108" charset="-128"/>
              </a:rPr>
              <a:t>Tomasulo</a:t>
            </a:r>
            <a:endParaRPr lang="en-US" dirty="0" smtClean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6461125"/>
            <a:ext cx="484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Times New Roman" charset="0"/>
              </a:rPr>
              <a:t>Some material adapted from Mohamed Younis, UMBC CMSC 611 Spr 2003 course slides</a:t>
            </a:r>
          </a:p>
          <a:p>
            <a:r>
              <a:rPr lang="en-US" sz="1000">
                <a:latin typeface="Times New Roman" charset="0"/>
              </a:rPr>
              <a:t>Some material adapted from Hennessy &amp; Patterson / © 2003 Elsevier Science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385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9375" y="1130300"/>
          <a:ext cx="897572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70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" y="1130300"/>
                        <a:ext cx="8975725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38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Tomasulo Example Cycle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88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94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884" name="Rectangle 4"/>
          <p:cNvSpPr>
            <a:spLocks noChangeArrowheads="1"/>
          </p:cNvSpPr>
          <p:nvPr/>
        </p:nvSpPr>
        <p:spPr bwMode="auto">
          <a:xfrm>
            <a:off x="366713" y="5872163"/>
            <a:ext cx="76200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u="sng">
                <a:solidFill>
                  <a:schemeClr val="accent2"/>
                </a:solidFill>
                <a:latin typeface="Arial" charset="0"/>
              </a:rPr>
              <a:t>Note: Unlike 6600, can have multiple loads outstanding</a:t>
            </a:r>
          </a:p>
        </p:txBody>
      </p:sp>
      <p:sp>
        <p:nvSpPr>
          <p:cNvPr id="6348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Tomasulo Example Cycle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90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8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908" name="Rectangle 4"/>
          <p:cNvSpPr>
            <a:spLocks noChangeArrowheads="1"/>
          </p:cNvSpPr>
          <p:nvPr/>
        </p:nvSpPr>
        <p:spPr bwMode="auto">
          <a:xfrm>
            <a:off x="647700" y="5594350"/>
            <a:ext cx="82677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 sz="2000">
                <a:solidFill>
                  <a:schemeClr val="accent2"/>
                </a:solidFill>
                <a:latin typeface="Arial" charset="0"/>
              </a:rPr>
              <a:t>Note: registers names are removed (“renamed”) in Reservation Stations; MULT issued vs. scoreboard</a:t>
            </a:r>
          </a:p>
          <a:p>
            <a:pPr marL="285750" indent="-285750">
              <a:buSzPct val="100000"/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 sz="2000">
                <a:solidFill>
                  <a:schemeClr val="accent2"/>
                </a:solidFill>
                <a:latin typeface="Arial" charset="0"/>
              </a:rPr>
              <a:t>Load1 completing; what is waiting for Load1?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 </a:t>
            </a:r>
          </a:p>
        </p:txBody>
      </p:sp>
      <p:sp>
        <p:nvSpPr>
          <p:cNvPr id="6359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Tomasulo Example Cycle 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6931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42" name="Worksheet" r:id="rId4" imgW="12108180" imgH="5225796" progId="Excel.Sheet.8">
                  <p:embed/>
                </p:oleObj>
              </mc:Choice>
              <mc:Fallback>
                <p:oleObj name="Worksheet" r:id="rId4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6932" name="Rectangle 4"/>
          <p:cNvSpPr>
            <a:spLocks noChangeArrowheads="1"/>
          </p:cNvSpPr>
          <p:nvPr/>
        </p:nvSpPr>
        <p:spPr bwMode="auto">
          <a:xfrm>
            <a:off x="762000" y="6096000"/>
            <a:ext cx="5776913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Load2 completing; what is waiting for it?</a:t>
            </a:r>
          </a:p>
        </p:txBody>
      </p:sp>
      <p:sp>
        <p:nvSpPr>
          <p:cNvPr id="6369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Tomasulo Example Cycle 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795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66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79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Tomasulo Example Cycle 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6</a:t>
            </a:r>
          </a:p>
        </p:txBody>
      </p:sp>
      <p:graphicFrame>
        <p:nvGraphicFramePr>
          <p:cNvPr id="63897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90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8980" name="Rectangle 4"/>
          <p:cNvSpPr>
            <a:spLocks noChangeArrowheads="1"/>
          </p:cNvSpPr>
          <p:nvPr/>
        </p:nvSpPr>
        <p:spPr bwMode="auto">
          <a:xfrm>
            <a:off x="546100" y="6096000"/>
            <a:ext cx="69215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Issue ADDD here vs. scoreboard?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7</a:t>
            </a:r>
          </a:p>
        </p:txBody>
      </p:sp>
      <p:graphicFrame>
        <p:nvGraphicFramePr>
          <p:cNvPr id="64000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4" name="Worksheet" r:id="rId4" imgW="12108180" imgH="5225796" progId="Excel.Sheet.8">
                  <p:embed/>
                </p:oleObj>
              </mc:Choice>
              <mc:Fallback>
                <p:oleObj name="Worksheet" r:id="rId4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004" name="Rectangle 4"/>
          <p:cNvSpPr>
            <a:spLocks noChangeArrowheads="1"/>
          </p:cNvSpPr>
          <p:nvPr/>
        </p:nvSpPr>
        <p:spPr bwMode="auto">
          <a:xfrm>
            <a:off x="720725" y="6096000"/>
            <a:ext cx="5640388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Add1 completing; what is waiting for it?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8</a:t>
            </a:r>
          </a:p>
        </p:txBody>
      </p:sp>
      <p:graphicFrame>
        <p:nvGraphicFramePr>
          <p:cNvPr id="64102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38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9</a:t>
            </a:r>
          </a:p>
        </p:txBody>
      </p:sp>
      <p:graphicFrame>
        <p:nvGraphicFramePr>
          <p:cNvPr id="642051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62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3074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86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30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10</a:t>
            </a:r>
          </a:p>
        </p:txBody>
      </p:sp>
      <p:sp>
        <p:nvSpPr>
          <p:cNvPr id="643076" name="Rectangle 4"/>
          <p:cNvSpPr>
            <a:spLocks noChangeArrowheads="1"/>
          </p:cNvSpPr>
          <p:nvPr/>
        </p:nvSpPr>
        <p:spPr bwMode="auto">
          <a:xfrm>
            <a:off x="644525" y="6096000"/>
            <a:ext cx="5640388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Add2 completing; what is waiting for it?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Scoreboard Summary</a:t>
            </a:r>
          </a:p>
        </p:txBody>
      </p:sp>
      <p:sp>
        <p:nvSpPr>
          <p:cNvPr id="6256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924800" cy="504599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Why in HW at run time?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Works when can’t know real dependence at compile time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Compiler simpler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Code for one machine runs well on another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Key idea: Allow </a:t>
            </a:r>
            <a:r>
              <a:rPr lang="en-US" sz="2000" dirty="0"/>
              <a:t>instructions behind stall to proceed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Enables out-of-order execution / out-of-order completion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ID stage checked both for structural and data hazards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Out-of-order execution divides ID stage: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Issue—decode instructions, check for structural hazards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Read operands—wait until no data hazards, then read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CDC 6600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Speedup 1.7 from </a:t>
            </a:r>
            <a:r>
              <a:rPr lang="en-US" sz="1800" dirty="0" smtClean="0"/>
              <a:t>compiler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No forwarding (First write register then read it)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Limited to instructions in basic block (small window)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Number of functional </a:t>
            </a:r>
            <a:r>
              <a:rPr lang="en-US" sz="1800" dirty="0" smtClean="0"/>
              <a:t>units (</a:t>
            </a:r>
            <a:r>
              <a:rPr lang="en-US" sz="1800" dirty="0"/>
              <a:t>structural hazards)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Wait for WAR hazards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11</a:t>
            </a:r>
          </a:p>
        </p:txBody>
      </p:sp>
      <p:graphicFrame>
        <p:nvGraphicFramePr>
          <p:cNvPr id="64409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0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4100" name="Rectangle 4"/>
          <p:cNvSpPr>
            <a:spLocks noChangeArrowheads="1"/>
          </p:cNvSpPr>
          <p:nvPr/>
        </p:nvSpPr>
        <p:spPr bwMode="auto">
          <a:xfrm>
            <a:off x="469900" y="6032500"/>
            <a:ext cx="69215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Write result of ADDD here vs. scoreboard?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12</a:t>
            </a:r>
          </a:p>
        </p:txBody>
      </p:sp>
      <p:graphicFrame>
        <p:nvGraphicFramePr>
          <p:cNvPr id="64512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9375" y="1130300"/>
          <a:ext cx="897572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34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" y="1130300"/>
                        <a:ext cx="8975725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24" name="Rectangle 4"/>
          <p:cNvSpPr>
            <a:spLocks noChangeArrowheads="1"/>
          </p:cNvSpPr>
          <p:nvPr/>
        </p:nvSpPr>
        <p:spPr bwMode="auto">
          <a:xfrm>
            <a:off x="400050" y="6032500"/>
            <a:ext cx="714375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Note: all quick instructions complete already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13</a:t>
            </a:r>
          </a:p>
        </p:txBody>
      </p:sp>
      <p:graphicFrame>
        <p:nvGraphicFramePr>
          <p:cNvPr id="64614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8" name="Worksheet" r:id="rId4" imgW="12108180" imgH="5225796" progId="Excel.Sheet.8">
                  <p:embed/>
                </p:oleObj>
              </mc:Choice>
              <mc:Fallback>
                <p:oleObj name="Worksheet" r:id="rId4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14</a:t>
            </a:r>
          </a:p>
        </p:txBody>
      </p:sp>
      <p:graphicFrame>
        <p:nvGraphicFramePr>
          <p:cNvPr id="647171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82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15</a:t>
            </a:r>
          </a:p>
        </p:txBody>
      </p:sp>
      <p:graphicFrame>
        <p:nvGraphicFramePr>
          <p:cNvPr id="64819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06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8196" name="Rectangle 4"/>
          <p:cNvSpPr>
            <a:spLocks noChangeArrowheads="1"/>
          </p:cNvSpPr>
          <p:nvPr/>
        </p:nvSpPr>
        <p:spPr bwMode="auto">
          <a:xfrm>
            <a:off x="609600" y="6019800"/>
            <a:ext cx="5673725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Mult1 completing; what is waiting for it?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16</a:t>
            </a:r>
          </a:p>
        </p:txBody>
      </p:sp>
      <p:graphicFrame>
        <p:nvGraphicFramePr>
          <p:cNvPr id="64921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30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9220" name="Rectangle 4"/>
          <p:cNvSpPr>
            <a:spLocks noChangeArrowheads="1"/>
          </p:cNvSpPr>
          <p:nvPr/>
        </p:nvSpPr>
        <p:spPr bwMode="auto">
          <a:xfrm>
            <a:off x="698500" y="6032500"/>
            <a:ext cx="69215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Note: Just waiting for divide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55</a:t>
            </a:r>
          </a:p>
        </p:txBody>
      </p:sp>
      <p:graphicFrame>
        <p:nvGraphicFramePr>
          <p:cNvPr id="65024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54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56</a:t>
            </a:r>
          </a:p>
        </p:txBody>
      </p:sp>
      <p:graphicFrame>
        <p:nvGraphicFramePr>
          <p:cNvPr id="65126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78" name="Worksheet" r:id="rId3" imgW="12108180" imgH="5225796" progId="Excel.Sheet.8">
                  <p:embed/>
                </p:oleObj>
              </mc:Choice>
              <mc:Fallback>
                <p:oleObj name="Worksheet" r:id="rId3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381000" y="5943600"/>
            <a:ext cx="5759450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Mult 2 completing; what is waiting for it?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Example Cycle 57</a:t>
            </a:r>
          </a:p>
        </p:txBody>
      </p:sp>
      <p:graphicFrame>
        <p:nvGraphicFramePr>
          <p:cNvPr id="652291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02" name="Worksheet" r:id="rId4" imgW="12108180" imgH="5225796" progId="Excel.Sheet.8">
                  <p:embed/>
                </p:oleObj>
              </mc:Choice>
              <mc:Fallback>
                <p:oleObj name="Worksheet" r:id="rId4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2292" name="Rectangle 4"/>
          <p:cNvSpPr>
            <a:spLocks noChangeArrowheads="1"/>
          </p:cNvSpPr>
          <p:nvPr/>
        </p:nvSpPr>
        <p:spPr bwMode="auto">
          <a:xfrm>
            <a:off x="304800" y="5880100"/>
            <a:ext cx="878205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Again, in-order issue, out-of-order execution, completion</a:t>
            </a:r>
          </a:p>
        </p:txBody>
      </p:sp>
      <p:sp>
        <p:nvSpPr>
          <p:cNvPr id="652293" name="AutoShape 5"/>
          <p:cNvSpPr>
            <a:spLocks noChangeArrowheads="1"/>
          </p:cNvSpPr>
          <p:nvPr/>
        </p:nvSpPr>
        <p:spPr bwMode="auto">
          <a:xfrm>
            <a:off x="2286000" y="1485900"/>
            <a:ext cx="387350" cy="1441450"/>
          </a:xfrm>
          <a:prstGeom prst="roundRect">
            <a:avLst>
              <a:gd name="adj" fmla="val 12495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294" name="AutoShape 6"/>
          <p:cNvSpPr>
            <a:spLocks noChangeArrowheads="1"/>
          </p:cNvSpPr>
          <p:nvPr/>
        </p:nvSpPr>
        <p:spPr bwMode="auto">
          <a:xfrm>
            <a:off x="3105150" y="1943100"/>
            <a:ext cx="387350" cy="984250"/>
          </a:xfrm>
          <a:prstGeom prst="roundRect">
            <a:avLst>
              <a:gd name="adj" fmla="val 12495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295" name="AutoShape 7"/>
          <p:cNvSpPr>
            <a:spLocks noChangeArrowheads="1"/>
          </p:cNvSpPr>
          <p:nvPr/>
        </p:nvSpPr>
        <p:spPr bwMode="auto">
          <a:xfrm>
            <a:off x="4133850" y="1943100"/>
            <a:ext cx="387350" cy="984250"/>
          </a:xfrm>
          <a:prstGeom prst="roundRect">
            <a:avLst>
              <a:gd name="adj" fmla="val 12495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6" name="Rectangle 4"/>
          <p:cNvSpPr>
            <a:spLocks noChangeArrowheads="1"/>
          </p:cNvSpPr>
          <p:nvPr/>
        </p:nvSpPr>
        <p:spPr bwMode="auto">
          <a:xfrm>
            <a:off x="319088" y="5880100"/>
            <a:ext cx="741045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Why longer on Scoreboard/6600?</a:t>
            </a:r>
          </a:p>
        </p:txBody>
      </p:sp>
      <p:sp>
        <p:nvSpPr>
          <p:cNvPr id="653317" name="AutoShape 5"/>
          <p:cNvSpPr>
            <a:spLocks noChangeArrowheads="1"/>
          </p:cNvSpPr>
          <p:nvPr/>
        </p:nvSpPr>
        <p:spPr bwMode="auto">
          <a:xfrm>
            <a:off x="4772025" y="1955800"/>
            <a:ext cx="387350" cy="981075"/>
          </a:xfrm>
          <a:prstGeom prst="roundRect">
            <a:avLst>
              <a:gd name="adj" fmla="val 12495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3318" name="AutoShape 6"/>
          <p:cNvSpPr>
            <a:spLocks noChangeArrowheads="1"/>
          </p:cNvSpPr>
          <p:nvPr/>
        </p:nvSpPr>
        <p:spPr bwMode="auto">
          <a:xfrm>
            <a:off x="3340100" y="1955800"/>
            <a:ext cx="1143000" cy="981075"/>
          </a:xfrm>
          <a:prstGeom prst="roundRect">
            <a:avLst>
              <a:gd name="adj" fmla="val 12495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3319" name="AutoShape 7"/>
          <p:cNvSpPr>
            <a:spLocks noChangeArrowheads="1"/>
          </p:cNvSpPr>
          <p:nvPr/>
        </p:nvSpPr>
        <p:spPr bwMode="auto">
          <a:xfrm>
            <a:off x="2514600" y="1454150"/>
            <a:ext cx="387350" cy="1482725"/>
          </a:xfrm>
          <a:prstGeom prst="roundRect">
            <a:avLst>
              <a:gd name="adj" fmla="val 12495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332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Compare to Scoreboard</a:t>
            </a:r>
          </a:p>
        </p:txBody>
      </p:sp>
      <p:graphicFrame>
        <p:nvGraphicFramePr>
          <p:cNvPr id="653323" name="Object 11"/>
          <p:cNvGraphicFramePr>
            <a:graphicFrameLocks/>
          </p:cNvGraphicFramePr>
          <p:nvPr/>
        </p:nvGraphicFramePr>
        <p:xfrm>
          <a:off x="74613" y="1130300"/>
          <a:ext cx="8980487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26" name="Worksheet" r:id="rId3" imgW="9634728" imgH="5225796" progId="Excel.Sheet.8">
                  <p:embed/>
                </p:oleObj>
              </mc:Choice>
              <mc:Fallback>
                <p:oleObj name="Worksheet" r:id="rId3" imgW="9634728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31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Tomasulo’s Algorithm vs. Scoreboard</a:t>
            </a:r>
          </a:p>
        </p:txBody>
      </p:sp>
      <p:sp>
        <p:nvSpPr>
          <p:cNvPr id="6266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Tomasulo’s</a:t>
            </a:r>
            <a:r>
              <a:rPr lang="en-US" dirty="0"/>
              <a:t> algorithm lead to Alpha 21264, HP 8000, MIPS 10000, Pentium II, PowerPC 604</a:t>
            </a:r>
          </a:p>
          <a:p>
            <a:pPr>
              <a:lnSpc>
                <a:spcPct val="90000"/>
              </a:lnSpc>
            </a:pPr>
            <a:r>
              <a:rPr lang="en-US" dirty="0"/>
              <a:t>Many differences from scoreboard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Register renaming </a:t>
            </a:r>
            <a:r>
              <a:rPr lang="en-US" dirty="0"/>
              <a:t>to avoid WAR and WAW</a:t>
            </a:r>
          </a:p>
          <a:p>
            <a:pPr>
              <a:lnSpc>
                <a:spcPct val="90000"/>
              </a:lnSpc>
            </a:pPr>
            <a:r>
              <a:rPr lang="en-US" dirty="0"/>
              <a:t>Control &amp; buffers distributed with Function Units (FU) vs. centralized in scoreboard;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FU buffers called “reservation stations”; have pending operands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5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Tomasulo vs. Scoreboard</a:t>
            </a:r>
          </a:p>
        </p:txBody>
      </p:sp>
      <p:graphicFrame>
        <p:nvGraphicFramePr>
          <p:cNvPr id="654351" name="Object 15"/>
          <p:cNvGraphicFramePr>
            <a:graphicFrameLocks noGrp="1" noChangeAspect="1"/>
          </p:cNvGraphicFramePr>
          <p:nvPr>
            <p:ph sz="half" idx="1"/>
          </p:nvPr>
        </p:nvGraphicFramePr>
        <p:xfrm>
          <a:off x="533400" y="1295400"/>
          <a:ext cx="792480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50" name="Document" r:id="rId4" imgW="6659880" imgH="2042160" progId="Word.Document.8">
                  <p:embed/>
                </p:oleObj>
              </mc:Choice>
              <mc:Fallback>
                <p:oleObj name="Document" r:id="rId4" imgW="6659880" imgH="204216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7924800" cy="255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4352" name="Rectangle 1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Tomasulo Drawbacks</a:t>
            </a:r>
          </a:p>
          <a:p>
            <a:pPr lvl="1"/>
            <a:r>
              <a:rPr lang="en-US" sz="2400"/>
              <a:t>Circuit complexity</a:t>
            </a:r>
          </a:p>
          <a:p>
            <a:pPr lvl="1"/>
            <a:r>
              <a:rPr lang="en-US" sz="2400"/>
              <a:t>Many associative stores (CDB) at high speed</a:t>
            </a:r>
          </a:p>
          <a:p>
            <a:pPr lvl="1"/>
            <a:r>
              <a:rPr lang="en-US" sz="2400"/>
              <a:t>Performance limited by Common Data Bus</a:t>
            </a:r>
          </a:p>
          <a:p>
            <a:pPr lvl="2"/>
            <a:r>
              <a:rPr lang="en-US" sz="2000"/>
              <a:t>Multiple CDBs </a:t>
            </a:r>
            <a:r>
              <a:rPr lang="en-US" sz="2000">
                <a:sym typeface="Wingdings" charset="2"/>
              </a:rPr>
              <a:t></a:t>
            </a:r>
            <a:r>
              <a:rPr lang="en-US" sz="2000"/>
              <a:t> more FU logic for parallel associative stores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24800" cy="1016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Tomasulo Loop Example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295400"/>
            <a:ext cx="7661275" cy="5257800"/>
          </a:xfrm>
          <a:noFill/>
          <a:ln/>
        </p:spPr>
        <p:txBody>
          <a:bodyPr lIns="90488" tIns="44450" rIns="90488" bIns="44450"/>
          <a:lstStyle/>
          <a:p>
            <a:pPr marL="285750" indent="-285750">
              <a:lnSpc>
                <a:spcPct val="90000"/>
              </a:lnSpc>
              <a:buFontTx/>
              <a:buNone/>
            </a:pPr>
            <a:r>
              <a:rPr lang="en-US" sz="2800" dirty="0">
                <a:latin typeface="Courier"/>
                <a:cs typeface="Courier"/>
              </a:rPr>
              <a:t>Loop:	LD		</a:t>
            </a:r>
            <a:r>
              <a:rPr lang="en-US" sz="2800" dirty="0" smtClean="0">
                <a:latin typeface="Courier"/>
                <a:cs typeface="Courier"/>
              </a:rPr>
              <a:t>F0,	0(R1)</a:t>
            </a:r>
          </a:p>
          <a:p>
            <a:pPr marL="285750" indent="-285750">
              <a:lnSpc>
                <a:spcPct val="90000"/>
              </a:lnSpc>
              <a:buFontTx/>
              <a:buNone/>
            </a:pPr>
            <a:r>
              <a:rPr lang="en-US" sz="2800" dirty="0">
                <a:latin typeface="Courier"/>
                <a:cs typeface="Courier"/>
              </a:rPr>
              <a:t> 	</a:t>
            </a:r>
            <a:r>
              <a:rPr lang="en-US" sz="2800" dirty="0" smtClean="0">
                <a:latin typeface="Courier"/>
                <a:cs typeface="Courier"/>
              </a:rPr>
              <a:t>		MULTD</a:t>
            </a:r>
            <a:r>
              <a:rPr lang="en-US" sz="2800" dirty="0">
                <a:latin typeface="Courier"/>
                <a:cs typeface="Courier"/>
              </a:rPr>
              <a:t>	</a:t>
            </a:r>
            <a:r>
              <a:rPr lang="en-US" sz="2800" dirty="0" smtClean="0">
                <a:latin typeface="Courier"/>
                <a:cs typeface="Courier"/>
              </a:rPr>
              <a:t>F4,	F0,	</a:t>
            </a:r>
            <a:r>
              <a:rPr lang="en-US" sz="2800" dirty="0">
                <a:latin typeface="Courier"/>
                <a:cs typeface="Courier"/>
              </a:rPr>
              <a:t>F2</a:t>
            </a:r>
          </a:p>
          <a:p>
            <a:pPr marL="285750" indent="-285750">
              <a:lnSpc>
                <a:spcPct val="90000"/>
              </a:lnSpc>
              <a:buFontTx/>
              <a:buNone/>
            </a:pPr>
            <a:r>
              <a:rPr lang="en-US" sz="2800" dirty="0">
                <a:latin typeface="Courier"/>
                <a:cs typeface="Courier"/>
              </a:rPr>
              <a:t> 	</a:t>
            </a:r>
            <a:r>
              <a:rPr lang="en-US" sz="2800" dirty="0" smtClean="0">
                <a:latin typeface="Courier"/>
                <a:cs typeface="Courier"/>
              </a:rPr>
              <a:t>		SD</a:t>
            </a:r>
            <a:r>
              <a:rPr lang="en-US" sz="2800" dirty="0">
                <a:latin typeface="Courier"/>
                <a:cs typeface="Courier"/>
              </a:rPr>
              <a:t>		</a:t>
            </a:r>
            <a:r>
              <a:rPr lang="en-US" sz="2800" dirty="0" smtClean="0">
                <a:latin typeface="Courier"/>
                <a:cs typeface="Courier"/>
              </a:rPr>
              <a:t>F4,	0(R1)</a:t>
            </a:r>
          </a:p>
          <a:p>
            <a:pPr marL="285750" indent="-285750">
              <a:lnSpc>
                <a:spcPct val="90000"/>
              </a:lnSpc>
              <a:buFontTx/>
              <a:buNone/>
            </a:pPr>
            <a:r>
              <a:rPr lang="en-US" sz="2800" dirty="0">
                <a:latin typeface="Courier"/>
                <a:cs typeface="Courier"/>
              </a:rPr>
              <a:t> 	</a:t>
            </a:r>
            <a:r>
              <a:rPr lang="en-US" sz="2800" dirty="0" smtClean="0">
                <a:latin typeface="Courier"/>
                <a:cs typeface="Courier"/>
              </a:rPr>
              <a:t>		SUBI		R1,	R1,	</a:t>
            </a:r>
            <a:r>
              <a:rPr lang="en-US" sz="2800" dirty="0">
                <a:latin typeface="Courier"/>
                <a:cs typeface="Courier"/>
              </a:rPr>
              <a:t>#8</a:t>
            </a:r>
          </a:p>
          <a:p>
            <a:pPr marL="285750" indent="-285750">
              <a:lnSpc>
                <a:spcPct val="90000"/>
              </a:lnSpc>
              <a:buFontTx/>
              <a:buNone/>
            </a:pPr>
            <a:r>
              <a:rPr lang="en-US" sz="2800" dirty="0">
                <a:latin typeface="Courier"/>
                <a:cs typeface="Courier"/>
              </a:rPr>
              <a:t> 	</a:t>
            </a:r>
            <a:r>
              <a:rPr lang="en-US" sz="2800" dirty="0" smtClean="0">
                <a:latin typeface="Courier"/>
                <a:cs typeface="Courier"/>
              </a:rPr>
              <a:t>		BNEZ		R1,	</a:t>
            </a:r>
            <a:r>
              <a:rPr lang="en-US" sz="2800" dirty="0">
                <a:latin typeface="Courier"/>
                <a:cs typeface="Courier"/>
              </a:rPr>
              <a:t>Loop</a:t>
            </a:r>
          </a:p>
          <a:p>
            <a:pPr marL="285750" indent="-285750">
              <a:lnSpc>
                <a:spcPct val="90000"/>
              </a:lnSpc>
              <a:buFontTx/>
              <a:buNone/>
            </a:pPr>
            <a:endParaRPr lang="en-US" sz="2800" dirty="0"/>
          </a:p>
          <a:p>
            <a:pPr marL="285750" indent="-285750">
              <a:lnSpc>
                <a:spcPct val="90000"/>
              </a:lnSpc>
            </a:pPr>
            <a:r>
              <a:rPr lang="en-US" sz="2800" dirty="0"/>
              <a:t>Assume Multiply takes 4 clocks</a:t>
            </a:r>
          </a:p>
          <a:p>
            <a:pPr marL="285750" indent="-285750">
              <a:lnSpc>
                <a:spcPct val="90000"/>
              </a:lnSpc>
            </a:pPr>
            <a:r>
              <a:rPr lang="en-US" sz="2800" dirty="0"/>
              <a:t>Assume first load takes 8 clocks (cache miss), second load takes 4 clocks (hit)</a:t>
            </a:r>
          </a:p>
          <a:p>
            <a:pPr marL="285750" indent="-285750">
              <a:lnSpc>
                <a:spcPct val="90000"/>
              </a:lnSpc>
            </a:pPr>
            <a:r>
              <a:rPr lang="en-US" sz="2800" dirty="0"/>
              <a:t>To be clear, will show clocks for SUBI, BNEZ</a:t>
            </a:r>
          </a:p>
          <a:p>
            <a:pPr marL="285750" indent="-285750">
              <a:lnSpc>
                <a:spcPct val="90000"/>
              </a:lnSpc>
            </a:pPr>
            <a:r>
              <a:rPr lang="en-US" sz="2800" dirty="0"/>
              <a:t>Reality, integer instructions ahead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6387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845280"/>
              </p:ext>
            </p:extLst>
          </p:nvPr>
        </p:nvGraphicFramePr>
        <p:xfrm>
          <a:off x="47625" y="1120775"/>
          <a:ext cx="9032875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9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2875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63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Example Cycle 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7411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70350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23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Example Cycle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2</a:t>
            </a:r>
          </a:p>
        </p:txBody>
      </p:sp>
      <p:graphicFrame>
        <p:nvGraphicFramePr>
          <p:cNvPr id="658435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661412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47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3</a:t>
            </a:r>
          </a:p>
        </p:txBody>
      </p:sp>
      <p:graphicFrame>
        <p:nvGraphicFramePr>
          <p:cNvPr id="659459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990955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71" name="Worksheet" r:id="rId4" imgW="10147300" imgH="5156200" progId="Excel.Sheet.8">
                  <p:embed/>
                </p:oleObj>
              </mc:Choice>
              <mc:Fallback>
                <p:oleObj name="Worksheet" r:id="rId4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9460" name="Rectangle 4"/>
          <p:cNvSpPr>
            <a:spLocks noChangeArrowheads="1"/>
          </p:cNvSpPr>
          <p:nvPr/>
        </p:nvSpPr>
        <p:spPr bwMode="auto">
          <a:xfrm>
            <a:off x="484188" y="6096000"/>
            <a:ext cx="6267450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Note: MULT1 has no registers names in 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4</a:t>
            </a:r>
          </a:p>
        </p:txBody>
      </p:sp>
      <p:graphicFrame>
        <p:nvGraphicFramePr>
          <p:cNvPr id="660483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897260"/>
              </p:ext>
            </p:extLst>
          </p:nvPr>
        </p:nvGraphicFramePr>
        <p:xfrm>
          <a:off x="47625" y="1120775"/>
          <a:ext cx="9032875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19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2875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0485" name="Rectangle 5"/>
          <p:cNvSpPr>
            <a:spLocks noChangeArrowheads="1"/>
          </p:cNvSpPr>
          <p:nvPr/>
        </p:nvSpPr>
        <p:spPr bwMode="auto">
          <a:xfrm>
            <a:off x="484188" y="6096000"/>
            <a:ext cx="1897062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Issue SUBI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5</a:t>
            </a:r>
          </a:p>
        </p:txBody>
      </p:sp>
      <p:graphicFrame>
        <p:nvGraphicFramePr>
          <p:cNvPr id="661507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8924680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43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1509" name="Rectangle 5"/>
          <p:cNvSpPr>
            <a:spLocks noChangeArrowheads="1"/>
          </p:cNvSpPr>
          <p:nvPr/>
        </p:nvSpPr>
        <p:spPr bwMode="auto">
          <a:xfrm>
            <a:off x="484188" y="6096000"/>
            <a:ext cx="1998662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Issue BNEZ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6</a:t>
            </a:r>
          </a:p>
        </p:txBody>
      </p:sp>
      <p:graphicFrame>
        <p:nvGraphicFramePr>
          <p:cNvPr id="662531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97114"/>
              </p:ext>
            </p:extLst>
          </p:nvPr>
        </p:nvGraphicFramePr>
        <p:xfrm>
          <a:off x="46038" y="1120775"/>
          <a:ext cx="9037637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67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8" y="1120775"/>
                        <a:ext cx="9037637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2532" name="Rectangle 4"/>
          <p:cNvSpPr>
            <a:spLocks noChangeArrowheads="1"/>
          </p:cNvSpPr>
          <p:nvPr/>
        </p:nvSpPr>
        <p:spPr bwMode="auto">
          <a:xfrm>
            <a:off x="566738" y="6019800"/>
            <a:ext cx="4878387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Note: F0 never sees Load1 result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7</a:t>
            </a:r>
          </a:p>
        </p:txBody>
      </p:sp>
      <p:graphicFrame>
        <p:nvGraphicFramePr>
          <p:cNvPr id="663555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325787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91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3556" name="Rectangle 4"/>
          <p:cNvSpPr>
            <a:spLocks noChangeArrowheads="1"/>
          </p:cNvSpPr>
          <p:nvPr/>
        </p:nvSpPr>
        <p:spPr bwMode="auto">
          <a:xfrm>
            <a:off x="560388" y="6019800"/>
            <a:ext cx="6267450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Note: MULT2 has no registers names in 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Tomasulo “Register Renaming”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Registers in instructions replaced by values or pointers to reservation stations(RS)</a:t>
            </a:r>
          </a:p>
          <a:p>
            <a:pPr lvl="1"/>
            <a:r>
              <a:rPr lang="en-US" sz="2400"/>
              <a:t>avoids WAR, WAW hazards</a:t>
            </a:r>
          </a:p>
          <a:p>
            <a:pPr lvl="1"/>
            <a:r>
              <a:rPr lang="en-US" sz="2400"/>
              <a:t>More reservation stations than registers</a:t>
            </a:r>
          </a:p>
          <a:p>
            <a:pPr lvl="1"/>
            <a:r>
              <a:rPr lang="en-US" sz="2400"/>
              <a:t>Can do optimizations compilers cannot perform</a:t>
            </a:r>
          </a:p>
          <a:p>
            <a:r>
              <a:rPr lang="en-US" sz="2800"/>
              <a:t>Operands to FU from RS, not registers</a:t>
            </a:r>
          </a:p>
          <a:p>
            <a:r>
              <a:rPr lang="en-US" sz="2800"/>
              <a:t>Results broadcast over Common Data Bus </a:t>
            </a:r>
          </a:p>
          <a:p>
            <a:r>
              <a:rPr lang="en-US" sz="2800"/>
              <a:t>Load and Stores treated as FU w/ RS</a:t>
            </a:r>
          </a:p>
          <a:p>
            <a:r>
              <a:rPr lang="en-US" sz="2800"/>
              <a:t>Integer instructions can go past branches, allowing FP operations beyond basic block in FP queue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8</a:t>
            </a:r>
          </a:p>
        </p:txBody>
      </p:sp>
      <p:graphicFrame>
        <p:nvGraphicFramePr>
          <p:cNvPr id="664579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447285"/>
              </p:ext>
            </p:extLst>
          </p:nvPr>
        </p:nvGraphicFramePr>
        <p:xfrm>
          <a:off x="46038" y="1120775"/>
          <a:ext cx="9037637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15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8" y="1120775"/>
                        <a:ext cx="9037637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9</a:t>
            </a:r>
          </a:p>
        </p:txBody>
      </p:sp>
      <p:graphicFrame>
        <p:nvGraphicFramePr>
          <p:cNvPr id="665603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275811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9" name="Worksheet" r:id="rId4" imgW="10147300" imgH="5156200" progId="Excel.Sheet.8">
                  <p:embed/>
                </p:oleObj>
              </mc:Choice>
              <mc:Fallback>
                <p:oleObj name="Worksheet" r:id="rId4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04" name="Rectangle 4"/>
          <p:cNvSpPr>
            <a:spLocks noChangeArrowheads="1"/>
          </p:cNvSpPr>
          <p:nvPr/>
        </p:nvSpPr>
        <p:spPr bwMode="auto">
          <a:xfrm>
            <a:off x="585788" y="6096000"/>
            <a:ext cx="5776912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Load1 completing; what is waiting for it?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10</a:t>
            </a:r>
          </a:p>
        </p:txBody>
      </p:sp>
      <p:graphicFrame>
        <p:nvGraphicFramePr>
          <p:cNvPr id="667651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409837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87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7652" name="Rectangle 4"/>
          <p:cNvSpPr>
            <a:spLocks noChangeArrowheads="1"/>
          </p:cNvSpPr>
          <p:nvPr/>
        </p:nvSpPr>
        <p:spPr bwMode="auto">
          <a:xfrm>
            <a:off x="685800" y="6096000"/>
            <a:ext cx="5776913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Load2 completing; what is waiting for it?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11</a:t>
            </a:r>
          </a:p>
        </p:txBody>
      </p:sp>
      <p:graphicFrame>
        <p:nvGraphicFramePr>
          <p:cNvPr id="668675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17068"/>
              </p:ext>
            </p:extLst>
          </p:nvPr>
        </p:nvGraphicFramePr>
        <p:xfrm>
          <a:off x="47625" y="1120775"/>
          <a:ext cx="9032875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11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2875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12</a:t>
            </a:r>
          </a:p>
        </p:txBody>
      </p:sp>
      <p:graphicFrame>
        <p:nvGraphicFramePr>
          <p:cNvPr id="669699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201072"/>
              </p:ext>
            </p:extLst>
          </p:nvPr>
        </p:nvGraphicFramePr>
        <p:xfrm>
          <a:off x="50800" y="1120775"/>
          <a:ext cx="9032875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35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" y="1120775"/>
                        <a:ext cx="9032875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13</a:t>
            </a:r>
          </a:p>
        </p:txBody>
      </p:sp>
      <p:graphicFrame>
        <p:nvGraphicFramePr>
          <p:cNvPr id="670723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115328"/>
              </p:ext>
            </p:extLst>
          </p:nvPr>
        </p:nvGraphicFramePr>
        <p:xfrm>
          <a:off x="46038" y="1120775"/>
          <a:ext cx="9037637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59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8" y="1120775"/>
                        <a:ext cx="9037637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14</a:t>
            </a:r>
          </a:p>
        </p:txBody>
      </p:sp>
      <p:graphicFrame>
        <p:nvGraphicFramePr>
          <p:cNvPr id="671747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08465"/>
              </p:ext>
            </p:extLst>
          </p:nvPr>
        </p:nvGraphicFramePr>
        <p:xfrm>
          <a:off x="50800" y="1120775"/>
          <a:ext cx="9032875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83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" y="1120775"/>
                        <a:ext cx="9032875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1748" name="Rectangle 4"/>
          <p:cNvSpPr>
            <a:spLocks noChangeArrowheads="1"/>
          </p:cNvSpPr>
          <p:nvPr/>
        </p:nvSpPr>
        <p:spPr bwMode="auto">
          <a:xfrm>
            <a:off x="611188" y="6096000"/>
            <a:ext cx="5673725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Mult1 completing; what is waiting for it?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15</a:t>
            </a:r>
          </a:p>
        </p:txBody>
      </p:sp>
      <p:graphicFrame>
        <p:nvGraphicFramePr>
          <p:cNvPr id="672771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294822"/>
              </p:ext>
            </p:extLst>
          </p:nvPr>
        </p:nvGraphicFramePr>
        <p:xfrm>
          <a:off x="46038" y="1120775"/>
          <a:ext cx="9037637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07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8" y="1120775"/>
                        <a:ext cx="9037637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2772" name="Rectangle 4"/>
          <p:cNvSpPr>
            <a:spLocks noChangeArrowheads="1"/>
          </p:cNvSpPr>
          <p:nvPr/>
        </p:nvSpPr>
        <p:spPr bwMode="auto">
          <a:xfrm>
            <a:off x="457200" y="6019800"/>
            <a:ext cx="5673725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" charset="0"/>
              </a:rPr>
              <a:t> Mult2 completing; what is waiting for it?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16</a:t>
            </a:r>
          </a:p>
        </p:txBody>
      </p:sp>
      <p:graphicFrame>
        <p:nvGraphicFramePr>
          <p:cNvPr id="673796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959871"/>
              </p:ext>
            </p:extLst>
          </p:nvPr>
        </p:nvGraphicFramePr>
        <p:xfrm>
          <a:off x="46038" y="1120775"/>
          <a:ext cx="9037637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31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8" y="1120775"/>
                        <a:ext cx="9037637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17</a:t>
            </a:r>
          </a:p>
        </p:txBody>
      </p:sp>
      <p:graphicFrame>
        <p:nvGraphicFramePr>
          <p:cNvPr id="674819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45180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55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Tomasulo Organization</a:t>
            </a:r>
          </a:p>
        </p:txBody>
      </p:sp>
      <p:graphicFrame>
        <p:nvGraphicFramePr>
          <p:cNvPr id="627715" name="Object 3"/>
          <p:cNvGraphicFramePr>
            <a:graphicFrameLocks/>
          </p:cNvGraphicFramePr>
          <p:nvPr/>
        </p:nvGraphicFramePr>
        <p:xfrm>
          <a:off x="2235200" y="1066800"/>
          <a:ext cx="49276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30" name="Bitmap Image" r:id="rId4" imgW="5243014" imgH="4723810" progId="">
                  <p:embed/>
                </p:oleObj>
              </mc:Choice>
              <mc:Fallback>
                <p:oleObj name="Bitmap Image" r:id="rId4" imgW="5243014" imgH="472381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1066800"/>
                        <a:ext cx="49276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7716" name="Text Box 4"/>
          <p:cNvSpPr txBox="1">
            <a:spLocks noChangeArrowheads="1"/>
          </p:cNvSpPr>
          <p:nvPr/>
        </p:nvSpPr>
        <p:spPr bwMode="auto">
          <a:xfrm>
            <a:off x="457200" y="5500688"/>
            <a:ext cx="86868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68275" indent="-168275">
              <a:spcBef>
                <a:spcPct val="50000"/>
              </a:spcBef>
              <a:buClr>
                <a:srgbClr val="FF0000"/>
              </a:buClr>
              <a:buFont typeface="Times" charset="0"/>
              <a:buChar char="•"/>
            </a:pPr>
            <a:r>
              <a:rPr lang="en-US" sz="2000">
                <a:latin typeface="Arial" charset="0"/>
              </a:rPr>
              <a:t>The reservation stations hold instructions that had been issued and are awaiting execution at a functional unit</a:t>
            </a:r>
          </a:p>
          <a:p>
            <a:pPr marL="168275" indent="-168275">
              <a:spcBef>
                <a:spcPct val="15000"/>
              </a:spcBef>
              <a:buClr>
                <a:srgbClr val="FF0000"/>
              </a:buClr>
              <a:buFont typeface="Times" charset="0"/>
              <a:buChar char="•"/>
            </a:pPr>
            <a:r>
              <a:rPr lang="en-US" sz="2000">
                <a:latin typeface="Arial" charset="0"/>
              </a:rPr>
              <a:t> All results from FP FU and loads are broadcasted on the CDB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18</a:t>
            </a:r>
          </a:p>
        </p:txBody>
      </p:sp>
      <p:graphicFrame>
        <p:nvGraphicFramePr>
          <p:cNvPr id="675843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823209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9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19</a:t>
            </a:r>
          </a:p>
        </p:txBody>
      </p:sp>
      <p:graphicFrame>
        <p:nvGraphicFramePr>
          <p:cNvPr id="676867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14868"/>
              </p:ext>
            </p:extLst>
          </p:nvPr>
        </p:nvGraphicFramePr>
        <p:xfrm>
          <a:off x="50800" y="1120775"/>
          <a:ext cx="9032875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03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" y="1120775"/>
                        <a:ext cx="9032875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51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20</a:t>
            </a:r>
          </a:p>
        </p:txBody>
      </p:sp>
      <p:graphicFrame>
        <p:nvGraphicFramePr>
          <p:cNvPr id="677891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868941"/>
              </p:ext>
            </p:extLst>
          </p:nvPr>
        </p:nvGraphicFramePr>
        <p:xfrm>
          <a:off x="47625" y="1120775"/>
          <a:ext cx="903605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26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120775"/>
                        <a:ext cx="903605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52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Loop Example Cycle 21</a:t>
            </a:r>
          </a:p>
        </p:txBody>
      </p:sp>
      <p:graphicFrame>
        <p:nvGraphicFramePr>
          <p:cNvPr id="678915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548492"/>
              </p:ext>
            </p:extLst>
          </p:nvPr>
        </p:nvGraphicFramePr>
        <p:xfrm>
          <a:off x="46038" y="1120775"/>
          <a:ext cx="9037637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50" name="Worksheet" r:id="rId3" imgW="10147300" imgH="5156200" progId="Excel.Sheet.8">
                  <p:embed/>
                </p:oleObj>
              </mc:Choice>
              <mc:Fallback>
                <p:oleObj name="Worksheet" r:id="rId3" imgW="10147300" imgH="5156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8" y="1120775"/>
                        <a:ext cx="9037637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53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Issue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Static: Integer/FP instruction pairs</a:t>
            </a:r>
          </a:p>
          <a:p>
            <a:r>
              <a:rPr lang="en-US" dirty="0" smtClean="0"/>
              <a:t>Dynamic: Extend </a:t>
            </a:r>
            <a:r>
              <a:rPr lang="en-US" dirty="0" err="1" smtClean="0"/>
              <a:t>Tomasulo</a:t>
            </a:r>
            <a:endParaRPr lang="en-US" dirty="0" smtClean="0"/>
          </a:p>
          <a:p>
            <a:pPr lvl="1"/>
            <a:r>
              <a:rPr lang="en-US" dirty="0" smtClean="0"/>
              <a:t>Must handle dependencies on issue</a:t>
            </a:r>
          </a:p>
          <a:p>
            <a:pPr lvl="1"/>
            <a:r>
              <a:rPr lang="en-US" dirty="0" smtClean="0"/>
              <a:t>Two instructions: split clock in half</a:t>
            </a:r>
          </a:p>
          <a:p>
            <a:pPr lvl="1"/>
            <a:r>
              <a:rPr lang="en-US" dirty="0" smtClean="0"/>
              <a:t>More: Explicit dependency issue logic</a:t>
            </a:r>
          </a:p>
          <a:p>
            <a:pPr lvl="2"/>
            <a:r>
              <a:rPr lang="en-US" dirty="0" smtClean="0"/>
              <a:t>E.g. </a:t>
            </a:r>
            <a:r>
              <a:rPr lang="en-US" smtClean="0"/>
              <a:t>2 in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half of clock, 2 in 2</a:t>
            </a:r>
            <a:r>
              <a:rPr lang="en-US" baseline="30000" dirty="0" smtClean="0"/>
              <a:t>nd</a:t>
            </a:r>
            <a:r>
              <a:rPr lang="en-US" dirty="0" smtClean="0"/>
              <a:t> half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54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Reorder 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modern processors use a variation of </a:t>
            </a:r>
            <a:r>
              <a:rPr lang="en-US" dirty="0" err="1" smtClean="0"/>
              <a:t>Tomasulo</a:t>
            </a:r>
            <a:endParaRPr lang="en-US" dirty="0" smtClean="0"/>
          </a:p>
          <a:p>
            <a:r>
              <a:rPr lang="en-US" dirty="0" smtClean="0"/>
              <a:t>Add </a:t>
            </a:r>
            <a:r>
              <a:rPr lang="en-US" i="1" dirty="0" smtClean="0"/>
              <a:t>Reorder Buffer</a:t>
            </a:r>
            <a:r>
              <a:rPr lang="en-US" dirty="0" smtClean="0"/>
              <a:t> (ROB) at end</a:t>
            </a:r>
          </a:p>
          <a:p>
            <a:r>
              <a:rPr lang="en-US" smtClean="0"/>
              <a:t>Write registers from </a:t>
            </a:r>
            <a:r>
              <a:rPr lang="en-US" dirty="0" smtClean="0"/>
              <a:t>ROB in order</a:t>
            </a:r>
          </a:p>
          <a:p>
            <a:r>
              <a:rPr lang="en-US" dirty="0" smtClean="0"/>
              <a:t>Makes sure earlier instructions complete</a:t>
            </a:r>
          </a:p>
          <a:p>
            <a:pPr lvl="1"/>
            <a:r>
              <a:rPr lang="en-US" dirty="0" smtClean="0"/>
              <a:t>Simplifies exceptions &amp; speculation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156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Reservation Station Components</a:t>
            </a:r>
          </a:p>
        </p:txBody>
      </p:sp>
      <p:sp>
        <p:nvSpPr>
          <p:cNvPr id="62976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Functional Unit Reservation Station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Op—Operation to perform in the unit (e.g., + or –)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Vj</a:t>
            </a:r>
            <a:r>
              <a:rPr lang="en-US" sz="2400" dirty="0"/>
              <a:t>, </a:t>
            </a:r>
            <a:r>
              <a:rPr lang="en-US" sz="2400" dirty="0" err="1"/>
              <a:t>Vk</a:t>
            </a:r>
            <a:r>
              <a:rPr lang="en-US" sz="2400" dirty="0"/>
              <a:t>—Value of Source operands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 Store buffers has V field, result to be stored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Qj</a:t>
            </a:r>
            <a:r>
              <a:rPr lang="en-US" sz="2400" dirty="0"/>
              <a:t>, </a:t>
            </a:r>
            <a:r>
              <a:rPr lang="en-US" sz="2400" dirty="0" err="1"/>
              <a:t>Qk</a:t>
            </a:r>
            <a:r>
              <a:rPr lang="en-US" sz="2400" dirty="0"/>
              <a:t>—Reservation stations producing source registers (value to be written)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Note: No ready flags as in Scoreboard; </a:t>
            </a:r>
            <a:r>
              <a:rPr lang="en-US" sz="2000" dirty="0" err="1"/>
              <a:t>Qj,Qk</a:t>
            </a:r>
            <a:r>
              <a:rPr lang="en-US" sz="2000" dirty="0"/>
              <a:t>=0 =&gt; ready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Store buffers only have </a:t>
            </a:r>
            <a:r>
              <a:rPr lang="en-US" sz="2000" dirty="0" err="1"/>
              <a:t>Qi</a:t>
            </a:r>
            <a:r>
              <a:rPr lang="en-US" sz="2000" dirty="0"/>
              <a:t> for RS producing result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Busy—Indicates reservation station or FU is busy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Register Reservation Station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Register result status—Indicates which functional unit will write each register, if one exists. Blank when no pending instructions that will write that register.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Stages of Tomasulo Algorithm</a:t>
            </a:r>
          </a:p>
        </p:txBody>
      </p:sp>
      <p:sp>
        <p:nvSpPr>
          <p:cNvPr id="63181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Times" charset="0"/>
              <a:buAutoNum type="arabicPeriod"/>
            </a:pPr>
            <a:r>
              <a:rPr lang="en-US" sz="2800" dirty="0"/>
              <a:t>Issue—get instruction from FP Op Queue</a:t>
            </a:r>
            <a:endParaRPr lang="en-US" sz="2800" dirty="0" smtClean="0"/>
          </a:p>
          <a:p>
            <a:pPr marL="914400" lvl="1" indent="-457200"/>
            <a:r>
              <a:rPr lang="en-US" sz="2400" dirty="0" smtClean="0"/>
              <a:t>If </a:t>
            </a:r>
            <a:r>
              <a:rPr lang="en-US" sz="2400" dirty="0"/>
              <a:t>reservation station free (no structural hazard),</a:t>
            </a:r>
            <a:r>
              <a:rPr lang="en-US" sz="2400" dirty="0" smtClean="0"/>
              <a:t> control </a:t>
            </a:r>
            <a:r>
              <a:rPr lang="en-US" sz="2400" dirty="0"/>
              <a:t>issues </a:t>
            </a:r>
            <a:r>
              <a:rPr lang="en-US" sz="2400" dirty="0" err="1"/>
              <a:t>instr</a:t>
            </a:r>
            <a:r>
              <a:rPr lang="en-US" sz="2400" dirty="0"/>
              <a:t> &amp; sends operands (</a:t>
            </a:r>
            <a:r>
              <a:rPr lang="en-US" sz="2400" dirty="0" smtClean="0"/>
              <a:t>renames registers</a:t>
            </a:r>
            <a:r>
              <a:rPr lang="en-US" sz="2400" dirty="0"/>
              <a:t>).</a:t>
            </a:r>
          </a:p>
          <a:p>
            <a:pPr marL="533400" indent="-533400">
              <a:buFont typeface="Times" charset="0"/>
              <a:buAutoNum type="arabicPeriod"/>
            </a:pPr>
            <a:r>
              <a:rPr lang="en-US" sz="2800" dirty="0"/>
              <a:t>Execution—operate on operands (EX)</a:t>
            </a:r>
            <a:endParaRPr lang="en-US" sz="2800" dirty="0" smtClean="0"/>
          </a:p>
          <a:p>
            <a:pPr marL="914400" lvl="1" indent="-457200"/>
            <a:r>
              <a:rPr lang="en-US" sz="2400" dirty="0" smtClean="0"/>
              <a:t>When </a:t>
            </a:r>
            <a:r>
              <a:rPr lang="en-US" sz="2400" dirty="0"/>
              <a:t>both operands ready then execute</a:t>
            </a:r>
            <a:r>
              <a:rPr lang="en-US" sz="2400" dirty="0" smtClean="0"/>
              <a:t>; if </a:t>
            </a:r>
            <a:r>
              <a:rPr lang="en-US" sz="2400" dirty="0"/>
              <a:t>not ready, watch Common Data Bus for result</a:t>
            </a:r>
          </a:p>
          <a:p>
            <a:pPr marL="533400" indent="-533400">
              <a:buFont typeface="Times" charset="0"/>
              <a:buAutoNum type="arabicPeriod"/>
            </a:pPr>
            <a:r>
              <a:rPr lang="en-US" sz="2800" dirty="0"/>
              <a:t>Write result—finish execution (WB)</a:t>
            </a:r>
            <a:endParaRPr lang="en-US" sz="2800" dirty="0" smtClean="0"/>
          </a:p>
          <a:p>
            <a:pPr marL="914400" lvl="1" indent="-457200"/>
            <a:r>
              <a:rPr lang="en-US" sz="2400" dirty="0" smtClean="0"/>
              <a:t>Write </a:t>
            </a:r>
            <a:r>
              <a:rPr lang="en-US" sz="2400" dirty="0"/>
              <a:t>on Common Data Bus to all awaiting units;</a:t>
            </a:r>
            <a:r>
              <a:rPr lang="en-US" sz="2400" dirty="0" smtClean="0"/>
              <a:t> mark </a:t>
            </a:r>
            <a:r>
              <a:rPr lang="en-US" sz="2400" dirty="0"/>
              <a:t>reservation station available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 vs. Common Data Bus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Normal data bus: data + destination </a:t>
            </a:r>
          </a:p>
          <a:p>
            <a:pPr lvl="1"/>
            <a:r>
              <a:rPr lang="en-US"/>
              <a:t>(“go to” bus)</a:t>
            </a:r>
          </a:p>
          <a:p>
            <a:r>
              <a:rPr lang="en-US"/>
              <a:t>Common data bus: data + source</a:t>
            </a:r>
          </a:p>
          <a:p>
            <a:pPr lvl="1"/>
            <a:r>
              <a:rPr lang="en-US"/>
              <a:t>(“come from” bus)</a:t>
            </a:r>
          </a:p>
          <a:p>
            <a:pPr lvl="1"/>
            <a:r>
              <a:rPr lang="en-US"/>
              <a:t>64 bits of data + 4 bits of Functional Unit source address</a:t>
            </a:r>
          </a:p>
          <a:p>
            <a:pPr lvl="1"/>
            <a:r>
              <a:rPr lang="en-US"/>
              <a:t>Write if matches expected Functional Unit (produces result)</a:t>
            </a:r>
          </a:p>
          <a:p>
            <a:pPr lvl="1"/>
            <a:r>
              <a:rPr lang="en-US"/>
              <a:t>Broadcast: one to many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283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613" y="1130300"/>
          <a:ext cx="8980487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22" name="Worksheet" r:id="rId4" imgW="12108180" imgH="5225796" progId="Excel.Sheet.8">
                  <p:embed/>
                </p:oleObj>
              </mc:Choice>
              <mc:Fallback>
                <p:oleObj name="Worksheet" r:id="rId4" imgW="12108180" imgH="5225796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130300"/>
                        <a:ext cx="8980487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/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28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Tomasulo 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1E0A7-F7B4-9841-8ADE-88AC51D700A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MBC">
  <a:themeElements>
    <a:clrScheme name="UMBC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UMB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MB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B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X:Templates:My Templates:UMBC.pot</Template>
  <TotalTime>2977</TotalTime>
  <Words>1320</Words>
  <Application>Microsoft Macintosh PowerPoint</Application>
  <PresentationFormat>On-screen Show (4:3)</PresentationFormat>
  <Paragraphs>240</Paragraphs>
  <Slides>55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UMBC</vt:lpstr>
      <vt:lpstr>Bitmap Image</vt:lpstr>
      <vt:lpstr>Worksheet</vt:lpstr>
      <vt:lpstr>Document</vt:lpstr>
      <vt:lpstr>CMSC 611: Advanced Computer Architecture</vt:lpstr>
      <vt:lpstr>Scoreboard Summary</vt:lpstr>
      <vt:lpstr>Tomasulo’s Algorithm vs. Scoreboard</vt:lpstr>
      <vt:lpstr>Tomasulo “Register Renaming”</vt:lpstr>
      <vt:lpstr>Tomasulo Organization</vt:lpstr>
      <vt:lpstr>Reservation Station Components</vt:lpstr>
      <vt:lpstr>Three Stages of Tomasulo Algorithm</vt:lpstr>
      <vt:lpstr>Normal vs. Common Data Bus</vt:lpstr>
      <vt:lpstr>Tomasulo Example</vt:lpstr>
      <vt:lpstr>Tomasulo Example Cycle 1</vt:lpstr>
      <vt:lpstr>Tomasulo Example Cycle 2</vt:lpstr>
      <vt:lpstr>Tomasulo Example Cycle 3</vt:lpstr>
      <vt:lpstr>Tomasulo Example Cycle 4</vt:lpstr>
      <vt:lpstr>Tomasulo Example Cycle 5</vt:lpstr>
      <vt:lpstr>Tomasulo Example Cycle 6</vt:lpstr>
      <vt:lpstr>Tomasulo Example Cycle 7</vt:lpstr>
      <vt:lpstr>Tomasulo Example Cycle 8</vt:lpstr>
      <vt:lpstr>Tomasulo Example Cycle 9</vt:lpstr>
      <vt:lpstr>Tomasulo Example Cycle 10</vt:lpstr>
      <vt:lpstr>Tomasulo Example Cycle 11</vt:lpstr>
      <vt:lpstr>Tomasulo Example Cycle 12</vt:lpstr>
      <vt:lpstr>Tomasulo Example Cycle 13</vt:lpstr>
      <vt:lpstr>Tomasulo Example Cycle 14</vt:lpstr>
      <vt:lpstr>Tomasulo Example Cycle 15</vt:lpstr>
      <vt:lpstr>Tomasulo Example Cycle 16</vt:lpstr>
      <vt:lpstr>Tomasulo Example Cycle 55</vt:lpstr>
      <vt:lpstr>Tomasulo Example Cycle 56</vt:lpstr>
      <vt:lpstr>Tomasulo Example Cycle 57</vt:lpstr>
      <vt:lpstr>Compare to Scoreboard</vt:lpstr>
      <vt:lpstr>Tomasulo vs. Scoreboard</vt:lpstr>
      <vt:lpstr>Tomasulo Loop Example</vt:lpstr>
      <vt:lpstr>Loop Example Cycle 0</vt:lpstr>
      <vt:lpstr>Loop Example Cycle 1</vt:lpstr>
      <vt:lpstr>Loop Example Cycle 2</vt:lpstr>
      <vt:lpstr>Loop Example Cycle 3</vt:lpstr>
      <vt:lpstr>Loop Example Cycle 4</vt:lpstr>
      <vt:lpstr>Loop Example Cycle 5</vt:lpstr>
      <vt:lpstr>Loop Example Cycle 6</vt:lpstr>
      <vt:lpstr>Loop Example Cycle 7</vt:lpstr>
      <vt:lpstr>Loop Example Cycle 8</vt:lpstr>
      <vt:lpstr>Loop Example Cycle 9</vt:lpstr>
      <vt:lpstr>Loop Example Cycle 10</vt:lpstr>
      <vt:lpstr>Loop Example Cycle 11</vt:lpstr>
      <vt:lpstr>Loop Example Cycle 12</vt:lpstr>
      <vt:lpstr>Loop Example Cycle 13</vt:lpstr>
      <vt:lpstr>Loop Example Cycle 14</vt:lpstr>
      <vt:lpstr>Loop Example Cycle 15</vt:lpstr>
      <vt:lpstr>Loop Example Cycle 16</vt:lpstr>
      <vt:lpstr>Loop Example Cycle 17</vt:lpstr>
      <vt:lpstr>Loop Example Cycle 18</vt:lpstr>
      <vt:lpstr>Loop Example Cycle 19</vt:lpstr>
      <vt:lpstr>Loop Example Cycle 20</vt:lpstr>
      <vt:lpstr>Loop Example Cycle 21</vt:lpstr>
      <vt:lpstr>Multiple Issue</vt:lpstr>
      <vt:lpstr>Reorder Buffers</vt:lpstr>
    </vt:vector>
  </TitlesOfParts>
  <Company>˧怀쿘Ί뿿킀΂쿘˧뛼뿿큰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611: Advanced Computer Architecture</dc:title>
  <dc:creator>Marc Olano</dc:creator>
  <cp:lastModifiedBy>Marc Olano</cp:lastModifiedBy>
  <cp:revision>61</cp:revision>
  <cp:lastPrinted>2003-09-04T21:28:06Z</cp:lastPrinted>
  <dcterms:created xsi:type="dcterms:W3CDTF">2010-10-11T17:02:56Z</dcterms:created>
  <dcterms:modified xsi:type="dcterms:W3CDTF">2014-10-08T22:51:44Z</dcterms:modified>
</cp:coreProperties>
</file>