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embeddings/oleObject1.bin" ContentType="application/vnd.openxmlformats-officedocument.oleObject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embeddings/oleObject2.bin" ContentType="application/vnd.openxmlformats-officedocument.oleObject"/>
  <Override PartName="/ppt/notesSlides/notesSlide17.xml" ContentType="application/vnd.openxmlformats-officedocument.presentationml.notesSlide+xml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56" r:id="rId2"/>
    <p:sldId id="379" r:id="rId3"/>
    <p:sldId id="383" r:id="rId4"/>
    <p:sldId id="384" r:id="rId5"/>
    <p:sldId id="385" r:id="rId6"/>
    <p:sldId id="386" r:id="rId7"/>
    <p:sldId id="387" r:id="rId8"/>
    <p:sldId id="388" r:id="rId9"/>
    <p:sldId id="389" r:id="rId10"/>
    <p:sldId id="390" r:id="rId11"/>
    <p:sldId id="391" r:id="rId12"/>
    <p:sldId id="400" r:id="rId13"/>
    <p:sldId id="392" r:id="rId14"/>
    <p:sldId id="393" r:id="rId15"/>
    <p:sldId id="394" r:id="rId16"/>
    <p:sldId id="402" r:id="rId17"/>
    <p:sldId id="403" r:id="rId18"/>
    <p:sldId id="401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FF66"/>
    <a:srgbClr val="008080"/>
    <a:srgbClr val="000099"/>
    <a:srgbClr val="2E7F7F"/>
    <a:srgbClr val="800000"/>
    <a:srgbClr val="0033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93" d="100"/>
          <a:sy n="93" d="100"/>
        </p:scale>
        <p:origin x="-256" y="-104"/>
      </p:cViewPr>
      <p:guideLst>
        <p:guide orient="horz" pos="3408"/>
        <p:guide orient="horz" pos="3531"/>
        <p:guide orient="horz" pos="3292"/>
        <p:guide orient="horz" pos="3640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4504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CEF4B011-080B-CE4B-BA48-CDB09FBE25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6752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F2FC29B8-9F61-584D-99C9-00A2D58E0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45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BBFEFB-F863-2540-B0D0-1F9ED72D919D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47FA52-810F-8A49-B0E4-20D39E39E349}" type="slidenum">
              <a:rPr lang="en-US"/>
              <a:pPr/>
              <a:t>10</a:t>
            </a:fld>
            <a:endParaRPr lang="en-US"/>
          </a:p>
        </p:txBody>
      </p:sp>
      <p:sp>
        <p:nvSpPr>
          <p:cNvPr id="1034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28638" y="4414838"/>
            <a:ext cx="6040437" cy="4184650"/>
          </a:xfrm>
          <a:noFill/>
          <a:ln/>
        </p:spPr>
        <p:txBody>
          <a:bodyPr lIns="91737" tIns="45063" rIns="91737" bIns="45063"/>
          <a:lstStyle/>
          <a:p>
            <a:endParaRPr lang="en-US"/>
          </a:p>
        </p:txBody>
      </p:sp>
      <p:sp>
        <p:nvSpPr>
          <p:cNvPr id="103428" name="Rectangle 3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96975" y="598488"/>
            <a:ext cx="4629150" cy="3471862"/>
          </a:xfrm>
          <a:ln w="12700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6CCDDE-5EF7-BF43-9789-926417727770}" type="slidenum">
              <a:rPr lang="en-US"/>
              <a:pPr/>
              <a:t>11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9F72E9-93A7-334B-9256-C017E3E0DFAD}" type="slidenum">
              <a:rPr lang="en-US"/>
              <a:pPr/>
              <a:t>13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2FDA04-3277-2A48-9F11-9C5CB4828DE1}" type="slidenum">
              <a:rPr lang="en-US"/>
              <a:pPr/>
              <a:t>14</a:t>
            </a:fld>
            <a:endParaRPr lang="en-US"/>
          </a:p>
        </p:txBody>
      </p:sp>
      <p:sp>
        <p:nvSpPr>
          <p:cNvPr id="1095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3063"/>
          </a:xfrm>
          <a:noFill/>
          <a:ln/>
        </p:spPr>
        <p:txBody>
          <a:bodyPr lIns="92184" tIns="45282" rIns="92184" bIns="45282"/>
          <a:lstStyle/>
          <a:p>
            <a:endParaRPr lang="en-US"/>
          </a:p>
        </p:txBody>
      </p:sp>
      <p:sp>
        <p:nvSpPr>
          <p:cNvPr id="109572" name="Rectangle 3"/>
          <p:cNvSpPr>
            <a:spLocks noGrp="1" noRot="1" noChangeAspect="1" noChangeArrowheads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D95B24-F0B0-DE4A-91E3-CF96A339DCD9}" type="slidenum">
              <a:rPr lang="en-US"/>
              <a:pPr/>
              <a:t>15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238A38-A7E5-E14B-90E6-9B79C3A91E01}" type="slidenum">
              <a:rPr lang="en-US"/>
              <a:pPr/>
              <a:t>16</a:t>
            </a:fld>
            <a:endParaRPr 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72794C-B5E5-854A-98F6-F18339D4F16B}" type="slidenum">
              <a:rPr lang="en-US"/>
              <a:pPr/>
              <a:t>17</a:t>
            </a:fld>
            <a:endParaRPr lang="en-US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B33BF7-28BC-CA4F-A240-757CF0538D2A}" type="slidenum">
              <a:rPr lang="en-US"/>
              <a:pPr/>
              <a:t>18</a:t>
            </a:fld>
            <a:endParaRPr lang="en-US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Stall: 1+.14(branches)*3(cycle stall)</a:t>
            </a:r>
          </a:p>
          <a:p>
            <a:r>
              <a:rPr lang="en-US"/>
              <a:t>Taken: 1+.14(branches)*(.65(taken)*1(delay to find address)+.35(not taken)*1(penalty))</a:t>
            </a:r>
          </a:p>
          <a:p>
            <a:r>
              <a:rPr lang="en-US"/>
              <a:t>Not taken: 1+.14*(.65(taken)*1+[.35(not taken)*0])</a:t>
            </a:r>
          </a:p>
          <a:p>
            <a:r>
              <a:rPr lang="en-US"/>
              <a:t>Delayed: 1+.14*(.52(not usefully filled)*1)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50FF94-0597-A143-9420-8069A91D09D8}" type="slidenum">
              <a:rPr lang="en-US"/>
              <a:pPr/>
              <a:t>2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EE6B8F-0A1E-C44A-A5AA-121A2BE7174A}" type="slidenum">
              <a:rPr lang="en-US"/>
              <a:pPr/>
              <a:t>3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EBA498-6558-964C-93A8-D3A365330894}" type="slidenum">
              <a:rPr lang="en-US"/>
              <a:pPr/>
              <a:t>4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6007B8-1F98-8242-BE69-7B60986D42CA}" type="slidenum">
              <a:rPr lang="en-US"/>
              <a:pPr/>
              <a:t>5</a:t>
            </a:fld>
            <a:endParaRPr lang="en-US"/>
          </a:p>
        </p:txBody>
      </p:sp>
      <p:sp>
        <p:nvSpPr>
          <p:cNvPr id="931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3063"/>
          </a:xfrm>
          <a:noFill/>
          <a:ln/>
        </p:spPr>
        <p:txBody>
          <a:bodyPr lIns="92184" tIns="45282" rIns="92184" bIns="45282"/>
          <a:lstStyle/>
          <a:p>
            <a:r>
              <a:rPr lang="en-US"/>
              <a:t>MIPS actutally didn’t interlecok: MPU without Interlocked Pipelined Stages</a:t>
            </a:r>
          </a:p>
        </p:txBody>
      </p:sp>
      <p:sp>
        <p:nvSpPr>
          <p:cNvPr id="93188" name="Rectangle 3"/>
          <p:cNvSpPr>
            <a:spLocks noGrp="1" noRot="1" noChangeAspect="1" noChangeArrowheads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70286B-16C7-874E-9649-5307F65C2F3B}" type="slidenum">
              <a:rPr lang="en-US"/>
              <a:pPr/>
              <a:t>6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3CDF5C-EA7D-CA48-8811-A857CE670131}" type="slidenum">
              <a:rPr lang="en-US"/>
              <a:pPr/>
              <a:t>7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D021B7-8EC9-7C41-B646-C1CB4D8A48F0}" type="slidenum">
              <a:rPr lang="en-US"/>
              <a:pPr/>
              <a:t>8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897098-7607-D94E-A93E-03961899F625}" type="slidenum">
              <a:rPr lang="en-US"/>
              <a:pPr/>
              <a:t>9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976BA-A1E0-3948-A6B4-B5BB26B47A0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15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976BA-A1E0-3948-A6B4-B5BB26B47A0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976BA-A1E0-3948-A6B4-B5BB26B47A0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976BA-A1E0-3948-A6B4-B5BB26B47A0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15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976BA-A1E0-3948-A6B4-B5BB26B47A0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976BA-A1E0-3948-A6B4-B5BB26B47A0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976BA-A1E0-3948-A6B4-B5BB26B47A0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976BA-A1E0-3948-A6B4-B5BB26B47A07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61" r:id="rId7"/>
    <p:sldLayoutId id="2147483662" r:id="rId8"/>
  </p:sldLayoutIdLst>
  <p:transition xmlns:p14="http://schemas.microsoft.com/office/powerpoint/2010/main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CMSC 611: Advanced Computer Architecture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Pipelining</a:t>
            </a: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0" y="6461125"/>
            <a:ext cx="4845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Times New Roman" charset="0"/>
              </a:rPr>
              <a:t>Some material adapted from Mohamed Younis, UMBC CMSC 611 Spr 2003 course slides</a:t>
            </a:r>
          </a:p>
          <a:p>
            <a:r>
              <a:rPr lang="en-US" sz="1000">
                <a:latin typeface="Times New Roman" charset="0"/>
              </a:rPr>
              <a:t>Some material adapted from Hennessy &amp; Patterson / © 2003 Elsevier Science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Pipeline Hazards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Cases that affect instruction execution                     semantics and thus need to be detected and corrected</a:t>
            </a:r>
          </a:p>
          <a:p>
            <a:pPr>
              <a:lnSpc>
                <a:spcPct val="90000"/>
              </a:lnSpc>
            </a:pPr>
            <a:r>
              <a:rPr lang="en-US" sz="2400"/>
              <a:t>Hazards types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accent2"/>
                </a:solidFill>
              </a:rPr>
              <a:t>Structural hazard</a:t>
            </a:r>
            <a:r>
              <a:rPr lang="en-US" sz="2000"/>
              <a:t>: attempt to use a resource two different ways at same time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Single memory for instruction and data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accent2"/>
                </a:solidFill>
              </a:rPr>
              <a:t>Data hazard</a:t>
            </a:r>
            <a:r>
              <a:rPr lang="en-US" sz="2000"/>
              <a:t>: attempt to use item before it is ready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Instruction depends on result of prior instruction still in the pipeline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accent2"/>
                </a:solidFill>
              </a:rPr>
              <a:t>Control hazard</a:t>
            </a:r>
            <a:r>
              <a:rPr lang="en-US" sz="2000"/>
              <a:t>: attempt to make a decision before condition is evaluated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branch instructions</a:t>
            </a:r>
          </a:p>
          <a:p>
            <a:pPr>
              <a:lnSpc>
                <a:spcPct val="90000"/>
              </a:lnSpc>
            </a:pPr>
            <a:r>
              <a:rPr lang="en-US" sz="2400"/>
              <a:t>Hazards can always be resolved by waiting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/>
              <a:t>Control Hazard on Branches</a:t>
            </a:r>
            <a:br>
              <a:rPr lang="en-US"/>
            </a:br>
            <a:r>
              <a:rPr lang="en-US"/>
              <a:t>Three Stage Stall</a:t>
            </a:r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1970088" y="2133600"/>
            <a:ext cx="1143000" cy="396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2286000"/>
            <a:ext cx="3481388" cy="3797300"/>
            <a:chOff x="473" y="1446"/>
            <a:chExt cx="1830" cy="2392"/>
          </a:xfrm>
        </p:grpSpPr>
        <p:sp>
          <p:nvSpPr>
            <p:cNvPr id="104631" name="Rectangle 5"/>
            <p:cNvSpPr>
              <a:spLocks noChangeArrowheads="1"/>
            </p:cNvSpPr>
            <p:nvPr/>
          </p:nvSpPr>
          <p:spPr bwMode="auto">
            <a:xfrm>
              <a:off x="473" y="1446"/>
              <a:ext cx="1634" cy="5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10: beq r1,r3,36</a:t>
              </a:r>
            </a:p>
            <a:p>
              <a:pPr latinLnBrk="1"/>
              <a:endParaRPr lang="en-US" b="1">
                <a:latin typeface="Courier New" charset="0"/>
              </a:endParaRPr>
            </a:p>
          </p:txBody>
        </p:sp>
        <p:sp>
          <p:nvSpPr>
            <p:cNvPr id="104632" name="Rectangle 6"/>
            <p:cNvSpPr>
              <a:spLocks noChangeArrowheads="1"/>
            </p:cNvSpPr>
            <p:nvPr/>
          </p:nvSpPr>
          <p:spPr bwMode="auto">
            <a:xfrm>
              <a:off x="473" y="1998"/>
              <a:ext cx="1730" cy="51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14: and r2,r3,r5 </a:t>
              </a:r>
            </a:p>
            <a:p>
              <a:pPr latinLnBrk="1"/>
              <a:endParaRPr lang="en-US" b="1">
                <a:latin typeface="Courier New" charset="0"/>
              </a:endParaRPr>
            </a:p>
          </p:txBody>
        </p:sp>
        <p:sp>
          <p:nvSpPr>
            <p:cNvPr id="104633" name="Rectangle 7"/>
            <p:cNvSpPr>
              <a:spLocks noChangeArrowheads="1"/>
            </p:cNvSpPr>
            <p:nvPr/>
          </p:nvSpPr>
          <p:spPr bwMode="auto">
            <a:xfrm>
              <a:off x="473" y="2526"/>
              <a:ext cx="1634" cy="51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18: or  r6,r1,r7</a:t>
              </a:r>
            </a:p>
            <a:p>
              <a:pPr latinLnBrk="1"/>
              <a:endParaRPr lang="en-US" b="1">
                <a:latin typeface="Courier New" charset="0"/>
              </a:endParaRPr>
            </a:p>
          </p:txBody>
        </p:sp>
        <p:sp>
          <p:nvSpPr>
            <p:cNvPr id="104634" name="Rectangle 8"/>
            <p:cNvSpPr>
              <a:spLocks noChangeArrowheads="1"/>
            </p:cNvSpPr>
            <p:nvPr/>
          </p:nvSpPr>
          <p:spPr bwMode="auto">
            <a:xfrm>
              <a:off x="473" y="3066"/>
              <a:ext cx="1634" cy="51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22: add r8,r1,r9</a:t>
              </a:r>
            </a:p>
            <a:p>
              <a:pPr latinLnBrk="1"/>
              <a:endParaRPr lang="en-US" b="1">
                <a:latin typeface="Courier New" charset="0"/>
              </a:endParaRPr>
            </a:p>
          </p:txBody>
        </p:sp>
        <p:sp>
          <p:nvSpPr>
            <p:cNvPr id="104635" name="Rectangle 9"/>
            <p:cNvSpPr>
              <a:spLocks noChangeArrowheads="1"/>
            </p:cNvSpPr>
            <p:nvPr/>
          </p:nvSpPr>
          <p:spPr bwMode="auto">
            <a:xfrm>
              <a:off x="477" y="3552"/>
              <a:ext cx="1826" cy="28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36: xor r10,r1,r11</a:t>
              </a:r>
            </a:p>
          </p:txBody>
        </p:sp>
      </p:grpSp>
      <p:sp>
        <p:nvSpPr>
          <p:cNvPr id="104453" name="Freeform 10"/>
          <p:cNvSpPr>
            <a:spLocks/>
          </p:cNvSpPr>
          <p:nvPr/>
        </p:nvSpPr>
        <p:spPr bwMode="auto">
          <a:xfrm>
            <a:off x="1828800" y="2657475"/>
            <a:ext cx="1447800" cy="3057525"/>
          </a:xfrm>
          <a:custGeom>
            <a:avLst/>
            <a:gdLst>
              <a:gd name="T0" fmla="*/ 0 w 960"/>
              <a:gd name="T1" fmla="*/ 0 h 1920"/>
              <a:gd name="T2" fmla="*/ 0 w 960"/>
              <a:gd name="T3" fmla="*/ 192 h 1920"/>
              <a:gd name="T4" fmla="*/ 960 w 960"/>
              <a:gd name="T5" fmla="*/ 192 h 1920"/>
              <a:gd name="T6" fmla="*/ 960 w 960"/>
              <a:gd name="T7" fmla="*/ 1728 h 1920"/>
              <a:gd name="T8" fmla="*/ 48 w 960"/>
              <a:gd name="T9" fmla="*/ 1728 h 1920"/>
              <a:gd name="T10" fmla="*/ 48 w 960"/>
              <a:gd name="T11" fmla="*/ 1920 h 19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60"/>
              <a:gd name="T19" fmla="*/ 0 h 1920"/>
              <a:gd name="T20" fmla="*/ 960 w 960"/>
              <a:gd name="T21" fmla="*/ 1920 h 19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60" h="1920">
                <a:moveTo>
                  <a:pt x="0" y="0"/>
                </a:moveTo>
                <a:lnTo>
                  <a:pt x="0" y="192"/>
                </a:lnTo>
                <a:lnTo>
                  <a:pt x="960" y="192"/>
                </a:lnTo>
                <a:lnTo>
                  <a:pt x="960" y="1728"/>
                </a:lnTo>
                <a:lnTo>
                  <a:pt x="48" y="1728"/>
                </a:lnTo>
                <a:lnTo>
                  <a:pt x="48" y="192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352800" y="2133600"/>
            <a:ext cx="5799138" cy="4057650"/>
            <a:chOff x="2047" y="1344"/>
            <a:chExt cx="3718" cy="2556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2902" y="2419"/>
              <a:ext cx="2012" cy="441"/>
              <a:chOff x="1924" y="1200"/>
              <a:chExt cx="1981" cy="441"/>
            </a:xfrm>
          </p:grpSpPr>
          <p:grpSp>
            <p:nvGrpSpPr>
              <p:cNvPr id="5" name="Group 13"/>
              <p:cNvGrpSpPr>
                <a:grpSpLocks noChangeAspect="1"/>
              </p:cNvGrpSpPr>
              <p:nvPr/>
            </p:nvGrpSpPr>
            <p:grpSpPr bwMode="auto">
              <a:xfrm>
                <a:off x="2415" y="1304"/>
                <a:ext cx="254" cy="233"/>
                <a:chOff x="1344" y="528"/>
                <a:chExt cx="550" cy="432"/>
              </a:xfrm>
            </p:grpSpPr>
            <p:grpSp>
              <p:nvGrpSpPr>
                <p:cNvPr id="6" name="Group 14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04629" name="Rectangle 1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4630" name="Rectangle 1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104628" name="Text Box 1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44" y="574"/>
                  <a:ext cx="550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104599" name="Line 18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00" name="Line 19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" name="Group 20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12" cy="371"/>
                <a:chOff x="2991" y="411"/>
                <a:chExt cx="383" cy="768"/>
              </a:xfrm>
            </p:grpSpPr>
            <p:sp>
              <p:nvSpPr>
                <p:cNvPr id="104623" name="AutoShape 21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104624" name="AutoShape 22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625" name="Freeform 23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626" name="Text Box 24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7" y="599"/>
                  <a:ext cx="576" cy="27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104602" name="Line 25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03" name="Line 26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8" name="Group 27"/>
              <p:cNvGrpSpPr>
                <a:grpSpLocks noChangeAspect="1"/>
              </p:cNvGrpSpPr>
              <p:nvPr/>
            </p:nvGrpSpPr>
            <p:grpSpPr bwMode="auto">
              <a:xfrm>
                <a:off x="3168" y="1305"/>
                <a:ext cx="351" cy="232"/>
                <a:chOff x="3765" y="576"/>
                <a:chExt cx="759" cy="480"/>
              </a:xfrm>
            </p:grpSpPr>
            <p:sp>
              <p:nvSpPr>
                <p:cNvPr id="104621" name="Rectangle 28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104622" name="Text Box 2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65" y="628"/>
                  <a:ext cx="759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104605" name="Freeform 30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06" name="Line 31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07" name="Line 32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9" name="Group 33"/>
              <p:cNvGrpSpPr>
                <a:grpSpLocks noChangeAspect="1"/>
              </p:cNvGrpSpPr>
              <p:nvPr/>
            </p:nvGrpSpPr>
            <p:grpSpPr bwMode="auto">
              <a:xfrm>
                <a:off x="1924" y="1305"/>
                <a:ext cx="371" cy="232"/>
                <a:chOff x="1042" y="576"/>
                <a:chExt cx="801" cy="480"/>
              </a:xfrm>
            </p:grpSpPr>
            <p:sp>
              <p:nvSpPr>
                <p:cNvPr id="104619" name="Rectangle 34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104620" name="Text Box 3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42" y="628"/>
                  <a:ext cx="801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10" name="Group 36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104615" name="Rectangle 37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616" name="Rectangle 38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617" name="Rectangle 39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618" name="Rectangle 40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41"/>
              <p:cNvGrpSpPr>
                <a:grpSpLocks noChangeAspect="1"/>
              </p:cNvGrpSpPr>
              <p:nvPr/>
            </p:nvGrpSpPr>
            <p:grpSpPr bwMode="auto">
              <a:xfrm flipH="1">
                <a:off x="3649" y="1296"/>
                <a:ext cx="256" cy="233"/>
                <a:chOff x="1374" y="528"/>
                <a:chExt cx="550" cy="432"/>
              </a:xfrm>
            </p:grpSpPr>
            <p:grpSp>
              <p:nvGrpSpPr>
                <p:cNvPr id="12" name="Group 42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04613" name="Rectangle 4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4614" name="Rectangle 4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104612" name="Text Box 4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78" y="574"/>
                  <a:ext cx="546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grpSp>
          <p:nvGrpSpPr>
            <p:cNvPr id="13" name="Group 46"/>
            <p:cNvGrpSpPr>
              <a:grpSpLocks/>
            </p:cNvGrpSpPr>
            <p:nvPr/>
          </p:nvGrpSpPr>
          <p:grpSpPr bwMode="auto">
            <a:xfrm>
              <a:off x="2474" y="1883"/>
              <a:ext cx="2006" cy="441"/>
              <a:chOff x="1923" y="1200"/>
              <a:chExt cx="1975" cy="441"/>
            </a:xfrm>
          </p:grpSpPr>
          <p:grpSp>
            <p:nvGrpSpPr>
              <p:cNvPr id="14" name="Group 47"/>
              <p:cNvGrpSpPr>
                <a:grpSpLocks noChangeAspect="1"/>
              </p:cNvGrpSpPr>
              <p:nvPr/>
            </p:nvGrpSpPr>
            <p:grpSpPr bwMode="auto">
              <a:xfrm>
                <a:off x="2414" y="1304"/>
                <a:ext cx="255" cy="233"/>
                <a:chOff x="1341" y="528"/>
                <a:chExt cx="553" cy="432"/>
              </a:xfrm>
            </p:grpSpPr>
            <p:grpSp>
              <p:nvGrpSpPr>
                <p:cNvPr id="15" name="Group 48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04596" name="Rectangle 4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4597" name="Rectangle 5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104595" name="Text Box 5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41" y="574"/>
                  <a:ext cx="553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104566" name="Line 52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67" name="Line 53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6" name="Group 54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12" cy="371"/>
                <a:chOff x="2991" y="411"/>
                <a:chExt cx="382" cy="768"/>
              </a:xfrm>
            </p:grpSpPr>
            <p:sp>
              <p:nvSpPr>
                <p:cNvPr id="104590" name="AutoShape 55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104591" name="AutoShape 56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92" name="Freeform 57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93" name="Text Box 58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6" y="593"/>
                  <a:ext cx="576" cy="27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104569" name="Line 59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70" name="Line 60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7" name="Group 61"/>
              <p:cNvGrpSpPr>
                <a:grpSpLocks noChangeAspect="1"/>
              </p:cNvGrpSpPr>
              <p:nvPr/>
            </p:nvGrpSpPr>
            <p:grpSpPr bwMode="auto">
              <a:xfrm>
                <a:off x="3175" y="1305"/>
                <a:ext cx="352" cy="232"/>
                <a:chOff x="3779" y="576"/>
                <a:chExt cx="761" cy="480"/>
              </a:xfrm>
            </p:grpSpPr>
            <p:sp>
              <p:nvSpPr>
                <p:cNvPr id="104588" name="Rectangle 62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104589" name="Text Box 6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79" y="628"/>
                  <a:ext cx="761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104572" name="Freeform 64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73" name="Line 65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74" name="Line 66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" name="Group 67"/>
              <p:cNvGrpSpPr>
                <a:grpSpLocks noChangeAspect="1"/>
              </p:cNvGrpSpPr>
              <p:nvPr/>
            </p:nvGrpSpPr>
            <p:grpSpPr bwMode="auto">
              <a:xfrm>
                <a:off x="1923" y="1305"/>
                <a:ext cx="371" cy="232"/>
                <a:chOff x="1039" y="576"/>
                <a:chExt cx="800" cy="480"/>
              </a:xfrm>
            </p:grpSpPr>
            <p:sp>
              <p:nvSpPr>
                <p:cNvPr id="104586" name="Rectangle 68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104587" name="Text Box 6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39" y="628"/>
                  <a:ext cx="800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19" name="Group 70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104582" name="Rectangle 71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83" name="Rectangle 72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84" name="Rectangle 73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85" name="Rectangle 74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75"/>
              <p:cNvGrpSpPr>
                <a:grpSpLocks noChangeAspect="1"/>
              </p:cNvGrpSpPr>
              <p:nvPr/>
            </p:nvGrpSpPr>
            <p:grpSpPr bwMode="auto">
              <a:xfrm flipH="1">
                <a:off x="3643" y="1296"/>
                <a:ext cx="255" cy="233"/>
                <a:chOff x="1362" y="528"/>
                <a:chExt cx="548" cy="432"/>
              </a:xfrm>
            </p:grpSpPr>
            <p:grpSp>
              <p:nvGrpSpPr>
                <p:cNvPr id="21" name="Group 76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04580" name="Rectangle 7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4581" name="Rectangle 7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104579" name="Text Box 7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2" y="574"/>
                  <a:ext cx="54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grpSp>
          <p:nvGrpSpPr>
            <p:cNvPr id="22" name="Group 80"/>
            <p:cNvGrpSpPr>
              <a:grpSpLocks/>
            </p:cNvGrpSpPr>
            <p:nvPr/>
          </p:nvGrpSpPr>
          <p:grpSpPr bwMode="auto">
            <a:xfrm>
              <a:off x="2055" y="1363"/>
              <a:ext cx="2013" cy="441"/>
              <a:chOff x="1923" y="1200"/>
              <a:chExt cx="1982" cy="441"/>
            </a:xfrm>
          </p:grpSpPr>
          <p:grpSp>
            <p:nvGrpSpPr>
              <p:cNvPr id="23" name="Group 81"/>
              <p:cNvGrpSpPr>
                <a:grpSpLocks noChangeAspect="1"/>
              </p:cNvGrpSpPr>
              <p:nvPr/>
            </p:nvGrpSpPr>
            <p:grpSpPr bwMode="auto">
              <a:xfrm>
                <a:off x="2414" y="1304"/>
                <a:ext cx="254" cy="233"/>
                <a:chOff x="1342" y="528"/>
                <a:chExt cx="550" cy="432"/>
              </a:xfrm>
            </p:grpSpPr>
            <p:grpSp>
              <p:nvGrpSpPr>
                <p:cNvPr id="24" name="Group 82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04563" name="Rectangle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4564" name="Rectangle 8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104562" name="Text Box 8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42" y="574"/>
                  <a:ext cx="550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104533" name="Line 86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34" name="Line 87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5" name="Group 88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17" cy="371"/>
                <a:chOff x="2991" y="411"/>
                <a:chExt cx="393" cy="768"/>
              </a:xfrm>
            </p:grpSpPr>
            <p:sp>
              <p:nvSpPr>
                <p:cNvPr id="104557" name="AutoShape 89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104558" name="AutoShape 90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59" name="Freeform 91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60" name="Text Box 92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57" y="588"/>
                  <a:ext cx="575" cy="279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104536" name="Line 93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37" name="Line 94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6" name="Group 95"/>
              <p:cNvGrpSpPr>
                <a:grpSpLocks noChangeAspect="1"/>
              </p:cNvGrpSpPr>
              <p:nvPr/>
            </p:nvGrpSpPr>
            <p:grpSpPr bwMode="auto">
              <a:xfrm>
                <a:off x="3170" y="1305"/>
                <a:ext cx="353" cy="232"/>
                <a:chOff x="3769" y="576"/>
                <a:chExt cx="763" cy="480"/>
              </a:xfrm>
            </p:grpSpPr>
            <p:sp>
              <p:nvSpPr>
                <p:cNvPr id="104555" name="Rectangle 96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104556" name="Text Box 9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69" y="628"/>
                  <a:ext cx="763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104539" name="Freeform 98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40" name="Line 99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41" name="Line 100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7" name="Group 101"/>
              <p:cNvGrpSpPr>
                <a:grpSpLocks noChangeAspect="1"/>
              </p:cNvGrpSpPr>
              <p:nvPr/>
            </p:nvGrpSpPr>
            <p:grpSpPr bwMode="auto">
              <a:xfrm>
                <a:off x="1923" y="1305"/>
                <a:ext cx="371" cy="232"/>
                <a:chOff x="1039" y="576"/>
                <a:chExt cx="801" cy="480"/>
              </a:xfrm>
            </p:grpSpPr>
            <p:sp>
              <p:nvSpPr>
                <p:cNvPr id="104553" name="Rectangle 102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104554" name="Text Box 10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39" y="628"/>
                  <a:ext cx="801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28" name="Group 104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104549" name="Rectangle 105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50" name="Rectangle 106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51" name="Rectangle 107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52" name="Rectangle 108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9" name="Group 109"/>
              <p:cNvGrpSpPr>
                <a:grpSpLocks noChangeAspect="1"/>
              </p:cNvGrpSpPr>
              <p:nvPr/>
            </p:nvGrpSpPr>
            <p:grpSpPr bwMode="auto">
              <a:xfrm flipH="1">
                <a:off x="3649" y="1296"/>
                <a:ext cx="256" cy="233"/>
                <a:chOff x="1374" y="528"/>
                <a:chExt cx="550" cy="432"/>
              </a:xfrm>
            </p:grpSpPr>
            <p:grpSp>
              <p:nvGrpSpPr>
                <p:cNvPr id="30" name="Group 110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04547" name="Rectangle 11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4548" name="Rectangle 11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104546" name="Text Box 11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78" y="574"/>
                  <a:ext cx="546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grpSp>
          <p:nvGrpSpPr>
            <p:cNvPr id="31" name="Group 114"/>
            <p:cNvGrpSpPr>
              <a:grpSpLocks noChangeAspect="1"/>
            </p:cNvGrpSpPr>
            <p:nvPr/>
          </p:nvGrpSpPr>
          <p:grpSpPr bwMode="auto">
            <a:xfrm>
              <a:off x="3824" y="3051"/>
              <a:ext cx="259" cy="233"/>
              <a:chOff x="1338" y="528"/>
              <a:chExt cx="552" cy="432"/>
            </a:xfrm>
          </p:grpSpPr>
          <p:grpSp>
            <p:nvGrpSpPr>
              <p:cNvPr id="104608" name="Group 115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104530" name="Rectangle 116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31" name="Rectangle 117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104529" name="Text Box 118"/>
              <p:cNvSpPr txBox="1">
                <a:spLocks noChangeAspect="1" noChangeArrowheads="1"/>
              </p:cNvSpPr>
              <p:nvPr/>
            </p:nvSpPr>
            <p:spPr bwMode="auto">
              <a:xfrm>
                <a:off x="1338" y="574"/>
                <a:ext cx="552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  <p:sp>
          <p:nvSpPr>
            <p:cNvPr id="104460" name="Line 119"/>
            <p:cNvSpPr>
              <a:spLocks noChangeAspect="1" noChangeShapeType="1"/>
            </p:cNvSpPr>
            <p:nvPr/>
          </p:nvSpPr>
          <p:spPr bwMode="auto">
            <a:xfrm>
              <a:off x="4067" y="3098"/>
              <a:ext cx="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61" name="Line 120"/>
            <p:cNvSpPr>
              <a:spLocks noChangeAspect="1" noChangeShapeType="1"/>
            </p:cNvSpPr>
            <p:nvPr/>
          </p:nvSpPr>
          <p:spPr bwMode="auto">
            <a:xfrm>
              <a:off x="4067" y="3237"/>
              <a:ext cx="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4609" name="Group 121"/>
            <p:cNvGrpSpPr>
              <a:grpSpLocks noChangeAspect="1"/>
            </p:cNvGrpSpPr>
            <p:nvPr/>
          </p:nvGrpSpPr>
          <p:grpSpPr bwMode="auto">
            <a:xfrm>
              <a:off x="4270" y="2982"/>
              <a:ext cx="212" cy="371"/>
              <a:chOff x="2991" y="411"/>
              <a:chExt cx="377" cy="768"/>
            </a:xfrm>
          </p:grpSpPr>
          <p:sp>
            <p:nvSpPr>
              <p:cNvPr id="104524" name="AutoShape 122"/>
              <p:cNvSpPr>
                <a:spLocks noChangeAspect="1" noChangeArrowheads="1"/>
              </p:cNvSpPr>
              <p:nvPr/>
            </p:nvSpPr>
            <p:spPr bwMode="auto">
              <a:xfrm rot="-5400000">
                <a:off x="2798" y="626"/>
                <a:ext cx="768" cy="337"/>
              </a:xfrm>
              <a:custGeom>
                <a:avLst/>
                <a:gdLst>
                  <a:gd name="T0" fmla="*/ 672 w 21600"/>
                  <a:gd name="T1" fmla="*/ 169 h 21600"/>
                  <a:gd name="T2" fmla="*/ 384 w 21600"/>
                  <a:gd name="T3" fmla="*/ 337 h 21600"/>
                  <a:gd name="T4" fmla="*/ 96 w 21600"/>
                  <a:gd name="T5" fmla="*/ 169 h 21600"/>
                  <a:gd name="T6" fmla="*/ 384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487 h 21600"/>
                  <a:gd name="T14" fmla="*/ 17100 w 21600"/>
                  <a:gd name="T15" fmla="*/ 1711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104525" name="AutoShape 123"/>
              <p:cNvSpPr>
                <a:spLocks noChangeAspect="1" noChangeArrowheads="1"/>
              </p:cNvSpPr>
              <p:nvPr/>
            </p:nvSpPr>
            <p:spPr bwMode="auto">
              <a:xfrm rot="5400000">
                <a:off x="2957" y="705"/>
                <a:ext cx="248" cy="18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26" name="Freeform 124"/>
              <p:cNvSpPr>
                <a:spLocks noChangeAspect="1"/>
              </p:cNvSpPr>
              <p:nvPr/>
            </p:nvSpPr>
            <p:spPr bwMode="auto">
              <a:xfrm rot="5400000">
                <a:off x="2974" y="725"/>
                <a:ext cx="218" cy="139"/>
              </a:xfrm>
              <a:custGeom>
                <a:avLst/>
                <a:gdLst>
                  <a:gd name="T0" fmla="*/ 0 w 384"/>
                  <a:gd name="T1" fmla="*/ 288 h 288"/>
                  <a:gd name="T2" fmla="*/ 192 w 384"/>
                  <a:gd name="T3" fmla="*/ 0 h 288"/>
                  <a:gd name="T4" fmla="*/ 384 w 384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288"/>
                  <a:gd name="T11" fmla="*/ 384 w 384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288">
                    <a:moveTo>
                      <a:pt x="0" y="288"/>
                    </a:moveTo>
                    <a:lnTo>
                      <a:pt x="192" y="0"/>
                    </a:lnTo>
                    <a:lnTo>
                      <a:pt x="384" y="288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27" name="Text Box 125"/>
              <p:cNvSpPr txBox="1">
                <a:spLocks noChangeAspect="1" noChangeArrowheads="1"/>
              </p:cNvSpPr>
              <p:nvPr/>
            </p:nvSpPr>
            <p:spPr bwMode="auto">
              <a:xfrm rot="-5400000">
                <a:off x="2941" y="605"/>
                <a:ext cx="575" cy="279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ALU</a:t>
                </a:r>
              </a:p>
            </p:txBody>
          </p:sp>
        </p:grpSp>
        <p:sp>
          <p:nvSpPr>
            <p:cNvPr id="104463" name="Line 126"/>
            <p:cNvSpPr>
              <a:spLocks noChangeAspect="1" noChangeShapeType="1"/>
            </p:cNvSpPr>
            <p:nvPr/>
          </p:nvSpPr>
          <p:spPr bwMode="auto">
            <a:xfrm>
              <a:off x="4474" y="3168"/>
              <a:ext cx="24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64" name="Line 127"/>
            <p:cNvSpPr>
              <a:spLocks noChangeAspect="1" noChangeShapeType="1"/>
            </p:cNvSpPr>
            <p:nvPr/>
          </p:nvSpPr>
          <p:spPr bwMode="auto">
            <a:xfrm>
              <a:off x="4904" y="3168"/>
              <a:ext cx="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4610" name="Group 128"/>
            <p:cNvGrpSpPr>
              <a:grpSpLocks noChangeAspect="1"/>
            </p:cNvGrpSpPr>
            <p:nvPr/>
          </p:nvGrpSpPr>
          <p:grpSpPr bwMode="auto">
            <a:xfrm>
              <a:off x="4595" y="3052"/>
              <a:ext cx="357" cy="232"/>
              <a:chOff x="3771" y="576"/>
              <a:chExt cx="760" cy="480"/>
            </a:xfrm>
          </p:grpSpPr>
          <p:sp>
            <p:nvSpPr>
              <p:cNvPr id="104522" name="Rectangle 129"/>
              <p:cNvSpPr>
                <a:spLocks noChangeAspect="1" noChangeArrowheads="1"/>
              </p:cNvSpPr>
              <p:nvPr/>
            </p:nvSpPr>
            <p:spPr bwMode="auto">
              <a:xfrm>
                <a:off x="3915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104523" name="Text Box 130"/>
              <p:cNvSpPr txBox="1">
                <a:spLocks noChangeAspect="1" noChangeArrowheads="1"/>
              </p:cNvSpPr>
              <p:nvPr/>
            </p:nvSpPr>
            <p:spPr bwMode="auto">
              <a:xfrm>
                <a:off x="3771" y="628"/>
                <a:ext cx="760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DMem</a:t>
                </a:r>
              </a:p>
            </p:txBody>
          </p:sp>
        </p:grpSp>
        <p:sp>
          <p:nvSpPr>
            <p:cNvPr id="104466" name="Freeform 131"/>
            <p:cNvSpPr>
              <a:spLocks noChangeAspect="1"/>
            </p:cNvSpPr>
            <p:nvPr/>
          </p:nvSpPr>
          <p:spPr bwMode="auto">
            <a:xfrm>
              <a:off x="4633" y="3168"/>
              <a:ext cx="337" cy="185"/>
            </a:xfrm>
            <a:custGeom>
              <a:avLst/>
              <a:gdLst>
                <a:gd name="T0" fmla="*/ 0 w 816"/>
                <a:gd name="T1" fmla="*/ 0 h 384"/>
                <a:gd name="T2" fmla="*/ 0 w 816"/>
                <a:gd name="T3" fmla="*/ 384 h 384"/>
                <a:gd name="T4" fmla="*/ 720 w 816"/>
                <a:gd name="T5" fmla="*/ 384 h 384"/>
                <a:gd name="T6" fmla="*/ 720 w 816"/>
                <a:gd name="T7" fmla="*/ 144 h 384"/>
                <a:gd name="T8" fmla="*/ 816 w 816"/>
                <a:gd name="T9" fmla="*/ 144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384"/>
                <a:gd name="T17" fmla="*/ 816 w 816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384">
                  <a:moveTo>
                    <a:pt x="0" y="0"/>
                  </a:moveTo>
                  <a:lnTo>
                    <a:pt x="0" y="384"/>
                  </a:lnTo>
                  <a:lnTo>
                    <a:pt x="720" y="384"/>
                  </a:lnTo>
                  <a:lnTo>
                    <a:pt x="720" y="144"/>
                  </a:lnTo>
                  <a:lnTo>
                    <a:pt x="816" y="144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67" name="Line 132"/>
            <p:cNvSpPr>
              <a:spLocks noChangeAspect="1" noChangeShapeType="1"/>
            </p:cNvSpPr>
            <p:nvPr/>
          </p:nvSpPr>
          <p:spPr bwMode="auto">
            <a:xfrm>
              <a:off x="3608" y="3238"/>
              <a:ext cx="2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68" name="Line 133"/>
            <p:cNvSpPr>
              <a:spLocks noChangeAspect="1" noChangeShapeType="1"/>
            </p:cNvSpPr>
            <p:nvPr/>
          </p:nvSpPr>
          <p:spPr bwMode="auto">
            <a:xfrm>
              <a:off x="3578" y="3098"/>
              <a:ext cx="2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4611" name="Group 134"/>
            <p:cNvGrpSpPr>
              <a:grpSpLocks noChangeAspect="1"/>
            </p:cNvGrpSpPr>
            <p:nvPr/>
          </p:nvGrpSpPr>
          <p:grpSpPr bwMode="auto">
            <a:xfrm>
              <a:off x="3327" y="3052"/>
              <a:ext cx="377" cy="232"/>
              <a:chOff x="1038" y="576"/>
              <a:chExt cx="799" cy="480"/>
            </a:xfrm>
          </p:grpSpPr>
          <p:sp>
            <p:nvSpPr>
              <p:cNvPr id="104520" name="Rectangle 135"/>
              <p:cNvSpPr>
                <a:spLocks noChangeAspect="1" noChangeArrowheads="1"/>
              </p:cNvSpPr>
              <p:nvPr/>
            </p:nvSpPr>
            <p:spPr bwMode="auto">
              <a:xfrm>
                <a:off x="1197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104521" name="Text Box 136"/>
              <p:cNvSpPr txBox="1">
                <a:spLocks noChangeAspect="1" noChangeArrowheads="1"/>
              </p:cNvSpPr>
              <p:nvPr/>
            </p:nvSpPr>
            <p:spPr bwMode="auto">
              <a:xfrm>
                <a:off x="1038" y="628"/>
                <a:ext cx="799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Ifetch</a:t>
                </a:r>
              </a:p>
            </p:txBody>
          </p:sp>
        </p:grpSp>
        <p:sp>
          <p:nvSpPr>
            <p:cNvPr id="104470" name="Rectangle 137"/>
            <p:cNvSpPr>
              <a:spLocks noChangeAspect="1" noChangeArrowheads="1"/>
            </p:cNvSpPr>
            <p:nvPr/>
          </p:nvSpPr>
          <p:spPr bwMode="auto">
            <a:xfrm>
              <a:off x="4123" y="2947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71" name="Rectangle 138"/>
            <p:cNvSpPr>
              <a:spLocks noChangeAspect="1" noChangeArrowheads="1"/>
            </p:cNvSpPr>
            <p:nvPr/>
          </p:nvSpPr>
          <p:spPr bwMode="auto">
            <a:xfrm>
              <a:off x="4970" y="2947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72" name="Rectangle 139"/>
            <p:cNvSpPr>
              <a:spLocks noChangeAspect="1" noChangeArrowheads="1"/>
            </p:cNvSpPr>
            <p:nvPr/>
          </p:nvSpPr>
          <p:spPr bwMode="auto">
            <a:xfrm>
              <a:off x="3699" y="2947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73" name="Rectangle 140"/>
            <p:cNvSpPr>
              <a:spLocks noChangeAspect="1" noChangeArrowheads="1"/>
            </p:cNvSpPr>
            <p:nvPr/>
          </p:nvSpPr>
          <p:spPr bwMode="auto">
            <a:xfrm>
              <a:off x="4546" y="2950"/>
              <a:ext cx="45" cy="435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4627" name="Group 141"/>
            <p:cNvGrpSpPr>
              <a:grpSpLocks noChangeAspect="1"/>
            </p:cNvGrpSpPr>
            <p:nvPr/>
          </p:nvGrpSpPr>
          <p:grpSpPr bwMode="auto">
            <a:xfrm flipH="1">
              <a:off x="5069" y="3043"/>
              <a:ext cx="258" cy="233"/>
              <a:chOff x="1352" y="528"/>
              <a:chExt cx="545" cy="432"/>
            </a:xfrm>
          </p:grpSpPr>
          <p:grpSp>
            <p:nvGrpSpPr>
              <p:cNvPr id="104636" name="Group 142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104518" name="Rectangle 143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19" name="Rectangle 144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104517" name="Text Box 145"/>
              <p:cNvSpPr txBox="1">
                <a:spLocks noChangeAspect="1" noChangeArrowheads="1"/>
              </p:cNvSpPr>
              <p:nvPr/>
            </p:nvSpPr>
            <p:spPr bwMode="auto">
              <a:xfrm>
                <a:off x="1352" y="574"/>
                <a:ext cx="545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  <p:grpSp>
          <p:nvGrpSpPr>
            <p:cNvPr id="104637" name="Group 146"/>
            <p:cNvGrpSpPr>
              <a:grpSpLocks/>
            </p:cNvGrpSpPr>
            <p:nvPr/>
          </p:nvGrpSpPr>
          <p:grpSpPr bwMode="auto">
            <a:xfrm>
              <a:off x="3754" y="3459"/>
              <a:ext cx="2011" cy="441"/>
              <a:chOff x="1923" y="1200"/>
              <a:chExt cx="1980" cy="441"/>
            </a:xfrm>
          </p:grpSpPr>
          <p:grpSp>
            <p:nvGrpSpPr>
              <p:cNvPr id="104638" name="Group 147"/>
              <p:cNvGrpSpPr>
                <a:grpSpLocks noChangeAspect="1"/>
              </p:cNvGrpSpPr>
              <p:nvPr/>
            </p:nvGrpSpPr>
            <p:grpSpPr bwMode="auto">
              <a:xfrm>
                <a:off x="2413" y="1304"/>
                <a:ext cx="254" cy="233"/>
                <a:chOff x="1340" y="528"/>
                <a:chExt cx="550" cy="432"/>
              </a:xfrm>
            </p:grpSpPr>
            <p:grpSp>
              <p:nvGrpSpPr>
                <p:cNvPr id="104639" name="Group 148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04514" name="Rectangle 14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4515" name="Rectangle 15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104513" name="Text Box 15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40" y="574"/>
                  <a:ext cx="550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104484" name="Line 152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85" name="Line 153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04448" name="Group 154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07" cy="371"/>
                <a:chOff x="2991" y="411"/>
                <a:chExt cx="374" cy="768"/>
              </a:xfrm>
            </p:grpSpPr>
            <p:sp>
              <p:nvSpPr>
                <p:cNvPr id="104508" name="AutoShape 155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104509" name="AutoShape 156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10" name="Freeform 157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11" name="Text Box 158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38" y="606"/>
                  <a:ext cx="575" cy="27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104487" name="Line 159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88" name="Line 160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04449" name="Group 161"/>
              <p:cNvGrpSpPr>
                <a:grpSpLocks noChangeAspect="1"/>
              </p:cNvGrpSpPr>
              <p:nvPr/>
            </p:nvGrpSpPr>
            <p:grpSpPr bwMode="auto">
              <a:xfrm>
                <a:off x="3167" y="1305"/>
                <a:ext cx="351" cy="232"/>
                <a:chOff x="3763" y="576"/>
                <a:chExt cx="758" cy="480"/>
              </a:xfrm>
            </p:grpSpPr>
            <p:sp>
              <p:nvSpPr>
                <p:cNvPr id="104506" name="Rectangle 162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104507" name="Text Box 16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63" y="628"/>
                  <a:ext cx="758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104490" name="Freeform 164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91" name="Line 165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92" name="Line 166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04450" name="Group 167"/>
              <p:cNvGrpSpPr>
                <a:grpSpLocks noChangeAspect="1"/>
              </p:cNvGrpSpPr>
              <p:nvPr/>
            </p:nvGrpSpPr>
            <p:grpSpPr bwMode="auto">
              <a:xfrm>
                <a:off x="1923" y="1305"/>
                <a:ext cx="370" cy="232"/>
                <a:chOff x="1040" y="576"/>
                <a:chExt cx="799" cy="480"/>
              </a:xfrm>
            </p:grpSpPr>
            <p:sp>
              <p:nvSpPr>
                <p:cNvPr id="104504" name="Rectangle 168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104505" name="Text Box 16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40" y="628"/>
                  <a:ext cx="799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104452" name="Group 170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104500" name="Rectangle 171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01" name="Rectangle 172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02" name="Rectangle 173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03" name="Rectangle 174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4454" name="Group 175"/>
              <p:cNvGrpSpPr>
                <a:grpSpLocks noChangeAspect="1"/>
              </p:cNvGrpSpPr>
              <p:nvPr/>
            </p:nvGrpSpPr>
            <p:grpSpPr bwMode="auto">
              <a:xfrm flipH="1">
                <a:off x="3648" y="1296"/>
                <a:ext cx="255" cy="233"/>
                <a:chOff x="1372" y="528"/>
                <a:chExt cx="548" cy="432"/>
              </a:xfrm>
            </p:grpSpPr>
            <p:grpSp>
              <p:nvGrpSpPr>
                <p:cNvPr id="104456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104498" name="Rectangle 17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4499" name="Rectangle 17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104497" name="Text Box 17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72" y="574"/>
                  <a:ext cx="54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104476" name="Rectangle 180"/>
            <p:cNvSpPr>
              <a:spLocks noChangeAspect="1" noChangeArrowheads="1"/>
            </p:cNvSpPr>
            <p:nvPr/>
          </p:nvSpPr>
          <p:spPr bwMode="auto">
            <a:xfrm>
              <a:off x="3716" y="3450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77" name="Line 181"/>
            <p:cNvSpPr>
              <a:spLocks noChangeShapeType="1"/>
            </p:cNvSpPr>
            <p:nvPr/>
          </p:nvSpPr>
          <p:spPr bwMode="auto">
            <a:xfrm>
              <a:off x="3608" y="1584"/>
              <a:ext cx="262" cy="2096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78" name="Rectangle 182"/>
            <p:cNvSpPr>
              <a:spLocks noChangeAspect="1" noChangeArrowheads="1"/>
            </p:cNvSpPr>
            <p:nvPr/>
          </p:nvSpPr>
          <p:spPr bwMode="auto">
            <a:xfrm>
              <a:off x="3264" y="2928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79" name="Rectangle 183"/>
            <p:cNvSpPr>
              <a:spLocks noChangeAspect="1" noChangeArrowheads="1"/>
            </p:cNvSpPr>
            <p:nvPr/>
          </p:nvSpPr>
          <p:spPr bwMode="auto">
            <a:xfrm>
              <a:off x="3264" y="2928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80" name="Rectangle 184"/>
            <p:cNvSpPr>
              <a:spLocks noChangeAspect="1" noChangeArrowheads="1"/>
            </p:cNvSpPr>
            <p:nvPr/>
          </p:nvSpPr>
          <p:spPr bwMode="auto">
            <a:xfrm>
              <a:off x="2832" y="2400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81" name="Rectangle 185"/>
            <p:cNvSpPr>
              <a:spLocks noChangeAspect="1" noChangeArrowheads="1"/>
            </p:cNvSpPr>
            <p:nvPr/>
          </p:nvSpPr>
          <p:spPr bwMode="auto">
            <a:xfrm>
              <a:off x="2417" y="1862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82" name="Rectangle 186"/>
            <p:cNvSpPr>
              <a:spLocks noChangeAspect="1" noChangeArrowheads="1"/>
            </p:cNvSpPr>
            <p:nvPr/>
          </p:nvSpPr>
          <p:spPr bwMode="auto">
            <a:xfrm>
              <a:off x="2047" y="1344"/>
              <a:ext cx="45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455" name="Text Box 187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104457" name="Slide Number Placeholder 10445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11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Datapath</a:t>
            </a:r>
            <a:r>
              <a:rPr lang="en-US" dirty="0" smtClean="0"/>
              <a:t> Reminder</a:t>
            </a:r>
            <a:endParaRPr lang="en-US" dirty="0"/>
          </a:p>
        </p:txBody>
      </p:sp>
      <p:graphicFrame>
        <p:nvGraphicFramePr>
          <p:cNvPr id="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933450" y="2065337"/>
          <a:ext cx="7124700" cy="371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Bitmap Image" r:id="rId3" imgW="7125318" imgH="3718095" progId="">
                  <p:embed/>
                </p:oleObj>
              </mc:Choice>
              <mc:Fallback>
                <p:oleObj name="Bitmap Image" r:id="rId3" imgW="7125318" imgH="371809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2065337"/>
                        <a:ext cx="7124700" cy="371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416168"/>
      </p:ext>
    </p:extLst>
  </p:cSld>
  <p:clrMapOvr>
    <a:masterClrMapping/>
  </p:clrMapOvr>
  <p:transition xmlns:p14="http://schemas.microsoft.com/office/powerpoint/2010/main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Example: Branch Stall Impact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30% branch, 3-cycle stall significant!</a:t>
            </a:r>
          </a:p>
          <a:p>
            <a:r>
              <a:rPr lang="en-US"/>
              <a:t>Two part solution:</a:t>
            </a:r>
          </a:p>
          <a:p>
            <a:pPr lvl="1"/>
            <a:r>
              <a:rPr lang="en-US"/>
              <a:t>Determine branch taken or not sooner, AND</a:t>
            </a:r>
          </a:p>
          <a:p>
            <a:pPr lvl="1"/>
            <a:r>
              <a:rPr lang="en-US"/>
              <a:t>Compute taken branch address earlier</a:t>
            </a:r>
          </a:p>
          <a:p>
            <a:r>
              <a:rPr lang="en-US"/>
              <a:t>MIPS branch tests if register = 0 or </a:t>
            </a:r>
            <a:r>
              <a:rPr lang="en-US">
                <a:sym typeface="Symbol" charset="2"/>
              </a:rPr>
              <a:t> </a:t>
            </a:r>
            <a:r>
              <a:rPr lang="en-US"/>
              <a:t>0</a:t>
            </a:r>
          </a:p>
          <a:p>
            <a:r>
              <a:rPr lang="en-US"/>
              <a:t>MIPS Solution:</a:t>
            </a:r>
          </a:p>
          <a:p>
            <a:pPr lvl="1"/>
            <a:r>
              <a:rPr lang="en-US"/>
              <a:t>Move Zero test to ID/RF stage</a:t>
            </a:r>
          </a:p>
          <a:p>
            <a:pPr lvl="1"/>
            <a:r>
              <a:rPr lang="en-US"/>
              <a:t>Adder to calculate new PC in ID/RF stage</a:t>
            </a:r>
          </a:p>
          <a:p>
            <a:pPr lvl="1"/>
            <a:r>
              <a:rPr lang="en-US"/>
              <a:t>1 clock cycle penalty for branch versus 3</a:t>
            </a:r>
          </a:p>
        </p:txBody>
      </p:sp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Pipelined MIPS Datapath</a:t>
            </a:r>
            <a:endParaRPr lang="en-US" sz="20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631825" y="974725"/>
            <a:ext cx="20638" cy="206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8548" name="Picture 4"/>
          <p:cNvPicPr>
            <a:picLocks noChangeAspect="1" noChangeArrowheads="1"/>
          </p:cNvPicPr>
          <p:nvPr/>
        </p:nvPicPr>
        <p:blipFill>
          <a:blip r:embed="rId3"/>
          <a:srcRect b="14473"/>
          <a:stretch>
            <a:fillRect/>
          </a:stretch>
        </p:blipFill>
        <p:spPr bwMode="auto">
          <a:xfrm>
            <a:off x="0" y="1143000"/>
            <a:ext cx="9144000" cy="5060950"/>
          </a:xfrm>
          <a:prstGeom prst="rect">
            <a:avLst/>
          </a:prstGeom>
          <a:solidFill>
            <a:srgbClr val="CCCC00"/>
          </a:solidFill>
          <a:ln w="9525">
            <a:noFill/>
            <a:miter lim="800000"/>
            <a:headEnd/>
            <a:tailEnd/>
          </a:ln>
        </p:spPr>
      </p:pic>
      <p:sp>
        <p:nvSpPr>
          <p:cNvPr id="108549" name="Freeform 5"/>
          <p:cNvSpPr>
            <a:spLocks/>
          </p:cNvSpPr>
          <p:nvPr/>
        </p:nvSpPr>
        <p:spPr bwMode="auto">
          <a:xfrm>
            <a:off x="3714750" y="1473200"/>
            <a:ext cx="495300" cy="793750"/>
          </a:xfrm>
          <a:custGeom>
            <a:avLst/>
            <a:gdLst>
              <a:gd name="T0" fmla="*/ 0 w 312"/>
              <a:gd name="T1" fmla="*/ 152 h 500"/>
              <a:gd name="T2" fmla="*/ 4 w 312"/>
              <a:gd name="T3" fmla="*/ 0 h 500"/>
              <a:gd name="T4" fmla="*/ 312 w 312"/>
              <a:gd name="T5" fmla="*/ 144 h 500"/>
              <a:gd name="T6" fmla="*/ 308 w 312"/>
              <a:gd name="T7" fmla="*/ 360 h 500"/>
              <a:gd name="T8" fmla="*/ 0 w 312"/>
              <a:gd name="T9" fmla="*/ 500 h 500"/>
              <a:gd name="T10" fmla="*/ 0 w 312"/>
              <a:gd name="T11" fmla="*/ 340 h 500"/>
              <a:gd name="T12" fmla="*/ 96 w 312"/>
              <a:gd name="T13" fmla="*/ 244 h 500"/>
              <a:gd name="T14" fmla="*/ 0 w 312"/>
              <a:gd name="T15" fmla="*/ 152 h 5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12"/>
              <a:gd name="T25" fmla="*/ 0 h 500"/>
              <a:gd name="T26" fmla="*/ 312 w 312"/>
              <a:gd name="T27" fmla="*/ 500 h 5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12" h="500">
                <a:moveTo>
                  <a:pt x="0" y="152"/>
                </a:moveTo>
                <a:cubicBezTo>
                  <a:pt x="1" y="101"/>
                  <a:pt x="2" y="50"/>
                  <a:pt x="4" y="0"/>
                </a:cubicBezTo>
                <a:lnTo>
                  <a:pt x="312" y="144"/>
                </a:lnTo>
                <a:lnTo>
                  <a:pt x="308" y="360"/>
                </a:lnTo>
                <a:lnTo>
                  <a:pt x="0" y="500"/>
                </a:lnTo>
                <a:lnTo>
                  <a:pt x="0" y="340"/>
                </a:lnTo>
                <a:lnTo>
                  <a:pt x="96" y="244"/>
                </a:lnTo>
                <a:lnTo>
                  <a:pt x="0" y="15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3771900" y="1712913"/>
            <a:ext cx="5000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/>
              <a:t>Add</a:t>
            </a:r>
          </a:p>
        </p:txBody>
      </p:sp>
      <p:sp>
        <p:nvSpPr>
          <p:cNvPr id="108551" name="Freeform 7"/>
          <p:cNvSpPr>
            <a:spLocks/>
          </p:cNvSpPr>
          <p:nvPr/>
        </p:nvSpPr>
        <p:spPr bwMode="auto">
          <a:xfrm>
            <a:off x="4210050" y="2259013"/>
            <a:ext cx="450850" cy="401637"/>
          </a:xfrm>
          <a:custGeom>
            <a:avLst/>
            <a:gdLst>
              <a:gd name="T0" fmla="*/ 0 w 284"/>
              <a:gd name="T1" fmla="*/ 5 h 253"/>
              <a:gd name="T2" fmla="*/ 284 w 284"/>
              <a:gd name="T3" fmla="*/ 1 h 253"/>
              <a:gd name="T4" fmla="*/ 280 w 284"/>
              <a:gd name="T5" fmla="*/ 253 h 253"/>
              <a:gd name="T6" fmla="*/ 4 w 284"/>
              <a:gd name="T7" fmla="*/ 253 h 253"/>
              <a:gd name="T8" fmla="*/ 0 w 284"/>
              <a:gd name="T9" fmla="*/ 5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253"/>
              <a:gd name="T17" fmla="*/ 284 w 28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253">
                <a:moveTo>
                  <a:pt x="0" y="5"/>
                </a:moveTo>
                <a:cubicBezTo>
                  <a:pt x="281" y="0"/>
                  <a:pt x="186" y="1"/>
                  <a:pt x="284" y="1"/>
                </a:cubicBezTo>
                <a:cubicBezTo>
                  <a:pt x="282" y="85"/>
                  <a:pt x="281" y="169"/>
                  <a:pt x="280" y="253"/>
                </a:cubicBezTo>
                <a:lnTo>
                  <a:pt x="4" y="253"/>
                </a:lnTo>
                <a:lnTo>
                  <a:pt x="0" y="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4156075" y="2306638"/>
            <a:ext cx="5826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/>
              <a:t>Zero?</a:t>
            </a:r>
          </a:p>
        </p:txBody>
      </p:sp>
      <p:sp>
        <p:nvSpPr>
          <p:cNvPr id="108553" name="Text Box 9"/>
          <p:cNvSpPr txBox="1">
            <a:spLocks noChangeArrowheads="1"/>
          </p:cNvSpPr>
          <p:nvPr/>
        </p:nvSpPr>
        <p:spPr bwMode="auto">
          <a:xfrm>
            <a:off x="7796213" y="6702425"/>
            <a:ext cx="13557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Figure: Dave Patterson</a:t>
            </a:r>
            <a:endParaRPr lang="en-US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14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Four Branch </a:t>
            </a:r>
            <a:r>
              <a:rPr lang="en-US" dirty="0"/>
              <a:t>Hazard Alternatives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/>
              <a:t>Stall until branch direction is clear</a:t>
            </a:r>
          </a:p>
          <a:p>
            <a:pPr marL="533400" indent="-5334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/>
              <a:t>Predict Branch Not Taken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/>
              <a:t>Execute successor instructions in sequence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/>
              <a:t>“Squash” instructions in pipeline if branch taken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/>
              <a:t>Advantage of late pipeline state update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/>
              <a:t>47% MIPS branches not taken on average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/>
              <a:t>PC+4 already calculated, so use it to get next instruction</a:t>
            </a:r>
          </a:p>
          <a:p>
            <a:pPr marL="533400" indent="-5334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/>
              <a:t>Predict Branch Taken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/>
              <a:t>53% MIPS branches taken on average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/>
              <a:t>But haven’t calculated branch target address in MIPS</a:t>
            </a:r>
          </a:p>
          <a:p>
            <a:pPr marL="1238250" lvl="2" indent="-381000">
              <a:lnSpc>
                <a:spcPct val="90000"/>
              </a:lnSpc>
            </a:pPr>
            <a:r>
              <a:rPr lang="en-US" sz="1800"/>
              <a:t>MIPS still incurs 1 cycle branch penalty</a:t>
            </a:r>
          </a:p>
          <a:p>
            <a:pPr marL="1238250" lvl="2" indent="-381000">
              <a:lnSpc>
                <a:spcPct val="90000"/>
              </a:lnSpc>
            </a:pPr>
            <a:r>
              <a:rPr lang="en-US" sz="1800"/>
              <a:t>Other machines: branch target known before outcome</a:t>
            </a: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Times" charset="0"/>
              <a:buAutoNum type="arabicPeriod" startAt="4"/>
            </a:pPr>
            <a:r>
              <a:rPr lang="en-US" sz="2800"/>
              <a:t>Delayed Branch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400"/>
              <a:t>Define branch to take place AFTER a following instruction</a:t>
            </a:r>
            <a:br>
              <a:rPr lang="en-US" sz="2400"/>
            </a:br>
            <a:r>
              <a:rPr lang="en-US" sz="2400"/>
              <a:t>branch instruction</a:t>
            </a:r>
            <a:br>
              <a:rPr lang="en-US" sz="2400"/>
            </a:br>
            <a:r>
              <a:rPr lang="en-US" sz="2400"/>
              <a:t>	sequential successor</a:t>
            </a:r>
            <a:r>
              <a:rPr lang="en-US" sz="2400" baseline="-25000"/>
              <a:t>1</a:t>
            </a:r>
            <a:r>
              <a:rPr lang="en-US" sz="2400"/>
              <a:t/>
            </a:r>
            <a:br>
              <a:rPr lang="en-US" sz="2400"/>
            </a:br>
            <a:r>
              <a:rPr lang="en-US" sz="2400"/>
              <a:t>	sequential successor</a:t>
            </a:r>
            <a:r>
              <a:rPr lang="en-US" sz="2400" baseline="-25000"/>
              <a:t>2</a:t>
            </a:r>
            <a:r>
              <a:rPr lang="en-US" sz="2400"/>
              <a:t/>
            </a:r>
            <a:br>
              <a:rPr lang="en-US" sz="2400"/>
            </a:br>
            <a:r>
              <a:rPr lang="en-US" sz="2400"/>
              <a:t>	........</a:t>
            </a:r>
            <a:br>
              <a:rPr lang="en-US" sz="2400"/>
            </a:br>
            <a:r>
              <a:rPr lang="en-US" sz="2400"/>
              <a:t>	sequential successor</a:t>
            </a:r>
            <a:r>
              <a:rPr lang="en-US" sz="2400" baseline="-25000"/>
              <a:t>n</a:t>
            </a:r>
            <a:br>
              <a:rPr lang="en-US" sz="2400" baseline="-25000"/>
            </a:br>
            <a:r>
              <a:rPr lang="en-US" sz="2400"/>
              <a:t>........</a:t>
            </a:r>
          </a:p>
          <a:p>
            <a:pPr marL="914400" lvl="1" indent="-457200">
              <a:lnSpc>
                <a:spcPct val="90000"/>
              </a:lnSpc>
              <a:buFontTx/>
              <a:buNone/>
            </a:pPr>
            <a:r>
              <a:rPr lang="en-US" sz="2400"/>
              <a:t>	branch target if taken</a:t>
            </a:r>
            <a:br>
              <a:rPr lang="en-US" sz="2400"/>
            </a:br>
            <a:endParaRPr lang="en-US" sz="2400"/>
          </a:p>
          <a:p>
            <a:pPr marL="914400" lvl="1" indent="-457200">
              <a:lnSpc>
                <a:spcPct val="90000"/>
              </a:lnSpc>
            </a:pPr>
            <a:r>
              <a:rPr lang="en-US" sz="2400"/>
              <a:t>1 slot delay allows proper decision and branch target address in 5 stage pipeline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400"/>
              <a:t>MIPS uses this</a:t>
            </a:r>
          </a:p>
        </p:txBody>
      </p:sp>
      <p:sp>
        <p:nvSpPr>
          <p:cNvPr id="112643" name="Rectangle 3"/>
          <p:cNvSpPr>
            <a:spLocks noChangeArrowheads="1"/>
          </p:cNvSpPr>
          <p:nvPr/>
        </p:nvSpPr>
        <p:spPr bwMode="auto">
          <a:xfrm>
            <a:off x="5992813" y="3457575"/>
            <a:ext cx="284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</a:rPr>
              <a:t>Branch delay of length </a:t>
            </a:r>
            <a:r>
              <a:rPr lang="en-US" sz="1800" b="1" i="1">
                <a:solidFill>
                  <a:schemeClr val="accent2"/>
                </a:solidFill>
              </a:rPr>
              <a:t>n</a:t>
            </a:r>
          </a:p>
        </p:txBody>
      </p:sp>
      <p:sp>
        <p:nvSpPr>
          <p:cNvPr id="7628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Four Branch Hazard Alternatives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112646" name="AutoShape 6"/>
          <p:cNvSpPr>
            <a:spLocks/>
          </p:cNvSpPr>
          <p:nvPr/>
        </p:nvSpPr>
        <p:spPr bwMode="auto">
          <a:xfrm>
            <a:off x="5476875" y="2800350"/>
            <a:ext cx="515938" cy="1330325"/>
          </a:xfrm>
          <a:prstGeom prst="rightBrace">
            <a:avLst>
              <a:gd name="adj1" fmla="val 21487"/>
              <a:gd name="adj2" fmla="val 6026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75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Branch-Delay Scheduling Requirements</a:t>
            </a:r>
          </a:p>
        </p:txBody>
      </p:sp>
      <p:graphicFrame>
        <p:nvGraphicFramePr>
          <p:cNvPr id="120834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533400" y="1295400"/>
          <a:ext cx="79248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ocument" r:id="rId5" imgW="6118860" imgH="1943100" progId="Word.Document.8">
                  <p:embed/>
                </p:oleObj>
              </mc:Choice>
              <mc:Fallback>
                <p:oleObj name="Document" r:id="rId5" imgW="6118860" imgH="19431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95400"/>
                        <a:ext cx="79248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83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Limitation on delayed-branch scheduling arise from: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Restrictions on instructions scheduled into the delay slots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Ability to predict at compile-time whether a branch is likely to be taken</a:t>
            </a:r>
          </a:p>
          <a:p>
            <a:pPr>
              <a:lnSpc>
                <a:spcPct val="90000"/>
              </a:lnSpc>
            </a:pPr>
            <a:r>
              <a:rPr lang="en-US" sz="2000"/>
              <a:t>May have to fill with a no-op instruction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Average 30% wasted</a:t>
            </a:r>
          </a:p>
          <a:p>
            <a:pPr>
              <a:lnSpc>
                <a:spcPct val="90000"/>
              </a:lnSpc>
            </a:pPr>
            <a:r>
              <a:rPr lang="en-US" sz="2000"/>
              <a:t>Additional PC is needed to allow safe operation in case of interrupts (more on this later)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398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620000" cy="6096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/>
              <a:t>Example: Evaluating Branch Alternatives</a:t>
            </a:r>
          </a:p>
        </p:txBody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2798763"/>
            <a:ext cx="7772400" cy="1114425"/>
          </a:xfrm>
          <a:noFill/>
        </p:spPr>
        <p:txBody>
          <a:bodyPr lIns="90488" tIns="44450" rIns="90488" bIns="44450"/>
          <a:lstStyle/>
          <a:p>
            <a:pPr marL="285750" indent="-285750">
              <a:lnSpc>
                <a:spcPct val="80000"/>
              </a:lnSpc>
              <a:buFontTx/>
              <a:buNone/>
              <a:tabLst>
                <a:tab pos="2686050" algn="r"/>
                <a:tab pos="3486150" algn="r"/>
                <a:tab pos="5086350" algn="r"/>
                <a:tab pos="6743700" algn="r"/>
              </a:tabLst>
            </a:pPr>
            <a:r>
              <a:rPr lang="en-US" sz="2400"/>
              <a:t>Assume: </a:t>
            </a:r>
          </a:p>
          <a:p>
            <a:pPr marL="285750" indent="-285750">
              <a:lnSpc>
                <a:spcPct val="80000"/>
              </a:lnSpc>
              <a:buFontTx/>
              <a:buNone/>
              <a:tabLst>
                <a:tab pos="2686050" algn="r"/>
                <a:tab pos="3486150" algn="r"/>
                <a:tab pos="5086350" algn="r"/>
                <a:tab pos="6743700" algn="r"/>
              </a:tabLst>
            </a:pPr>
            <a:r>
              <a:rPr lang="en-US" sz="2400"/>
              <a:t>14% Conditional &amp; Unconditional </a:t>
            </a:r>
          </a:p>
          <a:p>
            <a:pPr marL="285750" indent="-285750">
              <a:lnSpc>
                <a:spcPct val="80000"/>
              </a:lnSpc>
              <a:buFontTx/>
              <a:buNone/>
              <a:tabLst>
                <a:tab pos="2686050" algn="r"/>
                <a:tab pos="3486150" algn="r"/>
                <a:tab pos="5086350" algn="r"/>
                <a:tab pos="6743700" algn="r"/>
              </a:tabLst>
            </a:pPr>
            <a:r>
              <a:rPr lang="en-US" sz="2400"/>
              <a:t>65% Taken; 52% Delay slots not usefully filled</a:t>
            </a:r>
            <a:endParaRPr lang="en-US" sz="2400" i="1"/>
          </a:p>
        </p:txBody>
      </p:sp>
      <p:graphicFrame>
        <p:nvGraphicFramePr>
          <p:cNvPr id="116738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598488" y="1560513"/>
          <a:ext cx="7999412" cy="1331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4" imgW="8013700" imgH="1358900" progId="Equation.3">
                  <p:embed/>
                </p:oleObj>
              </mc:Choice>
              <mc:Fallback>
                <p:oleObj name="Equation" r:id="rId4" imgW="8013700" imgH="13589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88" y="1560513"/>
                        <a:ext cx="7999412" cy="1331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/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4933" name="Group 5"/>
          <p:cNvGraphicFramePr>
            <a:graphicFrameLocks noGrp="1"/>
          </p:cNvGraphicFramePr>
          <p:nvPr/>
        </p:nvGraphicFramePr>
        <p:xfrm>
          <a:off x="439738" y="3992563"/>
          <a:ext cx="8534400" cy="2651760"/>
        </p:xfrm>
        <a:graphic>
          <a:graphicData uri="http://schemas.openxmlformats.org/drawingml/2006/table">
            <a:tbl>
              <a:tblPr/>
              <a:tblGrid>
                <a:gridCol w="3316287"/>
                <a:gridCol w="1293813"/>
                <a:gridCol w="947737"/>
                <a:gridCol w="1492250"/>
                <a:gridCol w="1484313"/>
              </a:tblGrid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Scheduling Scheme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Branch Penalty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CPI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Pipeline Speedup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Speedup vs stall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Stall pipeline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Predict taken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Predict not taken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Delayed branch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4.66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1.32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6779" name="Text Box 43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2039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0963" y="2143125"/>
            <a:ext cx="3417887" cy="3962400"/>
            <a:chOff x="102" y="1350"/>
            <a:chExt cx="2153" cy="2496"/>
          </a:xfrm>
        </p:grpSpPr>
        <p:sp>
          <p:nvSpPr>
            <p:cNvPr id="80063" name="Rectangle 3"/>
            <p:cNvSpPr>
              <a:spLocks noChangeArrowheads="1"/>
            </p:cNvSpPr>
            <p:nvPr/>
          </p:nvSpPr>
          <p:spPr bwMode="auto">
            <a:xfrm>
              <a:off x="1340" y="1350"/>
              <a:ext cx="720" cy="249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064" name="Rectangle 4"/>
            <p:cNvSpPr>
              <a:spLocks noChangeArrowheads="1"/>
            </p:cNvSpPr>
            <p:nvPr/>
          </p:nvSpPr>
          <p:spPr bwMode="auto">
            <a:xfrm>
              <a:off x="102" y="1398"/>
              <a:ext cx="260" cy="21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 i="1">
                  <a:latin typeface="Comic Sans MS" charset="0"/>
                </a:rPr>
                <a:t>I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n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s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t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r.</a:t>
              </a:r>
            </a:p>
            <a:p>
              <a:pPr algn="ctr"/>
              <a:endParaRPr lang="en-US" sz="2000" b="1" i="1">
                <a:latin typeface="Comic Sans MS" charset="0"/>
              </a:endParaRPr>
            </a:p>
            <a:p>
              <a:pPr algn="ctr"/>
              <a:r>
                <a:rPr lang="en-US" sz="2000" b="1" i="1">
                  <a:latin typeface="Comic Sans MS" charset="0"/>
                </a:rPr>
                <a:t>O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r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d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e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r</a:t>
              </a:r>
            </a:p>
          </p:txBody>
        </p:sp>
        <p:sp>
          <p:nvSpPr>
            <p:cNvPr id="80065" name="Line 5"/>
            <p:cNvSpPr>
              <a:spLocks noChangeShapeType="1"/>
            </p:cNvSpPr>
            <p:nvPr/>
          </p:nvSpPr>
          <p:spPr bwMode="auto">
            <a:xfrm>
              <a:off x="424" y="1410"/>
              <a:ext cx="0" cy="23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066" name="Rectangle 6"/>
            <p:cNvSpPr>
              <a:spLocks noChangeArrowheads="1"/>
            </p:cNvSpPr>
            <p:nvPr/>
          </p:nvSpPr>
          <p:spPr bwMode="auto">
            <a:xfrm>
              <a:off x="524" y="1446"/>
              <a:ext cx="1497" cy="5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add </a:t>
              </a:r>
              <a:r>
                <a:rPr lang="en-US" b="1">
                  <a:solidFill>
                    <a:schemeClr val="hlink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,r2,r3</a:t>
              </a:r>
            </a:p>
            <a:p>
              <a:pPr latinLnBrk="1"/>
              <a:endParaRPr lang="en-US" b="1">
                <a:latin typeface="Courier New" charset="0"/>
              </a:endParaRPr>
            </a:p>
          </p:txBody>
        </p:sp>
        <p:sp>
          <p:nvSpPr>
            <p:cNvPr id="80067" name="Rectangle 7"/>
            <p:cNvSpPr>
              <a:spLocks noChangeArrowheads="1"/>
            </p:cNvSpPr>
            <p:nvPr/>
          </p:nvSpPr>
          <p:spPr bwMode="auto">
            <a:xfrm>
              <a:off x="524" y="1998"/>
              <a:ext cx="1497" cy="51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sub r4,</a:t>
              </a:r>
              <a:r>
                <a:rPr lang="en-US" b="1">
                  <a:solidFill>
                    <a:schemeClr val="hlink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,r3</a:t>
              </a:r>
            </a:p>
            <a:p>
              <a:pPr latinLnBrk="1"/>
              <a:endParaRPr lang="en-US" b="1">
                <a:latin typeface="Courier New" charset="0"/>
              </a:endParaRPr>
            </a:p>
          </p:txBody>
        </p:sp>
        <p:sp>
          <p:nvSpPr>
            <p:cNvPr id="80068" name="Rectangle 8"/>
            <p:cNvSpPr>
              <a:spLocks noChangeArrowheads="1"/>
            </p:cNvSpPr>
            <p:nvPr/>
          </p:nvSpPr>
          <p:spPr bwMode="auto">
            <a:xfrm>
              <a:off x="524" y="2526"/>
              <a:ext cx="1497" cy="51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and r6,</a:t>
              </a:r>
              <a:r>
                <a:rPr lang="en-US" b="1">
                  <a:solidFill>
                    <a:schemeClr val="hlink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,r7</a:t>
              </a:r>
            </a:p>
            <a:p>
              <a:pPr latinLnBrk="1"/>
              <a:endParaRPr lang="en-US" b="1">
                <a:latin typeface="Courier New" charset="0"/>
              </a:endParaRPr>
            </a:p>
          </p:txBody>
        </p:sp>
        <p:sp>
          <p:nvSpPr>
            <p:cNvPr id="80069" name="Rectangle 9"/>
            <p:cNvSpPr>
              <a:spLocks noChangeArrowheads="1"/>
            </p:cNvSpPr>
            <p:nvPr/>
          </p:nvSpPr>
          <p:spPr bwMode="auto">
            <a:xfrm>
              <a:off x="524" y="3066"/>
              <a:ext cx="1612" cy="51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or   r8,</a:t>
              </a:r>
              <a:r>
                <a:rPr lang="en-US" b="1">
                  <a:solidFill>
                    <a:srgbClr val="00CC00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,r9</a:t>
              </a:r>
            </a:p>
            <a:p>
              <a:pPr latinLnBrk="1"/>
              <a:endParaRPr lang="en-US" b="1">
                <a:latin typeface="Courier New" charset="0"/>
              </a:endParaRPr>
            </a:p>
          </p:txBody>
        </p:sp>
        <p:sp>
          <p:nvSpPr>
            <p:cNvPr id="80070" name="Rectangle 10"/>
            <p:cNvSpPr>
              <a:spLocks noChangeArrowheads="1"/>
            </p:cNvSpPr>
            <p:nvPr/>
          </p:nvSpPr>
          <p:spPr bwMode="auto">
            <a:xfrm>
              <a:off x="528" y="3552"/>
              <a:ext cx="1727" cy="28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charset="0"/>
                </a:rPr>
                <a:t>xor r10,</a:t>
              </a:r>
              <a:r>
                <a:rPr lang="en-US" b="1">
                  <a:solidFill>
                    <a:srgbClr val="00CC00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,r11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054350" y="2163763"/>
            <a:ext cx="3265488" cy="700087"/>
            <a:chOff x="1932" y="1200"/>
            <a:chExt cx="1951" cy="441"/>
          </a:xfrm>
        </p:grpSpPr>
        <p:grpSp>
          <p:nvGrpSpPr>
            <p:cNvPr id="4" name="Group 12"/>
            <p:cNvGrpSpPr>
              <a:grpSpLocks noChangeAspect="1"/>
            </p:cNvGrpSpPr>
            <p:nvPr/>
          </p:nvGrpSpPr>
          <p:grpSpPr bwMode="auto">
            <a:xfrm>
              <a:off x="2420" y="1304"/>
              <a:ext cx="241" cy="233"/>
              <a:chOff x="1355" y="528"/>
              <a:chExt cx="522" cy="432"/>
            </a:xfrm>
          </p:grpSpPr>
          <p:grpSp>
            <p:nvGrpSpPr>
              <p:cNvPr id="5" name="Group 13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80061" name="Rectangle 14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062" name="Rectangle 15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80060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1355" y="574"/>
                <a:ext cx="522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  <p:sp>
          <p:nvSpPr>
            <p:cNvPr id="80031" name="Line 17"/>
            <p:cNvSpPr>
              <a:spLocks noChangeAspect="1" noChangeShapeType="1"/>
            </p:cNvSpPr>
            <p:nvPr/>
          </p:nvSpPr>
          <p:spPr bwMode="auto">
            <a:xfrm>
              <a:off x="2651" y="1351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032" name="Line 18"/>
            <p:cNvSpPr>
              <a:spLocks noChangeAspect="1" noChangeShapeType="1"/>
            </p:cNvSpPr>
            <p:nvPr/>
          </p:nvSpPr>
          <p:spPr bwMode="auto">
            <a:xfrm>
              <a:off x="2651" y="1490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19"/>
            <p:cNvGrpSpPr>
              <a:grpSpLocks noChangeAspect="1"/>
            </p:cNvGrpSpPr>
            <p:nvPr/>
          </p:nvGrpSpPr>
          <p:grpSpPr bwMode="auto">
            <a:xfrm>
              <a:off x="2851" y="1235"/>
              <a:ext cx="204" cy="371"/>
              <a:chOff x="2991" y="411"/>
              <a:chExt cx="368" cy="768"/>
            </a:xfrm>
          </p:grpSpPr>
          <p:sp>
            <p:nvSpPr>
              <p:cNvPr id="80055" name="AutoShape 20"/>
              <p:cNvSpPr>
                <a:spLocks noChangeAspect="1" noChangeArrowheads="1"/>
              </p:cNvSpPr>
              <p:nvPr/>
            </p:nvSpPr>
            <p:spPr bwMode="auto">
              <a:xfrm rot="-5400000">
                <a:off x="2798" y="626"/>
                <a:ext cx="768" cy="337"/>
              </a:xfrm>
              <a:custGeom>
                <a:avLst/>
                <a:gdLst>
                  <a:gd name="T0" fmla="*/ 672 w 21600"/>
                  <a:gd name="T1" fmla="*/ 169 h 21600"/>
                  <a:gd name="T2" fmla="*/ 384 w 21600"/>
                  <a:gd name="T3" fmla="*/ 337 h 21600"/>
                  <a:gd name="T4" fmla="*/ 96 w 21600"/>
                  <a:gd name="T5" fmla="*/ 169 h 21600"/>
                  <a:gd name="T6" fmla="*/ 384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487 h 21600"/>
                  <a:gd name="T14" fmla="*/ 17100 w 21600"/>
                  <a:gd name="T15" fmla="*/ 1711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0056" name="AutoShape 21"/>
              <p:cNvSpPr>
                <a:spLocks noChangeAspect="1" noChangeArrowheads="1"/>
              </p:cNvSpPr>
              <p:nvPr/>
            </p:nvSpPr>
            <p:spPr bwMode="auto">
              <a:xfrm rot="5400000">
                <a:off x="2957" y="705"/>
                <a:ext cx="248" cy="18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057" name="Freeform 22"/>
              <p:cNvSpPr>
                <a:spLocks noChangeAspect="1"/>
              </p:cNvSpPr>
              <p:nvPr/>
            </p:nvSpPr>
            <p:spPr bwMode="auto">
              <a:xfrm rot="5400000">
                <a:off x="2974" y="725"/>
                <a:ext cx="218" cy="139"/>
              </a:xfrm>
              <a:custGeom>
                <a:avLst/>
                <a:gdLst>
                  <a:gd name="T0" fmla="*/ 0 w 384"/>
                  <a:gd name="T1" fmla="*/ 288 h 288"/>
                  <a:gd name="T2" fmla="*/ 192 w 384"/>
                  <a:gd name="T3" fmla="*/ 0 h 288"/>
                  <a:gd name="T4" fmla="*/ 384 w 384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288"/>
                  <a:gd name="T11" fmla="*/ 384 w 384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288">
                    <a:moveTo>
                      <a:pt x="0" y="288"/>
                    </a:moveTo>
                    <a:lnTo>
                      <a:pt x="192" y="0"/>
                    </a:lnTo>
                    <a:lnTo>
                      <a:pt x="384" y="288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058" name="Text Box 23"/>
              <p:cNvSpPr txBox="1">
                <a:spLocks noChangeAspect="1" noChangeArrowheads="1"/>
              </p:cNvSpPr>
              <p:nvPr/>
            </p:nvSpPr>
            <p:spPr bwMode="auto">
              <a:xfrm rot="-5400000">
                <a:off x="2940" y="615"/>
                <a:ext cx="575" cy="26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ALU</a:t>
                </a:r>
              </a:p>
            </p:txBody>
          </p:sp>
        </p:grpSp>
        <p:sp>
          <p:nvSpPr>
            <p:cNvPr id="80034" name="Line 24"/>
            <p:cNvSpPr>
              <a:spLocks noChangeAspect="1" noChangeShapeType="1"/>
            </p:cNvSpPr>
            <p:nvPr/>
          </p:nvSpPr>
          <p:spPr bwMode="auto">
            <a:xfrm>
              <a:off x="3052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035" name="Line 25"/>
            <p:cNvSpPr>
              <a:spLocks noChangeAspect="1" noChangeShapeType="1"/>
            </p:cNvSpPr>
            <p:nvPr/>
          </p:nvSpPr>
          <p:spPr bwMode="auto">
            <a:xfrm>
              <a:off x="3475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26"/>
            <p:cNvGrpSpPr>
              <a:grpSpLocks noChangeAspect="1"/>
            </p:cNvGrpSpPr>
            <p:nvPr/>
          </p:nvGrpSpPr>
          <p:grpSpPr bwMode="auto">
            <a:xfrm>
              <a:off x="3180" y="1305"/>
              <a:ext cx="333" cy="232"/>
              <a:chOff x="3790" y="576"/>
              <a:chExt cx="720" cy="480"/>
            </a:xfrm>
          </p:grpSpPr>
          <p:sp>
            <p:nvSpPr>
              <p:cNvPr id="80053" name="Rectangle 27"/>
              <p:cNvSpPr>
                <a:spLocks noChangeAspect="1" noChangeArrowheads="1"/>
              </p:cNvSpPr>
              <p:nvPr/>
            </p:nvSpPr>
            <p:spPr bwMode="auto">
              <a:xfrm>
                <a:off x="3915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0054" name="Text Box 28"/>
              <p:cNvSpPr txBox="1">
                <a:spLocks noChangeAspect="1" noChangeArrowheads="1"/>
              </p:cNvSpPr>
              <p:nvPr/>
            </p:nvSpPr>
            <p:spPr bwMode="auto">
              <a:xfrm>
                <a:off x="3790" y="628"/>
                <a:ext cx="720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DMem</a:t>
                </a:r>
              </a:p>
            </p:txBody>
          </p:sp>
        </p:grpSp>
        <p:sp>
          <p:nvSpPr>
            <p:cNvPr id="80037" name="Freeform 29"/>
            <p:cNvSpPr>
              <a:spLocks noChangeAspect="1"/>
            </p:cNvSpPr>
            <p:nvPr/>
          </p:nvSpPr>
          <p:spPr bwMode="auto">
            <a:xfrm>
              <a:off x="3208" y="1421"/>
              <a:ext cx="332" cy="185"/>
            </a:xfrm>
            <a:custGeom>
              <a:avLst/>
              <a:gdLst>
                <a:gd name="T0" fmla="*/ 0 w 816"/>
                <a:gd name="T1" fmla="*/ 0 h 384"/>
                <a:gd name="T2" fmla="*/ 0 w 816"/>
                <a:gd name="T3" fmla="*/ 384 h 384"/>
                <a:gd name="T4" fmla="*/ 720 w 816"/>
                <a:gd name="T5" fmla="*/ 384 h 384"/>
                <a:gd name="T6" fmla="*/ 720 w 816"/>
                <a:gd name="T7" fmla="*/ 144 h 384"/>
                <a:gd name="T8" fmla="*/ 816 w 816"/>
                <a:gd name="T9" fmla="*/ 144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384"/>
                <a:gd name="T17" fmla="*/ 816 w 816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384">
                  <a:moveTo>
                    <a:pt x="0" y="0"/>
                  </a:moveTo>
                  <a:lnTo>
                    <a:pt x="0" y="384"/>
                  </a:lnTo>
                  <a:lnTo>
                    <a:pt x="720" y="384"/>
                  </a:lnTo>
                  <a:lnTo>
                    <a:pt x="720" y="144"/>
                  </a:lnTo>
                  <a:lnTo>
                    <a:pt x="816" y="144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038" name="Line 30"/>
            <p:cNvSpPr>
              <a:spLocks noChangeAspect="1" noChangeShapeType="1"/>
            </p:cNvSpPr>
            <p:nvPr/>
          </p:nvSpPr>
          <p:spPr bwMode="auto">
            <a:xfrm>
              <a:off x="2199" y="1491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039" name="Line 31"/>
            <p:cNvSpPr>
              <a:spLocks noChangeAspect="1" noChangeShapeType="1"/>
            </p:cNvSpPr>
            <p:nvPr/>
          </p:nvSpPr>
          <p:spPr bwMode="auto">
            <a:xfrm>
              <a:off x="2169" y="1351"/>
              <a:ext cx="2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32"/>
            <p:cNvGrpSpPr>
              <a:grpSpLocks noChangeAspect="1"/>
            </p:cNvGrpSpPr>
            <p:nvPr/>
          </p:nvGrpSpPr>
          <p:grpSpPr bwMode="auto">
            <a:xfrm>
              <a:off x="1932" y="1305"/>
              <a:ext cx="351" cy="232"/>
              <a:chOff x="1058" y="576"/>
              <a:chExt cx="758" cy="480"/>
            </a:xfrm>
          </p:grpSpPr>
          <p:sp>
            <p:nvSpPr>
              <p:cNvPr id="80051" name="Rectangle 33"/>
              <p:cNvSpPr>
                <a:spLocks noChangeAspect="1" noChangeArrowheads="1"/>
              </p:cNvSpPr>
              <p:nvPr/>
            </p:nvSpPr>
            <p:spPr bwMode="auto">
              <a:xfrm>
                <a:off x="1197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0052" name="Text Box 34"/>
              <p:cNvSpPr txBox="1">
                <a:spLocks noChangeAspect="1" noChangeArrowheads="1"/>
              </p:cNvSpPr>
              <p:nvPr/>
            </p:nvSpPr>
            <p:spPr bwMode="auto">
              <a:xfrm>
                <a:off x="1058" y="628"/>
                <a:ext cx="758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Ifetch</a:t>
                </a:r>
              </a:p>
            </p:txBody>
          </p:sp>
        </p:grpSp>
        <p:grpSp>
          <p:nvGrpSpPr>
            <p:cNvPr id="9" name="Group 35"/>
            <p:cNvGrpSpPr>
              <a:grpSpLocks/>
            </p:cNvGrpSpPr>
            <p:nvPr/>
          </p:nvGrpSpPr>
          <p:grpSpPr bwMode="auto">
            <a:xfrm>
              <a:off x="2288" y="1200"/>
              <a:ext cx="1297" cy="441"/>
              <a:chOff x="2112" y="528"/>
              <a:chExt cx="2088" cy="681"/>
            </a:xfrm>
          </p:grpSpPr>
          <p:sp>
            <p:nvSpPr>
              <p:cNvPr id="80047" name="Rectangle 36"/>
              <p:cNvSpPr>
                <a:spLocks noChangeAspect="1" noChangeArrowheads="1"/>
              </p:cNvSpPr>
              <p:nvPr/>
            </p:nvSpPr>
            <p:spPr bwMode="auto">
              <a:xfrm>
                <a:off x="2784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048" name="Rectangle 37"/>
              <p:cNvSpPr>
                <a:spLocks noChangeAspect="1" noChangeArrowheads="1"/>
              </p:cNvSpPr>
              <p:nvPr/>
            </p:nvSpPr>
            <p:spPr bwMode="auto">
              <a:xfrm>
                <a:off x="4128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049" name="Rectangle 38"/>
              <p:cNvSpPr>
                <a:spLocks noChangeAspect="1" noChangeArrowheads="1"/>
              </p:cNvSpPr>
              <p:nvPr/>
            </p:nvSpPr>
            <p:spPr bwMode="auto">
              <a:xfrm>
                <a:off x="2112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050" name="Rectangle 39"/>
              <p:cNvSpPr>
                <a:spLocks noChangeAspect="1" noChangeArrowheads="1"/>
              </p:cNvSpPr>
              <p:nvPr/>
            </p:nvSpPr>
            <p:spPr bwMode="auto">
              <a:xfrm>
                <a:off x="3456" y="532"/>
                <a:ext cx="71" cy="672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40"/>
            <p:cNvGrpSpPr>
              <a:grpSpLocks noChangeAspect="1"/>
            </p:cNvGrpSpPr>
            <p:nvPr/>
          </p:nvGrpSpPr>
          <p:grpSpPr bwMode="auto">
            <a:xfrm flipH="1">
              <a:off x="3642" y="1296"/>
              <a:ext cx="241" cy="233"/>
              <a:chOff x="1360" y="528"/>
              <a:chExt cx="518" cy="432"/>
            </a:xfrm>
          </p:grpSpPr>
          <p:grpSp>
            <p:nvGrpSpPr>
              <p:cNvPr id="11" name="Group 41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80045" name="Rectangle 42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046" name="Rectangle 43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80044" name="Text Box 44"/>
              <p:cNvSpPr txBox="1">
                <a:spLocks noChangeAspect="1" noChangeArrowheads="1"/>
              </p:cNvSpPr>
              <p:nvPr/>
            </p:nvSpPr>
            <p:spPr bwMode="auto">
              <a:xfrm>
                <a:off x="1360" y="574"/>
                <a:ext cx="518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</p:grpSp>
      <p:sp>
        <p:nvSpPr>
          <p:cNvPr id="745517" name="Rectangle 45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162800" cy="1143000"/>
          </a:xfrm>
          <a:solidFill>
            <a:schemeClr val="bg1"/>
          </a:solidFill>
        </p:spPr>
        <p:txBody>
          <a:bodyPr lIns="90488" tIns="44450" rIns="90488" bIns="44450"/>
          <a:lstStyle/>
          <a:p>
            <a:pPr>
              <a:defRPr/>
            </a:pPr>
            <a:r>
              <a:rPr lang="en-US"/>
              <a:t>Data Hazards</a:t>
            </a:r>
            <a:endParaRPr lang="en-US" sz="20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9877" name="Line 46"/>
          <p:cNvSpPr>
            <a:spLocks noChangeShapeType="1"/>
          </p:cNvSpPr>
          <p:nvPr/>
        </p:nvSpPr>
        <p:spPr bwMode="auto">
          <a:xfrm>
            <a:off x="1066800" y="1600200"/>
            <a:ext cx="7594600" cy="6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78" name="Rectangle 47"/>
          <p:cNvSpPr>
            <a:spLocks noChangeArrowheads="1"/>
          </p:cNvSpPr>
          <p:nvPr/>
        </p:nvSpPr>
        <p:spPr bwMode="auto">
          <a:xfrm>
            <a:off x="990600" y="1143000"/>
            <a:ext cx="25130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latin typeface="Comic Sans MS" charset="0"/>
              </a:rPr>
              <a:t>Time (clock cycles)</a:t>
            </a:r>
          </a:p>
        </p:txBody>
      </p:sp>
      <p:grpSp>
        <p:nvGrpSpPr>
          <p:cNvPr id="12" name="Group 48"/>
          <p:cNvGrpSpPr>
            <a:grpSpLocks/>
          </p:cNvGrpSpPr>
          <p:nvPr/>
        </p:nvGrpSpPr>
        <p:grpSpPr bwMode="auto">
          <a:xfrm>
            <a:off x="3124200" y="1752600"/>
            <a:ext cx="3232150" cy="369888"/>
            <a:chOff x="2016" y="1148"/>
            <a:chExt cx="2036" cy="233"/>
          </a:xfrm>
        </p:grpSpPr>
        <p:sp>
          <p:nvSpPr>
            <p:cNvPr id="80025" name="Rectangle 49"/>
            <p:cNvSpPr>
              <a:spLocks noChangeArrowheads="1"/>
            </p:cNvSpPr>
            <p:nvPr/>
          </p:nvSpPr>
          <p:spPr bwMode="auto">
            <a:xfrm>
              <a:off x="2016" y="1152"/>
              <a:ext cx="280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latin typeface="Comic Sans MS" charset="0"/>
                </a:rPr>
                <a:t>IF</a:t>
              </a:r>
            </a:p>
          </p:txBody>
        </p:sp>
        <p:sp>
          <p:nvSpPr>
            <p:cNvPr id="80026" name="Rectangle 50"/>
            <p:cNvSpPr>
              <a:spLocks noChangeArrowheads="1"/>
            </p:cNvSpPr>
            <p:nvPr/>
          </p:nvSpPr>
          <p:spPr bwMode="auto">
            <a:xfrm>
              <a:off x="2304" y="1152"/>
              <a:ext cx="550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latin typeface="Comic Sans MS" charset="0"/>
                </a:rPr>
                <a:t>ID/RF</a:t>
              </a:r>
            </a:p>
          </p:txBody>
        </p:sp>
        <p:sp>
          <p:nvSpPr>
            <p:cNvPr id="80027" name="Rectangle 51"/>
            <p:cNvSpPr>
              <a:spLocks noChangeArrowheads="1"/>
            </p:cNvSpPr>
            <p:nvPr/>
          </p:nvSpPr>
          <p:spPr bwMode="auto">
            <a:xfrm>
              <a:off x="2805" y="1148"/>
              <a:ext cx="30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latin typeface="Comic Sans MS" charset="0"/>
                </a:rPr>
                <a:t>EX</a:t>
              </a:r>
            </a:p>
          </p:txBody>
        </p:sp>
        <p:sp>
          <p:nvSpPr>
            <p:cNvPr id="80028" name="Rectangle 52"/>
            <p:cNvSpPr>
              <a:spLocks noChangeArrowheads="1"/>
            </p:cNvSpPr>
            <p:nvPr/>
          </p:nvSpPr>
          <p:spPr bwMode="auto">
            <a:xfrm>
              <a:off x="3200" y="1150"/>
              <a:ext cx="45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latin typeface="Comic Sans MS" charset="0"/>
                </a:rPr>
                <a:t>MEM</a:t>
              </a:r>
            </a:p>
          </p:txBody>
        </p:sp>
        <p:sp>
          <p:nvSpPr>
            <p:cNvPr id="80029" name="Rectangle 53"/>
            <p:cNvSpPr>
              <a:spLocks noChangeArrowheads="1"/>
            </p:cNvSpPr>
            <p:nvPr/>
          </p:nvSpPr>
          <p:spPr bwMode="auto">
            <a:xfrm>
              <a:off x="3698" y="1149"/>
              <a:ext cx="35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latin typeface="Comic Sans MS" charset="0"/>
                </a:rPr>
                <a:t>WB</a:t>
              </a:r>
            </a:p>
          </p:txBody>
        </p:sp>
      </p:grpSp>
      <p:grpSp>
        <p:nvGrpSpPr>
          <p:cNvPr id="13" name="Group 54"/>
          <p:cNvGrpSpPr>
            <a:grpSpLocks/>
          </p:cNvGrpSpPr>
          <p:nvPr/>
        </p:nvGrpSpPr>
        <p:grpSpPr bwMode="auto">
          <a:xfrm>
            <a:off x="3733800" y="2514600"/>
            <a:ext cx="3267075" cy="1174750"/>
            <a:chOff x="2361" y="1584"/>
            <a:chExt cx="2058" cy="740"/>
          </a:xfrm>
        </p:grpSpPr>
        <p:grpSp>
          <p:nvGrpSpPr>
            <p:cNvPr id="14" name="Group 55"/>
            <p:cNvGrpSpPr>
              <a:grpSpLocks/>
            </p:cNvGrpSpPr>
            <p:nvPr/>
          </p:nvGrpSpPr>
          <p:grpSpPr bwMode="auto">
            <a:xfrm>
              <a:off x="2361" y="1883"/>
              <a:ext cx="2058" cy="441"/>
              <a:chOff x="1933" y="1200"/>
              <a:chExt cx="1952" cy="441"/>
            </a:xfrm>
          </p:grpSpPr>
          <p:grpSp>
            <p:nvGrpSpPr>
              <p:cNvPr id="15" name="Group 56"/>
              <p:cNvGrpSpPr>
                <a:grpSpLocks noChangeAspect="1"/>
              </p:cNvGrpSpPr>
              <p:nvPr/>
            </p:nvGrpSpPr>
            <p:grpSpPr bwMode="auto">
              <a:xfrm>
                <a:off x="2421" y="1304"/>
                <a:ext cx="241" cy="233"/>
                <a:chOff x="1357" y="528"/>
                <a:chExt cx="522" cy="432"/>
              </a:xfrm>
            </p:grpSpPr>
            <p:grpSp>
              <p:nvGrpSpPr>
                <p:cNvPr id="16" name="Group 57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80023" name="Rectangle 5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0024" name="Rectangle 5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80022" name="Text Box 6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57" y="574"/>
                  <a:ext cx="522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79993" name="Line 61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94" name="Line 62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7" name="Group 63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05" cy="371"/>
                <a:chOff x="2991" y="411"/>
                <a:chExt cx="370" cy="768"/>
              </a:xfrm>
            </p:grpSpPr>
            <p:sp>
              <p:nvSpPr>
                <p:cNvPr id="80017" name="AutoShape 64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80018" name="AutoShape 65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019" name="Freeform 66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020" name="Text Box 67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1" y="617"/>
                  <a:ext cx="575" cy="26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79996" name="Line 68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97" name="Line 69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" name="Group 70"/>
              <p:cNvGrpSpPr>
                <a:grpSpLocks noChangeAspect="1"/>
              </p:cNvGrpSpPr>
              <p:nvPr/>
            </p:nvGrpSpPr>
            <p:grpSpPr bwMode="auto">
              <a:xfrm>
                <a:off x="3181" y="1305"/>
                <a:ext cx="333" cy="232"/>
                <a:chOff x="3792" y="576"/>
                <a:chExt cx="721" cy="480"/>
              </a:xfrm>
            </p:grpSpPr>
            <p:sp>
              <p:nvSpPr>
                <p:cNvPr id="80015" name="Rectangle 71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80016" name="Text Box 7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92" y="628"/>
                  <a:ext cx="721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79999" name="Freeform 73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000" name="Line 74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001" name="Line 75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9" name="Group 76"/>
              <p:cNvGrpSpPr>
                <a:grpSpLocks noChangeAspect="1"/>
              </p:cNvGrpSpPr>
              <p:nvPr/>
            </p:nvGrpSpPr>
            <p:grpSpPr bwMode="auto">
              <a:xfrm>
                <a:off x="1933" y="1305"/>
                <a:ext cx="351" cy="232"/>
                <a:chOff x="1061" y="576"/>
                <a:chExt cx="757" cy="480"/>
              </a:xfrm>
            </p:grpSpPr>
            <p:sp>
              <p:nvSpPr>
                <p:cNvPr id="80013" name="Rectangle 77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80014" name="Text Box 7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61" y="628"/>
                  <a:ext cx="757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20" name="Group 79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80009" name="Rectangle 80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010" name="Rectangle 81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011" name="Rectangle 82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012" name="Rectangle 83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84"/>
              <p:cNvGrpSpPr>
                <a:grpSpLocks noChangeAspect="1"/>
              </p:cNvGrpSpPr>
              <p:nvPr/>
            </p:nvGrpSpPr>
            <p:grpSpPr bwMode="auto">
              <a:xfrm flipH="1">
                <a:off x="3644" y="1296"/>
                <a:ext cx="241" cy="233"/>
                <a:chOff x="1364" y="528"/>
                <a:chExt cx="518" cy="432"/>
              </a:xfrm>
            </p:grpSpPr>
            <p:grpSp>
              <p:nvGrpSpPr>
                <p:cNvPr id="22" name="Group 85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80007" name="Rectangle 8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0008" name="Rectangle 8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80006" name="Text Box 8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4" y="574"/>
                  <a:ext cx="51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79991" name="Line 89"/>
            <p:cNvSpPr>
              <a:spLocks noChangeShapeType="1"/>
            </p:cNvSpPr>
            <p:nvPr/>
          </p:nvSpPr>
          <p:spPr bwMode="auto">
            <a:xfrm flipH="1">
              <a:off x="3024" y="1584"/>
              <a:ext cx="864" cy="384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" name="Group 90"/>
          <p:cNvGrpSpPr>
            <a:grpSpLocks/>
          </p:cNvGrpSpPr>
          <p:nvPr/>
        </p:nvGrpSpPr>
        <p:grpSpPr bwMode="auto">
          <a:xfrm>
            <a:off x="4449763" y="2514600"/>
            <a:ext cx="3265487" cy="2025650"/>
            <a:chOff x="2803" y="1584"/>
            <a:chExt cx="2057" cy="1276"/>
          </a:xfrm>
        </p:grpSpPr>
        <p:grpSp>
          <p:nvGrpSpPr>
            <p:cNvPr id="24" name="Group 91"/>
            <p:cNvGrpSpPr>
              <a:grpSpLocks/>
            </p:cNvGrpSpPr>
            <p:nvPr/>
          </p:nvGrpSpPr>
          <p:grpSpPr bwMode="auto">
            <a:xfrm>
              <a:off x="2803" y="2419"/>
              <a:ext cx="2057" cy="441"/>
              <a:chOff x="1933" y="1200"/>
              <a:chExt cx="1951" cy="441"/>
            </a:xfrm>
          </p:grpSpPr>
          <p:grpSp>
            <p:nvGrpSpPr>
              <p:cNvPr id="25" name="Group 92"/>
              <p:cNvGrpSpPr>
                <a:grpSpLocks noChangeAspect="1"/>
              </p:cNvGrpSpPr>
              <p:nvPr/>
            </p:nvGrpSpPr>
            <p:grpSpPr bwMode="auto">
              <a:xfrm>
                <a:off x="2421" y="1304"/>
                <a:ext cx="241" cy="233"/>
                <a:chOff x="1357" y="528"/>
                <a:chExt cx="522" cy="432"/>
              </a:xfrm>
            </p:grpSpPr>
            <p:grpSp>
              <p:nvGrpSpPr>
                <p:cNvPr id="26" name="Group 93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79988" name="Rectangle 9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9989" name="Rectangle 9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79987" name="Text Box 9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57" y="574"/>
                  <a:ext cx="522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79958" name="Line 97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59" name="Line 98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7" name="Group 99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05" cy="371"/>
                <a:chOff x="2991" y="411"/>
                <a:chExt cx="370" cy="768"/>
              </a:xfrm>
            </p:grpSpPr>
            <p:sp>
              <p:nvSpPr>
                <p:cNvPr id="79982" name="AutoShape 100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83" name="AutoShape 101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84" name="Freeform 102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85" name="Text Box 103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1" y="615"/>
                  <a:ext cx="575" cy="26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79961" name="Line 104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62" name="Line 105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8" name="Group 106"/>
              <p:cNvGrpSpPr>
                <a:grpSpLocks noChangeAspect="1"/>
              </p:cNvGrpSpPr>
              <p:nvPr/>
            </p:nvGrpSpPr>
            <p:grpSpPr bwMode="auto">
              <a:xfrm>
                <a:off x="3181" y="1305"/>
                <a:ext cx="333" cy="232"/>
                <a:chOff x="3792" y="576"/>
                <a:chExt cx="721" cy="480"/>
              </a:xfrm>
            </p:grpSpPr>
            <p:sp>
              <p:nvSpPr>
                <p:cNvPr id="79980" name="Rectangle 107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81" name="Text Box 10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92" y="628"/>
                  <a:ext cx="721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79964" name="Freeform 109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65" name="Line 110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66" name="Line 111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9" name="Group 112"/>
              <p:cNvGrpSpPr>
                <a:grpSpLocks noChangeAspect="1"/>
              </p:cNvGrpSpPr>
              <p:nvPr/>
            </p:nvGrpSpPr>
            <p:grpSpPr bwMode="auto">
              <a:xfrm>
                <a:off x="1933" y="1305"/>
                <a:ext cx="351" cy="232"/>
                <a:chOff x="1061" y="576"/>
                <a:chExt cx="758" cy="480"/>
              </a:xfrm>
            </p:grpSpPr>
            <p:sp>
              <p:nvSpPr>
                <p:cNvPr id="79978" name="Rectangle 113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79" name="Text Box 11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61" y="628"/>
                  <a:ext cx="758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30" name="Group 115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79974" name="Rectangle 116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75" name="Rectangle 117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76" name="Rectangle 118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77" name="Rectangle 119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1" name="Group 120"/>
              <p:cNvGrpSpPr>
                <a:grpSpLocks noChangeAspect="1"/>
              </p:cNvGrpSpPr>
              <p:nvPr/>
            </p:nvGrpSpPr>
            <p:grpSpPr bwMode="auto">
              <a:xfrm flipH="1">
                <a:off x="3643" y="1296"/>
                <a:ext cx="241" cy="233"/>
                <a:chOff x="1362" y="528"/>
                <a:chExt cx="518" cy="432"/>
              </a:xfrm>
            </p:grpSpPr>
            <p:grpSp>
              <p:nvGrpSpPr>
                <p:cNvPr id="79968" name="Group 121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79972" name="Rectangle 12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9973" name="Rectangle 12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79971" name="Text Box 12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2" y="574"/>
                  <a:ext cx="51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79956" name="Line 125"/>
            <p:cNvSpPr>
              <a:spLocks noChangeShapeType="1"/>
            </p:cNvSpPr>
            <p:nvPr/>
          </p:nvSpPr>
          <p:spPr bwMode="auto">
            <a:xfrm flipH="1">
              <a:off x="3456" y="1584"/>
              <a:ext cx="432" cy="96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9969" name="Group 126"/>
          <p:cNvGrpSpPr>
            <a:grpSpLocks/>
          </p:cNvGrpSpPr>
          <p:nvPr/>
        </p:nvGrpSpPr>
        <p:grpSpPr bwMode="auto">
          <a:xfrm>
            <a:off x="5153025" y="2495550"/>
            <a:ext cx="3263900" cy="2882900"/>
            <a:chOff x="3246" y="1572"/>
            <a:chExt cx="2056" cy="1816"/>
          </a:xfrm>
        </p:grpSpPr>
        <p:grpSp>
          <p:nvGrpSpPr>
            <p:cNvPr id="79970" name="Group 127"/>
            <p:cNvGrpSpPr>
              <a:grpSpLocks/>
            </p:cNvGrpSpPr>
            <p:nvPr/>
          </p:nvGrpSpPr>
          <p:grpSpPr bwMode="auto">
            <a:xfrm>
              <a:off x="3246" y="2947"/>
              <a:ext cx="2056" cy="441"/>
              <a:chOff x="1933" y="1200"/>
              <a:chExt cx="1950" cy="441"/>
            </a:xfrm>
          </p:grpSpPr>
          <p:grpSp>
            <p:nvGrpSpPr>
              <p:cNvPr id="79986" name="Group 128"/>
              <p:cNvGrpSpPr>
                <a:grpSpLocks noChangeAspect="1"/>
              </p:cNvGrpSpPr>
              <p:nvPr/>
            </p:nvGrpSpPr>
            <p:grpSpPr bwMode="auto">
              <a:xfrm>
                <a:off x="2418" y="1304"/>
                <a:ext cx="241" cy="233"/>
                <a:chOff x="1351" y="528"/>
                <a:chExt cx="522" cy="432"/>
              </a:xfrm>
            </p:grpSpPr>
            <p:grpSp>
              <p:nvGrpSpPr>
                <p:cNvPr id="79990" name="Group 129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79953" name="Rectangle 13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9954" name="Rectangle 13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79952" name="Text Box 13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51" y="574"/>
                  <a:ext cx="522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79923" name="Line 133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24" name="Line 134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9992" name="Group 135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05" cy="371"/>
                <a:chOff x="2991" y="411"/>
                <a:chExt cx="370" cy="768"/>
              </a:xfrm>
            </p:grpSpPr>
            <p:sp>
              <p:nvSpPr>
                <p:cNvPr id="79947" name="AutoShape 136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48" name="AutoShape 137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49" name="Freeform 138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50" name="Text Box 139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1" y="617"/>
                  <a:ext cx="575" cy="26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79926" name="Line 140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27" name="Line 141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9995" name="Group 142"/>
              <p:cNvGrpSpPr>
                <a:grpSpLocks noChangeAspect="1"/>
              </p:cNvGrpSpPr>
              <p:nvPr/>
            </p:nvGrpSpPr>
            <p:grpSpPr bwMode="auto">
              <a:xfrm>
                <a:off x="3180" y="1305"/>
                <a:ext cx="333" cy="232"/>
                <a:chOff x="3790" y="576"/>
                <a:chExt cx="720" cy="480"/>
              </a:xfrm>
            </p:grpSpPr>
            <p:sp>
              <p:nvSpPr>
                <p:cNvPr id="79945" name="Rectangle 143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46" name="Text Box 14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90" y="628"/>
                  <a:ext cx="720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79929" name="Freeform 145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30" name="Line 146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31" name="Line 147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9998" name="Group 148"/>
              <p:cNvGrpSpPr>
                <a:grpSpLocks noChangeAspect="1"/>
              </p:cNvGrpSpPr>
              <p:nvPr/>
            </p:nvGrpSpPr>
            <p:grpSpPr bwMode="auto">
              <a:xfrm>
                <a:off x="1933" y="1305"/>
                <a:ext cx="351" cy="232"/>
                <a:chOff x="1061" y="576"/>
                <a:chExt cx="757" cy="480"/>
              </a:xfrm>
            </p:grpSpPr>
            <p:sp>
              <p:nvSpPr>
                <p:cNvPr id="79943" name="Rectangle 149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44" name="Text Box 15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61" y="628"/>
                  <a:ext cx="757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745504" name="Group 151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79939" name="Rectangle 152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40" name="Rectangle 153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41" name="Rectangle 154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42" name="Rectangle 155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45505" name="Group 156"/>
              <p:cNvGrpSpPr>
                <a:grpSpLocks noChangeAspect="1"/>
              </p:cNvGrpSpPr>
              <p:nvPr/>
            </p:nvGrpSpPr>
            <p:grpSpPr bwMode="auto">
              <a:xfrm flipH="1">
                <a:off x="3642" y="1296"/>
                <a:ext cx="241" cy="233"/>
                <a:chOff x="1360" y="528"/>
                <a:chExt cx="518" cy="432"/>
              </a:xfrm>
            </p:grpSpPr>
            <p:grpSp>
              <p:nvGrpSpPr>
                <p:cNvPr id="745506" name="Group 157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79937" name="Rectangle 15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9938" name="Rectangle 15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79936" name="Text Box 16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574"/>
                  <a:ext cx="51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79921" name="Line 161"/>
            <p:cNvSpPr>
              <a:spLocks noChangeShapeType="1"/>
            </p:cNvSpPr>
            <p:nvPr/>
          </p:nvSpPr>
          <p:spPr bwMode="auto">
            <a:xfrm flipH="1">
              <a:off x="3888" y="1572"/>
              <a:ext cx="15" cy="1500"/>
            </a:xfrm>
            <a:prstGeom prst="line">
              <a:avLst/>
            </a:prstGeom>
            <a:noFill/>
            <a:ln w="76200">
              <a:solidFill>
                <a:srgbClr val="00CC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9883" name="Text Box 162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grpSp>
        <p:nvGrpSpPr>
          <p:cNvPr id="745507" name="Group 163"/>
          <p:cNvGrpSpPr>
            <a:grpSpLocks/>
          </p:cNvGrpSpPr>
          <p:nvPr/>
        </p:nvGrpSpPr>
        <p:grpSpPr bwMode="auto">
          <a:xfrm>
            <a:off x="5856288" y="2514600"/>
            <a:ext cx="3263900" cy="3676650"/>
            <a:chOff x="3689" y="1584"/>
            <a:chExt cx="2056" cy="2316"/>
          </a:xfrm>
        </p:grpSpPr>
        <p:grpSp>
          <p:nvGrpSpPr>
            <p:cNvPr id="745508" name="Group 164"/>
            <p:cNvGrpSpPr>
              <a:grpSpLocks/>
            </p:cNvGrpSpPr>
            <p:nvPr/>
          </p:nvGrpSpPr>
          <p:grpSpPr bwMode="auto">
            <a:xfrm>
              <a:off x="3689" y="3459"/>
              <a:ext cx="2056" cy="441"/>
              <a:chOff x="1933" y="1200"/>
              <a:chExt cx="1950" cy="441"/>
            </a:xfrm>
          </p:grpSpPr>
          <p:grpSp>
            <p:nvGrpSpPr>
              <p:cNvPr id="745509" name="Group 165"/>
              <p:cNvGrpSpPr>
                <a:grpSpLocks noChangeAspect="1"/>
              </p:cNvGrpSpPr>
              <p:nvPr/>
            </p:nvGrpSpPr>
            <p:grpSpPr bwMode="auto">
              <a:xfrm>
                <a:off x="2420" y="1304"/>
                <a:ext cx="240" cy="233"/>
                <a:chOff x="1355" y="528"/>
                <a:chExt cx="520" cy="432"/>
              </a:xfrm>
            </p:grpSpPr>
            <p:grpSp>
              <p:nvGrpSpPr>
                <p:cNvPr id="745510" name="Group 166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79918" name="Rectangle 16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9919" name="Rectangle 16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79917" name="Text Box 16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55" y="574"/>
                  <a:ext cx="520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79888" name="Line 170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889" name="Line 171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45511" name="Group 172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05" cy="371"/>
                <a:chOff x="2991" y="411"/>
                <a:chExt cx="370" cy="768"/>
              </a:xfrm>
            </p:grpSpPr>
            <p:sp>
              <p:nvSpPr>
                <p:cNvPr id="79912" name="AutoShape 173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13" name="AutoShape 174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14" name="Freeform 175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15" name="Text Box 176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1" y="617"/>
                  <a:ext cx="575" cy="26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79891" name="Line 177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892" name="Line 178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45512" name="Group 179"/>
              <p:cNvGrpSpPr>
                <a:grpSpLocks noChangeAspect="1"/>
              </p:cNvGrpSpPr>
              <p:nvPr/>
            </p:nvGrpSpPr>
            <p:grpSpPr bwMode="auto">
              <a:xfrm>
                <a:off x="3180" y="1305"/>
                <a:ext cx="333" cy="232"/>
                <a:chOff x="3790" y="576"/>
                <a:chExt cx="720" cy="480"/>
              </a:xfrm>
            </p:grpSpPr>
            <p:sp>
              <p:nvSpPr>
                <p:cNvPr id="79910" name="Rectangle 180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11" name="Text Box 18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90" y="628"/>
                  <a:ext cx="720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79894" name="Freeform 182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895" name="Line 183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896" name="Line 184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45513" name="Group 185"/>
              <p:cNvGrpSpPr>
                <a:grpSpLocks noChangeAspect="1"/>
              </p:cNvGrpSpPr>
              <p:nvPr/>
            </p:nvGrpSpPr>
            <p:grpSpPr bwMode="auto">
              <a:xfrm>
                <a:off x="1933" y="1305"/>
                <a:ext cx="351" cy="232"/>
                <a:chOff x="1061" y="576"/>
                <a:chExt cx="758" cy="480"/>
              </a:xfrm>
            </p:grpSpPr>
            <p:sp>
              <p:nvSpPr>
                <p:cNvPr id="79908" name="Rectangle 186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79909" name="Text Box 18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61" y="628"/>
                  <a:ext cx="758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745514" name="Group 188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79904" name="Rectangle 189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05" name="Rectangle 190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06" name="Rectangle 191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907" name="Rectangle 192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45515" name="Group 193"/>
              <p:cNvGrpSpPr>
                <a:grpSpLocks noChangeAspect="1"/>
              </p:cNvGrpSpPr>
              <p:nvPr/>
            </p:nvGrpSpPr>
            <p:grpSpPr bwMode="auto">
              <a:xfrm flipH="1">
                <a:off x="3642" y="1296"/>
                <a:ext cx="241" cy="233"/>
                <a:chOff x="1360" y="528"/>
                <a:chExt cx="518" cy="432"/>
              </a:xfrm>
            </p:grpSpPr>
            <p:grpSp>
              <p:nvGrpSpPr>
                <p:cNvPr id="745516" name="Group 194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79902" name="Rectangle 19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9903" name="Rectangle 19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79901" name="Text Box 19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574"/>
                  <a:ext cx="51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79886" name="Line 198"/>
            <p:cNvSpPr>
              <a:spLocks noChangeShapeType="1"/>
            </p:cNvSpPr>
            <p:nvPr/>
          </p:nvSpPr>
          <p:spPr bwMode="auto">
            <a:xfrm>
              <a:off x="3936" y="1584"/>
              <a:ext cx="384" cy="1968"/>
            </a:xfrm>
            <a:prstGeom prst="line">
              <a:avLst/>
            </a:prstGeom>
            <a:noFill/>
            <a:ln w="76200">
              <a:solidFill>
                <a:srgbClr val="00CC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45518" name="Slide Number Placeholder 74551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2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Line 2"/>
          <p:cNvSpPr>
            <a:spLocks noChangeShapeType="1"/>
          </p:cNvSpPr>
          <p:nvPr/>
        </p:nvSpPr>
        <p:spPr bwMode="auto">
          <a:xfrm>
            <a:off x="2590800" y="1676400"/>
            <a:ext cx="6311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2670175" y="1295400"/>
            <a:ext cx="2279650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r"/>
            <a:r>
              <a:rPr lang="en-US" sz="1800" b="1" i="1">
                <a:latin typeface="Comic Sans MS" charset="0"/>
              </a:rPr>
              <a:t>Time (clock cycles)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8425" y="1736725"/>
            <a:ext cx="3314700" cy="4197350"/>
            <a:chOff x="62" y="1094"/>
            <a:chExt cx="2088" cy="2644"/>
          </a:xfrm>
        </p:grpSpPr>
        <p:sp>
          <p:nvSpPr>
            <p:cNvPr id="88245" name="Rectangle 5"/>
            <p:cNvSpPr>
              <a:spLocks noChangeArrowheads="1"/>
            </p:cNvSpPr>
            <p:nvPr/>
          </p:nvSpPr>
          <p:spPr bwMode="auto">
            <a:xfrm>
              <a:off x="62" y="1096"/>
              <a:ext cx="246" cy="195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800" b="1" i="1">
                  <a:latin typeface="Comic Sans MS" charset="0"/>
                </a:rPr>
                <a:t>I</a:t>
              </a:r>
            </a:p>
            <a:p>
              <a:pPr algn="r"/>
              <a:r>
                <a:rPr lang="en-US" sz="1800" b="1" i="1">
                  <a:latin typeface="Comic Sans MS" charset="0"/>
                </a:rPr>
                <a:t>n</a:t>
              </a:r>
            </a:p>
            <a:p>
              <a:pPr algn="r"/>
              <a:r>
                <a:rPr lang="en-US" sz="1800" b="1" i="1">
                  <a:latin typeface="Comic Sans MS" charset="0"/>
                </a:rPr>
                <a:t>s</a:t>
              </a:r>
            </a:p>
            <a:p>
              <a:pPr algn="r"/>
              <a:r>
                <a:rPr lang="en-US" sz="1800" b="1" i="1">
                  <a:latin typeface="Comic Sans MS" charset="0"/>
                </a:rPr>
                <a:t>t</a:t>
              </a:r>
            </a:p>
            <a:p>
              <a:pPr algn="r"/>
              <a:r>
                <a:rPr lang="en-US" sz="1800" b="1" i="1">
                  <a:latin typeface="Comic Sans MS" charset="0"/>
                </a:rPr>
                <a:t>r.</a:t>
              </a:r>
            </a:p>
            <a:p>
              <a:pPr algn="r"/>
              <a:endParaRPr lang="en-US" sz="1800" b="1" i="1">
                <a:latin typeface="Comic Sans MS" charset="0"/>
              </a:endParaRPr>
            </a:p>
            <a:p>
              <a:pPr algn="r"/>
              <a:r>
                <a:rPr lang="en-US" sz="1800" b="1" i="1">
                  <a:latin typeface="Comic Sans MS" charset="0"/>
                </a:rPr>
                <a:t>O</a:t>
              </a:r>
            </a:p>
            <a:p>
              <a:pPr algn="r"/>
              <a:r>
                <a:rPr lang="en-US" sz="1800" b="1" i="1">
                  <a:latin typeface="Comic Sans MS" charset="0"/>
                </a:rPr>
                <a:t>r</a:t>
              </a:r>
            </a:p>
            <a:p>
              <a:pPr algn="r"/>
              <a:r>
                <a:rPr lang="en-US" sz="1800" b="1" i="1">
                  <a:latin typeface="Comic Sans MS" charset="0"/>
                </a:rPr>
                <a:t>d</a:t>
              </a:r>
            </a:p>
            <a:p>
              <a:pPr algn="r"/>
              <a:r>
                <a:rPr lang="en-US" sz="1800" b="1" i="1">
                  <a:latin typeface="Comic Sans MS" charset="0"/>
                </a:rPr>
                <a:t>e</a:t>
              </a:r>
            </a:p>
            <a:p>
              <a:pPr algn="r"/>
              <a:r>
                <a:rPr lang="en-US" sz="1800" b="1" i="1">
                  <a:latin typeface="Comic Sans MS" charset="0"/>
                </a:rPr>
                <a:t>r</a:t>
              </a:r>
            </a:p>
          </p:txBody>
        </p:sp>
        <p:sp>
          <p:nvSpPr>
            <p:cNvPr id="88246" name="Line 6"/>
            <p:cNvSpPr>
              <a:spLocks noChangeShapeType="1"/>
            </p:cNvSpPr>
            <p:nvPr/>
          </p:nvSpPr>
          <p:spPr bwMode="auto">
            <a:xfrm>
              <a:off x="375" y="1094"/>
              <a:ext cx="0" cy="26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247" name="Rectangle 7"/>
            <p:cNvSpPr>
              <a:spLocks noChangeArrowheads="1"/>
            </p:cNvSpPr>
            <p:nvPr/>
          </p:nvSpPr>
          <p:spPr bwMode="auto">
            <a:xfrm>
              <a:off x="1163" y="1143"/>
              <a:ext cx="766" cy="247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248" name="Rectangle 8"/>
            <p:cNvSpPr>
              <a:spLocks noChangeArrowheads="1"/>
            </p:cNvSpPr>
            <p:nvPr/>
          </p:nvSpPr>
          <p:spPr bwMode="auto">
            <a:xfrm>
              <a:off x="425" y="1277"/>
              <a:ext cx="1497" cy="51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b="1">
                  <a:latin typeface="Courier New" charset="0"/>
                </a:rPr>
                <a:t>add </a:t>
              </a:r>
              <a:r>
                <a:rPr lang="en-US" b="1">
                  <a:solidFill>
                    <a:schemeClr val="hlink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,r2,r3</a:t>
              </a:r>
            </a:p>
            <a:p>
              <a:pPr algn="r" latinLnBrk="1"/>
              <a:endParaRPr lang="en-US" b="1">
                <a:latin typeface="Courier New" charset="0"/>
              </a:endParaRPr>
            </a:p>
          </p:txBody>
        </p:sp>
        <p:sp>
          <p:nvSpPr>
            <p:cNvPr id="88249" name="Rectangle 9"/>
            <p:cNvSpPr>
              <a:spLocks noChangeArrowheads="1"/>
            </p:cNvSpPr>
            <p:nvPr/>
          </p:nvSpPr>
          <p:spPr bwMode="auto">
            <a:xfrm>
              <a:off x="425" y="1805"/>
              <a:ext cx="1497" cy="51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b="1">
                  <a:latin typeface="Courier New" charset="0"/>
                </a:rPr>
                <a:t>sub r4,</a:t>
              </a:r>
              <a:r>
                <a:rPr lang="en-US" b="1">
                  <a:solidFill>
                    <a:schemeClr val="hlink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,r3</a:t>
              </a:r>
            </a:p>
            <a:p>
              <a:pPr algn="r" latinLnBrk="1"/>
              <a:endParaRPr lang="en-US" b="1">
                <a:latin typeface="Courier New" charset="0"/>
              </a:endParaRPr>
            </a:p>
          </p:txBody>
        </p:sp>
        <p:sp>
          <p:nvSpPr>
            <p:cNvPr id="88250" name="Rectangle 10"/>
            <p:cNvSpPr>
              <a:spLocks noChangeArrowheads="1"/>
            </p:cNvSpPr>
            <p:nvPr/>
          </p:nvSpPr>
          <p:spPr bwMode="auto">
            <a:xfrm>
              <a:off x="425" y="2393"/>
              <a:ext cx="1497" cy="51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b="1">
                  <a:latin typeface="Courier New" charset="0"/>
                </a:rPr>
                <a:t>and r6,</a:t>
              </a:r>
              <a:r>
                <a:rPr lang="en-US" b="1">
                  <a:solidFill>
                    <a:schemeClr val="hlink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,r7</a:t>
              </a:r>
            </a:p>
            <a:p>
              <a:pPr algn="r" latinLnBrk="1"/>
              <a:endParaRPr lang="en-US" b="1">
                <a:latin typeface="Courier New" charset="0"/>
              </a:endParaRPr>
            </a:p>
          </p:txBody>
        </p:sp>
        <p:sp>
          <p:nvSpPr>
            <p:cNvPr id="88251" name="Rectangle 11"/>
            <p:cNvSpPr>
              <a:spLocks noChangeArrowheads="1"/>
            </p:cNvSpPr>
            <p:nvPr/>
          </p:nvSpPr>
          <p:spPr bwMode="auto">
            <a:xfrm>
              <a:off x="431" y="2922"/>
              <a:ext cx="1612" cy="51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b="1">
                  <a:latin typeface="Courier New" charset="0"/>
                </a:rPr>
                <a:t>or   r8,</a:t>
              </a:r>
              <a:r>
                <a:rPr lang="en-US" b="1">
                  <a:solidFill>
                    <a:srgbClr val="00CC00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,r9</a:t>
              </a:r>
            </a:p>
            <a:p>
              <a:pPr algn="r" latinLnBrk="1"/>
              <a:endParaRPr lang="en-US" b="1">
                <a:latin typeface="Courier New" charset="0"/>
              </a:endParaRPr>
            </a:p>
          </p:txBody>
        </p:sp>
        <p:sp>
          <p:nvSpPr>
            <p:cNvPr id="88252" name="Rectangle 12"/>
            <p:cNvSpPr>
              <a:spLocks noChangeArrowheads="1"/>
            </p:cNvSpPr>
            <p:nvPr/>
          </p:nvSpPr>
          <p:spPr bwMode="auto">
            <a:xfrm>
              <a:off x="423" y="3437"/>
              <a:ext cx="1727" cy="28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b="1">
                  <a:latin typeface="Courier New" charset="0"/>
                </a:rPr>
                <a:t>xor r10,</a:t>
              </a:r>
              <a:r>
                <a:rPr lang="en-US" b="1">
                  <a:solidFill>
                    <a:srgbClr val="00CC00"/>
                  </a:solidFill>
                  <a:latin typeface="Courier New" charset="0"/>
                </a:rPr>
                <a:t>r1</a:t>
              </a:r>
              <a:r>
                <a:rPr lang="en-US" b="1">
                  <a:latin typeface="Courier New" charset="0"/>
                </a:rPr>
                <a:t>,r11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903538" y="1922463"/>
            <a:ext cx="3265487" cy="700087"/>
            <a:chOff x="1932" y="1200"/>
            <a:chExt cx="1951" cy="441"/>
          </a:xfrm>
        </p:grpSpPr>
        <p:grpSp>
          <p:nvGrpSpPr>
            <p:cNvPr id="4" name="Group 14"/>
            <p:cNvGrpSpPr>
              <a:grpSpLocks noChangeAspect="1"/>
            </p:cNvGrpSpPr>
            <p:nvPr/>
          </p:nvGrpSpPr>
          <p:grpSpPr bwMode="auto">
            <a:xfrm>
              <a:off x="2420" y="1304"/>
              <a:ext cx="241" cy="233"/>
              <a:chOff x="1355" y="528"/>
              <a:chExt cx="522" cy="432"/>
            </a:xfrm>
          </p:grpSpPr>
          <p:grpSp>
            <p:nvGrpSpPr>
              <p:cNvPr id="5" name="Group 15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88243" name="Rectangle 16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244" name="Rectangle 17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88242" name="Text Box 18"/>
              <p:cNvSpPr txBox="1">
                <a:spLocks noChangeAspect="1" noChangeArrowheads="1"/>
              </p:cNvSpPr>
              <p:nvPr/>
            </p:nvSpPr>
            <p:spPr bwMode="auto">
              <a:xfrm>
                <a:off x="1355" y="574"/>
                <a:ext cx="522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  <p:sp>
          <p:nvSpPr>
            <p:cNvPr id="88213" name="Line 19"/>
            <p:cNvSpPr>
              <a:spLocks noChangeAspect="1" noChangeShapeType="1"/>
            </p:cNvSpPr>
            <p:nvPr/>
          </p:nvSpPr>
          <p:spPr bwMode="auto">
            <a:xfrm>
              <a:off x="2651" y="1351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214" name="Line 20"/>
            <p:cNvSpPr>
              <a:spLocks noChangeAspect="1" noChangeShapeType="1"/>
            </p:cNvSpPr>
            <p:nvPr/>
          </p:nvSpPr>
          <p:spPr bwMode="auto">
            <a:xfrm>
              <a:off x="2651" y="1490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21"/>
            <p:cNvGrpSpPr>
              <a:grpSpLocks noChangeAspect="1"/>
            </p:cNvGrpSpPr>
            <p:nvPr/>
          </p:nvGrpSpPr>
          <p:grpSpPr bwMode="auto">
            <a:xfrm>
              <a:off x="2851" y="1235"/>
              <a:ext cx="204" cy="371"/>
              <a:chOff x="2991" y="411"/>
              <a:chExt cx="368" cy="768"/>
            </a:xfrm>
          </p:grpSpPr>
          <p:sp>
            <p:nvSpPr>
              <p:cNvPr id="88237" name="AutoShape 22"/>
              <p:cNvSpPr>
                <a:spLocks noChangeAspect="1" noChangeArrowheads="1"/>
              </p:cNvSpPr>
              <p:nvPr/>
            </p:nvSpPr>
            <p:spPr bwMode="auto">
              <a:xfrm rot="-5400000">
                <a:off x="2798" y="626"/>
                <a:ext cx="768" cy="337"/>
              </a:xfrm>
              <a:custGeom>
                <a:avLst/>
                <a:gdLst>
                  <a:gd name="T0" fmla="*/ 672 w 21600"/>
                  <a:gd name="T1" fmla="*/ 169 h 21600"/>
                  <a:gd name="T2" fmla="*/ 384 w 21600"/>
                  <a:gd name="T3" fmla="*/ 337 h 21600"/>
                  <a:gd name="T4" fmla="*/ 96 w 21600"/>
                  <a:gd name="T5" fmla="*/ 169 h 21600"/>
                  <a:gd name="T6" fmla="*/ 384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487 h 21600"/>
                  <a:gd name="T14" fmla="*/ 17100 w 21600"/>
                  <a:gd name="T15" fmla="*/ 1711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8238" name="AutoShape 23"/>
              <p:cNvSpPr>
                <a:spLocks noChangeAspect="1" noChangeArrowheads="1"/>
              </p:cNvSpPr>
              <p:nvPr/>
            </p:nvSpPr>
            <p:spPr bwMode="auto">
              <a:xfrm rot="5400000">
                <a:off x="2957" y="705"/>
                <a:ext cx="248" cy="18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239" name="Freeform 24"/>
              <p:cNvSpPr>
                <a:spLocks noChangeAspect="1"/>
              </p:cNvSpPr>
              <p:nvPr/>
            </p:nvSpPr>
            <p:spPr bwMode="auto">
              <a:xfrm rot="5400000">
                <a:off x="2974" y="725"/>
                <a:ext cx="218" cy="139"/>
              </a:xfrm>
              <a:custGeom>
                <a:avLst/>
                <a:gdLst>
                  <a:gd name="T0" fmla="*/ 0 w 384"/>
                  <a:gd name="T1" fmla="*/ 288 h 288"/>
                  <a:gd name="T2" fmla="*/ 192 w 384"/>
                  <a:gd name="T3" fmla="*/ 0 h 288"/>
                  <a:gd name="T4" fmla="*/ 384 w 384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288"/>
                  <a:gd name="T11" fmla="*/ 384 w 384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288">
                    <a:moveTo>
                      <a:pt x="0" y="288"/>
                    </a:moveTo>
                    <a:lnTo>
                      <a:pt x="192" y="0"/>
                    </a:lnTo>
                    <a:lnTo>
                      <a:pt x="384" y="288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240" name="Text Box 25"/>
              <p:cNvSpPr txBox="1">
                <a:spLocks noChangeAspect="1" noChangeArrowheads="1"/>
              </p:cNvSpPr>
              <p:nvPr/>
            </p:nvSpPr>
            <p:spPr bwMode="auto">
              <a:xfrm rot="-5400000">
                <a:off x="2940" y="615"/>
                <a:ext cx="575" cy="26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ALU</a:t>
                </a:r>
              </a:p>
            </p:txBody>
          </p:sp>
        </p:grpSp>
        <p:sp>
          <p:nvSpPr>
            <p:cNvPr id="88216" name="Line 26"/>
            <p:cNvSpPr>
              <a:spLocks noChangeAspect="1" noChangeShapeType="1"/>
            </p:cNvSpPr>
            <p:nvPr/>
          </p:nvSpPr>
          <p:spPr bwMode="auto">
            <a:xfrm>
              <a:off x="3052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217" name="Line 27"/>
            <p:cNvSpPr>
              <a:spLocks noChangeAspect="1" noChangeShapeType="1"/>
            </p:cNvSpPr>
            <p:nvPr/>
          </p:nvSpPr>
          <p:spPr bwMode="auto">
            <a:xfrm>
              <a:off x="3475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28"/>
            <p:cNvGrpSpPr>
              <a:grpSpLocks noChangeAspect="1"/>
            </p:cNvGrpSpPr>
            <p:nvPr/>
          </p:nvGrpSpPr>
          <p:grpSpPr bwMode="auto">
            <a:xfrm>
              <a:off x="3180" y="1305"/>
              <a:ext cx="333" cy="232"/>
              <a:chOff x="3790" y="576"/>
              <a:chExt cx="720" cy="480"/>
            </a:xfrm>
          </p:grpSpPr>
          <p:sp>
            <p:nvSpPr>
              <p:cNvPr id="88235" name="Rectangle 29"/>
              <p:cNvSpPr>
                <a:spLocks noChangeAspect="1" noChangeArrowheads="1"/>
              </p:cNvSpPr>
              <p:nvPr/>
            </p:nvSpPr>
            <p:spPr bwMode="auto">
              <a:xfrm>
                <a:off x="3915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8236" name="Text Box 30"/>
              <p:cNvSpPr txBox="1">
                <a:spLocks noChangeAspect="1" noChangeArrowheads="1"/>
              </p:cNvSpPr>
              <p:nvPr/>
            </p:nvSpPr>
            <p:spPr bwMode="auto">
              <a:xfrm>
                <a:off x="3790" y="628"/>
                <a:ext cx="720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DMem</a:t>
                </a:r>
              </a:p>
            </p:txBody>
          </p:sp>
        </p:grpSp>
        <p:sp>
          <p:nvSpPr>
            <p:cNvPr id="88219" name="Freeform 31"/>
            <p:cNvSpPr>
              <a:spLocks noChangeAspect="1"/>
            </p:cNvSpPr>
            <p:nvPr/>
          </p:nvSpPr>
          <p:spPr bwMode="auto">
            <a:xfrm>
              <a:off x="3208" y="1421"/>
              <a:ext cx="332" cy="185"/>
            </a:xfrm>
            <a:custGeom>
              <a:avLst/>
              <a:gdLst>
                <a:gd name="T0" fmla="*/ 0 w 816"/>
                <a:gd name="T1" fmla="*/ 0 h 384"/>
                <a:gd name="T2" fmla="*/ 0 w 816"/>
                <a:gd name="T3" fmla="*/ 384 h 384"/>
                <a:gd name="T4" fmla="*/ 720 w 816"/>
                <a:gd name="T5" fmla="*/ 384 h 384"/>
                <a:gd name="T6" fmla="*/ 720 w 816"/>
                <a:gd name="T7" fmla="*/ 144 h 384"/>
                <a:gd name="T8" fmla="*/ 816 w 816"/>
                <a:gd name="T9" fmla="*/ 144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384"/>
                <a:gd name="T17" fmla="*/ 816 w 816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384">
                  <a:moveTo>
                    <a:pt x="0" y="0"/>
                  </a:moveTo>
                  <a:lnTo>
                    <a:pt x="0" y="384"/>
                  </a:lnTo>
                  <a:lnTo>
                    <a:pt x="720" y="384"/>
                  </a:lnTo>
                  <a:lnTo>
                    <a:pt x="720" y="144"/>
                  </a:lnTo>
                  <a:lnTo>
                    <a:pt x="816" y="144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220" name="Line 32"/>
            <p:cNvSpPr>
              <a:spLocks noChangeAspect="1" noChangeShapeType="1"/>
            </p:cNvSpPr>
            <p:nvPr/>
          </p:nvSpPr>
          <p:spPr bwMode="auto">
            <a:xfrm>
              <a:off x="2199" y="1491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221" name="Line 33"/>
            <p:cNvSpPr>
              <a:spLocks noChangeAspect="1" noChangeShapeType="1"/>
            </p:cNvSpPr>
            <p:nvPr/>
          </p:nvSpPr>
          <p:spPr bwMode="auto">
            <a:xfrm>
              <a:off x="2169" y="1351"/>
              <a:ext cx="2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34"/>
            <p:cNvGrpSpPr>
              <a:grpSpLocks noChangeAspect="1"/>
            </p:cNvGrpSpPr>
            <p:nvPr/>
          </p:nvGrpSpPr>
          <p:grpSpPr bwMode="auto">
            <a:xfrm>
              <a:off x="1932" y="1305"/>
              <a:ext cx="351" cy="232"/>
              <a:chOff x="1058" y="576"/>
              <a:chExt cx="758" cy="480"/>
            </a:xfrm>
          </p:grpSpPr>
          <p:sp>
            <p:nvSpPr>
              <p:cNvPr id="88233" name="Rectangle 35"/>
              <p:cNvSpPr>
                <a:spLocks noChangeAspect="1" noChangeArrowheads="1"/>
              </p:cNvSpPr>
              <p:nvPr/>
            </p:nvSpPr>
            <p:spPr bwMode="auto">
              <a:xfrm>
                <a:off x="1197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8234" name="Text Box 36"/>
              <p:cNvSpPr txBox="1">
                <a:spLocks noChangeAspect="1" noChangeArrowheads="1"/>
              </p:cNvSpPr>
              <p:nvPr/>
            </p:nvSpPr>
            <p:spPr bwMode="auto">
              <a:xfrm>
                <a:off x="1058" y="628"/>
                <a:ext cx="758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Ifetch</a:t>
                </a:r>
              </a:p>
            </p:txBody>
          </p:sp>
        </p:grpSp>
        <p:grpSp>
          <p:nvGrpSpPr>
            <p:cNvPr id="9" name="Group 37"/>
            <p:cNvGrpSpPr>
              <a:grpSpLocks/>
            </p:cNvGrpSpPr>
            <p:nvPr/>
          </p:nvGrpSpPr>
          <p:grpSpPr bwMode="auto">
            <a:xfrm>
              <a:off x="2288" y="1200"/>
              <a:ext cx="1297" cy="441"/>
              <a:chOff x="2112" y="528"/>
              <a:chExt cx="2088" cy="681"/>
            </a:xfrm>
          </p:grpSpPr>
          <p:sp>
            <p:nvSpPr>
              <p:cNvPr id="88229" name="Rectangle 38"/>
              <p:cNvSpPr>
                <a:spLocks noChangeAspect="1" noChangeArrowheads="1"/>
              </p:cNvSpPr>
              <p:nvPr/>
            </p:nvSpPr>
            <p:spPr bwMode="auto">
              <a:xfrm>
                <a:off x="2784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230" name="Rectangle 39"/>
              <p:cNvSpPr>
                <a:spLocks noChangeAspect="1" noChangeArrowheads="1"/>
              </p:cNvSpPr>
              <p:nvPr/>
            </p:nvSpPr>
            <p:spPr bwMode="auto">
              <a:xfrm>
                <a:off x="4128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231" name="Rectangle 40"/>
              <p:cNvSpPr>
                <a:spLocks noChangeAspect="1" noChangeArrowheads="1"/>
              </p:cNvSpPr>
              <p:nvPr/>
            </p:nvSpPr>
            <p:spPr bwMode="auto">
              <a:xfrm>
                <a:off x="2112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232" name="Rectangle 41"/>
              <p:cNvSpPr>
                <a:spLocks noChangeAspect="1" noChangeArrowheads="1"/>
              </p:cNvSpPr>
              <p:nvPr/>
            </p:nvSpPr>
            <p:spPr bwMode="auto">
              <a:xfrm>
                <a:off x="3456" y="532"/>
                <a:ext cx="71" cy="672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42"/>
            <p:cNvGrpSpPr>
              <a:grpSpLocks noChangeAspect="1"/>
            </p:cNvGrpSpPr>
            <p:nvPr/>
          </p:nvGrpSpPr>
          <p:grpSpPr bwMode="auto">
            <a:xfrm flipH="1">
              <a:off x="3642" y="1296"/>
              <a:ext cx="241" cy="233"/>
              <a:chOff x="1360" y="528"/>
              <a:chExt cx="518" cy="432"/>
            </a:xfrm>
          </p:grpSpPr>
          <p:grpSp>
            <p:nvGrpSpPr>
              <p:cNvPr id="11" name="Group 43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88227" name="Rectangle 44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228" name="Rectangle 45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88226" name="Text Box 46"/>
              <p:cNvSpPr txBox="1">
                <a:spLocks noChangeAspect="1" noChangeArrowheads="1"/>
              </p:cNvSpPr>
              <p:nvPr/>
            </p:nvSpPr>
            <p:spPr bwMode="auto">
              <a:xfrm>
                <a:off x="1360" y="574"/>
                <a:ext cx="518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</p:grpSp>
      <p:grpSp>
        <p:nvGrpSpPr>
          <p:cNvPr id="12" name="Group 47"/>
          <p:cNvGrpSpPr>
            <a:grpSpLocks/>
          </p:cNvGrpSpPr>
          <p:nvPr/>
        </p:nvGrpSpPr>
        <p:grpSpPr bwMode="auto">
          <a:xfrm>
            <a:off x="5705475" y="5249863"/>
            <a:ext cx="3263900" cy="700087"/>
            <a:chOff x="1933" y="1200"/>
            <a:chExt cx="1950" cy="441"/>
          </a:xfrm>
        </p:grpSpPr>
        <p:grpSp>
          <p:nvGrpSpPr>
            <p:cNvPr id="13" name="Group 48"/>
            <p:cNvGrpSpPr>
              <a:grpSpLocks noChangeAspect="1"/>
            </p:cNvGrpSpPr>
            <p:nvPr/>
          </p:nvGrpSpPr>
          <p:grpSpPr bwMode="auto">
            <a:xfrm>
              <a:off x="2420" y="1304"/>
              <a:ext cx="240" cy="233"/>
              <a:chOff x="1355" y="528"/>
              <a:chExt cx="520" cy="432"/>
            </a:xfrm>
          </p:grpSpPr>
          <p:grpSp>
            <p:nvGrpSpPr>
              <p:cNvPr id="14" name="Group 49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88210" name="Rectangle 50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211" name="Rectangle 51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88209" name="Text Box 52"/>
              <p:cNvSpPr txBox="1">
                <a:spLocks noChangeAspect="1" noChangeArrowheads="1"/>
              </p:cNvSpPr>
              <p:nvPr/>
            </p:nvSpPr>
            <p:spPr bwMode="auto">
              <a:xfrm>
                <a:off x="1355" y="574"/>
                <a:ext cx="520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  <p:sp>
          <p:nvSpPr>
            <p:cNvPr id="88180" name="Line 53"/>
            <p:cNvSpPr>
              <a:spLocks noChangeAspect="1" noChangeShapeType="1"/>
            </p:cNvSpPr>
            <p:nvPr/>
          </p:nvSpPr>
          <p:spPr bwMode="auto">
            <a:xfrm>
              <a:off x="2651" y="1351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81" name="Line 54"/>
            <p:cNvSpPr>
              <a:spLocks noChangeAspect="1" noChangeShapeType="1"/>
            </p:cNvSpPr>
            <p:nvPr/>
          </p:nvSpPr>
          <p:spPr bwMode="auto">
            <a:xfrm>
              <a:off x="2651" y="1490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5" name="Group 55"/>
            <p:cNvGrpSpPr>
              <a:grpSpLocks noChangeAspect="1"/>
            </p:cNvGrpSpPr>
            <p:nvPr/>
          </p:nvGrpSpPr>
          <p:grpSpPr bwMode="auto">
            <a:xfrm>
              <a:off x="2851" y="1235"/>
              <a:ext cx="205" cy="371"/>
              <a:chOff x="2991" y="411"/>
              <a:chExt cx="370" cy="768"/>
            </a:xfrm>
          </p:grpSpPr>
          <p:sp>
            <p:nvSpPr>
              <p:cNvPr id="88204" name="AutoShape 56"/>
              <p:cNvSpPr>
                <a:spLocks noChangeAspect="1" noChangeArrowheads="1"/>
              </p:cNvSpPr>
              <p:nvPr/>
            </p:nvSpPr>
            <p:spPr bwMode="auto">
              <a:xfrm rot="-5400000">
                <a:off x="2798" y="626"/>
                <a:ext cx="768" cy="337"/>
              </a:xfrm>
              <a:custGeom>
                <a:avLst/>
                <a:gdLst>
                  <a:gd name="T0" fmla="*/ 672 w 21600"/>
                  <a:gd name="T1" fmla="*/ 169 h 21600"/>
                  <a:gd name="T2" fmla="*/ 384 w 21600"/>
                  <a:gd name="T3" fmla="*/ 337 h 21600"/>
                  <a:gd name="T4" fmla="*/ 96 w 21600"/>
                  <a:gd name="T5" fmla="*/ 169 h 21600"/>
                  <a:gd name="T6" fmla="*/ 384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487 h 21600"/>
                  <a:gd name="T14" fmla="*/ 17100 w 21600"/>
                  <a:gd name="T15" fmla="*/ 1711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8205" name="AutoShape 57"/>
              <p:cNvSpPr>
                <a:spLocks noChangeAspect="1" noChangeArrowheads="1"/>
              </p:cNvSpPr>
              <p:nvPr/>
            </p:nvSpPr>
            <p:spPr bwMode="auto">
              <a:xfrm rot="5400000">
                <a:off x="2957" y="705"/>
                <a:ext cx="248" cy="18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206" name="Freeform 58"/>
              <p:cNvSpPr>
                <a:spLocks noChangeAspect="1"/>
              </p:cNvSpPr>
              <p:nvPr/>
            </p:nvSpPr>
            <p:spPr bwMode="auto">
              <a:xfrm rot="5400000">
                <a:off x="2974" y="725"/>
                <a:ext cx="218" cy="139"/>
              </a:xfrm>
              <a:custGeom>
                <a:avLst/>
                <a:gdLst>
                  <a:gd name="T0" fmla="*/ 0 w 384"/>
                  <a:gd name="T1" fmla="*/ 288 h 288"/>
                  <a:gd name="T2" fmla="*/ 192 w 384"/>
                  <a:gd name="T3" fmla="*/ 0 h 288"/>
                  <a:gd name="T4" fmla="*/ 384 w 384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288"/>
                  <a:gd name="T11" fmla="*/ 384 w 384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288">
                    <a:moveTo>
                      <a:pt x="0" y="288"/>
                    </a:moveTo>
                    <a:lnTo>
                      <a:pt x="192" y="0"/>
                    </a:lnTo>
                    <a:lnTo>
                      <a:pt x="384" y="288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207" name="Text Box 59"/>
              <p:cNvSpPr txBox="1">
                <a:spLocks noChangeAspect="1" noChangeArrowheads="1"/>
              </p:cNvSpPr>
              <p:nvPr/>
            </p:nvSpPr>
            <p:spPr bwMode="auto">
              <a:xfrm rot="-5400000">
                <a:off x="2941" y="617"/>
                <a:ext cx="575" cy="26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ALU</a:t>
                </a:r>
              </a:p>
            </p:txBody>
          </p:sp>
        </p:grpSp>
        <p:sp>
          <p:nvSpPr>
            <p:cNvPr id="88183" name="Line 60"/>
            <p:cNvSpPr>
              <a:spLocks noChangeAspect="1" noChangeShapeType="1"/>
            </p:cNvSpPr>
            <p:nvPr/>
          </p:nvSpPr>
          <p:spPr bwMode="auto">
            <a:xfrm>
              <a:off x="3052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84" name="Line 61"/>
            <p:cNvSpPr>
              <a:spLocks noChangeAspect="1" noChangeShapeType="1"/>
            </p:cNvSpPr>
            <p:nvPr/>
          </p:nvSpPr>
          <p:spPr bwMode="auto">
            <a:xfrm>
              <a:off x="3475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6" name="Group 62"/>
            <p:cNvGrpSpPr>
              <a:grpSpLocks noChangeAspect="1"/>
            </p:cNvGrpSpPr>
            <p:nvPr/>
          </p:nvGrpSpPr>
          <p:grpSpPr bwMode="auto">
            <a:xfrm>
              <a:off x="3180" y="1305"/>
              <a:ext cx="333" cy="232"/>
              <a:chOff x="3790" y="576"/>
              <a:chExt cx="720" cy="480"/>
            </a:xfrm>
          </p:grpSpPr>
          <p:sp>
            <p:nvSpPr>
              <p:cNvPr id="88202" name="Rectangle 63"/>
              <p:cNvSpPr>
                <a:spLocks noChangeAspect="1" noChangeArrowheads="1"/>
              </p:cNvSpPr>
              <p:nvPr/>
            </p:nvSpPr>
            <p:spPr bwMode="auto">
              <a:xfrm>
                <a:off x="3915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8203" name="Text Box 64"/>
              <p:cNvSpPr txBox="1">
                <a:spLocks noChangeAspect="1" noChangeArrowheads="1"/>
              </p:cNvSpPr>
              <p:nvPr/>
            </p:nvSpPr>
            <p:spPr bwMode="auto">
              <a:xfrm>
                <a:off x="3790" y="628"/>
                <a:ext cx="720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DMem</a:t>
                </a:r>
              </a:p>
            </p:txBody>
          </p:sp>
        </p:grpSp>
        <p:sp>
          <p:nvSpPr>
            <p:cNvPr id="88186" name="Freeform 65"/>
            <p:cNvSpPr>
              <a:spLocks noChangeAspect="1"/>
            </p:cNvSpPr>
            <p:nvPr/>
          </p:nvSpPr>
          <p:spPr bwMode="auto">
            <a:xfrm>
              <a:off x="3208" y="1421"/>
              <a:ext cx="332" cy="185"/>
            </a:xfrm>
            <a:custGeom>
              <a:avLst/>
              <a:gdLst>
                <a:gd name="T0" fmla="*/ 0 w 816"/>
                <a:gd name="T1" fmla="*/ 0 h 384"/>
                <a:gd name="T2" fmla="*/ 0 w 816"/>
                <a:gd name="T3" fmla="*/ 384 h 384"/>
                <a:gd name="T4" fmla="*/ 720 w 816"/>
                <a:gd name="T5" fmla="*/ 384 h 384"/>
                <a:gd name="T6" fmla="*/ 720 w 816"/>
                <a:gd name="T7" fmla="*/ 144 h 384"/>
                <a:gd name="T8" fmla="*/ 816 w 816"/>
                <a:gd name="T9" fmla="*/ 144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384"/>
                <a:gd name="T17" fmla="*/ 816 w 816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384">
                  <a:moveTo>
                    <a:pt x="0" y="0"/>
                  </a:moveTo>
                  <a:lnTo>
                    <a:pt x="0" y="384"/>
                  </a:lnTo>
                  <a:lnTo>
                    <a:pt x="720" y="384"/>
                  </a:lnTo>
                  <a:lnTo>
                    <a:pt x="720" y="144"/>
                  </a:lnTo>
                  <a:lnTo>
                    <a:pt x="816" y="144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87" name="Line 66"/>
            <p:cNvSpPr>
              <a:spLocks noChangeAspect="1" noChangeShapeType="1"/>
            </p:cNvSpPr>
            <p:nvPr/>
          </p:nvSpPr>
          <p:spPr bwMode="auto">
            <a:xfrm>
              <a:off x="2199" y="1491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88" name="Line 67"/>
            <p:cNvSpPr>
              <a:spLocks noChangeAspect="1" noChangeShapeType="1"/>
            </p:cNvSpPr>
            <p:nvPr/>
          </p:nvSpPr>
          <p:spPr bwMode="auto">
            <a:xfrm>
              <a:off x="2169" y="1351"/>
              <a:ext cx="2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7" name="Group 68"/>
            <p:cNvGrpSpPr>
              <a:grpSpLocks noChangeAspect="1"/>
            </p:cNvGrpSpPr>
            <p:nvPr/>
          </p:nvGrpSpPr>
          <p:grpSpPr bwMode="auto">
            <a:xfrm>
              <a:off x="1933" y="1305"/>
              <a:ext cx="351" cy="232"/>
              <a:chOff x="1061" y="576"/>
              <a:chExt cx="758" cy="480"/>
            </a:xfrm>
          </p:grpSpPr>
          <p:sp>
            <p:nvSpPr>
              <p:cNvPr id="88200" name="Rectangle 69"/>
              <p:cNvSpPr>
                <a:spLocks noChangeAspect="1" noChangeArrowheads="1"/>
              </p:cNvSpPr>
              <p:nvPr/>
            </p:nvSpPr>
            <p:spPr bwMode="auto">
              <a:xfrm>
                <a:off x="1197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8201" name="Text Box 70"/>
              <p:cNvSpPr txBox="1">
                <a:spLocks noChangeAspect="1" noChangeArrowheads="1"/>
              </p:cNvSpPr>
              <p:nvPr/>
            </p:nvSpPr>
            <p:spPr bwMode="auto">
              <a:xfrm>
                <a:off x="1061" y="628"/>
                <a:ext cx="758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Ifetch</a:t>
                </a:r>
              </a:p>
            </p:txBody>
          </p:sp>
        </p:grpSp>
        <p:grpSp>
          <p:nvGrpSpPr>
            <p:cNvPr id="18" name="Group 71"/>
            <p:cNvGrpSpPr>
              <a:grpSpLocks/>
            </p:cNvGrpSpPr>
            <p:nvPr/>
          </p:nvGrpSpPr>
          <p:grpSpPr bwMode="auto">
            <a:xfrm>
              <a:off x="2288" y="1200"/>
              <a:ext cx="1297" cy="441"/>
              <a:chOff x="2112" y="528"/>
              <a:chExt cx="2088" cy="681"/>
            </a:xfrm>
          </p:grpSpPr>
          <p:sp>
            <p:nvSpPr>
              <p:cNvPr id="88196" name="Rectangle 72"/>
              <p:cNvSpPr>
                <a:spLocks noChangeAspect="1" noChangeArrowheads="1"/>
              </p:cNvSpPr>
              <p:nvPr/>
            </p:nvSpPr>
            <p:spPr bwMode="auto">
              <a:xfrm>
                <a:off x="2784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97" name="Rectangle 73"/>
              <p:cNvSpPr>
                <a:spLocks noChangeAspect="1" noChangeArrowheads="1"/>
              </p:cNvSpPr>
              <p:nvPr/>
            </p:nvSpPr>
            <p:spPr bwMode="auto">
              <a:xfrm>
                <a:off x="4128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98" name="Rectangle 74"/>
              <p:cNvSpPr>
                <a:spLocks noChangeAspect="1" noChangeArrowheads="1"/>
              </p:cNvSpPr>
              <p:nvPr/>
            </p:nvSpPr>
            <p:spPr bwMode="auto">
              <a:xfrm>
                <a:off x="2112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99" name="Rectangle 75"/>
              <p:cNvSpPr>
                <a:spLocks noChangeAspect="1" noChangeArrowheads="1"/>
              </p:cNvSpPr>
              <p:nvPr/>
            </p:nvSpPr>
            <p:spPr bwMode="auto">
              <a:xfrm>
                <a:off x="3456" y="532"/>
                <a:ext cx="71" cy="672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9" name="Group 76"/>
            <p:cNvGrpSpPr>
              <a:grpSpLocks noChangeAspect="1"/>
            </p:cNvGrpSpPr>
            <p:nvPr/>
          </p:nvGrpSpPr>
          <p:grpSpPr bwMode="auto">
            <a:xfrm flipH="1">
              <a:off x="3642" y="1296"/>
              <a:ext cx="241" cy="233"/>
              <a:chOff x="1360" y="528"/>
              <a:chExt cx="518" cy="432"/>
            </a:xfrm>
          </p:grpSpPr>
          <p:grpSp>
            <p:nvGrpSpPr>
              <p:cNvPr id="20" name="Group 77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88194" name="Rectangle 78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195" name="Rectangle 79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88193" name="Text Box 80"/>
              <p:cNvSpPr txBox="1">
                <a:spLocks noChangeAspect="1" noChangeArrowheads="1"/>
              </p:cNvSpPr>
              <p:nvPr/>
            </p:nvSpPr>
            <p:spPr bwMode="auto">
              <a:xfrm>
                <a:off x="1360" y="574"/>
                <a:ext cx="518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</p:grpSp>
      <p:grpSp>
        <p:nvGrpSpPr>
          <p:cNvPr id="21" name="Group 81"/>
          <p:cNvGrpSpPr>
            <a:grpSpLocks/>
          </p:cNvGrpSpPr>
          <p:nvPr/>
        </p:nvGrpSpPr>
        <p:grpSpPr bwMode="auto">
          <a:xfrm>
            <a:off x="3597275" y="2271713"/>
            <a:ext cx="3267075" cy="1176337"/>
            <a:chOff x="2266" y="1431"/>
            <a:chExt cx="2058" cy="741"/>
          </a:xfrm>
        </p:grpSpPr>
        <p:grpSp>
          <p:nvGrpSpPr>
            <p:cNvPr id="22" name="Group 82"/>
            <p:cNvGrpSpPr>
              <a:grpSpLocks/>
            </p:cNvGrpSpPr>
            <p:nvPr/>
          </p:nvGrpSpPr>
          <p:grpSpPr bwMode="auto">
            <a:xfrm>
              <a:off x="2266" y="1731"/>
              <a:ext cx="2058" cy="441"/>
              <a:chOff x="1933" y="1200"/>
              <a:chExt cx="1952" cy="441"/>
            </a:xfrm>
          </p:grpSpPr>
          <p:grpSp>
            <p:nvGrpSpPr>
              <p:cNvPr id="23" name="Group 83"/>
              <p:cNvGrpSpPr>
                <a:grpSpLocks noChangeAspect="1"/>
              </p:cNvGrpSpPr>
              <p:nvPr/>
            </p:nvGrpSpPr>
            <p:grpSpPr bwMode="auto">
              <a:xfrm>
                <a:off x="2422" y="1304"/>
                <a:ext cx="241" cy="233"/>
                <a:chOff x="1359" y="528"/>
                <a:chExt cx="522" cy="432"/>
              </a:xfrm>
            </p:grpSpPr>
            <p:grpSp>
              <p:nvGrpSpPr>
                <p:cNvPr id="24" name="Group 84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88177" name="Rectangle 8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8178" name="Rectangle 8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88176" name="Text Box 8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59" y="574"/>
                  <a:ext cx="522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88147" name="Line 88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48" name="Line 89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5" name="Group 90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05" cy="371"/>
                <a:chOff x="2991" y="411"/>
                <a:chExt cx="370" cy="768"/>
              </a:xfrm>
            </p:grpSpPr>
            <p:sp>
              <p:nvSpPr>
                <p:cNvPr id="88171" name="AutoShape 91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88172" name="AutoShape 92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173" name="Freeform 93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174" name="Text Box 94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1" y="617"/>
                  <a:ext cx="575" cy="26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88150" name="Line 95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51" name="Line 96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6" name="Group 97"/>
              <p:cNvGrpSpPr>
                <a:grpSpLocks noChangeAspect="1"/>
              </p:cNvGrpSpPr>
              <p:nvPr/>
            </p:nvGrpSpPr>
            <p:grpSpPr bwMode="auto">
              <a:xfrm>
                <a:off x="3184" y="1305"/>
                <a:ext cx="333" cy="232"/>
                <a:chOff x="3798" y="576"/>
                <a:chExt cx="721" cy="480"/>
              </a:xfrm>
            </p:grpSpPr>
            <p:sp>
              <p:nvSpPr>
                <p:cNvPr id="88169" name="Rectangle 98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88170" name="Text Box 9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98" y="628"/>
                  <a:ext cx="721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88153" name="Freeform 100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54" name="Line 101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55" name="Line 102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7" name="Group 103"/>
              <p:cNvGrpSpPr>
                <a:grpSpLocks noChangeAspect="1"/>
              </p:cNvGrpSpPr>
              <p:nvPr/>
            </p:nvGrpSpPr>
            <p:grpSpPr bwMode="auto">
              <a:xfrm>
                <a:off x="1933" y="1305"/>
                <a:ext cx="351" cy="232"/>
                <a:chOff x="1061" y="576"/>
                <a:chExt cx="757" cy="480"/>
              </a:xfrm>
            </p:grpSpPr>
            <p:sp>
              <p:nvSpPr>
                <p:cNvPr id="88167" name="Rectangle 104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88168" name="Text Box 10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61" y="628"/>
                  <a:ext cx="757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28" name="Group 106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88163" name="Rectangle 107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164" name="Rectangle 108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165" name="Rectangle 109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166" name="Rectangle 110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9" name="Group 111"/>
              <p:cNvGrpSpPr>
                <a:grpSpLocks noChangeAspect="1"/>
              </p:cNvGrpSpPr>
              <p:nvPr/>
            </p:nvGrpSpPr>
            <p:grpSpPr bwMode="auto">
              <a:xfrm flipH="1">
                <a:off x="3644" y="1296"/>
                <a:ext cx="241" cy="233"/>
                <a:chOff x="1364" y="528"/>
                <a:chExt cx="518" cy="432"/>
              </a:xfrm>
            </p:grpSpPr>
            <p:grpSp>
              <p:nvGrpSpPr>
                <p:cNvPr id="30" name="Group 112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88161" name="Rectangle 11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8162" name="Rectangle 11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88160" name="Text Box 11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4" y="574"/>
                  <a:ext cx="51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88145" name="Line 116"/>
            <p:cNvSpPr>
              <a:spLocks noChangeShapeType="1"/>
            </p:cNvSpPr>
            <p:nvPr/>
          </p:nvSpPr>
          <p:spPr bwMode="auto">
            <a:xfrm>
              <a:off x="3115" y="1431"/>
              <a:ext cx="118" cy="452"/>
            </a:xfrm>
            <a:prstGeom prst="line">
              <a:avLst/>
            </a:prstGeom>
            <a:noFill/>
            <a:ln w="76200">
              <a:solidFill>
                <a:srgbClr val="00CC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1" name="Group 117"/>
          <p:cNvGrpSpPr>
            <a:grpSpLocks/>
          </p:cNvGrpSpPr>
          <p:nvPr/>
        </p:nvGrpSpPr>
        <p:grpSpPr bwMode="auto">
          <a:xfrm>
            <a:off x="4298950" y="2252663"/>
            <a:ext cx="3265488" cy="2046287"/>
            <a:chOff x="2708" y="1419"/>
            <a:chExt cx="2057" cy="1289"/>
          </a:xfrm>
        </p:grpSpPr>
        <p:grpSp>
          <p:nvGrpSpPr>
            <p:cNvPr id="749728" name="Group 118"/>
            <p:cNvGrpSpPr>
              <a:grpSpLocks/>
            </p:cNvGrpSpPr>
            <p:nvPr/>
          </p:nvGrpSpPr>
          <p:grpSpPr bwMode="auto">
            <a:xfrm>
              <a:off x="2708" y="2267"/>
              <a:ext cx="2057" cy="441"/>
              <a:chOff x="1933" y="1200"/>
              <a:chExt cx="1951" cy="441"/>
            </a:xfrm>
          </p:grpSpPr>
          <p:grpSp>
            <p:nvGrpSpPr>
              <p:cNvPr id="749729" name="Group 119"/>
              <p:cNvGrpSpPr>
                <a:grpSpLocks noChangeAspect="1"/>
              </p:cNvGrpSpPr>
              <p:nvPr/>
            </p:nvGrpSpPr>
            <p:grpSpPr bwMode="auto">
              <a:xfrm>
                <a:off x="2421" y="1304"/>
                <a:ext cx="241" cy="233"/>
                <a:chOff x="1357" y="528"/>
                <a:chExt cx="522" cy="432"/>
              </a:xfrm>
            </p:grpSpPr>
            <p:grpSp>
              <p:nvGrpSpPr>
                <p:cNvPr id="749730" name="Group 120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88142" name="Rectangle 12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8143" name="Rectangle 12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88141" name="Text Box 12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57" y="574"/>
                  <a:ext cx="522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88112" name="Line 124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13" name="Line 125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49731" name="Group 126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201" cy="371"/>
                <a:chOff x="2991" y="411"/>
                <a:chExt cx="362" cy="768"/>
              </a:xfrm>
            </p:grpSpPr>
            <p:sp>
              <p:nvSpPr>
                <p:cNvPr id="88136" name="AutoShape 127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88137" name="AutoShape 128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138" name="Freeform 129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139" name="Text Box 130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34" y="608"/>
                  <a:ext cx="576" cy="26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88115" name="Line 131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16" name="Line 132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49732" name="Group 133"/>
              <p:cNvGrpSpPr>
                <a:grpSpLocks noChangeAspect="1"/>
              </p:cNvGrpSpPr>
              <p:nvPr/>
            </p:nvGrpSpPr>
            <p:grpSpPr bwMode="auto">
              <a:xfrm>
                <a:off x="3181" y="1305"/>
                <a:ext cx="333" cy="232"/>
                <a:chOff x="3792" y="576"/>
                <a:chExt cx="721" cy="480"/>
              </a:xfrm>
            </p:grpSpPr>
            <p:sp>
              <p:nvSpPr>
                <p:cNvPr id="88134" name="Rectangle 134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88135" name="Text Box 13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92" y="628"/>
                  <a:ext cx="721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88118" name="Freeform 136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19" name="Line 137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20" name="Line 138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49733" name="Group 139"/>
              <p:cNvGrpSpPr>
                <a:grpSpLocks noChangeAspect="1"/>
              </p:cNvGrpSpPr>
              <p:nvPr/>
            </p:nvGrpSpPr>
            <p:grpSpPr bwMode="auto">
              <a:xfrm>
                <a:off x="1933" y="1305"/>
                <a:ext cx="351" cy="232"/>
                <a:chOff x="1061" y="576"/>
                <a:chExt cx="758" cy="480"/>
              </a:xfrm>
            </p:grpSpPr>
            <p:sp>
              <p:nvSpPr>
                <p:cNvPr id="88132" name="Rectangle 140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88133" name="Text Box 14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61" y="628"/>
                  <a:ext cx="758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749734" name="Group 142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88128" name="Rectangle 143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129" name="Rectangle 144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130" name="Rectangle 145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131" name="Rectangle 146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49735" name="Group 147"/>
              <p:cNvGrpSpPr>
                <a:grpSpLocks noChangeAspect="1"/>
              </p:cNvGrpSpPr>
              <p:nvPr/>
            </p:nvGrpSpPr>
            <p:grpSpPr bwMode="auto">
              <a:xfrm flipH="1">
                <a:off x="3643" y="1296"/>
                <a:ext cx="241" cy="233"/>
                <a:chOff x="1362" y="528"/>
                <a:chExt cx="518" cy="432"/>
              </a:xfrm>
            </p:grpSpPr>
            <p:grpSp>
              <p:nvGrpSpPr>
                <p:cNvPr id="749736" name="Group 148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88126" name="Rectangle 14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8127" name="Rectangle 15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88125" name="Text Box 15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2" y="574"/>
                  <a:ext cx="51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88110" name="Line 152"/>
            <p:cNvSpPr>
              <a:spLocks noChangeShapeType="1"/>
            </p:cNvSpPr>
            <p:nvPr/>
          </p:nvSpPr>
          <p:spPr bwMode="auto">
            <a:xfrm>
              <a:off x="3554" y="1419"/>
              <a:ext cx="152" cy="960"/>
            </a:xfrm>
            <a:prstGeom prst="line">
              <a:avLst/>
            </a:prstGeom>
            <a:noFill/>
            <a:ln w="76200">
              <a:solidFill>
                <a:srgbClr val="00CC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49737" name="Group 153"/>
          <p:cNvGrpSpPr>
            <a:grpSpLocks/>
          </p:cNvGrpSpPr>
          <p:nvPr/>
        </p:nvGrpSpPr>
        <p:grpSpPr bwMode="auto">
          <a:xfrm>
            <a:off x="5002213" y="4437063"/>
            <a:ext cx="3263900" cy="700087"/>
            <a:chOff x="1933" y="1200"/>
            <a:chExt cx="1950" cy="441"/>
          </a:xfrm>
        </p:grpSpPr>
        <p:grpSp>
          <p:nvGrpSpPr>
            <p:cNvPr id="749738" name="Group 154"/>
            <p:cNvGrpSpPr>
              <a:grpSpLocks noChangeAspect="1"/>
            </p:cNvGrpSpPr>
            <p:nvPr/>
          </p:nvGrpSpPr>
          <p:grpSpPr bwMode="auto">
            <a:xfrm>
              <a:off x="2417" y="1304"/>
              <a:ext cx="241" cy="233"/>
              <a:chOff x="1349" y="528"/>
              <a:chExt cx="522" cy="432"/>
            </a:xfrm>
          </p:grpSpPr>
          <p:grpSp>
            <p:nvGrpSpPr>
              <p:cNvPr id="749739" name="Group 155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88107" name="Rectangle 156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108" name="Rectangle 157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88106" name="Text Box 158"/>
              <p:cNvSpPr txBox="1">
                <a:spLocks noChangeAspect="1" noChangeArrowheads="1"/>
              </p:cNvSpPr>
              <p:nvPr/>
            </p:nvSpPr>
            <p:spPr bwMode="auto">
              <a:xfrm>
                <a:off x="1349" y="574"/>
                <a:ext cx="522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  <p:sp>
          <p:nvSpPr>
            <p:cNvPr id="88077" name="Line 159"/>
            <p:cNvSpPr>
              <a:spLocks noChangeAspect="1" noChangeShapeType="1"/>
            </p:cNvSpPr>
            <p:nvPr/>
          </p:nvSpPr>
          <p:spPr bwMode="auto">
            <a:xfrm>
              <a:off x="2651" y="1351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078" name="Line 160"/>
            <p:cNvSpPr>
              <a:spLocks noChangeAspect="1" noChangeShapeType="1"/>
            </p:cNvSpPr>
            <p:nvPr/>
          </p:nvSpPr>
          <p:spPr bwMode="auto">
            <a:xfrm>
              <a:off x="2651" y="1490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49740" name="Group 161"/>
            <p:cNvGrpSpPr>
              <a:grpSpLocks noChangeAspect="1"/>
            </p:cNvGrpSpPr>
            <p:nvPr/>
          </p:nvGrpSpPr>
          <p:grpSpPr bwMode="auto">
            <a:xfrm>
              <a:off x="2851" y="1235"/>
              <a:ext cx="200" cy="371"/>
              <a:chOff x="2991" y="411"/>
              <a:chExt cx="360" cy="768"/>
            </a:xfrm>
          </p:grpSpPr>
          <p:sp>
            <p:nvSpPr>
              <p:cNvPr id="88101" name="AutoShape 162"/>
              <p:cNvSpPr>
                <a:spLocks noChangeAspect="1" noChangeArrowheads="1"/>
              </p:cNvSpPr>
              <p:nvPr/>
            </p:nvSpPr>
            <p:spPr bwMode="auto">
              <a:xfrm rot="-5400000">
                <a:off x="2798" y="626"/>
                <a:ext cx="768" cy="337"/>
              </a:xfrm>
              <a:custGeom>
                <a:avLst/>
                <a:gdLst>
                  <a:gd name="T0" fmla="*/ 672 w 21600"/>
                  <a:gd name="T1" fmla="*/ 169 h 21600"/>
                  <a:gd name="T2" fmla="*/ 384 w 21600"/>
                  <a:gd name="T3" fmla="*/ 337 h 21600"/>
                  <a:gd name="T4" fmla="*/ 96 w 21600"/>
                  <a:gd name="T5" fmla="*/ 169 h 21600"/>
                  <a:gd name="T6" fmla="*/ 384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487 h 21600"/>
                  <a:gd name="T14" fmla="*/ 17100 w 21600"/>
                  <a:gd name="T15" fmla="*/ 1711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8102" name="AutoShape 163"/>
              <p:cNvSpPr>
                <a:spLocks noChangeAspect="1" noChangeArrowheads="1"/>
              </p:cNvSpPr>
              <p:nvPr/>
            </p:nvSpPr>
            <p:spPr bwMode="auto">
              <a:xfrm rot="5400000">
                <a:off x="2957" y="705"/>
                <a:ext cx="248" cy="18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03" name="Freeform 164"/>
              <p:cNvSpPr>
                <a:spLocks noChangeAspect="1"/>
              </p:cNvSpPr>
              <p:nvPr/>
            </p:nvSpPr>
            <p:spPr bwMode="auto">
              <a:xfrm rot="5400000">
                <a:off x="2974" y="725"/>
                <a:ext cx="218" cy="139"/>
              </a:xfrm>
              <a:custGeom>
                <a:avLst/>
                <a:gdLst>
                  <a:gd name="T0" fmla="*/ 0 w 384"/>
                  <a:gd name="T1" fmla="*/ 288 h 288"/>
                  <a:gd name="T2" fmla="*/ 192 w 384"/>
                  <a:gd name="T3" fmla="*/ 0 h 288"/>
                  <a:gd name="T4" fmla="*/ 384 w 384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288"/>
                  <a:gd name="T11" fmla="*/ 384 w 384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288">
                    <a:moveTo>
                      <a:pt x="0" y="288"/>
                    </a:moveTo>
                    <a:lnTo>
                      <a:pt x="192" y="0"/>
                    </a:lnTo>
                    <a:lnTo>
                      <a:pt x="384" y="288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04" name="Text Box 165"/>
              <p:cNvSpPr txBox="1">
                <a:spLocks noChangeAspect="1" noChangeArrowheads="1"/>
              </p:cNvSpPr>
              <p:nvPr/>
            </p:nvSpPr>
            <p:spPr bwMode="auto">
              <a:xfrm rot="-5400000">
                <a:off x="2932" y="608"/>
                <a:ext cx="576" cy="26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ALU</a:t>
                </a:r>
              </a:p>
            </p:txBody>
          </p:sp>
        </p:grpSp>
        <p:sp>
          <p:nvSpPr>
            <p:cNvPr id="88080" name="Line 166"/>
            <p:cNvSpPr>
              <a:spLocks noChangeAspect="1" noChangeShapeType="1"/>
            </p:cNvSpPr>
            <p:nvPr/>
          </p:nvSpPr>
          <p:spPr bwMode="auto">
            <a:xfrm>
              <a:off x="3052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081" name="Line 167"/>
            <p:cNvSpPr>
              <a:spLocks noChangeAspect="1" noChangeShapeType="1"/>
            </p:cNvSpPr>
            <p:nvPr/>
          </p:nvSpPr>
          <p:spPr bwMode="auto">
            <a:xfrm>
              <a:off x="3475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49741" name="Group 168"/>
            <p:cNvGrpSpPr>
              <a:grpSpLocks noChangeAspect="1"/>
            </p:cNvGrpSpPr>
            <p:nvPr/>
          </p:nvGrpSpPr>
          <p:grpSpPr bwMode="auto">
            <a:xfrm>
              <a:off x="3180" y="1305"/>
              <a:ext cx="333" cy="232"/>
              <a:chOff x="3790" y="576"/>
              <a:chExt cx="720" cy="480"/>
            </a:xfrm>
          </p:grpSpPr>
          <p:sp>
            <p:nvSpPr>
              <p:cNvPr id="88099" name="Rectangle 169"/>
              <p:cNvSpPr>
                <a:spLocks noChangeAspect="1" noChangeArrowheads="1"/>
              </p:cNvSpPr>
              <p:nvPr/>
            </p:nvSpPr>
            <p:spPr bwMode="auto">
              <a:xfrm>
                <a:off x="3915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8100" name="Text Box 170"/>
              <p:cNvSpPr txBox="1">
                <a:spLocks noChangeAspect="1" noChangeArrowheads="1"/>
              </p:cNvSpPr>
              <p:nvPr/>
            </p:nvSpPr>
            <p:spPr bwMode="auto">
              <a:xfrm>
                <a:off x="3790" y="628"/>
                <a:ext cx="720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DMem</a:t>
                </a:r>
              </a:p>
            </p:txBody>
          </p:sp>
        </p:grpSp>
        <p:sp>
          <p:nvSpPr>
            <p:cNvPr id="88083" name="Freeform 171"/>
            <p:cNvSpPr>
              <a:spLocks noChangeAspect="1"/>
            </p:cNvSpPr>
            <p:nvPr/>
          </p:nvSpPr>
          <p:spPr bwMode="auto">
            <a:xfrm>
              <a:off x="3208" y="1421"/>
              <a:ext cx="332" cy="185"/>
            </a:xfrm>
            <a:custGeom>
              <a:avLst/>
              <a:gdLst>
                <a:gd name="T0" fmla="*/ 0 w 816"/>
                <a:gd name="T1" fmla="*/ 0 h 384"/>
                <a:gd name="T2" fmla="*/ 0 w 816"/>
                <a:gd name="T3" fmla="*/ 384 h 384"/>
                <a:gd name="T4" fmla="*/ 720 w 816"/>
                <a:gd name="T5" fmla="*/ 384 h 384"/>
                <a:gd name="T6" fmla="*/ 720 w 816"/>
                <a:gd name="T7" fmla="*/ 144 h 384"/>
                <a:gd name="T8" fmla="*/ 816 w 816"/>
                <a:gd name="T9" fmla="*/ 144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384"/>
                <a:gd name="T17" fmla="*/ 816 w 816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384">
                  <a:moveTo>
                    <a:pt x="0" y="0"/>
                  </a:moveTo>
                  <a:lnTo>
                    <a:pt x="0" y="384"/>
                  </a:lnTo>
                  <a:lnTo>
                    <a:pt x="720" y="384"/>
                  </a:lnTo>
                  <a:lnTo>
                    <a:pt x="720" y="144"/>
                  </a:lnTo>
                  <a:lnTo>
                    <a:pt x="816" y="144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084" name="Line 172"/>
            <p:cNvSpPr>
              <a:spLocks noChangeAspect="1" noChangeShapeType="1"/>
            </p:cNvSpPr>
            <p:nvPr/>
          </p:nvSpPr>
          <p:spPr bwMode="auto">
            <a:xfrm>
              <a:off x="2199" y="1491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085" name="Line 173"/>
            <p:cNvSpPr>
              <a:spLocks noChangeAspect="1" noChangeShapeType="1"/>
            </p:cNvSpPr>
            <p:nvPr/>
          </p:nvSpPr>
          <p:spPr bwMode="auto">
            <a:xfrm>
              <a:off x="2169" y="1351"/>
              <a:ext cx="2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49742" name="Group 174"/>
            <p:cNvGrpSpPr>
              <a:grpSpLocks noChangeAspect="1"/>
            </p:cNvGrpSpPr>
            <p:nvPr/>
          </p:nvGrpSpPr>
          <p:grpSpPr bwMode="auto">
            <a:xfrm>
              <a:off x="1933" y="1305"/>
              <a:ext cx="351" cy="232"/>
              <a:chOff x="1061" y="576"/>
              <a:chExt cx="757" cy="480"/>
            </a:xfrm>
          </p:grpSpPr>
          <p:sp>
            <p:nvSpPr>
              <p:cNvPr id="88097" name="Rectangle 175"/>
              <p:cNvSpPr>
                <a:spLocks noChangeAspect="1" noChangeArrowheads="1"/>
              </p:cNvSpPr>
              <p:nvPr/>
            </p:nvSpPr>
            <p:spPr bwMode="auto">
              <a:xfrm>
                <a:off x="1197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88098" name="Text Box 176"/>
              <p:cNvSpPr txBox="1">
                <a:spLocks noChangeAspect="1" noChangeArrowheads="1"/>
              </p:cNvSpPr>
              <p:nvPr/>
            </p:nvSpPr>
            <p:spPr bwMode="auto">
              <a:xfrm>
                <a:off x="1061" y="628"/>
                <a:ext cx="757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Ifetch</a:t>
                </a:r>
              </a:p>
            </p:txBody>
          </p:sp>
        </p:grpSp>
        <p:grpSp>
          <p:nvGrpSpPr>
            <p:cNvPr id="749743" name="Group 177"/>
            <p:cNvGrpSpPr>
              <a:grpSpLocks/>
            </p:cNvGrpSpPr>
            <p:nvPr/>
          </p:nvGrpSpPr>
          <p:grpSpPr bwMode="auto">
            <a:xfrm>
              <a:off x="2288" y="1200"/>
              <a:ext cx="1297" cy="441"/>
              <a:chOff x="2112" y="528"/>
              <a:chExt cx="2088" cy="681"/>
            </a:xfrm>
          </p:grpSpPr>
          <p:sp>
            <p:nvSpPr>
              <p:cNvPr id="88093" name="Rectangle 178"/>
              <p:cNvSpPr>
                <a:spLocks noChangeAspect="1" noChangeArrowheads="1"/>
              </p:cNvSpPr>
              <p:nvPr/>
            </p:nvSpPr>
            <p:spPr bwMode="auto">
              <a:xfrm>
                <a:off x="2784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094" name="Rectangle 179"/>
              <p:cNvSpPr>
                <a:spLocks noChangeAspect="1" noChangeArrowheads="1"/>
              </p:cNvSpPr>
              <p:nvPr/>
            </p:nvSpPr>
            <p:spPr bwMode="auto">
              <a:xfrm>
                <a:off x="4128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095" name="Rectangle 180"/>
              <p:cNvSpPr>
                <a:spLocks noChangeAspect="1" noChangeArrowheads="1"/>
              </p:cNvSpPr>
              <p:nvPr/>
            </p:nvSpPr>
            <p:spPr bwMode="auto">
              <a:xfrm>
                <a:off x="2112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096" name="Rectangle 181"/>
              <p:cNvSpPr>
                <a:spLocks noChangeAspect="1" noChangeArrowheads="1"/>
              </p:cNvSpPr>
              <p:nvPr/>
            </p:nvSpPr>
            <p:spPr bwMode="auto">
              <a:xfrm>
                <a:off x="3456" y="532"/>
                <a:ext cx="71" cy="672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49744" name="Group 182"/>
            <p:cNvGrpSpPr>
              <a:grpSpLocks noChangeAspect="1"/>
            </p:cNvGrpSpPr>
            <p:nvPr/>
          </p:nvGrpSpPr>
          <p:grpSpPr bwMode="auto">
            <a:xfrm flipH="1">
              <a:off x="3642" y="1296"/>
              <a:ext cx="241" cy="233"/>
              <a:chOff x="1360" y="528"/>
              <a:chExt cx="518" cy="432"/>
            </a:xfrm>
          </p:grpSpPr>
          <p:grpSp>
            <p:nvGrpSpPr>
              <p:cNvPr id="749745" name="Group 183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88091" name="Rectangle 184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092" name="Rectangle 185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88090" name="Text Box 186"/>
              <p:cNvSpPr txBox="1">
                <a:spLocks noChangeAspect="1" noChangeArrowheads="1"/>
              </p:cNvSpPr>
              <p:nvPr/>
            </p:nvSpPr>
            <p:spPr bwMode="auto">
              <a:xfrm>
                <a:off x="1360" y="574"/>
                <a:ext cx="518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</p:grpSp>
      <p:sp>
        <p:nvSpPr>
          <p:cNvPr id="749755" name="Rectangle 18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Forwarding to Avoid Data Hazard</a:t>
            </a:r>
          </a:p>
        </p:txBody>
      </p:sp>
      <p:sp>
        <p:nvSpPr>
          <p:cNvPr id="88075" name="Text Box 188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749746" name="Slide Number Placeholder 74974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3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/>
              <a:t>HW Change for Forwarding</a:t>
            </a:r>
            <a:endParaRPr lang="en-US" sz="20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174625" y="1746250"/>
            <a:ext cx="7664450" cy="4511675"/>
          </a:xfrm>
          <a:prstGeom prst="rect">
            <a:avLst/>
          </a:prstGeom>
          <a:noFill/>
          <a:ln w="0">
            <a:solidFill>
              <a:srgbClr val="FFFFFE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7032625" y="2203450"/>
            <a:ext cx="381000" cy="3352800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Comic Sans MS" charset="0"/>
              </a:rPr>
              <a:t>MEM/WR</a:t>
            </a: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1766888" y="2203450"/>
            <a:ext cx="381000" cy="3352800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Comic Sans MS" charset="0"/>
              </a:rPr>
              <a:t>ID/EX</a:t>
            </a:r>
          </a:p>
        </p:txBody>
      </p:sp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4510088" y="2203450"/>
            <a:ext cx="381000" cy="3352800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Comic Sans MS" charset="0"/>
              </a:rPr>
              <a:t>EX/MEM </a:t>
            </a:r>
          </a:p>
        </p:txBody>
      </p:sp>
      <p:sp>
        <p:nvSpPr>
          <p:cNvPr id="90119" name="Rectangle 7"/>
          <p:cNvSpPr>
            <a:spLocks noChangeArrowheads="1"/>
          </p:cNvSpPr>
          <p:nvPr/>
        </p:nvSpPr>
        <p:spPr bwMode="auto">
          <a:xfrm>
            <a:off x="5576888" y="3422650"/>
            <a:ext cx="914400" cy="1600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Comic Sans MS" charset="0"/>
              </a:rPr>
              <a:t>Data</a:t>
            </a:r>
          </a:p>
          <a:p>
            <a:pPr algn="ctr"/>
            <a:r>
              <a:rPr lang="en-US" sz="1800">
                <a:latin typeface="Comic Sans MS" charset="0"/>
              </a:rPr>
              <a:t>Memory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409950" y="2943225"/>
            <a:ext cx="635000" cy="1470025"/>
            <a:chOff x="1782" y="2232"/>
            <a:chExt cx="468" cy="816"/>
          </a:xfrm>
        </p:grpSpPr>
        <p:sp>
          <p:nvSpPr>
            <p:cNvPr id="90158" name="Freeform 9"/>
            <p:cNvSpPr>
              <a:spLocks/>
            </p:cNvSpPr>
            <p:nvPr/>
          </p:nvSpPr>
          <p:spPr bwMode="auto">
            <a:xfrm>
              <a:off x="1782" y="2232"/>
              <a:ext cx="468" cy="816"/>
            </a:xfrm>
            <a:custGeom>
              <a:avLst/>
              <a:gdLst>
                <a:gd name="T0" fmla="*/ 0 w 468"/>
                <a:gd name="T1" fmla="*/ 0 h 816"/>
                <a:gd name="T2" fmla="*/ 468 w 468"/>
                <a:gd name="T3" fmla="*/ 252 h 816"/>
                <a:gd name="T4" fmla="*/ 468 w 468"/>
                <a:gd name="T5" fmla="*/ 588 h 816"/>
                <a:gd name="T6" fmla="*/ 0 w 468"/>
                <a:gd name="T7" fmla="*/ 816 h 816"/>
                <a:gd name="T8" fmla="*/ 0 w 468"/>
                <a:gd name="T9" fmla="*/ 576 h 816"/>
                <a:gd name="T10" fmla="*/ 168 w 468"/>
                <a:gd name="T11" fmla="*/ 420 h 816"/>
                <a:gd name="T12" fmla="*/ 0 w 468"/>
                <a:gd name="T13" fmla="*/ 258 h 816"/>
                <a:gd name="T14" fmla="*/ 0 w 468"/>
                <a:gd name="T15" fmla="*/ 0 h 8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68"/>
                <a:gd name="T25" fmla="*/ 0 h 816"/>
                <a:gd name="T26" fmla="*/ 468 w 468"/>
                <a:gd name="T27" fmla="*/ 816 h 81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68" h="816">
                  <a:moveTo>
                    <a:pt x="0" y="0"/>
                  </a:moveTo>
                  <a:lnTo>
                    <a:pt x="468" y="252"/>
                  </a:lnTo>
                  <a:lnTo>
                    <a:pt x="468" y="588"/>
                  </a:lnTo>
                  <a:lnTo>
                    <a:pt x="0" y="816"/>
                  </a:lnTo>
                  <a:lnTo>
                    <a:pt x="0" y="576"/>
                  </a:lnTo>
                  <a:lnTo>
                    <a:pt x="168" y="420"/>
                  </a:lnTo>
                  <a:lnTo>
                    <a:pt x="0" y="25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59" name="Text Box 10"/>
            <p:cNvSpPr txBox="1">
              <a:spLocks noChangeArrowheads="1"/>
            </p:cNvSpPr>
            <p:nvPr/>
          </p:nvSpPr>
          <p:spPr bwMode="auto">
            <a:xfrm rot="5400000">
              <a:off x="1910" y="2521"/>
              <a:ext cx="330" cy="249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>
                  <a:latin typeface="Comic Sans MS" charset="0"/>
                </a:rPr>
                <a:t>ALU</a:t>
              </a:r>
            </a:p>
          </p:txBody>
        </p:sp>
      </p:grpSp>
      <p:sp>
        <p:nvSpPr>
          <p:cNvPr id="90121" name="AutoShape 11"/>
          <p:cNvSpPr>
            <a:spLocks noChangeArrowheads="1"/>
          </p:cNvSpPr>
          <p:nvPr/>
        </p:nvSpPr>
        <p:spPr bwMode="auto">
          <a:xfrm>
            <a:off x="2749550" y="2736850"/>
            <a:ext cx="381000" cy="7620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Comic Sans MS" charset="0"/>
              </a:rPr>
              <a:t>mux</a:t>
            </a:r>
          </a:p>
        </p:txBody>
      </p:sp>
      <p:sp>
        <p:nvSpPr>
          <p:cNvPr id="90122" name="AutoShape 12"/>
          <p:cNvSpPr>
            <a:spLocks noChangeArrowheads="1"/>
          </p:cNvSpPr>
          <p:nvPr/>
        </p:nvSpPr>
        <p:spPr bwMode="auto">
          <a:xfrm>
            <a:off x="2749550" y="3924300"/>
            <a:ext cx="381000" cy="7620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Comic Sans MS" charset="0"/>
              </a:rPr>
              <a:t>mux</a:t>
            </a:r>
          </a:p>
        </p:txBody>
      </p:sp>
      <p:sp>
        <p:nvSpPr>
          <p:cNvPr id="90123" name="Line 13"/>
          <p:cNvSpPr>
            <a:spLocks noChangeShapeType="1"/>
          </p:cNvSpPr>
          <p:nvPr/>
        </p:nvSpPr>
        <p:spPr bwMode="auto">
          <a:xfrm>
            <a:off x="3130550" y="311785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4" name="Line 14"/>
          <p:cNvSpPr>
            <a:spLocks noChangeShapeType="1"/>
          </p:cNvSpPr>
          <p:nvPr/>
        </p:nvSpPr>
        <p:spPr bwMode="auto">
          <a:xfrm>
            <a:off x="3130550" y="418465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5" name="Rectangle 15"/>
          <p:cNvSpPr>
            <a:spLocks noChangeArrowheads="1"/>
          </p:cNvSpPr>
          <p:nvPr/>
        </p:nvSpPr>
        <p:spPr bwMode="auto">
          <a:xfrm rot="10800000">
            <a:off x="615950" y="2889250"/>
            <a:ext cx="685800" cy="1524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Comic Sans MS" charset="0"/>
              </a:rPr>
              <a:t>Registers</a:t>
            </a:r>
          </a:p>
        </p:txBody>
      </p:sp>
      <p:sp>
        <p:nvSpPr>
          <p:cNvPr id="90126" name="Line 16"/>
          <p:cNvSpPr>
            <a:spLocks noChangeShapeType="1"/>
          </p:cNvSpPr>
          <p:nvPr/>
        </p:nvSpPr>
        <p:spPr bwMode="auto">
          <a:xfrm>
            <a:off x="1301750" y="334645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7" name="Line 17"/>
          <p:cNvSpPr>
            <a:spLocks noChangeShapeType="1"/>
          </p:cNvSpPr>
          <p:nvPr/>
        </p:nvSpPr>
        <p:spPr bwMode="auto">
          <a:xfrm>
            <a:off x="1301750" y="403225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8" name="Line 18"/>
          <p:cNvSpPr>
            <a:spLocks noChangeShapeType="1"/>
          </p:cNvSpPr>
          <p:nvPr/>
        </p:nvSpPr>
        <p:spPr bwMode="auto">
          <a:xfrm>
            <a:off x="2139950" y="334645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9" name="Line 19"/>
          <p:cNvSpPr>
            <a:spLocks noChangeShapeType="1"/>
          </p:cNvSpPr>
          <p:nvPr/>
        </p:nvSpPr>
        <p:spPr bwMode="auto">
          <a:xfrm>
            <a:off x="2139950" y="403225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0" name="Text Box 20"/>
          <p:cNvSpPr txBox="1">
            <a:spLocks noChangeArrowheads="1"/>
          </p:cNvSpPr>
          <p:nvPr/>
        </p:nvSpPr>
        <p:spPr bwMode="auto">
          <a:xfrm>
            <a:off x="463550" y="2279650"/>
            <a:ext cx="90170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latin typeface="Comic Sans MS" charset="0"/>
              </a:rPr>
              <a:t>NextPC</a:t>
            </a:r>
          </a:p>
        </p:txBody>
      </p:sp>
      <p:sp>
        <p:nvSpPr>
          <p:cNvPr id="90131" name="Line 21"/>
          <p:cNvSpPr>
            <a:spLocks noChangeShapeType="1"/>
          </p:cNvSpPr>
          <p:nvPr/>
        </p:nvSpPr>
        <p:spPr bwMode="auto">
          <a:xfrm>
            <a:off x="1301750" y="243205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2" name="Freeform 22"/>
          <p:cNvSpPr>
            <a:spLocks/>
          </p:cNvSpPr>
          <p:nvPr/>
        </p:nvSpPr>
        <p:spPr bwMode="auto">
          <a:xfrm>
            <a:off x="2139950" y="2432050"/>
            <a:ext cx="609600" cy="762000"/>
          </a:xfrm>
          <a:custGeom>
            <a:avLst/>
            <a:gdLst>
              <a:gd name="T0" fmla="*/ 0 w 384"/>
              <a:gd name="T1" fmla="*/ 0 h 480"/>
              <a:gd name="T2" fmla="*/ 144 w 384"/>
              <a:gd name="T3" fmla="*/ 0 h 480"/>
              <a:gd name="T4" fmla="*/ 144 w 384"/>
              <a:gd name="T5" fmla="*/ 480 h 480"/>
              <a:gd name="T6" fmla="*/ 384 w 384"/>
              <a:gd name="T7" fmla="*/ 480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480"/>
              <a:gd name="T14" fmla="*/ 384 w 384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480">
                <a:moveTo>
                  <a:pt x="0" y="0"/>
                </a:moveTo>
                <a:lnTo>
                  <a:pt x="144" y="0"/>
                </a:lnTo>
                <a:lnTo>
                  <a:pt x="144" y="480"/>
                </a:lnTo>
                <a:lnTo>
                  <a:pt x="384" y="48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3" name="Text Box 23"/>
          <p:cNvSpPr txBox="1">
            <a:spLocks noChangeArrowheads="1"/>
          </p:cNvSpPr>
          <p:nvPr/>
        </p:nvSpPr>
        <p:spPr bwMode="auto">
          <a:xfrm>
            <a:off x="242888" y="4603750"/>
            <a:ext cx="1209675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latin typeface="Comic Sans MS" charset="0"/>
              </a:rPr>
              <a:t>Immediate</a:t>
            </a:r>
          </a:p>
        </p:txBody>
      </p:sp>
      <p:sp>
        <p:nvSpPr>
          <p:cNvPr id="90134" name="Line 24"/>
          <p:cNvSpPr>
            <a:spLocks noChangeShapeType="1"/>
          </p:cNvSpPr>
          <p:nvPr/>
        </p:nvSpPr>
        <p:spPr bwMode="auto">
          <a:xfrm>
            <a:off x="1377950" y="479425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5" name="Freeform 25"/>
          <p:cNvSpPr>
            <a:spLocks/>
          </p:cNvSpPr>
          <p:nvPr/>
        </p:nvSpPr>
        <p:spPr bwMode="auto">
          <a:xfrm>
            <a:off x="2139950" y="4178300"/>
            <a:ext cx="609600" cy="615950"/>
          </a:xfrm>
          <a:custGeom>
            <a:avLst/>
            <a:gdLst>
              <a:gd name="T0" fmla="*/ 0 w 384"/>
              <a:gd name="T1" fmla="*/ 388 h 388"/>
              <a:gd name="T2" fmla="*/ 76 w 384"/>
              <a:gd name="T3" fmla="*/ 384 h 388"/>
              <a:gd name="T4" fmla="*/ 76 w 384"/>
              <a:gd name="T5" fmla="*/ 0 h 388"/>
              <a:gd name="T6" fmla="*/ 384 w 384"/>
              <a:gd name="T7" fmla="*/ 4 h 388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388"/>
              <a:gd name="T14" fmla="*/ 384 w 384"/>
              <a:gd name="T15" fmla="*/ 388 h 3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388">
                <a:moveTo>
                  <a:pt x="0" y="388"/>
                </a:moveTo>
                <a:lnTo>
                  <a:pt x="76" y="384"/>
                </a:lnTo>
                <a:lnTo>
                  <a:pt x="76" y="0"/>
                </a:lnTo>
                <a:lnTo>
                  <a:pt x="384" y="4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6" name="Freeform 26"/>
          <p:cNvSpPr>
            <a:spLocks/>
          </p:cNvSpPr>
          <p:nvPr/>
        </p:nvSpPr>
        <p:spPr bwMode="auto">
          <a:xfrm>
            <a:off x="2368550" y="4032250"/>
            <a:ext cx="2133600" cy="762000"/>
          </a:xfrm>
          <a:custGeom>
            <a:avLst/>
            <a:gdLst>
              <a:gd name="T0" fmla="*/ 0 w 1344"/>
              <a:gd name="T1" fmla="*/ 0 h 624"/>
              <a:gd name="T2" fmla="*/ 0 w 1344"/>
              <a:gd name="T3" fmla="*/ 624 h 624"/>
              <a:gd name="T4" fmla="*/ 1344 w 1344"/>
              <a:gd name="T5" fmla="*/ 624 h 624"/>
              <a:gd name="T6" fmla="*/ 0 60000 65536"/>
              <a:gd name="T7" fmla="*/ 0 60000 65536"/>
              <a:gd name="T8" fmla="*/ 0 60000 65536"/>
              <a:gd name="T9" fmla="*/ 0 w 1344"/>
              <a:gd name="T10" fmla="*/ 0 h 624"/>
              <a:gd name="T11" fmla="*/ 1344 w 1344"/>
              <a:gd name="T12" fmla="*/ 624 h 6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44" h="624">
                <a:moveTo>
                  <a:pt x="0" y="0"/>
                </a:moveTo>
                <a:lnTo>
                  <a:pt x="0" y="624"/>
                </a:lnTo>
                <a:lnTo>
                  <a:pt x="1344" y="624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7" name="Line 27"/>
          <p:cNvSpPr>
            <a:spLocks noChangeShapeType="1"/>
          </p:cNvSpPr>
          <p:nvPr/>
        </p:nvSpPr>
        <p:spPr bwMode="auto">
          <a:xfrm>
            <a:off x="4883150" y="4794250"/>
            <a:ext cx="6937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8" name="Line 28"/>
          <p:cNvSpPr>
            <a:spLocks noChangeShapeType="1"/>
          </p:cNvSpPr>
          <p:nvPr/>
        </p:nvSpPr>
        <p:spPr bwMode="auto">
          <a:xfrm>
            <a:off x="4044950" y="372745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9" name="Line 29"/>
          <p:cNvSpPr>
            <a:spLocks noChangeShapeType="1"/>
          </p:cNvSpPr>
          <p:nvPr/>
        </p:nvSpPr>
        <p:spPr bwMode="auto">
          <a:xfrm>
            <a:off x="4883150" y="3727450"/>
            <a:ext cx="6937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40" name="Line 30"/>
          <p:cNvSpPr>
            <a:spLocks noChangeShapeType="1"/>
          </p:cNvSpPr>
          <p:nvPr/>
        </p:nvSpPr>
        <p:spPr bwMode="auto">
          <a:xfrm flipV="1">
            <a:off x="6491288" y="426085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41" name="Freeform 31"/>
          <p:cNvSpPr>
            <a:spLocks/>
          </p:cNvSpPr>
          <p:nvPr/>
        </p:nvSpPr>
        <p:spPr bwMode="auto">
          <a:xfrm>
            <a:off x="5195888" y="3727450"/>
            <a:ext cx="1828800" cy="1600200"/>
          </a:xfrm>
          <a:custGeom>
            <a:avLst/>
            <a:gdLst>
              <a:gd name="T0" fmla="*/ 0 w 1152"/>
              <a:gd name="T1" fmla="*/ 0 h 1008"/>
              <a:gd name="T2" fmla="*/ 0 w 1152"/>
              <a:gd name="T3" fmla="*/ 1008 h 1008"/>
              <a:gd name="T4" fmla="*/ 1152 w 1152"/>
              <a:gd name="T5" fmla="*/ 1008 h 1008"/>
              <a:gd name="T6" fmla="*/ 0 60000 65536"/>
              <a:gd name="T7" fmla="*/ 0 60000 65536"/>
              <a:gd name="T8" fmla="*/ 0 60000 65536"/>
              <a:gd name="T9" fmla="*/ 0 w 1152"/>
              <a:gd name="T10" fmla="*/ 0 h 1008"/>
              <a:gd name="T11" fmla="*/ 1152 w 1152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2" h="1008">
                <a:moveTo>
                  <a:pt x="0" y="0"/>
                </a:moveTo>
                <a:lnTo>
                  <a:pt x="0" y="1008"/>
                </a:lnTo>
                <a:lnTo>
                  <a:pt x="1152" y="1008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42" name="Oval 32"/>
          <p:cNvSpPr>
            <a:spLocks noChangeArrowheads="1"/>
          </p:cNvSpPr>
          <p:nvPr/>
        </p:nvSpPr>
        <p:spPr bwMode="auto">
          <a:xfrm>
            <a:off x="5159375" y="3695700"/>
            <a:ext cx="76200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43" name="Oval 33"/>
          <p:cNvSpPr>
            <a:spLocks noChangeArrowheads="1"/>
          </p:cNvSpPr>
          <p:nvPr/>
        </p:nvSpPr>
        <p:spPr bwMode="auto">
          <a:xfrm>
            <a:off x="2327275" y="3994150"/>
            <a:ext cx="76200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44" name="Line 34"/>
          <p:cNvSpPr>
            <a:spLocks noChangeShapeType="1"/>
          </p:cNvSpPr>
          <p:nvPr/>
        </p:nvSpPr>
        <p:spPr bwMode="auto">
          <a:xfrm flipV="1">
            <a:off x="7432675" y="5308600"/>
            <a:ext cx="1035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45" name="Line 35"/>
          <p:cNvSpPr>
            <a:spLocks noChangeShapeType="1"/>
          </p:cNvSpPr>
          <p:nvPr/>
        </p:nvSpPr>
        <p:spPr bwMode="auto">
          <a:xfrm flipV="1">
            <a:off x="7413625" y="4254500"/>
            <a:ext cx="1041400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2447925" y="1822450"/>
            <a:ext cx="5575300" cy="4267200"/>
            <a:chOff x="1542" y="1148"/>
            <a:chExt cx="3512" cy="2688"/>
          </a:xfrm>
        </p:grpSpPr>
        <p:sp>
          <p:nvSpPr>
            <p:cNvPr id="90156" name="Freeform 37"/>
            <p:cNvSpPr>
              <a:spLocks/>
            </p:cNvSpPr>
            <p:nvPr/>
          </p:nvSpPr>
          <p:spPr bwMode="auto">
            <a:xfrm>
              <a:off x="1550" y="1148"/>
              <a:ext cx="3504" cy="1536"/>
            </a:xfrm>
            <a:custGeom>
              <a:avLst/>
              <a:gdLst>
                <a:gd name="T0" fmla="*/ 3504 w 3504"/>
                <a:gd name="T1" fmla="*/ 1536 h 1536"/>
                <a:gd name="T2" fmla="*/ 3504 w 3504"/>
                <a:gd name="T3" fmla="*/ 0 h 1536"/>
                <a:gd name="T4" fmla="*/ 0 w 3504"/>
                <a:gd name="T5" fmla="*/ 0 h 1536"/>
                <a:gd name="T6" fmla="*/ 3 w 3504"/>
                <a:gd name="T7" fmla="*/ 798 h 1536"/>
                <a:gd name="T8" fmla="*/ 186 w 3504"/>
                <a:gd name="T9" fmla="*/ 795 h 1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04"/>
                <a:gd name="T16" fmla="*/ 0 h 1536"/>
                <a:gd name="T17" fmla="*/ 3504 w 3504"/>
                <a:gd name="T18" fmla="*/ 1536 h 1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04" h="1536">
                  <a:moveTo>
                    <a:pt x="3504" y="1536"/>
                  </a:moveTo>
                  <a:lnTo>
                    <a:pt x="3504" y="0"/>
                  </a:lnTo>
                  <a:lnTo>
                    <a:pt x="0" y="0"/>
                  </a:lnTo>
                  <a:lnTo>
                    <a:pt x="3" y="798"/>
                  </a:lnTo>
                  <a:lnTo>
                    <a:pt x="186" y="795"/>
                  </a:lnTo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57" name="Freeform 38"/>
            <p:cNvSpPr>
              <a:spLocks/>
            </p:cNvSpPr>
            <p:nvPr/>
          </p:nvSpPr>
          <p:spPr bwMode="auto">
            <a:xfrm>
              <a:off x="1542" y="2684"/>
              <a:ext cx="3512" cy="1152"/>
            </a:xfrm>
            <a:custGeom>
              <a:avLst/>
              <a:gdLst>
                <a:gd name="T0" fmla="*/ 3128 w 3512"/>
                <a:gd name="T1" fmla="*/ 0 h 1152"/>
                <a:gd name="T2" fmla="*/ 3512 w 3512"/>
                <a:gd name="T3" fmla="*/ 0 h 1152"/>
                <a:gd name="T4" fmla="*/ 3512 w 3512"/>
                <a:gd name="T5" fmla="*/ 1152 h 1152"/>
                <a:gd name="T6" fmla="*/ 0 w 3512"/>
                <a:gd name="T7" fmla="*/ 1152 h 1152"/>
                <a:gd name="T8" fmla="*/ 2 w 3512"/>
                <a:gd name="T9" fmla="*/ 33 h 1152"/>
                <a:gd name="T10" fmla="*/ 191 w 3512"/>
                <a:gd name="T11" fmla="*/ 36 h 11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12"/>
                <a:gd name="T19" fmla="*/ 0 h 1152"/>
                <a:gd name="T20" fmla="*/ 3512 w 3512"/>
                <a:gd name="T21" fmla="*/ 1152 h 11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12" h="1152">
                  <a:moveTo>
                    <a:pt x="3128" y="0"/>
                  </a:moveTo>
                  <a:lnTo>
                    <a:pt x="3512" y="0"/>
                  </a:lnTo>
                  <a:lnTo>
                    <a:pt x="3512" y="1152"/>
                  </a:lnTo>
                  <a:lnTo>
                    <a:pt x="0" y="1152"/>
                  </a:lnTo>
                  <a:lnTo>
                    <a:pt x="2" y="33"/>
                  </a:lnTo>
                  <a:lnTo>
                    <a:pt x="191" y="36"/>
                  </a:lnTo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0147" name="Oval 39"/>
          <p:cNvSpPr>
            <a:spLocks noChangeArrowheads="1"/>
          </p:cNvSpPr>
          <p:nvPr/>
        </p:nvSpPr>
        <p:spPr bwMode="auto">
          <a:xfrm>
            <a:off x="7985125" y="4222750"/>
            <a:ext cx="76200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48" name="AutoShape 40"/>
          <p:cNvSpPr>
            <a:spLocks noChangeArrowheads="1"/>
          </p:cNvSpPr>
          <p:nvPr/>
        </p:nvSpPr>
        <p:spPr bwMode="auto">
          <a:xfrm>
            <a:off x="8396288" y="3956050"/>
            <a:ext cx="381000" cy="16002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Comic Sans MS" charset="0"/>
              </a:rPr>
              <a:t>mux</a:t>
            </a:r>
          </a:p>
        </p:txBody>
      </p:sp>
      <p:sp>
        <p:nvSpPr>
          <p:cNvPr id="90149" name="Freeform 41"/>
          <p:cNvSpPr>
            <a:spLocks/>
          </p:cNvSpPr>
          <p:nvPr/>
        </p:nvSpPr>
        <p:spPr bwMode="auto">
          <a:xfrm>
            <a:off x="152400" y="3651250"/>
            <a:ext cx="8763000" cy="2590800"/>
          </a:xfrm>
          <a:custGeom>
            <a:avLst/>
            <a:gdLst>
              <a:gd name="T0" fmla="*/ 5424 w 5520"/>
              <a:gd name="T1" fmla="*/ 720 h 1632"/>
              <a:gd name="T2" fmla="*/ 5520 w 5520"/>
              <a:gd name="T3" fmla="*/ 720 h 1632"/>
              <a:gd name="T4" fmla="*/ 5520 w 5520"/>
              <a:gd name="T5" fmla="*/ 1632 h 1632"/>
              <a:gd name="T6" fmla="*/ 0 w 5520"/>
              <a:gd name="T7" fmla="*/ 1632 h 1632"/>
              <a:gd name="T8" fmla="*/ 0 w 5520"/>
              <a:gd name="T9" fmla="*/ 0 h 1632"/>
              <a:gd name="T10" fmla="*/ 288 w 5520"/>
              <a:gd name="T11" fmla="*/ 0 h 16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520"/>
              <a:gd name="T19" fmla="*/ 0 h 1632"/>
              <a:gd name="T20" fmla="*/ 5520 w 5520"/>
              <a:gd name="T21" fmla="*/ 1632 h 16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520" h="1632">
                <a:moveTo>
                  <a:pt x="5424" y="720"/>
                </a:moveTo>
                <a:lnTo>
                  <a:pt x="5520" y="720"/>
                </a:lnTo>
                <a:lnTo>
                  <a:pt x="5520" y="1632"/>
                </a:lnTo>
                <a:lnTo>
                  <a:pt x="0" y="1632"/>
                </a:lnTo>
                <a:lnTo>
                  <a:pt x="0" y="0"/>
                </a:lnTo>
                <a:lnTo>
                  <a:pt x="288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2570163" y="2133600"/>
            <a:ext cx="2687637" cy="3498850"/>
            <a:chOff x="1619" y="1344"/>
            <a:chExt cx="1693" cy="2204"/>
          </a:xfrm>
        </p:grpSpPr>
        <p:sp>
          <p:nvSpPr>
            <p:cNvPr id="90152" name="Freeform 43"/>
            <p:cNvSpPr>
              <a:spLocks/>
            </p:cNvSpPr>
            <p:nvPr/>
          </p:nvSpPr>
          <p:spPr bwMode="auto">
            <a:xfrm>
              <a:off x="1619" y="2876"/>
              <a:ext cx="1659" cy="672"/>
            </a:xfrm>
            <a:custGeom>
              <a:avLst/>
              <a:gdLst>
                <a:gd name="T0" fmla="*/ 1659 w 1659"/>
                <a:gd name="T1" fmla="*/ 480 h 672"/>
                <a:gd name="T2" fmla="*/ 1659 w 1659"/>
                <a:gd name="T3" fmla="*/ 672 h 672"/>
                <a:gd name="T4" fmla="*/ 0 w 1659"/>
                <a:gd name="T5" fmla="*/ 666 h 672"/>
                <a:gd name="T6" fmla="*/ 0 w 1659"/>
                <a:gd name="T7" fmla="*/ 0 h 672"/>
                <a:gd name="T8" fmla="*/ 114 w 1659"/>
                <a:gd name="T9" fmla="*/ 0 h 6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59"/>
                <a:gd name="T16" fmla="*/ 0 h 672"/>
                <a:gd name="T17" fmla="*/ 1659 w 1659"/>
                <a:gd name="T18" fmla="*/ 672 h 6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59" h="672">
                  <a:moveTo>
                    <a:pt x="1659" y="480"/>
                  </a:moveTo>
                  <a:lnTo>
                    <a:pt x="1659" y="672"/>
                  </a:lnTo>
                  <a:lnTo>
                    <a:pt x="0" y="666"/>
                  </a:lnTo>
                  <a:lnTo>
                    <a:pt x="0" y="0"/>
                  </a:lnTo>
                  <a:lnTo>
                    <a:pt x="114" y="0"/>
                  </a:lnTo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53" name="Oval 44"/>
            <p:cNvSpPr>
              <a:spLocks noChangeArrowheads="1"/>
            </p:cNvSpPr>
            <p:nvPr/>
          </p:nvSpPr>
          <p:spPr bwMode="auto">
            <a:xfrm>
              <a:off x="3216" y="2304"/>
              <a:ext cx="96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54" name="Freeform 45"/>
            <p:cNvSpPr>
              <a:spLocks/>
            </p:cNvSpPr>
            <p:nvPr/>
          </p:nvSpPr>
          <p:spPr bwMode="auto">
            <a:xfrm>
              <a:off x="1632" y="1344"/>
              <a:ext cx="1653" cy="1008"/>
            </a:xfrm>
            <a:custGeom>
              <a:avLst/>
              <a:gdLst>
                <a:gd name="T0" fmla="*/ 1653 w 1653"/>
                <a:gd name="T1" fmla="*/ 1008 h 1008"/>
                <a:gd name="T2" fmla="*/ 1653 w 1653"/>
                <a:gd name="T3" fmla="*/ 0 h 1008"/>
                <a:gd name="T4" fmla="*/ 0 w 1653"/>
                <a:gd name="T5" fmla="*/ 0 h 1008"/>
                <a:gd name="T6" fmla="*/ 0 w 1653"/>
                <a:gd name="T7" fmla="*/ 432 h 1008"/>
                <a:gd name="T8" fmla="*/ 117 w 1653"/>
                <a:gd name="T9" fmla="*/ 432 h 10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53"/>
                <a:gd name="T16" fmla="*/ 0 h 1008"/>
                <a:gd name="T17" fmla="*/ 1653 w 1653"/>
                <a:gd name="T18" fmla="*/ 1008 h 10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53" h="1008">
                  <a:moveTo>
                    <a:pt x="1653" y="1008"/>
                  </a:moveTo>
                  <a:lnTo>
                    <a:pt x="1653" y="0"/>
                  </a:lnTo>
                  <a:lnTo>
                    <a:pt x="0" y="0"/>
                  </a:lnTo>
                  <a:lnTo>
                    <a:pt x="0" y="432"/>
                  </a:lnTo>
                  <a:lnTo>
                    <a:pt x="117" y="432"/>
                  </a:lnTo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55" name="Line 46"/>
            <p:cNvSpPr>
              <a:spLocks noChangeShapeType="1"/>
            </p:cNvSpPr>
            <p:nvPr/>
          </p:nvSpPr>
          <p:spPr bwMode="auto">
            <a:xfrm flipV="1">
              <a:off x="3264" y="2352"/>
              <a:ext cx="0" cy="100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0151" name="Text Box 47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4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Line 2"/>
          <p:cNvSpPr>
            <a:spLocks noChangeShapeType="1"/>
          </p:cNvSpPr>
          <p:nvPr/>
        </p:nvSpPr>
        <p:spPr bwMode="auto">
          <a:xfrm>
            <a:off x="1054100" y="2349500"/>
            <a:ext cx="74866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811213" y="1936750"/>
            <a:ext cx="251301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latin typeface="Comic Sans MS" charset="0"/>
              </a:rPr>
              <a:t>Time (clock cycles)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0963" y="2760663"/>
            <a:ext cx="3190875" cy="3733800"/>
            <a:chOff x="178" y="1728"/>
            <a:chExt cx="2010" cy="2352"/>
          </a:xfrm>
        </p:grpSpPr>
        <p:sp>
          <p:nvSpPr>
            <p:cNvPr id="92309" name="Rectangle 5"/>
            <p:cNvSpPr>
              <a:spLocks noChangeArrowheads="1"/>
            </p:cNvSpPr>
            <p:nvPr/>
          </p:nvSpPr>
          <p:spPr bwMode="auto">
            <a:xfrm>
              <a:off x="178" y="1752"/>
              <a:ext cx="260" cy="21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 i="1">
                  <a:latin typeface="Comic Sans MS" charset="0"/>
                </a:rPr>
                <a:t>I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n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s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t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r.</a:t>
              </a:r>
            </a:p>
            <a:p>
              <a:pPr algn="ctr"/>
              <a:endParaRPr lang="en-US" sz="2000" b="1" i="1">
                <a:latin typeface="Comic Sans MS" charset="0"/>
              </a:endParaRPr>
            </a:p>
            <a:p>
              <a:pPr algn="ctr"/>
              <a:r>
                <a:rPr lang="en-US" sz="2000" b="1" i="1">
                  <a:latin typeface="Comic Sans MS" charset="0"/>
                </a:rPr>
                <a:t>O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r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d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e</a:t>
              </a:r>
            </a:p>
            <a:p>
              <a:pPr algn="ctr"/>
              <a:r>
                <a:rPr lang="en-US" sz="2000" b="1" i="1">
                  <a:latin typeface="Comic Sans MS" charset="0"/>
                </a:rPr>
                <a:t>r</a:t>
              </a:r>
            </a:p>
          </p:txBody>
        </p:sp>
        <p:sp>
          <p:nvSpPr>
            <p:cNvPr id="92310" name="Line 6"/>
            <p:cNvSpPr>
              <a:spLocks noChangeShapeType="1"/>
            </p:cNvSpPr>
            <p:nvPr/>
          </p:nvSpPr>
          <p:spPr bwMode="auto">
            <a:xfrm>
              <a:off x="500" y="1764"/>
              <a:ext cx="0" cy="23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576" y="1728"/>
              <a:ext cx="1612" cy="2352"/>
              <a:chOff x="835" y="1730"/>
              <a:chExt cx="1612" cy="2352"/>
            </a:xfrm>
          </p:grpSpPr>
          <p:sp>
            <p:nvSpPr>
              <p:cNvPr id="92312" name="Rectangle 8"/>
              <p:cNvSpPr>
                <a:spLocks noChangeArrowheads="1"/>
              </p:cNvSpPr>
              <p:nvPr/>
            </p:nvSpPr>
            <p:spPr bwMode="auto">
              <a:xfrm>
                <a:off x="835" y="1730"/>
                <a:ext cx="1497" cy="51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b="1">
                    <a:solidFill>
                      <a:schemeClr val="hlink"/>
                    </a:solidFill>
                    <a:latin typeface="Courier New" charset="0"/>
                  </a:rPr>
                  <a:t>lw</a:t>
                </a:r>
                <a:r>
                  <a:rPr lang="en-US" b="1">
                    <a:latin typeface="Courier New" charset="0"/>
                  </a:rPr>
                  <a:t> </a:t>
                </a:r>
                <a:r>
                  <a:rPr lang="en-US" b="1">
                    <a:solidFill>
                      <a:schemeClr val="hlink"/>
                    </a:solidFill>
                    <a:latin typeface="Courier New" charset="0"/>
                  </a:rPr>
                  <a:t>r1, 0</a:t>
                </a:r>
                <a:r>
                  <a:rPr lang="en-US" b="1">
                    <a:latin typeface="Courier New" charset="0"/>
                  </a:rPr>
                  <a:t>(r2)</a:t>
                </a:r>
              </a:p>
              <a:p>
                <a:pPr eaLnBrk="1" hangingPunct="1"/>
                <a:endParaRPr lang="en-US" b="1">
                  <a:latin typeface="Courier New" charset="0"/>
                </a:endParaRPr>
              </a:p>
            </p:txBody>
          </p:sp>
          <p:sp>
            <p:nvSpPr>
              <p:cNvPr id="92313" name="Rectangle 9"/>
              <p:cNvSpPr>
                <a:spLocks noChangeArrowheads="1"/>
              </p:cNvSpPr>
              <p:nvPr/>
            </p:nvSpPr>
            <p:spPr bwMode="auto">
              <a:xfrm>
                <a:off x="835" y="2342"/>
                <a:ext cx="1497" cy="51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b="1">
                    <a:latin typeface="Courier New" charset="0"/>
                  </a:rPr>
                  <a:t>sub r4,</a:t>
                </a:r>
                <a:r>
                  <a:rPr lang="en-US" b="1">
                    <a:solidFill>
                      <a:schemeClr val="hlink"/>
                    </a:solidFill>
                    <a:latin typeface="Courier New" charset="0"/>
                  </a:rPr>
                  <a:t>r1</a:t>
                </a:r>
                <a:r>
                  <a:rPr lang="en-US" b="1">
                    <a:latin typeface="Courier New" charset="0"/>
                  </a:rPr>
                  <a:t>,r6</a:t>
                </a:r>
              </a:p>
              <a:p>
                <a:pPr eaLnBrk="1" hangingPunct="1"/>
                <a:endParaRPr lang="en-US" b="1">
                  <a:latin typeface="Courier New" charset="0"/>
                </a:endParaRPr>
              </a:p>
            </p:txBody>
          </p:sp>
          <p:sp>
            <p:nvSpPr>
              <p:cNvPr id="92314" name="Rectangle 10"/>
              <p:cNvSpPr>
                <a:spLocks noChangeArrowheads="1"/>
              </p:cNvSpPr>
              <p:nvPr/>
            </p:nvSpPr>
            <p:spPr bwMode="auto">
              <a:xfrm>
                <a:off x="835" y="2942"/>
                <a:ext cx="1497" cy="51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b="1">
                    <a:latin typeface="Courier New" charset="0"/>
                  </a:rPr>
                  <a:t>and r6,</a:t>
                </a:r>
                <a:r>
                  <a:rPr lang="en-US" b="1">
                    <a:solidFill>
                      <a:schemeClr val="accent2"/>
                    </a:solidFill>
                    <a:latin typeface="Courier New" charset="0"/>
                  </a:rPr>
                  <a:t>r1</a:t>
                </a:r>
                <a:r>
                  <a:rPr lang="en-US" b="1">
                    <a:latin typeface="Courier New" charset="0"/>
                  </a:rPr>
                  <a:t>,r7</a:t>
                </a:r>
              </a:p>
              <a:p>
                <a:pPr eaLnBrk="1" hangingPunct="1"/>
                <a:endParaRPr lang="en-US" b="1">
                  <a:latin typeface="Courier New" charset="0"/>
                </a:endParaRPr>
              </a:p>
            </p:txBody>
          </p:sp>
          <p:sp>
            <p:nvSpPr>
              <p:cNvPr id="92315" name="Rectangle 11"/>
              <p:cNvSpPr>
                <a:spLocks noChangeArrowheads="1"/>
              </p:cNvSpPr>
              <p:nvPr/>
            </p:nvSpPr>
            <p:spPr bwMode="auto">
              <a:xfrm>
                <a:off x="835" y="3566"/>
                <a:ext cx="1612" cy="51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b="1">
                    <a:latin typeface="Courier New" charset="0"/>
                  </a:rPr>
                  <a:t>or   r8,</a:t>
                </a:r>
                <a:r>
                  <a:rPr lang="en-US" b="1">
                    <a:solidFill>
                      <a:schemeClr val="accent2"/>
                    </a:solidFill>
                    <a:latin typeface="Courier New" charset="0"/>
                  </a:rPr>
                  <a:t>r1</a:t>
                </a:r>
                <a:r>
                  <a:rPr lang="en-US" b="1">
                    <a:latin typeface="Courier New" charset="0"/>
                  </a:rPr>
                  <a:t>,r9</a:t>
                </a:r>
              </a:p>
              <a:p>
                <a:pPr eaLnBrk="1" hangingPunct="1"/>
                <a:endParaRPr lang="en-US" b="1">
                  <a:latin typeface="Courier New" charset="0"/>
                </a:endParaRPr>
              </a:p>
            </p:txBody>
          </p:sp>
        </p:grpSp>
      </p:grpSp>
      <p:sp>
        <p:nvSpPr>
          <p:cNvPr id="751628" name="Rectangle 12"/>
          <p:cNvSpPr>
            <a:spLocks noGrp="1" noChangeArrowheads="1"/>
          </p:cNvSpPr>
          <p:nvPr>
            <p:ph type="title"/>
          </p:nvPr>
        </p:nvSpPr>
        <p:spPr>
          <a:xfrm>
            <a:off x="685800" y="742950"/>
            <a:ext cx="7715250" cy="1143000"/>
          </a:xfrm>
          <a:solidFill>
            <a:schemeClr val="bg1"/>
          </a:solidFill>
        </p:spPr>
        <p:txBody>
          <a:bodyPr lIns="90488" tIns="44450" rIns="90488" bIns="44450"/>
          <a:lstStyle/>
          <a:p>
            <a:pPr>
              <a:defRPr/>
            </a:pPr>
            <a:r>
              <a:rPr lang="en-US"/>
              <a:t>Data Hazard Even with Forwarding</a:t>
            </a:r>
            <a:endParaRPr lang="en-US" sz="20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967038" y="2651125"/>
            <a:ext cx="3667125" cy="700088"/>
            <a:chOff x="1953" y="1200"/>
            <a:chExt cx="1919" cy="441"/>
          </a:xfrm>
        </p:grpSpPr>
        <p:grpSp>
          <p:nvGrpSpPr>
            <p:cNvPr id="5" name="Group 14"/>
            <p:cNvGrpSpPr>
              <a:grpSpLocks noChangeAspect="1"/>
            </p:cNvGrpSpPr>
            <p:nvPr/>
          </p:nvGrpSpPr>
          <p:grpSpPr bwMode="auto">
            <a:xfrm>
              <a:off x="2429" y="1304"/>
              <a:ext cx="221" cy="233"/>
              <a:chOff x="1374" y="528"/>
              <a:chExt cx="480" cy="432"/>
            </a:xfrm>
          </p:grpSpPr>
          <p:grpSp>
            <p:nvGrpSpPr>
              <p:cNvPr id="6" name="Group 15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92307" name="Rectangle 16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308" name="Rectangle 17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92306" name="Text Box 18"/>
              <p:cNvSpPr txBox="1">
                <a:spLocks noChangeAspect="1" noChangeArrowheads="1"/>
              </p:cNvSpPr>
              <p:nvPr/>
            </p:nvSpPr>
            <p:spPr bwMode="auto">
              <a:xfrm>
                <a:off x="1387" y="574"/>
                <a:ext cx="458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  <p:sp>
          <p:nvSpPr>
            <p:cNvPr id="92277" name="Line 19"/>
            <p:cNvSpPr>
              <a:spLocks noChangeAspect="1" noChangeShapeType="1"/>
            </p:cNvSpPr>
            <p:nvPr/>
          </p:nvSpPr>
          <p:spPr bwMode="auto">
            <a:xfrm>
              <a:off x="2651" y="1351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78" name="Line 20"/>
            <p:cNvSpPr>
              <a:spLocks noChangeAspect="1" noChangeShapeType="1"/>
            </p:cNvSpPr>
            <p:nvPr/>
          </p:nvSpPr>
          <p:spPr bwMode="auto">
            <a:xfrm>
              <a:off x="2651" y="1490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21"/>
            <p:cNvGrpSpPr>
              <a:grpSpLocks noChangeAspect="1"/>
            </p:cNvGrpSpPr>
            <p:nvPr/>
          </p:nvGrpSpPr>
          <p:grpSpPr bwMode="auto">
            <a:xfrm>
              <a:off x="2851" y="1235"/>
              <a:ext cx="199" cy="371"/>
              <a:chOff x="2991" y="411"/>
              <a:chExt cx="359" cy="768"/>
            </a:xfrm>
          </p:grpSpPr>
          <p:sp>
            <p:nvSpPr>
              <p:cNvPr id="92301" name="AutoShape 22"/>
              <p:cNvSpPr>
                <a:spLocks noChangeAspect="1" noChangeArrowheads="1"/>
              </p:cNvSpPr>
              <p:nvPr/>
            </p:nvSpPr>
            <p:spPr bwMode="auto">
              <a:xfrm rot="-5400000">
                <a:off x="2798" y="626"/>
                <a:ext cx="768" cy="337"/>
              </a:xfrm>
              <a:custGeom>
                <a:avLst/>
                <a:gdLst>
                  <a:gd name="T0" fmla="*/ 672 w 21600"/>
                  <a:gd name="T1" fmla="*/ 169 h 21600"/>
                  <a:gd name="T2" fmla="*/ 384 w 21600"/>
                  <a:gd name="T3" fmla="*/ 337 h 21600"/>
                  <a:gd name="T4" fmla="*/ 96 w 21600"/>
                  <a:gd name="T5" fmla="*/ 169 h 21600"/>
                  <a:gd name="T6" fmla="*/ 384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487 h 21600"/>
                  <a:gd name="T14" fmla="*/ 17100 w 21600"/>
                  <a:gd name="T15" fmla="*/ 1711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92302" name="AutoShape 23"/>
              <p:cNvSpPr>
                <a:spLocks noChangeAspect="1" noChangeArrowheads="1"/>
              </p:cNvSpPr>
              <p:nvPr/>
            </p:nvSpPr>
            <p:spPr bwMode="auto">
              <a:xfrm rot="5400000">
                <a:off x="2957" y="705"/>
                <a:ext cx="248" cy="18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303" name="Freeform 24"/>
              <p:cNvSpPr>
                <a:spLocks noChangeAspect="1"/>
              </p:cNvSpPr>
              <p:nvPr/>
            </p:nvSpPr>
            <p:spPr bwMode="auto">
              <a:xfrm rot="5400000">
                <a:off x="2974" y="725"/>
                <a:ext cx="218" cy="139"/>
              </a:xfrm>
              <a:custGeom>
                <a:avLst/>
                <a:gdLst>
                  <a:gd name="T0" fmla="*/ 0 w 384"/>
                  <a:gd name="T1" fmla="*/ 288 h 288"/>
                  <a:gd name="T2" fmla="*/ 192 w 384"/>
                  <a:gd name="T3" fmla="*/ 0 h 288"/>
                  <a:gd name="T4" fmla="*/ 384 w 384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288"/>
                  <a:gd name="T11" fmla="*/ 384 w 384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288">
                    <a:moveTo>
                      <a:pt x="0" y="288"/>
                    </a:moveTo>
                    <a:lnTo>
                      <a:pt x="192" y="0"/>
                    </a:lnTo>
                    <a:lnTo>
                      <a:pt x="384" y="288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304" name="Text Box 25"/>
              <p:cNvSpPr txBox="1">
                <a:spLocks noChangeAspect="1" noChangeArrowheads="1"/>
              </p:cNvSpPr>
              <p:nvPr/>
            </p:nvSpPr>
            <p:spPr bwMode="auto">
              <a:xfrm rot="-5400000">
                <a:off x="2941" y="630"/>
                <a:ext cx="575" cy="23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ALU</a:t>
                </a:r>
              </a:p>
            </p:txBody>
          </p:sp>
        </p:grpSp>
        <p:sp>
          <p:nvSpPr>
            <p:cNvPr id="92280" name="Line 26"/>
            <p:cNvSpPr>
              <a:spLocks noChangeAspect="1" noChangeShapeType="1"/>
            </p:cNvSpPr>
            <p:nvPr/>
          </p:nvSpPr>
          <p:spPr bwMode="auto">
            <a:xfrm>
              <a:off x="3052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81" name="Line 27"/>
            <p:cNvSpPr>
              <a:spLocks noChangeAspect="1" noChangeShapeType="1"/>
            </p:cNvSpPr>
            <p:nvPr/>
          </p:nvSpPr>
          <p:spPr bwMode="auto">
            <a:xfrm>
              <a:off x="3475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28"/>
            <p:cNvGrpSpPr>
              <a:grpSpLocks noChangeAspect="1"/>
            </p:cNvGrpSpPr>
            <p:nvPr/>
          </p:nvGrpSpPr>
          <p:grpSpPr bwMode="auto">
            <a:xfrm>
              <a:off x="3201" y="1305"/>
              <a:ext cx="291" cy="232"/>
              <a:chOff x="3836" y="576"/>
              <a:chExt cx="628" cy="480"/>
            </a:xfrm>
          </p:grpSpPr>
          <p:sp>
            <p:nvSpPr>
              <p:cNvPr id="92299" name="Rectangle 29"/>
              <p:cNvSpPr>
                <a:spLocks noChangeAspect="1" noChangeArrowheads="1"/>
              </p:cNvSpPr>
              <p:nvPr/>
            </p:nvSpPr>
            <p:spPr bwMode="auto">
              <a:xfrm>
                <a:off x="3915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92300" name="Text Box 30"/>
              <p:cNvSpPr txBox="1">
                <a:spLocks noChangeAspect="1" noChangeArrowheads="1"/>
              </p:cNvSpPr>
              <p:nvPr/>
            </p:nvSpPr>
            <p:spPr bwMode="auto">
              <a:xfrm>
                <a:off x="3836" y="628"/>
                <a:ext cx="628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DMem</a:t>
                </a:r>
              </a:p>
            </p:txBody>
          </p:sp>
        </p:grpSp>
        <p:sp>
          <p:nvSpPr>
            <p:cNvPr id="92283" name="Freeform 31"/>
            <p:cNvSpPr>
              <a:spLocks noChangeAspect="1"/>
            </p:cNvSpPr>
            <p:nvPr/>
          </p:nvSpPr>
          <p:spPr bwMode="auto">
            <a:xfrm>
              <a:off x="3208" y="1421"/>
              <a:ext cx="332" cy="185"/>
            </a:xfrm>
            <a:custGeom>
              <a:avLst/>
              <a:gdLst>
                <a:gd name="T0" fmla="*/ 0 w 816"/>
                <a:gd name="T1" fmla="*/ 0 h 384"/>
                <a:gd name="T2" fmla="*/ 0 w 816"/>
                <a:gd name="T3" fmla="*/ 384 h 384"/>
                <a:gd name="T4" fmla="*/ 720 w 816"/>
                <a:gd name="T5" fmla="*/ 384 h 384"/>
                <a:gd name="T6" fmla="*/ 720 w 816"/>
                <a:gd name="T7" fmla="*/ 144 h 384"/>
                <a:gd name="T8" fmla="*/ 816 w 816"/>
                <a:gd name="T9" fmla="*/ 144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384"/>
                <a:gd name="T17" fmla="*/ 816 w 816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384">
                  <a:moveTo>
                    <a:pt x="0" y="0"/>
                  </a:moveTo>
                  <a:lnTo>
                    <a:pt x="0" y="384"/>
                  </a:lnTo>
                  <a:lnTo>
                    <a:pt x="720" y="384"/>
                  </a:lnTo>
                  <a:lnTo>
                    <a:pt x="720" y="144"/>
                  </a:lnTo>
                  <a:lnTo>
                    <a:pt x="816" y="144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84" name="Line 32"/>
            <p:cNvSpPr>
              <a:spLocks noChangeAspect="1" noChangeShapeType="1"/>
            </p:cNvSpPr>
            <p:nvPr/>
          </p:nvSpPr>
          <p:spPr bwMode="auto">
            <a:xfrm>
              <a:off x="2199" y="1491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85" name="Line 33"/>
            <p:cNvSpPr>
              <a:spLocks noChangeAspect="1" noChangeShapeType="1"/>
            </p:cNvSpPr>
            <p:nvPr/>
          </p:nvSpPr>
          <p:spPr bwMode="auto">
            <a:xfrm>
              <a:off x="2169" y="1351"/>
              <a:ext cx="2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34"/>
            <p:cNvGrpSpPr>
              <a:grpSpLocks noChangeAspect="1"/>
            </p:cNvGrpSpPr>
            <p:nvPr/>
          </p:nvGrpSpPr>
          <p:grpSpPr bwMode="auto">
            <a:xfrm>
              <a:off x="1953" y="1305"/>
              <a:ext cx="307" cy="232"/>
              <a:chOff x="1104" y="576"/>
              <a:chExt cx="662" cy="480"/>
            </a:xfrm>
          </p:grpSpPr>
          <p:sp>
            <p:nvSpPr>
              <p:cNvPr id="92297" name="Rectangle 35"/>
              <p:cNvSpPr>
                <a:spLocks noChangeAspect="1" noChangeArrowheads="1"/>
              </p:cNvSpPr>
              <p:nvPr/>
            </p:nvSpPr>
            <p:spPr bwMode="auto">
              <a:xfrm>
                <a:off x="1197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92298" name="Text Box 36"/>
              <p:cNvSpPr txBox="1">
                <a:spLocks noChangeAspect="1" noChangeArrowheads="1"/>
              </p:cNvSpPr>
              <p:nvPr/>
            </p:nvSpPr>
            <p:spPr bwMode="auto">
              <a:xfrm>
                <a:off x="1104" y="628"/>
                <a:ext cx="662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Ifetch</a:t>
                </a:r>
              </a:p>
            </p:txBody>
          </p:sp>
        </p:grpSp>
        <p:grpSp>
          <p:nvGrpSpPr>
            <p:cNvPr id="10" name="Group 37"/>
            <p:cNvGrpSpPr>
              <a:grpSpLocks/>
            </p:cNvGrpSpPr>
            <p:nvPr/>
          </p:nvGrpSpPr>
          <p:grpSpPr bwMode="auto">
            <a:xfrm>
              <a:off x="2288" y="1200"/>
              <a:ext cx="1297" cy="441"/>
              <a:chOff x="2112" y="528"/>
              <a:chExt cx="2088" cy="681"/>
            </a:xfrm>
          </p:grpSpPr>
          <p:sp>
            <p:nvSpPr>
              <p:cNvPr id="92293" name="Rectangle 38"/>
              <p:cNvSpPr>
                <a:spLocks noChangeAspect="1" noChangeArrowheads="1"/>
              </p:cNvSpPr>
              <p:nvPr/>
            </p:nvSpPr>
            <p:spPr bwMode="auto">
              <a:xfrm>
                <a:off x="2784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294" name="Rectangle 39"/>
              <p:cNvSpPr>
                <a:spLocks noChangeAspect="1" noChangeArrowheads="1"/>
              </p:cNvSpPr>
              <p:nvPr/>
            </p:nvSpPr>
            <p:spPr bwMode="auto">
              <a:xfrm>
                <a:off x="4128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295" name="Rectangle 40"/>
              <p:cNvSpPr>
                <a:spLocks noChangeAspect="1" noChangeArrowheads="1"/>
              </p:cNvSpPr>
              <p:nvPr/>
            </p:nvSpPr>
            <p:spPr bwMode="auto">
              <a:xfrm>
                <a:off x="2112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296" name="Rectangle 41"/>
              <p:cNvSpPr>
                <a:spLocks noChangeAspect="1" noChangeArrowheads="1"/>
              </p:cNvSpPr>
              <p:nvPr/>
            </p:nvSpPr>
            <p:spPr bwMode="auto">
              <a:xfrm>
                <a:off x="3456" y="532"/>
                <a:ext cx="71" cy="672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" name="Group 42"/>
            <p:cNvGrpSpPr>
              <a:grpSpLocks noChangeAspect="1"/>
            </p:cNvGrpSpPr>
            <p:nvPr/>
          </p:nvGrpSpPr>
          <p:grpSpPr bwMode="auto">
            <a:xfrm flipH="1">
              <a:off x="3649" y="1296"/>
              <a:ext cx="223" cy="233"/>
              <a:chOff x="1374" y="528"/>
              <a:chExt cx="480" cy="432"/>
            </a:xfrm>
          </p:grpSpPr>
          <p:grpSp>
            <p:nvGrpSpPr>
              <p:cNvPr id="12" name="Group 43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92291" name="Rectangle 44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92" name="Rectangle 45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92290" name="Text Box 46"/>
              <p:cNvSpPr txBox="1">
                <a:spLocks noChangeAspect="1" noChangeArrowheads="1"/>
              </p:cNvSpPr>
              <p:nvPr/>
            </p:nvSpPr>
            <p:spPr bwMode="auto">
              <a:xfrm>
                <a:off x="1396" y="574"/>
                <a:ext cx="454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</p:grpSp>
      <p:grpSp>
        <p:nvGrpSpPr>
          <p:cNvPr id="13" name="Group 47"/>
          <p:cNvGrpSpPr>
            <a:grpSpLocks/>
          </p:cNvGrpSpPr>
          <p:nvPr/>
        </p:nvGrpSpPr>
        <p:grpSpPr bwMode="auto">
          <a:xfrm>
            <a:off x="3786188" y="2971800"/>
            <a:ext cx="3667125" cy="1309688"/>
            <a:chOff x="2385" y="1872"/>
            <a:chExt cx="2310" cy="825"/>
          </a:xfrm>
        </p:grpSpPr>
        <p:grpSp>
          <p:nvGrpSpPr>
            <p:cNvPr id="14" name="Group 48"/>
            <p:cNvGrpSpPr>
              <a:grpSpLocks/>
            </p:cNvGrpSpPr>
            <p:nvPr/>
          </p:nvGrpSpPr>
          <p:grpSpPr bwMode="auto">
            <a:xfrm>
              <a:off x="2385" y="2256"/>
              <a:ext cx="2310" cy="441"/>
              <a:chOff x="1953" y="1200"/>
              <a:chExt cx="1919" cy="441"/>
            </a:xfrm>
          </p:grpSpPr>
          <p:grpSp>
            <p:nvGrpSpPr>
              <p:cNvPr id="15" name="Group 49"/>
              <p:cNvGrpSpPr>
                <a:grpSpLocks noChangeAspect="1"/>
              </p:cNvGrpSpPr>
              <p:nvPr/>
            </p:nvGrpSpPr>
            <p:grpSpPr bwMode="auto">
              <a:xfrm>
                <a:off x="2429" y="1304"/>
                <a:ext cx="221" cy="233"/>
                <a:chOff x="1374" y="528"/>
                <a:chExt cx="480" cy="432"/>
              </a:xfrm>
            </p:grpSpPr>
            <p:grpSp>
              <p:nvGrpSpPr>
                <p:cNvPr id="16" name="Group 50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92274" name="Rectangle 5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2275" name="Rectangle 5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92273" name="Text Box 5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87" y="574"/>
                  <a:ext cx="45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92244" name="Line 54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245" name="Line 55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7" name="Group 56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199" cy="371"/>
                <a:chOff x="2991" y="411"/>
                <a:chExt cx="359" cy="768"/>
              </a:xfrm>
            </p:grpSpPr>
            <p:sp>
              <p:nvSpPr>
                <p:cNvPr id="92268" name="AutoShape 57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2269" name="AutoShape 58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70" name="Freeform 59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71" name="Text Box 60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1" y="630"/>
                  <a:ext cx="575" cy="230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92247" name="Line 61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248" name="Line 62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" name="Group 63"/>
              <p:cNvGrpSpPr>
                <a:grpSpLocks noChangeAspect="1"/>
              </p:cNvGrpSpPr>
              <p:nvPr/>
            </p:nvGrpSpPr>
            <p:grpSpPr bwMode="auto">
              <a:xfrm>
                <a:off x="3201" y="1305"/>
                <a:ext cx="291" cy="232"/>
                <a:chOff x="3836" y="576"/>
                <a:chExt cx="628" cy="480"/>
              </a:xfrm>
            </p:grpSpPr>
            <p:sp>
              <p:nvSpPr>
                <p:cNvPr id="92266" name="Rectangle 64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2267" name="Text Box 6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836" y="628"/>
                  <a:ext cx="628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92250" name="Freeform 66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251" name="Line 67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252" name="Line 68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9" name="Group 69"/>
              <p:cNvGrpSpPr>
                <a:grpSpLocks noChangeAspect="1"/>
              </p:cNvGrpSpPr>
              <p:nvPr/>
            </p:nvGrpSpPr>
            <p:grpSpPr bwMode="auto">
              <a:xfrm>
                <a:off x="1953" y="1305"/>
                <a:ext cx="307" cy="232"/>
                <a:chOff x="1104" y="576"/>
                <a:chExt cx="662" cy="480"/>
              </a:xfrm>
            </p:grpSpPr>
            <p:sp>
              <p:nvSpPr>
                <p:cNvPr id="92264" name="Rectangle 70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2265" name="Text Box 7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104" y="628"/>
                  <a:ext cx="662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20" name="Group 72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92260" name="Rectangle 73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61" name="Rectangle 74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62" name="Rectangle 75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63" name="Rectangle 76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77"/>
              <p:cNvGrpSpPr>
                <a:grpSpLocks noChangeAspect="1"/>
              </p:cNvGrpSpPr>
              <p:nvPr/>
            </p:nvGrpSpPr>
            <p:grpSpPr bwMode="auto">
              <a:xfrm flipH="1">
                <a:off x="3649" y="1296"/>
                <a:ext cx="223" cy="233"/>
                <a:chOff x="1374" y="528"/>
                <a:chExt cx="480" cy="432"/>
              </a:xfrm>
            </p:grpSpPr>
            <p:grpSp>
              <p:nvGrpSpPr>
                <p:cNvPr id="22" name="Group 78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92258" name="Rectangle 7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2259" name="Rectangle 8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92257" name="Text Box 8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96" y="574"/>
                  <a:ext cx="454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92242" name="Line 82"/>
            <p:cNvSpPr>
              <a:spLocks noChangeShapeType="1"/>
            </p:cNvSpPr>
            <p:nvPr/>
          </p:nvSpPr>
          <p:spPr bwMode="auto">
            <a:xfrm flipH="1">
              <a:off x="3456" y="1872"/>
              <a:ext cx="336" cy="528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" name="Group 83"/>
          <p:cNvGrpSpPr>
            <a:grpSpLocks/>
          </p:cNvGrpSpPr>
          <p:nvPr/>
        </p:nvGrpSpPr>
        <p:grpSpPr bwMode="auto">
          <a:xfrm>
            <a:off x="4579938" y="2971800"/>
            <a:ext cx="3663950" cy="2225675"/>
            <a:chOff x="2885" y="1872"/>
            <a:chExt cx="2308" cy="1402"/>
          </a:xfrm>
        </p:grpSpPr>
        <p:grpSp>
          <p:nvGrpSpPr>
            <p:cNvPr id="24" name="Group 84"/>
            <p:cNvGrpSpPr>
              <a:grpSpLocks/>
            </p:cNvGrpSpPr>
            <p:nvPr/>
          </p:nvGrpSpPr>
          <p:grpSpPr bwMode="auto">
            <a:xfrm>
              <a:off x="2885" y="2833"/>
              <a:ext cx="2308" cy="441"/>
              <a:chOff x="1954" y="1200"/>
              <a:chExt cx="1918" cy="441"/>
            </a:xfrm>
          </p:grpSpPr>
          <p:grpSp>
            <p:nvGrpSpPr>
              <p:cNvPr id="25" name="Group 85"/>
              <p:cNvGrpSpPr>
                <a:grpSpLocks noChangeAspect="1"/>
              </p:cNvGrpSpPr>
              <p:nvPr/>
            </p:nvGrpSpPr>
            <p:grpSpPr bwMode="auto">
              <a:xfrm>
                <a:off x="2429" y="1304"/>
                <a:ext cx="221" cy="233"/>
                <a:chOff x="1374" y="528"/>
                <a:chExt cx="480" cy="432"/>
              </a:xfrm>
            </p:grpSpPr>
            <p:grpSp>
              <p:nvGrpSpPr>
                <p:cNvPr id="26" name="Group 86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92239" name="Rectangle 8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2240" name="Rectangle 8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92238" name="Text Box 8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87" y="574"/>
                  <a:ext cx="45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92209" name="Line 90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210" name="Line 91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7" name="Group 92"/>
              <p:cNvGrpSpPr>
                <a:grpSpLocks noChangeAspect="1"/>
              </p:cNvGrpSpPr>
              <p:nvPr/>
            </p:nvGrpSpPr>
            <p:grpSpPr bwMode="auto">
              <a:xfrm>
                <a:off x="2851" y="1215"/>
                <a:ext cx="199" cy="391"/>
                <a:chOff x="2991" y="371"/>
                <a:chExt cx="359" cy="808"/>
              </a:xfrm>
            </p:grpSpPr>
            <p:sp>
              <p:nvSpPr>
                <p:cNvPr id="92233" name="AutoShape 93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2234" name="AutoShape 94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35" name="Freeform 95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36" name="Text Box 96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4" y="542"/>
                  <a:ext cx="574" cy="231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92212" name="Line 97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213" name="Line 98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8" name="Group 99"/>
              <p:cNvGrpSpPr>
                <a:grpSpLocks noChangeAspect="1"/>
              </p:cNvGrpSpPr>
              <p:nvPr/>
            </p:nvGrpSpPr>
            <p:grpSpPr bwMode="auto">
              <a:xfrm>
                <a:off x="3201" y="1305"/>
                <a:ext cx="292" cy="232"/>
                <a:chOff x="3836" y="576"/>
                <a:chExt cx="630" cy="480"/>
              </a:xfrm>
            </p:grpSpPr>
            <p:sp>
              <p:nvSpPr>
                <p:cNvPr id="92231" name="Rectangle 100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2232" name="Text Box 10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836" y="628"/>
                  <a:ext cx="630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92215" name="Freeform 102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216" name="Line 103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217" name="Line 104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9" name="Group 105"/>
              <p:cNvGrpSpPr>
                <a:grpSpLocks noChangeAspect="1"/>
              </p:cNvGrpSpPr>
              <p:nvPr/>
            </p:nvGrpSpPr>
            <p:grpSpPr bwMode="auto">
              <a:xfrm>
                <a:off x="1954" y="1305"/>
                <a:ext cx="307" cy="232"/>
                <a:chOff x="1106" y="576"/>
                <a:chExt cx="662" cy="480"/>
              </a:xfrm>
            </p:grpSpPr>
            <p:sp>
              <p:nvSpPr>
                <p:cNvPr id="92229" name="Rectangle 106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2230" name="Text Box 10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106" y="628"/>
                  <a:ext cx="662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30" name="Group 108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92225" name="Rectangle 109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26" name="Rectangle 110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27" name="Rectangle 111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28" name="Rectangle 112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1" name="Group 113"/>
              <p:cNvGrpSpPr>
                <a:grpSpLocks noChangeAspect="1"/>
              </p:cNvGrpSpPr>
              <p:nvPr/>
            </p:nvGrpSpPr>
            <p:grpSpPr bwMode="auto">
              <a:xfrm flipH="1">
                <a:off x="3649" y="1296"/>
                <a:ext cx="223" cy="233"/>
                <a:chOff x="1374" y="528"/>
                <a:chExt cx="480" cy="432"/>
              </a:xfrm>
            </p:grpSpPr>
            <p:grpSp>
              <p:nvGrpSpPr>
                <p:cNvPr id="92288" name="Group 114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92223" name="Rectangle 11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2224" name="Rectangle 11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92222" name="Text Box 11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83" y="574"/>
                  <a:ext cx="454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92207" name="Line 118"/>
            <p:cNvSpPr>
              <a:spLocks noChangeShapeType="1"/>
            </p:cNvSpPr>
            <p:nvPr/>
          </p:nvSpPr>
          <p:spPr bwMode="auto">
            <a:xfrm>
              <a:off x="3792" y="1872"/>
              <a:ext cx="192" cy="1104"/>
            </a:xfrm>
            <a:prstGeom prst="line">
              <a:avLst/>
            </a:prstGeom>
            <a:noFill/>
            <a:ln w="76200">
              <a:solidFill>
                <a:srgbClr val="00CC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2289" name="Group 119"/>
          <p:cNvGrpSpPr>
            <a:grpSpLocks/>
          </p:cNvGrpSpPr>
          <p:nvPr/>
        </p:nvGrpSpPr>
        <p:grpSpPr bwMode="auto">
          <a:xfrm>
            <a:off x="5346700" y="2971800"/>
            <a:ext cx="3667125" cy="3198813"/>
            <a:chOff x="3368" y="1872"/>
            <a:chExt cx="2310" cy="2015"/>
          </a:xfrm>
        </p:grpSpPr>
        <p:grpSp>
          <p:nvGrpSpPr>
            <p:cNvPr id="92305" name="Group 120"/>
            <p:cNvGrpSpPr>
              <a:grpSpLocks/>
            </p:cNvGrpSpPr>
            <p:nvPr/>
          </p:nvGrpSpPr>
          <p:grpSpPr bwMode="auto">
            <a:xfrm>
              <a:off x="3368" y="3446"/>
              <a:ext cx="2310" cy="441"/>
              <a:chOff x="1953" y="1200"/>
              <a:chExt cx="1919" cy="441"/>
            </a:xfrm>
          </p:grpSpPr>
          <p:grpSp>
            <p:nvGrpSpPr>
              <p:cNvPr id="92311" name="Group 121"/>
              <p:cNvGrpSpPr>
                <a:grpSpLocks noChangeAspect="1"/>
              </p:cNvGrpSpPr>
              <p:nvPr/>
            </p:nvGrpSpPr>
            <p:grpSpPr bwMode="auto">
              <a:xfrm>
                <a:off x="2429" y="1304"/>
                <a:ext cx="221" cy="233"/>
                <a:chOff x="1374" y="528"/>
                <a:chExt cx="480" cy="432"/>
              </a:xfrm>
            </p:grpSpPr>
            <p:grpSp>
              <p:nvGrpSpPr>
                <p:cNvPr id="92316" name="Group 122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92204" name="Rectangle 12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2205" name="Rectangle 12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92203" name="Text Box 12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87" y="574"/>
                  <a:ext cx="45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92174" name="Line 126"/>
              <p:cNvSpPr>
                <a:spLocks noChangeAspect="1" noChangeShapeType="1"/>
              </p:cNvSpPr>
              <p:nvPr/>
            </p:nvSpPr>
            <p:spPr bwMode="auto">
              <a:xfrm>
                <a:off x="2651" y="1351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175" name="Line 127"/>
              <p:cNvSpPr>
                <a:spLocks noChangeAspect="1" noChangeShapeType="1"/>
              </p:cNvSpPr>
              <p:nvPr/>
            </p:nvSpPr>
            <p:spPr bwMode="auto">
              <a:xfrm>
                <a:off x="2651" y="1490"/>
                <a:ext cx="2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92317" name="Group 128"/>
              <p:cNvGrpSpPr>
                <a:grpSpLocks noChangeAspect="1"/>
              </p:cNvGrpSpPr>
              <p:nvPr/>
            </p:nvGrpSpPr>
            <p:grpSpPr bwMode="auto">
              <a:xfrm>
                <a:off x="2851" y="1235"/>
                <a:ext cx="199" cy="371"/>
                <a:chOff x="2991" y="411"/>
                <a:chExt cx="359" cy="768"/>
              </a:xfrm>
            </p:grpSpPr>
            <p:sp>
              <p:nvSpPr>
                <p:cNvPr id="92198" name="AutoShape 129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2798" y="626"/>
                  <a:ext cx="768" cy="337"/>
                </a:xfrm>
                <a:custGeom>
                  <a:avLst/>
                  <a:gdLst>
                    <a:gd name="T0" fmla="*/ 672 w 21600"/>
                    <a:gd name="T1" fmla="*/ 169 h 21600"/>
                    <a:gd name="T2" fmla="*/ 384 w 21600"/>
                    <a:gd name="T3" fmla="*/ 337 h 21600"/>
                    <a:gd name="T4" fmla="*/ 96 w 21600"/>
                    <a:gd name="T5" fmla="*/ 169 h 21600"/>
                    <a:gd name="T6" fmla="*/ 384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87 h 21600"/>
                    <a:gd name="T14" fmla="*/ 17100 w 21600"/>
                    <a:gd name="T15" fmla="*/ 171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2199" name="AutoShape 130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2957" y="705"/>
                  <a:ext cx="248" cy="18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00" name="Freeform 131"/>
                <p:cNvSpPr>
                  <a:spLocks noChangeAspect="1"/>
                </p:cNvSpPr>
                <p:nvPr/>
              </p:nvSpPr>
              <p:spPr bwMode="auto">
                <a:xfrm rot="5400000">
                  <a:off x="2974" y="725"/>
                  <a:ext cx="218" cy="139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201" name="Text Box 132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941" y="630"/>
                  <a:ext cx="575" cy="230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</p:grpSp>
          <p:sp>
            <p:nvSpPr>
              <p:cNvPr id="92177" name="Line 133"/>
              <p:cNvSpPr>
                <a:spLocks noChangeAspect="1" noChangeShapeType="1"/>
              </p:cNvSpPr>
              <p:nvPr/>
            </p:nvSpPr>
            <p:spPr bwMode="auto">
              <a:xfrm>
                <a:off x="3052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178" name="Line 134"/>
              <p:cNvSpPr>
                <a:spLocks noChangeAspect="1" noChangeShapeType="1"/>
              </p:cNvSpPr>
              <p:nvPr/>
            </p:nvSpPr>
            <p:spPr bwMode="auto">
              <a:xfrm>
                <a:off x="3475" y="1421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92318" name="Group 135"/>
              <p:cNvGrpSpPr>
                <a:grpSpLocks noChangeAspect="1"/>
              </p:cNvGrpSpPr>
              <p:nvPr/>
            </p:nvGrpSpPr>
            <p:grpSpPr bwMode="auto">
              <a:xfrm>
                <a:off x="3201" y="1305"/>
                <a:ext cx="291" cy="232"/>
                <a:chOff x="3836" y="576"/>
                <a:chExt cx="628" cy="480"/>
              </a:xfrm>
            </p:grpSpPr>
            <p:sp>
              <p:nvSpPr>
                <p:cNvPr id="92196" name="Rectangle 136"/>
                <p:cNvSpPr>
                  <a:spLocks noChangeAspect="1" noChangeArrowheads="1"/>
                </p:cNvSpPr>
                <p:nvPr/>
              </p:nvSpPr>
              <p:spPr bwMode="auto">
                <a:xfrm>
                  <a:off x="3915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2197" name="Text Box 13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836" y="628"/>
                  <a:ext cx="628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</p:grpSp>
          <p:sp>
            <p:nvSpPr>
              <p:cNvPr id="92180" name="Freeform 138"/>
              <p:cNvSpPr>
                <a:spLocks noChangeAspect="1"/>
              </p:cNvSpPr>
              <p:nvPr/>
            </p:nvSpPr>
            <p:spPr bwMode="auto">
              <a:xfrm>
                <a:off x="3208" y="1421"/>
                <a:ext cx="332" cy="185"/>
              </a:xfrm>
              <a:custGeom>
                <a:avLst/>
                <a:gdLst>
                  <a:gd name="T0" fmla="*/ 0 w 816"/>
                  <a:gd name="T1" fmla="*/ 0 h 384"/>
                  <a:gd name="T2" fmla="*/ 0 w 816"/>
                  <a:gd name="T3" fmla="*/ 384 h 384"/>
                  <a:gd name="T4" fmla="*/ 720 w 816"/>
                  <a:gd name="T5" fmla="*/ 384 h 384"/>
                  <a:gd name="T6" fmla="*/ 720 w 816"/>
                  <a:gd name="T7" fmla="*/ 144 h 384"/>
                  <a:gd name="T8" fmla="*/ 816 w 816"/>
                  <a:gd name="T9" fmla="*/ 144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384"/>
                  <a:gd name="T17" fmla="*/ 816 w 816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384">
                    <a:moveTo>
                      <a:pt x="0" y="0"/>
                    </a:moveTo>
                    <a:lnTo>
                      <a:pt x="0" y="384"/>
                    </a:lnTo>
                    <a:lnTo>
                      <a:pt x="720" y="384"/>
                    </a:lnTo>
                    <a:lnTo>
                      <a:pt x="720" y="144"/>
                    </a:lnTo>
                    <a:lnTo>
                      <a:pt x="816" y="14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181" name="Line 139"/>
              <p:cNvSpPr>
                <a:spLocks noChangeAspect="1" noChangeShapeType="1"/>
              </p:cNvSpPr>
              <p:nvPr/>
            </p:nvSpPr>
            <p:spPr bwMode="auto">
              <a:xfrm>
                <a:off x="2199" y="1491"/>
                <a:ext cx="23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182" name="Line 140"/>
              <p:cNvSpPr>
                <a:spLocks noChangeAspect="1" noChangeShapeType="1"/>
              </p:cNvSpPr>
              <p:nvPr/>
            </p:nvSpPr>
            <p:spPr bwMode="auto">
              <a:xfrm>
                <a:off x="2169" y="1351"/>
                <a:ext cx="2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92319" name="Group 141"/>
              <p:cNvGrpSpPr>
                <a:grpSpLocks noChangeAspect="1"/>
              </p:cNvGrpSpPr>
              <p:nvPr/>
            </p:nvGrpSpPr>
            <p:grpSpPr bwMode="auto">
              <a:xfrm>
                <a:off x="1953" y="1305"/>
                <a:ext cx="307" cy="232"/>
                <a:chOff x="1104" y="576"/>
                <a:chExt cx="662" cy="480"/>
              </a:xfrm>
            </p:grpSpPr>
            <p:sp>
              <p:nvSpPr>
                <p:cNvPr id="92194" name="Rectangle 142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2195" name="Text Box 14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104" y="628"/>
                  <a:ext cx="662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grpSp>
            <p:nvGrpSpPr>
              <p:cNvPr id="92160" name="Group 144"/>
              <p:cNvGrpSpPr>
                <a:grpSpLocks/>
              </p:cNvGrpSpPr>
              <p:nvPr/>
            </p:nvGrpSpPr>
            <p:grpSpPr bwMode="auto">
              <a:xfrm>
                <a:off x="2288" y="1200"/>
                <a:ext cx="1297" cy="441"/>
                <a:chOff x="2112" y="528"/>
                <a:chExt cx="2088" cy="681"/>
              </a:xfrm>
            </p:grpSpPr>
            <p:sp>
              <p:nvSpPr>
                <p:cNvPr id="92190" name="Rectangle 145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191" name="Rectangle 146"/>
                <p:cNvSpPr>
                  <a:spLocks noChangeAspect="1" noChangeArrowheads="1"/>
                </p:cNvSpPr>
                <p:nvPr/>
              </p:nvSpPr>
              <p:spPr bwMode="auto">
                <a:xfrm>
                  <a:off x="4128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192" name="Rectangle 147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528"/>
                  <a:ext cx="72" cy="68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193" name="Rectangle 148"/>
                <p:cNvSpPr>
                  <a:spLocks noChangeAspect="1" noChangeArrowheads="1"/>
                </p:cNvSpPr>
                <p:nvPr/>
              </p:nvSpPr>
              <p:spPr bwMode="auto">
                <a:xfrm>
                  <a:off x="3456" y="532"/>
                  <a:ext cx="71" cy="672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92161" name="Group 149"/>
              <p:cNvGrpSpPr>
                <a:grpSpLocks noChangeAspect="1"/>
              </p:cNvGrpSpPr>
              <p:nvPr/>
            </p:nvGrpSpPr>
            <p:grpSpPr bwMode="auto">
              <a:xfrm flipH="1">
                <a:off x="3649" y="1296"/>
                <a:ext cx="223" cy="233"/>
                <a:chOff x="1374" y="528"/>
                <a:chExt cx="480" cy="432"/>
              </a:xfrm>
            </p:grpSpPr>
            <p:grpSp>
              <p:nvGrpSpPr>
                <p:cNvPr id="92164" name="Group 150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92188" name="Rectangle 15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2189" name="Rectangle 15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92187" name="Text Box 15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96" y="574"/>
                  <a:ext cx="454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92172" name="Line 154"/>
            <p:cNvSpPr>
              <a:spLocks noChangeShapeType="1"/>
            </p:cNvSpPr>
            <p:nvPr/>
          </p:nvSpPr>
          <p:spPr bwMode="auto">
            <a:xfrm>
              <a:off x="4032" y="1872"/>
              <a:ext cx="48" cy="1728"/>
            </a:xfrm>
            <a:prstGeom prst="line">
              <a:avLst/>
            </a:prstGeom>
            <a:noFill/>
            <a:ln w="76200">
              <a:solidFill>
                <a:srgbClr val="00CC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2170" name="Text Box 155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92165" name="Slide Number Placeholder 9216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5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Resolving Load Hazards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Adding hardware? How? Where?</a:t>
            </a:r>
          </a:p>
          <a:p>
            <a:r>
              <a:rPr lang="en-US"/>
              <a:t>Detection?</a:t>
            </a:r>
          </a:p>
          <a:p>
            <a:r>
              <a:rPr lang="en-US"/>
              <a:t>Compilation techniques?</a:t>
            </a:r>
          </a:p>
          <a:p>
            <a:endParaRPr lang="en-US"/>
          </a:p>
          <a:p>
            <a:r>
              <a:rPr lang="en-US"/>
              <a:t>What is the cost of load delays?</a:t>
            </a:r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6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  <a:solidFill>
            <a:schemeClr val="bg1"/>
          </a:solidFill>
        </p:spPr>
        <p:txBody>
          <a:bodyPr lIns="90488" tIns="44450" rIns="90488" bIns="44450"/>
          <a:lstStyle/>
          <a:p>
            <a:pPr>
              <a:defRPr/>
            </a:pPr>
            <a:r>
              <a:rPr lang="en-US"/>
              <a:t>Resolving the Load Data Hazard</a:t>
            </a:r>
            <a:endParaRPr lang="en-US" sz="20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6259" name="Rectangle 3"/>
          <p:cNvSpPr>
            <a:spLocks noChangeArrowheads="1"/>
          </p:cNvSpPr>
          <p:nvPr/>
        </p:nvSpPr>
        <p:spPr bwMode="auto">
          <a:xfrm>
            <a:off x="1363663" y="1749425"/>
            <a:ext cx="2201862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i="1">
                <a:latin typeface="Comic Sans MS" charset="0"/>
              </a:rPr>
              <a:t>Time (clock cycles)</a:t>
            </a: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808038" y="5432425"/>
            <a:ext cx="1773237" cy="118427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b="1"/>
              <a:t>or   r8,</a:t>
            </a:r>
            <a:r>
              <a:rPr lang="en-US" b="1">
                <a:solidFill>
                  <a:schemeClr val="accent2"/>
                </a:solidFill>
              </a:rPr>
              <a:t>r1</a:t>
            </a:r>
            <a:r>
              <a:rPr lang="en-US" b="1"/>
              <a:t>,r9</a:t>
            </a:r>
          </a:p>
          <a:p>
            <a:endParaRPr lang="en-US" b="1"/>
          </a:p>
          <a:p>
            <a:pPr latinLnBrk="1"/>
            <a:endParaRPr lang="en-US" b="1"/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273050" y="2178050"/>
            <a:ext cx="363538" cy="3109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i="1">
                <a:latin typeface="Comic Sans MS" charset="0"/>
              </a:rPr>
              <a:t>I</a:t>
            </a:r>
          </a:p>
          <a:p>
            <a:pPr algn="ctr"/>
            <a:r>
              <a:rPr lang="en-US" sz="1800" i="1">
                <a:latin typeface="Comic Sans MS" charset="0"/>
              </a:rPr>
              <a:t>n</a:t>
            </a:r>
          </a:p>
          <a:p>
            <a:pPr algn="ctr"/>
            <a:r>
              <a:rPr lang="en-US" sz="1800" i="1">
                <a:latin typeface="Comic Sans MS" charset="0"/>
              </a:rPr>
              <a:t>s</a:t>
            </a:r>
          </a:p>
          <a:p>
            <a:pPr algn="ctr"/>
            <a:r>
              <a:rPr lang="en-US" sz="1800" i="1">
                <a:latin typeface="Comic Sans MS" charset="0"/>
              </a:rPr>
              <a:t>t</a:t>
            </a:r>
          </a:p>
          <a:p>
            <a:pPr algn="ctr"/>
            <a:r>
              <a:rPr lang="en-US" sz="1800" i="1">
                <a:latin typeface="Comic Sans MS" charset="0"/>
              </a:rPr>
              <a:t>r.</a:t>
            </a:r>
          </a:p>
          <a:p>
            <a:pPr algn="ctr"/>
            <a:endParaRPr lang="en-US" sz="1800" i="1">
              <a:latin typeface="Comic Sans MS" charset="0"/>
            </a:endParaRPr>
          </a:p>
          <a:p>
            <a:pPr algn="ctr"/>
            <a:r>
              <a:rPr lang="en-US" sz="1800" i="1">
                <a:latin typeface="Comic Sans MS" charset="0"/>
              </a:rPr>
              <a:t>O</a:t>
            </a:r>
          </a:p>
          <a:p>
            <a:pPr algn="ctr"/>
            <a:r>
              <a:rPr lang="en-US" sz="1800" i="1">
                <a:latin typeface="Comic Sans MS" charset="0"/>
              </a:rPr>
              <a:t>r</a:t>
            </a:r>
          </a:p>
          <a:p>
            <a:pPr algn="ctr"/>
            <a:r>
              <a:rPr lang="en-US" sz="1800" i="1">
                <a:latin typeface="Comic Sans MS" charset="0"/>
              </a:rPr>
              <a:t>d</a:t>
            </a:r>
          </a:p>
          <a:p>
            <a:pPr algn="ctr"/>
            <a:r>
              <a:rPr lang="en-US" sz="1800" i="1">
                <a:latin typeface="Comic Sans MS" charset="0"/>
              </a:rPr>
              <a:t>e</a:t>
            </a:r>
          </a:p>
          <a:p>
            <a:pPr algn="ctr"/>
            <a:r>
              <a:rPr lang="en-US" sz="1800" i="1">
                <a:latin typeface="Comic Sans MS" charset="0"/>
              </a:rPr>
              <a:t>r</a:t>
            </a:r>
          </a:p>
        </p:txBody>
      </p:sp>
      <p:sp>
        <p:nvSpPr>
          <p:cNvPr id="96262" name="Line 6"/>
          <p:cNvSpPr>
            <a:spLocks noChangeShapeType="1"/>
          </p:cNvSpPr>
          <p:nvPr/>
        </p:nvSpPr>
        <p:spPr bwMode="auto">
          <a:xfrm>
            <a:off x="758825" y="2168525"/>
            <a:ext cx="0" cy="4362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63" name="Line 7"/>
          <p:cNvSpPr>
            <a:spLocks noChangeShapeType="1"/>
          </p:cNvSpPr>
          <p:nvPr/>
        </p:nvSpPr>
        <p:spPr bwMode="auto">
          <a:xfrm>
            <a:off x="1336675" y="2124075"/>
            <a:ext cx="706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64" name="Rectangle 8"/>
          <p:cNvSpPr>
            <a:spLocks noChangeArrowheads="1"/>
          </p:cNvSpPr>
          <p:nvPr/>
        </p:nvSpPr>
        <p:spPr bwMode="auto">
          <a:xfrm>
            <a:off x="808038" y="2578100"/>
            <a:ext cx="1704975" cy="8191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hlink"/>
                </a:solidFill>
              </a:rPr>
              <a:t>lw</a:t>
            </a:r>
            <a:r>
              <a:rPr lang="en-US" b="1"/>
              <a:t> </a:t>
            </a:r>
            <a:r>
              <a:rPr lang="en-US" b="1">
                <a:solidFill>
                  <a:schemeClr val="hlink"/>
                </a:solidFill>
              </a:rPr>
              <a:t>r1, 0</a:t>
            </a:r>
            <a:r>
              <a:rPr lang="en-US" b="1"/>
              <a:t>(r2)</a:t>
            </a:r>
          </a:p>
          <a:p>
            <a:pPr latinLnBrk="1"/>
            <a:endParaRPr lang="en-US" b="1"/>
          </a:p>
        </p:txBody>
      </p:sp>
      <p:sp>
        <p:nvSpPr>
          <p:cNvPr id="96265" name="Rectangle 9"/>
          <p:cNvSpPr>
            <a:spLocks noChangeArrowheads="1"/>
          </p:cNvSpPr>
          <p:nvPr/>
        </p:nvSpPr>
        <p:spPr bwMode="auto">
          <a:xfrm>
            <a:off x="808038" y="3568700"/>
            <a:ext cx="1841500" cy="8191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b="1"/>
              <a:t>sub r4,</a:t>
            </a:r>
            <a:r>
              <a:rPr lang="en-US" b="1">
                <a:solidFill>
                  <a:schemeClr val="hlink"/>
                </a:solidFill>
              </a:rPr>
              <a:t>r1</a:t>
            </a:r>
            <a:r>
              <a:rPr lang="en-US" b="1"/>
              <a:t>,r6</a:t>
            </a:r>
          </a:p>
          <a:p>
            <a:pPr latinLnBrk="1"/>
            <a:endParaRPr lang="en-US" b="1"/>
          </a:p>
        </p:txBody>
      </p:sp>
      <p:sp>
        <p:nvSpPr>
          <p:cNvPr id="96266" name="Rectangle 10"/>
          <p:cNvSpPr>
            <a:spLocks noChangeArrowheads="1"/>
          </p:cNvSpPr>
          <p:nvPr/>
        </p:nvSpPr>
        <p:spPr bwMode="auto">
          <a:xfrm>
            <a:off x="808038" y="4502150"/>
            <a:ext cx="1841500" cy="8191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b="1"/>
              <a:t>and r6,</a:t>
            </a:r>
            <a:r>
              <a:rPr lang="en-US" b="1">
                <a:solidFill>
                  <a:schemeClr val="accent2"/>
                </a:solidFill>
              </a:rPr>
              <a:t>r1</a:t>
            </a:r>
            <a:r>
              <a:rPr lang="en-US" b="1"/>
              <a:t>,r7</a:t>
            </a:r>
          </a:p>
          <a:p>
            <a:pPr latinLnBrk="1"/>
            <a:endParaRPr lang="en-US" b="1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717800" y="2474913"/>
            <a:ext cx="3667125" cy="700087"/>
            <a:chOff x="1953" y="1200"/>
            <a:chExt cx="1919" cy="441"/>
          </a:xfrm>
        </p:grpSpPr>
        <p:grpSp>
          <p:nvGrpSpPr>
            <p:cNvPr id="3" name="Group 12"/>
            <p:cNvGrpSpPr>
              <a:grpSpLocks noChangeAspect="1"/>
            </p:cNvGrpSpPr>
            <p:nvPr/>
          </p:nvGrpSpPr>
          <p:grpSpPr bwMode="auto">
            <a:xfrm>
              <a:off x="2429" y="1304"/>
              <a:ext cx="221" cy="233"/>
              <a:chOff x="1374" y="528"/>
              <a:chExt cx="480" cy="432"/>
            </a:xfrm>
          </p:grpSpPr>
          <p:grpSp>
            <p:nvGrpSpPr>
              <p:cNvPr id="4" name="Group 13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96397" name="Rectangle 14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398" name="Rectangle 15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96396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1387" y="574"/>
                <a:ext cx="458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  <p:sp>
          <p:nvSpPr>
            <p:cNvPr id="96367" name="Line 17"/>
            <p:cNvSpPr>
              <a:spLocks noChangeAspect="1" noChangeShapeType="1"/>
            </p:cNvSpPr>
            <p:nvPr/>
          </p:nvSpPr>
          <p:spPr bwMode="auto">
            <a:xfrm>
              <a:off x="2651" y="1351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68" name="Line 18"/>
            <p:cNvSpPr>
              <a:spLocks noChangeAspect="1" noChangeShapeType="1"/>
            </p:cNvSpPr>
            <p:nvPr/>
          </p:nvSpPr>
          <p:spPr bwMode="auto">
            <a:xfrm>
              <a:off x="2651" y="1490"/>
              <a:ext cx="2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" name="Group 19"/>
            <p:cNvGrpSpPr>
              <a:grpSpLocks noChangeAspect="1"/>
            </p:cNvGrpSpPr>
            <p:nvPr/>
          </p:nvGrpSpPr>
          <p:grpSpPr bwMode="auto">
            <a:xfrm>
              <a:off x="2851" y="1235"/>
              <a:ext cx="199" cy="371"/>
              <a:chOff x="2991" y="411"/>
              <a:chExt cx="359" cy="768"/>
            </a:xfrm>
          </p:grpSpPr>
          <p:sp>
            <p:nvSpPr>
              <p:cNvPr id="96391" name="AutoShape 20"/>
              <p:cNvSpPr>
                <a:spLocks noChangeAspect="1" noChangeArrowheads="1"/>
              </p:cNvSpPr>
              <p:nvPr/>
            </p:nvSpPr>
            <p:spPr bwMode="auto">
              <a:xfrm rot="-5400000">
                <a:off x="2798" y="626"/>
                <a:ext cx="768" cy="337"/>
              </a:xfrm>
              <a:custGeom>
                <a:avLst/>
                <a:gdLst>
                  <a:gd name="T0" fmla="*/ 672 w 21600"/>
                  <a:gd name="T1" fmla="*/ 169 h 21600"/>
                  <a:gd name="T2" fmla="*/ 384 w 21600"/>
                  <a:gd name="T3" fmla="*/ 337 h 21600"/>
                  <a:gd name="T4" fmla="*/ 96 w 21600"/>
                  <a:gd name="T5" fmla="*/ 169 h 21600"/>
                  <a:gd name="T6" fmla="*/ 384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487 h 21600"/>
                  <a:gd name="T14" fmla="*/ 17100 w 21600"/>
                  <a:gd name="T15" fmla="*/ 1711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96392" name="AutoShape 21"/>
              <p:cNvSpPr>
                <a:spLocks noChangeAspect="1" noChangeArrowheads="1"/>
              </p:cNvSpPr>
              <p:nvPr/>
            </p:nvSpPr>
            <p:spPr bwMode="auto">
              <a:xfrm rot="5400000">
                <a:off x="2957" y="705"/>
                <a:ext cx="248" cy="18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93" name="Freeform 22"/>
              <p:cNvSpPr>
                <a:spLocks noChangeAspect="1"/>
              </p:cNvSpPr>
              <p:nvPr/>
            </p:nvSpPr>
            <p:spPr bwMode="auto">
              <a:xfrm rot="5400000">
                <a:off x="2974" y="725"/>
                <a:ext cx="218" cy="139"/>
              </a:xfrm>
              <a:custGeom>
                <a:avLst/>
                <a:gdLst>
                  <a:gd name="T0" fmla="*/ 0 w 384"/>
                  <a:gd name="T1" fmla="*/ 288 h 288"/>
                  <a:gd name="T2" fmla="*/ 192 w 384"/>
                  <a:gd name="T3" fmla="*/ 0 h 288"/>
                  <a:gd name="T4" fmla="*/ 384 w 384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288"/>
                  <a:gd name="T11" fmla="*/ 384 w 384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288">
                    <a:moveTo>
                      <a:pt x="0" y="288"/>
                    </a:moveTo>
                    <a:lnTo>
                      <a:pt x="192" y="0"/>
                    </a:lnTo>
                    <a:lnTo>
                      <a:pt x="384" y="288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94" name="Text Box 23"/>
              <p:cNvSpPr txBox="1">
                <a:spLocks noChangeAspect="1" noChangeArrowheads="1"/>
              </p:cNvSpPr>
              <p:nvPr/>
            </p:nvSpPr>
            <p:spPr bwMode="auto">
              <a:xfrm rot="-5400000">
                <a:off x="2941" y="630"/>
                <a:ext cx="575" cy="23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ALU</a:t>
                </a:r>
              </a:p>
            </p:txBody>
          </p:sp>
        </p:grpSp>
        <p:sp>
          <p:nvSpPr>
            <p:cNvPr id="96370" name="Line 24"/>
            <p:cNvSpPr>
              <a:spLocks noChangeAspect="1" noChangeShapeType="1"/>
            </p:cNvSpPr>
            <p:nvPr/>
          </p:nvSpPr>
          <p:spPr bwMode="auto">
            <a:xfrm>
              <a:off x="3052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71" name="Line 25"/>
            <p:cNvSpPr>
              <a:spLocks noChangeAspect="1" noChangeShapeType="1"/>
            </p:cNvSpPr>
            <p:nvPr/>
          </p:nvSpPr>
          <p:spPr bwMode="auto">
            <a:xfrm>
              <a:off x="3475" y="1421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26"/>
            <p:cNvGrpSpPr>
              <a:grpSpLocks noChangeAspect="1"/>
            </p:cNvGrpSpPr>
            <p:nvPr/>
          </p:nvGrpSpPr>
          <p:grpSpPr bwMode="auto">
            <a:xfrm>
              <a:off x="3201" y="1305"/>
              <a:ext cx="291" cy="232"/>
              <a:chOff x="3836" y="576"/>
              <a:chExt cx="628" cy="480"/>
            </a:xfrm>
          </p:grpSpPr>
          <p:sp>
            <p:nvSpPr>
              <p:cNvPr id="96389" name="Rectangle 27"/>
              <p:cNvSpPr>
                <a:spLocks noChangeAspect="1" noChangeArrowheads="1"/>
              </p:cNvSpPr>
              <p:nvPr/>
            </p:nvSpPr>
            <p:spPr bwMode="auto">
              <a:xfrm>
                <a:off x="3915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96390" name="Text Box 28"/>
              <p:cNvSpPr txBox="1">
                <a:spLocks noChangeAspect="1" noChangeArrowheads="1"/>
              </p:cNvSpPr>
              <p:nvPr/>
            </p:nvSpPr>
            <p:spPr bwMode="auto">
              <a:xfrm>
                <a:off x="3836" y="628"/>
                <a:ext cx="628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DMem</a:t>
                </a:r>
              </a:p>
            </p:txBody>
          </p:sp>
        </p:grpSp>
        <p:sp>
          <p:nvSpPr>
            <p:cNvPr id="96373" name="Freeform 29"/>
            <p:cNvSpPr>
              <a:spLocks noChangeAspect="1"/>
            </p:cNvSpPr>
            <p:nvPr/>
          </p:nvSpPr>
          <p:spPr bwMode="auto">
            <a:xfrm>
              <a:off x="3208" y="1421"/>
              <a:ext cx="332" cy="185"/>
            </a:xfrm>
            <a:custGeom>
              <a:avLst/>
              <a:gdLst>
                <a:gd name="T0" fmla="*/ 0 w 816"/>
                <a:gd name="T1" fmla="*/ 0 h 384"/>
                <a:gd name="T2" fmla="*/ 0 w 816"/>
                <a:gd name="T3" fmla="*/ 384 h 384"/>
                <a:gd name="T4" fmla="*/ 720 w 816"/>
                <a:gd name="T5" fmla="*/ 384 h 384"/>
                <a:gd name="T6" fmla="*/ 720 w 816"/>
                <a:gd name="T7" fmla="*/ 144 h 384"/>
                <a:gd name="T8" fmla="*/ 816 w 816"/>
                <a:gd name="T9" fmla="*/ 144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384"/>
                <a:gd name="T17" fmla="*/ 816 w 816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384">
                  <a:moveTo>
                    <a:pt x="0" y="0"/>
                  </a:moveTo>
                  <a:lnTo>
                    <a:pt x="0" y="384"/>
                  </a:lnTo>
                  <a:lnTo>
                    <a:pt x="720" y="384"/>
                  </a:lnTo>
                  <a:lnTo>
                    <a:pt x="720" y="144"/>
                  </a:lnTo>
                  <a:lnTo>
                    <a:pt x="816" y="144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74" name="Line 30"/>
            <p:cNvSpPr>
              <a:spLocks noChangeAspect="1" noChangeShapeType="1"/>
            </p:cNvSpPr>
            <p:nvPr/>
          </p:nvSpPr>
          <p:spPr bwMode="auto">
            <a:xfrm>
              <a:off x="2199" y="1491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75" name="Line 31"/>
            <p:cNvSpPr>
              <a:spLocks noChangeAspect="1" noChangeShapeType="1"/>
            </p:cNvSpPr>
            <p:nvPr/>
          </p:nvSpPr>
          <p:spPr bwMode="auto">
            <a:xfrm>
              <a:off x="2169" y="1351"/>
              <a:ext cx="2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32"/>
            <p:cNvGrpSpPr>
              <a:grpSpLocks noChangeAspect="1"/>
            </p:cNvGrpSpPr>
            <p:nvPr/>
          </p:nvGrpSpPr>
          <p:grpSpPr bwMode="auto">
            <a:xfrm>
              <a:off x="1953" y="1305"/>
              <a:ext cx="307" cy="232"/>
              <a:chOff x="1104" y="576"/>
              <a:chExt cx="662" cy="480"/>
            </a:xfrm>
          </p:grpSpPr>
          <p:sp>
            <p:nvSpPr>
              <p:cNvPr id="96387" name="Rectangle 33"/>
              <p:cNvSpPr>
                <a:spLocks noChangeAspect="1" noChangeArrowheads="1"/>
              </p:cNvSpPr>
              <p:nvPr/>
            </p:nvSpPr>
            <p:spPr bwMode="auto">
              <a:xfrm>
                <a:off x="1197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96388" name="Text Box 34"/>
              <p:cNvSpPr txBox="1">
                <a:spLocks noChangeAspect="1" noChangeArrowheads="1"/>
              </p:cNvSpPr>
              <p:nvPr/>
            </p:nvSpPr>
            <p:spPr bwMode="auto">
              <a:xfrm>
                <a:off x="1104" y="628"/>
                <a:ext cx="662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Ifetch</a:t>
                </a:r>
              </a:p>
            </p:txBody>
          </p:sp>
        </p:grpSp>
        <p:grpSp>
          <p:nvGrpSpPr>
            <p:cNvPr id="8" name="Group 35"/>
            <p:cNvGrpSpPr>
              <a:grpSpLocks/>
            </p:cNvGrpSpPr>
            <p:nvPr/>
          </p:nvGrpSpPr>
          <p:grpSpPr bwMode="auto">
            <a:xfrm>
              <a:off x="2288" y="1200"/>
              <a:ext cx="1297" cy="441"/>
              <a:chOff x="2112" y="528"/>
              <a:chExt cx="2088" cy="681"/>
            </a:xfrm>
          </p:grpSpPr>
          <p:sp>
            <p:nvSpPr>
              <p:cNvPr id="96383" name="Rectangle 36"/>
              <p:cNvSpPr>
                <a:spLocks noChangeAspect="1" noChangeArrowheads="1"/>
              </p:cNvSpPr>
              <p:nvPr/>
            </p:nvSpPr>
            <p:spPr bwMode="auto">
              <a:xfrm>
                <a:off x="2784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84" name="Rectangle 37"/>
              <p:cNvSpPr>
                <a:spLocks noChangeAspect="1" noChangeArrowheads="1"/>
              </p:cNvSpPr>
              <p:nvPr/>
            </p:nvSpPr>
            <p:spPr bwMode="auto">
              <a:xfrm>
                <a:off x="4128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85" name="Rectangle 38"/>
              <p:cNvSpPr>
                <a:spLocks noChangeAspect="1" noChangeArrowheads="1"/>
              </p:cNvSpPr>
              <p:nvPr/>
            </p:nvSpPr>
            <p:spPr bwMode="auto">
              <a:xfrm>
                <a:off x="2112" y="528"/>
                <a:ext cx="72" cy="68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86" name="Rectangle 39"/>
              <p:cNvSpPr>
                <a:spLocks noChangeAspect="1" noChangeArrowheads="1"/>
              </p:cNvSpPr>
              <p:nvPr/>
            </p:nvSpPr>
            <p:spPr bwMode="auto">
              <a:xfrm>
                <a:off x="3456" y="532"/>
                <a:ext cx="71" cy="672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40"/>
            <p:cNvGrpSpPr>
              <a:grpSpLocks noChangeAspect="1"/>
            </p:cNvGrpSpPr>
            <p:nvPr/>
          </p:nvGrpSpPr>
          <p:grpSpPr bwMode="auto">
            <a:xfrm flipH="1">
              <a:off x="3649" y="1296"/>
              <a:ext cx="223" cy="233"/>
              <a:chOff x="1374" y="528"/>
              <a:chExt cx="480" cy="432"/>
            </a:xfrm>
          </p:grpSpPr>
          <p:grpSp>
            <p:nvGrpSpPr>
              <p:cNvPr id="10" name="Group 41"/>
              <p:cNvGrpSpPr>
                <a:grpSpLocks noChangeAspect="1"/>
              </p:cNvGrpSpPr>
              <p:nvPr/>
            </p:nvGrpSpPr>
            <p:grpSpPr bwMode="auto">
              <a:xfrm>
                <a:off x="1374" y="528"/>
                <a:ext cx="480" cy="432"/>
                <a:chOff x="1392" y="528"/>
                <a:chExt cx="480" cy="432"/>
              </a:xfrm>
            </p:grpSpPr>
            <p:sp>
              <p:nvSpPr>
                <p:cNvPr id="96381" name="Rectangle 42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528"/>
                  <a:ext cx="240" cy="427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382" name="Rectangle 43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528"/>
                  <a:ext cx="480" cy="43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</p:grpSp>
          <p:sp>
            <p:nvSpPr>
              <p:cNvPr id="96380" name="Text Box 44"/>
              <p:cNvSpPr txBox="1">
                <a:spLocks noChangeAspect="1" noChangeArrowheads="1"/>
              </p:cNvSpPr>
              <p:nvPr/>
            </p:nvSpPr>
            <p:spPr bwMode="auto">
              <a:xfrm>
                <a:off x="1396" y="574"/>
                <a:ext cx="454" cy="2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</p:grpSp>
      <p:grpSp>
        <p:nvGrpSpPr>
          <p:cNvPr id="11" name="Group 45"/>
          <p:cNvGrpSpPr>
            <a:grpSpLocks/>
          </p:cNvGrpSpPr>
          <p:nvPr/>
        </p:nvGrpSpPr>
        <p:grpSpPr bwMode="auto">
          <a:xfrm>
            <a:off x="5113338" y="5165725"/>
            <a:ext cx="3733800" cy="701675"/>
            <a:chOff x="3221" y="3254"/>
            <a:chExt cx="2352" cy="442"/>
          </a:xfrm>
        </p:grpSpPr>
        <p:sp>
          <p:nvSpPr>
            <p:cNvPr id="96341" name="Line 46"/>
            <p:cNvSpPr>
              <a:spLocks noChangeAspect="1" noChangeShapeType="1"/>
            </p:cNvSpPr>
            <p:nvPr/>
          </p:nvSpPr>
          <p:spPr bwMode="auto">
            <a:xfrm>
              <a:off x="4063" y="3403"/>
              <a:ext cx="7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42" name="Line 47"/>
            <p:cNvSpPr>
              <a:spLocks noChangeAspect="1" noChangeShapeType="1"/>
            </p:cNvSpPr>
            <p:nvPr/>
          </p:nvSpPr>
          <p:spPr bwMode="auto">
            <a:xfrm>
              <a:off x="4045" y="3545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43" name="Line 48"/>
            <p:cNvSpPr>
              <a:spLocks noChangeAspect="1" noChangeShapeType="1"/>
            </p:cNvSpPr>
            <p:nvPr/>
          </p:nvSpPr>
          <p:spPr bwMode="auto">
            <a:xfrm>
              <a:off x="3519" y="3543"/>
              <a:ext cx="27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44" name="Line 49"/>
            <p:cNvSpPr>
              <a:spLocks noChangeAspect="1" noChangeShapeType="1"/>
            </p:cNvSpPr>
            <p:nvPr/>
          </p:nvSpPr>
          <p:spPr bwMode="auto">
            <a:xfrm>
              <a:off x="3483" y="3403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" name="Group 50"/>
            <p:cNvGrpSpPr>
              <a:grpSpLocks noChangeAspect="1"/>
            </p:cNvGrpSpPr>
            <p:nvPr/>
          </p:nvGrpSpPr>
          <p:grpSpPr bwMode="auto">
            <a:xfrm>
              <a:off x="3730" y="3347"/>
              <a:ext cx="370" cy="232"/>
              <a:chOff x="1104" y="576"/>
              <a:chExt cx="662" cy="480"/>
            </a:xfrm>
          </p:grpSpPr>
          <p:sp>
            <p:nvSpPr>
              <p:cNvPr id="96364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1197" y="576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96365" name="Text Box 52"/>
              <p:cNvSpPr txBox="1">
                <a:spLocks noChangeAspect="1" noChangeArrowheads="1"/>
              </p:cNvSpPr>
              <p:nvPr/>
            </p:nvSpPr>
            <p:spPr bwMode="auto">
              <a:xfrm>
                <a:off x="1104" y="628"/>
                <a:ext cx="662" cy="31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Ifetch</a:t>
                </a:r>
              </a:p>
            </p:txBody>
          </p:sp>
        </p:grpSp>
        <p:sp>
          <p:nvSpPr>
            <p:cNvPr id="96346" name="Rectangle 53"/>
            <p:cNvSpPr>
              <a:spLocks noChangeAspect="1" noChangeArrowheads="1"/>
            </p:cNvSpPr>
            <p:nvPr/>
          </p:nvSpPr>
          <p:spPr bwMode="auto">
            <a:xfrm>
              <a:off x="4129" y="3254"/>
              <a:ext cx="54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47" name="Rectangle 54"/>
            <p:cNvSpPr>
              <a:spLocks noChangeAspect="1" noChangeArrowheads="1"/>
            </p:cNvSpPr>
            <p:nvPr/>
          </p:nvSpPr>
          <p:spPr bwMode="auto">
            <a:xfrm>
              <a:off x="3626" y="3254"/>
              <a:ext cx="54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48" name="AutoShape 55"/>
            <p:cNvSpPr>
              <a:spLocks noChangeAspect="1" noChangeArrowheads="1"/>
            </p:cNvSpPr>
            <p:nvPr/>
          </p:nvSpPr>
          <p:spPr bwMode="auto">
            <a:xfrm rot="-5400000">
              <a:off x="4743" y="3362"/>
              <a:ext cx="371" cy="225"/>
            </a:xfrm>
            <a:custGeom>
              <a:avLst/>
              <a:gdLst>
                <a:gd name="T0" fmla="*/ 325 w 21600"/>
                <a:gd name="T1" fmla="*/ 113 h 21600"/>
                <a:gd name="T2" fmla="*/ 185 w 21600"/>
                <a:gd name="T3" fmla="*/ 225 h 21600"/>
                <a:gd name="T4" fmla="*/ 46 w 21600"/>
                <a:gd name="T5" fmla="*/ 113 h 21600"/>
                <a:gd name="T6" fmla="*/ 18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83 w 21600"/>
                <a:gd name="T13" fmla="*/ 4512 h 21600"/>
                <a:gd name="T14" fmla="*/ 17117 w 21600"/>
                <a:gd name="T15" fmla="*/ 1708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000" b="1">
                <a:latin typeface="Comic Sans MS" charset="0"/>
              </a:endParaRPr>
            </a:p>
          </p:txBody>
        </p:sp>
        <p:sp>
          <p:nvSpPr>
            <p:cNvPr id="96349" name="AutoShape 56"/>
            <p:cNvSpPr>
              <a:spLocks noChangeAspect="1" noChangeArrowheads="1"/>
            </p:cNvSpPr>
            <p:nvPr/>
          </p:nvSpPr>
          <p:spPr bwMode="auto">
            <a:xfrm rot="5400000">
              <a:off x="4801" y="3415"/>
              <a:ext cx="119" cy="12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50" name="Freeform 57"/>
            <p:cNvSpPr>
              <a:spLocks noChangeAspect="1"/>
            </p:cNvSpPr>
            <p:nvPr/>
          </p:nvSpPr>
          <p:spPr bwMode="auto">
            <a:xfrm rot="5400000">
              <a:off x="4810" y="3428"/>
              <a:ext cx="105" cy="93"/>
            </a:xfrm>
            <a:custGeom>
              <a:avLst/>
              <a:gdLst>
                <a:gd name="T0" fmla="*/ 0 w 384"/>
                <a:gd name="T1" fmla="*/ 288 h 288"/>
                <a:gd name="T2" fmla="*/ 192 w 384"/>
                <a:gd name="T3" fmla="*/ 0 h 288"/>
                <a:gd name="T4" fmla="*/ 384 w 384"/>
                <a:gd name="T5" fmla="*/ 288 h 288"/>
                <a:gd name="T6" fmla="*/ 0 60000 65536"/>
                <a:gd name="T7" fmla="*/ 0 60000 65536"/>
                <a:gd name="T8" fmla="*/ 0 60000 65536"/>
                <a:gd name="T9" fmla="*/ 0 w 384"/>
                <a:gd name="T10" fmla="*/ 0 h 288"/>
                <a:gd name="T11" fmla="*/ 384 w 384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288">
                  <a:moveTo>
                    <a:pt x="0" y="288"/>
                  </a:moveTo>
                  <a:lnTo>
                    <a:pt x="192" y="0"/>
                  </a:lnTo>
                  <a:lnTo>
                    <a:pt x="384" y="288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51" name="Text Box 58"/>
            <p:cNvSpPr txBox="1">
              <a:spLocks noChangeAspect="1" noChangeArrowheads="1"/>
            </p:cNvSpPr>
            <p:nvPr/>
          </p:nvSpPr>
          <p:spPr bwMode="auto">
            <a:xfrm rot="-5400000">
              <a:off x="4854" y="3340"/>
              <a:ext cx="278" cy="1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b="1">
                  <a:latin typeface="Comic Sans MS" charset="0"/>
                </a:rPr>
                <a:t>ALU</a:t>
              </a:r>
            </a:p>
          </p:txBody>
        </p:sp>
        <p:sp>
          <p:nvSpPr>
            <p:cNvPr id="96352" name="Line 59"/>
            <p:cNvSpPr>
              <a:spLocks noChangeAspect="1" noChangeShapeType="1"/>
            </p:cNvSpPr>
            <p:nvPr/>
          </p:nvSpPr>
          <p:spPr bwMode="auto">
            <a:xfrm>
              <a:off x="5043" y="3475"/>
              <a:ext cx="29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53" name="Line 60"/>
            <p:cNvSpPr>
              <a:spLocks noChangeAspect="1" noChangeShapeType="1"/>
            </p:cNvSpPr>
            <p:nvPr/>
          </p:nvSpPr>
          <p:spPr bwMode="auto">
            <a:xfrm>
              <a:off x="5335" y="3487"/>
              <a:ext cx="21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54" name="Rectangle 61"/>
            <p:cNvSpPr>
              <a:spLocks noChangeAspect="1" noChangeArrowheads="1"/>
            </p:cNvSpPr>
            <p:nvPr/>
          </p:nvSpPr>
          <p:spPr bwMode="auto">
            <a:xfrm>
              <a:off x="5266" y="3359"/>
              <a:ext cx="268" cy="2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/>
              <a:endParaRPr lang="en-US" sz="1000" b="1">
                <a:latin typeface="Comic Sans MS" charset="0"/>
              </a:endParaRPr>
            </a:p>
          </p:txBody>
        </p:sp>
        <p:sp>
          <p:nvSpPr>
            <p:cNvPr id="96355" name="Text Box 62"/>
            <p:cNvSpPr txBox="1">
              <a:spLocks noChangeAspect="1" noChangeArrowheads="1"/>
            </p:cNvSpPr>
            <p:nvPr/>
          </p:nvSpPr>
          <p:spPr bwMode="auto">
            <a:xfrm>
              <a:off x="5222" y="3384"/>
              <a:ext cx="351" cy="1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b="1">
                  <a:latin typeface="Comic Sans MS" charset="0"/>
                </a:rPr>
                <a:t>DMem</a:t>
              </a:r>
            </a:p>
          </p:txBody>
        </p:sp>
        <p:sp>
          <p:nvSpPr>
            <p:cNvPr id="96356" name="Rectangle 63"/>
            <p:cNvSpPr>
              <a:spLocks noChangeAspect="1" noChangeArrowheads="1"/>
            </p:cNvSpPr>
            <p:nvPr/>
          </p:nvSpPr>
          <p:spPr bwMode="auto">
            <a:xfrm>
              <a:off x="5128" y="3257"/>
              <a:ext cx="54" cy="435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57" name="Rectangle 64"/>
            <p:cNvSpPr>
              <a:spLocks noChangeAspect="1" noChangeArrowheads="1"/>
            </p:cNvSpPr>
            <p:nvPr/>
          </p:nvSpPr>
          <p:spPr bwMode="auto">
            <a:xfrm>
              <a:off x="4621" y="3255"/>
              <a:ext cx="54" cy="441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58" name="AutoShape 65"/>
            <p:cNvSpPr>
              <a:spLocks noChangeArrowheads="1"/>
            </p:cNvSpPr>
            <p:nvPr/>
          </p:nvSpPr>
          <p:spPr bwMode="auto">
            <a:xfrm>
              <a:off x="3221" y="3254"/>
              <a:ext cx="364" cy="422"/>
            </a:xfrm>
            <a:prstGeom prst="cloudCallout">
              <a:avLst>
                <a:gd name="adj1" fmla="val 39287"/>
                <a:gd name="adj2" fmla="val 38153"/>
              </a:avLst>
            </a:prstGeom>
            <a:solidFill>
              <a:srgbClr val="0FEFEA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500" b="1">
                  <a:latin typeface="Comic Sans MS" charset="0"/>
                </a:rPr>
                <a:t>Bubble</a:t>
              </a:r>
              <a:endParaRPr lang="en-US" sz="1600" b="1">
                <a:latin typeface="Comic Sans MS" charset="0"/>
              </a:endParaRPr>
            </a:p>
          </p:txBody>
        </p:sp>
        <p:grpSp>
          <p:nvGrpSpPr>
            <p:cNvPr id="13" name="Group 66"/>
            <p:cNvGrpSpPr>
              <a:grpSpLocks/>
            </p:cNvGrpSpPr>
            <p:nvPr/>
          </p:nvGrpSpPr>
          <p:grpSpPr bwMode="auto">
            <a:xfrm>
              <a:off x="4274" y="3354"/>
              <a:ext cx="270" cy="233"/>
              <a:chOff x="3936" y="3120"/>
              <a:chExt cx="270" cy="233"/>
            </a:xfrm>
          </p:grpSpPr>
          <p:sp>
            <p:nvSpPr>
              <p:cNvPr id="96360" name="Rectangle 67"/>
              <p:cNvSpPr>
                <a:spLocks noChangeArrowheads="1"/>
              </p:cNvSpPr>
              <p:nvPr/>
            </p:nvSpPr>
            <p:spPr bwMode="auto">
              <a:xfrm>
                <a:off x="3936" y="3120"/>
                <a:ext cx="270" cy="22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61" name="Rectangle 68"/>
              <p:cNvSpPr>
                <a:spLocks noChangeAspect="1" noChangeArrowheads="1"/>
              </p:cNvSpPr>
              <p:nvPr/>
            </p:nvSpPr>
            <p:spPr bwMode="auto">
              <a:xfrm>
                <a:off x="4069" y="3120"/>
                <a:ext cx="133" cy="230"/>
              </a:xfrm>
              <a:prstGeom prst="rect">
                <a:avLst/>
              </a:prstGeom>
              <a:solidFill>
                <a:schemeClr val="accent1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62" name="Rectangle 69"/>
              <p:cNvSpPr>
                <a:spLocks noChangeAspect="1" noChangeArrowheads="1"/>
              </p:cNvSpPr>
              <p:nvPr/>
            </p:nvSpPr>
            <p:spPr bwMode="auto">
              <a:xfrm>
                <a:off x="3936" y="3120"/>
                <a:ext cx="266" cy="23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000" b="1">
                  <a:latin typeface="Comic Sans MS" charset="0"/>
                </a:endParaRPr>
              </a:p>
            </p:txBody>
          </p:sp>
          <p:sp>
            <p:nvSpPr>
              <p:cNvPr id="96363" name="Text Box 70"/>
              <p:cNvSpPr txBox="1">
                <a:spLocks noChangeAspect="1" noChangeArrowheads="1"/>
              </p:cNvSpPr>
              <p:nvPr/>
            </p:nvSpPr>
            <p:spPr bwMode="auto">
              <a:xfrm>
                <a:off x="3943" y="3145"/>
                <a:ext cx="254" cy="15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000" b="1">
                    <a:latin typeface="Comic Sans MS" charset="0"/>
                  </a:rPr>
                  <a:t>Reg</a:t>
                </a:r>
              </a:p>
            </p:txBody>
          </p:sp>
        </p:grpSp>
      </p:grpSp>
      <p:grpSp>
        <p:nvGrpSpPr>
          <p:cNvPr id="14" name="Group 71"/>
          <p:cNvGrpSpPr>
            <a:grpSpLocks/>
          </p:cNvGrpSpPr>
          <p:nvPr/>
        </p:nvGrpSpPr>
        <p:grpSpPr bwMode="auto">
          <a:xfrm>
            <a:off x="3536950" y="2803525"/>
            <a:ext cx="4456113" cy="1306513"/>
            <a:chOff x="2228" y="1766"/>
            <a:chExt cx="2807" cy="823"/>
          </a:xfrm>
        </p:grpSpPr>
        <p:grpSp>
          <p:nvGrpSpPr>
            <p:cNvPr id="15" name="Group 72"/>
            <p:cNvGrpSpPr>
              <a:grpSpLocks/>
            </p:cNvGrpSpPr>
            <p:nvPr/>
          </p:nvGrpSpPr>
          <p:grpSpPr bwMode="auto">
            <a:xfrm>
              <a:off x="2228" y="2147"/>
              <a:ext cx="2807" cy="442"/>
              <a:chOff x="2394" y="2157"/>
              <a:chExt cx="2807" cy="442"/>
            </a:xfrm>
          </p:grpSpPr>
          <p:grpSp>
            <p:nvGrpSpPr>
              <p:cNvPr id="16" name="Group 73"/>
              <p:cNvGrpSpPr>
                <a:grpSpLocks noChangeAspect="1"/>
              </p:cNvGrpSpPr>
              <p:nvPr/>
            </p:nvGrpSpPr>
            <p:grpSpPr bwMode="auto">
              <a:xfrm>
                <a:off x="2967" y="2259"/>
                <a:ext cx="266" cy="233"/>
                <a:chOff x="1374" y="528"/>
                <a:chExt cx="480" cy="432"/>
              </a:xfrm>
            </p:grpSpPr>
            <p:grpSp>
              <p:nvGrpSpPr>
                <p:cNvPr id="17" name="Group 74"/>
                <p:cNvGrpSpPr>
                  <a:grpSpLocks noChangeAspect="1"/>
                </p:cNvGrpSpPr>
                <p:nvPr/>
              </p:nvGrpSpPr>
              <p:grpSpPr bwMode="auto">
                <a:xfrm>
                  <a:off x="1374" y="528"/>
                  <a:ext cx="480" cy="432"/>
                  <a:chOff x="1392" y="528"/>
                  <a:chExt cx="480" cy="432"/>
                </a:xfrm>
              </p:grpSpPr>
              <p:sp>
                <p:nvSpPr>
                  <p:cNvPr id="96339" name="Rectangle 7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6340" name="Rectangle 7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96338" name="Text Box 7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87" y="574"/>
                  <a:ext cx="458" cy="286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96310" name="Line 78"/>
              <p:cNvSpPr>
                <a:spLocks noChangeAspect="1" noChangeShapeType="1"/>
              </p:cNvSpPr>
              <p:nvPr/>
            </p:nvSpPr>
            <p:spPr bwMode="auto">
              <a:xfrm>
                <a:off x="3234" y="2306"/>
                <a:ext cx="79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11" name="Line 79"/>
              <p:cNvSpPr>
                <a:spLocks noChangeAspect="1" noChangeShapeType="1"/>
              </p:cNvSpPr>
              <p:nvPr/>
            </p:nvSpPr>
            <p:spPr bwMode="auto">
              <a:xfrm>
                <a:off x="3216" y="244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12" name="Line 80"/>
              <p:cNvSpPr>
                <a:spLocks noChangeAspect="1" noChangeShapeType="1"/>
              </p:cNvSpPr>
              <p:nvPr/>
            </p:nvSpPr>
            <p:spPr bwMode="auto">
              <a:xfrm>
                <a:off x="2690" y="2446"/>
                <a:ext cx="27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13" name="Line 81"/>
              <p:cNvSpPr>
                <a:spLocks noChangeAspect="1" noChangeShapeType="1"/>
              </p:cNvSpPr>
              <p:nvPr/>
            </p:nvSpPr>
            <p:spPr bwMode="auto">
              <a:xfrm>
                <a:off x="2654" y="2306"/>
                <a:ext cx="31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" name="Group 82"/>
              <p:cNvGrpSpPr>
                <a:grpSpLocks noChangeAspect="1"/>
              </p:cNvGrpSpPr>
              <p:nvPr/>
            </p:nvGrpSpPr>
            <p:grpSpPr bwMode="auto">
              <a:xfrm>
                <a:off x="2394" y="2260"/>
                <a:ext cx="370" cy="232"/>
                <a:chOff x="1104" y="576"/>
                <a:chExt cx="662" cy="480"/>
              </a:xfrm>
            </p:grpSpPr>
            <p:sp>
              <p:nvSpPr>
                <p:cNvPr id="96335" name="Rectangle 83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6336" name="Text Box 8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104" y="628"/>
                  <a:ext cx="662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sp>
            <p:nvSpPr>
              <p:cNvPr id="96315" name="Rectangle 85"/>
              <p:cNvSpPr>
                <a:spLocks noChangeAspect="1" noChangeArrowheads="1"/>
              </p:cNvSpPr>
              <p:nvPr/>
            </p:nvSpPr>
            <p:spPr bwMode="auto">
              <a:xfrm>
                <a:off x="3300" y="2157"/>
                <a:ext cx="54" cy="44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16" name="Rectangle 86"/>
              <p:cNvSpPr>
                <a:spLocks noChangeAspect="1" noChangeArrowheads="1"/>
              </p:cNvSpPr>
              <p:nvPr/>
            </p:nvSpPr>
            <p:spPr bwMode="auto">
              <a:xfrm>
                <a:off x="2797" y="2157"/>
                <a:ext cx="54" cy="44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9" name="Group 87"/>
              <p:cNvGrpSpPr>
                <a:grpSpLocks/>
              </p:cNvGrpSpPr>
              <p:nvPr/>
            </p:nvGrpSpPr>
            <p:grpSpPr bwMode="auto">
              <a:xfrm>
                <a:off x="3972" y="2157"/>
                <a:ext cx="1229" cy="441"/>
                <a:chOff x="3475" y="2155"/>
                <a:chExt cx="1229" cy="441"/>
              </a:xfrm>
            </p:grpSpPr>
            <p:sp>
              <p:nvSpPr>
                <p:cNvPr id="96320" name="AutoShape 88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3417" y="2263"/>
                  <a:ext cx="371" cy="225"/>
                </a:xfrm>
                <a:custGeom>
                  <a:avLst/>
                  <a:gdLst>
                    <a:gd name="T0" fmla="*/ 325 w 21600"/>
                    <a:gd name="T1" fmla="*/ 113 h 21600"/>
                    <a:gd name="T2" fmla="*/ 185 w 21600"/>
                    <a:gd name="T3" fmla="*/ 225 h 21600"/>
                    <a:gd name="T4" fmla="*/ 46 w 21600"/>
                    <a:gd name="T5" fmla="*/ 113 h 21600"/>
                    <a:gd name="T6" fmla="*/ 185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483 w 21600"/>
                    <a:gd name="T13" fmla="*/ 4512 h 21600"/>
                    <a:gd name="T14" fmla="*/ 17117 w 21600"/>
                    <a:gd name="T15" fmla="*/ 170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6321" name="AutoShape 89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3475" y="2316"/>
                  <a:ext cx="119" cy="12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322" name="Freeform 90"/>
                <p:cNvSpPr>
                  <a:spLocks noChangeAspect="1"/>
                </p:cNvSpPr>
                <p:nvPr/>
              </p:nvSpPr>
              <p:spPr bwMode="auto">
                <a:xfrm rot="5400000">
                  <a:off x="3484" y="2329"/>
                  <a:ext cx="105" cy="93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323" name="Text Box 91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3495" y="2274"/>
                  <a:ext cx="278" cy="15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  <p:sp>
              <p:nvSpPr>
                <p:cNvPr id="96324" name="Line 92"/>
                <p:cNvSpPr>
                  <a:spLocks noChangeAspect="1" noChangeShapeType="1"/>
                </p:cNvSpPr>
                <p:nvPr/>
              </p:nvSpPr>
              <p:spPr bwMode="auto">
                <a:xfrm>
                  <a:off x="3717" y="2376"/>
                  <a:ext cx="29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325" name="Line 93"/>
                <p:cNvSpPr>
                  <a:spLocks noChangeAspect="1" noChangeShapeType="1"/>
                </p:cNvSpPr>
                <p:nvPr/>
              </p:nvSpPr>
              <p:spPr bwMode="auto">
                <a:xfrm>
                  <a:off x="4226" y="2376"/>
                  <a:ext cx="29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326" name="Rectangle 94"/>
                <p:cNvSpPr>
                  <a:spLocks noChangeAspect="1" noChangeArrowheads="1"/>
                </p:cNvSpPr>
                <p:nvPr/>
              </p:nvSpPr>
              <p:spPr bwMode="auto">
                <a:xfrm>
                  <a:off x="3940" y="2260"/>
                  <a:ext cx="268" cy="23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6327" name="Text Box 9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896" y="2285"/>
                  <a:ext cx="351" cy="15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  <p:sp>
              <p:nvSpPr>
                <p:cNvPr id="96328" name="Freeform 96"/>
                <p:cNvSpPr>
                  <a:spLocks noChangeAspect="1"/>
                </p:cNvSpPr>
                <p:nvPr/>
              </p:nvSpPr>
              <p:spPr bwMode="auto">
                <a:xfrm>
                  <a:off x="3905" y="2376"/>
                  <a:ext cx="399" cy="185"/>
                </a:xfrm>
                <a:custGeom>
                  <a:avLst/>
                  <a:gdLst>
                    <a:gd name="T0" fmla="*/ 0 w 816"/>
                    <a:gd name="T1" fmla="*/ 0 h 384"/>
                    <a:gd name="T2" fmla="*/ 0 w 816"/>
                    <a:gd name="T3" fmla="*/ 384 h 384"/>
                    <a:gd name="T4" fmla="*/ 720 w 816"/>
                    <a:gd name="T5" fmla="*/ 384 h 384"/>
                    <a:gd name="T6" fmla="*/ 720 w 816"/>
                    <a:gd name="T7" fmla="*/ 144 h 384"/>
                    <a:gd name="T8" fmla="*/ 816 w 816"/>
                    <a:gd name="T9" fmla="*/ 14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6"/>
                    <a:gd name="T16" fmla="*/ 0 h 384"/>
                    <a:gd name="T17" fmla="*/ 816 w 816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6" h="384">
                      <a:moveTo>
                        <a:pt x="0" y="0"/>
                      </a:moveTo>
                      <a:lnTo>
                        <a:pt x="0" y="384"/>
                      </a:lnTo>
                      <a:lnTo>
                        <a:pt x="720" y="384"/>
                      </a:lnTo>
                      <a:lnTo>
                        <a:pt x="720" y="144"/>
                      </a:lnTo>
                      <a:lnTo>
                        <a:pt x="816" y="144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329" name="Rectangle 97"/>
                <p:cNvSpPr>
                  <a:spLocks noChangeAspect="1" noChangeArrowheads="1"/>
                </p:cNvSpPr>
                <p:nvPr/>
              </p:nvSpPr>
              <p:spPr bwMode="auto">
                <a:xfrm>
                  <a:off x="4305" y="2155"/>
                  <a:ext cx="54" cy="44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330" name="Rectangle 98"/>
                <p:cNvSpPr>
                  <a:spLocks noChangeAspect="1" noChangeArrowheads="1"/>
                </p:cNvSpPr>
                <p:nvPr/>
              </p:nvSpPr>
              <p:spPr bwMode="auto">
                <a:xfrm>
                  <a:off x="3802" y="2158"/>
                  <a:ext cx="54" cy="435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20" name="Group 99"/>
                <p:cNvGrpSpPr>
                  <a:grpSpLocks noChangeAspect="1"/>
                </p:cNvGrpSpPr>
                <p:nvPr/>
              </p:nvGrpSpPr>
              <p:grpSpPr bwMode="auto">
                <a:xfrm flipH="1">
                  <a:off x="4436" y="2251"/>
                  <a:ext cx="268" cy="233"/>
                  <a:chOff x="1392" y="528"/>
                  <a:chExt cx="480" cy="432"/>
                </a:xfrm>
              </p:grpSpPr>
              <p:sp>
                <p:nvSpPr>
                  <p:cNvPr id="96333" name="Rectangle 10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6334" name="Rectangle 10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96332" name="Text Box 102"/>
                <p:cNvSpPr txBox="1">
                  <a:spLocks noChangeAspect="1" noChangeArrowheads="1"/>
                </p:cNvSpPr>
                <p:nvPr/>
              </p:nvSpPr>
              <p:spPr bwMode="auto">
                <a:xfrm flipH="1">
                  <a:off x="4438" y="2276"/>
                  <a:ext cx="254" cy="15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96318" name="Rectangle 103"/>
              <p:cNvSpPr>
                <a:spLocks noChangeAspect="1" noChangeArrowheads="1"/>
              </p:cNvSpPr>
              <p:nvPr/>
            </p:nvSpPr>
            <p:spPr bwMode="auto">
              <a:xfrm>
                <a:off x="3792" y="2158"/>
                <a:ext cx="54" cy="44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19" name="AutoShape 104"/>
              <p:cNvSpPr>
                <a:spLocks noChangeArrowheads="1"/>
              </p:cNvSpPr>
              <p:nvPr/>
            </p:nvSpPr>
            <p:spPr bwMode="auto">
              <a:xfrm>
                <a:off x="3380" y="2171"/>
                <a:ext cx="364" cy="422"/>
              </a:xfrm>
              <a:prstGeom prst="cloudCallout">
                <a:avLst>
                  <a:gd name="adj1" fmla="val 39287"/>
                  <a:gd name="adj2" fmla="val 38153"/>
                </a:avLst>
              </a:prstGeom>
              <a:solidFill>
                <a:srgbClr val="0FEFEA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500" b="1">
                    <a:latin typeface="Comic Sans MS" charset="0"/>
                  </a:rPr>
                  <a:t>Bubble</a:t>
                </a:r>
                <a:endParaRPr lang="en-US" sz="1600" b="1">
                  <a:latin typeface="Comic Sans MS" charset="0"/>
                </a:endParaRPr>
              </a:p>
            </p:txBody>
          </p:sp>
        </p:grpSp>
        <p:sp>
          <p:nvSpPr>
            <p:cNvPr id="96308" name="Line 105"/>
            <p:cNvSpPr>
              <a:spLocks noChangeShapeType="1"/>
            </p:cNvSpPr>
            <p:nvPr/>
          </p:nvSpPr>
          <p:spPr bwMode="auto">
            <a:xfrm>
              <a:off x="3674" y="1766"/>
              <a:ext cx="144" cy="528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1" name="Group 106"/>
          <p:cNvGrpSpPr>
            <a:grpSpLocks/>
          </p:cNvGrpSpPr>
          <p:nvPr/>
        </p:nvGrpSpPr>
        <p:grpSpPr bwMode="auto">
          <a:xfrm>
            <a:off x="4330700" y="2803525"/>
            <a:ext cx="4456113" cy="2209800"/>
            <a:chOff x="2728" y="1766"/>
            <a:chExt cx="2807" cy="1392"/>
          </a:xfrm>
        </p:grpSpPr>
        <p:grpSp>
          <p:nvGrpSpPr>
            <p:cNvPr id="22" name="Group 107"/>
            <p:cNvGrpSpPr>
              <a:grpSpLocks/>
            </p:cNvGrpSpPr>
            <p:nvPr/>
          </p:nvGrpSpPr>
          <p:grpSpPr bwMode="auto">
            <a:xfrm>
              <a:off x="2728" y="2709"/>
              <a:ext cx="2807" cy="449"/>
              <a:chOff x="2894" y="2719"/>
              <a:chExt cx="2807" cy="449"/>
            </a:xfrm>
          </p:grpSpPr>
          <p:sp>
            <p:nvSpPr>
              <p:cNvPr id="96275" name="Line 108"/>
              <p:cNvSpPr>
                <a:spLocks noChangeAspect="1" noChangeShapeType="1"/>
              </p:cNvSpPr>
              <p:nvPr/>
            </p:nvSpPr>
            <p:spPr bwMode="auto">
              <a:xfrm>
                <a:off x="3734" y="2875"/>
                <a:ext cx="79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276" name="Line 109"/>
              <p:cNvSpPr>
                <a:spLocks noChangeAspect="1" noChangeShapeType="1"/>
              </p:cNvSpPr>
              <p:nvPr/>
            </p:nvSpPr>
            <p:spPr bwMode="auto">
              <a:xfrm>
                <a:off x="3716" y="3017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277" name="Line 110"/>
              <p:cNvSpPr>
                <a:spLocks noChangeAspect="1" noChangeShapeType="1"/>
              </p:cNvSpPr>
              <p:nvPr/>
            </p:nvSpPr>
            <p:spPr bwMode="auto">
              <a:xfrm>
                <a:off x="3190" y="3015"/>
                <a:ext cx="27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278" name="Line 111"/>
              <p:cNvSpPr>
                <a:spLocks noChangeAspect="1" noChangeShapeType="1"/>
              </p:cNvSpPr>
              <p:nvPr/>
            </p:nvSpPr>
            <p:spPr bwMode="auto">
              <a:xfrm>
                <a:off x="3154" y="2875"/>
                <a:ext cx="31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3" name="Group 112"/>
              <p:cNvGrpSpPr>
                <a:grpSpLocks noChangeAspect="1"/>
              </p:cNvGrpSpPr>
              <p:nvPr/>
            </p:nvGrpSpPr>
            <p:grpSpPr bwMode="auto">
              <a:xfrm>
                <a:off x="2894" y="2829"/>
                <a:ext cx="370" cy="232"/>
                <a:chOff x="1104" y="576"/>
                <a:chExt cx="662" cy="480"/>
              </a:xfrm>
            </p:grpSpPr>
            <p:sp>
              <p:nvSpPr>
                <p:cNvPr id="96305" name="Rectangle 113"/>
                <p:cNvSpPr>
                  <a:spLocks noChangeAspect="1" noChangeArrowheads="1"/>
                </p:cNvSpPr>
                <p:nvPr/>
              </p:nvSpPr>
              <p:spPr bwMode="auto">
                <a:xfrm>
                  <a:off x="1197" y="576"/>
                  <a:ext cx="480" cy="48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6306" name="Text Box 11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104" y="628"/>
                  <a:ext cx="662" cy="3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Ifetch</a:t>
                  </a:r>
                </a:p>
              </p:txBody>
            </p:sp>
          </p:grpSp>
          <p:sp>
            <p:nvSpPr>
              <p:cNvPr id="96280" name="Rectangle 115"/>
              <p:cNvSpPr>
                <a:spLocks noChangeAspect="1" noChangeArrowheads="1"/>
              </p:cNvSpPr>
              <p:nvPr/>
            </p:nvSpPr>
            <p:spPr bwMode="auto">
              <a:xfrm>
                <a:off x="3800" y="2726"/>
                <a:ext cx="54" cy="44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281" name="Rectangle 116"/>
              <p:cNvSpPr>
                <a:spLocks noChangeAspect="1" noChangeArrowheads="1"/>
              </p:cNvSpPr>
              <p:nvPr/>
            </p:nvSpPr>
            <p:spPr bwMode="auto">
              <a:xfrm>
                <a:off x="3297" y="2726"/>
                <a:ext cx="54" cy="44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4" name="Group 117"/>
              <p:cNvGrpSpPr>
                <a:grpSpLocks/>
              </p:cNvGrpSpPr>
              <p:nvPr/>
            </p:nvGrpSpPr>
            <p:grpSpPr bwMode="auto">
              <a:xfrm>
                <a:off x="4472" y="2726"/>
                <a:ext cx="1229" cy="441"/>
                <a:chOff x="3475" y="2155"/>
                <a:chExt cx="1229" cy="441"/>
              </a:xfrm>
            </p:grpSpPr>
            <p:sp>
              <p:nvSpPr>
                <p:cNvPr id="96290" name="AutoShape 118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3417" y="2263"/>
                  <a:ext cx="371" cy="225"/>
                </a:xfrm>
                <a:custGeom>
                  <a:avLst/>
                  <a:gdLst>
                    <a:gd name="T0" fmla="*/ 325 w 21600"/>
                    <a:gd name="T1" fmla="*/ 113 h 21600"/>
                    <a:gd name="T2" fmla="*/ 185 w 21600"/>
                    <a:gd name="T3" fmla="*/ 225 h 21600"/>
                    <a:gd name="T4" fmla="*/ 46 w 21600"/>
                    <a:gd name="T5" fmla="*/ 113 h 21600"/>
                    <a:gd name="T6" fmla="*/ 185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483 w 21600"/>
                    <a:gd name="T13" fmla="*/ 4512 h 21600"/>
                    <a:gd name="T14" fmla="*/ 17117 w 21600"/>
                    <a:gd name="T15" fmla="*/ 170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6291" name="AutoShape 119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3475" y="2316"/>
                  <a:ext cx="119" cy="12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292" name="Freeform 120"/>
                <p:cNvSpPr>
                  <a:spLocks noChangeAspect="1"/>
                </p:cNvSpPr>
                <p:nvPr/>
              </p:nvSpPr>
              <p:spPr bwMode="auto">
                <a:xfrm rot="5400000">
                  <a:off x="3484" y="2329"/>
                  <a:ext cx="105" cy="93"/>
                </a:xfrm>
                <a:custGeom>
                  <a:avLst/>
                  <a:gdLst>
                    <a:gd name="T0" fmla="*/ 0 w 384"/>
                    <a:gd name="T1" fmla="*/ 288 h 288"/>
                    <a:gd name="T2" fmla="*/ 192 w 384"/>
                    <a:gd name="T3" fmla="*/ 0 h 288"/>
                    <a:gd name="T4" fmla="*/ 384 w 384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288"/>
                    <a:gd name="T11" fmla="*/ 384 w 384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288">
                      <a:moveTo>
                        <a:pt x="0" y="288"/>
                      </a:moveTo>
                      <a:lnTo>
                        <a:pt x="192" y="0"/>
                      </a:lnTo>
                      <a:lnTo>
                        <a:pt x="384" y="288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293" name="Text Box 121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3495" y="2274"/>
                  <a:ext cx="278" cy="15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ALU</a:t>
                  </a:r>
                </a:p>
              </p:txBody>
            </p:sp>
            <p:sp>
              <p:nvSpPr>
                <p:cNvPr id="96294" name="Line 122"/>
                <p:cNvSpPr>
                  <a:spLocks noChangeAspect="1" noChangeShapeType="1"/>
                </p:cNvSpPr>
                <p:nvPr/>
              </p:nvSpPr>
              <p:spPr bwMode="auto">
                <a:xfrm>
                  <a:off x="3717" y="2376"/>
                  <a:ext cx="29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295" name="Line 123"/>
                <p:cNvSpPr>
                  <a:spLocks noChangeAspect="1" noChangeShapeType="1"/>
                </p:cNvSpPr>
                <p:nvPr/>
              </p:nvSpPr>
              <p:spPr bwMode="auto">
                <a:xfrm>
                  <a:off x="4226" y="2376"/>
                  <a:ext cx="29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296" name="Rectangle 124"/>
                <p:cNvSpPr>
                  <a:spLocks noChangeAspect="1" noChangeArrowheads="1"/>
                </p:cNvSpPr>
                <p:nvPr/>
              </p:nvSpPr>
              <p:spPr bwMode="auto">
                <a:xfrm>
                  <a:off x="3940" y="2260"/>
                  <a:ext cx="268" cy="23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6297" name="Text Box 12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896" y="2285"/>
                  <a:ext cx="351" cy="15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DMem</a:t>
                  </a:r>
                </a:p>
              </p:txBody>
            </p:sp>
            <p:sp>
              <p:nvSpPr>
                <p:cNvPr id="96298" name="Freeform 126"/>
                <p:cNvSpPr>
                  <a:spLocks noChangeAspect="1"/>
                </p:cNvSpPr>
                <p:nvPr/>
              </p:nvSpPr>
              <p:spPr bwMode="auto">
                <a:xfrm>
                  <a:off x="3905" y="2376"/>
                  <a:ext cx="399" cy="185"/>
                </a:xfrm>
                <a:custGeom>
                  <a:avLst/>
                  <a:gdLst>
                    <a:gd name="T0" fmla="*/ 0 w 816"/>
                    <a:gd name="T1" fmla="*/ 0 h 384"/>
                    <a:gd name="T2" fmla="*/ 0 w 816"/>
                    <a:gd name="T3" fmla="*/ 384 h 384"/>
                    <a:gd name="T4" fmla="*/ 720 w 816"/>
                    <a:gd name="T5" fmla="*/ 384 h 384"/>
                    <a:gd name="T6" fmla="*/ 720 w 816"/>
                    <a:gd name="T7" fmla="*/ 144 h 384"/>
                    <a:gd name="T8" fmla="*/ 816 w 816"/>
                    <a:gd name="T9" fmla="*/ 144 h 3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6"/>
                    <a:gd name="T16" fmla="*/ 0 h 384"/>
                    <a:gd name="T17" fmla="*/ 816 w 816"/>
                    <a:gd name="T18" fmla="*/ 384 h 3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6" h="384">
                      <a:moveTo>
                        <a:pt x="0" y="0"/>
                      </a:moveTo>
                      <a:lnTo>
                        <a:pt x="0" y="384"/>
                      </a:lnTo>
                      <a:lnTo>
                        <a:pt x="720" y="384"/>
                      </a:lnTo>
                      <a:lnTo>
                        <a:pt x="720" y="144"/>
                      </a:lnTo>
                      <a:lnTo>
                        <a:pt x="816" y="144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299" name="Rectangle 127"/>
                <p:cNvSpPr>
                  <a:spLocks noChangeAspect="1" noChangeArrowheads="1"/>
                </p:cNvSpPr>
                <p:nvPr/>
              </p:nvSpPr>
              <p:spPr bwMode="auto">
                <a:xfrm>
                  <a:off x="4305" y="2155"/>
                  <a:ext cx="54" cy="441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300" name="Rectangle 128"/>
                <p:cNvSpPr>
                  <a:spLocks noChangeAspect="1" noChangeArrowheads="1"/>
                </p:cNvSpPr>
                <p:nvPr/>
              </p:nvSpPr>
              <p:spPr bwMode="auto">
                <a:xfrm>
                  <a:off x="3802" y="2158"/>
                  <a:ext cx="54" cy="435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25" name="Group 129"/>
                <p:cNvGrpSpPr>
                  <a:grpSpLocks noChangeAspect="1"/>
                </p:cNvGrpSpPr>
                <p:nvPr/>
              </p:nvGrpSpPr>
              <p:grpSpPr bwMode="auto">
                <a:xfrm flipH="1">
                  <a:off x="4436" y="2251"/>
                  <a:ext cx="268" cy="233"/>
                  <a:chOff x="1392" y="528"/>
                  <a:chExt cx="480" cy="432"/>
                </a:xfrm>
              </p:grpSpPr>
              <p:sp>
                <p:nvSpPr>
                  <p:cNvPr id="96303" name="Rectangle 13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528"/>
                    <a:ext cx="240" cy="4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6304" name="Rectangle 13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92" y="528"/>
                    <a:ext cx="480" cy="43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000" b="1">
                      <a:latin typeface="Comic Sans MS" charset="0"/>
                    </a:endParaRPr>
                  </a:p>
                </p:txBody>
              </p:sp>
            </p:grpSp>
            <p:sp>
              <p:nvSpPr>
                <p:cNvPr id="96302" name="Text Box 132"/>
                <p:cNvSpPr txBox="1">
                  <a:spLocks noChangeAspect="1" noChangeArrowheads="1"/>
                </p:cNvSpPr>
                <p:nvPr/>
              </p:nvSpPr>
              <p:spPr bwMode="auto">
                <a:xfrm flipH="1">
                  <a:off x="4438" y="2276"/>
                  <a:ext cx="254" cy="15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  <p:sp>
            <p:nvSpPr>
              <p:cNvPr id="96283" name="Rectangle 133"/>
              <p:cNvSpPr>
                <a:spLocks noChangeAspect="1" noChangeArrowheads="1"/>
              </p:cNvSpPr>
              <p:nvPr/>
            </p:nvSpPr>
            <p:spPr bwMode="auto">
              <a:xfrm>
                <a:off x="4292" y="2727"/>
                <a:ext cx="54" cy="441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284" name="AutoShape 134"/>
              <p:cNvSpPr>
                <a:spLocks noChangeArrowheads="1"/>
              </p:cNvSpPr>
              <p:nvPr/>
            </p:nvSpPr>
            <p:spPr bwMode="auto">
              <a:xfrm>
                <a:off x="3393" y="2719"/>
                <a:ext cx="364" cy="422"/>
              </a:xfrm>
              <a:prstGeom prst="cloudCallout">
                <a:avLst>
                  <a:gd name="adj1" fmla="val 39287"/>
                  <a:gd name="adj2" fmla="val 38153"/>
                </a:avLst>
              </a:prstGeom>
              <a:solidFill>
                <a:srgbClr val="0FEFEA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500" b="1">
                    <a:latin typeface="Comic Sans MS" charset="0"/>
                  </a:rPr>
                  <a:t>Bubble</a:t>
                </a:r>
                <a:endParaRPr lang="en-US" sz="1600" b="1">
                  <a:latin typeface="Comic Sans MS" charset="0"/>
                </a:endParaRPr>
              </a:p>
            </p:txBody>
          </p:sp>
          <p:grpSp>
            <p:nvGrpSpPr>
              <p:cNvPr id="26" name="Group 135"/>
              <p:cNvGrpSpPr>
                <a:grpSpLocks/>
              </p:cNvGrpSpPr>
              <p:nvPr/>
            </p:nvGrpSpPr>
            <p:grpSpPr bwMode="auto">
              <a:xfrm>
                <a:off x="3945" y="2826"/>
                <a:ext cx="270" cy="233"/>
                <a:chOff x="3936" y="3120"/>
                <a:chExt cx="270" cy="233"/>
              </a:xfrm>
            </p:grpSpPr>
            <p:sp>
              <p:nvSpPr>
                <p:cNvPr id="96286" name="Rectangle 136"/>
                <p:cNvSpPr>
                  <a:spLocks noChangeArrowheads="1"/>
                </p:cNvSpPr>
                <p:nvPr/>
              </p:nvSpPr>
              <p:spPr bwMode="auto">
                <a:xfrm>
                  <a:off x="3936" y="3120"/>
                  <a:ext cx="270" cy="22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287" name="Rectangle 137"/>
                <p:cNvSpPr>
                  <a:spLocks noChangeAspect="1" noChangeArrowheads="1"/>
                </p:cNvSpPr>
                <p:nvPr/>
              </p:nvSpPr>
              <p:spPr bwMode="auto">
                <a:xfrm>
                  <a:off x="4069" y="3120"/>
                  <a:ext cx="133" cy="230"/>
                </a:xfrm>
                <a:prstGeom prst="rect">
                  <a:avLst/>
                </a:prstGeom>
                <a:solidFill>
                  <a:schemeClr val="accent1"/>
                </a:solidFill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288" name="Rectangle 138"/>
                <p:cNvSpPr>
                  <a:spLocks noChangeAspect="1" noChangeArrowheads="1"/>
                </p:cNvSpPr>
                <p:nvPr/>
              </p:nvSpPr>
              <p:spPr bwMode="auto">
                <a:xfrm>
                  <a:off x="3936" y="3120"/>
                  <a:ext cx="266" cy="233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000" b="1">
                    <a:latin typeface="Comic Sans MS" charset="0"/>
                  </a:endParaRPr>
                </a:p>
              </p:txBody>
            </p:sp>
            <p:sp>
              <p:nvSpPr>
                <p:cNvPr id="96289" name="Text Box 13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943" y="3145"/>
                  <a:ext cx="254" cy="15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000" b="1">
                      <a:latin typeface="Comic Sans MS" charset="0"/>
                    </a:rPr>
                    <a:t>Reg</a:t>
                  </a:r>
                </a:p>
              </p:txBody>
            </p:sp>
          </p:grpSp>
        </p:grpSp>
        <p:sp>
          <p:nvSpPr>
            <p:cNvPr id="96274" name="Line 140"/>
            <p:cNvSpPr>
              <a:spLocks noChangeShapeType="1"/>
            </p:cNvSpPr>
            <p:nvPr/>
          </p:nvSpPr>
          <p:spPr bwMode="auto">
            <a:xfrm>
              <a:off x="3866" y="1766"/>
              <a:ext cx="48" cy="1152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4829" name="Text Box 141"/>
          <p:cNvSpPr txBox="1">
            <a:spLocks noChangeArrowheads="1"/>
          </p:cNvSpPr>
          <p:nvPr/>
        </p:nvSpPr>
        <p:spPr bwMode="auto">
          <a:xfrm>
            <a:off x="1095375" y="6056313"/>
            <a:ext cx="71120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How is this different from the instruction issue stall?</a:t>
            </a:r>
          </a:p>
        </p:txBody>
      </p:sp>
      <p:sp>
        <p:nvSpPr>
          <p:cNvPr id="96272" name="Text Box 142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482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1239838" y="1981200"/>
            <a:ext cx="6286500" cy="464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b="1"/>
              <a:t>Try producing fast code for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b="1"/>
              <a:t>		a = b + c;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b="1"/>
              <a:t>		d = e – f;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b="1"/>
              <a:t>assuming a, b, c, d ,e, and f in memory. </a:t>
            </a:r>
            <a:endParaRPr lang="en-US" sz="1800" b="1"/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sz="1800" b="1"/>
              <a:t>Slow code: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sz="1800" b="1"/>
              <a:t>		LW 	Rb,b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sz="1800" b="1"/>
              <a:t>		LW 	</a:t>
            </a:r>
            <a:r>
              <a:rPr lang="en-US" sz="1800" b="1">
                <a:solidFill>
                  <a:schemeClr val="hlink"/>
                </a:solidFill>
              </a:rPr>
              <a:t>Rc</a:t>
            </a:r>
            <a:r>
              <a:rPr lang="en-US" sz="1800" b="1"/>
              <a:t>,c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sz="1800" b="1"/>
              <a:t>		ADD 	Ra,Rb,</a:t>
            </a:r>
            <a:r>
              <a:rPr lang="en-US" sz="1800" b="1">
                <a:solidFill>
                  <a:schemeClr val="hlink"/>
                </a:solidFill>
              </a:rPr>
              <a:t>Rc</a:t>
            </a:r>
            <a:endParaRPr lang="en-US" sz="1800" b="1"/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sz="1800" b="1"/>
              <a:t>		SW  	a,Ra 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sz="1800" b="1"/>
              <a:t>		LW 	Re,e 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sz="1800" b="1"/>
              <a:t>		LW 	</a:t>
            </a:r>
            <a:r>
              <a:rPr lang="en-US" sz="1800" b="1">
                <a:solidFill>
                  <a:schemeClr val="hlink"/>
                </a:solidFill>
              </a:rPr>
              <a:t>Rf</a:t>
            </a:r>
            <a:r>
              <a:rPr lang="en-US" sz="1800" b="1"/>
              <a:t>,f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sz="1800" b="1"/>
              <a:t>		SUB 	Rd,Re,</a:t>
            </a:r>
            <a:r>
              <a:rPr lang="en-US" sz="1800" b="1">
                <a:solidFill>
                  <a:schemeClr val="hlink"/>
                </a:solidFill>
              </a:rPr>
              <a:t>Rf</a:t>
            </a:r>
            <a:endParaRPr lang="en-US" sz="1800" b="1"/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 sz="1800" b="1"/>
              <a:t>		SW	d,Rd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29200" y="3727450"/>
            <a:ext cx="3581400" cy="2978150"/>
          </a:xfrm>
          <a:noFill/>
        </p:spPr>
        <p:txBody>
          <a:bodyPr lIns="90488" tIns="44450" rIns="90488" bIns="44450"/>
          <a:lstStyle/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1600" b="1">
                <a:solidFill>
                  <a:schemeClr val="hlink"/>
                </a:solidFill>
              </a:rPr>
              <a:t>Fast code:</a:t>
            </a:r>
            <a:endParaRPr lang="en-US" sz="1600" b="1"/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1600" b="1"/>
              <a:t>		LW 	Rb,b</a:t>
            </a:r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1600" b="1"/>
              <a:t>		LW 	Rc,c</a:t>
            </a:r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1600" b="1">
                <a:solidFill>
                  <a:schemeClr val="hlink"/>
                </a:solidFill>
              </a:rPr>
              <a:t>		LW 	Re,e </a:t>
            </a:r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1600" b="1"/>
              <a:t>		ADD 	Ra,Rb,Rc</a:t>
            </a:r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1600" b="1"/>
              <a:t>		LW 	Rf,f</a:t>
            </a:r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1600" b="1">
                <a:solidFill>
                  <a:schemeClr val="hlink"/>
                </a:solidFill>
              </a:rPr>
              <a:t>		SW  	a,Ra </a:t>
            </a:r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1600" b="1"/>
              <a:t>		SUB 	Rd,Re,Rf</a:t>
            </a:r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1600" b="1"/>
              <a:t>		SW	d,Rd</a:t>
            </a:r>
          </a:p>
        </p:txBody>
      </p:sp>
      <p:sp>
        <p:nvSpPr>
          <p:cNvPr id="98308" name="Line 4"/>
          <p:cNvSpPr>
            <a:spLocks noChangeShapeType="1"/>
          </p:cNvSpPr>
          <p:nvPr/>
        </p:nvSpPr>
        <p:spPr bwMode="auto">
          <a:xfrm flipV="1">
            <a:off x="3810000" y="4648200"/>
            <a:ext cx="21336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09" name="Line 5"/>
          <p:cNvSpPr>
            <a:spLocks noChangeShapeType="1"/>
          </p:cNvSpPr>
          <p:nvPr/>
        </p:nvSpPr>
        <p:spPr bwMode="auto">
          <a:xfrm>
            <a:off x="3810000" y="5181600"/>
            <a:ext cx="2057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57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Software Scheduling to Avoid Load Hazards</a:t>
            </a:r>
          </a:p>
        </p:txBody>
      </p:sp>
      <p:sp>
        <p:nvSpPr>
          <p:cNvPr id="98311" name="Text Box 7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Instruction Set Connection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/>
              <a:t>What is exposed about this organizational hazard in the instruction set?</a:t>
            </a:r>
          </a:p>
          <a:p>
            <a:r>
              <a:rPr lang="en-US" sz="2000"/>
              <a:t>k cycle delay?</a:t>
            </a:r>
          </a:p>
          <a:p>
            <a:pPr lvl="1"/>
            <a:r>
              <a:rPr lang="en-US" sz="1800"/>
              <a:t>bad, CPI is not part of ISA</a:t>
            </a:r>
          </a:p>
          <a:p>
            <a:r>
              <a:rPr lang="en-US" sz="2000"/>
              <a:t>k instruction slot delay</a:t>
            </a:r>
          </a:p>
          <a:p>
            <a:pPr lvl="1"/>
            <a:r>
              <a:rPr lang="en-US" sz="1800"/>
              <a:t>load should not be followed by use of the value in the next k instructions</a:t>
            </a:r>
          </a:p>
          <a:p>
            <a:r>
              <a:rPr lang="en-US" sz="2000"/>
              <a:t>Nothing, but code can reduce run-time delays</a:t>
            </a:r>
          </a:p>
          <a:p>
            <a:r>
              <a:rPr lang="en-US" sz="2000"/>
              <a:t>MIPS did the transformation in the assembler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7972425" y="6702425"/>
            <a:ext cx="1171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lnSpc>
                <a:spcPct val="40000"/>
              </a:lnSpc>
            </a:pPr>
            <a:r>
              <a:rPr lang="en-US" sz="1000">
                <a:latin typeface="Times New Roman" charset="0"/>
              </a:rPr>
              <a:t>Slide: David Culler</a:t>
            </a:r>
            <a:endParaRPr lang="en-US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C2976BA-A1E0-3948-A6B4-B5BB26B47A07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3882</TotalTime>
  <Words>1116</Words>
  <Application>Microsoft Macintosh PowerPoint</Application>
  <PresentationFormat>On-screen Show (4:3)</PresentationFormat>
  <Paragraphs>386</Paragraphs>
  <Slides>18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UMBC</vt:lpstr>
      <vt:lpstr>Bitmap Image</vt:lpstr>
      <vt:lpstr>Document</vt:lpstr>
      <vt:lpstr>Equation</vt:lpstr>
      <vt:lpstr>CMSC 611: Advanced Computer Architecture</vt:lpstr>
      <vt:lpstr>Data Hazards</vt:lpstr>
      <vt:lpstr>Forwarding to Avoid Data Hazard</vt:lpstr>
      <vt:lpstr>HW Change for Forwarding</vt:lpstr>
      <vt:lpstr>Data Hazard Even with Forwarding</vt:lpstr>
      <vt:lpstr>Resolving Load Hazards</vt:lpstr>
      <vt:lpstr>Resolving the Load Data Hazard</vt:lpstr>
      <vt:lpstr>Software Scheduling to Avoid Load Hazards</vt:lpstr>
      <vt:lpstr>Instruction Set Connection</vt:lpstr>
      <vt:lpstr>Pipeline Hazards</vt:lpstr>
      <vt:lpstr>Control Hazard on Branches Three Stage Stall</vt:lpstr>
      <vt:lpstr>Datapath Reminder</vt:lpstr>
      <vt:lpstr>Example: Branch Stall Impact</vt:lpstr>
      <vt:lpstr>Pipelined MIPS Datapath</vt:lpstr>
      <vt:lpstr>Four Branch Hazard Alternatives</vt:lpstr>
      <vt:lpstr>Four Branch Hazard Alternatives</vt:lpstr>
      <vt:lpstr>Branch-Delay Scheduling Requirements</vt:lpstr>
      <vt:lpstr>Example: Evaluating Branch Alternatives</vt:lpstr>
    </vt:vector>
  </TitlesOfParts>
  <Company>˧怀쿘Ί뿿킀΂쿘˧뛼뿿큰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creator>Marc Olano</dc:creator>
  <cp:lastModifiedBy>Marc Olano</cp:lastModifiedBy>
  <cp:revision>54</cp:revision>
  <cp:lastPrinted>2003-09-04T21:28:06Z</cp:lastPrinted>
  <dcterms:created xsi:type="dcterms:W3CDTF">2010-09-30T16:37:38Z</dcterms:created>
  <dcterms:modified xsi:type="dcterms:W3CDTF">2014-10-08T22:52:26Z</dcterms:modified>
</cp:coreProperties>
</file>