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notesSlides/notesSlide7.xml" ContentType="application/vnd.openxmlformats-officedocument.presentationml.notesSlide+xml"/>
  <Override PartName="/ppt/embeddings/oleObject2.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3.bin" ContentType="application/vnd.openxmlformats-officedocument.oleObject"/>
  <Override PartName="/ppt/notesSlides/notesSlide14.xml" ContentType="application/vnd.openxmlformats-officedocument.presentationml.notesSlide+xml"/>
  <Override PartName="/ppt/embeddings/oleObject4.bin" ContentType="application/vnd.openxmlformats-officedocument.oleObject"/>
  <Override PartName="/ppt/notesSlides/notesSlide15.xml" ContentType="application/vnd.openxmlformats-officedocument.presentationml.notesSlide+xml"/>
  <Override PartName="/ppt/notesSlides/notesSlide16.xml" ContentType="application/vnd.openxmlformats-officedocument.presentationml.notesSlide+xml"/>
  <Override PartName="/ppt/embeddings/oleObject5.bin" ContentType="application/vnd.openxmlformats-officedocument.oleObject"/>
  <Override PartName="/ppt/notesSlides/notesSlide17.xml" ContentType="application/vnd.openxmlformats-officedocument.presentationml.notesSlide+xml"/>
  <Override PartName="/ppt/embeddings/oleObject6.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29"/>
  </p:notesMasterIdLst>
  <p:handoutMasterIdLst>
    <p:handoutMasterId r:id="rId30"/>
  </p:handoutMasterIdLst>
  <p:sldIdLst>
    <p:sldId id="256" r:id="rId2"/>
    <p:sldId id="353" r:id="rId3"/>
    <p:sldId id="354" r:id="rId4"/>
    <p:sldId id="355" r:id="rId5"/>
    <p:sldId id="356" r:id="rId6"/>
    <p:sldId id="361" r:id="rId7"/>
    <p:sldId id="363" r:id="rId8"/>
    <p:sldId id="362" r:id="rId9"/>
    <p:sldId id="367" r:id="rId10"/>
    <p:sldId id="368" r:id="rId11"/>
    <p:sldId id="369" r:id="rId12"/>
    <p:sldId id="400" r:id="rId13"/>
    <p:sldId id="401" r:id="rId14"/>
    <p:sldId id="402"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66"/>
    <a:srgbClr val="008080"/>
    <a:srgbClr val="000099"/>
    <a:srgbClr val="2E7F7F"/>
    <a:srgbClr val="800000"/>
    <a:srgbClr val="0033CC"/>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5" d="100"/>
          <a:sy n="95" d="100"/>
        </p:scale>
        <p:origin x="-232" y="-104"/>
      </p:cViewPr>
      <p:guideLst>
        <p:guide orient="horz" pos="3408"/>
        <p:guide orient="horz" pos="3531"/>
        <p:guide orient="horz" pos="3292"/>
        <p:guide orient="horz" pos="364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4504"/>
    </p:cViewPr>
  </p:sorterViewPr>
  <p:notesViewPr>
    <p:cSldViewPr snapToObjects="1">
      <p:cViewPr varScale="1">
        <p:scale>
          <a:sx n="58" d="100"/>
          <a:sy n="58" d="100"/>
        </p:scale>
        <p:origin x="-177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7.emf"/><Relationship Id="rId2"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60419"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60420"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60421"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CEF4B011-080B-CE4B-BA48-CDB09FBE2510}" type="slidenum">
              <a:rPr lang="en-US"/>
              <a:pPr>
                <a:defRPr/>
              </a:pPr>
              <a:t>‹#›</a:t>
            </a:fld>
            <a:endParaRPr lang="en-US"/>
          </a:p>
        </p:txBody>
      </p:sp>
    </p:spTree>
    <p:extLst>
      <p:ext uri="{BB962C8B-B14F-4D97-AF65-F5344CB8AC3E}">
        <p14:creationId xmlns:p14="http://schemas.microsoft.com/office/powerpoint/2010/main" val="4936752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F2FC29B8-9F61-584D-99C9-00A2D58E0164}" type="slidenum">
              <a:rPr lang="en-US"/>
              <a:pPr>
                <a:defRPr/>
              </a:pPr>
              <a:t>‹#›</a:t>
            </a:fld>
            <a:endParaRPr lang="en-US"/>
          </a:p>
        </p:txBody>
      </p:sp>
    </p:spTree>
    <p:extLst>
      <p:ext uri="{BB962C8B-B14F-4D97-AF65-F5344CB8AC3E}">
        <p14:creationId xmlns:p14="http://schemas.microsoft.com/office/powerpoint/2010/main" val="1574045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DBBFEFB-F863-2540-B0D0-1F9ED72D919D}"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1FBD97A-89A9-EC44-B865-4693B2FCF74B}" type="slidenum">
              <a:rPr lang="en-US"/>
              <a:pPr/>
              <a:t>10</a:t>
            </a:fld>
            <a:endParaRPr lang="en-US"/>
          </a:p>
        </p:txBody>
      </p:sp>
      <p:sp>
        <p:nvSpPr>
          <p:cNvPr id="58371"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58372"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76FF09B-CF62-114E-B7A9-F13D6B229BD4}" type="slidenum">
              <a:rPr lang="en-US"/>
              <a:pPr/>
              <a:t>11</a:t>
            </a:fld>
            <a:endParaRPr lang="en-US"/>
          </a:p>
        </p:txBody>
      </p:sp>
      <p:sp>
        <p:nvSpPr>
          <p:cNvPr id="60419"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60420"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C83D7B-3DDB-0E4F-B31C-040FF226F6D9}" type="slidenum">
              <a:rPr lang="en-US"/>
              <a:pPr/>
              <a:t>12</a:t>
            </a:fld>
            <a:endParaRPr lang="en-US"/>
          </a:p>
        </p:txBody>
      </p:sp>
      <p:sp>
        <p:nvSpPr>
          <p:cNvPr id="50179"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As shown here, each of these five steps will take one clock cycle to complete.</a:t>
            </a:r>
          </a:p>
          <a:p>
            <a:r>
              <a:rPr lang="en-US"/>
              <a:t>And in pipeline terminology, each step is referred to as one stage of the pipeline.</a:t>
            </a:r>
          </a:p>
          <a:p>
            <a:endParaRPr lang="en-US"/>
          </a:p>
          <a:p>
            <a:r>
              <a:rPr lang="en-US"/>
              <a:t>+1 = 8 min. (X:48)</a:t>
            </a:r>
          </a:p>
        </p:txBody>
      </p:sp>
      <p:sp>
        <p:nvSpPr>
          <p:cNvPr id="50180"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2BAC80F-9DEE-444E-B521-36D559C0A28B}" type="slidenum">
              <a:rPr lang="en-US"/>
              <a:pPr/>
              <a:t>13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0090B42-2765-794A-81C4-FF80EF4F2EA5}" type="slidenum">
              <a:rPr lang="en-US"/>
              <a:pPr/>
              <a:t>14</a:t>
            </a:fld>
            <a:endParaRPr lang="en-US"/>
          </a:p>
        </p:txBody>
      </p:sp>
      <p:sp>
        <p:nvSpPr>
          <p:cNvPr id="54275"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54276" name="Rectangle 3"/>
          <p:cNvSpPr>
            <a:spLocks noGrp="1" noRot="1" noChangeAspect="1" noChangeArrowheads="1"/>
          </p:cNvSpPr>
          <p:nvPr>
            <p:ph type="sldImg"/>
          </p:nvPr>
        </p:nvSpPr>
        <p:spPr>
          <a:xfrm>
            <a:off x="1093788" y="819150"/>
            <a:ext cx="4667250" cy="3500438"/>
          </a:xfrm>
          <a:ln w="12700"/>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C598608-A8A5-5C4C-AE44-03FC2A82E983}" type="slidenum">
              <a:rPr lang="en-US"/>
              <a:pPr/>
              <a:t>15</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6022894-C408-0D4B-93F3-13D277DE8C04}" type="slidenum">
              <a:rPr lang="en-US"/>
              <a:pPr/>
              <a:t>16</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617ED2E-A8ED-F94B-A50A-FFA85A376140}" type="slidenum">
              <a:rPr lang="en-US"/>
              <a:pPr/>
              <a:t>17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66051CD-3E96-AE47-9E2A-2367BEA6C15C}" type="slidenum">
              <a:rPr lang="en-US"/>
              <a:pPr/>
              <a:t>18</a:t>
            </a:fld>
            <a:endParaRPr lang="en-US"/>
          </a:p>
        </p:txBody>
      </p:sp>
      <p:sp>
        <p:nvSpPr>
          <p:cNvPr id="68611"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68612"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D20D51D-C4DD-F642-A461-1612C5491D83}" type="slidenum">
              <a:rPr lang="en-US"/>
              <a:pPr/>
              <a:t>19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0F752E8-D99B-7C43-894D-64D94BD88FEE}" type="slidenum">
              <a:rPr lang="en-US"/>
              <a:pPr/>
              <a:t>2</a:t>
            </a:fld>
            <a:endParaRPr lang="en-US"/>
          </a:p>
        </p:txBody>
      </p:sp>
      <p:sp>
        <p:nvSpPr>
          <p:cNvPr id="35843"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5844"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D4252D5E-8822-FA4F-B3A6-A63853FB3EDC}" type="slidenum">
              <a:rPr lang="en-US"/>
              <a:pPr/>
              <a:t>20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3ADE893-5D43-9041-96B1-78A4AC8844D4}" type="slidenum">
              <a:rPr lang="en-US"/>
              <a:pPr/>
              <a:t>21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DCF5931-14B7-714A-AE79-4D269A87DF7E}" type="slidenum">
              <a:rPr lang="en-US"/>
              <a:pPr/>
              <a:t>22</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87D8C0F-A9F4-8C4C-BD41-912802AD8582}" type="slidenum">
              <a:rPr lang="en-US"/>
              <a:pPr/>
              <a:t>23</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B50FF94-0597-A143-9420-8069A91D09D8}" type="slidenum">
              <a:rPr lang="en-US"/>
              <a:pPr/>
              <a:t>24</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4F4E773-B581-2542-A034-7FFA91519B37}" type="slidenum">
              <a:rPr lang="en-US"/>
              <a:pPr/>
              <a:t>25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495836AE-AF0E-7243-AAB0-AF38AD5438D5}" type="slidenum">
              <a:rPr lang="en-US"/>
              <a:pPr/>
              <a:t>26</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FCB6A0D-E0E7-9D4F-813E-EDDFCDF2EF11}" type="slidenum">
              <a:rPr lang="en-US"/>
              <a:pPr/>
              <a:t>27</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EF3FF3C-24DB-F94F-9641-3B5DA43DF984}" type="slidenum">
              <a:rPr lang="en-US"/>
              <a:pPr/>
              <a:t>3</a:t>
            </a:fld>
            <a:endParaRPr lang="en-US"/>
          </a:p>
        </p:txBody>
      </p:sp>
      <p:sp>
        <p:nvSpPr>
          <p:cNvPr id="37891"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7892"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98D44A7-E616-614E-BA3E-F9ADEBDB2205}" type="slidenum">
              <a:rPr lang="en-US"/>
              <a:pPr/>
              <a:t>4</a:t>
            </a:fld>
            <a:endParaRPr lang="en-US"/>
          </a:p>
        </p:txBody>
      </p:sp>
      <p:sp>
        <p:nvSpPr>
          <p:cNvPr id="39939" name="Rectangle 2"/>
          <p:cNvSpPr>
            <a:spLocks noGrp="1" noChangeArrowheads="1"/>
          </p:cNvSpPr>
          <p:nvPr>
            <p:ph type="body" idx="1"/>
          </p:nvPr>
        </p:nvSpPr>
        <p:spPr>
          <a:xfrm>
            <a:off x="528638" y="4414838"/>
            <a:ext cx="6040437" cy="4184650"/>
          </a:xfrm>
          <a:noFill/>
          <a:ln/>
        </p:spPr>
        <p:txBody>
          <a:bodyPr lIns="91737" tIns="45063" rIns="91737" bIns="45063"/>
          <a:lstStyle/>
          <a:p>
            <a:endParaRPr lang="en-US"/>
          </a:p>
        </p:txBody>
      </p:sp>
      <p:sp>
        <p:nvSpPr>
          <p:cNvPr id="39940"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B434DB8-F662-974F-8E21-D8C76B9A5E3A}" type="slidenum">
              <a:rPr lang="en-US"/>
              <a:pPr/>
              <a:t>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6E9E624-6C9A-F848-90CF-563432E8A9B1}" type="slidenum">
              <a:rPr lang="en-US"/>
              <a:pPr/>
              <a:t>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99C2792-B532-B84F-994E-9AE31036D781}" type="slidenum">
              <a:rPr lang="en-US"/>
              <a:pPr/>
              <a:t>7</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DDCE86-F824-7F4D-A5EB-974570B37297}" type="slidenum">
              <a:rPr lang="en-US"/>
              <a:pPr/>
              <a:t>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1B04304-A8F0-8948-9F08-E0092EA07EBD}" type="slidenum">
              <a:rPr lang="en-US"/>
              <a:pPr/>
              <a:t>9</a:t>
            </a:fld>
            <a:endParaRPr lang="en-US"/>
          </a:p>
        </p:txBody>
      </p:sp>
      <p:sp>
        <p:nvSpPr>
          <p:cNvPr id="56323" name="Rectangle 2"/>
          <p:cNvSpPr>
            <a:spLocks noGrp="1" noChangeArrowheads="1"/>
          </p:cNvSpPr>
          <p:nvPr>
            <p:ph type="body" idx="1"/>
          </p:nvPr>
        </p:nvSpPr>
        <p:spPr>
          <a:xfrm>
            <a:off x="528638" y="4414838"/>
            <a:ext cx="6040437" cy="4184650"/>
          </a:xfrm>
          <a:noFill/>
          <a:ln/>
        </p:spPr>
        <p:txBody>
          <a:bodyPr lIns="91737" tIns="45063" rIns="91737" bIns="45063"/>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a:p>
            <a:r>
              <a:rPr lang="en-US"/>
              <a:t>+2 = 77 min. (X:57)</a:t>
            </a:r>
          </a:p>
        </p:txBody>
      </p:sp>
      <p:sp>
        <p:nvSpPr>
          <p:cNvPr id="56324" name="Rectangle 3"/>
          <p:cNvSpPr>
            <a:spLocks noGrp="1" noRot="1" noChangeAspect="1" noChangeArrowheads="1"/>
          </p:cNvSpPr>
          <p:nvPr>
            <p:ph type="sldImg"/>
          </p:nvPr>
        </p:nvSpPr>
        <p:spPr>
          <a:xfrm>
            <a:off x="1196975" y="598488"/>
            <a:ext cx="4629150" cy="3471862"/>
          </a:xfrm>
          <a:ln w="12700"/>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subTitle" idx="1"/>
          </p:nvPr>
        </p:nvSpPr>
        <p:spPr>
          <a:xfrm>
            <a:off x="685800" y="3505200"/>
            <a:ext cx="7772400" cy="1219200"/>
          </a:xfrm>
        </p:spPr>
        <p:txBody>
          <a:bodyPr/>
          <a:lstStyle>
            <a:lvl1pPr marL="0" indent="0" algn="ctr">
              <a:buFontTx/>
              <a:buNone/>
              <a:defRPr>
                <a:solidFill>
                  <a:schemeClr val="tx2"/>
                </a:solidFill>
                <a:effectLst>
                  <a:outerShdw blurRad="38100" dist="38100" dir="2700000" algn="tl">
                    <a:srgbClr val="000000"/>
                  </a:outerShdw>
                </a:effectLst>
              </a:defRPr>
            </a:lvl1pPr>
          </a:lstStyle>
          <a:p>
            <a:r>
              <a:rPr lang="en-US"/>
              <a:t>Click to edit Master subtitle style</a:t>
            </a:r>
          </a:p>
        </p:txBody>
      </p:sp>
      <p:sp>
        <p:nvSpPr>
          <p:cNvPr id="76806" name="Rectangle 6"/>
          <p:cNvSpPr>
            <a:spLocks noGrp="1" noChangeArrowheads="1"/>
          </p:cNvSpPr>
          <p:nvPr>
            <p:ph type="ctrTitle"/>
          </p:nvPr>
        </p:nvSpPr>
        <p:spPr>
          <a:xfrm>
            <a:off x="685800" y="1676400"/>
            <a:ext cx="7772400" cy="1371600"/>
          </a:xfrm>
          <a:solidFill>
            <a:srgbClr val="FFCC00"/>
          </a:solidFill>
        </p:spPr>
        <p:txBody>
          <a:bodyPr/>
          <a:lstStyle>
            <a:lvl1pPr>
              <a:defRPr>
                <a:solidFill>
                  <a:schemeClr val="tx1"/>
                </a:solidFill>
                <a:effectLst>
                  <a:outerShdw blurRad="38100" dist="38100" dir="2700000" algn="tl">
                    <a:srgbClr val="FFFFFF"/>
                  </a:outerShdw>
                </a:effectLst>
              </a:defRPr>
            </a:lvl1pPr>
          </a:lstStyle>
          <a:p>
            <a:r>
              <a:rPr lang="en-US"/>
              <a:t>Click to edit Master title style</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15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
          <p:cNvSpPr>
            <a:spLocks noGrp="1"/>
          </p:cNvSpPr>
          <p:nvPr>
            <p:ph type="sldNum" sz="quarter" idx="10"/>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15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1524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76BA-A1E0-3948-A6B4-B5BB26B47A0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61" r:id="rId7"/>
    <p:sldLayoutId id="2147483662" r:id="rId8"/>
  </p:sldLayoutIdLst>
  <p:transition xmlns:p14="http://schemas.microsoft.com/office/powerpoint/2010/main"/>
  <p:hf hdr="0" ftr="0" dt="0"/>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lr>
          <a:srgbClr val="FF0000"/>
        </a:buClr>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5pPr>
      <a:lvl6pPr marL="22288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6pPr>
      <a:lvl7pPr marL="26860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7pPr>
      <a:lvl8pPr marL="31432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8pPr>
      <a:lvl9pPr marL="36004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3.bin"/><Relationship Id="rId5"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4.bin"/><Relationship Id="rId5" Type="http://schemas.openxmlformats.org/officeDocument/2006/relationships/image" Target="../media/image4.emf"/><Relationship Id="rId1" Type="http://schemas.openxmlformats.org/officeDocument/2006/relationships/vmlDrawing" Target="../drawings/vmlDrawing4.vml"/><Relationship Id="rId2"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5.bin"/><Relationship Id="rId5" Type="http://schemas.openxmlformats.org/officeDocument/2006/relationships/image" Target="../media/image5.png"/><Relationship Id="rId1" Type="http://schemas.openxmlformats.org/officeDocument/2006/relationships/vmlDrawing" Target="../drawings/vmlDrawing5.vml"/><Relationship Id="rId2"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6.bin"/><Relationship Id="rId5" Type="http://schemas.openxmlformats.org/officeDocument/2006/relationships/oleObject" Target="../embeddings/Microsoft_Word_97_-_2004_Document1.doc"/><Relationship Id="rId6" Type="http://schemas.openxmlformats.org/officeDocument/2006/relationships/image" Target="../media/image6.emf"/><Relationship Id="rId1" Type="http://schemas.openxmlformats.org/officeDocument/2006/relationships/vmlDrawing" Target="../drawings/vmlDrawing6.vml"/><Relationship Id="rId2"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1" Type="http://schemas.openxmlformats.org/officeDocument/2006/relationships/image" Target="../media/image10.emf"/><Relationship Id="rId12" Type="http://schemas.openxmlformats.org/officeDocument/2006/relationships/oleObject" Target="../embeddings/oleObject11.bin"/><Relationship Id="rId13" Type="http://schemas.openxmlformats.org/officeDocument/2006/relationships/image" Target="../media/image11.emf"/><Relationship Id="rId1" Type="http://schemas.openxmlformats.org/officeDocument/2006/relationships/vmlDrawing" Target="../drawings/vmlDrawing7.vml"/><Relationship Id="rId2" Type="http://schemas.openxmlformats.org/officeDocument/2006/relationships/slideLayout" Target="../slideLayouts/slideLayout5.xml"/><Relationship Id="rId3" Type="http://schemas.openxmlformats.org/officeDocument/2006/relationships/notesSlide" Target="../notesSlides/notesSlide23.xml"/><Relationship Id="rId4" Type="http://schemas.openxmlformats.org/officeDocument/2006/relationships/oleObject" Target="../embeddings/oleObject7.bin"/><Relationship Id="rId5" Type="http://schemas.openxmlformats.org/officeDocument/2006/relationships/image" Target="../media/image7.emf"/><Relationship Id="rId6" Type="http://schemas.openxmlformats.org/officeDocument/2006/relationships/oleObject" Target="../embeddings/oleObject8.bin"/><Relationship Id="rId7" Type="http://schemas.openxmlformats.org/officeDocument/2006/relationships/image" Target="../media/image8.emf"/><Relationship Id="rId8" Type="http://schemas.openxmlformats.org/officeDocument/2006/relationships/oleObject" Target="../embeddings/oleObject9.bin"/><Relationship Id="rId9" Type="http://schemas.openxmlformats.org/officeDocument/2006/relationships/image" Target="../media/image9.emf"/><Relationship Id="rId10"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2.bin"/><Relationship Id="rId5"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p:txBody>
          <a:bodyPr/>
          <a:lstStyle/>
          <a:p>
            <a:pPr eaLnBrk="1" hangingPunct="1">
              <a:defRPr/>
            </a:pPr>
            <a:r>
              <a:rPr lang="en-US">
                <a:ea typeface="+mj-ea"/>
                <a:cs typeface="+mj-cs"/>
              </a:rPr>
              <a:t>CMSC 611: Advanced Computer Architecture</a:t>
            </a:r>
          </a:p>
        </p:txBody>
      </p:sp>
      <p:sp>
        <p:nvSpPr>
          <p:cNvPr id="2054" name="Rectangle 6"/>
          <p:cNvSpPr>
            <a:spLocks noGrp="1" noChangeArrowheads="1"/>
          </p:cNvSpPr>
          <p:nvPr>
            <p:ph type="subTitle" idx="1"/>
          </p:nvPr>
        </p:nvSpPr>
        <p:spPr/>
        <p:txBody>
          <a:bodyPr/>
          <a:lstStyle/>
          <a:p>
            <a:pPr eaLnBrk="1" hangingPunct="1">
              <a:defRPr/>
            </a:pPr>
            <a:r>
              <a:rPr lang="en-US" dirty="0" smtClean="0">
                <a:ea typeface="ＭＳ Ｐゴシック" pitchFamily="-108" charset="-128"/>
                <a:cs typeface="ＭＳ Ｐゴシック" pitchFamily="-108" charset="-128"/>
              </a:rPr>
              <a:t>Pipelining</a:t>
            </a:r>
          </a:p>
        </p:txBody>
      </p:sp>
      <p:sp>
        <p:nvSpPr>
          <p:cNvPr id="18436" name="Text Box 7"/>
          <p:cNvSpPr txBox="1">
            <a:spLocks noChangeArrowheads="1"/>
          </p:cNvSpPr>
          <p:nvPr/>
        </p:nvSpPr>
        <p:spPr bwMode="auto">
          <a:xfrm>
            <a:off x="0" y="6461125"/>
            <a:ext cx="4845050" cy="396875"/>
          </a:xfrm>
          <a:prstGeom prst="rect">
            <a:avLst/>
          </a:prstGeom>
          <a:noFill/>
          <a:ln w="9525">
            <a:noFill/>
            <a:miter lim="800000"/>
            <a:headEnd/>
            <a:tailEnd/>
          </a:ln>
        </p:spPr>
        <p:txBody>
          <a:bodyPr wrap="none">
            <a:prstTxWarp prst="textNoShape">
              <a:avLst/>
            </a:prstTxWarp>
            <a:spAutoFit/>
          </a:bodyPr>
          <a:lstStyle/>
          <a:p>
            <a:r>
              <a:rPr lang="en-US" sz="1000">
                <a:latin typeface="Times New Roman" charset="0"/>
              </a:rPr>
              <a:t>Some material adapted from Mohamed Younis, UMBC CMSC 611 Spr 2003 course slides</a:t>
            </a:r>
          </a:p>
          <a:p>
            <a:r>
              <a:rPr lang="en-US" sz="1000">
                <a:latin typeface="Times New Roman" charset="0"/>
              </a:rPr>
              <a:t>Some material adapted from Hennessy &amp; Patterson / © 2003 Elsevier Science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a:xfrm>
            <a:off x="533400" y="152400"/>
            <a:ext cx="7924800" cy="695325"/>
          </a:xfrm>
        </p:spPr>
        <p:txBody>
          <a:bodyPr lIns="63500" tIns="25400" rIns="63500" bIns="25400" anchor="t">
            <a:spAutoFit/>
          </a:bodyPr>
          <a:lstStyle/>
          <a:p>
            <a:pPr>
              <a:defRPr/>
            </a:pPr>
            <a:r>
              <a:rPr lang="en-US"/>
              <a:t>Multiple Cycle</a:t>
            </a:r>
          </a:p>
        </p:txBody>
      </p:sp>
      <p:sp>
        <p:nvSpPr>
          <p:cNvPr id="57347" name="Text Box 3"/>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57348" name="Rectangle 4"/>
          <p:cNvSpPr>
            <a:spLocks noGrp="1" noChangeArrowheads="1"/>
          </p:cNvSpPr>
          <p:nvPr>
            <p:ph type="body" sz="half" idx="2"/>
          </p:nvPr>
        </p:nvSpPr>
        <p:spPr/>
        <p:txBody>
          <a:bodyPr/>
          <a:lstStyle/>
          <a:p>
            <a:r>
              <a:rPr lang="en-US" sz="2800"/>
              <a:t>Cycle time long enough for longest stage</a:t>
            </a:r>
          </a:p>
          <a:p>
            <a:r>
              <a:rPr lang="en-US" sz="2800"/>
              <a:t>Shorter stages waste time</a:t>
            </a:r>
          </a:p>
          <a:p>
            <a:r>
              <a:rPr lang="en-US" sz="2800"/>
              <a:t>Shorter instructions can take fewer cycles</a:t>
            </a:r>
          </a:p>
          <a:p>
            <a:r>
              <a:rPr lang="en-US" sz="2800"/>
              <a:t>No overlap</a:t>
            </a:r>
          </a:p>
        </p:txBody>
      </p:sp>
      <p:sp>
        <p:nvSpPr>
          <p:cNvPr id="57349" name="Line 5"/>
          <p:cNvSpPr>
            <a:spLocks noChangeShapeType="1"/>
          </p:cNvSpPr>
          <p:nvPr/>
        </p:nvSpPr>
        <p:spPr bwMode="auto">
          <a:xfrm>
            <a:off x="79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0" name="Line 6"/>
          <p:cNvSpPr>
            <a:spLocks noChangeShapeType="1"/>
          </p:cNvSpPr>
          <p:nvPr/>
        </p:nvSpPr>
        <p:spPr bwMode="auto">
          <a:xfrm>
            <a:off x="78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1" name="Line 7"/>
          <p:cNvSpPr>
            <a:spLocks noChangeShapeType="1"/>
          </p:cNvSpPr>
          <p:nvPr/>
        </p:nvSpPr>
        <p:spPr bwMode="auto">
          <a:xfrm flipV="1">
            <a:off x="116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2" name="Line 8"/>
          <p:cNvSpPr>
            <a:spLocks noChangeShapeType="1"/>
          </p:cNvSpPr>
          <p:nvPr/>
        </p:nvSpPr>
        <p:spPr bwMode="auto">
          <a:xfrm>
            <a:off x="117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3" name="Line 9"/>
          <p:cNvSpPr>
            <a:spLocks noChangeShapeType="1"/>
          </p:cNvSpPr>
          <p:nvPr/>
        </p:nvSpPr>
        <p:spPr bwMode="auto">
          <a:xfrm>
            <a:off x="154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4" name="Line 10"/>
          <p:cNvSpPr>
            <a:spLocks noChangeShapeType="1"/>
          </p:cNvSpPr>
          <p:nvPr/>
        </p:nvSpPr>
        <p:spPr bwMode="auto">
          <a:xfrm>
            <a:off x="41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5" name="Rectangle 11"/>
          <p:cNvSpPr>
            <a:spLocks noChangeArrowheads="1"/>
          </p:cNvSpPr>
          <p:nvPr/>
        </p:nvSpPr>
        <p:spPr bwMode="auto">
          <a:xfrm>
            <a:off x="76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grpSp>
        <p:nvGrpSpPr>
          <p:cNvPr id="57356" name="Group 12"/>
          <p:cNvGrpSpPr>
            <a:grpSpLocks/>
          </p:cNvGrpSpPr>
          <p:nvPr/>
        </p:nvGrpSpPr>
        <p:grpSpPr bwMode="auto">
          <a:xfrm>
            <a:off x="762000" y="2362200"/>
            <a:ext cx="3784600" cy="333375"/>
            <a:chOff x="488" y="2540"/>
            <a:chExt cx="2384" cy="210"/>
          </a:xfrm>
        </p:grpSpPr>
        <p:grpSp>
          <p:nvGrpSpPr>
            <p:cNvPr id="57434" name="Group 13"/>
            <p:cNvGrpSpPr>
              <a:grpSpLocks/>
            </p:cNvGrpSpPr>
            <p:nvPr/>
          </p:nvGrpSpPr>
          <p:grpSpPr bwMode="auto">
            <a:xfrm>
              <a:off x="488" y="2540"/>
              <a:ext cx="464" cy="210"/>
              <a:chOff x="488" y="2540"/>
              <a:chExt cx="464" cy="210"/>
            </a:xfrm>
          </p:grpSpPr>
          <p:sp>
            <p:nvSpPr>
              <p:cNvPr id="57447" name="Rectangle 14"/>
              <p:cNvSpPr>
                <a:spLocks noChangeArrowheads="1"/>
              </p:cNvSpPr>
              <p:nvPr/>
            </p:nvSpPr>
            <p:spPr bwMode="auto">
              <a:xfrm>
                <a:off x="48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8" name="Rectangle 15"/>
              <p:cNvSpPr>
                <a:spLocks noChangeArrowheads="1"/>
              </p:cNvSpPr>
              <p:nvPr/>
            </p:nvSpPr>
            <p:spPr bwMode="auto">
              <a:xfrm>
                <a:off x="51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7435" name="Group 16"/>
            <p:cNvGrpSpPr>
              <a:grpSpLocks/>
            </p:cNvGrpSpPr>
            <p:nvPr/>
          </p:nvGrpSpPr>
          <p:grpSpPr bwMode="auto">
            <a:xfrm>
              <a:off x="968" y="2540"/>
              <a:ext cx="464" cy="210"/>
              <a:chOff x="968" y="2540"/>
              <a:chExt cx="464" cy="210"/>
            </a:xfrm>
          </p:grpSpPr>
          <p:sp>
            <p:nvSpPr>
              <p:cNvPr id="57445" name="Rectangle 17"/>
              <p:cNvSpPr>
                <a:spLocks noChangeArrowheads="1"/>
              </p:cNvSpPr>
              <p:nvPr/>
            </p:nvSpPr>
            <p:spPr bwMode="auto">
              <a:xfrm>
                <a:off x="96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6" name="Rectangle 18"/>
              <p:cNvSpPr>
                <a:spLocks noChangeArrowheads="1"/>
              </p:cNvSpPr>
              <p:nvPr/>
            </p:nvSpPr>
            <p:spPr bwMode="auto">
              <a:xfrm>
                <a:off x="1043" y="254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7436" name="Group 19"/>
            <p:cNvGrpSpPr>
              <a:grpSpLocks/>
            </p:cNvGrpSpPr>
            <p:nvPr/>
          </p:nvGrpSpPr>
          <p:grpSpPr bwMode="auto">
            <a:xfrm>
              <a:off x="1448" y="2540"/>
              <a:ext cx="464" cy="210"/>
              <a:chOff x="1448" y="2540"/>
              <a:chExt cx="464" cy="210"/>
            </a:xfrm>
          </p:grpSpPr>
          <p:sp>
            <p:nvSpPr>
              <p:cNvPr id="57443" name="Rectangle 20"/>
              <p:cNvSpPr>
                <a:spLocks noChangeArrowheads="1"/>
              </p:cNvSpPr>
              <p:nvPr/>
            </p:nvSpPr>
            <p:spPr bwMode="auto">
              <a:xfrm>
                <a:off x="144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4" name="Rectangle 21"/>
              <p:cNvSpPr>
                <a:spLocks noChangeArrowheads="1"/>
              </p:cNvSpPr>
              <p:nvPr/>
            </p:nvSpPr>
            <p:spPr bwMode="auto">
              <a:xfrm>
                <a:off x="1475" y="254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7437" name="Group 22"/>
            <p:cNvGrpSpPr>
              <a:grpSpLocks/>
            </p:cNvGrpSpPr>
            <p:nvPr/>
          </p:nvGrpSpPr>
          <p:grpSpPr bwMode="auto">
            <a:xfrm>
              <a:off x="1928" y="2540"/>
              <a:ext cx="464" cy="210"/>
              <a:chOff x="1928" y="2540"/>
              <a:chExt cx="464" cy="210"/>
            </a:xfrm>
          </p:grpSpPr>
          <p:sp>
            <p:nvSpPr>
              <p:cNvPr id="57441" name="Rectangle 23"/>
              <p:cNvSpPr>
                <a:spLocks noChangeArrowheads="1"/>
              </p:cNvSpPr>
              <p:nvPr/>
            </p:nvSpPr>
            <p:spPr bwMode="auto">
              <a:xfrm>
                <a:off x="192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2" name="Rectangle 24"/>
              <p:cNvSpPr>
                <a:spLocks noChangeArrowheads="1"/>
              </p:cNvSpPr>
              <p:nvPr/>
            </p:nvSpPr>
            <p:spPr bwMode="auto">
              <a:xfrm>
                <a:off x="1955" y="254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7438" name="Group 25"/>
            <p:cNvGrpSpPr>
              <a:grpSpLocks/>
            </p:cNvGrpSpPr>
            <p:nvPr/>
          </p:nvGrpSpPr>
          <p:grpSpPr bwMode="auto">
            <a:xfrm>
              <a:off x="2408" y="2540"/>
              <a:ext cx="464" cy="210"/>
              <a:chOff x="2408" y="2540"/>
              <a:chExt cx="464" cy="210"/>
            </a:xfrm>
          </p:grpSpPr>
          <p:sp>
            <p:nvSpPr>
              <p:cNvPr id="57439" name="Rectangle 26"/>
              <p:cNvSpPr>
                <a:spLocks noChangeArrowheads="1"/>
              </p:cNvSpPr>
              <p:nvPr/>
            </p:nvSpPr>
            <p:spPr bwMode="auto">
              <a:xfrm>
                <a:off x="240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40" name="Rectangle 27"/>
              <p:cNvSpPr>
                <a:spLocks noChangeArrowheads="1"/>
              </p:cNvSpPr>
              <p:nvPr/>
            </p:nvSpPr>
            <p:spPr bwMode="auto">
              <a:xfrm>
                <a:off x="2483" y="2540"/>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7357" name="Line 28"/>
          <p:cNvSpPr>
            <a:spLocks noChangeShapeType="1"/>
          </p:cNvSpPr>
          <p:nvPr/>
        </p:nvSpPr>
        <p:spPr bwMode="auto">
          <a:xfrm>
            <a:off x="155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8" name="Line 29"/>
          <p:cNvSpPr>
            <a:spLocks noChangeShapeType="1"/>
          </p:cNvSpPr>
          <p:nvPr/>
        </p:nvSpPr>
        <p:spPr bwMode="auto">
          <a:xfrm flipV="1">
            <a:off x="192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59" name="Line 30"/>
          <p:cNvSpPr>
            <a:spLocks noChangeShapeType="1"/>
          </p:cNvSpPr>
          <p:nvPr/>
        </p:nvSpPr>
        <p:spPr bwMode="auto">
          <a:xfrm>
            <a:off x="193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0" name="Line 31"/>
          <p:cNvSpPr>
            <a:spLocks noChangeShapeType="1"/>
          </p:cNvSpPr>
          <p:nvPr/>
        </p:nvSpPr>
        <p:spPr bwMode="auto">
          <a:xfrm>
            <a:off x="230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1" name="Line 32"/>
          <p:cNvSpPr>
            <a:spLocks noChangeShapeType="1"/>
          </p:cNvSpPr>
          <p:nvPr/>
        </p:nvSpPr>
        <p:spPr bwMode="auto">
          <a:xfrm flipV="1">
            <a:off x="154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62" name="Rectangle 33"/>
          <p:cNvSpPr>
            <a:spLocks noChangeArrowheads="1"/>
          </p:cNvSpPr>
          <p:nvPr/>
        </p:nvSpPr>
        <p:spPr bwMode="auto">
          <a:xfrm>
            <a:off x="152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7363" name="Line 34"/>
          <p:cNvSpPr>
            <a:spLocks noChangeShapeType="1"/>
          </p:cNvSpPr>
          <p:nvPr/>
        </p:nvSpPr>
        <p:spPr bwMode="auto">
          <a:xfrm>
            <a:off x="231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4" name="Line 35"/>
          <p:cNvSpPr>
            <a:spLocks noChangeShapeType="1"/>
          </p:cNvSpPr>
          <p:nvPr/>
        </p:nvSpPr>
        <p:spPr bwMode="auto">
          <a:xfrm flipV="1">
            <a:off x="268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5" name="Line 36"/>
          <p:cNvSpPr>
            <a:spLocks noChangeShapeType="1"/>
          </p:cNvSpPr>
          <p:nvPr/>
        </p:nvSpPr>
        <p:spPr bwMode="auto">
          <a:xfrm>
            <a:off x="270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6" name="Line 37"/>
          <p:cNvSpPr>
            <a:spLocks noChangeShapeType="1"/>
          </p:cNvSpPr>
          <p:nvPr/>
        </p:nvSpPr>
        <p:spPr bwMode="auto">
          <a:xfrm>
            <a:off x="306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67" name="Line 38"/>
          <p:cNvSpPr>
            <a:spLocks noChangeShapeType="1"/>
          </p:cNvSpPr>
          <p:nvPr/>
        </p:nvSpPr>
        <p:spPr bwMode="auto">
          <a:xfrm flipV="1">
            <a:off x="230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68" name="Rectangle 39"/>
          <p:cNvSpPr>
            <a:spLocks noChangeArrowheads="1"/>
          </p:cNvSpPr>
          <p:nvPr/>
        </p:nvSpPr>
        <p:spPr bwMode="auto">
          <a:xfrm>
            <a:off x="228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3</a:t>
            </a:r>
          </a:p>
        </p:txBody>
      </p:sp>
      <p:sp>
        <p:nvSpPr>
          <p:cNvPr id="57369" name="Line 40"/>
          <p:cNvSpPr>
            <a:spLocks noChangeShapeType="1"/>
          </p:cNvSpPr>
          <p:nvPr/>
        </p:nvSpPr>
        <p:spPr bwMode="auto">
          <a:xfrm>
            <a:off x="308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0" name="Line 41"/>
          <p:cNvSpPr>
            <a:spLocks noChangeShapeType="1"/>
          </p:cNvSpPr>
          <p:nvPr/>
        </p:nvSpPr>
        <p:spPr bwMode="auto">
          <a:xfrm flipV="1">
            <a:off x="344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1" name="Line 42"/>
          <p:cNvSpPr>
            <a:spLocks noChangeShapeType="1"/>
          </p:cNvSpPr>
          <p:nvPr/>
        </p:nvSpPr>
        <p:spPr bwMode="auto">
          <a:xfrm>
            <a:off x="346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2" name="Line 43"/>
          <p:cNvSpPr>
            <a:spLocks noChangeShapeType="1"/>
          </p:cNvSpPr>
          <p:nvPr/>
        </p:nvSpPr>
        <p:spPr bwMode="auto">
          <a:xfrm>
            <a:off x="383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3" name="Line 44"/>
          <p:cNvSpPr>
            <a:spLocks noChangeShapeType="1"/>
          </p:cNvSpPr>
          <p:nvPr/>
        </p:nvSpPr>
        <p:spPr bwMode="auto">
          <a:xfrm flipV="1">
            <a:off x="306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74" name="Rectangle 45"/>
          <p:cNvSpPr>
            <a:spLocks noChangeArrowheads="1"/>
          </p:cNvSpPr>
          <p:nvPr/>
        </p:nvSpPr>
        <p:spPr bwMode="auto">
          <a:xfrm>
            <a:off x="304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4</a:t>
            </a:r>
          </a:p>
        </p:txBody>
      </p:sp>
      <p:sp>
        <p:nvSpPr>
          <p:cNvPr id="57375" name="Line 46"/>
          <p:cNvSpPr>
            <a:spLocks noChangeShapeType="1"/>
          </p:cNvSpPr>
          <p:nvPr/>
        </p:nvSpPr>
        <p:spPr bwMode="auto">
          <a:xfrm>
            <a:off x="384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6" name="Line 47"/>
          <p:cNvSpPr>
            <a:spLocks noChangeShapeType="1"/>
          </p:cNvSpPr>
          <p:nvPr/>
        </p:nvSpPr>
        <p:spPr bwMode="auto">
          <a:xfrm flipV="1">
            <a:off x="421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7" name="Line 48"/>
          <p:cNvSpPr>
            <a:spLocks noChangeShapeType="1"/>
          </p:cNvSpPr>
          <p:nvPr/>
        </p:nvSpPr>
        <p:spPr bwMode="auto">
          <a:xfrm>
            <a:off x="422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8" name="Line 49"/>
          <p:cNvSpPr>
            <a:spLocks noChangeShapeType="1"/>
          </p:cNvSpPr>
          <p:nvPr/>
        </p:nvSpPr>
        <p:spPr bwMode="auto">
          <a:xfrm>
            <a:off x="459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79" name="Line 50"/>
          <p:cNvSpPr>
            <a:spLocks noChangeShapeType="1"/>
          </p:cNvSpPr>
          <p:nvPr/>
        </p:nvSpPr>
        <p:spPr bwMode="auto">
          <a:xfrm flipV="1">
            <a:off x="383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80" name="Rectangle 51"/>
          <p:cNvSpPr>
            <a:spLocks noChangeArrowheads="1"/>
          </p:cNvSpPr>
          <p:nvPr/>
        </p:nvSpPr>
        <p:spPr bwMode="auto">
          <a:xfrm>
            <a:off x="3810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5</a:t>
            </a:r>
          </a:p>
        </p:txBody>
      </p:sp>
      <p:sp>
        <p:nvSpPr>
          <p:cNvPr id="57381" name="Line 52"/>
          <p:cNvSpPr>
            <a:spLocks noChangeShapeType="1"/>
          </p:cNvSpPr>
          <p:nvPr/>
        </p:nvSpPr>
        <p:spPr bwMode="auto">
          <a:xfrm>
            <a:off x="460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2" name="Line 53"/>
          <p:cNvSpPr>
            <a:spLocks noChangeShapeType="1"/>
          </p:cNvSpPr>
          <p:nvPr/>
        </p:nvSpPr>
        <p:spPr bwMode="auto">
          <a:xfrm flipV="1">
            <a:off x="497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3" name="Line 54"/>
          <p:cNvSpPr>
            <a:spLocks noChangeShapeType="1"/>
          </p:cNvSpPr>
          <p:nvPr/>
        </p:nvSpPr>
        <p:spPr bwMode="auto">
          <a:xfrm>
            <a:off x="498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4" name="Line 55"/>
          <p:cNvSpPr>
            <a:spLocks noChangeShapeType="1"/>
          </p:cNvSpPr>
          <p:nvPr/>
        </p:nvSpPr>
        <p:spPr bwMode="auto">
          <a:xfrm>
            <a:off x="535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5" name="Rectangle 56"/>
          <p:cNvSpPr>
            <a:spLocks noChangeArrowheads="1"/>
          </p:cNvSpPr>
          <p:nvPr/>
        </p:nvSpPr>
        <p:spPr bwMode="auto">
          <a:xfrm>
            <a:off x="457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6</a:t>
            </a:r>
          </a:p>
        </p:txBody>
      </p:sp>
      <p:sp>
        <p:nvSpPr>
          <p:cNvPr id="57386" name="Line 57"/>
          <p:cNvSpPr>
            <a:spLocks noChangeShapeType="1"/>
          </p:cNvSpPr>
          <p:nvPr/>
        </p:nvSpPr>
        <p:spPr bwMode="auto">
          <a:xfrm>
            <a:off x="536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7" name="Line 58"/>
          <p:cNvSpPr>
            <a:spLocks noChangeShapeType="1"/>
          </p:cNvSpPr>
          <p:nvPr/>
        </p:nvSpPr>
        <p:spPr bwMode="auto">
          <a:xfrm flipV="1">
            <a:off x="573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8" name="Line 59"/>
          <p:cNvSpPr>
            <a:spLocks noChangeShapeType="1"/>
          </p:cNvSpPr>
          <p:nvPr/>
        </p:nvSpPr>
        <p:spPr bwMode="auto">
          <a:xfrm>
            <a:off x="574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89" name="Line 60"/>
          <p:cNvSpPr>
            <a:spLocks noChangeShapeType="1"/>
          </p:cNvSpPr>
          <p:nvPr/>
        </p:nvSpPr>
        <p:spPr bwMode="auto">
          <a:xfrm>
            <a:off x="611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0" name="Line 61"/>
          <p:cNvSpPr>
            <a:spLocks noChangeShapeType="1"/>
          </p:cNvSpPr>
          <p:nvPr/>
        </p:nvSpPr>
        <p:spPr bwMode="auto">
          <a:xfrm flipV="1">
            <a:off x="535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91" name="Rectangle 62"/>
          <p:cNvSpPr>
            <a:spLocks noChangeArrowheads="1"/>
          </p:cNvSpPr>
          <p:nvPr/>
        </p:nvSpPr>
        <p:spPr bwMode="auto">
          <a:xfrm>
            <a:off x="533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7</a:t>
            </a:r>
          </a:p>
        </p:txBody>
      </p:sp>
      <p:sp>
        <p:nvSpPr>
          <p:cNvPr id="57392" name="Line 63"/>
          <p:cNvSpPr>
            <a:spLocks noChangeShapeType="1"/>
          </p:cNvSpPr>
          <p:nvPr/>
        </p:nvSpPr>
        <p:spPr bwMode="auto">
          <a:xfrm>
            <a:off x="612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3" name="Line 64"/>
          <p:cNvSpPr>
            <a:spLocks noChangeShapeType="1"/>
          </p:cNvSpPr>
          <p:nvPr/>
        </p:nvSpPr>
        <p:spPr bwMode="auto">
          <a:xfrm flipV="1">
            <a:off x="649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4" name="Line 65"/>
          <p:cNvSpPr>
            <a:spLocks noChangeShapeType="1"/>
          </p:cNvSpPr>
          <p:nvPr/>
        </p:nvSpPr>
        <p:spPr bwMode="auto">
          <a:xfrm>
            <a:off x="651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5" name="Line 66"/>
          <p:cNvSpPr>
            <a:spLocks noChangeShapeType="1"/>
          </p:cNvSpPr>
          <p:nvPr/>
        </p:nvSpPr>
        <p:spPr bwMode="auto">
          <a:xfrm>
            <a:off x="687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6" name="Line 67"/>
          <p:cNvSpPr>
            <a:spLocks noChangeShapeType="1"/>
          </p:cNvSpPr>
          <p:nvPr/>
        </p:nvSpPr>
        <p:spPr bwMode="auto">
          <a:xfrm flipV="1">
            <a:off x="611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397" name="Rectangle 68"/>
          <p:cNvSpPr>
            <a:spLocks noChangeArrowheads="1"/>
          </p:cNvSpPr>
          <p:nvPr/>
        </p:nvSpPr>
        <p:spPr bwMode="auto">
          <a:xfrm>
            <a:off x="609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8</a:t>
            </a:r>
          </a:p>
        </p:txBody>
      </p:sp>
      <p:sp>
        <p:nvSpPr>
          <p:cNvPr id="57398" name="Line 69"/>
          <p:cNvSpPr>
            <a:spLocks noChangeShapeType="1"/>
          </p:cNvSpPr>
          <p:nvPr/>
        </p:nvSpPr>
        <p:spPr bwMode="auto">
          <a:xfrm>
            <a:off x="689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399" name="Line 70"/>
          <p:cNvSpPr>
            <a:spLocks noChangeShapeType="1"/>
          </p:cNvSpPr>
          <p:nvPr/>
        </p:nvSpPr>
        <p:spPr bwMode="auto">
          <a:xfrm flipV="1">
            <a:off x="725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0" name="Line 71"/>
          <p:cNvSpPr>
            <a:spLocks noChangeShapeType="1"/>
          </p:cNvSpPr>
          <p:nvPr/>
        </p:nvSpPr>
        <p:spPr bwMode="auto">
          <a:xfrm>
            <a:off x="727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1" name="Line 72"/>
          <p:cNvSpPr>
            <a:spLocks noChangeShapeType="1"/>
          </p:cNvSpPr>
          <p:nvPr/>
        </p:nvSpPr>
        <p:spPr bwMode="auto">
          <a:xfrm>
            <a:off x="764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2" name="Line 73"/>
          <p:cNvSpPr>
            <a:spLocks noChangeShapeType="1"/>
          </p:cNvSpPr>
          <p:nvPr/>
        </p:nvSpPr>
        <p:spPr bwMode="auto">
          <a:xfrm flipV="1">
            <a:off x="687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403" name="Rectangle 74"/>
          <p:cNvSpPr>
            <a:spLocks noChangeArrowheads="1"/>
          </p:cNvSpPr>
          <p:nvPr/>
        </p:nvSpPr>
        <p:spPr bwMode="auto">
          <a:xfrm>
            <a:off x="685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9</a:t>
            </a:r>
          </a:p>
        </p:txBody>
      </p:sp>
      <p:sp>
        <p:nvSpPr>
          <p:cNvPr id="57404" name="Line 75"/>
          <p:cNvSpPr>
            <a:spLocks noChangeShapeType="1"/>
          </p:cNvSpPr>
          <p:nvPr/>
        </p:nvSpPr>
        <p:spPr bwMode="auto">
          <a:xfrm>
            <a:off x="765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5" name="Line 76"/>
          <p:cNvSpPr>
            <a:spLocks noChangeShapeType="1"/>
          </p:cNvSpPr>
          <p:nvPr/>
        </p:nvSpPr>
        <p:spPr bwMode="auto">
          <a:xfrm flipV="1">
            <a:off x="802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6" name="Line 77"/>
          <p:cNvSpPr>
            <a:spLocks noChangeShapeType="1"/>
          </p:cNvSpPr>
          <p:nvPr/>
        </p:nvSpPr>
        <p:spPr bwMode="auto">
          <a:xfrm>
            <a:off x="803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7" name="Line 78"/>
          <p:cNvSpPr>
            <a:spLocks noChangeShapeType="1"/>
          </p:cNvSpPr>
          <p:nvPr/>
        </p:nvSpPr>
        <p:spPr bwMode="auto">
          <a:xfrm>
            <a:off x="840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7408" name="Line 79"/>
          <p:cNvSpPr>
            <a:spLocks noChangeShapeType="1"/>
          </p:cNvSpPr>
          <p:nvPr/>
        </p:nvSpPr>
        <p:spPr bwMode="auto">
          <a:xfrm flipV="1">
            <a:off x="764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7409" name="Rectangle 80"/>
          <p:cNvSpPr>
            <a:spLocks noChangeArrowheads="1"/>
          </p:cNvSpPr>
          <p:nvPr/>
        </p:nvSpPr>
        <p:spPr bwMode="auto">
          <a:xfrm>
            <a:off x="7543800" y="1295400"/>
            <a:ext cx="920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10</a:t>
            </a:r>
          </a:p>
        </p:txBody>
      </p:sp>
      <p:sp>
        <p:nvSpPr>
          <p:cNvPr id="57410" name="Line 81"/>
          <p:cNvSpPr>
            <a:spLocks noChangeShapeType="1"/>
          </p:cNvSpPr>
          <p:nvPr/>
        </p:nvSpPr>
        <p:spPr bwMode="auto">
          <a:xfrm>
            <a:off x="841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nvGrpSpPr>
          <p:cNvPr id="57411" name="Group 82"/>
          <p:cNvGrpSpPr>
            <a:grpSpLocks/>
          </p:cNvGrpSpPr>
          <p:nvPr/>
        </p:nvGrpSpPr>
        <p:grpSpPr bwMode="auto">
          <a:xfrm>
            <a:off x="4572000" y="2362200"/>
            <a:ext cx="736600" cy="333375"/>
            <a:chOff x="2888" y="2540"/>
            <a:chExt cx="464" cy="210"/>
          </a:xfrm>
        </p:grpSpPr>
        <p:sp>
          <p:nvSpPr>
            <p:cNvPr id="57432" name="Rectangle 83"/>
            <p:cNvSpPr>
              <a:spLocks noChangeArrowheads="1"/>
            </p:cNvSpPr>
            <p:nvPr/>
          </p:nvSpPr>
          <p:spPr bwMode="auto">
            <a:xfrm>
              <a:off x="288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33" name="Rectangle 84"/>
            <p:cNvSpPr>
              <a:spLocks noChangeArrowheads="1"/>
            </p:cNvSpPr>
            <p:nvPr/>
          </p:nvSpPr>
          <p:spPr bwMode="auto">
            <a:xfrm>
              <a:off x="291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7412" name="Group 85"/>
          <p:cNvGrpSpPr>
            <a:grpSpLocks/>
          </p:cNvGrpSpPr>
          <p:nvPr/>
        </p:nvGrpSpPr>
        <p:grpSpPr bwMode="auto">
          <a:xfrm>
            <a:off x="5334000" y="2362200"/>
            <a:ext cx="736600" cy="333375"/>
            <a:chOff x="3368" y="2540"/>
            <a:chExt cx="464" cy="210"/>
          </a:xfrm>
        </p:grpSpPr>
        <p:sp>
          <p:nvSpPr>
            <p:cNvPr id="57430" name="Rectangle 86"/>
            <p:cNvSpPr>
              <a:spLocks noChangeArrowheads="1"/>
            </p:cNvSpPr>
            <p:nvPr/>
          </p:nvSpPr>
          <p:spPr bwMode="auto">
            <a:xfrm>
              <a:off x="336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31" name="Rectangle 87"/>
            <p:cNvSpPr>
              <a:spLocks noChangeArrowheads="1"/>
            </p:cNvSpPr>
            <p:nvPr/>
          </p:nvSpPr>
          <p:spPr bwMode="auto">
            <a:xfrm>
              <a:off x="3443" y="254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7413" name="Group 88"/>
          <p:cNvGrpSpPr>
            <a:grpSpLocks/>
          </p:cNvGrpSpPr>
          <p:nvPr/>
        </p:nvGrpSpPr>
        <p:grpSpPr bwMode="auto">
          <a:xfrm>
            <a:off x="6096000" y="2362200"/>
            <a:ext cx="736600" cy="333375"/>
            <a:chOff x="3848" y="2540"/>
            <a:chExt cx="464" cy="210"/>
          </a:xfrm>
        </p:grpSpPr>
        <p:sp>
          <p:nvSpPr>
            <p:cNvPr id="57428" name="Rectangle 89"/>
            <p:cNvSpPr>
              <a:spLocks noChangeArrowheads="1"/>
            </p:cNvSpPr>
            <p:nvPr/>
          </p:nvSpPr>
          <p:spPr bwMode="auto">
            <a:xfrm>
              <a:off x="384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9" name="Rectangle 90"/>
            <p:cNvSpPr>
              <a:spLocks noChangeArrowheads="1"/>
            </p:cNvSpPr>
            <p:nvPr/>
          </p:nvSpPr>
          <p:spPr bwMode="auto">
            <a:xfrm>
              <a:off x="3875" y="254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7414" name="Group 91"/>
          <p:cNvGrpSpPr>
            <a:grpSpLocks/>
          </p:cNvGrpSpPr>
          <p:nvPr/>
        </p:nvGrpSpPr>
        <p:grpSpPr bwMode="auto">
          <a:xfrm>
            <a:off x="6858000" y="2362200"/>
            <a:ext cx="736600" cy="333375"/>
            <a:chOff x="4328" y="2540"/>
            <a:chExt cx="464" cy="210"/>
          </a:xfrm>
        </p:grpSpPr>
        <p:sp>
          <p:nvSpPr>
            <p:cNvPr id="57426" name="Rectangle 92"/>
            <p:cNvSpPr>
              <a:spLocks noChangeArrowheads="1"/>
            </p:cNvSpPr>
            <p:nvPr/>
          </p:nvSpPr>
          <p:spPr bwMode="auto">
            <a:xfrm>
              <a:off x="432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7" name="Rectangle 93"/>
            <p:cNvSpPr>
              <a:spLocks noChangeArrowheads="1"/>
            </p:cNvSpPr>
            <p:nvPr/>
          </p:nvSpPr>
          <p:spPr bwMode="auto">
            <a:xfrm>
              <a:off x="4355" y="254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sp>
        <p:nvSpPr>
          <p:cNvPr id="57415" name="Rectangle 94"/>
          <p:cNvSpPr>
            <a:spLocks noChangeArrowheads="1"/>
          </p:cNvSpPr>
          <p:nvPr/>
        </p:nvSpPr>
        <p:spPr bwMode="auto">
          <a:xfrm>
            <a:off x="728663" y="2028825"/>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sp>
        <p:nvSpPr>
          <p:cNvPr id="57416" name="Rectangle 95"/>
          <p:cNvSpPr>
            <a:spLocks noChangeArrowheads="1"/>
          </p:cNvSpPr>
          <p:nvPr/>
        </p:nvSpPr>
        <p:spPr bwMode="auto">
          <a:xfrm>
            <a:off x="4538663" y="2028825"/>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sp>
        <p:nvSpPr>
          <p:cNvPr id="57417" name="Line 96"/>
          <p:cNvSpPr>
            <a:spLocks noChangeShapeType="1"/>
          </p:cNvSpPr>
          <p:nvPr/>
        </p:nvSpPr>
        <p:spPr bwMode="auto">
          <a:xfrm flipV="1">
            <a:off x="4592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18" name="Line 97"/>
          <p:cNvSpPr>
            <a:spLocks noChangeShapeType="1"/>
          </p:cNvSpPr>
          <p:nvPr/>
        </p:nvSpPr>
        <p:spPr bwMode="auto">
          <a:xfrm flipV="1">
            <a:off x="7640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19" name="Line 98"/>
          <p:cNvSpPr>
            <a:spLocks noChangeShapeType="1"/>
          </p:cNvSpPr>
          <p:nvPr/>
        </p:nvSpPr>
        <p:spPr bwMode="auto">
          <a:xfrm flipV="1">
            <a:off x="4592638" y="1295400"/>
            <a:ext cx="0" cy="4000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grpSp>
        <p:nvGrpSpPr>
          <p:cNvPr id="57420" name="Group 99"/>
          <p:cNvGrpSpPr>
            <a:grpSpLocks/>
          </p:cNvGrpSpPr>
          <p:nvPr/>
        </p:nvGrpSpPr>
        <p:grpSpPr bwMode="auto">
          <a:xfrm>
            <a:off x="7620000" y="2362200"/>
            <a:ext cx="736600" cy="333375"/>
            <a:chOff x="4808" y="2540"/>
            <a:chExt cx="464" cy="210"/>
          </a:xfrm>
        </p:grpSpPr>
        <p:sp>
          <p:nvSpPr>
            <p:cNvPr id="57424" name="Rectangle 100"/>
            <p:cNvSpPr>
              <a:spLocks noChangeArrowheads="1"/>
            </p:cNvSpPr>
            <p:nvPr/>
          </p:nvSpPr>
          <p:spPr bwMode="auto">
            <a:xfrm>
              <a:off x="4808" y="255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7425" name="Rectangle 101"/>
            <p:cNvSpPr>
              <a:spLocks noChangeArrowheads="1"/>
            </p:cNvSpPr>
            <p:nvPr/>
          </p:nvSpPr>
          <p:spPr bwMode="auto">
            <a:xfrm>
              <a:off x="4835" y="254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sp>
        <p:nvSpPr>
          <p:cNvPr id="57421" name="Rectangle 102"/>
          <p:cNvSpPr>
            <a:spLocks noChangeArrowheads="1"/>
          </p:cNvSpPr>
          <p:nvPr/>
        </p:nvSpPr>
        <p:spPr bwMode="auto">
          <a:xfrm>
            <a:off x="7586663" y="2028825"/>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R-type</a:t>
            </a:r>
          </a:p>
        </p:txBody>
      </p:sp>
      <p:sp>
        <p:nvSpPr>
          <p:cNvPr id="57422" name="Line 103"/>
          <p:cNvSpPr>
            <a:spLocks noChangeShapeType="1"/>
          </p:cNvSpPr>
          <p:nvPr/>
        </p:nvSpPr>
        <p:spPr bwMode="auto">
          <a:xfrm flipV="1">
            <a:off x="782638" y="1295400"/>
            <a:ext cx="0" cy="15303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7423" name="Rectangle 104"/>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2" name="Slide Number Placeholder 1"/>
          <p:cNvSpPr>
            <a:spLocks noGrp="1"/>
          </p:cNvSpPr>
          <p:nvPr>
            <p:ph type="sldNum" sz="quarter" idx="4"/>
          </p:nvPr>
        </p:nvSpPr>
        <p:spPr/>
        <p:txBody>
          <a:bodyPr/>
          <a:lstStyle/>
          <a:p>
            <a:fld id="{CC2976BA-A1E0-3948-A6B4-B5BB26B47A07}" type="slidenum">
              <a:rPr lang="en-US" smtClean="0"/>
              <a:t>10</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a:xfrm>
            <a:off x="533400" y="152400"/>
            <a:ext cx="7924800" cy="695325"/>
          </a:xfrm>
        </p:spPr>
        <p:txBody>
          <a:bodyPr lIns="63500" tIns="25400" rIns="63500" bIns="25400" anchor="t">
            <a:spAutoFit/>
          </a:bodyPr>
          <a:lstStyle/>
          <a:p>
            <a:pPr>
              <a:defRPr/>
            </a:pPr>
            <a:r>
              <a:rPr lang="en-US"/>
              <a:t>Pipeline</a:t>
            </a:r>
          </a:p>
        </p:txBody>
      </p:sp>
      <p:sp>
        <p:nvSpPr>
          <p:cNvPr id="59395" name="Text Box 3"/>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59396" name="Rectangle 4"/>
          <p:cNvSpPr>
            <a:spLocks noGrp="1" noChangeArrowheads="1"/>
          </p:cNvSpPr>
          <p:nvPr>
            <p:ph type="body" sz="half" idx="2"/>
          </p:nvPr>
        </p:nvSpPr>
        <p:spPr/>
        <p:txBody>
          <a:bodyPr/>
          <a:lstStyle/>
          <a:p>
            <a:r>
              <a:rPr lang="en-US" sz="2800"/>
              <a:t>Cycle time long enough for longest stage</a:t>
            </a:r>
          </a:p>
          <a:p>
            <a:r>
              <a:rPr lang="en-US" sz="2800"/>
              <a:t>Shorter stages waste time</a:t>
            </a:r>
          </a:p>
          <a:p>
            <a:r>
              <a:rPr lang="en-US" sz="2800"/>
              <a:t>No additional benefit from shorter instructions</a:t>
            </a:r>
          </a:p>
          <a:p>
            <a:r>
              <a:rPr lang="en-US" sz="2800"/>
              <a:t>Overlap instruction execution</a:t>
            </a:r>
          </a:p>
        </p:txBody>
      </p:sp>
      <p:sp>
        <p:nvSpPr>
          <p:cNvPr id="59397" name="Line 5"/>
          <p:cNvSpPr>
            <a:spLocks noChangeShapeType="1"/>
          </p:cNvSpPr>
          <p:nvPr/>
        </p:nvSpPr>
        <p:spPr bwMode="auto">
          <a:xfrm>
            <a:off x="79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398" name="Line 6"/>
          <p:cNvSpPr>
            <a:spLocks noChangeShapeType="1"/>
          </p:cNvSpPr>
          <p:nvPr/>
        </p:nvSpPr>
        <p:spPr bwMode="auto">
          <a:xfrm>
            <a:off x="78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399" name="Line 7"/>
          <p:cNvSpPr>
            <a:spLocks noChangeShapeType="1"/>
          </p:cNvSpPr>
          <p:nvPr/>
        </p:nvSpPr>
        <p:spPr bwMode="auto">
          <a:xfrm flipV="1">
            <a:off x="116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0" name="Line 8"/>
          <p:cNvSpPr>
            <a:spLocks noChangeShapeType="1"/>
          </p:cNvSpPr>
          <p:nvPr/>
        </p:nvSpPr>
        <p:spPr bwMode="auto">
          <a:xfrm>
            <a:off x="117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1" name="Line 9"/>
          <p:cNvSpPr>
            <a:spLocks noChangeShapeType="1"/>
          </p:cNvSpPr>
          <p:nvPr/>
        </p:nvSpPr>
        <p:spPr bwMode="auto">
          <a:xfrm>
            <a:off x="154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2" name="Line 10"/>
          <p:cNvSpPr>
            <a:spLocks noChangeShapeType="1"/>
          </p:cNvSpPr>
          <p:nvPr/>
        </p:nvSpPr>
        <p:spPr bwMode="auto">
          <a:xfrm>
            <a:off x="41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3" name="Rectangle 11"/>
          <p:cNvSpPr>
            <a:spLocks noChangeArrowheads="1"/>
          </p:cNvSpPr>
          <p:nvPr/>
        </p:nvSpPr>
        <p:spPr bwMode="auto">
          <a:xfrm>
            <a:off x="76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sp>
        <p:nvSpPr>
          <p:cNvPr id="59404" name="Line 12"/>
          <p:cNvSpPr>
            <a:spLocks noChangeShapeType="1"/>
          </p:cNvSpPr>
          <p:nvPr/>
        </p:nvSpPr>
        <p:spPr bwMode="auto">
          <a:xfrm>
            <a:off x="155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5" name="Line 13"/>
          <p:cNvSpPr>
            <a:spLocks noChangeShapeType="1"/>
          </p:cNvSpPr>
          <p:nvPr/>
        </p:nvSpPr>
        <p:spPr bwMode="auto">
          <a:xfrm flipV="1">
            <a:off x="192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6" name="Line 14"/>
          <p:cNvSpPr>
            <a:spLocks noChangeShapeType="1"/>
          </p:cNvSpPr>
          <p:nvPr/>
        </p:nvSpPr>
        <p:spPr bwMode="auto">
          <a:xfrm>
            <a:off x="193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7" name="Line 15"/>
          <p:cNvSpPr>
            <a:spLocks noChangeShapeType="1"/>
          </p:cNvSpPr>
          <p:nvPr/>
        </p:nvSpPr>
        <p:spPr bwMode="auto">
          <a:xfrm>
            <a:off x="230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08" name="Line 16"/>
          <p:cNvSpPr>
            <a:spLocks noChangeShapeType="1"/>
          </p:cNvSpPr>
          <p:nvPr/>
        </p:nvSpPr>
        <p:spPr bwMode="auto">
          <a:xfrm flipV="1">
            <a:off x="154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09" name="Rectangle 17"/>
          <p:cNvSpPr>
            <a:spLocks noChangeArrowheads="1"/>
          </p:cNvSpPr>
          <p:nvPr/>
        </p:nvSpPr>
        <p:spPr bwMode="auto">
          <a:xfrm>
            <a:off x="152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9410" name="Line 18"/>
          <p:cNvSpPr>
            <a:spLocks noChangeShapeType="1"/>
          </p:cNvSpPr>
          <p:nvPr/>
        </p:nvSpPr>
        <p:spPr bwMode="auto">
          <a:xfrm>
            <a:off x="231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1" name="Line 19"/>
          <p:cNvSpPr>
            <a:spLocks noChangeShapeType="1"/>
          </p:cNvSpPr>
          <p:nvPr/>
        </p:nvSpPr>
        <p:spPr bwMode="auto">
          <a:xfrm flipV="1">
            <a:off x="268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2" name="Line 20"/>
          <p:cNvSpPr>
            <a:spLocks noChangeShapeType="1"/>
          </p:cNvSpPr>
          <p:nvPr/>
        </p:nvSpPr>
        <p:spPr bwMode="auto">
          <a:xfrm>
            <a:off x="270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3" name="Line 21"/>
          <p:cNvSpPr>
            <a:spLocks noChangeShapeType="1"/>
          </p:cNvSpPr>
          <p:nvPr/>
        </p:nvSpPr>
        <p:spPr bwMode="auto">
          <a:xfrm>
            <a:off x="306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4" name="Line 22"/>
          <p:cNvSpPr>
            <a:spLocks noChangeShapeType="1"/>
          </p:cNvSpPr>
          <p:nvPr/>
        </p:nvSpPr>
        <p:spPr bwMode="auto">
          <a:xfrm flipV="1">
            <a:off x="230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15" name="Rectangle 23"/>
          <p:cNvSpPr>
            <a:spLocks noChangeArrowheads="1"/>
          </p:cNvSpPr>
          <p:nvPr/>
        </p:nvSpPr>
        <p:spPr bwMode="auto">
          <a:xfrm>
            <a:off x="228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3</a:t>
            </a:r>
          </a:p>
        </p:txBody>
      </p:sp>
      <p:sp>
        <p:nvSpPr>
          <p:cNvPr id="59416" name="Line 24"/>
          <p:cNvSpPr>
            <a:spLocks noChangeShapeType="1"/>
          </p:cNvSpPr>
          <p:nvPr/>
        </p:nvSpPr>
        <p:spPr bwMode="auto">
          <a:xfrm>
            <a:off x="308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7" name="Line 25"/>
          <p:cNvSpPr>
            <a:spLocks noChangeShapeType="1"/>
          </p:cNvSpPr>
          <p:nvPr/>
        </p:nvSpPr>
        <p:spPr bwMode="auto">
          <a:xfrm flipV="1">
            <a:off x="344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8" name="Line 26"/>
          <p:cNvSpPr>
            <a:spLocks noChangeShapeType="1"/>
          </p:cNvSpPr>
          <p:nvPr/>
        </p:nvSpPr>
        <p:spPr bwMode="auto">
          <a:xfrm>
            <a:off x="346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19" name="Line 27"/>
          <p:cNvSpPr>
            <a:spLocks noChangeShapeType="1"/>
          </p:cNvSpPr>
          <p:nvPr/>
        </p:nvSpPr>
        <p:spPr bwMode="auto">
          <a:xfrm>
            <a:off x="383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0" name="Line 28"/>
          <p:cNvSpPr>
            <a:spLocks noChangeShapeType="1"/>
          </p:cNvSpPr>
          <p:nvPr/>
        </p:nvSpPr>
        <p:spPr bwMode="auto">
          <a:xfrm flipV="1">
            <a:off x="306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21" name="Rectangle 29"/>
          <p:cNvSpPr>
            <a:spLocks noChangeArrowheads="1"/>
          </p:cNvSpPr>
          <p:nvPr/>
        </p:nvSpPr>
        <p:spPr bwMode="auto">
          <a:xfrm>
            <a:off x="304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4</a:t>
            </a:r>
          </a:p>
        </p:txBody>
      </p:sp>
      <p:sp>
        <p:nvSpPr>
          <p:cNvPr id="59422" name="Line 30"/>
          <p:cNvSpPr>
            <a:spLocks noChangeShapeType="1"/>
          </p:cNvSpPr>
          <p:nvPr/>
        </p:nvSpPr>
        <p:spPr bwMode="auto">
          <a:xfrm>
            <a:off x="384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3" name="Line 31"/>
          <p:cNvSpPr>
            <a:spLocks noChangeShapeType="1"/>
          </p:cNvSpPr>
          <p:nvPr/>
        </p:nvSpPr>
        <p:spPr bwMode="auto">
          <a:xfrm flipV="1">
            <a:off x="421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4" name="Line 32"/>
          <p:cNvSpPr>
            <a:spLocks noChangeShapeType="1"/>
          </p:cNvSpPr>
          <p:nvPr/>
        </p:nvSpPr>
        <p:spPr bwMode="auto">
          <a:xfrm>
            <a:off x="422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5" name="Line 33"/>
          <p:cNvSpPr>
            <a:spLocks noChangeShapeType="1"/>
          </p:cNvSpPr>
          <p:nvPr/>
        </p:nvSpPr>
        <p:spPr bwMode="auto">
          <a:xfrm>
            <a:off x="459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6" name="Line 34"/>
          <p:cNvSpPr>
            <a:spLocks noChangeShapeType="1"/>
          </p:cNvSpPr>
          <p:nvPr/>
        </p:nvSpPr>
        <p:spPr bwMode="auto">
          <a:xfrm flipV="1">
            <a:off x="383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27" name="Rectangle 35"/>
          <p:cNvSpPr>
            <a:spLocks noChangeArrowheads="1"/>
          </p:cNvSpPr>
          <p:nvPr/>
        </p:nvSpPr>
        <p:spPr bwMode="auto">
          <a:xfrm>
            <a:off x="3810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5</a:t>
            </a:r>
          </a:p>
        </p:txBody>
      </p:sp>
      <p:sp>
        <p:nvSpPr>
          <p:cNvPr id="59428" name="Line 36"/>
          <p:cNvSpPr>
            <a:spLocks noChangeShapeType="1"/>
          </p:cNvSpPr>
          <p:nvPr/>
        </p:nvSpPr>
        <p:spPr bwMode="auto">
          <a:xfrm>
            <a:off x="460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29" name="Line 37"/>
          <p:cNvSpPr>
            <a:spLocks noChangeShapeType="1"/>
          </p:cNvSpPr>
          <p:nvPr/>
        </p:nvSpPr>
        <p:spPr bwMode="auto">
          <a:xfrm flipV="1">
            <a:off x="4973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0" name="Line 38"/>
          <p:cNvSpPr>
            <a:spLocks noChangeShapeType="1"/>
          </p:cNvSpPr>
          <p:nvPr/>
        </p:nvSpPr>
        <p:spPr bwMode="auto">
          <a:xfrm>
            <a:off x="4986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1" name="Line 39"/>
          <p:cNvSpPr>
            <a:spLocks noChangeShapeType="1"/>
          </p:cNvSpPr>
          <p:nvPr/>
        </p:nvSpPr>
        <p:spPr bwMode="auto">
          <a:xfrm>
            <a:off x="5354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2" name="Rectangle 40"/>
          <p:cNvSpPr>
            <a:spLocks noChangeArrowheads="1"/>
          </p:cNvSpPr>
          <p:nvPr/>
        </p:nvSpPr>
        <p:spPr bwMode="auto">
          <a:xfrm>
            <a:off x="4572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6</a:t>
            </a:r>
          </a:p>
        </p:txBody>
      </p:sp>
      <p:sp>
        <p:nvSpPr>
          <p:cNvPr id="59433" name="Line 41"/>
          <p:cNvSpPr>
            <a:spLocks noChangeShapeType="1"/>
          </p:cNvSpPr>
          <p:nvPr/>
        </p:nvSpPr>
        <p:spPr bwMode="auto">
          <a:xfrm>
            <a:off x="5367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4" name="Line 42"/>
          <p:cNvSpPr>
            <a:spLocks noChangeShapeType="1"/>
          </p:cNvSpPr>
          <p:nvPr/>
        </p:nvSpPr>
        <p:spPr bwMode="auto">
          <a:xfrm flipV="1">
            <a:off x="5735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5" name="Line 43"/>
          <p:cNvSpPr>
            <a:spLocks noChangeShapeType="1"/>
          </p:cNvSpPr>
          <p:nvPr/>
        </p:nvSpPr>
        <p:spPr bwMode="auto">
          <a:xfrm>
            <a:off x="5748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6" name="Line 44"/>
          <p:cNvSpPr>
            <a:spLocks noChangeShapeType="1"/>
          </p:cNvSpPr>
          <p:nvPr/>
        </p:nvSpPr>
        <p:spPr bwMode="auto">
          <a:xfrm>
            <a:off x="6116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37" name="Line 45"/>
          <p:cNvSpPr>
            <a:spLocks noChangeShapeType="1"/>
          </p:cNvSpPr>
          <p:nvPr/>
        </p:nvSpPr>
        <p:spPr bwMode="auto">
          <a:xfrm flipV="1">
            <a:off x="5354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38" name="Rectangle 46"/>
          <p:cNvSpPr>
            <a:spLocks noChangeArrowheads="1"/>
          </p:cNvSpPr>
          <p:nvPr/>
        </p:nvSpPr>
        <p:spPr bwMode="auto">
          <a:xfrm>
            <a:off x="5334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7</a:t>
            </a:r>
          </a:p>
        </p:txBody>
      </p:sp>
      <p:sp>
        <p:nvSpPr>
          <p:cNvPr id="59439" name="Line 47"/>
          <p:cNvSpPr>
            <a:spLocks noChangeShapeType="1"/>
          </p:cNvSpPr>
          <p:nvPr/>
        </p:nvSpPr>
        <p:spPr bwMode="auto">
          <a:xfrm>
            <a:off x="6129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0" name="Line 48"/>
          <p:cNvSpPr>
            <a:spLocks noChangeShapeType="1"/>
          </p:cNvSpPr>
          <p:nvPr/>
        </p:nvSpPr>
        <p:spPr bwMode="auto">
          <a:xfrm flipV="1">
            <a:off x="6497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1" name="Line 49"/>
          <p:cNvSpPr>
            <a:spLocks noChangeShapeType="1"/>
          </p:cNvSpPr>
          <p:nvPr/>
        </p:nvSpPr>
        <p:spPr bwMode="auto">
          <a:xfrm>
            <a:off x="6510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2" name="Line 50"/>
          <p:cNvSpPr>
            <a:spLocks noChangeShapeType="1"/>
          </p:cNvSpPr>
          <p:nvPr/>
        </p:nvSpPr>
        <p:spPr bwMode="auto">
          <a:xfrm>
            <a:off x="6878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3" name="Line 51"/>
          <p:cNvSpPr>
            <a:spLocks noChangeShapeType="1"/>
          </p:cNvSpPr>
          <p:nvPr/>
        </p:nvSpPr>
        <p:spPr bwMode="auto">
          <a:xfrm flipV="1">
            <a:off x="6116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44" name="Rectangle 52"/>
          <p:cNvSpPr>
            <a:spLocks noChangeArrowheads="1"/>
          </p:cNvSpPr>
          <p:nvPr/>
        </p:nvSpPr>
        <p:spPr bwMode="auto">
          <a:xfrm>
            <a:off x="6096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8</a:t>
            </a:r>
          </a:p>
        </p:txBody>
      </p:sp>
      <p:sp>
        <p:nvSpPr>
          <p:cNvPr id="59445" name="Line 53"/>
          <p:cNvSpPr>
            <a:spLocks noChangeShapeType="1"/>
          </p:cNvSpPr>
          <p:nvPr/>
        </p:nvSpPr>
        <p:spPr bwMode="auto">
          <a:xfrm>
            <a:off x="6891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6" name="Line 54"/>
          <p:cNvSpPr>
            <a:spLocks noChangeShapeType="1"/>
          </p:cNvSpPr>
          <p:nvPr/>
        </p:nvSpPr>
        <p:spPr bwMode="auto">
          <a:xfrm flipV="1">
            <a:off x="7259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7" name="Line 55"/>
          <p:cNvSpPr>
            <a:spLocks noChangeShapeType="1"/>
          </p:cNvSpPr>
          <p:nvPr/>
        </p:nvSpPr>
        <p:spPr bwMode="auto">
          <a:xfrm>
            <a:off x="7272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8" name="Line 56"/>
          <p:cNvSpPr>
            <a:spLocks noChangeShapeType="1"/>
          </p:cNvSpPr>
          <p:nvPr/>
        </p:nvSpPr>
        <p:spPr bwMode="auto">
          <a:xfrm>
            <a:off x="7640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49" name="Line 57"/>
          <p:cNvSpPr>
            <a:spLocks noChangeShapeType="1"/>
          </p:cNvSpPr>
          <p:nvPr/>
        </p:nvSpPr>
        <p:spPr bwMode="auto">
          <a:xfrm flipV="1">
            <a:off x="6878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50" name="Rectangle 58"/>
          <p:cNvSpPr>
            <a:spLocks noChangeArrowheads="1"/>
          </p:cNvSpPr>
          <p:nvPr/>
        </p:nvSpPr>
        <p:spPr bwMode="auto">
          <a:xfrm>
            <a:off x="6858000" y="129540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9</a:t>
            </a:r>
          </a:p>
        </p:txBody>
      </p:sp>
      <p:sp>
        <p:nvSpPr>
          <p:cNvPr id="59451" name="Line 59"/>
          <p:cNvSpPr>
            <a:spLocks noChangeShapeType="1"/>
          </p:cNvSpPr>
          <p:nvPr/>
        </p:nvSpPr>
        <p:spPr bwMode="auto">
          <a:xfrm>
            <a:off x="7653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2" name="Line 60"/>
          <p:cNvSpPr>
            <a:spLocks noChangeShapeType="1"/>
          </p:cNvSpPr>
          <p:nvPr/>
        </p:nvSpPr>
        <p:spPr bwMode="auto">
          <a:xfrm flipV="1">
            <a:off x="8021638" y="1600200"/>
            <a:ext cx="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3" name="Line 61"/>
          <p:cNvSpPr>
            <a:spLocks noChangeShapeType="1"/>
          </p:cNvSpPr>
          <p:nvPr/>
        </p:nvSpPr>
        <p:spPr bwMode="auto">
          <a:xfrm>
            <a:off x="8034338"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4" name="Line 62"/>
          <p:cNvSpPr>
            <a:spLocks noChangeShapeType="1"/>
          </p:cNvSpPr>
          <p:nvPr/>
        </p:nvSpPr>
        <p:spPr bwMode="auto">
          <a:xfrm>
            <a:off x="8402638"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5" name="Line 63"/>
          <p:cNvSpPr>
            <a:spLocks noChangeShapeType="1"/>
          </p:cNvSpPr>
          <p:nvPr/>
        </p:nvSpPr>
        <p:spPr bwMode="auto">
          <a:xfrm flipV="1">
            <a:off x="7640638" y="128905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9456" name="Rectangle 64"/>
          <p:cNvSpPr>
            <a:spLocks noChangeArrowheads="1"/>
          </p:cNvSpPr>
          <p:nvPr/>
        </p:nvSpPr>
        <p:spPr bwMode="auto">
          <a:xfrm>
            <a:off x="7543800" y="1295400"/>
            <a:ext cx="920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10</a:t>
            </a:r>
          </a:p>
        </p:txBody>
      </p:sp>
      <p:sp>
        <p:nvSpPr>
          <p:cNvPr id="59457" name="Line 65"/>
          <p:cNvSpPr>
            <a:spLocks noChangeShapeType="1"/>
          </p:cNvSpPr>
          <p:nvPr/>
        </p:nvSpPr>
        <p:spPr bwMode="auto">
          <a:xfrm>
            <a:off x="8415338"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9458" name="Line 66"/>
          <p:cNvSpPr>
            <a:spLocks noChangeShapeType="1"/>
          </p:cNvSpPr>
          <p:nvPr/>
        </p:nvSpPr>
        <p:spPr bwMode="auto">
          <a:xfrm flipV="1">
            <a:off x="4592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59" name="Line 67"/>
          <p:cNvSpPr>
            <a:spLocks noChangeShapeType="1"/>
          </p:cNvSpPr>
          <p:nvPr/>
        </p:nvSpPr>
        <p:spPr bwMode="auto">
          <a:xfrm flipV="1">
            <a:off x="7640638" y="1898650"/>
            <a:ext cx="0" cy="9398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0" name="Line 68"/>
          <p:cNvSpPr>
            <a:spLocks noChangeShapeType="1"/>
          </p:cNvSpPr>
          <p:nvPr/>
        </p:nvSpPr>
        <p:spPr bwMode="auto">
          <a:xfrm flipV="1">
            <a:off x="4592638" y="1295400"/>
            <a:ext cx="0" cy="4000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1" name="Line 69"/>
          <p:cNvSpPr>
            <a:spLocks noChangeShapeType="1"/>
          </p:cNvSpPr>
          <p:nvPr/>
        </p:nvSpPr>
        <p:spPr bwMode="auto">
          <a:xfrm flipV="1">
            <a:off x="782638" y="1295400"/>
            <a:ext cx="0" cy="153035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9462" name="Rectangle 70"/>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59463" name="Rectangle 71"/>
          <p:cNvSpPr>
            <a:spLocks noChangeArrowheads="1"/>
          </p:cNvSpPr>
          <p:nvPr/>
        </p:nvSpPr>
        <p:spPr bwMode="auto">
          <a:xfrm>
            <a:off x="207963" y="2362200"/>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grpSp>
        <p:nvGrpSpPr>
          <p:cNvPr id="59464" name="Group 72"/>
          <p:cNvGrpSpPr>
            <a:grpSpLocks/>
          </p:cNvGrpSpPr>
          <p:nvPr/>
        </p:nvGrpSpPr>
        <p:grpSpPr bwMode="auto">
          <a:xfrm>
            <a:off x="774700" y="2362200"/>
            <a:ext cx="3784600" cy="333375"/>
            <a:chOff x="488" y="3260"/>
            <a:chExt cx="2384" cy="210"/>
          </a:xfrm>
        </p:grpSpPr>
        <p:grpSp>
          <p:nvGrpSpPr>
            <p:cNvPr id="59499" name="Group 73"/>
            <p:cNvGrpSpPr>
              <a:grpSpLocks/>
            </p:cNvGrpSpPr>
            <p:nvPr/>
          </p:nvGrpSpPr>
          <p:grpSpPr bwMode="auto">
            <a:xfrm>
              <a:off x="488" y="3260"/>
              <a:ext cx="464" cy="210"/>
              <a:chOff x="488" y="3260"/>
              <a:chExt cx="464" cy="210"/>
            </a:xfrm>
          </p:grpSpPr>
          <p:sp>
            <p:nvSpPr>
              <p:cNvPr id="59512" name="Rectangle 74"/>
              <p:cNvSpPr>
                <a:spLocks noChangeArrowheads="1"/>
              </p:cNvSpPr>
              <p:nvPr/>
            </p:nvSpPr>
            <p:spPr bwMode="auto">
              <a:xfrm>
                <a:off x="48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13" name="Rectangle 75"/>
              <p:cNvSpPr>
                <a:spLocks noChangeArrowheads="1"/>
              </p:cNvSpPr>
              <p:nvPr/>
            </p:nvSpPr>
            <p:spPr bwMode="auto">
              <a:xfrm>
                <a:off x="515" y="3260"/>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500" name="Group 76"/>
            <p:cNvGrpSpPr>
              <a:grpSpLocks/>
            </p:cNvGrpSpPr>
            <p:nvPr/>
          </p:nvGrpSpPr>
          <p:grpSpPr bwMode="auto">
            <a:xfrm>
              <a:off x="968" y="3260"/>
              <a:ext cx="464" cy="210"/>
              <a:chOff x="968" y="3260"/>
              <a:chExt cx="464" cy="210"/>
            </a:xfrm>
          </p:grpSpPr>
          <p:sp>
            <p:nvSpPr>
              <p:cNvPr id="59510" name="Rectangle 77"/>
              <p:cNvSpPr>
                <a:spLocks noChangeArrowheads="1"/>
              </p:cNvSpPr>
              <p:nvPr/>
            </p:nvSpPr>
            <p:spPr bwMode="auto">
              <a:xfrm>
                <a:off x="96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11" name="Rectangle 78"/>
              <p:cNvSpPr>
                <a:spLocks noChangeArrowheads="1"/>
              </p:cNvSpPr>
              <p:nvPr/>
            </p:nvSpPr>
            <p:spPr bwMode="auto">
              <a:xfrm>
                <a:off x="1043" y="3260"/>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501" name="Group 79"/>
            <p:cNvGrpSpPr>
              <a:grpSpLocks/>
            </p:cNvGrpSpPr>
            <p:nvPr/>
          </p:nvGrpSpPr>
          <p:grpSpPr bwMode="auto">
            <a:xfrm>
              <a:off x="1448" y="3260"/>
              <a:ext cx="464" cy="210"/>
              <a:chOff x="1448" y="3260"/>
              <a:chExt cx="464" cy="210"/>
            </a:xfrm>
          </p:grpSpPr>
          <p:sp>
            <p:nvSpPr>
              <p:cNvPr id="59508" name="Rectangle 80"/>
              <p:cNvSpPr>
                <a:spLocks noChangeArrowheads="1"/>
              </p:cNvSpPr>
              <p:nvPr/>
            </p:nvSpPr>
            <p:spPr bwMode="auto">
              <a:xfrm>
                <a:off x="144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9" name="Rectangle 81"/>
              <p:cNvSpPr>
                <a:spLocks noChangeArrowheads="1"/>
              </p:cNvSpPr>
              <p:nvPr/>
            </p:nvSpPr>
            <p:spPr bwMode="auto">
              <a:xfrm>
                <a:off x="1475" y="3260"/>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502" name="Group 82"/>
            <p:cNvGrpSpPr>
              <a:grpSpLocks/>
            </p:cNvGrpSpPr>
            <p:nvPr/>
          </p:nvGrpSpPr>
          <p:grpSpPr bwMode="auto">
            <a:xfrm>
              <a:off x="1928" y="3260"/>
              <a:ext cx="464" cy="210"/>
              <a:chOff x="1928" y="3260"/>
              <a:chExt cx="464" cy="210"/>
            </a:xfrm>
          </p:grpSpPr>
          <p:sp>
            <p:nvSpPr>
              <p:cNvPr id="59506" name="Rectangle 83"/>
              <p:cNvSpPr>
                <a:spLocks noChangeArrowheads="1"/>
              </p:cNvSpPr>
              <p:nvPr/>
            </p:nvSpPr>
            <p:spPr bwMode="auto">
              <a:xfrm>
                <a:off x="192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7" name="Rectangle 84"/>
              <p:cNvSpPr>
                <a:spLocks noChangeArrowheads="1"/>
              </p:cNvSpPr>
              <p:nvPr/>
            </p:nvSpPr>
            <p:spPr bwMode="auto">
              <a:xfrm>
                <a:off x="1955"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503" name="Group 85"/>
            <p:cNvGrpSpPr>
              <a:grpSpLocks/>
            </p:cNvGrpSpPr>
            <p:nvPr/>
          </p:nvGrpSpPr>
          <p:grpSpPr bwMode="auto">
            <a:xfrm>
              <a:off x="2408" y="3260"/>
              <a:ext cx="464" cy="210"/>
              <a:chOff x="2408" y="3260"/>
              <a:chExt cx="464" cy="210"/>
            </a:xfrm>
          </p:grpSpPr>
          <p:sp>
            <p:nvSpPr>
              <p:cNvPr id="59504" name="Rectangle 86"/>
              <p:cNvSpPr>
                <a:spLocks noChangeArrowheads="1"/>
              </p:cNvSpPr>
              <p:nvPr/>
            </p:nvSpPr>
            <p:spPr bwMode="auto">
              <a:xfrm>
                <a:off x="2408" y="3272"/>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505" name="Rectangle 87"/>
              <p:cNvSpPr>
                <a:spLocks noChangeArrowheads="1"/>
              </p:cNvSpPr>
              <p:nvPr/>
            </p:nvSpPr>
            <p:spPr bwMode="auto">
              <a:xfrm>
                <a:off x="2483" y="3260"/>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grpSp>
        <p:nvGrpSpPr>
          <p:cNvPr id="59465" name="Group 88"/>
          <p:cNvGrpSpPr>
            <a:grpSpLocks/>
          </p:cNvGrpSpPr>
          <p:nvPr/>
        </p:nvGrpSpPr>
        <p:grpSpPr bwMode="auto">
          <a:xfrm>
            <a:off x="1536700" y="2819400"/>
            <a:ext cx="3784600" cy="333375"/>
            <a:chOff x="968" y="3548"/>
            <a:chExt cx="2384" cy="210"/>
          </a:xfrm>
        </p:grpSpPr>
        <p:grpSp>
          <p:nvGrpSpPr>
            <p:cNvPr id="59484" name="Group 89"/>
            <p:cNvGrpSpPr>
              <a:grpSpLocks/>
            </p:cNvGrpSpPr>
            <p:nvPr/>
          </p:nvGrpSpPr>
          <p:grpSpPr bwMode="auto">
            <a:xfrm>
              <a:off x="968" y="3548"/>
              <a:ext cx="464" cy="210"/>
              <a:chOff x="968" y="3548"/>
              <a:chExt cx="464" cy="210"/>
            </a:xfrm>
          </p:grpSpPr>
          <p:sp>
            <p:nvSpPr>
              <p:cNvPr id="59497" name="Rectangle 90"/>
              <p:cNvSpPr>
                <a:spLocks noChangeArrowheads="1"/>
              </p:cNvSpPr>
              <p:nvPr/>
            </p:nvSpPr>
            <p:spPr bwMode="auto">
              <a:xfrm>
                <a:off x="96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8" name="Rectangle 91"/>
              <p:cNvSpPr>
                <a:spLocks noChangeArrowheads="1"/>
              </p:cNvSpPr>
              <p:nvPr/>
            </p:nvSpPr>
            <p:spPr bwMode="auto">
              <a:xfrm>
                <a:off x="995" y="3548"/>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485" name="Group 92"/>
            <p:cNvGrpSpPr>
              <a:grpSpLocks/>
            </p:cNvGrpSpPr>
            <p:nvPr/>
          </p:nvGrpSpPr>
          <p:grpSpPr bwMode="auto">
            <a:xfrm>
              <a:off x="1448" y="3548"/>
              <a:ext cx="464" cy="210"/>
              <a:chOff x="1448" y="3548"/>
              <a:chExt cx="464" cy="210"/>
            </a:xfrm>
          </p:grpSpPr>
          <p:sp>
            <p:nvSpPr>
              <p:cNvPr id="59495" name="Rectangle 93"/>
              <p:cNvSpPr>
                <a:spLocks noChangeArrowheads="1"/>
              </p:cNvSpPr>
              <p:nvPr/>
            </p:nvSpPr>
            <p:spPr bwMode="auto">
              <a:xfrm>
                <a:off x="144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6" name="Rectangle 94"/>
              <p:cNvSpPr>
                <a:spLocks noChangeArrowheads="1"/>
              </p:cNvSpPr>
              <p:nvPr/>
            </p:nvSpPr>
            <p:spPr bwMode="auto">
              <a:xfrm>
                <a:off x="1523" y="3548"/>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486" name="Group 95"/>
            <p:cNvGrpSpPr>
              <a:grpSpLocks/>
            </p:cNvGrpSpPr>
            <p:nvPr/>
          </p:nvGrpSpPr>
          <p:grpSpPr bwMode="auto">
            <a:xfrm>
              <a:off x="1928" y="3548"/>
              <a:ext cx="464" cy="210"/>
              <a:chOff x="1928" y="3548"/>
              <a:chExt cx="464" cy="210"/>
            </a:xfrm>
          </p:grpSpPr>
          <p:sp>
            <p:nvSpPr>
              <p:cNvPr id="59493" name="Rectangle 96"/>
              <p:cNvSpPr>
                <a:spLocks noChangeArrowheads="1"/>
              </p:cNvSpPr>
              <p:nvPr/>
            </p:nvSpPr>
            <p:spPr bwMode="auto">
              <a:xfrm>
                <a:off x="192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4" name="Rectangle 97"/>
              <p:cNvSpPr>
                <a:spLocks noChangeArrowheads="1"/>
              </p:cNvSpPr>
              <p:nvPr/>
            </p:nvSpPr>
            <p:spPr bwMode="auto">
              <a:xfrm>
                <a:off x="1955" y="3548"/>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487" name="Group 98"/>
            <p:cNvGrpSpPr>
              <a:grpSpLocks/>
            </p:cNvGrpSpPr>
            <p:nvPr/>
          </p:nvGrpSpPr>
          <p:grpSpPr bwMode="auto">
            <a:xfrm>
              <a:off x="2408" y="3548"/>
              <a:ext cx="464" cy="210"/>
              <a:chOff x="2408" y="3548"/>
              <a:chExt cx="464" cy="210"/>
            </a:xfrm>
          </p:grpSpPr>
          <p:sp>
            <p:nvSpPr>
              <p:cNvPr id="59491" name="Rectangle 99"/>
              <p:cNvSpPr>
                <a:spLocks noChangeArrowheads="1"/>
              </p:cNvSpPr>
              <p:nvPr/>
            </p:nvSpPr>
            <p:spPr bwMode="auto">
              <a:xfrm>
                <a:off x="240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2" name="Rectangle 100"/>
              <p:cNvSpPr>
                <a:spLocks noChangeArrowheads="1"/>
              </p:cNvSpPr>
              <p:nvPr/>
            </p:nvSpPr>
            <p:spPr bwMode="auto">
              <a:xfrm>
                <a:off x="2435" y="3548"/>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488" name="Group 101"/>
            <p:cNvGrpSpPr>
              <a:grpSpLocks/>
            </p:cNvGrpSpPr>
            <p:nvPr/>
          </p:nvGrpSpPr>
          <p:grpSpPr bwMode="auto">
            <a:xfrm>
              <a:off x="2888" y="3548"/>
              <a:ext cx="464" cy="210"/>
              <a:chOff x="2888" y="3548"/>
              <a:chExt cx="464" cy="210"/>
            </a:xfrm>
          </p:grpSpPr>
          <p:sp>
            <p:nvSpPr>
              <p:cNvPr id="59489" name="Rectangle 102"/>
              <p:cNvSpPr>
                <a:spLocks noChangeArrowheads="1"/>
              </p:cNvSpPr>
              <p:nvPr/>
            </p:nvSpPr>
            <p:spPr bwMode="auto">
              <a:xfrm>
                <a:off x="2888" y="3560"/>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90" name="Rectangle 103"/>
              <p:cNvSpPr>
                <a:spLocks noChangeArrowheads="1"/>
              </p:cNvSpPr>
              <p:nvPr/>
            </p:nvSpPr>
            <p:spPr bwMode="auto">
              <a:xfrm>
                <a:off x="2963" y="3548"/>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9466" name="Rectangle 104"/>
          <p:cNvSpPr>
            <a:spLocks noChangeArrowheads="1"/>
          </p:cNvSpPr>
          <p:nvPr/>
        </p:nvSpPr>
        <p:spPr bwMode="auto">
          <a:xfrm>
            <a:off x="969963" y="2819400"/>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grpSp>
        <p:nvGrpSpPr>
          <p:cNvPr id="59467" name="Group 105"/>
          <p:cNvGrpSpPr>
            <a:grpSpLocks/>
          </p:cNvGrpSpPr>
          <p:nvPr/>
        </p:nvGrpSpPr>
        <p:grpSpPr bwMode="auto">
          <a:xfrm>
            <a:off x="2374900" y="3276600"/>
            <a:ext cx="3784600" cy="333375"/>
            <a:chOff x="1496" y="3836"/>
            <a:chExt cx="2384" cy="210"/>
          </a:xfrm>
        </p:grpSpPr>
        <p:grpSp>
          <p:nvGrpSpPr>
            <p:cNvPr id="59469" name="Group 106"/>
            <p:cNvGrpSpPr>
              <a:grpSpLocks/>
            </p:cNvGrpSpPr>
            <p:nvPr/>
          </p:nvGrpSpPr>
          <p:grpSpPr bwMode="auto">
            <a:xfrm>
              <a:off x="1496" y="3836"/>
              <a:ext cx="464" cy="210"/>
              <a:chOff x="1496" y="3836"/>
              <a:chExt cx="464" cy="210"/>
            </a:xfrm>
          </p:grpSpPr>
          <p:sp>
            <p:nvSpPr>
              <p:cNvPr id="59482" name="Rectangle 107"/>
              <p:cNvSpPr>
                <a:spLocks noChangeArrowheads="1"/>
              </p:cNvSpPr>
              <p:nvPr/>
            </p:nvSpPr>
            <p:spPr bwMode="auto">
              <a:xfrm>
                <a:off x="149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83" name="Rectangle 108"/>
              <p:cNvSpPr>
                <a:spLocks noChangeArrowheads="1"/>
              </p:cNvSpPr>
              <p:nvPr/>
            </p:nvSpPr>
            <p:spPr bwMode="auto">
              <a:xfrm>
                <a:off x="1523" y="3836"/>
                <a:ext cx="4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Ifetch</a:t>
                </a:r>
              </a:p>
            </p:txBody>
          </p:sp>
        </p:grpSp>
        <p:grpSp>
          <p:nvGrpSpPr>
            <p:cNvPr id="59470" name="Group 109"/>
            <p:cNvGrpSpPr>
              <a:grpSpLocks/>
            </p:cNvGrpSpPr>
            <p:nvPr/>
          </p:nvGrpSpPr>
          <p:grpSpPr bwMode="auto">
            <a:xfrm>
              <a:off x="1976" y="3836"/>
              <a:ext cx="464" cy="210"/>
              <a:chOff x="1976" y="3836"/>
              <a:chExt cx="464" cy="210"/>
            </a:xfrm>
          </p:grpSpPr>
          <p:sp>
            <p:nvSpPr>
              <p:cNvPr id="59480" name="Rectangle 110"/>
              <p:cNvSpPr>
                <a:spLocks noChangeArrowheads="1"/>
              </p:cNvSpPr>
              <p:nvPr/>
            </p:nvSpPr>
            <p:spPr bwMode="auto">
              <a:xfrm>
                <a:off x="197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81" name="Rectangle 111"/>
              <p:cNvSpPr>
                <a:spLocks noChangeArrowheads="1"/>
              </p:cNvSpPr>
              <p:nvPr/>
            </p:nvSpPr>
            <p:spPr bwMode="auto">
              <a:xfrm>
                <a:off x="2051" y="3836"/>
                <a:ext cx="3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Reg</a:t>
                </a:r>
              </a:p>
            </p:txBody>
          </p:sp>
        </p:grpSp>
        <p:grpSp>
          <p:nvGrpSpPr>
            <p:cNvPr id="59471" name="Group 112"/>
            <p:cNvGrpSpPr>
              <a:grpSpLocks/>
            </p:cNvGrpSpPr>
            <p:nvPr/>
          </p:nvGrpSpPr>
          <p:grpSpPr bwMode="auto">
            <a:xfrm>
              <a:off x="2456" y="3836"/>
              <a:ext cx="464" cy="210"/>
              <a:chOff x="2456" y="3836"/>
              <a:chExt cx="464" cy="210"/>
            </a:xfrm>
          </p:grpSpPr>
          <p:sp>
            <p:nvSpPr>
              <p:cNvPr id="59478" name="Rectangle 113"/>
              <p:cNvSpPr>
                <a:spLocks noChangeArrowheads="1"/>
              </p:cNvSpPr>
              <p:nvPr/>
            </p:nvSpPr>
            <p:spPr bwMode="auto">
              <a:xfrm>
                <a:off x="245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9" name="Rectangle 114"/>
              <p:cNvSpPr>
                <a:spLocks noChangeArrowheads="1"/>
              </p:cNvSpPr>
              <p:nvPr/>
            </p:nvSpPr>
            <p:spPr bwMode="auto">
              <a:xfrm>
                <a:off x="2483" y="3836"/>
                <a:ext cx="3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Exec</a:t>
                </a:r>
              </a:p>
            </p:txBody>
          </p:sp>
        </p:grpSp>
        <p:grpSp>
          <p:nvGrpSpPr>
            <p:cNvPr id="59472" name="Group 115"/>
            <p:cNvGrpSpPr>
              <a:grpSpLocks/>
            </p:cNvGrpSpPr>
            <p:nvPr/>
          </p:nvGrpSpPr>
          <p:grpSpPr bwMode="auto">
            <a:xfrm>
              <a:off x="2936" y="3836"/>
              <a:ext cx="464" cy="210"/>
              <a:chOff x="2936" y="3836"/>
              <a:chExt cx="464" cy="210"/>
            </a:xfrm>
          </p:grpSpPr>
          <p:sp>
            <p:nvSpPr>
              <p:cNvPr id="59476" name="Rectangle 116"/>
              <p:cNvSpPr>
                <a:spLocks noChangeArrowheads="1"/>
              </p:cNvSpPr>
              <p:nvPr/>
            </p:nvSpPr>
            <p:spPr bwMode="auto">
              <a:xfrm>
                <a:off x="293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7" name="Rectangle 117"/>
              <p:cNvSpPr>
                <a:spLocks noChangeArrowheads="1"/>
              </p:cNvSpPr>
              <p:nvPr/>
            </p:nvSpPr>
            <p:spPr bwMode="auto">
              <a:xfrm>
                <a:off x="2963" y="3836"/>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Mem</a:t>
                </a:r>
              </a:p>
            </p:txBody>
          </p:sp>
        </p:grpSp>
        <p:grpSp>
          <p:nvGrpSpPr>
            <p:cNvPr id="59473" name="Group 118"/>
            <p:cNvGrpSpPr>
              <a:grpSpLocks/>
            </p:cNvGrpSpPr>
            <p:nvPr/>
          </p:nvGrpSpPr>
          <p:grpSpPr bwMode="auto">
            <a:xfrm>
              <a:off x="3416" y="3836"/>
              <a:ext cx="464" cy="210"/>
              <a:chOff x="3416" y="3836"/>
              <a:chExt cx="464" cy="210"/>
            </a:xfrm>
          </p:grpSpPr>
          <p:sp>
            <p:nvSpPr>
              <p:cNvPr id="59474" name="Rectangle 119"/>
              <p:cNvSpPr>
                <a:spLocks noChangeArrowheads="1"/>
              </p:cNvSpPr>
              <p:nvPr/>
            </p:nvSpPr>
            <p:spPr bwMode="auto">
              <a:xfrm>
                <a:off x="3416" y="3848"/>
                <a:ext cx="46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475" name="Rectangle 120"/>
              <p:cNvSpPr>
                <a:spLocks noChangeArrowheads="1"/>
              </p:cNvSpPr>
              <p:nvPr/>
            </p:nvSpPr>
            <p:spPr bwMode="auto">
              <a:xfrm>
                <a:off x="3491" y="3836"/>
                <a:ext cx="29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Wr</a:t>
                </a:r>
              </a:p>
            </p:txBody>
          </p:sp>
        </p:grpSp>
      </p:grpSp>
      <p:sp>
        <p:nvSpPr>
          <p:cNvPr id="59468" name="Rectangle 121"/>
          <p:cNvSpPr>
            <a:spLocks noChangeArrowheads="1"/>
          </p:cNvSpPr>
          <p:nvPr/>
        </p:nvSpPr>
        <p:spPr bwMode="auto">
          <a:xfrm>
            <a:off x="1655763" y="3276600"/>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R-type</a:t>
            </a:r>
          </a:p>
        </p:txBody>
      </p:sp>
      <p:sp>
        <p:nvSpPr>
          <p:cNvPr id="2" name="Slide Number Placeholder 1"/>
          <p:cNvSpPr>
            <a:spLocks noGrp="1"/>
          </p:cNvSpPr>
          <p:nvPr>
            <p:ph type="sldNum" sz="quarter" idx="4"/>
          </p:nvPr>
        </p:nvSpPr>
        <p:spPr/>
        <p:txBody>
          <a:bodyPr/>
          <a:lstStyle/>
          <a:p>
            <a:fld id="{CC2976BA-A1E0-3948-A6B4-B5BB26B47A07}" type="slidenum">
              <a:rPr lang="en-US" smtClean="0"/>
              <a:t>11</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a:xfrm>
            <a:off x="533400" y="152400"/>
            <a:ext cx="7924800" cy="1339850"/>
          </a:xfrm>
        </p:spPr>
        <p:txBody>
          <a:bodyPr lIns="63500" tIns="25400" rIns="63500" bIns="25400" anchor="t">
            <a:spAutoFit/>
          </a:bodyPr>
          <a:lstStyle/>
          <a:p>
            <a:pPr>
              <a:defRPr/>
            </a:pPr>
            <a:r>
              <a:rPr lang="en-US"/>
              <a:t>Stages of Instruction Execution</a:t>
            </a:r>
          </a:p>
        </p:txBody>
      </p:sp>
      <p:sp>
        <p:nvSpPr>
          <p:cNvPr id="49155" name="Rectangle 3"/>
          <p:cNvSpPr>
            <a:spLocks noGrp="1" noChangeArrowheads="1"/>
          </p:cNvSpPr>
          <p:nvPr>
            <p:ph type="body" sz="half" idx="2"/>
          </p:nvPr>
        </p:nvSpPr>
        <p:spPr>
          <a:xfrm>
            <a:off x="533400" y="4000500"/>
            <a:ext cx="7924800" cy="2379663"/>
          </a:xfrm>
          <a:noFill/>
        </p:spPr>
        <p:txBody>
          <a:bodyPr lIns="63500" tIns="25400" rIns="63500" bIns="25400">
            <a:spAutoFit/>
          </a:bodyPr>
          <a:lstStyle/>
          <a:p>
            <a:pPr marL="203200" indent="-203200"/>
            <a:r>
              <a:rPr lang="en-US" sz="1800"/>
              <a:t> The load instruction is the longest</a:t>
            </a:r>
          </a:p>
          <a:p>
            <a:pPr marL="203200" indent="-203200"/>
            <a:r>
              <a:rPr lang="en-US" sz="1800"/>
              <a:t> All instructions follows at most the following five steps:</a:t>
            </a:r>
          </a:p>
          <a:p>
            <a:pPr marL="685800" lvl="1" indent="-190500"/>
            <a:r>
              <a:rPr lang="en-US" sz="1600"/>
              <a:t> </a:t>
            </a:r>
            <a:r>
              <a:rPr lang="en-US" sz="1600">
                <a:solidFill>
                  <a:schemeClr val="accent2"/>
                </a:solidFill>
              </a:rPr>
              <a:t>Ifetch:</a:t>
            </a:r>
            <a:r>
              <a:rPr lang="en-US" sz="1600"/>
              <a:t> 	Instruction Fetch</a:t>
            </a:r>
          </a:p>
          <a:p>
            <a:pPr marL="1257300" lvl="2" indent="-342900"/>
            <a:r>
              <a:rPr lang="en-US" sz="1400"/>
              <a:t> Fetch the instruction from the Instruction Memory and update PC</a:t>
            </a:r>
          </a:p>
          <a:p>
            <a:pPr marL="685800" lvl="1" indent="-190500"/>
            <a:r>
              <a:rPr lang="en-US" sz="1600"/>
              <a:t> </a:t>
            </a:r>
            <a:r>
              <a:rPr lang="en-US" sz="1600">
                <a:solidFill>
                  <a:schemeClr val="accent2"/>
                </a:solidFill>
              </a:rPr>
              <a:t>Reg/Dec:</a:t>
            </a:r>
            <a:r>
              <a:rPr lang="en-US" sz="1600"/>
              <a:t> Registers Fetch and Instruction Decode</a:t>
            </a:r>
          </a:p>
          <a:p>
            <a:pPr marL="685800" lvl="1" indent="-190500"/>
            <a:r>
              <a:rPr lang="en-US" sz="1600"/>
              <a:t> </a:t>
            </a:r>
            <a:r>
              <a:rPr lang="en-US" sz="1600">
                <a:solidFill>
                  <a:schemeClr val="accent2"/>
                </a:solidFill>
              </a:rPr>
              <a:t>Exec:</a:t>
            </a:r>
            <a:r>
              <a:rPr lang="en-US" sz="1600"/>
              <a:t> 	Calculate the memory address</a:t>
            </a:r>
          </a:p>
          <a:p>
            <a:pPr marL="685800" lvl="1" indent="-190500"/>
            <a:r>
              <a:rPr lang="en-US" sz="1600"/>
              <a:t> </a:t>
            </a:r>
            <a:r>
              <a:rPr lang="en-US" sz="1600">
                <a:solidFill>
                  <a:schemeClr val="accent2"/>
                </a:solidFill>
              </a:rPr>
              <a:t>Mem:</a:t>
            </a:r>
            <a:r>
              <a:rPr lang="en-US" sz="1600"/>
              <a:t> 	Read the data from the Data Memory</a:t>
            </a:r>
          </a:p>
          <a:p>
            <a:pPr marL="685800" lvl="1" indent="-190500"/>
            <a:r>
              <a:rPr lang="en-US" sz="1600"/>
              <a:t> </a:t>
            </a:r>
            <a:r>
              <a:rPr lang="en-US" sz="1600">
                <a:solidFill>
                  <a:schemeClr val="accent2"/>
                </a:solidFill>
              </a:rPr>
              <a:t>WB:</a:t>
            </a:r>
            <a:r>
              <a:rPr lang="en-US" sz="1600"/>
              <a:t> 	Write the data back to the register file</a:t>
            </a:r>
          </a:p>
        </p:txBody>
      </p:sp>
      <p:grpSp>
        <p:nvGrpSpPr>
          <p:cNvPr id="49156" name="Group 4"/>
          <p:cNvGrpSpPr>
            <a:grpSpLocks/>
          </p:cNvGrpSpPr>
          <p:nvPr/>
        </p:nvGrpSpPr>
        <p:grpSpPr bwMode="auto">
          <a:xfrm>
            <a:off x="381000" y="1524000"/>
            <a:ext cx="8077200" cy="2209800"/>
            <a:chOff x="336" y="2448"/>
            <a:chExt cx="5088" cy="1536"/>
          </a:xfrm>
        </p:grpSpPr>
        <p:grpSp>
          <p:nvGrpSpPr>
            <p:cNvPr id="49158" name="Group 5"/>
            <p:cNvGrpSpPr>
              <a:grpSpLocks/>
            </p:cNvGrpSpPr>
            <p:nvPr/>
          </p:nvGrpSpPr>
          <p:grpSpPr bwMode="auto">
            <a:xfrm>
              <a:off x="879" y="2960"/>
              <a:ext cx="810" cy="341"/>
              <a:chOff x="1248" y="712"/>
              <a:chExt cx="520" cy="160"/>
            </a:xfrm>
          </p:grpSpPr>
          <p:sp>
            <p:nvSpPr>
              <p:cNvPr id="49204" name="Line 6"/>
              <p:cNvSpPr>
                <a:spLocks noChangeShapeType="1"/>
              </p:cNvSpPr>
              <p:nvPr/>
            </p:nvSpPr>
            <p:spPr bwMode="auto">
              <a:xfrm>
                <a:off x="1256"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5" name="Line 7"/>
              <p:cNvSpPr>
                <a:spLocks noChangeShapeType="1"/>
              </p:cNvSpPr>
              <p:nvPr/>
            </p:nvSpPr>
            <p:spPr bwMode="auto">
              <a:xfrm>
                <a:off x="1248"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6" name="Line 8"/>
              <p:cNvSpPr>
                <a:spLocks noChangeShapeType="1"/>
              </p:cNvSpPr>
              <p:nvPr/>
            </p:nvSpPr>
            <p:spPr bwMode="auto">
              <a:xfrm flipV="1">
                <a:off x="1536"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7" name="Line 9"/>
              <p:cNvSpPr>
                <a:spLocks noChangeShapeType="1"/>
              </p:cNvSpPr>
              <p:nvPr/>
            </p:nvSpPr>
            <p:spPr bwMode="auto">
              <a:xfrm>
                <a:off x="1544"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59" name="Group 10"/>
            <p:cNvGrpSpPr>
              <a:grpSpLocks/>
            </p:cNvGrpSpPr>
            <p:nvPr/>
          </p:nvGrpSpPr>
          <p:grpSpPr bwMode="auto">
            <a:xfrm>
              <a:off x="1701" y="2960"/>
              <a:ext cx="809" cy="341"/>
              <a:chOff x="1776" y="712"/>
              <a:chExt cx="520" cy="160"/>
            </a:xfrm>
          </p:grpSpPr>
          <p:sp>
            <p:nvSpPr>
              <p:cNvPr id="49200" name="Line 11"/>
              <p:cNvSpPr>
                <a:spLocks noChangeShapeType="1"/>
              </p:cNvSpPr>
              <p:nvPr/>
            </p:nvSpPr>
            <p:spPr bwMode="auto">
              <a:xfrm>
                <a:off x="1784"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1" name="Line 12"/>
              <p:cNvSpPr>
                <a:spLocks noChangeShapeType="1"/>
              </p:cNvSpPr>
              <p:nvPr/>
            </p:nvSpPr>
            <p:spPr bwMode="auto">
              <a:xfrm>
                <a:off x="1776"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2" name="Line 13"/>
              <p:cNvSpPr>
                <a:spLocks noChangeShapeType="1"/>
              </p:cNvSpPr>
              <p:nvPr/>
            </p:nvSpPr>
            <p:spPr bwMode="auto">
              <a:xfrm flipV="1">
                <a:off x="2064"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203" name="Line 14"/>
              <p:cNvSpPr>
                <a:spLocks noChangeShapeType="1"/>
              </p:cNvSpPr>
              <p:nvPr/>
            </p:nvSpPr>
            <p:spPr bwMode="auto">
              <a:xfrm>
                <a:off x="2072"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0" name="Group 15"/>
            <p:cNvGrpSpPr>
              <a:grpSpLocks/>
            </p:cNvGrpSpPr>
            <p:nvPr/>
          </p:nvGrpSpPr>
          <p:grpSpPr bwMode="auto">
            <a:xfrm>
              <a:off x="2523" y="2960"/>
              <a:ext cx="809" cy="341"/>
              <a:chOff x="2304" y="712"/>
              <a:chExt cx="520" cy="160"/>
            </a:xfrm>
          </p:grpSpPr>
          <p:sp>
            <p:nvSpPr>
              <p:cNvPr id="49196" name="Line 16"/>
              <p:cNvSpPr>
                <a:spLocks noChangeShapeType="1"/>
              </p:cNvSpPr>
              <p:nvPr/>
            </p:nvSpPr>
            <p:spPr bwMode="auto">
              <a:xfrm>
                <a:off x="2312"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7" name="Line 17"/>
              <p:cNvSpPr>
                <a:spLocks noChangeShapeType="1"/>
              </p:cNvSpPr>
              <p:nvPr/>
            </p:nvSpPr>
            <p:spPr bwMode="auto">
              <a:xfrm>
                <a:off x="2304"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8" name="Line 18"/>
              <p:cNvSpPr>
                <a:spLocks noChangeShapeType="1"/>
              </p:cNvSpPr>
              <p:nvPr/>
            </p:nvSpPr>
            <p:spPr bwMode="auto">
              <a:xfrm flipV="1">
                <a:off x="2592"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9" name="Line 19"/>
              <p:cNvSpPr>
                <a:spLocks noChangeShapeType="1"/>
              </p:cNvSpPr>
              <p:nvPr/>
            </p:nvSpPr>
            <p:spPr bwMode="auto">
              <a:xfrm>
                <a:off x="2600"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1" name="Group 20"/>
            <p:cNvGrpSpPr>
              <a:grpSpLocks/>
            </p:cNvGrpSpPr>
            <p:nvPr/>
          </p:nvGrpSpPr>
          <p:grpSpPr bwMode="auto">
            <a:xfrm>
              <a:off x="3345" y="2960"/>
              <a:ext cx="809" cy="341"/>
              <a:chOff x="2832" y="712"/>
              <a:chExt cx="520" cy="160"/>
            </a:xfrm>
          </p:grpSpPr>
          <p:sp>
            <p:nvSpPr>
              <p:cNvPr id="49192" name="Line 21"/>
              <p:cNvSpPr>
                <a:spLocks noChangeShapeType="1"/>
              </p:cNvSpPr>
              <p:nvPr/>
            </p:nvSpPr>
            <p:spPr bwMode="auto">
              <a:xfrm>
                <a:off x="2840"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3" name="Line 22"/>
              <p:cNvSpPr>
                <a:spLocks noChangeShapeType="1"/>
              </p:cNvSpPr>
              <p:nvPr/>
            </p:nvSpPr>
            <p:spPr bwMode="auto">
              <a:xfrm>
                <a:off x="2832"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4" name="Line 23"/>
              <p:cNvSpPr>
                <a:spLocks noChangeShapeType="1"/>
              </p:cNvSpPr>
              <p:nvPr/>
            </p:nvSpPr>
            <p:spPr bwMode="auto">
              <a:xfrm flipV="1">
                <a:off x="3120"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5" name="Line 24"/>
              <p:cNvSpPr>
                <a:spLocks noChangeShapeType="1"/>
              </p:cNvSpPr>
              <p:nvPr/>
            </p:nvSpPr>
            <p:spPr bwMode="auto">
              <a:xfrm>
                <a:off x="3128"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9162" name="Group 25"/>
            <p:cNvGrpSpPr>
              <a:grpSpLocks/>
            </p:cNvGrpSpPr>
            <p:nvPr/>
          </p:nvGrpSpPr>
          <p:grpSpPr bwMode="auto">
            <a:xfrm>
              <a:off x="4166" y="2960"/>
              <a:ext cx="810" cy="341"/>
              <a:chOff x="3360" y="712"/>
              <a:chExt cx="520" cy="160"/>
            </a:xfrm>
          </p:grpSpPr>
          <p:sp>
            <p:nvSpPr>
              <p:cNvPr id="49188" name="Line 26"/>
              <p:cNvSpPr>
                <a:spLocks noChangeShapeType="1"/>
              </p:cNvSpPr>
              <p:nvPr/>
            </p:nvSpPr>
            <p:spPr bwMode="auto">
              <a:xfrm>
                <a:off x="3368" y="864"/>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89" name="Line 27"/>
              <p:cNvSpPr>
                <a:spLocks noChangeShapeType="1"/>
              </p:cNvSpPr>
              <p:nvPr/>
            </p:nvSpPr>
            <p:spPr bwMode="auto">
              <a:xfrm>
                <a:off x="3360" y="728"/>
                <a:ext cx="0" cy="12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0" name="Line 28"/>
              <p:cNvSpPr>
                <a:spLocks noChangeShapeType="1"/>
              </p:cNvSpPr>
              <p:nvPr/>
            </p:nvSpPr>
            <p:spPr bwMode="auto">
              <a:xfrm flipV="1">
                <a:off x="3648" y="712"/>
                <a:ext cx="0" cy="16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91" name="Line 29"/>
              <p:cNvSpPr>
                <a:spLocks noChangeShapeType="1"/>
              </p:cNvSpPr>
              <p:nvPr/>
            </p:nvSpPr>
            <p:spPr bwMode="auto">
              <a:xfrm>
                <a:off x="3656" y="720"/>
                <a:ext cx="22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9163" name="Line 30"/>
            <p:cNvSpPr>
              <a:spLocks noChangeShapeType="1"/>
            </p:cNvSpPr>
            <p:nvPr/>
          </p:nvSpPr>
          <p:spPr bwMode="auto">
            <a:xfrm>
              <a:off x="5001" y="3284"/>
              <a:ext cx="423"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4" name="Line 31"/>
            <p:cNvSpPr>
              <a:spLocks noChangeShapeType="1"/>
            </p:cNvSpPr>
            <p:nvPr/>
          </p:nvSpPr>
          <p:spPr bwMode="auto">
            <a:xfrm>
              <a:off x="4988" y="2994"/>
              <a:ext cx="0" cy="27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5" name="Line 32"/>
            <p:cNvSpPr>
              <a:spLocks noChangeShapeType="1"/>
            </p:cNvSpPr>
            <p:nvPr/>
          </p:nvSpPr>
          <p:spPr bwMode="auto">
            <a:xfrm>
              <a:off x="518" y="2977"/>
              <a:ext cx="349"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9166" name="Line 33"/>
            <p:cNvSpPr>
              <a:spLocks noChangeShapeType="1"/>
            </p:cNvSpPr>
            <p:nvPr/>
          </p:nvSpPr>
          <p:spPr bwMode="auto">
            <a:xfrm flipV="1">
              <a:off x="879"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67" name="Line 34"/>
            <p:cNvSpPr>
              <a:spLocks noChangeShapeType="1"/>
            </p:cNvSpPr>
            <p:nvPr/>
          </p:nvSpPr>
          <p:spPr bwMode="auto">
            <a:xfrm flipV="1">
              <a:off x="1701"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68" name="Rectangle 35"/>
            <p:cNvSpPr>
              <a:spLocks noChangeArrowheads="1"/>
            </p:cNvSpPr>
            <p:nvPr/>
          </p:nvSpPr>
          <p:spPr bwMode="auto">
            <a:xfrm>
              <a:off x="934"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1</a:t>
              </a:r>
            </a:p>
          </p:txBody>
        </p:sp>
        <p:sp>
          <p:nvSpPr>
            <p:cNvPr id="49169" name="Rectangle 36"/>
            <p:cNvSpPr>
              <a:spLocks noChangeArrowheads="1"/>
            </p:cNvSpPr>
            <p:nvPr/>
          </p:nvSpPr>
          <p:spPr bwMode="auto">
            <a:xfrm>
              <a:off x="1681"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2</a:t>
              </a:r>
            </a:p>
          </p:txBody>
        </p:sp>
        <p:sp>
          <p:nvSpPr>
            <p:cNvPr id="49170" name="Line 37"/>
            <p:cNvSpPr>
              <a:spLocks noChangeShapeType="1"/>
            </p:cNvSpPr>
            <p:nvPr/>
          </p:nvSpPr>
          <p:spPr bwMode="auto">
            <a:xfrm flipV="1">
              <a:off x="2523"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1" name="Line 38"/>
            <p:cNvSpPr>
              <a:spLocks noChangeShapeType="1"/>
            </p:cNvSpPr>
            <p:nvPr/>
          </p:nvSpPr>
          <p:spPr bwMode="auto">
            <a:xfrm flipV="1">
              <a:off x="3345"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2" name="Line 39"/>
            <p:cNvSpPr>
              <a:spLocks noChangeShapeType="1"/>
            </p:cNvSpPr>
            <p:nvPr/>
          </p:nvSpPr>
          <p:spPr bwMode="auto">
            <a:xfrm flipV="1">
              <a:off x="4166"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3" name="Line 40"/>
            <p:cNvSpPr>
              <a:spLocks noChangeShapeType="1"/>
            </p:cNvSpPr>
            <p:nvPr/>
          </p:nvSpPr>
          <p:spPr bwMode="auto">
            <a:xfrm flipV="1">
              <a:off x="4988" y="2448"/>
              <a:ext cx="0" cy="444"/>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49174" name="Rectangle 41"/>
            <p:cNvSpPr>
              <a:spLocks noChangeArrowheads="1"/>
            </p:cNvSpPr>
            <p:nvPr/>
          </p:nvSpPr>
          <p:spPr bwMode="auto">
            <a:xfrm>
              <a:off x="2577"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3</a:t>
              </a:r>
            </a:p>
          </p:txBody>
        </p:sp>
        <p:sp>
          <p:nvSpPr>
            <p:cNvPr id="49175" name="Rectangle 42"/>
            <p:cNvSpPr>
              <a:spLocks noChangeArrowheads="1"/>
            </p:cNvSpPr>
            <p:nvPr/>
          </p:nvSpPr>
          <p:spPr bwMode="auto">
            <a:xfrm>
              <a:off x="3324"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4</a:t>
              </a:r>
            </a:p>
          </p:txBody>
        </p:sp>
        <p:sp>
          <p:nvSpPr>
            <p:cNvPr id="49176" name="Rectangle 43"/>
            <p:cNvSpPr>
              <a:spLocks noChangeArrowheads="1"/>
            </p:cNvSpPr>
            <p:nvPr/>
          </p:nvSpPr>
          <p:spPr bwMode="auto">
            <a:xfrm>
              <a:off x="4146" y="2457"/>
              <a:ext cx="61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Cycle 5</a:t>
              </a:r>
            </a:p>
          </p:txBody>
        </p:sp>
        <p:sp>
          <p:nvSpPr>
            <p:cNvPr id="49177" name="Rectangle 44"/>
            <p:cNvSpPr>
              <a:spLocks noChangeArrowheads="1"/>
            </p:cNvSpPr>
            <p:nvPr/>
          </p:nvSpPr>
          <p:spPr bwMode="auto">
            <a:xfrm>
              <a:off x="892"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78" name="Rectangle 45"/>
            <p:cNvSpPr>
              <a:spLocks noChangeArrowheads="1"/>
            </p:cNvSpPr>
            <p:nvPr/>
          </p:nvSpPr>
          <p:spPr bwMode="auto">
            <a:xfrm>
              <a:off x="1008" y="3649"/>
              <a:ext cx="541"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Ifetch</a:t>
              </a:r>
              <a:endParaRPr lang="en-US" sz="2000" b="1"/>
            </a:p>
          </p:txBody>
        </p:sp>
        <p:sp>
          <p:nvSpPr>
            <p:cNvPr id="49179" name="Rectangle 46"/>
            <p:cNvSpPr>
              <a:spLocks noChangeArrowheads="1"/>
            </p:cNvSpPr>
            <p:nvPr/>
          </p:nvSpPr>
          <p:spPr bwMode="auto">
            <a:xfrm>
              <a:off x="1714"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0" name="Rectangle 47"/>
            <p:cNvSpPr>
              <a:spLocks noChangeArrowheads="1"/>
            </p:cNvSpPr>
            <p:nvPr/>
          </p:nvSpPr>
          <p:spPr bwMode="auto">
            <a:xfrm>
              <a:off x="1728" y="3649"/>
              <a:ext cx="754"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Reg/Dec</a:t>
              </a:r>
            </a:p>
          </p:txBody>
        </p:sp>
        <p:sp>
          <p:nvSpPr>
            <p:cNvPr id="49181" name="Rectangle 48"/>
            <p:cNvSpPr>
              <a:spLocks noChangeArrowheads="1"/>
            </p:cNvSpPr>
            <p:nvPr/>
          </p:nvSpPr>
          <p:spPr bwMode="auto">
            <a:xfrm>
              <a:off x="2536" y="3609"/>
              <a:ext cx="796"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2" name="Rectangle 49"/>
            <p:cNvSpPr>
              <a:spLocks noChangeArrowheads="1"/>
            </p:cNvSpPr>
            <p:nvPr/>
          </p:nvSpPr>
          <p:spPr bwMode="auto">
            <a:xfrm>
              <a:off x="2688" y="3649"/>
              <a:ext cx="488"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Exec</a:t>
              </a:r>
              <a:endParaRPr lang="en-US" sz="2000" b="1"/>
            </a:p>
          </p:txBody>
        </p:sp>
        <p:sp>
          <p:nvSpPr>
            <p:cNvPr id="49183" name="Rectangle 50"/>
            <p:cNvSpPr>
              <a:spLocks noChangeArrowheads="1"/>
            </p:cNvSpPr>
            <p:nvPr/>
          </p:nvSpPr>
          <p:spPr bwMode="auto">
            <a:xfrm>
              <a:off x="3357"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4" name="Rectangle 51"/>
            <p:cNvSpPr>
              <a:spLocks noChangeArrowheads="1"/>
            </p:cNvSpPr>
            <p:nvPr/>
          </p:nvSpPr>
          <p:spPr bwMode="auto">
            <a:xfrm>
              <a:off x="3456" y="3649"/>
              <a:ext cx="479"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Mem</a:t>
              </a:r>
              <a:endParaRPr lang="en-US" sz="2000" b="1"/>
            </a:p>
          </p:txBody>
        </p:sp>
        <p:sp>
          <p:nvSpPr>
            <p:cNvPr id="49185" name="Rectangle 52"/>
            <p:cNvSpPr>
              <a:spLocks noChangeArrowheads="1"/>
            </p:cNvSpPr>
            <p:nvPr/>
          </p:nvSpPr>
          <p:spPr bwMode="auto">
            <a:xfrm>
              <a:off x="4179" y="3609"/>
              <a:ext cx="797" cy="3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9186" name="Rectangle 53"/>
            <p:cNvSpPr>
              <a:spLocks noChangeArrowheads="1"/>
            </p:cNvSpPr>
            <p:nvPr/>
          </p:nvSpPr>
          <p:spPr bwMode="auto">
            <a:xfrm>
              <a:off x="4368" y="3649"/>
              <a:ext cx="381" cy="273"/>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accent2"/>
                  </a:solidFill>
                </a:rPr>
                <a:t>WB</a:t>
              </a:r>
              <a:endParaRPr lang="en-US" sz="2000" b="1"/>
            </a:p>
          </p:txBody>
        </p:sp>
        <p:sp>
          <p:nvSpPr>
            <p:cNvPr id="49187" name="Rectangle 54"/>
            <p:cNvSpPr>
              <a:spLocks noChangeArrowheads="1"/>
            </p:cNvSpPr>
            <p:nvPr/>
          </p:nvSpPr>
          <p:spPr bwMode="auto">
            <a:xfrm>
              <a:off x="336" y="3583"/>
              <a:ext cx="458" cy="25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t>Load</a:t>
              </a:r>
            </a:p>
          </p:txBody>
        </p:sp>
      </p:grpSp>
      <p:sp>
        <p:nvSpPr>
          <p:cNvPr id="49157" name="Text Box 55"/>
          <p:cNvSpPr txBox="1">
            <a:spLocks noChangeArrowheads="1"/>
          </p:cNvSpPr>
          <p:nvPr/>
        </p:nvSpPr>
        <p:spPr bwMode="auto">
          <a:xfrm>
            <a:off x="7859713" y="6702425"/>
            <a:ext cx="1284287"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12</a:t>
            </a:fld>
            <a:endParaRPr lang="en-US" dirty="0"/>
          </a:p>
        </p:txBody>
      </p:sp>
    </p:spTree>
    <p:extLst>
      <p:ext uri="{BB962C8B-B14F-4D97-AF65-F5344CB8AC3E}">
        <p14:creationId xmlns:p14="http://schemas.microsoft.com/office/powerpoint/2010/main" val="36319895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2"/>
          <p:cNvGrpSpPr>
            <a:grpSpLocks/>
          </p:cNvGrpSpPr>
          <p:nvPr/>
        </p:nvGrpSpPr>
        <p:grpSpPr bwMode="auto">
          <a:xfrm>
            <a:off x="457200" y="2286000"/>
            <a:ext cx="8445500" cy="3128963"/>
            <a:chOff x="240" y="1200"/>
            <a:chExt cx="5320" cy="2261"/>
          </a:xfrm>
        </p:grpSpPr>
        <p:grpSp>
          <p:nvGrpSpPr>
            <p:cNvPr id="51207" name="Group 3"/>
            <p:cNvGrpSpPr>
              <a:grpSpLocks/>
            </p:cNvGrpSpPr>
            <p:nvPr/>
          </p:nvGrpSpPr>
          <p:grpSpPr bwMode="auto">
            <a:xfrm>
              <a:off x="296" y="1518"/>
              <a:ext cx="2624" cy="262"/>
              <a:chOff x="344" y="990"/>
              <a:chExt cx="2624" cy="262"/>
            </a:xfrm>
          </p:grpSpPr>
          <p:sp>
            <p:nvSpPr>
              <p:cNvPr id="51267" name="Rectangle 4"/>
              <p:cNvSpPr>
                <a:spLocks noChangeArrowheads="1"/>
              </p:cNvSpPr>
              <p:nvPr/>
            </p:nvSpPr>
            <p:spPr bwMode="auto">
              <a:xfrm>
                <a:off x="344"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8" name="Rectangle 5"/>
              <p:cNvSpPr>
                <a:spLocks noChangeArrowheads="1"/>
              </p:cNvSpPr>
              <p:nvPr/>
            </p:nvSpPr>
            <p:spPr bwMode="auto">
              <a:xfrm>
                <a:off x="371" y="990"/>
                <a:ext cx="51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IFetch</a:t>
                </a:r>
              </a:p>
            </p:txBody>
          </p:sp>
          <p:sp>
            <p:nvSpPr>
              <p:cNvPr id="51269" name="Rectangle 6"/>
              <p:cNvSpPr>
                <a:spLocks noChangeArrowheads="1"/>
              </p:cNvSpPr>
              <p:nvPr/>
            </p:nvSpPr>
            <p:spPr bwMode="auto">
              <a:xfrm>
                <a:off x="872"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0" name="Rectangle 7"/>
              <p:cNvSpPr>
                <a:spLocks noChangeArrowheads="1"/>
              </p:cNvSpPr>
              <p:nvPr/>
            </p:nvSpPr>
            <p:spPr bwMode="auto">
              <a:xfrm>
                <a:off x="1400"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1" name="Rectangle 8"/>
              <p:cNvSpPr>
                <a:spLocks noChangeArrowheads="1"/>
              </p:cNvSpPr>
              <p:nvPr/>
            </p:nvSpPr>
            <p:spPr bwMode="auto">
              <a:xfrm>
                <a:off x="1928"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2" name="Rectangle 9"/>
              <p:cNvSpPr>
                <a:spLocks noChangeArrowheads="1"/>
              </p:cNvSpPr>
              <p:nvPr/>
            </p:nvSpPr>
            <p:spPr bwMode="auto">
              <a:xfrm>
                <a:off x="2456" y="101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73" name="Rectangle 10"/>
              <p:cNvSpPr>
                <a:spLocks noChangeArrowheads="1"/>
              </p:cNvSpPr>
              <p:nvPr/>
            </p:nvSpPr>
            <p:spPr bwMode="auto">
              <a:xfrm>
                <a:off x="851" y="990"/>
                <a:ext cx="370"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Dec</a:t>
                </a:r>
              </a:p>
            </p:txBody>
          </p:sp>
          <p:sp>
            <p:nvSpPr>
              <p:cNvPr id="51274" name="Rectangle 11"/>
              <p:cNvSpPr>
                <a:spLocks noChangeArrowheads="1"/>
              </p:cNvSpPr>
              <p:nvPr/>
            </p:nvSpPr>
            <p:spPr bwMode="auto">
              <a:xfrm>
                <a:off x="1379" y="990"/>
                <a:ext cx="43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Exec</a:t>
                </a:r>
              </a:p>
            </p:txBody>
          </p:sp>
          <p:sp>
            <p:nvSpPr>
              <p:cNvPr id="51275" name="Rectangle 12"/>
              <p:cNvSpPr>
                <a:spLocks noChangeArrowheads="1"/>
              </p:cNvSpPr>
              <p:nvPr/>
            </p:nvSpPr>
            <p:spPr bwMode="auto">
              <a:xfrm>
                <a:off x="1907" y="990"/>
                <a:ext cx="434"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Mem</a:t>
                </a:r>
              </a:p>
            </p:txBody>
          </p:sp>
          <p:sp>
            <p:nvSpPr>
              <p:cNvPr id="51276" name="Rectangle 13"/>
              <p:cNvSpPr>
                <a:spLocks noChangeArrowheads="1"/>
              </p:cNvSpPr>
              <p:nvPr/>
            </p:nvSpPr>
            <p:spPr bwMode="auto">
              <a:xfrm>
                <a:off x="2483" y="990"/>
                <a:ext cx="346" cy="26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WB</a:t>
                </a:r>
              </a:p>
            </p:txBody>
          </p:sp>
        </p:grpSp>
        <p:grpSp>
          <p:nvGrpSpPr>
            <p:cNvPr id="51208" name="Group 14"/>
            <p:cNvGrpSpPr>
              <a:grpSpLocks/>
            </p:cNvGrpSpPr>
            <p:nvPr/>
          </p:nvGrpSpPr>
          <p:grpSpPr bwMode="auto">
            <a:xfrm>
              <a:off x="824" y="1854"/>
              <a:ext cx="2624" cy="263"/>
              <a:chOff x="872" y="1326"/>
              <a:chExt cx="2624" cy="263"/>
            </a:xfrm>
          </p:grpSpPr>
          <p:sp>
            <p:nvSpPr>
              <p:cNvPr id="51257" name="Rectangle 15"/>
              <p:cNvSpPr>
                <a:spLocks noChangeArrowheads="1"/>
              </p:cNvSpPr>
              <p:nvPr/>
            </p:nvSpPr>
            <p:spPr bwMode="auto">
              <a:xfrm>
                <a:off x="872"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8" name="Rectangle 16"/>
              <p:cNvSpPr>
                <a:spLocks noChangeArrowheads="1"/>
              </p:cNvSpPr>
              <p:nvPr/>
            </p:nvSpPr>
            <p:spPr bwMode="auto">
              <a:xfrm>
                <a:off x="899" y="1326"/>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IFetch</a:t>
                </a:r>
              </a:p>
            </p:txBody>
          </p:sp>
          <p:sp>
            <p:nvSpPr>
              <p:cNvPr id="51259" name="Rectangle 17"/>
              <p:cNvSpPr>
                <a:spLocks noChangeArrowheads="1"/>
              </p:cNvSpPr>
              <p:nvPr/>
            </p:nvSpPr>
            <p:spPr bwMode="auto">
              <a:xfrm>
                <a:off x="1400"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0" name="Rectangle 18"/>
              <p:cNvSpPr>
                <a:spLocks noChangeArrowheads="1"/>
              </p:cNvSpPr>
              <p:nvPr/>
            </p:nvSpPr>
            <p:spPr bwMode="auto">
              <a:xfrm>
                <a:off x="1928"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1" name="Rectangle 19"/>
              <p:cNvSpPr>
                <a:spLocks noChangeArrowheads="1"/>
              </p:cNvSpPr>
              <p:nvPr/>
            </p:nvSpPr>
            <p:spPr bwMode="auto">
              <a:xfrm>
                <a:off x="2456"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2" name="Rectangle 20"/>
              <p:cNvSpPr>
                <a:spLocks noChangeArrowheads="1"/>
              </p:cNvSpPr>
              <p:nvPr/>
            </p:nvSpPr>
            <p:spPr bwMode="auto">
              <a:xfrm>
                <a:off x="2984" y="1352"/>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63" name="Rectangle 21"/>
              <p:cNvSpPr>
                <a:spLocks noChangeArrowheads="1"/>
              </p:cNvSpPr>
              <p:nvPr/>
            </p:nvSpPr>
            <p:spPr bwMode="auto">
              <a:xfrm>
                <a:off x="1379" y="1326"/>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Dec</a:t>
                </a:r>
              </a:p>
            </p:txBody>
          </p:sp>
          <p:sp>
            <p:nvSpPr>
              <p:cNvPr id="51264" name="Rectangle 22"/>
              <p:cNvSpPr>
                <a:spLocks noChangeArrowheads="1"/>
              </p:cNvSpPr>
              <p:nvPr/>
            </p:nvSpPr>
            <p:spPr bwMode="auto">
              <a:xfrm>
                <a:off x="1907" y="1326"/>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Exec</a:t>
                </a:r>
              </a:p>
            </p:txBody>
          </p:sp>
          <p:sp>
            <p:nvSpPr>
              <p:cNvPr id="51265" name="Rectangle 23"/>
              <p:cNvSpPr>
                <a:spLocks noChangeArrowheads="1"/>
              </p:cNvSpPr>
              <p:nvPr/>
            </p:nvSpPr>
            <p:spPr bwMode="auto">
              <a:xfrm>
                <a:off x="2435" y="1326"/>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Mem</a:t>
                </a:r>
              </a:p>
            </p:txBody>
          </p:sp>
          <p:sp>
            <p:nvSpPr>
              <p:cNvPr id="51266" name="Rectangle 24"/>
              <p:cNvSpPr>
                <a:spLocks noChangeArrowheads="1"/>
              </p:cNvSpPr>
              <p:nvPr/>
            </p:nvSpPr>
            <p:spPr bwMode="auto">
              <a:xfrm>
                <a:off x="3011" y="1326"/>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1"/>
                    </a:solidFill>
                  </a:rPr>
                  <a:t>WB</a:t>
                </a:r>
              </a:p>
            </p:txBody>
          </p:sp>
        </p:grpSp>
        <p:grpSp>
          <p:nvGrpSpPr>
            <p:cNvPr id="51209" name="Group 25"/>
            <p:cNvGrpSpPr>
              <a:grpSpLocks/>
            </p:cNvGrpSpPr>
            <p:nvPr/>
          </p:nvGrpSpPr>
          <p:grpSpPr bwMode="auto">
            <a:xfrm>
              <a:off x="1352" y="2190"/>
              <a:ext cx="2624" cy="263"/>
              <a:chOff x="1400" y="1662"/>
              <a:chExt cx="2624" cy="263"/>
            </a:xfrm>
          </p:grpSpPr>
          <p:sp>
            <p:nvSpPr>
              <p:cNvPr id="51247" name="Rectangle 26"/>
              <p:cNvSpPr>
                <a:spLocks noChangeArrowheads="1"/>
              </p:cNvSpPr>
              <p:nvPr/>
            </p:nvSpPr>
            <p:spPr bwMode="auto">
              <a:xfrm>
                <a:off x="1400"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8" name="Rectangle 27"/>
              <p:cNvSpPr>
                <a:spLocks noChangeArrowheads="1"/>
              </p:cNvSpPr>
              <p:nvPr/>
            </p:nvSpPr>
            <p:spPr bwMode="auto">
              <a:xfrm>
                <a:off x="1427" y="1662"/>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IFetch</a:t>
                </a:r>
              </a:p>
            </p:txBody>
          </p:sp>
          <p:sp>
            <p:nvSpPr>
              <p:cNvPr id="51249" name="Rectangle 28"/>
              <p:cNvSpPr>
                <a:spLocks noChangeArrowheads="1"/>
              </p:cNvSpPr>
              <p:nvPr/>
            </p:nvSpPr>
            <p:spPr bwMode="auto">
              <a:xfrm>
                <a:off x="1928"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0" name="Rectangle 29"/>
              <p:cNvSpPr>
                <a:spLocks noChangeArrowheads="1"/>
              </p:cNvSpPr>
              <p:nvPr/>
            </p:nvSpPr>
            <p:spPr bwMode="auto">
              <a:xfrm>
                <a:off x="2456"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1" name="Rectangle 30"/>
              <p:cNvSpPr>
                <a:spLocks noChangeArrowheads="1"/>
              </p:cNvSpPr>
              <p:nvPr/>
            </p:nvSpPr>
            <p:spPr bwMode="auto">
              <a:xfrm>
                <a:off x="2984"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2" name="Rectangle 31"/>
              <p:cNvSpPr>
                <a:spLocks noChangeArrowheads="1"/>
              </p:cNvSpPr>
              <p:nvPr/>
            </p:nvSpPr>
            <p:spPr bwMode="auto">
              <a:xfrm>
                <a:off x="3512" y="1688"/>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53" name="Rectangle 32"/>
              <p:cNvSpPr>
                <a:spLocks noChangeArrowheads="1"/>
              </p:cNvSpPr>
              <p:nvPr/>
            </p:nvSpPr>
            <p:spPr bwMode="auto">
              <a:xfrm>
                <a:off x="1907" y="1662"/>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Dec</a:t>
                </a:r>
              </a:p>
            </p:txBody>
          </p:sp>
          <p:sp>
            <p:nvSpPr>
              <p:cNvPr id="51254" name="Rectangle 33"/>
              <p:cNvSpPr>
                <a:spLocks noChangeArrowheads="1"/>
              </p:cNvSpPr>
              <p:nvPr/>
            </p:nvSpPr>
            <p:spPr bwMode="auto">
              <a:xfrm>
                <a:off x="2435" y="1662"/>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Exec</a:t>
                </a:r>
              </a:p>
            </p:txBody>
          </p:sp>
          <p:sp>
            <p:nvSpPr>
              <p:cNvPr id="51255" name="Rectangle 34"/>
              <p:cNvSpPr>
                <a:spLocks noChangeArrowheads="1"/>
              </p:cNvSpPr>
              <p:nvPr/>
            </p:nvSpPr>
            <p:spPr bwMode="auto">
              <a:xfrm>
                <a:off x="2963" y="1662"/>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Mem</a:t>
                </a:r>
              </a:p>
            </p:txBody>
          </p:sp>
          <p:sp>
            <p:nvSpPr>
              <p:cNvPr id="51256" name="Rectangle 35"/>
              <p:cNvSpPr>
                <a:spLocks noChangeArrowheads="1"/>
              </p:cNvSpPr>
              <p:nvPr/>
            </p:nvSpPr>
            <p:spPr bwMode="auto">
              <a:xfrm>
                <a:off x="3539" y="1662"/>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accent2"/>
                    </a:solidFill>
                  </a:rPr>
                  <a:t>WB</a:t>
                </a:r>
              </a:p>
            </p:txBody>
          </p:sp>
        </p:grpSp>
        <p:grpSp>
          <p:nvGrpSpPr>
            <p:cNvPr id="51210" name="Group 36"/>
            <p:cNvGrpSpPr>
              <a:grpSpLocks/>
            </p:cNvGrpSpPr>
            <p:nvPr/>
          </p:nvGrpSpPr>
          <p:grpSpPr bwMode="auto">
            <a:xfrm>
              <a:off x="1880" y="2526"/>
              <a:ext cx="2624" cy="263"/>
              <a:chOff x="1928" y="1998"/>
              <a:chExt cx="2624" cy="263"/>
            </a:xfrm>
          </p:grpSpPr>
          <p:sp>
            <p:nvSpPr>
              <p:cNvPr id="51237" name="Rectangle 37"/>
              <p:cNvSpPr>
                <a:spLocks noChangeArrowheads="1"/>
              </p:cNvSpPr>
              <p:nvPr/>
            </p:nvSpPr>
            <p:spPr bwMode="auto">
              <a:xfrm>
                <a:off x="1928"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8" name="Rectangle 38"/>
              <p:cNvSpPr>
                <a:spLocks noChangeArrowheads="1"/>
              </p:cNvSpPr>
              <p:nvPr/>
            </p:nvSpPr>
            <p:spPr bwMode="auto">
              <a:xfrm>
                <a:off x="1955" y="1998"/>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IFetch</a:t>
                </a:r>
              </a:p>
            </p:txBody>
          </p:sp>
          <p:sp>
            <p:nvSpPr>
              <p:cNvPr id="51239" name="Rectangle 39"/>
              <p:cNvSpPr>
                <a:spLocks noChangeArrowheads="1"/>
              </p:cNvSpPr>
              <p:nvPr/>
            </p:nvSpPr>
            <p:spPr bwMode="auto">
              <a:xfrm>
                <a:off x="2456"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0" name="Rectangle 40"/>
              <p:cNvSpPr>
                <a:spLocks noChangeArrowheads="1"/>
              </p:cNvSpPr>
              <p:nvPr/>
            </p:nvSpPr>
            <p:spPr bwMode="auto">
              <a:xfrm>
                <a:off x="2984"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1" name="Rectangle 41"/>
              <p:cNvSpPr>
                <a:spLocks noChangeArrowheads="1"/>
              </p:cNvSpPr>
              <p:nvPr/>
            </p:nvSpPr>
            <p:spPr bwMode="auto">
              <a:xfrm>
                <a:off x="3512"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2" name="Rectangle 42"/>
              <p:cNvSpPr>
                <a:spLocks noChangeArrowheads="1"/>
              </p:cNvSpPr>
              <p:nvPr/>
            </p:nvSpPr>
            <p:spPr bwMode="auto">
              <a:xfrm>
                <a:off x="4040" y="2024"/>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43" name="Rectangle 43"/>
              <p:cNvSpPr>
                <a:spLocks noChangeArrowheads="1"/>
              </p:cNvSpPr>
              <p:nvPr/>
            </p:nvSpPr>
            <p:spPr bwMode="auto">
              <a:xfrm>
                <a:off x="2435" y="1998"/>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Dec</a:t>
                </a:r>
              </a:p>
            </p:txBody>
          </p:sp>
          <p:sp>
            <p:nvSpPr>
              <p:cNvPr id="51244" name="Rectangle 44"/>
              <p:cNvSpPr>
                <a:spLocks noChangeArrowheads="1"/>
              </p:cNvSpPr>
              <p:nvPr/>
            </p:nvSpPr>
            <p:spPr bwMode="auto">
              <a:xfrm>
                <a:off x="2963" y="1998"/>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Exec</a:t>
                </a:r>
              </a:p>
            </p:txBody>
          </p:sp>
          <p:sp>
            <p:nvSpPr>
              <p:cNvPr id="51245" name="Rectangle 45"/>
              <p:cNvSpPr>
                <a:spLocks noChangeArrowheads="1"/>
              </p:cNvSpPr>
              <p:nvPr/>
            </p:nvSpPr>
            <p:spPr bwMode="auto">
              <a:xfrm>
                <a:off x="3491" y="1998"/>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Mem</a:t>
                </a:r>
              </a:p>
            </p:txBody>
          </p:sp>
          <p:sp>
            <p:nvSpPr>
              <p:cNvPr id="51246" name="Rectangle 46"/>
              <p:cNvSpPr>
                <a:spLocks noChangeArrowheads="1"/>
              </p:cNvSpPr>
              <p:nvPr/>
            </p:nvSpPr>
            <p:spPr bwMode="auto">
              <a:xfrm>
                <a:off x="4067" y="1998"/>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005400"/>
                    </a:solidFill>
                  </a:rPr>
                  <a:t>WB</a:t>
                </a:r>
              </a:p>
            </p:txBody>
          </p:sp>
        </p:grpSp>
        <p:grpSp>
          <p:nvGrpSpPr>
            <p:cNvPr id="51211" name="Group 47"/>
            <p:cNvGrpSpPr>
              <a:grpSpLocks/>
            </p:cNvGrpSpPr>
            <p:nvPr/>
          </p:nvGrpSpPr>
          <p:grpSpPr bwMode="auto">
            <a:xfrm>
              <a:off x="2408" y="2862"/>
              <a:ext cx="2624" cy="263"/>
              <a:chOff x="2456" y="2334"/>
              <a:chExt cx="2624" cy="263"/>
            </a:xfrm>
          </p:grpSpPr>
          <p:sp>
            <p:nvSpPr>
              <p:cNvPr id="51227" name="Rectangle 48"/>
              <p:cNvSpPr>
                <a:spLocks noChangeArrowheads="1"/>
              </p:cNvSpPr>
              <p:nvPr/>
            </p:nvSpPr>
            <p:spPr bwMode="auto">
              <a:xfrm>
                <a:off x="2456"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8" name="Rectangle 49"/>
              <p:cNvSpPr>
                <a:spLocks noChangeArrowheads="1"/>
              </p:cNvSpPr>
              <p:nvPr/>
            </p:nvSpPr>
            <p:spPr bwMode="auto">
              <a:xfrm>
                <a:off x="2483" y="2334"/>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IFetch</a:t>
                </a:r>
              </a:p>
            </p:txBody>
          </p:sp>
          <p:sp>
            <p:nvSpPr>
              <p:cNvPr id="51229" name="Rectangle 50"/>
              <p:cNvSpPr>
                <a:spLocks noChangeArrowheads="1"/>
              </p:cNvSpPr>
              <p:nvPr/>
            </p:nvSpPr>
            <p:spPr bwMode="auto">
              <a:xfrm>
                <a:off x="2984"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0" name="Rectangle 51"/>
              <p:cNvSpPr>
                <a:spLocks noChangeArrowheads="1"/>
              </p:cNvSpPr>
              <p:nvPr/>
            </p:nvSpPr>
            <p:spPr bwMode="auto">
              <a:xfrm>
                <a:off x="3512"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1" name="Rectangle 52"/>
              <p:cNvSpPr>
                <a:spLocks noChangeArrowheads="1"/>
              </p:cNvSpPr>
              <p:nvPr/>
            </p:nvSpPr>
            <p:spPr bwMode="auto">
              <a:xfrm>
                <a:off x="4040"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2" name="Rectangle 53"/>
              <p:cNvSpPr>
                <a:spLocks noChangeArrowheads="1"/>
              </p:cNvSpPr>
              <p:nvPr/>
            </p:nvSpPr>
            <p:spPr bwMode="auto">
              <a:xfrm>
                <a:off x="4568" y="2360"/>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33" name="Rectangle 54"/>
              <p:cNvSpPr>
                <a:spLocks noChangeArrowheads="1"/>
              </p:cNvSpPr>
              <p:nvPr/>
            </p:nvSpPr>
            <p:spPr bwMode="auto">
              <a:xfrm>
                <a:off x="2963" y="2334"/>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Dec</a:t>
                </a:r>
              </a:p>
            </p:txBody>
          </p:sp>
          <p:sp>
            <p:nvSpPr>
              <p:cNvPr id="51234" name="Rectangle 55"/>
              <p:cNvSpPr>
                <a:spLocks noChangeArrowheads="1"/>
              </p:cNvSpPr>
              <p:nvPr/>
            </p:nvSpPr>
            <p:spPr bwMode="auto">
              <a:xfrm>
                <a:off x="3491" y="2334"/>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Exec</a:t>
                </a:r>
              </a:p>
            </p:txBody>
          </p:sp>
          <p:sp>
            <p:nvSpPr>
              <p:cNvPr id="51235" name="Rectangle 56"/>
              <p:cNvSpPr>
                <a:spLocks noChangeArrowheads="1"/>
              </p:cNvSpPr>
              <p:nvPr/>
            </p:nvSpPr>
            <p:spPr bwMode="auto">
              <a:xfrm>
                <a:off x="4019" y="2334"/>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Mem</a:t>
                </a:r>
              </a:p>
            </p:txBody>
          </p:sp>
          <p:sp>
            <p:nvSpPr>
              <p:cNvPr id="51236" name="Rectangle 57"/>
              <p:cNvSpPr>
                <a:spLocks noChangeArrowheads="1"/>
              </p:cNvSpPr>
              <p:nvPr/>
            </p:nvSpPr>
            <p:spPr bwMode="auto">
              <a:xfrm>
                <a:off x="4595" y="2334"/>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2"/>
                    </a:solidFill>
                  </a:rPr>
                  <a:t>WB</a:t>
                </a:r>
              </a:p>
            </p:txBody>
          </p:sp>
        </p:grpSp>
        <p:grpSp>
          <p:nvGrpSpPr>
            <p:cNvPr id="51212" name="Group 58"/>
            <p:cNvGrpSpPr>
              <a:grpSpLocks/>
            </p:cNvGrpSpPr>
            <p:nvPr/>
          </p:nvGrpSpPr>
          <p:grpSpPr bwMode="auto">
            <a:xfrm>
              <a:off x="2936" y="3198"/>
              <a:ext cx="2624" cy="263"/>
              <a:chOff x="2984" y="2670"/>
              <a:chExt cx="2624" cy="263"/>
            </a:xfrm>
          </p:grpSpPr>
          <p:sp>
            <p:nvSpPr>
              <p:cNvPr id="51217" name="Rectangle 59"/>
              <p:cNvSpPr>
                <a:spLocks noChangeArrowheads="1"/>
              </p:cNvSpPr>
              <p:nvPr/>
            </p:nvSpPr>
            <p:spPr bwMode="auto">
              <a:xfrm>
                <a:off x="2984"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8" name="Rectangle 60"/>
              <p:cNvSpPr>
                <a:spLocks noChangeArrowheads="1"/>
              </p:cNvSpPr>
              <p:nvPr/>
            </p:nvSpPr>
            <p:spPr bwMode="auto">
              <a:xfrm>
                <a:off x="3011" y="2670"/>
                <a:ext cx="51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IFetch</a:t>
                </a:r>
              </a:p>
            </p:txBody>
          </p:sp>
          <p:sp>
            <p:nvSpPr>
              <p:cNvPr id="51219" name="Rectangle 61"/>
              <p:cNvSpPr>
                <a:spLocks noChangeArrowheads="1"/>
              </p:cNvSpPr>
              <p:nvPr/>
            </p:nvSpPr>
            <p:spPr bwMode="auto">
              <a:xfrm>
                <a:off x="3512"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0" name="Rectangle 62"/>
              <p:cNvSpPr>
                <a:spLocks noChangeArrowheads="1"/>
              </p:cNvSpPr>
              <p:nvPr/>
            </p:nvSpPr>
            <p:spPr bwMode="auto">
              <a:xfrm>
                <a:off x="4040"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1" name="Rectangle 63"/>
              <p:cNvSpPr>
                <a:spLocks noChangeArrowheads="1"/>
              </p:cNvSpPr>
              <p:nvPr/>
            </p:nvSpPr>
            <p:spPr bwMode="auto">
              <a:xfrm>
                <a:off x="4568"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2" name="Rectangle 64"/>
              <p:cNvSpPr>
                <a:spLocks noChangeArrowheads="1"/>
              </p:cNvSpPr>
              <p:nvPr/>
            </p:nvSpPr>
            <p:spPr bwMode="auto">
              <a:xfrm>
                <a:off x="5096" y="2696"/>
                <a:ext cx="512" cy="2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3" name="Rectangle 65"/>
              <p:cNvSpPr>
                <a:spLocks noChangeArrowheads="1"/>
              </p:cNvSpPr>
              <p:nvPr/>
            </p:nvSpPr>
            <p:spPr bwMode="auto">
              <a:xfrm>
                <a:off x="3491" y="2670"/>
                <a:ext cx="37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Dec</a:t>
                </a:r>
              </a:p>
            </p:txBody>
          </p:sp>
          <p:sp>
            <p:nvSpPr>
              <p:cNvPr id="51224" name="Rectangle 66"/>
              <p:cNvSpPr>
                <a:spLocks noChangeArrowheads="1"/>
              </p:cNvSpPr>
              <p:nvPr/>
            </p:nvSpPr>
            <p:spPr bwMode="auto">
              <a:xfrm>
                <a:off x="4019" y="267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Exec</a:t>
                </a:r>
              </a:p>
            </p:txBody>
          </p:sp>
          <p:sp>
            <p:nvSpPr>
              <p:cNvPr id="51225" name="Rectangle 67"/>
              <p:cNvSpPr>
                <a:spLocks noChangeArrowheads="1"/>
              </p:cNvSpPr>
              <p:nvPr/>
            </p:nvSpPr>
            <p:spPr bwMode="auto">
              <a:xfrm>
                <a:off x="4547" y="267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Mem</a:t>
                </a:r>
              </a:p>
            </p:txBody>
          </p:sp>
          <p:sp>
            <p:nvSpPr>
              <p:cNvPr id="51226" name="Rectangle 68"/>
              <p:cNvSpPr>
                <a:spLocks noChangeArrowheads="1"/>
              </p:cNvSpPr>
              <p:nvPr/>
            </p:nvSpPr>
            <p:spPr bwMode="auto">
              <a:xfrm>
                <a:off x="5123" y="2670"/>
                <a:ext cx="346"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t>WB</a:t>
                </a:r>
              </a:p>
            </p:txBody>
          </p:sp>
        </p:grpSp>
        <p:sp>
          <p:nvSpPr>
            <p:cNvPr id="51213" name="Line 69"/>
            <p:cNvSpPr>
              <a:spLocks noChangeShapeType="1"/>
            </p:cNvSpPr>
            <p:nvPr/>
          </p:nvSpPr>
          <p:spPr bwMode="auto">
            <a:xfrm>
              <a:off x="240" y="1440"/>
              <a:ext cx="0" cy="1912"/>
            </a:xfrm>
            <a:prstGeom prst="line">
              <a:avLst/>
            </a:prstGeom>
            <a:noFill/>
            <a:ln w="25400">
              <a:solidFill>
                <a:srgbClr val="800000"/>
              </a:solidFill>
              <a:round/>
              <a:headEnd/>
              <a:tailEnd type="triangle" w="med" len="med"/>
            </a:ln>
          </p:spPr>
          <p:txBody>
            <a:bodyPr wrap="none" anchor="ctr">
              <a:prstTxWarp prst="textNoShape">
                <a:avLst/>
              </a:prstTxWarp>
            </a:bodyPr>
            <a:lstStyle/>
            <a:p>
              <a:endParaRPr lang="en-US"/>
            </a:p>
          </p:txBody>
        </p:sp>
        <p:sp>
          <p:nvSpPr>
            <p:cNvPr id="51214" name="Rectangle 70"/>
            <p:cNvSpPr>
              <a:spLocks noChangeArrowheads="1"/>
            </p:cNvSpPr>
            <p:nvPr/>
          </p:nvSpPr>
          <p:spPr bwMode="auto">
            <a:xfrm>
              <a:off x="275" y="3102"/>
              <a:ext cx="1010"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800000"/>
                  </a:solidFill>
                </a:rPr>
                <a:t>Program Flow</a:t>
              </a:r>
            </a:p>
          </p:txBody>
        </p:sp>
        <p:sp>
          <p:nvSpPr>
            <p:cNvPr id="51215" name="Line 71"/>
            <p:cNvSpPr>
              <a:spLocks noChangeShapeType="1"/>
            </p:cNvSpPr>
            <p:nvPr/>
          </p:nvSpPr>
          <p:spPr bwMode="auto">
            <a:xfrm>
              <a:off x="248" y="1440"/>
              <a:ext cx="4832" cy="0"/>
            </a:xfrm>
            <a:prstGeom prst="line">
              <a:avLst/>
            </a:prstGeom>
            <a:noFill/>
            <a:ln w="25400">
              <a:solidFill>
                <a:srgbClr val="800000"/>
              </a:solidFill>
              <a:round/>
              <a:headEnd/>
              <a:tailEnd type="triangle" w="med" len="med"/>
            </a:ln>
          </p:spPr>
          <p:txBody>
            <a:bodyPr wrap="none" anchor="ctr">
              <a:prstTxWarp prst="textNoShape">
                <a:avLst/>
              </a:prstTxWarp>
            </a:bodyPr>
            <a:lstStyle/>
            <a:p>
              <a:endParaRPr lang="en-US"/>
            </a:p>
          </p:txBody>
        </p:sp>
        <p:sp>
          <p:nvSpPr>
            <p:cNvPr id="51216" name="Rectangle 72"/>
            <p:cNvSpPr>
              <a:spLocks noChangeArrowheads="1"/>
            </p:cNvSpPr>
            <p:nvPr/>
          </p:nvSpPr>
          <p:spPr bwMode="auto">
            <a:xfrm>
              <a:off x="5040" y="1200"/>
              <a:ext cx="434" cy="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rgbClr val="800000"/>
                  </a:solidFill>
                </a:rPr>
                <a:t>Time</a:t>
              </a:r>
            </a:p>
          </p:txBody>
        </p:sp>
      </p:grpSp>
      <p:sp>
        <p:nvSpPr>
          <p:cNvPr id="726089" name="Rectangle 73"/>
          <p:cNvSpPr>
            <a:spLocks noChangeArrowheads="1"/>
          </p:cNvSpPr>
          <p:nvPr/>
        </p:nvSpPr>
        <p:spPr bwMode="auto">
          <a:xfrm>
            <a:off x="762000" y="6400800"/>
            <a:ext cx="8077200" cy="355600"/>
          </a:xfrm>
          <a:prstGeom prst="rect">
            <a:avLst/>
          </a:prstGeom>
          <a:solidFill>
            <a:srgbClr val="FFFF66"/>
          </a:solidFill>
          <a:ln w="12700">
            <a:noFill/>
            <a:miter lim="800000"/>
            <a:headEnd/>
            <a:tailEnd/>
          </a:ln>
          <a:effectLst>
            <a:outerShdw blurRad="63500" dist="38099" dir="2700000" algn="ctr" rotWithShape="0">
              <a:schemeClr val="bg2">
                <a:alpha val="74998"/>
              </a:schemeClr>
            </a:outerShdw>
          </a:effectLst>
        </p:spPr>
        <p:txBody>
          <a:bodyPr lIns="63500" tIns="25400" rIns="63500" bIns="25400">
            <a:prstTxWarp prst="textNoShape">
              <a:avLst/>
            </a:prstTxWarp>
            <a:spAutoFit/>
          </a:bodyPr>
          <a:lstStyle/>
          <a:p>
            <a:pPr marL="203200" indent="-203200" eaLnBrk="1" hangingPunct="1">
              <a:spcBef>
                <a:spcPct val="20000"/>
              </a:spcBef>
              <a:buClr>
                <a:srgbClr val="FF0000"/>
              </a:buClr>
              <a:defRPr/>
            </a:pPr>
            <a:r>
              <a:rPr lang="en-US" sz="2000"/>
              <a:t> Pipelining improves performance by increasing instruction throughput</a:t>
            </a:r>
            <a:endParaRPr lang="en-US" sz="2000" i="1"/>
          </a:p>
        </p:txBody>
      </p:sp>
      <p:sp>
        <p:nvSpPr>
          <p:cNvPr id="726090" name="Rectangle 74"/>
          <p:cNvSpPr>
            <a:spLocks noGrp="1" noChangeArrowheads="1"/>
          </p:cNvSpPr>
          <p:nvPr>
            <p:ph type="title"/>
          </p:nvPr>
        </p:nvSpPr>
        <p:spPr/>
        <p:txBody>
          <a:bodyPr/>
          <a:lstStyle/>
          <a:p>
            <a:pPr>
              <a:defRPr/>
            </a:pPr>
            <a:r>
              <a:rPr lang="en-US"/>
              <a:t>Instruction Pipelining</a:t>
            </a:r>
          </a:p>
        </p:txBody>
      </p:sp>
      <p:sp>
        <p:nvSpPr>
          <p:cNvPr id="51206" name="Rectangle 75"/>
          <p:cNvSpPr>
            <a:spLocks noGrp="1" noChangeArrowheads="1"/>
          </p:cNvSpPr>
          <p:nvPr>
            <p:ph type="body" sz="half" idx="1"/>
          </p:nvPr>
        </p:nvSpPr>
        <p:spPr/>
        <p:txBody>
          <a:bodyPr/>
          <a:lstStyle/>
          <a:p>
            <a:r>
              <a:rPr lang="en-US" sz="2400"/>
              <a:t>Start handling next instruction while the current instruction is in progress</a:t>
            </a:r>
          </a:p>
          <a:p>
            <a:r>
              <a:rPr lang="en-US" sz="2400"/>
              <a:t>Feasible when different devices at different stages</a:t>
            </a:r>
            <a:endParaRPr lang="en-US" sz="2800"/>
          </a:p>
        </p:txBody>
      </p:sp>
      <p:graphicFrame>
        <p:nvGraphicFramePr>
          <p:cNvPr id="51202" name="Object 2"/>
          <p:cNvGraphicFramePr>
            <a:graphicFrameLocks noGrp="1" noChangeAspect="1"/>
          </p:cNvGraphicFramePr>
          <p:nvPr>
            <p:ph sz="half" idx="2"/>
          </p:nvPr>
        </p:nvGraphicFramePr>
        <p:xfrm>
          <a:off x="533400" y="5486400"/>
          <a:ext cx="7924800" cy="715963"/>
        </p:xfrm>
        <a:graphic>
          <a:graphicData uri="http://schemas.openxmlformats.org/presentationml/2006/ole">
            <mc:AlternateContent xmlns:mc="http://schemas.openxmlformats.org/markup-compatibility/2006">
              <mc:Choice xmlns:v="urn:schemas-microsoft-com:vml" Requires="v">
                <p:oleObj spid="_x0000_s1033" name="Equation" r:id="rId4" imgW="6604000" imgH="596900" progId="Equation.3">
                  <p:embed/>
                </p:oleObj>
              </mc:Choice>
              <mc:Fallback>
                <p:oleObj name="Equation" r:id="rId4" imgW="6604000" imgH="596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486400"/>
                        <a:ext cx="7924800" cy="71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CC2976BA-A1E0-3948-A6B4-B5BB26B47A07}" type="slidenum">
              <a:rPr lang="en-US" smtClean="0"/>
              <a:t>13</a:t>
            </a:fld>
            <a:endParaRPr lang="en-US" dirty="0"/>
          </a:p>
        </p:txBody>
      </p:sp>
    </p:spTree>
    <p:extLst>
      <p:ext uri="{BB962C8B-B14F-4D97-AF65-F5344CB8AC3E}">
        <p14:creationId xmlns:p14="http://schemas.microsoft.com/office/powerpoint/2010/main" val="36360683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Text Box 2"/>
          <p:cNvSpPr txBox="1">
            <a:spLocks noChangeArrowheads="1"/>
          </p:cNvSpPr>
          <p:nvPr/>
        </p:nvSpPr>
        <p:spPr bwMode="auto">
          <a:xfrm>
            <a:off x="762000" y="6384925"/>
            <a:ext cx="8153400" cy="396875"/>
          </a:xfrm>
          <a:prstGeom prst="rect">
            <a:avLst/>
          </a:prstGeom>
          <a:solidFill>
            <a:srgbClr val="FFFF66"/>
          </a:solidFill>
          <a:ln w="9525">
            <a:noFill/>
            <a:miter lim="800000"/>
            <a:headEnd/>
            <a:tailEnd/>
          </a:ln>
          <a:effectLst>
            <a:outerShdw blurRad="63500" dist="38099" dir="2700000" algn="ctr" rotWithShape="0">
              <a:schemeClr val="bg2">
                <a:alpha val="74998"/>
              </a:schemeClr>
            </a:outerShdw>
          </a:effectLst>
        </p:spPr>
        <p:txBody>
          <a:bodyPr>
            <a:prstTxWarp prst="textNoShape">
              <a:avLst/>
            </a:prstTxWarp>
            <a:spAutoFit/>
          </a:bodyPr>
          <a:lstStyle/>
          <a:p>
            <a:pPr>
              <a:spcBef>
                <a:spcPct val="50000"/>
              </a:spcBef>
              <a:defRPr/>
            </a:pPr>
            <a:r>
              <a:rPr lang="en-US" sz="2000" i="1"/>
              <a:t>Ideal and upper bound for speedup is number of stages in the pipeline</a:t>
            </a:r>
          </a:p>
        </p:txBody>
      </p:sp>
      <p:graphicFrame>
        <p:nvGraphicFramePr>
          <p:cNvPr id="53250" name="Object 2"/>
          <p:cNvGraphicFramePr>
            <a:graphicFrameLocks noChangeAspect="1"/>
          </p:cNvGraphicFramePr>
          <p:nvPr/>
        </p:nvGraphicFramePr>
        <p:xfrm>
          <a:off x="152400" y="1295400"/>
          <a:ext cx="8686800" cy="5029200"/>
        </p:xfrm>
        <a:graphic>
          <a:graphicData uri="http://schemas.openxmlformats.org/presentationml/2006/ole">
            <mc:AlternateContent xmlns:mc="http://schemas.openxmlformats.org/markup-compatibility/2006">
              <mc:Choice xmlns:v="urn:schemas-microsoft-com:vml" Requires="v">
                <p:oleObj spid="_x0000_s278537" name="Graphics Workshop Drawing" r:id="rId4" imgW="5393880" imgH="3362760" progId="">
                  <p:embed/>
                </p:oleObj>
              </mc:Choice>
              <mc:Fallback>
                <p:oleObj name="Graphics Workshop Drawing" r:id="rId4" imgW="5393880" imgH="33627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686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3252" name="Text Box 4"/>
          <p:cNvSpPr txBox="1">
            <a:spLocks noChangeArrowheads="1"/>
          </p:cNvSpPr>
          <p:nvPr/>
        </p:nvSpPr>
        <p:spPr bwMode="auto">
          <a:xfrm>
            <a:off x="6781800" y="4495800"/>
            <a:ext cx="2209800" cy="915988"/>
          </a:xfrm>
          <a:prstGeom prst="rect">
            <a:avLst/>
          </a:prstGeom>
          <a:noFill/>
          <a:ln w="9525">
            <a:noFill/>
            <a:miter lim="800000"/>
            <a:headEnd/>
            <a:tailEnd/>
          </a:ln>
        </p:spPr>
        <p:txBody>
          <a:bodyPr>
            <a:prstTxWarp prst="textNoShape">
              <a:avLst/>
            </a:prstTxWarp>
            <a:spAutoFit/>
          </a:bodyPr>
          <a:lstStyle/>
          <a:p>
            <a:pPr>
              <a:spcBef>
                <a:spcPct val="50000"/>
              </a:spcBef>
            </a:pPr>
            <a:r>
              <a:rPr lang="en-US" sz="1800">
                <a:solidFill>
                  <a:schemeClr val="accent2"/>
                </a:solidFill>
              </a:rPr>
              <a:t>Time between first &amp; fourth instructions is 3 </a:t>
            </a:r>
            <a:r>
              <a:rPr lang="en-US" sz="1800">
                <a:solidFill>
                  <a:schemeClr val="accent2"/>
                </a:solidFill>
                <a:sym typeface="Symbol" charset="2"/>
              </a:rPr>
              <a:t> 2 = </a:t>
            </a:r>
            <a:r>
              <a:rPr lang="en-US" sz="1800" b="1">
                <a:solidFill>
                  <a:srgbClr val="800000"/>
                </a:solidFill>
                <a:sym typeface="Symbol" charset="2"/>
              </a:rPr>
              <a:t>6</a:t>
            </a:r>
            <a:r>
              <a:rPr lang="en-US" sz="1800">
                <a:solidFill>
                  <a:schemeClr val="accent2"/>
                </a:solidFill>
                <a:sym typeface="Symbol" charset="2"/>
              </a:rPr>
              <a:t> ns</a:t>
            </a:r>
            <a:endParaRPr lang="en-US" sz="1800">
              <a:solidFill>
                <a:schemeClr val="accent2"/>
              </a:solidFill>
            </a:endParaRPr>
          </a:p>
        </p:txBody>
      </p:sp>
      <p:sp>
        <p:nvSpPr>
          <p:cNvPr id="53253" name="Text Box 5"/>
          <p:cNvSpPr txBox="1">
            <a:spLocks noChangeArrowheads="1"/>
          </p:cNvSpPr>
          <p:nvPr/>
        </p:nvSpPr>
        <p:spPr bwMode="auto">
          <a:xfrm>
            <a:off x="1981200" y="2819400"/>
            <a:ext cx="2209800" cy="915988"/>
          </a:xfrm>
          <a:prstGeom prst="rect">
            <a:avLst/>
          </a:prstGeom>
          <a:noFill/>
          <a:ln w="9525">
            <a:noFill/>
            <a:miter lim="800000"/>
            <a:headEnd/>
            <a:tailEnd/>
          </a:ln>
        </p:spPr>
        <p:txBody>
          <a:bodyPr>
            <a:prstTxWarp prst="textNoShape">
              <a:avLst/>
            </a:prstTxWarp>
            <a:spAutoFit/>
          </a:bodyPr>
          <a:lstStyle/>
          <a:p>
            <a:pPr>
              <a:spcBef>
                <a:spcPct val="50000"/>
              </a:spcBef>
            </a:pPr>
            <a:r>
              <a:rPr lang="en-US" sz="1800">
                <a:solidFill>
                  <a:schemeClr val="accent2"/>
                </a:solidFill>
              </a:rPr>
              <a:t>Time between first &amp; fourth instructions is 3 </a:t>
            </a:r>
            <a:r>
              <a:rPr lang="en-US" sz="1800">
                <a:solidFill>
                  <a:schemeClr val="accent2"/>
                </a:solidFill>
                <a:sym typeface="Symbol" charset="2"/>
              </a:rPr>
              <a:t> 8 = </a:t>
            </a:r>
            <a:r>
              <a:rPr lang="en-US" sz="1800" b="1">
                <a:solidFill>
                  <a:srgbClr val="800000"/>
                </a:solidFill>
                <a:sym typeface="Symbol" charset="2"/>
              </a:rPr>
              <a:t>24</a:t>
            </a:r>
            <a:r>
              <a:rPr lang="en-US" sz="1800">
                <a:solidFill>
                  <a:schemeClr val="accent2"/>
                </a:solidFill>
                <a:sym typeface="Symbol" charset="2"/>
              </a:rPr>
              <a:t> ns</a:t>
            </a:r>
            <a:endParaRPr lang="en-US" sz="1800">
              <a:solidFill>
                <a:schemeClr val="accent2"/>
              </a:solidFill>
            </a:endParaRPr>
          </a:p>
        </p:txBody>
      </p:sp>
      <p:sp>
        <p:nvSpPr>
          <p:cNvPr id="727046" name="Rectangle 6"/>
          <p:cNvSpPr>
            <a:spLocks noGrp="1" noChangeArrowheads="1"/>
          </p:cNvSpPr>
          <p:nvPr>
            <p:ph type="title"/>
          </p:nvPr>
        </p:nvSpPr>
        <p:spPr/>
        <p:txBody>
          <a:bodyPr/>
          <a:lstStyle/>
          <a:p>
            <a:pPr>
              <a:defRPr/>
            </a:pPr>
            <a:r>
              <a:rPr lang="en-US"/>
              <a:t>Example of Instruction Pipelining</a:t>
            </a:r>
          </a:p>
        </p:txBody>
      </p:sp>
      <p:sp>
        <p:nvSpPr>
          <p:cNvPr id="2" name="Slide Number Placeholder 1"/>
          <p:cNvSpPr>
            <a:spLocks noGrp="1"/>
          </p:cNvSpPr>
          <p:nvPr>
            <p:ph type="sldNum" sz="quarter" idx="4"/>
          </p:nvPr>
        </p:nvSpPr>
        <p:spPr/>
        <p:txBody>
          <a:bodyPr/>
          <a:lstStyle/>
          <a:p>
            <a:fld id="{CC2976BA-A1E0-3948-A6B4-B5BB26B47A07}" type="slidenum">
              <a:rPr lang="en-US" smtClean="0"/>
              <a:t>14</a:t>
            </a:fld>
            <a:endParaRPr lang="en-US" dirty="0"/>
          </a:p>
        </p:txBody>
      </p:sp>
    </p:spTree>
    <p:extLst>
      <p:ext uri="{BB962C8B-B14F-4D97-AF65-F5344CB8AC3E}">
        <p14:creationId xmlns:p14="http://schemas.microsoft.com/office/powerpoint/2010/main" val="243737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pPr>
              <a:defRPr/>
            </a:pPr>
            <a:r>
              <a:rPr lang="en-US"/>
              <a:t>Pipeline Performance</a:t>
            </a:r>
          </a:p>
        </p:txBody>
      </p:sp>
      <p:sp>
        <p:nvSpPr>
          <p:cNvPr id="61443" name="Rectangle 3"/>
          <p:cNvSpPr>
            <a:spLocks noGrp="1" noChangeArrowheads="1"/>
          </p:cNvSpPr>
          <p:nvPr>
            <p:ph type="body" idx="1"/>
          </p:nvPr>
        </p:nvSpPr>
        <p:spPr/>
        <p:txBody>
          <a:bodyPr/>
          <a:lstStyle/>
          <a:p>
            <a:pPr>
              <a:lnSpc>
                <a:spcPct val="90000"/>
              </a:lnSpc>
            </a:pPr>
            <a:r>
              <a:rPr lang="en-US" sz="2400"/>
              <a:t>Pipeline increases the instruction throughput</a:t>
            </a:r>
          </a:p>
          <a:p>
            <a:pPr lvl="1">
              <a:lnSpc>
                <a:spcPct val="90000"/>
              </a:lnSpc>
            </a:pPr>
            <a:r>
              <a:rPr lang="en-US" sz="2000"/>
              <a:t>not execution time of an individual instruction</a:t>
            </a:r>
          </a:p>
          <a:p>
            <a:pPr>
              <a:lnSpc>
                <a:spcPct val="90000"/>
              </a:lnSpc>
            </a:pPr>
            <a:r>
              <a:rPr lang="en-US" sz="2400"/>
              <a:t>An individual instruction can be </a:t>
            </a:r>
            <a:r>
              <a:rPr lang="en-US" sz="2400" b="1">
                <a:solidFill>
                  <a:schemeClr val="accent2"/>
                </a:solidFill>
              </a:rPr>
              <a:t>slower</a:t>
            </a:r>
            <a:r>
              <a:rPr lang="en-US" sz="2400"/>
              <a:t>: </a:t>
            </a:r>
          </a:p>
          <a:p>
            <a:pPr lvl="1">
              <a:lnSpc>
                <a:spcPct val="90000"/>
              </a:lnSpc>
            </a:pPr>
            <a:r>
              <a:rPr lang="en-US" sz="2000"/>
              <a:t>Additional pipeline control</a:t>
            </a:r>
          </a:p>
          <a:p>
            <a:pPr lvl="1">
              <a:lnSpc>
                <a:spcPct val="90000"/>
              </a:lnSpc>
            </a:pPr>
            <a:r>
              <a:rPr lang="en-US" sz="2000"/>
              <a:t>Imbalance among pipeline stages</a:t>
            </a:r>
          </a:p>
          <a:p>
            <a:pPr>
              <a:lnSpc>
                <a:spcPct val="90000"/>
              </a:lnSpc>
            </a:pPr>
            <a:r>
              <a:rPr lang="en-US" sz="2400"/>
              <a:t>Suppose we execute 100 instructions:</a:t>
            </a:r>
          </a:p>
          <a:p>
            <a:pPr lvl="1">
              <a:lnSpc>
                <a:spcPct val="90000"/>
              </a:lnSpc>
            </a:pPr>
            <a:r>
              <a:rPr lang="en-US" sz="2000"/>
              <a:t> Single Cycle Machine</a:t>
            </a:r>
          </a:p>
          <a:p>
            <a:pPr lvl="2">
              <a:lnSpc>
                <a:spcPct val="90000"/>
              </a:lnSpc>
            </a:pPr>
            <a:r>
              <a:rPr lang="en-US" sz="1800"/>
              <a:t>45 ns/cycle  x 1 CPI x 100 inst = 4500 ns</a:t>
            </a:r>
          </a:p>
          <a:p>
            <a:pPr lvl="1">
              <a:lnSpc>
                <a:spcPct val="90000"/>
              </a:lnSpc>
            </a:pPr>
            <a:r>
              <a:rPr lang="en-US" sz="2000"/>
              <a:t> Multi-cycle Machine</a:t>
            </a:r>
          </a:p>
          <a:p>
            <a:pPr lvl="2">
              <a:lnSpc>
                <a:spcPct val="90000"/>
              </a:lnSpc>
            </a:pPr>
            <a:r>
              <a:rPr lang="en-US" sz="1800"/>
              <a:t>10 ns/cycle x 4.2 CPI (due to inst mix) x 100 inst = 4200 ns</a:t>
            </a:r>
          </a:p>
          <a:p>
            <a:pPr lvl="1">
              <a:lnSpc>
                <a:spcPct val="90000"/>
              </a:lnSpc>
            </a:pPr>
            <a:r>
              <a:rPr lang="en-US" sz="2000"/>
              <a:t> Ideal 5 stages pipelined machine</a:t>
            </a:r>
          </a:p>
          <a:p>
            <a:pPr lvl="2">
              <a:lnSpc>
                <a:spcPct val="90000"/>
              </a:lnSpc>
            </a:pPr>
            <a:r>
              <a:rPr lang="en-US" sz="1800"/>
              <a:t>10 ns/cycle x (1 CPI x 100 inst + 4 cycle drain) = 1040 ns</a:t>
            </a:r>
          </a:p>
          <a:p>
            <a:pPr>
              <a:lnSpc>
                <a:spcPct val="90000"/>
              </a:lnSpc>
            </a:pPr>
            <a:r>
              <a:rPr lang="en-US" sz="2400"/>
              <a:t>Lose performance due to fill and drain</a:t>
            </a:r>
            <a:endParaRPr lang="en-US" sz="2400">
              <a:sym typeface="Symbol" charset="2"/>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15</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Object 2"/>
          <p:cNvGraphicFramePr>
            <a:graphicFrameLocks noGrp="1" noChangeAspect="1"/>
          </p:cNvGraphicFramePr>
          <p:nvPr>
            <p:ph sz="half" idx="2"/>
          </p:nvPr>
        </p:nvGraphicFramePr>
        <p:xfrm>
          <a:off x="990600" y="3282950"/>
          <a:ext cx="6858000" cy="3578225"/>
        </p:xfrm>
        <a:graphic>
          <a:graphicData uri="http://schemas.openxmlformats.org/presentationml/2006/ole">
            <mc:AlternateContent xmlns:mc="http://schemas.openxmlformats.org/markup-compatibility/2006">
              <mc:Choice xmlns:v="urn:schemas-microsoft-com:vml" Requires="v">
                <p:oleObj spid="_x0000_s63507" name="Bitmap Image" r:id="rId4" imgW="7125318" imgH="3718095" progId="">
                  <p:embed/>
                </p:oleObj>
              </mc:Choice>
              <mc:Fallback>
                <p:oleObj name="Bitmap Image" r:id="rId4" imgW="7125318" imgH="37180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282950"/>
                        <a:ext cx="6858000"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1" name="Text Box 3"/>
          <p:cNvSpPr txBox="1">
            <a:spLocks noChangeArrowheads="1"/>
          </p:cNvSpPr>
          <p:nvPr/>
        </p:nvSpPr>
        <p:spPr bwMode="auto">
          <a:xfrm>
            <a:off x="6781800" y="3352800"/>
            <a:ext cx="2362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chemeClr val="accent2"/>
                </a:solidFill>
              </a:rPr>
              <a:t>Data Stationary</a:t>
            </a:r>
            <a:endParaRPr lang="en-US">
              <a:latin typeface="Times New Roman" charset="0"/>
            </a:endParaRPr>
          </a:p>
        </p:txBody>
      </p:sp>
      <p:sp>
        <p:nvSpPr>
          <p:cNvPr id="63492" name="Line 4"/>
          <p:cNvSpPr>
            <a:spLocks noChangeShapeType="1"/>
          </p:cNvSpPr>
          <p:nvPr/>
        </p:nvSpPr>
        <p:spPr bwMode="auto">
          <a:xfrm flipV="1">
            <a:off x="2667000" y="3505200"/>
            <a:ext cx="4191000" cy="685800"/>
          </a:xfrm>
          <a:prstGeom prst="line">
            <a:avLst/>
          </a:prstGeom>
          <a:noFill/>
          <a:ln w="9525">
            <a:solidFill>
              <a:schemeClr val="accent2"/>
            </a:solidFill>
            <a:prstDash val="sysDot"/>
            <a:round/>
            <a:headEnd type="triangle" w="med" len="med"/>
            <a:tailEnd/>
          </a:ln>
        </p:spPr>
        <p:txBody>
          <a:bodyPr wrap="none" anchor="ctr">
            <a:prstTxWarp prst="textNoShape">
              <a:avLst/>
            </a:prstTxWarp>
          </a:bodyPr>
          <a:lstStyle/>
          <a:p>
            <a:endParaRPr lang="en-US"/>
          </a:p>
        </p:txBody>
      </p:sp>
      <p:sp>
        <p:nvSpPr>
          <p:cNvPr id="63493" name="Line 5"/>
          <p:cNvSpPr>
            <a:spLocks noChangeShapeType="1"/>
          </p:cNvSpPr>
          <p:nvPr/>
        </p:nvSpPr>
        <p:spPr bwMode="auto">
          <a:xfrm flipH="1">
            <a:off x="4343400" y="3657600"/>
            <a:ext cx="2590800" cy="685800"/>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63494" name="Line 6"/>
          <p:cNvSpPr>
            <a:spLocks noChangeShapeType="1"/>
          </p:cNvSpPr>
          <p:nvPr/>
        </p:nvSpPr>
        <p:spPr bwMode="auto">
          <a:xfrm flipH="1">
            <a:off x="5791200" y="3657600"/>
            <a:ext cx="1295400" cy="762000"/>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63495" name="Line 7"/>
          <p:cNvSpPr>
            <a:spLocks noChangeShapeType="1"/>
          </p:cNvSpPr>
          <p:nvPr/>
        </p:nvSpPr>
        <p:spPr bwMode="auto">
          <a:xfrm flipH="1">
            <a:off x="7162800" y="3733800"/>
            <a:ext cx="914400" cy="762000"/>
          </a:xfrm>
          <a:prstGeom prst="line">
            <a:avLst/>
          </a:prstGeom>
          <a:noFill/>
          <a:ln w="9525">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736264" name="Rectangle 8"/>
          <p:cNvSpPr>
            <a:spLocks noGrp="1" noChangeArrowheads="1"/>
          </p:cNvSpPr>
          <p:nvPr>
            <p:ph type="title"/>
          </p:nvPr>
        </p:nvSpPr>
        <p:spPr/>
        <p:txBody>
          <a:bodyPr/>
          <a:lstStyle/>
          <a:p>
            <a:pPr>
              <a:defRPr/>
            </a:pPr>
            <a:r>
              <a:rPr lang="en-US"/>
              <a:t>Pipeline Datapath</a:t>
            </a:r>
          </a:p>
        </p:txBody>
      </p:sp>
      <p:sp>
        <p:nvSpPr>
          <p:cNvPr id="63497" name="Rectangle 9"/>
          <p:cNvSpPr>
            <a:spLocks noGrp="1" noChangeArrowheads="1"/>
          </p:cNvSpPr>
          <p:nvPr>
            <p:ph type="body" sz="half" idx="1"/>
          </p:nvPr>
        </p:nvSpPr>
        <p:spPr/>
        <p:txBody>
          <a:bodyPr/>
          <a:lstStyle/>
          <a:p>
            <a:r>
              <a:rPr lang="en-US" sz="2000"/>
              <a:t>Every stage must be completed in one clock cycle to avoid stalls</a:t>
            </a:r>
          </a:p>
          <a:p>
            <a:r>
              <a:rPr lang="en-US" sz="2000"/>
              <a:t>Values must be latched to ensure correct execution of instructions</a:t>
            </a:r>
          </a:p>
          <a:p>
            <a:r>
              <a:rPr lang="en-US" sz="2000"/>
              <a:t>The PC multiplexer has moved to the IF stage to prevent two instructions from updating the PC simultaneously (in case of branch instruction)</a:t>
            </a:r>
          </a:p>
        </p:txBody>
      </p:sp>
      <p:sp>
        <p:nvSpPr>
          <p:cNvPr id="2" name="Slide Number Placeholder 1"/>
          <p:cNvSpPr>
            <a:spLocks noGrp="1"/>
          </p:cNvSpPr>
          <p:nvPr>
            <p:ph type="sldNum" sz="quarter" idx="4"/>
          </p:nvPr>
        </p:nvSpPr>
        <p:spPr/>
        <p:txBody>
          <a:bodyPr/>
          <a:lstStyle/>
          <a:p>
            <a:fld id="{CC2976BA-A1E0-3948-A6B4-B5BB26B47A07}" type="slidenum">
              <a:rPr lang="en-US" smtClean="0"/>
              <a:t>16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pPr>
              <a:defRPr/>
            </a:pPr>
            <a:r>
              <a:rPr lang="en-US"/>
              <a:t>Pipeline Stage Interface</a:t>
            </a:r>
          </a:p>
        </p:txBody>
      </p:sp>
      <p:graphicFrame>
        <p:nvGraphicFramePr>
          <p:cNvPr id="65538" name="Object 2"/>
          <p:cNvGraphicFramePr>
            <a:graphicFrameLocks noChangeAspect="1"/>
          </p:cNvGraphicFramePr>
          <p:nvPr/>
        </p:nvGraphicFramePr>
        <p:xfrm>
          <a:off x="1371600" y="1141413"/>
          <a:ext cx="6240463" cy="5716587"/>
        </p:xfrm>
        <a:graphic>
          <a:graphicData uri="http://schemas.openxmlformats.org/presentationml/2006/ole">
            <mc:AlternateContent xmlns:mc="http://schemas.openxmlformats.org/markup-compatibility/2006">
              <mc:Choice xmlns:v="urn:schemas-microsoft-com:vml" Requires="v">
                <p:oleObj spid="_x0000_s65555" name="Document" r:id="rId5" imgW="6239256" imgH="5715000" progId="Word.Document.8">
                  <p:embed/>
                </p:oleObj>
              </mc:Choice>
              <mc:Fallback>
                <p:oleObj name="Document" r:id="rId5" imgW="6239256" imgH="571500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141413"/>
                        <a:ext cx="6240463" cy="571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Slide Number Placeholder 1"/>
          <p:cNvSpPr>
            <a:spLocks noGrp="1"/>
          </p:cNvSpPr>
          <p:nvPr>
            <p:ph type="sldNum" sz="quarter" idx="4"/>
          </p:nvPr>
        </p:nvSpPr>
        <p:spPr/>
        <p:txBody>
          <a:bodyPr/>
          <a:lstStyle/>
          <a:p>
            <a:fld id="{CC2976BA-A1E0-3948-A6B4-B5BB26B47A07}" type="slidenum">
              <a:rPr lang="en-US" smtClean="0"/>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a:defRPr/>
            </a:pPr>
            <a:r>
              <a:rPr lang="en-US"/>
              <a:t>Pipeline Hazards</a:t>
            </a:r>
          </a:p>
        </p:txBody>
      </p:sp>
      <p:sp>
        <p:nvSpPr>
          <p:cNvPr id="67587" name="Rectangle 3"/>
          <p:cNvSpPr>
            <a:spLocks noGrp="1" noChangeArrowheads="1"/>
          </p:cNvSpPr>
          <p:nvPr>
            <p:ph type="body" idx="1"/>
          </p:nvPr>
        </p:nvSpPr>
        <p:spPr/>
        <p:txBody>
          <a:bodyPr/>
          <a:lstStyle/>
          <a:p>
            <a:pPr>
              <a:lnSpc>
                <a:spcPct val="90000"/>
              </a:lnSpc>
            </a:pPr>
            <a:r>
              <a:rPr lang="en-US" sz="2400"/>
              <a:t>Cases that affect instruction execution                     semantics and thus need to be detected and corrected</a:t>
            </a:r>
          </a:p>
          <a:p>
            <a:pPr>
              <a:lnSpc>
                <a:spcPct val="90000"/>
              </a:lnSpc>
            </a:pPr>
            <a:r>
              <a:rPr lang="en-US" sz="2400"/>
              <a:t>Hazards types</a:t>
            </a:r>
          </a:p>
          <a:p>
            <a:pPr lvl="1">
              <a:lnSpc>
                <a:spcPct val="90000"/>
              </a:lnSpc>
            </a:pPr>
            <a:r>
              <a:rPr lang="en-US" sz="2000">
                <a:solidFill>
                  <a:schemeClr val="accent2"/>
                </a:solidFill>
              </a:rPr>
              <a:t>Structural hazard</a:t>
            </a:r>
            <a:r>
              <a:rPr lang="en-US" sz="2000"/>
              <a:t>: attempt to use a resource two different ways at same time</a:t>
            </a:r>
          </a:p>
          <a:p>
            <a:pPr lvl="2">
              <a:lnSpc>
                <a:spcPct val="90000"/>
              </a:lnSpc>
            </a:pPr>
            <a:r>
              <a:rPr lang="en-US" sz="1800"/>
              <a:t>Single memory for instruction and data</a:t>
            </a:r>
          </a:p>
          <a:p>
            <a:pPr lvl="1">
              <a:lnSpc>
                <a:spcPct val="90000"/>
              </a:lnSpc>
            </a:pPr>
            <a:r>
              <a:rPr lang="en-US" sz="2000">
                <a:solidFill>
                  <a:schemeClr val="accent2"/>
                </a:solidFill>
              </a:rPr>
              <a:t>Data hazard</a:t>
            </a:r>
            <a:r>
              <a:rPr lang="en-US" sz="2000"/>
              <a:t>: attempt to use item before it is ready</a:t>
            </a:r>
          </a:p>
          <a:p>
            <a:pPr lvl="2">
              <a:lnSpc>
                <a:spcPct val="90000"/>
              </a:lnSpc>
            </a:pPr>
            <a:r>
              <a:rPr lang="en-US" sz="1800"/>
              <a:t>Instruction depends on result of prior instruction still in the pipeline</a:t>
            </a:r>
          </a:p>
          <a:p>
            <a:pPr lvl="1">
              <a:lnSpc>
                <a:spcPct val="90000"/>
              </a:lnSpc>
            </a:pPr>
            <a:r>
              <a:rPr lang="en-US" sz="2000">
                <a:solidFill>
                  <a:schemeClr val="accent2"/>
                </a:solidFill>
              </a:rPr>
              <a:t>Control hazard</a:t>
            </a:r>
            <a:r>
              <a:rPr lang="en-US" sz="2000"/>
              <a:t>: attempt to make a decision before condition is evaluated</a:t>
            </a:r>
          </a:p>
          <a:p>
            <a:pPr lvl="2">
              <a:lnSpc>
                <a:spcPct val="90000"/>
              </a:lnSpc>
            </a:pPr>
            <a:r>
              <a:rPr lang="en-US" sz="1800"/>
              <a:t>branch instructions</a:t>
            </a:r>
          </a:p>
          <a:p>
            <a:pPr>
              <a:lnSpc>
                <a:spcPct val="90000"/>
              </a:lnSpc>
            </a:pPr>
            <a:r>
              <a:rPr lang="en-US" sz="2400"/>
              <a:t>Hazards can always be resolved by waiting</a:t>
            </a:r>
          </a:p>
        </p:txBody>
      </p:sp>
      <p:sp>
        <p:nvSpPr>
          <p:cNvPr id="2" name="Slide Number Placeholder 1"/>
          <p:cNvSpPr>
            <a:spLocks noGrp="1"/>
          </p:cNvSpPr>
          <p:nvPr>
            <p:ph type="sldNum" sz="quarter" idx="4"/>
          </p:nvPr>
        </p:nvSpPr>
        <p:spPr/>
        <p:txBody>
          <a:bodyPr/>
          <a:lstStyle/>
          <a:p>
            <a:fld id="{CC2976BA-A1E0-3948-A6B4-B5BB26B47A07}" type="slidenum">
              <a:rPr lang="en-US" smtClean="0"/>
              <a:t>18</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990600" y="228600"/>
            <a:ext cx="7162800" cy="1143000"/>
          </a:xfrm>
        </p:spPr>
        <p:txBody>
          <a:bodyPr lIns="90488" tIns="44450" rIns="90488" bIns="44450"/>
          <a:lstStyle/>
          <a:p>
            <a:pPr>
              <a:defRPr/>
            </a:pPr>
            <a:r>
              <a:rPr lang="en-US"/>
              <a:t>Visualizing Pipelining</a:t>
            </a:r>
            <a:endParaRPr lang="en-US" sz="2000">
              <a:solidFill>
                <a:schemeClr val="tx1"/>
              </a:solidFill>
              <a:effectLst>
                <a:outerShdw blurRad="38100" dist="38100" dir="2700000" algn="tl">
                  <a:srgbClr val="FFFFFF"/>
                </a:outerShdw>
              </a:effectLst>
            </a:endParaRPr>
          </a:p>
        </p:txBody>
      </p:sp>
      <p:sp>
        <p:nvSpPr>
          <p:cNvPr id="69635" name="Rectangle 3"/>
          <p:cNvSpPr>
            <a:spLocks noChangeArrowheads="1"/>
          </p:cNvSpPr>
          <p:nvPr/>
        </p:nvSpPr>
        <p:spPr bwMode="auto">
          <a:xfrm>
            <a:off x="519113" y="2209800"/>
            <a:ext cx="390525" cy="3598863"/>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i="1">
                <a:latin typeface="Comic Sans MS" charset="0"/>
              </a:rPr>
              <a:t>I</a:t>
            </a:r>
          </a:p>
          <a:p>
            <a:pPr algn="ctr"/>
            <a:r>
              <a:rPr lang="en-US" sz="1800" b="1" i="1">
                <a:latin typeface="Comic Sans MS" charset="0"/>
              </a:rPr>
              <a:t>n</a:t>
            </a:r>
          </a:p>
          <a:p>
            <a:pPr algn="ctr"/>
            <a:r>
              <a:rPr lang="en-US" sz="1800" b="1" i="1">
                <a:latin typeface="Comic Sans MS" charset="0"/>
              </a:rPr>
              <a:t>s</a:t>
            </a:r>
          </a:p>
          <a:p>
            <a:pPr algn="ctr"/>
            <a:r>
              <a:rPr lang="en-US" sz="1800" b="1" i="1">
                <a:latin typeface="Comic Sans MS" charset="0"/>
              </a:rPr>
              <a:t>t</a:t>
            </a:r>
          </a:p>
          <a:p>
            <a:pPr algn="ctr"/>
            <a:r>
              <a:rPr lang="en-US" sz="1800" b="1" i="1">
                <a:latin typeface="Comic Sans MS" charset="0"/>
              </a:rPr>
              <a:t>r.</a:t>
            </a:r>
          </a:p>
          <a:p>
            <a:pPr algn="ctr"/>
            <a:endParaRPr lang="en-US" sz="1800" b="1" i="1">
              <a:latin typeface="Comic Sans MS" charset="0"/>
            </a:endParaRPr>
          </a:p>
          <a:p>
            <a:pPr algn="ctr"/>
            <a:r>
              <a:rPr lang="en-US" sz="1800" b="1" i="1">
                <a:latin typeface="Comic Sans MS" charset="0"/>
              </a:rPr>
              <a:t>O</a:t>
            </a:r>
          </a:p>
          <a:p>
            <a:pPr algn="ctr"/>
            <a:r>
              <a:rPr lang="en-US" sz="1800" b="1" i="1">
                <a:latin typeface="Comic Sans MS" charset="0"/>
              </a:rPr>
              <a:t>r</a:t>
            </a:r>
          </a:p>
          <a:p>
            <a:pPr algn="ctr"/>
            <a:r>
              <a:rPr lang="en-US" sz="1800" b="1" i="1">
                <a:latin typeface="Comic Sans MS" charset="0"/>
              </a:rPr>
              <a:t>d</a:t>
            </a:r>
          </a:p>
          <a:p>
            <a:pPr algn="ctr"/>
            <a:r>
              <a:rPr lang="en-US" sz="1800" b="1" i="1">
                <a:latin typeface="Comic Sans MS" charset="0"/>
              </a:rPr>
              <a:t>e</a:t>
            </a:r>
          </a:p>
          <a:p>
            <a:pPr algn="ctr"/>
            <a:r>
              <a:rPr lang="en-US" sz="1800" b="1" i="1">
                <a:latin typeface="Comic Sans MS" charset="0"/>
              </a:rPr>
              <a:t>r</a:t>
            </a:r>
          </a:p>
        </p:txBody>
      </p:sp>
      <p:sp>
        <p:nvSpPr>
          <p:cNvPr id="69636" name="Line 4"/>
          <p:cNvSpPr>
            <a:spLocks noChangeShapeType="1"/>
          </p:cNvSpPr>
          <p:nvPr/>
        </p:nvSpPr>
        <p:spPr bwMode="auto">
          <a:xfrm>
            <a:off x="1066800" y="2286000"/>
            <a:ext cx="0" cy="30226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37" name="Rectangle 5"/>
          <p:cNvSpPr>
            <a:spLocks noChangeArrowheads="1"/>
          </p:cNvSpPr>
          <p:nvPr/>
        </p:nvSpPr>
        <p:spPr bwMode="auto">
          <a:xfrm>
            <a:off x="3414713" y="1279525"/>
            <a:ext cx="2374900" cy="407988"/>
          </a:xfrm>
          <a:prstGeom prst="rect">
            <a:avLst/>
          </a:prstGeom>
          <a:solidFill>
            <a:schemeClr val="bg1"/>
          </a:solidFill>
          <a:ln w="12700">
            <a:noFill/>
            <a:miter lim="800000"/>
            <a:headEnd/>
            <a:tailEnd/>
          </a:ln>
        </p:spPr>
        <p:txBody>
          <a:bodyPr lIns="90488" tIns="44450" rIns="90488" bIns="44450">
            <a:prstTxWarp prst="textNoShape">
              <a:avLst/>
            </a:prstTxWarp>
            <a:spAutoFit/>
          </a:bodyPr>
          <a:lstStyle/>
          <a:p>
            <a:r>
              <a:rPr lang="en-US" sz="1800" i="1">
                <a:latin typeface="Comic Sans MS" charset="0"/>
              </a:rPr>
              <a:t>Time (clock cycles)</a:t>
            </a:r>
          </a:p>
        </p:txBody>
      </p:sp>
      <p:sp>
        <p:nvSpPr>
          <p:cNvPr id="69638" name="Rectangle 6"/>
          <p:cNvSpPr>
            <a:spLocks noChangeArrowheads="1"/>
          </p:cNvSpPr>
          <p:nvPr/>
        </p:nvSpPr>
        <p:spPr bwMode="auto">
          <a:xfrm>
            <a:off x="1257300" y="1314450"/>
            <a:ext cx="1447800" cy="28575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grpSp>
        <p:nvGrpSpPr>
          <p:cNvPr id="69639" name="Group 7"/>
          <p:cNvGrpSpPr>
            <a:grpSpLocks/>
          </p:cNvGrpSpPr>
          <p:nvPr/>
        </p:nvGrpSpPr>
        <p:grpSpPr bwMode="auto">
          <a:xfrm>
            <a:off x="1295400" y="1676400"/>
            <a:ext cx="6851650" cy="4572000"/>
            <a:chOff x="816" y="1056"/>
            <a:chExt cx="4316" cy="2880"/>
          </a:xfrm>
        </p:grpSpPr>
        <p:sp>
          <p:nvSpPr>
            <p:cNvPr id="69641" name="Line 8"/>
            <p:cNvSpPr>
              <a:spLocks noChangeShapeType="1"/>
            </p:cNvSpPr>
            <p:nvPr/>
          </p:nvSpPr>
          <p:spPr bwMode="auto">
            <a:xfrm>
              <a:off x="816" y="1056"/>
              <a:ext cx="4144" cy="12"/>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69642" name="Group 9"/>
            <p:cNvGrpSpPr>
              <a:grpSpLocks/>
            </p:cNvGrpSpPr>
            <p:nvPr/>
          </p:nvGrpSpPr>
          <p:grpSpPr bwMode="auto">
            <a:xfrm>
              <a:off x="1094" y="1440"/>
              <a:ext cx="2444" cy="441"/>
              <a:chOff x="1962" y="1200"/>
              <a:chExt cx="1910" cy="441"/>
            </a:xfrm>
          </p:grpSpPr>
          <p:grpSp>
            <p:nvGrpSpPr>
              <p:cNvPr id="69760" name="Group 10"/>
              <p:cNvGrpSpPr>
                <a:grpSpLocks noChangeAspect="1"/>
              </p:cNvGrpSpPr>
              <p:nvPr/>
            </p:nvGrpSpPr>
            <p:grpSpPr bwMode="auto">
              <a:xfrm>
                <a:off x="2429" y="1304"/>
                <a:ext cx="221" cy="233"/>
                <a:chOff x="1374" y="528"/>
                <a:chExt cx="480" cy="432"/>
              </a:xfrm>
            </p:grpSpPr>
            <p:grpSp>
              <p:nvGrpSpPr>
                <p:cNvPr id="69789" name="Group 11"/>
                <p:cNvGrpSpPr>
                  <a:grpSpLocks noChangeAspect="1"/>
                </p:cNvGrpSpPr>
                <p:nvPr/>
              </p:nvGrpSpPr>
              <p:grpSpPr bwMode="auto">
                <a:xfrm>
                  <a:off x="1374" y="528"/>
                  <a:ext cx="480" cy="432"/>
                  <a:chOff x="1392" y="528"/>
                  <a:chExt cx="480" cy="432"/>
                </a:xfrm>
              </p:grpSpPr>
              <p:sp>
                <p:nvSpPr>
                  <p:cNvPr id="69791" name="Rectangle 1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92" name="Rectangle 1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90" name="Text Box 14"/>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761" name="Line 15"/>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2" name="Line 16"/>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63" name="Group 17"/>
              <p:cNvGrpSpPr>
                <a:grpSpLocks noChangeAspect="1"/>
              </p:cNvGrpSpPr>
              <p:nvPr/>
            </p:nvGrpSpPr>
            <p:grpSpPr bwMode="auto">
              <a:xfrm>
                <a:off x="2851" y="1235"/>
                <a:ext cx="199" cy="371"/>
                <a:chOff x="2991" y="411"/>
                <a:chExt cx="359" cy="768"/>
              </a:xfrm>
            </p:grpSpPr>
            <p:sp>
              <p:nvSpPr>
                <p:cNvPr id="69785" name="AutoShape 18"/>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86" name="AutoShape 19"/>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87" name="Freeform 20"/>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88" name="Text Box 21"/>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764" name="Line 22"/>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5" name="Line 23"/>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66" name="Group 24"/>
              <p:cNvGrpSpPr>
                <a:grpSpLocks noChangeAspect="1"/>
              </p:cNvGrpSpPr>
              <p:nvPr/>
            </p:nvGrpSpPr>
            <p:grpSpPr bwMode="auto">
              <a:xfrm>
                <a:off x="3209" y="1305"/>
                <a:ext cx="275" cy="232"/>
                <a:chOff x="3853" y="576"/>
                <a:chExt cx="594" cy="480"/>
              </a:xfrm>
            </p:grpSpPr>
            <p:sp>
              <p:nvSpPr>
                <p:cNvPr id="69783" name="Rectangle 25"/>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84" name="Text Box 26"/>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67" name="Freeform 27"/>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68" name="Line 28"/>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69" name="Line 29"/>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70" name="Group 30"/>
              <p:cNvGrpSpPr>
                <a:grpSpLocks noChangeAspect="1"/>
              </p:cNvGrpSpPr>
              <p:nvPr/>
            </p:nvGrpSpPr>
            <p:grpSpPr bwMode="auto">
              <a:xfrm>
                <a:off x="1962" y="1305"/>
                <a:ext cx="289" cy="232"/>
                <a:chOff x="1123" y="576"/>
                <a:chExt cx="624" cy="480"/>
              </a:xfrm>
            </p:grpSpPr>
            <p:sp>
              <p:nvSpPr>
                <p:cNvPr id="69781" name="Rectangle 31"/>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82" name="Text Box 32"/>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71" name="Group 33"/>
              <p:cNvGrpSpPr>
                <a:grpSpLocks/>
              </p:cNvGrpSpPr>
              <p:nvPr/>
            </p:nvGrpSpPr>
            <p:grpSpPr bwMode="auto">
              <a:xfrm>
                <a:off x="2288" y="1200"/>
                <a:ext cx="1297" cy="441"/>
                <a:chOff x="2112" y="528"/>
                <a:chExt cx="2088" cy="681"/>
              </a:xfrm>
            </p:grpSpPr>
            <p:sp>
              <p:nvSpPr>
                <p:cNvPr id="69777" name="Rectangle 34"/>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78" name="Rectangle 35"/>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79" name="Rectangle 36"/>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80" name="Rectangle 37"/>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72" name="Group 38"/>
              <p:cNvGrpSpPr>
                <a:grpSpLocks noChangeAspect="1"/>
              </p:cNvGrpSpPr>
              <p:nvPr/>
            </p:nvGrpSpPr>
            <p:grpSpPr bwMode="auto">
              <a:xfrm flipH="1">
                <a:off x="3649" y="1296"/>
                <a:ext cx="223" cy="233"/>
                <a:chOff x="1374" y="528"/>
                <a:chExt cx="480" cy="432"/>
              </a:xfrm>
            </p:grpSpPr>
            <p:grpSp>
              <p:nvGrpSpPr>
                <p:cNvPr id="69773" name="Group 39"/>
                <p:cNvGrpSpPr>
                  <a:grpSpLocks noChangeAspect="1"/>
                </p:cNvGrpSpPr>
                <p:nvPr/>
              </p:nvGrpSpPr>
              <p:grpSpPr bwMode="auto">
                <a:xfrm>
                  <a:off x="1374" y="528"/>
                  <a:ext cx="480" cy="432"/>
                  <a:chOff x="1392" y="528"/>
                  <a:chExt cx="480" cy="432"/>
                </a:xfrm>
              </p:grpSpPr>
              <p:sp>
                <p:nvSpPr>
                  <p:cNvPr id="69775" name="Rectangle 4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76" name="Rectangle 4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74" name="Text Box 42"/>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3" name="Group 43"/>
            <p:cNvGrpSpPr>
              <a:grpSpLocks/>
            </p:cNvGrpSpPr>
            <p:nvPr/>
          </p:nvGrpSpPr>
          <p:grpSpPr bwMode="auto">
            <a:xfrm>
              <a:off x="1632" y="2016"/>
              <a:ext cx="2444" cy="441"/>
              <a:chOff x="1962" y="1200"/>
              <a:chExt cx="1910" cy="441"/>
            </a:xfrm>
          </p:grpSpPr>
          <p:grpSp>
            <p:nvGrpSpPr>
              <p:cNvPr id="69727" name="Group 44"/>
              <p:cNvGrpSpPr>
                <a:grpSpLocks noChangeAspect="1"/>
              </p:cNvGrpSpPr>
              <p:nvPr/>
            </p:nvGrpSpPr>
            <p:grpSpPr bwMode="auto">
              <a:xfrm>
                <a:off x="2429" y="1304"/>
                <a:ext cx="221" cy="233"/>
                <a:chOff x="1374" y="528"/>
                <a:chExt cx="480" cy="432"/>
              </a:xfrm>
            </p:grpSpPr>
            <p:grpSp>
              <p:nvGrpSpPr>
                <p:cNvPr id="69756" name="Group 45"/>
                <p:cNvGrpSpPr>
                  <a:grpSpLocks noChangeAspect="1"/>
                </p:cNvGrpSpPr>
                <p:nvPr/>
              </p:nvGrpSpPr>
              <p:grpSpPr bwMode="auto">
                <a:xfrm>
                  <a:off x="1374" y="528"/>
                  <a:ext cx="480" cy="432"/>
                  <a:chOff x="1392" y="528"/>
                  <a:chExt cx="480" cy="432"/>
                </a:xfrm>
              </p:grpSpPr>
              <p:sp>
                <p:nvSpPr>
                  <p:cNvPr id="69758" name="Rectangle 46"/>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59" name="Rectangle 47"/>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57" name="Text Box 48"/>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728" name="Line 49"/>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29" name="Line 50"/>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0" name="Group 51"/>
              <p:cNvGrpSpPr>
                <a:grpSpLocks noChangeAspect="1"/>
              </p:cNvGrpSpPr>
              <p:nvPr/>
            </p:nvGrpSpPr>
            <p:grpSpPr bwMode="auto">
              <a:xfrm>
                <a:off x="2851" y="1235"/>
                <a:ext cx="199" cy="371"/>
                <a:chOff x="2991" y="411"/>
                <a:chExt cx="359" cy="768"/>
              </a:xfrm>
            </p:grpSpPr>
            <p:sp>
              <p:nvSpPr>
                <p:cNvPr id="69752" name="AutoShape 52"/>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53" name="AutoShape 53"/>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54" name="Freeform 54"/>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55" name="Text Box 55"/>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731" name="Line 56"/>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32" name="Line 57"/>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3" name="Group 58"/>
              <p:cNvGrpSpPr>
                <a:grpSpLocks noChangeAspect="1"/>
              </p:cNvGrpSpPr>
              <p:nvPr/>
            </p:nvGrpSpPr>
            <p:grpSpPr bwMode="auto">
              <a:xfrm>
                <a:off x="3209" y="1305"/>
                <a:ext cx="275" cy="232"/>
                <a:chOff x="3853" y="576"/>
                <a:chExt cx="594" cy="480"/>
              </a:xfrm>
            </p:grpSpPr>
            <p:sp>
              <p:nvSpPr>
                <p:cNvPr id="69750" name="Rectangle 59"/>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51" name="Text Box 60"/>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34" name="Freeform 61"/>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35" name="Line 62"/>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36" name="Line 63"/>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37" name="Group 64"/>
              <p:cNvGrpSpPr>
                <a:grpSpLocks noChangeAspect="1"/>
              </p:cNvGrpSpPr>
              <p:nvPr/>
            </p:nvGrpSpPr>
            <p:grpSpPr bwMode="auto">
              <a:xfrm>
                <a:off x="1962" y="1305"/>
                <a:ext cx="289" cy="232"/>
                <a:chOff x="1123" y="576"/>
                <a:chExt cx="624" cy="480"/>
              </a:xfrm>
            </p:grpSpPr>
            <p:sp>
              <p:nvSpPr>
                <p:cNvPr id="69748" name="Rectangle 65"/>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49" name="Text Box 66"/>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38" name="Group 67"/>
              <p:cNvGrpSpPr>
                <a:grpSpLocks/>
              </p:cNvGrpSpPr>
              <p:nvPr/>
            </p:nvGrpSpPr>
            <p:grpSpPr bwMode="auto">
              <a:xfrm>
                <a:off x="2288" y="1200"/>
                <a:ext cx="1297" cy="441"/>
                <a:chOff x="2112" y="528"/>
                <a:chExt cx="2088" cy="681"/>
              </a:xfrm>
            </p:grpSpPr>
            <p:sp>
              <p:nvSpPr>
                <p:cNvPr id="69744" name="Rectangle 68"/>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5" name="Rectangle 69"/>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6" name="Rectangle 70"/>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47" name="Rectangle 71"/>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39" name="Group 72"/>
              <p:cNvGrpSpPr>
                <a:grpSpLocks noChangeAspect="1"/>
              </p:cNvGrpSpPr>
              <p:nvPr/>
            </p:nvGrpSpPr>
            <p:grpSpPr bwMode="auto">
              <a:xfrm flipH="1">
                <a:off x="3649" y="1296"/>
                <a:ext cx="223" cy="233"/>
                <a:chOff x="1374" y="528"/>
                <a:chExt cx="480" cy="432"/>
              </a:xfrm>
            </p:grpSpPr>
            <p:grpSp>
              <p:nvGrpSpPr>
                <p:cNvPr id="69740" name="Group 73"/>
                <p:cNvGrpSpPr>
                  <a:grpSpLocks noChangeAspect="1"/>
                </p:cNvGrpSpPr>
                <p:nvPr/>
              </p:nvGrpSpPr>
              <p:grpSpPr bwMode="auto">
                <a:xfrm>
                  <a:off x="1374" y="528"/>
                  <a:ext cx="480" cy="432"/>
                  <a:chOff x="1392" y="528"/>
                  <a:chExt cx="480" cy="432"/>
                </a:xfrm>
              </p:grpSpPr>
              <p:sp>
                <p:nvSpPr>
                  <p:cNvPr id="69742" name="Rectangle 7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43" name="Rectangle 7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41" name="Text Box 76"/>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4" name="Group 77"/>
            <p:cNvGrpSpPr>
              <a:grpSpLocks/>
            </p:cNvGrpSpPr>
            <p:nvPr/>
          </p:nvGrpSpPr>
          <p:grpSpPr bwMode="auto">
            <a:xfrm>
              <a:off x="2160" y="2544"/>
              <a:ext cx="2444" cy="441"/>
              <a:chOff x="1962" y="1200"/>
              <a:chExt cx="1910" cy="441"/>
            </a:xfrm>
          </p:grpSpPr>
          <p:grpSp>
            <p:nvGrpSpPr>
              <p:cNvPr id="69694" name="Group 78"/>
              <p:cNvGrpSpPr>
                <a:grpSpLocks noChangeAspect="1"/>
              </p:cNvGrpSpPr>
              <p:nvPr/>
            </p:nvGrpSpPr>
            <p:grpSpPr bwMode="auto">
              <a:xfrm>
                <a:off x="2429" y="1304"/>
                <a:ext cx="221" cy="233"/>
                <a:chOff x="1374" y="528"/>
                <a:chExt cx="480" cy="432"/>
              </a:xfrm>
            </p:grpSpPr>
            <p:grpSp>
              <p:nvGrpSpPr>
                <p:cNvPr id="69723" name="Group 79"/>
                <p:cNvGrpSpPr>
                  <a:grpSpLocks noChangeAspect="1"/>
                </p:cNvGrpSpPr>
                <p:nvPr/>
              </p:nvGrpSpPr>
              <p:grpSpPr bwMode="auto">
                <a:xfrm>
                  <a:off x="1374" y="528"/>
                  <a:ext cx="480" cy="432"/>
                  <a:chOff x="1392" y="528"/>
                  <a:chExt cx="480" cy="432"/>
                </a:xfrm>
              </p:grpSpPr>
              <p:sp>
                <p:nvSpPr>
                  <p:cNvPr id="69725" name="Rectangle 8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26" name="Rectangle 8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24" name="Text Box 82"/>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695" name="Line 83"/>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96" name="Line 84"/>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97" name="Group 85"/>
              <p:cNvGrpSpPr>
                <a:grpSpLocks noChangeAspect="1"/>
              </p:cNvGrpSpPr>
              <p:nvPr/>
            </p:nvGrpSpPr>
            <p:grpSpPr bwMode="auto">
              <a:xfrm>
                <a:off x="2851" y="1235"/>
                <a:ext cx="199" cy="371"/>
                <a:chOff x="2991" y="411"/>
                <a:chExt cx="359" cy="768"/>
              </a:xfrm>
            </p:grpSpPr>
            <p:sp>
              <p:nvSpPr>
                <p:cNvPr id="69719" name="AutoShape 86"/>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720" name="AutoShape 87"/>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721" name="Freeform 88"/>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22" name="Text Box 89"/>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698" name="Line 90"/>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99" name="Line 91"/>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00" name="Group 92"/>
              <p:cNvGrpSpPr>
                <a:grpSpLocks noChangeAspect="1"/>
              </p:cNvGrpSpPr>
              <p:nvPr/>
            </p:nvGrpSpPr>
            <p:grpSpPr bwMode="auto">
              <a:xfrm>
                <a:off x="3209" y="1305"/>
                <a:ext cx="275" cy="232"/>
                <a:chOff x="3853" y="576"/>
                <a:chExt cx="594" cy="480"/>
              </a:xfrm>
            </p:grpSpPr>
            <p:sp>
              <p:nvSpPr>
                <p:cNvPr id="69717" name="Rectangle 9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18" name="Text Box 94"/>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701" name="Freeform 95"/>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702" name="Line 96"/>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703" name="Line 97"/>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704" name="Group 98"/>
              <p:cNvGrpSpPr>
                <a:grpSpLocks noChangeAspect="1"/>
              </p:cNvGrpSpPr>
              <p:nvPr/>
            </p:nvGrpSpPr>
            <p:grpSpPr bwMode="auto">
              <a:xfrm>
                <a:off x="1962" y="1305"/>
                <a:ext cx="289" cy="232"/>
                <a:chOff x="1123" y="576"/>
                <a:chExt cx="624" cy="480"/>
              </a:xfrm>
            </p:grpSpPr>
            <p:sp>
              <p:nvSpPr>
                <p:cNvPr id="69715" name="Rectangle 9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716" name="Text Box 100"/>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705" name="Group 101"/>
              <p:cNvGrpSpPr>
                <a:grpSpLocks/>
              </p:cNvGrpSpPr>
              <p:nvPr/>
            </p:nvGrpSpPr>
            <p:grpSpPr bwMode="auto">
              <a:xfrm>
                <a:off x="2288" y="1200"/>
                <a:ext cx="1297" cy="441"/>
                <a:chOff x="2112" y="528"/>
                <a:chExt cx="2088" cy="681"/>
              </a:xfrm>
            </p:grpSpPr>
            <p:sp>
              <p:nvSpPr>
                <p:cNvPr id="69711" name="Rectangle 10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2" name="Rectangle 10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3" name="Rectangle 10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714" name="Rectangle 10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706" name="Group 106"/>
              <p:cNvGrpSpPr>
                <a:grpSpLocks noChangeAspect="1"/>
              </p:cNvGrpSpPr>
              <p:nvPr/>
            </p:nvGrpSpPr>
            <p:grpSpPr bwMode="auto">
              <a:xfrm flipH="1">
                <a:off x="3649" y="1296"/>
                <a:ext cx="223" cy="233"/>
                <a:chOff x="1374" y="528"/>
                <a:chExt cx="480" cy="432"/>
              </a:xfrm>
            </p:grpSpPr>
            <p:grpSp>
              <p:nvGrpSpPr>
                <p:cNvPr id="69707" name="Group 107"/>
                <p:cNvGrpSpPr>
                  <a:grpSpLocks noChangeAspect="1"/>
                </p:cNvGrpSpPr>
                <p:nvPr/>
              </p:nvGrpSpPr>
              <p:grpSpPr bwMode="auto">
                <a:xfrm>
                  <a:off x="1374" y="528"/>
                  <a:ext cx="480" cy="432"/>
                  <a:chOff x="1392" y="528"/>
                  <a:chExt cx="480" cy="432"/>
                </a:xfrm>
              </p:grpSpPr>
              <p:sp>
                <p:nvSpPr>
                  <p:cNvPr id="69709" name="Rectangle 10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710" name="Rectangle 10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708" name="Text Box 110"/>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69645" name="Group 111"/>
            <p:cNvGrpSpPr>
              <a:grpSpLocks/>
            </p:cNvGrpSpPr>
            <p:nvPr/>
          </p:nvGrpSpPr>
          <p:grpSpPr bwMode="auto">
            <a:xfrm>
              <a:off x="2688" y="3072"/>
              <a:ext cx="2444" cy="441"/>
              <a:chOff x="1962" y="1200"/>
              <a:chExt cx="1910" cy="441"/>
            </a:xfrm>
          </p:grpSpPr>
          <p:grpSp>
            <p:nvGrpSpPr>
              <p:cNvPr id="69661" name="Group 112"/>
              <p:cNvGrpSpPr>
                <a:grpSpLocks noChangeAspect="1"/>
              </p:cNvGrpSpPr>
              <p:nvPr/>
            </p:nvGrpSpPr>
            <p:grpSpPr bwMode="auto">
              <a:xfrm>
                <a:off x="2429" y="1304"/>
                <a:ext cx="221" cy="233"/>
                <a:chOff x="1374" y="528"/>
                <a:chExt cx="480" cy="432"/>
              </a:xfrm>
            </p:grpSpPr>
            <p:grpSp>
              <p:nvGrpSpPr>
                <p:cNvPr id="69690" name="Group 113"/>
                <p:cNvGrpSpPr>
                  <a:grpSpLocks noChangeAspect="1"/>
                </p:cNvGrpSpPr>
                <p:nvPr/>
              </p:nvGrpSpPr>
              <p:grpSpPr bwMode="auto">
                <a:xfrm>
                  <a:off x="1374" y="528"/>
                  <a:ext cx="480" cy="432"/>
                  <a:chOff x="1392" y="528"/>
                  <a:chExt cx="480" cy="432"/>
                </a:xfrm>
              </p:grpSpPr>
              <p:sp>
                <p:nvSpPr>
                  <p:cNvPr id="69692" name="Rectangle 11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693" name="Rectangle 11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691" name="Text Box 116"/>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69662" name="Line 117"/>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63" name="Line 118"/>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64" name="Group 119"/>
              <p:cNvGrpSpPr>
                <a:grpSpLocks noChangeAspect="1"/>
              </p:cNvGrpSpPr>
              <p:nvPr/>
            </p:nvGrpSpPr>
            <p:grpSpPr bwMode="auto">
              <a:xfrm>
                <a:off x="2851" y="1235"/>
                <a:ext cx="199" cy="371"/>
                <a:chOff x="2991" y="411"/>
                <a:chExt cx="359" cy="768"/>
              </a:xfrm>
            </p:grpSpPr>
            <p:sp>
              <p:nvSpPr>
                <p:cNvPr id="69686" name="AutoShape 120"/>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69687" name="AutoShape 12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69688" name="Freeform 122"/>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689" name="Text Box 123"/>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69665" name="Line 124"/>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66" name="Line 125"/>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67" name="Group 126"/>
              <p:cNvGrpSpPr>
                <a:grpSpLocks noChangeAspect="1"/>
              </p:cNvGrpSpPr>
              <p:nvPr/>
            </p:nvGrpSpPr>
            <p:grpSpPr bwMode="auto">
              <a:xfrm>
                <a:off x="3209" y="1305"/>
                <a:ext cx="275" cy="232"/>
                <a:chOff x="3853" y="576"/>
                <a:chExt cx="594" cy="480"/>
              </a:xfrm>
            </p:grpSpPr>
            <p:sp>
              <p:nvSpPr>
                <p:cNvPr id="69684" name="Rectangle 127"/>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685" name="Text Box 128"/>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69668" name="Freeform 129"/>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69669" name="Line 130"/>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69670" name="Line 131"/>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9671" name="Group 132"/>
              <p:cNvGrpSpPr>
                <a:grpSpLocks noChangeAspect="1"/>
              </p:cNvGrpSpPr>
              <p:nvPr/>
            </p:nvGrpSpPr>
            <p:grpSpPr bwMode="auto">
              <a:xfrm>
                <a:off x="1962" y="1305"/>
                <a:ext cx="289" cy="232"/>
                <a:chOff x="1123" y="576"/>
                <a:chExt cx="624" cy="480"/>
              </a:xfrm>
            </p:grpSpPr>
            <p:sp>
              <p:nvSpPr>
                <p:cNvPr id="69682" name="Rectangle 133"/>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69683" name="Text Box 134"/>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69672" name="Group 135"/>
              <p:cNvGrpSpPr>
                <a:grpSpLocks/>
              </p:cNvGrpSpPr>
              <p:nvPr/>
            </p:nvGrpSpPr>
            <p:grpSpPr bwMode="auto">
              <a:xfrm>
                <a:off x="2288" y="1200"/>
                <a:ext cx="1297" cy="441"/>
                <a:chOff x="2112" y="528"/>
                <a:chExt cx="2088" cy="681"/>
              </a:xfrm>
            </p:grpSpPr>
            <p:sp>
              <p:nvSpPr>
                <p:cNvPr id="69678" name="Rectangle 1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79" name="Rectangle 1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80" name="Rectangle 1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69681" name="Rectangle 1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69673" name="Group 140"/>
              <p:cNvGrpSpPr>
                <a:grpSpLocks noChangeAspect="1"/>
              </p:cNvGrpSpPr>
              <p:nvPr/>
            </p:nvGrpSpPr>
            <p:grpSpPr bwMode="auto">
              <a:xfrm flipH="1">
                <a:off x="3649" y="1296"/>
                <a:ext cx="223" cy="233"/>
                <a:chOff x="1374" y="528"/>
                <a:chExt cx="480" cy="432"/>
              </a:xfrm>
            </p:grpSpPr>
            <p:grpSp>
              <p:nvGrpSpPr>
                <p:cNvPr id="69674" name="Group 141"/>
                <p:cNvGrpSpPr>
                  <a:grpSpLocks noChangeAspect="1"/>
                </p:cNvGrpSpPr>
                <p:nvPr/>
              </p:nvGrpSpPr>
              <p:grpSpPr bwMode="auto">
                <a:xfrm>
                  <a:off x="1374" y="528"/>
                  <a:ext cx="480" cy="432"/>
                  <a:chOff x="1392" y="528"/>
                  <a:chExt cx="480" cy="432"/>
                </a:xfrm>
              </p:grpSpPr>
              <p:sp>
                <p:nvSpPr>
                  <p:cNvPr id="69676" name="Rectangle 14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69677" name="Rectangle 14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69675" name="Text Box 144"/>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69646" name="Line 145"/>
            <p:cNvSpPr>
              <a:spLocks noChangeShapeType="1"/>
            </p:cNvSpPr>
            <p:nvPr/>
          </p:nvSpPr>
          <p:spPr bwMode="auto">
            <a:xfrm>
              <a:off x="1536"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7" name="Line 146"/>
            <p:cNvSpPr>
              <a:spLocks noChangeShapeType="1"/>
            </p:cNvSpPr>
            <p:nvPr/>
          </p:nvSpPr>
          <p:spPr bwMode="auto">
            <a:xfrm>
              <a:off x="2064"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8" name="Line 147"/>
            <p:cNvSpPr>
              <a:spLocks noChangeShapeType="1"/>
            </p:cNvSpPr>
            <p:nvPr/>
          </p:nvSpPr>
          <p:spPr bwMode="auto">
            <a:xfrm>
              <a:off x="2592"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49" name="Line 148"/>
            <p:cNvSpPr>
              <a:spLocks noChangeShapeType="1"/>
            </p:cNvSpPr>
            <p:nvPr/>
          </p:nvSpPr>
          <p:spPr bwMode="auto">
            <a:xfrm>
              <a:off x="3696"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0" name="Line 149"/>
            <p:cNvSpPr>
              <a:spLocks noChangeShapeType="1"/>
            </p:cNvSpPr>
            <p:nvPr/>
          </p:nvSpPr>
          <p:spPr bwMode="auto">
            <a:xfrm>
              <a:off x="3120"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1" name="Line 150"/>
            <p:cNvSpPr>
              <a:spLocks noChangeShapeType="1"/>
            </p:cNvSpPr>
            <p:nvPr/>
          </p:nvSpPr>
          <p:spPr bwMode="auto">
            <a:xfrm>
              <a:off x="4224"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2" name="Line 151"/>
            <p:cNvSpPr>
              <a:spLocks noChangeShapeType="1"/>
            </p:cNvSpPr>
            <p:nvPr/>
          </p:nvSpPr>
          <p:spPr bwMode="auto">
            <a:xfrm>
              <a:off x="4752"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3" name="Line 152"/>
            <p:cNvSpPr>
              <a:spLocks noChangeShapeType="1"/>
            </p:cNvSpPr>
            <p:nvPr/>
          </p:nvSpPr>
          <p:spPr bwMode="auto">
            <a:xfrm>
              <a:off x="1008" y="1056"/>
              <a:ext cx="0" cy="288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69654" name="Text Box 153"/>
            <p:cNvSpPr txBox="1">
              <a:spLocks noChangeArrowheads="1"/>
            </p:cNvSpPr>
            <p:nvPr/>
          </p:nvSpPr>
          <p:spPr bwMode="auto">
            <a:xfrm>
              <a:off x="987"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69655" name="Text Box 154"/>
            <p:cNvSpPr txBox="1">
              <a:spLocks noChangeArrowheads="1"/>
            </p:cNvSpPr>
            <p:nvPr/>
          </p:nvSpPr>
          <p:spPr bwMode="auto">
            <a:xfrm>
              <a:off x="150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69656" name="Text Box 155"/>
            <p:cNvSpPr txBox="1">
              <a:spLocks noChangeArrowheads="1"/>
            </p:cNvSpPr>
            <p:nvPr/>
          </p:nvSpPr>
          <p:spPr bwMode="auto">
            <a:xfrm>
              <a:off x="2046"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69657" name="Text Box 156"/>
            <p:cNvSpPr txBox="1">
              <a:spLocks noChangeArrowheads="1"/>
            </p:cNvSpPr>
            <p:nvPr/>
          </p:nvSpPr>
          <p:spPr bwMode="auto">
            <a:xfrm>
              <a:off x="258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69658" name="Text Box 157"/>
            <p:cNvSpPr txBox="1">
              <a:spLocks noChangeArrowheads="1"/>
            </p:cNvSpPr>
            <p:nvPr/>
          </p:nvSpPr>
          <p:spPr bwMode="auto">
            <a:xfrm>
              <a:off x="3673"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69659" name="Text Box 158"/>
            <p:cNvSpPr txBox="1">
              <a:spLocks noChangeArrowheads="1"/>
            </p:cNvSpPr>
            <p:nvPr/>
          </p:nvSpPr>
          <p:spPr bwMode="auto">
            <a:xfrm>
              <a:off x="4201"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69660" name="Text Box 159"/>
            <p:cNvSpPr txBox="1">
              <a:spLocks noChangeArrowheads="1"/>
            </p:cNvSpPr>
            <p:nvPr/>
          </p:nvSpPr>
          <p:spPr bwMode="auto">
            <a:xfrm>
              <a:off x="3097" y="1156"/>
              <a:ext cx="572" cy="236"/>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grpSp>
      <p:sp>
        <p:nvSpPr>
          <p:cNvPr id="69640" name="Text Box 160"/>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19</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776" name="Rectangle 144"/>
          <p:cNvSpPr>
            <a:spLocks noGrp="1" noChangeArrowheads="1"/>
          </p:cNvSpPr>
          <p:nvPr>
            <p:ph type="title"/>
          </p:nvPr>
        </p:nvSpPr>
        <p:spPr/>
        <p:txBody>
          <a:bodyPr/>
          <a:lstStyle/>
          <a:p>
            <a:r>
              <a:rPr lang="en-US" smtClean="0"/>
              <a:t>Sequential Laundry</a:t>
            </a:r>
            <a:endParaRPr lang="en-US"/>
          </a:p>
        </p:txBody>
      </p:sp>
      <p:sp>
        <p:nvSpPr>
          <p:cNvPr id="34818" name="Rectangle 2"/>
          <p:cNvSpPr>
            <a:spLocks noGrp="1" noChangeArrowheads="1"/>
          </p:cNvSpPr>
          <p:nvPr>
            <p:ph type="body" idx="4294967295"/>
          </p:nvPr>
        </p:nvSpPr>
        <p:spPr>
          <a:xfrm>
            <a:off x="0" y="5562600"/>
            <a:ext cx="7924800" cy="1085850"/>
          </a:xfrm>
          <a:noFill/>
        </p:spPr>
        <p:txBody>
          <a:bodyPr lIns="63500" tIns="25400" rIns="63500" bIns="25400">
            <a:spAutoFit/>
          </a:bodyPr>
          <a:lstStyle/>
          <a:p>
            <a:pPr marL="203200" indent="-203200"/>
            <a:r>
              <a:rPr lang="en-US" sz="1600" dirty="0"/>
              <a:t> Washer takes 30 min, Dryer takes 40 min, folding takes 20 min</a:t>
            </a:r>
          </a:p>
          <a:p>
            <a:pPr marL="203200" indent="-203200"/>
            <a:r>
              <a:rPr lang="en-US" sz="1600" dirty="0"/>
              <a:t> Sequential laundry takes 6 hours for 4 loads</a:t>
            </a:r>
          </a:p>
          <a:p>
            <a:pPr marL="203200" indent="-203200"/>
            <a:r>
              <a:rPr lang="en-US" sz="1600" dirty="0">
                <a:solidFill>
                  <a:schemeClr val="accent2"/>
                </a:solidFill>
              </a:rPr>
              <a:t> If they learned pipelining, how long would laundry take?</a:t>
            </a:r>
            <a:r>
              <a:rPr lang="en-US" sz="1600" dirty="0"/>
              <a:t> </a:t>
            </a:r>
          </a:p>
        </p:txBody>
      </p:sp>
      <p:sp>
        <p:nvSpPr>
          <p:cNvPr id="34819" name="Rectangle 3"/>
          <p:cNvSpPr>
            <a:spLocks noChangeArrowheads="1"/>
          </p:cNvSpPr>
          <p:nvPr/>
        </p:nvSpPr>
        <p:spPr bwMode="auto">
          <a:xfrm>
            <a:off x="13271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20" name="Group 4"/>
          <p:cNvGrpSpPr>
            <a:grpSpLocks/>
          </p:cNvGrpSpPr>
          <p:nvPr/>
        </p:nvGrpSpPr>
        <p:grpSpPr bwMode="auto">
          <a:xfrm>
            <a:off x="1360488" y="1893888"/>
            <a:ext cx="1498600" cy="0"/>
            <a:chOff x="952" y="1400"/>
            <a:chExt cx="944" cy="0"/>
          </a:xfrm>
        </p:grpSpPr>
        <p:sp>
          <p:nvSpPr>
            <p:cNvPr id="34958" name="Line 5"/>
            <p:cNvSpPr>
              <a:spLocks noChangeShapeType="1"/>
            </p:cNvSpPr>
            <p:nvPr/>
          </p:nvSpPr>
          <p:spPr bwMode="auto">
            <a:xfrm>
              <a:off x="952"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9" name="Line 6"/>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60" name="Line 7"/>
            <p:cNvSpPr>
              <a:spLocks noChangeShapeType="1"/>
            </p:cNvSpPr>
            <p:nvPr/>
          </p:nvSpPr>
          <p:spPr bwMode="auto">
            <a:xfrm>
              <a:off x="1680"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21" name="Rectangle 8"/>
          <p:cNvSpPr>
            <a:spLocks noChangeArrowheads="1"/>
          </p:cNvSpPr>
          <p:nvPr/>
        </p:nvSpPr>
        <p:spPr bwMode="auto">
          <a:xfrm>
            <a:off x="19113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22" name="Rectangle 9"/>
          <p:cNvSpPr>
            <a:spLocks noChangeArrowheads="1"/>
          </p:cNvSpPr>
          <p:nvPr/>
        </p:nvSpPr>
        <p:spPr bwMode="auto">
          <a:xfrm>
            <a:off x="24320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23" name="Line 10"/>
          <p:cNvSpPr>
            <a:spLocks noChangeShapeType="1"/>
          </p:cNvSpPr>
          <p:nvPr/>
        </p:nvSpPr>
        <p:spPr bwMode="auto">
          <a:xfrm>
            <a:off x="1855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4" name="Line 11"/>
          <p:cNvSpPr>
            <a:spLocks noChangeShapeType="1"/>
          </p:cNvSpPr>
          <p:nvPr/>
        </p:nvSpPr>
        <p:spPr bwMode="auto">
          <a:xfrm>
            <a:off x="2490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5" name="Line 12"/>
          <p:cNvSpPr>
            <a:spLocks noChangeShapeType="1"/>
          </p:cNvSpPr>
          <p:nvPr/>
        </p:nvSpPr>
        <p:spPr bwMode="auto">
          <a:xfrm>
            <a:off x="2897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6" name="Rectangle 13"/>
          <p:cNvSpPr>
            <a:spLocks noChangeArrowheads="1"/>
          </p:cNvSpPr>
          <p:nvPr/>
        </p:nvSpPr>
        <p:spPr bwMode="auto">
          <a:xfrm>
            <a:off x="29019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27" name="Group 14"/>
          <p:cNvGrpSpPr>
            <a:grpSpLocks/>
          </p:cNvGrpSpPr>
          <p:nvPr/>
        </p:nvGrpSpPr>
        <p:grpSpPr bwMode="auto">
          <a:xfrm>
            <a:off x="2935288" y="1893888"/>
            <a:ext cx="1498600" cy="0"/>
            <a:chOff x="1944" y="1400"/>
            <a:chExt cx="944" cy="0"/>
          </a:xfrm>
        </p:grpSpPr>
        <p:sp>
          <p:nvSpPr>
            <p:cNvPr id="34955" name="Line 15"/>
            <p:cNvSpPr>
              <a:spLocks noChangeShapeType="1"/>
            </p:cNvSpPr>
            <p:nvPr/>
          </p:nvSpPr>
          <p:spPr bwMode="auto">
            <a:xfrm>
              <a:off x="1944"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6" name="Line 16"/>
            <p:cNvSpPr>
              <a:spLocks noChangeShapeType="1"/>
            </p:cNvSpPr>
            <p:nvPr/>
          </p:nvSpPr>
          <p:spPr bwMode="auto">
            <a:xfrm>
              <a:off x="2272"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7" name="Line 17"/>
            <p:cNvSpPr>
              <a:spLocks noChangeShapeType="1"/>
            </p:cNvSpPr>
            <p:nvPr/>
          </p:nvSpPr>
          <p:spPr bwMode="auto">
            <a:xfrm>
              <a:off x="2672"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28" name="Rectangle 18"/>
          <p:cNvSpPr>
            <a:spLocks noChangeArrowheads="1"/>
          </p:cNvSpPr>
          <p:nvPr/>
        </p:nvSpPr>
        <p:spPr bwMode="auto">
          <a:xfrm>
            <a:off x="34861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29" name="Rectangle 19"/>
          <p:cNvSpPr>
            <a:spLocks noChangeArrowheads="1"/>
          </p:cNvSpPr>
          <p:nvPr/>
        </p:nvSpPr>
        <p:spPr bwMode="auto">
          <a:xfrm>
            <a:off x="40068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30" name="Line 20"/>
          <p:cNvSpPr>
            <a:spLocks noChangeShapeType="1"/>
          </p:cNvSpPr>
          <p:nvPr/>
        </p:nvSpPr>
        <p:spPr bwMode="auto">
          <a:xfrm>
            <a:off x="3430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1" name="Line 21"/>
          <p:cNvSpPr>
            <a:spLocks noChangeShapeType="1"/>
          </p:cNvSpPr>
          <p:nvPr/>
        </p:nvSpPr>
        <p:spPr bwMode="auto">
          <a:xfrm>
            <a:off x="4065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2" name="Line 22"/>
          <p:cNvSpPr>
            <a:spLocks noChangeShapeType="1"/>
          </p:cNvSpPr>
          <p:nvPr/>
        </p:nvSpPr>
        <p:spPr bwMode="auto">
          <a:xfrm>
            <a:off x="44719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3" name="Rectangle 23"/>
          <p:cNvSpPr>
            <a:spLocks noChangeArrowheads="1"/>
          </p:cNvSpPr>
          <p:nvPr/>
        </p:nvSpPr>
        <p:spPr bwMode="auto">
          <a:xfrm>
            <a:off x="44767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34" name="Group 24"/>
          <p:cNvGrpSpPr>
            <a:grpSpLocks/>
          </p:cNvGrpSpPr>
          <p:nvPr/>
        </p:nvGrpSpPr>
        <p:grpSpPr bwMode="auto">
          <a:xfrm>
            <a:off x="4510088" y="1893888"/>
            <a:ext cx="1498600" cy="0"/>
            <a:chOff x="2936" y="1400"/>
            <a:chExt cx="944" cy="0"/>
          </a:xfrm>
        </p:grpSpPr>
        <p:sp>
          <p:nvSpPr>
            <p:cNvPr id="34952" name="Line 25"/>
            <p:cNvSpPr>
              <a:spLocks noChangeShapeType="1"/>
            </p:cNvSpPr>
            <p:nvPr/>
          </p:nvSpPr>
          <p:spPr bwMode="auto">
            <a:xfrm>
              <a:off x="2936"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3" name="Line 26"/>
            <p:cNvSpPr>
              <a:spLocks noChangeShapeType="1"/>
            </p:cNvSpPr>
            <p:nvPr/>
          </p:nvSpPr>
          <p:spPr bwMode="auto">
            <a:xfrm>
              <a:off x="326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4" name="Line 27"/>
            <p:cNvSpPr>
              <a:spLocks noChangeShapeType="1"/>
            </p:cNvSpPr>
            <p:nvPr/>
          </p:nvSpPr>
          <p:spPr bwMode="auto">
            <a:xfrm>
              <a:off x="3664"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35" name="Rectangle 28"/>
          <p:cNvSpPr>
            <a:spLocks noChangeArrowheads="1"/>
          </p:cNvSpPr>
          <p:nvPr/>
        </p:nvSpPr>
        <p:spPr bwMode="auto">
          <a:xfrm>
            <a:off x="50609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36" name="Rectangle 29"/>
          <p:cNvSpPr>
            <a:spLocks noChangeArrowheads="1"/>
          </p:cNvSpPr>
          <p:nvPr/>
        </p:nvSpPr>
        <p:spPr bwMode="auto">
          <a:xfrm>
            <a:off x="55816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37" name="Line 30"/>
          <p:cNvSpPr>
            <a:spLocks noChangeShapeType="1"/>
          </p:cNvSpPr>
          <p:nvPr/>
        </p:nvSpPr>
        <p:spPr bwMode="auto">
          <a:xfrm>
            <a:off x="50053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8" name="Line 31"/>
          <p:cNvSpPr>
            <a:spLocks noChangeShapeType="1"/>
          </p:cNvSpPr>
          <p:nvPr/>
        </p:nvSpPr>
        <p:spPr bwMode="auto">
          <a:xfrm>
            <a:off x="56403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9" name="Line 32"/>
          <p:cNvSpPr>
            <a:spLocks noChangeShapeType="1"/>
          </p:cNvSpPr>
          <p:nvPr/>
        </p:nvSpPr>
        <p:spPr bwMode="auto">
          <a:xfrm>
            <a:off x="60467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0" name="Rectangle 33"/>
          <p:cNvSpPr>
            <a:spLocks noChangeArrowheads="1"/>
          </p:cNvSpPr>
          <p:nvPr/>
        </p:nvSpPr>
        <p:spPr bwMode="auto">
          <a:xfrm>
            <a:off x="60515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grpSp>
        <p:nvGrpSpPr>
          <p:cNvPr id="34841" name="Group 34"/>
          <p:cNvGrpSpPr>
            <a:grpSpLocks/>
          </p:cNvGrpSpPr>
          <p:nvPr/>
        </p:nvGrpSpPr>
        <p:grpSpPr bwMode="auto">
          <a:xfrm>
            <a:off x="6084888" y="1893888"/>
            <a:ext cx="1498600" cy="0"/>
            <a:chOff x="3928" y="1400"/>
            <a:chExt cx="944" cy="0"/>
          </a:xfrm>
        </p:grpSpPr>
        <p:sp>
          <p:nvSpPr>
            <p:cNvPr id="34949" name="Line 35"/>
            <p:cNvSpPr>
              <a:spLocks noChangeShapeType="1"/>
            </p:cNvSpPr>
            <p:nvPr/>
          </p:nvSpPr>
          <p:spPr bwMode="auto">
            <a:xfrm>
              <a:off x="3928" y="1400"/>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4950" name="Line 36"/>
            <p:cNvSpPr>
              <a:spLocks noChangeShapeType="1"/>
            </p:cNvSpPr>
            <p:nvPr/>
          </p:nvSpPr>
          <p:spPr bwMode="auto">
            <a:xfrm>
              <a:off x="425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4951" name="Line 37"/>
            <p:cNvSpPr>
              <a:spLocks noChangeShapeType="1"/>
            </p:cNvSpPr>
            <p:nvPr/>
          </p:nvSpPr>
          <p:spPr bwMode="auto">
            <a:xfrm>
              <a:off x="4656" y="1400"/>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4842" name="Rectangle 38"/>
          <p:cNvSpPr>
            <a:spLocks noChangeArrowheads="1"/>
          </p:cNvSpPr>
          <p:nvPr/>
        </p:nvSpPr>
        <p:spPr bwMode="auto">
          <a:xfrm>
            <a:off x="66357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4843" name="Rectangle 39"/>
          <p:cNvSpPr>
            <a:spLocks noChangeArrowheads="1"/>
          </p:cNvSpPr>
          <p:nvPr/>
        </p:nvSpPr>
        <p:spPr bwMode="auto">
          <a:xfrm>
            <a:off x="7156450" y="189865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4844" name="Line 40"/>
          <p:cNvSpPr>
            <a:spLocks noChangeShapeType="1"/>
          </p:cNvSpPr>
          <p:nvPr/>
        </p:nvSpPr>
        <p:spPr bwMode="auto">
          <a:xfrm>
            <a:off x="6580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5" name="Line 41"/>
          <p:cNvSpPr>
            <a:spLocks noChangeShapeType="1"/>
          </p:cNvSpPr>
          <p:nvPr/>
        </p:nvSpPr>
        <p:spPr bwMode="auto">
          <a:xfrm>
            <a:off x="72151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6" name="Line 42"/>
          <p:cNvSpPr>
            <a:spLocks noChangeShapeType="1"/>
          </p:cNvSpPr>
          <p:nvPr/>
        </p:nvSpPr>
        <p:spPr bwMode="auto">
          <a:xfrm>
            <a:off x="7621588" y="1741488"/>
            <a:ext cx="0" cy="2714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7" name="Rectangle 43"/>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4848" name="Rectangle 44"/>
          <p:cNvSpPr>
            <a:spLocks noChangeArrowheads="1"/>
          </p:cNvSpPr>
          <p:nvPr/>
        </p:nvSpPr>
        <p:spPr bwMode="auto">
          <a:xfrm>
            <a:off x="21907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4849" name="Rectangle 45"/>
          <p:cNvSpPr>
            <a:spLocks noChangeArrowheads="1"/>
          </p:cNvSpPr>
          <p:nvPr/>
        </p:nvSpPr>
        <p:spPr bwMode="auto">
          <a:xfrm>
            <a:off x="32575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4850" name="Rectangle 46"/>
          <p:cNvSpPr>
            <a:spLocks noChangeArrowheads="1"/>
          </p:cNvSpPr>
          <p:nvPr/>
        </p:nvSpPr>
        <p:spPr bwMode="auto">
          <a:xfrm>
            <a:off x="4273550" y="925513"/>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4851" name="Rectangle 47"/>
          <p:cNvSpPr>
            <a:spLocks noChangeArrowheads="1"/>
          </p:cNvSpPr>
          <p:nvPr/>
        </p:nvSpPr>
        <p:spPr bwMode="auto">
          <a:xfrm>
            <a:off x="5213350" y="936625"/>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10</a:t>
            </a:r>
          </a:p>
        </p:txBody>
      </p:sp>
      <p:sp>
        <p:nvSpPr>
          <p:cNvPr id="34852" name="Rectangle 48"/>
          <p:cNvSpPr>
            <a:spLocks noChangeArrowheads="1"/>
          </p:cNvSpPr>
          <p:nvPr/>
        </p:nvSpPr>
        <p:spPr bwMode="auto">
          <a:xfrm>
            <a:off x="6305550" y="925513"/>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11</a:t>
            </a:r>
          </a:p>
        </p:txBody>
      </p:sp>
      <p:sp>
        <p:nvSpPr>
          <p:cNvPr id="34853" name="Rectangle 49"/>
          <p:cNvSpPr>
            <a:spLocks noChangeArrowheads="1"/>
          </p:cNvSpPr>
          <p:nvPr/>
        </p:nvSpPr>
        <p:spPr bwMode="auto">
          <a:xfrm>
            <a:off x="6985000" y="914400"/>
            <a:ext cx="1450975"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Midnight</a:t>
            </a:r>
          </a:p>
        </p:txBody>
      </p:sp>
      <p:sp>
        <p:nvSpPr>
          <p:cNvPr id="34854" name="Text Box 50"/>
          <p:cNvSpPr txBox="1">
            <a:spLocks noChangeArrowheads="1"/>
          </p:cNvSpPr>
          <p:nvPr/>
        </p:nvSpPr>
        <p:spPr bwMode="auto">
          <a:xfrm>
            <a:off x="7854950" y="6705600"/>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34855" name="Line 51"/>
          <p:cNvSpPr>
            <a:spLocks noChangeShapeType="1"/>
          </p:cNvSpPr>
          <p:nvPr/>
        </p:nvSpPr>
        <p:spPr bwMode="auto">
          <a:xfrm>
            <a:off x="1328738" y="1506538"/>
            <a:ext cx="6324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4856" name="Line 52"/>
          <p:cNvSpPr>
            <a:spLocks noChangeShapeType="1"/>
          </p:cNvSpPr>
          <p:nvPr/>
        </p:nvSpPr>
        <p:spPr bwMode="auto">
          <a:xfrm>
            <a:off x="1322388"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57" name="Rectangle 53"/>
          <p:cNvSpPr>
            <a:spLocks noChangeArrowheads="1"/>
          </p:cNvSpPr>
          <p:nvPr/>
        </p:nvSpPr>
        <p:spPr bwMode="auto">
          <a:xfrm>
            <a:off x="3968750"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grpSp>
        <p:nvGrpSpPr>
          <p:cNvPr id="34858" name="Group 54"/>
          <p:cNvGrpSpPr>
            <a:grpSpLocks/>
          </p:cNvGrpSpPr>
          <p:nvPr/>
        </p:nvGrpSpPr>
        <p:grpSpPr bwMode="auto">
          <a:xfrm>
            <a:off x="693738" y="2516188"/>
            <a:ext cx="522287" cy="528637"/>
            <a:chOff x="532" y="1716"/>
            <a:chExt cx="329" cy="333"/>
          </a:xfrm>
        </p:grpSpPr>
        <p:sp>
          <p:nvSpPr>
            <p:cNvPr id="34947" name="Freeform 55"/>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8" name="Rectangle 56"/>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4859" name="Group 57"/>
          <p:cNvGrpSpPr>
            <a:grpSpLocks/>
          </p:cNvGrpSpPr>
          <p:nvPr/>
        </p:nvGrpSpPr>
        <p:grpSpPr bwMode="auto">
          <a:xfrm>
            <a:off x="681038" y="3367088"/>
            <a:ext cx="522287" cy="528637"/>
            <a:chOff x="524" y="2252"/>
            <a:chExt cx="329" cy="333"/>
          </a:xfrm>
        </p:grpSpPr>
        <p:sp>
          <p:nvSpPr>
            <p:cNvPr id="34945" name="Freeform 58"/>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6" name="Rectangle 59"/>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4860" name="Group 60"/>
          <p:cNvGrpSpPr>
            <a:grpSpLocks/>
          </p:cNvGrpSpPr>
          <p:nvPr/>
        </p:nvGrpSpPr>
        <p:grpSpPr bwMode="auto">
          <a:xfrm>
            <a:off x="642938" y="4116388"/>
            <a:ext cx="522287" cy="528637"/>
            <a:chOff x="500" y="2724"/>
            <a:chExt cx="329" cy="333"/>
          </a:xfrm>
        </p:grpSpPr>
        <p:sp>
          <p:nvSpPr>
            <p:cNvPr id="34943" name="Freeform 61"/>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4" name="Rectangle 62"/>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4861" name="Group 63"/>
          <p:cNvGrpSpPr>
            <a:grpSpLocks/>
          </p:cNvGrpSpPr>
          <p:nvPr/>
        </p:nvGrpSpPr>
        <p:grpSpPr bwMode="auto">
          <a:xfrm>
            <a:off x="642938" y="4840288"/>
            <a:ext cx="522287" cy="528637"/>
            <a:chOff x="500" y="3180"/>
            <a:chExt cx="329" cy="333"/>
          </a:xfrm>
        </p:grpSpPr>
        <p:sp>
          <p:nvSpPr>
            <p:cNvPr id="34941" name="Freeform 64"/>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4942" name="Rectangle 65"/>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grpSp>
        <p:nvGrpSpPr>
          <p:cNvPr id="34862" name="Group 66"/>
          <p:cNvGrpSpPr>
            <a:grpSpLocks/>
          </p:cNvGrpSpPr>
          <p:nvPr/>
        </p:nvGrpSpPr>
        <p:grpSpPr bwMode="auto">
          <a:xfrm>
            <a:off x="1366838" y="2414588"/>
            <a:ext cx="1535112" cy="711200"/>
            <a:chOff x="956" y="1652"/>
            <a:chExt cx="967" cy="448"/>
          </a:xfrm>
        </p:grpSpPr>
        <p:grpSp>
          <p:nvGrpSpPr>
            <p:cNvPr id="34923" name="Group 67"/>
            <p:cNvGrpSpPr>
              <a:grpSpLocks/>
            </p:cNvGrpSpPr>
            <p:nvPr/>
          </p:nvGrpSpPr>
          <p:grpSpPr bwMode="auto">
            <a:xfrm>
              <a:off x="956" y="1652"/>
              <a:ext cx="305" cy="448"/>
              <a:chOff x="956" y="1652"/>
              <a:chExt cx="305" cy="448"/>
            </a:xfrm>
          </p:grpSpPr>
          <p:grpSp>
            <p:nvGrpSpPr>
              <p:cNvPr id="34937" name="Group 68"/>
              <p:cNvGrpSpPr>
                <a:grpSpLocks/>
              </p:cNvGrpSpPr>
              <p:nvPr/>
            </p:nvGrpSpPr>
            <p:grpSpPr bwMode="auto">
              <a:xfrm>
                <a:off x="956" y="1652"/>
                <a:ext cx="305" cy="448"/>
                <a:chOff x="956" y="1652"/>
                <a:chExt cx="305" cy="448"/>
              </a:xfrm>
            </p:grpSpPr>
            <p:sp>
              <p:nvSpPr>
                <p:cNvPr id="34939" name="AutoShape 69"/>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40" name="AutoShape 70"/>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38" name="AutoShape 71"/>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924" name="Group 72"/>
            <p:cNvGrpSpPr>
              <a:grpSpLocks/>
            </p:cNvGrpSpPr>
            <p:nvPr/>
          </p:nvGrpSpPr>
          <p:grpSpPr bwMode="auto">
            <a:xfrm>
              <a:off x="1257" y="1652"/>
              <a:ext cx="378" cy="448"/>
              <a:chOff x="1257" y="1652"/>
              <a:chExt cx="378" cy="448"/>
            </a:xfrm>
          </p:grpSpPr>
          <p:grpSp>
            <p:nvGrpSpPr>
              <p:cNvPr id="34932" name="Group 73"/>
              <p:cNvGrpSpPr>
                <a:grpSpLocks/>
              </p:cNvGrpSpPr>
              <p:nvPr/>
            </p:nvGrpSpPr>
            <p:grpSpPr bwMode="auto">
              <a:xfrm>
                <a:off x="1257" y="1652"/>
                <a:ext cx="378" cy="448"/>
                <a:chOff x="1257" y="1652"/>
                <a:chExt cx="378" cy="448"/>
              </a:xfrm>
            </p:grpSpPr>
            <p:sp>
              <p:nvSpPr>
                <p:cNvPr id="34935" name="AutoShape 74"/>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36" name="AutoShape 75"/>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933" name="Oval 76"/>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934" name="AutoShape 77"/>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925" name="Freeform 78"/>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926" name="Rectangle 79"/>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27" name="Rectangle 80"/>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28" name="Rectangle 81"/>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929" name="Group 82"/>
            <p:cNvGrpSpPr>
              <a:grpSpLocks/>
            </p:cNvGrpSpPr>
            <p:nvPr/>
          </p:nvGrpSpPr>
          <p:grpSpPr bwMode="auto">
            <a:xfrm>
              <a:off x="1639" y="1709"/>
              <a:ext cx="194" cy="364"/>
              <a:chOff x="1639" y="1709"/>
              <a:chExt cx="194" cy="364"/>
            </a:xfrm>
          </p:grpSpPr>
          <p:sp>
            <p:nvSpPr>
              <p:cNvPr id="34930" name="Oval 83"/>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931" name="Freeform 84"/>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3" name="Group 85"/>
          <p:cNvGrpSpPr>
            <a:grpSpLocks/>
          </p:cNvGrpSpPr>
          <p:nvPr/>
        </p:nvGrpSpPr>
        <p:grpSpPr bwMode="auto">
          <a:xfrm>
            <a:off x="2895600" y="3151188"/>
            <a:ext cx="1535113" cy="711200"/>
            <a:chOff x="1356" y="2116"/>
            <a:chExt cx="967" cy="448"/>
          </a:xfrm>
        </p:grpSpPr>
        <p:grpSp>
          <p:nvGrpSpPr>
            <p:cNvPr id="34905" name="Group 86"/>
            <p:cNvGrpSpPr>
              <a:grpSpLocks/>
            </p:cNvGrpSpPr>
            <p:nvPr/>
          </p:nvGrpSpPr>
          <p:grpSpPr bwMode="auto">
            <a:xfrm>
              <a:off x="1356" y="2116"/>
              <a:ext cx="305" cy="448"/>
              <a:chOff x="1356" y="2116"/>
              <a:chExt cx="305" cy="448"/>
            </a:xfrm>
          </p:grpSpPr>
          <p:grpSp>
            <p:nvGrpSpPr>
              <p:cNvPr id="34919" name="Group 87"/>
              <p:cNvGrpSpPr>
                <a:grpSpLocks/>
              </p:cNvGrpSpPr>
              <p:nvPr/>
            </p:nvGrpSpPr>
            <p:grpSpPr bwMode="auto">
              <a:xfrm>
                <a:off x="1356" y="2116"/>
                <a:ext cx="305" cy="448"/>
                <a:chOff x="1356" y="2116"/>
                <a:chExt cx="305" cy="448"/>
              </a:xfrm>
            </p:grpSpPr>
            <p:sp>
              <p:nvSpPr>
                <p:cNvPr id="34921" name="AutoShape 88"/>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22" name="AutoShape 89"/>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20" name="AutoShape 90"/>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906" name="Group 91"/>
            <p:cNvGrpSpPr>
              <a:grpSpLocks/>
            </p:cNvGrpSpPr>
            <p:nvPr/>
          </p:nvGrpSpPr>
          <p:grpSpPr bwMode="auto">
            <a:xfrm>
              <a:off x="1657" y="2116"/>
              <a:ext cx="378" cy="448"/>
              <a:chOff x="1657" y="2116"/>
              <a:chExt cx="378" cy="448"/>
            </a:xfrm>
          </p:grpSpPr>
          <p:grpSp>
            <p:nvGrpSpPr>
              <p:cNvPr id="34914" name="Group 92"/>
              <p:cNvGrpSpPr>
                <a:grpSpLocks/>
              </p:cNvGrpSpPr>
              <p:nvPr/>
            </p:nvGrpSpPr>
            <p:grpSpPr bwMode="auto">
              <a:xfrm>
                <a:off x="1657" y="2116"/>
                <a:ext cx="378" cy="448"/>
                <a:chOff x="1657" y="2116"/>
                <a:chExt cx="378" cy="448"/>
              </a:xfrm>
            </p:grpSpPr>
            <p:sp>
              <p:nvSpPr>
                <p:cNvPr id="34917" name="AutoShape 93"/>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18" name="AutoShape 94"/>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915" name="Oval 95"/>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916" name="AutoShape 96"/>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907" name="Freeform 97"/>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908" name="Rectangle 98"/>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09" name="Rectangle 99"/>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910" name="Rectangle 100"/>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911" name="Group 101"/>
            <p:cNvGrpSpPr>
              <a:grpSpLocks/>
            </p:cNvGrpSpPr>
            <p:nvPr/>
          </p:nvGrpSpPr>
          <p:grpSpPr bwMode="auto">
            <a:xfrm>
              <a:off x="2039" y="2173"/>
              <a:ext cx="194" cy="364"/>
              <a:chOff x="2039" y="2173"/>
              <a:chExt cx="194" cy="364"/>
            </a:xfrm>
          </p:grpSpPr>
          <p:sp>
            <p:nvSpPr>
              <p:cNvPr id="34912" name="Oval 102"/>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913" name="Freeform 103"/>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4" name="Group 104"/>
          <p:cNvGrpSpPr>
            <a:grpSpLocks/>
          </p:cNvGrpSpPr>
          <p:nvPr/>
        </p:nvGrpSpPr>
        <p:grpSpPr bwMode="auto">
          <a:xfrm>
            <a:off x="4495800" y="3925888"/>
            <a:ext cx="1535113" cy="711200"/>
            <a:chOff x="1772" y="2604"/>
            <a:chExt cx="967" cy="448"/>
          </a:xfrm>
        </p:grpSpPr>
        <p:grpSp>
          <p:nvGrpSpPr>
            <p:cNvPr id="34887" name="Group 105"/>
            <p:cNvGrpSpPr>
              <a:grpSpLocks/>
            </p:cNvGrpSpPr>
            <p:nvPr/>
          </p:nvGrpSpPr>
          <p:grpSpPr bwMode="auto">
            <a:xfrm>
              <a:off x="1772" y="2604"/>
              <a:ext cx="305" cy="448"/>
              <a:chOff x="1772" y="2604"/>
              <a:chExt cx="305" cy="448"/>
            </a:xfrm>
          </p:grpSpPr>
          <p:grpSp>
            <p:nvGrpSpPr>
              <p:cNvPr id="34901" name="Group 106"/>
              <p:cNvGrpSpPr>
                <a:grpSpLocks/>
              </p:cNvGrpSpPr>
              <p:nvPr/>
            </p:nvGrpSpPr>
            <p:grpSpPr bwMode="auto">
              <a:xfrm>
                <a:off x="1772" y="2604"/>
                <a:ext cx="305" cy="448"/>
                <a:chOff x="1772" y="2604"/>
                <a:chExt cx="305" cy="448"/>
              </a:xfrm>
            </p:grpSpPr>
            <p:sp>
              <p:nvSpPr>
                <p:cNvPr id="34903" name="AutoShape 107"/>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904" name="AutoShape 108"/>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902" name="AutoShape 109"/>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888" name="Group 110"/>
            <p:cNvGrpSpPr>
              <a:grpSpLocks/>
            </p:cNvGrpSpPr>
            <p:nvPr/>
          </p:nvGrpSpPr>
          <p:grpSpPr bwMode="auto">
            <a:xfrm>
              <a:off x="2073" y="2604"/>
              <a:ext cx="378" cy="448"/>
              <a:chOff x="2073" y="2604"/>
              <a:chExt cx="378" cy="448"/>
            </a:xfrm>
          </p:grpSpPr>
          <p:grpSp>
            <p:nvGrpSpPr>
              <p:cNvPr id="34896" name="Group 111"/>
              <p:cNvGrpSpPr>
                <a:grpSpLocks/>
              </p:cNvGrpSpPr>
              <p:nvPr/>
            </p:nvGrpSpPr>
            <p:grpSpPr bwMode="auto">
              <a:xfrm>
                <a:off x="2073" y="2604"/>
                <a:ext cx="378" cy="448"/>
                <a:chOff x="2073" y="2604"/>
                <a:chExt cx="378" cy="448"/>
              </a:xfrm>
            </p:grpSpPr>
            <p:sp>
              <p:nvSpPr>
                <p:cNvPr id="34899" name="AutoShape 112"/>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900" name="AutoShape 113"/>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897" name="Oval 114"/>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898" name="AutoShape 115"/>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889" name="Freeform 116"/>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890" name="Rectangle 117"/>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91" name="Rectangle 118"/>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92" name="Rectangle 119"/>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893" name="Group 120"/>
            <p:cNvGrpSpPr>
              <a:grpSpLocks/>
            </p:cNvGrpSpPr>
            <p:nvPr/>
          </p:nvGrpSpPr>
          <p:grpSpPr bwMode="auto">
            <a:xfrm>
              <a:off x="2455" y="2661"/>
              <a:ext cx="194" cy="364"/>
              <a:chOff x="2455" y="2661"/>
              <a:chExt cx="194" cy="364"/>
            </a:xfrm>
          </p:grpSpPr>
          <p:sp>
            <p:nvSpPr>
              <p:cNvPr id="34894" name="Oval 121"/>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895" name="Freeform 122"/>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4865" name="Group 123"/>
          <p:cNvGrpSpPr>
            <a:grpSpLocks/>
          </p:cNvGrpSpPr>
          <p:nvPr/>
        </p:nvGrpSpPr>
        <p:grpSpPr bwMode="auto">
          <a:xfrm>
            <a:off x="6019800" y="4637088"/>
            <a:ext cx="1535113" cy="711200"/>
            <a:chOff x="2188" y="3052"/>
            <a:chExt cx="967" cy="448"/>
          </a:xfrm>
        </p:grpSpPr>
        <p:grpSp>
          <p:nvGrpSpPr>
            <p:cNvPr id="34869" name="Group 124"/>
            <p:cNvGrpSpPr>
              <a:grpSpLocks/>
            </p:cNvGrpSpPr>
            <p:nvPr/>
          </p:nvGrpSpPr>
          <p:grpSpPr bwMode="auto">
            <a:xfrm>
              <a:off x="2188" y="3052"/>
              <a:ext cx="305" cy="448"/>
              <a:chOff x="2188" y="3052"/>
              <a:chExt cx="305" cy="448"/>
            </a:xfrm>
          </p:grpSpPr>
          <p:grpSp>
            <p:nvGrpSpPr>
              <p:cNvPr id="34883" name="Group 125"/>
              <p:cNvGrpSpPr>
                <a:grpSpLocks/>
              </p:cNvGrpSpPr>
              <p:nvPr/>
            </p:nvGrpSpPr>
            <p:grpSpPr bwMode="auto">
              <a:xfrm>
                <a:off x="2188" y="3052"/>
                <a:ext cx="305" cy="448"/>
                <a:chOff x="2188" y="3052"/>
                <a:chExt cx="305" cy="448"/>
              </a:xfrm>
            </p:grpSpPr>
            <p:sp>
              <p:nvSpPr>
                <p:cNvPr id="34885" name="AutoShape 126"/>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4886" name="AutoShape 127"/>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4884" name="AutoShape 128"/>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4870" name="Group 129"/>
            <p:cNvGrpSpPr>
              <a:grpSpLocks/>
            </p:cNvGrpSpPr>
            <p:nvPr/>
          </p:nvGrpSpPr>
          <p:grpSpPr bwMode="auto">
            <a:xfrm>
              <a:off x="2489" y="3052"/>
              <a:ext cx="378" cy="448"/>
              <a:chOff x="2489" y="3052"/>
              <a:chExt cx="378" cy="448"/>
            </a:xfrm>
          </p:grpSpPr>
          <p:grpSp>
            <p:nvGrpSpPr>
              <p:cNvPr id="34878" name="Group 130"/>
              <p:cNvGrpSpPr>
                <a:grpSpLocks/>
              </p:cNvGrpSpPr>
              <p:nvPr/>
            </p:nvGrpSpPr>
            <p:grpSpPr bwMode="auto">
              <a:xfrm>
                <a:off x="2489" y="3052"/>
                <a:ext cx="378" cy="448"/>
                <a:chOff x="2489" y="3052"/>
                <a:chExt cx="378" cy="448"/>
              </a:xfrm>
            </p:grpSpPr>
            <p:sp>
              <p:nvSpPr>
                <p:cNvPr id="34881" name="AutoShape 131"/>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4882" name="AutoShape 132"/>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4879" name="Oval 133"/>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4880" name="AutoShape 134"/>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4871" name="Freeform 135"/>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4872" name="Rectangle 136"/>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73" name="Rectangle 137"/>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4874" name="Rectangle 138"/>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4875" name="Group 139"/>
            <p:cNvGrpSpPr>
              <a:grpSpLocks/>
            </p:cNvGrpSpPr>
            <p:nvPr/>
          </p:nvGrpSpPr>
          <p:grpSpPr bwMode="auto">
            <a:xfrm>
              <a:off x="2871" y="3109"/>
              <a:ext cx="194" cy="364"/>
              <a:chOff x="2871" y="3109"/>
              <a:chExt cx="194" cy="364"/>
            </a:xfrm>
          </p:grpSpPr>
          <p:sp>
            <p:nvSpPr>
              <p:cNvPr id="34876" name="Oval 140"/>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4877" name="Freeform 141"/>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sp>
        <p:nvSpPr>
          <p:cNvPr id="34866" name="Rectangle 142"/>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4867" name="Line 143"/>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 name="Slide Number Placeholder 1"/>
          <p:cNvSpPr>
            <a:spLocks noGrp="1"/>
          </p:cNvSpPr>
          <p:nvPr>
            <p:ph type="sldNum" sz="quarter" idx="4"/>
          </p:nvPr>
        </p:nvSpPr>
        <p:spPr/>
        <p:txBody>
          <a:bodyPr/>
          <a:lstStyle/>
          <a:p>
            <a:fld id="{CC2976BA-A1E0-3948-A6B4-B5BB26B47A07}" type="slidenum">
              <a:rPr lang="en-US" smtClean="0"/>
              <a:t>2</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a:xfrm>
            <a:off x="457200" y="228600"/>
            <a:ext cx="8229600" cy="1143000"/>
          </a:xfrm>
        </p:spPr>
        <p:txBody>
          <a:bodyPr lIns="90488" tIns="44450" rIns="90488" bIns="44450"/>
          <a:lstStyle/>
          <a:p>
            <a:pPr>
              <a:defRPr/>
            </a:pPr>
            <a:r>
              <a:rPr lang="en-US"/>
              <a:t>Example: One Memory Port/Structural Hazard</a:t>
            </a:r>
            <a:endParaRPr lang="en-US" sz="2000">
              <a:solidFill>
                <a:schemeClr val="tx1"/>
              </a:solidFill>
              <a:effectLst>
                <a:outerShdw blurRad="38100" dist="38100" dir="2700000" algn="tl">
                  <a:srgbClr val="FFFFFF"/>
                </a:outerShdw>
              </a:effectLst>
            </a:endParaRPr>
          </a:p>
        </p:txBody>
      </p:sp>
      <p:sp>
        <p:nvSpPr>
          <p:cNvPr id="71683" name="Rectangle 3"/>
          <p:cNvSpPr>
            <a:spLocks noChangeArrowheads="1"/>
          </p:cNvSpPr>
          <p:nvPr/>
        </p:nvSpPr>
        <p:spPr bwMode="auto">
          <a:xfrm>
            <a:off x="228600" y="2590800"/>
            <a:ext cx="412750" cy="39830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i="1">
                <a:latin typeface="Comic Sans MS" charset="0"/>
              </a:rPr>
              <a:t>I</a:t>
            </a:r>
          </a:p>
          <a:p>
            <a:pPr algn="ctr"/>
            <a:r>
              <a:rPr lang="en-US" sz="2000" b="1" i="1">
                <a:latin typeface="Comic Sans MS" charset="0"/>
              </a:rPr>
              <a:t>n</a:t>
            </a:r>
          </a:p>
          <a:p>
            <a:pPr algn="ctr"/>
            <a:r>
              <a:rPr lang="en-US" sz="2000" b="1" i="1">
                <a:latin typeface="Comic Sans MS" charset="0"/>
              </a:rPr>
              <a:t>s</a:t>
            </a:r>
          </a:p>
          <a:p>
            <a:pPr algn="ctr"/>
            <a:r>
              <a:rPr lang="en-US" sz="2000" b="1" i="1">
                <a:latin typeface="Comic Sans MS" charset="0"/>
              </a:rPr>
              <a:t>t</a:t>
            </a:r>
          </a:p>
          <a:p>
            <a:pPr algn="ctr"/>
            <a:r>
              <a:rPr lang="en-US" sz="2000" b="1" i="1">
                <a:latin typeface="Comic Sans MS" charset="0"/>
              </a:rPr>
              <a:t>r.</a:t>
            </a:r>
          </a:p>
          <a:p>
            <a:pPr algn="ctr"/>
            <a:endParaRPr lang="en-US" sz="2000" b="1" i="1">
              <a:latin typeface="Comic Sans MS" charset="0"/>
            </a:endParaRPr>
          </a:p>
          <a:p>
            <a:pPr algn="ctr"/>
            <a:r>
              <a:rPr lang="en-US" sz="2000" b="1" i="1">
                <a:latin typeface="Comic Sans MS" charset="0"/>
              </a:rPr>
              <a:t>O</a:t>
            </a:r>
          </a:p>
          <a:p>
            <a:pPr algn="ctr"/>
            <a:r>
              <a:rPr lang="en-US" sz="2000" b="1" i="1">
                <a:latin typeface="Comic Sans MS" charset="0"/>
              </a:rPr>
              <a:t>r</a:t>
            </a:r>
          </a:p>
          <a:p>
            <a:pPr algn="ctr"/>
            <a:r>
              <a:rPr lang="en-US" sz="2000" b="1" i="1">
                <a:latin typeface="Comic Sans MS" charset="0"/>
              </a:rPr>
              <a:t>d</a:t>
            </a:r>
          </a:p>
          <a:p>
            <a:pPr algn="ctr"/>
            <a:r>
              <a:rPr lang="en-US" sz="2000" b="1" i="1">
                <a:latin typeface="Comic Sans MS" charset="0"/>
              </a:rPr>
              <a:t>e</a:t>
            </a:r>
          </a:p>
          <a:p>
            <a:pPr algn="ctr"/>
            <a:r>
              <a:rPr lang="en-US" sz="2000" b="1" i="1">
                <a:latin typeface="Comic Sans MS" charset="0"/>
              </a:rPr>
              <a:t>r</a:t>
            </a:r>
          </a:p>
        </p:txBody>
      </p:sp>
      <p:sp>
        <p:nvSpPr>
          <p:cNvPr id="71684" name="Line 4"/>
          <p:cNvSpPr>
            <a:spLocks noChangeShapeType="1"/>
          </p:cNvSpPr>
          <p:nvPr/>
        </p:nvSpPr>
        <p:spPr bwMode="auto">
          <a:xfrm flipH="1">
            <a:off x="685800" y="2209800"/>
            <a:ext cx="0" cy="3962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685" name="Rectangle 5"/>
          <p:cNvSpPr>
            <a:spLocks noChangeArrowheads="1"/>
          </p:cNvSpPr>
          <p:nvPr/>
        </p:nvSpPr>
        <p:spPr bwMode="auto">
          <a:xfrm>
            <a:off x="1066800" y="1524000"/>
            <a:ext cx="2513013" cy="4429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2000" b="1" i="1">
                <a:latin typeface="Comic Sans MS" charset="0"/>
              </a:rPr>
              <a:t>Time (clock cycles)</a:t>
            </a:r>
          </a:p>
        </p:txBody>
      </p:sp>
      <p:sp>
        <p:nvSpPr>
          <p:cNvPr id="71686" name="Rectangle 6"/>
          <p:cNvSpPr>
            <a:spLocks noChangeArrowheads="1"/>
          </p:cNvSpPr>
          <p:nvPr/>
        </p:nvSpPr>
        <p:spPr bwMode="auto">
          <a:xfrm>
            <a:off x="685800" y="2590800"/>
            <a:ext cx="912813"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Load</a:t>
            </a:r>
          </a:p>
        </p:txBody>
      </p:sp>
      <p:sp>
        <p:nvSpPr>
          <p:cNvPr id="71687" name="Rectangle 7"/>
          <p:cNvSpPr>
            <a:spLocks noChangeArrowheads="1"/>
          </p:cNvSpPr>
          <p:nvPr/>
        </p:nvSpPr>
        <p:spPr bwMode="auto">
          <a:xfrm>
            <a:off x="685800" y="333692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1</a:t>
            </a:r>
          </a:p>
        </p:txBody>
      </p:sp>
      <p:sp>
        <p:nvSpPr>
          <p:cNvPr id="71688" name="Rectangle 8"/>
          <p:cNvSpPr>
            <a:spLocks noChangeArrowheads="1"/>
          </p:cNvSpPr>
          <p:nvPr/>
        </p:nvSpPr>
        <p:spPr bwMode="auto">
          <a:xfrm>
            <a:off x="736600" y="413067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2</a:t>
            </a:r>
          </a:p>
        </p:txBody>
      </p:sp>
      <p:sp>
        <p:nvSpPr>
          <p:cNvPr id="71689" name="Rectangle 9"/>
          <p:cNvSpPr>
            <a:spLocks noChangeArrowheads="1"/>
          </p:cNvSpPr>
          <p:nvPr/>
        </p:nvSpPr>
        <p:spPr bwMode="auto">
          <a:xfrm>
            <a:off x="746125" y="488156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3</a:t>
            </a:r>
          </a:p>
        </p:txBody>
      </p:sp>
      <p:sp>
        <p:nvSpPr>
          <p:cNvPr id="71690" name="Rectangle 10"/>
          <p:cNvSpPr>
            <a:spLocks noChangeArrowheads="1"/>
          </p:cNvSpPr>
          <p:nvPr/>
        </p:nvSpPr>
        <p:spPr bwMode="auto">
          <a:xfrm>
            <a:off x="784225" y="566261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4</a:t>
            </a:r>
          </a:p>
        </p:txBody>
      </p:sp>
      <p:sp>
        <p:nvSpPr>
          <p:cNvPr id="71691" name="Line 11"/>
          <p:cNvSpPr>
            <a:spLocks noChangeShapeType="1"/>
          </p:cNvSpPr>
          <p:nvPr/>
        </p:nvSpPr>
        <p:spPr bwMode="auto">
          <a:xfrm>
            <a:off x="1219200" y="1981200"/>
            <a:ext cx="6553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71692" name="Group 12"/>
          <p:cNvGrpSpPr>
            <a:grpSpLocks noChangeAspect="1"/>
          </p:cNvGrpSpPr>
          <p:nvPr/>
        </p:nvGrpSpPr>
        <p:grpSpPr bwMode="auto">
          <a:xfrm>
            <a:off x="2609850" y="2603500"/>
            <a:ext cx="447675" cy="369888"/>
            <a:chOff x="1374" y="528"/>
            <a:chExt cx="480" cy="432"/>
          </a:xfrm>
        </p:grpSpPr>
        <p:grpSp>
          <p:nvGrpSpPr>
            <p:cNvPr id="71843" name="Group 13"/>
            <p:cNvGrpSpPr>
              <a:grpSpLocks noChangeAspect="1"/>
            </p:cNvGrpSpPr>
            <p:nvPr/>
          </p:nvGrpSpPr>
          <p:grpSpPr bwMode="auto">
            <a:xfrm>
              <a:off x="1374" y="528"/>
              <a:ext cx="480" cy="432"/>
              <a:chOff x="1392" y="528"/>
              <a:chExt cx="480" cy="432"/>
            </a:xfrm>
          </p:grpSpPr>
          <p:sp>
            <p:nvSpPr>
              <p:cNvPr id="71845" name="Rectangle 1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46" name="Rectangle 1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44" name="Text Box 16"/>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693" name="Line 17"/>
          <p:cNvSpPr>
            <a:spLocks noChangeAspect="1" noChangeShapeType="1"/>
          </p:cNvSpPr>
          <p:nvPr/>
        </p:nvSpPr>
        <p:spPr bwMode="auto">
          <a:xfrm>
            <a:off x="3060700" y="2678113"/>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4" name="Line 18"/>
          <p:cNvSpPr>
            <a:spLocks noChangeAspect="1" noChangeShapeType="1"/>
          </p:cNvSpPr>
          <p:nvPr/>
        </p:nvSpPr>
        <p:spPr bwMode="auto">
          <a:xfrm>
            <a:off x="3060700" y="2898775"/>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695" name="Group 19"/>
          <p:cNvGrpSpPr>
            <a:grpSpLocks noChangeAspect="1"/>
          </p:cNvGrpSpPr>
          <p:nvPr/>
        </p:nvGrpSpPr>
        <p:grpSpPr bwMode="auto">
          <a:xfrm>
            <a:off x="3467100" y="2493963"/>
            <a:ext cx="403225" cy="588962"/>
            <a:chOff x="2991" y="411"/>
            <a:chExt cx="359" cy="768"/>
          </a:xfrm>
        </p:grpSpPr>
        <p:sp>
          <p:nvSpPr>
            <p:cNvPr id="71839" name="AutoShape 20"/>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840" name="AutoShape 2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841" name="Freeform 22"/>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42" name="Text Box 23"/>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696" name="Line 24"/>
          <p:cNvSpPr>
            <a:spLocks noChangeAspect="1" noChangeShapeType="1"/>
          </p:cNvSpPr>
          <p:nvPr/>
        </p:nvSpPr>
        <p:spPr bwMode="auto">
          <a:xfrm>
            <a:off x="3875088" y="2789238"/>
            <a:ext cx="49688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7" name="Line 25"/>
          <p:cNvSpPr>
            <a:spLocks noChangeAspect="1" noChangeShapeType="1"/>
          </p:cNvSpPr>
          <p:nvPr/>
        </p:nvSpPr>
        <p:spPr bwMode="auto">
          <a:xfrm>
            <a:off x="4733925" y="2789238"/>
            <a:ext cx="4984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698" name="Rectangle 26"/>
          <p:cNvSpPr>
            <a:spLocks noChangeAspect="1" noChangeArrowheads="1"/>
          </p:cNvSpPr>
          <p:nvPr/>
        </p:nvSpPr>
        <p:spPr bwMode="auto">
          <a:xfrm>
            <a:off x="4252913" y="2605088"/>
            <a:ext cx="450850" cy="368300"/>
          </a:xfrm>
          <a:prstGeom prst="rect">
            <a:avLst/>
          </a:prstGeom>
          <a:no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699" name="Text Box 27"/>
          <p:cNvSpPr txBox="1">
            <a:spLocks noChangeAspect="1" noChangeArrowheads="1"/>
          </p:cNvSpPr>
          <p:nvPr/>
        </p:nvSpPr>
        <p:spPr bwMode="auto">
          <a:xfrm>
            <a:off x="4194175" y="2633663"/>
            <a:ext cx="557213" cy="268287"/>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sp>
        <p:nvSpPr>
          <p:cNvPr id="71700" name="Freeform 28"/>
          <p:cNvSpPr>
            <a:spLocks noChangeAspect="1"/>
          </p:cNvSpPr>
          <p:nvPr/>
        </p:nvSpPr>
        <p:spPr bwMode="auto">
          <a:xfrm>
            <a:off x="4191000" y="2789238"/>
            <a:ext cx="674688" cy="293687"/>
          </a:xfrm>
          <a:custGeom>
            <a:avLst/>
            <a:gdLst>
              <a:gd name="T0" fmla="*/ 0 w 816"/>
              <a:gd name="T1" fmla="*/ 0 h 384"/>
              <a:gd name="T2" fmla="*/ 0 w 816"/>
              <a:gd name="T3" fmla="*/ 293687 h 384"/>
              <a:gd name="T4" fmla="*/ 595313 w 816"/>
              <a:gd name="T5" fmla="*/ 293687 h 384"/>
              <a:gd name="T6" fmla="*/ 595313 w 816"/>
              <a:gd name="T7" fmla="*/ 110133 h 384"/>
              <a:gd name="T8" fmla="*/ 674688 w 816"/>
              <a:gd name="T9" fmla="*/ 110133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01" name="Line 29"/>
          <p:cNvSpPr>
            <a:spLocks noChangeAspect="1" noChangeShapeType="1"/>
          </p:cNvSpPr>
          <p:nvPr/>
        </p:nvSpPr>
        <p:spPr bwMode="auto">
          <a:xfrm>
            <a:off x="2141538" y="2900363"/>
            <a:ext cx="468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02" name="Line 30"/>
          <p:cNvSpPr>
            <a:spLocks noChangeAspect="1" noChangeShapeType="1"/>
          </p:cNvSpPr>
          <p:nvPr/>
        </p:nvSpPr>
        <p:spPr bwMode="auto">
          <a:xfrm>
            <a:off x="2081213" y="2678113"/>
            <a:ext cx="52546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03" name="Group 31"/>
          <p:cNvGrpSpPr>
            <a:grpSpLocks noChangeAspect="1"/>
          </p:cNvGrpSpPr>
          <p:nvPr/>
        </p:nvGrpSpPr>
        <p:grpSpPr bwMode="auto">
          <a:xfrm>
            <a:off x="1660525" y="2605088"/>
            <a:ext cx="587375" cy="368300"/>
            <a:chOff x="1123" y="576"/>
            <a:chExt cx="624" cy="480"/>
          </a:xfrm>
        </p:grpSpPr>
        <p:sp>
          <p:nvSpPr>
            <p:cNvPr id="71837" name="Rectangle 32"/>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38" name="Text Box 33"/>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704" name="Group 34"/>
          <p:cNvGrpSpPr>
            <a:grpSpLocks/>
          </p:cNvGrpSpPr>
          <p:nvPr/>
        </p:nvGrpSpPr>
        <p:grpSpPr bwMode="auto">
          <a:xfrm>
            <a:off x="2322513" y="2438400"/>
            <a:ext cx="2635250" cy="700088"/>
            <a:chOff x="2112" y="528"/>
            <a:chExt cx="2088" cy="681"/>
          </a:xfrm>
        </p:grpSpPr>
        <p:sp>
          <p:nvSpPr>
            <p:cNvPr id="71833" name="Rectangle 35"/>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4" name="Rectangle 36"/>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5" name="Rectangle 37"/>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36" name="Rectangle 38"/>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05" name="Group 39"/>
          <p:cNvGrpSpPr>
            <a:grpSpLocks noChangeAspect="1"/>
          </p:cNvGrpSpPr>
          <p:nvPr/>
        </p:nvGrpSpPr>
        <p:grpSpPr bwMode="auto">
          <a:xfrm flipH="1">
            <a:off x="5087938" y="2590800"/>
            <a:ext cx="452437" cy="369888"/>
            <a:chOff x="1374" y="528"/>
            <a:chExt cx="480" cy="432"/>
          </a:xfrm>
        </p:grpSpPr>
        <p:grpSp>
          <p:nvGrpSpPr>
            <p:cNvPr id="71829" name="Group 40"/>
            <p:cNvGrpSpPr>
              <a:grpSpLocks noChangeAspect="1"/>
            </p:cNvGrpSpPr>
            <p:nvPr/>
          </p:nvGrpSpPr>
          <p:grpSpPr bwMode="auto">
            <a:xfrm>
              <a:off x="1374" y="528"/>
              <a:ext cx="480" cy="432"/>
              <a:chOff x="1392" y="528"/>
              <a:chExt cx="480" cy="432"/>
            </a:xfrm>
          </p:grpSpPr>
          <p:sp>
            <p:nvSpPr>
              <p:cNvPr id="71831" name="Rectangle 4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32" name="Rectangle 4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30" name="Text Box 43"/>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nvGrpSpPr>
          <p:cNvPr id="9" name="Group 44"/>
          <p:cNvGrpSpPr>
            <a:grpSpLocks/>
          </p:cNvGrpSpPr>
          <p:nvPr/>
        </p:nvGrpSpPr>
        <p:grpSpPr bwMode="auto">
          <a:xfrm>
            <a:off x="2514600" y="3200400"/>
            <a:ext cx="3879850" cy="700088"/>
            <a:chOff x="1962" y="1200"/>
            <a:chExt cx="1910" cy="441"/>
          </a:xfrm>
        </p:grpSpPr>
        <p:grpSp>
          <p:nvGrpSpPr>
            <p:cNvPr id="71796" name="Group 45"/>
            <p:cNvGrpSpPr>
              <a:grpSpLocks noChangeAspect="1"/>
            </p:cNvGrpSpPr>
            <p:nvPr/>
          </p:nvGrpSpPr>
          <p:grpSpPr bwMode="auto">
            <a:xfrm>
              <a:off x="2429" y="1304"/>
              <a:ext cx="221" cy="233"/>
              <a:chOff x="1374" y="528"/>
              <a:chExt cx="480" cy="432"/>
            </a:xfrm>
          </p:grpSpPr>
          <p:grpSp>
            <p:nvGrpSpPr>
              <p:cNvPr id="71825" name="Group 46"/>
              <p:cNvGrpSpPr>
                <a:grpSpLocks noChangeAspect="1"/>
              </p:cNvGrpSpPr>
              <p:nvPr/>
            </p:nvGrpSpPr>
            <p:grpSpPr bwMode="auto">
              <a:xfrm>
                <a:off x="1374" y="528"/>
                <a:ext cx="480" cy="432"/>
                <a:chOff x="1392" y="528"/>
                <a:chExt cx="480" cy="432"/>
              </a:xfrm>
            </p:grpSpPr>
            <p:sp>
              <p:nvSpPr>
                <p:cNvPr id="71827" name="Rectangle 47"/>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28" name="Rectangle 48"/>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26" name="Text Box 49"/>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97" name="Line 50"/>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98" name="Line 51"/>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99" name="Group 52"/>
            <p:cNvGrpSpPr>
              <a:grpSpLocks noChangeAspect="1"/>
            </p:cNvGrpSpPr>
            <p:nvPr/>
          </p:nvGrpSpPr>
          <p:grpSpPr bwMode="auto">
            <a:xfrm>
              <a:off x="2851" y="1235"/>
              <a:ext cx="199" cy="371"/>
              <a:chOff x="2991" y="411"/>
              <a:chExt cx="359" cy="768"/>
            </a:xfrm>
          </p:grpSpPr>
          <p:sp>
            <p:nvSpPr>
              <p:cNvPr id="71821" name="AutoShape 53"/>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822" name="AutoShape 54"/>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823" name="Freeform 55"/>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24" name="Text Box 56"/>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800" name="Line 57"/>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801" name="Line 58"/>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802" name="Group 59"/>
            <p:cNvGrpSpPr>
              <a:grpSpLocks noChangeAspect="1"/>
            </p:cNvGrpSpPr>
            <p:nvPr/>
          </p:nvGrpSpPr>
          <p:grpSpPr bwMode="auto">
            <a:xfrm>
              <a:off x="3209" y="1305"/>
              <a:ext cx="275" cy="232"/>
              <a:chOff x="3853" y="576"/>
              <a:chExt cx="594" cy="480"/>
            </a:xfrm>
          </p:grpSpPr>
          <p:sp>
            <p:nvSpPr>
              <p:cNvPr id="71819" name="Rectangle 60"/>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20" name="Text Box 61"/>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803" name="Freeform 62"/>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804" name="Line 63"/>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805" name="Line 64"/>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806" name="Group 65"/>
            <p:cNvGrpSpPr>
              <a:grpSpLocks noChangeAspect="1"/>
            </p:cNvGrpSpPr>
            <p:nvPr/>
          </p:nvGrpSpPr>
          <p:grpSpPr bwMode="auto">
            <a:xfrm>
              <a:off x="1962" y="1305"/>
              <a:ext cx="289" cy="232"/>
              <a:chOff x="1123" y="576"/>
              <a:chExt cx="624" cy="480"/>
            </a:xfrm>
          </p:grpSpPr>
          <p:sp>
            <p:nvSpPr>
              <p:cNvPr id="71817" name="Rectangle 66"/>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818" name="Text Box 67"/>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807" name="Group 68"/>
            <p:cNvGrpSpPr>
              <a:grpSpLocks/>
            </p:cNvGrpSpPr>
            <p:nvPr/>
          </p:nvGrpSpPr>
          <p:grpSpPr bwMode="auto">
            <a:xfrm>
              <a:off x="2288" y="1200"/>
              <a:ext cx="1297" cy="441"/>
              <a:chOff x="2112" y="528"/>
              <a:chExt cx="2088" cy="681"/>
            </a:xfrm>
          </p:grpSpPr>
          <p:sp>
            <p:nvSpPr>
              <p:cNvPr id="71813" name="Rectangle 69"/>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4" name="Rectangle 70"/>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5" name="Rectangle 71"/>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816" name="Rectangle 72"/>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808" name="Group 73"/>
            <p:cNvGrpSpPr>
              <a:grpSpLocks noChangeAspect="1"/>
            </p:cNvGrpSpPr>
            <p:nvPr/>
          </p:nvGrpSpPr>
          <p:grpSpPr bwMode="auto">
            <a:xfrm flipH="1">
              <a:off x="3649" y="1296"/>
              <a:ext cx="223" cy="233"/>
              <a:chOff x="1374" y="528"/>
              <a:chExt cx="480" cy="432"/>
            </a:xfrm>
          </p:grpSpPr>
          <p:grpSp>
            <p:nvGrpSpPr>
              <p:cNvPr id="71809" name="Group 74"/>
              <p:cNvGrpSpPr>
                <a:grpSpLocks noChangeAspect="1"/>
              </p:cNvGrpSpPr>
              <p:nvPr/>
            </p:nvGrpSpPr>
            <p:grpSpPr bwMode="auto">
              <a:xfrm>
                <a:off x="1374" y="528"/>
                <a:ext cx="480" cy="432"/>
                <a:chOff x="1392" y="528"/>
                <a:chExt cx="480" cy="432"/>
              </a:xfrm>
            </p:grpSpPr>
            <p:sp>
              <p:nvSpPr>
                <p:cNvPr id="71811" name="Rectangle 75"/>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812" name="Rectangle 76"/>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810" name="Text Box 77"/>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18" name="Group 78"/>
          <p:cNvGrpSpPr>
            <a:grpSpLocks/>
          </p:cNvGrpSpPr>
          <p:nvPr/>
        </p:nvGrpSpPr>
        <p:grpSpPr bwMode="auto">
          <a:xfrm>
            <a:off x="3352800" y="3962400"/>
            <a:ext cx="3879850" cy="700088"/>
            <a:chOff x="1962" y="1200"/>
            <a:chExt cx="1910" cy="441"/>
          </a:xfrm>
        </p:grpSpPr>
        <p:grpSp>
          <p:nvGrpSpPr>
            <p:cNvPr id="71763" name="Group 79"/>
            <p:cNvGrpSpPr>
              <a:grpSpLocks noChangeAspect="1"/>
            </p:cNvGrpSpPr>
            <p:nvPr/>
          </p:nvGrpSpPr>
          <p:grpSpPr bwMode="auto">
            <a:xfrm>
              <a:off x="2429" y="1304"/>
              <a:ext cx="221" cy="233"/>
              <a:chOff x="1374" y="528"/>
              <a:chExt cx="480" cy="432"/>
            </a:xfrm>
          </p:grpSpPr>
          <p:grpSp>
            <p:nvGrpSpPr>
              <p:cNvPr id="71792" name="Group 80"/>
              <p:cNvGrpSpPr>
                <a:grpSpLocks noChangeAspect="1"/>
              </p:cNvGrpSpPr>
              <p:nvPr/>
            </p:nvGrpSpPr>
            <p:grpSpPr bwMode="auto">
              <a:xfrm>
                <a:off x="1374" y="528"/>
                <a:ext cx="480" cy="432"/>
                <a:chOff x="1392" y="528"/>
                <a:chExt cx="480" cy="432"/>
              </a:xfrm>
            </p:grpSpPr>
            <p:sp>
              <p:nvSpPr>
                <p:cNvPr id="71794" name="Rectangle 8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95" name="Rectangle 8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93" name="Text Box 83"/>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64" name="Line 84"/>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65" name="Line 85"/>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66" name="Group 86"/>
            <p:cNvGrpSpPr>
              <a:grpSpLocks noChangeAspect="1"/>
            </p:cNvGrpSpPr>
            <p:nvPr/>
          </p:nvGrpSpPr>
          <p:grpSpPr bwMode="auto">
            <a:xfrm>
              <a:off x="2851" y="1235"/>
              <a:ext cx="199" cy="371"/>
              <a:chOff x="2991" y="411"/>
              <a:chExt cx="359" cy="768"/>
            </a:xfrm>
          </p:grpSpPr>
          <p:sp>
            <p:nvSpPr>
              <p:cNvPr id="71788" name="AutoShape 87"/>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789" name="AutoShape 88"/>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790" name="Freeform 89"/>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91" name="Text Box 90"/>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767" name="Line 91"/>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68" name="Line 92"/>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69" name="Group 93"/>
            <p:cNvGrpSpPr>
              <a:grpSpLocks noChangeAspect="1"/>
            </p:cNvGrpSpPr>
            <p:nvPr/>
          </p:nvGrpSpPr>
          <p:grpSpPr bwMode="auto">
            <a:xfrm>
              <a:off x="3209" y="1305"/>
              <a:ext cx="275" cy="232"/>
              <a:chOff x="3853" y="576"/>
              <a:chExt cx="594" cy="480"/>
            </a:xfrm>
          </p:grpSpPr>
          <p:sp>
            <p:nvSpPr>
              <p:cNvPr id="71786" name="Rectangle 94"/>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87" name="Text Box 95"/>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770" name="Freeform 96"/>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71" name="Line 97"/>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72" name="Line 98"/>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73" name="Group 99"/>
            <p:cNvGrpSpPr>
              <a:grpSpLocks noChangeAspect="1"/>
            </p:cNvGrpSpPr>
            <p:nvPr/>
          </p:nvGrpSpPr>
          <p:grpSpPr bwMode="auto">
            <a:xfrm>
              <a:off x="1962" y="1305"/>
              <a:ext cx="289" cy="232"/>
              <a:chOff x="1123" y="576"/>
              <a:chExt cx="624" cy="480"/>
            </a:xfrm>
          </p:grpSpPr>
          <p:sp>
            <p:nvSpPr>
              <p:cNvPr id="71784" name="Rectangle 100"/>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85" name="Text Box 101"/>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1774" name="Group 102"/>
            <p:cNvGrpSpPr>
              <a:grpSpLocks/>
            </p:cNvGrpSpPr>
            <p:nvPr/>
          </p:nvGrpSpPr>
          <p:grpSpPr bwMode="auto">
            <a:xfrm>
              <a:off x="2288" y="1200"/>
              <a:ext cx="1297" cy="441"/>
              <a:chOff x="2112" y="528"/>
              <a:chExt cx="2088" cy="681"/>
            </a:xfrm>
          </p:grpSpPr>
          <p:sp>
            <p:nvSpPr>
              <p:cNvPr id="71780" name="Rectangle 103"/>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1" name="Rectangle 104"/>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2" name="Rectangle 105"/>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83" name="Rectangle 106"/>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75" name="Group 107"/>
            <p:cNvGrpSpPr>
              <a:grpSpLocks noChangeAspect="1"/>
            </p:cNvGrpSpPr>
            <p:nvPr/>
          </p:nvGrpSpPr>
          <p:grpSpPr bwMode="auto">
            <a:xfrm flipH="1">
              <a:off x="3649" y="1296"/>
              <a:ext cx="223" cy="233"/>
              <a:chOff x="1374" y="528"/>
              <a:chExt cx="480" cy="432"/>
            </a:xfrm>
          </p:grpSpPr>
          <p:grpSp>
            <p:nvGrpSpPr>
              <p:cNvPr id="71776" name="Group 108"/>
              <p:cNvGrpSpPr>
                <a:grpSpLocks noChangeAspect="1"/>
              </p:cNvGrpSpPr>
              <p:nvPr/>
            </p:nvGrpSpPr>
            <p:grpSpPr bwMode="auto">
              <a:xfrm>
                <a:off x="1374" y="528"/>
                <a:ext cx="480" cy="432"/>
                <a:chOff x="1392" y="528"/>
                <a:chExt cx="480" cy="432"/>
              </a:xfrm>
            </p:grpSpPr>
            <p:sp>
              <p:nvSpPr>
                <p:cNvPr id="71778" name="Rectangle 109"/>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79" name="Rectangle 110"/>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77" name="Text Box 111"/>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27" name="Group 112"/>
          <p:cNvGrpSpPr>
            <a:grpSpLocks/>
          </p:cNvGrpSpPr>
          <p:nvPr/>
        </p:nvGrpSpPr>
        <p:grpSpPr bwMode="auto">
          <a:xfrm>
            <a:off x="4191000" y="4724400"/>
            <a:ext cx="3879850" cy="700088"/>
            <a:chOff x="2640" y="2976"/>
            <a:chExt cx="2444" cy="441"/>
          </a:xfrm>
        </p:grpSpPr>
        <p:grpSp>
          <p:nvGrpSpPr>
            <p:cNvPr id="71731" name="Group 113"/>
            <p:cNvGrpSpPr>
              <a:grpSpLocks noChangeAspect="1"/>
            </p:cNvGrpSpPr>
            <p:nvPr/>
          </p:nvGrpSpPr>
          <p:grpSpPr bwMode="auto">
            <a:xfrm>
              <a:off x="3238" y="3080"/>
              <a:ext cx="282" cy="233"/>
              <a:chOff x="1374" y="528"/>
              <a:chExt cx="480" cy="432"/>
            </a:xfrm>
          </p:grpSpPr>
          <p:grpSp>
            <p:nvGrpSpPr>
              <p:cNvPr id="71759" name="Group 114"/>
              <p:cNvGrpSpPr>
                <a:grpSpLocks noChangeAspect="1"/>
              </p:cNvGrpSpPr>
              <p:nvPr/>
            </p:nvGrpSpPr>
            <p:grpSpPr bwMode="auto">
              <a:xfrm>
                <a:off x="1374" y="528"/>
                <a:ext cx="480" cy="432"/>
                <a:chOff x="1392" y="528"/>
                <a:chExt cx="480" cy="432"/>
              </a:xfrm>
            </p:grpSpPr>
            <p:sp>
              <p:nvSpPr>
                <p:cNvPr id="71761" name="Rectangle 115"/>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62" name="Rectangle 116"/>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60" name="Text Box 117"/>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1732" name="Line 118"/>
            <p:cNvSpPr>
              <a:spLocks noChangeAspect="1" noChangeShapeType="1"/>
            </p:cNvSpPr>
            <p:nvPr/>
          </p:nvSpPr>
          <p:spPr bwMode="auto">
            <a:xfrm>
              <a:off x="3522" y="3127"/>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33" name="Line 119"/>
            <p:cNvSpPr>
              <a:spLocks noChangeAspect="1" noChangeShapeType="1"/>
            </p:cNvSpPr>
            <p:nvPr/>
          </p:nvSpPr>
          <p:spPr bwMode="auto">
            <a:xfrm>
              <a:off x="3522" y="3266"/>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34" name="Group 120"/>
            <p:cNvGrpSpPr>
              <a:grpSpLocks noChangeAspect="1"/>
            </p:cNvGrpSpPr>
            <p:nvPr/>
          </p:nvGrpSpPr>
          <p:grpSpPr bwMode="auto">
            <a:xfrm>
              <a:off x="3778" y="3011"/>
              <a:ext cx="254" cy="371"/>
              <a:chOff x="2991" y="411"/>
              <a:chExt cx="359" cy="768"/>
            </a:xfrm>
          </p:grpSpPr>
          <p:sp>
            <p:nvSpPr>
              <p:cNvPr id="71755" name="AutoShape 121"/>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1756" name="AutoShape 122"/>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1757" name="Freeform 123"/>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58" name="Text Box 124"/>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1735" name="Line 125"/>
            <p:cNvSpPr>
              <a:spLocks noChangeAspect="1" noChangeShapeType="1"/>
            </p:cNvSpPr>
            <p:nvPr/>
          </p:nvSpPr>
          <p:spPr bwMode="auto">
            <a:xfrm>
              <a:off x="4035" y="3197"/>
              <a:ext cx="313"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36" name="Line 126"/>
            <p:cNvSpPr>
              <a:spLocks noChangeAspect="1" noChangeShapeType="1"/>
            </p:cNvSpPr>
            <p:nvPr/>
          </p:nvSpPr>
          <p:spPr bwMode="auto">
            <a:xfrm>
              <a:off x="4576" y="3197"/>
              <a:ext cx="31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1737" name="Group 127"/>
            <p:cNvGrpSpPr>
              <a:grpSpLocks noChangeAspect="1"/>
            </p:cNvGrpSpPr>
            <p:nvPr/>
          </p:nvGrpSpPr>
          <p:grpSpPr bwMode="auto">
            <a:xfrm>
              <a:off x="4236" y="3081"/>
              <a:ext cx="351" cy="232"/>
              <a:chOff x="3853" y="576"/>
              <a:chExt cx="592" cy="480"/>
            </a:xfrm>
          </p:grpSpPr>
          <p:sp>
            <p:nvSpPr>
              <p:cNvPr id="71753" name="Rectangle 128"/>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54" name="Text Box 129"/>
              <p:cNvSpPr txBox="1">
                <a:spLocks noChangeAspect="1" noChangeArrowheads="1"/>
              </p:cNvSpPr>
              <p:nvPr/>
            </p:nvSpPr>
            <p:spPr bwMode="auto">
              <a:xfrm>
                <a:off x="3853" y="613"/>
                <a:ext cx="592"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1738" name="Freeform 130"/>
            <p:cNvSpPr>
              <a:spLocks noChangeAspect="1"/>
            </p:cNvSpPr>
            <p:nvPr/>
          </p:nvSpPr>
          <p:spPr bwMode="auto">
            <a:xfrm>
              <a:off x="4234" y="3197"/>
              <a:ext cx="425" cy="185"/>
            </a:xfrm>
            <a:custGeom>
              <a:avLst/>
              <a:gdLst>
                <a:gd name="T0" fmla="*/ 0 w 816"/>
                <a:gd name="T1" fmla="*/ 0 h 384"/>
                <a:gd name="T2" fmla="*/ 0 w 816"/>
                <a:gd name="T3" fmla="*/ 185 h 384"/>
                <a:gd name="T4" fmla="*/ 375 w 816"/>
                <a:gd name="T5" fmla="*/ 185 h 384"/>
                <a:gd name="T6" fmla="*/ 375 w 816"/>
                <a:gd name="T7" fmla="*/ 69 h 384"/>
                <a:gd name="T8" fmla="*/ 425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1739" name="Line 131"/>
            <p:cNvSpPr>
              <a:spLocks noChangeAspect="1" noChangeShapeType="1"/>
            </p:cNvSpPr>
            <p:nvPr/>
          </p:nvSpPr>
          <p:spPr bwMode="auto">
            <a:xfrm>
              <a:off x="2943" y="3267"/>
              <a:ext cx="29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40" name="Line 132"/>
            <p:cNvSpPr>
              <a:spLocks noChangeAspect="1" noChangeShapeType="1"/>
            </p:cNvSpPr>
            <p:nvPr/>
          </p:nvSpPr>
          <p:spPr bwMode="auto">
            <a:xfrm>
              <a:off x="2905" y="3127"/>
              <a:ext cx="331"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1741" name="Rectangle 133"/>
            <p:cNvSpPr>
              <a:spLocks noChangeAspect="1" noChangeArrowheads="1"/>
            </p:cNvSpPr>
            <p:nvPr/>
          </p:nvSpPr>
          <p:spPr bwMode="auto">
            <a:xfrm>
              <a:off x="2684" y="3081"/>
              <a:ext cx="284" cy="232"/>
            </a:xfrm>
            <a:prstGeom prst="rect">
              <a:avLst/>
            </a:prstGeom>
            <a:solidFill>
              <a:schemeClr val="hlink"/>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42" name="Text Box 134"/>
            <p:cNvSpPr txBox="1">
              <a:spLocks noChangeAspect="1" noChangeArrowheads="1"/>
            </p:cNvSpPr>
            <p:nvPr/>
          </p:nvSpPr>
          <p:spPr bwMode="auto">
            <a:xfrm>
              <a:off x="2640" y="3099"/>
              <a:ext cx="370" cy="169"/>
            </a:xfrm>
            <a:prstGeom prst="rect">
              <a:avLst/>
            </a:prstGeom>
            <a:noFill/>
            <a:ln w="28575">
              <a:noFill/>
              <a:miter lim="800000"/>
              <a:headEnd/>
              <a:tailEnd/>
            </a:ln>
          </p:spPr>
          <p:txBody>
            <a:bodyPr wrap="none" anchor="ctr">
              <a:prstTxWarp prst="textNoShape">
                <a:avLst/>
              </a:prstTxWarp>
              <a:spAutoFit/>
            </a:bodyPr>
            <a:lstStyle/>
            <a:p>
              <a:pPr algn="ctr"/>
              <a:r>
                <a:rPr lang="en-US" sz="1000" b="1">
                  <a:solidFill>
                    <a:schemeClr val="bg1"/>
                  </a:solidFill>
                  <a:latin typeface="Comic Sans MS" charset="0"/>
                </a:rPr>
                <a:t>Ifetch</a:t>
              </a:r>
            </a:p>
          </p:txBody>
        </p:sp>
        <p:grpSp>
          <p:nvGrpSpPr>
            <p:cNvPr id="71743" name="Group 135"/>
            <p:cNvGrpSpPr>
              <a:grpSpLocks/>
            </p:cNvGrpSpPr>
            <p:nvPr/>
          </p:nvGrpSpPr>
          <p:grpSpPr bwMode="auto">
            <a:xfrm>
              <a:off x="3057" y="2976"/>
              <a:ext cx="1660" cy="441"/>
              <a:chOff x="2112" y="528"/>
              <a:chExt cx="2088" cy="681"/>
            </a:xfrm>
          </p:grpSpPr>
          <p:sp>
            <p:nvSpPr>
              <p:cNvPr id="71749" name="Rectangle 1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0" name="Rectangle 1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1" name="Rectangle 1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1752" name="Rectangle 1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1744" name="Group 140"/>
            <p:cNvGrpSpPr>
              <a:grpSpLocks noChangeAspect="1"/>
            </p:cNvGrpSpPr>
            <p:nvPr/>
          </p:nvGrpSpPr>
          <p:grpSpPr bwMode="auto">
            <a:xfrm flipH="1">
              <a:off x="4799" y="3072"/>
              <a:ext cx="285" cy="233"/>
              <a:chOff x="1374" y="528"/>
              <a:chExt cx="480" cy="432"/>
            </a:xfrm>
          </p:grpSpPr>
          <p:grpSp>
            <p:nvGrpSpPr>
              <p:cNvPr id="71745" name="Group 141"/>
              <p:cNvGrpSpPr>
                <a:grpSpLocks noChangeAspect="1"/>
              </p:cNvGrpSpPr>
              <p:nvPr/>
            </p:nvGrpSpPr>
            <p:grpSpPr bwMode="auto">
              <a:xfrm>
                <a:off x="1374" y="528"/>
                <a:ext cx="480" cy="432"/>
                <a:chOff x="1392" y="528"/>
                <a:chExt cx="480" cy="432"/>
              </a:xfrm>
            </p:grpSpPr>
            <p:sp>
              <p:nvSpPr>
                <p:cNvPr id="71747" name="Rectangle 14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1748" name="Rectangle 14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1746" name="Text Box 144"/>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1709" name="Text Box 145"/>
          <p:cNvSpPr txBox="1">
            <a:spLocks noChangeArrowheads="1"/>
          </p:cNvSpPr>
          <p:nvPr/>
        </p:nvSpPr>
        <p:spPr bwMode="auto">
          <a:xfrm>
            <a:off x="1490663"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71710" name="Text Box 146"/>
          <p:cNvSpPr txBox="1">
            <a:spLocks noChangeArrowheads="1"/>
          </p:cNvSpPr>
          <p:nvPr/>
        </p:nvSpPr>
        <p:spPr bwMode="auto">
          <a:xfrm>
            <a:off x="23066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71711" name="Text Box 147"/>
          <p:cNvSpPr txBox="1">
            <a:spLocks noChangeArrowheads="1"/>
          </p:cNvSpPr>
          <p:nvPr/>
        </p:nvSpPr>
        <p:spPr bwMode="auto">
          <a:xfrm>
            <a:off x="3171825"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71712" name="Text Box 148"/>
          <p:cNvSpPr txBox="1">
            <a:spLocks noChangeArrowheads="1"/>
          </p:cNvSpPr>
          <p:nvPr/>
        </p:nvSpPr>
        <p:spPr bwMode="auto">
          <a:xfrm>
            <a:off x="40211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71713" name="Text Box 149"/>
          <p:cNvSpPr txBox="1">
            <a:spLocks noChangeArrowheads="1"/>
          </p:cNvSpPr>
          <p:nvPr/>
        </p:nvSpPr>
        <p:spPr bwMode="auto">
          <a:xfrm>
            <a:off x="57546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71714" name="Text Box 150"/>
          <p:cNvSpPr txBox="1">
            <a:spLocks noChangeArrowheads="1"/>
          </p:cNvSpPr>
          <p:nvPr/>
        </p:nvSpPr>
        <p:spPr bwMode="auto">
          <a:xfrm>
            <a:off x="65928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71715" name="Text Box 151"/>
          <p:cNvSpPr txBox="1">
            <a:spLocks noChangeArrowheads="1"/>
          </p:cNvSpPr>
          <p:nvPr/>
        </p:nvSpPr>
        <p:spPr bwMode="auto">
          <a:xfrm>
            <a:off x="48402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sp>
        <p:nvSpPr>
          <p:cNvPr id="71716" name="Line 152"/>
          <p:cNvSpPr>
            <a:spLocks noChangeShapeType="1"/>
          </p:cNvSpPr>
          <p:nvPr/>
        </p:nvSpPr>
        <p:spPr bwMode="auto">
          <a:xfrm>
            <a:off x="23622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7" name="Line 153"/>
          <p:cNvSpPr>
            <a:spLocks noChangeShapeType="1"/>
          </p:cNvSpPr>
          <p:nvPr/>
        </p:nvSpPr>
        <p:spPr bwMode="auto">
          <a:xfrm>
            <a:off x="48768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8" name="Line 154"/>
          <p:cNvSpPr>
            <a:spLocks noChangeShapeType="1"/>
          </p:cNvSpPr>
          <p:nvPr/>
        </p:nvSpPr>
        <p:spPr bwMode="auto">
          <a:xfrm>
            <a:off x="4038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19" name="Line 155"/>
          <p:cNvSpPr>
            <a:spLocks noChangeShapeType="1"/>
          </p:cNvSpPr>
          <p:nvPr/>
        </p:nvSpPr>
        <p:spPr bwMode="auto">
          <a:xfrm>
            <a:off x="3200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0" name="Line 156"/>
          <p:cNvSpPr>
            <a:spLocks noChangeShapeType="1"/>
          </p:cNvSpPr>
          <p:nvPr/>
        </p:nvSpPr>
        <p:spPr bwMode="auto">
          <a:xfrm>
            <a:off x="6629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1" name="Line 157"/>
          <p:cNvSpPr>
            <a:spLocks noChangeShapeType="1"/>
          </p:cNvSpPr>
          <p:nvPr/>
        </p:nvSpPr>
        <p:spPr bwMode="auto">
          <a:xfrm>
            <a:off x="5730875"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1722" name="Line 158"/>
          <p:cNvSpPr>
            <a:spLocks noChangeShapeType="1"/>
          </p:cNvSpPr>
          <p:nvPr/>
        </p:nvSpPr>
        <p:spPr bwMode="auto">
          <a:xfrm>
            <a:off x="7467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grpSp>
        <p:nvGrpSpPr>
          <p:cNvPr id="2" name="Group 159"/>
          <p:cNvGrpSpPr>
            <a:grpSpLocks/>
          </p:cNvGrpSpPr>
          <p:nvPr/>
        </p:nvGrpSpPr>
        <p:grpSpPr bwMode="auto">
          <a:xfrm>
            <a:off x="2271713" y="2590800"/>
            <a:ext cx="2476500" cy="4021138"/>
            <a:chOff x="1431" y="1632"/>
            <a:chExt cx="1560" cy="2533"/>
          </a:xfrm>
        </p:grpSpPr>
        <p:grpSp>
          <p:nvGrpSpPr>
            <p:cNvPr id="71725" name="Group 160"/>
            <p:cNvGrpSpPr>
              <a:grpSpLocks/>
            </p:cNvGrpSpPr>
            <p:nvPr/>
          </p:nvGrpSpPr>
          <p:grpSpPr bwMode="auto">
            <a:xfrm>
              <a:off x="2640" y="1632"/>
              <a:ext cx="351" cy="232"/>
              <a:chOff x="3984" y="816"/>
              <a:chExt cx="351" cy="232"/>
            </a:xfrm>
          </p:grpSpPr>
          <p:sp>
            <p:nvSpPr>
              <p:cNvPr id="71729" name="Rectangle 161"/>
              <p:cNvSpPr>
                <a:spLocks noChangeAspect="1" noChangeArrowheads="1"/>
              </p:cNvSpPr>
              <p:nvPr/>
            </p:nvSpPr>
            <p:spPr bwMode="auto">
              <a:xfrm>
                <a:off x="4032" y="816"/>
                <a:ext cx="284" cy="232"/>
              </a:xfrm>
              <a:prstGeom prst="rect">
                <a:avLst/>
              </a:prstGeom>
              <a:solidFill>
                <a:schemeClr val="hlink"/>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1730" name="Text Box 162"/>
              <p:cNvSpPr txBox="1">
                <a:spLocks noChangeAspect="1" noChangeArrowheads="1"/>
              </p:cNvSpPr>
              <p:nvPr/>
            </p:nvSpPr>
            <p:spPr bwMode="auto">
              <a:xfrm>
                <a:off x="3984" y="857"/>
                <a:ext cx="351" cy="169"/>
              </a:xfrm>
              <a:prstGeom prst="rect">
                <a:avLst/>
              </a:prstGeom>
              <a:noFill/>
              <a:ln w="28575">
                <a:noFill/>
                <a:miter lim="800000"/>
                <a:headEnd/>
                <a:tailEnd/>
              </a:ln>
            </p:spPr>
            <p:txBody>
              <a:bodyPr wrap="none" anchor="ctr">
                <a:prstTxWarp prst="textNoShape">
                  <a:avLst/>
                </a:prstTxWarp>
                <a:spAutoFit/>
              </a:bodyPr>
              <a:lstStyle/>
              <a:p>
                <a:pPr algn="ctr"/>
                <a:r>
                  <a:rPr lang="en-US" sz="1000" b="1">
                    <a:solidFill>
                      <a:schemeClr val="bg1"/>
                    </a:solidFill>
                    <a:latin typeface="Comic Sans MS" charset="0"/>
                  </a:rPr>
                  <a:t>DMem</a:t>
                </a:r>
                <a:endParaRPr lang="en-US" sz="1000" b="1">
                  <a:latin typeface="Comic Sans MS" charset="0"/>
                </a:endParaRPr>
              </a:p>
            </p:txBody>
          </p:sp>
        </p:grpSp>
        <p:grpSp>
          <p:nvGrpSpPr>
            <p:cNvPr id="71726" name="Group 163"/>
            <p:cNvGrpSpPr>
              <a:grpSpLocks/>
            </p:cNvGrpSpPr>
            <p:nvPr/>
          </p:nvGrpSpPr>
          <p:grpSpPr bwMode="auto">
            <a:xfrm>
              <a:off x="1431" y="1872"/>
              <a:ext cx="1377" cy="2293"/>
              <a:chOff x="1431" y="1872"/>
              <a:chExt cx="1377" cy="2293"/>
            </a:xfrm>
          </p:grpSpPr>
          <p:sp>
            <p:nvSpPr>
              <p:cNvPr id="71727" name="Freeform 164"/>
              <p:cNvSpPr>
                <a:spLocks/>
              </p:cNvSpPr>
              <p:nvPr/>
            </p:nvSpPr>
            <p:spPr bwMode="auto">
              <a:xfrm>
                <a:off x="2208" y="1872"/>
                <a:ext cx="528" cy="2120"/>
              </a:xfrm>
              <a:custGeom>
                <a:avLst/>
                <a:gdLst>
                  <a:gd name="T0" fmla="*/ 528 w 528"/>
                  <a:gd name="T1" fmla="*/ 1488 h 2120"/>
                  <a:gd name="T2" fmla="*/ 0 w 528"/>
                  <a:gd name="T3" fmla="*/ 1872 h 2120"/>
                  <a:gd name="T4" fmla="*/ 528 w 528"/>
                  <a:gd name="T5" fmla="*/ 0 h 2120"/>
                  <a:gd name="T6" fmla="*/ 0 60000 65536"/>
                  <a:gd name="T7" fmla="*/ 0 60000 65536"/>
                  <a:gd name="T8" fmla="*/ 0 60000 65536"/>
                  <a:gd name="T9" fmla="*/ 0 w 528"/>
                  <a:gd name="T10" fmla="*/ 0 h 2120"/>
                  <a:gd name="T11" fmla="*/ 528 w 528"/>
                  <a:gd name="T12" fmla="*/ 2120 h 2120"/>
                </a:gdLst>
                <a:ahLst/>
                <a:cxnLst>
                  <a:cxn ang="T6">
                    <a:pos x="T0" y="T1"/>
                  </a:cxn>
                  <a:cxn ang="T7">
                    <a:pos x="T2" y="T3"/>
                  </a:cxn>
                  <a:cxn ang="T8">
                    <a:pos x="T4" y="T5"/>
                  </a:cxn>
                </a:cxnLst>
                <a:rect l="T9" t="T10" r="T11" b="T12"/>
                <a:pathLst>
                  <a:path w="528" h="2120">
                    <a:moveTo>
                      <a:pt x="528" y="1488"/>
                    </a:moveTo>
                    <a:cubicBezTo>
                      <a:pt x="264" y="1804"/>
                      <a:pt x="0" y="2120"/>
                      <a:pt x="0" y="1872"/>
                    </a:cubicBezTo>
                    <a:cubicBezTo>
                      <a:pt x="0" y="1624"/>
                      <a:pt x="264" y="812"/>
                      <a:pt x="528" y="0"/>
                    </a:cubicBezTo>
                  </a:path>
                </a:pathLst>
              </a:custGeom>
              <a:noFill/>
              <a:ln w="28575">
                <a:solidFill>
                  <a:schemeClr val="hlink"/>
                </a:solidFill>
                <a:round/>
                <a:headEnd type="triangle" w="med" len="med"/>
                <a:tailEnd type="triangle" w="med" len="med"/>
              </a:ln>
            </p:spPr>
            <p:txBody>
              <a:bodyPr anchor="ctr">
                <a:prstTxWarp prst="textNoShape">
                  <a:avLst/>
                </a:prstTxWarp>
              </a:bodyPr>
              <a:lstStyle/>
              <a:p>
                <a:endParaRPr lang="en-US"/>
              </a:p>
            </p:txBody>
          </p:sp>
          <p:sp>
            <p:nvSpPr>
              <p:cNvPr id="71728" name="Text Box 165"/>
              <p:cNvSpPr txBox="1">
                <a:spLocks noChangeArrowheads="1"/>
              </p:cNvSpPr>
              <p:nvPr/>
            </p:nvSpPr>
            <p:spPr bwMode="auto">
              <a:xfrm>
                <a:off x="1431" y="3888"/>
                <a:ext cx="1377" cy="277"/>
              </a:xfrm>
              <a:prstGeom prst="rect">
                <a:avLst/>
              </a:prstGeom>
              <a:noFill/>
              <a:ln w="28575">
                <a:solidFill>
                  <a:schemeClr val="hlink"/>
                </a:solidFill>
                <a:miter lim="800000"/>
                <a:headEnd/>
                <a:tailEnd/>
              </a:ln>
            </p:spPr>
            <p:txBody>
              <a:bodyPr wrap="none">
                <a:prstTxWarp prst="textNoShape">
                  <a:avLst/>
                </a:prstTxWarp>
                <a:spAutoFit/>
              </a:bodyPr>
              <a:lstStyle/>
              <a:p>
                <a:pPr algn="ctr"/>
                <a:r>
                  <a:rPr lang="en-US" sz="1800">
                    <a:solidFill>
                      <a:schemeClr val="hlink"/>
                    </a:solidFill>
                    <a:latin typeface="Comic Sans MS" charset="0"/>
                  </a:rPr>
                  <a:t>Structural Hazard</a:t>
                </a:r>
              </a:p>
            </p:txBody>
          </p:sp>
        </p:grpSp>
      </p:grpSp>
      <p:sp>
        <p:nvSpPr>
          <p:cNvPr id="71724" name="Text Box 166"/>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3" name="Slide Number Placeholder 2"/>
          <p:cNvSpPr>
            <a:spLocks noGrp="1"/>
          </p:cNvSpPr>
          <p:nvPr>
            <p:ph type="sldNum" sz="quarter" idx="4"/>
          </p:nvPr>
        </p:nvSpPr>
        <p:spPr/>
        <p:txBody>
          <a:bodyPr/>
          <a:lstStyle/>
          <a:p>
            <a:fld id="{CC2976BA-A1E0-3948-A6B4-B5BB26B47A07}" type="slidenum">
              <a:rPr lang="en-US" smtClean="0"/>
              <a:t>20</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pPr>
              <a:defRPr/>
            </a:pPr>
            <a:r>
              <a:rPr lang="en-US"/>
              <a:t>Resolving Structural Hazards</a:t>
            </a:r>
          </a:p>
        </p:txBody>
      </p:sp>
      <p:sp>
        <p:nvSpPr>
          <p:cNvPr id="73731" name="Rectangle 3"/>
          <p:cNvSpPr>
            <a:spLocks noGrp="1" noChangeArrowheads="1"/>
          </p:cNvSpPr>
          <p:nvPr>
            <p:ph type="body" idx="1"/>
          </p:nvPr>
        </p:nvSpPr>
        <p:spPr/>
        <p:txBody>
          <a:bodyPr/>
          <a:lstStyle/>
          <a:p>
            <a:pPr marL="609600" indent="-609600">
              <a:buFont typeface="Times" charset="0"/>
              <a:buAutoNum type="arabicPeriod"/>
            </a:pPr>
            <a:r>
              <a:rPr lang="en-US"/>
              <a:t>Wait</a:t>
            </a:r>
          </a:p>
          <a:p>
            <a:pPr marL="990600" lvl="1" indent="-533400"/>
            <a:r>
              <a:rPr lang="en-US"/>
              <a:t>Must detect the hazard</a:t>
            </a:r>
          </a:p>
          <a:p>
            <a:pPr marL="1562100" lvl="2" indent="-457200"/>
            <a:r>
              <a:rPr lang="en-US"/>
              <a:t>Easier with uniform ISA</a:t>
            </a:r>
          </a:p>
          <a:p>
            <a:pPr marL="990600" lvl="1" indent="-533400"/>
            <a:r>
              <a:rPr lang="en-US"/>
              <a:t>Must have mechanism to stall</a:t>
            </a:r>
          </a:p>
          <a:p>
            <a:pPr marL="1562100" lvl="2" indent="-457200"/>
            <a:r>
              <a:rPr lang="en-US"/>
              <a:t>Easier with uniform pipeline organization</a:t>
            </a:r>
          </a:p>
          <a:p>
            <a:pPr marL="609600" indent="-609600">
              <a:buFont typeface="Times" charset="0"/>
              <a:buAutoNum type="arabicPeriod"/>
            </a:pPr>
            <a:r>
              <a:rPr lang="en-US"/>
              <a:t>Throw more hardware at the problem</a:t>
            </a:r>
          </a:p>
          <a:p>
            <a:pPr marL="990600" lvl="1" indent="-533400"/>
            <a:r>
              <a:rPr lang="en-US"/>
              <a:t>Use instruction &amp; data cache rather than direct access to memory</a:t>
            </a:r>
          </a:p>
        </p:txBody>
      </p:sp>
      <p:sp>
        <p:nvSpPr>
          <p:cNvPr id="2" name="Slide Number Placeholder 1"/>
          <p:cNvSpPr>
            <a:spLocks noGrp="1"/>
          </p:cNvSpPr>
          <p:nvPr>
            <p:ph type="sldNum" sz="quarter" idx="4"/>
          </p:nvPr>
        </p:nvSpPr>
        <p:spPr/>
        <p:txBody>
          <a:bodyPr/>
          <a:lstStyle/>
          <a:p>
            <a:fld id="{CC2976BA-A1E0-3948-A6B4-B5BB26B47A07}" type="slidenum">
              <a:rPr lang="en-US" smtClean="0"/>
              <a:t>21</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28600" y="2590800"/>
            <a:ext cx="412750" cy="39830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i="1">
                <a:latin typeface="Comic Sans MS" charset="0"/>
              </a:rPr>
              <a:t>I</a:t>
            </a:r>
          </a:p>
          <a:p>
            <a:pPr algn="ctr"/>
            <a:r>
              <a:rPr lang="en-US" sz="2000" b="1" i="1">
                <a:latin typeface="Comic Sans MS" charset="0"/>
              </a:rPr>
              <a:t>n</a:t>
            </a:r>
          </a:p>
          <a:p>
            <a:pPr algn="ctr"/>
            <a:r>
              <a:rPr lang="en-US" sz="2000" b="1" i="1">
                <a:latin typeface="Comic Sans MS" charset="0"/>
              </a:rPr>
              <a:t>s</a:t>
            </a:r>
          </a:p>
          <a:p>
            <a:pPr algn="ctr"/>
            <a:r>
              <a:rPr lang="en-US" sz="2000" b="1" i="1">
                <a:latin typeface="Comic Sans MS" charset="0"/>
              </a:rPr>
              <a:t>t</a:t>
            </a:r>
          </a:p>
          <a:p>
            <a:pPr algn="ctr"/>
            <a:r>
              <a:rPr lang="en-US" sz="2000" b="1" i="1">
                <a:latin typeface="Comic Sans MS" charset="0"/>
              </a:rPr>
              <a:t>r.</a:t>
            </a:r>
          </a:p>
          <a:p>
            <a:pPr algn="ctr"/>
            <a:endParaRPr lang="en-US" sz="2000" b="1" i="1">
              <a:latin typeface="Comic Sans MS" charset="0"/>
            </a:endParaRPr>
          </a:p>
          <a:p>
            <a:pPr algn="ctr"/>
            <a:r>
              <a:rPr lang="en-US" sz="2000" b="1" i="1">
                <a:latin typeface="Comic Sans MS" charset="0"/>
              </a:rPr>
              <a:t>O</a:t>
            </a:r>
          </a:p>
          <a:p>
            <a:pPr algn="ctr"/>
            <a:r>
              <a:rPr lang="en-US" sz="2000" b="1" i="1">
                <a:latin typeface="Comic Sans MS" charset="0"/>
              </a:rPr>
              <a:t>r</a:t>
            </a:r>
          </a:p>
          <a:p>
            <a:pPr algn="ctr"/>
            <a:r>
              <a:rPr lang="en-US" sz="2000" b="1" i="1">
                <a:latin typeface="Comic Sans MS" charset="0"/>
              </a:rPr>
              <a:t>d</a:t>
            </a:r>
          </a:p>
          <a:p>
            <a:pPr algn="ctr"/>
            <a:r>
              <a:rPr lang="en-US" sz="2000" b="1" i="1">
                <a:latin typeface="Comic Sans MS" charset="0"/>
              </a:rPr>
              <a:t>e</a:t>
            </a:r>
          </a:p>
          <a:p>
            <a:pPr algn="ctr"/>
            <a:r>
              <a:rPr lang="en-US" sz="2000" b="1" i="1">
                <a:latin typeface="Comic Sans MS" charset="0"/>
              </a:rPr>
              <a:t>r</a:t>
            </a:r>
          </a:p>
        </p:txBody>
      </p:sp>
      <p:sp>
        <p:nvSpPr>
          <p:cNvPr id="75779" name="Line 3"/>
          <p:cNvSpPr>
            <a:spLocks noChangeShapeType="1"/>
          </p:cNvSpPr>
          <p:nvPr/>
        </p:nvSpPr>
        <p:spPr bwMode="auto">
          <a:xfrm flipH="1">
            <a:off x="685800" y="2209800"/>
            <a:ext cx="0" cy="3962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5780" name="Rectangle 4"/>
          <p:cNvSpPr>
            <a:spLocks noChangeArrowheads="1"/>
          </p:cNvSpPr>
          <p:nvPr/>
        </p:nvSpPr>
        <p:spPr bwMode="auto">
          <a:xfrm>
            <a:off x="1066800" y="1524000"/>
            <a:ext cx="2513013" cy="4429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2000" b="1" i="1">
                <a:latin typeface="Comic Sans MS" charset="0"/>
              </a:rPr>
              <a:t>Time (clock cycles)</a:t>
            </a:r>
          </a:p>
        </p:txBody>
      </p:sp>
      <p:sp>
        <p:nvSpPr>
          <p:cNvPr id="75781" name="Rectangle 5"/>
          <p:cNvSpPr>
            <a:spLocks noChangeArrowheads="1"/>
          </p:cNvSpPr>
          <p:nvPr/>
        </p:nvSpPr>
        <p:spPr bwMode="auto">
          <a:xfrm>
            <a:off x="685800" y="2590800"/>
            <a:ext cx="912813"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Load</a:t>
            </a:r>
          </a:p>
        </p:txBody>
      </p:sp>
      <p:sp>
        <p:nvSpPr>
          <p:cNvPr id="75782" name="Rectangle 6"/>
          <p:cNvSpPr>
            <a:spLocks noChangeArrowheads="1"/>
          </p:cNvSpPr>
          <p:nvPr/>
        </p:nvSpPr>
        <p:spPr bwMode="auto">
          <a:xfrm>
            <a:off x="685800" y="333692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1</a:t>
            </a:r>
          </a:p>
        </p:txBody>
      </p:sp>
      <p:sp>
        <p:nvSpPr>
          <p:cNvPr id="75783" name="Rectangle 7"/>
          <p:cNvSpPr>
            <a:spLocks noChangeArrowheads="1"/>
          </p:cNvSpPr>
          <p:nvPr/>
        </p:nvSpPr>
        <p:spPr bwMode="auto">
          <a:xfrm>
            <a:off x="736600" y="4130675"/>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2</a:t>
            </a:r>
          </a:p>
        </p:txBody>
      </p:sp>
      <p:sp>
        <p:nvSpPr>
          <p:cNvPr id="75784" name="Rectangle 8"/>
          <p:cNvSpPr>
            <a:spLocks noChangeArrowheads="1"/>
          </p:cNvSpPr>
          <p:nvPr/>
        </p:nvSpPr>
        <p:spPr bwMode="auto">
          <a:xfrm>
            <a:off x="746125" y="4881563"/>
            <a:ext cx="1095375"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Stall</a:t>
            </a:r>
          </a:p>
        </p:txBody>
      </p:sp>
      <p:sp>
        <p:nvSpPr>
          <p:cNvPr id="75785" name="Rectangle 9"/>
          <p:cNvSpPr>
            <a:spLocks noChangeArrowheads="1"/>
          </p:cNvSpPr>
          <p:nvPr/>
        </p:nvSpPr>
        <p:spPr bwMode="auto">
          <a:xfrm>
            <a:off x="784225" y="5662613"/>
            <a:ext cx="1460500" cy="454025"/>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Instr 3</a:t>
            </a:r>
          </a:p>
        </p:txBody>
      </p:sp>
      <p:sp>
        <p:nvSpPr>
          <p:cNvPr id="75786" name="Line 10"/>
          <p:cNvSpPr>
            <a:spLocks noChangeShapeType="1"/>
          </p:cNvSpPr>
          <p:nvPr/>
        </p:nvSpPr>
        <p:spPr bwMode="auto">
          <a:xfrm>
            <a:off x="1219200" y="1981200"/>
            <a:ext cx="6553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grpSp>
        <p:nvGrpSpPr>
          <p:cNvPr id="75787" name="Group 11"/>
          <p:cNvGrpSpPr>
            <a:grpSpLocks noChangeAspect="1"/>
          </p:cNvGrpSpPr>
          <p:nvPr/>
        </p:nvGrpSpPr>
        <p:grpSpPr bwMode="auto">
          <a:xfrm>
            <a:off x="2609850" y="2603500"/>
            <a:ext cx="447675" cy="369888"/>
            <a:chOff x="1374" y="528"/>
            <a:chExt cx="480" cy="432"/>
          </a:xfrm>
        </p:grpSpPr>
        <p:grpSp>
          <p:nvGrpSpPr>
            <p:cNvPr id="75945" name="Group 12"/>
            <p:cNvGrpSpPr>
              <a:grpSpLocks noChangeAspect="1"/>
            </p:cNvGrpSpPr>
            <p:nvPr/>
          </p:nvGrpSpPr>
          <p:grpSpPr bwMode="auto">
            <a:xfrm>
              <a:off x="1374" y="528"/>
              <a:ext cx="480" cy="432"/>
              <a:chOff x="1392" y="528"/>
              <a:chExt cx="480" cy="432"/>
            </a:xfrm>
          </p:grpSpPr>
          <p:sp>
            <p:nvSpPr>
              <p:cNvPr id="75947" name="Rectangle 13"/>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48" name="Rectangle 14"/>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46" name="Text Box 15"/>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788" name="Line 16"/>
          <p:cNvSpPr>
            <a:spLocks noChangeAspect="1" noChangeShapeType="1"/>
          </p:cNvSpPr>
          <p:nvPr/>
        </p:nvSpPr>
        <p:spPr bwMode="auto">
          <a:xfrm>
            <a:off x="3060700" y="2678113"/>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89" name="Line 17"/>
          <p:cNvSpPr>
            <a:spLocks noChangeAspect="1" noChangeShapeType="1"/>
          </p:cNvSpPr>
          <p:nvPr/>
        </p:nvSpPr>
        <p:spPr bwMode="auto">
          <a:xfrm>
            <a:off x="3060700" y="2898775"/>
            <a:ext cx="4953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790" name="Group 18"/>
          <p:cNvGrpSpPr>
            <a:grpSpLocks noChangeAspect="1"/>
          </p:cNvGrpSpPr>
          <p:nvPr/>
        </p:nvGrpSpPr>
        <p:grpSpPr bwMode="auto">
          <a:xfrm>
            <a:off x="3467100" y="2493963"/>
            <a:ext cx="403225" cy="588962"/>
            <a:chOff x="2991" y="411"/>
            <a:chExt cx="359" cy="768"/>
          </a:xfrm>
        </p:grpSpPr>
        <p:sp>
          <p:nvSpPr>
            <p:cNvPr id="75941" name="AutoShape 19"/>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942" name="AutoShape 20"/>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943" name="Freeform 21"/>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44" name="Text Box 22"/>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791" name="Line 23"/>
          <p:cNvSpPr>
            <a:spLocks noChangeAspect="1" noChangeShapeType="1"/>
          </p:cNvSpPr>
          <p:nvPr/>
        </p:nvSpPr>
        <p:spPr bwMode="auto">
          <a:xfrm>
            <a:off x="3875088" y="2789238"/>
            <a:ext cx="49688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2" name="Line 24"/>
          <p:cNvSpPr>
            <a:spLocks noChangeAspect="1" noChangeShapeType="1"/>
          </p:cNvSpPr>
          <p:nvPr/>
        </p:nvSpPr>
        <p:spPr bwMode="auto">
          <a:xfrm>
            <a:off x="4733925" y="2789238"/>
            <a:ext cx="4984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3" name="Rectangle 25"/>
          <p:cNvSpPr>
            <a:spLocks noChangeAspect="1" noChangeArrowheads="1"/>
          </p:cNvSpPr>
          <p:nvPr/>
        </p:nvSpPr>
        <p:spPr bwMode="auto">
          <a:xfrm>
            <a:off x="4252913" y="2605088"/>
            <a:ext cx="450850" cy="368300"/>
          </a:xfrm>
          <a:prstGeom prst="rect">
            <a:avLst/>
          </a:prstGeom>
          <a:noFill/>
          <a:ln w="28575">
            <a:solidFill>
              <a:schemeClr val="hlink"/>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794" name="Text Box 26"/>
          <p:cNvSpPr txBox="1">
            <a:spLocks noChangeAspect="1" noChangeArrowheads="1"/>
          </p:cNvSpPr>
          <p:nvPr/>
        </p:nvSpPr>
        <p:spPr bwMode="auto">
          <a:xfrm>
            <a:off x="4194175" y="2633663"/>
            <a:ext cx="557213" cy="268287"/>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sp>
        <p:nvSpPr>
          <p:cNvPr id="75795" name="Freeform 27"/>
          <p:cNvSpPr>
            <a:spLocks noChangeAspect="1"/>
          </p:cNvSpPr>
          <p:nvPr/>
        </p:nvSpPr>
        <p:spPr bwMode="auto">
          <a:xfrm>
            <a:off x="4191000" y="2789238"/>
            <a:ext cx="674688" cy="293687"/>
          </a:xfrm>
          <a:custGeom>
            <a:avLst/>
            <a:gdLst>
              <a:gd name="T0" fmla="*/ 0 w 816"/>
              <a:gd name="T1" fmla="*/ 0 h 384"/>
              <a:gd name="T2" fmla="*/ 0 w 816"/>
              <a:gd name="T3" fmla="*/ 293687 h 384"/>
              <a:gd name="T4" fmla="*/ 595313 w 816"/>
              <a:gd name="T5" fmla="*/ 293687 h 384"/>
              <a:gd name="T6" fmla="*/ 595313 w 816"/>
              <a:gd name="T7" fmla="*/ 110133 h 384"/>
              <a:gd name="T8" fmla="*/ 674688 w 816"/>
              <a:gd name="T9" fmla="*/ 110133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796" name="Line 28"/>
          <p:cNvSpPr>
            <a:spLocks noChangeAspect="1" noChangeShapeType="1"/>
          </p:cNvSpPr>
          <p:nvPr/>
        </p:nvSpPr>
        <p:spPr bwMode="auto">
          <a:xfrm>
            <a:off x="2141538" y="2900363"/>
            <a:ext cx="468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797" name="Line 29"/>
          <p:cNvSpPr>
            <a:spLocks noChangeAspect="1" noChangeShapeType="1"/>
          </p:cNvSpPr>
          <p:nvPr/>
        </p:nvSpPr>
        <p:spPr bwMode="auto">
          <a:xfrm>
            <a:off x="2081213" y="2678113"/>
            <a:ext cx="52546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798" name="Group 30"/>
          <p:cNvGrpSpPr>
            <a:grpSpLocks noChangeAspect="1"/>
          </p:cNvGrpSpPr>
          <p:nvPr/>
        </p:nvGrpSpPr>
        <p:grpSpPr bwMode="auto">
          <a:xfrm>
            <a:off x="1660525" y="2605088"/>
            <a:ext cx="587375" cy="368300"/>
            <a:chOff x="1123" y="576"/>
            <a:chExt cx="624" cy="480"/>
          </a:xfrm>
        </p:grpSpPr>
        <p:sp>
          <p:nvSpPr>
            <p:cNvPr id="75939" name="Rectangle 31"/>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40" name="Text Box 32"/>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799" name="Group 33"/>
          <p:cNvGrpSpPr>
            <a:grpSpLocks/>
          </p:cNvGrpSpPr>
          <p:nvPr/>
        </p:nvGrpSpPr>
        <p:grpSpPr bwMode="auto">
          <a:xfrm>
            <a:off x="2322513" y="2438400"/>
            <a:ext cx="2635250" cy="700088"/>
            <a:chOff x="2112" y="528"/>
            <a:chExt cx="2088" cy="681"/>
          </a:xfrm>
        </p:grpSpPr>
        <p:sp>
          <p:nvSpPr>
            <p:cNvPr id="75935" name="Rectangle 34"/>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6" name="Rectangle 35"/>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7" name="Rectangle 36"/>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38" name="Rectangle 37"/>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00" name="Group 38"/>
          <p:cNvGrpSpPr>
            <a:grpSpLocks noChangeAspect="1"/>
          </p:cNvGrpSpPr>
          <p:nvPr/>
        </p:nvGrpSpPr>
        <p:grpSpPr bwMode="auto">
          <a:xfrm flipH="1">
            <a:off x="5087938" y="2590800"/>
            <a:ext cx="452437" cy="369888"/>
            <a:chOff x="1374" y="528"/>
            <a:chExt cx="480" cy="432"/>
          </a:xfrm>
        </p:grpSpPr>
        <p:grpSp>
          <p:nvGrpSpPr>
            <p:cNvPr id="75931" name="Group 39"/>
            <p:cNvGrpSpPr>
              <a:grpSpLocks noChangeAspect="1"/>
            </p:cNvGrpSpPr>
            <p:nvPr/>
          </p:nvGrpSpPr>
          <p:grpSpPr bwMode="auto">
            <a:xfrm>
              <a:off x="1374" y="528"/>
              <a:ext cx="480" cy="432"/>
              <a:chOff x="1392" y="528"/>
              <a:chExt cx="480" cy="432"/>
            </a:xfrm>
          </p:grpSpPr>
          <p:sp>
            <p:nvSpPr>
              <p:cNvPr id="75933" name="Rectangle 4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34" name="Rectangle 4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32" name="Text Box 42"/>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nvGrpSpPr>
          <p:cNvPr id="9" name="Group 43"/>
          <p:cNvGrpSpPr>
            <a:grpSpLocks/>
          </p:cNvGrpSpPr>
          <p:nvPr/>
        </p:nvGrpSpPr>
        <p:grpSpPr bwMode="auto">
          <a:xfrm>
            <a:off x="2514600" y="3200400"/>
            <a:ext cx="3879850" cy="700088"/>
            <a:chOff x="1962" y="1200"/>
            <a:chExt cx="1910" cy="441"/>
          </a:xfrm>
        </p:grpSpPr>
        <p:grpSp>
          <p:nvGrpSpPr>
            <p:cNvPr id="75898" name="Group 44"/>
            <p:cNvGrpSpPr>
              <a:grpSpLocks noChangeAspect="1"/>
            </p:cNvGrpSpPr>
            <p:nvPr/>
          </p:nvGrpSpPr>
          <p:grpSpPr bwMode="auto">
            <a:xfrm>
              <a:off x="2429" y="1304"/>
              <a:ext cx="221" cy="233"/>
              <a:chOff x="1374" y="528"/>
              <a:chExt cx="480" cy="432"/>
            </a:xfrm>
          </p:grpSpPr>
          <p:grpSp>
            <p:nvGrpSpPr>
              <p:cNvPr id="75927" name="Group 45"/>
              <p:cNvGrpSpPr>
                <a:grpSpLocks noChangeAspect="1"/>
              </p:cNvGrpSpPr>
              <p:nvPr/>
            </p:nvGrpSpPr>
            <p:grpSpPr bwMode="auto">
              <a:xfrm>
                <a:off x="1374" y="528"/>
                <a:ext cx="480" cy="432"/>
                <a:chOff x="1392" y="528"/>
                <a:chExt cx="480" cy="432"/>
              </a:xfrm>
            </p:grpSpPr>
            <p:sp>
              <p:nvSpPr>
                <p:cNvPr id="75929" name="Rectangle 46"/>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30" name="Rectangle 47"/>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28" name="Text Box 48"/>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99" name="Line 49"/>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0" name="Line 50"/>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1" name="Group 51"/>
            <p:cNvGrpSpPr>
              <a:grpSpLocks noChangeAspect="1"/>
            </p:cNvGrpSpPr>
            <p:nvPr/>
          </p:nvGrpSpPr>
          <p:grpSpPr bwMode="auto">
            <a:xfrm>
              <a:off x="2851" y="1235"/>
              <a:ext cx="199" cy="371"/>
              <a:chOff x="2991" y="411"/>
              <a:chExt cx="359" cy="768"/>
            </a:xfrm>
          </p:grpSpPr>
          <p:sp>
            <p:nvSpPr>
              <p:cNvPr id="75923" name="AutoShape 52"/>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924" name="AutoShape 53"/>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925" name="Freeform 54"/>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26" name="Text Box 55"/>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902" name="Line 56"/>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3" name="Line 57"/>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4" name="Group 58"/>
            <p:cNvGrpSpPr>
              <a:grpSpLocks noChangeAspect="1"/>
            </p:cNvGrpSpPr>
            <p:nvPr/>
          </p:nvGrpSpPr>
          <p:grpSpPr bwMode="auto">
            <a:xfrm>
              <a:off x="3209" y="1305"/>
              <a:ext cx="275" cy="232"/>
              <a:chOff x="3853" y="576"/>
              <a:chExt cx="594" cy="480"/>
            </a:xfrm>
          </p:grpSpPr>
          <p:sp>
            <p:nvSpPr>
              <p:cNvPr id="75921" name="Rectangle 59"/>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22" name="Text Box 60"/>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905" name="Freeform 61"/>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906" name="Line 62"/>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907" name="Line 63"/>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908" name="Group 64"/>
            <p:cNvGrpSpPr>
              <a:grpSpLocks noChangeAspect="1"/>
            </p:cNvGrpSpPr>
            <p:nvPr/>
          </p:nvGrpSpPr>
          <p:grpSpPr bwMode="auto">
            <a:xfrm>
              <a:off x="1962" y="1305"/>
              <a:ext cx="289" cy="232"/>
              <a:chOff x="1123" y="576"/>
              <a:chExt cx="624" cy="480"/>
            </a:xfrm>
          </p:grpSpPr>
          <p:sp>
            <p:nvSpPr>
              <p:cNvPr id="75919" name="Rectangle 65"/>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920" name="Text Box 66"/>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909" name="Group 67"/>
            <p:cNvGrpSpPr>
              <a:grpSpLocks/>
            </p:cNvGrpSpPr>
            <p:nvPr/>
          </p:nvGrpSpPr>
          <p:grpSpPr bwMode="auto">
            <a:xfrm>
              <a:off x="2288" y="1200"/>
              <a:ext cx="1297" cy="441"/>
              <a:chOff x="2112" y="528"/>
              <a:chExt cx="2088" cy="681"/>
            </a:xfrm>
          </p:grpSpPr>
          <p:sp>
            <p:nvSpPr>
              <p:cNvPr id="75915" name="Rectangle 68"/>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6" name="Rectangle 69"/>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7" name="Rectangle 70"/>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918" name="Rectangle 71"/>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910" name="Group 72"/>
            <p:cNvGrpSpPr>
              <a:grpSpLocks noChangeAspect="1"/>
            </p:cNvGrpSpPr>
            <p:nvPr/>
          </p:nvGrpSpPr>
          <p:grpSpPr bwMode="auto">
            <a:xfrm flipH="1">
              <a:off x="3649" y="1296"/>
              <a:ext cx="223" cy="233"/>
              <a:chOff x="1374" y="528"/>
              <a:chExt cx="480" cy="432"/>
            </a:xfrm>
          </p:grpSpPr>
          <p:grpSp>
            <p:nvGrpSpPr>
              <p:cNvPr id="75911" name="Group 73"/>
              <p:cNvGrpSpPr>
                <a:grpSpLocks noChangeAspect="1"/>
              </p:cNvGrpSpPr>
              <p:nvPr/>
            </p:nvGrpSpPr>
            <p:grpSpPr bwMode="auto">
              <a:xfrm>
                <a:off x="1374" y="528"/>
                <a:ext cx="480" cy="432"/>
                <a:chOff x="1392" y="528"/>
                <a:chExt cx="480" cy="432"/>
              </a:xfrm>
            </p:grpSpPr>
            <p:sp>
              <p:nvSpPr>
                <p:cNvPr id="75913" name="Rectangle 7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914" name="Rectangle 7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912" name="Text Box 76"/>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grpSp>
        <p:nvGrpSpPr>
          <p:cNvPr id="18" name="Group 77"/>
          <p:cNvGrpSpPr>
            <a:grpSpLocks/>
          </p:cNvGrpSpPr>
          <p:nvPr/>
        </p:nvGrpSpPr>
        <p:grpSpPr bwMode="auto">
          <a:xfrm>
            <a:off x="3352800" y="3962400"/>
            <a:ext cx="3879850" cy="700088"/>
            <a:chOff x="2112" y="2496"/>
            <a:chExt cx="2444" cy="441"/>
          </a:xfrm>
        </p:grpSpPr>
        <p:grpSp>
          <p:nvGrpSpPr>
            <p:cNvPr id="75865" name="Group 78"/>
            <p:cNvGrpSpPr>
              <a:grpSpLocks noChangeAspect="1"/>
            </p:cNvGrpSpPr>
            <p:nvPr/>
          </p:nvGrpSpPr>
          <p:grpSpPr bwMode="auto">
            <a:xfrm>
              <a:off x="2710" y="2600"/>
              <a:ext cx="282" cy="233"/>
              <a:chOff x="1374" y="528"/>
              <a:chExt cx="480" cy="432"/>
            </a:xfrm>
          </p:grpSpPr>
          <p:grpSp>
            <p:nvGrpSpPr>
              <p:cNvPr id="75894" name="Group 79"/>
              <p:cNvGrpSpPr>
                <a:grpSpLocks noChangeAspect="1"/>
              </p:cNvGrpSpPr>
              <p:nvPr/>
            </p:nvGrpSpPr>
            <p:grpSpPr bwMode="auto">
              <a:xfrm>
                <a:off x="1374" y="528"/>
                <a:ext cx="480" cy="432"/>
                <a:chOff x="1392" y="528"/>
                <a:chExt cx="480" cy="432"/>
              </a:xfrm>
            </p:grpSpPr>
            <p:sp>
              <p:nvSpPr>
                <p:cNvPr id="75896" name="Rectangle 8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97" name="Rectangle 8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95" name="Text Box 82"/>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66" name="Line 83"/>
            <p:cNvSpPr>
              <a:spLocks noChangeAspect="1" noChangeShapeType="1"/>
            </p:cNvSpPr>
            <p:nvPr/>
          </p:nvSpPr>
          <p:spPr bwMode="auto">
            <a:xfrm>
              <a:off x="2994" y="2647"/>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67" name="Line 84"/>
            <p:cNvSpPr>
              <a:spLocks noChangeAspect="1" noChangeShapeType="1"/>
            </p:cNvSpPr>
            <p:nvPr/>
          </p:nvSpPr>
          <p:spPr bwMode="auto">
            <a:xfrm>
              <a:off x="2994" y="2786"/>
              <a:ext cx="312"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68" name="Group 85"/>
            <p:cNvGrpSpPr>
              <a:grpSpLocks noChangeAspect="1"/>
            </p:cNvGrpSpPr>
            <p:nvPr/>
          </p:nvGrpSpPr>
          <p:grpSpPr bwMode="auto">
            <a:xfrm>
              <a:off x="3250" y="2531"/>
              <a:ext cx="254" cy="371"/>
              <a:chOff x="2991" y="411"/>
              <a:chExt cx="359" cy="768"/>
            </a:xfrm>
          </p:grpSpPr>
          <p:sp>
            <p:nvSpPr>
              <p:cNvPr id="75890" name="AutoShape 86"/>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891" name="AutoShape 87"/>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892" name="Freeform 88"/>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93" name="Text Box 89"/>
              <p:cNvSpPr txBox="1">
                <a:spLocks noChangeAspect="1" noChangeArrowheads="1"/>
              </p:cNvSpPr>
              <p:nvPr/>
            </p:nvSpPr>
            <p:spPr bwMode="auto">
              <a:xfrm rot="-5400000">
                <a:off x="2942" y="629"/>
                <a:ext cx="575" cy="239"/>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869" name="Line 90"/>
            <p:cNvSpPr>
              <a:spLocks noChangeAspect="1" noChangeShapeType="1"/>
            </p:cNvSpPr>
            <p:nvPr/>
          </p:nvSpPr>
          <p:spPr bwMode="auto">
            <a:xfrm>
              <a:off x="3507" y="2717"/>
              <a:ext cx="313"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70" name="Line 91"/>
            <p:cNvSpPr>
              <a:spLocks noChangeAspect="1" noChangeShapeType="1"/>
            </p:cNvSpPr>
            <p:nvPr/>
          </p:nvSpPr>
          <p:spPr bwMode="auto">
            <a:xfrm>
              <a:off x="4048" y="2717"/>
              <a:ext cx="31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71" name="Group 92"/>
            <p:cNvGrpSpPr>
              <a:grpSpLocks noChangeAspect="1"/>
            </p:cNvGrpSpPr>
            <p:nvPr/>
          </p:nvGrpSpPr>
          <p:grpSpPr bwMode="auto">
            <a:xfrm>
              <a:off x="3708" y="2601"/>
              <a:ext cx="351" cy="232"/>
              <a:chOff x="3853" y="576"/>
              <a:chExt cx="592" cy="480"/>
            </a:xfrm>
          </p:grpSpPr>
          <p:sp>
            <p:nvSpPr>
              <p:cNvPr id="75888" name="Rectangle 9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89" name="Text Box 94"/>
              <p:cNvSpPr txBox="1">
                <a:spLocks noChangeAspect="1" noChangeArrowheads="1"/>
              </p:cNvSpPr>
              <p:nvPr/>
            </p:nvSpPr>
            <p:spPr bwMode="auto">
              <a:xfrm>
                <a:off x="3853" y="613"/>
                <a:ext cx="592"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872" name="Freeform 95"/>
            <p:cNvSpPr>
              <a:spLocks noChangeAspect="1"/>
            </p:cNvSpPr>
            <p:nvPr/>
          </p:nvSpPr>
          <p:spPr bwMode="auto">
            <a:xfrm>
              <a:off x="3706" y="2717"/>
              <a:ext cx="425" cy="185"/>
            </a:xfrm>
            <a:custGeom>
              <a:avLst/>
              <a:gdLst>
                <a:gd name="T0" fmla="*/ 0 w 816"/>
                <a:gd name="T1" fmla="*/ 0 h 384"/>
                <a:gd name="T2" fmla="*/ 0 w 816"/>
                <a:gd name="T3" fmla="*/ 185 h 384"/>
                <a:gd name="T4" fmla="*/ 375 w 816"/>
                <a:gd name="T5" fmla="*/ 185 h 384"/>
                <a:gd name="T6" fmla="*/ 375 w 816"/>
                <a:gd name="T7" fmla="*/ 69 h 384"/>
                <a:gd name="T8" fmla="*/ 425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73" name="Line 96"/>
            <p:cNvSpPr>
              <a:spLocks noChangeAspect="1" noChangeShapeType="1"/>
            </p:cNvSpPr>
            <p:nvPr/>
          </p:nvSpPr>
          <p:spPr bwMode="auto">
            <a:xfrm>
              <a:off x="2415" y="2787"/>
              <a:ext cx="29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74" name="Line 97"/>
            <p:cNvSpPr>
              <a:spLocks noChangeAspect="1" noChangeShapeType="1"/>
            </p:cNvSpPr>
            <p:nvPr/>
          </p:nvSpPr>
          <p:spPr bwMode="auto">
            <a:xfrm>
              <a:off x="2377" y="2647"/>
              <a:ext cx="331"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75" name="Group 98"/>
            <p:cNvGrpSpPr>
              <a:grpSpLocks noChangeAspect="1"/>
            </p:cNvGrpSpPr>
            <p:nvPr/>
          </p:nvGrpSpPr>
          <p:grpSpPr bwMode="auto">
            <a:xfrm>
              <a:off x="2112" y="2601"/>
              <a:ext cx="370" cy="232"/>
              <a:chOff x="1123" y="576"/>
              <a:chExt cx="624" cy="480"/>
            </a:xfrm>
          </p:grpSpPr>
          <p:sp>
            <p:nvSpPr>
              <p:cNvPr id="75886" name="Rectangle 9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87" name="Text Box 100"/>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876" name="Group 101"/>
            <p:cNvGrpSpPr>
              <a:grpSpLocks/>
            </p:cNvGrpSpPr>
            <p:nvPr/>
          </p:nvGrpSpPr>
          <p:grpSpPr bwMode="auto">
            <a:xfrm>
              <a:off x="2529" y="2496"/>
              <a:ext cx="1660" cy="441"/>
              <a:chOff x="2112" y="528"/>
              <a:chExt cx="2088" cy="681"/>
            </a:xfrm>
          </p:grpSpPr>
          <p:sp>
            <p:nvSpPr>
              <p:cNvPr id="75882" name="Rectangle 10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3" name="Rectangle 10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4" name="Rectangle 10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85" name="Rectangle 10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77" name="Group 106"/>
            <p:cNvGrpSpPr>
              <a:grpSpLocks noChangeAspect="1"/>
            </p:cNvGrpSpPr>
            <p:nvPr/>
          </p:nvGrpSpPr>
          <p:grpSpPr bwMode="auto">
            <a:xfrm flipH="1">
              <a:off x="4271" y="2592"/>
              <a:ext cx="285" cy="233"/>
              <a:chOff x="1374" y="528"/>
              <a:chExt cx="480" cy="432"/>
            </a:xfrm>
          </p:grpSpPr>
          <p:grpSp>
            <p:nvGrpSpPr>
              <p:cNvPr id="75878" name="Group 107"/>
              <p:cNvGrpSpPr>
                <a:grpSpLocks noChangeAspect="1"/>
              </p:cNvGrpSpPr>
              <p:nvPr/>
            </p:nvGrpSpPr>
            <p:grpSpPr bwMode="auto">
              <a:xfrm>
                <a:off x="1374" y="528"/>
                <a:ext cx="480" cy="432"/>
                <a:chOff x="1392" y="528"/>
                <a:chExt cx="480" cy="432"/>
              </a:xfrm>
            </p:grpSpPr>
            <p:sp>
              <p:nvSpPr>
                <p:cNvPr id="75880" name="Rectangle 10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81" name="Rectangle 10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79" name="Text Box 110"/>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5803" name="Text Box 111"/>
          <p:cNvSpPr txBox="1">
            <a:spLocks noChangeArrowheads="1"/>
          </p:cNvSpPr>
          <p:nvPr/>
        </p:nvSpPr>
        <p:spPr bwMode="auto">
          <a:xfrm>
            <a:off x="1490663"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1</a:t>
            </a:r>
            <a:endParaRPr lang="en-US" sz="1600">
              <a:latin typeface="Comic Sans MS" charset="0"/>
            </a:endParaRPr>
          </a:p>
        </p:txBody>
      </p:sp>
      <p:sp>
        <p:nvSpPr>
          <p:cNvPr id="75804" name="Text Box 112"/>
          <p:cNvSpPr txBox="1">
            <a:spLocks noChangeArrowheads="1"/>
          </p:cNvSpPr>
          <p:nvPr/>
        </p:nvSpPr>
        <p:spPr bwMode="auto">
          <a:xfrm>
            <a:off x="23066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2</a:t>
            </a:r>
            <a:endParaRPr lang="en-US" sz="1600">
              <a:latin typeface="Comic Sans MS" charset="0"/>
            </a:endParaRPr>
          </a:p>
        </p:txBody>
      </p:sp>
      <p:sp>
        <p:nvSpPr>
          <p:cNvPr id="75805" name="Text Box 113"/>
          <p:cNvSpPr txBox="1">
            <a:spLocks noChangeArrowheads="1"/>
          </p:cNvSpPr>
          <p:nvPr/>
        </p:nvSpPr>
        <p:spPr bwMode="auto">
          <a:xfrm>
            <a:off x="3171825"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3</a:t>
            </a:r>
            <a:endParaRPr lang="en-US" sz="1600">
              <a:latin typeface="Comic Sans MS" charset="0"/>
            </a:endParaRPr>
          </a:p>
        </p:txBody>
      </p:sp>
      <p:sp>
        <p:nvSpPr>
          <p:cNvPr id="75806" name="Text Box 114"/>
          <p:cNvSpPr txBox="1">
            <a:spLocks noChangeArrowheads="1"/>
          </p:cNvSpPr>
          <p:nvPr/>
        </p:nvSpPr>
        <p:spPr bwMode="auto">
          <a:xfrm>
            <a:off x="402113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4</a:t>
            </a:r>
            <a:endParaRPr lang="en-US" sz="1600">
              <a:latin typeface="Comic Sans MS" charset="0"/>
            </a:endParaRPr>
          </a:p>
        </p:txBody>
      </p:sp>
      <p:sp>
        <p:nvSpPr>
          <p:cNvPr id="75807" name="Text Box 115"/>
          <p:cNvSpPr txBox="1">
            <a:spLocks noChangeArrowheads="1"/>
          </p:cNvSpPr>
          <p:nvPr/>
        </p:nvSpPr>
        <p:spPr bwMode="auto">
          <a:xfrm>
            <a:off x="57546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6</a:t>
            </a:r>
            <a:endParaRPr lang="en-US" sz="1600">
              <a:latin typeface="Comic Sans MS" charset="0"/>
            </a:endParaRPr>
          </a:p>
        </p:txBody>
      </p:sp>
      <p:sp>
        <p:nvSpPr>
          <p:cNvPr id="75808" name="Text Box 116"/>
          <p:cNvSpPr txBox="1">
            <a:spLocks noChangeArrowheads="1"/>
          </p:cNvSpPr>
          <p:nvPr/>
        </p:nvSpPr>
        <p:spPr bwMode="auto">
          <a:xfrm>
            <a:off x="65928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7</a:t>
            </a:r>
            <a:endParaRPr lang="en-US" sz="1600">
              <a:latin typeface="Comic Sans MS" charset="0"/>
            </a:endParaRPr>
          </a:p>
        </p:txBody>
      </p:sp>
      <p:sp>
        <p:nvSpPr>
          <p:cNvPr id="75809" name="Text Box 117"/>
          <p:cNvSpPr txBox="1">
            <a:spLocks noChangeArrowheads="1"/>
          </p:cNvSpPr>
          <p:nvPr/>
        </p:nvSpPr>
        <p:spPr bwMode="auto">
          <a:xfrm>
            <a:off x="4840288" y="1987550"/>
            <a:ext cx="908050" cy="374650"/>
          </a:xfrm>
          <a:prstGeom prst="rect">
            <a:avLst/>
          </a:prstGeom>
          <a:noFill/>
          <a:ln w="28575">
            <a:noFill/>
            <a:miter lim="800000"/>
            <a:headEnd/>
            <a:tailEnd/>
          </a:ln>
        </p:spPr>
        <p:txBody>
          <a:bodyPr wrap="none" anchor="ctr">
            <a:prstTxWarp prst="textNoShape">
              <a:avLst/>
            </a:prstTxWarp>
            <a:spAutoFit/>
          </a:bodyPr>
          <a:lstStyle/>
          <a:p>
            <a:pPr algn="ctr"/>
            <a:r>
              <a:rPr lang="en-US" sz="1600" b="1">
                <a:latin typeface="Comic Sans MS" charset="0"/>
              </a:rPr>
              <a:t>Cycle 5</a:t>
            </a:r>
            <a:endParaRPr lang="en-US" sz="1600">
              <a:latin typeface="Comic Sans MS" charset="0"/>
            </a:endParaRPr>
          </a:p>
        </p:txBody>
      </p:sp>
      <p:grpSp>
        <p:nvGrpSpPr>
          <p:cNvPr id="27" name="Group 118"/>
          <p:cNvGrpSpPr>
            <a:grpSpLocks/>
          </p:cNvGrpSpPr>
          <p:nvPr/>
        </p:nvGrpSpPr>
        <p:grpSpPr bwMode="auto">
          <a:xfrm>
            <a:off x="5040313" y="5503863"/>
            <a:ext cx="3879850" cy="700087"/>
            <a:chOff x="1962" y="1200"/>
            <a:chExt cx="1910" cy="441"/>
          </a:xfrm>
        </p:grpSpPr>
        <p:grpSp>
          <p:nvGrpSpPr>
            <p:cNvPr id="75832" name="Group 119"/>
            <p:cNvGrpSpPr>
              <a:grpSpLocks noChangeAspect="1"/>
            </p:cNvGrpSpPr>
            <p:nvPr/>
          </p:nvGrpSpPr>
          <p:grpSpPr bwMode="auto">
            <a:xfrm>
              <a:off x="2429" y="1304"/>
              <a:ext cx="221" cy="233"/>
              <a:chOff x="1374" y="528"/>
              <a:chExt cx="480" cy="432"/>
            </a:xfrm>
          </p:grpSpPr>
          <p:grpSp>
            <p:nvGrpSpPr>
              <p:cNvPr id="75861" name="Group 120"/>
              <p:cNvGrpSpPr>
                <a:grpSpLocks noChangeAspect="1"/>
              </p:cNvGrpSpPr>
              <p:nvPr/>
            </p:nvGrpSpPr>
            <p:grpSpPr bwMode="auto">
              <a:xfrm>
                <a:off x="1374" y="528"/>
                <a:ext cx="480" cy="432"/>
                <a:chOff x="1392" y="528"/>
                <a:chExt cx="480" cy="432"/>
              </a:xfrm>
            </p:grpSpPr>
            <p:sp>
              <p:nvSpPr>
                <p:cNvPr id="75863" name="Rectangle 121"/>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64" name="Rectangle 122"/>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62" name="Text Box 123"/>
              <p:cNvSpPr txBox="1">
                <a:spLocks noChangeAspect="1" noChangeArrowheads="1"/>
              </p:cNvSpPr>
              <p:nvPr/>
            </p:nvSpPr>
            <p:spPr bwMode="auto">
              <a:xfrm>
                <a:off x="1400" y="561"/>
                <a:ext cx="432"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5833" name="Line 124"/>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34" name="Line 125"/>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35" name="Group 126"/>
            <p:cNvGrpSpPr>
              <a:grpSpLocks noChangeAspect="1"/>
            </p:cNvGrpSpPr>
            <p:nvPr/>
          </p:nvGrpSpPr>
          <p:grpSpPr bwMode="auto">
            <a:xfrm>
              <a:off x="2851" y="1235"/>
              <a:ext cx="199" cy="371"/>
              <a:chOff x="2991" y="411"/>
              <a:chExt cx="359" cy="768"/>
            </a:xfrm>
          </p:grpSpPr>
          <p:sp>
            <p:nvSpPr>
              <p:cNvPr id="75857" name="AutoShape 127"/>
              <p:cNvSpPr>
                <a:spLocks noChangeAspect="1" noChangeArrowheads="1"/>
              </p:cNvSpPr>
              <p:nvPr/>
            </p:nvSpPr>
            <p:spPr bwMode="auto">
              <a:xfrm rot="-5400000">
                <a:off x="2798" y="626"/>
                <a:ext cx="768" cy="337"/>
              </a:xfrm>
              <a:custGeom>
                <a:avLst/>
                <a:gdLst>
                  <a:gd name="T0" fmla="*/ 24 w 21600"/>
                  <a:gd name="T1" fmla="*/ 3 h 21600"/>
                  <a:gd name="T2" fmla="*/ 14 w 21600"/>
                  <a:gd name="T3" fmla="*/ 5 h 21600"/>
                  <a:gd name="T4" fmla="*/ 3 w 21600"/>
                  <a:gd name="T5" fmla="*/ 3 h 21600"/>
                  <a:gd name="T6" fmla="*/ 1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5858" name="AutoShape 128"/>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5859" name="Freeform 129"/>
              <p:cNvSpPr>
                <a:spLocks noChangeAspect="1"/>
              </p:cNvSpPr>
              <p:nvPr/>
            </p:nvSpPr>
            <p:spPr bwMode="auto">
              <a:xfrm rot="5400000">
                <a:off x="2974" y="725"/>
                <a:ext cx="218" cy="139"/>
              </a:xfrm>
              <a:custGeom>
                <a:avLst/>
                <a:gdLst>
                  <a:gd name="T0" fmla="*/ 0 w 384"/>
                  <a:gd name="T1" fmla="*/ 139 h 288"/>
                  <a:gd name="T2" fmla="*/ 109 w 384"/>
                  <a:gd name="T3" fmla="*/ 0 h 288"/>
                  <a:gd name="T4" fmla="*/ 218 w 384"/>
                  <a:gd name="T5" fmla="*/ 139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60" name="Text Box 130"/>
              <p:cNvSpPr txBox="1">
                <a:spLocks noChangeAspect="1" noChangeArrowheads="1"/>
              </p:cNvSpPr>
              <p:nvPr/>
            </p:nvSpPr>
            <p:spPr bwMode="auto">
              <a:xfrm rot="-5400000">
                <a:off x="2941" y="630"/>
                <a:ext cx="575" cy="23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5836" name="Line 131"/>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37" name="Line 132"/>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38" name="Group 133"/>
            <p:cNvGrpSpPr>
              <a:grpSpLocks noChangeAspect="1"/>
            </p:cNvGrpSpPr>
            <p:nvPr/>
          </p:nvGrpSpPr>
          <p:grpSpPr bwMode="auto">
            <a:xfrm>
              <a:off x="3209" y="1305"/>
              <a:ext cx="275" cy="232"/>
              <a:chOff x="3853" y="576"/>
              <a:chExt cx="594" cy="480"/>
            </a:xfrm>
          </p:grpSpPr>
          <p:sp>
            <p:nvSpPr>
              <p:cNvPr id="75855" name="Rectangle 134"/>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56" name="Text Box 135"/>
              <p:cNvSpPr txBox="1">
                <a:spLocks noChangeAspect="1" noChangeArrowheads="1"/>
              </p:cNvSpPr>
              <p:nvPr/>
            </p:nvSpPr>
            <p:spPr bwMode="auto">
              <a:xfrm>
                <a:off x="3853" y="613"/>
                <a:ext cx="59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5839" name="Freeform 136"/>
            <p:cNvSpPr>
              <a:spLocks noChangeAspect="1"/>
            </p:cNvSpPr>
            <p:nvPr/>
          </p:nvSpPr>
          <p:spPr bwMode="auto">
            <a:xfrm>
              <a:off x="3208" y="1421"/>
              <a:ext cx="332" cy="185"/>
            </a:xfrm>
            <a:custGeom>
              <a:avLst/>
              <a:gdLst>
                <a:gd name="T0" fmla="*/ 0 w 816"/>
                <a:gd name="T1" fmla="*/ 0 h 384"/>
                <a:gd name="T2" fmla="*/ 0 w 816"/>
                <a:gd name="T3" fmla="*/ 185 h 384"/>
                <a:gd name="T4" fmla="*/ 293 w 816"/>
                <a:gd name="T5" fmla="*/ 185 h 384"/>
                <a:gd name="T6" fmla="*/ 293 w 816"/>
                <a:gd name="T7" fmla="*/ 69 h 384"/>
                <a:gd name="T8" fmla="*/ 332 w 816"/>
                <a:gd name="T9" fmla="*/ 69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5840" name="Line 137"/>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5841" name="Line 138"/>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5842" name="Group 139"/>
            <p:cNvGrpSpPr>
              <a:grpSpLocks noChangeAspect="1"/>
            </p:cNvGrpSpPr>
            <p:nvPr/>
          </p:nvGrpSpPr>
          <p:grpSpPr bwMode="auto">
            <a:xfrm>
              <a:off x="1962" y="1305"/>
              <a:ext cx="289" cy="232"/>
              <a:chOff x="1123" y="576"/>
              <a:chExt cx="624" cy="480"/>
            </a:xfrm>
          </p:grpSpPr>
          <p:sp>
            <p:nvSpPr>
              <p:cNvPr id="75853" name="Rectangle 140"/>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5854" name="Text Box 141"/>
              <p:cNvSpPr txBox="1">
                <a:spLocks noChangeAspect="1" noChangeArrowheads="1"/>
              </p:cNvSpPr>
              <p:nvPr/>
            </p:nvSpPr>
            <p:spPr bwMode="auto">
              <a:xfrm>
                <a:off x="1123" y="613"/>
                <a:ext cx="624" cy="350"/>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5843" name="Group 142"/>
            <p:cNvGrpSpPr>
              <a:grpSpLocks/>
            </p:cNvGrpSpPr>
            <p:nvPr/>
          </p:nvGrpSpPr>
          <p:grpSpPr bwMode="auto">
            <a:xfrm>
              <a:off x="2288" y="1200"/>
              <a:ext cx="1297" cy="441"/>
              <a:chOff x="2112" y="528"/>
              <a:chExt cx="2088" cy="681"/>
            </a:xfrm>
          </p:grpSpPr>
          <p:sp>
            <p:nvSpPr>
              <p:cNvPr id="75849" name="Rectangle 143"/>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0" name="Rectangle 144"/>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1" name="Rectangle 145"/>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52" name="Rectangle 146"/>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5844" name="Group 147"/>
            <p:cNvGrpSpPr>
              <a:grpSpLocks noChangeAspect="1"/>
            </p:cNvGrpSpPr>
            <p:nvPr/>
          </p:nvGrpSpPr>
          <p:grpSpPr bwMode="auto">
            <a:xfrm flipH="1">
              <a:off x="3649" y="1296"/>
              <a:ext cx="223" cy="233"/>
              <a:chOff x="1374" y="528"/>
              <a:chExt cx="480" cy="432"/>
            </a:xfrm>
          </p:grpSpPr>
          <p:grpSp>
            <p:nvGrpSpPr>
              <p:cNvPr id="75845" name="Group 148"/>
              <p:cNvGrpSpPr>
                <a:grpSpLocks noChangeAspect="1"/>
              </p:cNvGrpSpPr>
              <p:nvPr/>
            </p:nvGrpSpPr>
            <p:grpSpPr bwMode="auto">
              <a:xfrm>
                <a:off x="1374" y="528"/>
                <a:ext cx="480" cy="432"/>
                <a:chOff x="1392" y="528"/>
                <a:chExt cx="480" cy="432"/>
              </a:xfrm>
            </p:grpSpPr>
            <p:sp>
              <p:nvSpPr>
                <p:cNvPr id="75847" name="Rectangle 149"/>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5848" name="Rectangle 150"/>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5846" name="Text Box 151"/>
              <p:cNvSpPr txBox="1">
                <a:spLocks noChangeAspect="1" noChangeArrowheads="1"/>
              </p:cNvSpPr>
              <p:nvPr/>
            </p:nvSpPr>
            <p:spPr bwMode="auto">
              <a:xfrm>
                <a:off x="1404" y="561"/>
                <a:ext cx="428" cy="31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5811" name="Line 152"/>
          <p:cNvSpPr>
            <a:spLocks noChangeShapeType="1"/>
          </p:cNvSpPr>
          <p:nvPr/>
        </p:nvSpPr>
        <p:spPr bwMode="auto">
          <a:xfrm>
            <a:off x="23622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2" name="Line 153"/>
          <p:cNvSpPr>
            <a:spLocks noChangeShapeType="1"/>
          </p:cNvSpPr>
          <p:nvPr/>
        </p:nvSpPr>
        <p:spPr bwMode="auto">
          <a:xfrm>
            <a:off x="48768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3" name="Line 154"/>
          <p:cNvSpPr>
            <a:spLocks noChangeShapeType="1"/>
          </p:cNvSpPr>
          <p:nvPr/>
        </p:nvSpPr>
        <p:spPr bwMode="auto">
          <a:xfrm>
            <a:off x="4038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4" name="Line 155"/>
          <p:cNvSpPr>
            <a:spLocks noChangeShapeType="1"/>
          </p:cNvSpPr>
          <p:nvPr/>
        </p:nvSpPr>
        <p:spPr bwMode="auto">
          <a:xfrm>
            <a:off x="3200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5" name="Line 156"/>
          <p:cNvSpPr>
            <a:spLocks noChangeShapeType="1"/>
          </p:cNvSpPr>
          <p:nvPr/>
        </p:nvSpPr>
        <p:spPr bwMode="auto">
          <a:xfrm>
            <a:off x="66294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6" name="Line 157"/>
          <p:cNvSpPr>
            <a:spLocks noChangeShapeType="1"/>
          </p:cNvSpPr>
          <p:nvPr/>
        </p:nvSpPr>
        <p:spPr bwMode="auto">
          <a:xfrm>
            <a:off x="5730875"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sp>
        <p:nvSpPr>
          <p:cNvPr id="75817" name="Line 158"/>
          <p:cNvSpPr>
            <a:spLocks noChangeShapeType="1"/>
          </p:cNvSpPr>
          <p:nvPr/>
        </p:nvSpPr>
        <p:spPr bwMode="auto">
          <a:xfrm>
            <a:off x="7467600" y="1981200"/>
            <a:ext cx="0" cy="4648200"/>
          </a:xfrm>
          <a:prstGeom prst="line">
            <a:avLst/>
          </a:prstGeom>
          <a:noFill/>
          <a:ln w="28575">
            <a:solidFill>
              <a:schemeClr val="tx1"/>
            </a:solidFill>
            <a:prstDash val="sysDot"/>
            <a:round/>
            <a:headEnd/>
            <a:tailEnd/>
          </a:ln>
        </p:spPr>
        <p:txBody>
          <a:bodyPr wrap="none" anchor="ctr">
            <a:prstTxWarp prst="textNoShape">
              <a:avLst/>
            </a:prstTxWarp>
          </a:bodyPr>
          <a:lstStyle/>
          <a:p>
            <a:endParaRPr lang="en-US"/>
          </a:p>
        </p:txBody>
      </p:sp>
      <p:grpSp>
        <p:nvGrpSpPr>
          <p:cNvPr id="75952" name="Group 159"/>
          <p:cNvGrpSpPr>
            <a:grpSpLocks/>
          </p:cNvGrpSpPr>
          <p:nvPr/>
        </p:nvGrpSpPr>
        <p:grpSpPr bwMode="auto">
          <a:xfrm>
            <a:off x="4038600" y="4724400"/>
            <a:ext cx="4343400" cy="700088"/>
            <a:chOff x="2544" y="2976"/>
            <a:chExt cx="2736" cy="441"/>
          </a:xfrm>
        </p:grpSpPr>
        <p:sp>
          <p:nvSpPr>
            <p:cNvPr id="75822" name="AutoShape 160"/>
            <p:cNvSpPr>
              <a:spLocks noChangeArrowheads="1"/>
            </p:cNvSpPr>
            <p:nvPr/>
          </p:nvSpPr>
          <p:spPr bwMode="auto">
            <a:xfrm>
              <a:off x="2544" y="3024"/>
              <a:ext cx="480" cy="384"/>
            </a:xfrm>
            <a:prstGeom prst="cloudCallout">
              <a:avLst>
                <a:gd name="adj1" fmla="val 21875"/>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3" name="AutoShape 161"/>
            <p:cNvSpPr>
              <a:spLocks noChangeArrowheads="1"/>
            </p:cNvSpPr>
            <p:nvPr/>
          </p:nvSpPr>
          <p:spPr bwMode="auto">
            <a:xfrm>
              <a:off x="3600"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4" name="AutoShape 162"/>
            <p:cNvSpPr>
              <a:spLocks noChangeArrowheads="1"/>
            </p:cNvSpPr>
            <p:nvPr/>
          </p:nvSpPr>
          <p:spPr bwMode="auto">
            <a:xfrm>
              <a:off x="4176"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5" name="AutoShape 163"/>
            <p:cNvSpPr>
              <a:spLocks noChangeArrowheads="1"/>
            </p:cNvSpPr>
            <p:nvPr/>
          </p:nvSpPr>
          <p:spPr bwMode="auto">
            <a:xfrm>
              <a:off x="4752"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sp>
          <p:nvSpPr>
            <p:cNvPr id="75826" name="AutoShape 164"/>
            <p:cNvSpPr>
              <a:spLocks noChangeArrowheads="1"/>
            </p:cNvSpPr>
            <p:nvPr/>
          </p:nvSpPr>
          <p:spPr bwMode="auto">
            <a:xfrm>
              <a:off x="3072" y="3024"/>
              <a:ext cx="528" cy="384"/>
            </a:xfrm>
            <a:prstGeom prst="cloudCallout">
              <a:avLst>
                <a:gd name="adj1" fmla="val 15343"/>
                <a:gd name="adj2" fmla="val 36981"/>
              </a:avLst>
            </a:prstGeom>
            <a:solidFill>
              <a:srgbClr val="0FEFEA"/>
            </a:solidFill>
            <a:ln w="28575">
              <a:solidFill>
                <a:schemeClr val="tx1"/>
              </a:solidFill>
              <a:round/>
              <a:headEnd/>
              <a:tailEnd/>
            </a:ln>
          </p:spPr>
          <p:txBody>
            <a:bodyPr wrap="none" anchor="ctr">
              <a:prstTxWarp prst="textNoShape">
                <a:avLst/>
              </a:prstTxWarp>
            </a:bodyPr>
            <a:lstStyle/>
            <a:p>
              <a:pPr algn="ctr"/>
              <a:r>
                <a:rPr lang="en-US" sz="1600" b="1">
                  <a:latin typeface="Comic Sans MS" charset="0"/>
                </a:rPr>
                <a:t>Bubble</a:t>
              </a:r>
            </a:p>
          </p:txBody>
        </p:sp>
        <p:grpSp>
          <p:nvGrpSpPr>
            <p:cNvPr id="75827" name="Group 165"/>
            <p:cNvGrpSpPr>
              <a:grpSpLocks/>
            </p:cNvGrpSpPr>
            <p:nvPr/>
          </p:nvGrpSpPr>
          <p:grpSpPr bwMode="auto">
            <a:xfrm>
              <a:off x="3051" y="2976"/>
              <a:ext cx="1660" cy="441"/>
              <a:chOff x="2112" y="528"/>
              <a:chExt cx="2088" cy="681"/>
            </a:xfrm>
          </p:grpSpPr>
          <p:sp>
            <p:nvSpPr>
              <p:cNvPr id="75828" name="Rectangle 16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29" name="Rectangle 16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30" name="Rectangle 16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5831" name="Rectangle 16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sp>
        <p:nvSpPr>
          <p:cNvPr id="743594" name="Freeform 170"/>
          <p:cNvSpPr>
            <a:spLocks/>
          </p:cNvSpPr>
          <p:nvPr/>
        </p:nvSpPr>
        <p:spPr bwMode="auto">
          <a:xfrm>
            <a:off x="4114800" y="3048000"/>
            <a:ext cx="152400" cy="1828800"/>
          </a:xfrm>
          <a:custGeom>
            <a:avLst/>
            <a:gdLst>
              <a:gd name="T0" fmla="*/ 0 w 96"/>
              <a:gd name="T1" fmla="*/ 0 h 1152"/>
              <a:gd name="T2" fmla="*/ 152400 w 96"/>
              <a:gd name="T3" fmla="*/ 990600 h 1152"/>
              <a:gd name="T4" fmla="*/ 76200 w 96"/>
              <a:gd name="T5" fmla="*/ 1828800 h 1152"/>
              <a:gd name="T6" fmla="*/ 0 60000 65536"/>
              <a:gd name="T7" fmla="*/ 0 60000 65536"/>
              <a:gd name="T8" fmla="*/ 0 60000 65536"/>
              <a:gd name="T9" fmla="*/ 0 w 96"/>
              <a:gd name="T10" fmla="*/ 0 h 1152"/>
              <a:gd name="T11" fmla="*/ 96 w 96"/>
              <a:gd name="T12" fmla="*/ 1152 h 1152"/>
            </a:gdLst>
            <a:ahLst/>
            <a:cxnLst>
              <a:cxn ang="T6">
                <a:pos x="T0" y="T1"/>
              </a:cxn>
              <a:cxn ang="T7">
                <a:pos x="T2" y="T3"/>
              </a:cxn>
              <a:cxn ang="T8">
                <a:pos x="T4" y="T5"/>
              </a:cxn>
            </a:cxnLst>
            <a:rect l="T9" t="T10" r="T11" b="T12"/>
            <a:pathLst>
              <a:path w="96" h="1152">
                <a:moveTo>
                  <a:pt x="0" y="0"/>
                </a:moveTo>
                <a:lnTo>
                  <a:pt x="96" y="624"/>
                </a:lnTo>
                <a:lnTo>
                  <a:pt x="48" y="1152"/>
                </a:lnTo>
              </a:path>
            </a:pathLst>
          </a:custGeom>
          <a:noFill/>
          <a:ln w="38100">
            <a:solidFill>
              <a:schemeClr val="hlink"/>
            </a:solidFill>
            <a:round/>
            <a:headEnd/>
            <a:tailEnd type="triangle" w="med" len="med"/>
          </a:ln>
        </p:spPr>
        <p:txBody>
          <a:bodyPr anchor="ctr">
            <a:prstTxWarp prst="textNoShape">
              <a:avLst/>
            </a:prstTxWarp>
          </a:bodyPr>
          <a:lstStyle/>
          <a:p>
            <a:endParaRPr lang="en-US"/>
          </a:p>
        </p:txBody>
      </p:sp>
      <p:sp>
        <p:nvSpPr>
          <p:cNvPr id="743595" name="Rectangle 171"/>
          <p:cNvSpPr>
            <a:spLocks noGrp="1" noChangeArrowheads="1"/>
          </p:cNvSpPr>
          <p:nvPr>
            <p:ph type="title"/>
          </p:nvPr>
        </p:nvSpPr>
        <p:spPr/>
        <p:txBody>
          <a:bodyPr/>
          <a:lstStyle/>
          <a:p>
            <a:pPr>
              <a:defRPr/>
            </a:pPr>
            <a:r>
              <a:rPr lang="en-US"/>
              <a:t>Detecting and Resolving Structural Hazard</a:t>
            </a:r>
          </a:p>
        </p:txBody>
      </p:sp>
      <p:sp>
        <p:nvSpPr>
          <p:cNvPr id="75821" name="Text Box 172"/>
          <p:cNvSpPr txBox="1">
            <a:spLocks noChangeArrowheads="1"/>
          </p:cNvSpPr>
          <p:nvPr/>
        </p:nvSpPr>
        <p:spPr bwMode="auto">
          <a:xfrm>
            <a:off x="7972425" y="6705600"/>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22</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35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59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59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4450" name="Object 2"/>
          <p:cNvGraphicFramePr>
            <a:graphicFrameLocks/>
          </p:cNvGraphicFramePr>
          <p:nvPr/>
        </p:nvGraphicFramePr>
        <p:xfrm>
          <a:off x="685800" y="1371600"/>
          <a:ext cx="5727700" cy="1152525"/>
        </p:xfrm>
        <a:graphic>
          <a:graphicData uri="http://schemas.openxmlformats.org/presentationml/2006/ole">
            <mc:AlternateContent xmlns:mc="http://schemas.openxmlformats.org/markup-compatibility/2006">
              <mc:Choice xmlns:v="urn:schemas-microsoft-com:vml" Requires="v">
                <p:oleObj spid="_x0000_s77883" name="Equation" r:id="rId4" imgW="5727700" imgH="1155700" progId="Equation.3">
                  <p:embed/>
                </p:oleObj>
              </mc:Choice>
              <mc:Fallback>
                <p:oleObj name="Equation" r:id="rId4" imgW="5727700" imgH="1155700" progId="Equation.3">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371600"/>
                        <a:ext cx="5727700"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4451" name="Object 3"/>
          <p:cNvGraphicFramePr>
            <a:graphicFrameLocks/>
          </p:cNvGraphicFramePr>
          <p:nvPr/>
        </p:nvGraphicFramePr>
        <p:xfrm>
          <a:off x="685800" y="4343400"/>
          <a:ext cx="6961188" cy="560388"/>
        </p:xfrm>
        <a:graphic>
          <a:graphicData uri="http://schemas.openxmlformats.org/presentationml/2006/ole">
            <mc:AlternateContent xmlns:mc="http://schemas.openxmlformats.org/markup-compatibility/2006">
              <mc:Choice xmlns:v="urn:schemas-microsoft-com:vml" Requires="v">
                <p:oleObj spid="_x0000_s77884" name="Equation" r:id="rId6" imgW="6959600" imgH="558800" progId="Equation.3">
                  <p:embed/>
                </p:oleObj>
              </mc:Choice>
              <mc:Fallback>
                <p:oleObj name="Equation" r:id="rId6" imgW="6959600" imgH="558800" progId="Equation.3">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343400"/>
                        <a:ext cx="6961188"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4452" name="Rectangle 4"/>
          <p:cNvSpPr>
            <a:spLocks noGrp="1" noChangeArrowheads="1"/>
          </p:cNvSpPr>
          <p:nvPr>
            <p:ph type="title"/>
          </p:nvPr>
        </p:nvSpPr>
        <p:spPr/>
        <p:txBody>
          <a:bodyPr/>
          <a:lstStyle/>
          <a:p>
            <a:pPr>
              <a:defRPr/>
            </a:pPr>
            <a:r>
              <a:rPr lang="en-US"/>
              <a:t>Stalls &amp; Pipeline Performance</a:t>
            </a:r>
          </a:p>
        </p:txBody>
      </p:sp>
      <p:graphicFrame>
        <p:nvGraphicFramePr>
          <p:cNvPr id="744453" name="Object 4"/>
          <p:cNvGraphicFramePr>
            <a:graphicFrameLocks noChangeAspect="1"/>
          </p:cNvGraphicFramePr>
          <p:nvPr/>
        </p:nvGraphicFramePr>
        <p:xfrm>
          <a:off x="685800" y="3505200"/>
          <a:ext cx="5475288" cy="520700"/>
        </p:xfrm>
        <a:graphic>
          <a:graphicData uri="http://schemas.openxmlformats.org/presentationml/2006/ole">
            <mc:AlternateContent xmlns:mc="http://schemas.openxmlformats.org/markup-compatibility/2006">
              <mc:Choice xmlns:v="urn:schemas-microsoft-com:vml" Requires="v">
                <p:oleObj spid="_x0000_s77885" name="Equation" r:id="rId8" imgW="5473700" imgH="520700" progId="Equation.3">
                  <p:embed/>
                </p:oleObj>
              </mc:Choice>
              <mc:Fallback>
                <p:oleObj name="Equation" r:id="rId8" imgW="5473700" imgH="5207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3505200"/>
                        <a:ext cx="5475288"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44454" name="Object 5"/>
          <p:cNvGraphicFramePr>
            <a:graphicFrameLocks noChangeAspect="1"/>
          </p:cNvGraphicFramePr>
          <p:nvPr/>
        </p:nvGraphicFramePr>
        <p:xfrm>
          <a:off x="685800" y="2819400"/>
          <a:ext cx="1993900" cy="215900"/>
        </p:xfrm>
        <a:graphic>
          <a:graphicData uri="http://schemas.openxmlformats.org/presentationml/2006/ole">
            <mc:AlternateContent xmlns:mc="http://schemas.openxmlformats.org/markup-compatibility/2006">
              <mc:Choice xmlns:v="urn:schemas-microsoft-com:vml" Requires="v">
                <p:oleObj spid="_x0000_s77886" name="Equation" r:id="rId10" imgW="1993900" imgH="215900" progId="Equation.3">
                  <p:embed/>
                </p:oleObj>
              </mc:Choice>
              <mc:Fallback>
                <p:oleObj name="Equation" r:id="rId10" imgW="1993900" imgH="2159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819400"/>
                        <a:ext cx="19939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381000" y="5181600"/>
            <a:ext cx="7543800" cy="1370013"/>
            <a:chOff x="240" y="3264"/>
            <a:chExt cx="4752" cy="863"/>
          </a:xfrm>
        </p:grpSpPr>
        <p:graphicFrame>
          <p:nvGraphicFramePr>
            <p:cNvPr id="77830" name="Object 6"/>
            <p:cNvGraphicFramePr>
              <a:graphicFrameLocks noChangeAspect="1"/>
            </p:cNvGraphicFramePr>
            <p:nvPr/>
          </p:nvGraphicFramePr>
          <p:xfrm>
            <a:off x="851" y="3648"/>
            <a:ext cx="3959" cy="479"/>
          </p:xfrm>
          <a:graphic>
            <a:graphicData uri="http://schemas.openxmlformats.org/presentationml/2006/ole">
              <mc:AlternateContent xmlns:mc="http://schemas.openxmlformats.org/markup-compatibility/2006">
                <mc:Choice xmlns:v="urn:schemas-microsoft-com:vml" Requires="v">
                  <p:oleObj spid="_x0000_s77887" name="Equation" r:id="rId12" imgW="4648200" imgH="558800" progId="Equation.3">
                    <p:embed/>
                  </p:oleObj>
                </mc:Choice>
                <mc:Fallback>
                  <p:oleObj name="Equation" r:id="rId12" imgW="4648200" imgH="5588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1" y="3648"/>
                          <a:ext cx="3959" cy="479"/>
                        </a:xfrm>
                        <a:prstGeom prst="rect">
                          <a:avLst/>
                        </a:prstGeom>
                        <a:solidFill>
                          <a:srgbClr val="FFFF66"/>
                        </a:solidFill>
                        <a:effectLst>
                          <a:outerShdw blurRad="63500" dist="38099" dir="2700000" algn="ctr" rotWithShape="0">
                            <a:srgbClr val="000000">
                              <a:alpha val="74998"/>
                            </a:srgbClr>
                          </a:outerShdw>
                        </a:effectLst>
                      </p:spPr>
                    </p:pic>
                  </p:oleObj>
                </mc:Fallback>
              </mc:AlternateContent>
            </a:graphicData>
          </a:graphic>
        </p:graphicFrame>
        <p:sp>
          <p:nvSpPr>
            <p:cNvPr id="77833" name="Text Box 9"/>
            <p:cNvSpPr txBox="1">
              <a:spLocks noChangeArrowheads="1"/>
            </p:cNvSpPr>
            <p:nvPr/>
          </p:nvSpPr>
          <p:spPr bwMode="auto">
            <a:xfrm>
              <a:off x="240" y="3264"/>
              <a:ext cx="4752" cy="288"/>
            </a:xfrm>
            <a:prstGeom prst="rect">
              <a:avLst/>
            </a:prstGeom>
            <a:noFill/>
            <a:ln w="9525">
              <a:noFill/>
              <a:miter lim="800000"/>
              <a:headEnd/>
              <a:tailEnd/>
            </a:ln>
          </p:spPr>
          <p:txBody>
            <a:bodyPr>
              <a:prstTxWarp prst="textNoShape">
                <a:avLst/>
              </a:prstTxWarp>
              <a:spAutoFit/>
            </a:bodyPr>
            <a:lstStyle/>
            <a:p>
              <a:pPr>
                <a:spcBef>
                  <a:spcPct val="50000"/>
                </a:spcBef>
              </a:pPr>
              <a:r>
                <a:rPr lang="en-US"/>
                <a:t>Assuming all pipeline stages are balanced</a:t>
              </a:r>
            </a:p>
          </p:txBody>
        </p:sp>
      </p:grpSp>
      <p:sp>
        <p:nvSpPr>
          <p:cNvPr id="3" name="Slide Number Placeholder 2"/>
          <p:cNvSpPr>
            <a:spLocks noGrp="1"/>
          </p:cNvSpPr>
          <p:nvPr>
            <p:ph type="sldNum" sz="quarter" idx="4"/>
          </p:nvPr>
        </p:nvSpPr>
        <p:spPr/>
        <p:txBody>
          <a:bodyPr/>
          <a:lstStyle/>
          <a:p>
            <a:fld id="{CC2976BA-A1E0-3948-A6B4-B5BB26B47A07}" type="slidenum">
              <a:rPr lang="en-US" smtClean="0"/>
              <a:t>23</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444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444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444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444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0963" y="2143125"/>
            <a:ext cx="3417887" cy="3962400"/>
            <a:chOff x="102" y="1350"/>
            <a:chExt cx="2153" cy="2496"/>
          </a:xfrm>
        </p:grpSpPr>
        <p:sp>
          <p:nvSpPr>
            <p:cNvPr id="80063" name="Rectangle 3"/>
            <p:cNvSpPr>
              <a:spLocks noChangeArrowheads="1"/>
            </p:cNvSpPr>
            <p:nvPr/>
          </p:nvSpPr>
          <p:spPr bwMode="auto">
            <a:xfrm>
              <a:off x="1340" y="1350"/>
              <a:ext cx="720" cy="2496"/>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80064" name="Rectangle 4"/>
            <p:cNvSpPr>
              <a:spLocks noChangeArrowheads="1"/>
            </p:cNvSpPr>
            <p:nvPr/>
          </p:nvSpPr>
          <p:spPr bwMode="auto">
            <a:xfrm>
              <a:off x="102" y="1398"/>
              <a:ext cx="260" cy="216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i="1">
                  <a:latin typeface="Comic Sans MS" charset="0"/>
                </a:rPr>
                <a:t>I</a:t>
              </a:r>
            </a:p>
            <a:p>
              <a:pPr algn="ctr"/>
              <a:r>
                <a:rPr lang="en-US" sz="2000" b="1" i="1">
                  <a:latin typeface="Comic Sans MS" charset="0"/>
                </a:rPr>
                <a:t>n</a:t>
              </a:r>
            </a:p>
            <a:p>
              <a:pPr algn="ctr"/>
              <a:r>
                <a:rPr lang="en-US" sz="2000" b="1" i="1">
                  <a:latin typeface="Comic Sans MS" charset="0"/>
                </a:rPr>
                <a:t>s</a:t>
              </a:r>
            </a:p>
            <a:p>
              <a:pPr algn="ctr"/>
              <a:r>
                <a:rPr lang="en-US" sz="2000" b="1" i="1">
                  <a:latin typeface="Comic Sans MS" charset="0"/>
                </a:rPr>
                <a:t>t</a:t>
              </a:r>
            </a:p>
            <a:p>
              <a:pPr algn="ctr"/>
              <a:r>
                <a:rPr lang="en-US" sz="2000" b="1" i="1">
                  <a:latin typeface="Comic Sans MS" charset="0"/>
                </a:rPr>
                <a:t>r.</a:t>
              </a:r>
            </a:p>
            <a:p>
              <a:pPr algn="ctr"/>
              <a:endParaRPr lang="en-US" sz="2000" b="1" i="1">
                <a:latin typeface="Comic Sans MS" charset="0"/>
              </a:endParaRPr>
            </a:p>
            <a:p>
              <a:pPr algn="ctr"/>
              <a:r>
                <a:rPr lang="en-US" sz="2000" b="1" i="1">
                  <a:latin typeface="Comic Sans MS" charset="0"/>
                </a:rPr>
                <a:t>O</a:t>
              </a:r>
            </a:p>
            <a:p>
              <a:pPr algn="ctr"/>
              <a:r>
                <a:rPr lang="en-US" sz="2000" b="1" i="1">
                  <a:latin typeface="Comic Sans MS" charset="0"/>
                </a:rPr>
                <a:t>r</a:t>
              </a:r>
            </a:p>
            <a:p>
              <a:pPr algn="ctr"/>
              <a:r>
                <a:rPr lang="en-US" sz="2000" b="1" i="1">
                  <a:latin typeface="Comic Sans MS" charset="0"/>
                </a:rPr>
                <a:t>d</a:t>
              </a:r>
            </a:p>
            <a:p>
              <a:pPr algn="ctr"/>
              <a:r>
                <a:rPr lang="en-US" sz="2000" b="1" i="1">
                  <a:latin typeface="Comic Sans MS" charset="0"/>
                </a:rPr>
                <a:t>e</a:t>
              </a:r>
            </a:p>
            <a:p>
              <a:pPr algn="ctr"/>
              <a:r>
                <a:rPr lang="en-US" sz="2000" b="1" i="1">
                  <a:latin typeface="Comic Sans MS" charset="0"/>
                </a:rPr>
                <a:t>r</a:t>
              </a:r>
            </a:p>
          </p:txBody>
        </p:sp>
        <p:sp>
          <p:nvSpPr>
            <p:cNvPr id="80065" name="Line 5"/>
            <p:cNvSpPr>
              <a:spLocks noChangeShapeType="1"/>
            </p:cNvSpPr>
            <p:nvPr/>
          </p:nvSpPr>
          <p:spPr bwMode="auto">
            <a:xfrm>
              <a:off x="424" y="1410"/>
              <a:ext cx="0" cy="2392"/>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80066" name="Rectangle 6"/>
            <p:cNvSpPr>
              <a:spLocks noChangeArrowheads="1"/>
            </p:cNvSpPr>
            <p:nvPr/>
          </p:nvSpPr>
          <p:spPr bwMode="auto">
            <a:xfrm>
              <a:off x="524" y="1446"/>
              <a:ext cx="1497" cy="516"/>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Courier New" charset="0"/>
                </a:rPr>
                <a:t>add </a:t>
              </a:r>
              <a:r>
                <a:rPr lang="en-US" b="1">
                  <a:solidFill>
                    <a:schemeClr val="hlink"/>
                  </a:solidFill>
                  <a:latin typeface="Courier New" charset="0"/>
                </a:rPr>
                <a:t>r1</a:t>
              </a:r>
              <a:r>
                <a:rPr lang="en-US" b="1">
                  <a:latin typeface="Courier New" charset="0"/>
                </a:rPr>
                <a:t>,r2,r3</a:t>
              </a:r>
            </a:p>
            <a:p>
              <a:pPr latinLnBrk="1"/>
              <a:endParaRPr lang="en-US" b="1">
                <a:latin typeface="Courier New" charset="0"/>
              </a:endParaRPr>
            </a:p>
          </p:txBody>
        </p:sp>
        <p:sp>
          <p:nvSpPr>
            <p:cNvPr id="80067" name="Rectangle 7"/>
            <p:cNvSpPr>
              <a:spLocks noChangeArrowheads="1"/>
            </p:cNvSpPr>
            <p:nvPr/>
          </p:nvSpPr>
          <p:spPr bwMode="auto">
            <a:xfrm>
              <a:off x="524" y="1998"/>
              <a:ext cx="1497" cy="516"/>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sub r4,</a:t>
              </a:r>
              <a:r>
                <a:rPr lang="en-US" b="1">
                  <a:solidFill>
                    <a:schemeClr val="hlink"/>
                  </a:solidFill>
                  <a:latin typeface="Courier New" charset="0"/>
                </a:rPr>
                <a:t>r1</a:t>
              </a:r>
              <a:r>
                <a:rPr lang="en-US" b="1">
                  <a:latin typeface="Courier New" charset="0"/>
                </a:rPr>
                <a:t>,r3</a:t>
              </a:r>
            </a:p>
            <a:p>
              <a:pPr latinLnBrk="1"/>
              <a:endParaRPr lang="en-US" b="1">
                <a:latin typeface="Courier New" charset="0"/>
              </a:endParaRPr>
            </a:p>
          </p:txBody>
        </p:sp>
        <p:sp>
          <p:nvSpPr>
            <p:cNvPr id="80068" name="Rectangle 8"/>
            <p:cNvSpPr>
              <a:spLocks noChangeArrowheads="1"/>
            </p:cNvSpPr>
            <p:nvPr/>
          </p:nvSpPr>
          <p:spPr bwMode="auto">
            <a:xfrm>
              <a:off x="524" y="2526"/>
              <a:ext cx="1497" cy="516"/>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and r6,</a:t>
              </a:r>
              <a:r>
                <a:rPr lang="en-US" b="1">
                  <a:solidFill>
                    <a:schemeClr val="hlink"/>
                  </a:solidFill>
                  <a:latin typeface="Courier New" charset="0"/>
                </a:rPr>
                <a:t>r1</a:t>
              </a:r>
              <a:r>
                <a:rPr lang="en-US" b="1">
                  <a:latin typeface="Courier New" charset="0"/>
                </a:rPr>
                <a:t>,r7</a:t>
              </a:r>
            </a:p>
            <a:p>
              <a:pPr latinLnBrk="1"/>
              <a:endParaRPr lang="en-US" b="1">
                <a:latin typeface="Courier New" charset="0"/>
              </a:endParaRPr>
            </a:p>
          </p:txBody>
        </p:sp>
        <p:sp>
          <p:nvSpPr>
            <p:cNvPr id="80069" name="Rectangle 9"/>
            <p:cNvSpPr>
              <a:spLocks noChangeArrowheads="1"/>
            </p:cNvSpPr>
            <p:nvPr/>
          </p:nvSpPr>
          <p:spPr bwMode="auto">
            <a:xfrm>
              <a:off x="524" y="3066"/>
              <a:ext cx="1612" cy="516"/>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or   r8,</a:t>
              </a:r>
              <a:r>
                <a:rPr lang="en-US" b="1">
                  <a:solidFill>
                    <a:srgbClr val="00CC00"/>
                  </a:solidFill>
                  <a:latin typeface="Courier New" charset="0"/>
                </a:rPr>
                <a:t>r1</a:t>
              </a:r>
              <a:r>
                <a:rPr lang="en-US" b="1">
                  <a:latin typeface="Courier New" charset="0"/>
                </a:rPr>
                <a:t>,r9</a:t>
              </a:r>
            </a:p>
            <a:p>
              <a:pPr latinLnBrk="1"/>
              <a:endParaRPr lang="en-US" b="1">
                <a:latin typeface="Courier New" charset="0"/>
              </a:endParaRPr>
            </a:p>
          </p:txBody>
        </p:sp>
        <p:sp>
          <p:nvSpPr>
            <p:cNvPr id="80070" name="Rectangle 10"/>
            <p:cNvSpPr>
              <a:spLocks noChangeArrowheads="1"/>
            </p:cNvSpPr>
            <p:nvPr/>
          </p:nvSpPr>
          <p:spPr bwMode="auto">
            <a:xfrm>
              <a:off x="528" y="3552"/>
              <a:ext cx="1727" cy="286"/>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latin typeface="Courier New" charset="0"/>
                </a:rPr>
                <a:t>xor r10,</a:t>
              </a:r>
              <a:r>
                <a:rPr lang="en-US" b="1">
                  <a:solidFill>
                    <a:srgbClr val="00CC00"/>
                  </a:solidFill>
                  <a:latin typeface="Courier New" charset="0"/>
                </a:rPr>
                <a:t>r1</a:t>
              </a:r>
              <a:r>
                <a:rPr lang="en-US" b="1">
                  <a:latin typeface="Courier New" charset="0"/>
                </a:rPr>
                <a:t>,r11</a:t>
              </a:r>
            </a:p>
          </p:txBody>
        </p:sp>
      </p:grpSp>
      <p:grpSp>
        <p:nvGrpSpPr>
          <p:cNvPr id="3" name="Group 11"/>
          <p:cNvGrpSpPr>
            <a:grpSpLocks/>
          </p:cNvGrpSpPr>
          <p:nvPr/>
        </p:nvGrpSpPr>
        <p:grpSpPr bwMode="auto">
          <a:xfrm>
            <a:off x="3054350" y="2163763"/>
            <a:ext cx="3265488" cy="700087"/>
            <a:chOff x="1932" y="1200"/>
            <a:chExt cx="1951" cy="441"/>
          </a:xfrm>
        </p:grpSpPr>
        <p:grpSp>
          <p:nvGrpSpPr>
            <p:cNvPr id="4" name="Group 12"/>
            <p:cNvGrpSpPr>
              <a:grpSpLocks noChangeAspect="1"/>
            </p:cNvGrpSpPr>
            <p:nvPr/>
          </p:nvGrpSpPr>
          <p:grpSpPr bwMode="auto">
            <a:xfrm>
              <a:off x="2420" y="1304"/>
              <a:ext cx="241" cy="233"/>
              <a:chOff x="1355" y="528"/>
              <a:chExt cx="522" cy="432"/>
            </a:xfrm>
          </p:grpSpPr>
          <p:grpSp>
            <p:nvGrpSpPr>
              <p:cNvPr id="5" name="Group 13"/>
              <p:cNvGrpSpPr>
                <a:grpSpLocks noChangeAspect="1"/>
              </p:cNvGrpSpPr>
              <p:nvPr/>
            </p:nvGrpSpPr>
            <p:grpSpPr bwMode="auto">
              <a:xfrm>
                <a:off x="1374" y="528"/>
                <a:ext cx="480" cy="432"/>
                <a:chOff x="1392" y="528"/>
                <a:chExt cx="480" cy="432"/>
              </a:xfrm>
            </p:grpSpPr>
            <p:sp>
              <p:nvSpPr>
                <p:cNvPr id="80061" name="Rectangle 1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80062" name="Rectangle 1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80060" name="Text Box 16"/>
              <p:cNvSpPr txBox="1">
                <a:spLocks noChangeAspect="1" noChangeArrowheads="1"/>
              </p:cNvSpPr>
              <p:nvPr/>
            </p:nvSpPr>
            <p:spPr bwMode="auto">
              <a:xfrm>
                <a:off x="1355" y="574"/>
                <a:ext cx="522"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80031" name="Line 17"/>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80032" name="Line 18"/>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6" name="Group 19"/>
            <p:cNvGrpSpPr>
              <a:grpSpLocks noChangeAspect="1"/>
            </p:cNvGrpSpPr>
            <p:nvPr/>
          </p:nvGrpSpPr>
          <p:grpSpPr bwMode="auto">
            <a:xfrm>
              <a:off x="2851" y="1235"/>
              <a:ext cx="204" cy="371"/>
              <a:chOff x="2991" y="411"/>
              <a:chExt cx="368" cy="768"/>
            </a:xfrm>
          </p:grpSpPr>
          <p:sp>
            <p:nvSpPr>
              <p:cNvPr id="80055" name="AutoShape 20"/>
              <p:cNvSpPr>
                <a:spLocks noChangeAspect="1" noChangeArrowheads="1"/>
              </p:cNvSpPr>
              <p:nvPr/>
            </p:nvSpPr>
            <p:spPr bwMode="auto">
              <a:xfrm rot="-5400000">
                <a:off x="2798" y="626"/>
                <a:ext cx="768" cy="337"/>
              </a:xfrm>
              <a:custGeom>
                <a:avLst/>
                <a:gdLst>
                  <a:gd name="T0" fmla="*/ 672 w 21600"/>
                  <a:gd name="T1" fmla="*/ 169 h 21600"/>
                  <a:gd name="T2" fmla="*/ 384 w 21600"/>
                  <a:gd name="T3" fmla="*/ 337 h 21600"/>
                  <a:gd name="T4" fmla="*/ 96 w 21600"/>
                  <a:gd name="T5" fmla="*/ 169 h 21600"/>
                  <a:gd name="T6" fmla="*/ 38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80056" name="AutoShape 2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80057" name="Freeform 22"/>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80058" name="Text Box 23"/>
              <p:cNvSpPr txBox="1">
                <a:spLocks noChangeAspect="1" noChangeArrowheads="1"/>
              </p:cNvSpPr>
              <p:nvPr/>
            </p:nvSpPr>
            <p:spPr bwMode="auto">
              <a:xfrm rot="-5400000">
                <a:off x="2940" y="615"/>
                <a:ext cx="575" cy="263"/>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80034" name="Line 24"/>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80035" name="Line 25"/>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 name="Group 26"/>
            <p:cNvGrpSpPr>
              <a:grpSpLocks noChangeAspect="1"/>
            </p:cNvGrpSpPr>
            <p:nvPr/>
          </p:nvGrpSpPr>
          <p:grpSpPr bwMode="auto">
            <a:xfrm>
              <a:off x="3180" y="1305"/>
              <a:ext cx="333" cy="232"/>
              <a:chOff x="3790" y="576"/>
              <a:chExt cx="720" cy="480"/>
            </a:xfrm>
          </p:grpSpPr>
          <p:sp>
            <p:nvSpPr>
              <p:cNvPr id="80053" name="Rectangle 27"/>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80054" name="Text Box 28"/>
              <p:cNvSpPr txBox="1">
                <a:spLocks noChangeAspect="1" noChangeArrowheads="1"/>
              </p:cNvSpPr>
              <p:nvPr/>
            </p:nvSpPr>
            <p:spPr bwMode="auto">
              <a:xfrm>
                <a:off x="3790" y="628"/>
                <a:ext cx="720"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80037" name="Freeform 29"/>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80038" name="Line 30"/>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80039" name="Line 31"/>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8" name="Group 32"/>
            <p:cNvGrpSpPr>
              <a:grpSpLocks noChangeAspect="1"/>
            </p:cNvGrpSpPr>
            <p:nvPr/>
          </p:nvGrpSpPr>
          <p:grpSpPr bwMode="auto">
            <a:xfrm>
              <a:off x="1932" y="1305"/>
              <a:ext cx="351" cy="232"/>
              <a:chOff x="1058" y="576"/>
              <a:chExt cx="758" cy="480"/>
            </a:xfrm>
          </p:grpSpPr>
          <p:sp>
            <p:nvSpPr>
              <p:cNvPr id="80051" name="Rectangle 33"/>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80052" name="Text Box 34"/>
              <p:cNvSpPr txBox="1">
                <a:spLocks noChangeAspect="1" noChangeArrowheads="1"/>
              </p:cNvSpPr>
              <p:nvPr/>
            </p:nvSpPr>
            <p:spPr bwMode="auto">
              <a:xfrm>
                <a:off x="1058" y="628"/>
                <a:ext cx="758"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9" name="Group 35"/>
            <p:cNvGrpSpPr>
              <a:grpSpLocks/>
            </p:cNvGrpSpPr>
            <p:nvPr/>
          </p:nvGrpSpPr>
          <p:grpSpPr bwMode="auto">
            <a:xfrm>
              <a:off x="2288" y="1200"/>
              <a:ext cx="1297" cy="441"/>
              <a:chOff x="2112" y="528"/>
              <a:chExt cx="2088" cy="681"/>
            </a:xfrm>
          </p:grpSpPr>
          <p:sp>
            <p:nvSpPr>
              <p:cNvPr id="80047" name="Rectangle 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48" name="Rectangle 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49" name="Rectangle 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50" name="Rectangle 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10" name="Group 40"/>
            <p:cNvGrpSpPr>
              <a:grpSpLocks noChangeAspect="1"/>
            </p:cNvGrpSpPr>
            <p:nvPr/>
          </p:nvGrpSpPr>
          <p:grpSpPr bwMode="auto">
            <a:xfrm flipH="1">
              <a:off x="3642" y="1296"/>
              <a:ext cx="241" cy="233"/>
              <a:chOff x="1360" y="528"/>
              <a:chExt cx="518" cy="432"/>
            </a:xfrm>
          </p:grpSpPr>
          <p:grpSp>
            <p:nvGrpSpPr>
              <p:cNvPr id="11" name="Group 41"/>
              <p:cNvGrpSpPr>
                <a:grpSpLocks noChangeAspect="1"/>
              </p:cNvGrpSpPr>
              <p:nvPr/>
            </p:nvGrpSpPr>
            <p:grpSpPr bwMode="auto">
              <a:xfrm>
                <a:off x="1374" y="528"/>
                <a:ext cx="480" cy="432"/>
                <a:chOff x="1392" y="528"/>
                <a:chExt cx="480" cy="432"/>
              </a:xfrm>
            </p:grpSpPr>
            <p:sp>
              <p:nvSpPr>
                <p:cNvPr id="80045" name="Rectangle 4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80046" name="Rectangle 4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80044" name="Text Box 44"/>
              <p:cNvSpPr txBox="1">
                <a:spLocks noChangeAspect="1" noChangeArrowheads="1"/>
              </p:cNvSpPr>
              <p:nvPr/>
            </p:nvSpPr>
            <p:spPr bwMode="auto">
              <a:xfrm>
                <a:off x="1360" y="574"/>
                <a:ext cx="518"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45517" name="Rectangle 45"/>
          <p:cNvSpPr>
            <a:spLocks noGrp="1" noChangeArrowheads="1"/>
          </p:cNvSpPr>
          <p:nvPr>
            <p:ph type="title"/>
          </p:nvPr>
        </p:nvSpPr>
        <p:spPr>
          <a:xfrm>
            <a:off x="1066800" y="228600"/>
            <a:ext cx="7162800" cy="1143000"/>
          </a:xfrm>
          <a:solidFill>
            <a:schemeClr val="bg1"/>
          </a:solidFill>
        </p:spPr>
        <p:txBody>
          <a:bodyPr lIns="90488" tIns="44450" rIns="90488" bIns="44450"/>
          <a:lstStyle/>
          <a:p>
            <a:pPr>
              <a:defRPr/>
            </a:pPr>
            <a:r>
              <a:rPr lang="en-US"/>
              <a:t>Data Hazards</a:t>
            </a:r>
            <a:endParaRPr lang="en-US" sz="2000">
              <a:solidFill>
                <a:schemeClr val="tx1"/>
              </a:solidFill>
              <a:effectLst>
                <a:outerShdw blurRad="38100" dist="38100" dir="2700000" algn="tl">
                  <a:srgbClr val="FFFFFF"/>
                </a:outerShdw>
              </a:effectLst>
            </a:endParaRPr>
          </a:p>
        </p:txBody>
      </p:sp>
      <p:sp>
        <p:nvSpPr>
          <p:cNvPr id="79877" name="Line 46"/>
          <p:cNvSpPr>
            <a:spLocks noChangeShapeType="1"/>
          </p:cNvSpPr>
          <p:nvPr/>
        </p:nvSpPr>
        <p:spPr bwMode="auto">
          <a:xfrm>
            <a:off x="1066800" y="1600200"/>
            <a:ext cx="7594600" cy="635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9878" name="Rectangle 47"/>
          <p:cNvSpPr>
            <a:spLocks noChangeArrowheads="1"/>
          </p:cNvSpPr>
          <p:nvPr/>
        </p:nvSpPr>
        <p:spPr bwMode="auto">
          <a:xfrm>
            <a:off x="990600" y="1143000"/>
            <a:ext cx="25130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i="1">
                <a:latin typeface="Comic Sans MS" charset="0"/>
              </a:rPr>
              <a:t>Time (clock cycles)</a:t>
            </a:r>
          </a:p>
        </p:txBody>
      </p:sp>
      <p:grpSp>
        <p:nvGrpSpPr>
          <p:cNvPr id="12" name="Group 48"/>
          <p:cNvGrpSpPr>
            <a:grpSpLocks/>
          </p:cNvGrpSpPr>
          <p:nvPr/>
        </p:nvGrpSpPr>
        <p:grpSpPr bwMode="auto">
          <a:xfrm>
            <a:off x="3124200" y="1752600"/>
            <a:ext cx="3232150" cy="369888"/>
            <a:chOff x="2016" y="1148"/>
            <a:chExt cx="2036" cy="233"/>
          </a:xfrm>
        </p:grpSpPr>
        <p:sp>
          <p:nvSpPr>
            <p:cNvPr id="80025" name="Rectangle 49"/>
            <p:cNvSpPr>
              <a:spLocks noChangeArrowheads="1"/>
            </p:cNvSpPr>
            <p:nvPr/>
          </p:nvSpPr>
          <p:spPr bwMode="auto">
            <a:xfrm>
              <a:off x="2016" y="1152"/>
              <a:ext cx="280"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latin typeface="Comic Sans MS" charset="0"/>
                </a:rPr>
                <a:t>IF</a:t>
              </a:r>
            </a:p>
          </p:txBody>
        </p:sp>
        <p:sp>
          <p:nvSpPr>
            <p:cNvPr id="80026" name="Rectangle 50"/>
            <p:cNvSpPr>
              <a:spLocks noChangeArrowheads="1"/>
            </p:cNvSpPr>
            <p:nvPr/>
          </p:nvSpPr>
          <p:spPr bwMode="auto">
            <a:xfrm>
              <a:off x="2304" y="1152"/>
              <a:ext cx="550"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latin typeface="Comic Sans MS" charset="0"/>
                </a:rPr>
                <a:t>ID/RF</a:t>
              </a:r>
            </a:p>
          </p:txBody>
        </p:sp>
        <p:sp>
          <p:nvSpPr>
            <p:cNvPr id="80027" name="Rectangle 51"/>
            <p:cNvSpPr>
              <a:spLocks noChangeArrowheads="1"/>
            </p:cNvSpPr>
            <p:nvPr/>
          </p:nvSpPr>
          <p:spPr bwMode="auto">
            <a:xfrm>
              <a:off x="2805" y="1148"/>
              <a:ext cx="30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latin typeface="Comic Sans MS" charset="0"/>
                </a:rPr>
                <a:t>EX</a:t>
              </a:r>
            </a:p>
          </p:txBody>
        </p:sp>
        <p:sp>
          <p:nvSpPr>
            <p:cNvPr id="80028" name="Rectangle 52"/>
            <p:cNvSpPr>
              <a:spLocks noChangeArrowheads="1"/>
            </p:cNvSpPr>
            <p:nvPr/>
          </p:nvSpPr>
          <p:spPr bwMode="auto">
            <a:xfrm>
              <a:off x="3200" y="1150"/>
              <a:ext cx="4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latin typeface="Comic Sans MS" charset="0"/>
                </a:rPr>
                <a:t>MEM</a:t>
              </a:r>
            </a:p>
          </p:txBody>
        </p:sp>
        <p:sp>
          <p:nvSpPr>
            <p:cNvPr id="80029" name="Rectangle 53"/>
            <p:cNvSpPr>
              <a:spLocks noChangeArrowheads="1"/>
            </p:cNvSpPr>
            <p:nvPr/>
          </p:nvSpPr>
          <p:spPr bwMode="auto">
            <a:xfrm>
              <a:off x="3698" y="1149"/>
              <a:ext cx="354"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latin typeface="Comic Sans MS" charset="0"/>
                </a:rPr>
                <a:t>WB</a:t>
              </a:r>
            </a:p>
          </p:txBody>
        </p:sp>
      </p:grpSp>
      <p:grpSp>
        <p:nvGrpSpPr>
          <p:cNvPr id="13" name="Group 54"/>
          <p:cNvGrpSpPr>
            <a:grpSpLocks/>
          </p:cNvGrpSpPr>
          <p:nvPr/>
        </p:nvGrpSpPr>
        <p:grpSpPr bwMode="auto">
          <a:xfrm>
            <a:off x="3733800" y="2514600"/>
            <a:ext cx="3267075" cy="1174750"/>
            <a:chOff x="2361" y="1584"/>
            <a:chExt cx="2058" cy="740"/>
          </a:xfrm>
        </p:grpSpPr>
        <p:grpSp>
          <p:nvGrpSpPr>
            <p:cNvPr id="14" name="Group 55"/>
            <p:cNvGrpSpPr>
              <a:grpSpLocks/>
            </p:cNvGrpSpPr>
            <p:nvPr/>
          </p:nvGrpSpPr>
          <p:grpSpPr bwMode="auto">
            <a:xfrm>
              <a:off x="2361" y="1883"/>
              <a:ext cx="2058" cy="441"/>
              <a:chOff x="1933" y="1200"/>
              <a:chExt cx="1952" cy="441"/>
            </a:xfrm>
          </p:grpSpPr>
          <p:grpSp>
            <p:nvGrpSpPr>
              <p:cNvPr id="15" name="Group 56"/>
              <p:cNvGrpSpPr>
                <a:grpSpLocks noChangeAspect="1"/>
              </p:cNvGrpSpPr>
              <p:nvPr/>
            </p:nvGrpSpPr>
            <p:grpSpPr bwMode="auto">
              <a:xfrm>
                <a:off x="2421" y="1304"/>
                <a:ext cx="241" cy="233"/>
                <a:chOff x="1357" y="528"/>
                <a:chExt cx="522" cy="432"/>
              </a:xfrm>
            </p:grpSpPr>
            <p:grpSp>
              <p:nvGrpSpPr>
                <p:cNvPr id="16" name="Group 57"/>
                <p:cNvGrpSpPr>
                  <a:grpSpLocks noChangeAspect="1"/>
                </p:cNvGrpSpPr>
                <p:nvPr/>
              </p:nvGrpSpPr>
              <p:grpSpPr bwMode="auto">
                <a:xfrm>
                  <a:off x="1374" y="528"/>
                  <a:ext cx="480" cy="432"/>
                  <a:chOff x="1392" y="528"/>
                  <a:chExt cx="480" cy="432"/>
                </a:xfrm>
              </p:grpSpPr>
              <p:sp>
                <p:nvSpPr>
                  <p:cNvPr id="80023" name="Rectangle 5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80024" name="Rectangle 5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80022" name="Text Box 60"/>
                <p:cNvSpPr txBox="1">
                  <a:spLocks noChangeAspect="1" noChangeArrowheads="1"/>
                </p:cNvSpPr>
                <p:nvPr/>
              </p:nvSpPr>
              <p:spPr bwMode="auto">
                <a:xfrm>
                  <a:off x="1357" y="574"/>
                  <a:ext cx="522"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9993" name="Line 61"/>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94" name="Line 62"/>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17" name="Group 63"/>
              <p:cNvGrpSpPr>
                <a:grpSpLocks noChangeAspect="1"/>
              </p:cNvGrpSpPr>
              <p:nvPr/>
            </p:nvGrpSpPr>
            <p:grpSpPr bwMode="auto">
              <a:xfrm>
                <a:off x="2851" y="1235"/>
                <a:ext cx="205" cy="371"/>
                <a:chOff x="2991" y="411"/>
                <a:chExt cx="370" cy="768"/>
              </a:xfrm>
            </p:grpSpPr>
            <p:sp>
              <p:nvSpPr>
                <p:cNvPr id="80017" name="AutoShape 64"/>
                <p:cNvSpPr>
                  <a:spLocks noChangeAspect="1" noChangeArrowheads="1"/>
                </p:cNvSpPr>
                <p:nvPr/>
              </p:nvSpPr>
              <p:spPr bwMode="auto">
                <a:xfrm rot="-5400000">
                  <a:off x="2798" y="626"/>
                  <a:ext cx="768" cy="337"/>
                </a:xfrm>
                <a:custGeom>
                  <a:avLst/>
                  <a:gdLst>
                    <a:gd name="T0" fmla="*/ 672 w 21600"/>
                    <a:gd name="T1" fmla="*/ 169 h 21600"/>
                    <a:gd name="T2" fmla="*/ 384 w 21600"/>
                    <a:gd name="T3" fmla="*/ 337 h 21600"/>
                    <a:gd name="T4" fmla="*/ 96 w 21600"/>
                    <a:gd name="T5" fmla="*/ 169 h 21600"/>
                    <a:gd name="T6" fmla="*/ 38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80018" name="AutoShape 65"/>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80019" name="Freeform 66"/>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80020" name="Text Box 67"/>
                <p:cNvSpPr txBox="1">
                  <a:spLocks noChangeAspect="1" noChangeArrowheads="1"/>
                </p:cNvSpPr>
                <p:nvPr/>
              </p:nvSpPr>
              <p:spPr bwMode="auto">
                <a:xfrm rot="-5400000">
                  <a:off x="2941" y="617"/>
                  <a:ext cx="575" cy="26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9996" name="Line 68"/>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97" name="Line 69"/>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18" name="Group 70"/>
              <p:cNvGrpSpPr>
                <a:grpSpLocks noChangeAspect="1"/>
              </p:cNvGrpSpPr>
              <p:nvPr/>
            </p:nvGrpSpPr>
            <p:grpSpPr bwMode="auto">
              <a:xfrm>
                <a:off x="3181" y="1305"/>
                <a:ext cx="333" cy="232"/>
                <a:chOff x="3792" y="576"/>
                <a:chExt cx="721" cy="480"/>
              </a:xfrm>
            </p:grpSpPr>
            <p:sp>
              <p:nvSpPr>
                <p:cNvPr id="80015" name="Rectangle 71"/>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80016" name="Text Box 72"/>
                <p:cNvSpPr txBox="1">
                  <a:spLocks noChangeAspect="1" noChangeArrowheads="1"/>
                </p:cNvSpPr>
                <p:nvPr/>
              </p:nvSpPr>
              <p:spPr bwMode="auto">
                <a:xfrm>
                  <a:off x="3792" y="628"/>
                  <a:ext cx="721"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9999" name="Freeform 73"/>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80000" name="Line 74"/>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80001" name="Line 75"/>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19" name="Group 76"/>
              <p:cNvGrpSpPr>
                <a:grpSpLocks noChangeAspect="1"/>
              </p:cNvGrpSpPr>
              <p:nvPr/>
            </p:nvGrpSpPr>
            <p:grpSpPr bwMode="auto">
              <a:xfrm>
                <a:off x="1933" y="1305"/>
                <a:ext cx="351" cy="232"/>
                <a:chOff x="1061" y="576"/>
                <a:chExt cx="757" cy="480"/>
              </a:xfrm>
            </p:grpSpPr>
            <p:sp>
              <p:nvSpPr>
                <p:cNvPr id="80013" name="Rectangle 77"/>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80014" name="Text Box 78"/>
                <p:cNvSpPr txBox="1">
                  <a:spLocks noChangeAspect="1" noChangeArrowheads="1"/>
                </p:cNvSpPr>
                <p:nvPr/>
              </p:nvSpPr>
              <p:spPr bwMode="auto">
                <a:xfrm>
                  <a:off x="1061" y="628"/>
                  <a:ext cx="757"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20" name="Group 79"/>
              <p:cNvGrpSpPr>
                <a:grpSpLocks/>
              </p:cNvGrpSpPr>
              <p:nvPr/>
            </p:nvGrpSpPr>
            <p:grpSpPr bwMode="auto">
              <a:xfrm>
                <a:off x="2288" y="1200"/>
                <a:ext cx="1297" cy="441"/>
                <a:chOff x="2112" y="528"/>
                <a:chExt cx="2088" cy="681"/>
              </a:xfrm>
            </p:grpSpPr>
            <p:sp>
              <p:nvSpPr>
                <p:cNvPr id="80009" name="Rectangle 80"/>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10" name="Rectangle 81"/>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11" name="Rectangle 82"/>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80012" name="Rectangle 83"/>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21" name="Group 84"/>
              <p:cNvGrpSpPr>
                <a:grpSpLocks noChangeAspect="1"/>
              </p:cNvGrpSpPr>
              <p:nvPr/>
            </p:nvGrpSpPr>
            <p:grpSpPr bwMode="auto">
              <a:xfrm flipH="1">
                <a:off x="3644" y="1296"/>
                <a:ext cx="241" cy="233"/>
                <a:chOff x="1364" y="528"/>
                <a:chExt cx="518" cy="432"/>
              </a:xfrm>
            </p:grpSpPr>
            <p:grpSp>
              <p:nvGrpSpPr>
                <p:cNvPr id="22" name="Group 85"/>
                <p:cNvGrpSpPr>
                  <a:grpSpLocks noChangeAspect="1"/>
                </p:cNvGrpSpPr>
                <p:nvPr/>
              </p:nvGrpSpPr>
              <p:grpSpPr bwMode="auto">
                <a:xfrm>
                  <a:off x="1374" y="528"/>
                  <a:ext cx="480" cy="432"/>
                  <a:chOff x="1392" y="528"/>
                  <a:chExt cx="480" cy="432"/>
                </a:xfrm>
              </p:grpSpPr>
              <p:sp>
                <p:nvSpPr>
                  <p:cNvPr id="80007" name="Rectangle 86"/>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80008" name="Rectangle 87"/>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80006" name="Text Box 88"/>
                <p:cNvSpPr txBox="1">
                  <a:spLocks noChangeAspect="1" noChangeArrowheads="1"/>
                </p:cNvSpPr>
                <p:nvPr/>
              </p:nvSpPr>
              <p:spPr bwMode="auto">
                <a:xfrm>
                  <a:off x="1364" y="574"/>
                  <a:ext cx="518"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9991" name="Line 89"/>
            <p:cNvSpPr>
              <a:spLocks noChangeShapeType="1"/>
            </p:cNvSpPr>
            <p:nvPr/>
          </p:nvSpPr>
          <p:spPr bwMode="auto">
            <a:xfrm flipH="1">
              <a:off x="3024" y="1584"/>
              <a:ext cx="864" cy="384"/>
            </a:xfrm>
            <a:prstGeom prst="line">
              <a:avLst/>
            </a:prstGeom>
            <a:noFill/>
            <a:ln w="76200">
              <a:solidFill>
                <a:schemeClr val="hlink"/>
              </a:solidFill>
              <a:round/>
              <a:headEnd/>
              <a:tailEnd type="triangle" w="med" len="med"/>
            </a:ln>
          </p:spPr>
          <p:txBody>
            <a:bodyPr wrap="none" anchor="ctr">
              <a:prstTxWarp prst="textNoShape">
                <a:avLst/>
              </a:prstTxWarp>
            </a:bodyPr>
            <a:lstStyle/>
            <a:p>
              <a:endParaRPr lang="en-US"/>
            </a:p>
          </p:txBody>
        </p:sp>
      </p:grpSp>
      <p:grpSp>
        <p:nvGrpSpPr>
          <p:cNvPr id="23" name="Group 90"/>
          <p:cNvGrpSpPr>
            <a:grpSpLocks/>
          </p:cNvGrpSpPr>
          <p:nvPr/>
        </p:nvGrpSpPr>
        <p:grpSpPr bwMode="auto">
          <a:xfrm>
            <a:off x="4449763" y="2514600"/>
            <a:ext cx="3265487" cy="2025650"/>
            <a:chOff x="2803" y="1584"/>
            <a:chExt cx="2057" cy="1276"/>
          </a:xfrm>
        </p:grpSpPr>
        <p:grpSp>
          <p:nvGrpSpPr>
            <p:cNvPr id="24" name="Group 91"/>
            <p:cNvGrpSpPr>
              <a:grpSpLocks/>
            </p:cNvGrpSpPr>
            <p:nvPr/>
          </p:nvGrpSpPr>
          <p:grpSpPr bwMode="auto">
            <a:xfrm>
              <a:off x="2803" y="2419"/>
              <a:ext cx="2057" cy="441"/>
              <a:chOff x="1933" y="1200"/>
              <a:chExt cx="1951" cy="441"/>
            </a:xfrm>
          </p:grpSpPr>
          <p:grpSp>
            <p:nvGrpSpPr>
              <p:cNvPr id="25" name="Group 92"/>
              <p:cNvGrpSpPr>
                <a:grpSpLocks noChangeAspect="1"/>
              </p:cNvGrpSpPr>
              <p:nvPr/>
            </p:nvGrpSpPr>
            <p:grpSpPr bwMode="auto">
              <a:xfrm>
                <a:off x="2421" y="1304"/>
                <a:ext cx="241" cy="233"/>
                <a:chOff x="1357" y="528"/>
                <a:chExt cx="522" cy="432"/>
              </a:xfrm>
            </p:grpSpPr>
            <p:grpSp>
              <p:nvGrpSpPr>
                <p:cNvPr id="26" name="Group 93"/>
                <p:cNvGrpSpPr>
                  <a:grpSpLocks noChangeAspect="1"/>
                </p:cNvGrpSpPr>
                <p:nvPr/>
              </p:nvGrpSpPr>
              <p:grpSpPr bwMode="auto">
                <a:xfrm>
                  <a:off x="1374" y="528"/>
                  <a:ext cx="480" cy="432"/>
                  <a:chOff x="1392" y="528"/>
                  <a:chExt cx="480" cy="432"/>
                </a:xfrm>
              </p:grpSpPr>
              <p:sp>
                <p:nvSpPr>
                  <p:cNvPr id="79988" name="Rectangle 94"/>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89" name="Rectangle 95"/>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87" name="Text Box 96"/>
                <p:cNvSpPr txBox="1">
                  <a:spLocks noChangeAspect="1" noChangeArrowheads="1"/>
                </p:cNvSpPr>
                <p:nvPr/>
              </p:nvSpPr>
              <p:spPr bwMode="auto">
                <a:xfrm>
                  <a:off x="1357" y="574"/>
                  <a:ext cx="522"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9958" name="Line 97"/>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59" name="Line 98"/>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27" name="Group 99"/>
              <p:cNvGrpSpPr>
                <a:grpSpLocks noChangeAspect="1"/>
              </p:cNvGrpSpPr>
              <p:nvPr/>
            </p:nvGrpSpPr>
            <p:grpSpPr bwMode="auto">
              <a:xfrm>
                <a:off x="2851" y="1235"/>
                <a:ext cx="205" cy="371"/>
                <a:chOff x="2991" y="411"/>
                <a:chExt cx="370" cy="768"/>
              </a:xfrm>
            </p:grpSpPr>
            <p:sp>
              <p:nvSpPr>
                <p:cNvPr id="79982" name="AutoShape 100"/>
                <p:cNvSpPr>
                  <a:spLocks noChangeAspect="1" noChangeArrowheads="1"/>
                </p:cNvSpPr>
                <p:nvPr/>
              </p:nvSpPr>
              <p:spPr bwMode="auto">
                <a:xfrm rot="-5400000">
                  <a:off x="2798" y="626"/>
                  <a:ext cx="768" cy="337"/>
                </a:xfrm>
                <a:custGeom>
                  <a:avLst/>
                  <a:gdLst>
                    <a:gd name="T0" fmla="*/ 672 w 21600"/>
                    <a:gd name="T1" fmla="*/ 169 h 21600"/>
                    <a:gd name="T2" fmla="*/ 384 w 21600"/>
                    <a:gd name="T3" fmla="*/ 337 h 21600"/>
                    <a:gd name="T4" fmla="*/ 96 w 21600"/>
                    <a:gd name="T5" fmla="*/ 169 h 21600"/>
                    <a:gd name="T6" fmla="*/ 38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9983" name="AutoShape 101"/>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9984" name="Freeform 102"/>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985" name="Text Box 103"/>
                <p:cNvSpPr txBox="1">
                  <a:spLocks noChangeAspect="1" noChangeArrowheads="1"/>
                </p:cNvSpPr>
                <p:nvPr/>
              </p:nvSpPr>
              <p:spPr bwMode="auto">
                <a:xfrm rot="-5400000">
                  <a:off x="2941" y="615"/>
                  <a:ext cx="575" cy="26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9961" name="Line 104"/>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62" name="Line 105"/>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28" name="Group 106"/>
              <p:cNvGrpSpPr>
                <a:grpSpLocks noChangeAspect="1"/>
              </p:cNvGrpSpPr>
              <p:nvPr/>
            </p:nvGrpSpPr>
            <p:grpSpPr bwMode="auto">
              <a:xfrm>
                <a:off x="3181" y="1305"/>
                <a:ext cx="333" cy="232"/>
                <a:chOff x="3792" y="576"/>
                <a:chExt cx="721" cy="480"/>
              </a:xfrm>
            </p:grpSpPr>
            <p:sp>
              <p:nvSpPr>
                <p:cNvPr id="79980" name="Rectangle 107"/>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81" name="Text Box 108"/>
                <p:cNvSpPr txBox="1">
                  <a:spLocks noChangeAspect="1" noChangeArrowheads="1"/>
                </p:cNvSpPr>
                <p:nvPr/>
              </p:nvSpPr>
              <p:spPr bwMode="auto">
                <a:xfrm>
                  <a:off x="3792" y="628"/>
                  <a:ext cx="721"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9964" name="Freeform 109"/>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965" name="Line 110"/>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66" name="Line 111"/>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29" name="Group 112"/>
              <p:cNvGrpSpPr>
                <a:grpSpLocks noChangeAspect="1"/>
              </p:cNvGrpSpPr>
              <p:nvPr/>
            </p:nvGrpSpPr>
            <p:grpSpPr bwMode="auto">
              <a:xfrm>
                <a:off x="1933" y="1305"/>
                <a:ext cx="351" cy="232"/>
                <a:chOff x="1061" y="576"/>
                <a:chExt cx="758" cy="480"/>
              </a:xfrm>
            </p:grpSpPr>
            <p:sp>
              <p:nvSpPr>
                <p:cNvPr id="79978" name="Rectangle 113"/>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79" name="Text Box 114"/>
                <p:cNvSpPr txBox="1">
                  <a:spLocks noChangeAspect="1" noChangeArrowheads="1"/>
                </p:cNvSpPr>
                <p:nvPr/>
              </p:nvSpPr>
              <p:spPr bwMode="auto">
                <a:xfrm>
                  <a:off x="1061" y="628"/>
                  <a:ext cx="758"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30" name="Group 115"/>
              <p:cNvGrpSpPr>
                <a:grpSpLocks/>
              </p:cNvGrpSpPr>
              <p:nvPr/>
            </p:nvGrpSpPr>
            <p:grpSpPr bwMode="auto">
              <a:xfrm>
                <a:off x="2288" y="1200"/>
                <a:ext cx="1297" cy="441"/>
                <a:chOff x="2112" y="528"/>
                <a:chExt cx="2088" cy="681"/>
              </a:xfrm>
            </p:grpSpPr>
            <p:sp>
              <p:nvSpPr>
                <p:cNvPr id="79974" name="Rectangle 11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75" name="Rectangle 11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76" name="Rectangle 11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77" name="Rectangle 11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31" name="Group 120"/>
              <p:cNvGrpSpPr>
                <a:grpSpLocks noChangeAspect="1"/>
              </p:cNvGrpSpPr>
              <p:nvPr/>
            </p:nvGrpSpPr>
            <p:grpSpPr bwMode="auto">
              <a:xfrm flipH="1">
                <a:off x="3643" y="1296"/>
                <a:ext cx="241" cy="233"/>
                <a:chOff x="1362" y="528"/>
                <a:chExt cx="518" cy="432"/>
              </a:xfrm>
            </p:grpSpPr>
            <p:grpSp>
              <p:nvGrpSpPr>
                <p:cNvPr id="79968" name="Group 121"/>
                <p:cNvGrpSpPr>
                  <a:grpSpLocks noChangeAspect="1"/>
                </p:cNvGrpSpPr>
                <p:nvPr/>
              </p:nvGrpSpPr>
              <p:grpSpPr bwMode="auto">
                <a:xfrm>
                  <a:off x="1374" y="528"/>
                  <a:ext cx="480" cy="432"/>
                  <a:chOff x="1392" y="528"/>
                  <a:chExt cx="480" cy="432"/>
                </a:xfrm>
              </p:grpSpPr>
              <p:sp>
                <p:nvSpPr>
                  <p:cNvPr id="79972" name="Rectangle 122"/>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73" name="Rectangle 123"/>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71" name="Text Box 124"/>
                <p:cNvSpPr txBox="1">
                  <a:spLocks noChangeAspect="1" noChangeArrowheads="1"/>
                </p:cNvSpPr>
                <p:nvPr/>
              </p:nvSpPr>
              <p:spPr bwMode="auto">
                <a:xfrm>
                  <a:off x="1362" y="574"/>
                  <a:ext cx="518"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9956" name="Line 125"/>
            <p:cNvSpPr>
              <a:spLocks noChangeShapeType="1"/>
            </p:cNvSpPr>
            <p:nvPr/>
          </p:nvSpPr>
          <p:spPr bwMode="auto">
            <a:xfrm flipH="1">
              <a:off x="3456" y="1584"/>
              <a:ext cx="432" cy="960"/>
            </a:xfrm>
            <a:prstGeom prst="line">
              <a:avLst/>
            </a:prstGeom>
            <a:noFill/>
            <a:ln w="76200">
              <a:solidFill>
                <a:schemeClr val="hlink"/>
              </a:solidFill>
              <a:round/>
              <a:headEnd/>
              <a:tailEnd type="triangle" w="med" len="med"/>
            </a:ln>
          </p:spPr>
          <p:txBody>
            <a:bodyPr wrap="none" anchor="ctr">
              <a:prstTxWarp prst="textNoShape">
                <a:avLst/>
              </a:prstTxWarp>
            </a:bodyPr>
            <a:lstStyle/>
            <a:p>
              <a:endParaRPr lang="en-US"/>
            </a:p>
          </p:txBody>
        </p:sp>
      </p:grpSp>
      <p:grpSp>
        <p:nvGrpSpPr>
          <p:cNvPr id="79969" name="Group 126"/>
          <p:cNvGrpSpPr>
            <a:grpSpLocks/>
          </p:cNvGrpSpPr>
          <p:nvPr/>
        </p:nvGrpSpPr>
        <p:grpSpPr bwMode="auto">
          <a:xfrm>
            <a:off x="5153025" y="2495550"/>
            <a:ext cx="3263900" cy="2882900"/>
            <a:chOff x="3246" y="1572"/>
            <a:chExt cx="2056" cy="1816"/>
          </a:xfrm>
        </p:grpSpPr>
        <p:grpSp>
          <p:nvGrpSpPr>
            <p:cNvPr id="79970" name="Group 127"/>
            <p:cNvGrpSpPr>
              <a:grpSpLocks/>
            </p:cNvGrpSpPr>
            <p:nvPr/>
          </p:nvGrpSpPr>
          <p:grpSpPr bwMode="auto">
            <a:xfrm>
              <a:off x="3246" y="2947"/>
              <a:ext cx="2056" cy="441"/>
              <a:chOff x="1933" y="1200"/>
              <a:chExt cx="1950" cy="441"/>
            </a:xfrm>
          </p:grpSpPr>
          <p:grpSp>
            <p:nvGrpSpPr>
              <p:cNvPr id="79986" name="Group 128"/>
              <p:cNvGrpSpPr>
                <a:grpSpLocks noChangeAspect="1"/>
              </p:cNvGrpSpPr>
              <p:nvPr/>
            </p:nvGrpSpPr>
            <p:grpSpPr bwMode="auto">
              <a:xfrm>
                <a:off x="2418" y="1304"/>
                <a:ext cx="241" cy="233"/>
                <a:chOff x="1351" y="528"/>
                <a:chExt cx="522" cy="432"/>
              </a:xfrm>
            </p:grpSpPr>
            <p:grpSp>
              <p:nvGrpSpPr>
                <p:cNvPr id="79990" name="Group 129"/>
                <p:cNvGrpSpPr>
                  <a:grpSpLocks noChangeAspect="1"/>
                </p:cNvGrpSpPr>
                <p:nvPr/>
              </p:nvGrpSpPr>
              <p:grpSpPr bwMode="auto">
                <a:xfrm>
                  <a:off x="1374" y="528"/>
                  <a:ext cx="480" cy="432"/>
                  <a:chOff x="1392" y="528"/>
                  <a:chExt cx="480" cy="432"/>
                </a:xfrm>
              </p:grpSpPr>
              <p:sp>
                <p:nvSpPr>
                  <p:cNvPr id="79953" name="Rectangle 130"/>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54" name="Rectangle 131"/>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52" name="Text Box 132"/>
                <p:cNvSpPr txBox="1">
                  <a:spLocks noChangeAspect="1" noChangeArrowheads="1"/>
                </p:cNvSpPr>
                <p:nvPr/>
              </p:nvSpPr>
              <p:spPr bwMode="auto">
                <a:xfrm>
                  <a:off x="1351" y="574"/>
                  <a:ext cx="522"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9923" name="Line 133"/>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24" name="Line 134"/>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9992" name="Group 135"/>
              <p:cNvGrpSpPr>
                <a:grpSpLocks noChangeAspect="1"/>
              </p:cNvGrpSpPr>
              <p:nvPr/>
            </p:nvGrpSpPr>
            <p:grpSpPr bwMode="auto">
              <a:xfrm>
                <a:off x="2851" y="1235"/>
                <a:ext cx="205" cy="371"/>
                <a:chOff x="2991" y="411"/>
                <a:chExt cx="370" cy="768"/>
              </a:xfrm>
            </p:grpSpPr>
            <p:sp>
              <p:nvSpPr>
                <p:cNvPr id="79947" name="AutoShape 136"/>
                <p:cNvSpPr>
                  <a:spLocks noChangeAspect="1" noChangeArrowheads="1"/>
                </p:cNvSpPr>
                <p:nvPr/>
              </p:nvSpPr>
              <p:spPr bwMode="auto">
                <a:xfrm rot="-5400000">
                  <a:off x="2798" y="626"/>
                  <a:ext cx="768" cy="337"/>
                </a:xfrm>
                <a:custGeom>
                  <a:avLst/>
                  <a:gdLst>
                    <a:gd name="T0" fmla="*/ 672 w 21600"/>
                    <a:gd name="T1" fmla="*/ 169 h 21600"/>
                    <a:gd name="T2" fmla="*/ 384 w 21600"/>
                    <a:gd name="T3" fmla="*/ 337 h 21600"/>
                    <a:gd name="T4" fmla="*/ 96 w 21600"/>
                    <a:gd name="T5" fmla="*/ 169 h 21600"/>
                    <a:gd name="T6" fmla="*/ 38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9948" name="AutoShape 137"/>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9949" name="Freeform 138"/>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950" name="Text Box 139"/>
                <p:cNvSpPr txBox="1">
                  <a:spLocks noChangeAspect="1" noChangeArrowheads="1"/>
                </p:cNvSpPr>
                <p:nvPr/>
              </p:nvSpPr>
              <p:spPr bwMode="auto">
                <a:xfrm rot="-5400000">
                  <a:off x="2941" y="617"/>
                  <a:ext cx="575" cy="26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9926" name="Line 140"/>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27" name="Line 141"/>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9995" name="Group 142"/>
              <p:cNvGrpSpPr>
                <a:grpSpLocks noChangeAspect="1"/>
              </p:cNvGrpSpPr>
              <p:nvPr/>
            </p:nvGrpSpPr>
            <p:grpSpPr bwMode="auto">
              <a:xfrm>
                <a:off x="3180" y="1305"/>
                <a:ext cx="333" cy="232"/>
                <a:chOff x="3790" y="576"/>
                <a:chExt cx="720" cy="480"/>
              </a:xfrm>
            </p:grpSpPr>
            <p:sp>
              <p:nvSpPr>
                <p:cNvPr id="79945" name="Rectangle 14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46" name="Text Box 144"/>
                <p:cNvSpPr txBox="1">
                  <a:spLocks noChangeAspect="1" noChangeArrowheads="1"/>
                </p:cNvSpPr>
                <p:nvPr/>
              </p:nvSpPr>
              <p:spPr bwMode="auto">
                <a:xfrm>
                  <a:off x="3790" y="628"/>
                  <a:ext cx="720"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9929" name="Freeform 145"/>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930" name="Line 146"/>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931" name="Line 147"/>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9998" name="Group 148"/>
              <p:cNvGrpSpPr>
                <a:grpSpLocks noChangeAspect="1"/>
              </p:cNvGrpSpPr>
              <p:nvPr/>
            </p:nvGrpSpPr>
            <p:grpSpPr bwMode="auto">
              <a:xfrm>
                <a:off x="1933" y="1305"/>
                <a:ext cx="351" cy="232"/>
                <a:chOff x="1061" y="576"/>
                <a:chExt cx="757" cy="480"/>
              </a:xfrm>
            </p:grpSpPr>
            <p:sp>
              <p:nvSpPr>
                <p:cNvPr id="79943" name="Rectangle 14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44" name="Text Box 150"/>
                <p:cNvSpPr txBox="1">
                  <a:spLocks noChangeAspect="1" noChangeArrowheads="1"/>
                </p:cNvSpPr>
                <p:nvPr/>
              </p:nvSpPr>
              <p:spPr bwMode="auto">
                <a:xfrm>
                  <a:off x="1061" y="628"/>
                  <a:ext cx="757"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45504" name="Group 151"/>
              <p:cNvGrpSpPr>
                <a:grpSpLocks/>
              </p:cNvGrpSpPr>
              <p:nvPr/>
            </p:nvGrpSpPr>
            <p:grpSpPr bwMode="auto">
              <a:xfrm>
                <a:off x="2288" y="1200"/>
                <a:ext cx="1297" cy="441"/>
                <a:chOff x="2112" y="528"/>
                <a:chExt cx="2088" cy="681"/>
              </a:xfrm>
            </p:grpSpPr>
            <p:sp>
              <p:nvSpPr>
                <p:cNvPr id="79939" name="Rectangle 15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40" name="Rectangle 15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41" name="Rectangle 15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42" name="Rectangle 15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45505" name="Group 156"/>
              <p:cNvGrpSpPr>
                <a:grpSpLocks noChangeAspect="1"/>
              </p:cNvGrpSpPr>
              <p:nvPr/>
            </p:nvGrpSpPr>
            <p:grpSpPr bwMode="auto">
              <a:xfrm flipH="1">
                <a:off x="3642" y="1296"/>
                <a:ext cx="241" cy="233"/>
                <a:chOff x="1360" y="528"/>
                <a:chExt cx="518" cy="432"/>
              </a:xfrm>
            </p:grpSpPr>
            <p:grpSp>
              <p:nvGrpSpPr>
                <p:cNvPr id="745506" name="Group 157"/>
                <p:cNvGrpSpPr>
                  <a:grpSpLocks noChangeAspect="1"/>
                </p:cNvGrpSpPr>
                <p:nvPr/>
              </p:nvGrpSpPr>
              <p:grpSpPr bwMode="auto">
                <a:xfrm>
                  <a:off x="1374" y="528"/>
                  <a:ext cx="480" cy="432"/>
                  <a:chOff x="1392" y="528"/>
                  <a:chExt cx="480" cy="432"/>
                </a:xfrm>
              </p:grpSpPr>
              <p:sp>
                <p:nvSpPr>
                  <p:cNvPr id="79937" name="Rectangle 158"/>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38" name="Rectangle 159"/>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36" name="Text Box 160"/>
                <p:cNvSpPr txBox="1">
                  <a:spLocks noChangeAspect="1" noChangeArrowheads="1"/>
                </p:cNvSpPr>
                <p:nvPr/>
              </p:nvSpPr>
              <p:spPr bwMode="auto">
                <a:xfrm>
                  <a:off x="1360" y="574"/>
                  <a:ext cx="518"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9921" name="Line 161"/>
            <p:cNvSpPr>
              <a:spLocks noChangeShapeType="1"/>
            </p:cNvSpPr>
            <p:nvPr/>
          </p:nvSpPr>
          <p:spPr bwMode="auto">
            <a:xfrm flipH="1">
              <a:off x="3888" y="1572"/>
              <a:ext cx="15" cy="1500"/>
            </a:xfrm>
            <a:prstGeom prst="line">
              <a:avLst/>
            </a:prstGeom>
            <a:noFill/>
            <a:ln w="76200">
              <a:solidFill>
                <a:srgbClr val="00CC00"/>
              </a:solidFill>
              <a:round/>
              <a:headEnd/>
              <a:tailEnd type="triangle" w="med" len="med"/>
            </a:ln>
          </p:spPr>
          <p:txBody>
            <a:bodyPr wrap="none" anchor="ctr">
              <a:prstTxWarp prst="textNoShape">
                <a:avLst/>
              </a:prstTxWarp>
            </a:bodyPr>
            <a:lstStyle/>
            <a:p>
              <a:endParaRPr lang="en-US"/>
            </a:p>
          </p:txBody>
        </p:sp>
      </p:grpSp>
      <p:sp>
        <p:nvSpPr>
          <p:cNvPr id="79883" name="Text Box 162"/>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grpSp>
        <p:nvGrpSpPr>
          <p:cNvPr id="745507" name="Group 163"/>
          <p:cNvGrpSpPr>
            <a:grpSpLocks/>
          </p:cNvGrpSpPr>
          <p:nvPr/>
        </p:nvGrpSpPr>
        <p:grpSpPr bwMode="auto">
          <a:xfrm>
            <a:off x="5856288" y="2514600"/>
            <a:ext cx="3263900" cy="3676650"/>
            <a:chOff x="3689" y="1584"/>
            <a:chExt cx="2056" cy="2316"/>
          </a:xfrm>
        </p:grpSpPr>
        <p:grpSp>
          <p:nvGrpSpPr>
            <p:cNvPr id="745508" name="Group 164"/>
            <p:cNvGrpSpPr>
              <a:grpSpLocks/>
            </p:cNvGrpSpPr>
            <p:nvPr/>
          </p:nvGrpSpPr>
          <p:grpSpPr bwMode="auto">
            <a:xfrm>
              <a:off x="3689" y="3459"/>
              <a:ext cx="2056" cy="441"/>
              <a:chOff x="1933" y="1200"/>
              <a:chExt cx="1950" cy="441"/>
            </a:xfrm>
          </p:grpSpPr>
          <p:grpSp>
            <p:nvGrpSpPr>
              <p:cNvPr id="745509" name="Group 165"/>
              <p:cNvGrpSpPr>
                <a:grpSpLocks noChangeAspect="1"/>
              </p:cNvGrpSpPr>
              <p:nvPr/>
            </p:nvGrpSpPr>
            <p:grpSpPr bwMode="auto">
              <a:xfrm>
                <a:off x="2420" y="1304"/>
                <a:ext cx="240" cy="233"/>
                <a:chOff x="1355" y="528"/>
                <a:chExt cx="520" cy="432"/>
              </a:xfrm>
            </p:grpSpPr>
            <p:grpSp>
              <p:nvGrpSpPr>
                <p:cNvPr id="745510" name="Group 166"/>
                <p:cNvGrpSpPr>
                  <a:grpSpLocks noChangeAspect="1"/>
                </p:cNvGrpSpPr>
                <p:nvPr/>
              </p:nvGrpSpPr>
              <p:grpSpPr bwMode="auto">
                <a:xfrm>
                  <a:off x="1374" y="528"/>
                  <a:ext cx="480" cy="432"/>
                  <a:chOff x="1392" y="528"/>
                  <a:chExt cx="480" cy="432"/>
                </a:xfrm>
              </p:grpSpPr>
              <p:sp>
                <p:nvSpPr>
                  <p:cNvPr id="79918" name="Rectangle 167"/>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19" name="Rectangle 168"/>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17" name="Text Box 169"/>
                <p:cNvSpPr txBox="1">
                  <a:spLocks noChangeAspect="1" noChangeArrowheads="1"/>
                </p:cNvSpPr>
                <p:nvPr/>
              </p:nvSpPr>
              <p:spPr bwMode="auto">
                <a:xfrm>
                  <a:off x="1355" y="574"/>
                  <a:ext cx="520"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sp>
            <p:nvSpPr>
              <p:cNvPr id="79888" name="Line 170"/>
              <p:cNvSpPr>
                <a:spLocks noChangeAspect="1" noChangeShapeType="1"/>
              </p:cNvSpPr>
              <p:nvPr/>
            </p:nvSpPr>
            <p:spPr bwMode="auto">
              <a:xfrm>
                <a:off x="2651" y="1351"/>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889" name="Line 171"/>
              <p:cNvSpPr>
                <a:spLocks noChangeAspect="1" noChangeShapeType="1"/>
              </p:cNvSpPr>
              <p:nvPr/>
            </p:nvSpPr>
            <p:spPr bwMode="auto">
              <a:xfrm>
                <a:off x="2651" y="1490"/>
                <a:ext cx="2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45511" name="Group 172"/>
              <p:cNvGrpSpPr>
                <a:grpSpLocks noChangeAspect="1"/>
              </p:cNvGrpSpPr>
              <p:nvPr/>
            </p:nvGrpSpPr>
            <p:grpSpPr bwMode="auto">
              <a:xfrm>
                <a:off x="2851" y="1235"/>
                <a:ext cx="205" cy="371"/>
                <a:chOff x="2991" y="411"/>
                <a:chExt cx="370" cy="768"/>
              </a:xfrm>
            </p:grpSpPr>
            <p:sp>
              <p:nvSpPr>
                <p:cNvPr id="79912" name="AutoShape 173"/>
                <p:cNvSpPr>
                  <a:spLocks noChangeAspect="1" noChangeArrowheads="1"/>
                </p:cNvSpPr>
                <p:nvPr/>
              </p:nvSpPr>
              <p:spPr bwMode="auto">
                <a:xfrm rot="-5400000">
                  <a:off x="2798" y="626"/>
                  <a:ext cx="768" cy="337"/>
                </a:xfrm>
                <a:custGeom>
                  <a:avLst/>
                  <a:gdLst>
                    <a:gd name="T0" fmla="*/ 672 w 21600"/>
                    <a:gd name="T1" fmla="*/ 169 h 21600"/>
                    <a:gd name="T2" fmla="*/ 384 w 21600"/>
                    <a:gd name="T3" fmla="*/ 337 h 21600"/>
                    <a:gd name="T4" fmla="*/ 96 w 21600"/>
                    <a:gd name="T5" fmla="*/ 169 h 21600"/>
                    <a:gd name="T6" fmla="*/ 384 w 21600"/>
                    <a:gd name="T7" fmla="*/ 0 h 21600"/>
                    <a:gd name="T8" fmla="*/ 0 60000 65536"/>
                    <a:gd name="T9" fmla="*/ 0 60000 65536"/>
                    <a:gd name="T10" fmla="*/ 0 60000 65536"/>
                    <a:gd name="T11" fmla="*/ 0 60000 65536"/>
                    <a:gd name="T12" fmla="*/ 4500 w 21600"/>
                    <a:gd name="T13" fmla="*/ 4487 h 21600"/>
                    <a:gd name="T14" fmla="*/ 17100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p:spPr>
              <p:txBody>
                <a:bodyPr vert="eaVert" wrap="none" anchor="ctr">
                  <a:prstTxWarp prst="textNoShape">
                    <a:avLst/>
                  </a:prstTxWarp>
                </a:bodyPr>
                <a:lstStyle/>
                <a:p>
                  <a:pPr algn="ctr"/>
                  <a:endParaRPr lang="en-US" sz="1000" b="1">
                    <a:latin typeface="Comic Sans MS" charset="0"/>
                  </a:endParaRPr>
                </a:p>
              </p:txBody>
            </p:sp>
            <p:sp>
              <p:nvSpPr>
                <p:cNvPr id="79913" name="AutoShape 174"/>
                <p:cNvSpPr>
                  <a:spLocks noChangeAspect="1" noChangeArrowheads="1"/>
                </p:cNvSpPr>
                <p:nvPr/>
              </p:nvSpPr>
              <p:spPr bwMode="auto">
                <a:xfrm rot="5400000">
                  <a:off x="2957" y="705"/>
                  <a:ext cx="248" cy="180"/>
                </a:xfrm>
                <a:prstGeom prst="triangle">
                  <a:avLst>
                    <a:gd name="adj" fmla="val 50000"/>
                  </a:avLst>
                </a:prstGeom>
                <a:solidFill>
                  <a:schemeClr val="bg1"/>
                </a:solidFill>
                <a:ln w="28575">
                  <a:noFill/>
                  <a:miter lim="800000"/>
                  <a:headEnd/>
                  <a:tailEnd/>
                </a:ln>
              </p:spPr>
              <p:txBody>
                <a:bodyPr wrap="none" anchor="ctr">
                  <a:prstTxWarp prst="textNoShape">
                    <a:avLst/>
                  </a:prstTxWarp>
                </a:bodyPr>
                <a:lstStyle/>
                <a:p>
                  <a:endParaRPr lang="en-US"/>
                </a:p>
              </p:txBody>
            </p:sp>
            <p:sp>
              <p:nvSpPr>
                <p:cNvPr id="79914" name="Freeform 175"/>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 name="T6" fmla="*/ 0 60000 65536"/>
                    <a:gd name="T7" fmla="*/ 0 60000 65536"/>
                    <a:gd name="T8" fmla="*/ 0 60000 65536"/>
                    <a:gd name="T9" fmla="*/ 0 w 384"/>
                    <a:gd name="T10" fmla="*/ 0 h 288"/>
                    <a:gd name="T11" fmla="*/ 384 w 384"/>
                    <a:gd name="T12" fmla="*/ 288 h 288"/>
                  </a:gdLst>
                  <a:ahLst/>
                  <a:cxnLst>
                    <a:cxn ang="T6">
                      <a:pos x="T0" y="T1"/>
                    </a:cxn>
                    <a:cxn ang="T7">
                      <a:pos x="T2" y="T3"/>
                    </a:cxn>
                    <a:cxn ang="T8">
                      <a:pos x="T4" y="T5"/>
                    </a:cxn>
                  </a:cxnLst>
                  <a:rect l="T9" t="T10" r="T11" b="T12"/>
                  <a:pathLst>
                    <a:path w="384" h="288">
                      <a:moveTo>
                        <a:pt x="0" y="288"/>
                      </a:moveTo>
                      <a:lnTo>
                        <a:pt x="192" y="0"/>
                      </a:lnTo>
                      <a:lnTo>
                        <a:pt x="384" y="288"/>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915" name="Text Box 176"/>
                <p:cNvSpPr txBox="1">
                  <a:spLocks noChangeAspect="1" noChangeArrowheads="1"/>
                </p:cNvSpPr>
                <p:nvPr/>
              </p:nvSpPr>
              <p:spPr bwMode="auto">
                <a:xfrm rot="-5400000">
                  <a:off x="2941" y="617"/>
                  <a:ext cx="575" cy="264"/>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ALU</a:t>
                  </a:r>
                </a:p>
              </p:txBody>
            </p:sp>
          </p:grpSp>
          <p:sp>
            <p:nvSpPr>
              <p:cNvPr id="79891" name="Line 177"/>
              <p:cNvSpPr>
                <a:spLocks noChangeAspect="1" noChangeShapeType="1"/>
              </p:cNvSpPr>
              <p:nvPr/>
            </p:nvSpPr>
            <p:spPr bwMode="auto">
              <a:xfrm>
                <a:off x="3052"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892" name="Line 178"/>
              <p:cNvSpPr>
                <a:spLocks noChangeAspect="1" noChangeShapeType="1"/>
              </p:cNvSpPr>
              <p:nvPr/>
            </p:nvSpPr>
            <p:spPr bwMode="auto">
              <a:xfrm>
                <a:off x="3475" y="1421"/>
                <a:ext cx="24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45512" name="Group 179"/>
              <p:cNvGrpSpPr>
                <a:grpSpLocks noChangeAspect="1"/>
              </p:cNvGrpSpPr>
              <p:nvPr/>
            </p:nvGrpSpPr>
            <p:grpSpPr bwMode="auto">
              <a:xfrm>
                <a:off x="3180" y="1305"/>
                <a:ext cx="333" cy="232"/>
                <a:chOff x="3790" y="576"/>
                <a:chExt cx="720" cy="480"/>
              </a:xfrm>
            </p:grpSpPr>
            <p:sp>
              <p:nvSpPr>
                <p:cNvPr id="79910" name="Rectangle 180"/>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11" name="Text Box 181"/>
                <p:cNvSpPr txBox="1">
                  <a:spLocks noChangeAspect="1" noChangeArrowheads="1"/>
                </p:cNvSpPr>
                <p:nvPr/>
              </p:nvSpPr>
              <p:spPr bwMode="auto">
                <a:xfrm>
                  <a:off x="3790" y="628"/>
                  <a:ext cx="720"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DMem</a:t>
                  </a:r>
                </a:p>
              </p:txBody>
            </p:sp>
          </p:grpSp>
          <p:sp>
            <p:nvSpPr>
              <p:cNvPr id="79894" name="Freeform 182"/>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 name="T10" fmla="*/ 0 60000 65536"/>
                  <a:gd name="T11" fmla="*/ 0 60000 65536"/>
                  <a:gd name="T12" fmla="*/ 0 60000 65536"/>
                  <a:gd name="T13" fmla="*/ 0 60000 65536"/>
                  <a:gd name="T14" fmla="*/ 0 60000 65536"/>
                  <a:gd name="T15" fmla="*/ 0 w 816"/>
                  <a:gd name="T16" fmla="*/ 0 h 384"/>
                  <a:gd name="T17" fmla="*/ 816 w 816"/>
                  <a:gd name="T18" fmla="*/ 384 h 384"/>
                </a:gdLst>
                <a:ahLst/>
                <a:cxnLst>
                  <a:cxn ang="T10">
                    <a:pos x="T0" y="T1"/>
                  </a:cxn>
                  <a:cxn ang="T11">
                    <a:pos x="T2" y="T3"/>
                  </a:cxn>
                  <a:cxn ang="T12">
                    <a:pos x="T4" y="T5"/>
                  </a:cxn>
                  <a:cxn ang="T13">
                    <a:pos x="T6" y="T7"/>
                  </a:cxn>
                  <a:cxn ang="T14">
                    <a:pos x="T8" y="T9"/>
                  </a:cxn>
                </a:cxnLst>
                <a:rect l="T15" t="T16" r="T17" b="T18"/>
                <a:pathLst>
                  <a:path w="816" h="384">
                    <a:moveTo>
                      <a:pt x="0" y="0"/>
                    </a:moveTo>
                    <a:lnTo>
                      <a:pt x="0" y="384"/>
                    </a:lnTo>
                    <a:lnTo>
                      <a:pt x="720" y="384"/>
                    </a:lnTo>
                    <a:lnTo>
                      <a:pt x="720" y="144"/>
                    </a:lnTo>
                    <a:lnTo>
                      <a:pt x="816" y="144"/>
                    </a:lnTo>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79895" name="Line 183"/>
              <p:cNvSpPr>
                <a:spLocks noChangeAspect="1" noChangeShapeType="1"/>
              </p:cNvSpPr>
              <p:nvPr/>
            </p:nvSpPr>
            <p:spPr bwMode="auto">
              <a:xfrm>
                <a:off x="2199" y="1491"/>
                <a:ext cx="23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9896" name="Line 184"/>
              <p:cNvSpPr>
                <a:spLocks noChangeAspect="1" noChangeShapeType="1"/>
              </p:cNvSpPr>
              <p:nvPr/>
            </p:nvSpPr>
            <p:spPr bwMode="auto">
              <a:xfrm>
                <a:off x="2169" y="1351"/>
                <a:ext cx="259"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nvGrpSpPr>
              <p:cNvPr id="745513" name="Group 185"/>
              <p:cNvGrpSpPr>
                <a:grpSpLocks noChangeAspect="1"/>
              </p:cNvGrpSpPr>
              <p:nvPr/>
            </p:nvGrpSpPr>
            <p:grpSpPr bwMode="auto">
              <a:xfrm>
                <a:off x="1933" y="1305"/>
                <a:ext cx="351" cy="232"/>
                <a:chOff x="1061" y="576"/>
                <a:chExt cx="758" cy="480"/>
              </a:xfrm>
            </p:grpSpPr>
            <p:sp>
              <p:nvSpPr>
                <p:cNvPr id="79908" name="Rectangle 186"/>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r"/>
                  <a:endParaRPr lang="en-US" sz="1000" b="1">
                    <a:latin typeface="Comic Sans MS" charset="0"/>
                  </a:endParaRPr>
                </a:p>
              </p:txBody>
            </p:sp>
            <p:sp>
              <p:nvSpPr>
                <p:cNvPr id="79909" name="Text Box 187"/>
                <p:cNvSpPr txBox="1">
                  <a:spLocks noChangeAspect="1" noChangeArrowheads="1"/>
                </p:cNvSpPr>
                <p:nvPr/>
              </p:nvSpPr>
              <p:spPr bwMode="auto">
                <a:xfrm>
                  <a:off x="1061" y="628"/>
                  <a:ext cx="758" cy="318"/>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Ifetch</a:t>
                  </a:r>
                </a:p>
              </p:txBody>
            </p:sp>
          </p:grpSp>
          <p:grpSp>
            <p:nvGrpSpPr>
              <p:cNvPr id="745514" name="Group 188"/>
              <p:cNvGrpSpPr>
                <a:grpSpLocks/>
              </p:cNvGrpSpPr>
              <p:nvPr/>
            </p:nvGrpSpPr>
            <p:grpSpPr bwMode="auto">
              <a:xfrm>
                <a:off x="2288" y="1200"/>
                <a:ext cx="1297" cy="441"/>
                <a:chOff x="2112" y="528"/>
                <a:chExt cx="2088" cy="681"/>
              </a:xfrm>
            </p:grpSpPr>
            <p:sp>
              <p:nvSpPr>
                <p:cNvPr id="79904" name="Rectangle 189"/>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05" name="Rectangle 190"/>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06" name="Rectangle 191"/>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sp>
              <p:nvSpPr>
                <p:cNvPr id="79907" name="Rectangle 192"/>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endParaRPr lang="en-US"/>
                </a:p>
              </p:txBody>
            </p:sp>
          </p:grpSp>
          <p:grpSp>
            <p:nvGrpSpPr>
              <p:cNvPr id="745515" name="Group 193"/>
              <p:cNvGrpSpPr>
                <a:grpSpLocks noChangeAspect="1"/>
              </p:cNvGrpSpPr>
              <p:nvPr/>
            </p:nvGrpSpPr>
            <p:grpSpPr bwMode="auto">
              <a:xfrm flipH="1">
                <a:off x="3642" y="1296"/>
                <a:ext cx="241" cy="233"/>
                <a:chOff x="1360" y="528"/>
                <a:chExt cx="518" cy="432"/>
              </a:xfrm>
            </p:grpSpPr>
            <p:grpSp>
              <p:nvGrpSpPr>
                <p:cNvPr id="745516" name="Group 194"/>
                <p:cNvGrpSpPr>
                  <a:grpSpLocks noChangeAspect="1"/>
                </p:cNvGrpSpPr>
                <p:nvPr/>
              </p:nvGrpSpPr>
              <p:grpSpPr bwMode="auto">
                <a:xfrm>
                  <a:off x="1374" y="528"/>
                  <a:ext cx="480" cy="432"/>
                  <a:chOff x="1392" y="528"/>
                  <a:chExt cx="480" cy="432"/>
                </a:xfrm>
              </p:grpSpPr>
              <p:sp>
                <p:nvSpPr>
                  <p:cNvPr id="79902" name="Rectangle 195"/>
                  <p:cNvSpPr>
                    <a:spLocks noChangeAspect="1" noChangeArrowheads="1"/>
                  </p:cNvSpPr>
                  <p:nvPr/>
                </p:nvSpPr>
                <p:spPr bwMode="auto">
                  <a:xfrm>
                    <a:off x="1632" y="528"/>
                    <a:ext cx="240" cy="427"/>
                  </a:xfrm>
                  <a:prstGeom prst="rect">
                    <a:avLst/>
                  </a:prstGeom>
                  <a:solidFill>
                    <a:schemeClr val="accent1"/>
                  </a:solidFill>
                  <a:ln w="28575">
                    <a:noFill/>
                    <a:miter lim="800000"/>
                    <a:headEnd/>
                    <a:tailEnd/>
                  </a:ln>
                </p:spPr>
                <p:txBody>
                  <a:bodyPr wrap="none" anchor="ctr">
                    <a:prstTxWarp prst="textNoShape">
                      <a:avLst/>
                    </a:prstTxWarp>
                  </a:bodyPr>
                  <a:lstStyle/>
                  <a:p>
                    <a:endParaRPr lang="en-US"/>
                  </a:p>
                </p:txBody>
              </p:sp>
              <p:sp>
                <p:nvSpPr>
                  <p:cNvPr id="79903" name="Rectangle 196"/>
                  <p:cNvSpPr>
                    <a:spLocks noChangeAspect="1" noChangeArrowheads="1"/>
                  </p:cNvSpPr>
                  <p:nvPr/>
                </p:nvSpPr>
                <p:spPr bwMode="auto">
                  <a:xfrm>
                    <a:off x="1392" y="528"/>
                    <a:ext cx="480" cy="432"/>
                  </a:xfrm>
                  <a:prstGeom prst="rect">
                    <a:avLst/>
                  </a:prstGeom>
                  <a:noFill/>
                  <a:ln w="28575">
                    <a:solidFill>
                      <a:schemeClr val="tx1"/>
                    </a:solidFill>
                    <a:miter lim="800000"/>
                    <a:headEnd/>
                    <a:tailEnd/>
                  </a:ln>
                </p:spPr>
                <p:txBody>
                  <a:bodyPr wrap="none" anchor="ctr">
                    <a:prstTxWarp prst="textNoShape">
                      <a:avLst/>
                    </a:prstTxWarp>
                  </a:bodyPr>
                  <a:lstStyle/>
                  <a:p>
                    <a:pPr algn="ctr"/>
                    <a:endParaRPr lang="en-US" sz="1000" b="1">
                      <a:latin typeface="Comic Sans MS" charset="0"/>
                    </a:endParaRPr>
                  </a:p>
                </p:txBody>
              </p:sp>
            </p:grpSp>
            <p:sp>
              <p:nvSpPr>
                <p:cNvPr id="79901" name="Text Box 197"/>
                <p:cNvSpPr txBox="1">
                  <a:spLocks noChangeAspect="1" noChangeArrowheads="1"/>
                </p:cNvSpPr>
                <p:nvPr/>
              </p:nvSpPr>
              <p:spPr bwMode="auto">
                <a:xfrm>
                  <a:off x="1360" y="574"/>
                  <a:ext cx="518" cy="286"/>
                </a:xfrm>
                <a:prstGeom prst="rect">
                  <a:avLst/>
                </a:prstGeom>
                <a:noFill/>
                <a:ln w="28575">
                  <a:noFill/>
                  <a:miter lim="800000"/>
                  <a:headEnd/>
                  <a:tailEnd/>
                </a:ln>
              </p:spPr>
              <p:txBody>
                <a:bodyPr wrap="none" anchor="ctr">
                  <a:prstTxWarp prst="textNoShape">
                    <a:avLst/>
                  </a:prstTxWarp>
                  <a:spAutoFit/>
                </a:bodyPr>
                <a:lstStyle/>
                <a:p>
                  <a:pPr algn="ctr"/>
                  <a:r>
                    <a:rPr lang="en-US" sz="1000" b="1">
                      <a:latin typeface="Comic Sans MS" charset="0"/>
                    </a:rPr>
                    <a:t>Reg</a:t>
                  </a:r>
                </a:p>
              </p:txBody>
            </p:sp>
          </p:grpSp>
        </p:grpSp>
        <p:sp>
          <p:nvSpPr>
            <p:cNvPr id="79886" name="Line 198"/>
            <p:cNvSpPr>
              <a:spLocks noChangeShapeType="1"/>
            </p:cNvSpPr>
            <p:nvPr/>
          </p:nvSpPr>
          <p:spPr bwMode="auto">
            <a:xfrm>
              <a:off x="3936" y="1584"/>
              <a:ext cx="384" cy="1968"/>
            </a:xfrm>
            <a:prstGeom prst="line">
              <a:avLst/>
            </a:prstGeom>
            <a:noFill/>
            <a:ln w="76200">
              <a:solidFill>
                <a:srgbClr val="00CC00"/>
              </a:solidFill>
              <a:round/>
              <a:headEnd/>
              <a:tailEnd type="triangle" w="med" len="med"/>
            </a:ln>
          </p:spPr>
          <p:txBody>
            <a:bodyPr wrap="none" anchor="ctr">
              <a:prstTxWarp prst="textNoShape">
                <a:avLst/>
              </a:prstTxWarp>
            </a:bodyPr>
            <a:lstStyle/>
            <a:p>
              <a:endParaRPr lang="en-US"/>
            </a:p>
          </p:txBody>
        </p:sp>
      </p:grpSp>
      <p:sp>
        <p:nvSpPr>
          <p:cNvPr id="745518" name="Slide Number Placeholder 745517"/>
          <p:cNvSpPr>
            <a:spLocks noGrp="1"/>
          </p:cNvSpPr>
          <p:nvPr>
            <p:ph type="sldNum" sz="quarter" idx="4"/>
          </p:nvPr>
        </p:nvSpPr>
        <p:spPr/>
        <p:txBody>
          <a:bodyPr/>
          <a:lstStyle/>
          <a:p>
            <a:fld id="{CC2976BA-A1E0-3948-A6B4-B5BB26B47A07}" type="slidenum">
              <a:rPr lang="en-US" smtClean="0"/>
              <a:t>24</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99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45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2286000" y="2895600"/>
            <a:ext cx="3352800" cy="819150"/>
          </a:xfrm>
          <a:prstGeom prst="rect">
            <a:avLst/>
          </a:prstGeom>
          <a:solidFill>
            <a:schemeClr val="bg1"/>
          </a:solidFill>
          <a:ln w="12700">
            <a:noFill/>
            <a:miter lim="800000"/>
            <a:headEnd/>
            <a:tailEnd/>
          </a:ln>
        </p:spPr>
        <p:txBody>
          <a:bodyPr lIns="90488" tIns="44450" rIns="90488" bIns="44450">
            <a:prstTxWarp prst="textNoShape">
              <a:avLst/>
            </a:prstTxWarp>
            <a:spAutoFit/>
          </a:bodyPr>
          <a:lstStyle/>
          <a:p>
            <a:r>
              <a:rPr lang="en-US" b="1">
                <a:latin typeface="Courier New" charset="0"/>
              </a:rPr>
              <a:t>I: add </a:t>
            </a:r>
            <a:r>
              <a:rPr lang="en-US" b="1">
                <a:solidFill>
                  <a:schemeClr val="hlink"/>
                </a:solidFill>
                <a:latin typeface="Courier New" charset="0"/>
              </a:rPr>
              <a:t>r1</a:t>
            </a:r>
            <a:r>
              <a:rPr lang="en-US" b="1">
                <a:latin typeface="Courier New" charset="0"/>
              </a:rPr>
              <a:t>,r2,r3</a:t>
            </a:r>
          </a:p>
          <a:p>
            <a:r>
              <a:rPr lang="en-US" b="1">
                <a:latin typeface="Courier New" charset="0"/>
              </a:rPr>
              <a:t>J: sub r4,</a:t>
            </a:r>
            <a:r>
              <a:rPr lang="en-US" b="1">
                <a:solidFill>
                  <a:schemeClr val="hlink"/>
                </a:solidFill>
                <a:latin typeface="Courier New" charset="0"/>
              </a:rPr>
              <a:t>r1</a:t>
            </a:r>
            <a:r>
              <a:rPr lang="en-US" b="1">
                <a:latin typeface="Courier New" charset="0"/>
              </a:rPr>
              <a:t>,r3</a:t>
            </a:r>
          </a:p>
        </p:txBody>
      </p:sp>
      <p:sp>
        <p:nvSpPr>
          <p:cNvPr id="81923" name="Arc 3"/>
          <p:cNvSpPr>
            <a:spLocks/>
          </p:cNvSpPr>
          <p:nvPr/>
        </p:nvSpPr>
        <p:spPr bwMode="auto">
          <a:xfrm flipH="1" flipV="1">
            <a:off x="1828800" y="3048000"/>
            <a:ext cx="468313" cy="457200"/>
          </a:xfrm>
          <a:custGeom>
            <a:avLst/>
            <a:gdLst>
              <a:gd name="T0" fmla="*/ 0 w 24532"/>
              <a:gd name="T1" fmla="*/ 2117 h 43200"/>
              <a:gd name="T2" fmla="*/ 16608 w 24532"/>
              <a:gd name="T3" fmla="*/ 456152 h 43200"/>
              <a:gd name="T4" fmla="*/ 55972 w 24532"/>
              <a:gd name="T5" fmla="*/ 228600 h 43200"/>
              <a:gd name="T6" fmla="*/ 0 60000 65536"/>
              <a:gd name="T7" fmla="*/ 0 60000 65536"/>
              <a:gd name="T8" fmla="*/ 0 60000 65536"/>
              <a:gd name="T9" fmla="*/ 0 w 24532"/>
              <a:gd name="T10" fmla="*/ 0 h 43200"/>
              <a:gd name="T11" fmla="*/ 24532 w 24532"/>
              <a:gd name="T12" fmla="*/ 43200 h 43200"/>
            </a:gdLst>
            <a:ahLst/>
            <a:cxnLst>
              <a:cxn ang="T6">
                <a:pos x="T0" y="T1"/>
              </a:cxn>
              <a:cxn ang="T7">
                <a:pos x="T2" y="T3"/>
              </a:cxn>
              <a:cxn ang="T8">
                <a:pos x="T4" y="T5"/>
              </a:cxn>
            </a:cxnLst>
            <a:rect l="T9" t="T10" r="T11" b="T12"/>
            <a:pathLst>
              <a:path w="24532" h="43200" fill="none"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path>
              <a:path w="24532" h="43200" stroke="0"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lnTo>
                  <a:pt x="2932" y="21600"/>
                </a:lnTo>
                <a:close/>
              </a:path>
            </a:pathLst>
          </a:custGeom>
          <a:noFill/>
          <a:ln w="28575">
            <a:solidFill>
              <a:schemeClr val="tx1"/>
            </a:solidFill>
            <a:round/>
            <a:headEnd type="triangle" w="med" len="med"/>
            <a:tailEnd/>
          </a:ln>
        </p:spPr>
        <p:txBody>
          <a:bodyPr wrap="none" anchor="ctr">
            <a:prstTxWarp prst="textNoShape">
              <a:avLst/>
            </a:prstTxWarp>
          </a:bodyPr>
          <a:lstStyle/>
          <a:p>
            <a:endParaRPr lang="en-US"/>
          </a:p>
        </p:txBody>
      </p:sp>
      <p:sp>
        <p:nvSpPr>
          <p:cNvPr id="746500" name="Rectangle 4"/>
          <p:cNvSpPr>
            <a:spLocks noGrp="1" noChangeArrowheads="1"/>
          </p:cNvSpPr>
          <p:nvPr>
            <p:ph type="title"/>
          </p:nvPr>
        </p:nvSpPr>
        <p:spPr/>
        <p:txBody>
          <a:bodyPr/>
          <a:lstStyle/>
          <a:p>
            <a:pPr>
              <a:defRPr/>
            </a:pPr>
            <a:r>
              <a:rPr lang="en-US"/>
              <a:t>Three Generic Data Hazards</a:t>
            </a:r>
          </a:p>
        </p:txBody>
      </p:sp>
      <p:sp>
        <p:nvSpPr>
          <p:cNvPr id="81925" name="Rectangle 5"/>
          <p:cNvSpPr>
            <a:spLocks noGrp="1" noChangeArrowheads="1"/>
          </p:cNvSpPr>
          <p:nvPr>
            <p:ph type="body" idx="1"/>
          </p:nvPr>
        </p:nvSpPr>
        <p:spPr/>
        <p:txBody>
          <a:bodyPr/>
          <a:lstStyle/>
          <a:p>
            <a:r>
              <a:rPr lang="en-US" sz="2800">
                <a:solidFill>
                  <a:schemeClr val="accent2"/>
                </a:solidFill>
              </a:rPr>
              <a:t>Read After Write (RAW)</a:t>
            </a:r>
            <a:r>
              <a:rPr lang="en-US" sz="2800"/>
              <a:t> </a:t>
            </a:r>
            <a:br>
              <a:rPr lang="en-US" sz="2800"/>
            </a:br>
            <a:r>
              <a:rPr lang="en-US" sz="2800"/>
              <a:t>Instr</a:t>
            </a:r>
            <a:r>
              <a:rPr lang="en-US" sz="2800" baseline="-25000"/>
              <a:t>J</a:t>
            </a:r>
            <a:r>
              <a:rPr lang="en-US" sz="2800"/>
              <a:t> tries to read operand before Instr</a:t>
            </a:r>
            <a:r>
              <a:rPr lang="en-US" sz="2800" baseline="-25000"/>
              <a:t>I</a:t>
            </a:r>
            <a:r>
              <a:rPr lang="en-US" sz="2800"/>
              <a:t> writes it</a:t>
            </a:r>
            <a:br>
              <a:rPr lang="en-US" sz="2800"/>
            </a:br>
            <a:r>
              <a:rPr lang="en-US" sz="2800"/>
              <a:t/>
            </a:r>
            <a:br>
              <a:rPr lang="en-US" sz="2800"/>
            </a:br>
            <a:r>
              <a:rPr lang="en-US" sz="2800"/>
              <a:t/>
            </a:r>
            <a:br>
              <a:rPr lang="en-US" sz="2800"/>
            </a:br>
            <a:r>
              <a:rPr lang="en-US" sz="2800"/>
              <a:t>		</a:t>
            </a:r>
          </a:p>
          <a:p>
            <a:r>
              <a:rPr lang="en-US" sz="2800"/>
              <a:t>Caused by a “</a:t>
            </a:r>
            <a:r>
              <a:rPr lang="en-US" sz="2800">
                <a:solidFill>
                  <a:schemeClr val="accent2"/>
                </a:solidFill>
              </a:rPr>
              <a:t>Data Dependence</a:t>
            </a:r>
            <a:r>
              <a:rPr lang="en-US" sz="2800"/>
              <a:t>” (in compiler nomenclature).  This hazard results from an actual need for communication.</a:t>
            </a:r>
          </a:p>
        </p:txBody>
      </p:sp>
      <p:sp>
        <p:nvSpPr>
          <p:cNvPr id="81926" name="Text Box 6"/>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25</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body" idx="1"/>
          </p:nvPr>
        </p:nvSpPr>
        <p:spPr/>
        <p:txBody>
          <a:bodyPr/>
          <a:lstStyle/>
          <a:p>
            <a:pPr>
              <a:lnSpc>
                <a:spcPct val="90000"/>
              </a:lnSpc>
            </a:pPr>
            <a:r>
              <a:rPr lang="en-US" sz="2400">
                <a:solidFill>
                  <a:schemeClr val="accent2"/>
                </a:solidFill>
              </a:rPr>
              <a:t>Write After Read (WAR)</a:t>
            </a:r>
            <a:r>
              <a:rPr lang="en-US" sz="2400"/>
              <a:t> </a:t>
            </a:r>
            <a:br>
              <a:rPr lang="en-US" sz="2400"/>
            </a:br>
            <a:r>
              <a:rPr lang="en-US" sz="2400"/>
              <a:t>Instr</a:t>
            </a:r>
            <a:r>
              <a:rPr lang="en-US" sz="2400" baseline="-25000"/>
              <a:t>J</a:t>
            </a:r>
            <a:r>
              <a:rPr lang="en-US" sz="2400"/>
              <a:t> writes operand before Instr</a:t>
            </a:r>
            <a:r>
              <a:rPr lang="en-US" sz="2400" baseline="-25000"/>
              <a:t>I</a:t>
            </a:r>
            <a:r>
              <a:rPr lang="en-US" sz="2400"/>
              <a:t> reads it</a:t>
            </a:r>
            <a:br>
              <a:rPr lang="en-US" sz="2400"/>
            </a:br>
            <a:r>
              <a:rPr lang="en-US" sz="2400"/>
              <a:t/>
            </a:r>
            <a:br>
              <a:rPr lang="en-US" sz="2400"/>
            </a:br>
            <a:r>
              <a:rPr lang="en-US" sz="2400"/>
              <a:t/>
            </a:r>
            <a:br>
              <a:rPr lang="en-US" sz="2400"/>
            </a:br>
            <a:r>
              <a:rPr lang="en-US" sz="1800"/>
              <a:t/>
            </a:r>
            <a:br>
              <a:rPr lang="en-US" sz="1800"/>
            </a:br>
            <a:endParaRPr lang="en-US" sz="2400"/>
          </a:p>
          <a:p>
            <a:pPr>
              <a:lnSpc>
                <a:spcPct val="90000"/>
              </a:lnSpc>
            </a:pPr>
            <a:r>
              <a:rPr lang="en-US" sz="2400"/>
              <a:t>Called an “</a:t>
            </a:r>
            <a:r>
              <a:rPr lang="en-US" sz="2400">
                <a:solidFill>
                  <a:schemeClr val="accent2"/>
                </a:solidFill>
              </a:rPr>
              <a:t>anti-dependence</a:t>
            </a:r>
            <a:r>
              <a:rPr lang="en-US" sz="2400"/>
              <a:t>” in compilers.</a:t>
            </a:r>
          </a:p>
          <a:p>
            <a:pPr lvl="1">
              <a:lnSpc>
                <a:spcPct val="90000"/>
              </a:lnSpc>
            </a:pPr>
            <a:r>
              <a:rPr lang="en-US" sz="2000"/>
              <a:t>This results from reuse of the name “r1”.</a:t>
            </a:r>
          </a:p>
          <a:p>
            <a:pPr>
              <a:lnSpc>
                <a:spcPct val="90000"/>
              </a:lnSpc>
            </a:pPr>
            <a:r>
              <a:rPr lang="en-US" sz="2400"/>
              <a:t>Can’t happen in MIPS 5 stage pipeline because:</a:t>
            </a:r>
          </a:p>
          <a:p>
            <a:pPr lvl="1">
              <a:lnSpc>
                <a:spcPct val="90000"/>
              </a:lnSpc>
            </a:pPr>
            <a:r>
              <a:rPr lang="en-US" sz="2000"/>
              <a:t> All instructions take 5 stages, and</a:t>
            </a:r>
          </a:p>
          <a:p>
            <a:pPr lvl="1">
              <a:lnSpc>
                <a:spcPct val="90000"/>
              </a:lnSpc>
            </a:pPr>
            <a:r>
              <a:rPr lang="en-US" sz="2000"/>
              <a:t> Reads are always in stage 2, and </a:t>
            </a:r>
          </a:p>
          <a:p>
            <a:pPr lvl="1">
              <a:lnSpc>
                <a:spcPct val="90000"/>
              </a:lnSpc>
            </a:pPr>
            <a:r>
              <a:rPr lang="en-US" sz="2000"/>
              <a:t> Writes are always in stage 5</a:t>
            </a:r>
          </a:p>
        </p:txBody>
      </p:sp>
      <p:grpSp>
        <p:nvGrpSpPr>
          <p:cNvPr id="2" name="Group 2"/>
          <p:cNvGrpSpPr>
            <a:grpSpLocks/>
          </p:cNvGrpSpPr>
          <p:nvPr/>
        </p:nvGrpSpPr>
        <p:grpSpPr bwMode="auto">
          <a:xfrm>
            <a:off x="2133600" y="2057400"/>
            <a:ext cx="3810000" cy="1196975"/>
            <a:chOff x="1344" y="1488"/>
            <a:chExt cx="2400" cy="754"/>
          </a:xfrm>
        </p:grpSpPr>
        <p:sp>
          <p:nvSpPr>
            <p:cNvPr id="83974" name="Rectangle 3"/>
            <p:cNvSpPr>
              <a:spLocks noChangeArrowheads="1"/>
            </p:cNvSpPr>
            <p:nvPr/>
          </p:nvSpPr>
          <p:spPr bwMode="auto">
            <a:xfrm>
              <a:off x="1632" y="1488"/>
              <a:ext cx="2112" cy="754"/>
            </a:xfrm>
            <a:prstGeom prst="rect">
              <a:avLst/>
            </a:prstGeom>
            <a:solidFill>
              <a:schemeClr val="bg1"/>
            </a:solidFill>
            <a:ln w="12700">
              <a:noFill/>
              <a:miter lim="800000"/>
              <a:headEnd/>
              <a:tailEnd/>
            </a:ln>
          </p:spPr>
          <p:txBody>
            <a:bodyPr lIns="90488" tIns="44450" rIns="90488" bIns="44450">
              <a:prstTxWarp prst="textNoShape">
                <a:avLst/>
              </a:prstTxWarp>
              <a:spAutoFit/>
            </a:bodyPr>
            <a:lstStyle/>
            <a:p>
              <a:r>
                <a:rPr lang="en-US" b="1" dirty="0">
                  <a:latin typeface="Courier New" charset="0"/>
                </a:rPr>
                <a:t>I: </a:t>
              </a:r>
              <a:r>
                <a:rPr lang="en-US" b="1" dirty="0" smtClean="0">
                  <a:latin typeface="Courier New" charset="0"/>
                </a:rPr>
                <a:t>sub r4</a:t>
              </a:r>
              <a:r>
                <a:rPr lang="en-US" b="1" dirty="0">
                  <a:latin typeface="Courier New" charset="0"/>
                </a:rPr>
                <a:t>,</a:t>
              </a:r>
              <a:r>
                <a:rPr lang="en-US" b="1" dirty="0">
                  <a:solidFill>
                    <a:schemeClr val="hlink"/>
                  </a:solidFill>
                  <a:latin typeface="Courier New" charset="0"/>
                </a:rPr>
                <a:t>r1</a:t>
              </a:r>
              <a:r>
                <a:rPr lang="en-US" b="1" dirty="0">
                  <a:latin typeface="Courier New" charset="0"/>
                </a:rPr>
                <a:t>,r3 </a:t>
              </a:r>
            </a:p>
            <a:p>
              <a:r>
                <a:rPr lang="en-US" b="1" dirty="0">
                  <a:latin typeface="Courier New" charset="0"/>
                </a:rPr>
                <a:t>J: add </a:t>
              </a:r>
              <a:r>
                <a:rPr lang="en-US" b="1" dirty="0">
                  <a:solidFill>
                    <a:schemeClr val="hlink"/>
                  </a:solidFill>
                  <a:latin typeface="Courier New" charset="0"/>
                </a:rPr>
                <a:t>r1</a:t>
              </a:r>
              <a:r>
                <a:rPr lang="en-US" b="1" dirty="0">
                  <a:latin typeface="Courier New" charset="0"/>
                </a:rPr>
                <a:t>,r2,r3</a:t>
              </a:r>
            </a:p>
            <a:p>
              <a:r>
                <a:rPr lang="en-US" b="1" dirty="0">
                  <a:latin typeface="Courier New" charset="0"/>
                </a:rPr>
                <a:t>K: </a:t>
              </a:r>
              <a:r>
                <a:rPr lang="en-US" b="1" dirty="0" err="1">
                  <a:latin typeface="Courier New" charset="0"/>
                </a:rPr>
                <a:t>mul</a:t>
              </a:r>
              <a:r>
                <a:rPr lang="en-US" b="1" dirty="0">
                  <a:latin typeface="Courier New" charset="0"/>
                </a:rPr>
                <a:t> r6,r1,r7</a:t>
              </a:r>
            </a:p>
          </p:txBody>
        </p:sp>
        <p:sp>
          <p:nvSpPr>
            <p:cNvPr id="83975" name="Arc 4"/>
            <p:cNvSpPr>
              <a:spLocks/>
            </p:cNvSpPr>
            <p:nvPr/>
          </p:nvSpPr>
          <p:spPr bwMode="auto">
            <a:xfrm flipH="1" flipV="1">
              <a:off x="1344" y="1584"/>
              <a:ext cx="295" cy="288"/>
            </a:xfrm>
            <a:custGeom>
              <a:avLst/>
              <a:gdLst>
                <a:gd name="T0" fmla="*/ 0 w 24532"/>
                <a:gd name="T1" fmla="*/ 1 h 43200"/>
                <a:gd name="T2" fmla="*/ 10 w 24532"/>
                <a:gd name="T3" fmla="*/ 287 h 43200"/>
                <a:gd name="T4" fmla="*/ 35 w 24532"/>
                <a:gd name="T5" fmla="*/ 144 h 43200"/>
                <a:gd name="T6" fmla="*/ 0 60000 65536"/>
                <a:gd name="T7" fmla="*/ 0 60000 65536"/>
                <a:gd name="T8" fmla="*/ 0 60000 65536"/>
                <a:gd name="T9" fmla="*/ 0 w 24532"/>
                <a:gd name="T10" fmla="*/ 0 h 43200"/>
                <a:gd name="T11" fmla="*/ 24532 w 24532"/>
                <a:gd name="T12" fmla="*/ 43200 h 43200"/>
              </a:gdLst>
              <a:ahLst/>
              <a:cxnLst>
                <a:cxn ang="T6">
                  <a:pos x="T0" y="T1"/>
                </a:cxn>
                <a:cxn ang="T7">
                  <a:pos x="T2" y="T3"/>
                </a:cxn>
                <a:cxn ang="T8">
                  <a:pos x="T4" y="T5"/>
                </a:cxn>
              </a:cxnLst>
              <a:rect l="T9" t="T10" r="T11" b="T12"/>
              <a:pathLst>
                <a:path w="24532" h="43200" fill="none"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path>
                <a:path w="24532" h="43200" stroke="0"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lnTo>
                    <a:pt x="2932" y="21600"/>
                  </a:lnTo>
                  <a:close/>
                </a:path>
              </a:pathLst>
            </a:custGeom>
            <a:noFill/>
            <a:ln w="28575">
              <a:solidFill>
                <a:schemeClr val="tx1"/>
              </a:solidFill>
              <a:round/>
              <a:headEnd/>
              <a:tailEnd type="triangle" w="med" len="med"/>
            </a:ln>
          </p:spPr>
          <p:txBody>
            <a:bodyPr wrap="none" anchor="ctr">
              <a:prstTxWarp prst="textNoShape">
                <a:avLst/>
              </a:prstTxWarp>
            </a:bodyPr>
            <a:lstStyle/>
            <a:p>
              <a:endParaRPr lang="en-US"/>
            </a:p>
          </p:txBody>
        </p:sp>
      </p:grpSp>
      <p:sp>
        <p:nvSpPr>
          <p:cNvPr id="747525" name="Rectangle 5"/>
          <p:cNvSpPr>
            <a:spLocks noGrp="1" noChangeArrowheads="1"/>
          </p:cNvSpPr>
          <p:nvPr>
            <p:ph type="title"/>
          </p:nvPr>
        </p:nvSpPr>
        <p:spPr/>
        <p:txBody>
          <a:bodyPr/>
          <a:lstStyle/>
          <a:p>
            <a:pPr>
              <a:defRPr/>
            </a:pPr>
            <a:r>
              <a:rPr lang="en-US"/>
              <a:t>Three Generic Data Hazards</a:t>
            </a:r>
          </a:p>
        </p:txBody>
      </p:sp>
      <p:sp>
        <p:nvSpPr>
          <p:cNvPr id="83973" name="Text Box 7"/>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3" name="Slide Number Placeholder 2"/>
          <p:cNvSpPr>
            <a:spLocks noGrp="1"/>
          </p:cNvSpPr>
          <p:nvPr>
            <p:ph type="sldNum" sz="quarter" idx="4"/>
          </p:nvPr>
        </p:nvSpPr>
        <p:spPr/>
        <p:txBody>
          <a:bodyPr/>
          <a:lstStyle/>
          <a:p>
            <a:fld id="{CC2976BA-A1E0-3948-A6B4-B5BB26B47A07}" type="slidenum">
              <a:rPr lang="en-US" smtClean="0"/>
              <a:t>26</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p:txBody>
          <a:bodyPr/>
          <a:lstStyle/>
          <a:p>
            <a:pPr>
              <a:lnSpc>
                <a:spcPct val="90000"/>
              </a:lnSpc>
            </a:pPr>
            <a:r>
              <a:rPr lang="en-US" sz="2400">
                <a:solidFill>
                  <a:schemeClr val="accent2"/>
                </a:solidFill>
              </a:rPr>
              <a:t>Write After Write (WAW)</a:t>
            </a:r>
            <a:r>
              <a:rPr lang="en-US" sz="2400"/>
              <a:t> </a:t>
            </a:r>
            <a:br>
              <a:rPr lang="en-US" sz="2400"/>
            </a:br>
            <a:r>
              <a:rPr lang="en-US" sz="2400"/>
              <a:t>Instr</a:t>
            </a:r>
            <a:r>
              <a:rPr lang="en-US" sz="2400" baseline="-25000"/>
              <a:t>J</a:t>
            </a:r>
            <a:r>
              <a:rPr lang="en-US" sz="2400"/>
              <a:t> writes operand before Instr</a:t>
            </a:r>
            <a:r>
              <a:rPr lang="en-US" sz="2400" baseline="-25000"/>
              <a:t>I</a:t>
            </a:r>
            <a:r>
              <a:rPr lang="en-US" sz="2400"/>
              <a:t> writes it.</a:t>
            </a:r>
            <a:br>
              <a:rPr lang="en-US" sz="2400"/>
            </a:br>
            <a:r>
              <a:rPr lang="en-US" sz="2400"/>
              <a:t/>
            </a:r>
            <a:br>
              <a:rPr lang="en-US" sz="2400"/>
            </a:br>
            <a:r>
              <a:rPr lang="en-US" sz="2400"/>
              <a:t/>
            </a:r>
            <a:br>
              <a:rPr lang="en-US" sz="2400"/>
            </a:br>
            <a:r>
              <a:rPr lang="en-US" sz="2400"/>
              <a:t/>
            </a:r>
            <a:br>
              <a:rPr lang="en-US" sz="2400"/>
            </a:br>
            <a:endParaRPr lang="en-US" sz="2400"/>
          </a:p>
          <a:p>
            <a:pPr>
              <a:lnSpc>
                <a:spcPct val="90000"/>
              </a:lnSpc>
            </a:pPr>
            <a:r>
              <a:rPr lang="en-US" sz="2400"/>
              <a:t>Called an “</a:t>
            </a:r>
            <a:r>
              <a:rPr lang="en-US" sz="2400">
                <a:solidFill>
                  <a:schemeClr val="accent2"/>
                </a:solidFill>
              </a:rPr>
              <a:t>output dependence</a:t>
            </a:r>
            <a:r>
              <a:rPr lang="en-US" sz="2400"/>
              <a:t>” in compilers</a:t>
            </a:r>
          </a:p>
          <a:p>
            <a:pPr lvl="1">
              <a:lnSpc>
                <a:spcPct val="90000"/>
              </a:lnSpc>
            </a:pPr>
            <a:r>
              <a:rPr lang="en-US" sz="2000"/>
              <a:t>This also results from the reuse of name “r1”.</a:t>
            </a:r>
          </a:p>
          <a:p>
            <a:pPr>
              <a:lnSpc>
                <a:spcPct val="90000"/>
              </a:lnSpc>
            </a:pPr>
            <a:r>
              <a:rPr lang="en-US" sz="2400"/>
              <a:t>Can’t happen in MIPS 5 stage pipeline: </a:t>
            </a:r>
          </a:p>
          <a:p>
            <a:pPr lvl="1">
              <a:lnSpc>
                <a:spcPct val="90000"/>
              </a:lnSpc>
            </a:pPr>
            <a:r>
              <a:rPr lang="en-US" sz="2000"/>
              <a:t> All instructions take 5 stages, and </a:t>
            </a:r>
          </a:p>
          <a:p>
            <a:pPr lvl="1">
              <a:lnSpc>
                <a:spcPct val="90000"/>
              </a:lnSpc>
            </a:pPr>
            <a:r>
              <a:rPr lang="en-US" sz="2000"/>
              <a:t> Writes are always in stage 5</a:t>
            </a:r>
          </a:p>
          <a:p>
            <a:pPr>
              <a:lnSpc>
                <a:spcPct val="90000"/>
              </a:lnSpc>
            </a:pPr>
            <a:r>
              <a:rPr lang="en-US" sz="2400"/>
              <a:t>Do see WAR and WAW in more complicated pipes</a:t>
            </a:r>
          </a:p>
        </p:txBody>
      </p:sp>
      <p:grpSp>
        <p:nvGrpSpPr>
          <p:cNvPr id="2" name="Group 3"/>
          <p:cNvGrpSpPr>
            <a:grpSpLocks/>
          </p:cNvGrpSpPr>
          <p:nvPr/>
        </p:nvGrpSpPr>
        <p:grpSpPr bwMode="auto">
          <a:xfrm>
            <a:off x="2133600" y="2092325"/>
            <a:ext cx="3810000" cy="1184275"/>
            <a:chOff x="1296" y="1680"/>
            <a:chExt cx="2400" cy="746"/>
          </a:xfrm>
        </p:grpSpPr>
        <p:sp>
          <p:nvSpPr>
            <p:cNvPr id="86022" name="Rectangle 4"/>
            <p:cNvSpPr>
              <a:spLocks noChangeArrowheads="1"/>
            </p:cNvSpPr>
            <p:nvPr/>
          </p:nvSpPr>
          <p:spPr bwMode="auto">
            <a:xfrm>
              <a:off x="1584" y="1680"/>
              <a:ext cx="2112" cy="746"/>
            </a:xfrm>
            <a:prstGeom prst="rect">
              <a:avLst/>
            </a:prstGeom>
            <a:solidFill>
              <a:schemeClr val="bg1"/>
            </a:solidFill>
            <a:ln w="12700">
              <a:noFill/>
              <a:miter lim="800000"/>
              <a:headEnd/>
              <a:tailEnd/>
            </a:ln>
          </p:spPr>
          <p:txBody>
            <a:bodyPr lIns="90488" tIns="44450" rIns="90488" bIns="44450">
              <a:prstTxWarp prst="textNoShape">
                <a:avLst/>
              </a:prstTxWarp>
              <a:spAutoFit/>
            </a:bodyPr>
            <a:lstStyle/>
            <a:p>
              <a:r>
                <a:rPr lang="en-US" b="1">
                  <a:latin typeface="Courier New" charset="0"/>
                </a:rPr>
                <a:t>I: mul </a:t>
              </a:r>
              <a:r>
                <a:rPr lang="en-US" b="1">
                  <a:solidFill>
                    <a:schemeClr val="hlink"/>
                  </a:solidFill>
                  <a:latin typeface="Courier New" charset="0"/>
                </a:rPr>
                <a:t>r1</a:t>
              </a:r>
              <a:r>
                <a:rPr lang="en-US" b="1">
                  <a:latin typeface="Courier New" charset="0"/>
                </a:rPr>
                <a:t>,r4,r3 </a:t>
              </a:r>
            </a:p>
            <a:p>
              <a:r>
                <a:rPr lang="en-US" b="1">
                  <a:latin typeface="Courier New" charset="0"/>
                </a:rPr>
                <a:t>J: add </a:t>
              </a:r>
              <a:r>
                <a:rPr lang="en-US" b="1">
                  <a:solidFill>
                    <a:schemeClr val="hlink"/>
                  </a:solidFill>
                  <a:latin typeface="Courier New" charset="0"/>
                </a:rPr>
                <a:t>r1</a:t>
              </a:r>
              <a:r>
                <a:rPr lang="en-US" b="1">
                  <a:latin typeface="Courier New" charset="0"/>
                </a:rPr>
                <a:t>,r2,r3</a:t>
              </a:r>
            </a:p>
            <a:p>
              <a:r>
                <a:rPr lang="en-US" b="1">
                  <a:latin typeface="Courier New" charset="0"/>
                </a:rPr>
                <a:t>K: sub r6,r1,r7</a:t>
              </a:r>
            </a:p>
          </p:txBody>
        </p:sp>
        <p:sp>
          <p:nvSpPr>
            <p:cNvPr id="86023" name="Arc 5"/>
            <p:cNvSpPr>
              <a:spLocks/>
            </p:cNvSpPr>
            <p:nvPr/>
          </p:nvSpPr>
          <p:spPr bwMode="auto">
            <a:xfrm flipH="1" flipV="1">
              <a:off x="1296" y="1776"/>
              <a:ext cx="295" cy="288"/>
            </a:xfrm>
            <a:custGeom>
              <a:avLst/>
              <a:gdLst>
                <a:gd name="T0" fmla="*/ 0 w 24532"/>
                <a:gd name="T1" fmla="*/ 1 h 43200"/>
                <a:gd name="T2" fmla="*/ 10 w 24532"/>
                <a:gd name="T3" fmla="*/ 287 h 43200"/>
                <a:gd name="T4" fmla="*/ 35 w 24532"/>
                <a:gd name="T5" fmla="*/ 144 h 43200"/>
                <a:gd name="T6" fmla="*/ 0 60000 65536"/>
                <a:gd name="T7" fmla="*/ 0 60000 65536"/>
                <a:gd name="T8" fmla="*/ 0 60000 65536"/>
                <a:gd name="T9" fmla="*/ 0 w 24532"/>
                <a:gd name="T10" fmla="*/ 0 h 43200"/>
                <a:gd name="T11" fmla="*/ 24532 w 24532"/>
                <a:gd name="T12" fmla="*/ 43200 h 43200"/>
              </a:gdLst>
              <a:ahLst/>
              <a:cxnLst>
                <a:cxn ang="T6">
                  <a:pos x="T0" y="T1"/>
                </a:cxn>
                <a:cxn ang="T7">
                  <a:pos x="T2" y="T3"/>
                </a:cxn>
                <a:cxn ang="T8">
                  <a:pos x="T4" y="T5"/>
                </a:cxn>
              </a:cxnLst>
              <a:rect l="T9" t="T10" r="T11" b="T12"/>
              <a:pathLst>
                <a:path w="24532" h="43200" fill="none"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path>
                <a:path w="24532" h="43200" stroke="0" extrusionOk="0">
                  <a:moveTo>
                    <a:pt x="-1" y="199"/>
                  </a:moveTo>
                  <a:cubicBezTo>
                    <a:pt x="971" y="66"/>
                    <a:pt x="1951" y="-1"/>
                    <a:pt x="2932" y="-1"/>
                  </a:cubicBezTo>
                  <a:cubicBezTo>
                    <a:pt x="14861" y="0"/>
                    <a:pt x="24532" y="9670"/>
                    <a:pt x="24532" y="21600"/>
                  </a:cubicBezTo>
                  <a:cubicBezTo>
                    <a:pt x="24532" y="33529"/>
                    <a:pt x="14861" y="43200"/>
                    <a:pt x="2932" y="43200"/>
                  </a:cubicBezTo>
                  <a:cubicBezTo>
                    <a:pt x="2243" y="43199"/>
                    <a:pt x="1555" y="43167"/>
                    <a:pt x="869" y="43101"/>
                  </a:cubicBezTo>
                  <a:lnTo>
                    <a:pt x="2932" y="21600"/>
                  </a:lnTo>
                  <a:close/>
                </a:path>
              </a:pathLst>
            </a:custGeom>
            <a:noFill/>
            <a:ln w="28575">
              <a:solidFill>
                <a:schemeClr val="tx1"/>
              </a:solidFill>
              <a:round/>
              <a:headEnd type="triangle" w="med" len="med"/>
              <a:tailEnd type="triangle" w="med" len="med"/>
            </a:ln>
          </p:spPr>
          <p:txBody>
            <a:bodyPr wrap="none" anchor="ctr">
              <a:prstTxWarp prst="textNoShape">
                <a:avLst/>
              </a:prstTxWarp>
            </a:bodyPr>
            <a:lstStyle/>
            <a:p>
              <a:endParaRPr lang="en-US"/>
            </a:p>
          </p:txBody>
        </p:sp>
      </p:grpSp>
      <p:sp>
        <p:nvSpPr>
          <p:cNvPr id="748550" name="Rectangle 6"/>
          <p:cNvSpPr>
            <a:spLocks noGrp="1" noChangeArrowheads="1"/>
          </p:cNvSpPr>
          <p:nvPr>
            <p:ph type="title"/>
          </p:nvPr>
        </p:nvSpPr>
        <p:spPr/>
        <p:txBody>
          <a:bodyPr/>
          <a:lstStyle/>
          <a:p>
            <a:pPr>
              <a:defRPr/>
            </a:pPr>
            <a:r>
              <a:rPr lang="en-US"/>
              <a:t>Three Generic Data Hazards</a:t>
            </a:r>
          </a:p>
        </p:txBody>
      </p:sp>
      <p:sp>
        <p:nvSpPr>
          <p:cNvPr id="86021" name="Text Box 7"/>
          <p:cNvSpPr txBox="1">
            <a:spLocks noChangeArrowheads="1"/>
          </p:cNvSpPr>
          <p:nvPr/>
        </p:nvSpPr>
        <p:spPr bwMode="auto">
          <a:xfrm>
            <a:off x="7972425" y="6702425"/>
            <a:ext cx="117157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David Culler</a:t>
            </a:r>
            <a:endParaRPr lang="en-US">
              <a:latin typeface="Times New Roman" charset="0"/>
            </a:endParaRPr>
          </a:p>
        </p:txBody>
      </p:sp>
      <p:sp>
        <p:nvSpPr>
          <p:cNvPr id="3" name="Slide Number Placeholder 2"/>
          <p:cNvSpPr>
            <a:spLocks noGrp="1"/>
          </p:cNvSpPr>
          <p:nvPr>
            <p:ph type="sldNum" sz="quarter" idx="4"/>
          </p:nvPr>
        </p:nvSpPr>
        <p:spPr/>
        <p:txBody>
          <a:bodyPr/>
          <a:lstStyle/>
          <a:p>
            <a:fld id="{CC2976BA-A1E0-3948-A6B4-B5BB26B47A07}" type="slidenum">
              <a:rPr lang="en-US" smtClean="0"/>
              <a:t>27</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533400" y="5562600"/>
            <a:ext cx="7000875" cy="854075"/>
          </a:xfrm>
          <a:noFill/>
        </p:spPr>
        <p:txBody>
          <a:bodyPr lIns="63500" tIns="25400" rIns="63500" bIns="25400">
            <a:spAutoFit/>
          </a:bodyPr>
          <a:lstStyle/>
          <a:p>
            <a:pPr marL="203200" indent="-203200"/>
            <a:r>
              <a:rPr lang="en-US" sz="1800"/>
              <a:t> Pipelining means start work as soon as possible</a:t>
            </a:r>
            <a:endParaRPr lang="en-US" sz="1800">
              <a:solidFill>
                <a:schemeClr val="hlink"/>
              </a:solidFill>
            </a:endParaRPr>
          </a:p>
          <a:p>
            <a:pPr marL="203200" indent="-203200"/>
            <a:r>
              <a:rPr lang="en-US" sz="1800">
                <a:solidFill>
                  <a:schemeClr val="accent2"/>
                </a:solidFill>
              </a:rPr>
              <a:t> Pipelined laundry takes 3.5 hours for 4 loads</a:t>
            </a:r>
            <a:r>
              <a:rPr lang="en-US" sz="1800"/>
              <a:t> </a:t>
            </a:r>
          </a:p>
        </p:txBody>
      </p:sp>
      <p:grpSp>
        <p:nvGrpSpPr>
          <p:cNvPr id="36867" name="Group 3"/>
          <p:cNvGrpSpPr>
            <a:grpSpLocks/>
          </p:cNvGrpSpPr>
          <p:nvPr/>
        </p:nvGrpSpPr>
        <p:grpSpPr bwMode="auto">
          <a:xfrm>
            <a:off x="693738" y="2516188"/>
            <a:ext cx="522287" cy="528637"/>
            <a:chOff x="532" y="1716"/>
            <a:chExt cx="329" cy="333"/>
          </a:xfrm>
        </p:grpSpPr>
        <p:sp>
          <p:nvSpPr>
            <p:cNvPr id="36996" name="Freeform 4"/>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7" name="Rectangle 5"/>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6868" name="Group 6"/>
          <p:cNvGrpSpPr>
            <a:grpSpLocks/>
          </p:cNvGrpSpPr>
          <p:nvPr/>
        </p:nvGrpSpPr>
        <p:grpSpPr bwMode="auto">
          <a:xfrm>
            <a:off x="681038" y="3367088"/>
            <a:ext cx="522287" cy="528637"/>
            <a:chOff x="524" y="2252"/>
            <a:chExt cx="329" cy="333"/>
          </a:xfrm>
        </p:grpSpPr>
        <p:sp>
          <p:nvSpPr>
            <p:cNvPr id="36994" name="Freeform 7"/>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5" name="Rectangle 8"/>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6869" name="Group 9"/>
          <p:cNvGrpSpPr>
            <a:grpSpLocks/>
          </p:cNvGrpSpPr>
          <p:nvPr/>
        </p:nvGrpSpPr>
        <p:grpSpPr bwMode="auto">
          <a:xfrm>
            <a:off x="642938" y="4116388"/>
            <a:ext cx="522287" cy="528637"/>
            <a:chOff x="500" y="2724"/>
            <a:chExt cx="329" cy="333"/>
          </a:xfrm>
        </p:grpSpPr>
        <p:sp>
          <p:nvSpPr>
            <p:cNvPr id="36992" name="Freeform 10"/>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3" name="Rectangle 11"/>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6870" name="Group 12"/>
          <p:cNvGrpSpPr>
            <a:grpSpLocks/>
          </p:cNvGrpSpPr>
          <p:nvPr/>
        </p:nvGrpSpPr>
        <p:grpSpPr bwMode="auto">
          <a:xfrm>
            <a:off x="642938" y="4840288"/>
            <a:ext cx="522287" cy="528637"/>
            <a:chOff x="500" y="3180"/>
            <a:chExt cx="329" cy="333"/>
          </a:xfrm>
        </p:grpSpPr>
        <p:sp>
          <p:nvSpPr>
            <p:cNvPr id="36990" name="Freeform 13"/>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6991" name="Rectangle 14"/>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sp>
        <p:nvSpPr>
          <p:cNvPr id="36871" name="Rectangle 15"/>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6872" name="Line 16"/>
          <p:cNvSpPr>
            <a:spLocks noChangeShapeType="1"/>
          </p:cNvSpPr>
          <p:nvPr/>
        </p:nvSpPr>
        <p:spPr bwMode="auto">
          <a:xfrm>
            <a:off x="1328738" y="1506538"/>
            <a:ext cx="6324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6873" name="Line 17"/>
          <p:cNvSpPr>
            <a:spLocks noChangeShapeType="1"/>
          </p:cNvSpPr>
          <p:nvPr/>
        </p:nvSpPr>
        <p:spPr bwMode="auto">
          <a:xfrm>
            <a:off x="1322388"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74" name="Rectangle 18"/>
          <p:cNvSpPr>
            <a:spLocks noChangeArrowheads="1"/>
          </p:cNvSpPr>
          <p:nvPr/>
        </p:nvSpPr>
        <p:spPr bwMode="auto">
          <a:xfrm>
            <a:off x="21907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6875" name="Rectangle 19"/>
          <p:cNvSpPr>
            <a:spLocks noChangeArrowheads="1"/>
          </p:cNvSpPr>
          <p:nvPr/>
        </p:nvSpPr>
        <p:spPr bwMode="auto">
          <a:xfrm>
            <a:off x="3257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6876" name="Rectangle 20"/>
          <p:cNvSpPr>
            <a:spLocks noChangeArrowheads="1"/>
          </p:cNvSpPr>
          <p:nvPr/>
        </p:nvSpPr>
        <p:spPr bwMode="auto">
          <a:xfrm>
            <a:off x="4273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6877" name="Rectangle 21"/>
          <p:cNvSpPr>
            <a:spLocks noChangeArrowheads="1"/>
          </p:cNvSpPr>
          <p:nvPr/>
        </p:nvSpPr>
        <p:spPr bwMode="auto">
          <a:xfrm>
            <a:off x="5213350" y="93980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10</a:t>
            </a:r>
          </a:p>
        </p:txBody>
      </p:sp>
      <p:sp>
        <p:nvSpPr>
          <p:cNvPr id="36878" name="Rectangle 22"/>
          <p:cNvSpPr>
            <a:spLocks noChangeArrowheads="1"/>
          </p:cNvSpPr>
          <p:nvPr/>
        </p:nvSpPr>
        <p:spPr bwMode="auto">
          <a:xfrm>
            <a:off x="6305550" y="927100"/>
            <a:ext cx="520700"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11</a:t>
            </a:r>
          </a:p>
        </p:txBody>
      </p:sp>
      <p:sp>
        <p:nvSpPr>
          <p:cNvPr id="36879" name="Rectangle 23"/>
          <p:cNvSpPr>
            <a:spLocks noChangeArrowheads="1"/>
          </p:cNvSpPr>
          <p:nvPr/>
        </p:nvSpPr>
        <p:spPr bwMode="auto">
          <a:xfrm>
            <a:off x="6985000" y="914400"/>
            <a:ext cx="1450975" cy="45402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Midnight</a:t>
            </a:r>
          </a:p>
        </p:txBody>
      </p:sp>
      <p:grpSp>
        <p:nvGrpSpPr>
          <p:cNvPr id="36880" name="Group 24"/>
          <p:cNvGrpSpPr>
            <a:grpSpLocks/>
          </p:cNvGrpSpPr>
          <p:nvPr/>
        </p:nvGrpSpPr>
        <p:grpSpPr bwMode="auto">
          <a:xfrm>
            <a:off x="1366838" y="2414588"/>
            <a:ext cx="3490912" cy="2933700"/>
            <a:chOff x="956" y="1652"/>
            <a:chExt cx="2199" cy="1848"/>
          </a:xfrm>
        </p:grpSpPr>
        <p:grpSp>
          <p:nvGrpSpPr>
            <p:cNvPr id="36914" name="Group 25"/>
            <p:cNvGrpSpPr>
              <a:grpSpLocks/>
            </p:cNvGrpSpPr>
            <p:nvPr/>
          </p:nvGrpSpPr>
          <p:grpSpPr bwMode="auto">
            <a:xfrm>
              <a:off x="956" y="1652"/>
              <a:ext cx="967" cy="448"/>
              <a:chOff x="956" y="1652"/>
              <a:chExt cx="967" cy="448"/>
            </a:xfrm>
          </p:grpSpPr>
          <p:grpSp>
            <p:nvGrpSpPr>
              <p:cNvPr id="36972" name="Group 26"/>
              <p:cNvGrpSpPr>
                <a:grpSpLocks/>
              </p:cNvGrpSpPr>
              <p:nvPr/>
            </p:nvGrpSpPr>
            <p:grpSpPr bwMode="auto">
              <a:xfrm>
                <a:off x="956" y="1652"/>
                <a:ext cx="305" cy="448"/>
                <a:chOff x="956" y="1652"/>
                <a:chExt cx="305" cy="448"/>
              </a:xfrm>
            </p:grpSpPr>
            <p:grpSp>
              <p:nvGrpSpPr>
                <p:cNvPr id="36986" name="Group 27"/>
                <p:cNvGrpSpPr>
                  <a:grpSpLocks/>
                </p:cNvGrpSpPr>
                <p:nvPr/>
              </p:nvGrpSpPr>
              <p:grpSpPr bwMode="auto">
                <a:xfrm>
                  <a:off x="956" y="1652"/>
                  <a:ext cx="305" cy="448"/>
                  <a:chOff x="956" y="1652"/>
                  <a:chExt cx="305" cy="448"/>
                </a:xfrm>
              </p:grpSpPr>
              <p:sp>
                <p:nvSpPr>
                  <p:cNvPr id="36988" name="AutoShape 28"/>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89" name="AutoShape 29"/>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87" name="AutoShape 30"/>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73" name="Group 31"/>
              <p:cNvGrpSpPr>
                <a:grpSpLocks/>
              </p:cNvGrpSpPr>
              <p:nvPr/>
            </p:nvGrpSpPr>
            <p:grpSpPr bwMode="auto">
              <a:xfrm>
                <a:off x="1257" y="1652"/>
                <a:ext cx="378" cy="448"/>
                <a:chOff x="1257" y="1652"/>
                <a:chExt cx="378" cy="448"/>
              </a:xfrm>
            </p:grpSpPr>
            <p:grpSp>
              <p:nvGrpSpPr>
                <p:cNvPr id="36981" name="Group 32"/>
                <p:cNvGrpSpPr>
                  <a:grpSpLocks/>
                </p:cNvGrpSpPr>
                <p:nvPr/>
              </p:nvGrpSpPr>
              <p:grpSpPr bwMode="auto">
                <a:xfrm>
                  <a:off x="1257" y="1652"/>
                  <a:ext cx="378" cy="448"/>
                  <a:chOff x="1257" y="1652"/>
                  <a:chExt cx="378" cy="448"/>
                </a:xfrm>
              </p:grpSpPr>
              <p:sp>
                <p:nvSpPr>
                  <p:cNvPr id="36984" name="AutoShape 33"/>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85" name="AutoShape 34"/>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82" name="Oval 35"/>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83" name="AutoShape 36"/>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74" name="Freeform 37"/>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75" name="Rectangle 38"/>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76" name="Rectangle 39"/>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77" name="Rectangle 40"/>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78" name="Group 41"/>
              <p:cNvGrpSpPr>
                <a:grpSpLocks/>
              </p:cNvGrpSpPr>
              <p:nvPr/>
            </p:nvGrpSpPr>
            <p:grpSpPr bwMode="auto">
              <a:xfrm>
                <a:off x="1639" y="1709"/>
                <a:ext cx="194" cy="364"/>
                <a:chOff x="1639" y="1709"/>
                <a:chExt cx="194" cy="364"/>
              </a:xfrm>
            </p:grpSpPr>
            <p:sp>
              <p:nvSpPr>
                <p:cNvPr id="36979" name="Oval 42"/>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80" name="Freeform 43"/>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5" name="Group 44"/>
            <p:cNvGrpSpPr>
              <a:grpSpLocks/>
            </p:cNvGrpSpPr>
            <p:nvPr/>
          </p:nvGrpSpPr>
          <p:grpSpPr bwMode="auto">
            <a:xfrm>
              <a:off x="1356" y="2116"/>
              <a:ext cx="967" cy="448"/>
              <a:chOff x="1356" y="2116"/>
              <a:chExt cx="967" cy="448"/>
            </a:xfrm>
          </p:grpSpPr>
          <p:grpSp>
            <p:nvGrpSpPr>
              <p:cNvPr id="36954" name="Group 45"/>
              <p:cNvGrpSpPr>
                <a:grpSpLocks/>
              </p:cNvGrpSpPr>
              <p:nvPr/>
            </p:nvGrpSpPr>
            <p:grpSpPr bwMode="auto">
              <a:xfrm>
                <a:off x="1356" y="2116"/>
                <a:ext cx="305" cy="448"/>
                <a:chOff x="1356" y="2116"/>
                <a:chExt cx="305" cy="448"/>
              </a:xfrm>
            </p:grpSpPr>
            <p:grpSp>
              <p:nvGrpSpPr>
                <p:cNvPr id="36968" name="Group 46"/>
                <p:cNvGrpSpPr>
                  <a:grpSpLocks/>
                </p:cNvGrpSpPr>
                <p:nvPr/>
              </p:nvGrpSpPr>
              <p:grpSpPr bwMode="auto">
                <a:xfrm>
                  <a:off x="1356" y="2116"/>
                  <a:ext cx="305" cy="448"/>
                  <a:chOff x="1356" y="2116"/>
                  <a:chExt cx="305" cy="448"/>
                </a:xfrm>
              </p:grpSpPr>
              <p:sp>
                <p:nvSpPr>
                  <p:cNvPr id="36970" name="AutoShape 47"/>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71" name="AutoShape 48"/>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69" name="AutoShape 49"/>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55" name="Group 50"/>
              <p:cNvGrpSpPr>
                <a:grpSpLocks/>
              </p:cNvGrpSpPr>
              <p:nvPr/>
            </p:nvGrpSpPr>
            <p:grpSpPr bwMode="auto">
              <a:xfrm>
                <a:off x="1657" y="2116"/>
                <a:ext cx="378" cy="448"/>
                <a:chOff x="1657" y="2116"/>
                <a:chExt cx="378" cy="448"/>
              </a:xfrm>
            </p:grpSpPr>
            <p:grpSp>
              <p:nvGrpSpPr>
                <p:cNvPr id="36963" name="Group 51"/>
                <p:cNvGrpSpPr>
                  <a:grpSpLocks/>
                </p:cNvGrpSpPr>
                <p:nvPr/>
              </p:nvGrpSpPr>
              <p:grpSpPr bwMode="auto">
                <a:xfrm>
                  <a:off x="1657" y="2116"/>
                  <a:ext cx="378" cy="448"/>
                  <a:chOff x="1657" y="2116"/>
                  <a:chExt cx="378" cy="448"/>
                </a:xfrm>
              </p:grpSpPr>
              <p:sp>
                <p:nvSpPr>
                  <p:cNvPr id="36966" name="AutoShape 52"/>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67" name="AutoShape 53"/>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64" name="Oval 54"/>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65" name="AutoShape 55"/>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56" name="Freeform 56"/>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57" name="Rectangle 57"/>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58" name="Rectangle 58"/>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59" name="Rectangle 59"/>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60" name="Group 60"/>
              <p:cNvGrpSpPr>
                <a:grpSpLocks/>
              </p:cNvGrpSpPr>
              <p:nvPr/>
            </p:nvGrpSpPr>
            <p:grpSpPr bwMode="auto">
              <a:xfrm>
                <a:off x="2039" y="2173"/>
                <a:ext cx="194" cy="364"/>
                <a:chOff x="2039" y="2173"/>
                <a:chExt cx="194" cy="364"/>
              </a:xfrm>
            </p:grpSpPr>
            <p:sp>
              <p:nvSpPr>
                <p:cNvPr id="36961" name="Oval 61"/>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62" name="Freeform 62"/>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6" name="Group 63"/>
            <p:cNvGrpSpPr>
              <a:grpSpLocks/>
            </p:cNvGrpSpPr>
            <p:nvPr/>
          </p:nvGrpSpPr>
          <p:grpSpPr bwMode="auto">
            <a:xfrm>
              <a:off x="1772" y="2604"/>
              <a:ext cx="967" cy="448"/>
              <a:chOff x="1772" y="2604"/>
              <a:chExt cx="967" cy="448"/>
            </a:xfrm>
          </p:grpSpPr>
          <p:grpSp>
            <p:nvGrpSpPr>
              <p:cNvPr id="36936" name="Group 64"/>
              <p:cNvGrpSpPr>
                <a:grpSpLocks/>
              </p:cNvGrpSpPr>
              <p:nvPr/>
            </p:nvGrpSpPr>
            <p:grpSpPr bwMode="auto">
              <a:xfrm>
                <a:off x="1772" y="2604"/>
                <a:ext cx="305" cy="448"/>
                <a:chOff x="1772" y="2604"/>
                <a:chExt cx="305" cy="448"/>
              </a:xfrm>
            </p:grpSpPr>
            <p:grpSp>
              <p:nvGrpSpPr>
                <p:cNvPr id="36950" name="Group 65"/>
                <p:cNvGrpSpPr>
                  <a:grpSpLocks/>
                </p:cNvGrpSpPr>
                <p:nvPr/>
              </p:nvGrpSpPr>
              <p:grpSpPr bwMode="auto">
                <a:xfrm>
                  <a:off x="1772" y="2604"/>
                  <a:ext cx="305" cy="448"/>
                  <a:chOff x="1772" y="2604"/>
                  <a:chExt cx="305" cy="448"/>
                </a:xfrm>
              </p:grpSpPr>
              <p:sp>
                <p:nvSpPr>
                  <p:cNvPr id="36952" name="AutoShape 66"/>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53" name="AutoShape 67"/>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51" name="AutoShape 68"/>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37" name="Group 69"/>
              <p:cNvGrpSpPr>
                <a:grpSpLocks/>
              </p:cNvGrpSpPr>
              <p:nvPr/>
            </p:nvGrpSpPr>
            <p:grpSpPr bwMode="auto">
              <a:xfrm>
                <a:off x="2073" y="2604"/>
                <a:ext cx="378" cy="448"/>
                <a:chOff x="2073" y="2604"/>
                <a:chExt cx="378" cy="448"/>
              </a:xfrm>
            </p:grpSpPr>
            <p:grpSp>
              <p:nvGrpSpPr>
                <p:cNvPr id="36945" name="Group 70"/>
                <p:cNvGrpSpPr>
                  <a:grpSpLocks/>
                </p:cNvGrpSpPr>
                <p:nvPr/>
              </p:nvGrpSpPr>
              <p:grpSpPr bwMode="auto">
                <a:xfrm>
                  <a:off x="2073" y="2604"/>
                  <a:ext cx="378" cy="448"/>
                  <a:chOff x="2073" y="2604"/>
                  <a:chExt cx="378" cy="448"/>
                </a:xfrm>
              </p:grpSpPr>
              <p:sp>
                <p:nvSpPr>
                  <p:cNvPr id="36948" name="AutoShape 71"/>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49" name="AutoShape 72"/>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46" name="Oval 73"/>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47" name="AutoShape 74"/>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38" name="Freeform 75"/>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39" name="Rectangle 76"/>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40" name="Rectangle 77"/>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41" name="Rectangle 78"/>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42" name="Group 79"/>
              <p:cNvGrpSpPr>
                <a:grpSpLocks/>
              </p:cNvGrpSpPr>
              <p:nvPr/>
            </p:nvGrpSpPr>
            <p:grpSpPr bwMode="auto">
              <a:xfrm>
                <a:off x="2455" y="2661"/>
                <a:ext cx="194" cy="364"/>
                <a:chOff x="2455" y="2661"/>
                <a:chExt cx="194" cy="364"/>
              </a:xfrm>
            </p:grpSpPr>
            <p:sp>
              <p:nvSpPr>
                <p:cNvPr id="36943" name="Oval 80"/>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44" name="Freeform 81"/>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6917" name="Group 82"/>
            <p:cNvGrpSpPr>
              <a:grpSpLocks/>
            </p:cNvGrpSpPr>
            <p:nvPr/>
          </p:nvGrpSpPr>
          <p:grpSpPr bwMode="auto">
            <a:xfrm>
              <a:off x="2188" y="3052"/>
              <a:ext cx="967" cy="448"/>
              <a:chOff x="2188" y="3052"/>
              <a:chExt cx="967" cy="448"/>
            </a:xfrm>
          </p:grpSpPr>
          <p:grpSp>
            <p:nvGrpSpPr>
              <p:cNvPr id="36918" name="Group 83"/>
              <p:cNvGrpSpPr>
                <a:grpSpLocks/>
              </p:cNvGrpSpPr>
              <p:nvPr/>
            </p:nvGrpSpPr>
            <p:grpSpPr bwMode="auto">
              <a:xfrm>
                <a:off x="2188" y="3052"/>
                <a:ext cx="305" cy="448"/>
                <a:chOff x="2188" y="3052"/>
                <a:chExt cx="305" cy="448"/>
              </a:xfrm>
            </p:grpSpPr>
            <p:grpSp>
              <p:nvGrpSpPr>
                <p:cNvPr id="36932" name="Group 84"/>
                <p:cNvGrpSpPr>
                  <a:grpSpLocks/>
                </p:cNvGrpSpPr>
                <p:nvPr/>
              </p:nvGrpSpPr>
              <p:grpSpPr bwMode="auto">
                <a:xfrm>
                  <a:off x="2188" y="3052"/>
                  <a:ext cx="305" cy="448"/>
                  <a:chOff x="2188" y="3052"/>
                  <a:chExt cx="305" cy="448"/>
                </a:xfrm>
              </p:grpSpPr>
              <p:sp>
                <p:nvSpPr>
                  <p:cNvPr id="36934" name="AutoShape 85"/>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6935" name="AutoShape 86"/>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6933" name="AutoShape 87"/>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6919" name="Group 88"/>
              <p:cNvGrpSpPr>
                <a:grpSpLocks/>
              </p:cNvGrpSpPr>
              <p:nvPr/>
            </p:nvGrpSpPr>
            <p:grpSpPr bwMode="auto">
              <a:xfrm>
                <a:off x="2489" y="3052"/>
                <a:ext cx="378" cy="448"/>
                <a:chOff x="2489" y="3052"/>
                <a:chExt cx="378" cy="448"/>
              </a:xfrm>
            </p:grpSpPr>
            <p:grpSp>
              <p:nvGrpSpPr>
                <p:cNvPr id="36927" name="Group 89"/>
                <p:cNvGrpSpPr>
                  <a:grpSpLocks/>
                </p:cNvGrpSpPr>
                <p:nvPr/>
              </p:nvGrpSpPr>
              <p:grpSpPr bwMode="auto">
                <a:xfrm>
                  <a:off x="2489" y="3052"/>
                  <a:ext cx="378" cy="448"/>
                  <a:chOff x="2489" y="3052"/>
                  <a:chExt cx="378" cy="448"/>
                </a:xfrm>
              </p:grpSpPr>
              <p:sp>
                <p:nvSpPr>
                  <p:cNvPr id="36930" name="AutoShape 90"/>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6931" name="AutoShape 91"/>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6928" name="Oval 92"/>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6929" name="AutoShape 93"/>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6920" name="Freeform 94"/>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6921" name="Rectangle 95"/>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22" name="Rectangle 96"/>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6923" name="Rectangle 97"/>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6924" name="Group 98"/>
              <p:cNvGrpSpPr>
                <a:grpSpLocks/>
              </p:cNvGrpSpPr>
              <p:nvPr/>
            </p:nvGrpSpPr>
            <p:grpSpPr bwMode="auto">
              <a:xfrm>
                <a:off x="2871" y="3109"/>
                <a:ext cx="194" cy="364"/>
                <a:chOff x="2871" y="3109"/>
                <a:chExt cx="194" cy="364"/>
              </a:xfrm>
            </p:grpSpPr>
            <p:sp>
              <p:nvSpPr>
                <p:cNvPr id="36925" name="Oval 99"/>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6926" name="Freeform 100"/>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sp>
        <p:nvSpPr>
          <p:cNvPr id="36881" name="Rectangle 101"/>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6882" name="Line 102"/>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6883" name="Rectangle 103"/>
          <p:cNvSpPr>
            <a:spLocks noChangeArrowheads="1"/>
          </p:cNvSpPr>
          <p:nvPr/>
        </p:nvSpPr>
        <p:spPr bwMode="auto">
          <a:xfrm>
            <a:off x="3968750"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grpSp>
        <p:nvGrpSpPr>
          <p:cNvPr id="36884" name="Group 104"/>
          <p:cNvGrpSpPr>
            <a:grpSpLocks/>
          </p:cNvGrpSpPr>
          <p:nvPr/>
        </p:nvGrpSpPr>
        <p:grpSpPr bwMode="auto">
          <a:xfrm>
            <a:off x="1327150" y="1843088"/>
            <a:ext cx="3568700" cy="630237"/>
            <a:chOff x="931" y="1292"/>
            <a:chExt cx="2248" cy="397"/>
          </a:xfrm>
        </p:grpSpPr>
        <p:sp>
          <p:nvSpPr>
            <p:cNvPr id="36887" name="Rectangle 105"/>
            <p:cNvSpPr>
              <a:spLocks noChangeArrowheads="1"/>
            </p:cNvSpPr>
            <p:nvPr/>
          </p:nvSpPr>
          <p:spPr bwMode="auto">
            <a:xfrm>
              <a:off x="93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sp>
          <p:nvSpPr>
            <p:cNvPr id="36888" name="Line 106"/>
            <p:cNvSpPr>
              <a:spLocks noChangeShapeType="1"/>
            </p:cNvSpPr>
            <p:nvPr/>
          </p:nvSpPr>
          <p:spPr bwMode="auto">
            <a:xfrm>
              <a:off x="944"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889" name="Line 107"/>
            <p:cNvSpPr>
              <a:spLocks noChangeShapeType="1"/>
            </p:cNvSpPr>
            <p:nvPr/>
          </p:nvSpPr>
          <p:spPr bwMode="auto">
            <a:xfrm>
              <a:off x="12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36890" name="Group 108"/>
            <p:cNvGrpSpPr>
              <a:grpSpLocks/>
            </p:cNvGrpSpPr>
            <p:nvPr/>
          </p:nvGrpSpPr>
          <p:grpSpPr bwMode="auto">
            <a:xfrm>
              <a:off x="1280" y="1292"/>
              <a:ext cx="384" cy="397"/>
              <a:chOff x="1280" y="1292"/>
              <a:chExt cx="384" cy="397"/>
            </a:xfrm>
          </p:grpSpPr>
          <p:sp>
            <p:nvSpPr>
              <p:cNvPr id="36911" name="Line 109"/>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12" name="Rectangle 110"/>
              <p:cNvSpPr>
                <a:spLocks noChangeArrowheads="1"/>
              </p:cNvSpPr>
              <p:nvPr/>
            </p:nvSpPr>
            <p:spPr bwMode="auto">
              <a:xfrm>
                <a:off x="1299"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13" name="Line 111"/>
              <p:cNvSpPr>
                <a:spLocks noChangeShapeType="1"/>
              </p:cNvSpPr>
              <p:nvPr/>
            </p:nvSpPr>
            <p:spPr bwMode="auto">
              <a:xfrm>
                <a:off x="16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6891" name="Group 112"/>
            <p:cNvGrpSpPr>
              <a:grpSpLocks/>
            </p:cNvGrpSpPr>
            <p:nvPr/>
          </p:nvGrpSpPr>
          <p:grpSpPr bwMode="auto">
            <a:xfrm>
              <a:off x="1688" y="1292"/>
              <a:ext cx="384" cy="397"/>
              <a:chOff x="1688" y="1292"/>
              <a:chExt cx="384" cy="397"/>
            </a:xfrm>
          </p:grpSpPr>
          <p:sp>
            <p:nvSpPr>
              <p:cNvPr id="36908" name="Line 113"/>
              <p:cNvSpPr>
                <a:spLocks noChangeShapeType="1"/>
              </p:cNvSpPr>
              <p:nvPr/>
            </p:nvSpPr>
            <p:spPr bwMode="auto">
              <a:xfrm>
                <a:off x="1688"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09" name="Rectangle 114"/>
              <p:cNvSpPr>
                <a:spLocks noChangeArrowheads="1"/>
              </p:cNvSpPr>
              <p:nvPr/>
            </p:nvSpPr>
            <p:spPr bwMode="auto">
              <a:xfrm>
                <a:off x="1707"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10" name="Line 115"/>
              <p:cNvSpPr>
                <a:spLocks noChangeShapeType="1"/>
              </p:cNvSpPr>
              <p:nvPr/>
            </p:nvSpPr>
            <p:spPr bwMode="auto">
              <a:xfrm>
                <a:off x="2072"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6892" name="Group 116"/>
            <p:cNvGrpSpPr>
              <a:grpSpLocks/>
            </p:cNvGrpSpPr>
            <p:nvPr/>
          </p:nvGrpSpPr>
          <p:grpSpPr bwMode="auto">
            <a:xfrm>
              <a:off x="2096" y="1292"/>
              <a:ext cx="384" cy="397"/>
              <a:chOff x="2096" y="1292"/>
              <a:chExt cx="384" cy="397"/>
            </a:xfrm>
          </p:grpSpPr>
          <p:sp>
            <p:nvSpPr>
              <p:cNvPr id="36905" name="Line 117"/>
              <p:cNvSpPr>
                <a:spLocks noChangeShapeType="1"/>
              </p:cNvSpPr>
              <p:nvPr/>
            </p:nvSpPr>
            <p:spPr bwMode="auto">
              <a:xfrm>
                <a:off x="209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906" name="Rectangle 118"/>
              <p:cNvSpPr>
                <a:spLocks noChangeArrowheads="1"/>
              </p:cNvSpPr>
              <p:nvPr/>
            </p:nvSpPr>
            <p:spPr bwMode="auto">
              <a:xfrm>
                <a:off x="2115"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907" name="Line 119"/>
              <p:cNvSpPr>
                <a:spLocks noChangeShapeType="1"/>
              </p:cNvSpPr>
              <p:nvPr/>
            </p:nvSpPr>
            <p:spPr bwMode="auto">
              <a:xfrm>
                <a:off x="2480"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6893" name="Line 120"/>
            <p:cNvSpPr>
              <a:spLocks noChangeShapeType="1"/>
            </p:cNvSpPr>
            <p:nvPr/>
          </p:nvSpPr>
          <p:spPr bwMode="auto">
            <a:xfrm>
              <a:off x="250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6894" name="Line 121"/>
            <p:cNvSpPr>
              <a:spLocks noChangeShapeType="1"/>
            </p:cNvSpPr>
            <p:nvPr/>
          </p:nvSpPr>
          <p:spPr bwMode="auto">
            <a:xfrm>
              <a:off x="29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895" name="Rectangle 122"/>
            <p:cNvSpPr>
              <a:spLocks noChangeArrowheads="1"/>
            </p:cNvSpPr>
            <p:nvPr/>
          </p:nvSpPr>
          <p:spPr bwMode="auto">
            <a:xfrm>
              <a:off x="2523"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6896" name="Rectangle 123"/>
            <p:cNvSpPr>
              <a:spLocks noChangeArrowheads="1"/>
            </p:cNvSpPr>
            <p:nvPr/>
          </p:nvSpPr>
          <p:spPr bwMode="auto">
            <a:xfrm>
              <a:off x="285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6897" name="Line 124"/>
            <p:cNvSpPr>
              <a:spLocks noChangeShapeType="1"/>
            </p:cNvSpPr>
            <p:nvPr/>
          </p:nvSpPr>
          <p:spPr bwMode="auto">
            <a:xfrm>
              <a:off x="2888"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8" name="Line 125"/>
            <p:cNvSpPr>
              <a:spLocks noChangeShapeType="1"/>
            </p:cNvSpPr>
            <p:nvPr/>
          </p:nvSpPr>
          <p:spPr bwMode="auto">
            <a:xfrm>
              <a:off x="314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9" name="Line 126"/>
            <p:cNvSpPr>
              <a:spLocks noChangeShapeType="1"/>
            </p:cNvSpPr>
            <p:nvPr/>
          </p:nvSpPr>
          <p:spPr bwMode="auto">
            <a:xfrm>
              <a:off x="1352"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0" name="Line 127"/>
            <p:cNvSpPr>
              <a:spLocks noChangeShapeType="1"/>
            </p:cNvSpPr>
            <p:nvPr/>
          </p:nvSpPr>
          <p:spPr bwMode="auto">
            <a:xfrm>
              <a:off x="1760"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1" name="Line 128"/>
            <p:cNvSpPr>
              <a:spLocks noChangeShapeType="1"/>
            </p:cNvSpPr>
            <p:nvPr/>
          </p:nvSpPr>
          <p:spPr bwMode="auto">
            <a:xfrm>
              <a:off x="2168"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6902" name="Line 129"/>
            <p:cNvSpPr>
              <a:spLocks noChangeShapeType="1"/>
            </p:cNvSpPr>
            <p:nvPr/>
          </p:nvSpPr>
          <p:spPr bwMode="auto">
            <a:xfrm>
              <a:off x="1688"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903" name="Line 130"/>
            <p:cNvSpPr>
              <a:spLocks noChangeShapeType="1"/>
            </p:cNvSpPr>
            <p:nvPr/>
          </p:nvSpPr>
          <p:spPr bwMode="auto">
            <a:xfrm>
              <a:off x="2096"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6904" name="Line 131"/>
            <p:cNvSpPr>
              <a:spLocks noChangeShapeType="1"/>
            </p:cNvSpPr>
            <p:nvPr/>
          </p:nvSpPr>
          <p:spPr bwMode="auto">
            <a:xfrm>
              <a:off x="25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36885" name="Text Box 132"/>
          <p:cNvSpPr txBox="1">
            <a:spLocks noChangeArrowheads="1"/>
          </p:cNvSpPr>
          <p:nvPr/>
        </p:nvSpPr>
        <p:spPr bwMode="auto">
          <a:xfrm>
            <a:off x="7854950" y="6702425"/>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sp>
        <p:nvSpPr>
          <p:cNvPr id="711813" name="Rectangle 133"/>
          <p:cNvSpPr>
            <a:spLocks noGrp="1" noChangeArrowheads="1"/>
          </p:cNvSpPr>
          <p:nvPr>
            <p:ph type="title"/>
          </p:nvPr>
        </p:nvSpPr>
        <p:spPr/>
        <p:txBody>
          <a:bodyPr/>
          <a:lstStyle/>
          <a:p>
            <a:pPr>
              <a:defRPr/>
            </a:pPr>
            <a:r>
              <a:rPr lang="en-US"/>
              <a:t>Pipelined Laundry</a:t>
            </a:r>
          </a:p>
        </p:txBody>
      </p:sp>
      <p:sp>
        <p:nvSpPr>
          <p:cNvPr id="2" name="Slide Number Placeholder 1"/>
          <p:cNvSpPr>
            <a:spLocks noGrp="1"/>
          </p:cNvSpPr>
          <p:nvPr>
            <p:ph type="sldNum" sz="quarter" idx="4"/>
          </p:nvPr>
        </p:nvSpPr>
        <p:spPr/>
        <p:txBody>
          <a:bodyPr/>
          <a:lstStyle/>
          <a:p>
            <a:fld id="{CC2976BA-A1E0-3948-A6B4-B5BB26B47A07}" type="slidenum">
              <a:rPr lang="en-US" smtClean="0"/>
              <a:t>3</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n-US" smtClean="0"/>
              <a:t>Pipelining Lessons</a:t>
            </a:r>
            <a:endParaRPr lang="en-US"/>
          </a:p>
        </p:txBody>
      </p:sp>
      <p:sp>
        <p:nvSpPr>
          <p:cNvPr id="4" name="Content Placeholder 3"/>
          <p:cNvSpPr>
            <a:spLocks noGrp="1"/>
          </p:cNvSpPr>
          <p:nvPr>
            <p:ph sz="half" idx="2"/>
          </p:nvPr>
        </p:nvSpPr>
        <p:spPr>
          <a:xfrm>
            <a:off x="4857750" y="1295400"/>
            <a:ext cx="3600450" cy="5257800"/>
          </a:xfrm>
        </p:spPr>
        <p:txBody>
          <a:bodyPr>
            <a:normAutofit fontScale="70000" lnSpcReduction="20000"/>
          </a:bodyPr>
          <a:lstStyle/>
          <a:p>
            <a:r>
              <a:rPr lang="en-US" dirty="0" smtClean="0"/>
              <a:t>Pipelining doesn’t help latency of single task, it helps throughput of entire workload</a:t>
            </a:r>
          </a:p>
          <a:p>
            <a:r>
              <a:rPr lang="en-US" dirty="0" smtClean="0"/>
              <a:t>Pipeline rate limited by slowest pipeline stage</a:t>
            </a:r>
          </a:p>
          <a:p>
            <a:r>
              <a:rPr lang="en-US" dirty="0" smtClean="0"/>
              <a:t>Multiple tasks operating simultaneously using different resources</a:t>
            </a:r>
          </a:p>
          <a:p>
            <a:r>
              <a:rPr lang="en-US" dirty="0" smtClean="0"/>
              <a:t>Potential speedup = Number pipe stages</a:t>
            </a:r>
          </a:p>
          <a:p>
            <a:r>
              <a:rPr lang="en-US" dirty="0" smtClean="0"/>
              <a:t>Unbalanced lengths of pipe stages reduces speedup</a:t>
            </a:r>
          </a:p>
          <a:p>
            <a:r>
              <a:rPr lang="en-US" dirty="0" smtClean="0"/>
              <a:t>Time to “fill” pipeline and time to “drain” it reduce speedup</a:t>
            </a:r>
          </a:p>
          <a:p>
            <a:r>
              <a:rPr lang="en-US" dirty="0" smtClean="0"/>
              <a:t>Stall for Dependencies</a:t>
            </a:r>
            <a:endParaRPr lang="en-US" dirty="0"/>
          </a:p>
        </p:txBody>
      </p:sp>
      <p:sp>
        <p:nvSpPr>
          <p:cNvPr id="38916" name="Line 4"/>
          <p:cNvSpPr>
            <a:spLocks noChangeShapeType="1"/>
          </p:cNvSpPr>
          <p:nvPr/>
        </p:nvSpPr>
        <p:spPr bwMode="auto">
          <a:xfrm>
            <a:off x="1323975" y="1506538"/>
            <a:ext cx="3475038"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8917" name="Line 5"/>
          <p:cNvSpPr>
            <a:spLocks noChangeShapeType="1"/>
          </p:cNvSpPr>
          <p:nvPr/>
        </p:nvSpPr>
        <p:spPr bwMode="auto">
          <a:xfrm>
            <a:off x="1317625" y="1373188"/>
            <a:ext cx="0" cy="304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18" name="Rectangle 6"/>
          <p:cNvSpPr>
            <a:spLocks noChangeArrowheads="1"/>
          </p:cNvSpPr>
          <p:nvPr/>
        </p:nvSpPr>
        <p:spPr bwMode="auto">
          <a:xfrm>
            <a:off x="3951288" y="1465263"/>
            <a:ext cx="688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i="1"/>
              <a:t>Time</a:t>
            </a:r>
          </a:p>
        </p:txBody>
      </p:sp>
      <p:sp>
        <p:nvSpPr>
          <p:cNvPr id="38919" name="Rectangle 7"/>
          <p:cNvSpPr>
            <a:spLocks noChangeArrowheads="1"/>
          </p:cNvSpPr>
          <p:nvPr/>
        </p:nvSpPr>
        <p:spPr bwMode="auto">
          <a:xfrm>
            <a:off x="958850" y="914400"/>
            <a:ext cx="8921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6 PM</a:t>
            </a:r>
          </a:p>
        </p:txBody>
      </p:sp>
      <p:sp>
        <p:nvSpPr>
          <p:cNvPr id="38920" name="Rectangle 8"/>
          <p:cNvSpPr>
            <a:spLocks noChangeArrowheads="1"/>
          </p:cNvSpPr>
          <p:nvPr/>
        </p:nvSpPr>
        <p:spPr bwMode="auto">
          <a:xfrm>
            <a:off x="21907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7</a:t>
            </a:r>
          </a:p>
        </p:txBody>
      </p:sp>
      <p:sp>
        <p:nvSpPr>
          <p:cNvPr id="38921" name="Rectangle 9"/>
          <p:cNvSpPr>
            <a:spLocks noChangeArrowheads="1"/>
          </p:cNvSpPr>
          <p:nvPr/>
        </p:nvSpPr>
        <p:spPr bwMode="auto">
          <a:xfrm>
            <a:off x="3257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8</a:t>
            </a:r>
          </a:p>
        </p:txBody>
      </p:sp>
      <p:sp>
        <p:nvSpPr>
          <p:cNvPr id="38922" name="Rectangle 10"/>
          <p:cNvSpPr>
            <a:spLocks noChangeArrowheads="1"/>
          </p:cNvSpPr>
          <p:nvPr/>
        </p:nvSpPr>
        <p:spPr bwMode="auto">
          <a:xfrm>
            <a:off x="4273550" y="927100"/>
            <a:ext cx="350838"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t>9</a:t>
            </a:r>
          </a:p>
        </p:txBody>
      </p:sp>
      <p:sp>
        <p:nvSpPr>
          <p:cNvPr id="38923" name="Text Box 11"/>
          <p:cNvSpPr txBox="1">
            <a:spLocks noChangeArrowheads="1"/>
          </p:cNvSpPr>
          <p:nvPr/>
        </p:nvSpPr>
        <p:spPr bwMode="auto">
          <a:xfrm>
            <a:off x="7854950" y="6702425"/>
            <a:ext cx="1289050"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Slide: Dave Patterson</a:t>
            </a:r>
            <a:endParaRPr lang="en-US">
              <a:latin typeface="Times New Roman" charset="0"/>
            </a:endParaRPr>
          </a:p>
        </p:txBody>
      </p:sp>
      <p:grpSp>
        <p:nvGrpSpPr>
          <p:cNvPr id="38924" name="Group 12"/>
          <p:cNvGrpSpPr>
            <a:grpSpLocks/>
          </p:cNvGrpSpPr>
          <p:nvPr/>
        </p:nvGrpSpPr>
        <p:grpSpPr bwMode="auto">
          <a:xfrm>
            <a:off x="693738" y="2516188"/>
            <a:ext cx="522287" cy="528637"/>
            <a:chOff x="532" y="1716"/>
            <a:chExt cx="329" cy="333"/>
          </a:xfrm>
        </p:grpSpPr>
        <p:sp>
          <p:nvSpPr>
            <p:cNvPr id="39041" name="Freeform 13"/>
            <p:cNvSpPr>
              <a:spLocks/>
            </p:cNvSpPr>
            <p:nvPr/>
          </p:nvSpPr>
          <p:spPr bwMode="auto">
            <a:xfrm>
              <a:off x="532" y="1716"/>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42" name="Rectangle 14"/>
            <p:cNvSpPr>
              <a:spLocks noChangeArrowheads="1"/>
            </p:cNvSpPr>
            <p:nvPr/>
          </p:nvSpPr>
          <p:spPr bwMode="auto">
            <a:xfrm>
              <a:off x="583" y="1763"/>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A</a:t>
              </a:r>
            </a:p>
          </p:txBody>
        </p:sp>
      </p:grpSp>
      <p:grpSp>
        <p:nvGrpSpPr>
          <p:cNvPr id="38925" name="Group 15"/>
          <p:cNvGrpSpPr>
            <a:grpSpLocks/>
          </p:cNvGrpSpPr>
          <p:nvPr/>
        </p:nvGrpSpPr>
        <p:grpSpPr bwMode="auto">
          <a:xfrm>
            <a:off x="681038" y="3367088"/>
            <a:ext cx="522287" cy="528637"/>
            <a:chOff x="524" y="2252"/>
            <a:chExt cx="329" cy="333"/>
          </a:xfrm>
        </p:grpSpPr>
        <p:sp>
          <p:nvSpPr>
            <p:cNvPr id="39039" name="Freeform 16"/>
            <p:cNvSpPr>
              <a:spLocks/>
            </p:cNvSpPr>
            <p:nvPr/>
          </p:nvSpPr>
          <p:spPr bwMode="auto">
            <a:xfrm>
              <a:off x="524" y="2252"/>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40" name="Rectangle 17"/>
            <p:cNvSpPr>
              <a:spLocks noChangeArrowheads="1"/>
            </p:cNvSpPr>
            <p:nvPr/>
          </p:nvSpPr>
          <p:spPr bwMode="auto">
            <a:xfrm>
              <a:off x="575" y="2299"/>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B</a:t>
              </a:r>
            </a:p>
          </p:txBody>
        </p:sp>
      </p:grpSp>
      <p:grpSp>
        <p:nvGrpSpPr>
          <p:cNvPr id="38926" name="Group 18"/>
          <p:cNvGrpSpPr>
            <a:grpSpLocks/>
          </p:cNvGrpSpPr>
          <p:nvPr/>
        </p:nvGrpSpPr>
        <p:grpSpPr bwMode="auto">
          <a:xfrm>
            <a:off x="642938" y="4116388"/>
            <a:ext cx="522287" cy="528637"/>
            <a:chOff x="500" y="2724"/>
            <a:chExt cx="329" cy="333"/>
          </a:xfrm>
        </p:grpSpPr>
        <p:sp>
          <p:nvSpPr>
            <p:cNvPr id="39037" name="Freeform 19"/>
            <p:cNvSpPr>
              <a:spLocks/>
            </p:cNvSpPr>
            <p:nvPr/>
          </p:nvSpPr>
          <p:spPr bwMode="auto">
            <a:xfrm>
              <a:off x="500" y="2724"/>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38" name="Rectangle 20"/>
            <p:cNvSpPr>
              <a:spLocks noChangeArrowheads="1"/>
            </p:cNvSpPr>
            <p:nvPr/>
          </p:nvSpPr>
          <p:spPr bwMode="auto">
            <a:xfrm>
              <a:off x="551" y="2771"/>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C</a:t>
              </a:r>
            </a:p>
          </p:txBody>
        </p:sp>
      </p:grpSp>
      <p:grpSp>
        <p:nvGrpSpPr>
          <p:cNvPr id="38927" name="Group 21"/>
          <p:cNvGrpSpPr>
            <a:grpSpLocks/>
          </p:cNvGrpSpPr>
          <p:nvPr/>
        </p:nvGrpSpPr>
        <p:grpSpPr bwMode="auto">
          <a:xfrm>
            <a:off x="642938" y="4840288"/>
            <a:ext cx="522287" cy="528637"/>
            <a:chOff x="500" y="3180"/>
            <a:chExt cx="329" cy="333"/>
          </a:xfrm>
        </p:grpSpPr>
        <p:sp>
          <p:nvSpPr>
            <p:cNvPr id="39035" name="Freeform 22"/>
            <p:cNvSpPr>
              <a:spLocks/>
            </p:cNvSpPr>
            <p:nvPr/>
          </p:nvSpPr>
          <p:spPr bwMode="auto">
            <a:xfrm>
              <a:off x="500" y="3180"/>
              <a:ext cx="329" cy="295"/>
            </a:xfrm>
            <a:custGeom>
              <a:avLst/>
              <a:gdLst>
                <a:gd name="T0" fmla="*/ 93 w 329"/>
                <a:gd name="T1" fmla="*/ 14 h 295"/>
                <a:gd name="T2" fmla="*/ 156 w 329"/>
                <a:gd name="T3" fmla="*/ 16 h 295"/>
                <a:gd name="T4" fmla="*/ 224 w 329"/>
                <a:gd name="T5" fmla="*/ 0 h 295"/>
                <a:gd name="T6" fmla="*/ 305 w 329"/>
                <a:gd name="T7" fmla="*/ 0 h 295"/>
                <a:gd name="T8" fmla="*/ 215 w 329"/>
                <a:gd name="T9" fmla="*/ 84 h 295"/>
                <a:gd name="T10" fmla="*/ 239 w 329"/>
                <a:gd name="T11" fmla="*/ 89 h 295"/>
                <a:gd name="T12" fmla="*/ 263 w 329"/>
                <a:gd name="T13" fmla="*/ 99 h 295"/>
                <a:gd name="T14" fmla="*/ 285 w 329"/>
                <a:gd name="T15" fmla="*/ 111 h 295"/>
                <a:gd name="T16" fmla="*/ 302 w 329"/>
                <a:gd name="T17" fmla="*/ 126 h 295"/>
                <a:gd name="T18" fmla="*/ 316 w 329"/>
                <a:gd name="T19" fmla="*/ 144 h 295"/>
                <a:gd name="T20" fmla="*/ 325 w 329"/>
                <a:gd name="T21" fmla="*/ 165 h 295"/>
                <a:gd name="T22" fmla="*/ 328 w 329"/>
                <a:gd name="T23" fmla="*/ 187 h 295"/>
                <a:gd name="T24" fmla="*/ 324 w 329"/>
                <a:gd name="T25" fmla="*/ 210 h 295"/>
                <a:gd name="T26" fmla="*/ 317 w 329"/>
                <a:gd name="T27" fmla="*/ 228 h 295"/>
                <a:gd name="T28" fmla="*/ 303 w 329"/>
                <a:gd name="T29" fmla="*/ 247 h 295"/>
                <a:gd name="T30" fmla="*/ 280 w 329"/>
                <a:gd name="T31" fmla="*/ 267 h 295"/>
                <a:gd name="T32" fmla="*/ 257 w 329"/>
                <a:gd name="T33" fmla="*/ 279 h 295"/>
                <a:gd name="T34" fmla="*/ 236 w 329"/>
                <a:gd name="T35" fmla="*/ 287 h 295"/>
                <a:gd name="T36" fmla="*/ 215 w 329"/>
                <a:gd name="T37" fmla="*/ 292 h 295"/>
                <a:gd name="T38" fmla="*/ 189 w 329"/>
                <a:gd name="T39" fmla="*/ 294 h 295"/>
                <a:gd name="T40" fmla="*/ 122 w 329"/>
                <a:gd name="T41" fmla="*/ 293 h 295"/>
                <a:gd name="T42" fmla="*/ 90 w 329"/>
                <a:gd name="T43" fmla="*/ 287 h 295"/>
                <a:gd name="T44" fmla="*/ 56 w 329"/>
                <a:gd name="T45" fmla="*/ 272 h 295"/>
                <a:gd name="T46" fmla="*/ 30 w 329"/>
                <a:gd name="T47" fmla="*/ 253 h 295"/>
                <a:gd name="T48" fmla="*/ 13 w 329"/>
                <a:gd name="T49" fmla="*/ 232 h 295"/>
                <a:gd name="T50" fmla="*/ 4 w 329"/>
                <a:gd name="T51" fmla="*/ 210 h 295"/>
                <a:gd name="T52" fmla="*/ 0 w 329"/>
                <a:gd name="T53" fmla="*/ 191 h 295"/>
                <a:gd name="T54" fmla="*/ 3 w 329"/>
                <a:gd name="T55" fmla="*/ 169 h 295"/>
                <a:gd name="T56" fmla="*/ 14 w 329"/>
                <a:gd name="T57" fmla="*/ 141 h 295"/>
                <a:gd name="T58" fmla="*/ 35 w 329"/>
                <a:gd name="T59" fmla="*/ 118 h 295"/>
                <a:gd name="T60" fmla="*/ 63 w 329"/>
                <a:gd name="T61" fmla="*/ 99 h 295"/>
                <a:gd name="T62" fmla="*/ 102 w 329"/>
                <a:gd name="T63" fmla="*/ 86 h 295"/>
                <a:gd name="T64" fmla="*/ 40 w 329"/>
                <a:gd name="T65" fmla="*/ 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295"/>
                <a:gd name="T101" fmla="*/ 329 w 329"/>
                <a:gd name="T102" fmla="*/ 295 h 2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rgbClr val="D49FFF"/>
            </a:solidFill>
            <a:ln w="12700" cap="rnd">
              <a:solidFill>
                <a:srgbClr val="000000"/>
              </a:solidFill>
              <a:round/>
              <a:headEnd/>
              <a:tailEnd/>
            </a:ln>
          </p:spPr>
          <p:txBody>
            <a:bodyPr>
              <a:prstTxWarp prst="textNoShape">
                <a:avLst/>
              </a:prstTxWarp>
            </a:bodyPr>
            <a:lstStyle/>
            <a:p>
              <a:endParaRPr lang="en-US"/>
            </a:p>
          </p:txBody>
        </p:sp>
        <p:sp>
          <p:nvSpPr>
            <p:cNvPr id="39036" name="Rectangle 23"/>
            <p:cNvSpPr>
              <a:spLocks noChangeArrowheads="1"/>
            </p:cNvSpPr>
            <p:nvPr/>
          </p:nvSpPr>
          <p:spPr bwMode="auto">
            <a:xfrm>
              <a:off x="551" y="3227"/>
              <a:ext cx="253"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D</a:t>
              </a:r>
            </a:p>
          </p:txBody>
        </p:sp>
      </p:grpSp>
      <p:grpSp>
        <p:nvGrpSpPr>
          <p:cNvPr id="38928" name="Group 24"/>
          <p:cNvGrpSpPr>
            <a:grpSpLocks/>
          </p:cNvGrpSpPr>
          <p:nvPr/>
        </p:nvGrpSpPr>
        <p:grpSpPr bwMode="auto">
          <a:xfrm>
            <a:off x="1366838" y="2414588"/>
            <a:ext cx="3490912" cy="2933700"/>
            <a:chOff x="956" y="1652"/>
            <a:chExt cx="2199" cy="1848"/>
          </a:xfrm>
        </p:grpSpPr>
        <p:grpSp>
          <p:nvGrpSpPr>
            <p:cNvPr id="38959" name="Group 25"/>
            <p:cNvGrpSpPr>
              <a:grpSpLocks/>
            </p:cNvGrpSpPr>
            <p:nvPr/>
          </p:nvGrpSpPr>
          <p:grpSpPr bwMode="auto">
            <a:xfrm>
              <a:off x="956" y="1652"/>
              <a:ext cx="967" cy="448"/>
              <a:chOff x="956" y="1652"/>
              <a:chExt cx="967" cy="448"/>
            </a:xfrm>
          </p:grpSpPr>
          <p:grpSp>
            <p:nvGrpSpPr>
              <p:cNvPr id="39017" name="Group 26"/>
              <p:cNvGrpSpPr>
                <a:grpSpLocks/>
              </p:cNvGrpSpPr>
              <p:nvPr/>
            </p:nvGrpSpPr>
            <p:grpSpPr bwMode="auto">
              <a:xfrm>
                <a:off x="956" y="1652"/>
                <a:ext cx="305" cy="448"/>
                <a:chOff x="956" y="1652"/>
                <a:chExt cx="305" cy="448"/>
              </a:xfrm>
            </p:grpSpPr>
            <p:grpSp>
              <p:nvGrpSpPr>
                <p:cNvPr id="39031" name="Group 27"/>
                <p:cNvGrpSpPr>
                  <a:grpSpLocks/>
                </p:cNvGrpSpPr>
                <p:nvPr/>
              </p:nvGrpSpPr>
              <p:grpSpPr bwMode="auto">
                <a:xfrm>
                  <a:off x="956" y="1652"/>
                  <a:ext cx="305" cy="448"/>
                  <a:chOff x="956" y="1652"/>
                  <a:chExt cx="305" cy="448"/>
                </a:xfrm>
              </p:grpSpPr>
              <p:sp>
                <p:nvSpPr>
                  <p:cNvPr id="39033" name="AutoShape 28"/>
                  <p:cNvSpPr>
                    <a:spLocks noChangeArrowheads="1"/>
                  </p:cNvSpPr>
                  <p:nvPr/>
                </p:nvSpPr>
                <p:spPr bwMode="auto">
                  <a:xfrm>
                    <a:off x="956" y="17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9034" name="AutoShape 29"/>
                  <p:cNvSpPr>
                    <a:spLocks noChangeArrowheads="1"/>
                  </p:cNvSpPr>
                  <p:nvPr/>
                </p:nvSpPr>
                <p:spPr bwMode="auto">
                  <a:xfrm>
                    <a:off x="1026" y="16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9032" name="AutoShape 30"/>
                <p:cNvSpPr>
                  <a:spLocks noChangeArrowheads="1"/>
                </p:cNvSpPr>
                <p:nvPr/>
              </p:nvSpPr>
              <p:spPr bwMode="auto">
                <a:xfrm>
                  <a:off x="1018" y="17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9018" name="Group 31"/>
              <p:cNvGrpSpPr>
                <a:grpSpLocks/>
              </p:cNvGrpSpPr>
              <p:nvPr/>
            </p:nvGrpSpPr>
            <p:grpSpPr bwMode="auto">
              <a:xfrm>
                <a:off x="1257" y="1652"/>
                <a:ext cx="378" cy="448"/>
                <a:chOff x="1257" y="1652"/>
                <a:chExt cx="378" cy="448"/>
              </a:xfrm>
            </p:grpSpPr>
            <p:grpSp>
              <p:nvGrpSpPr>
                <p:cNvPr id="39026" name="Group 32"/>
                <p:cNvGrpSpPr>
                  <a:grpSpLocks/>
                </p:cNvGrpSpPr>
                <p:nvPr/>
              </p:nvGrpSpPr>
              <p:grpSpPr bwMode="auto">
                <a:xfrm>
                  <a:off x="1257" y="1652"/>
                  <a:ext cx="378" cy="448"/>
                  <a:chOff x="1257" y="1652"/>
                  <a:chExt cx="378" cy="448"/>
                </a:xfrm>
              </p:grpSpPr>
              <p:sp>
                <p:nvSpPr>
                  <p:cNvPr id="39029" name="AutoShape 33"/>
                  <p:cNvSpPr>
                    <a:spLocks noChangeArrowheads="1"/>
                  </p:cNvSpPr>
                  <p:nvPr/>
                </p:nvSpPr>
                <p:spPr bwMode="auto">
                  <a:xfrm>
                    <a:off x="1257" y="17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9030" name="AutoShape 34"/>
                  <p:cNvSpPr>
                    <a:spLocks noChangeArrowheads="1"/>
                  </p:cNvSpPr>
                  <p:nvPr/>
                </p:nvSpPr>
                <p:spPr bwMode="auto">
                  <a:xfrm>
                    <a:off x="1343" y="16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9027" name="Oval 35"/>
                <p:cNvSpPr>
                  <a:spLocks noChangeArrowheads="1"/>
                </p:cNvSpPr>
                <p:nvPr/>
              </p:nvSpPr>
              <p:spPr bwMode="auto">
                <a:xfrm>
                  <a:off x="1372" y="16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9028" name="AutoShape 36"/>
                <p:cNvSpPr>
                  <a:spLocks noChangeArrowheads="1"/>
                </p:cNvSpPr>
                <p:nvPr/>
              </p:nvSpPr>
              <p:spPr bwMode="auto">
                <a:xfrm>
                  <a:off x="1304" y="18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9019" name="Freeform 37"/>
              <p:cNvSpPr>
                <a:spLocks/>
              </p:cNvSpPr>
              <p:nvPr/>
            </p:nvSpPr>
            <p:spPr bwMode="auto">
              <a:xfrm>
                <a:off x="1821" y="18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9020" name="Rectangle 38"/>
              <p:cNvSpPr>
                <a:spLocks noChangeArrowheads="1"/>
              </p:cNvSpPr>
              <p:nvPr/>
            </p:nvSpPr>
            <p:spPr bwMode="auto">
              <a:xfrm>
                <a:off x="1817" y="18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21" name="Rectangle 39"/>
              <p:cNvSpPr>
                <a:spLocks noChangeArrowheads="1"/>
              </p:cNvSpPr>
              <p:nvPr/>
            </p:nvSpPr>
            <p:spPr bwMode="auto">
              <a:xfrm>
                <a:off x="1824" y="19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22" name="Rectangle 40"/>
              <p:cNvSpPr>
                <a:spLocks noChangeArrowheads="1"/>
              </p:cNvSpPr>
              <p:nvPr/>
            </p:nvSpPr>
            <p:spPr bwMode="auto">
              <a:xfrm>
                <a:off x="1641" y="19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9023" name="Group 41"/>
              <p:cNvGrpSpPr>
                <a:grpSpLocks/>
              </p:cNvGrpSpPr>
              <p:nvPr/>
            </p:nvGrpSpPr>
            <p:grpSpPr bwMode="auto">
              <a:xfrm>
                <a:off x="1639" y="1709"/>
                <a:ext cx="194" cy="364"/>
                <a:chOff x="1639" y="1709"/>
                <a:chExt cx="194" cy="364"/>
              </a:xfrm>
            </p:grpSpPr>
            <p:sp>
              <p:nvSpPr>
                <p:cNvPr id="39024" name="Oval 42"/>
                <p:cNvSpPr>
                  <a:spLocks noChangeArrowheads="1"/>
                </p:cNvSpPr>
                <p:nvPr/>
              </p:nvSpPr>
              <p:spPr bwMode="auto">
                <a:xfrm>
                  <a:off x="1715" y="17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9025" name="Freeform 43"/>
                <p:cNvSpPr>
                  <a:spLocks/>
                </p:cNvSpPr>
                <p:nvPr/>
              </p:nvSpPr>
              <p:spPr bwMode="auto">
                <a:xfrm>
                  <a:off x="1639" y="17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0" name="Group 44"/>
            <p:cNvGrpSpPr>
              <a:grpSpLocks/>
            </p:cNvGrpSpPr>
            <p:nvPr/>
          </p:nvGrpSpPr>
          <p:grpSpPr bwMode="auto">
            <a:xfrm>
              <a:off x="1356" y="2116"/>
              <a:ext cx="967" cy="448"/>
              <a:chOff x="1356" y="2116"/>
              <a:chExt cx="967" cy="448"/>
            </a:xfrm>
          </p:grpSpPr>
          <p:grpSp>
            <p:nvGrpSpPr>
              <p:cNvPr id="38999" name="Group 45"/>
              <p:cNvGrpSpPr>
                <a:grpSpLocks/>
              </p:cNvGrpSpPr>
              <p:nvPr/>
            </p:nvGrpSpPr>
            <p:grpSpPr bwMode="auto">
              <a:xfrm>
                <a:off x="1356" y="2116"/>
                <a:ext cx="305" cy="448"/>
                <a:chOff x="1356" y="2116"/>
                <a:chExt cx="305" cy="448"/>
              </a:xfrm>
            </p:grpSpPr>
            <p:grpSp>
              <p:nvGrpSpPr>
                <p:cNvPr id="39013" name="Group 46"/>
                <p:cNvGrpSpPr>
                  <a:grpSpLocks/>
                </p:cNvGrpSpPr>
                <p:nvPr/>
              </p:nvGrpSpPr>
              <p:grpSpPr bwMode="auto">
                <a:xfrm>
                  <a:off x="1356" y="2116"/>
                  <a:ext cx="305" cy="448"/>
                  <a:chOff x="1356" y="2116"/>
                  <a:chExt cx="305" cy="448"/>
                </a:xfrm>
              </p:grpSpPr>
              <p:sp>
                <p:nvSpPr>
                  <p:cNvPr id="39015" name="AutoShape 47"/>
                  <p:cNvSpPr>
                    <a:spLocks noChangeArrowheads="1"/>
                  </p:cNvSpPr>
                  <p:nvPr/>
                </p:nvSpPr>
                <p:spPr bwMode="auto">
                  <a:xfrm>
                    <a:off x="1356" y="2187"/>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9016" name="AutoShape 48"/>
                  <p:cNvSpPr>
                    <a:spLocks noChangeArrowheads="1"/>
                  </p:cNvSpPr>
                  <p:nvPr/>
                </p:nvSpPr>
                <p:spPr bwMode="auto">
                  <a:xfrm>
                    <a:off x="1426" y="2116"/>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9014" name="AutoShape 49"/>
                <p:cNvSpPr>
                  <a:spLocks noChangeArrowheads="1"/>
                </p:cNvSpPr>
                <p:nvPr/>
              </p:nvSpPr>
              <p:spPr bwMode="auto">
                <a:xfrm>
                  <a:off x="1418" y="2220"/>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9000" name="Group 50"/>
              <p:cNvGrpSpPr>
                <a:grpSpLocks/>
              </p:cNvGrpSpPr>
              <p:nvPr/>
            </p:nvGrpSpPr>
            <p:grpSpPr bwMode="auto">
              <a:xfrm>
                <a:off x="1657" y="2116"/>
                <a:ext cx="378" cy="448"/>
                <a:chOff x="1657" y="2116"/>
                <a:chExt cx="378" cy="448"/>
              </a:xfrm>
            </p:grpSpPr>
            <p:grpSp>
              <p:nvGrpSpPr>
                <p:cNvPr id="39008" name="Group 51"/>
                <p:cNvGrpSpPr>
                  <a:grpSpLocks/>
                </p:cNvGrpSpPr>
                <p:nvPr/>
              </p:nvGrpSpPr>
              <p:grpSpPr bwMode="auto">
                <a:xfrm>
                  <a:off x="1657" y="2116"/>
                  <a:ext cx="378" cy="448"/>
                  <a:chOff x="1657" y="2116"/>
                  <a:chExt cx="378" cy="448"/>
                </a:xfrm>
              </p:grpSpPr>
              <p:sp>
                <p:nvSpPr>
                  <p:cNvPr id="39011" name="AutoShape 52"/>
                  <p:cNvSpPr>
                    <a:spLocks noChangeArrowheads="1"/>
                  </p:cNvSpPr>
                  <p:nvPr/>
                </p:nvSpPr>
                <p:spPr bwMode="auto">
                  <a:xfrm>
                    <a:off x="1657" y="2187"/>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9012" name="AutoShape 53"/>
                  <p:cNvSpPr>
                    <a:spLocks noChangeArrowheads="1"/>
                  </p:cNvSpPr>
                  <p:nvPr/>
                </p:nvSpPr>
                <p:spPr bwMode="auto">
                  <a:xfrm>
                    <a:off x="1743" y="2116"/>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9009" name="Oval 54"/>
                <p:cNvSpPr>
                  <a:spLocks noChangeArrowheads="1"/>
                </p:cNvSpPr>
                <p:nvPr/>
              </p:nvSpPr>
              <p:spPr bwMode="auto">
                <a:xfrm>
                  <a:off x="1772" y="2152"/>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9010" name="AutoShape 55"/>
                <p:cNvSpPr>
                  <a:spLocks noChangeArrowheads="1"/>
                </p:cNvSpPr>
                <p:nvPr/>
              </p:nvSpPr>
              <p:spPr bwMode="auto">
                <a:xfrm>
                  <a:off x="1704" y="2362"/>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9001" name="Freeform 56"/>
              <p:cNvSpPr>
                <a:spLocks/>
              </p:cNvSpPr>
              <p:nvPr/>
            </p:nvSpPr>
            <p:spPr bwMode="auto">
              <a:xfrm>
                <a:off x="2221" y="2345"/>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9002" name="Rectangle 57"/>
              <p:cNvSpPr>
                <a:spLocks noChangeArrowheads="1"/>
              </p:cNvSpPr>
              <p:nvPr/>
            </p:nvSpPr>
            <p:spPr bwMode="auto">
              <a:xfrm>
                <a:off x="2217" y="2345"/>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03" name="Rectangle 58"/>
              <p:cNvSpPr>
                <a:spLocks noChangeArrowheads="1"/>
              </p:cNvSpPr>
              <p:nvPr/>
            </p:nvSpPr>
            <p:spPr bwMode="auto">
              <a:xfrm>
                <a:off x="2224" y="2426"/>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9004" name="Rectangle 59"/>
              <p:cNvSpPr>
                <a:spLocks noChangeArrowheads="1"/>
              </p:cNvSpPr>
              <p:nvPr/>
            </p:nvSpPr>
            <p:spPr bwMode="auto">
              <a:xfrm>
                <a:off x="2041" y="2426"/>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9005" name="Group 60"/>
              <p:cNvGrpSpPr>
                <a:grpSpLocks/>
              </p:cNvGrpSpPr>
              <p:nvPr/>
            </p:nvGrpSpPr>
            <p:grpSpPr bwMode="auto">
              <a:xfrm>
                <a:off x="2039" y="2173"/>
                <a:ext cx="194" cy="364"/>
                <a:chOff x="2039" y="2173"/>
                <a:chExt cx="194" cy="364"/>
              </a:xfrm>
            </p:grpSpPr>
            <p:sp>
              <p:nvSpPr>
                <p:cNvPr id="39006" name="Oval 61"/>
                <p:cNvSpPr>
                  <a:spLocks noChangeArrowheads="1"/>
                </p:cNvSpPr>
                <p:nvPr/>
              </p:nvSpPr>
              <p:spPr bwMode="auto">
                <a:xfrm>
                  <a:off x="2115" y="2173"/>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9007" name="Freeform 62"/>
                <p:cNvSpPr>
                  <a:spLocks/>
                </p:cNvSpPr>
                <p:nvPr/>
              </p:nvSpPr>
              <p:spPr bwMode="auto">
                <a:xfrm>
                  <a:off x="2039" y="2241"/>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1" name="Group 63"/>
            <p:cNvGrpSpPr>
              <a:grpSpLocks/>
            </p:cNvGrpSpPr>
            <p:nvPr/>
          </p:nvGrpSpPr>
          <p:grpSpPr bwMode="auto">
            <a:xfrm>
              <a:off x="1772" y="2604"/>
              <a:ext cx="967" cy="448"/>
              <a:chOff x="1772" y="2604"/>
              <a:chExt cx="967" cy="448"/>
            </a:xfrm>
          </p:grpSpPr>
          <p:grpSp>
            <p:nvGrpSpPr>
              <p:cNvPr id="38981" name="Group 64"/>
              <p:cNvGrpSpPr>
                <a:grpSpLocks/>
              </p:cNvGrpSpPr>
              <p:nvPr/>
            </p:nvGrpSpPr>
            <p:grpSpPr bwMode="auto">
              <a:xfrm>
                <a:off x="1772" y="2604"/>
                <a:ext cx="305" cy="448"/>
                <a:chOff x="1772" y="2604"/>
                <a:chExt cx="305" cy="448"/>
              </a:xfrm>
            </p:grpSpPr>
            <p:grpSp>
              <p:nvGrpSpPr>
                <p:cNvPr id="38995" name="Group 65"/>
                <p:cNvGrpSpPr>
                  <a:grpSpLocks/>
                </p:cNvGrpSpPr>
                <p:nvPr/>
              </p:nvGrpSpPr>
              <p:grpSpPr bwMode="auto">
                <a:xfrm>
                  <a:off x="1772" y="2604"/>
                  <a:ext cx="305" cy="448"/>
                  <a:chOff x="1772" y="2604"/>
                  <a:chExt cx="305" cy="448"/>
                </a:xfrm>
              </p:grpSpPr>
              <p:sp>
                <p:nvSpPr>
                  <p:cNvPr id="38997" name="AutoShape 66"/>
                  <p:cNvSpPr>
                    <a:spLocks noChangeArrowheads="1"/>
                  </p:cNvSpPr>
                  <p:nvPr/>
                </p:nvSpPr>
                <p:spPr bwMode="auto">
                  <a:xfrm>
                    <a:off x="1772" y="2675"/>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8998" name="AutoShape 67"/>
                  <p:cNvSpPr>
                    <a:spLocks noChangeArrowheads="1"/>
                  </p:cNvSpPr>
                  <p:nvPr/>
                </p:nvSpPr>
                <p:spPr bwMode="auto">
                  <a:xfrm>
                    <a:off x="1842" y="2604"/>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8996" name="AutoShape 68"/>
                <p:cNvSpPr>
                  <a:spLocks noChangeArrowheads="1"/>
                </p:cNvSpPr>
                <p:nvPr/>
              </p:nvSpPr>
              <p:spPr bwMode="auto">
                <a:xfrm>
                  <a:off x="1834" y="2708"/>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8982" name="Group 69"/>
              <p:cNvGrpSpPr>
                <a:grpSpLocks/>
              </p:cNvGrpSpPr>
              <p:nvPr/>
            </p:nvGrpSpPr>
            <p:grpSpPr bwMode="auto">
              <a:xfrm>
                <a:off x="2073" y="2604"/>
                <a:ext cx="378" cy="448"/>
                <a:chOff x="2073" y="2604"/>
                <a:chExt cx="378" cy="448"/>
              </a:xfrm>
            </p:grpSpPr>
            <p:grpSp>
              <p:nvGrpSpPr>
                <p:cNvPr id="38990" name="Group 70"/>
                <p:cNvGrpSpPr>
                  <a:grpSpLocks/>
                </p:cNvGrpSpPr>
                <p:nvPr/>
              </p:nvGrpSpPr>
              <p:grpSpPr bwMode="auto">
                <a:xfrm>
                  <a:off x="2073" y="2604"/>
                  <a:ext cx="378" cy="448"/>
                  <a:chOff x="2073" y="2604"/>
                  <a:chExt cx="378" cy="448"/>
                </a:xfrm>
              </p:grpSpPr>
              <p:sp>
                <p:nvSpPr>
                  <p:cNvPr id="38993" name="AutoShape 71"/>
                  <p:cNvSpPr>
                    <a:spLocks noChangeArrowheads="1"/>
                  </p:cNvSpPr>
                  <p:nvPr/>
                </p:nvSpPr>
                <p:spPr bwMode="auto">
                  <a:xfrm>
                    <a:off x="2073" y="2675"/>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8994" name="AutoShape 72"/>
                  <p:cNvSpPr>
                    <a:spLocks noChangeArrowheads="1"/>
                  </p:cNvSpPr>
                  <p:nvPr/>
                </p:nvSpPr>
                <p:spPr bwMode="auto">
                  <a:xfrm>
                    <a:off x="2159" y="2604"/>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8991" name="Oval 73"/>
                <p:cNvSpPr>
                  <a:spLocks noChangeArrowheads="1"/>
                </p:cNvSpPr>
                <p:nvPr/>
              </p:nvSpPr>
              <p:spPr bwMode="auto">
                <a:xfrm>
                  <a:off x="2188" y="2640"/>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8992" name="AutoShape 74"/>
                <p:cNvSpPr>
                  <a:spLocks noChangeArrowheads="1"/>
                </p:cNvSpPr>
                <p:nvPr/>
              </p:nvSpPr>
              <p:spPr bwMode="auto">
                <a:xfrm>
                  <a:off x="2120" y="2850"/>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8983" name="Freeform 75"/>
              <p:cNvSpPr>
                <a:spLocks/>
              </p:cNvSpPr>
              <p:nvPr/>
            </p:nvSpPr>
            <p:spPr bwMode="auto">
              <a:xfrm>
                <a:off x="2637" y="2833"/>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8984" name="Rectangle 76"/>
              <p:cNvSpPr>
                <a:spLocks noChangeArrowheads="1"/>
              </p:cNvSpPr>
              <p:nvPr/>
            </p:nvSpPr>
            <p:spPr bwMode="auto">
              <a:xfrm>
                <a:off x="2633" y="2833"/>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85" name="Rectangle 77"/>
              <p:cNvSpPr>
                <a:spLocks noChangeArrowheads="1"/>
              </p:cNvSpPr>
              <p:nvPr/>
            </p:nvSpPr>
            <p:spPr bwMode="auto">
              <a:xfrm>
                <a:off x="2640" y="2914"/>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86" name="Rectangle 78"/>
              <p:cNvSpPr>
                <a:spLocks noChangeArrowheads="1"/>
              </p:cNvSpPr>
              <p:nvPr/>
            </p:nvSpPr>
            <p:spPr bwMode="auto">
              <a:xfrm>
                <a:off x="2457" y="2914"/>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8987" name="Group 79"/>
              <p:cNvGrpSpPr>
                <a:grpSpLocks/>
              </p:cNvGrpSpPr>
              <p:nvPr/>
            </p:nvGrpSpPr>
            <p:grpSpPr bwMode="auto">
              <a:xfrm>
                <a:off x="2455" y="2661"/>
                <a:ext cx="194" cy="364"/>
                <a:chOff x="2455" y="2661"/>
                <a:chExt cx="194" cy="364"/>
              </a:xfrm>
            </p:grpSpPr>
            <p:sp>
              <p:nvSpPr>
                <p:cNvPr id="38988" name="Oval 80"/>
                <p:cNvSpPr>
                  <a:spLocks noChangeArrowheads="1"/>
                </p:cNvSpPr>
                <p:nvPr/>
              </p:nvSpPr>
              <p:spPr bwMode="auto">
                <a:xfrm>
                  <a:off x="2531" y="2661"/>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8989" name="Freeform 81"/>
                <p:cNvSpPr>
                  <a:spLocks/>
                </p:cNvSpPr>
                <p:nvPr/>
              </p:nvSpPr>
              <p:spPr bwMode="auto">
                <a:xfrm>
                  <a:off x="2455" y="2729"/>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nvGrpSpPr>
            <p:cNvPr id="38962" name="Group 82"/>
            <p:cNvGrpSpPr>
              <a:grpSpLocks/>
            </p:cNvGrpSpPr>
            <p:nvPr/>
          </p:nvGrpSpPr>
          <p:grpSpPr bwMode="auto">
            <a:xfrm>
              <a:off x="2188" y="3052"/>
              <a:ext cx="967" cy="448"/>
              <a:chOff x="2188" y="3052"/>
              <a:chExt cx="967" cy="448"/>
            </a:xfrm>
          </p:grpSpPr>
          <p:grpSp>
            <p:nvGrpSpPr>
              <p:cNvPr id="38963" name="Group 83"/>
              <p:cNvGrpSpPr>
                <a:grpSpLocks/>
              </p:cNvGrpSpPr>
              <p:nvPr/>
            </p:nvGrpSpPr>
            <p:grpSpPr bwMode="auto">
              <a:xfrm>
                <a:off x="2188" y="3052"/>
                <a:ext cx="305" cy="448"/>
                <a:chOff x="2188" y="3052"/>
                <a:chExt cx="305" cy="448"/>
              </a:xfrm>
            </p:grpSpPr>
            <p:grpSp>
              <p:nvGrpSpPr>
                <p:cNvPr id="38977" name="Group 84"/>
                <p:cNvGrpSpPr>
                  <a:grpSpLocks/>
                </p:cNvGrpSpPr>
                <p:nvPr/>
              </p:nvGrpSpPr>
              <p:grpSpPr bwMode="auto">
                <a:xfrm>
                  <a:off x="2188" y="3052"/>
                  <a:ext cx="305" cy="448"/>
                  <a:chOff x="2188" y="3052"/>
                  <a:chExt cx="305" cy="448"/>
                </a:xfrm>
              </p:grpSpPr>
              <p:sp>
                <p:nvSpPr>
                  <p:cNvPr id="38979" name="AutoShape 85"/>
                  <p:cNvSpPr>
                    <a:spLocks noChangeArrowheads="1"/>
                  </p:cNvSpPr>
                  <p:nvPr/>
                </p:nvSpPr>
                <p:spPr bwMode="auto">
                  <a:xfrm>
                    <a:off x="2188" y="3123"/>
                    <a:ext cx="305" cy="377"/>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sp>
                <p:nvSpPr>
                  <p:cNvPr id="38980" name="AutoShape 86"/>
                  <p:cNvSpPr>
                    <a:spLocks noChangeArrowheads="1"/>
                  </p:cNvSpPr>
                  <p:nvPr/>
                </p:nvSpPr>
                <p:spPr bwMode="auto">
                  <a:xfrm>
                    <a:off x="2258" y="3052"/>
                    <a:ext cx="235" cy="78"/>
                  </a:xfrm>
                  <a:prstGeom prst="cube">
                    <a:avLst>
                      <a:gd name="adj" fmla="val 24995"/>
                    </a:avLst>
                  </a:prstGeom>
                  <a:solidFill>
                    <a:srgbClr val="F6BF69"/>
                  </a:solidFill>
                  <a:ln w="12700">
                    <a:solidFill>
                      <a:schemeClr val="tx1"/>
                    </a:solidFill>
                    <a:miter lim="800000"/>
                    <a:headEnd/>
                    <a:tailEnd/>
                  </a:ln>
                </p:spPr>
                <p:txBody>
                  <a:bodyPr wrap="none" anchor="ctr">
                    <a:prstTxWarp prst="textNoShape">
                      <a:avLst/>
                    </a:prstTxWarp>
                  </a:bodyPr>
                  <a:lstStyle/>
                  <a:p>
                    <a:endParaRPr lang="en-US"/>
                  </a:p>
                </p:txBody>
              </p:sp>
            </p:grpSp>
            <p:sp>
              <p:nvSpPr>
                <p:cNvPr id="38978" name="AutoShape 87"/>
                <p:cNvSpPr>
                  <a:spLocks noChangeArrowheads="1"/>
                </p:cNvSpPr>
                <p:nvPr/>
              </p:nvSpPr>
              <p:spPr bwMode="auto">
                <a:xfrm>
                  <a:off x="2250" y="3156"/>
                  <a:ext cx="158" cy="27"/>
                </a:xfrm>
                <a:prstGeom prst="parallelogram">
                  <a:avLst>
                    <a:gd name="adj" fmla="val 146269"/>
                  </a:avLst>
                </a:prstGeom>
                <a:solidFill>
                  <a:srgbClr val="F6BF69"/>
                </a:solidFill>
                <a:ln w="25400">
                  <a:solidFill>
                    <a:schemeClr val="tx1"/>
                  </a:solidFill>
                  <a:miter lim="800000"/>
                  <a:headEnd/>
                  <a:tailEnd/>
                </a:ln>
              </p:spPr>
              <p:txBody>
                <a:bodyPr wrap="none" anchor="ctr">
                  <a:prstTxWarp prst="textNoShape">
                    <a:avLst/>
                  </a:prstTxWarp>
                </a:bodyPr>
                <a:lstStyle/>
                <a:p>
                  <a:endParaRPr lang="en-US"/>
                </a:p>
              </p:txBody>
            </p:sp>
          </p:grpSp>
          <p:grpSp>
            <p:nvGrpSpPr>
              <p:cNvPr id="38964" name="Group 88"/>
              <p:cNvGrpSpPr>
                <a:grpSpLocks/>
              </p:cNvGrpSpPr>
              <p:nvPr/>
            </p:nvGrpSpPr>
            <p:grpSpPr bwMode="auto">
              <a:xfrm>
                <a:off x="2489" y="3052"/>
                <a:ext cx="378" cy="448"/>
                <a:chOff x="2489" y="3052"/>
                <a:chExt cx="378" cy="448"/>
              </a:xfrm>
            </p:grpSpPr>
            <p:grpSp>
              <p:nvGrpSpPr>
                <p:cNvPr id="38972" name="Group 89"/>
                <p:cNvGrpSpPr>
                  <a:grpSpLocks/>
                </p:cNvGrpSpPr>
                <p:nvPr/>
              </p:nvGrpSpPr>
              <p:grpSpPr bwMode="auto">
                <a:xfrm>
                  <a:off x="2489" y="3052"/>
                  <a:ext cx="378" cy="448"/>
                  <a:chOff x="2489" y="3052"/>
                  <a:chExt cx="378" cy="448"/>
                </a:xfrm>
              </p:grpSpPr>
              <p:sp>
                <p:nvSpPr>
                  <p:cNvPr id="38975" name="AutoShape 90"/>
                  <p:cNvSpPr>
                    <a:spLocks noChangeArrowheads="1"/>
                  </p:cNvSpPr>
                  <p:nvPr/>
                </p:nvSpPr>
                <p:spPr bwMode="auto">
                  <a:xfrm>
                    <a:off x="2489" y="3123"/>
                    <a:ext cx="378" cy="377"/>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sp>
                <p:nvSpPr>
                  <p:cNvPr id="38976" name="AutoShape 91"/>
                  <p:cNvSpPr>
                    <a:spLocks noChangeArrowheads="1"/>
                  </p:cNvSpPr>
                  <p:nvPr/>
                </p:nvSpPr>
                <p:spPr bwMode="auto">
                  <a:xfrm>
                    <a:off x="2575" y="3052"/>
                    <a:ext cx="292" cy="78"/>
                  </a:xfrm>
                  <a:prstGeom prst="cube">
                    <a:avLst>
                      <a:gd name="adj" fmla="val 24995"/>
                    </a:avLst>
                  </a:prstGeom>
                  <a:solidFill>
                    <a:srgbClr val="A2C1FE"/>
                  </a:solidFill>
                  <a:ln w="12700">
                    <a:solidFill>
                      <a:schemeClr val="tx1"/>
                    </a:solidFill>
                    <a:miter lim="800000"/>
                    <a:headEnd/>
                    <a:tailEnd/>
                  </a:ln>
                </p:spPr>
                <p:txBody>
                  <a:bodyPr wrap="none" anchor="ctr">
                    <a:prstTxWarp prst="textNoShape">
                      <a:avLst/>
                    </a:prstTxWarp>
                  </a:bodyPr>
                  <a:lstStyle/>
                  <a:p>
                    <a:endParaRPr lang="en-US"/>
                  </a:p>
                </p:txBody>
              </p:sp>
            </p:grpSp>
            <p:sp>
              <p:nvSpPr>
                <p:cNvPr id="38973" name="Oval 92"/>
                <p:cNvSpPr>
                  <a:spLocks noChangeArrowheads="1"/>
                </p:cNvSpPr>
                <p:nvPr/>
              </p:nvSpPr>
              <p:spPr bwMode="auto">
                <a:xfrm>
                  <a:off x="2604" y="3088"/>
                  <a:ext cx="49" cy="27"/>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38974" name="AutoShape 93"/>
                <p:cNvSpPr>
                  <a:spLocks noChangeArrowheads="1"/>
                </p:cNvSpPr>
                <p:nvPr/>
              </p:nvSpPr>
              <p:spPr bwMode="auto">
                <a:xfrm>
                  <a:off x="2536" y="3298"/>
                  <a:ext cx="198" cy="84"/>
                </a:xfrm>
                <a:prstGeom prst="octagon">
                  <a:avLst>
                    <a:gd name="adj" fmla="val 29282"/>
                  </a:avLst>
                </a:prstGeom>
                <a:solidFill>
                  <a:srgbClr val="A2C1FE"/>
                </a:solidFill>
                <a:ln w="25400">
                  <a:solidFill>
                    <a:schemeClr val="tx1"/>
                  </a:solidFill>
                  <a:miter lim="800000"/>
                  <a:headEnd/>
                  <a:tailEnd/>
                </a:ln>
              </p:spPr>
              <p:txBody>
                <a:bodyPr wrap="none" anchor="ctr">
                  <a:prstTxWarp prst="textNoShape">
                    <a:avLst/>
                  </a:prstTxWarp>
                </a:bodyPr>
                <a:lstStyle/>
                <a:p>
                  <a:endParaRPr lang="en-US"/>
                </a:p>
              </p:txBody>
            </p:sp>
          </p:grpSp>
          <p:sp>
            <p:nvSpPr>
              <p:cNvPr id="38965" name="Freeform 94"/>
              <p:cNvSpPr>
                <a:spLocks/>
              </p:cNvSpPr>
              <p:nvPr/>
            </p:nvSpPr>
            <p:spPr bwMode="auto">
              <a:xfrm>
                <a:off x="3053" y="3281"/>
                <a:ext cx="86" cy="192"/>
              </a:xfrm>
              <a:custGeom>
                <a:avLst/>
                <a:gdLst>
                  <a:gd name="T0" fmla="*/ 62 w 86"/>
                  <a:gd name="T1" fmla="*/ 0 h 192"/>
                  <a:gd name="T2" fmla="*/ 85 w 86"/>
                  <a:gd name="T3" fmla="*/ 0 h 192"/>
                  <a:gd name="T4" fmla="*/ 23 w 86"/>
                  <a:gd name="T5" fmla="*/ 191 h 192"/>
                  <a:gd name="T6" fmla="*/ 0 w 86"/>
                  <a:gd name="T7" fmla="*/ 191 h 192"/>
                  <a:gd name="T8" fmla="*/ 62 w 86"/>
                  <a:gd name="T9" fmla="*/ 0 h 192"/>
                  <a:gd name="T10" fmla="*/ 0 60000 65536"/>
                  <a:gd name="T11" fmla="*/ 0 60000 65536"/>
                  <a:gd name="T12" fmla="*/ 0 60000 65536"/>
                  <a:gd name="T13" fmla="*/ 0 60000 65536"/>
                  <a:gd name="T14" fmla="*/ 0 60000 65536"/>
                  <a:gd name="T15" fmla="*/ 0 w 86"/>
                  <a:gd name="T16" fmla="*/ 0 h 192"/>
                  <a:gd name="T17" fmla="*/ 86 w 86"/>
                  <a:gd name="T18" fmla="*/ 192 h 192"/>
                </a:gdLst>
                <a:ahLst/>
                <a:cxnLst>
                  <a:cxn ang="T10">
                    <a:pos x="T0" y="T1"/>
                  </a:cxn>
                  <a:cxn ang="T11">
                    <a:pos x="T2" y="T3"/>
                  </a:cxn>
                  <a:cxn ang="T12">
                    <a:pos x="T4" y="T5"/>
                  </a:cxn>
                  <a:cxn ang="T13">
                    <a:pos x="T6" y="T7"/>
                  </a:cxn>
                  <a:cxn ang="T14">
                    <a:pos x="T8" y="T9"/>
                  </a:cxn>
                </a:cxnLst>
                <a:rect l="T15" t="T16" r="T17" b="T18"/>
                <a:pathLst>
                  <a:path w="86" h="192">
                    <a:moveTo>
                      <a:pt x="62" y="0"/>
                    </a:moveTo>
                    <a:lnTo>
                      <a:pt x="85" y="0"/>
                    </a:lnTo>
                    <a:lnTo>
                      <a:pt x="23" y="191"/>
                    </a:lnTo>
                    <a:lnTo>
                      <a:pt x="0" y="191"/>
                    </a:lnTo>
                    <a:lnTo>
                      <a:pt x="62" y="0"/>
                    </a:lnTo>
                  </a:path>
                </a:pathLst>
              </a:custGeom>
              <a:solidFill>
                <a:srgbClr val="FC0128"/>
              </a:solidFill>
              <a:ln w="12700" cap="rnd">
                <a:noFill/>
                <a:round/>
                <a:headEnd/>
                <a:tailEnd/>
              </a:ln>
            </p:spPr>
            <p:txBody>
              <a:bodyPr>
                <a:prstTxWarp prst="textNoShape">
                  <a:avLst/>
                </a:prstTxWarp>
              </a:bodyPr>
              <a:lstStyle/>
              <a:p>
                <a:endParaRPr lang="en-US"/>
              </a:p>
            </p:txBody>
          </p:sp>
          <p:sp>
            <p:nvSpPr>
              <p:cNvPr id="38966" name="Rectangle 95"/>
              <p:cNvSpPr>
                <a:spLocks noChangeArrowheads="1"/>
              </p:cNvSpPr>
              <p:nvPr/>
            </p:nvSpPr>
            <p:spPr bwMode="auto">
              <a:xfrm>
                <a:off x="3049" y="3281"/>
                <a:ext cx="106"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67" name="Rectangle 96"/>
              <p:cNvSpPr>
                <a:spLocks noChangeArrowheads="1"/>
              </p:cNvSpPr>
              <p:nvPr/>
            </p:nvSpPr>
            <p:spPr bwMode="auto">
              <a:xfrm>
                <a:off x="3056" y="3362"/>
                <a:ext cx="82" cy="16"/>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sp>
            <p:nvSpPr>
              <p:cNvPr id="38968" name="Rectangle 97"/>
              <p:cNvSpPr>
                <a:spLocks noChangeArrowheads="1"/>
              </p:cNvSpPr>
              <p:nvPr/>
            </p:nvSpPr>
            <p:spPr bwMode="auto">
              <a:xfrm>
                <a:off x="2873" y="3362"/>
                <a:ext cx="103" cy="11"/>
              </a:xfrm>
              <a:prstGeom prst="rect">
                <a:avLst/>
              </a:prstGeom>
              <a:solidFill>
                <a:srgbClr val="FC0128"/>
              </a:solidFill>
              <a:ln w="12700">
                <a:noFill/>
                <a:miter lim="800000"/>
                <a:headEnd/>
                <a:tailEnd/>
              </a:ln>
            </p:spPr>
            <p:txBody>
              <a:bodyPr wrap="none" anchor="ctr">
                <a:prstTxWarp prst="textNoShape">
                  <a:avLst/>
                </a:prstTxWarp>
              </a:bodyPr>
              <a:lstStyle/>
              <a:p>
                <a:endParaRPr lang="en-US"/>
              </a:p>
            </p:txBody>
          </p:sp>
          <p:grpSp>
            <p:nvGrpSpPr>
              <p:cNvPr id="38969" name="Group 98"/>
              <p:cNvGrpSpPr>
                <a:grpSpLocks/>
              </p:cNvGrpSpPr>
              <p:nvPr/>
            </p:nvGrpSpPr>
            <p:grpSpPr bwMode="auto">
              <a:xfrm>
                <a:off x="2871" y="3109"/>
                <a:ext cx="194" cy="364"/>
                <a:chOff x="2871" y="3109"/>
                <a:chExt cx="194" cy="364"/>
              </a:xfrm>
            </p:grpSpPr>
            <p:sp>
              <p:nvSpPr>
                <p:cNvPr id="38970" name="Oval 99"/>
                <p:cNvSpPr>
                  <a:spLocks noChangeArrowheads="1"/>
                </p:cNvSpPr>
                <p:nvPr/>
              </p:nvSpPr>
              <p:spPr bwMode="auto">
                <a:xfrm>
                  <a:off x="2947" y="3109"/>
                  <a:ext cx="48" cy="48"/>
                </a:xfrm>
                <a:prstGeom prst="ellipse">
                  <a:avLst/>
                </a:prstGeom>
                <a:solidFill>
                  <a:srgbClr val="FC0128"/>
                </a:solidFill>
                <a:ln w="12700">
                  <a:solidFill>
                    <a:srgbClr val="000000"/>
                  </a:solidFill>
                  <a:round/>
                  <a:headEnd/>
                  <a:tailEnd/>
                </a:ln>
              </p:spPr>
              <p:txBody>
                <a:bodyPr wrap="none" anchor="ctr">
                  <a:prstTxWarp prst="textNoShape">
                    <a:avLst/>
                  </a:prstTxWarp>
                </a:bodyPr>
                <a:lstStyle/>
                <a:p>
                  <a:endParaRPr lang="en-US"/>
                </a:p>
              </p:txBody>
            </p:sp>
            <p:sp>
              <p:nvSpPr>
                <p:cNvPr id="38971" name="Freeform 100"/>
                <p:cNvSpPr>
                  <a:spLocks/>
                </p:cNvSpPr>
                <p:nvPr/>
              </p:nvSpPr>
              <p:spPr bwMode="auto">
                <a:xfrm>
                  <a:off x="2871" y="3177"/>
                  <a:ext cx="194" cy="296"/>
                </a:xfrm>
                <a:custGeom>
                  <a:avLst/>
                  <a:gdLst>
                    <a:gd name="T0" fmla="*/ 2 w 194"/>
                    <a:gd name="T1" fmla="*/ 137 h 296"/>
                    <a:gd name="T2" fmla="*/ 1 w 194"/>
                    <a:gd name="T3" fmla="*/ 140 h 296"/>
                    <a:gd name="T4" fmla="*/ 0 w 194"/>
                    <a:gd name="T5" fmla="*/ 145 h 296"/>
                    <a:gd name="T6" fmla="*/ 0 w 194"/>
                    <a:gd name="T7" fmla="*/ 150 h 296"/>
                    <a:gd name="T8" fmla="*/ 2 w 194"/>
                    <a:gd name="T9" fmla="*/ 155 h 296"/>
                    <a:gd name="T10" fmla="*/ 4 w 194"/>
                    <a:gd name="T11" fmla="*/ 159 h 296"/>
                    <a:gd name="T12" fmla="*/ 8 w 194"/>
                    <a:gd name="T13" fmla="*/ 163 h 296"/>
                    <a:gd name="T14" fmla="*/ 12 w 194"/>
                    <a:gd name="T15" fmla="*/ 165 h 296"/>
                    <a:gd name="T16" fmla="*/ 16 w 194"/>
                    <a:gd name="T17" fmla="*/ 166 h 296"/>
                    <a:gd name="T18" fmla="*/ 21 w 194"/>
                    <a:gd name="T19" fmla="*/ 166 h 296"/>
                    <a:gd name="T20" fmla="*/ 126 w 194"/>
                    <a:gd name="T21" fmla="*/ 295 h 296"/>
                    <a:gd name="T22" fmla="*/ 159 w 194"/>
                    <a:gd name="T23" fmla="*/ 142 h 296"/>
                    <a:gd name="T24" fmla="*/ 159 w 194"/>
                    <a:gd name="T25" fmla="*/ 138 h 296"/>
                    <a:gd name="T26" fmla="*/ 157 w 194"/>
                    <a:gd name="T27" fmla="*/ 136 h 296"/>
                    <a:gd name="T28" fmla="*/ 154 w 194"/>
                    <a:gd name="T29" fmla="*/ 133 h 296"/>
                    <a:gd name="T30" fmla="*/ 152 w 194"/>
                    <a:gd name="T31" fmla="*/ 131 h 296"/>
                    <a:gd name="T32" fmla="*/ 148 w 194"/>
                    <a:gd name="T33" fmla="*/ 130 h 296"/>
                    <a:gd name="T34" fmla="*/ 144 w 194"/>
                    <a:gd name="T35" fmla="*/ 129 h 296"/>
                    <a:gd name="T36" fmla="*/ 140 w 194"/>
                    <a:gd name="T37" fmla="*/ 129 h 296"/>
                    <a:gd name="T38" fmla="*/ 137 w 194"/>
                    <a:gd name="T39" fmla="*/ 129 h 296"/>
                    <a:gd name="T40" fmla="*/ 93 w 194"/>
                    <a:gd name="T41" fmla="*/ 75 h 296"/>
                    <a:gd name="T42" fmla="*/ 179 w 194"/>
                    <a:gd name="T43" fmla="*/ 93 h 296"/>
                    <a:gd name="T44" fmla="*/ 183 w 194"/>
                    <a:gd name="T45" fmla="*/ 92 h 296"/>
                    <a:gd name="T46" fmla="*/ 185 w 194"/>
                    <a:gd name="T47" fmla="*/ 91 h 296"/>
                    <a:gd name="T48" fmla="*/ 189 w 194"/>
                    <a:gd name="T49" fmla="*/ 89 h 296"/>
                    <a:gd name="T50" fmla="*/ 191 w 194"/>
                    <a:gd name="T51" fmla="*/ 86 h 296"/>
                    <a:gd name="T52" fmla="*/ 192 w 194"/>
                    <a:gd name="T53" fmla="*/ 83 h 296"/>
                    <a:gd name="T54" fmla="*/ 193 w 194"/>
                    <a:gd name="T55" fmla="*/ 78 h 296"/>
                    <a:gd name="T56" fmla="*/ 192 w 194"/>
                    <a:gd name="T57" fmla="*/ 74 h 296"/>
                    <a:gd name="T58" fmla="*/ 190 w 194"/>
                    <a:gd name="T59" fmla="*/ 70 h 296"/>
                    <a:gd name="T60" fmla="*/ 188 w 194"/>
                    <a:gd name="T61" fmla="*/ 68 h 296"/>
                    <a:gd name="T62" fmla="*/ 184 w 194"/>
                    <a:gd name="T63" fmla="*/ 65 h 296"/>
                    <a:gd name="T64" fmla="*/ 181 w 194"/>
                    <a:gd name="T65" fmla="*/ 64 h 296"/>
                    <a:gd name="T66" fmla="*/ 122 w 194"/>
                    <a:gd name="T67" fmla="*/ 64 h 296"/>
                    <a:gd name="T68" fmla="*/ 112 w 194"/>
                    <a:gd name="T69" fmla="*/ 42 h 296"/>
                    <a:gd name="T70" fmla="*/ 113 w 194"/>
                    <a:gd name="T71" fmla="*/ 37 h 296"/>
                    <a:gd name="T72" fmla="*/ 114 w 194"/>
                    <a:gd name="T73" fmla="*/ 30 h 296"/>
                    <a:gd name="T74" fmla="*/ 114 w 194"/>
                    <a:gd name="T75" fmla="*/ 24 h 296"/>
                    <a:gd name="T76" fmla="*/ 112 w 194"/>
                    <a:gd name="T77" fmla="*/ 19 h 296"/>
                    <a:gd name="T78" fmla="*/ 110 w 194"/>
                    <a:gd name="T79" fmla="*/ 15 h 296"/>
                    <a:gd name="T80" fmla="*/ 107 w 194"/>
                    <a:gd name="T81" fmla="*/ 10 h 296"/>
                    <a:gd name="T82" fmla="*/ 103 w 194"/>
                    <a:gd name="T83" fmla="*/ 7 h 296"/>
                    <a:gd name="T84" fmla="*/ 98 w 194"/>
                    <a:gd name="T85" fmla="*/ 3 h 296"/>
                    <a:gd name="T86" fmla="*/ 93 w 194"/>
                    <a:gd name="T87" fmla="*/ 1 h 296"/>
                    <a:gd name="T88" fmla="*/ 87 w 194"/>
                    <a:gd name="T89" fmla="*/ 0 h 296"/>
                    <a:gd name="T90" fmla="*/ 81 w 194"/>
                    <a:gd name="T91" fmla="*/ 0 h 296"/>
                    <a:gd name="T92" fmla="*/ 75 w 194"/>
                    <a:gd name="T93" fmla="*/ 1 h 296"/>
                    <a:gd name="T94" fmla="*/ 69 w 194"/>
                    <a:gd name="T95" fmla="*/ 3 h 296"/>
                    <a:gd name="T96" fmla="*/ 63 w 194"/>
                    <a:gd name="T97" fmla="*/ 6 h 296"/>
                    <a:gd name="T98" fmla="*/ 59 w 194"/>
                    <a:gd name="T99" fmla="*/ 11 h 296"/>
                    <a:gd name="T100" fmla="*/ 55 w 194"/>
                    <a:gd name="T101" fmla="*/ 17 h 296"/>
                    <a:gd name="T102" fmla="*/ 53 w 194"/>
                    <a:gd name="T103" fmla="*/ 23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96"/>
                    <a:gd name="T158" fmla="*/ 194 w 194"/>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96">
                      <a:moveTo>
                        <a:pt x="53" y="23"/>
                      </a:moveTo>
                      <a:lnTo>
                        <a:pt x="2" y="137"/>
                      </a:lnTo>
                      <a:lnTo>
                        <a:pt x="1" y="138"/>
                      </a:lnTo>
                      <a:lnTo>
                        <a:pt x="1" y="140"/>
                      </a:lnTo>
                      <a:lnTo>
                        <a:pt x="0" y="142"/>
                      </a:lnTo>
                      <a:lnTo>
                        <a:pt x="0" y="145"/>
                      </a:lnTo>
                      <a:lnTo>
                        <a:pt x="0" y="147"/>
                      </a:lnTo>
                      <a:lnTo>
                        <a:pt x="0" y="150"/>
                      </a:lnTo>
                      <a:lnTo>
                        <a:pt x="1" y="152"/>
                      </a:lnTo>
                      <a:lnTo>
                        <a:pt x="2" y="155"/>
                      </a:lnTo>
                      <a:lnTo>
                        <a:pt x="3" y="157"/>
                      </a:lnTo>
                      <a:lnTo>
                        <a:pt x="4" y="159"/>
                      </a:lnTo>
                      <a:lnTo>
                        <a:pt x="6" y="161"/>
                      </a:lnTo>
                      <a:lnTo>
                        <a:pt x="8" y="163"/>
                      </a:lnTo>
                      <a:lnTo>
                        <a:pt x="10" y="164"/>
                      </a:lnTo>
                      <a:lnTo>
                        <a:pt x="12" y="165"/>
                      </a:lnTo>
                      <a:lnTo>
                        <a:pt x="14" y="165"/>
                      </a:lnTo>
                      <a:lnTo>
                        <a:pt x="16" y="166"/>
                      </a:lnTo>
                      <a:lnTo>
                        <a:pt x="18" y="166"/>
                      </a:lnTo>
                      <a:lnTo>
                        <a:pt x="21" y="166"/>
                      </a:lnTo>
                      <a:lnTo>
                        <a:pt x="126" y="166"/>
                      </a:lnTo>
                      <a:lnTo>
                        <a:pt x="126" y="295"/>
                      </a:lnTo>
                      <a:lnTo>
                        <a:pt x="159" y="295"/>
                      </a:lnTo>
                      <a:lnTo>
                        <a:pt x="159" y="142"/>
                      </a:lnTo>
                      <a:lnTo>
                        <a:pt x="159" y="140"/>
                      </a:lnTo>
                      <a:lnTo>
                        <a:pt x="159" y="138"/>
                      </a:lnTo>
                      <a:lnTo>
                        <a:pt x="158" y="137"/>
                      </a:lnTo>
                      <a:lnTo>
                        <a:pt x="157" y="136"/>
                      </a:lnTo>
                      <a:lnTo>
                        <a:pt x="156" y="135"/>
                      </a:lnTo>
                      <a:lnTo>
                        <a:pt x="154" y="133"/>
                      </a:lnTo>
                      <a:lnTo>
                        <a:pt x="153" y="132"/>
                      </a:lnTo>
                      <a:lnTo>
                        <a:pt x="152" y="131"/>
                      </a:lnTo>
                      <a:lnTo>
                        <a:pt x="150" y="131"/>
                      </a:lnTo>
                      <a:lnTo>
                        <a:pt x="148" y="130"/>
                      </a:lnTo>
                      <a:lnTo>
                        <a:pt x="146" y="130"/>
                      </a:lnTo>
                      <a:lnTo>
                        <a:pt x="144" y="129"/>
                      </a:lnTo>
                      <a:lnTo>
                        <a:pt x="142" y="129"/>
                      </a:lnTo>
                      <a:lnTo>
                        <a:pt x="140" y="129"/>
                      </a:lnTo>
                      <a:lnTo>
                        <a:pt x="139" y="129"/>
                      </a:lnTo>
                      <a:lnTo>
                        <a:pt x="137" y="129"/>
                      </a:lnTo>
                      <a:lnTo>
                        <a:pt x="76" y="125"/>
                      </a:lnTo>
                      <a:lnTo>
                        <a:pt x="93" y="75"/>
                      </a:lnTo>
                      <a:lnTo>
                        <a:pt x="105" y="93"/>
                      </a:lnTo>
                      <a:lnTo>
                        <a:pt x="179" y="93"/>
                      </a:lnTo>
                      <a:lnTo>
                        <a:pt x="181" y="92"/>
                      </a:lnTo>
                      <a:lnTo>
                        <a:pt x="183" y="92"/>
                      </a:lnTo>
                      <a:lnTo>
                        <a:pt x="184" y="91"/>
                      </a:lnTo>
                      <a:lnTo>
                        <a:pt x="185" y="91"/>
                      </a:lnTo>
                      <a:lnTo>
                        <a:pt x="187" y="90"/>
                      </a:lnTo>
                      <a:lnTo>
                        <a:pt x="189" y="89"/>
                      </a:lnTo>
                      <a:lnTo>
                        <a:pt x="190" y="87"/>
                      </a:lnTo>
                      <a:lnTo>
                        <a:pt x="191" y="86"/>
                      </a:lnTo>
                      <a:lnTo>
                        <a:pt x="192" y="84"/>
                      </a:lnTo>
                      <a:lnTo>
                        <a:pt x="192" y="83"/>
                      </a:lnTo>
                      <a:lnTo>
                        <a:pt x="193" y="81"/>
                      </a:lnTo>
                      <a:lnTo>
                        <a:pt x="193" y="78"/>
                      </a:lnTo>
                      <a:lnTo>
                        <a:pt x="193" y="76"/>
                      </a:lnTo>
                      <a:lnTo>
                        <a:pt x="192" y="74"/>
                      </a:lnTo>
                      <a:lnTo>
                        <a:pt x="191" y="72"/>
                      </a:lnTo>
                      <a:lnTo>
                        <a:pt x="190" y="70"/>
                      </a:lnTo>
                      <a:lnTo>
                        <a:pt x="189" y="69"/>
                      </a:lnTo>
                      <a:lnTo>
                        <a:pt x="188" y="68"/>
                      </a:lnTo>
                      <a:lnTo>
                        <a:pt x="186" y="66"/>
                      </a:lnTo>
                      <a:lnTo>
                        <a:pt x="184" y="65"/>
                      </a:lnTo>
                      <a:lnTo>
                        <a:pt x="184" y="64"/>
                      </a:lnTo>
                      <a:lnTo>
                        <a:pt x="181" y="64"/>
                      </a:lnTo>
                      <a:lnTo>
                        <a:pt x="179" y="64"/>
                      </a:lnTo>
                      <a:lnTo>
                        <a:pt x="122" y="64"/>
                      </a:lnTo>
                      <a:lnTo>
                        <a:pt x="110" y="44"/>
                      </a:lnTo>
                      <a:lnTo>
                        <a:pt x="112" y="42"/>
                      </a:lnTo>
                      <a:lnTo>
                        <a:pt x="113" y="39"/>
                      </a:lnTo>
                      <a:lnTo>
                        <a:pt x="113" y="37"/>
                      </a:lnTo>
                      <a:lnTo>
                        <a:pt x="114" y="34"/>
                      </a:lnTo>
                      <a:lnTo>
                        <a:pt x="114" y="30"/>
                      </a:lnTo>
                      <a:lnTo>
                        <a:pt x="114" y="28"/>
                      </a:lnTo>
                      <a:lnTo>
                        <a:pt x="114" y="24"/>
                      </a:lnTo>
                      <a:lnTo>
                        <a:pt x="113" y="22"/>
                      </a:lnTo>
                      <a:lnTo>
                        <a:pt x="112" y="19"/>
                      </a:lnTo>
                      <a:lnTo>
                        <a:pt x="111" y="17"/>
                      </a:lnTo>
                      <a:lnTo>
                        <a:pt x="110" y="15"/>
                      </a:lnTo>
                      <a:lnTo>
                        <a:pt x="109" y="13"/>
                      </a:lnTo>
                      <a:lnTo>
                        <a:pt x="107" y="10"/>
                      </a:lnTo>
                      <a:lnTo>
                        <a:pt x="105" y="9"/>
                      </a:lnTo>
                      <a:lnTo>
                        <a:pt x="103" y="7"/>
                      </a:lnTo>
                      <a:lnTo>
                        <a:pt x="101" y="5"/>
                      </a:lnTo>
                      <a:lnTo>
                        <a:pt x="98" y="3"/>
                      </a:lnTo>
                      <a:lnTo>
                        <a:pt x="96" y="3"/>
                      </a:lnTo>
                      <a:lnTo>
                        <a:pt x="93" y="1"/>
                      </a:lnTo>
                      <a:lnTo>
                        <a:pt x="90" y="1"/>
                      </a:lnTo>
                      <a:lnTo>
                        <a:pt x="87" y="0"/>
                      </a:lnTo>
                      <a:lnTo>
                        <a:pt x="84" y="0"/>
                      </a:lnTo>
                      <a:lnTo>
                        <a:pt x="81" y="0"/>
                      </a:lnTo>
                      <a:lnTo>
                        <a:pt x="78" y="0"/>
                      </a:lnTo>
                      <a:lnTo>
                        <a:pt x="75" y="1"/>
                      </a:lnTo>
                      <a:lnTo>
                        <a:pt x="72" y="2"/>
                      </a:lnTo>
                      <a:lnTo>
                        <a:pt x="69" y="3"/>
                      </a:lnTo>
                      <a:lnTo>
                        <a:pt x="66" y="4"/>
                      </a:lnTo>
                      <a:lnTo>
                        <a:pt x="63" y="6"/>
                      </a:lnTo>
                      <a:lnTo>
                        <a:pt x="61" y="9"/>
                      </a:lnTo>
                      <a:lnTo>
                        <a:pt x="59" y="11"/>
                      </a:lnTo>
                      <a:lnTo>
                        <a:pt x="57" y="13"/>
                      </a:lnTo>
                      <a:lnTo>
                        <a:pt x="55" y="17"/>
                      </a:lnTo>
                      <a:lnTo>
                        <a:pt x="53" y="19"/>
                      </a:lnTo>
                      <a:lnTo>
                        <a:pt x="53" y="23"/>
                      </a:lnTo>
                    </a:path>
                  </a:pathLst>
                </a:custGeom>
                <a:solidFill>
                  <a:srgbClr val="FC0128"/>
                </a:solidFill>
                <a:ln w="127000" cap="rnd">
                  <a:noFill/>
                  <a:round/>
                  <a:headEnd/>
                  <a:tailEnd/>
                </a:ln>
              </p:spPr>
              <p:txBody>
                <a:bodyPr>
                  <a:prstTxWarp prst="textNoShape">
                    <a:avLst/>
                  </a:prstTxWarp>
                </a:bodyPr>
                <a:lstStyle/>
                <a:p>
                  <a:endParaRPr lang="en-US"/>
                </a:p>
              </p:txBody>
            </p:sp>
          </p:grpSp>
        </p:grpSp>
      </p:grpSp>
      <p:sp>
        <p:nvSpPr>
          <p:cNvPr id="38929" name="Rectangle 101"/>
          <p:cNvSpPr>
            <a:spLocks noChangeArrowheads="1"/>
          </p:cNvSpPr>
          <p:nvPr/>
        </p:nvSpPr>
        <p:spPr bwMode="auto">
          <a:xfrm>
            <a:off x="0" y="2392363"/>
            <a:ext cx="358775" cy="28352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i="1"/>
              <a:t>T</a:t>
            </a:r>
          </a:p>
          <a:p>
            <a:pPr algn="ctr"/>
            <a:r>
              <a:rPr lang="en-US" sz="1800" i="1"/>
              <a:t>a</a:t>
            </a:r>
          </a:p>
          <a:p>
            <a:pPr algn="ctr"/>
            <a:r>
              <a:rPr lang="en-US" sz="1800" i="1"/>
              <a:t>s</a:t>
            </a:r>
          </a:p>
          <a:p>
            <a:pPr algn="ctr"/>
            <a:r>
              <a:rPr lang="en-US" sz="1800" i="1"/>
              <a:t>k</a:t>
            </a:r>
          </a:p>
          <a:p>
            <a:pPr algn="ctr"/>
            <a:endParaRPr lang="en-US" sz="1800" i="1"/>
          </a:p>
          <a:p>
            <a:pPr algn="ctr"/>
            <a:r>
              <a:rPr lang="en-US" sz="1800" i="1"/>
              <a:t>O</a:t>
            </a:r>
          </a:p>
          <a:p>
            <a:pPr algn="ctr"/>
            <a:r>
              <a:rPr lang="en-US" sz="1800" i="1"/>
              <a:t>r</a:t>
            </a:r>
          </a:p>
          <a:p>
            <a:pPr algn="ctr"/>
            <a:r>
              <a:rPr lang="en-US" sz="1800" i="1"/>
              <a:t>d</a:t>
            </a:r>
          </a:p>
          <a:p>
            <a:pPr algn="ctr"/>
            <a:r>
              <a:rPr lang="en-US" sz="1800" i="1"/>
              <a:t>e</a:t>
            </a:r>
          </a:p>
          <a:p>
            <a:pPr algn="ctr"/>
            <a:r>
              <a:rPr lang="en-US" sz="1800" i="1"/>
              <a:t>r</a:t>
            </a:r>
          </a:p>
        </p:txBody>
      </p:sp>
      <p:sp>
        <p:nvSpPr>
          <p:cNvPr id="38930" name="Line 102"/>
          <p:cNvSpPr>
            <a:spLocks noChangeShapeType="1"/>
          </p:cNvSpPr>
          <p:nvPr/>
        </p:nvSpPr>
        <p:spPr bwMode="auto">
          <a:xfrm>
            <a:off x="484188" y="2249488"/>
            <a:ext cx="0" cy="30353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8931" name="Group 103"/>
          <p:cNvGrpSpPr>
            <a:grpSpLocks/>
          </p:cNvGrpSpPr>
          <p:nvPr/>
        </p:nvGrpSpPr>
        <p:grpSpPr bwMode="auto">
          <a:xfrm>
            <a:off x="1327150" y="1843088"/>
            <a:ext cx="3568700" cy="630237"/>
            <a:chOff x="931" y="1292"/>
            <a:chExt cx="2248" cy="397"/>
          </a:xfrm>
        </p:grpSpPr>
        <p:sp>
          <p:nvSpPr>
            <p:cNvPr id="38932" name="Rectangle 104"/>
            <p:cNvSpPr>
              <a:spLocks noChangeArrowheads="1"/>
            </p:cNvSpPr>
            <p:nvPr/>
          </p:nvSpPr>
          <p:spPr bwMode="auto">
            <a:xfrm>
              <a:off x="93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30</a:t>
              </a:r>
            </a:p>
          </p:txBody>
        </p:sp>
        <p:sp>
          <p:nvSpPr>
            <p:cNvPr id="38933" name="Line 105"/>
            <p:cNvSpPr>
              <a:spLocks noChangeShapeType="1"/>
            </p:cNvSpPr>
            <p:nvPr/>
          </p:nvSpPr>
          <p:spPr bwMode="auto">
            <a:xfrm>
              <a:off x="944"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34" name="Line 106"/>
            <p:cNvSpPr>
              <a:spLocks noChangeShapeType="1"/>
            </p:cNvSpPr>
            <p:nvPr/>
          </p:nvSpPr>
          <p:spPr bwMode="auto">
            <a:xfrm>
              <a:off x="12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38935" name="Group 107"/>
            <p:cNvGrpSpPr>
              <a:grpSpLocks/>
            </p:cNvGrpSpPr>
            <p:nvPr/>
          </p:nvGrpSpPr>
          <p:grpSpPr bwMode="auto">
            <a:xfrm>
              <a:off x="1280" y="1292"/>
              <a:ext cx="384" cy="397"/>
              <a:chOff x="1280" y="1292"/>
              <a:chExt cx="384" cy="397"/>
            </a:xfrm>
          </p:grpSpPr>
          <p:sp>
            <p:nvSpPr>
              <p:cNvPr id="38956" name="Line 108"/>
              <p:cNvSpPr>
                <a:spLocks noChangeShapeType="1"/>
              </p:cNvSpPr>
              <p:nvPr/>
            </p:nvSpPr>
            <p:spPr bwMode="auto">
              <a:xfrm>
                <a:off x="1280"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7" name="Rectangle 109"/>
              <p:cNvSpPr>
                <a:spLocks noChangeArrowheads="1"/>
              </p:cNvSpPr>
              <p:nvPr/>
            </p:nvSpPr>
            <p:spPr bwMode="auto">
              <a:xfrm>
                <a:off x="1299"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8" name="Line 110"/>
              <p:cNvSpPr>
                <a:spLocks noChangeShapeType="1"/>
              </p:cNvSpPr>
              <p:nvPr/>
            </p:nvSpPr>
            <p:spPr bwMode="auto">
              <a:xfrm>
                <a:off x="166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8936" name="Group 111"/>
            <p:cNvGrpSpPr>
              <a:grpSpLocks/>
            </p:cNvGrpSpPr>
            <p:nvPr/>
          </p:nvGrpSpPr>
          <p:grpSpPr bwMode="auto">
            <a:xfrm>
              <a:off x="1688" y="1292"/>
              <a:ext cx="384" cy="397"/>
              <a:chOff x="1688" y="1292"/>
              <a:chExt cx="384" cy="397"/>
            </a:xfrm>
          </p:grpSpPr>
          <p:sp>
            <p:nvSpPr>
              <p:cNvPr id="38953" name="Line 112"/>
              <p:cNvSpPr>
                <a:spLocks noChangeShapeType="1"/>
              </p:cNvSpPr>
              <p:nvPr/>
            </p:nvSpPr>
            <p:spPr bwMode="auto">
              <a:xfrm>
                <a:off x="1688"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4" name="Rectangle 113"/>
              <p:cNvSpPr>
                <a:spLocks noChangeArrowheads="1"/>
              </p:cNvSpPr>
              <p:nvPr/>
            </p:nvSpPr>
            <p:spPr bwMode="auto">
              <a:xfrm>
                <a:off x="1707"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5" name="Line 114"/>
              <p:cNvSpPr>
                <a:spLocks noChangeShapeType="1"/>
              </p:cNvSpPr>
              <p:nvPr/>
            </p:nvSpPr>
            <p:spPr bwMode="auto">
              <a:xfrm>
                <a:off x="2072"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38937" name="Group 115"/>
            <p:cNvGrpSpPr>
              <a:grpSpLocks/>
            </p:cNvGrpSpPr>
            <p:nvPr/>
          </p:nvGrpSpPr>
          <p:grpSpPr bwMode="auto">
            <a:xfrm>
              <a:off x="2096" y="1292"/>
              <a:ext cx="384" cy="397"/>
              <a:chOff x="2096" y="1292"/>
              <a:chExt cx="384" cy="397"/>
            </a:xfrm>
          </p:grpSpPr>
          <p:sp>
            <p:nvSpPr>
              <p:cNvPr id="38950" name="Line 116"/>
              <p:cNvSpPr>
                <a:spLocks noChangeShapeType="1"/>
              </p:cNvSpPr>
              <p:nvPr/>
            </p:nvSpPr>
            <p:spPr bwMode="auto">
              <a:xfrm>
                <a:off x="2096"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51" name="Rectangle 117"/>
              <p:cNvSpPr>
                <a:spLocks noChangeArrowheads="1"/>
              </p:cNvSpPr>
              <p:nvPr/>
            </p:nvSpPr>
            <p:spPr bwMode="auto">
              <a:xfrm>
                <a:off x="2115"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52" name="Line 118"/>
              <p:cNvSpPr>
                <a:spLocks noChangeShapeType="1"/>
              </p:cNvSpPr>
              <p:nvPr/>
            </p:nvSpPr>
            <p:spPr bwMode="auto">
              <a:xfrm>
                <a:off x="2480"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8938" name="Line 119"/>
            <p:cNvSpPr>
              <a:spLocks noChangeShapeType="1"/>
            </p:cNvSpPr>
            <p:nvPr/>
          </p:nvSpPr>
          <p:spPr bwMode="auto">
            <a:xfrm>
              <a:off x="2504" y="1400"/>
              <a:ext cx="360" cy="0"/>
            </a:xfrm>
            <a:prstGeom prst="line">
              <a:avLst/>
            </a:prstGeom>
            <a:noFill/>
            <a:ln w="50800">
              <a:solidFill>
                <a:srgbClr val="A2C1FE"/>
              </a:solidFill>
              <a:round/>
              <a:headEnd/>
              <a:tailEnd/>
            </a:ln>
          </p:spPr>
          <p:txBody>
            <a:bodyPr wrap="none" anchor="ctr">
              <a:prstTxWarp prst="textNoShape">
                <a:avLst/>
              </a:prstTxWarp>
            </a:bodyPr>
            <a:lstStyle/>
            <a:p>
              <a:endParaRPr lang="en-US"/>
            </a:p>
          </p:txBody>
        </p:sp>
        <p:sp>
          <p:nvSpPr>
            <p:cNvPr id="38939" name="Line 120"/>
            <p:cNvSpPr>
              <a:spLocks noChangeShapeType="1"/>
            </p:cNvSpPr>
            <p:nvPr/>
          </p:nvSpPr>
          <p:spPr bwMode="auto">
            <a:xfrm>
              <a:off x="29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0" name="Rectangle 121"/>
            <p:cNvSpPr>
              <a:spLocks noChangeArrowheads="1"/>
            </p:cNvSpPr>
            <p:nvPr/>
          </p:nvSpPr>
          <p:spPr bwMode="auto">
            <a:xfrm>
              <a:off x="2523"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40</a:t>
              </a:r>
            </a:p>
          </p:txBody>
        </p:sp>
        <p:sp>
          <p:nvSpPr>
            <p:cNvPr id="38941" name="Rectangle 122"/>
            <p:cNvSpPr>
              <a:spLocks noChangeArrowheads="1"/>
            </p:cNvSpPr>
            <p:nvPr/>
          </p:nvSpPr>
          <p:spPr bwMode="auto">
            <a:xfrm>
              <a:off x="2851" y="1403"/>
              <a:ext cx="328" cy="28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t>20</a:t>
              </a:r>
            </a:p>
          </p:txBody>
        </p:sp>
        <p:sp>
          <p:nvSpPr>
            <p:cNvPr id="38942" name="Line 123"/>
            <p:cNvSpPr>
              <a:spLocks noChangeShapeType="1"/>
            </p:cNvSpPr>
            <p:nvPr/>
          </p:nvSpPr>
          <p:spPr bwMode="auto">
            <a:xfrm>
              <a:off x="2888"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43" name="Line 124"/>
            <p:cNvSpPr>
              <a:spLocks noChangeShapeType="1"/>
            </p:cNvSpPr>
            <p:nvPr/>
          </p:nvSpPr>
          <p:spPr bwMode="auto">
            <a:xfrm>
              <a:off x="3144" y="1292"/>
              <a:ext cx="0" cy="19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944" name="Line 125"/>
            <p:cNvSpPr>
              <a:spLocks noChangeShapeType="1"/>
            </p:cNvSpPr>
            <p:nvPr/>
          </p:nvSpPr>
          <p:spPr bwMode="auto">
            <a:xfrm>
              <a:off x="1352"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5" name="Line 126"/>
            <p:cNvSpPr>
              <a:spLocks noChangeShapeType="1"/>
            </p:cNvSpPr>
            <p:nvPr/>
          </p:nvSpPr>
          <p:spPr bwMode="auto">
            <a:xfrm>
              <a:off x="1760"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6" name="Line 127"/>
            <p:cNvSpPr>
              <a:spLocks noChangeShapeType="1"/>
            </p:cNvSpPr>
            <p:nvPr/>
          </p:nvSpPr>
          <p:spPr bwMode="auto">
            <a:xfrm>
              <a:off x="2168" y="1368"/>
              <a:ext cx="288" cy="0"/>
            </a:xfrm>
            <a:prstGeom prst="line">
              <a:avLst/>
            </a:prstGeom>
            <a:noFill/>
            <a:ln w="50800">
              <a:solidFill>
                <a:srgbClr val="F6BF69"/>
              </a:solidFill>
              <a:round/>
              <a:headEnd/>
              <a:tailEnd/>
            </a:ln>
          </p:spPr>
          <p:txBody>
            <a:bodyPr wrap="none" anchor="ctr">
              <a:prstTxWarp prst="textNoShape">
                <a:avLst/>
              </a:prstTxWarp>
            </a:bodyPr>
            <a:lstStyle/>
            <a:p>
              <a:endParaRPr lang="en-US"/>
            </a:p>
          </p:txBody>
        </p:sp>
        <p:sp>
          <p:nvSpPr>
            <p:cNvPr id="38947" name="Line 128"/>
            <p:cNvSpPr>
              <a:spLocks noChangeShapeType="1"/>
            </p:cNvSpPr>
            <p:nvPr/>
          </p:nvSpPr>
          <p:spPr bwMode="auto">
            <a:xfrm>
              <a:off x="1688"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8" name="Line 129"/>
            <p:cNvSpPr>
              <a:spLocks noChangeShapeType="1"/>
            </p:cNvSpPr>
            <p:nvPr/>
          </p:nvSpPr>
          <p:spPr bwMode="auto">
            <a:xfrm>
              <a:off x="2096"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sp>
          <p:nvSpPr>
            <p:cNvPr id="38949" name="Line 130"/>
            <p:cNvSpPr>
              <a:spLocks noChangeShapeType="1"/>
            </p:cNvSpPr>
            <p:nvPr/>
          </p:nvSpPr>
          <p:spPr bwMode="auto">
            <a:xfrm>
              <a:off x="2504" y="1432"/>
              <a:ext cx="216" cy="0"/>
            </a:xfrm>
            <a:prstGeom prst="line">
              <a:avLst/>
            </a:prstGeom>
            <a:noFill/>
            <a:ln w="50800">
              <a:solidFill>
                <a:schemeClr val="hlink"/>
              </a:solidFill>
              <a:round/>
              <a:headEnd/>
              <a:tailEnd/>
            </a:ln>
          </p:spPr>
          <p:txBody>
            <a:bodyPr wrap="none" anchor="ctr">
              <a:prstTxWarp prst="textNoShape">
                <a:avLst/>
              </a:prstTxWarp>
            </a:bodyPr>
            <a:lstStyle/>
            <a:p>
              <a:endParaRPr lang="en-US"/>
            </a:p>
          </p:txBody>
        </p:sp>
      </p:grpSp>
      <p:sp>
        <p:nvSpPr>
          <p:cNvPr id="2" name="Slide Number Placeholder 1"/>
          <p:cNvSpPr>
            <a:spLocks noGrp="1"/>
          </p:cNvSpPr>
          <p:nvPr>
            <p:ph type="sldNum" sz="quarter" idx="4"/>
          </p:nvPr>
        </p:nvSpPr>
        <p:spPr/>
        <p:txBody>
          <a:bodyPr/>
          <a:lstStyle/>
          <a:p>
            <a:fld id="{CC2976BA-A1E0-3948-A6B4-B5BB26B47A07}" type="slidenum">
              <a:rPr lang="en-US" smtClean="0"/>
              <a:t>4</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1447800" y="5915025"/>
            <a:ext cx="6313488" cy="942975"/>
            <a:chOff x="1571" y="1820"/>
            <a:chExt cx="3977" cy="594"/>
          </a:xfrm>
        </p:grpSpPr>
        <p:sp>
          <p:nvSpPr>
            <p:cNvPr id="41023" name="Rectangle 3"/>
            <p:cNvSpPr>
              <a:spLocks noChangeArrowheads="1"/>
            </p:cNvSpPr>
            <p:nvPr/>
          </p:nvSpPr>
          <p:spPr bwMode="auto">
            <a:xfrm>
              <a:off x="1640" y="2024"/>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024" name="Group 4"/>
            <p:cNvGrpSpPr>
              <a:grpSpLocks/>
            </p:cNvGrpSpPr>
            <p:nvPr/>
          </p:nvGrpSpPr>
          <p:grpSpPr bwMode="auto">
            <a:xfrm>
              <a:off x="1636" y="2012"/>
              <a:ext cx="664" cy="210"/>
              <a:chOff x="1636" y="2012"/>
              <a:chExt cx="664" cy="210"/>
            </a:xfrm>
          </p:grpSpPr>
          <p:sp>
            <p:nvSpPr>
              <p:cNvPr id="41032" name="Rectangle 5"/>
              <p:cNvSpPr>
                <a:spLocks noChangeArrowheads="1"/>
              </p:cNvSpPr>
              <p:nvPr/>
            </p:nvSpPr>
            <p:spPr bwMode="auto">
              <a:xfrm>
                <a:off x="1636" y="202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33" name="Rectangle 6"/>
              <p:cNvSpPr>
                <a:spLocks noChangeArrowheads="1"/>
              </p:cNvSpPr>
              <p:nvPr/>
            </p:nvSpPr>
            <p:spPr bwMode="auto">
              <a:xfrm>
                <a:off x="1829" y="2012"/>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sp>
          <p:nvSpPr>
            <p:cNvPr id="41025" name="Rectangle 7"/>
            <p:cNvSpPr>
              <a:spLocks noChangeArrowheads="1"/>
            </p:cNvSpPr>
            <p:nvPr/>
          </p:nvSpPr>
          <p:spPr bwMode="auto">
            <a:xfrm>
              <a:off x="2308" y="2020"/>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6" name="Rectangle 8"/>
            <p:cNvSpPr>
              <a:spLocks noChangeArrowheads="1"/>
            </p:cNvSpPr>
            <p:nvPr/>
          </p:nvSpPr>
          <p:spPr bwMode="auto">
            <a:xfrm>
              <a:off x="3310" y="2012"/>
              <a:ext cx="99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target address</a:t>
              </a:r>
            </a:p>
          </p:txBody>
        </p:sp>
        <p:sp>
          <p:nvSpPr>
            <p:cNvPr id="41027" name="Rectangle 9"/>
            <p:cNvSpPr>
              <a:spLocks noChangeArrowheads="1"/>
            </p:cNvSpPr>
            <p:nvPr/>
          </p:nvSpPr>
          <p:spPr bwMode="auto">
            <a:xfrm>
              <a:off x="5363" y="1820"/>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1028" name="Rectangle 10"/>
            <p:cNvSpPr>
              <a:spLocks noChangeArrowheads="1"/>
            </p:cNvSpPr>
            <p:nvPr/>
          </p:nvSpPr>
          <p:spPr bwMode="auto">
            <a:xfrm>
              <a:off x="2099" y="1820"/>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1029" name="Rectangle 11"/>
            <p:cNvSpPr>
              <a:spLocks noChangeArrowheads="1"/>
            </p:cNvSpPr>
            <p:nvPr/>
          </p:nvSpPr>
          <p:spPr bwMode="auto">
            <a:xfrm>
              <a:off x="1571" y="1820"/>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sp>
          <p:nvSpPr>
            <p:cNvPr id="41030" name="Rectangle 12"/>
            <p:cNvSpPr>
              <a:spLocks noChangeArrowheads="1"/>
            </p:cNvSpPr>
            <p:nvPr/>
          </p:nvSpPr>
          <p:spPr bwMode="auto">
            <a:xfrm>
              <a:off x="1811" y="220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1031" name="Rectangle 13"/>
            <p:cNvSpPr>
              <a:spLocks noChangeArrowheads="1"/>
            </p:cNvSpPr>
            <p:nvPr/>
          </p:nvSpPr>
          <p:spPr bwMode="auto">
            <a:xfrm>
              <a:off x="3587" y="2204"/>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 bits</a:t>
              </a:r>
            </a:p>
          </p:txBody>
        </p:sp>
      </p:grpSp>
      <p:grpSp>
        <p:nvGrpSpPr>
          <p:cNvPr id="40963" name="Group 14"/>
          <p:cNvGrpSpPr>
            <a:grpSpLocks/>
          </p:cNvGrpSpPr>
          <p:nvPr/>
        </p:nvGrpSpPr>
        <p:grpSpPr bwMode="auto">
          <a:xfrm>
            <a:off x="1447800" y="4238625"/>
            <a:ext cx="6313488" cy="942975"/>
            <a:chOff x="1571" y="764"/>
            <a:chExt cx="3977" cy="594"/>
          </a:xfrm>
        </p:grpSpPr>
        <p:grpSp>
          <p:nvGrpSpPr>
            <p:cNvPr id="40988" name="Group 15"/>
            <p:cNvGrpSpPr>
              <a:grpSpLocks/>
            </p:cNvGrpSpPr>
            <p:nvPr/>
          </p:nvGrpSpPr>
          <p:grpSpPr bwMode="auto">
            <a:xfrm>
              <a:off x="1571" y="764"/>
              <a:ext cx="3977" cy="402"/>
              <a:chOff x="1571" y="764"/>
              <a:chExt cx="3977" cy="402"/>
            </a:xfrm>
          </p:grpSpPr>
          <p:grpSp>
            <p:nvGrpSpPr>
              <p:cNvPr id="40995" name="Group 16"/>
              <p:cNvGrpSpPr>
                <a:grpSpLocks/>
              </p:cNvGrpSpPr>
              <p:nvPr/>
            </p:nvGrpSpPr>
            <p:grpSpPr bwMode="auto">
              <a:xfrm>
                <a:off x="1636" y="956"/>
                <a:ext cx="3832" cy="210"/>
                <a:chOff x="1636" y="956"/>
                <a:chExt cx="3832" cy="210"/>
              </a:xfrm>
            </p:grpSpPr>
            <p:sp>
              <p:nvSpPr>
                <p:cNvPr id="41003" name="Rectangle 17"/>
                <p:cNvSpPr>
                  <a:spLocks noChangeArrowheads="1"/>
                </p:cNvSpPr>
                <p:nvPr/>
              </p:nvSpPr>
              <p:spPr bwMode="auto">
                <a:xfrm>
                  <a:off x="1640" y="96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004" name="Group 18"/>
                <p:cNvGrpSpPr>
                  <a:grpSpLocks/>
                </p:cNvGrpSpPr>
                <p:nvPr/>
              </p:nvGrpSpPr>
              <p:grpSpPr bwMode="auto">
                <a:xfrm>
                  <a:off x="1636" y="956"/>
                  <a:ext cx="3832" cy="210"/>
                  <a:chOff x="1636" y="956"/>
                  <a:chExt cx="3832" cy="210"/>
                </a:xfrm>
              </p:grpSpPr>
              <p:grpSp>
                <p:nvGrpSpPr>
                  <p:cNvPr id="41005" name="Group 19"/>
                  <p:cNvGrpSpPr>
                    <a:grpSpLocks/>
                  </p:cNvGrpSpPr>
                  <p:nvPr/>
                </p:nvGrpSpPr>
                <p:grpSpPr bwMode="auto">
                  <a:xfrm>
                    <a:off x="1636" y="956"/>
                    <a:ext cx="664" cy="210"/>
                    <a:chOff x="1636" y="956"/>
                    <a:chExt cx="664" cy="210"/>
                  </a:xfrm>
                </p:grpSpPr>
                <p:sp>
                  <p:nvSpPr>
                    <p:cNvPr id="41021" name="Rectangle 20"/>
                    <p:cNvSpPr>
                      <a:spLocks noChangeArrowheads="1"/>
                    </p:cNvSpPr>
                    <p:nvPr/>
                  </p:nvSpPr>
                  <p:spPr bwMode="auto">
                    <a:xfrm>
                      <a:off x="1636" y="96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2" name="Rectangle 21"/>
                    <p:cNvSpPr>
                      <a:spLocks noChangeArrowheads="1"/>
                    </p:cNvSpPr>
                    <p:nvPr/>
                  </p:nvSpPr>
                  <p:spPr bwMode="auto">
                    <a:xfrm>
                      <a:off x="1829" y="956"/>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grpSp>
                <p:nvGrpSpPr>
                  <p:cNvPr id="41006" name="Group 22"/>
                  <p:cNvGrpSpPr>
                    <a:grpSpLocks/>
                  </p:cNvGrpSpPr>
                  <p:nvPr/>
                </p:nvGrpSpPr>
                <p:grpSpPr bwMode="auto">
                  <a:xfrm>
                    <a:off x="2308" y="956"/>
                    <a:ext cx="616" cy="210"/>
                    <a:chOff x="2308" y="956"/>
                    <a:chExt cx="616" cy="210"/>
                  </a:xfrm>
                </p:grpSpPr>
                <p:sp>
                  <p:nvSpPr>
                    <p:cNvPr id="41019" name="Rectangle 23"/>
                    <p:cNvSpPr>
                      <a:spLocks noChangeArrowheads="1"/>
                    </p:cNvSpPr>
                    <p:nvPr/>
                  </p:nvSpPr>
                  <p:spPr bwMode="auto">
                    <a:xfrm>
                      <a:off x="2308"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20" name="Rectangle 24"/>
                    <p:cNvSpPr>
                      <a:spLocks noChangeArrowheads="1"/>
                    </p:cNvSpPr>
                    <p:nvPr/>
                  </p:nvSpPr>
                  <p:spPr bwMode="auto">
                    <a:xfrm>
                      <a:off x="2483" y="956"/>
                      <a:ext cx="23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rs</a:t>
                      </a:r>
                    </a:p>
                  </p:txBody>
                </p:sp>
              </p:grpSp>
              <p:grpSp>
                <p:nvGrpSpPr>
                  <p:cNvPr id="41007" name="Group 25"/>
                  <p:cNvGrpSpPr>
                    <a:grpSpLocks/>
                  </p:cNvGrpSpPr>
                  <p:nvPr/>
                </p:nvGrpSpPr>
                <p:grpSpPr bwMode="auto">
                  <a:xfrm>
                    <a:off x="2932" y="956"/>
                    <a:ext cx="616" cy="210"/>
                    <a:chOff x="2932" y="956"/>
                    <a:chExt cx="616" cy="210"/>
                  </a:xfrm>
                </p:grpSpPr>
                <p:sp>
                  <p:nvSpPr>
                    <p:cNvPr id="41017" name="Rectangle 26"/>
                    <p:cNvSpPr>
                      <a:spLocks noChangeArrowheads="1"/>
                    </p:cNvSpPr>
                    <p:nvPr/>
                  </p:nvSpPr>
                  <p:spPr bwMode="auto">
                    <a:xfrm>
                      <a:off x="2932"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8" name="Rectangle 27"/>
                    <p:cNvSpPr>
                      <a:spLocks noChangeArrowheads="1"/>
                    </p:cNvSpPr>
                    <p:nvPr/>
                  </p:nvSpPr>
                  <p:spPr bwMode="auto">
                    <a:xfrm>
                      <a:off x="3107" y="956"/>
                      <a:ext cx="2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rt</a:t>
                      </a:r>
                    </a:p>
                  </p:txBody>
                </p:sp>
              </p:grpSp>
              <p:grpSp>
                <p:nvGrpSpPr>
                  <p:cNvPr id="41008" name="Group 28"/>
                  <p:cNvGrpSpPr>
                    <a:grpSpLocks/>
                  </p:cNvGrpSpPr>
                  <p:nvPr/>
                </p:nvGrpSpPr>
                <p:grpSpPr bwMode="auto">
                  <a:xfrm>
                    <a:off x="3556" y="956"/>
                    <a:ext cx="616" cy="210"/>
                    <a:chOff x="3556" y="956"/>
                    <a:chExt cx="616" cy="210"/>
                  </a:xfrm>
                </p:grpSpPr>
                <p:sp>
                  <p:nvSpPr>
                    <p:cNvPr id="41015" name="Rectangle 29"/>
                    <p:cNvSpPr>
                      <a:spLocks noChangeArrowheads="1"/>
                    </p:cNvSpPr>
                    <p:nvPr/>
                  </p:nvSpPr>
                  <p:spPr bwMode="auto">
                    <a:xfrm>
                      <a:off x="3556"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6" name="Rectangle 30"/>
                    <p:cNvSpPr>
                      <a:spLocks noChangeArrowheads="1"/>
                    </p:cNvSpPr>
                    <p:nvPr/>
                  </p:nvSpPr>
                  <p:spPr bwMode="auto">
                    <a:xfrm>
                      <a:off x="3731" y="95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rd</a:t>
                      </a:r>
                    </a:p>
                  </p:txBody>
                </p:sp>
              </p:grpSp>
              <p:grpSp>
                <p:nvGrpSpPr>
                  <p:cNvPr id="41009" name="Group 31"/>
                  <p:cNvGrpSpPr>
                    <a:grpSpLocks/>
                  </p:cNvGrpSpPr>
                  <p:nvPr/>
                </p:nvGrpSpPr>
                <p:grpSpPr bwMode="auto">
                  <a:xfrm>
                    <a:off x="4180" y="956"/>
                    <a:ext cx="616" cy="210"/>
                    <a:chOff x="4180" y="956"/>
                    <a:chExt cx="616" cy="210"/>
                  </a:xfrm>
                </p:grpSpPr>
                <p:sp>
                  <p:nvSpPr>
                    <p:cNvPr id="41013" name="Rectangle 32"/>
                    <p:cNvSpPr>
                      <a:spLocks noChangeArrowheads="1"/>
                    </p:cNvSpPr>
                    <p:nvPr/>
                  </p:nvSpPr>
                  <p:spPr bwMode="auto">
                    <a:xfrm>
                      <a:off x="4180" y="96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4" name="Rectangle 33"/>
                    <p:cNvSpPr>
                      <a:spLocks noChangeArrowheads="1"/>
                    </p:cNvSpPr>
                    <p:nvPr/>
                  </p:nvSpPr>
                  <p:spPr bwMode="auto">
                    <a:xfrm>
                      <a:off x="4259" y="956"/>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shamt</a:t>
                      </a:r>
                    </a:p>
                  </p:txBody>
                </p:sp>
              </p:grpSp>
              <p:grpSp>
                <p:nvGrpSpPr>
                  <p:cNvPr id="41010" name="Group 34"/>
                  <p:cNvGrpSpPr>
                    <a:grpSpLocks/>
                  </p:cNvGrpSpPr>
                  <p:nvPr/>
                </p:nvGrpSpPr>
                <p:grpSpPr bwMode="auto">
                  <a:xfrm>
                    <a:off x="4804" y="956"/>
                    <a:ext cx="664" cy="210"/>
                    <a:chOff x="4804" y="956"/>
                    <a:chExt cx="664" cy="210"/>
                  </a:xfrm>
                </p:grpSpPr>
                <p:sp>
                  <p:nvSpPr>
                    <p:cNvPr id="41011" name="Rectangle 35"/>
                    <p:cNvSpPr>
                      <a:spLocks noChangeArrowheads="1"/>
                    </p:cNvSpPr>
                    <p:nvPr/>
                  </p:nvSpPr>
                  <p:spPr bwMode="auto">
                    <a:xfrm>
                      <a:off x="4804" y="96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2" name="Rectangle 36"/>
                    <p:cNvSpPr>
                      <a:spLocks noChangeArrowheads="1"/>
                    </p:cNvSpPr>
                    <p:nvPr/>
                  </p:nvSpPr>
                  <p:spPr bwMode="auto">
                    <a:xfrm>
                      <a:off x="4997" y="956"/>
                      <a:ext cx="4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funct</a:t>
                      </a:r>
                    </a:p>
                  </p:txBody>
                </p:sp>
              </p:grpSp>
            </p:grpSp>
          </p:grpSp>
          <p:sp>
            <p:nvSpPr>
              <p:cNvPr id="40996" name="Rectangle 37"/>
              <p:cNvSpPr>
                <a:spLocks noChangeArrowheads="1"/>
              </p:cNvSpPr>
              <p:nvPr/>
            </p:nvSpPr>
            <p:spPr bwMode="auto">
              <a:xfrm>
                <a:off x="5363" y="764"/>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0997" name="Rectangle 38"/>
              <p:cNvSpPr>
                <a:spLocks noChangeArrowheads="1"/>
              </p:cNvSpPr>
              <p:nvPr/>
            </p:nvSpPr>
            <p:spPr bwMode="auto">
              <a:xfrm>
                <a:off x="4643" y="764"/>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a:t>
                </a:r>
              </a:p>
            </p:txBody>
          </p:sp>
          <p:sp>
            <p:nvSpPr>
              <p:cNvPr id="40998" name="Rectangle 39"/>
              <p:cNvSpPr>
                <a:spLocks noChangeArrowheads="1"/>
              </p:cNvSpPr>
              <p:nvPr/>
            </p:nvSpPr>
            <p:spPr bwMode="auto">
              <a:xfrm>
                <a:off x="3971"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11</a:t>
                </a:r>
              </a:p>
            </p:txBody>
          </p:sp>
          <p:sp>
            <p:nvSpPr>
              <p:cNvPr id="40999" name="Rectangle 40"/>
              <p:cNvSpPr>
                <a:spLocks noChangeArrowheads="1"/>
              </p:cNvSpPr>
              <p:nvPr/>
            </p:nvSpPr>
            <p:spPr bwMode="auto">
              <a:xfrm>
                <a:off x="3347"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a:t>
                </a:r>
              </a:p>
            </p:txBody>
          </p:sp>
          <p:sp>
            <p:nvSpPr>
              <p:cNvPr id="41000" name="Rectangle 41"/>
              <p:cNvSpPr>
                <a:spLocks noChangeArrowheads="1"/>
              </p:cNvSpPr>
              <p:nvPr/>
            </p:nvSpPr>
            <p:spPr bwMode="auto">
              <a:xfrm>
                <a:off x="2723"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21</a:t>
                </a:r>
              </a:p>
            </p:txBody>
          </p:sp>
          <p:sp>
            <p:nvSpPr>
              <p:cNvPr id="41001" name="Rectangle 42"/>
              <p:cNvSpPr>
                <a:spLocks noChangeArrowheads="1"/>
              </p:cNvSpPr>
              <p:nvPr/>
            </p:nvSpPr>
            <p:spPr bwMode="auto">
              <a:xfrm>
                <a:off x="2099"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1002" name="Rectangle 43"/>
              <p:cNvSpPr>
                <a:spLocks noChangeArrowheads="1"/>
              </p:cNvSpPr>
              <p:nvPr/>
            </p:nvSpPr>
            <p:spPr bwMode="auto">
              <a:xfrm>
                <a:off x="1571" y="764"/>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grpSp>
        <p:sp>
          <p:nvSpPr>
            <p:cNvPr id="40989" name="Rectangle 44"/>
            <p:cNvSpPr>
              <a:spLocks noChangeArrowheads="1"/>
            </p:cNvSpPr>
            <p:nvPr/>
          </p:nvSpPr>
          <p:spPr bwMode="auto">
            <a:xfrm>
              <a:off x="1811"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90" name="Rectangle 45"/>
            <p:cNvSpPr>
              <a:spLocks noChangeArrowheads="1"/>
            </p:cNvSpPr>
            <p:nvPr/>
          </p:nvSpPr>
          <p:spPr bwMode="auto">
            <a:xfrm>
              <a:off x="4979"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91" name="Rectangle 46"/>
            <p:cNvSpPr>
              <a:spLocks noChangeArrowheads="1"/>
            </p:cNvSpPr>
            <p:nvPr/>
          </p:nvSpPr>
          <p:spPr bwMode="auto">
            <a:xfrm>
              <a:off x="4307"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2" name="Rectangle 47"/>
            <p:cNvSpPr>
              <a:spLocks noChangeArrowheads="1"/>
            </p:cNvSpPr>
            <p:nvPr/>
          </p:nvSpPr>
          <p:spPr bwMode="auto">
            <a:xfrm>
              <a:off x="3683"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3" name="Rectangle 48"/>
            <p:cNvSpPr>
              <a:spLocks noChangeArrowheads="1"/>
            </p:cNvSpPr>
            <p:nvPr/>
          </p:nvSpPr>
          <p:spPr bwMode="auto">
            <a:xfrm>
              <a:off x="3059"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94" name="Rectangle 49"/>
            <p:cNvSpPr>
              <a:spLocks noChangeArrowheads="1"/>
            </p:cNvSpPr>
            <p:nvPr/>
          </p:nvSpPr>
          <p:spPr bwMode="auto">
            <a:xfrm>
              <a:off x="2435" y="1148"/>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grpSp>
      <p:grpSp>
        <p:nvGrpSpPr>
          <p:cNvPr id="40964" name="Group 50"/>
          <p:cNvGrpSpPr>
            <a:grpSpLocks/>
          </p:cNvGrpSpPr>
          <p:nvPr/>
        </p:nvGrpSpPr>
        <p:grpSpPr bwMode="auto">
          <a:xfrm>
            <a:off x="1447800" y="5076825"/>
            <a:ext cx="6313488" cy="942975"/>
            <a:chOff x="1571" y="1292"/>
            <a:chExt cx="3977" cy="594"/>
          </a:xfrm>
        </p:grpSpPr>
        <p:sp>
          <p:nvSpPr>
            <p:cNvPr id="40967" name="Rectangle 51"/>
            <p:cNvSpPr>
              <a:spLocks noChangeArrowheads="1"/>
            </p:cNvSpPr>
            <p:nvPr/>
          </p:nvSpPr>
          <p:spPr bwMode="auto">
            <a:xfrm>
              <a:off x="1640" y="1496"/>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0968" name="Group 52"/>
            <p:cNvGrpSpPr>
              <a:grpSpLocks/>
            </p:cNvGrpSpPr>
            <p:nvPr/>
          </p:nvGrpSpPr>
          <p:grpSpPr bwMode="auto">
            <a:xfrm>
              <a:off x="1636" y="1484"/>
              <a:ext cx="664" cy="210"/>
              <a:chOff x="1636" y="1484"/>
              <a:chExt cx="664" cy="210"/>
            </a:xfrm>
          </p:grpSpPr>
          <p:sp>
            <p:nvSpPr>
              <p:cNvPr id="40986" name="Rectangle 53"/>
              <p:cNvSpPr>
                <a:spLocks noChangeArrowheads="1"/>
              </p:cNvSpPr>
              <p:nvPr/>
            </p:nvSpPr>
            <p:spPr bwMode="auto">
              <a:xfrm>
                <a:off x="1636" y="1492"/>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7" name="Rectangle 54"/>
              <p:cNvSpPr>
                <a:spLocks noChangeArrowheads="1"/>
              </p:cNvSpPr>
              <p:nvPr/>
            </p:nvSpPr>
            <p:spPr bwMode="auto">
              <a:xfrm>
                <a:off x="1829" y="1484"/>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op</a:t>
                </a:r>
              </a:p>
            </p:txBody>
          </p:sp>
        </p:grpSp>
        <p:grpSp>
          <p:nvGrpSpPr>
            <p:cNvPr id="40969" name="Group 55"/>
            <p:cNvGrpSpPr>
              <a:grpSpLocks/>
            </p:cNvGrpSpPr>
            <p:nvPr/>
          </p:nvGrpSpPr>
          <p:grpSpPr bwMode="auto">
            <a:xfrm>
              <a:off x="2308" y="1484"/>
              <a:ext cx="616" cy="210"/>
              <a:chOff x="2308" y="1484"/>
              <a:chExt cx="616" cy="210"/>
            </a:xfrm>
          </p:grpSpPr>
          <p:sp>
            <p:nvSpPr>
              <p:cNvPr id="40984" name="Rectangle 56"/>
              <p:cNvSpPr>
                <a:spLocks noChangeArrowheads="1"/>
              </p:cNvSpPr>
              <p:nvPr/>
            </p:nvSpPr>
            <p:spPr bwMode="auto">
              <a:xfrm>
                <a:off x="2308" y="1492"/>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5" name="Rectangle 57"/>
              <p:cNvSpPr>
                <a:spLocks noChangeArrowheads="1"/>
              </p:cNvSpPr>
              <p:nvPr/>
            </p:nvSpPr>
            <p:spPr bwMode="auto">
              <a:xfrm>
                <a:off x="2483" y="1484"/>
                <a:ext cx="23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rs</a:t>
                </a:r>
              </a:p>
            </p:txBody>
          </p:sp>
        </p:grpSp>
        <p:grpSp>
          <p:nvGrpSpPr>
            <p:cNvPr id="40970" name="Group 58"/>
            <p:cNvGrpSpPr>
              <a:grpSpLocks/>
            </p:cNvGrpSpPr>
            <p:nvPr/>
          </p:nvGrpSpPr>
          <p:grpSpPr bwMode="auto">
            <a:xfrm>
              <a:off x="2932" y="1484"/>
              <a:ext cx="616" cy="210"/>
              <a:chOff x="2932" y="1484"/>
              <a:chExt cx="616" cy="210"/>
            </a:xfrm>
          </p:grpSpPr>
          <p:sp>
            <p:nvSpPr>
              <p:cNvPr id="40982" name="Rectangle 59"/>
              <p:cNvSpPr>
                <a:spLocks noChangeArrowheads="1"/>
              </p:cNvSpPr>
              <p:nvPr/>
            </p:nvSpPr>
            <p:spPr bwMode="auto">
              <a:xfrm>
                <a:off x="2932" y="1492"/>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83" name="Rectangle 60"/>
              <p:cNvSpPr>
                <a:spLocks noChangeArrowheads="1"/>
              </p:cNvSpPr>
              <p:nvPr/>
            </p:nvSpPr>
            <p:spPr bwMode="auto">
              <a:xfrm>
                <a:off x="3107" y="1484"/>
                <a:ext cx="2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rt</a:t>
                </a:r>
              </a:p>
            </p:txBody>
          </p:sp>
        </p:grpSp>
        <p:sp>
          <p:nvSpPr>
            <p:cNvPr id="40971" name="Rectangle 61"/>
            <p:cNvSpPr>
              <a:spLocks noChangeArrowheads="1"/>
            </p:cNvSpPr>
            <p:nvPr/>
          </p:nvSpPr>
          <p:spPr bwMode="auto">
            <a:xfrm>
              <a:off x="3556" y="1492"/>
              <a:ext cx="1912"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972" name="Rectangle 62"/>
            <p:cNvSpPr>
              <a:spLocks noChangeArrowheads="1"/>
            </p:cNvSpPr>
            <p:nvPr/>
          </p:nvSpPr>
          <p:spPr bwMode="auto">
            <a:xfrm>
              <a:off x="4131" y="1473"/>
              <a:ext cx="74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rPr>
                <a:t>immediate</a:t>
              </a:r>
            </a:p>
          </p:txBody>
        </p:sp>
        <p:sp>
          <p:nvSpPr>
            <p:cNvPr id="40973" name="Rectangle 63"/>
            <p:cNvSpPr>
              <a:spLocks noChangeArrowheads="1"/>
            </p:cNvSpPr>
            <p:nvPr/>
          </p:nvSpPr>
          <p:spPr bwMode="auto">
            <a:xfrm>
              <a:off x="5363" y="1292"/>
              <a:ext cx="1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0</a:t>
              </a:r>
            </a:p>
          </p:txBody>
        </p:sp>
        <p:sp>
          <p:nvSpPr>
            <p:cNvPr id="40974" name="Rectangle 64"/>
            <p:cNvSpPr>
              <a:spLocks noChangeArrowheads="1"/>
            </p:cNvSpPr>
            <p:nvPr/>
          </p:nvSpPr>
          <p:spPr bwMode="auto">
            <a:xfrm>
              <a:off x="3347"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a:t>
              </a:r>
            </a:p>
          </p:txBody>
        </p:sp>
        <p:sp>
          <p:nvSpPr>
            <p:cNvPr id="40975" name="Rectangle 65"/>
            <p:cNvSpPr>
              <a:spLocks noChangeArrowheads="1"/>
            </p:cNvSpPr>
            <p:nvPr/>
          </p:nvSpPr>
          <p:spPr bwMode="auto">
            <a:xfrm>
              <a:off x="2723"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21</a:t>
              </a:r>
            </a:p>
          </p:txBody>
        </p:sp>
        <p:sp>
          <p:nvSpPr>
            <p:cNvPr id="40976" name="Rectangle 66"/>
            <p:cNvSpPr>
              <a:spLocks noChangeArrowheads="1"/>
            </p:cNvSpPr>
            <p:nvPr/>
          </p:nvSpPr>
          <p:spPr bwMode="auto">
            <a:xfrm>
              <a:off x="2099"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26</a:t>
              </a:r>
            </a:p>
          </p:txBody>
        </p:sp>
        <p:sp>
          <p:nvSpPr>
            <p:cNvPr id="40977" name="Rectangle 67"/>
            <p:cNvSpPr>
              <a:spLocks noChangeArrowheads="1"/>
            </p:cNvSpPr>
            <p:nvPr/>
          </p:nvSpPr>
          <p:spPr bwMode="auto">
            <a:xfrm>
              <a:off x="1571" y="1292"/>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31</a:t>
              </a:r>
            </a:p>
          </p:txBody>
        </p:sp>
        <p:sp>
          <p:nvSpPr>
            <p:cNvPr id="40978" name="Rectangle 68"/>
            <p:cNvSpPr>
              <a:spLocks noChangeArrowheads="1"/>
            </p:cNvSpPr>
            <p:nvPr/>
          </p:nvSpPr>
          <p:spPr bwMode="auto">
            <a:xfrm>
              <a:off x="1811"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6 bits</a:t>
              </a:r>
            </a:p>
          </p:txBody>
        </p:sp>
        <p:sp>
          <p:nvSpPr>
            <p:cNvPr id="40979" name="Rectangle 69"/>
            <p:cNvSpPr>
              <a:spLocks noChangeArrowheads="1"/>
            </p:cNvSpPr>
            <p:nvPr/>
          </p:nvSpPr>
          <p:spPr bwMode="auto">
            <a:xfrm>
              <a:off x="4259" y="1676"/>
              <a:ext cx="49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16 bits</a:t>
              </a:r>
            </a:p>
          </p:txBody>
        </p:sp>
        <p:sp>
          <p:nvSpPr>
            <p:cNvPr id="40980" name="Rectangle 70"/>
            <p:cNvSpPr>
              <a:spLocks noChangeArrowheads="1"/>
            </p:cNvSpPr>
            <p:nvPr/>
          </p:nvSpPr>
          <p:spPr bwMode="auto">
            <a:xfrm>
              <a:off x="3059"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sp>
          <p:nvSpPr>
            <p:cNvPr id="40981" name="Rectangle 71"/>
            <p:cNvSpPr>
              <a:spLocks noChangeArrowheads="1"/>
            </p:cNvSpPr>
            <p:nvPr/>
          </p:nvSpPr>
          <p:spPr bwMode="auto">
            <a:xfrm>
              <a:off x="2435" y="1676"/>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accent2"/>
                  </a:solidFill>
                </a:rPr>
                <a:t>5 bits</a:t>
              </a:r>
            </a:p>
          </p:txBody>
        </p:sp>
      </p:grpSp>
      <p:sp>
        <p:nvSpPr>
          <p:cNvPr id="715848" name="Rectangle 72"/>
          <p:cNvSpPr>
            <a:spLocks noGrp="1" noChangeArrowheads="1"/>
          </p:cNvSpPr>
          <p:nvPr>
            <p:ph type="title"/>
          </p:nvPr>
        </p:nvSpPr>
        <p:spPr/>
        <p:txBody>
          <a:bodyPr/>
          <a:lstStyle/>
          <a:p>
            <a:pPr>
              <a:defRPr/>
            </a:pPr>
            <a:r>
              <a:rPr lang="en-US"/>
              <a:t>MIPS Instruction Set</a:t>
            </a:r>
          </a:p>
        </p:txBody>
      </p:sp>
      <p:sp>
        <p:nvSpPr>
          <p:cNvPr id="40966" name="Rectangle 73"/>
          <p:cNvSpPr>
            <a:spLocks noGrp="1" noChangeArrowheads="1"/>
          </p:cNvSpPr>
          <p:nvPr>
            <p:ph type="body" idx="1"/>
          </p:nvPr>
        </p:nvSpPr>
        <p:spPr/>
        <p:txBody>
          <a:bodyPr/>
          <a:lstStyle/>
          <a:p>
            <a:r>
              <a:rPr lang="en-US"/>
              <a:t>RISC characterized by the following features that simplify implementation:</a:t>
            </a:r>
          </a:p>
          <a:p>
            <a:pPr lvl="1"/>
            <a:r>
              <a:rPr lang="en-US"/>
              <a:t>All ALU operations apply only on registers </a:t>
            </a:r>
          </a:p>
          <a:p>
            <a:pPr lvl="1"/>
            <a:r>
              <a:rPr lang="en-US"/>
              <a:t>Memory is affected only by load and store</a:t>
            </a:r>
          </a:p>
          <a:p>
            <a:pPr lvl="1"/>
            <a:r>
              <a:rPr lang="en-US"/>
              <a:t>Instructions follow very few formats and typically are of the same size</a:t>
            </a:r>
          </a:p>
        </p:txBody>
      </p:sp>
      <p:sp>
        <p:nvSpPr>
          <p:cNvPr id="2" name="Slide Number Placeholder 1"/>
          <p:cNvSpPr>
            <a:spLocks noGrp="1"/>
          </p:cNvSpPr>
          <p:nvPr>
            <p:ph type="sldNum" sz="quarter" idx="4"/>
          </p:nvPr>
        </p:nvSpPr>
        <p:spPr/>
        <p:txBody>
          <a:bodyPr/>
          <a:lstStyle/>
          <a:p>
            <a:fld id="{CC2976BA-A1E0-3948-A6B4-B5BB26B47A07}" type="slidenum">
              <a:rPr lang="en-US" smtClean="0"/>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ChangeAspect="1"/>
          </p:cNvGraphicFramePr>
          <p:nvPr/>
        </p:nvGraphicFramePr>
        <p:xfrm>
          <a:off x="0" y="1066800"/>
          <a:ext cx="9144000" cy="5260975"/>
        </p:xfrm>
        <a:graphic>
          <a:graphicData uri="http://schemas.openxmlformats.org/presentationml/2006/ole">
            <mc:AlternateContent xmlns:mc="http://schemas.openxmlformats.org/markup-compatibility/2006">
              <mc:Choice xmlns:v="urn:schemas-microsoft-com:vml" Requires="v">
                <p:oleObj spid="_x0000_s43027" name="Bitmap Image" r:id="rId4" imgW="6186667" imgH="3558848" progId="">
                  <p:embed/>
                </p:oleObj>
              </mc:Choice>
              <mc:Fallback>
                <p:oleObj name="Bitmap Image" r:id="rId4" imgW="6186667" imgH="3558848"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66800"/>
                        <a:ext cx="9144000"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20899" name="Rectangle 3"/>
          <p:cNvSpPr>
            <a:spLocks noGrp="1" noChangeArrowheads="1"/>
          </p:cNvSpPr>
          <p:nvPr>
            <p:ph type="title"/>
          </p:nvPr>
        </p:nvSpPr>
        <p:spPr/>
        <p:txBody>
          <a:bodyPr/>
          <a:lstStyle/>
          <a:p>
            <a:pPr>
              <a:defRPr/>
            </a:pPr>
            <a:r>
              <a:rPr lang="en-US"/>
              <a:t>Single-cycle Execution</a:t>
            </a:r>
          </a:p>
        </p:txBody>
      </p:sp>
      <p:sp>
        <p:nvSpPr>
          <p:cNvPr id="43012" name="AutoShape 4"/>
          <p:cNvSpPr>
            <a:spLocks/>
          </p:cNvSpPr>
          <p:nvPr/>
        </p:nvSpPr>
        <p:spPr bwMode="auto">
          <a:xfrm rot="-5400000">
            <a:off x="4457700" y="1714500"/>
            <a:ext cx="228600" cy="9144000"/>
          </a:xfrm>
          <a:prstGeom prst="leftBrace">
            <a:avLst>
              <a:gd name="adj1" fmla="val 91481"/>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43013" name="Text Box 5"/>
          <p:cNvSpPr txBox="1">
            <a:spLocks noChangeArrowheads="1"/>
          </p:cNvSpPr>
          <p:nvPr/>
        </p:nvSpPr>
        <p:spPr bwMode="auto">
          <a:xfrm>
            <a:off x="4267200" y="64008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Ê"/>
            </a:pPr>
            <a:r>
              <a:rPr lang="en-US" b="1">
                <a:latin typeface="Times New Roman" charset="0"/>
              </a:rPr>
              <a:t> </a:t>
            </a:r>
          </a:p>
        </p:txBody>
      </p:sp>
      <p:sp>
        <p:nvSpPr>
          <p:cNvPr id="43014" name="Text Box 6"/>
          <p:cNvSpPr txBox="1">
            <a:spLocks noChangeArrowheads="1"/>
          </p:cNvSpPr>
          <p:nvPr/>
        </p:nvSpPr>
        <p:spPr bwMode="auto">
          <a:xfrm>
            <a:off x="7788275" y="6702425"/>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ChangeAspect="1"/>
          </p:cNvGraphicFramePr>
          <p:nvPr/>
        </p:nvGraphicFramePr>
        <p:xfrm>
          <a:off x="0" y="1066800"/>
          <a:ext cx="9144000" cy="5260975"/>
        </p:xfrm>
        <a:graphic>
          <a:graphicData uri="http://schemas.openxmlformats.org/presentationml/2006/ole">
            <mc:AlternateContent xmlns:mc="http://schemas.openxmlformats.org/markup-compatibility/2006">
              <mc:Choice xmlns:v="urn:schemas-microsoft-com:vml" Requires="v">
                <p:oleObj spid="_x0000_s47123" name="Bitmap Image" r:id="rId4" imgW="6186667" imgH="3558848" progId="">
                  <p:embed/>
                </p:oleObj>
              </mc:Choice>
              <mc:Fallback>
                <p:oleObj name="Bitmap Image" r:id="rId4" imgW="6186667" imgH="3558848"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66800"/>
                        <a:ext cx="9144000"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107" name="AutoShape 3"/>
          <p:cNvSpPr>
            <a:spLocks/>
          </p:cNvSpPr>
          <p:nvPr/>
        </p:nvSpPr>
        <p:spPr bwMode="auto">
          <a:xfrm rot="-5400000">
            <a:off x="1257300" y="5067300"/>
            <a:ext cx="228600" cy="2438400"/>
          </a:xfrm>
          <a:prstGeom prst="leftBrace">
            <a:avLst>
              <a:gd name="adj1" fmla="val 88889"/>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47108" name="AutoShape 4"/>
          <p:cNvSpPr>
            <a:spLocks/>
          </p:cNvSpPr>
          <p:nvPr/>
        </p:nvSpPr>
        <p:spPr bwMode="auto">
          <a:xfrm rot="-5400000">
            <a:off x="3619500" y="5219700"/>
            <a:ext cx="228600" cy="2133600"/>
          </a:xfrm>
          <a:prstGeom prst="leftBrace">
            <a:avLst>
              <a:gd name="adj1" fmla="val 77778"/>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47109" name="AutoShape 5"/>
          <p:cNvSpPr>
            <a:spLocks/>
          </p:cNvSpPr>
          <p:nvPr/>
        </p:nvSpPr>
        <p:spPr bwMode="auto">
          <a:xfrm rot="-5400000">
            <a:off x="5562600" y="5486400"/>
            <a:ext cx="228600" cy="1600200"/>
          </a:xfrm>
          <a:prstGeom prst="leftBrace">
            <a:avLst>
              <a:gd name="adj1" fmla="val 58333"/>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47110" name="AutoShape 6"/>
          <p:cNvSpPr>
            <a:spLocks/>
          </p:cNvSpPr>
          <p:nvPr/>
        </p:nvSpPr>
        <p:spPr bwMode="auto">
          <a:xfrm rot="-5400000">
            <a:off x="7277100" y="5448300"/>
            <a:ext cx="228600" cy="1676400"/>
          </a:xfrm>
          <a:prstGeom prst="leftBrace">
            <a:avLst>
              <a:gd name="adj1" fmla="val 61111"/>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47111" name="Text Box 7"/>
          <p:cNvSpPr txBox="1">
            <a:spLocks noChangeArrowheads="1"/>
          </p:cNvSpPr>
          <p:nvPr/>
        </p:nvSpPr>
        <p:spPr bwMode="auto">
          <a:xfrm>
            <a:off x="1066800" y="63246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Ê"/>
            </a:pPr>
            <a:r>
              <a:rPr lang="en-US" b="1">
                <a:latin typeface="Times New Roman" charset="0"/>
              </a:rPr>
              <a:t> </a:t>
            </a:r>
          </a:p>
        </p:txBody>
      </p:sp>
      <p:sp>
        <p:nvSpPr>
          <p:cNvPr id="47112" name="Text Box 8"/>
          <p:cNvSpPr txBox="1">
            <a:spLocks noChangeArrowheads="1"/>
          </p:cNvSpPr>
          <p:nvPr/>
        </p:nvSpPr>
        <p:spPr bwMode="auto">
          <a:xfrm>
            <a:off x="3429000" y="63246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Ë"/>
            </a:pPr>
            <a:r>
              <a:rPr lang="en-US" b="1">
                <a:latin typeface="Times New Roman" charset="0"/>
              </a:rPr>
              <a:t> </a:t>
            </a:r>
          </a:p>
        </p:txBody>
      </p:sp>
      <p:sp>
        <p:nvSpPr>
          <p:cNvPr id="47113" name="Text Box 9"/>
          <p:cNvSpPr txBox="1">
            <a:spLocks noChangeArrowheads="1"/>
          </p:cNvSpPr>
          <p:nvPr/>
        </p:nvSpPr>
        <p:spPr bwMode="auto">
          <a:xfrm>
            <a:off x="7010400" y="63246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Í"/>
            </a:pPr>
            <a:r>
              <a:rPr lang="en-US" b="1">
                <a:latin typeface="Times New Roman" charset="0"/>
              </a:rPr>
              <a:t> </a:t>
            </a:r>
          </a:p>
        </p:txBody>
      </p:sp>
      <p:sp>
        <p:nvSpPr>
          <p:cNvPr id="47114" name="Text Box 10"/>
          <p:cNvSpPr txBox="1">
            <a:spLocks noChangeArrowheads="1"/>
          </p:cNvSpPr>
          <p:nvPr/>
        </p:nvSpPr>
        <p:spPr bwMode="auto">
          <a:xfrm>
            <a:off x="8305800" y="63246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Î"/>
            </a:pPr>
            <a:r>
              <a:rPr lang="en-US" b="1">
                <a:latin typeface="Times New Roman" charset="0"/>
              </a:rPr>
              <a:t> </a:t>
            </a:r>
          </a:p>
        </p:txBody>
      </p:sp>
      <p:sp>
        <p:nvSpPr>
          <p:cNvPr id="47115" name="AutoShape 11"/>
          <p:cNvSpPr>
            <a:spLocks/>
          </p:cNvSpPr>
          <p:nvPr/>
        </p:nvSpPr>
        <p:spPr bwMode="auto">
          <a:xfrm rot="-5400000">
            <a:off x="8534400" y="5943600"/>
            <a:ext cx="228600" cy="685800"/>
          </a:xfrm>
          <a:prstGeom prst="leftBrace">
            <a:avLst>
              <a:gd name="adj1" fmla="val 25000"/>
              <a:gd name="adj2" fmla="val 50000"/>
            </a:avLst>
          </a:prstGeom>
          <a:noFill/>
          <a:ln w="19050">
            <a:solidFill>
              <a:schemeClr val="accent2"/>
            </a:solidFill>
            <a:round/>
            <a:headEnd/>
            <a:tailEnd/>
          </a:ln>
        </p:spPr>
        <p:txBody>
          <a:bodyPr wrap="none" anchor="ctr">
            <a:prstTxWarp prst="textNoShape">
              <a:avLst/>
            </a:prstTxWarp>
          </a:bodyPr>
          <a:lstStyle/>
          <a:p>
            <a:endParaRPr lang="en-US"/>
          </a:p>
        </p:txBody>
      </p:sp>
      <p:sp>
        <p:nvSpPr>
          <p:cNvPr id="722956" name="Rectangle 12"/>
          <p:cNvSpPr>
            <a:spLocks noGrp="1" noChangeArrowheads="1"/>
          </p:cNvSpPr>
          <p:nvPr>
            <p:ph type="title"/>
          </p:nvPr>
        </p:nvSpPr>
        <p:spPr/>
        <p:txBody>
          <a:bodyPr/>
          <a:lstStyle/>
          <a:p>
            <a:pPr>
              <a:defRPr/>
            </a:pPr>
            <a:r>
              <a:rPr lang="en-US"/>
              <a:t>Multi-cycle Execution</a:t>
            </a:r>
          </a:p>
        </p:txBody>
      </p:sp>
      <p:sp>
        <p:nvSpPr>
          <p:cNvPr id="47117" name="Text Box 13"/>
          <p:cNvSpPr txBox="1">
            <a:spLocks noChangeArrowheads="1"/>
          </p:cNvSpPr>
          <p:nvPr/>
        </p:nvSpPr>
        <p:spPr bwMode="auto">
          <a:xfrm>
            <a:off x="5334000" y="6324600"/>
            <a:ext cx="685800" cy="457200"/>
          </a:xfrm>
          <a:prstGeom prst="rect">
            <a:avLst/>
          </a:prstGeom>
          <a:noFill/>
          <a:ln w="9525">
            <a:noFill/>
            <a:miter lim="800000"/>
            <a:headEnd/>
            <a:tailEnd/>
          </a:ln>
        </p:spPr>
        <p:txBody>
          <a:bodyPr>
            <a:prstTxWarp prst="textNoShape">
              <a:avLst/>
            </a:prstTxWarp>
            <a:spAutoFit/>
          </a:bodyPr>
          <a:lstStyle/>
          <a:p>
            <a:pPr algn="ctr">
              <a:spcBef>
                <a:spcPct val="50000"/>
              </a:spcBef>
              <a:buFont typeface="Monotype Sorts" charset="2"/>
              <a:buChar char="Ì"/>
            </a:pPr>
            <a:r>
              <a:rPr lang="en-US" b="1">
                <a:latin typeface="Times New Roman" charset="0"/>
              </a:rPr>
              <a:t> </a:t>
            </a:r>
          </a:p>
        </p:txBody>
      </p:sp>
      <p:sp>
        <p:nvSpPr>
          <p:cNvPr id="47118" name="Text Box 14"/>
          <p:cNvSpPr txBox="1">
            <a:spLocks noChangeArrowheads="1"/>
          </p:cNvSpPr>
          <p:nvPr/>
        </p:nvSpPr>
        <p:spPr bwMode="auto">
          <a:xfrm>
            <a:off x="7788275" y="6702425"/>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609600" y="1371600"/>
            <a:ext cx="8229600" cy="5321300"/>
          </a:xfrm>
          <a:prstGeom prst="rect">
            <a:avLst/>
          </a:prstGeom>
          <a:noFill/>
          <a:ln w="9525">
            <a:noFill/>
            <a:miter lim="800000"/>
            <a:headEnd/>
            <a:tailEnd/>
          </a:ln>
        </p:spPr>
        <p:txBody>
          <a:bodyPr>
            <a:prstTxWarp prst="textNoShape">
              <a:avLst/>
            </a:prstTxWarp>
            <a:spAutoFit/>
          </a:bodyPr>
          <a:lstStyle/>
          <a:p>
            <a:pPr marL="457200" indent="-457200">
              <a:spcBef>
                <a:spcPct val="50000"/>
              </a:spcBef>
              <a:buSzPct val="125000"/>
              <a:buFont typeface="Monotype Sorts" charset="2"/>
              <a:buChar char="Ê"/>
            </a:pPr>
            <a:r>
              <a:rPr lang="en-US" sz="1800" b="1">
                <a:solidFill>
                  <a:schemeClr val="accent2"/>
                </a:solidFill>
              </a:rPr>
              <a:t>Instruction fetch cycle (</a:t>
            </a:r>
            <a:r>
              <a:rPr lang="en-US" sz="1800" b="1">
                <a:solidFill>
                  <a:srgbClr val="990033"/>
                </a:solidFill>
              </a:rPr>
              <a:t>IF</a:t>
            </a:r>
            <a:r>
              <a:rPr lang="en-US" sz="1800" b="1">
                <a:solidFill>
                  <a:schemeClr val="accent2"/>
                </a:solidFill>
              </a:rPr>
              <a:t>)</a:t>
            </a:r>
          </a:p>
          <a:p>
            <a:pPr marL="457200" indent="-457200">
              <a:spcBef>
                <a:spcPct val="20000"/>
              </a:spcBef>
              <a:buSzPct val="125000"/>
            </a:pPr>
            <a:r>
              <a:rPr lang="en-US" sz="1800"/>
              <a:t>	</a:t>
            </a:r>
            <a:r>
              <a:rPr lang="en-US" sz="1600"/>
              <a:t>IR </a:t>
            </a:r>
            <a:r>
              <a:rPr lang="en-US" sz="1600">
                <a:sym typeface="Wingdings" charset="2"/>
              </a:rPr>
              <a:t> Mem[PC];    NPC  PC + 4</a:t>
            </a:r>
            <a:endParaRPr lang="en-US" sz="1600"/>
          </a:p>
          <a:p>
            <a:pPr marL="457200" indent="-457200">
              <a:spcBef>
                <a:spcPct val="50000"/>
              </a:spcBef>
              <a:buSzPct val="125000"/>
              <a:buFont typeface="Monotype Sorts" charset="2"/>
              <a:buChar char="Ë"/>
            </a:pPr>
            <a:r>
              <a:rPr lang="en-US" sz="1800" b="1">
                <a:solidFill>
                  <a:schemeClr val="accent2"/>
                </a:solidFill>
              </a:rPr>
              <a:t>Instruction decode/register fetch cycle (</a:t>
            </a:r>
            <a:r>
              <a:rPr lang="en-US" sz="1800" b="1">
                <a:solidFill>
                  <a:srgbClr val="990033"/>
                </a:solidFill>
              </a:rPr>
              <a:t>ID</a:t>
            </a:r>
            <a:r>
              <a:rPr lang="en-US" sz="1800" b="1">
                <a:solidFill>
                  <a:schemeClr val="accent2"/>
                </a:solidFill>
              </a:rPr>
              <a:t>)</a:t>
            </a:r>
          </a:p>
          <a:p>
            <a:pPr marL="457200" indent="-457200">
              <a:spcBef>
                <a:spcPct val="20000"/>
              </a:spcBef>
              <a:buSzPct val="125000"/>
            </a:pPr>
            <a:r>
              <a:rPr lang="en-US" sz="1800"/>
              <a:t>	</a:t>
            </a:r>
            <a:r>
              <a:rPr lang="en-US" sz="1600"/>
              <a:t>A </a:t>
            </a:r>
            <a:r>
              <a:rPr lang="en-US" sz="1600">
                <a:sym typeface="Wingdings" charset="2"/>
              </a:rPr>
              <a:t> Regs[IR</a:t>
            </a:r>
            <a:r>
              <a:rPr lang="en-US" sz="1600" baseline="-25000">
                <a:sym typeface="Wingdings" charset="2"/>
              </a:rPr>
              <a:t>6..10</a:t>
            </a:r>
            <a:r>
              <a:rPr lang="en-US" sz="1600">
                <a:sym typeface="Wingdings" charset="2"/>
              </a:rPr>
              <a:t>];        </a:t>
            </a:r>
            <a:r>
              <a:rPr lang="en-US" sz="1600"/>
              <a:t>B </a:t>
            </a:r>
            <a:r>
              <a:rPr lang="en-US" sz="1600">
                <a:sym typeface="Wingdings" charset="2"/>
              </a:rPr>
              <a:t> Regs[IR</a:t>
            </a:r>
            <a:r>
              <a:rPr lang="en-US" sz="1600" baseline="-25000">
                <a:sym typeface="Wingdings" charset="2"/>
              </a:rPr>
              <a:t>11..15</a:t>
            </a:r>
            <a:r>
              <a:rPr lang="en-US" sz="1600">
                <a:sym typeface="Wingdings" charset="2"/>
              </a:rPr>
              <a:t>];        Imm  ((IR</a:t>
            </a:r>
            <a:r>
              <a:rPr lang="en-US" sz="1600" baseline="-25000">
                <a:sym typeface="Wingdings" charset="2"/>
              </a:rPr>
              <a:t>16</a:t>
            </a:r>
            <a:r>
              <a:rPr lang="en-US" sz="1600">
                <a:sym typeface="Wingdings" charset="2"/>
              </a:rPr>
              <a:t>)</a:t>
            </a:r>
            <a:r>
              <a:rPr lang="en-US" sz="1600" baseline="30000">
                <a:sym typeface="Wingdings" charset="2"/>
              </a:rPr>
              <a:t>16</a:t>
            </a:r>
            <a:r>
              <a:rPr lang="en-US" sz="1600">
                <a:sym typeface="Wingdings" charset="2"/>
              </a:rPr>
              <a:t> ##IR</a:t>
            </a:r>
            <a:r>
              <a:rPr lang="en-US" sz="1600" baseline="-25000">
                <a:sym typeface="Wingdings" charset="2"/>
              </a:rPr>
              <a:t>16..31</a:t>
            </a:r>
            <a:r>
              <a:rPr lang="en-US" sz="1600">
                <a:sym typeface="Wingdings" charset="2"/>
              </a:rPr>
              <a:t>)</a:t>
            </a:r>
            <a:endParaRPr lang="en-US" sz="1600"/>
          </a:p>
          <a:p>
            <a:pPr marL="457200" indent="-457200">
              <a:spcBef>
                <a:spcPct val="50000"/>
              </a:spcBef>
              <a:buSzPct val="125000"/>
              <a:buFont typeface="Monotype Sorts" charset="2"/>
              <a:buChar char="Ì"/>
            </a:pPr>
            <a:r>
              <a:rPr lang="en-US" sz="1800" b="1">
                <a:solidFill>
                  <a:schemeClr val="accent2"/>
                </a:solidFill>
              </a:rPr>
              <a:t>Execution/effective address cycle (</a:t>
            </a:r>
            <a:r>
              <a:rPr lang="en-US" sz="1800" b="1">
                <a:solidFill>
                  <a:srgbClr val="990033"/>
                </a:solidFill>
              </a:rPr>
              <a:t>EX</a:t>
            </a:r>
            <a:r>
              <a:rPr lang="en-US" sz="1800" b="1">
                <a:solidFill>
                  <a:schemeClr val="accent2"/>
                </a:solidFill>
              </a:rPr>
              <a:t>)</a:t>
            </a:r>
          </a:p>
          <a:p>
            <a:pPr marL="457200" indent="-457200">
              <a:spcBef>
                <a:spcPct val="20000"/>
              </a:spcBef>
              <a:buSzPct val="125000"/>
            </a:pPr>
            <a:r>
              <a:rPr lang="en-US" sz="1600"/>
              <a:t>	</a:t>
            </a:r>
            <a:r>
              <a:rPr lang="en-US" sz="1600" u="sng"/>
              <a:t>Memory ref</a:t>
            </a:r>
            <a:r>
              <a:rPr lang="en-US" sz="1600"/>
              <a:t>: 		ALUOutput </a:t>
            </a:r>
            <a:r>
              <a:rPr lang="en-US" sz="1600">
                <a:sym typeface="Wingdings" charset="2"/>
              </a:rPr>
              <a:t> A + Imm;</a:t>
            </a:r>
          </a:p>
          <a:p>
            <a:pPr marL="914400" lvl="1" indent="-457200">
              <a:spcBef>
                <a:spcPct val="20000"/>
              </a:spcBef>
              <a:buSzPct val="125000"/>
            </a:pPr>
            <a:r>
              <a:rPr lang="en-US" sz="1600" u="sng">
                <a:sym typeface="Wingdings" charset="2"/>
              </a:rPr>
              <a:t>Reg-Reg ALU</a:t>
            </a:r>
            <a:r>
              <a:rPr lang="en-US" sz="1600">
                <a:sym typeface="Wingdings" charset="2"/>
              </a:rPr>
              <a:t>: 	</a:t>
            </a:r>
            <a:r>
              <a:rPr lang="en-US" sz="1600"/>
              <a:t>ALUOutput </a:t>
            </a:r>
            <a:r>
              <a:rPr lang="en-US" sz="1600">
                <a:sym typeface="Wingdings" charset="2"/>
              </a:rPr>
              <a:t> A </a:t>
            </a:r>
            <a:r>
              <a:rPr lang="en-US" sz="1600" i="1">
                <a:sym typeface="Wingdings" charset="2"/>
              </a:rPr>
              <a:t>func</a:t>
            </a:r>
            <a:r>
              <a:rPr lang="en-US" sz="1600">
                <a:sym typeface="Wingdings" charset="2"/>
              </a:rPr>
              <a:t> B;</a:t>
            </a:r>
          </a:p>
          <a:p>
            <a:pPr marL="914400" lvl="1" indent="-457200">
              <a:spcBef>
                <a:spcPct val="20000"/>
              </a:spcBef>
              <a:buSzPct val="125000"/>
            </a:pPr>
            <a:r>
              <a:rPr lang="en-US" sz="1600" u="sng">
                <a:sym typeface="Wingdings" charset="2"/>
              </a:rPr>
              <a:t>Reg-Imm ALU</a:t>
            </a:r>
            <a:r>
              <a:rPr lang="en-US" sz="1600">
                <a:sym typeface="Wingdings" charset="2"/>
              </a:rPr>
              <a:t>: 	</a:t>
            </a:r>
            <a:r>
              <a:rPr lang="en-US" sz="1600"/>
              <a:t>ALUOutput </a:t>
            </a:r>
            <a:r>
              <a:rPr lang="en-US" sz="1600">
                <a:sym typeface="Wingdings" charset="2"/>
              </a:rPr>
              <a:t> A </a:t>
            </a:r>
            <a:r>
              <a:rPr lang="en-US" sz="1600" i="1">
                <a:sym typeface="Wingdings" charset="2"/>
              </a:rPr>
              <a:t>op</a:t>
            </a:r>
            <a:r>
              <a:rPr lang="en-US" sz="1600">
                <a:sym typeface="Wingdings" charset="2"/>
              </a:rPr>
              <a:t> Imm;</a:t>
            </a:r>
          </a:p>
          <a:p>
            <a:pPr marL="914400" lvl="1" indent="-457200">
              <a:spcBef>
                <a:spcPct val="20000"/>
              </a:spcBef>
              <a:buSzPct val="125000"/>
            </a:pPr>
            <a:r>
              <a:rPr lang="en-US" sz="1600" u="sng">
                <a:sym typeface="Wingdings" charset="2"/>
              </a:rPr>
              <a:t>Branch</a:t>
            </a:r>
            <a:r>
              <a:rPr lang="en-US" sz="1600">
                <a:sym typeface="Wingdings" charset="2"/>
              </a:rPr>
              <a:t>: 		</a:t>
            </a:r>
            <a:r>
              <a:rPr lang="en-US" sz="1600"/>
              <a:t>ALUOutput </a:t>
            </a:r>
            <a:r>
              <a:rPr lang="en-US" sz="1600">
                <a:sym typeface="Wingdings" charset="2"/>
              </a:rPr>
              <a:t> NPC + Imm;       Cond  (A op 0)</a:t>
            </a:r>
            <a:endParaRPr lang="en-US" sz="1600"/>
          </a:p>
          <a:p>
            <a:pPr marL="457200" indent="-457200">
              <a:spcBef>
                <a:spcPct val="50000"/>
              </a:spcBef>
              <a:buSzPct val="125000"/>
              <a:buFont typeface="Monotype Sorts" charset="2"/>
              <a:buChar char="Í"/>
            </a:pPr>
            <a:r>
              <a:rPr lang="en-US" sz="1800" b="1">
                <a:solidFill>
                  <a:schemeClr val="accent2"/>
                </a:solidFill>
              </a:rPr>
              <a:t>Memory access/branch completion cycle (</a:t>
            </a:r>
            <a:r>
              <a:rPr lang="en-US" sz="1800" b="1">
                <a:solidFill>
                  <a:srgbClr val="990033"/>
                </a:solidFill>
              </a:rPr>
              <a:t>MEM</a:t>
            </a:r>
            <a:r>
              <a:rPr lang="en-US" sz="1800" b="1">
                <a:solidFill>
                  <a:schemeClr val="accent2"/>
                </a:solidFill>
              </a:rPr>
              <a:t>)</a:t>
            </a:r>
          </a:p>
          <a:p>
            <a:pPr marL="914400" lvl="1" indent="-457200">
              <a:spcBef>
                <a:spcPct val="20000"/>
              </a:spcBef>
              <a:buSzPct val="125000"/>
            </a:pPr>
            <a:r>
              <a:rPr lang="en-US" sz="1600" u="sng"/>
              <a:t>Memory ref</a:t>
            </a:r>
            <a:r>
              <a:rPr lang="en-US" sz="1600"/>
              <a:t>:		 LMD </a:t>
            </a:r>
            <a:r>
              <a:rPr lang="en-US" sz="1600">
                <a:sym typeface="Wingdings" charset="2"/>
              </a:rPr>
              <a:t> Mem[ALUOutput]    or    Mem(ALUOutput]  B;</a:t>
            </a:r>
          </a:p>
          <a:p>
            <a:pPr marL="914400" lvl="1" indent="-457200">
              <a:spcBef>
                <a:spcPct val="20000"/>
              </a:spcBef>
              <a:buSzPct val="125000"/>
            </a:pPr>
            <a:r>
              <a:rPr lang="en-US" sz="1600" u="sng">
                <a:sym typeface="Wingdings" charset="2"/>
              </a:rPr>
              <a:t>Branch</a:t>
            </a:r>
            <a:r>
              <a:rPr lang="en-US" sz="1600">
                <a:sym typeface="Wingdings" charset="2"/>
              </a:rPr>
              <a:t>:		 if (cond) PC ALUOutput;</a:t>
            </a:r>
            <a:endParaRPr lang="en-US" sz="1600"/>
          </a:p>
          <a:p>
            <a:pPr marL="457200" indent="-457200">
              <a:spcBef>
                <a:spcPct val="50000"/>
              </a:spcBef>
              <a:buSzPct val="125000"/>
              <a:buFont typeface="Monotype Sorts" charset="2"/>
              <a:buChar char="Î"/>
            </a:pPr>
            <a:r>
              <a:rPr lang="en-US" sz="1800" b="1">
                <a:solidFill>
                  <a:schemeClr val="accent2"/>
                </a:solidFill>
              </a:rPr>
              <a:t>Write-back cycle (</a:t>
            </a:r>
            <a:r>
              <a:rPr lang="en-US" sz="1800" b="1">
                <a:solidFill>
                  <a:srgbClr val="990033"/>
                </a:solidFill>
              </a:rPr>
              <a:t>WB</a:t>
            </a:r>
            <a:r>
              <a:rPr lang="en-US" sz="1800" b="1">
                <a:solidFill>
                  <a:schemeClr val="accent2"/>
                </a:solidFill>
              </a:rPr>
              <a:t>)</a:t>
            </a:r>
          </a:p>
          <a:p>
            <a:pPr marL="914400" lvl="1" indent="-457200">
              <a:spcBef>
                <a:spcPct val="20000"/>
              </a:spcBef>
              <a:buSzPct val="125000"/>
            </a:pPr>
            <a:r>
              <a:rPr lang="en-US" sz="1600" u="sng">
                <a:sym typeface="Wingdings" charset="2"/>
              </a:rPr>
              <a:t>Reg-Reg ALU</a:t>
            </a:r>
            <a:r>
              <a:rPr lang="en-US" sz="1600">
                <a:sym typeface="Wingdings" charset="2"/>
              </a:rPr>
              <a:t>: 	Regs[IR</a:t>
            </a:r>
            <a:r>
              <a:rPr lang="en-US" sz="1600" baseline="-25000">
                <a:sym typeface="Wingdings" charset="2"/>
              </a:rPr>
              <a:t>16..20</a:t>
            </a:r>
            <a:r>
              <a:rPr lang="en-US" sz="1600">
                <a:sym typeface="Wingdings" charset="2"/>
              </a:rPr>
              <a:t>]  </a:t>
            </a:r>
            <a:r>
              <a:rPr lang="en-US" sz="1600"/>
              <a:t>ALUOutput;</a:t>
            </a:r>
          </a:p>
          <a:p>
            <a:pPr marL="914400" lvl="1" indent="-457200">
              <a:spcBef>
                <a:spcPct val="20000"/>
              </a:spcBef>
              <a:buSzPct val="125000"/>
            </a:pPr>
            <a:r>
              <a:rPr lang="en-US" sz="1600" u="sng">
                <a:sym typeface="Wingdings" charset="2"/>
              </a:rPr>
              <a:t>Reg-Imm ALU</a:t>
            </a:r>
            <a:r>
              <a:rPr lang="en-US" sz="1600">
                <a:sym typeface="Wingdings" charset="2"/>
              </a:rPr>
              <a:t>: 	Regs[IR</a:t>
            </a:r>
            <a:r>
              <a:rPr lang="en-US" sz="1600" baseline="-25000">
                <a:sym typeface="Wingdings" charset="2"/>
              </a:rPr>
              <a:t>11..15</a:t>
            </a:r>
            <a:r>
              <a:rPr lang="en-US" sz="1600">
                <a:sym typeface="Wingdings" charset="2"/>
              </a:rPr>
              <a:t>]  </a:t>
            </a:r>
            <a:r>
              <a:rPr lang="en-US" sz="1600"/>
              <a:t>ALUOutput</a:t>
            </a:r>
            <a:r>
              <a:rPr lang="en-US" sz="1600">
                <a:sym typeface="Wingdings" charset="2"/>
              </a:rPr>
              <a:t>;</a:t>
            </a:r>
          </a:p>
          <a:p>
            <a:pPr marL="914400" lvl="1" indent="-457200">
              <a:spcBef>
                <a:spcPct val="20000"/>
              </a:spcBef>
              <a:buSzPct val="125000"/>
            </a:pPr>
            <a:r>
              <a:rPr lang="en-US" sz="1600" u="sng">
                <a:sym typeface="Wingdings" charset="2"/>
              </a:rPr>
              <a:t>Load</a:t>
            </a:r>
            <a:r>
              <a:rPr lang="en-US" sz="1600">
                <a:sym typeface="Wingdings" charset="2"/>
              </a:rPr>
              <a:t>: 		Regs[IR</a:t>
            </a:r>
            <a:r>
              <a:rPr lang="en-US" sz="1600" baseline="-25000">
                <a:sym typeface="Wingdings" charset="2"/>
              </a:rPr>
              <a:t>11..15</a:t>
            </a:r>
            <a:r>
              <a:rPr lang="en-US" sz="1600">
                <a:sym typeface="Wingdings" charset="2"/>
              </a:rPr>
              <a:t>]  </a:t>
            </a:r>
            <a:r>
              <a:rPr lang="en-US" sz="1600"/>
              <a:t>LMD</a:t>
            </a:r>
            <a:r>
              <a:rPr lang="en-US" sz="1600">
                <a:sym typeface="Wingdings" charset="2"/>
              </a:rPr>
              <a:t>;</a:t>
            </a:r>
            <a:endParaRPr lang="en-US" sz="1600"/>
          </a:p>
        </p:txBody>
      </p:sp>
      <p:sp>
        <p:nvSpPr>
          <p:cNvPr id="721923" name="Rectangle 3"/>
          <p:cNvSpPr>
            <a:spLocks noGrp="1" noChangeArrowheads="1"/>
          </p:cNvSpPr>
          <p:nvPr>
            <p:ph type="title"/>
          </p:nvPr>
        </p:nvSpPr>
        <p:spPr/>
        <p:txBody>
          <a:bodyPr/>
          <a:lstStyle/>
          <a:p>
            <a:pPr>
              <a:defRPr/>
            </a:pPr>
            <a:r>
              <a:rPr lang="en-US"/>
              <a:t>Multi-Cycle Implementation of MIPS</a:t>
            </a:r>
          </a:p>
        </p:txBody>
      </p:sp>
      <p:sp>
        <p:nvSpPr>
          <p:cNvPr id="2" name="Slide Number Placeholder 1"/>
          <p:cNvSpPr>
            <a:spLocks noGrp="1"/>
          </p:cNvSpPr>
          <p:nvPr>
            <p:ph type="sldNum" sz="quarter" idx="4"/>
          </p:nvPr>
        </p:nvSpPr>
        <p:spPr/>
        <p:txBody>
          <a:bodyPr/>
          <a:lstStyle/>
          <a:p>
            <a:fld id="{CC2976BA-A1E0-3948-A6B4-B5BB26B47A07}" type="slidenum">
              <a:rPr lang="en-US" smtClean="0"/>
              <a:t>8</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smtClean="0"/>
              <a:t>Single Cycle</a:t>
            </a:r>
            <a:endParaRPr lang="en-US"/>
          </a:p>
        </p:txBody>
      </p:sp>
      <p:sp>
        <p:nvSpPr>
          <p:cNvPr id="55328" name="Rectangle 32"/>
          <p:cNvSpPr>
            <a:spLocks noGrp="1" noChangeArrowheads="1"/>
          </p:cNvSpPr>
          <p:nvPr>
            <p:ph type="body" sz="half" idx="2"/>
          </p:nvPr>
        </p:nvSpPr>
        <p:spPr/>
        <p:txBody>
          <a:bodyPr/>
          <a:lstStyle/>
          <a:p>
            <a:r>
              <a:rPr lang="en-US" smtClean="0"/>
              <a:t>Cycle time long enough for longest instruction</a:t>
            </a:r>
          </a:p>
          <a:p>
            <a:r>
              <a:rPr lang="en-US" smtClean="0"/>
              <a:t>Shorter instructions waste time</a:t>
            </a:r>
          </a:p>
          <a:p>
            <a:r>
              <a:rPr lang="en-US" smtClean="0"/>
              <a:t>No overlap</a:t>
            </a:r>
            <a:endParaRPr lang="en-US"/>
          </a:p>
        </p:txBody>
      </p:sp>
      <p:sp>
        <p:nvSpPr>
          <p:cNvPr id="55299" name="Line 3"/>
          <p:cNvSpPr>
            <a:spLocks noChangeShapeType="1"/>
          </p:cNvSpPr>
          <p:nvPr/>
        </p:nvSpPr>
        <p:spPr bwMode="auto">
          <a:xfrm flipV="1">
            <a:off x="762000" y="1295400"/>
            <a:ext cx="0" cy="16002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00" name="Line 4"/>
          <p:cNvSpPr>
            <a:spLocks noChangeShapeType="1"/>
          </p:cNvSpPr>
          <p:nvPr/>
        </p:nvSpPr>
        <p:spPr bwMode="auto">
          <a:xfrm>
            <a:off x="393700" y="16129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1" name="Line 5"/>
          <p:cNvSpPr>
            <a:spLocks noChangeShapeType="1"/>
          </p:cNvSpPr>
          <p:nvPr/>
        </p:nvSpPr>
        <p:spPr bwMode="auto">
          <a:xfrm>
            <a:off x="7620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2" name="Line 6"/>
          <p:cNvSpPr>
            <a:spLocks noChangeShapeType="1"/>
          </p:cNvSpPr>
          <p:nvPr/>
        </p:nvSpPr>
        <p:spPr bwMode="auto">
          <a:xfrm>
            <a:off x="43434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3" name="Line 7"/>
          <p:cNvSpPr>
            <a:spLocks noChangeShapeType="1"/>
          </p:cNvSpPr>
          <p:nvPr/>
        </p:nvSpPr>
        <p:spPr bwMode="auto">
          <a:xfrm flipV="1">
            <a:off x="8077200" y="1295400"/>
            <a:ext cx="0" cy="16129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04" name="Line 8"/>
          <p:cNvSpPr>
            <a:spLocks noChangeShapeType="1"/>
          </p:cNvSpPr>
          <p:nvPr/>
        </p:nvSpPr>
        <p:spPr bwMode="auto">
          <a:xfrm>
            <a:off x="80772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5" name="Line 9"/>
          <p:cNvSpPr>
            <a:spLocks noChangeShapeType="1"/>
          </p:cNvSpPr>
          <p:nvPr/>
        </p:nvSpPr>
        <p:spPr bwMode="auto">
          <a:xfrm>
            <a:off x="774700" y="1841500"/>
            <a:ext cx="1879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6" name="Line 10"/>
          <p:cNvSpPr>
            <a:spLocks noChangeShapeType="1"/>
          </p:cNvSpPr>
          <p:nvPr/>
        </p:nvSpPr>
        <p:spPr bwMode="auto">
          <a:xfrm>
            <a:off x="2679700" y="1612900"/>
            <a:ext cx="1651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7" name="Line 11"/>
          <p:cNvSpPr>
            <a:spLocks noChangeShapeType="1"/>
          </p:cNvSpPr>
          <p:nvPr/>
        </p:nvSpPr>
        <p:spPr bwMode="auto">
          <a:xfrm>
            <a:off x="26670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8" name="Line 12"/>
          <p:cNvSpPr>
            <a:spLocks noChangeShapeType="1"/>
          </p:cNvSpPr>
          <p:nvPr/>
        </p:nvSpPr>
        <p:spPr bwMode="auto">
          <a:xfrm>
            <a:off x="4356100" y="1841500"/>
            <a:ext cx="1879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09" name="Line 13"/>
          <p:cNvSpPr>
            <a:spLocks noChangeShapeType="1"/>
          </p:cNvSpPr>
          <p:nvPr/>
        </p:nvSpPr>
        <p:spPr bwMode="auto">
          <a:xfrm>
            <a:off x="6261100" y="1612900"/>
            <a:ext cx="1803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0" name="Line 14"/>
          <p:cNvSpPr>
            <a:spLocks noChangeShapeType="1"/>
          </p:cNvSpPr>
          <p:nvPr/>
        </p:nvSpPr>
        <p:spPr bwMode="auto">
          <a:xfrm>
            <a:off x="6248400" y="16256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1" name="Line 15"/>
          <p:cNvSpPr>
            <a:spLocks noChangeShapeType="1"/>
          </p:cNvSpPr>
          <p:nvPr/>
        </p:nvSpPr>
        <p:spPr bwMode="auto">
          <a:xfrm>
            <a:off x="8166100" y="18415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2" name="Rectangle 16"/>
          <p:cNvSpPr>
            <a:spLocks noChangeArrowheads="1"/>
          </p:cNvSpPr>
          <p:nvPr/>
        </p:nvSpPr>
        <p:spPr bwMode="auto">
          <a:xfrm>
            <a:off x="304800" y="1600200"/>
            <a:ext cx="49688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Clk</a:t>
            </a:r>
          </a:p>
        </p:txBody>
      </p:sp>
      <p:sp>
        <p:nvSpPr>
          <p:cNvPr id="55313" name="Rectangle 17"/>
          <p:cNvSpPr>
            <a:spLocks noChangeArrowheads="1"/>
          </p:cNvSpPr>
          <p:nvPr/>
        </p:nvSpPr>
        <p:spPr bwMode="auto">
          <a:xfrm>
            <a:off x="774700" y="2387600"/>
            <a:ext cx="3556000"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5314" name="Rectangle 18"/>
          <p:cNvSpPr>
            <a:spLocks noChangeArrowheads="1"/>
          </p:cNvSpPr>
          <p:nvPr/>
        </p:nvSpPr>
        <p:spPr bwMode="auto">
          <a:xfrm>
            <a:off x="4356100" y="2387600"/>
            <a:ext cx="3708400"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5315" name="Rectangle 19"/>
          <p:cNvSpPr>
            <a:spLocks noChangeArrowheads="1"/>
          </p:cNvSpPr>
          <p:nvPr/>
        </p:nvSpPr>
        <p:spPr bwMode="auto">
          <a:xfrm>
            <a:off x="2112963" y="2368550"/>
            <a:ext cx="6334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Load</a:t>
            </a:r>
          </a:p>
        </p:txBody>
      </p:sp>
      <p:sp>
        <p:nvSpPr>
          <p:cNvPr id="55316" name="Rectangle 20"/>
          <p:cNvSpPr>
            <a:spLocks noChangeArrowheads="1"/>
          </p:cNvSpPr>
          <p:nvPr/>
        </p:nvSpPr>
        <p:spPr bwMode="auto">
          <a:xfrm>
            <a:off x="5922963" y="2368550"/>
            <a:ext cx="6429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Store</a:t>
            </a:r>
          </a:p>
        </p:txBody>
      </p:sp>
      <p:sp>
        <p:nvSpPr>
          <p:cNvPr id="55317" name="Line 21"/>
          <p:cNvSpPr>
            <a:spLocks noChangeShapeType="1"/>
          </p:cNvSpPr>
          <p:nvPr/>
        </p:nvSpPr>
        <p:spPr bwMode="auto">
          <a:xfrm flipV="1">
            <a:off x="7391400" y="2362200"/>
            <a:ext cx="0" cy="330200"/>
          </a:xfrm>
          <a:prstGeom prst="line">
            <a:avLst/>
          </a:prstGeom>
          <a:noFill/>
          <a:ln w="25400">
            <a:solidFill>
              <a:schemeClr val="tx1"/>
            </a:solidFill>
            <a:prstDash val="sysDot"/>
            <a:round/>
            <a:headEnd/>
            <a:tailEnd/>
          </a:ln>
        </p:spPr>
        <p:txBody>
          <a:bodyPr wrap="none" anchor="ctr">
            <a:prstTxWarp prst="textNoShape">
              <a:avLst/>
            </a:prstTxWarp>
          </a:bodyPr>
          <a:lstStyle/>
          <a:p>
            <a:endParaRPr lang="en-US"/>
          </a:p>
        </p:txBody>
      </p:sp>
      <p:sp>
        <p:nvSpPr>
          <p:cNvPr id="55318" name="Rectangle 22"/>
          <p:cNvSpPr>
            <a:spLocks noChangeArrowheads="1"/>
          </p:cNvSpPr>
          <p:nvPr/>
        </p:nvSpPr>
        <p:spPr bwMode="auto">
          <a:xfrm>
            <a:off x="7370763" y="2368550"/>
            <a:ext cx="7223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Waste</a:t>
            </a:r>
          </a:p>
        </p:txBody>
      </p:sp>
      <p:sp>
        <p:nvSpPr>
          <p:cNvPr id="55319" name="Rectangle 23"/>
          <p:cNvSpPr>
            <a:spLocks noChangeArrowheads="1"/>
          </p:cNvSpPr>
          <p:nvPr/>
        </p:nvSpPr>
        <p:spPr bwMode="auto">
          <a:xfrm>
            <a:off x="2265363" y="130175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1</a:t>
            </a:r>
          </a:p>
        </p:txBody>
      </p:sp>
      <p:sp>
        <p:nvSpPr>
          <p:cNvPr id="55320" name="Line 24"/>
          <p:cNvSpPr>
            <a:spLocks noChangeShapeType="1"/>
          </p:cNvSpPr>
          <p:nvPr/>
        </p:nvSpPr>
        <p:spPr bwMode="auto">
          <a:xfrm flipV="1">
            <a:off x="4343400" y="1295400"/>
            <a:ext cx="0" cy="3302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21" name="Rectangle 25"/>
          <p:cNvSpPr>
            <a:spLocks noChangeArrowheads="1"/>
          </p:cNvSpPr>
          <p:nvPr/>
        </p:nvSpPr>
        <p:spPr bwMode="auto">
          <a:xfrm>
            <a:off x="5846763" y="1301750"/>
            <a:ext cx="819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New Roman" charset="0"/>
              </a:rPr>
              <a:t>Cycle 2</a:t>
            </a:r>
          </a:p>
        </p:txBody>
      </p:sp>
      <p:sp>
        <p:nvSpPr>
          <p:cNvPr id="55322" name="Line 26"/>
          <p:cNvSpPr>
            <a:spLocks noChangeShapeType="1"/>
          </p:cNvSpPr>
          <p:nvPr/>
        </p:nvSpPr>
        <p:spPr bwMode="auto">
          <a:xfrm>
            <a:off x="774700" y="1460500"/>
            <a:ext cx="1422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3" name="Line 27"/>
          <p:cNvSpPr>
            <a:spLocks noChangeShapeType="1"/>
          </p:cNvSpPr>
          <p:nvPr/>
        </p:nvSpPr>
        <p:spPr bwMode="auto">
          <a:xfrm>
            <a:off x="4356100" y="1460500"/>
            <a:ext cx="1422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4" name="Line 28"/>
          <p:cNvSpPr>
            <a:spLocks noChangeShapeType="1"/>
          </p:cNvSpPr>
          <p:nvPr/>
        </p:nvSpPr>
        <p:spPr bwMode="auto">
          <a:xfrm flipH="1">
            <a:off x="6616700" y="1460500"/>
            <a:ext cx="14732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5" name="Line 29"/>
          <p:cNvSpPr>
            <a:spLocks noChangeShapeType="1"/>
          </p:cNvSpPr>
          <p:nvPr/>
        </p:nvSpPr>
        <p:spPr bwMode="auto">
          <a:xfrm flipH="1">
            <a:off x="3111500" y="1460500"/>
            <a:ext cx="10922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55326" name="Line 30"/>
          <p:cNvSpPr>
            <a:spLocks noChangeShapeType="1"/>
          </p:cNvSpPr>
          <p:nvPr/>
        </p:nvSpPr>
        <p:spPr bwMode="auto">
          <a:xfrm flipV="1">
            <a:off x="4343400" y="1600200"/>
            <a:ext cx="0" cy="1295400"/>
          </a:xfrm>
          <a:prstGeom prst="line">
            <a:avLst/>
          </a:prstGeom>
          <a:noFill/>
          <a:ln w="25400">
            <a:solidFill>
              <a:srgbClr val="990033"/>
            </a:solidFill>
            <a:prstDash val="sysDot"/>
            <a:round/>
            <a:headEnd/>
            <a:tailEnd/>
          </a:ln>
        </p:spPr>
        <p:txBody>
          <a:bodyPr wrap="none" anchor="ctr">
            <a:prstTxWarp prst="textNoShape">
              <a:avLst/>
            </a:prstTxWarp>
          </a:bodyPr>
          <a:lstStyle/>
          <a:p>
            <a:endParaRPr lang="en-US"/>
          </a:p>
        </p:txBody>
      </p:sp>
      <p:sp>
        <p:nvSpPr>
          <p:cNvPr id="55327" name="Text Box 31"/>
          <p:cNvSpPr txBox="1">
            <a:spLocks noChangeArrowheads="1"/>
          </p:cNvSpPr>
          <p:nvPr/>
        </p:nvSpPr>
        <p:spPr bwMode="auto">
          <a:xfrm>
            <a:off x="7788275" y="6705600"/>
            <a:ext cx="1355725" cy="152400"/>
          </a:xfrm>
          <a:prstGeom prst="rect">
            <a:avLst/>
          </a:prstGeom>
          <a:noFill/>
          <a:ln w="9525">
            <a:noFill/>
            <a:miter lim="800000"/>
            <a:headEnd/>
            <a:tailEnd/>
          </a:ln>
        </p:spPr>
        <p:txBody>
          <a:bodyPr wrap="none">
            <a:prstTxWarp prst="textNoShape">
              <a:avLst/>
            </a:prstTxWarp>
            <a:spAutoFit/>
          </a:bodyPr>
          <a:lstStyle/>
          <a:p>
            <a:pPr algn="r">
              <a:lnSpc>
                <a:spcPct val="40000"/>
              </a:lnSpc>
            </a:pPr>
            <a:r>
              <a:rPr lang="en-US" sz="1000">
                <a:latin typeface="Times New Roman" charset="0"/>
              </a:rPr>
              <a:t>Figure: Dave Patterson</a:t>
            </a:r>
            <a:endParaRPr lang="en-US">
              <a:latin typeface="Times New Roman" charset="0"/>
            </a:endParaRPr>
          </a:p>
        </p:txBody>
      </p:sp>
      <p:sp>
        <p:nvSpPr>
          <p:cNvPr id="2" name="Slide Number Placeholder 1"/>
          <p:cNvSpPr>
            <a:spLocks noGrp="1"/>
          </p:cNvSpPr>
          <p:nvPr>
            <p:ph type="sldNum" sz="quarter" idx="4"/>
          </p:nvPr>
        </p:nvSpPr>
        <p:spPr/>
        <p:txBody>
          <a:bodyPr/>
          <a:lstStyle/>
          <a:p>
            <a:fld id="{CC2976BA-A1E0-3948-A6B4-B5BB26B47A07}" type="slidenum">
              <a:rPr lang="en-US" smtClean="0"/>
              <a:t>9</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UMBC">
  <a:themeElements>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UMB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UMB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B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B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B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B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B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X:Templates:My Templates:UMBC.pot</Template>
  <TotalTime>2458</TotalTime>
  <Words>2042</Words>
  <Application>Microsoft Macintosh PowerPoint</Application>
  <PresentationFormat>On-screen Show (4:3)</PresentationFormat>
  <Paragraphs>660</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27</vt:i4>
      </vt:variant>
    </vt:vector>
  </HeadingPairs>
  <TitlesOfParts>
    <vt:vector size="32" baseType="lpstr">
      <vt:lpstr>UMBC</vt:lpstr>
      <vt:lpstr>Bitmap Image</vt:lpstr>
      <vt:lpstr>Equation</vt:lpstr>
      <vt:lpstr>Graphics Workshop Drawing</vt:lpstr>
      <vt:lpstr>Document</vt:lpstr>
      <vt:lpstr>CMSC 611: Advanced Computer Architecture</vt:lpstr>
      <vt:lpstr>Sequential Laundry</vt:lpstr>
      <vt:lpstr>Pipelined Laundry</vt:lpstr>
      <vt:lpstr>Pipelining Lessons</vt:lpstr>
      <vt:lpstr>MIPS Instruction Set</vt:lpstr>
      <vt:lpstr>Single-cycle Execution</vt:lpstr>
      <vt:lpstr>Multi-cycle Execution</vt:lpstr>
      <vt:lpstr>Multi-Cycle Implementation of MIPS</vt:lpstr>
      <vt:lpstr>Single Cycle</vt:lpstr>
      <vt:lpstr>Multiple Cycle</vt:lpstr>
      <vt:lpstr>Pipeline</vt:lpstr>
      <vt:lpstr>Stages of Instruction Execution</vt:lpstr>
      <vt:lpstr>Instruction Pipelining</vt:lpstr>
      <vt:lpstr>Example of Instruction Pipelining</vt:lpstr>
      <vt:lpstr>Pipeline Performance</vt:lpstr>
      <vt:lpstr>Pipeline Datapath</vt:lpstr>
      <vt:lpstr>Pipeline Stage Interface</vt:lpstr>
      <vt:lpstr>Pipeline Hazards</vt:lpstr>
      <vt:lpstr>Visualizing Pipelining</vt:lpstr>
      <vt:lpstr>Example: One Memory Port/Structural Hazard</vt:lpstr>
      <vt:lpstr>Resolving Structural Hazards</vt:lpstr>
      <vt:lpstr>Detecting and Resolving Structural Hazard</vt:lpstr>
      <vt:lpstr>Stalls &amp; Pipeline Performance</vt:lpstr>
      <vt:lpstr>Data Hazards</vt:lpstr>
      <vt:lpstr>Three Generic Data Hazards</vt:lpstr>
      <vt:lpstr>Three Generic Data Hazards</vt:lpstr>
      <vt:lpstr>Three Generic Data Hazards</vt:lpstr>
    </vt:vector>
  </TitlesOfParts>
  <Company>˧怀쿘Ί뿿킀΂쿘˧뛼뿿큰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611: Advanced Computer Architecture</dc:title>
  <dc:creator>Marc Olano</dc:creator>
  <cp:lastModifiedBy>Marc Olano</cp:lastModifiedBy>
  <cp:revision>51</cp:revision>
  <cp:lastPrinted>2003-09-04T21:28:06Z</cp:lastPrinted>
  <dcterms:created xsi:type="dcterms:W3CDTF">2010-09-30T16:37:38Z</dcterms:created>
  <dcterms:modified xsi:type="dcterms:W3CDTF">2014-10-08T22:52:39Z</dcterms:modified>
</cp:coreProperties>
</file>