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embeddings/oleObject1.bin" ContentType="application/vnd.openxmlformats-officedocument.oleObject"/>
  <Override PartName="/ppt/notesSlides/notesSlide7.xml" ContentType="application/vnd.openxmlformats-officedocument.presentationml.notesSlide+xml"/>
  <Override PartName="/ppt/embeddings/oleObject2.bin" ContentType="application/vnd.openxmlformats-officedocument.oleObject"/>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embeddings/oleObject3.bin" ContentType="application/vnd.openxmlformats-officedocument.oleObject"/>
  <Override PartName="/ppt/notesSlides/notesSlide14.xml" ContentType="application/vnd.openxmlformats-officedocument.presentationml.notesSlide+xml"/>
  <Override PartName="/ppt/embeddings/oleObject4.bin" ContentType="application/vnd.openxmlformats-officedocument.oleObject"/>
  <Override PartName="/ppt/notesSlides/notesSlide15.xml" ContentType="application/vnd.openxmlformats-officedocument.presentationml.notesSlide+xml"/>
  <Override PartName="/ppt/notesSlides/notesSlide16.xml" ContentType="application/vnd.openxmlformats-officedocument.presentationml.notesSlide+xml"/>
  <Override PartName="/ppt/embeddings/oleObject5.bin" ContentType="application/vnd.openxmlformats-officedocument.oleObject"/>
  <Override PartName="/ppt/notesSlides/notesSlide17.xml" ContentType="application/vnd.openxmlformats-officedocument.presentationml.notesSlide+xml"/>
  <Override PartName="/ppt/embeddings/oleObject6.bin" ContentType="application/vnd.openxmlformats-officedocument.oleObject"/>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29"/>
  </p:notesMasterIdLst>
  <p:handoutMasterIdLst>
    <p:handoutMasterId r:id="rId30"/>
  </p:handoutMasterIdLst>
  <p:sldIdLst>
    <p:sldId id="256" r:id="rId2"/>
    <p:sldId id="353" r:id="rId3"/>
    <p:sldId id="354" r:id="rId4"/>
    <p:sldId id="355" r:id="rId5"/>
    <p:sldId id="356" r:id="rId6"/>
    <p:sldId id="361" r:id="rId7"/>
    <p:sldId id="363" r:id="rId8"/>
    <p:sldId id="362" r:id="rId9"/>
    <p:sldId id="367" r:id="rId10"/>
    <p:sldId id="368" r:id="rId11"/>
    <p:sldId id="369" r:id="rId12"/>
    <p:sldId id="400" r:id="rId13"/>
    <p:sldId id="401" r:id="rId14"/>
    <p:sldId id="402" r:id="rId15"/>
    <p:sldId id="370" r:id="rId16"/>
    <p:sldId id="371" r:id="rId17"/>
    <p:sldId id="372" r:id="rId18"/>
    <p:sldId id="373" r:id="rId19"/>
    <p:sldId id="374" r:id="rId20"/>
    <p:sldId id="375" r:id="rId21"/>
    <p:sldId id="376" r:id="rId22"/>
    <p:sldId id="377" r:id="rId23"/>
    <p:sldId id="378" r:id="rId24"/>
    <p:sldId id="379" r:id="rId25"/>
    <p:sldId id="380" r:id="rId26"/>
    <p:sldId id="381" r:id="rId27"/>
    <p:sldId id="382" r:id="rId28"/>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457200" rtl="0" eaLnBrk="1" latinLnBrk="0" hangingPunct="1">
      <a:defRPr sz="2400" kern="1200">
        <a:solidFill>
          <a:schemeClr val="tx1"/>
        </a:solidFill>
        <a:latin typeface="Arial" charset="0"/>
        <a:ea typeface="+mn-ea"/>
        <a:cs typeface="+mn-cs"/>
      </a:defRPr>
    </a:lvl6pPr>
    <a:lvl7pPr marL="2743200" algn="l" defTabSz="457200" rtl="0" eaLnBrk="1" latinLnBrk="0" hangingPunct="1">
      <a:defRPr sz="2400" kern="1200">
        <a:solidFill>
          <a:schemeClr val="tx1"/>
        </a:solidFill>
        <a:latin typeface="Arial" charset="0"/>
        <a:ea typeface="+mn-ea"/>
        <a:cs typeface="+mn-cs"/>
      </a:defRPr>
    </a:lvl7pPr>
    <a:lvl8pPr marL="3200400" algn="l" defTabSz="457200" rtl="0" eaLnBrk="1" latinLnBrk="0" hangingPunct="1">
      <a:defRPr sz="2400" kern="1200">
        <a:solidFill>
          <a:schemeClr val="tx1"/>
        </a:solidFill>
        <a:latin typeface="Arial" charset="0"/>
        <a:ea typeface="+mn-ea"/>
        <a:cs typeface="+mn-cs"/>
      </a:defRPr>
    </a:lvl8pPr>
    <a:lvl9pPr marL="3657600" algn="l" defTabSz="4572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FFFF66"/>
    <a:srgbClr val="008080"/>
    <a:srgbClr val="000099"/>
    <a:srgbClr val="2E7F7F"/>
    <a:srgbClr val="800000"/>
    <a:srgbClr val="0033CC"/>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95" d="100"/>
          <a:sy n="95" d="100"/>
        </p:scale>
        <p:origin x="-232" y="-104"/>
      </p:cViewPr>
      <p:guideLst>
        <p:guide orient="horz" pos="3408"/>
        <p:guide orient="horz" pos="3531"/>
        <p:guide orient="horz" pos="3292"/>
        <p:guide orient="horz" pos="3640"/>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24504"/>
    </p:cViewPr>
  </p:sorterViewPr>
  <p:notesViewPr>
    <p:cSldViewPr snapToObjects="1">
      <p:cViewPr varScale="1">
        <p:scale>
          <a:sx n="58" d="100"/>
          <a:sy n="58" d="100"/>
        </p:scale>
        <p:origin x="-177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9.emf"/><Relationship Id="rId4" Type="http://schemas.openxmlformats.org/officeDocument/2006/relationships/image" Target="../media/image10.emf"/><Relationship Id="rId5" Type="http://schemas.openxmlformats.org/officeDocument/2006/relationships/image" Target="../media/image11.emf"/><Relationship Id="rId1" Type="http://schemas.openxmlformats.org/officeDocument/2006/relationships/image" Target="../media/image7.emf"/><Relationship Id="rId2"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defTabSz="927100">
              <a:defRPr sz="1200">
                <a:latin typeface="Times New Roman" charset="0"/>
              </a:defRPr>
            </a:lvl1pPr>
          </a:lstStyle>
          <a:p>
            <a:pPr>
              <a:defRPr/>
            </a:pPr>
            <a:endParaRPr lang="en-US"/>
          </a:p>
        </p:txBody>
      </p:sp>
      <p:sp>
        <p:nvSpPr>
          <p:cNvPr id="60419" name="Rectangle 3"/>
          <p:cNvSpPr>
            <a:spLocks noGrp="1" noChangeArrowheads="1"/>
          </p:cNvSpPr>
          <p:nvPr>
            <p:ph type="dt" sz="quarter" idx="1"/>
          </p:nvPr>
        </p:nvSpPr>
        <p:spPr bwMode="auto">
          <a:xfrm>
            <a:off x="3973513" y="0"/>
            <a:ext cx="3036887"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algn="r" defTabSz="927100">
              <a:defRPr sz="1200">
                <a:latin typeface="Times New Roman" charset="0"/>
              </a:defRPr>
            </a:lvl1pPr>
          </a:lstStyle>
          <a:p>
            <a:pPr>
              <a:defRPr/>
            </a:pPr>
            <a:endParaRPr lang="en-US"/>
          </a:p>
        </p:txBody>
      </p:sp>
      <p:sp>
        <p:nvSpPr>
          <p:cNvPr id="60420" name="Rectangle 4"/>
          <p:cNvSpPr>
            <a:spLocks noGrp="1" noChangeArrowheads="1"/>
          </p:cNvSpPr>
          <p:nvPr>
            <p:ph type="ftr" sz="quarter" idx="2"/>
          </p:nvPr>
        </p:nvSpPr>
        <p:spPr bwMode="auto">
          <a:xfrm>
            <a:off x="0" y="8832850"/>
            <a:ext cx="3036888"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defTabSz="927100">
              <a:defRPr sz="1200">
                <a:latin typeface="Times New Roman" charset="0"/>
              </a:defRPr>
            </a:lvl1pPr>
          </a:lstStyle>
          <a:p>
            <a:pPr>
              <a:defRPr/>
            </a:pPr>
            <a:endParaRPr lang="en-US"/>
          </a:p>
        </p:txBody>
      </p:sp>
      <p:sp>
        <p:nvSpPr>
          <p:cNvPr id="60421" name="Rectangle 5"/>
          <p:cNvSpPr>
            <a:spLocks noGrp="1" noChangeArrowheads="1"/>
          </p:cNvSpPr>
          <p:nvPr>
            <p:ph type="sldNum" sz="quarter" idx="3"/>
          </p:nvPr>
        </p:nvSpPr>
        <p:spPr bwMode="auto">
          <a:xfrm>
            <a:off x="3973513" y="8832850"/>
            <a:ext cx="3036887"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algn="r" defTabSz="927100">
              <a:defRPr sz="1200">
                <a:latin typeface="Times New Roman" charset="0"/>
              </a:defRPr>
            </a:lvl1pPr>
          </a:lstStyle>
          <a:p>
            <a:pPr>
              <a:defRPr/>
            </a:pPr>
            <a:fld id="{CEF4B011-080B-CE4B-BA48-CDB09FBE2510}" type="slidenum">
              <a:rPr lang="en-US"/>
              <a:pPr>
                <a:defRPr/>
              </a:pPr>
              <a:t>‹#›</a:t>
            </a:fld>
            <a:endParaRPr lang="en-US"/>
          </a:p>
        </p:txBody>
      </p:sp>
    </p:spTree>
    <p:extLst>
      <p:ext uri="{BB962C8B-B14F-4D97-AF65-F5344CB8AC3E}">
        <p14:creationId xmlns:p14="http://schemas.microsoft.com/office/powerpoint/2010/main" val="4936752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defTabSz="927100">
              <a:defRPr sz="1200">
                <a:latin typeface="Times New Roman" charset="0"/>
              </a:defRPr>
            </a:lvl1pPr>
          </a:lstStyle>
          <a:p>
            <a:pPr>
              <a:defRPr/>
            </a:pPr>
            <a:endParaRPr lang="en-US"/>
          </a:p>
        </p:txBody>
      </p:sp>
      <p:sp>
        <p:nvSpPr>
          <p:cNvPr id="5123" name="Rectangle 3"/>
          <p:cNvSpPr>
            <a:spLocks noGrp="1" noChangeArrowheads="1"/>
          </p:cNvSpPr>
          <p:nvPr>
            <p:ph type="dt" idx="1"/>
          </p:nvPr>
        </p:nvSpPr>
        <p:spPr bwMode="auto">
          <a:xfrm>
            <a:off x="3973513" y="0"/>
            <a:ext cx="3036887"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algn="r" defTabSz="927100">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81100" y="696913"/>
            <a:ext cx="4649788" cy="348773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5038" y="4414838"/>
            <a:ext cx="5140325" cy="41846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2850"/>
            <a:ext cx="3036888"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defTabSz="927100">
              <a:defRPr sz="1200">
                <a:latin typeface="Times New Roman" charset="0"/>
              </a:defRPr>
            </a:lvl1pPr>
          </a:lstStyle>
          <a:p>
            <a:pPr>
              <a:defRPr/>
            </a:pPr>
            <a:endParaRPr lang="en-US"/>
          </a:p>
        </p:txBody>
      </p:sp>
      <p:sp>
        <p:nvSpPr>
          <p:cNvPr id="5127" name="Rectangle 7"/>
          <p:cNvSpPr>
            <a:spLocks noGrp="1" noChangeArrowheads="1"/>
          </p:cNvSpPr>
          <p:nvPr>
            <p:ph type="sldNum" sz="quarter" idx="5"/>
          </p:nvPr>
        </p:nvSpPr>
        <p:spPr bwMode="auto">
          <a:xfrm>
            <a:off x="3973513" y="8832850"/>
            <a:ext cx="3036887"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algn="r" defTabSz="927100">
              <a:defRPr sz="1200">
                <a:latin typeface="Times New Roman" charset="0"/>
              </a:defRPr>
            </a:lvl1pPr>
          </a:lstStyle>
          <a:p>
            <a:pPr>
              <a:defRPr/>
            </a:pPr>
            <a:fld id="{F2FC29B8-9F61-584D-99C9-00A2D58E0164}" type="slidenum">
              <a:rPr lang="en-US"/>
              <a:pPr>
                <a:defRPr/>
              </a:pPr>
              <a:t>‹#›</a:t>
            </a:fld>
            <a:endParaRPr lang="en-US"/>
          </a:p>
        </p:txBody>
      </p:sp>
    </p:spTree>
    <p:extLst>
      <p:ext uri="{BB962C8B-B14F-4D97-AF65-F5344CB8AC3E}">
        <p14:creationId xmlns:p14="http://schemas.microsoft.com/office/powerpoint/2010/main" val="15740454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DBBFEFB-F863-2540-B0D0-1F9ED72D919D}" type="slidenum">
              <a:rPr lang="en-US"/>
              <a:pPr/>
              <a:t>1</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51FBD97A-89A9-EC44-B865-4693B2FCF74B}" type="slidenum">
              <a:rPr lang="en-US"/>
              <a:pPr/>
              <a:t>10</a:t>
            </a:fld>
            <a:endParaRPr lang="en-US"/>
          </a:p>
        </p:txBody>
      </p:sp>
      <p:sp>
        <p:nvSpPr>
          <p:cNvPr id="58371" name="Rectangle 2"/>
          <p:cNvSpPr>
            <a:spLocks noGrp="1" noChangeArrowheads="1"/>
          </p:cNvSpPr>
          <p:nvPr>
            <p:ph type="body" idx="1"/>
          </p:nvPr>
        </p:nvSpPr>
        <p:spPr>
          <a:xfrm>
            <a:off x="528638" y="4414838"/>
            <a:ext cx="6040437" cy="4184650"/>
          </a:xfrm>
          <a:noFill/>
          <a:ln/>
        </p:spPr>
        <p:txBody>
          <a:bodyPr lIns="91737" tIns="45063" rIns="91737" bIns="45063"/>
          <a:lstStyle/>
          <a:p>
            <a:r>
              <a:rPr lang="en-US"/>
              <a:t>Here are the timing diagrams showing the differences between the single cycle, multiple cycle, and pipeline implementations.</a:t>
            </a:r>
          </a:p>
          <a:p>
            <a:r>
              <a:rPr lang="en-US"/>
              <a:t>For example, in the pipeline implementation, we can finish executing the Load, Store, and R-type instruction sequence in seven cycles.</a:t>
            </a:r>
          </a:p>
          <a:p>
            <a:r>
              <a:rPr lang="en-US"/>
              <a:t>In the multiple clock cycle implementation, however, we cannot start executing the store until Cycle 6 because we must wait for the load instruction to  complete.</a:t>
            </a:r>
          </a:p>
          <a:p>
            <a:r>
              <a:rPr lang="en-US"/>
              <a:t>Similarly, we cannot start the execution of the R-type instruction until the store instruction has completed its execution in Cycle 9.</a:t>
            </a:r>
          </a:p>
          <a:p>
            <a:r>
              <a:rPr lang="en-US"/>
              <a:t>In the Single Cycle implementation, the cycle time is set to accommodate the longest instruction, the Load instruction.</a:t>
            </a:r>
          </a:p>
          <a:p>
            <a:r>
              <a:rPr lang="en-US"/>
              <a:t>Consequently, the cycle time for the Single Cycle implementation can be five times longer than the multiple cycle implementation.</a:t>
            </a:r>
          </a:p>
          <a:p>
            <a:r>
              <a:rPr lang="en-US"/>
              <a:t>But may be more importantly, since the cycle time has to be long enough for the load instruction, it is too long for the store instruction so the last part of the cycle here is wasted.</a:t>
            </a:r>
          </a:p>
          <a:p>
            <a:endParaRPr lang="en-US"/>
          </a:p>
          <a:p>
            <a:r>
              <a:rPr lang="en-US"/>
              <a:t>+2 = 77 min. (X:57)</a:t>
            </a:r>
          </a:p>
        </p:txBody>
      </p:sp>
      <p:sp>
        <p:nvSpPr>
          <p:cNvPr id="58372" name="Rectangle 3"/>
          <p:cNvSpPr>
            <a:spLocks noGrp="1" noRot="1" noChangeAspect="1" noChangeArrowheads="1"/>
          </p:cNvSpPr>
          <p:nvPr>
            <p:ph type="sldImg"/>
          </p:nvPr>
        </p:nvSpPr>
        <p:spPr>
          <a:xfrm>
            <a:off x="1196975" y="598488"/>
            <a:ext cx="4629150" cy="3471862"/>
          </a:xfrm>
          <a:ln w="12700"/>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576FF09B-CF62-114E-B7A9-F13D6B229BD4}" type="slidenum">
              <a:rPr lang="en-US"/>
              <a:pPr/>
              <a:t>11</a:t>
            </a:fld>
            <a:endParaRPr lang="en-US"/>
          </a:p>
        </p:txBody>
      </p:sp>
      <p:sp>
        <p:nvSpPr>
          <p:cNvPr id="60419" name="Rectangle 2"/>
          <p:cNvSpPr>
            <a:spLocks noGrp="1" noChangeArrowheads="1"/>
          </p:cNvSpPr>
          <p:nvPr>
            <p:ph type="body" idx="1"/>
          </p:nvPr>
        </p:nvSpPr>
        <p:spPr>
          <a:xfrm>
            <a:off x="528638" y="4414838"/>
            <a:ext cx="6040437" cy="4184650"/>
          </a:xfrm>
          <a:noFill/>
          <a:ln/>
        </p:spPr>
        <p:txBody>
          <a:bodyPr lIns="91737" tIns="45063" rIns="91737" bIns="45063"/>
          <a:lstStyle/>
          <a:p>
            <a:r>
              <a:rPr lang="en-US"/>
              <a:t>Here are the timing diagrams showing the differences between the single cycle, multiple cycle, and pipeline implementations.</a:t>
            </a:r>
          </a:p>
          <a:p>
            <a:r>
              <a:rPr lang="en-US"/>
              <a:t>For example, in the pipeline implementation, we can finish executing the Load, Store, and R-type instruction sequence in seven cycles.</a:t>
            </a:r>
          </a:p>
          <a:p>
            <a:r>
              <a:rPr lang="en-US"/>
              <a:t>In the multiple clock cycle implementation, however, we cannot start executing the store until Cycle 6 because we must wait for the load instruction to  complete.</a:t>
            </a:r>
          </a:p>
          <a:p>
            <a:r>
              <a:rPr lang="en-US"/>
              <a:t>Similarly, we cannot start the execution of the R-type instruction until the store instruction has completed its execution in Cycle 9.</a:t>
            </a:r>
          </a:p>
          <a:p>
            <a:r>
              <a:rPr lang="en-US"/>
              <a:t>In the Single Cycle implementation, the cycle time is set to accommodate the longest instruction, the Load instruction.</a:t>
            </a:r>
          </a:p>
          <a:p>
            <a:r>
              <a:rPr lang="en-US"/>
              <a:t>Consequently, the cycle time for the Single Cycle implementation can be five times longer than the multiple cycle implementation.</a:t>
            </a:r>
          </a:p>
          <a:p>
            <a:r>
              <a:rPr lang="en-US"/>
              <a:t>But may be more importantly, since the cycle time has to be long enough for the load instruction, it is too long for the store instruction so the last part of the cycle here is wasted.</a:t>
            </a:r>
          </a:p>
          <a:p>
            <a:endParaRPr lang="en-US"/>
          </a:p>
          <a:p>
            <a:r>
              <a:rPr lang="en-US"/>
              <a:t>+2 = 77 min. (X:57)</a:t>
            </a:r>
          </a:p>
        </p:txBody>
      </p:sp>
      <p:sp>
        <p:nvSpPr>
          <p:cNvPr id="60420" name="Rectangle 3"/>
          <p:cNvSpPr>
            <a:spLocks noGrp="1" noRot="1" noChangeAspect="1" noChangeArrowheads="1"/>
          </p:cNvSpPr>
          <p:nvPr>
            <p:ph type="sldImg"/>
          </p:nvPr>
        </p:nvSpPr>
        <p:spPr>
          <a:xfrm>
            <a:off x="1196975" y="598488"/>
            <a:ext cx="4629150" cy="3471862"/>
          </a:xfrm>
          <a:ln w="12700"/>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65C83D7B-3DDB-0E4F-B31C-040FF226F6D9}" type="slidenum">
              <a:rPr lang="en-US"/>
              <a:pPr/>
              <a:t>12</a:t>
            </a:fld>
            <a:endParaRPr lang="en-US"/>
          </a:p>
        </p:txBody>
      </p:sp>
      <p:sp>
        <p:nvSpPr>
          <p:cNvPr id="50179" name="Rectangle 2"/>
          <p:cNvSpPr>
            <a:spLocks noGrp="1" noChangeArrowheads="1"/>
          </p:cNvSpPr>
          <p:nvPr>
            <p:ph type="body" idx="1"/>
          </p:nvPr>
        </p:nvSpPr>
        <p:spPr>
          <a:xfrm>
            <a:off x="528638" y="4414838"/>
            <a:ext cx="6040437" cy="4184650"/>
          </a:xfrm>
          <a:noFill/>
          <a:ln/>
        </p:spPr>
        <p:txBody>
          <a:bodyPr lIns="91737" tIns="45063" rIns="91737" bIns="45063"/>
          <a:lstStyle/>
          <a:p>
            <a:r>
              <a:rPr lang="en-US"/>
              <a:t>As shown here, each of these five steps will take one clock cycle to complete.</a:t>
            </a:r>
          </a:p>
          <a:p>
            <a:r>
              <a:rPr lang="en-US"/>
              <a:t>And in pipeline terminology, each step is referred to as one stage of the pipeline.</a:t>
            </a:r>
          </a:p>
          <a:p>
            <a:endParaRPr lang="en-US"/>
          </a:p>
          <a:p>
            <a:r>
              <a:rPr lang="en-US"/>
              <a:t>+1 = 8 min. (X:48)</a:t>
            </a:r>
          </a:p>
        </p:txBody>
      </p:sp>
      <p:sp>
        <p:nvSpPr>
          <p:cNvPr id="50180" name="Rectangle 3"/>
          <p:cNvSpPr>
            <a:spLocks noGrp="1" noRot="1" noChangeAspect="1" noChangeArrowheads="1"/>
          </p:cNvSpPr>
          <p:nvPr>
            <p:ph type="sldImg"/>
          </p:nvPr>
        </p:nvSpPr>
        <p:spPr>
          <a:xfrm>
            <a:off x="1196975" y="598488"/>
            <a:ext cx="4629150" cy="3471862"/>
          </a:xfrm>
          <a:ln w="12700"/>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2BAC80F-9DEE-444E-B521-36D559C0A28B}" type="slidenum">
              <a:rPr lang="en-US"/>
              <a:pPr/>
              <a:t>13</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90090B42-2765-794A-81C4-FF80EF4F2EA5}" type="slidenum">
              <a:rPr lang="en-US"/>
              <a:pPr/>
              <a:t>14</a:t>
            </a:fld>
            <a:endParaRPr lang="en-US"/>
          </a:p>
        </p:txBody>
      </p:sp>
      <p:sp>
        <p:nvSpPr>
          <p:cNvPr id="54275" name="Rectangle 2"/>
          <p:cNvSpPr>
            <a:spLocks noGrp="1" noChangeArrowheads="1"/>
          </p:cNvSpPr>
          <p:nvPr>
            <p:ph type="body" idx="1"/>
          </p:nvPr>
        </p:nvSpPr>
        <p:spPr>
          <a:xfrm>
            <a:off x="528638" y="4414838"/>
            <a:ext cx="6040437" cy="4184650"/>
          </a:xfrm>
          <a:noFill/>
          <a:ln/>
        </p:spPr>
        <p:txBody>
          <a:bodyPr lIns="91737" tIns="45063" rIns="91737" bIns="45063"/>
          <a:lstStyle/>
          <a:p>
            <a:endParaRPr lang="en-US"/>
          </a:p>
        </p:txBody>
      </p:sp>
      <p:sp>
        <p:nvSpPr>
          <p:cNvPr id="54276" name="Rectangle 3"/>
          <p:cNvSpPr>
            <a:spLocks noGrp="1" noRot="1" noChangeAspect="1" noChangeArrowheads="1"/>
          </p:cNvSpPr>
          <p:nvPr>
            <p:ph type="sldImg"/>
          </p:nvPr>
        </p:nvSpPr>
        <p:spPr>
          <a:xfrm>
            <a:off x="1093788" y="819150"/>
            <a:ext cx="4667250" cy="3500438"/>
          </a:xfrm>
          <a:ln w="12700"/>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8C598608-A8A5-5C4C-AE44-03FC2A82E983}" type="slidenum">
              <a:rPr lang="en-US"/>
              <a:pPr/>
              <a:t>15</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56022894-C408-0D4B-93F3-13D277DE8C04}" type="slidenum">
              <a:rPr lang="en-US"/>
              <a:pPr/>
              <a:t>16</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1617ED2E-A8ED-F94B-A50A-FFA85A376140}" type="slidenum">
              <a:rPr lang="en-US"/>
              <a:pPr/>
              <a:t>17</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66051CD-3E96-AE47-9E2A-2367BEA6C15C}" type="slidenum">
              <a:rPr lang="en-US"/>
              <a:pPr/>
              <a:t>18</a:t>
            </a:fld>
            <a:endParaRPr lang="en-US"/>
          </a:p>
        </p:txBody>
      </p:sp>
      <p:sp>
        <p:nvSpPr>
          <p:cNvPr id="68611" name="Rectangle 2"/>
          <p:cNvSpPr>
            <a:spLocks noGrp="1" noChangeArrowheads="1"/>
          </p:cNvSpPr>
          <p:nvPr>
            <p:ph type="body" idx="1"/>
          </p:nvPr>
        </p:nvSpPr>
        <p:spPr>
          <a:xfrm>
            <a:off x="528638" y="4414838"/>
            <a:ext cx="6040437" cy="4184650"/>
          </a:xfrm>
          <a:noFill/>
          <a:ln/>
        </p:spPr>
        <p:txBody>
          <a:bodyPr lIns="91737" tIns="45063" rIns="91737" bIns="45063"/>
          <a:lstStyle/>
          <a:p>
            <a:endParaRPr lang="en-US"/>
          </a:p>
        </p:txBody>
      </p:sp>
      <p:sp>
        <p:nvSpPr>
          <p:cNvPr id="68612" name="Rectangle 3"/>
          <p:cNvSpPr>
            <a:spLocks noGrp="1" noRot="1" noChangeAspect="1" noChangeArrowheads="1"/>
          </p:cNvSpPr>
          <p:nvPr>
            <p:ph type="sldImg"/>
          </p:nvPr>
        </p:nvSpPr>
        <p:spPr>
          <a:xfrm>
            <a:off x="1196975" y="598488"/>
            <a:ext cx="4629150" cy="3471862"/>
          </a:xfrm>
          <a:ln w="12700"/>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9D20D51D-C4DD-F642-A461-1612C5491D83}" type="slidenum">
              <a:rPr lang="en-US"/>
              <a:pPr/>
              <a:t>19</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0F752E8-D99B-7C43-894D-64D94BD88FEE}" type="slidenum">
              <a:rPr lang="en-US"/>
              <a:pPr/>
              <a:t>2</a:t>
            </a:fld>
            <a:endParaRPr lang="en-US"/>
          </a:p>
        </p:txBody>
      </p:sp>
      <p:sp>
        <p:nvSpPr>
          <p:cNvPr id="35843" name="Rectangle 2"/>
          <p:cNvSpPr>
            <a:spLocks noGrp="1" noChangeArrowheads="1"/>
          </p:cNvSpPr>
          <p:nvPr>
            <p:ph type="body" idx="1"/>
          </p:nvPr>
        </p:nvSpPr>
        <p:spPr>
          <a:xfrm>
            <a:off x="528638" y="4414838"/>
            <a:ext cx="6040437" cy="4184650"/>
          </a:xfrm>
          <a:noFill/>
          <a:ln/>
        </p:spPr>
        <p:txBody>
          <a:bodyPr lIns="91737" tIns="45063" rIns="91737" bIns="45063"/>
          <a:lstStyle/>
          <a:p>
            <a:endParaRPr lang="en-US"/>
          </a:p>
        </p:txBody>
      </p:sp>
      <p:sp>
        <p:nvSpPr>
          <p:cNvPr id="35844" name="Rectangle 3"/>
          <p:cNvSpPr>
            <a:spLocks noGrp="1" noRot="1" noChangeAspect="1" noChangeArrowheads="1"/>
          </p:cNvSpPr>
          <p:nvPr>
            <p:ph type="sldImg"/>
          </p:nvPr>
        </p:nvSpPr>
        <p:spPr>
          <a:xfrm>
            <a:off x="1196975" y="598488"/>
            <a:ext cx="4629150" cy="3471862"/>
          </a:xfrm>
          <a:ln w="12700"/>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D4252D5E-8822-FA4F-B3A6-A63853FB3EDC}" type="slidenum">
              <a:rPr lang="en-US"/>
              <a:pPr/>
              <a:t>20</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13ADE893-5D43-9041-96B1-78A4AC8844D4}" type="slidenum">
              <a:rPr lang="en-US"/>
              <a:pPr/>
              <a:t>21</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EDCF5931-14B7-714A-AE79-4D269A87DF7E}" type="slidenum">
              <a:rPr lang="en-US"/>
              <a:pPr/>
              <a:t>22</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D87D8C0F-A9F4-8C4C-BD41-912802AD8582}" type="slidenum">
              <a:rPr lang="en-US"/>
              <a:pPr/>
              <a:t>23</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7B50FF94-0597-A143-9420-8069A91D09D8}" type="slidenum">
              <a:rPr lang="en-US"/>
              <a:pPr/>
              <a:t>24</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24F4E773-B581-2542-A034-7FFA91519B37}" type="slidenum">
              <a:rPr lang="en-US"/>
              <a:pPr/>
              <a:t>25</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495836AE-AF0E-7243-AAB0-AF38AD5438D5}" type="slidenum">
              <a:rPr lang="en-US"/>
              <a:pPr/>
              <a:t>26</a:t>
            </a:fld>
            <a:endParaRPr 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4FCB6A0D-E0E7-9D4F-813E-EDDFCDF2EF11}" type="slidenum">
              <a:rPr lang="en-US"/>
              <a:pPr/>
              <a:t>27</a:t>
            </a:fld>
            <a:endParaRPr 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AEF3FF3C-24DB-F94F-9641-3B5DA43DF984}" type="slidenum">
              <a:rPr lang="en-US"/>
              <a:pPr/>
              <a:t>3</a:t>
            </a:fld>
            <a:endParaRPr lang="en-US"/>
          </a:p>
        </p:txBody>
      </p:sp>
      <p:sp>
        <p:nvSpPr>
          <p:cNvPr id="37891" name="Rectangle 2"/>
          <p:cNvSpPr>
            <a:spLocks noGrp="1" noChangeArrowheads="1"/>
          </p:cNvSpPr>
          <p:nvPr>
            <p:ph type="body" idx="1"/>
          </p:nvPr>
        </p:nvSpPr>
        <p:spPr>
          <a:xfrm>
            <a:off x="528638" y="4414838"/>
            <a:ext cx="6040437" cy="4184650"/>
          </a:xfrm>
          <a:noFill/>
          <a:ln/>
        </p:spPr>
        <p:txBody>
          <a:bodyPr lIns="91737" tIns="45063" rIns="91737" bIns="45063"/>
          <a:lstStyle/>
          <a:p>
            <a:endParaRPr lang="en-US"/>
          </a:p>
        </p:txBody>
      </p:sp>
      <p:sp>
        <p:nvSpPr>
          <p:cNvPr id="37892" name="Rectangle 3"/>
          <p:cNvSpPr>
            <a:spLocks noGrp="1" noRot="1" noChangeAspect="1" noChangeArrowheads="1"/>
          </p:cNvSpPr>
          <p:nvPr>
            <p:ph type="sldImg"/>
          </p:nvPr>
        </p:nvSpPr>
        <p:spPr>
          <a:xfrm>
            <a:off x="1196975" y="598488"/>
            <a:ext cx="4629150" cy="3471862"/>
          </a:xfrm>
          <a:ln w="12700"/>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698D44A7-E616-614E-BA3E-F9ADEBDB2205}" type="slidenum">
              <a:rPr lang="en-US"/>
              <a:pPr/>
              <a:t>4</a:t>
            </a:fld>
            <a:endParaRPr lang="en-US"/>
          </a:p>
        </p:txBody>
      </p:sp>
      <p:sp>
        <p:nvSpPr>
          <p:cNvPr id="39939" name="Rectangle 2"/>
          <p:cNvSpPr>
            <a:spLocks noGrp="1" noChangeArrowheads="1"/>
          </p:cNvSpPr>
          <p:nvPr>
            <p:ph type="body" idx="1"/>
          </p:nvPr>
        </p:nvSpPr>
        <p:spPr>
          <a:xfrm>
            <a:off x="528638" y="4414838"/>
            <a:ext cx="6040437" cy="4184650"/>
          </a:xfrm>
          <a:noFill/>
          <a:ln/>
        </p:spPr>
        <p:txBody>
          <a:bodyPr lIns="91737" tIns="45063" rIns="91737" bIns="45063"/>
          <a:lstStyle/>
          <a:p>
            <a:endParaRPr lang="en-US"/>
          </a:p>
        </p:txBody>
      </p:sp>
      <p:sp>
        <p:nvSpPr>
          <p:cNvPr id="39940" name="Rectangle 3"/>
          <p:cNvSpPr>
            <a:spLocks noGrp="1" noRot="1" noChangeAspect="1" noChangeArrowheads="1"/>
          </p:cNvSpPr>
          <p:nvPr>
            <p:ph type="sldImg"/>
          </p:nvPr>
        </p:nvSpPr>
        <p:spPr>
          <a:xfrm>
            <a:off x="1196975" y="598488"/>
            <a:ext cx="4629150" cy="3471862"/>
          </a:xfrm>
          <a:ln w="12700"/>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B434DB8-F662-974F-8E21-D8C76B9A5E3A}" type="slidenum">
              <a:rPr lang="en-US"/>
              <a:pPr/>
              <a:t>5</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66E9E624-6C9A-F848-90CF-563432E8A9B1}" type="slidenum">
              <a:rPr lang="en-US"/>
              <a:pPr/>
              <a:t>6</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C99C2792-B532-B84F-994E-9AE31036D781}" type="slidenum">
              <a:rPr lang="en-US"/>
              <a:pPr/>
              <a:t>7</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46DDCE86-F824-7F4D-A5EB-974570B37297}" type="slidenum">
              <a:rPr lang="en-US"/>
              <a:pPr/>
              <a:t>8</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71B04304-A8F0-8948-9F08-E0092EA07EBD}" type="slidenum">
              <a:rPr lang="en-US"/>
              <a:pPr/>
              <a:t>9</a:t>
            </a:fld>
            <a:endParaRPr lang="en-US"/>
          </a:p>
        </p:txBody>
      </p:sp>
      <p:sp>
        <p:nvSpPr>
          <p:cNvPr id="56323" name="Rectangle 2"/>
          <p:cNvSpPr>
            <a:spLocks noGrp="1" noChangeArrowheads="1"/>
          </p:cNvSpPr>
          <p:nvPr>
            <p:ph type="body" idx="1"/>
          </p:nvPr>
        </p:nvSpPr>
        <p:spPr>
          <a:xfrm>
            <a:off x="528638" y="4414838"/>
            <a:ext cx="6040437" cy="4184650"/>
          </a:xfrm>
          <a:noFill/>
          <a:ln/>
        </p:spPr>
        <p:txBody>
          <a:bodyPr lIns="91737" tIns="45063" rIns="91737" bIns="45063"/>
          <a:lstStyle/>
          <a:p>
            <a:r>
              <a:rPr lang="en-US"/>
              <a:t>Here are the timing diagrams showing the differences between the single cycle, multiple cycle, and pipeline implementations.</a:t>
            </a:r>
          </a:p>
          <a:p>
            <a:r>
              <a:rPr lang="en-US"/>
              <a:t>For example, in the pipeline implementation, we can finish executing the Load, Store, and R-type instruction sequence in seven cycles.</a:t>
            </a:r>
          </a:p>
          <a:p>
            <a:r>
              <a:rPr lang="en-US"/>
              <a:t>In the multiple clock cycle implementation, however, we cannot start executing the store until Cycle 6 because we must wait for the load instruction to  complete.</a:t>
            </a:r>
          </a:p>
          <a:p>
            <a:r>
              <a:rPr lang="en-US"/>
              <a:t>Similarly, we cannot start the execution of the R-type instruction until the store instruction has completed its execution in Cycle 9.</a:t>
            </a:r>
          </a:p>
          <a:p>
            <a:r>
              <a:rPr lang="en-US"/>
              <a:t>In the Single Cycle implementation, the cycle time is set to accommodate the longest instruction, the Load instruction.</a:t>
            </a:r>
          </a:p>
          <a:p>
            <a:r>
              <a:rPr lang="en-US"/>
              <a:t>Consequently, the cycle time for the Single Cycle implementation can be five times longer than the multiple cycle implementation.</a:t>
            </a:r>
          </a:p>
          <a:p>
            <a:r>
              <a:rPr lang="en-US"/>
              <a:t>But may be more importantly, since the cycle time has to be long enough for the load instruction, it is too long for the store instruction so the last part of the cycle here is wasted.</a:t>
            </a:r>
          </a:p>
          <a:p>
            <a:endParaRPr lang="en-US"/>
          </a:p>
          <a:p>
            <a:r>
              <a:rPr lang="en-US"/>
              <a:t>+2 = 77 min. (X:57)</a:t>
            </a:r>
          </a:p>
        </p:txBody>
      </p:sp>
      <p:sp>
        <p:nvSpPr>
          <p:cNvPr id="56324" name="Rectangle 3"/>
          <p:cNvSpPr>
            <a:spLocks noGrp="1" noRot="1" noChangeAspect="1" noChangeArrowheads="1"/>
          </p:cNvSpPr>
          <p:nvPr>
            <p:ph type="sldImg"/>
          </p:nvPr>
        </p:nvSpPr>
        <p:spPr>
          <a:xfrm>
            <a:off x="1196975" y="598488"/>
            <a:ext cx="4629150" cy="3471862"/>
          </a:xfrm>
          <a:ln w="12700"/>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6802" name="Rectangle 2"/>
          <p:cNvSpPr>
            <a:spLocks noGrp="1" noChangeArrowheads="1"/>
          </p:cNvSpPr>
          <p:nvPr>
            <p:ph type="subTitle" idx="1"/>
          </p:nvPr>
        </p:nvSpPr>
        <p:spPr>
          <a:xfrm>
            <a:off x="685800" y="3505200"/>
            <a:ext cx="7772400" cy="1219200"/>
          </a:xfrm>
        </p:spPr>
        <p:txBody>
          <a:bodyPr/>
          <a:lstStyle>
            <a:lvl1pPr marL="0" indent="0" algn="ctr">
              <a:buFontTx/>
              <a:buNone/>
              <a:defRPr>
                <a:solidFill>
                  <a:schemeClr val="tx2"/>
                </a:solidFill>
                <a:effectLst>
                  <a:outerShdw blurRad="38100" dist="38100" dir="2700000" algn="tl">
                    <a:srgbClr val="000000"/>
                  </a:outerShdw>
                </a:effectLst>
              </a:defRPr>
            </a:lvl1pPr>
          </a:lstStyle>
          <a:p>
            <a:r>
              <a:rPr lang="en-US"/>
              <a:t>Click to edit Master subtitle style</a:t>
            </a:r>
          </a:p>
        </p:txBody>
      </p:sp>
      <p:sp>
        <p:nvSpPr>
          <p:cNvPr id="76806" name="Rectangle 6"/>
          <p:cNvSpPr>
            <a:spLocks noGrp="1" noChangeArrowheads="1"/>
          </p:cNvSpPr>
          <p:nvPr>
            <p:ph type="ctrTitle"/>
          </p:nvPr>
        </p:nvSpPr>
        <p:spPr>
          <a:xfrm>
            <a:off x="685800" y="1676400"/>
            <a:ext cx="7772400" cy="1371600"/>
          </a:xfrm>
          <a:solidFill>
            <a:srgbClr val="FFCC00"/>
          </a:solidFill>
        </p:spPr>
        <p:txBody>
          <a:bodyPr/>
          <a:lstStyle>
            <a:lvl1pPr>
              <a:defRPr>
                <a:solidFill>
                  <a:schemeClr val="tx1"/>
                </a:solidFill>
                <a:effectLst>
                  <a:outerShdw blurRad="38100" dist="38100" dir="2700000" algn="tl">
                    <a:srgbClr val="FFFFFF"/>
                  </a:outerShdw>
                </a:effectLst>
              </a:defRPr>
            </a:lvl1pPr>
          </a:lstStyle>
          <a:p>
            <a:r>
              <a:rPr lang="en-US"/>
              <a:t>Click to edit Master title style</a:t>
            </a:r>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1"/>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95400"/>
            <a:ext cx="38862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295400"/>
            <a:ext cx="38862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1"/>
          <p:cNvSpPr>
            <a:spLocks noGrp="1"/>
          </p:cNvSpPr>
          <p:nvPr>
            <p:ph type="sldNum" sz="quarter" idx="4"/>
          </p:nvPr>
        </p:nvSpPr>
        <p:spPr>
          <a:xfrm>
            <a:off x="7010400" y="15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1"/>
          <p:cNvSpPr>
            <a:spLocks noGrp="1"/>
          </p:cNvSpPr>
          <p:nvPr>
            <p:ph type="sldNum" sz="quarter" idx="10"/>
          </p:nvPr>
        </p:nvSpPr>
        <p:spPr>
          <a:xfrm>
            <a:off x="7010400" y="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1"/>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7010400" y="15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954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3400" y="40005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1"/>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954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 y="40005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1"/>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bwMode="auto">
          <a:xfrm>
            <a:off x="533400" y="152400"/>
            <a:ext cx="7924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533400" y="1295400"/>
            <a:ext cx="79248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1"/>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3" r:id="rId3"/>
    <p:sldLayoutId id="2147483654" r:id="rId4"/>
    <p:sldLayoutId id="2147483655" r:id="rId5"/>
    <p:sldLayoutId id="2147483656" r:id="rId6"/>
    <p:sldLayoutId id="2147483661" r:id="rId7"/>
    <p:sldLayoutId id="2147483662" r:id="rId8"/>
  </p:sldLayoutIdLst>
  <p:transition xmlns:p14="http://schemas.microsoft.com/office/powerpoint/2010/main"/>
  <p:hf hdr="0" ftr="0" dt="0"/>
  <p:txStyles>
    <p:titleStyle>
      <a:lvl1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5pPr>
      <a:lvl6pPr marL="4572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6pPr>
      <a:lvl7pPr marL="9144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7pPr>
      <a:lvl8pPr marL="13716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8pPr>
      <a:lvl9pPr marL="18288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9pPr>
    </p:titleStyle>
    <p:bodyStyle>
      <a:lvl1pPr marL="342900" indent="-342900" algn="l" rtl="0" eaLnBrk="0" fontAlgn="base" hangingPunct="0">
        <a:spcBef>
          <a:spcPct val="20000"/>
        </a:spcBef>
        <a:spcAft>
          <a:spcPct val="0"/>
        </a:spcAft>
        <a:buClr>
          <a:srgbClr val="FF0000"/>
        </a:buClr>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rgbClr val="FF0000"/>
        </a:buClr>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lr>
          <a:srgbClr val="FF0000"/>
        </a:buClr>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lr>
          <a:srgbClr val="FF0000"/>
        </a:buClr>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lr>
          <a:srgbClr val="FF0000"/>
        </a:buClr>
        <a:buChar char="»"/>
        <a:defRPr sz="2000">
          <a:solidFill>
            <a:schemeClr val="tx1"/>
          </a:solidFill>
          <a:latin typeface="+mn-lt"/>
          <a:ea typeface="ＭＳ Ｐゴシック" charset="-128"/>
        </a:defRPr>
      </a:lvl5pPr>
      <a:lvl6pPr marL="22288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6pPr>
      <a:lvl7pPr marL="26860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7pPr>
      <a:lvl8pPr marL="31432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8pPr>
      <a:lvl9pPr marL="36004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oleObject" Target="../embeddings/oleObject3.bin"/><Relationship Id="rId5" Type="http://schemas.openxmlformats.org/officeDocument/2006/relationships/image" Target="../media/image3.emf"/><Relationship Id="rId1" Type="http://schemas.openxmlformats.org/officeDocument/2006/relationships/vmlDrawing" Target="../drawings/vmlDrawing3.vml"/><Relationship Id="rId2"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4" Type="http://schemas.openxmlformats.org/officeDocument/2006/relationships/oleObject" Target="../embeddings/oleObject4.bin"/><Relationship Id="rId5" Type="http://schemas.openxmlformats.org/officeDocument/2006/relationships/image" Target="../media/image4.emf"/><Relationship Id="rId1" Type="http://schemas.openxmlformats.org/officeDocument/2006/relationships/vmlDrawing" Target="../drawings/vmlDrawing4.vml"/><Relationship Id="rId2"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oleObject" Target="../embeddings/oleObject5.bin"/><Relationship Id="rId5" Type="http://schemas.openxmlformats.org/officeDocument/2006/relationships/image" Target="../media/image5.png"/><Relationship Id="rId1" Type="http://schemas.openxmlformats.org/officeDocument/2006/relationships/vmlDrawing" Target="../drawings/vmlDrawing5.vml"/><Relationship Id="rId2"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4" Type="http://schemas.openxmlformats.org/officeDocument/2006/relationships/oleObject" Target="../embeddings/oleObject6.bin"/><Relationship Id="rId5" Type="http://schemas.openxmlformats.org/officeDocument/2006/relationships/oleObject" Target="../embeddings/Microsoft_Word_97_-_2004_Document1.doc"/><Relationship Id="rId6" Type="http://schemas.openxmlformats.org/officeDocument/2006/relationships/image" Target="../media/image6.emf"/><Relationship Id="rId1" Type="http://schemas.openxmlformats.org/officeDocument/2006/relationships/vmlDrawing" Target="../drawings/vmlDrawing6.vml"/><Relationship Id="rId2"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1" Type="http://schemas.openxmlformats.org/officeDocument/2006/relationships/image" Target="../media/image10.emf"/><Relationship Id="rId12" Type="http://schemas.openxmlformats.org/officeDocument/2006/relationships/oleObject" Target="../embeddings/oleObject11.bin"/><Relationship Id="rId13" Type="http://schemas.openxmlformats.org/officeDocument/2006/relationships/image" Target="../media/image11.emf"/><Relationship Id="rId1" Type="http://schemas.openxmlformats.org/officeDocument/2006/relationships/vmlDrawing" Target="../drawings/vmlDrawing7.vml"/><Relationship Id="rId2" Type="http://schemas.openxmlformats.org/officeDocument/2006/relationships/slideLayout" Target="../slideLayouts/slideLayout5.xml"/><Relationship Id="rId3" Type="http://schemas.openxmlformats.org/officeDocument/2006/relationships/notesSlide" Target="../notesSlides/notesSlide23.xml"/><Relationship Id="rId4" Type="http://schemas.openxmlformats.org/officeDocument/2006/relationships/oleObject" Target="../embeddings/oleObject7.bin"/><Relationship Id="rId5" Type="http://schemas.openxmlformats.org/officeDocument/2006/relationships/image" Target="../media/image7.emf"/><Relationship Id="rId6" Type="http://schemas.openxmlformats.org/officeDocument/2006/relationships/oleObject" Target="../embeddings/oleObject8.bin"/><Relationship Id="rId7" Type="http://schemas.openxmlformats.org/officeDocument/2006/relationships/image" Target="../media/image8.emf"/><Relationship Id="rId8" Type="http://schemas.openxmlformats.org/officeDocument/2006/relationships/oleObject" Target="../embeddings/oleObject9.bin"/><Relationship Id="rId9" Type="http://schemas.openxmlformats.org/officeDocument/2006/relationships/image" Target="../media/image9.emf"/><Relationship Id="rId10" Type="http://schemas.openxmlformats.org/officeDocument/2006/relationships/oleObject" Target="../embeddings/oleObject10.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1.bin"/><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2.bin"/><Relationship Id="rId5" Type="http://schemas.openxmlformats.org/officeDocument/2006/relationships/image" Target="../media/image2.png"/><Relationship Id="rId1" Type="http://schemas.openxmlformats.org/officeDocument/2006/relationships/vmlDrawing" Target="../drawings/vmlDrawing2.vml"/><Relationship Id="rId2"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p:txBody>
          <a:bodyPr/>
          <a:lstStyle/>
          <a:p>
            <a:pPr eaLnBrk="1" hangingPunct="1">
              <a:defRPr/>
            </a:pPr>
            <a:r>
              <a:rPr lang="en-US">
                <a:ea typeface="+mj-ea"/>
                <a:cs typeface="+mj-cs"/>
              </a:rPr>
              <a:t>CMSC 611: Advanced Computer Architecture</a:t>
            </a:r>
          </a:p>
        </p:txBody>
      </p:sp>
      <p:sp>
        <p:nvSpPr>
          <p:cNvPr id="2054" name="Rectangle 6"/>
          <p:cNvSpPr>
            <a:spLocks noGrp="1" noChangeArrowheads="1"/>
          </p:cNvSpPr>
          <p:nvPr>
            <p:ph type="subTitle" idx="1"/>
          </p:nvPr>
        </p:nvSpPr>
        <p:spPr/>
        <p:txBody>
          <a:bodyPr/>
          <a:lstStyle/>
          <a:p>
            <a:pPr eaLnBrk="1" hangingPunct="1">
              <a:defRPr/>
            </a:pPr>
            <a:r>
              <a:rPr lang="en-US" dirty="0" smtClean="0">
                <a:ea typeface="ＭＳ Ｐゴシック" pitchFamily="-108" charset="-128"/>
                <a:cs typeface="ＭＳ Ｐゴシック" pitchFamily="-108" charset="-128"/>
              </a:rPr>
              <a:t>Pipelining</a:t>
            </a:r>
          </a:p>
        </p:txBody>
      </p:sp>
      <p:sp>
        <p:nvSpPr>
          <p:cNvPr id="18436" name="Text Box 7"/>
          <p:cNvSpPr txBox="1">
            <a:spLocks noChangeArrowheads="1"/>
          </p:cNvSpPr>
          <p:nvPr/>
        </p:nvSpPr>
        <p:spPr bwMode="auto">
          <a:xfrm>
            <a:off x="0" y="6461125"/>
            <a:ext cx="4845050" cy="396875"/>
          </a:xfrm>
          <a:prstGeom prst="rect">
            <a:avLst/>
          </a:prstGeom>
          <a:noFill/>
          <a:ln w="9525">
            <a:noFill/>
            <a:miter lim="800000"/>
            <a:headEnd/>
            <a:tailEnd/>
          </a:ln>
        </p:spPr>
        <p:txBody>
          <a:bodyPr wrap="none">
            <a:prstTxWarp prst="textNoShape">
              <a:avLst/>
            </a:prstTxWarp>
            <a:spAutoFit/>
          </a:bodyPr>
          <a:lstStyle/>
          <a:p>
            <a:r>
              <a:rPr lang="en-US" sz="1000">
                <a:latin typeface="Times New Roman" charset="0"/>
              </a:rPr>
              <a:t>Some material adapted from Mohamed Younis, UMBC CMSC 611 Spr 2003 course slides</a:t>
            </a:r>
          </a:p>
          <a:p>
            <a:r>
              <a:rPr lang="en-US" sz="1000">
                <a:latin typeface="Times New Roman" charset="0"/>
              </a:rPr>
              <a:t>Some material adapted from Hennessy &amp; Patterson / © 2003 Elsevier Science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8" name="Rectangle 2"/>
          <p:cNvSpPr>
            <a:spLocks noGrp="1" noChangeArrowheads="1"/>
          </p:cNvSpPr>
          <p:nvPr>
            <p:ph type="title"/>
          </p:nvPr>
        </p:nvSpPr>
        <p:spPr>
          <a:xfrm>
            <a:off x="533400" y="152400"/>
            <a:ext cx="7924800" cy="695325"/>
          </a:xfrm>
        </p:spPr>
        <p:txBody>
          <a:bodyPr lIns="63500" tIns="25400" rIns="63500" bIns="25400" anchor="t">
            <a:spAutoFit/>
          </a:bodyPr>
          <a:lstStyle/>
          <a:p>
            <a:pPr>
              <a:defRPr/>
            </a:pPr>
            <a:r>
              <a:rPr lang="en-US"/>
              <a:t>Multiple Cycle</a:t>
            </a:r>
          </a:p>
        </p:txBody>
      </p:sp>
      <p:sp>
        <p:nvSpPr>
          <p:cNvPr id="57347" name="Text Box 3"/>
          <p:cNvSpPr txBox="1">
            <a:spLocks noChangeArrowheads="1"/>
          </p:cNvSpPr>
          <p:nvPr/>
        </p:nvSpPr>
        <p:spPr bwMode="auto">
          <a:xfrm>
            <a:off x="7788275" y="6705600"/>
            <a:ext cx="135572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Figure: Dave Patterson</a:t>
            </a:r>
            <a:endParaRPr lang="en-US">
              <a:latin typeface="Times New Roman" charset="0"/>
            </a:endParaRPr>
          </a:p>
        </p:txBody>
      </p:sp>
      <p:sp>
        <p:nvSpPr>
          <p:cNvPr id="57348" name="Rectangle 4"/>
          <p:cNvSpPr>
            <a:spLocks noGrp="1" noChangeArrowheads="1"/>
          </p:cNvSpPr>
          <p:nvPr>
            <p:ph type="body" sz="half" idx="2"/>
          </p:nvPr>
        </p:nvSpPr>
        <p:spPr/>
        <p:txBody>
          <a:bodyPr/>
          <a:lstStyle/>
          <a:p>
            <a:r>
              <a:rPr lang="en-US" sz="2800"/>
              <a:t>Cycle time long enough for longest stage</a:t>
            </a:r>
          </a:p>
          <a:p>
            <a:r>
              <a:rPr lang="en-US" sz="2800"/>
              <a:t>Shorter stages waste time</a:t>
            </a:r>
          </a:p>
          <a:p>
            <a:r>
              <a:rPr lang="en-US" sz="2800"/>
              <a:t>Shorter instructions can take fewer cycles</a:t>
            </a:r>
          </a:p>
          <a:p>
            <a:r>
              <a:rPr lang="en-US" sz="2800"/>
              <a:t>No overlap</a:t>
            </a:r>
          </a:p>
        </p:txBody>
      </p:sp>
      <p:sp>
        <p:nvSpPr>
          <p:cNvPr id="57349" name="Line 5"/>
          <p:cNvSpPr>
            <a:spLocks noChangeShapeType="1"/>
          </p:cNvSpPr>
          <p:nvPr/>
        </p:nvSpPr>
        <p:spPr bwMode="auto">
          <a:xfrm>
            <a:off x="795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0" name="Line 6"/>
          <p:cNvSpPr>
            <a:spLocks noChangeShapeType="1"/>
          </p:cNvSpPr>
          <p:nvPr/>
        </p:nvSpPr>
        <p:spPr bwMode="auto">
          <a:xfrm>
            <a:off x="782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1" name="Line 7"/>
          <p:cNvSpPr>
            <a:spLocks noChangeShapeType="1"/>
          </p:cNvSpPr>
          <p:nvPr/>
        </p:nvSpPr>
        <p:spPr bwMode="auto">
          <a:xfrm flipV="1">
            <a:off x="1163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2" name="Line 8"/>
          <p:cNvSpPr>
            <a:spLocks noChangeShapeType="1"/>
          </p:cNvSpPr>
          <p:nvPr/>
        </p:nvSpPr>
        <p:spPr bwMode="auto">
          <a:xfrm>
            <a:off x="1176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3" name="Line 9"/>
          <p:cNvSpPr>
            <a:spLocks noChangeShapeType="1"/>
          </p:cNvSpPr>
          <p:nvPr/>
        </p:nvSpPr>
        <p:spPr bwMode="auto">
          <a:xfrm>
            <a:off x="1544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4" name="Line 10"/>
          <p:cNvSpPr>
            <a:spLocks noChangeShapeType="1"/>
          </p:cNvSpPr>
          <p:nvPr/>
        </p:nvSpPr>
        <p:spPr bwMode="auto">
          <a:xfrm>
            <a:off x="414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5" name="Rectangle 11"/>
          <p:cNvSpPr>
            <a:spLocks noChangeArrowheads="1"/>
          </p:cNvSpPr>
          <p:nvPr/>
        </p:nvSpPr>
        <p:spPr bwMode="auto">
          <a:xfrm>
            <a:off x="762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1</a:t>
            </a:r>
          </a:p>
        </p:txBody>
      </p:sp>
      <p:grpSp>
        <p:nvGrpSpPr>
          <p:cNvPr id="57356" name="Group 12"/>
          <p:cNvGrpSpPr>
            <a:grpSpLocks/>
          </p:cNvGrpSpPr>
          <p:nvPr/>
        </p:nvGrpSpPr>
        <p:grpSpPr bwMode="auto">
          <a:xfrm>
            <a:off x="762000" y="2362200"/>
            <a:ext cx="3784600" cy="333375"/>
            <a:chOff x="488" y="2540"/>
            <a:chExt cx="2384" cy="210"/>
          </a:xfrm>
        </p:grpSpPr>
        <p:grpSp>
          <p:nvGrpSpPr>
            <p:cNvPr id="57434" name="Group 13"/>
            <p:cNvGrpSpPr>
              <a:grpSpLocks/>
            </p:cNvGrpSpPr>
            <p:nvPr/>
          </p:nvGrpSpPr>
          <p:grpSpPr bwMode="auto">
            <a:xfrm>
              <a:off x="488" y="2540"/>
              <a:ext cx="464" cy="210"/>
              <a:chOff x="488" y="2540"/>
              <a:chExt cx="464" cy="210"/>
            </a:xfrm>
          </p:grpSpPr>
          <p:sp>
            <p:nvSpPr>
              <p:cNvPr id="57447" name="Rectangle 14"/>
              <p:cNvSpPr>
                <a:spLocks noChangeArrowheads="1"/>
              </p:cNvSpPr>
              <p:nvPr/>
            </p:nvSpPr>
            <p:spPr bwMode="auto">
              <a:xfrm>
                <a:off x="48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48" name="Rectangle 15"/>
              <p:cNvSpPr>
                <a:spLocks noChangeArrowheads="1"/>
              </p:cNvSpPr>
              <p:nvPr/>
            </p:nvSpPr>
            <p:spPr bwMode="auto">
              <a:xfrm>
                <a:off x="515" y="2540"/>
                <a:ext cx="4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Ifetch</a:t>
                </a:r>
              </a:p>
            </p:txBody>
          </p:sp>
        </p:grpSp>
        <p:grpSp>
          <p:nvGrpSpPr>
            <p:cNvPr id="57435" name="Group 16"/>
            <p:cNvGrpSpPr>
              <a:grpSpLocks/>
            </p:cNvGrpSpPr>
            <p:nvPr/>
          </p:nvGrpSpPr>
          <p:grpSpPr bwMode="auto">
            <a:xfrm>
              <a:off x="968" y="2540"/>
              <a:ext cx="464" cy="210"/>
              <a:chOff x="968" y="2540"/>
              <a:chExt cx="464" cy="210"/>
            </a:xfrm>
          </p:grpSpPr>
          <p:sp>
            <p:nvSpPr>
              <p:cNvPr id="57445" name="Rectangle 17"/>
              <p:cNvSpPr>
                <a:spLocks noChangeArrowheads="1"/>
              </p:cNvSpPr>
              <p:nvPr/>
            </p:nvSpPr>
            <p:spPr bwMode="auto">
              <a:xfrm>
                <a:off x="96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46" name="Rectangle 18"/>
              <p:cNvSpPr>
                <a:spLocks noChangeArrowheads="1"/>
              </p:cNvSpPr>
              <p:nvPr/>
            </p:nvSpPr>
            <p:spPr bwMode="auto">
              <a:xfrm>
                <a:off x="1043" y="2540"/>
                <a:ext cx="32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Reg</a:t>
                </a:r>
              </a:p>
            </p:txBody>
          </p:sp>
        </p:grpSp>
        <p:grpSp>
          <p:nvGrpSpPr>
            <p:cNvPr id="57436" name="Group 19"/>
            <p:cNvGrpSpPr>
              <a:grpSpLocks/>
            </p:cNvGrpSpPr>
            <p:nvPr/>
          </p:nvGrpSpPr>
          <p:grpSpPr bwMode="auto">
            <a:xfrm>
              <a:off x="1448" y="2540"/>
              <a:ext cx="464" cy="210"/>
              <a:chOff x="1448" y="2540"/>
              <a:chExt cx="464" cy="210"/>
            </a:xfrm>
          </p:grpSpPr>
          <p:sp>
            <p:nvSpPr>
              <p:cNvPr id="57443" name="Rectangle 20"/>
              <p:cNvSpPr>
                <a:spLocks noChangeArrowheads="1"/>
              </p:cNvSpPr>
              <p:nvPr/>
            </p:nvSpPr>
            <p:spPr bwMode="auto">
              <a:xfrm>
                <a:off x="144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44" name="Rectangle 21"/>
              <p:cNvSpPr>
                <a:spLocks noChangeArrowheads="1"/>
              </p:cNvSpPr>
              <p:nvPr/>
            </p:nvSpPr>
            <p:spPr bwMode="auto">
              <a:xfrm>
                <a:off x="1475" y="2540"/>
                <a:ext cx="37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Exec</a:t>
                </a:r>
              </a:p>
            </p:txBody>
          </p:sp>
        </p:grpSp>
        <p:grpSp>
          <p:nvGrpSpPr>
            <p:cNvPr id="57437" name="Group 22"/>
            <p:cNvGrpSpPr>
              <a:grpSpLocks/>
            </p:cNvGrpSpPr>
            <p:nvPr/>
          </p:nvGrpSpPr>
          <p:grpSpPr bwMode="auto">
            <a:xfrm>
              <a:off x="1928" y="2540"/>
              <a:ext cx="464" cy="210"/>
              <a:chOff x="1928" y="2540"/>
              <a:chExt cx="464" cy="210"/>
            </a:xfrm>
          </p:grpSpPr>
          <p:sp>
            <p:nvSpPr>
              <p:cNvPr id="57441" name="Rectangle 23"/>
              <p:cNvSpPr>
                <a:spLocks noChangeArrowheads="1"/>
              </p:cNvSpPr>
              <p:nvPr/>
            </p:nvSpPr>
            <p:spPr bwMode="auto">
              <a:xfrm>
                <a:off x="192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42" name="Rectangle 24"/>
              <p:cNvSpPr>
                <a:spLocks noChangeArrowheads="1"/>
              </p:cNvSpPr>
              <p:nvPr/>
            </p:nvSpPr>
            <p:spPr bwMode="auto">
              <a:xfrm>
                <a:off x="1955" y="2540"/>
                <a:ext cx="39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Mem</a:t>
                </a:r>
              </a:p>
            </p:txBody>
          </p:sp>
        </p:grpSp>
        <p:grpSp>
          <p:nvGrpSpPr>
            <p:cNvPr id="57438" name="Group 25"/>
            <p:cNvGrpSpPr>
              <a:grpSpLocks/>
            </p:cNvGrpSpPr>
            <p:nvPr/>
          </p:nvGrpSpPr>
          <p:grpSpPr bwMode="auto">
            <a:xfrm>
              <a:off x="2408" y="2540"/>
              <a:ext cx="464" cy="210"/>
              <a:chOff x="2408" y="2540"/>
              <a:chExt cx="464" cy="210"/>
            </a:xfrm>
          </p:grpSpPr>
          <p:sp>
            <p:nvSpPr>
              <p:cNvPr id="57439" name="Rectangle 26"/>
              <p:cNvSpPr>
                <a:spLocks noChangeArrowheads="1"/>
              </p:cNvSpPr>
              <p:nvPr/>
            </p:nvSpPr>
            <p:spPr bwMode="auto">
              <a:xfrm>
                <a:off x="240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40" name="Rectangle 27"/>
              <p:cNvSpPr>
                <a:spLocks noChangeArrowheads="1"/>
              </p:cNvSpPr>
              <p:nvPr/>
            </p:nvSpPr>
            <p:spPr bwMode="auto">
              <a:xfrm>
                <a:off x="2483" y="2540"/>
                <a:ext cx="29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Wr</a:t>
                </a:r>
              </a:p>
            </p:txBody>
          </p:sp>
        </p:grpSp>
      </p:grpSp>
      <p:sp>
        <p:nvSpPr>
          <p:cNvPr id="57357" name="Line 28"/>
          <p:cNvSpPr>
            <a:spLocks noChangeShapeType="1"/>
          </p:cNvSpPr>
          <p:nvPr/>
        </p:nvSpPr>
        <p:spPr bwMode="auto">
          <a:xfrm>
            <a:off x="1557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8" name="Line 29"/>
          <p:cNvSpPr>
            <a:spLocks noChangeShapeType="1"/>
          </p:cNvSpPr>
          <p:nvPr/>
        </p:nvSpPr>
        <p:spPr bwMode="auto">
          <a:xfrm flipV="1">
            <a:off x="1925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9" name="Line 30"/>
          <p:cNvSpPr>
            <a:spLocks noChangeShapeType="1"/>
          </p:cNvSpPr>
          <p:nvPr/>
        </p:nvSpPr>
        <p:spPr bwMode="auto">
          <a:xfrm>
            <a:off x="1938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60" name="Line 31"/>
          <p:cNvSpPr>
            <a:spLocks noChangeShapeType="1"/>
          </p:cNvSpPr>
          <p:nvPr/>
        </p:nvSpPr>
        <p:spPr bwMode="auto">
          <a:xfrm>
            <a:off x="2306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61" name="Line 32"/>
          <p:cNvSpPr>
            <a:spLocks noChangeShapeType="1"/>
          </p:cNvSpPr>
          <p:nvPr/>
        </p:nvSpPr>
        <p:spPr bwMode="auto">
          <a:xfrm flipV="1">
            <a:off x="1544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362" name="Rectangle 33"/>
          <p:cNvSpPr>
            <a:spLocks noChangeArrowheads="1"/>
          </p:cNvSpPr>
          <p:nvPr/>
        </p:nvSpPr>
        <p:spPr bwMode="auto">
          <a:xfrm>
            <a:off x="1524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2</a:t>
            </a:r>
          </a:p>
        </p:txBody>
      </p:sp>
      <p:sp>
        <p:nvSpPr>
          <p:cNvPr id="57363" name="Line 34"/>
          <p:cNvSpPr>
            <a:spLocks noChangeShapeType="1"/>
          </p:cNvSpPr>
          <p:nvPr/>
        </p:nvSpPr>
        <p:spPr bwMode="auto">
          <a:xfrm>
            <a:off x="2319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64" name="Line 35"/>
          <p:cNvSpPr>
            <a:spLocks noChangeShapeType="1"/>
          </p:cNvSpPr>
          <p:nvPr/>
        </p:nvSpPr>
        <p:spPr bwMode="auto">
          <a:xfrm flipV="1">
            <a:off x="2687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65" name="Line 36"/>
          <p:cNvSpPr>
            <a:spLocks noChangeShapeType="1"/>
          </p:cNvSpPr>
          <p:nvPr/>
        </p:nvSpPr>
        <p:spPr bwMode="auto">
          <a:xfrm>
            <a:off x="2700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66" name="Line 37"/>
          <p:cNvSpPr>
            <a:spLocks noChangeShapeType="1"/>
          </p:cNvSpPr>
          <p:nvPr/>
        </p:nvSpPr>
        <p:spPr bwMode="auto">
          <a:xfrm>
            <a:off x="3068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67" name="Line 38"/>
          <p:cNvSpPr>
            <a:spLocks noChangeShapeType="1"/>
          </p:cNvSpPr>
          <p:nvPr/>
        </p:nvSpPr>
        <p:spPr bwMode="auto">
          <a:xfrm flipV="1">
            <a:off x="2306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368" name="Rectangle 39"/>
          <p:cNvSpPr>
            <a:spLocks noChangeArrowheads="1"/>
          </p:cNvSpPr>
          <p:nvPr/>
        </p:nvSpPr>
        <p:spPr bwMode="auto">
          <a:xfrm>
            <a:off x="2286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3</a:t>
            </a:r>
          </a:p>
        </p:txBody>
      </p:sp>
      <p:sp>
        <p:nvSpPr>
          <p:cNvPr id="57369" name="Line 40"/>
          <p:cNvSpPr>
            <a:spLocks noChangeShapeType="1"/>
          </p:cNvSpPr>
          <p:nvPr/>
        </p:nvSpPr>
        <p:spPr bwMode="auto">
          <a:xfrm>
            <a:off x="3081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0" name="Line 41"/>
          <p:cNvSpPr>
            <a:spLocks noChangeShapeType="1"/>
          </p:cNvSpPr>
          <p:nvPr/>
        </p:nvSpPr>
        <p:spPr bwMode="auto">
          <a:xfrm flipV="1">
            <a:off x="3449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1" name="Line 42"/>
          <p:cNvSpPr>
            <a:spLocks noChangeShapeType="1"/>
          </p:cNvSpPr>
          <p:nvPr/>
        </p:nvSpPr>
        <p:spPr bwMode="auto">
          <a:xfrm>
            <a:off x="3462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2" name="Line 43"/>
          <p:cNvSpPr>
            <a:spLocks noChangeShapeType="1"/>
          </p:cNvSpPr>
          <p:nvPr/>
        </p:nvSpPr>
        <p:spPr bwMode="auto">
          <a:xfrm>
            <a:off x="3830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3" name="Line 44"/>
          <p:cNvSpPr>
            <a:spLocks noChangeShapeType="1"/>
          </p:cNvSpPr>
          <p:nvPr/>
        </p:nvSpPr>
        <p:spPr bwMode="auto">
          <a:xfrm flipV="1">
            <a:off x="3068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374" name="Rectangle 45"/>
          <p:cNvSpPr>
            <a:spLocks noChangeArrowheads="1"/>
          </p:cNvSpPr>
          <p:nvPr/>
        </p:nvSpPr>
        <p:spPr bwMode="auto">
          <a:xfrm>
            <a:off x="3048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4</a:t>
            </a:r>
          </a:p>
        </p:txBody>
      </p:sp>
      <p:sp>
        <p:nvSpPr>
          <p:cNvPr id="57375" name="Line 46"/>
          <p:cNvSpPr>
            <a:spLocks noChangeShapeType="1"/>
          </p:cNvSpPr>
          <p:nvPr/>
        </p:nvSpPr>
        <p:spPr bwMode="auto">
          <a:xfrm>
            <a:off x="3843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6" name="Line 47"/>
          <p:cNvSpPr>
            <a:spLocks noChangeShapeType="1"/>
          </p:cNvSpPr>
          <p:nvPr/>
        </p:nvSpPr>
        <p:spPr bwMode="auto">
          <a:xfrm flipV="1">
            <a:off x="4211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7" name="Line 48"/>
          <p:cNvSpPr>
            <a:spLocks noChangeShapeType="1"/>
          </p:cNvSpPr>
          <p:nvPr/>
        </p:nvSpPr>
        <p:spPr bwMode="auto">
          <a:xfrm>
            <a:off x="4224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8" name="Line 49"/>
          <p:cNvSpPr>
            <a:spLocks noChangeShapeType="1"/>
          </p:cNvSpPr>
          <p:nvPr/>
        </p:nvSpPr>
        <p:spPr bwMode="auto">
          <a:xfrm>
            <a:off x="4592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9" name="Line 50"/>
          <p:cNvSpPr>
            <a:spLocks noChangeShapeType="1"/>
          </p:cNvSpPr>
          <p:nvPr/>
        </p:nvSpPr>
        <p:spPr bwMode="auto">
          <a:xfrm flipV="1">
            <a:off x="3830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380" name="Rectangle 51"/>
          <p:cNvSpPr>
            <a:spLocks noChangeArrowheads="1"/>
          </p:cNvSpPr>
          <p:nvPr/>
        </p:nvSpPr>
        <p:spPr bwMode="auto">
          <a:xfrm>
            <a:off x="3810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5</a:t>
            </a:r>
          </a:p>
        </p:txBody>
      </p:sp>
      <p:sp>
        <p:nvSpPr>
          <p:cNvPr id="57381" name="Line 52"/>
          <p:cNvSpPr>
            <a:spLocks noChangeShapeType="1"/>
          </p:cNvSpPr>
          <p:nvPr/>
        </p:nvSpPr>
        <p:spPr bwMode="auto">
          <a:xfrm>
            <a:off x="4605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82" name="Line 53"/>
          <p:cNvSpPr>
            <a:spLocks noChangeShapeType="1"/>
          </p:cNvSpPr>
          <p:nvPr/>
        </p:nvSpPr>
        <p:spPr bwMode="auto">
          <a:xfrm flipV="1">
            <a:off x="4973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83" name="Line 54"/>
          <p:cNvSpPr>
            <a:spLocks noChangeShapeType="1"/>
          </p:cNvSpPr>
          <p:nvPr/>
        </p:nvSpPr>
        <p:spPr bwMode="auto">
          <a:xfrm>
            <a:off x="4986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84" name="Line 55"/>
          <p:cNvSpPr>
            <a:spLocks noChangeShapeType="1"/>
          </p:cNvSpPr>
          <p:nvPr/>
        </p:nvSpPr>
        <p:spPr bwMode="auto">
          <a:xfrm>
            <a:off x="5354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85" name="Rectangle 56"/>
          <p:cNvSpPr>
            <a:spLocks noChangeArrowheads="1"/>
          </p:cNvSpPr>
          <p:nvPr/>
        </p:nvSpPr>
        <p:spPr bwMode="auto">
          <a:xfrm>
            <a:off x="4572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6</a:t>
            </a:r>
          </a:p>
        </p:txBody>
      </p:sp>
      <p:sp>
        <p:nvSpPr>
          <p:cNvPr id="57386" name="Line 57"/>
          <p:cNvSpPr>
            <a:spLocks noChangeShapeType="1"/>
          </p:cNvSpPr>
          <p:nvPr/>
        </p:nvSpPr>
        <p:spPr bwMode="auto">
          <a:xfrm>
            <a:off x="5367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87" name="Line 58"/>
          <p:cNvSpPr>
            <a:spLocks noChangeShapeType="1"/>
          </p:cNvSpPr>
          <p:nvPr/>
        </p:nvSpPr>
        <p:spPr bwMode="auto">
          <a:xfrm flipV="1">
            <a:off x="5735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88" name="Line 59"/>
          <p:cNvSpPr>
            <a:spLocks noChangeShapeType="1"/>
          </p:cNvSpPr>
          <p:nvPr/>
        </p:nvSpPr>
        <p:spPr bwMode="auto">
          <a:xfrm>
            <a:off x="5748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89" name="Line 60"/>
          <p:cNvSpPr>
            <a:spLocks noChangeShapeType="1"/>
          </p:cNvSpPr>
          <p:nvPr/>
        </p:nvSpPr>
        <p:spPr bwMode="auto">
          <a:xfrm>
            <a:off x="6116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90" name="Line 61"/>
          <p:cNvSpPr>
            <a:spLocks noChangeShapeType="1"/>
          </p:cNvSpPr>
          <p:nvPr/>
        </p:nvSpPr>
        <p:spPr bwMode="auto">
          <a:xfrm flipV="1">
            <a:off x="5354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391" name="Rectangle 62"/>
          <p:cNvSpPr>
            <a:spLocks noChangeArrowheads="1"/>
          </p:cNvSpPr>
          <p:nvPr/>
        </p:nvSpPr>
        <p:spPr bwMode="auto">
          <a:xfrm>
            <a:off x="5334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7</a:t>
            </a:r>
          </a:p>
        </p:txBody>
      </p:sp>
      <p:sp>
        <p:nvSpPr>
          <p:cNvPr id="57392" name="Line 63"/>
          <p:cNvSpPr>
            <a:spLocks noChangeShapeType="1"/>
          </p:cNvSpPr>
          <p:nvPr/>
        </p:nvSpPr>
        <p:spPr bwMode="auto">
          <a:xfrm>
            <a:off x="6129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93" name="Line 64"/>
          <p:cNvSpPr>
            <a:spLocks noChangeShapeType="1"/>
          </p:cNvSpPr>
          <p:nvPr/>
        </p:nvSpPr>
        <p:spPr bwMode="auto">
          <a:xfrm flipV="1">
            <a:off x="6497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94" name="Line 65"/>
          <p:cNvSpPr>
            <a:spLocks noChangeShapeType="1"/>
          </p:cNvSpPr>
          <p:nvPr/>
        </p:nvSpPr>
        <p:spPr bwMode="auto">
          <a:xfrm>
            <a:off x="6510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95" name="Line 66"/>
          <p:cNvSpPr>
            <a:spLocks noChangeShapeType="1"/>
          </p:cNvSpPr>
          <p:nvPr/>
        </p:nvSpPr>
        <p:spPr bwMode="auto">
          <a:xfrm>
            <a:off x="6878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96" name="Line 67"/>
          <p:cNvSpPr>
            <a:spLocks noChangeShapeType="1"/>
          </p:cNvSpPr>
          <p:nvPr/>
        </p:nvSpPr>
        <p:spPr bwMode="auto">
          <a:xfrm flipV="1">
            <a:off x="6116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397" name="Rectangle 68"/>
          <p:cNvSpPr>
            <a:spLocks noChangeArrowheads="1"/>
          </p:cNvSpPr>
          <p:nvPr/>
        </p:nvSpPr>
        <p:spPr bwMode="auto">
          <a:xfrm>
            <a:off x="6096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8</a:t>
            </a:r>
          </a:p>
        </p:txBody>
      </p:sp>
      <p:sp>
        <p:nvSpPr>
          <p:cNvPr id="57398" name="Line 69"/>
          <p:cNvSpPr>
            <a:spLocks noChangeShapeType="1"/>
          </p:cNvSpPr>
          <p:nvPr/>
        </p:nvSpPr>
        <p:spPr bwMode="auto">
          <a:xfrm>
            <a:off x="6891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99" name="Line 70"/>
          <p:cNvSpPr>
            <a:spLocks noChangeShapeType="1"/>
          </p:cNvSpPr>
          <p:nvPr/>
        </p:nvSpPr>
        <p:spPr bwMode="auto">
          <a:xfrm flipV="1">
            <a:off x="7259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400" name="Line 71"/>
          <p:cNvSpPr>
            <a:spLocks noChangeShapeType="1"/>
          </p:cNvSpPr>
          <p:nvPr/>
        </p:nvSpPr>
        <p:spPr bwMode="auto">
          <a:xfrm>
            <a:off x="7272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401" name="Line 72"/>
          <p:cNvSpPr>
            <a:spLocks noChangeShapeType="1"/>
          </p:cNvSpPr>
          <p:nvPr/>
        </p:nvSpPr>
        <p:spPr bwMode="auto">
          <a:xfrm>
            <a:off x="7640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402" name="Line 73"/>
          <p:cNvSpPr>
            <a:spLocks noChangeShapeType="1"/>
          </p:cNvSpPr>
          <p:nvPr/>
        </p:nvSpPr>
        <p:spPr bwMode="auto">
          <a:xfrm flipV="1">
            <a:off x="6878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403" name="Rectangle 74"/>
          <p:cNvSpPr>
            <a:spLocks noChangeArrowheads="1"/>
          </p:cNvSpPr>
          <p:nvPr/>
        </p:nvSpPr>
        <p:spPr bwMode="auto">
          <a:xfrm>
            <a:off x="6858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9</a:t>
            </a:r>
          </a:p>
        </p:txBody>
      </p:sp>
      <p:sp>
        <p:nvSpPr>
          <p:cNvPr id="57404" name="Line 75"/>
          <p:cNvSpPr>
            <a:spLocks noChangeShapeType="1"/>
          </p:cNvSpPr>
          <p:nvPr/>
        </p:nvSpPr>
        <p:spPr bwMode="auto">
          <a:xfrm>
            <a:off x="7653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405" name="Line 76"/>
          <p:cNvSpPr>
            <a:spLocks noChangeShapeType="1"/>
          </p:cNvSpPr>
          <p:nvPr/>
        </p:nvSpPr>
        <p:spPr bwMode="auto">
          <a:xfrm flipV="1">
            <a:off x="8021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406" name="Line 77"/>
          <p:cNvSpPr>
            <a:spLocks noChangeShapeType="1"/>
          </p:cNvSpPr>
          <p:nvPr/>
        </p:nvSpPr>
        <p:spPr bwMode="auto">
          <a:xfrm>
            <a:off x="8034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407" name="Line 78"/>
          <p:cNvSpPr>
            <a:spLocks noChangeShapeType="1"/>
          </p:cNvSpPr>
          <p:nvPr/>
        </p:nvSpPr>
        <p:spPr bwMode="auto">
          <a:xfrm>
            <a:off x="8402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408" name="Line 79"/>
          <p:cNvSpPr>
            <a:spLocks noChangeShapeType="1"/>
          </p:cNvSpPr>
          <p:nvPr/>
        </p:nvSpPr>
        <p:spPr bwMode="auto">
          <a:xfrm flipV="1">
            <a:off x="7640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409" name="Rectangle 80"/>
          <p:cNvSpPr>
            <a:spLocks noChangeArrowheads="1"/>
          </p:cNvSpPr>
          <p:nvPr/>
        </p:nvSpPr>
        <p:spPr bwMode="auto">
          <a:xfrm>
            <a:off x="7543800" y="1295400"/>
            <a:ext cx="9207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10</a:t>
            </a:r>
          </a:p>
        </p:txBody>
      </p:sp>
      <p:sp>
        <p:nvSpPr>
          <p:cNvPr id="57410" name="Line 81"/>
          <p:cNvSpPr>
            <a:spLocks noChangeShapeType="1"/>
          </p:cNvSpPr>
          <p:nvPr/>
        </p:nvSpPr>
        <p:spPr bwMode="auto">
          <a:xfrm>
            <a:off x="8415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nvGrpSpPr>
          <p:cNvPr id="57411" name="Group 82"/>
          <p:cNvGrpSpPr>
            <a:grpSpLocks/>
          </p:cNvGrpSpPr>
          <p:nvPr/>
        </p:nvGrpSpPr>
        <p:grpSpPr bwMode="auto">
          <a:xfrm>
            <a:off x="4572000" y="2362200"/>
            <a:ext cx="736600" cy="333375"/>
            <a:chOff x="2888" y="2540"/>
            <a:chExt cx="464" cy="210"/>
          </a:xfrm>
        </p:grpSpPr>
        <p:sp>
          <p:nvSpPr>
            <p:cNvPr id="57432" name="Rectangle 83"/>
            <p:cNvSpPr>
              <a:spLocks noChangeArrowheads="1"/>
            </p:cNvSpPr>
            <p:nvPr/>
          </p:nvSpPr>
          <p:spPr bwMode="auto">
            <a:xfrm>
              <a:off x="288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33" name="Rectangle 84"/>
            <p:cNvSpPr>
              <a:spLocks noChangeArrowheads="1"/>
            </p:cNvSpPr>
            <p:nvPr/>
          </p:nvSpPr>
          <p:spPr bwMode="auto">
            <a:xfrm>
              <a:off x="2915" y="2540"/>
              <a:ext cx="4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Ifetch</a:t>
              </a:r>
            </a:p>
          </p:txBody>
        </p:sp>
      </p:grpSp>
      <p:grpSp>
        <p:nvGrpSpPr>
          <p:cNvPr id="57412" name="Group 85"/>
          <p:cNvGrpSpPr>
            <a:grpSpLocks/>
          </p:cNvGrpSpPr>
          <p:nvPr/>
        </p:nvGrpSpPr>
        <p:grpSpPr bwMode="auto">
          <a:xfrm>
            <a:off x="5334000" y="2362200"/>
            <a:ext cx="736600" cy="333375"/>
            <a:chOff x="3368" y="2540"/>
            <a:chExt cx="464" cy="210"/>
          </a:xfrm>
        </p:grpSpPr>
        <p:sp>
          <p:nvSpPr>
            <p:cNvPr id="57430" name="Rectangle 86"/>
            <p:cNvSpPr>
              <a:spLocks noChangeArrowheads="1"/>
            </p:cNvSpPr>
            <p:nvPr/>
          </p:nvSpPr>
          <p:spPr bwMode="auto">
            <a:xfrm>
              <a:off x="336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31" name="Rectangle 87"/>
            <p:cNvSpPr>
              <a:spLocks noChangeArrowheads="1"/>
            </p:cNvSpPr>
            <p:nvPr/>
          </p:nvSpPr>
          <p:spPr bwMode="auto">
            <a:xfrm>
              <a:off x="3443" y="2540"/>
              <a:ext cx="32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Reg</a:t>
              </a:r>
            </a:p>
          </p:txBody>
        </p:sp>
      </p:grpSp>
      <p:grpSp>
        <p:nvGrpSpPr>
          <p:cNvPr id="57413" name="Group 88"/>
          <p:cNvGrpSpPr>
            <a:grpSpLocks/>
          </p:cNvGrpSpPr>
          <p:nvPr/>
        </p:nvGrpSpPr>
        <p:grpSpPr bwMode="auto">
          <a:xfrm>
            <a:off x="6096000" y="2362200"/>
            <a:ext cx="736600" cy="333375"/>
            <a:chOff x="3848" y="2540"/>
            <a:chExt cx="464" cy="210"/>
          </a:xfrm>
        </p:grpSpPr>
        <p:sp>
          <p:nvSpPr>
            <p:cNvPr id="57428" name="Rectangle 89"/>
            <p:cNvSpPr>
              <a:spLocks noChangeArrowheads="1"/>
            </p:cNvSpPr>
            <p:nvPr/>
          </p:nvSpPr>
          <p:spPr bwMode="auto">
            <a:xfrm>
              <a:off x="384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29" name="Rectangle 90"/>
            <p:cNvSpPr>
              <a:spLocks noChangeArrowheads="1"/>
            </p:cNvSpPr>
            <p:nvPr/>
          </p:nvSpPr>
          <p:spPr bwMode="auto">
            <a:xfrm>
              <a:off x="3875" y="2540"/>
              <a:ext cx="37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Exec</a:t>
              </a:r>
            </a:p>
          </p:txBody>
        </p:sp>
      </p:grpSp>
      <p:grpSp>
        <p:nvGrpSpPr>
          <p:cNvPr id="57414" name="Group 91"/>
          <p:cNvGrpSpPr>
            <a:grpSpLocks/>
          </p:cNvGrpSpPr>
          <p:nvPr/>
        </p:nvGrpSpPr>
        <p:grpSpPr bwMode="auto">
          <a:xfrm>
            <a:off x="6858000" y="2362200"/>
            <a:ext cx="736600" cy="333375"/>
            <a:chOff x="4328" y="2540"/>
            <a:chExt cx="464" cy="210"/>
          </a:xfrm>
        </p:grpSpPr>
        <p:sp>
          <p:nvSpPr>
            <p:cNvPr id="57426" name="Rectangle 92"/>
            <p:cNvSpPr>
              <a:spLocks noChangeArrowheads="1"/>
            </p:cNvSpPr>
            <p:nvPr/>
          </p:nvSpPr>
          <p:spPr bwMode="auto">
            <a:xfrm>
              <a:off x="432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27" name="Rectangle 93"/>
            <p:cNvSpPr>
              <a:spLocks noChangeArrowheads="1"/>
            </p:cNvSpPr>
            <p:nvPr/>
          </p:nvSpPr>
          <p:spPr bwMode="auto">
            <a:xfrm>
              <a:off x="4355" y="2540"/>
              <a:ext cx="39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Mem</a:t>
              </a:r>
            </a:p>
          </p:txBody>
        </p:sp>
      </p:grpSp>
      <p:sp>
        <p:nvSpPr>
          <p:cNvPr id="57415" name="Rectangle 94"/>
          <p:cNvSpPr>
            <a:spLocks noChangeArrowheads="1"/>
          </p:cNvSpPr>
          <p:nvPr/>
        </p:nvSpPr>
        <p:spPr bwMode="auto">
          <a:xfrm>
            <a:off x="728663" y="2028825"/>
            <a:ext cx="6334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Load</a:t>
            </a:r>
          </a:p>
        </p:txBody>
      </p:sp>
      <p:sp>
        <p:nvSpPr>
          <p:cNvPr id="57416" name="Rectangle 95"/>
          <p:cNvSpPr>
            <a:spLocks noChangeArrowheads="1"/>
          </p:cNvSpPr>
          <p:nvPr/>
        </p:nvSpPr>
        <p:spPr bwMode="auto">
          <a:xfrm>
            <a:off x="4538663" y="2028825"/>
            <a:ext cx="64293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Store</a:t>
            </a:r>
          </a:p>
        </p:txBody>
      </p:sp>
      <p:sp>
        <p:nvSpPr>
          <p:cNvPr id="57417" name="Line 96"/>
          <p:cNvSpPr>
            <a:spLocks noChangeShapeType="1"/>
          </p:cNvSpPr>
          <p:nvPr/>
        </p:nvSpPr>
        <p:spPr bwMode="auto">
          <a:xfrm flipV="1">
            <a:off x="4592638" y="1898650"/>
            <a:ext cx="0" cy="9398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7418" name="Line 97"/>
          <p:cNvSpPr>
            <a:spLocks noChangeShapeType="1"/>
          </p:cNvSpPr>
          <p:nvPr/>
        </p:nvSpPr>
        <p:spPr bwMode="auto">
          <a:xfrm flipV="1">
            <a:off x="7640638" y="1898650"/>
            <a:ext cx="0" cy="9398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7419" name="Line 98"/>
          <p:cNvSpPr>
            <a:spLocks noChangeShapeType="1"/>
          </p:cNvSpPr>
          <p:nvPr/>
        </p:nvSpPr>
        <p:spPr bwMode="auto">
          <a:xfrm flipV="1">
            <a:off x="4592638" y="1295400"/>
            <a:ext cx="0" cy="40005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grpSp>
        <p:nvGrpSpPr>
          <p:cNvPr id="57420" name="Group 99"/>
          <p:cNvGrpSpPr>
            <a:grpSpLocks/>
          </p:cNvGrpSpPr>
          <p:nvPr/>
        </p:nvGrpSpPr>
        <p:grpSpPr bwMode="auto">
          <a:xfrm>
            <a:off x="7620000" y="2362200"/>
            <a:ext cx="736600" cy="333375"/>
            <a:chOff x="4808" y="2540"/>
            <a:chExt cx="464" cy="210"/>
          </a:xfrm>
        </p:grpSpPr>
        <p:sp>
          <p:nvSpPr>
            <p:cNvPr id="57424" name="Rectangle 100"/>
            <p:cNvSpPr>
              <a:spLocks noChangeArrowheads="1"/>
            </p:cNvSpPr>
            <p:nvPr/>
          </p:nvSpPr>
          <p:spPr bwMode="auto">
            <a:xfrm>
              <a:off x="480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25" name="Rectangle 101"/>
            <p:cNvSpPr>
              <a:spLocks noChangeArrowheads="1"/>
            </p:cNvSpPr>
            <p:nvPr/>
          </p:nvSpPr>
          <p:spPr bwMode="auto">
            <a:xfrm>
              <a:off x="4835" y="2540"/>
              <a:ext cx="4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Ifetch</a:t>
              </a:r>
            </a:p>
          </p:txBody>
        </p:sp>
      </p:grpSp>
      <p:sp>
        <p:nvSpPr>
          <p:cNvPr id="57421" name="Rectangle 102"/>
          <p:cNvSpPr>
            <a:spLocks noChangeArrowheads="1"/>
          </p:cNvSpPr>
          <p:nvPr/>
        </p:nvSpPr>
        <p:spPr bwMode="auto">
          <a:xfrm>
            <a:off x="7586663" y="2028825"/>
            <a:ext cx="7683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R-type</a:t>
            </a:r>
          </a:p>
        </p:txBody>
      </p:sp>
      <p:sp>
        <p:nvSpPr>
          <p:cNvPr id="57422" name="Line 103"/>
          <p:cNvSpPr>
            <a:spLocks noChangeShapeType="1"/>
          </p:cNvSpPr>
          <p:nvPr/>
        </p:nvSpPr>
        <p:spPr bwMode="auto">
          <a:xfrm flipV="1">
            <a:off x="782638" y="1295400"/>
            <a:ext cx="0" cy="153035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7423" name="Rectangle 104"/>
          <p:cNvSpPr>
            <a:spLocks noChangeArrowheads="1"/>
          </p:cNvSpPr>
          <p:nvPr/>
        </p:nvSpPr>
        <p:spPr bwMode="auto">
          <a:xfrm>
            <a:off x="304800" y="1600200"/>
            <a:ext cx="496888"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Clk</a:t>
            </a:r>
          </a:p>
        </p:txBody>
      </p:sp>
      <p:sp>
        <p:nvSpPr>
          <p:cNvPr id="2" name="Slide Number Placeholder 1"/>
          <p:cNvSpPr>
            <a:spLocks noGrp="1"/>
          </p:cNvSpPr>
          <p:nvPr>
            <p:ph type="sldNum" sz="quarter" idx="4"/>
          </p:nvPr>
        </p:nvSpPr>
        <p:spPr/>
        <p:txBody>
          <a:bodyPr/>
          <a:lstStyle/>
          <a:p>
            <a:fld id="{CC2976BA-A1E0-3948-A6B4-B5BB26B47A07}" type="slidenum">
              <a:rPr lang="en-US" smtClean="0"/>
              <a:t>10</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6" name="Rectangle 2"/>
          <p:cNvSpPr>
            <a:spLocks noGrp="1" noChangeArrowheads="1"/>
          </p:cNvSpPr>
          <p:nvPr>
            <p:ph type="title"/>
          </p:nvPr>
        </p:nvSpPr>
        <p:spPr>
          <a:xfrm>
            <a:off x="533400" y="152400"/>
            <a:ext cx="7924800" cy="695325"/>
          </a:xfrm>
        </p:spPr>
        <p:txBody>
          <a:bodyPr lIns="63500" tIns="25400" rIns="63500" bIns="25400" anchor="t">
            <a:spAutoFit/>
          </a:bodyPr>
          <a:lstStyle/>
          <a:p>
            <a:pPr>
              <a:defRPr/>
            </a:pPr>
            <a:r>
              <a:rPr lang="en-US"/>
              <a:t>Pipeline</a:t>
            </a:r>
          </a:p>
        </p:txBody>
      </p:sp>
      <p:sp>
        <p:nvSpPr>
          <p:cNvPr id="59395" name="Text Box 3"/>
          <p:cNvSpPr txBox="1">
            <a:spLocks noChangeArrowheads="1"/>
          </p:cNvSpPr>
          <p:nvPr/>
        </p:nvSpPr>
        <p:spPr bwMode="auto">
          <a:xfrm>
            <a:off x="7788275" y="6705600"/>
            <a:ext cx="135572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Figure: Dave Patterson</a:t>
            </a:r>
            <a:endParaRPr lang="en-US">
              <a:latin typeface="Times New Roman" charset="0"/>
            </a:endParaRPr>
          </a:p>
        </p:txBody>
      </p:sp>
      <p:sp>
        <p:nvSpPr>
          <p:cNvPr id="59396" name="Rectangle 4"/>
          <p:cNvSpPr>
            <a:spLocks noGrp="1" noChangeArrowheads="1"/>
          </p:cNvSpPr>
          <p:nvPr>
            <p:ph type="body" sz="half" idx="2"/>
          </p:nvPr>
        </p:nvSpPr>
        <p:spPr/>
        <p:txBody>
          <a:bodyPr/>
          <a:lstStyle/>
          <a:p>
            <a:r>
              <a:rPr lang="en-US" sz="2800"/>
              <a:t>Cycle time long enough for longest stage</a:t>
            </a:r>
          </a:p>
          <a:p>
            <a:r>
              <a:rPr lang="en-US" sz="2800"/>
              <a:t>Shorter stages waste time</a:t>
            </a:r>
          </a:p>
          <a:p>
            <a:r>
              <a:rPr lang="en-US" sz="2800"/>
              <a:t>No additional benefit from shorter instructions</a:t>
            </a:r>
          </a:p>
          <a:p>
            <a:r>
              <a:rPr lang="en-US" sz="2800"/>
              <a:t>Overlap instruction execution</a:t>
            </a:r>
          </a:p>
        </p:txBody>
      </p:sp>
      <p:sp>
        <p:nvSpPr>
          <p:cNvPr id="59397" name="Line 5"/>
          <p:cNvSpPr>
            <a:spLocks noChangeShapeType="1"/>
          </p:cNvSpPr>
          <p:nvPr/>
        </p:nvSpPr>
        <p:spPr bwMode="auto">
          <a:xfrm>
            <a:off x="795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398" name="Line 6"/>
          <p:cNvSpPr>
            <a:spLocks noChangeShapeType="1"/>
          </p:cNvSpPr>
          <p:nvPr/>
        </p:nvSpPr>
        <p:spPr bwMode="auto">
          <a:xfrm>
            <a:off x="782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399" name="Line 7"/>
          <p:cNvSpPr>
            <a:spLocks noChangeShapeType="1"/>
          </p:cNvSpPr>
          <p:nvPr/>
        </p:nvSpPr>
        <p:spPr bwMode="auto">
          <a:xfrm flipV="1">
            <a:off x="1163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0" name="Line 8"/>
          <p:cNvSpPr>
            <a:spLocks noChangeShapeType="1"/>
          </p:cNvSpPr>
          <p:nvPr/>
        </p:nvSpPr>
        <p:spPr bwMode="auto">
          <a:xfrm>
            <a:off x="1176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1" name="Line 9"/>
          <p:cNvSpPr>
            <a:spLocks noChangeShapeType="1"/>
          </p:cNvSpPr>
          <p:nvPr/>
        </p:nvSpPr>
        <p:spPr bwMode="auto">
          <a:xfrm>
            <a:off x="1544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2" name="Line 10"/>
          <p:cNvSpPr>
            <a:spLocks noChangeShapeType="1"/>
          </p:cNvSpPr>
          <p:nvPr/>
        </p:nvSpPr>
        <p:spPr bwMode="auto">
          <a:xfrm>
            <a:off x="414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3" name="Rectangle 11"/>
          <p:cNvSpPr>
            <a:spLocks noChangeArrowheads="1"/>
          </p:cNvSpPr>
          <p:nvPr/>
        </p:nvSpPr>
        <p:spPr bwMode="auto">
          <a:xfrm>
            <a:off x="762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1</a:t>
            </a:r>
          </a:p>
        </p:txBody>
      </p:sp>
      <p:sp>
        <p:nvSpPr>
          <p:cNvPr id="59404" name="Line 12"/>
          <p:cNvSpPr>
            <a:spLocks noChangeShapeType="1"/>
          </p:cNvSpPr>
          <p:nvPr/>
        </p:nvSpPr>
        <p:spPr bwMode="auto">
          <a:xfrm>
            <a:off x="1557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5" name="Line 13"/>
          <p:cNvSpPr>
            <a:spLocks noChangeShapeType="1"/>
          </p:cNvSpPr>
          <p:nvPr/>
        </p:nvSpPr>
        <p:spPr bwMode="auto">
          <a:xfrm flipV="1">
            <a:off x="1925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6" name="Line 14"/>
          <p:cNvSpPr>
            <a:spLocks noChangeShapeType="1"/>
          </p:cNvSpPr>
          <p:nvPr/>
        </p:nvSpPr>
        <p:spPr bwMode="auto">
          <a:xfrm>
            <a:off x="1938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7" name="Line 15"/>
          <p:cNvSpPr>
            <a:spLocks noChangeShapeType="1"/>
          </p:cNvSpPr>
          <p:nvPr/>
        </p:nvSpPr>
        <p:spPr bwMode="auto">
          <a:xfrm>
            <a:off x="2306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8" name="Line 16"/>
          <p:cNvSpPr>
            <a:spLocks noChangeShapeType="1"/>
          </p:cNvSpPr>
          <p:nvPr/>
        </p:nvSpPr>
        <p:spPr bwMode="auto">
          <a:xfrm flipV="1">
            <a:off x="1544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09" name="Rectangle 17"/>
          <p:cNvSpPr>
            <a:spLocks noChangeArrowheads="1"/>
          </p:cNvSpPr>
          <p:nvPr/>
        </p:nvSpPr>
        <p:spPr bwMode="auto">
          <a:xfrm>
            <a:off x="1524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2</a:t>
            </a:r>
          </a:p>
        </p:txBody>
      </p:sp>
      <p:sp>
        <p:nvSpPr>
          <p:cNvPr id="59410" name="Line 18"/>
          <p:cNvSpPr>
            <a:spLocks noChangeShapeType="1"/>
          </p:cNvSpPr>
          <p:nvPr/>
        </p:nvSpPr>
        <p:spPr bwMode="auto">
          <a:xfrm>
            <a:off x="2319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11" name="Line 19"/>
          <p:cNvSpPr>
            <a:spLocks noChangeShapeType="1"/>
          </p:cNvSpPr>
          <p:nvPr/>
        </p:nvSpPr>
        <p:spPr bwMode="auto">
          <a:xfrm flipV="1">
            <a:off x="2687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12" name="Line 20"/>
          <p:cNvSpPr>
            <a:spLocks noChangeShapeType="1"/>
          </p:cNvSpPr>
          <p:nvPr/>
        </p:nvSpPr>
        <p:spPr bwMode="auto">
          <a:xfrm>
            <a:off x="2700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13" name="Line 21"/>
          <p:cNvSpPr>
            <a:spLocks noChangeShapeType="1"/>
          </p:cNvSpPr>
          <p:nvPr/>
        </p:nvSpPr>
        <p:spPr bwMode="auto">
          <a:xfrm>
            <a:off x="3068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14" name="Line 22"/>
          <p:cNvSpPr>
            <a:spLocks noChangeShapeType="1"/>
          </p:cNvSpPr>
          <p:nvPr/>
        </p:nvSpPr>
        <p:spPr bwMode="auto">
          <a:xfrm flipV="1">
            <a:off x="2306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15" name="Rectangle 23"/>
          <p:cNvSpPr>
            <a:spLocks noChangeArrowheads="1"/>
          </p:cNvSpPr>
          <p:nvPr/>
        </p:nvSpPr>
        <p:spPr bwMode="auto">
          <a:xfrm>
            <a:off x="2286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3</a:t>
            </a:r>
          </a:p>
        </p:txBody>
      </p:sp>
      <p:sp>
        <p:nvSpPr>
          <p:cNvPr id="59416" name="Line 24"/>
          <p:cNvSpPr>
            <a:spLocks noChangeShapeType="1"/>
          </p:cNvSpPr>
          <p:nvPr/>
        </p:nvSpPr>
        <p:spPr bwMode="auto">
          <a:xfrm>
            <a:off x="3081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17" name="Line 25"/>
          <p:cNvSpPr>
            <a:spLocks noChangeShapeType="1"/>
          </p:cNvSpPr>
          <p:nvPr/>
        </p:nvSpPr>
        <p:spPr bwMode="auto">
          <a:xfrm flipV="1">
            <a:off x="3449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18" name="Line 26"/>
          <p:cNvSpPr>
            <a:spLocks noChangeShapeType="1"/>
          </p:cNvSpPr>
          <p:nvPr/>
        </p:nvSpPr>
        <p:spPr bwMode="auto">
          <a:xfrm>
            <a:off x="3462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19" name="Line 27"/>
          <p:cNvSpPr>
            <a:spLocks noChangeShapeType="1"/>
          </p:cNvSpPr>
          <p:nvPr/>
        </p:nvSpPr>
        <p:spPr bwMode="auto">
          <a:xfrm>
            <a:off x="3830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20" name="Line 28"/>
          <p:cNvSpPr>
            <a:spLocks noChangeShapeType="1"/>
          </p:cNvSpPr>
          <p:nvPr/>
        </p:nvSpPr>
        <p:spPr bwMode="auto">
          <a:xfrm flipV="1">
            <a:off x="3068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21" name="Rectangle 29"/>
          <p:cNvSpPr>
            <a:spLocks noChangeArrowheads="1"/>
          </p:cNvSpPr>
          <p:nvPr/>
        </p:nvSpPr>
        <p:spPr bwMode="auto">
          <a:xfrm>
            <a:off x="3048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4</a:t>
            </a:r>
          </a:p>
        </p:txBody>
      </p:sp>
      <p:sp>
        <p:nvSpPr>
          <p:cNvPr id="59422" name="Line 30"/>
          <p:cNvSpPr>
            <a:spLocks noChangeShapeType="1"/>
          </p:cNvSpPr>
          <p:nvPr/>
        </p:nvSpPr>
        <p:spPr bwMode="auto">
          <a:xfrm>
            <a:off x="3843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23" name="Line 31"/>
          <p:cNvSpPr>
            <a:spLocks noChangeShapeType="1"/>
          </p:cNvSpPr>
          <p:nvPr/>
        </p:nvSpPr>
        <p:spPr bwMode="auto">
          <a:xfrm flipV="1">
            <a:off x="4211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24" name="Line 32"/>
          <p:cNvSpPr>
            <a:spLocks noChangeShapeType="1"/>
          </p:cNvSpPr>
          <p:nvPr/>
        </p:nvSpPr>
        <p:spPr bwMode="auto">
          <a:xfrm>
            <a:off x="4224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25" name="Line 33"/>
          <p:cNvSpPr>
            <a:spLocks noChangeShapeType="1"/>
          </p:cNvSpPr>
          <p:nvPr/>
        </p:nvSpPr>
        <p:spPr bwMode="auto">
          <a:xfrm>
            <a:off x="4592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26" name="Line 34"/>
          <p:cNvSpPr>
            <a:spLocks noChangeShapeType="1"/>
          </p:cNvSpPr>
          <p:nvPr/>
        </p:nvSpPr>
        <p:spPr bwMode="auto">
          <a:xfrm flipV="1">
            <a:off x="3830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27" name="Rectangle 35"/>
          <p:cNvSpPr>
            <a:spLocks noChangeArrowheads="1"/>
          </p:cNvSpPr>
          <p:nvPr/>
        </p:nvSpPr>
        <p:spPr bwMode="auto">
          <a:xfrm>
            <a:off x="3810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5</a:t>
            </a:r>
          </a:p>
        </p:txBody>
      </p:sp>
      <p:sp>
        <p:nvSpPr>
          <p:cNvPr id="59428" name="Line 36"/>
          <p:cNvSpPr>
            <a:spLocks noChangeShapeType="1"/>
          </p:cNvSpPr>
          <p:nvPr/>
        </p:nvSpPr>
        <p:spPr bwMode="auto">
          <a:xfrm>
            <a:off x="4605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29" name="Line 37"/>
          <p:cNvSpPr>
            <a:spLocks noChangeShapeType="1"/>
          </p:cNvSpPr>
          <p:nvPr/>
        </p:nvSpPr>
        <p:spPr bwMode="auto">
          <a:xfrm flipV="1">
            <a:off x="4973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30" name="Line 38"/>
          <p:cNvSpPr>
            <a:spLocks noChangeShapeType="1"/>
          </p:cNvSpPr>
          <p:nvPr/>
        </p:nvSpPr>
        <p:spPr bwMode="auto">
          <a:xfrm>
            <a:off x="4986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31" name="Line 39"/>
          <p:cNvSpPr>
            <a:spLocks noChangeShapeType="1"/>
          </p:cNvSpPr>
          <p:nvPr/>
        </p:nvSpPr>
        <p:spPr bwMode="auto">
          <a:xfrm>
            <a:off x="5354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32" name="Rectangle 40"/>
          <p:cNvSpPr>
            <a:spLocks noChangeArrowheads="1"/>
          </p:cNvSpPr>
          <p:nvPr/>
        </p:nvSpPr>
        <p:spPr bwMode="auto">
          <a:xfrm>
            <a:off x="4572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6</a:t>
            </a:r>
          </a:p>
        </p:txBody>
      </p:sp>
      <p:sp>
        <p:nvSpPr>
          <p:cNvPr id="59433" name="Line 41"/>
          <p:cNvSpPr>
            <a:spLocks noChangeShapeType="1"/>
          </p:cNvSpPr>
          <p:nvPr/>
        </p:nvSpPr>
        <p:spPr bwMode="auto">
          <a:xfrm>
            <a:off x="5367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34" name="Line 42"/>
          <p:cNvSpPr>
            <a:spLocks noChangeShapeType="1"/>
          </p:cNvSpPr>
          <p:nvPr/>
        </p:nvSpPr>
        <p:spPr bwMode="auto">
          <a:xfrm flipV="1">
            <a:off x="5735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35" name="Line 43"/>
          <p:cNvSpPr>
            <a:spLocks noChangeShapeType="1"/>
          </p:cNvSpPr>
          <p:nvPr/>
        </p:nvSpPr>
        <p:spPr bwMode="auto">
          <a:xfrm>
            <a:off x="5748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36" name="Line 44"/>
          <p:cNvSpPr>
            <a:spLocks noChangeShapeType="1"/>
          </p:cNvSpPr>
          <p:nvPr/>
        </p:nvSpPr>
        <p:spPr bwMode="auto">
          <a:xfrm>
            <a:off x="6116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37" name="Line 45"/>
          <p:cNvSpPr>
            <a:spLocks noChangeShapeType="1"/>
          </p:cNvSpPr>
          <p:nvPr/>
        </p:nvSpPr>
        <p:spPr bwMode="auto">
          <a:xfrm flipV="1">
            <a:off x="5354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38" name="Rectangle 46"/>
          <p:cNvSpPr>
            <a:spLocks noChangeArrowheads="1"/>
          </p:cNvSpPr>
          <p:nvPr/>
        </p:nvSpPr>
        <p:spPr bwMode="auto">
          <a:xfrm>
            <a:off x="5334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7</a:t>
            </a:r>
          </a:p>
        </p:txBody>
      </p:sp>
      <p:sp>
        <p:nvSpPr>
          <p:cNvPr id="59439" name="Line 47"/>
          <p:cNvSpPr>
            <a:spLocks noChangeShapeType="1"/>
          </p:cNvSpPr>
          <p:nvPr/>
        </p:nvSpPr>
        <p:spPr bwMode="auto">
          <a:xfrm>
            <a:off x="6129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0" name="Line 48"/>
          <p:cNvSpPr>
            <a:spLocks noChangeShapeType="1"/>
          </p:cNvSpPr>
          <p:nvPr/>
        </p:nvSpPr>
        <p:spPr bwMode="auto">
          <a:xfrm flipV="1">
            <a:off x="6497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1" name="Line 49"/>
          <p:cNvSpPr>
            <a:spLocks noChangeShapeType="1"/>
          </p:cNvSpPr>
          <p:nvPr/>
        </p:nvSpPr>
        <p:spPr bwMode="auto">
          <a:xfrm>
            <a:off x="6510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2" name="Line 50"/>
          <p:cNvSpPr>
            <a:spLocks noChangeShapeType="1"/>
          </p:cNvSpPr>
          <p:nvPr/>
        </p:nvSpPr>
        <p:spPr bwMode="auto">
          <a:xfrm>
            <a:off x="6878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3" name="Line 51"/>
          <p:cNvSpPr>
            <a:spLocks noChangeShapeType="1"/>
          </p:cNvSpPr>
          <p:nvPr/>
        </p:nvSpPr>
        <p:spPr bwMode="auto">
          <a:xfrm flipV="1">
            <a:off x="6116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44" name="Rectangle 52"/>
          <p:cNvSpPr>
            <a:spLocks noChangeArrowheads="1"/>
          </p:cNvSpPr>
          <p:nvPr/>
        </p:nvSpPr>
        <p:spPr bwMode="auto">
          <a:xfrm>
            <a:off x="6096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8</a:t>
            </a:r>
          </a:p>
        </p:txBody>
      </p:sp>
      <p:sp>
        <p:nvSpPr>
          <p:cNvPr id="59445" name="Line 53"/>
          <p:cNvSpPr>
            <a:spLocks noChangeShapeType="1"/>
          </p:cNvSpPr>
          <p:nvPr/>
        </p:nvSpPr>
        <p:spPr bwMode="auto">
          <a:xfrm>
            <a:off x="6891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6" name="Line 54"/>
          <p:cNvSpPr>
            <a:spLocks noChangeShapeType="1"/>
          </p:cNvSpPr>
          <p:nvPr/>
        </p:nvSpPr>
        <p:spPr bwMode="auto">
          <a:xfrm flipV="1">
            <a:off x="7259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7" name="Line 55"/>
          <p:cNvSpPr>
            <a:spLocks noChangeShapeType="1"/>
          </p:cNvSpPr>
          <p:nvPr/>
        </p:nvSpPr>
        <p:spPr bwMode="auto">
          <a:xfrm>
            <a:off x="7272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8" name="Line 56"/>
          <p:cNvSpPr>
            <a:spLocks noChangeShapeType="1"/>
          </p:cNvSpPr>
          <p:nvPr/>
        </p:nvSpPr>
        <p:spPr bwMode="auto">
          <a:xfrm>
            <a:off x="7640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9" name="Line 57"/>
          <p:cNvSpPr>
            <a:spLocks noChangeShapeType="1"/>
          </p:cNvSpPr>
          <p:nvPr/>
        </p:nvSpPr>
        <p:spPr bwMode="auto">
          <a:xfrm flipV="1">
            <a:off x="6878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50" name="Rectangle 58"/>
          <p:cNvSpPr>
            <a:spLocks noChangeArrowheads="1"/>
          </p:cNvSpPr>
          <p:nvPr/>
        </p:nvSpPr>
        <p:spPr bwMode="auto">
          <a:xfrm>
            <a:off x="6858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9</a:t>
            </a:r>
          </a:p>
        </p:txBody>
      </p:sp>
      <p:sp>
        <p:nvSpPr>
          <p:cNvPr id="59451" name="Line 59"/>
          <p:cNvSpPr>
            <a:spLocks noChangeShapeType="1"/>
          </p:cNvSpPr>
          <p:nvPr/>
        </p:nvSpPr>
        <p:spPr bwMode="auto">
          <a:xfrm>
            <a:off x="7653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52" name="Line 60"/>
          <p:cNvSpPr>
            <a:spLocks noChangeShapeType="1"/>
          </p:cNvSpPr>
          <p:nvPr/>
        </p:nvSpPr>
        <p:spPr bwMode="auto">
          <a:xfrm flipV="1">
            <a:off x="8021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53" name="Line 61"/>
          <p:cNvSpPr>
            <a:spLocks noChangeShapeType="1"/>
          </p:cNvSpPr>
          <p:nvPr/>
        </p:nvSpPr>
        <p:spPr bwMode="auto">
          <a:xfrm>
            <a:off x="8034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54" name="Line 62"/>
          <p:cNvSpPr>
            <a:spLocks noChangeShapeType="1"/>
          </p:cNvSpPr>
          <p:nvPr/>
        </p:nvSpPr>
        <p:spPr bwMode="auto">
          <a:xfrm>
            <a:off x="8402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55" name="Line 63"/>
          <p:cNvSpPr>
            <a:spLocks noChangeShapeType="1"/>
          </p:cNvSpPr>
          <p:nvPr/>
        </p:nvSpPr>
        <p:spPr bwMode="auto">
          <a:xfrm flipV="1">
            <a:off x="7640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56" name="Rectangle 64"/>
          <p:cNvSpPr>
            <a:spLocks noChangeArrowheads="1"/>
          </p:cNvSpPr>
          <p:nvPr/>
        </p:nvSpPr>
        <p:spPr bwMode="auto">
          <a:xfrm>
            <a:off x="7543800" y="1295400"/>
            <a:ext cx="9207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10</a:t>
            </a:r>
          </a:p>
        </p:txBody>
      </p:sp>
      <p:sp>
        <p:nvSpPr>
          <p:cNvPr id="59457" name="Line 65"/>
          <p:cNvSpPr>
            <a:spLocks noChangeShapeType="1"/>
          </p:cNvSpPr>
          <p:nvPr/>
        </p:nvSpPr>
        <p:spPr bwMode="auto">
          <a:xfrm>
            <a:off x="8415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58" name="Line 66"/>
          <p:cNvSpPr>
            <a:spLocks noChangeShapeType="1"/>
          </p:cNvSpPr>
          <p:nvPr/>
        </p:nvSpPr>
        <p:spPr bwMode="auto">
          <a:xfrm flipV="1">
            <a:off x="4592638" y="1898650"/>
            <a:ext cx="0" cy="9398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9459" name="Line 67"/>
          <p:cNvSpPr>
            <a:spLocks noChangeShapeType="1"/>
          </p:cNvSpPr>
          <p:nvPr/>
        </p:nvSpPr>
        <p:spPr bwMode="auto">
          <a:xfrm flipV="1">
            <a:off x="7640638" y="1898650"/>
            <a:ext cx="0" cy="9398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9460" name="Line 68"/>
          <p:cNvSpPr>
            <a:spLocks noChangeShapeType="1"/>
          </p:cNvSpPr>
          <p:nvPr/>
        </p:nvSpPr>
        <p:spPr bwMode="auto">
          <a:xfrm flipV="1">
            <a:off x="4592638" y="1295400"/>
            <a:ext cx="0" cy="40005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9461" name="Line 69"/>
          <p:cNvSpPr>
            <a:spLocks noChangeShapeType="1"/>
          </p:cNvSpPr>
          <p:nvPr/>
        </p:nvSpPr>
        <p:spPr bwMode="auto">
          <a:xfrm flipV="1">
            <a:off x="782638" y="1295400"/>
            <a:ext cx="0" cy="153035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9462" name="Rectangle 70"/>
          <p:cNvSpPr>
            <a:spLocks noChangeArrowheads="1"/>
          </p:cNvSpPr>
          <p:nvPr/>
        </p:nvSpPr>
        <p:spPr bwMode="auto">
          <a:xfrm>
            <a:off x="304800" y="1600200"/>
            <a:ext cx="496888"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Clk</a:t>
            </a:r>
          </a:p>
        </p:txBody>
      </p:sp>
      <p:sp>
        <p:nvSpPr>
          <p:cNvPr id="59463" name="Rectangle 71"/>
          <p:cNvSpPr>
            <a:spLocks noChangeArrowheads="1"/>
          </p:cNvSpPr>
          <p:nvPr/>
        </p:nvSpPr>
        <p:spPr bwMode="auto">
          <a:xfrm>
            <a:off x="207963" y="2362200"/>
            <a:ext cx="6334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Load</a:t>
            </a:r>
          </a:p>
        </p:txBody>
      </p:sp>
      <p:grpSp>
        <p:nvGrpSpPr>
          <p:cNvPr id="59464" name="Group 72"/>
          <p:cNvGrpSpPr>
            <a:grpSpLocks/>
          </p:cNvGrpSpPr>
          <p:nvPr/>
        </p:nvGrpSpPr>
        <p:grpSpPr bwMode="auto">
          <a:xfrm>
            <a:off x="774700" y="2362200"/>
            <a:ext cx="3784600" cy="333375"/>
            <a:chOff x="488" y="3260"/>
            <a:chExt cx="2384" cy="210"/>
          </a:xfrm>
        </p:grpSpPr>
        <p:grpSp>
          <p:nvGrpSpPr>
            <p:cNvPr id="59499" name="Group 73"/>
            <p:cNvGrpSpPr>
              <a:grpSpLocks/>
            </p:cNvGrpSpPr>
            <p:nvPr/>
          </p:nvGrpSpPr>
          <p:grpSpPr bwMode="auto">
            <a:xfrm>
              <a:off x="488" y="3260"/>
              <a:ext cx="464" cy="210"/>
              <a:chOff x="488" y="3260"/>
              <a:chExt cx="464" cy="210"/>
            </a:xfrm>
          </p:grpSpPr>
          <p:sp>
            <p:nvSpPr>
              <p:cNvPr id="59512" name="Rectangle 74"/>
              <p:cNvSpPr>
                <a:spLocks noChangeArrowheads="1"/>
              </p:cNvSpPr>
              <p:nvPr/>
            </p:nvSpPr>
            <p:spPr bwMode="auto">
              <a:xfrm>
                <a:off x="488" y="327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513" name="Rectangle 75"/>
              <p:cNvSpPr>
                <a:spLocks noChangeArrowheads="1"/>
              </p:cNvSpPr>
              <p:nvPr/>
            </p:nvSpPr>
            <p:spPr bwMode="auto">
              <a:xfrm>
                <a:off x="515" y="3260"/>
                <a:ext cx="4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Ifetch</a:t>
                </a:r>
              </a:p>
            </p:txBody>
          </p:sp>
        </p:grpSp>
        <p:grpSp>
          <p:nvGrpSpPr>
            <p:cNvPr id="59500" name="Group 76"/>
            <p:cNvGrpSpPr>
              <a:grpSpLocks/>
            </p:cNvGrpSpPr>
            <p:nvPr/>
          </p:nvGrpSpPr>
          <p:grpSpPr bwMode="auto">
            <a:xfrm>
              <a:off x="968" y="3260"/>
              <a:ext cx="464" cy="210"/>
              <a:chOff x="968" y="3260"/>
              <a:chExt cx="464" cy="210"/>
            </a:xfrm>
          </p:grpSpPr>
          <p:sp>
            <p:nvSpPr>
              <p:cNvPr id="59510" name="Rectangle 77"/>
              <p:cNvSpPr>
                <a:spLocks noChangeArrowheads="1"/>
              </p:cNvSpPr>
              <p:nvPr/>
            </p:nvSpPr>
            <p:spPr bwMode="auto">
              <a:xfrm>
                <a:off x="968" y="327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511" name="Rectangle 78"/>
              <p:cNvSpPr>
                <a:spLocks noChangeArrowheads="1"/>
              </p:cNvSpPr>
              <p:nvPr/>
            </p:nvSpPr>
            <p:spPr bwMode="auto">
              <a:xfrm>
                <a:off x="1043" y="3260"/>
                <a:ext cx="32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Reg</a:t>
                </a:r>
              </a:p>
            </p:txBody>
          </p:sp>
        </p:grpSp>
        <p:grpSp>
          <p:nvGrpSpPr>
            <p:cNvPr id="59501" name="Group 79"/>
            <p:cNvGrpSpPr>
              <a:grpSpLocks/>
            </p:cNvGrpSpPr>
            <p:nvPr/>
          </p:nvGrpSpPr>
          <p:grpSpPr bwMode="auto">
            <a:xfrm>
              <a:off x="1448" y="3260"/>
              <a:ext cx="464" cy="210"/>
              <a:chOff x="1448" y="3260"/>
              <a:chExt cx="464" cy="210"/>
            </a:xfrm>
          </p:grpSpPr>
          <p:sp>
            <p:nvSpPr>
              <p:cNvPr id="59508" name="Rectangle 80"/>
              <p:cNvSpPr>
                <a:spLocks noChangeArrowheads="1"/>
              </p:cNvSpPr>
              <p:nvPr/>
            </p:nvSpPr>
            <p:spPr bwMode="auto">
              <a:xfrm>
                <a:off x="1448" y="327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509" name="Rectangle 81"/>
              <p:cNvSpPr>
                <a:spLocks noChangeArrowheads="1"/>
              </p:cNvSpPr>
              <p:nvPr/>
            </p:nvSpPr>
            <p:spPr bwMode="auto">
              <a:xfrm>
                <a:off x="1475" y="3260"/>
                <a:ext cx="37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Exec</a:t>
                </a:r>
              </a:p>
            </p:txBody>
          </p:sp>
        </p:grpSp>
        <p:grpSp>
          <p:nvGrpSpPr>
            <p:cNvPr id="59502" name="Group 82"/>
            <p:cNvGrpSpPr>
              <a:grpSpLocks/>
            </p:cNvGrpSpPr>
            <p:nvPr/>
          </p:nvGrpSpPr>
          <p:grpSpPr bwMode="auto">
            <a:xfrm>
              <a:off x="1928" y="3260"/>
              <a:ext cx="464" cy="210"/>
              <a:chOff x="1928" y="3260"/>
              <a:chExt cx="464" cy="210"/>
            </a:xfrm>
          </p:grpSpPr>
          <p:sp>
            <p:nvSpPr>
              <p:cNvPr id="59506" name="Rectangle 83"/>
              <p:cNvSpPr>
                <a:spLocks noChangeArrowheads="1"/>
              </p:cNvSpPr>
              <p:nvPr/>
            </p:nvSpPr>
            <p:spPr bwMode="auto">
              <a:xfrm>
                <a:off x="1928" y="327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507" name="Rectangle 84"/>
              <p:cNvSpPr>
                <a:spLocks noChangeArrowheads="1"/>
              </p:cNvSpPr>
              <p:nvPr/>
            </p:nvSpPr>
            <p:spPr bwMode="auto">
              <a:xfrm>
                <a:off x="1955" y="3260"/>
                <a:ext cx="39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Mem</a:t>
                </a:r>
              </a:p>
            </p:txBody>
          </p:sp>
        </p:grpSp>
        <p:grpSp>
          <p:nvGrpSpPr>
            <p:cNvPr id="59503" name="Group 85"/>
            <p:cNvGrpSpPr>
              <a:grpSpLocks/>
            </p:cNvGrpSpPr>
            <p:nvPr/>
          </p:nvGrpSpPr>
          <p:grpSpPr bwMode="auto">
            <a:xfrm>
              <a:off x="2408" y="3260"/>
              <a:ext cx="464" cy="210"/>
              <a:chOff x="2408" y="3260"/>
              <a:chExt cx="464" cy="210"/>
            </a:xfrm>
          </p:grpSpPr>
          <p:sp>
            <p:nvSpPr>
              <p:cNvPr id="59504" name="Rectangle 86"/>
              <p:cNvSpPr>
                <a:spLocks noChangeArrowheads="1"/>
              </p:cNvSpPr>
              <p:nvPr/>
            </p:nvSpPr>
            <p:spPr bwMode="auto">
              <a:xfrm>
                <a:off x="2408" y="327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505" name="Rectangle 87"/>
              <p:cNvSpPr>
                <a:spLocks noChangeArrowheads="1"/>
              </p:cNvSpPr>
              <p:nvPr/>
            </p:nvSpPr>
            <p:spPr bwMode="auto">
              <a:xfrm>
                <a:off x="2483" y="3260"/>
                <a:ext cx="29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Wr</a:t>
                </a:r>
              </a:p>
            </p:txBody>
          </p:sp>
        </p:grpSp>
      </p:grpSp>
      <p:grpSp>
        <p:nvGrpSpPr>
          <p:cNvPr id="59465" name="Group 88"/>
          <p:cNvGrpSpPr>
            <a:grpSpLocks/>
          </p:cNvGrpSpPr>
          <p:nvPr/>
        </p:nvGrpSpPr>
        <p:grpSpPr bwMode="auto">
          <a:xfrm>
            <a:off x="1536700" y="2819400"/>
            <a:ext cx="3784600" cy="333375"/>
            <a:chOff x="968" y="3548"/>
            <a:chExt cx="2384" cy="210"/>
          </a:xfrm>
        </p:grpSpPr>
        <p:grpSp>
          <p:nvGrpSpPr>
            <p:cNvPr id="59484" name="Group 89"/>
            <p:cNvGrpSpPr>
              <a:grpSpLocks/>
            </p:cNvGrpSpPr>
            <p:nvPr/>
          </p:nvGrpSpPr>
          <p:grpSpPr bwMode="auto">
            <a:xfrm>
              <a:off x="968" y="3548"/>
              <a:ext cx="464" cy="210"/>
              <a:chOff x="968" y="3548"/>
              <a:chExt cx="464" cy="210"/>
            </a:xfrm>
          </p:grpSpPr>
          <p:sp>
            <p:nvSpPr>
              <p:cNvPr id="59497" name="Rectangle 90"/>
              <p:cNvSpPr>
                <a:spLocks noChangeArrowheads="1"/>
              </p:cNvSpPr>
              <p:nvPr/>
            </p:nvSpPr>
            <p:spPr bwMode="auto">
              <a:xfrm>
                <a:off x="968" y="3560"/>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98" name="Rectangle 91"/>
              <p:cNvSpPr>
                <a:spLocks noChangeArrowheads="1"/>
              </p:cNvSpPr>
              <p:nvPr/>
            </p:nvSpPr>
            <p:spPr bwMode="auto">
              <a:xfrm>
                <a:off x="995" y="3548"/>
                <a:ext cx="4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Ifetch</a:t>
                </a:r>
              </a:p>
            </p:txBody>
          </p:sp>
        </p:grpSp>
        <p:grpSp>
          <p:nvGrpSpPr>
            <p:cNvPr id="59485" name="Group 92"/>
            <p:cNvGrpSpPr>
              <a:grpSpLocks/>
            </p:cNvGrpSpPr>
            <p:nvPr/>
          </p:nvGrpSpPr>
          <p:grpSpPr bwMode="auto">
            <a:xfrm>
              <a:off x="1448" y="3548"/>
              <a:ext cx="464" cy="210"/>
              <a:chOff x="1448" y="3548"/>
              <a:chExt cx="464" cy="210"/>
            </a:xfrm>
          </p:grpSpPr>
          <p:sp>
            <p:nvSpPr>
              <p:cNvPr id="59495" name="Rectangle 93"/>
              <p:cNvSpPr>
                <a:spLocks noChangeArrowheads="1"/>
              </p:cNvSpPr>
              <p:nvPr/>
            </p:nvSpPr>
            <p:spPr bwMode="auto">
              <a:xfrm>
                <a:off x="1448" y="3560"/>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96" name="Rectangle 94"/>
              <p:cNvSpPr>
                <a:spLocks noChangeArrowheads="1"/>
              </p:cNvSpPr>
              <p:nvPr/>
            </p:nvSpPr>
            <p:spPr bwMode="auto">
              <a:xfrm>
                <a:off x="1523" y="3548"/>
                <a:ext cx="32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Reg</a:t>
                </a:r>
              </a:p>
            </p:txBody>
          </p:sp>
        </p:grpSp>
        <p:grpSp>
          <p:nvGrpSpPr>
            <p:cNvPr id="59486" name="Group 95"/>
            <p:cNvGrpSpPr>
              <a:grpSpLocks/>
            </p:cNvGrpSpPr>
            <p:nvPr/>
          </p:nvGrpSpPr>
          <p:grpSpPr bwMode="auto">
            <a:xfrm>
              <a:off x="1928" y="3548"/>
              <a:ext cx="464" cy="210"/>
              <a:chOff x="1928" y="3548"/>
              <a:chExt cx="464" cy="210"/>
            </a:xfrm>
          </p:grpSpPr>
          <p:sp>
            <p:nvSpPr>
              <p:cNvPr id="59493" name="Rectangle 96"/>
              <p:cNvSpPr>
                <a:spLocks noChangeArrowheads="1"/>
              </p:cNvSpPr>
              <p:nvPr/>
            </p:nvSpPr>
            <p:spPr bwMode="auto">
              <a:xfrm>
                <a:off x="1928" y="3560"/>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94" name="Rectangle 97"/>
              <p:cNvSpPr>
                <a:spLocks noChangeArrowheads="1"/>
              </p:cNvSpPr>
              <p:nvPr/>
            </p:nvSpPr>
            <p:spPr bwMode="auto">
              <a:xfrm>
                <a:off x="1955" y="3548"/>
                <a:ext cx="37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Exec</a:t>
                </a:r>
              </a:p>
            </p:txBody>
          </p:sp>
        </p:grpSp>
        <p:grpSp>
          <p:nvGrpSpPr>
            <p:cNvPr id="59487" name="Group 98"/>
            <p:cNvGrpSpPr>
              <a:grpSpLocks/>
            </p:cNvGrpSpPr>
            <p:nvPr/>
          </p:nvGrpSpPr>
          <p:grpSpPr bwMode="auto">
            <a:xfrm>
              <a:off x="2408" y="3548"/>
              <a:ext cx="464" cy="210"/>
              <a:chOff x="2408" y="3548"/>
              <a:chExt cx="464" cy="210"/>
            </a:xfrm>
          </p:grpSpPr>
          <p:sp>
            <p:nvSpPr>
              <p:cNvPr id="59491" name="Rectangle 99"/>
              <p:cNvSpPr>
                <a:spLocks noChangeArrowheads="1"/>
              </p:cNvSpPr>
              <p:nvPr/>
            </p:nvSpPr>
            <p:spPr bwMode="auto">
              <a:xfrm>
                <a:off x="2408" y="3560"/>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92" name="Rectangle 100"/>
              <p:cNvSpPr>
                <a:spLocks noChangeArrowheads="1"/>
              </p:cNvSpPr>
              <p:nvPr/>
            </p:nvSpPr>
            <p:spPr bwMode="auto">
              <a:xfrm>
                <a:off x="2435" y="3548"/>
                <a:ext cx="39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Mem</a:t>
                </a:r>
              </a:p>
            </p:txBody>
          </p:sp>
        </p:grpSp>
        <p:grpSp>
          <p:nvGrpSpPr>
            <p:cNvPr id="59488" name="Group 101"/>
            <p:cNvGrpSpPr>
              <a:grpSpLocks/>
            </p:cNvGrpSpPr>
            <p:nvPr/>
          </p:nvGrpSpPr>
          <p:grpSpPr bwMode="auto">
            <a:xfrm>
              <a:off x="2888" y="3548"/>
              <a:ext cx="464" cy="210"/>
              <a:chOff x="2888" y="3548"/>
              <a:chExt cx="464" cy="210"/>
            </a:xfrm>
          </p:grpSpPr>
          <p:sp>
            <p:nvSpPr>
              <p:cNvPr id="59489" name="Rectangle 102"/>
              <p:cNvSpPr>
                <a:spLocks noChangeArrowheads="1"/>
              </p:cNvSpPr>
              <p:nvPr/>
            </p:nvSpPr>
            <p:spPr bwMode="auto">
              <a:xfrm>
                <a:off x="2888" y="3560"/>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90" name="Rectangle 103"/>
              <p:cNvSpPr>
                <a:spLocks noChangeArrowheads="1"/>
              </p:cNvSpPr>
              <p:nvPr/>
            </p:nvSpPr>
            <p:spPr bwMode="auto">
              <a:xfrm>
                <a:off x="2963" y="3548"/>
                <a:ext cx="29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Wr</a:t>
                </a:r>
              </a:p>
            </p:txBody>
          </p:sp>
        </p:grpSp>
      </p:grpSp>
      <p:sp>
        <p:nvSpPr>
          <p:cNvPr id="59466" name="Rectangle 104"/>
          <p:cNvSpPr>
            <a:spLocks noChangeArrowheads="1"/>
          </p:cNvSpPr>
          <p:nvPr/>
        </p:nvSpPr>
        <p:spPr bwMode="auto">
          <a:xfrm>
            <a:off x="969963" y="2819400"/>
            <a:ext cx="64293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Store</a:t>
            </a:r>
          </a:p>
        </p:txBody>
      </p:sp>
      <p:grpSp>
        <p:nvGrpSpPr>
          <p:cNvPr id="59467" name="Group 105"/>
          <p:cNvGrpSpPr>
            <a:grpSpLocks/>
          </p:cNvGrpSpPr>
          <p:nvPr/>
        </p:nvGrpSpPr>
        <p:grpSpPr bwMode="auto">
          <a:xfrm>
            <a:off x="2374900" y="3276600"/>
            <a:ext cx="3784600" cy="333375"/>
            <a:chOff x="1496" y="3836"/>
            <a:chExt cx="2384" cy="210"/>
          </a:xfrm>
        </p:grpSpPr>
        <p:grpSp>
          <p:nvGrpSpPr>
            <p:cNvPr id="59469" name="Group 106"/>
            <p:cNvGrpSpPr>
              <a:grpSpLocks/>
            </p:cNvGrpSpPr>
            <p:nvPr/>
          </p:nvGrpSpPr>
          <p:grpSpPr bwMode="auto">
            <a:xfrm>
              <a:off x="1496" y="3836"/>
              <a:ext cx="464" cy="210"/>
              <a:chOff x="1496" y="3836"/>
              <a:chExt cx="464" cy="210"/>
            </a:xfrm>
          </p:grpSpPr>
          <p:sp>
            <p:nvSpPr>
              <p:cNvPr id="59482" name="Rectangle 107"/>
              <p:cNvSpPr>
                <a:spLocks noChangeArrowheads="1"/>
              </p:cNvSpPr>
              <p:nvPr/>
            </p:nvSpPr>
            <p:spPr bwMode="auto">
              <a:xfrm>
                <a:off x="1496" y="3848"/>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83" name="Rectangle 108"/>
              <p:cNvSpPr>
                <a:spLocks noChangeArrowheads="1"/>
              </p:cNvSpPr>
              <p:nvPr/>
            </p:nvSpPr>
            <p:spPr bwMode="auto">
              <a:xfrm>
                <a:off x="1523" y="3836"/>
                <a:ext cx="4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Ifetch</a:t>
                </a:r>
              </a:p>
            </p:txBody>
          </p:sp>
        </p:grpSp>
        <p:grpSp>
          <p:nvGrpSpPr>
            <p:cNvPr id="59470" name="Group 109"/>
            <p:cNvGrpSpPr>
              <a:grpSpLocks/>
            </p:cNvGrpSpPr>
            <p:nvPr/>
          </p:nvGrpSpPr>
          <p:grpSpPr bwMode="auto">
            <a:xfrm>
              <a:off x="1976" y="3836"/>
              <a:ext cx="464" cy="210"/>
              <a:chOff x="1976" y="3836"/>
              <a:chExt cx="464" cy="210"/>
            </a:xfrm>
          </p:grpSpPr>
          <p:sp>
            <p:nvSpPr>
              <p:cNvPr id="59480" name="Rectangle 110"/>
              <p:cNvSpPr>
                <a:spLocks noChangeArrowheads="1"/>
              </p:cNvSpPr>
              <p:nvPr/>
            </p:nvSpPr>
            <p:spPr bwMode="auto">
              <a:xfrm>
                <a:off x="1976" y="3848"/>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81" name="Rectangle 111"/>
              <p:cNvSpPr>
                <a:spLocks noChangeArrowheads="1"/>
              </p:cNvSpPr>
              <p:nvPr/>
            </p:nvSpPr>
            <p:spPr bwMode="auto">
              <a:xfrm>
                <a:off x="2051" y="3836"/>
                <a:ext cx="32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Reg</a:t>
                </a:r>
              </a:p>
            </p:txBody>
          </p:sp>
        </p:grpSp>
        <p:grpSp>
          <p:nvGrpSpPr>
            <p:cNvPr id="59471" name="Group 112"/>
            <p:cNvGrpSpPr>
              <a:grpSpLocks/>
            </p:cNvGrpSpPr>
            <p:nvPr/>
          </p:nvGrpSpPr>
          <p:grpSpPr bwMode="auto">
            <a:xfrm>
              <a:off x="2456" y="3836"/>
              <a:ext cx="464" cy="210"/>
              <a:chOff x="2456" y="3836"/>
              <a:chExt cx="464" cy="210"/>
            </a:xfrm>
          </p:grpSpPr>
          <p:sp>
            <p:nvSpPr>
              <p:cNvPr id="59478" name="Rectangle 113"/>
              <p:cNvSpPr>
                <a:spLocks noChangeArrowheads="1"/>
              </p:cNvSpPr>
              <p:nvPr/>
            </p:nvSpPr>
            <p:spPr bwMode="auto">
              <a:xfrm>
                <a:off x="2456" y="3848"/>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79" name="Rectangle 114"/>
              <p:cNvSpPr>
                <a:spLocks noChangeArrowheads="1"/>
              </p:cNvSpPr>
              <p:nvPr/>
            </p:nvSpPr>
            <p:spPr bwMode="auto">
              <a:xfrm>
                <a:off x="2483" y="3836"/>
                <a:ext cx="37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Exec</a:t>
                </a:r>
              </a:p>
            </p:txBody>
          </p:sp>
        </p:grpSp>
        <p:grpSp>
          <p:nvGrpSpPr>
            <p:cNvPr id="59472" name="Group 115"/>
            <p:cNvGrpSpPr>
              <a:grpSpLocks/>
            </p:cNvGrpSpPr>
            <p:nvPr/>
          </p:nvGrpSpPr>
          <p:grpSpPr bwMode="auto">
            <a:xfrm>
              <a:off x="2936" y="3836"/>
              <a:ext cx="464" cy="210"/>
              <a:chOff x="2936" y="3836"/>
              <a:chExt cx="464" cy="210"/>
            </a:xfrm>
          </p:grpSpPr>
          <p:sp>
            <p:nvSpPr>
              <p:cNvPr id="59476" name="Rectangle 116"/>
              <p:cNvSpPr>
                <a:spLocks noChangeArrowheads="1"/>
              </p:cNvSpPr>
              <p:nvPr/>
            </p:nvSpPr>
            <p:spPr bwMode="auto">
              <a:xfrm>
                <a:off x="2936" y="3848"/>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77" name="Rectangle 117"/>
              <p:cNvSpPr>
                <a:spLocks noChangeArrowheads="1"/>
              </p:cNvSpPr>
              <p:nvPr/>
            </p:nvSpPr>
            <p:spPr bwMode="auto">
              <a:xfrm>
                <a:off x="2963" y="3836"/>
                <a:ext cx="39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Mem</a:t>
                </a:r>
              </a:p>
            </p:txBody>
          </p:sp>
        </p:grpSp>
        <p:grpSp>
          <p:nvGrpSpPr>
            <p:cNvPr id="59473" name="Group 118"/>
            <p:cNvGrpSpPr>
              <a:grpSpLocks/>
            </p:cNvGrpSpPr>
            <p:nvPr/>
          </p:nvGrpSpPr>
          <p:grpSpPr bwMode="auto">
            <a:xfrm>
              <a:off x="3416" y="3836"/>
              <a:ext cx="464" cy="210"/>
              <a:chOff x="3416" y="3836"/>
              <a:chExt cx="464" cy="210"/>
            </a:xfrm>
          </p:grpSpPr>
          <p:sp>
            <p:nvSpPr>
              <p:cNvPr id="59474" name="Rectangle 119"/>
              <p:cNvSpPr>
                <a:spLocks noChangeArrowheads="1"/>
              </p:cNvSpPr>
              <p:nvPr/>
            </p:nvSpPr>
            <p:spPr bwMode="auto">
              <a:xfrm>
                <a:off x="3416" y="3848"/>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75" name="Rectangle 120"/>
              <p:cNvSpPr>
                <a:spLocks noChangeArrowheads="1"/>
              </p:cNvSpPr>
              <p:nvPr/>
            </p:nvSpPr>
            <p:spPr bwMode="auto">
              <a:xfrm>
                <a:off x="3491" y="3836"/>
                <a:ext cx="29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Wr</a:t>
                </a:r>
              </a:p>
            </p:txBody>
          </p:sp>
        </p:grpSp>
      </p:grpSp>
      <p:sp>
        <p:nvSpPr>
          <p:cNvPr id="59468" name="Rectangle 121"/>
          <p:cNvSpPr>
            <a:spLocks noChangeArrowheads="1"/>
          </p:cNvSpPr>
          <p:nvPr/>
        </p:nvSpPr>
        <p:spPr bwMode="auto">
          <a:xfrm>
            <a:off x="1655763" y="3276600"/>
            <a:ext cx="7683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R-type</a:t>
            </a:r>
          </a:p>
        </p:txBody>
      </p:sp>
      <p:sp>
        <p:nvSpPr>
          <p:cNvPr id="2" name="Slide Number Placeholder 1"/>
          <p:cNvSpPr>
            <a:spLocks noGrp="1"/>
          </p:cNvSpPr>
          <p:nvPr>
            <p:ph type="sldNum" sz="quarter" idx="4"/>
          </p:nvPr>
        </p:nvSpPr>
        <p:spPr/>
        <p:txBody>
          <a:bodyPr/>
          <a:lstStyle/>
          <a:p>
            <a:fld id="{CC2976BA-A1E0-3948-A6B4-B5BB26B47A07}" type="slidenum">
              <a:rPr lang="en-US" smtClean="0"/>
              <a:t>11</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0" name="Rectangle 2"/>
          <p:cNvSpPr>
            <a:spLocks noGrp="1" noChangeArrowheads="1"/>
          </p:cNvSpPr>
          <p:nvPr>
            <p:ph type="title"/>
          </p:nvPr>
        </p:nvSpPr>
        <p:spPr>
          <a:xfrm>
            <a:off x="533400" y="152400"/>
            <a:ext cx="7924800" cy="1339850"/>
          </a:xfrm>
        </p:spPr>
        <p:txBody>
          <a:bodyPr lIns="63500" tIns="25400" rIns="63500" bIns="25400" anchor="t">
            <a:spAutoFit/>
          </a:bodyPr>
          <a:lstStyle/>
          <a:p>
            <a:pPr>
              <a:defRPr/>
            </a:pPr>
            <a:r>
              <a:rPr lang="en-US"/>
              <a:t>Stages of Instruction Execution</a:t>
            </a:r>
          </a:p>
        </p:txBody>
      </p:sp>
      <p:sp>
        <p:nvSpPr>
          <p:cNvPr id="49155" name="Rectangle 3"/>
          <p:cNvSpPr>
            <a:spLocks noGrp="1" noChangeArrowheads="1"/>
          </p:cNvSpPr>
          <p:nvPr>
            <p:ph type="body" sz="half" idx="2"/>
          </p:nvPr>
        </p:nvSpPr>
        <p:spPr>
          <a:xfrm>
            <a:off x="533400" y="4000500"/>
            <a:ext cx="7924800" cy="2379663"/>
          </a:xfrm>
          <a:noFill/>
        </p:spPr>
        <p:txBody>
          <a:bodyPr lIns="63500" tIns="25400" rIns="63500" bIns="25400">
            <a:spAutoFit/>
          </a:bodyPr>
          <a:lstStyle/>
          <a:p>
            <a:pPr marL="203200" indent="-203200"/>
            <a:r>
              <a:rPr lang="en-US" sz="1800"/>
              <a:t> The load instruction is the longest</a:t>
            </a:r>
          </a:p>
          <a:p>
            <a:pPr marL="203200" indent="-203200"/>
            <a:r>
              <a:rPr lang="en-US" sz="1800"/>
              <a:t> All instructions follows at most the following five steps:</a:t>
            </a:r>
          </a:p>
          <a:p>
            <a:pPr marL="685800" lvl="1" indent="-190500"/>
            <a:r>
              <a:rPr lang="en-US" sz="1600"/>
              <a:t> </a:t>
            </a:r>
            <a:r>
              <a:rPr lang="en-US" sz="1600">
                <a:solidFill>
                  <a:schemeClr val="accent2"/>
                </a:solidFill>
              </a:rPr>
              <a:t>Ifetch:</a:t>
            </a:r>
            <a:r>
              <a:rPr lang="en-US" sz="1600"/>
              <a:t> 	Instruction Fetch</a:t>
            </a:r>
          </a:p>
          <a:p>
            <a:pPr marL="1257300" lvl="2" indent="-342900"/>
            <a:r>
              <a:rPr lang="en-US" sz="1400"/>
              <a:t> Fetch the instruction from the Instruction Memory and update PC</a:t>
            </a:r>
          </a:p>
          <a:p>
            <a:pPr marL="685800" lvl="1" indent="-190500"/>
            <a:r>
              <a:rPr lang="en-US" sz="1600"/>
              <a:t> </a:t>
            </a:r>
            <a:r>
              <a:rPr lang="en-US" sz="1600">
                <a:solidFill>
                  <a:schemeClr val="accent2"/>
                </a:solidFill>
              </a:rPr>
              <a:t>Reg/Dec:</a:t>
            </a:r>
            <a:r>
              <a:rPr lang="en-US" sz="1600"/>
              <a:t> Registers Fetch and Instruction Decode</a:t>
            </a:r>
          </a:p>
          <a:p>
            <a:pPr marL="685800" lvl="1" indent="-190500"/>
            <a:r>
              <a:rPr lang="en-US" sz="1600"/>
              <a:t> </a:t>
            </a:r>
            <a:r>
              <a:rPr lang="en-US" sz="1600">
                <a:solidFill>
                  <a:schemeClr val="accent2"/>
                </a:solidFill>
              </a:rPr>
              <a:t>Exec:</a:t>
            </a:r>
            <a:r>
              <a:rPr lang="en-US" sz="1600"/>
              <a:t> 	Calculate the memory address</a:t>
            </a:r>
          </a:p>
          <a:p>
            <a:pPr marL="685800" lvl="1" indent="-190500"/>
            <a:r>
              <a:rPr lang="en-US" sz="1600"/>
              <a:t> </a:t>
            </a:r>
            <a:r>
              <a:rPr lang="en-US" sz="1600">
                <a:solidFill>
                  <a:schemeClr val="accent2"/>
                </a:solidFill>
              </a:rPr>
              <a:t>Mem:</a:t>
            </a:r>
            <a:r>
              <a:rPr lang="en-US" sz="1600"/>
              <a:t> 	Read the data from the Data Memory</a:t>
            </a:r>
          </a:p>
          <a:p>
            <a:pPr marL="685800" lvl="1" indent="-190500"/>
            <a:r>
              <a:rPr lang="en-US" sz="1600"/>
              <a:t> </a:t>
            </a:r>
            <a:r>
              <a:rPr lang="en-US" sz="1600">
                <a:solidFill>
                  <a:schemeClr val="accent2"/>
                </a:solidFill>
              </a:rPr>
              <a:t>WB:</a:t>
            </a:r>
            <a:r>
              <a:rPr lang="en-US" sz="1600"/>
              <a:t> 	Write the data back to the register file</a:t>
            </a:r>
          </a:p>
        </p:txBody>
      </p:sp>
      <p:grpSp>
        <p:nvGrpSpPr>
          <p:cNvPr id="49156" name="Group 4"/>
          <p:cNvGrpSpPr>
            <a:grpSpLocks/>
          </p:cNvGrpSpPr>
          <p:nvPr/>
        </p:nvGrpSpPr>
        <p:grpSpPr bwMode="auto">
          <a:xfrm>
            <a:off x="381000" y="1524000"/>
            <a:ext cx="8077200" cy="2209800"/>
            <a:chOff x="336" y="2448"/>
            <a:chExt cx="5088" cy="1536"/>
          </a:xfrm>
        </p:grpSpPr>
        <p:grpSp>
          <p:nvGrpSpPr>
            <p:cNvPr id="49158" name="Group 5"/>
            <p:cNvGrpSpPr>
              <a:grpSpLocks/>
            </p:cNvGrpSpPr>
            <p:nvPr/>
          </p:nvGrpSpPr>
          <p:grpSpPr bwMode="auto">
            <a:xfrm>
              <a:off x="879" y="2960"/>
              <a:ext cx="810" cy="341"/>
              <a:chOff x="1248" y="712"/>
              <a:chExt cx="520" cy="160"/>
            </a:xfrm>
          </p:grpSpPr>
          <p:sp>
            <p:nvSpPr>
              <p:cNvPr id="49204" name="Line 6"/>
              <p:cNvSpPr>
                <a:spLocks noChangeShapeType="1"/>
              </p:cNvSpPr>
              <p:nvPr/>
            </p:nvSpPr>
            <p:spPr bwMode="auto">
              <a:xfrm>
                <a:off x="1256" y="864"/>
                <a:ext cx="27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205" name="Line 7"/>
              <p:cNvSpPr>
                <a:spLocks noChangeShapeType="1"/>
              </p:cNvSpPr>
              <p:nvPr/>
            </p:nvSpPr>
            <p:spPr bwMode="auto">
              <a:xfrm>
                <a:off x="1248" y="728"/>
                <a:ext cx="0" cy="12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206" name="Line 8"/>
              <p:cNvSpPr>
                <a:spLocks noChangeShapeType="1"/>
              </p:cNvSpPr>
              <p:nvPr/>
            </p:nvSpPr>
            <p:spPr bwMode="auto">
              <a:xfrm flipV="1">
                <a:off x="1536" y="712"/>
                <a:ext cx="0" cy="16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207" name="Line 9"/>
              <p:cNvSpPr>
                <a:spLocks noChangeShapeType="1"/>
              </p:cNvSpPr>
              <p:nvPr/>
            </p:nvSpPr>
            <p:spPr bwMode="auto">
              <a:xfrm>
                <a:off x="1544" y="720"/>
                <a:ext cx="22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grpSp>
          <p:nvGrpSpPr>
            <p:cNvPr id="49159" name="Group 10"/>
            <p:cNvGrpSpPr>
              <a:grpSpLocks/>
            </p:cNvGrpSpPr>
            <p:nvPr/>
          </p:nvGrpSpPr>
          <p:grpSpPr bwMode="auto">
            <a:xfrm>
              <a:off x="1701" y="2960"/>
              <a:ext cx="809" cy="341"/>
              <a:chOff x="1776" y="712"/>
              <a:chExt cx="520" cy="160"/>
            </a:xfrm>
          </p:grpSpPr>
          <p:sp>
            <p:nvSpPr>
              <p:cNvPr id="49200" name="Line 11"/>
              <p:cNvSpPr>
                <a:spLocks noChangeShapeType="1"/>
              </p:cNvSpPr>
              <p:nvPr/>
            </p:nvSpPr>
            <p:spPr bwMode="auto">
              <a:xfrm>
                <a:off x="1784" y="864"/>
                <a:ext cx="27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201" name="Line 12"/>
              <p:cNvSpPr>
                <a:spLocks noChangeShapeType="1"/>
              </p:cNvSpPr>
              <p:nvPr/>
            </p:nvSpPr>
            <p:spPr bwMode="auto">
              <a:xfrm>
                <a:off x="1776" y="728"/>
                <a:ext cx="0" cy="12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202" name="Line 13"/>
              <p:cNvSpPr>
                <a:spLocks noChangeShapeType="1"/>
              </p:cNvSpPr>
              <p:nvPr/>
            </p:nvSpPr>
            <p:spPr bwMode="auto">
              <a:xfrm flipV="1">
                <a:off x="2064" y="712"/>
                <a:ext cx="0" cy="16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203" name="Line 14"/>
              <p:cNvSpPr>
                <a:spLocks noChangeShapeType="1"/>
              </p:cNvSpPr>
              <p:nvPr/>
            </p:nvSpPr>
            <p:spPr bwMode="auto">
              <a:xfrm>
                <a:off x="2072" y="720"/>
                <a:ext cx="22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grpSp>
          <p:nvGrpSpPr>
            <p:cNvPr id="49160" name="Group 15"/>
            <p:cNvGrpSpPr>
              <a:grpSpLocks/>
            </p:cNvGrpSpPr>
            <p:nvPr/>
          </p:nvGrpSpPr>
          <p:grpSpPr bwMode="auto">
            <a:xfrm>
              <a:off x="2523" y="2960"/>
              <a:ext cx="809" cy="341"/>
              <a:chOff x="2304" y="712"/>
              <a:chExt cx="520" cy="160"/>
            </a:xfrm>
          </p:grpSpPr>
          <p:sp>
            <p:nvSpPr>
              <p:cNvPr id="49196" name="Line 16"/>
              <p:cNvSpPr>
                <a:spLocks noChangeShapeType="1"/>
              </p:cNvSpPr>
              <p:nvPr/>
            </p:nvSpPr>
            <p:spPr bwMode="auto">
              <a:xfrm>
                <a:off x="2312" y="864"/>
                <a:ext cx="27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7" name="Line 17"/>
              <p:cNvSpPr>
                <a:spLocks noChangeShapeType="1"/>
              </p:cNvSpPr>
              <p:nvPr/>
            </p:nvSpPr>
            <p:spPr bwMode="auto">
              <a:xfrm>
                <a:off x="2304" y="728"/>
                <a:ext cx="0" cy="12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8" name="Line 18"/>
              <p:cNvSpPr>
                <a:spLocks noChangeShapeType="1"/>
              </p:cNvSpPr>
              <p:nvPr/>
            </p:nvSpPr>
            <p:spPr bwMode="auto">
              <a:xfrm flipV="1">
                <a:off x="2592" y="712"/>
                <a:ext cx="0" cy="16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9" name="Line 19"/>
              <p:cNvSpPr>
                <a:spLocks noChangeShapeType="1"/>
              </p:cNvSpPr>
              <p:nvPr/>
            </p:nvSpPr>
            <p:spPr bwMode="auto">
              <a:xfrm>
                <a:off x="2600" y="720"/>
                <a:ext cx="22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grpSp>
          <p:nvGrpSpPr>
            <p:cNvPr id="49161" name="Group 20"/>
            <p:cNvGrpSpPr>
              <a:grpSpLocks/>
            </p:cNvGrpSpPr>
            <p:nvPr/>
          </p:nvGrpSpPr>
          <p:grpSpPr bwMode="auto">
            <a:xfrm>
              <a:off x="3345" y="2960"/>
              <a:ext cx="809" cy="341"/>
              <a:chOff x="2832" y="712"/>
              <a:chExt cx="520" cy="160"/>
            </a:xfrm>
          </p:grpSpPr>
          <p:sp>
            <p:nvSpPr>
              <p:cNvPr id="49192" name="Line 21"/>
              <p:cNvSpPr>
                <a:spLocks noChangeShapeType="1"/>
              </p:cNvSpPr>
              <p:nvPr/>
            </p:nvSpPr>
            <p:spPr bwMode="auto">
              <a:xfrm>
                <a:off x="2840" y="864"/>
                <a:ext cx="27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3" name="Line 22"/>
              <p:cNvSpPr>
                <a:spLocks noChangeShapeType="1"/>
              </p:cNvSpPr>
              <p:nvPr/>
            </p:nvSpPr>
            <p:spPr bwMode="auto">
              <a:xfrm>
                <a:off x="2832" y="728"/>
                <a:ext cx="0" cy="12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4" name="Line 23"/>
              <p:cNvSpPr>
                <a:spLocks noChangeShapeType="1"/>
              </p:cNvSpPr>
              <p:nvPr/>
            </p:nvSpPr>
            <p:spPr bwMode="auto">
              <a:xfrm flipV="1">
                <a:off x="3120" y="712"/>
                <a:ext cx="0" cy="16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5" name="Line 24"/>
              <p:cNvSpPr>
                <a:spLocks noChangeShapeType="1"/>
              </p:cNvSpPr>
              <p:nvPr/>
            </p:nvSpPr>
            <p:spPr bwMode="auto">
              <a:xfrm>
                <a:off x="3128" y="720"/>
                <a:ext cx="22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grpSp>
          <p:nvGrpSpPr>
            <p:cNvPr id="49162" name="Group 25"/>
            <p:cNvGrpSpPr>
              <a:grpSpLocks/>
            </p:cNvGrpSpPr>
            <p:nvPr/>
          </p:nvGrpSpPr>
          <p:grpSpPr bwMode="auto">
            <a:xfrm>
              <a:off x="4166" y="2960"/>
              <a:ext cx="810" cy="341"/>
              <a:chOff x="3360" y="712"/>
              <a:chExt cx="520" cy="160"/>
            </a:xfrm>
          </p:grpSpPr>
          <p:sp>
            <p:nvSpPr>
              <p:cNvPr id="49188" name="Line 26"/>
              <p:cNvSpPr>
                <a:spLocks noChangeShapeType="1"/>
              </p:cNvSpPr>
              <p:nvPr/>
            </p:nvSpPr>
            <p:spPr bwMode="auto">
              <a:xfrm>
                <a:off x="3368" y="864"/>
                <a:ext cx="27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89" name="Line 27"/>
              <p:cNvSpPr>
                <a:spLocks noChangeShapeType="1"/>
              </p:cNvSpPr>
              <p:nvPr/>
            </p:nvSpPr>
            <p:spPr bwMode="auto">
              <a:xfrm>
                <a:off x="3360" y="728"/>
                <a:ext cx="0" cy="12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0" name="Line 28"/>
              <p:cNvSpPr>
                <a:spLocks noChangeShapeType="1"/>
              </p:cNvSpPr>
              <p:nvPr/>
            </p:nvSpPr>
            <p:spPr bwMode="auto">
              <a:xfrm flipV="1">
                <a:off x="3648" y="712"/>
                <a:ext cx="0" cy="16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1" name="Line 29"/>
              <p:cNvSpPr>
                <a:spLocks noChangeShapeType="1"/>
              </p:cNvSpPr>
              <p:nvPr/>
            </p:nvSpPr>
            <p:spPr bwMode="auto">
              <a:xfrm>
                <a:off x="3656" y="720"/>
                <a:ext cx="22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49163" name="Line 30"/>
            <p:cNvSpPr>
              <a:spLocks noChangeShapeType="1"/>
            </p:cNvSpPr>
            <p:nvPr/>
          </p:nvSpPr>
          <p:spPr bwMode="auto">
            <a:xfrm>
              <a:off x="5001" y="3284"/>
              <a:ext cx="423"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64" name="Line 31"/>
            <p:cNvSpPr>
              <a:spLocks noChangeShapeType="1"/>
            </p:cNvSpPr>
            <p:nvPr/>
          </p:nvSpPr>
          <p:spPr bwMode="auto">
            <a:xfrm>
              <a:off x="4988" y="2994"/>
              <a:ext cx="0" cy="27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65" name="Line 32"/>
            <p:cNvSpPr>
              <a:spLocks noChangeShapeType="1"/>
            </p:cNvSpPr>
            <p:nvPr/>
          </p:nvSpPr>
          <p:spPr bwMode="auto">
            <a:xfrm>
              <a:off x="518" y="2977"/>
              <a:ext cx="349"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66" name="Line 33"/>
            <p:cNvSpPr>
              <a:spLocks noChangeShapeType="1"/>
            </p:cNvSpPr>
            <p:nvPr/>
          </p:nvSpPr>
          <p:spPr bwMode="auto">
            <a:xfrm flipV="1">
              <a:off x="879" y="2448"/>
              <a:ext cx="0" cy="444"/>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49167" name="Line 34"/>
            <p:cNvSpPr>
              <a:spLocks noChangeShapeType="1"/>
            </p:cNvSpPr>
            <p:nvPr/>
          </p:nvSpPr>
          <p:spPr bwMode="auto">
            <a:xfrm flipV="1">
              <a:off x="1701" y="2448"/>
              <a:ext cx="0" cy="444"/>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49168" name="Rectangle 35"/>
            <p:cNvSpPr>
              <a:spLocks noChangeArrowheads="1"/>
            </p:cNvSpPr>
            <p:nvPr/>
          </p:nvSpPr>
          <p:spPr bwMode="auto">
            <a:xfrm>
              <a:off x="934" y="2457"/>
              <a:ext cx="618" cy="25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t>Cycle 1</a:t>
              </a:r>
            </a:p>
          </p:txBody>
        </p:sp>
        <p:sp>
          <p:nvSpPr>
            <p:cNvPr id="49169" name="Rectangle 36"/>
            <p:cNvSpPr>
              <a:spLocks noChangeArrowheads="1"/>
            </p:cNvSpPr>
            <p:nvPr/>
          </p:nvSpPr>
          <p:spPr bwMode="auto">
            <a:xfrm>
              <a:off x="1681" y="2457"/>
              <a:ext cx="618" cy="25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t>Cycle 2</a:t>
              </a:r>
            </a:p>
          </p:txBody>
        </p:sp>
        <p:sp>
          <p:nvSpPr>
            <p:cNvPr id="49170" name="Line 37"/>
            <p:cNvSpPr>
              <a:spLocks noChangeShapeType="1"/>
            </p:cNvSpPr>
            <p:nvPr/>
          </p:nvSpPr>
          <p:spPr bwMode="auto">
            <a:xfrm flipV="1">
              <a:off x="2523" y="2448"/>
              <a:ext cx="0" cy="444"/>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49171" name="Line 38"/>
            <p:cNvSpPr>
              <a:spLocks noChangeShapeType="1"/>
            </p:cNvSpPr>
            <p:nvPr/>
          </p:nvSpPr>
          <p:spPr bwMode="auto">
            <a:xfrm flipV="1">
              <a:off x="3345" y="2448"/>
              <a:ext cx="0" cy="444"/>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49172" name="Line 39"/>
            <p:cNvSpPr>
              <a:spLocks noChangeShapeType="1"/>
            </p:cNvSpPr>
            <p:nvPr/>
          </p:nvSpPr>
          <p:spPr bwMode="auto">
            <a:xfrm flipV="1">
              <a:off x="4166" y="2448"/>
              <a:ext cx="0" cy="444"/>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49173" name="Line 40"/>
            <p:cNvSpPr>
              <a:spLocks noChangeShapeType="1"/>
            </p:cNvSpPr>
            <p:nvPr/>
          </p:nvSpPr>
          <p:spPr bwMode="auto">
            <a:xfrm flipV="1">
              <a:off x="4988" y="2448"/>
              <a:ext cx="0" cy="444"/>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49174" name="Rectangle 41"/>
            <p:cNvSpPr>
              <a:spLocks noChangeArrowheads="1"/>
            </p:cNvSpPr>
            <p:nvPr/>
          </p:nvSpPr>
          <p:spPr bwMode="auto">
            <a:xfrm>
              <a:off x="2577" y="2457"/>
              <a:ext cx="618" cy="25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t>Cycle 3</a:t>
              </a:r>
            </a:p>
          </p:txBody>
        </p:sp>
        <p:sp>
          <p:nvSpPr>
            <p:cNvPr id="49175" name="Rectangle 42"/>
            <p:cNvSpPr>
              <a:spLocks noChangeArrowheads="1"/>
            </p:cNvSpPr>
            <p:nvPr/>
          </p:nvSpPr>
          <p:spPr bwMode="auto">
            <a:xfrm>
              <a:off x="3324" y="2457"/>
              <a:ext cx="618" cy="25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t>Cycle 4</a:t>
              </a:r>
            </a:p>
          </p:txBody>
        </p:sp>
        <p:sp>
          <p:nvSpPr>
            <p:cNvPr id="49176" name="Rectangle 43"/>
            <p:cNvSpPr>
              <a:spLocks noChangeArrowheads="1"/>
            </p:cNvSpPr>
            <p:nvPr/>
          </p:nvSpPr>
          <p:spPr bwMode="auto">
            <a:xfrm>
              <a:off x="4146" y="2457"/>
              <a:ext cx="618" cy="25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t>Cycle 5</a:t>
              </a:r>
            </a:p>
          </p:txBody>
        </p:sp>
        <p:sp>
          <p:nvSpPr>
            <p:cNvPr id="49177" name="Rectangle 44"/>
            <p:cNvSpPr>
              <a:spLocks noChangeArrowheads="1"/>
            </p:cNvSpPr>
            <p:nvPr/>
          </p:nvSpPr>
          <p:spPr bwMode="auto">
            <a:xfrm>
              <a:off x="892" y="3609"/>
              <a:ext cx="797" cy="37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9178" name="Rectangle 45"/>
            <p:cNvSpPr>
              <a:spLocks noChangeArrowheads="1"/>
            </p:cNvSpPr>
            <p:nvPr/>
          </p:nvSpPr>
          <p:spPr bwMode="auto">
            <a:xfrm>
              <a:off x="1008" y="3649"/>
              <a:ext cx="541" cy="273"/>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accent2"/>
                  </a:solidFill>
                </a:rPr>
                <a:t>Ifetch</a:t>
              </a:r>
              <a:endParaRPr lang="en-US" sz="2000" b="1"/>
            </a:p>
          </p:txBody>
        </p:sp>
        <p:sp>
          <p:nvSpPr>
            <p:cNvPr id="49179" name="Rectangle 46"/>
            <p:cNvSpPr>
              <a:spLocks noChangeArrowheads="1"/>
            </p:cNvSpPr>
            <p:nvPr/>
          </p:nvSpPr>
          <p:spPr bwMode="auto">
            <a:xfrm>
              <a:off x="1714" y="3609"/>
              <a:ext cx="797" cy="37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9180" name="Rectangle 47"/>
            <p:cNvSpPr>
              <a:spLocks noChangeArrowheads="1"/>
            </p:cNvSpPr>
            <p:nvPr/>
          </p:nvSpPr>
          <p:spPr bwMode="auto">
            <a:xfrm>
              <a:off x="1728" y="3649"/>
              <a:ext cx="754" cy="273"/>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accent2"/>
                  </a:solidFill>
                </a:rPr>
                <a:t>Reg/Dec</a:t>
              </a:r>
            </a:p>
          </p:txBody>
        </p:sp>
        <p:sp>
          <p:nvSpPr>
            <p:cNvPr id="49181" name="Rectangle 48"/>
            <p:cNvSpPr>
              <a:spLocks noChangeArrowheads="1"/>
            </p:cNvSpPr>
            <p:nvPr/>
          </p:nvSpPr>
          <p:spPr bwMode="auto">
            <a:xfrm>
              <a:off x="2536" y="3609"/>
              <a:ext cx="796" cy="37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9182" name="Rectangle 49"/>
            <p:cNvSpPr>
              <a:spLocks noChangeArrowheads="1"/>
            </p:cNvSpPr>
            <p:nvPr/>
          </p:nvSpPr>
          <p:spPr bwMode="auto">
            <a:xfrm>
              <a:off x="2688" y="3649"/>
              <a:ext cx="488" cy="273"/>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accent2"/>
                  </a:solidFill>
                </a:rPr>
                <a:t>Exec</a:t>
              </a:r>
              <a:endParaRPr lang="en-US" sz="2000" b="1"/>
            </a:p>
          </p:txBody>
        </p:sp>
        <p:sp>
          <p:nvSpPr>
            <p:cNvPr id="49183" name="Rectangle 50"/>
            <p:cNvSpPr>
              <a:spLocks noChangeArrowheads="1"/>
            </p:cNvSpPr>
            <p:nvPr/>
          </p:nvSpPr>
          <p:spPr bwMode="auto">
            <a:xfrm>
              <a:off x="3357" y="3609"/>
              <a:ext cx="797" cy="37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9184" name="Rectangle 51"/>
            <p:cNvSpPr>
              <a:spLocks noChangeArrowheads="1"/>
            </p:cNvSpPr>
            <p:nvPr/>
          </p:nvSpPr>
          <p:spPr bwMode="auto">
            <a:xfrm>
              <a:off x="3456" y="3649"/>
              <a:ext cx="479" cy="273"/>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accent2"/>
                  </a:solidFill>
                </a:rPr>
                <a:t>Mem</a:t>
              </a:r>
              <a:endParaRPr lang="en-US" sz="2000" b="1"/>
            </a:p>
          </p:txBody>
        </p:sp>
        <p:sp>
          <p:nvSpPr>
            <p:cNvPr id="49185" name="Rectangle 52"/>
            <p:cNvSpPr>
              <a:spLocks noChangeArrowheads="1"/>
            </p:cNvSpPr>
            <p:nvPr/>
          </p:nvSpPr>
          <p:spPr bwMode="auto">
            <a:xfrm>
              <a:off x="4179" y="3609"/>
              <a:ext cx="797" cy="37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9186" name="Rectangle 53"/>
            <p:cNvSpPr>
              <a:spLocks noChangeArrowheads="1"/>
            </p:cNvSpPr>
            <p:nvPr/>
          </p:nvSpPr>
          <p:spPr bwMode="auto">
            <a:xfrm>
              <a:off x="4368" y="3649"/>
              <a:ext cx="381" cy="273"/>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accent2"/>
                  </a:solidFill>
                </a:rPr>
                <a:t>WB</a:t>
              </a:r>
              <a:endParaRPr lang="en-US" sz="2000" b="1"/>
            </a:p>
          </p:txBody>
        </p:sp>
        <p:sp>
          <p:nvSpPr>
            <p:cNvPr id="49187" name="Rectangle 54"/>
            <p:cNvSpPr>
              <a:spLocks noChangeArrowheads="1"/>
            </p:cNvSpPr>
            <p:nvPr/>
          </p:nvSpPr>
          <p:spPr bwMode="auto">
            <a:xfrm>
              <a:off x="336" y="3583"/>
              <a:ext cx="458" cy="25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t>Load</a:t>
              </a:r>
            </a:p>
          </p:txBody>
        </p:sp>
      </p:grpSp>
      <p:sp>
        <p:nvSpPr>
          <p:cNvPr id="49157" name="Text Box 55"/>
          <p:cNvSpPr txBox="1">
            <a:spLocks noChangeArrowheads="1"/>
          </p:cNvSpPr>
          <p:nvPr/>
        </p:nvSpPr>
        <p:spPr bwMode="auto">
          <a:xfrm>
            <a:off x="7859713" y="6702425"/>
            <a:ext cx="1284287"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Dave Patterson</a:t>
            </a:r>
            <a:endParaRPr lang="en-US">
              <a:latin typeface="Times New Roman" charset="0"/>
            </a:endParaRPr>
          </a:p>
        </p:txBody>
      </p:sp>
      <p:sp>
        <p:nvSpPr>
          <p:cNvPr id="2" name="Slide Number Placeholder 1"/>
          <p:cNvSpPr>
            <a:spLocks noGrp="1"/>
          </p:cNvSpPr>
          <p:nvPr>
            <p:ph type="sldNum" sz="quarter" idx="4"/>
          </p:nvPr>
        </p:nvSpPr>
        <p:spPr/>
        <p:txBody>
          <a:bodyPr/>
          <a:lstStyle/>
          <a:p>
            <a:fld id="{CC2976BA-A1E0-3948-A6B4-B5BB26B47A07}" type="slidenum">
              <a:rPr lang="en-US" smtClean="0"/>
              <a:t>12</a:t>
            </a:fld>
            <a:endParaRPr lang="en-US" dirty="0"/>
          </a:p>
        </p:txBody>
      </p:sp>
    </p:spTree>
    <p:extLst>
      <p:ext uri="{BB962C8B-B14F-4D97-AF65-F5344CB8AC3E}">
        <p14:creationId xmlns:p14="http://schemas.microsoft.com/office/powerpoint/2010/main" val="363198953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2"/>
          <p:cNvGrpSpPr>
            <a:grpSpLocks/>
          </p:cNvGrpSpPr>
          <p:nvPr/>
        </p:nvGrpSpPr>
        <p:grpSpPr bwMode="auto">
          <a:xfrm>
            <a:off x="457200" y="2286000"/>
            <a:ext cx="8445500" cy="3128963"/>
            <a:chOff x="240" y="1200"/>
            <a:chExt cx="5320" cy="2261"/>
          </a:xfrm>
        </p:grpSpPr>
        <p:grpSp>
          <p:nvGrpSpPr>
            <p:cNvPr id="51207" name="Group 3"/>
            <p:cNvGrpSpPr>
              <a:grpSpLocks/>
            </p:cNvGrpSpPr>
            <p:nvPr/>
          </p:nvGrpSpPr>
          <p:grpSpPr bwMode="auto">
            <a:xfrm>
              <a:off x="296" y="1518"/>
              <a:ext cx="2624" cy="262"/>
              <a:chOff x="344" y="990"/>
              <a:chExt cx="2624" cy="262"/>
            </a:xfrm>
          </p:grpSpPr>
          <p:sp>
            <p:nvSpPr>
              <p:cNvPr id="51267" name="Rectangle 4"/>
              <p:cNvSpPr>
                <a:spLocks noChangeArrowheads="1"/>
              </p:cNvSpPr>
              <p:nvPr/>
            </p:nvSpPr>
            <p:spPr bwMode="auto">
              <a:xfrm>
                <a:off x="344" y="101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68" name="Rectangle 5"/>
              <p:cNvSpPr>
                <a:spLocks noChangeArrowheads="1"/>
              </p:cNvSpPr>
              <p:nvPr/>
            </p:nvSpPr>
            <p:spPr bwMode="auto">
              <a:xfrm>
                <a:off x="371" y="990"/>
                <a:ext cx="514" cy="262"/>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IFetch</a:t>
                </a:r>
              </a:p>
            </p:txBody>
          </p:sp>
          <p:sp>
            <p:nvSpPr>
              <p:cNvPr id="51269" name="Rectangle 6"/>
              <p:cNvSpPr>
                <a:spLocks noChangeArrowheads="1"/>
              </p:cNvSpPr>
              <p:nvPr/>
            </p:nvSpPr>
            <p:spPr bwMode="auto">
              <a:xfrm>
                <a:off x="872" y="101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70" name="Rectangle 7"/>
              <p:cNvSpPr>
                <a:spLocks noChangeArrowheads="1"/>
              </p:cNvSpPr>
              <p:nvPr/>
            </p:nvSpPr>
            <p:spPr bwMode="auto">
              <a:xfrm>
                <a:off x="1400" y="101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71" name="Rectangle 8"/>
              <p:cNvSpPr>
                <a:spLocks noChangeArrowheads="1"/>
              </p:cNvSpPr>
              <p:nvPr/>
            </p:nvSpPr>
            <p:spPr bwMode="auto">
              <a:xfrm>
                <a:off x="1928" y="101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72" name="Rectangle 9"/>
              <p:cNvSpPr>
                <a:spLocks noChangeArrowheads="1"/>
              </p:cNvSpPr>
              <p:nvPr/>
            </p:nvSpPr>
            <p:spPr bwMode="auto">
              <a:xfrm>
                <a:off x="2456" y="101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73" name="Rectangle 10"/>
              <p:cNvSpPr>
                <a:spLocks noChangeArrowheads="1"/>
              </p:cNvSpPr>
              <p:nvPr/>
            </p:nvSpPr>
            <p:spPr bwMode="auto">
              <a:xfrm>
                <a:off x="851" y="990"/>
                <a:ext cx="370" cy="262"/>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Dec</a:t>
                </a:r>
              </a:p>
            </p:txBody>
          </p:sp>
          <p:sp>
            <p:nvSpPr>
              <p:cNvPr id="51274" name="Rectangle 11"/>
              <p:cNvSpPr>
                <a:spLocks noChangeArrowheads="1"/>
              </p:cNvSpPr>
              <p:nvPr/>
            </p:nvSpPr>
            <p:spPr bwMode="auto">
              <a:xfrm>
                <a:off x="1379" y="990"/>
                <a:ext cx="434" cy="262"/>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Exec</a:t>
                </a:r>
              </a:p>
            </p:txBody>
          </p:sp>
          <p:sp>
            <p:nvSpPr>
              <p:cNvPr id="51275" name="Rectangle 12"/>
              <p:cNvSpPr>
                <a:spLocks noChangeArrowheads="1"/>
              </p:cNvSpPr>
              <p:nvPr/>
            </p:nvSpPr>
            <p:spPr bwMode="auto">
              <a:xfrm>
                <a:off x="1907" y="990"/>
                <a:ext cx="434" cy="262"/>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Mem</a:t>
                </a:r>
              </a:p>
            </p:txBody>
          </p:sp>
          <p:sp>
            <p:nvSpPr>
              <p:cNvPr id="51276" name="Rectangle 13"/>
              <p:cNvSpPr>
                <a:spLocks noChangeArrowheads="1"/>
              </p:cNvSpPr>
              <p:nvPr/>
            </p:nvSpPr>
            <p:spPr bwMode="auto">
              <a:xfrm>
                <a:off x="2483" y="990"/>
                <a:ext cx="346" cy="262"/>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WB</a:t>
                </a:r>
              </a:p>
            </p:txBody>
          </p:sp>
        </p:grpSp>
        <p:grpSp>
          <p:nvGrpSpPr>
            <p:cNvPr id="51208" name="Group 14"/>
            <p:cNvGrpSpPr>
              <a:grpSpLocks/>
            </p:cNvGrpSpPr>
            <p:nvPr/>
          </p:nvGrpSpPr>
          <p:grpSpPr bwMode="auto">
            <a:xfrm>
              <a:off x="824" y="1854"/>
              <a:ext cx="2624" cy="263"/>
              <a:chOff x="872" y="1326"/>
              <a:chExt cx="2624" cy="263"/>
            </a:xfrm>
          </p:grpSpPr>
          <p:sp>
            <p:nvSpPr>
              <p:cNvPr id="51257" name="Rectangle 15"/>
              <p:cNvSpPr>
                <a:spLocks noChangeArrowheads="1"/>
              </p:cNvSpPr>
              <p:nvPr/>
            </p:nvSpPr>
            <p:spPr bwMode="auto">
              <a:xfrm>
                <a:off x="872" y="1352"/>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58" name="Rectangle 16"/>
              <p:cNvSpPr>
                <a:spLocks noChangeArrowheads="1"/>
              </p:cNvSpPr>
              <p:nvPr/>
            </p:nvSpPr>
            <p:spPr bwMode="auto">
              <a:xfrm>
                <a:off x="899" y="1326"/>
                <a:ext cx="51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1"/>
                    </a:solidFill>
                  </a:rPr>
                  <a:t>IFetch</a:t>
                </a:r>
              </a:p>
            </p:txBody>
          </p:sp>
          <p:sp>
            <p:nvSpPr>
              <p:cNvPr id="51259" name="Rectangle 17"/>
              <p:cNvSpPr>
                <a:spLocks noChangeArrowheads="1"/>
              </p:cNvSpPr>
              <p:nvPr/>
            </p:nvSpPr>
            <p:spPr bwMode="auto">
              <a:xfrm>
                <a:off x="1400" y="1352"/>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60" name="Rectangle 18"/>
              <p:cNvSpPr>
                <a:spLocks noChangeArrowheads="1"/>
              </p:cNvSpPr>
              <p:nvPr/>
            </p:nvSpPr>
            <p:spPr bwMode="auto">
              <a:xfrm>
                <a:off x="1928" y="1352"/>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61" name="Rectangle 19"/>
              <p:cNvSpPr>
                <a:spLocks noChangeArrowheads="1"/>
              </p:cNvSpPr>
              <p:nvPr/>
            </p:nvSpPr>
            <p:spPr bwMode="auto">
              <a:xfrm>
                <a:off x="2456" y="1352"/>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62" name="Rectangle 20"/>
              <p:cNvSpPr>
                <a:spLocks noChangeArrowheads="1"/>
              </p:cNvSpPr>
              <p:nvPr/>
            </p:nvSpPr>
            <p:spPr bwMode="auto">
              <a:xfrm>
                <a:off x="2984" y="1352"/>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63" name="Rectangle 21"/>
              <p:cNvSpPr>
                <a:spLocks noChangeArrowheads="1"/>
              </p:cNvSpPr>
              <p:nvPr/>
            </p:nvSpPr>
            <p:spPr bwMode="auto">
              <a:xfrm>
                <a:off x="1379" y="1326"/>
                <a:ext cx="370"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1"/>
                    </a:solidFill>
                  </a:rPr>
                  <a:t>Dec</a:t>
                </a:r>
              </a:p>
            </p:txBody>
          </p:sp>
          <p:sp>
            <p:nvSpPr>
              <p:cNvPr id="51264" name="Rectangle 22"/>
              <p:cNvSpPr>
                <a:spLocks noChangeArrowheads="1"/>
              </p:cNvSpPr>
              <p:nvPr/>
            </p:nvSpPr>
            <p:spPr bwMode="auto">
              <a:xfrm>
                <a:off x="1907" y="1326"/>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1"/>
                    </a:solidFill>
                  </a:rPr>
                  <a:t>Exec</a:t>
                </a:r>
              </a:p>
            </p:txBody>
          </p:sp>
          <p:sp>
            <p:nvSpPr>
              <p:cNvPr id="51265" name="Rectangle 23"/>
              <p:cNvSpPr>
                <a:spLocks noChangeArrowheads="1"/>
              </p:cNvSpPr>
              <p:nvPr/>
            </p:nvSpPr>
            <p:spPr bwMode="auto">
              <a:xfrm>
                <a:off x="2435" y="1326"/>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1"/>
                    </a:solidFill>
                  </a:rPr>
                  <a:t>Mem</a:t>
                </a:r>
              </a:p>
            </p:txBody>
          </p:sp>
          <p:sp>
            <p:nvSpPr>
              <p:cNvPr id="51266" name="Rectangle 24"/>
              <p:cNvSpPr>
                <a:spLocks noChangeArrowheads="1"/>
              </p:cNvSpPr>
              <p:nvPr/>
            </p:nvSpPr>
            <p:spPr bwMode="auto">
              <a:xfrm>
                <a:off x="3011" y="1326"/>
                <a:ext cx="346"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1"/>
                    </a:solidFill>
                  </a:rPr>
                  <a:t>WB</a:t>
                </a:r>
              </a:p>
            </p:txBody>
          </p:sp>
        </p:grpSp>
        <p:grpSp>
          <p:nvGrpSpPr>
            <p:cNvPr id="51209" name="Group 25"/>
            <p:cNvGrpSpPr>
              <a:grpSpLocks/>
            </p:cNvGrpSpPr>
            <p:nvPr/>
          </p:nvGrpSpPr>
          <p:grpSpPr bwMode="auto">
            <a:xfrm>
              <a:off x="1352" y="2190"/>
              <a:ext cx="2624" cy="263"/>
              <a:chOff x="1400" y="1662"/>
              <a:chExt cx="2624" cy="263"/>
            </a:xfrm>
          </p:grpSpPr>
          <p:sp>
            <p:nvSpPr>
              <p:cNvPr id="51247" name="Rectangle 26"/>
              <p:cNvSpPr>
                <a:spLocks noChangeArrowheads="1"/>
              </p:cNvSpPr>
              <p:nvPr/>
            </p:nvSpPr>
            <p:spPr bwMode="auto">
              <a:xfrm>
                <a:off x="1400" y="1688"/>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48" name="Rectangle 27"/>
              <p:cNvSpPr>
                <a:spLocks noChangeArrowheads="1"/>
              </p:cNvSpPr>
              <p:nvPr/>
            </p:nvSpPr>
            <p:spPr bwMode="auto">
              <a:xfrm>
                <a:off x="1427" y="1662"/>
                <a:ext cx="51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2"/>
                    </a:solidFill>
                  </a:rPr>
                  <a:t>IFetch</a:t>
                </a:r>
              </a:p>
            </p:txBody>
          </p:sp>
          <p:sp>
            <p:nvSpPr>
              <p:cNvPr id="51249" name="Rectangle 28"/>
              <p:cNvSpPr>
                <a:spLocks noChangeArrowheads="1"/>
              </p:cNvSpPr>
              <p:nvPr/>
            </p:nvSpPr>
            <p:spPr bwMode="auto">
              <a:xfrm>
                <a:off x="1928" y="1688"/>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50" name="Rectangle 29"/>
              <p:cNvSpPr>
                <a:spLocks noChangeArrowheads="1"/>
              </p:cNvSpPr>
              <p:nvPr/>
            </p:nvSpPr>
            <p:spPr bwMode="auto">
              <a:xfrm>
                <a:off x="2456" y="1688"/>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51" name="Rectangle 30"/>
              <p:cNvSpPr>
                <a:spLocks noChangeArrowheads="1"/>
              </p:cNvSpPr>
              <p:nvPr/>
            </p:nvSpPr>
            <p:spPr bwMode="auto">
              <a:xfrm>
                <a:off x="2984" y="1688"/>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52" name="Rectangle 31"/>
              <p:cNvSpPr>
                <a:spLocks noChangeArrowheads="1"/>
              </p:cNvSpPr>
              <p:nvPr/>
            </p:nvSpPr>
            <p:spPr bwMode="auto">
              <a:xfrm>
                <a:off x="3512" y="1688"/>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53" name="Rectangle 32"/>
              <p:cNvSpPr>
                <a:spLocks noChangeArrowheads="1"/>
              </p:cNvSpPr>
              <p:nvPr/>
            </p:nvSpPr>
            <p:spPr bwMode="auto">
              <a:xfrm>
                <a:off x="1907" y="1662"/>
                <a:ext cx="370"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2"/>
                    </a:solidFill>
                  </a:rPr>
                  <a:t>Dec</a:t>
                </a:r>
              </a:p>
            </p:txBody>
          </p:sp>
          <p:sp>
            <p:nvSpPr>
              <p:cNvPr id="51254" name="Rectangle 33"/>
              <p:cNvSpPr>
                <a:spLocks noChangeArrowheads="1"/>
              </p:cNvSpPr>
              <p:nvPr/>
            </p:nvSpPr>
            <p:spPr bwMode="auto">
              <a:xfrm>
                <a:off x="2435" y="1662"/>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2"/>
                    </a:solidFill>
                  </a:rPr>
                  <a:t>Exec</a:t>
                </a:r>
              </a:p>
            </p:txBody>
          </p:sp>
          <p:sp>
            <p:nvSpPr>
              <p:cNvPr id="51255" name="Rectangle 34"/>
              <p:cNvSpPr>
                <a:spLocks noChangeArrowheads="1"/>
              </p:cNvSpPr>
              <p:nvPr/>
            </p:nvSpPr>
            <p:spPr bwMode="auto">
              <a:xfrm>
                <a:off x="2963" y="1662"/>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2"/>
                    </a:solidFill>
                  </a:rPr>
                  <a:t>Mem</a:t>
                </a:r>
              </a:p>
            </p:txBody>
          </p:sp>
          <p:sp>
            <p:nvSpPr>
              <p:cNvPr id="51256" name="Rectangle 35"/>
              <p:cNvSpPr>
                <a:spLocks noChangeArrowheads="1"/>
              </p:cNvSpPr>
              <p:nvPr/>
            </p:nvSpPr>
            <p:spPr bwMode="auto">
              <a:xfrm>
                <a:off x="3539" y="1662"/>
                <a:ext cx="346"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2"/>
                    </a:solidFill>
                  </a:rPr>
                  <a:t>WB</a:t>
                </a:r>
              </a:p>
            </p:txBody>
          </p:sp>
        </p:grpSp>
        <p:grpSp>
          <p:nvGrpSpPr>
            <p:cNvPr id="51210" name="Group 36"/>
            <p:cNvGrpSpPr>
              <a:grpSpLocks/>
            </p:cNvGrpSpPr>
            <p:nvPr/>
          </p:nvGrpSpPr>
          <p:grpSpPr bwMode="auto">
            <a:xfrm>
              <a:off x="1880" y="2526"/>
              <a:ext cx="2624" cy="263"/>
              <a:chOff x="1928" y="1998"/>
              <a:chExt cx="2624" cy="263"/>
            </a:xfrm>
          </p:grpSpPr>
          <p:sp>
            <p:nvSpPr>
              <p:cNvPr id="51237" name="Rectangle 37"/>
              <p:cNvSpPr>
                <a:spLocks noChangeArrowheads="1"/>
              </p:cNvSpPr>
              <p:nvPr/>
            </p:nvSpPr>
            <p:spPr bwMode="auto">
              <a:xfrm>
                <a:off x="1928" y="2024"/>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38" name="Rectangle 38"/>
              <p:cNvSpPr>
                <a:spLocks noChangeArrowheads="1"/>
              </p:cNvSpPr>
              <p:nvPr/>
            </p:nvSpPr>
            <p:spPr bwMode="auto">
              <a:xfrm>
                <a:off x="1955" y="1998"/>
                <a:ext cx="51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rgbClr val="005400"/>
                    </a:solidFill>
                  </a:rPr>
                  <a:t>IFetch</a:t>
                </a:r>
              </a:p>
            </p:txBody>
          </p:sp>
          <p:sp>
            <p:nvSpPr>
              <p:cNvPr id="51239" name="Rectangle 39"/>
              <p:cNvSpPr>
                <a:spLocks noChangeArrowheads="1"/>
              </p:cNvSpPr>
              <p:nvPr/>
            </p:nvSpPr>
            <p:spPr bwMode="auto">
              <a:xfrm>
                <a:off x="2456" y="2024"/>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40" name="Rectangle 40"/>
              <p:cNvSpPr>
                <a:spLocks noChangeArrowheads="1"/>
              </p:cNvSpPr>
              <p:nvPr/>
            </p:nvSpPr>
            <p:spPr bwMode="auto">
              <a:xfrm>
                <a:off x="2984" y="2024"/>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41" name="Rectangle 41"/>
              <p:cNvSpPr>
                <a:spLocks noChangeArrowheads="1"/>
              </p:cNvSpPr>
              <p:nvPr/>
            </p:nvSpPr>
            <p:spPr bwMode="auto">
              <a:xfrm>
                <a:off x="3512" y="2024"/>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42" name="Rectangle 42"/>
              <p:cNvSpPr>
                <a:spLocks noChangeArrowheads="1"/>
              </p:cNvSpPr>
              <p:nvPr/>
            </p:nvSpPr>
            <p:spPr bwMode="auto">
              <a:xfrm>
                <a:off x="4040" y="2024"/>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43" name="Rectangle 43"/>
              <p:cNvSpPr>
                <a:spLocks noChangeArrowheads="1"/>
              </p:cNvSpPr>
              <p:nvPr/>
            </p:nvSpPr>
            <p:spPr bwMode="auto">
              <a:xfrm>
                <a:off x="2435" y="1998"/>
                <a:ext cx="370"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rgbClr val="005400"/>
                    </a:solidFill>
                  </a:rPr>
                  <a:t>Dec</a:t>
                </a:r>
              </a:p>
            </p:txBody>
          </p:sp>
          <p:sp>
            <p:nvSpPr>
              <p:cNvPr id="51244" name="Rectangle 44"/>
              <p:cNvSpPr>
                <a:spLocks noChangeArrowheads="1"/>
              </p:cNvSpPr>
              <p:nvPr/>
            </p:nvSpPr>
            <p:spPr bwMode="auto">
              <a:xfrm>
                <a:off x="2963" y="1998"/>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rgbClr val="005400"/>
                    </a:solidFill>
                  </a:rPr>
                  <a:t>Exec</a:t>
                </a:r>
              </a:p>
            </p:txBody>
          </p:sp>
          <p:sp>
            <p:nvSpPr>
              <p:cNvPr id="51245" name="Rectangle 45"/>
              <p:cNvSpPr>
                <a:spLocks noChangeArrowheads="1"/>
              </p:cNvSpPr>
              <p:nvPr/>
            </p:nvSpPr>
            <p:spPr bwMode="auto">
              <a:xfrm>
                <a:off x="3491" y="1998"/>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rgbClr val="005400"/>
                    </a:solidFill>
                  </a:rPr>
                  <a:t>Mem</a:t>
                </a:r>
              </a:p>
            </p:txBody>
          </p:sp>
          <p:sp>
            <p:nvSpPr>
              <p:cNvPr id="51246" name="Rectangle 46"/>
              <p:cNvSpPr>
                <a:spLocks noChangeArrowheads="1"/>
              </p:cNvSpPr>
              <p:nvPr/>
            </p:nvSpPr>
            <p:spPr bwMode="auto">
              <a:xfrm>
                <a:off x="4067" y="1998"/>
                <a:ext cx="346"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rgbClr val="005400"/>
                    </a:solidFill>
                  </a:rPr>
                  <a:t>WB</a:t>
                </a:r>
              </a:p>
            </p:txBody>
          </p:sp>
        </p:grpSp>
        <p:grpSp>
          <p:nvGrpSpPr>
            <p:cNvPr id="51211" name="Group 47"/>
            <p:cNvGrpSpPr>
              <a:grpSpLocks/>
            </p:cNvGrpSpPr>
            <p:nvPr/>
          </p:nvGrpSpPr>
          <p:grpSpPr bwMode="auto">
            <a:xfrm>
              <a:off x="2408" y="2862"/>
              <a:ext cx="2624" cy="263"/>
              <a:chOff x="2456" y="2334"/>
              <a:chExt cx="2624" cy="263"/>
            </a:xfrm>
          </p:grpSpPr>
          <p:sp>
            <p:nvSpPr>
              <p:cNvPr id="51227" name="Rectangle 48"/>
              <p:cNvSpPr>
                <a:spLocks noChangeArrowheads="1"/>
              </p:cNvSpPr>
              <p:nvPr/>
            </p:nvSpPr>
            <p:spPr bwMode="auto">
              <a:xfrm>
                <a:off x="2456" y="2360"/>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28" name="Rectangle 49"/>
              <p:cNvSpPr>
                <a:spLocks noChangeArrowheads="1"/>
              </p:cNvSpPr>
              <p:nvPr/>
            </p:nvSpPr>
            <p:spPr bwMode="auto">
              <a:xfrm>
                <a:off x="2483" y="2334"/>
                <a:ext cx="51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2"/>
                    </a:solidFill>
                  </a:rPr>
                  <a:t>IFetch</a:t>
                </a:r>
              </a:p>
            </p:txBody>
          </p:sp>
          <p:sp>
            <p:nvSpPr>
              <p:cNvPr id="51229" name="Rectangle 50"/>
              <p:cNvSpPr>
                <a:spLocks noChangeArrowheads="1"/>
              </p:cNvSpPr>
              <p:nvPr/>
            </p:nvSpPr>
            <p:spPr bwMode="auto">
              <a:xfrm>
                <a:off x="2984" y="2360"/>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30" name="Rectangle 51"/>
              <p:cNvSpPr>
                <a:spLocks noChangeArrowheads="1"/>
              </p:cNvSpPr>
              <p:nvPr/>
            </p:nvSpPr>
            <p:spPr bwMode="auto">
              <a:xfrm>
                <a:off x="3512" y="2360"/>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31" name="Rectangle 52"/>
              <p:cNvSpPr>
                <a:spLocks noChangeArrowheads="1"/>
              </p:cNvSpPr>
              <p:nvPr/>
            </p:nvSpPr>
            <p:spPr bwMode="auto">
              <a:xfrm>
                <a:off x="4040" y="2360"/>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32" name="Rectangle 53"/>
              <p:cNvSpPr>
                <a:spLocks noChangeArrowheads="1"/>
              </p:cNvSpPr>
              <p:nvPr/>
            </p:nvSpPr>
            <p:spPr bwMode="auto">
              <a:xfrm>
                <a:off x="4568" y="2360"/>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33" name="Rectangle 54"/>
              <p:cNvSpPr>
                <a:spLocks noChangeArrowheads="1"/>
              </p:cNvSpPr>
              <p:nvPr/>
            </p:nvSpPr>
            <p:spPr bwMode="auto">
              <a:xfrm>
                <a:off x="2963" y="2334"/>
                <a:ext cx="370"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2"/>
                    </a:solidFill>
                  </a:rPr>
                  <a:t>Dec</a:t>
                </a:r>
              </a:p>
            </p:txBody>
          </p:sp>
          <p:sp>
            <p:nvSpPr>
              <p:cNvPr id="51234" name="Rectangle 55"/>
              <p:cNvSpPr>
                <a:spLocks noChangeArrowheads="1"/>
              </p:cNvSpPr>
              <p:nvPr/>
            </p:nvSpPr>
            <p:spPr bwMode="auto">
              <a:xfrm>
                <a:off x="3491" y="2334"/>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2"/>
                    </a:solidFill>
                  </a:rPr>
                  <a:t>Exec</a:t>
                </a:r>
              </a:p>
            </p:txBody>
          </p:sp>
          <p:sp>
            <p:nvSpPr>
              <p:cNvPr id="51235" name="Rectangle 56"/>
              <p:cNvSpPr>
                <a:spLocks noChangeArrowheads="1"/>
              </p:cNvSpPr>
              <p:nvPr/>
            </p:nvSpPr>
            <p:spPr bwMode="auto">
              <a:xfrm>
                <a:off x="4019" y="2334"/>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2"/>
                    </a:solidFill>
                  </a:rPr>
                  <a:t>Mem</a:t>
                </a:r>
              </a:p>
            </p:txBody>
          </p:sp>
          <p:sp>
            <p:nvSpPr>
              <p:cNvPr id="51236" name="Rectangle 57"/>
              <p:cNvSpPr>
                <a:spLocks noChangeArrowheads="1"/>
              </p:cNvSpPr>
              <p:nvPr/>
            </p:nvSpPr>
            <p:spPr bwMode="auto">
              <a:xfrm>
                <a:off x="4595" y="2334"/>
                <a:ext cx="346"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2"/>
                    </a:solidFill>
                  </a:rPr>
                  <a:t>WB</a:t>
                </a:r>
              </a:p>
            </p:txBody>
          </p:sp>
        </p:grpSp>
        <p:grpSp>
          <p:nvGrpSpPr>
            <p:cNvPr id="51212" name="Group 58"/>
            <p:cNvGrpSpPr>
              <a:grpSpLocks/>
            </p:cNvGrpSpPr>
            <p:nvPr/>
          </p:nvGrpSpPr>
          <p:grpSpPr bwMode="auto">
            <a:xfrm>
              <a:off x="2936" y="3198"/>
              <a:ext cx="2624" cy="263"/>
              <a:chOff x="2984" y="2670"/>
              <a:chExt cx="2624" cy="263"/>
            </a:xfrm>
          </p:grpSpPr>
          <p:sp>
            <p:nvSpPr>
              <p:cNvPr id="51217" name="Rectangle 59"/>
              <p:cNvSpPr>
                <a:spLocks noChangeArrowheads="1"/>
              </p:cNvSpPr>
              <p:nvPr/>
            </p:nvSpPr>
            <p:spPr bwMode="auto">
              <a:xfrm>
                <a:off x="2984" y="269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18" name="Rectangle 60"/>
              <p:cNvSpPr>
                <a:spLocks noChangeArrowheads="1"/>
              </p:cNvSpPr>
              <p:nvPr/>
            </p:nvSpPr>
            <p:spPr bwMode="auto">
              <a:xfrm>
                <a:off x="3011" y="2670"/>
                <a:ext cx="51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IFetch</a:t>
                </a:r>
              </a:p>
            </p:txBody>
          </p:sp>
          <p:sp>
            <p:nvSpPr>
              <p:cNvPr id="51219" name="Rectangle 61"/>
              <p:cNvSpPr>
                <a:spLocks noChangeArrowheads="1"/>
              </p:cNvSpPr>
              <p:nvPr/>
            </p:nvSpPr>
            <p:spPr bwMode="auto">
              <a:xfrm>
                <a:off x="3512" y="269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20" name="Rectangle 62"/>
              <p:cNvSpPr>
                <a:spLocks noChangeArrowheads="1"/>
              </p:cNvSpPr>
              <p:nvPr/>
            </p:nvSpPr>
            <p:spPr bwMode="auto">
              <a:xfrm>
                <a:off x="4040" y="269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21" name="Rectangle 63"/>
              <p:cNvSpPr>
                <a:spLocks noChangeArrowheads="1"/>
              </p:cNvSpPr>
              <p:nvPr/>
            </p:nvSpPr>
            <p:spPr bwMode="auto">
              <a:xfrm>
                <a:off x="4568" y="269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22" name="Rectangle 64"/>
              <p:cNvSpPr>
                <a:spLocks noChangeArrowheads="1"/>
              </p:cNvSpPr>
              <p:nvPr/>
            </p:nvSpPr>
            <p:spPr bwMode="auto">
              <a:xfrm>
                <a:off x="5096" y="269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23" name="Rectangle 65"/>
              <p:cNvSpPr>
                <a:spLocks noChangeArrowheads="1"/>
              </p:cNvSpPr>
              <p:nvPr/>
            </p:nvSpPr>
            <p:spPr bwMode="auto">
              <a:xfrm>
                <a:off x="3491" y="2670"/>
                <a:ext cx="370"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Dec</a:t>
                </a:r>
              </a:p>
            </p:txBody>
          </p:sp>
          <p:sp>
            <p:nvSpPr>
              <p:cNvPr id="51224" name="Rectangle 66"/>
              <p:cNvSpPr>
                <a:spLocks noChangeArrowheads="1"/>
              </p:cNvSpPr>
              <p:nvPr/>
            </p:nvSpPr>
            <p:spPr bwMode="auto">
              <a:xfrm>
                <a:off x="4019" y="2670"/>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Exec</a:t>
                </a:r>
              </a:p>
            </p:txBody>
          </p:sp>
          <p:sp>
            <p:nvSpPr>
              <p:cNvPr id="51225" name="Rectangle 67"/>
              <p:cNvSpPr>
                <a:spLocks noChangeArrowheads="1"/>
              </p:cNvSpPr>
              <p:nvPr/>
            </p:nvSpPr>
            <p:spPr bwMode="auto">
              <a:xfrm>
                <a:off x="4547" y="2670"/>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Mem</a:t>
                </a:r>
              </a:p>
            </p:txBody>
          </p:sp>
          <p:sp>
            <p:nvSpPr>
              <p:cNvPr id="51226" name="Rectangle 68"/>
              <p:cNvSpPr>
                <a:spLocks noChangeArrowheads="1"/>
              </p:cNvSpPr>
              <p:nvPr/>
            </p:nvSpPr>
            <p:spPr bwMode="auto">
              <a:xfrm>
                <a:off x="5123" y="2670"/>
                <a:ext cx="346"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WB</a:t>
                </a:r>
              </a:p>
            </p:txBody>
          </p:sp>
        </p:grpSp>
        <p:sp>
          <p:nvSpPr>
            <p:cNvPr id="51213" name="Line 69"/>
            <p:cNvSpPr>
              <a:spLocks noChangeShapeType="1"/>
            </p:cNvSpPr>
            <p:nvPr/>
          </p:nvSpPr>
          <p:spPr bwMode="auto">
            <a:xfrm>
              <a:off x="240" y="1440"/>
              <a:ext cx="0" cy="1912"/>
            </a:xfrm>
            <a:prstGeom prst="line">
              <a:avLst/>
            </a:prstGeom>
            <a:noFill/>
            <a:ln w="25400">
              <a:solidFill>
                <a:srgbClr val="800000"/>
              </a:solidFill>
              <a:round/>
              <a:headEnd/>
              <a:tailEnd type="triangle" w="med" len="med"/>
            </a:ln>
          </p:spPr>
          <p:txBody>
            <a:bodyPr wrap="none" anchor="ctr">
              <a:prstTxWarp prst="textNoShape">
                <a:avLst/>
              </a:prstTxWarp>
            </a:bodyPr>
            <a:lstStyle/>
            <a:p>
              <a:endParaRPr lang="en-US"/>
            </a:p>
          </p:txBody>
        </p:sp>
        <p:sp>
          <p:nvSpPr>
            <p:cNvPr id="51214" name="Rectangle 70"/>
            <p:cNvSpPr>
              <a:spLocks noChangeArrowheads="1"/>
            </p:cNvSpPr>
            <p:nvPr/>
          </p:nvSpPr>
          <p:spPr bwMode="auto">
            <a:xfrm>
              <a:off x="275" y="3102"/>
              <a:ext cx="1010"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rgbClr val="800000"/>
                  </a:solidFill>
                </a:rPr>
                <a:t>Program Flow</a:t>
              </a:r>
            </a:p>
          </p:txBody>
        </p:sp>
        <p:sp>
          <p:nvSpPr>
            <p:cNvPr id="51215" name="Line 71"/>
            <p:cNvSpPr>
              <a:spLocks noChangeShapeType="1"/>
            </p:cNvSpPr>
            <p:nvPr/>
          </p:nvSpPr>
          <p:spPr bwMode="auto">
            <a:xfrm>
              <a:off x="248" y="1440"/>
              <a:ext cx="4832" cy="0"/>
            </a:xfrm>
            <a:prstGeom prst="line">
              <a:avLst/>
            </a:prstGeom>
            <a:noFill/>
            <a:ln w="25400">
              <a:solidFill>
                <a:srgbClr val="800000"/>
              </a:solidFill>
              <a:round/>
              <a:headEnd/>
              <a:tailEnd type="triangle" w="med" len="med"/>
            </a:ln>
          </p:spPr>
          <p:txBody>
            <a:bodyPr wrap="none" anchor="ctr">
              <a:prstTxWarp prst="textNoShape">
                <a:avLst/>
              </a:prstTxWarp>
            </a:bodyPr>
            <a:lstStyle/>
            <a:p>
              <a:endParaRPr lang="en-US"/>
            </a:p>
          </p:txBody>
        </p:sp>
        <p:sp>
          <p:nvSpPr>
            <p:cNvPr id="51216" name="Rectangle 72"/>
            <p:cNvSpPr>
              <a:spLocks noChangeArrowheads="1"/>
            </p:cNvSpPr>
            <p:nvPr/>
          </p:nvSpPr>
          <p:spPr bwMode="auto">
            <a:xfrm>
              <a:off x="5040" y="1200"/>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rgbClr val="800000"/>
                  </a:solidFill>
                </a:rPr>
                <a:t>Time</a:t>
              </a:r>
            </a:p>
          </p:txBody>
        </p:sp>
      </p:grpSp>
      <p:sp>
        <p:nvSpPr>
          <p:cNvPr id="726089" name="Rectangle 73"/>
          <p:cNvSpPr>
            <a:spLocks noChangeArrowheads="1"/>
          </p:cNvSpPr>
          <p:nvPr/>
        </p:nvSpPr>
        <p:spPr bwMode="auto">
          <a:xfrm>
            <a:off x="762000" y="6400800"/>
            <a:ext cx="8077200" cy="355600"/>
          </a:xfrm>
          <a:prstGeom prst="rect">
            <a:avLst/>
          </a:prstGeom>
          <a:solidFill>
            <a:srgbClr val="FFFF66"/>
          </a:solidFill>
          <a:ln w="12700">
            <a:noFill/>
            <a:miter lim="800000"/>
            <a:headEnd/>
            <a:tailEnd/>
          </a:ln>
          <a:effectLst>
            <a:outerShdw blurRad="63500" dist="38099" dir="2700000" algn="ctr" rotWithShape="0">
              <a:schemeClr val="bg2">
                <a:alpha val="74998"/>
              </a:schemeClr>
            </a:outerShdw>
          </a:effectLst>
        </p:spPr>
        <p:txBody>
          <a:bodyPr lIns="63500" tIns="25400" rIns="63500" bIns="25400">
            <a:prstTxWarp prst="textNoShape">
              <a:avLst/>
            </a:prstTxWarp>
            <a:spAutoFit/>
          </a:bodyPr>
          <a:lstStyle/>
          <a:p>
            <a:pPr marL="203200" indent="-203200" eaLnBrk="1" hangingPunct="1">
              <a:spcBef>
                <a:spcPct val="20000"/>
              </a:spcBef>
              <a:buClr>
                <a:srgbClr val="FF0000"/>
              </a:buClr>
              <a:defRPr/>
            </a:pPr>
            <a:r>
              <a:rPr lang="en-US" sz="2000"/>
              <a:t> Pipelining improves performance by increasing instruction throughput</a:t>
            </a:r>
            <a:endParaRPr lang="en-US" sz="2000" i="1"/>
          </a:p>
        </p:txBody>
      </p:sp>
      <p:sp>
        <p:nvSpPr>
          <p:cNvPr id="726090" name="Rectangle 74"/>
          <p:cNvSpPr>
            <a:spLocks noGrp="1" noChangeArrowheads="1"/>
          </p:cNvSpPr>
          <p:nvPr>
            <p:ph type="title"/>
          </p:nvPr>
        </p:nvSpPr>
        <p:spPr/>
        <p:txBody>
          <a:bodyPr/>
          <a:lstStyle/>
          <a:p>
            <a:pPr>
              <a:defRPr/>
            </a:pPr>
            <a:r>
              <a:rPr lang="en-US"/>
              <a:t>Instruction Pipelining</a:t>
            </a:r>
          </a:p>
        </p:txBody>
      </p:sp>
      <p:sp>
        <p:nvSpPr>
          <p:cNvPr id="51206" name="Rectangle 75"/>
          <p:cNvSpPr>
            <a:spLocks noGrp="1" noChangeArrowheads="1"/>
          </p:cNvSpPr>
          <p:nvPr>
            <p:ph type="body" sz="half" idx="1"/>
          </p:nvPr>
        </p:nvSpPr>
        <p:spPr/>
        <p:txBody>
          <a:bodyPr/>
          <a:lstStyle/>
          <a:p>
            <a:r>
              <a:rPr lang="en-US" sz="2400"/>
              <a:t>Start handling next instruction while the current instruction is in progress</a:t>
            </a:r>
          </a:p>
          <a:p>
            <a:r>
              <a:rPr lang="en-US" sz="2400"/>
              <a:t>Feasible when different devices at different stages</a:t>
            </a:r>
            <a:endParaRPr lang="en-US" sz="2800"/>
          </a:p>
        </p:txBody>
      </p:sp>
      <p:graphicFrame>
        <p:nvGraphicFramePr>
          <p:cNvPr id="51202" name="Object 2"/>
          <p:cNvGraphicFramePr>
            <a:graphicFrameLocks noGrp="1" noChangeAspect="1"/>
          </p:cNvGraphicFramePr>
          <p:nvPr>
            <p:ph sz="half" idx="2"/>
          </p:nvPr>
        </p:nvGraphicFramePr>
        <p:xfrm>
          <a:off x="533400" y="5486400"/>
          <a:ext cx="7924800" cy="715963"/>
        </p:xfrm>
        <a:graphic>
          <a:graphicData uri="http://schemas.openxmlformats.org/presentationml/2006/ole">
            <mc:AlternateContent xmlns:mc="http://schemas.openxmlformats.org/markup-compatibility/2006">
              <mc:Choice xmlns:v="urn:schemas-microsoft-com:vml" Requires="v">
                <p:oleObj spid="_x0000_s1033" name="Equation" r:id="rId4" imgW="6604000" imgH="596900" progId="Equation.3">
                  <p:embed/>
                </p:oleObj>
              </mc:Choice>
              <mc:Fallback>
                <p:oleObj name="Equation" r:id="rId4" imgW="6604000" imgH="5969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5486400"/>
                        <a:ext cx="7924800" cy="715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4"/>
          </p:nvPr>
        </p:nvSpPr>
        <p:spPr/>
        <p:txBody>
          <a:bodyPr/>
          <a:lstStyle/>
          <a:p>
            <a:fld id="{CC2976BA-A1E0-3948-A6B4-B5BB26B47A07}" type="slidenum">
              <a:rPr lang="en-US" smtClean="0"/>
              <a:t>13</a:t>
            </a:fld>
            <a:endParaRPr lang="en-US" dirty="0"/>
          </a:p>
        </p:txBody>
      </p:sp>
    </p:spTree>
    <p:extLst>
      <p:ext uri="{BB962C8B-B14F-4D97-AF65-F5344CB8AC3E}">
        <p14:creationId xmlns:p14="http://schemas.microsoft.com/office/powerpoint/2010/main" val="363606833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42" name="Text Box 2"/>
          <p:cNvSpPr txBox="1">
            <a:spLocks noChangeArrowheads="1"/>
          </p:cNvSpPr>
          <p:nvPr/>
        </p:nvSpPr>
        <p:spPr bwMode="auto">
          <a:xfrm>
            <a:off x="762000" y="6384925"/>
            <a:ext cx="8153400" cy="396875"/>
          </a:xfrm>
          <a:prstGeom prst="rect">
            <a:avLst/>
          </a:prstGeom>
          <a:solidFill>
            <a:srgbClr val="FFFF66"/>
          </a:solidFill>
          <a:ln w="9525">
            <a:noFill/>
            <a:miter lim="800000"/>
            <a:headEnd/>
            <a:tailEnd/>
          </a:ln>
          <a:effectLst>
            <a:outerShdw blurRad="63500" dist="38099" dir="2700000" algn="ctr" rotWithShape="0">
              <a:schemeClr val="bg2">
                <a:alpha val="74998"/>
              </a:schemeClr>
            </a:outerShdw>
          </a:effectLst>
        </p:spPr>
        <p:txBody>
          <a:bodyPr>
            <a:prstTxWarp prst="textNoShape">
              <a:avLst/>
            </a:prstTxWarp>
            <a:spAutoFit/>
          </a:bodyPr>
          <a:lstStyle/>
          <a:p>
            <a:pPr>
              <a:spcBef>
                <a:spcPct val="50000"/>
              </a:spcBef>
              <a:defRPr/>
            </a:pPr>
            <a:r>
              <a:rPr lang="en-US" sz="2000" i="1"/>
              <a:t>Ideal and upper bound for speedup is number of stages in the pipeline</a:t>
            </a:r>
          </a:p>
        </p:txBody>
      </p:sp>
      <p:graphicFrame>
        <p:nvGraphicFramePr>
          <p:cNvPr id="53250" name="Object 2"/>
          <p:cNvGraphicFramePr>
            <a:graphicFrameLocks noChangeAspect="1"/>
          </p:cNvGraphicFramePr>
          <p:nvPr/>
        </p:nvGraphicFramePr>
        <p:xfrm>
          <a:off x="152400" y="1295400"/>
          <a:ext cx="8686800" cy="5029200"/>
        </p:xfrm>
        <a:graphic>
          <a:graphicData uri="http://schemas.openxmlformats.org/presentationml/2006/ole">
            <mc:AlternateContent xmlns:mc="http://schemas.openxmlformats.org/markup-compatibility/2006">
              <mc:Choice xmlns:v="urn:schemas-microsoft-com:vml" Requires="v">
                <p:oleObj spid="_x0000_s278537" name="Graphics Workshop Drawing" r:id="rId4" imgW="5393880" imgH="3362760" progId="">
                  <p:embed/>
                </p:oleObj>
              </mc:Choice>
              <mc:Fallback>
                <p:oleObj name="Graphics Workshop Drawing" r:id="rId4" imgW="5393880" imgH="336276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295400"/>
                        <a:ext cx="86868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3252" name="Text Box 4"/>
          <p:cNvSpPr txBox="1">
            <a:spLocks noChangeArrowheads="1"/>
          </p:cNvSpPr>
          <p:nvPr/>
        </p:nvSpPr>
        <p:spPr bwMode="auto">
          <a:xfrm>
            <a:off x="6781800" y="4495800"/>
            <a:ext cx="2209800" cy="915988"/>
          </a:xfrm>
          <a:prstGeom prst="rect">
            <a:avLst/>
          </a:prstGeom>
          <a:noFill/>
          <a:ln w="9525">
            <a:noFill/>
            <a:miter lim="800000"/>
            <a:headEnd/>
            <a:tailEnd/>
          </a:ln>
        </p:spPr>
        <p:txBody>
          <a:bodyPr>
            <a:prstTxWarp prst="textNoShape">
              <a:avLst/>
            </a:prstTxWarp>
            <a:spAutoFit/>
          </a:bodyPr>
          <a:lstStyle/>
          <a:p>
            <a:pPr>
              <a:spcBef>
                <a:spcPct val="50000"/>
              </a:spcBef>
            </a:pPr>
            <a:r>
              <a:rPr lang="en-US" sz="1800">
                <a:solidFill>
                  <a:schemeClr val="accent2"/>
                </a:solidFill>
              </a:rPr>
              <a:t>Time between first &amp; fourth instructions is 3 </a:t>
            </a:r>
            <a:r>
              <a:rPr lang="en-US" sz="1800">
                <a:solidFill>
                  <a:schemeClr val="accent2"/>
                </a:solidFill>
                <a:sym typeface="Symbol" charset="2"/>
              </a:rPr>
              <a:t> 2 = </a:t>
            </a:r>
            <a:r>
              <a:rPr lang="en-US" sz="1800" b="1">
                <a:solidFill>
                  <a:srgbClr val="800000"/>
                </a:solidFill>
                <a:sym typeface="Symbol" charset="2"/>
              </a:rPr>
              <a:t>6</a:t>
            </a:r>
            <a:r>
              <a:rPr lang="en-US" sz="1800">
                <a:solidFill>
                  <a:schemeClr val="accent2"/>
                </a:solidFill>
                <a:sym typeface="Symbol" charset="2"/>
              </a:rPr>
              <a:t> ns</a:t>
            </a:r>
            <a:endParaRPr lang="en-US" sz="1800">
              <a:solidFill>
                <a:schemeClr val="accent2"/>
              </a:solidFill>
            </a:endParaRPr>
          </a:p>
        </p:txBody>
      </p:sp>
      <p:sp>
        <p:nvSpPr>
          <p:cNvPr id="53253" name="Text Box 5"/>
          <p:cNvSpPr txBox="1">
            <a:spLocks noChangeArrowheads="1"/>
          </p:cNvSpPr>
          <p:nvPr/>
        </p:nvSpPr>
        <p:spPr bwMode="auto">
          <a:xfrm>
            <a:off x="1981200" y="2819400"/>
            <a:ext cx="2209800" cy="915988"/>
          </a:xfrm>
          <a:prstGeom prst="rect">
            <a:avLst/>
          </a:prstGeom>
          <a:noFill/>
          <a:ln w="9525">
            <a:noFill/>
            <a:miter lim="800000"/>
            <a:headEnd/>
            <a:tailEnd/>
          </a:ln>
        </p:spPr>
        <p:txBody>
          <a:bodyPr>
            <a:prstTxWarp prst="textNoShape">
              <a:avLst/>
            </a:prstTxWarp>
            <a:spAutoFit/>
          </a:bodyPr>
          <a:lstStyle/>
          <a:p>
            <a:pPr>
              <a:spcBef>
                <a:spcPct val="50000"/>
              </a:spcBef>
            </a:pPr>
            <a:r>
              <a:rPr lang="en-US" sz="1800">
                <a:solidFill>
                  <a:schemeClr val="accent2"/>
                </a:solidFill>
              </a:rPr>
              <a:t>Time between first &amp; fourth instructions is 3 </a:t>
            </a:r>
            <a:r>
              <a:rPr lang="en-US" sz="1800">
                <a:solidFill>
                  <a:schemeClr val="accent2"/>
                </a:solidFill>
                <a:sym typeface="Symbol" charset="2"/>
              </a:rPr>
              <a:t> 8 = </a:t>
            </a:r>
            <a:r>
              <a:rPr lang="en-US" sz="1800" b="1">
                <a:solidFill>
                  <a:srgbClr val="800000"/>
                </a:solidFill>
                <a:sym typeface="Symbol" charset="2"/>
              </a:rPr>
              <a:t>24</a:t>
            </a:r>
            <a:r>
              <a:rPr lang="en-US" sz="1800">
                <a:solidFill>
                  <a:schemeClr val="accent2"/>
                </a:solidFill>
                <a:sym typeface="Symbol" charset="2"/>
              </a:rPr>
              <a:t> ns</a:t>
            </a:r>
            <a:endParaRPr lang="en-US" sz="1800">
              <a:solidFill>
                <a:schemeClr val="accent2"/>
              </a:solidFill>
            </a:endParaRPr>
          </a:p>
        </p:txBody>
      </p:sp>
      <p:sp>
        <p:nvSpPr>
          <p:cNvPr id="727046" name="Rectangle 6"/>
          <p:cNvSpPr>
            <a:spLocks noGrp="1" noChangeArrowheads="1"/>
          </p:cNvSpPr>
          <p:nvPr>
            <p:ph type="title"/>
          </p:nvPr>
        </p:nvSpPr>
        <p:spPr/>
        <p:txBody>
          <a:bodyPr/>
          <a:lstStyle/>
          <a:p>
            <a:pPr>
              <a:defRPr/>
            </a:pPr>
            <a:r>
              <a:rPr lang="en-US"/>
              <a:t>Example of Instruction Pipelining</a:t>
            </a:r>
          </a:p>
        </p:txBody>
      </p:sp>
      <p:sp>
        <p:nvSpPr>
          <p:cNvPr id="2" name="Slide Number Placeholder 1"/>
          <p:cNvSpPr>
            <a:spLocks noGrp="1"/>
          </p:cNvSpPr>
          <p:nvPr>
            <p:ph type="sldNum" sz="quarter" idx="4"/>
          </p:nvPr>
        </p:nvSpPr>
        <p:spPr/>
        <p:txBody>
          <a:bodyPr/>
          <a:lstStyle/>
          <a:p>
            <a:fld id="{CC2976BA-A1E0-3948-A6B4-B5BB26B47A07}" type="slidenum">
              <a:rPr lang="en-US" smtClean="0"/>
              <a:t>14</a:t>
            </a:fld>
            <a:endParaRPr lang="en-US" dirty="0"/>
          </a:p>
        </p:txBody>
      </p:sp>
    </p:spTree>
    <p:extLst>
      <p:ext uri="{BB962C8B-B14F-4D97-AF65-F5344CB8AC3E}">
        <p14:creationId xmlns:p14="http://schemas.microsoft.com/office/powerpoint/2010/main" val="2437371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5234" name="Rectangle 2"/>
          <p:cNvSpPr>
            <a:spLocks noGrp="1" noChangeArrowheads="1"/>
          </p:cNvSpPr>
          <p:nvPr>
            <p:ph type="title"/>
          </p:nvPr>
        </p:nvSpPr>
        <p:spPr/>
        <p:txBody>
          <a:bodyPr/>
          <a:lstStyle/>
          <a:p>
            <a:pPr>
              <a:defRPr/>
            </a:pPr>
            <a:r>
              <a:rPr lang="en-US"/>
              <a:t>Pipeline Performance</a:t>
            </a:r>
          </a:p>
        </p:txBody>
      </p:sp>
      <p:sp>
        <p:nvSpPr>
          <p:cNvPr id="61443" name="Rectangle 3"/>
          <p:cNvSpPr>
            <a:spLocks noGrp="1" noChangeArrowheads="1"/>
          </p:cNvSpPr>
          <p:nvPr>
            <p:ph type="body" idx="1"/>
          </p:nvPr>
        </p:nvSpPr>
        <p:spPr/>
        <p:txBody>
          <a:bodyPr/>
          <a:lstStyle/>
          <a:p>
            <a:pPr>
              <a:lnSpc>
                <a:spcPct val="90000"/>
              </a:lnSpc>
            </a:pPr>
            <a:r>
              <a:rPr lang="en-US" sz="2400"/>
              <a:t>Pipeline increases the instruction throughput</a:t>
            </a:r>
          </a:p>
          <a:p>
            <a:pPr lvl="1">
              <a:lnSpc>
                <a:spcPct val="90000"/>
              </a:lnSpc>
            </a:pPr>
            <a:r>
              <a:rPr lang="en-US" sz="2000"/>
              <a:t>not execution time of an individual instruction</a:t>
            </a:r>
          </a:p>
          <a:p>
            <a:pPr>
              <a:lnSpc>
                <a:spcPct val="90000"/>
              </a:lnSpc>
            </a:pPr>
            <a:r>
              <a:rPr lang="en-US" sz="2400"/>
              <a:t>An individual instruction can be </a:t>
            </a:r>
            <a:r>
              <a:rPr lang="en-US" sz="2400" b="1">
                <a:solidFill>
                  <a:schemeClr val="accent2"/>
                </a:solidFill>
              </a:rPr>
              <a:t>slower</a:t>
            </a:r>
            <a:r>
              <a:rPr lang="en-US" sz="2400"/>
              <a:t>: </a:t>
            </a:r>
          </a:p>
          <a:p>
            <a:pPr lvl="1">
              <a:lnSpc>
                <a:spcPct val="90000"/>
              </a:lnSpc>
            </a:pPr>
            <a:r>
              <a:rPr lang="en-US" sz="2000"/>
              <a:t>Additional pipeline control</a:t>
            </a:r>
          </a:p>
          <a:p>
            <a:pPr lvl="1">
              <a:lnSpc>
                <a:spcPct val="90000"/>
              </a:lnSpc>
            </a:pPr>
            <a:r>
              <a:rPr lang="en-US" sz="2000"/>
              <a:t>Imbalance among pipeline stages</a:t>
            </a:r>
          </a:p>
          <a:p>
            <a:pPr>
              <a:lnSpc>
                <a:spcPct val="90000"/>
              </a:lnSpc>
            </a:pPr>
            <a:r>
              <a:rPr lang="en-US" sz="2400"/>
              <a:t>Suppose we execute 100 instructions:</a:t>
            </a:r>
          </a:p>
          <a:p>
            <a:pPr lvl="1">
              <a:lnSpc>
                <a:spcPct val="90000"/>
              </a:lnSpc>
            </a:pPr>
            <a:r>
              <a:rPr lang="en-US" sz="2000"/>
              <a:t> Single Cycle Machine</a:t>
            </a:r>
          </a:p>
          <a:p>
            <a:pPr lvl="2">
              <a:lnSpc>
                <a:spcPct val="90000"/>
              </a:lnSpc>
            </a:pPr>
            <a:r>
              <a:rPr lang="en-US" sz="1800"/>
              <a:t>45 ns/cycle  x 1 CPI x 100 inst = 4500 ns</a:t>
            </a:r>
          </a:p>
          <a:p>
            <a:pPr lvl="1">
              <a:lnSpc>
                <a:spcPct val="90000"/>
              </a:lnSpc>
            </a:pPr>
            <a:r>
              <a:rPr lang="en-US" sz="2000"/>
              <a:t> Multi-cycle Machine</a:t>
            </a:r>
          </a:p>
          <a:p>
            <a:pPr lvl="2">
              <a:lnSpc>
                <a:spcPct val="90000"/>
              </a:lnSpc>
            </a:pPr>
            <a:r>
              <a:rPr lang="en-US" sz="1800"/>
              <a:t>10 ns/cycle x 4.2 CPI (due to inst mix) x 100 inst = 4200 ns</a:t>
            </a:r>
          </a:p>
          <a:p>
            <a:pPr lvl="1">
              <a:lnSpc>
                <a:spcPct val="90000"/>
              </a:lnSpc>
            </a:pPr>
            <a:r>
              <a:rPr lang="en-US" sz="2000"/>
              <a:t> Ideal 5 stages pipelined machine</a:t>
            </a:r>
          </a:p>
          <a:p>
            <a:pPr lvl="2">
              <a:lnSpc>
                <a:spcPct val="90000"/>
              </a:lnSpc>
            </a:pPr>
            <a:r>
              <a:rPr lang="en-US" sz="1800"/>
              <a:t>10 ns/cycle x (1 CPI x 100 inst + 4 cycle drain) = 1040 ns</a:t>
            </a:r>
          </a:p>
          <a:p>
            <a:pPr>
              <a:lnSpc>
                <a:spcPct val="90000"/>
              </a:lnSpc>
            </a:pPr>
            <a:r>
              <a:rPr lang="en-US" sz="2400"/>
              <a:t>Lose performance due to fill and drain</a:t>
            </a:r>
            <a:endParaRPr lang="en-US" sz="2400">
              <a:sym typeface="Symbol" charset="2"/>
            </a:endParaRPr>
          </a:p>
        </p:txBody>
      </p:sp>
      <p:sp>
        <p:nvSpPr>
          <p:cNvPr id="2" name="Slide Number Placeholder 1"/>
          <p:cNvSpPr>
            <a:spLocks noGrp="1"/>
          </p:cNvSpPr>
          <p:nvPr>
            <p:ph type="sldNum" sz="quarter" idx="4"/>
          </p:nvPr>
        </p:nvSpPr>
        <p:spPr/>
        <p:txBody>
          <a:bodyPr/>
          <a:lstStyle/>
          <a:p>
            <a:fld id="{CC2976BA-A1E0-3948-A6B4-B5BB26B47A07}" type="slidenum">
              <a:rPr lang="en-US" smtClean="0"/>
              <a:t>15</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490" name="Object 2"/>
          <p:cNvGraphicFramePr>
            <a:graphicFrameLocks noGrp="1" noChangeAspect="1"/>
          </p:cNvGraphicFramePr>
          <p:nvPr>
            <p:ph sz="half" idx="2"/>
          </p:nvPr>
        </p:nvGraphicFramePr>
        <p:xfrm>
          <a:off x="990600" y="3282950"/>
          <a:ext cx="6858000" cy="3578225"/>
        </p:xfrm>
        <a:graphic>
          <a:graphicData uri="http://schemas.openxmlformats.org/presentationml/2006/ole">
            <mc:AlternateContent xmlns:mc="http://schemas.openxmlformats.org/markup-compatibility/2006">
              <mc:Choice xmlns:v="urn:schemas-microsoft-com:vml" Requires="v">
                <p:oleObj spid="_x0000_s63507" name="Bitmap Image" r:id="rId4" imgW="7125318" imgH="3718095" progId="">
                  <p:embed/>
                </p:oleObj>
              </mc:Choice>
              <mc:Fallback>
                <p:oleObj name="Bitmap Image" r:id="rId4" imgW="7125318" imgH="3718095"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3282950"/>
                        <a:ext cx="6858000" cy="357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491" name="Text Box 3"/>
          <p:cNvSpPr txBox="1">
            <a:spLocks noChangeArrowheads="1"/>
          </p:cNvSpPr>
          <p:nvPr/>
        </p:nvSpPr>
        <p:spPr bwMode="auto">
          <a:xfrm>
            <a:off x="6781800" y="3352800"/>
            <a:ext cx="2362200" cy="457200"/>
          </a:xfrm>
          <a:prstGeom prst="rect">
            <a:avLst/>
          </a:prstGeom>
          <a:noFill/>
          <a:ln w="9525">
            <a:noFill/>
            <a:miter lim="800000"/>
            <a:headEnd/>
            <a:tailEnd/>
          </a:ln>
        </p:spPr>
        <p:txBody>
          <a:bodyPr>
            <a:prstTxWarp prst="textNoShape">
              <a:avLst/>
            </a:prstTxWarp>
            <a:spAutoFit/>
          </a:bodyPr>
          <a:lstStyle/>
          <a:p>
            <a:pPr>
              <a:spcBef>
                <a:spcPct val="50000"/>
              </a:spcBef>
            </a:pPr>
            <a:r>
              <a:rPr lang="en-US">
                <a:solidFill>
                  <a:schemeClr val="accent2"/>
                </a:solidFill>
              </a:rPr>
              <a:t>Data Stationary</a:t>
            </a:r>
            <a:endParaRPr lang="en-US">
              <a:latin typeface="Times New Roman" charset="0"/>
            </a:endParaRPr>
          </a:p>
        </p:txBody>
      </p:sp>
      <p:sp>
        <p:nvSpPr>
          <p:cNvPr id="63492" name="Line 4"/>
          <p:cNvSpPr>
            <a:spLocks noChangeShapeType="1"/>
          </p:cNvSpPr>
          <p:nvPr/>
        </p:nvSpPr>
        <p:spPr bwMode="auto">
          <a:xfrm flipV="1">
            <a:off x="2667000" y="3505200"/>
            <a:ext cx="4191000" cy="685800"/>
          </a:xfrm>
          <a:prstGeom prst="line">
            <a:avLst/>
          </a:prstGeom>
          <a:noFill/>
          <a:ln w="9525">
            <a:solidFill>
              <a:schemeClr val="accent2"/>
            </a:solidFill>
            <a:prstDash val="sysDot"/>
            <a:round/>
            <a:headEnd type="triangle" w="med" len="med"/>
            <a:tailEnd/>
          </a:ln>
        </p:spPr>
        <p:txBody>
          <a:bodyPr wrap="none" anchor="ctr">
            <a:prstTxWarp prst="textNoShape">
              <a:avLst/>
            </a:prstTxWarp>
          </a:bodyPr>
          <a:lstStyle/>
          <a:p>
            <a:endParaRPr lang="en-US"/>
          </a:p>
        </p:txBody>
      </p:sp>
      <p:sp>
        <p:nvSpPr>
          <p:cNvPr id="63493" name="Line 5"/>
          <p:cNvSpPr>
            <a:spLocks noChangeShapeType="1"/>
          </p:cNvSpPr>
          <p:nvPr/>
        </p:nvSpPr>
        <p:spPr bwMode="auto">
          <a:xfrm flipH="1">
            <a:off x="4343400" y="3657600"/>
            <a:ext cx="2590800" cy="685800"/>
          </a:xfrm>
          <a:prstGeom prst="line">
            <a:avLst/>
          </a:prstGeom>
          <a:noFill/>
          <a:ln w="9525">
            <a:solidFill>
              <a:schemeClr val="accent2"/>
            </a:solidFill>
            <a:prstDash val="sysDot"/>
            <a:round/>
            <a:headEnd/>
            <a:tailEnd type="triangle" w="med" len="med"/>
          </a:ln>
        </p:spPr>
        <p:txBody>
          <a:bodyPr wrap="none" anchor="ctr">
            <a:prstTxWarp prst="textNoShape">
              <a:avLst/>
            </a:prstTxWarp>
          </a:bodyPr>
          <a:lstStyle/>
          <a:p>
            <a:endParaRPr lang="en-US"/>
          </a:p>
        </p:txBody>
      </p:sp>
      <p:sp>
        <p:nvSpPr>
          <p:cNvPr id="63494" name="Line 6"/>
          <p:cNvSpPr>
            <a:spLocks noChangeShapeType="1"/>
          </p:cNvSpPr>
          <p:nvPr/>
        </p:nvSpPr>
        <p:spPr bwMode="auto">
          <a:xfrm flipH="1">
            <a:off x="5791200" y="3657600"/>
            <a:ext cx="1295400" cy="762000"/>
          </a:xfrm>
          <a:prstGeom prst="line">
            <a:avLst/>
          </a:prstGeom>
          <a:noFill/>
          <a:ln w="9525">
            <a:solidFill>
              <a:schemeClr val="accent2"/>
            </a:solidFill>
            <a:prstDash val="sysDot"/>
            <a:round/>
            <a:headEnd/>
            <a:tailEnd type="triangle" w="med" len="med"/>
          </a:ln>
        </p:spPr>
        <p:txBody>
          <a:bodyPr wrap="none" anchor="ctr">
            <a:prstTxWarp prst="textNoShape">
              <a:avLst/>
            </a:prstTxWarp>
          </a:bodyPr>
          <a:lstStyle/>
          <a:p>
            <a:endParaRPr lang="en-US"/>
          </a:p>
        </p:txBody>
      </p:sp>
      <p:sp>
        <p:nvSpPr>
          <p:cNvPr id="63495" name="Line 7"/>
          <p:cNvSpPr>
            <a:spLocks noChangeShapeType="1"/>
          </p:cNvSpPr>
          <p:nvPr/>
        </p:nvSpPr>
        <p:spPr bwMode="auto">
          <a:xfrm flipH="1">
            <a:off x="7162800" y="3733800"/>
            <a:ext cx="914400" cy="762000"/>
          </a:xfrm>
          <a:prstGeom prst="line">
            <a:avLst/>
          </a:prstGeom>
          <a:noFill/>
          <a:ln w="9525">
            <a:solidFill>
              <a:schemeClr val="accent2"/>
            </a:solidFill>
            <a:prstDash val="sysDot"/>
            <a:round/>
            <a:headEnd/>
            <a:tailEnd type="triangle" w="med" len="med"/>
          </a:ln>
        </p:spPr>
        <p:txBody>
          <a:bodyPr wrap="none" anchor="ctr">
            <a:prstTxWarp prst="textNoShape">
              <a:avLst/>
            </a:prstTxWarp>
          </a:bodyPr>
          <a:lstStyle/>
          <a:p>
            <a:endParaRPr lang="en-US"/>
          </a:p>
        </p:txBody>
      </p:sp>
      <p:sp>
        <p:nvSpPr>
          <p:cNvPr id="736264" name="Rectangle 8"/>
          <p:cNvSpPr>
            <a:spLocks noGrp="1" noChangeArrowheads="1"/>
          </p:cNvSpPr>
          <p:nvPr>
            <p:ph type="title"/>
          </p:nvPr>
        </p:nvSpPr>
        <p:spPr/>
        <p:txBody>
          <a:bodyPr/>
          <a:lstStyle/>
          <a:p>
            <a:pPr>
              <a:defRPr/>
            </a:pPr>
            <a:r>
              <a:rPr lang="en-US"/>
              <a:t>Pipeline Datapath</a:t>
            </a:r>
          </a:p>
        </p:txBody>
      </p:sp>
      <p:sp>
        <p:nvSpPr>
          <p:cNvPr id="63497" name="Rectangle 9"/>
          <p:cNvSpPr>
            <a:spLocks noGrp="1" noChangeArrowheads="1"/>
          </p:cNvSpPr>
          <p:nvPr>
            <p:ph type="body" sz="half" idx="1"/>
          </p:nvPr>
        </p:nvSpPr>
        <p:spPr/>
        <p:txBody>
          <a:bodyPr/>
          <a:lstStyle/>
          <a:p>
            <a:r>
              <a:rPr lang="en-US" sz="2000"/>
              <a:t>Every stage must be completed in one clock cycle to avoid stalls</a:t>
            </a:r>
          </a:p>
          <a:p>
            <a:r>
              <a:rPr lang="en-US" sz="2000"/>
              <a:t>Values must be latched to ensure correct execution of instructions</a:t>
            </a:r>
          </a:p>
          <a:p>
            <a:r>
              <a:rPr lang="en-US" sz="2000"/>
              <a:t>The PC multiplexer has moved to the IF stage to prevent two instructions from updating the PC simultaneously (in case of branch instruction)</a:t>
            </a:r>
          </a:p>
        </p:txBody>
      </p:sp>
      <p:sp>
        <p:nvSpPr>
          <p:cNvPr id="2" name="Slide Number Placeholder 1"/>
          <p:cNvSpPr>
            <a:spLocks noGrp="1"/>
          </p:cNvSpPr>
          <p:nvPr>
            <p:ph type="sldNum" sz="quarter" idx="4"/>
          </p:nvPr>
        </p:nvSpPr>
        <p:spPr/>
        <p:txBody>
          <a:bodyPr/>
          <a:lstStyle/>
          <a:p>
            <a:fld id="{CC2976BA-A1E0-3948-A6B4-B5BB26B47A07}" type="slidenum">
              <a:rPr lang="en-US" smtClean="0"/>
              <a:t>16</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82" name="Rectangle 2"/>
          <p:cNvSpPr>
            <a:spLocks noGrp="1" noChangeArrowheads="1"/>
          </p:cNvSpPr>
          <p:nvPr>
            <p:ph type="title"/>
          </p:nvPr>
        </p:nvSpPr>
        <p:spPr/>
        <p:txBody>
          <a:bodyPr/>
          <a:lstStyle/>
          <a:p>
            <a:pPr>
              <a:defRPr/>
            </a:pPr>
            <a:r>
              <a:rPr lang="en-US"/>
              <a:t>Pipeline Stage Interface</a:t>
            </a:r>
          </a:p>
        </p:txBody>
      </p:sp>
      <p:graphicFrame>
        <p:nvGraphicFramePr>
          <p:cNvPr id="65538" name="Object 2"/>
          <p:cNvGraphicFramePr>
            <a:graphicFrameLocks noChangeAspect="1"/>
          </p:cNvGraphicFramePr>
          <p:nvPr/>
        </p:nvGraphicFramePr>
        <p:xfrm>
          <a:off x="1371600" y="1141413"/>
          <a:ext cx="6240463" cy="5716587"/>
        </p:xfrm>
        <a:graphic>
          <a:graphicData uri="http://schemas.openxmlformats.org/presentationml/2006/ole">
            <mc:AlternateContent xmlns:mc="http://schemas.openxmlformats.org/markup-compatibility/2006">
              <mc:Choice xmlns:v="urn:schemas-microsoft-com:vml" Requires="v">
                <p:oleObj spid="_x0000_s65555" name="Document" r:id="rId5" imgW="6239256" imgH="5715000" progId="Word.Document.8">
                  <p:embed/>
                </p:oleObj>
              </mc:Choice>
              <mc:Fallback>
                <p:oleObj name="Document" r:id="rId5" imgW="6239256" imgH="5715000"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1141413"/>
                        <a:ext cx="6240463" cy="5716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 name="Slide Number Placeholder 1"/>
          <p:cNvSpPr>
            <a:spLocks noGrp="1"/>
          </p:cNvSpPr>
          <p:nvPr>
            <p:ph type="sldNum" sz="quarter" idx="4"/>
          </p:nvPr>
        </p:nvSpPr>
        <p:spPr/>
        <p:txBody>
          <a:bodyPr/>
          <a:lstStyle/>
          <a:p>
            <a:fld id="{CC2976BA-A1E0-3948-A6B4-B5BB26B47A07}" type="slidenum">
              <a:rPr lang="en-US" smtClean="0"/>
              <a:t>17</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pPr>
              <a:defRPr/>
            </a:pPr>
            <a:r>
              <a:rPr lang="en-US"/>
              <a:t>Pipeline Hazards</a:t>
            </a:r>
          </a:p>
        </p:txBody>
      </p:sp>
      <p:sp>
        <p:nvSpPr>
          <p:cNvPr id="67587" name="Rectangle 3"/>
          <p:cNvSpPr>
            <a:spLocks noGrp="1" noChangeArrowheads="1"/>
          </p:cNvSpPr>
          <p:nvPr>
            <p:ph type="body" idx="1"/>
          </p:nvPr>
        </p:nvSpPr>
        <p:spPr/>
        <p:txBody>
          <a:bodyPr/>
          <a:lstStyle/>
          <a:p>
            <a:pPr>
              <a:lnSpc>
                <a:spcPct val="90000"/>
              </a:lnSpc>
            </a:pPr>
            <a:r>
              <a:rPr lang="en-US" sz="2400"/>
              <a:t>Cases that affect instruction execution                     semantics and thus need to be detected and corrected</a:t>
            </a:r>
          </a:p>
          <a:p>
            <a:pPr>
              <a:lnSpc>
                <a:spcPct val="90000"/>
              </a:lnSpc>
            </a:pPr>
            <a:r>
              <a:rPr lang="en-US" sz="2400"/>
              <a:t>Hazards types</a:t>
            </a:r>
          </a:p>
          <a:p>
            <a:pPr lvl="1">
              <a:lnSpc>
                <a:spcPct val="90000"/>
              </a:lnSpc>
            </a:pPr>
            <a:r>
              <a:rPr lang="en-US" sz="2000">
                <a:solidFill>
                  <a:schemeClr val="accent2"/>
                </a:solidFill>
              </a:rPr>
              <a:t>Structural hazard</a:t>
            </a:r>
            <a:r>
              <a:rPr lang="en-US" sz="2000"/>
              <a:t>: attempt to use a resource two different ways at same time</a:t>
            </a:r>
          </a:p>
          <a:p>
            <a:pPr lvl="2">
              <a:lnSpc>
                <a:spcPct val="90000"/>
              </a:lnSpc>
            </a:pPr>
            <a:r>
              <a:rPr lang="en-US" sz="1800"/>
              <a:t>Single memory for instruction and data</a:t>
            </a:r>
          </a:p>
          <a:p>
            <a:pPr lvl="1">
              <a:lnSpc>
                <a:spcPct val="90000"/>
              </a:lnSpc>
            </a:pPr>
            <a:r>
              <a:rPr lang="en-US" sz="2000">
                <a:solidFill>
                  <a:schemeClr val="accent2"/>
                </a:solidFill>
              </a:rPr>
              <a:t>Data hazard</a:t>
            </a:r>
            <a:r>
              <a:rPr lang="en-US" sz="2000"/>
              <a:t>: attempt to use item before it is ready</a:t>
            </a:r>
          </a:p>
          <a:p>
            <a:pPr lvl="2">
              <a:lnSpc>
                <a:spcPct val="90000"/>
              </a:lnSpc>
            </a:pPr>
            <a:r>
              <a:rPr lang="en-US" sz="1800"/>
              <a:t>Instruction depends on result of prior instruction still in the pipeline</a:t>
            </a:r>
          </a:p>
          <a:p>
            <a:pPr lvl="1">
              <a:lnSpc>
                <a:spcPct val="90000"/>
              </a:lnSpc>
            </a:pPr>
            <a:r>
              <a:rPr lang="en-US" sz="2000">
                <a:solidFill>
                  <a:schemeClr val="accent2"/>
                </a:solidFill>
              </a:rPr>
              <a:t>Control hazard</a:t>
            </a:r>
            <a:r>
              <a:rPr lang="en-US" sz="2000"/>
              <a:t>: attempt to make a decision before condition is evaluated</a:t>
            </a:r>
          </a:p>
          <a:p>
            <a:pPr lvl="2">
              <a:lnSpc>
                <a:spcPct val="90000"/>
              </a:lnSpc>
            </a:pPr>
            <a:r>
              <a:rPr lang="en-US" sz="1800"/>
              <a:t>branch instructions</a:t>
            </a:r>
          </a:p>
          <a:p>
            <a:pPr>
              <a:lnSpc>
                <a:spcPct val="90000"/>
              </a:lnSpc>
            </a:pPr>
            <a:r>
              <a:rPr lang="en-US" sz="2400"/>
              <a:t>Hazards can always be resolved by waiting</a:t>
            </a:r>
          </a:p>
        </p:txBody>
      </p:sp>
      <p:sp>
        <p:nvSpPr>
          <p:cNvPr id="2" name="Slide Number Placeholder 1"/>
          <p:cNvSpPr>
            <a:spLocks noGrp="1"/>
          </p:cNvSpPr>
          <p:nvPr>
            <p:ph type="sldNum" sz="quarter" idx="4"/>
          </p:nvPr>
        </p:nvSpPr>
        <p:spPr/>
        <p:txBody>
          <a:bodyPr/>
          <a:lstStyle/>
          <a:p>
            <a:fld id="{CC2976BA-A1E0-3948-A6B4-B5BB26B47A07}" type="slidenum">
              <a:rPr lang="en-US" smtClean="0"/>
              <a:t>18</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0354" name="Rectangle 2"/>
          <p:cNvSpPr>
            <a:spLocks noGrp="1" noChangeArrowheads="1"/>
          </p:cNvSpPr>
          <p:nvPr>
            <p:ph type="title"/>
          </p:nvPr>
        </p:nvSpPr>
        <p:spPr>
          <a:xfrm>
            <a:off x="990600" y="228600"/>
            <a:ext cx="7162800" cy="1143000"/>
          </a:xfrm>
        </p:spPr>
        <p:txBody>
          <a:bodyPr lIns="90488" tIns="44450" rIns="90488" bIns="44450"/>
          <a:lstStyle/>
          <a:p>
            <a:pPr>
              <a:defRPr/>
            </a:pPr>
            <a:r>
              <a:rPr lang="en-US"/>
              <a:t>Visualizing Pipelining</a:t>
            </a:r>
            <a:endParaRPr lang="en-US" sz="2000">
              <a:solidFill>
                <a:schemeClr val="tx1"/>
              </a:solidFill>
              <a:effectLst>
                <a:outerShdw blurRad="38100" dist="38100" dir="2700000" algn="tl">
                  <a:srgbClr val="FFFFFF"/>
                </a:outerShdw>
              </a:effectLst>
            </a:endParaRPr>
          </a:p>
        </p:txBody>
      </p:sp>
      <p:sp>
        <p:nvSpPr>
          <p:cNvPr id="69635" name="Rectangle 3"/>
          <p:cNvSpPr>
            <a:spLocks noChangeArrowheads="1"/>
          </p:cNvSpPr>
          <p:nvPr/>
        </p:nvSpPr>
        <p:spPr bwMode="auto">
          <a:xfrm>
            <a:off x="519113" y="2209800"/>
            <a:ext cx="390525" cy="3598863"/>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b="1" i="1">
                <a:latin typeface="Comic Sans MS" charset="0"/>
              </a:rPr>
              <a:t>I</a:t>
            </a:r>
          </a:p>
          <a:p>
            <a:pPr algn="ctr"/>
            <a:r>
              <a:rPr lang="en-US" sz="1800" b="1" i="1">
                <a:latin typeface="Comic Sans MS" charset="0"/>
              </a:rPr>
              <a:t>n</a:t>
            </a:r>
          </a:p>
          <a:p>
            <a:pPr algn="ctr"/>
            <a:r>
              <a:rPr lang="en-US" sz="1800" b="1" i="1">
                <a:latin typeface="Comic Sans MS" charset="0"/>
              </a:rPr>
              <a:t>s</a:t>
            </a:r>
          </a:p>
          <a:p>
            <a:pPr algn="ctr"/>
            <a:r>
              <a:rPr lang="en-US" sz="1800" b="1" i="1">
                <a:latin typeface="Comic Sans MS" charset="0"/>
              </a:rPr>
              <a:t>t</a:t>
            </a:r>
          </a:p>
          <a:p>
            <a:pPr algn="ctr"/>
            <a:r>
              <a:rPr lang="en-US" sz="1800" b="1" i="1">
                <a:latin typeface="Comic Sans MS" charset="0"/>
              </a:rPr>
              <a:t>r.</a:t>
            </a:r>
          </a:p>
          <a:p>
            <a:pPr algn="ctr"/>
            <a:endParaRPr lang="en-US" sz="1800" b="1" i="1">
              <a:latin typeface="Comic Sans MS" charset="0"/>
            </a:endParaRPr>
          </a:p>
          <a:p>
            <a:pPr algn="ctr"/>
            <a:r>
              <a:rPr lang="en-US" sz="1800" b="1" i="1">
                <a:latin typeface="Comic Sans MS" charset="0"/>
              </a:rPr>
              <a:t>O</a:t>
            </a:r>
          </a:p>
          <a:p>
            <a:pPr algn="ctr"/>
            <a:r>
              <a:rPr lang="en-US" sz="1800" b="1" i="1">
                <a:latin typeface="Comic Sans MS" charset="0"/>
              </a:rPr>
              <a:t>r</a:t>
            </a:r>
          </a:p>
          <a:p>
            <a:pPr algn="ctr"/>
            <a:r>
              <a:rPr lang="en-US" sz="1800" b="1" i="1">
                <a:latin typeface="Comic Sans MS" charset="0"/>
              </a:rPr>
              <a:t>d</a:t>
            </a:r>
          </a:p>
          <a:p>
            <a:pPr algn="ctr"/>
            <a:r>
              <a:rPr lang="en-US" sz="1800" b="1" i="1">
                <a:latin typeface="Comic Sans MS" charset="0"/>
              </a:rPr>
              <a:t>e</a:t>
            </a:r>
          </a:p>
          <a:p>
            <a:pPr algn="ctr"/>
            <a:r>
              <a:rPr lang="en-US" sz="1800" b="1" i="1">
                <a:latin typeface="Comic Sans MS" charset="0"/>
              </a:rPr>
              <a:t>r</a:t>
            </a:r>
          </a:p>
        </p:txBody>
      </p:sp>
      <p:sp>
        <p:nvSpPr>
          <p:cNvPr id="69636" name="Line 4"/>
          <p:cNvSpPr>
            <a:spLocks noChangeShapeType="1"/>
          </p:cNvSpPr>
          <p:nvPr/>
        </p:nvSpPr>
        <p:spPr bwMode="auto">
          <a:xfrm>
            <a:off x="1066800" y="2286000"/>
            <a:ext cx="0" cy="30226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9637" name="Rectangle 5"/>
          <p:cNvSpPr>
            <a:spLocks noChangeArrowheads="1"/>
          </p:cNvSpPr>
          <p:nvPr/>
        </p:nvSpPr>
        <p:spPr bwMode="auto">
          <a:xfrm>
            <a:off x="3414713" y="1279525"/>
            <a:ext cx="2374900" cy="407988"/>
          </a:xfrm>
          <a:prstGeom prst="rect">
            <a:avLst/>
          </a:prstGeom>
          <a:solidFill>
            <a:schemeClr val="bg1"/>
          </a:solidFill>
          <a:ln w="12700">
            <a:noFill/>
            <a:miter lim="800000"/>
            <a:headEnd/>
            <a:tailEnd/>
          </a:ln>
        </p:spPr>
        <p:txBody>
          <a:bodyPr lIns="90488" tIns="44450" rIns="90488" bIns="44450">
            <a:prstTxWarp prst="textNoShape">
              <a:avLst/>
            </a:prstTxWarp>
            <a:spAutoFit/>
          </a:bodyPr>
          <a:lstStyle/>
          <a:p>
            <a:r>
              <a:rPr lang="en-US" sz="1800" i="1">
                <a:latin typeface="Comic Sans MS" charset="0"/>
              </a:rPr>
              <a:t>Time (clock cycles)</a:t>
            </a:r>
          </a:p>
        </p:txBody>
      </p:sp>
      <p:sp>
        <p:nvSpPr>
          <p:cNvPr id="69638" name="Rectangle 6"/>
          <p:cNvSpPr>
            <a:spLocks noChangeArrowheads="1"/>
          </p:cNvSpPr>
          <p:nvPr/>
        </p:nvSpPr>
        <p:spPr bwMode="auto">
          <a:xfrm>
            <a:off x="1257300" y="1314450"/>
            <a:ext cx="1447800" cy="285750"/>
          </a:xfrm>
          <a:prstGeom prst="rect">
            <a:avLst/>
          </a:prstGeom>
          <a:solidFill>
            <a:schemeClr val="bg1"/>
          </a:solidFill>
          <a:ln w="12700">
            <a:noFill/>
            <a:miter lim="800000"/>
            <a:headEnd/>
            <a:tailEnd/>
          </a:ln>
        </p:spPr>
        <p:txBody>
          <a:bodyPr wrap="none" anchor="ctr">
            <a:prstTxWarp prst="textNoShape">
              <a:avLst/>
            </a:prstTxWarp>
          </a:bodyPr>
          <a:lstStyle/>
          <a:p>
            <a:endParaRPr lang="en-US"/>
          </a:p>
        </p:txBody>
      </p:sp>
      <p:grpSp>
        <p:nvGrpSpPr>
          <p:cNvPr id="69639" name="Group 7"/>
          <p:cNvGrpSpPr>
            <a:grpSpLocks/>
          </p:cNvGrpSpPr>
          <p:nvPr/>
        </p:nvGrpSpPr>
        <p:grpSpPr bwMode="auto">
          <a:xfrm>
            <a:off x="1295400" y="1676400"/>
            <a:ext cx="6851650" cy="4572000"/>
            <a:chOff x="816" y="1056"/>
            <a:chExt cx="4316" cy="2880"/>
          </a:xfrm>
        </p:grpSpPr>
        <p:sp>
          <p:nvSpPr>
            <p:cNvPr id="69641" name="Line 8"/>
            <p:cNvSpPr>
              <a:spLocks noChangeShapeType="1"/>
            </p:cNvSpPr>
            <p:nvPr/>
          </p:nvSpPr>
          <p:spPr bwMode="auto">
            <a:xfrm>
              <a:off x="816" y="1056"/>
              <a:ext cx="4144" cy="12"/>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grpSp>
          <p:nvGrpSpPr>
            <p:cNvPr id="69642" name="Group 9"/>
            <p:cNvGrpSpPr>
              <a:grpSpLocks/>
            </p:cNvGrpSpPr>
            <p:nvPr/>
          </p:nvGrpSpPr>
          <p:grpSpPr bwMode="auto">
            <a:xfrm>
              <a:off x="1094" y="1440"/>
              <a:ext cx="2444" cy="441"/>
              <a:chOff x="1962" y="1200"/>
              <a:chExt cx="1910" cy="441"/>
            </a:xfrm>
          </p:grpSpPr>
          <p:grpSp>
            <p:nvGrpSpPr>
              <p:cNvPr id="69760" name="Group 10"/>
              <p:cNvGrpSpPr>
                <a:grpSpLocks noChangeAspect="1"/>
              </p:cNvGrpSpPr>
              <p:nvPr/>
            </p:nvGrpSpPr>
            <p:grpSpPr bwMode="auto">
              <a:xfrm>
                <a:off x="2429" y="1304"/>
                <a:ext cx="221" cy="233"/>
                <a:chOff x="1374" y="528"/>
                <a:chExt cx="480" cy="432"/>
              </a:xfrm>
            </p:grpSpPr>
            <p:grpSp>
              <p:nvGrpSpPr>
                <p:cNvPr id="69789" name="Group 11"/>
                <p:cNvGrpSpPr>
                  <a:grpSpLocks noChangeAspect="1"/>
                </p:cNvGrpSpPr>
                <p:nvPr/>
              </p:nvGrpSpPr>
              <p:grpSpPr bwMode="auto">
                <a:xfrm>
                  <a:off x="1374" y="528"/>
                  <a:ext cx="480" cy="432"/>
                  <a:chOff x="1392" y="528"/>
                  <a:chExt cx="480" cy="432"/>
                </a:xfrm>
              </p:grpSpPr>
              <p:sp>
                <p:nvSpPr>
                  <p:cNvPr id="69791" name="Rectangle 12"/>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792" name="Rectangle 13"/>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790" name="Text Box 14"/>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69761" name="Line 15"/>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762" name="Line 16"/>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63" name="Group 17"/>
              <p:cNvGrpSpPr>
                <a:grpSpLocks noChangeAspect="1"/>
              </p:cNvGrpSpPr>
              <p:nvPr/>
            </p:nvGrpSpPr>
            <p:grpSpPr bwMode="auto">
              <a:xfrm>
                <a:off x="2851" y="1235"/>
                <a:ext cx="199" cy="371"/>
                <a:chOff x="2991" y="411"/>
                <a:chExt cx="359" cy="768"/>
              </a:xfrm>
            </p:grpSpPr>
            <p:sp>
              <p:nvSpPr>
                <p:cNvPr id="69785" name="AutoShape 18"/>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69786" name="AutoShape 19"/>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69787" name="Freeform 20"/>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788" name="Text Box 21"/>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69764" name="Line 22"/>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765" name="Line 23"/>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66" name="Group 24"/>
              <p:cNvGrpSpPr>
                <a:grpSpLocks noChangeAspect="1"/>
              </p:cNvGrpSpPr>
              <p:nvPr/>
            </p:nvGrpSpPr>
            <p:grpSpPr bwMode="auto">
              <a:xfrm>
                <a:off x="3209" y="1305"/>
                <a:ext cx="275" cy="232"/>
                <a:chOff x="3853" y="576"/>
                <a:chExt cx="594" cy="480"/>
              </a:xfrm>
            </p:grpSpPr>
            <p:sp>
              <p:nvSpPr>
                <p:cNvPr id="69783" name="Rectangle 25"/>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784" name="Text Box 26"/>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69767" name="Freeform 27"/>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768" name="Line 28"/>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769" name="Line 29"/>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70" name="Group 30"/>
              <p:cNvGrpSpPr>
                <a:grpSpLocks noChangeAspect="1"/>
              </p:cNvGrpSpPr>
              <p:nvPr/>
            </p:nvGrpSpPr>
            <p:grpSpPr bwMode="auto">
              <a:xfrm>
                <a:off x="1962" y="1305"/>
                <a:ext cx="289" cy="232"/>
                <a:chOff x="1123" y="576"/>
                <a:chExt cx="624" cy="480"/>
              </a:xfrm>
            </p:grpSpPr>
            <p:sp>
              <p:nvSpPr>
                <p:cNvPr id="69781" name="Rectangle 31"/>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782" name="Text Box 32"/>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69771" name="Group 33"/>
              <p:cNvGrpSpPr>
                <a:grpSpLocks/>
              </p:cNvGrpSpPr>
              <p:nvPr/>
            </p:nvGrpSpPr>
            <p:grpSpPr bwMode="auto">
              <a:xfrm>
                <a:off x="2288" y="1200"/>
                <a:ext cx="1297" cy="441"/>
                <a:chOff x="2112" y="528"/>
                <a:chExt cx="2088" cy="681"/>
              </a:xfrm>
            </p:grpSpPr>
            <p:sp>
              <p:nvSpPr>
                <p:cNvPr id="69777" name="Rectangle 34"/>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78" name="Rectangle 35"/>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79" name="Rectangle 36"/>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80" name="Rectangle 37"/>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69772" name="Group 38"/>
              <p:cNvGrpSpPr>
                <a:grpSpLocks noChangeAspect="1"/>
              </p:cNvGrpSpPr>
              <p:nvPr/>
            </p:nvGrpSpPr>
            <p:grpSpPr bwMode="auto">
              <a:xfrm flipH="1">
                <a:off x="3649" y="1296"/>
                <a:ext cx="223" cy="233"/>
                <a:chOff x="1374" y="528"/>
                <a:chExt cx="480" cy="432"/>
              </a:xfrm>
            </p:grpSpPr>
            <p:grpSp>
              <p:nvGrpSpPr>
                <p:cNvPr id="69773" name="Group 39"/>
                <p:cNvGrpSpPr>
                  <a:grpSpLocks noChangeAspect="1"/>
                </p:cNvGrpSpPr>
                <p:nvPr/>
              </p:nvGrpSpPr>
              <p:grpSpPr bwMode="auto">
                <a:xfrm>
                  <a:off x="1374" y="528"/>
                  <a:ext cx="480" cy="432"/>
                  <a:chOff x="1392" y="528"/>
                  <a:chExt cx="480" cy="432"/>
                </a:xfrm>
              </p:grpSpPr>
              <p:sp>
                <p:nvSpPr>
                  <p:cNvPr id="69775" name="Rectangle 40"/>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776" name="Rectangle 41"/>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774" name="Text Box 42"/>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grpSp>
          <p:nvGrpSpPr>
            <p:cNvPr id="69643" name="Group 43"/>
            <p:cNvGrpSpPr>
              <a:grpSpLocks/>
            </p:cNvGrpSpPr>
            <p:nvPr/>
          </p:nvGrpSpPr>
          <p:grpSpPr bwMode="auto">
            <a:xfrm>
              <a:off x="1632" y="2016"/>
              <a:ext cx="2444" cy="441"/>
              <a:chOff x="1962" y="1200"/>
              <a:chExt cx="1910" cy="441"/>
            </a:xfrm>
          </p:grpSpPr>
          <p:grpSp>
            <p:nvGrpSpPr>
              <p:cNvPr id="69727" name="Group 44"/>
              <p:cNvGrpSpPr>
                <a:grpSpLocks noChangeAspect="1"/>
              </p:cNvGrpSpPr>
              <p:nvPr/>
            </p:nvGrpSpPr>
            <p:grpSpPr bwMode="auto">
              <a:xfrm>
                <a:off x="2429" y="1304"/>
                <a:ext cx="221" cy="233"/>
                <a:chOff x="1374" y="528"/>
                <a:chExt cx="480" cy="432"/>
              </a:xfrm>
            </p:grpSpPr>
            <p:grpSp>
              <p:nvGrpSpPr>
                <p:cNvPr id="69756" name="Group 45"/>
                <p:cNvGrpSpPr>
                  <a:grpSpLocks noChangeAspect="1"/>
                </p:cNvGrpSpPr>
                <p:nvPr/>
              </p:nvGrpSpPr>
              <p:grpSpPr bwMode="auto">
                <a:xfrm>
                  <a:off x="1374" y="528"/>
                  <a:ext cx="480" cy="432"/>
                  <a:chOff x="1392" y="528"/>
                  <a:chExt cx="480" cy="432"/>
                </a:xfrm>
              </p:grpSpPr>
              <p:sp>
                <p:nvSpPr>
                  <p:cNvPr id="69758" name="Rectangle 46"/>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759" name="Rectangle 47"/>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757" name="Text Box 48"/>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69728" name="Line 49"/>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729" name="Line 50"/>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30" name="Group 51"/>
              <p:cNvGrpSpPr>
                <a:grpSpLocks noChangeAspect="1"/>
              </p:cNvGrpSpPr>
              <p:nvPr/>
            </p:nvGrpSpPr>
            <p:grpSpPr bwMode="auto">
              <a:xfrm>
                <a:off x="2851" y="1235"/>
                <a:ext cx="199" cy="371"/>
                <a:chOff x="2991" y="411"/>
                <a:chExt cx="359" cy="768"/>
              </a:xfrm>
            </p:grpSpPr>
            <p:sp>
              <p:nvSpPr>
                <p:cNvPr id="69752" name="AutoShape 52"/>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69753" name="AutoShape 53"/>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69754" name="Freeform 54"/>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755" name="Text Box 55"/>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69731" name="Line 56"/>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732" name="Line 57"/>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33" name="Group 58"/>
              <p:cNvGrpSpPr>
                <a:grpSpLocks noChangeAspect="1"/>
              </p:cNvGrpSpPr>
              <p:nvPr/>
            </p:nvGrpSpPr>
            <p:grpSpPr bwMode="auto">
              <a:xfrm>
                <a:off x="3209" y="1305"/>
                <a:ext cx="275" cy="232"/>
                <a:chOff x="3853" y="576"/>
                <a:chExt cx="594" cy="480"/>
              </a:xfrm>
            </p:grpSpPr>
            <p:sp>
              <p:nvSpPr>
                <p:cNvPr id="69750" name="Rectangle 59"/>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751" name="Text Box 60"/>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69734" name="Freeform 61"/>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735" name="Line 62"/>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736" name="Line 63"/>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37" name="Group 64"/>
              <p:cNvGrpSpPr>
                <a:grpSpLocks noChangeAspect="1"/>
              </p:cNvGrpSpPr>
              <p:nvPr/>
            </p:nvGrpSpPr>
            <p:grpSpPr bwMode="auto">
              <a:xfrm>
                <a:off x="1962" y="1305"/>
                <a:ext cx="289" cy="232"/>
                <a:chOff x="1123" y="576"/>
                <a:chExt cx="624" cy="480"/>
              </a:xfrm>
            </p:grpSpPr>
            <p:sp>
              <p:nvSpPr>
                <p:cNvPr id="69748" name="Rectangle 65"/>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749" name="Text Box 66"/>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69738" name="Group 67"/>
              <p:cNvGrpSpPr>
                <a:grpSpLocks/>
              </p:cNvGrpSpPr>
              <p:nvPr/>
            </p:nvGrpSpPr>
            <p:grpSpPr bwMode="auto">
              <a:xfrm>
                <a:off x="2288" y="1200"/>
                <a:ext cx="1297" cy="441"/>
                <a:chOff x="2112" y="528"/>
                <a:chExt cx="2088" cy="681"/>
              </a:xfrm>
            </p:grpSpPr>
            <p:sp>
              <p:nvSpPr>
                <p:cNvPr id="69744" name="Rectangle 68"/>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45" name="Rectangle 69"/>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46" name="Rectangle 70"/>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47" name="Rectangle 71"/>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69739" name="Group 72"/>
              <p:cNvGrpSpPr>
                <a:grpSpLocks noChangeAspect="1"/>
              </p:cNvGrpSpPr>
              <p:nvPr/>
            </p:nvGrpSpPr>
            <p:grpSpPr bwMode="auto">
              <a:xfrm flipH="1">
                <a:off x="3649" y="1296"/>
                <a:ext cx="223" cy="233"/>
                <a:chOff x="1374" y="528"/>
                <a:chExt cx="480" cy="432"/>
              </a:xfrm>
            </p:grpSpPr>
            <p:grpSp>
              <p:nvGrpSpPr>
                <p:cNvPr id="69740" name="Group 73"/>
                <p:cNvGrpSpPr>
                  <a:grpSpLocks noChangeAspect="1"/>
                </p:cNvGrpSpPr>
                <p:nvPr/>
              </p:nvGrpSpPr>
              <p:grpSpPr bwMode="auto">
                <a:xfrm>
                  <a:off x="1374" y="528"/>
                  <a:ext cx="480" cy="432"/>
                  <a:chOff x="1392" y="528"/>
                  <a:chExt cx="480" cy="432"/>
                </a:xfrm>
              </p:grpSpPr>
              <p:sp>
                <p:nvSpPr>
                  <p:cNvPr id="69742" name="Rectangle 74"/>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743" name="Rectangle 75"/>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741" name="Text Box 76"/>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grpSp>
          <p:nvGrpSpPr>
            <p:cNvPr id="69644" name="Group 77"/>
            <p:cNvGrpSpPr>
              <a:grpSpLocks/>
            </p:cNvGrpSpPr>
            <p:nvPr/>
          </p:nvGrpSpPr>
          <p:grpSpPr bwMode="auto">
            <a:xfrm>
              <a:off x="2160" y="2544"/>
              <a:ext cx="2444" cy="441"/>
              <a:chOff x="1962" y="1200"/>
              <a:chExt cx="1910" cy="441"/>
            </a:xfrm>
          </p:grpSpPr>
          <p:grpSp>
            <p:nvGrpSpPr>
              <p:cNvPr id="69694" name="Group 78"/>
              <p:cNvGrpSpPr>
                <a:grpSpLocks noChangeAspect="1"/>
              </p:cNvGrpSpPr>
              <p:nvPr/>
            </p:nvGrpSpPr>
            <p:grpSpPr bwMode="auto">
              <a:xfrm>
                <a:off x="2429" y="1304"/>
                <a:ext cx="221" cy="233"/>
                <a:chOff x="1374" y="528"/>
                <a:chExt cx="480" cy="432"/>
              </a:xfrm>
            </p:grpSpPr>
            <p:grpSp>
              <p:nvGrpSpPr>
                <p:cNvPr id="69723" name="Group 79"/>
                <p:cNvGrpSpPr>
                  <a:grpSpLocks noChangeAspect="1"/>
                </p:cNvGrpSpPr>
                <p:nvPr/>
              </p:nvGrpSpPr>
              <p:grpSpPr bwMode="auto">
                <a:xfrm>
                  <a:off x="1374" y="528"/>
                  <a:ext cx="480" cy="432"/>
                  <a:chOff x="1392" y="528"/>
                  <a:chExt cx="480" cy="432"/>
                </a:xfrm>
              </p:grpSpPr>
              <p:sp>
                <p:nvSpPr>
                  <p:cNvPr id="69725" name="Rectangle 80"/>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726" name="Rectangle 81"/>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724" name="Text Box 82"/>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69695" name="Line 83"/>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696" name="Line 84"/>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697" name="Group 85"/>
              <p:cNvGrpSpPr>
                <a:grpSpLocks noChangeAspect="1"/>
              </p:cNvGrpSpPr>
              <p:nvPr/>
            </p:nvGrpSpPr>
            <p:grpSpPr bwMode="auto">
              <a:xfrm>
                <a:off x="2851" y="1235"/>
                <a:ext cx="199" cy="371"/>
                <a:chOff x="2991" y="411"/>
                <a:chExt cx="359" cy="768"/>
              </a:xfrm>
            </p:grpSpPr>
            <p:sp>
              <p:nvSpPr>
                <p:cNvPr id="69719" name="AutoShape 86"/>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69720" name="AutoShape 87"/>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69721" name="Freeform 88"/>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722" name="Text Box 89"/>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69698" name="Line 90"/>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699" name="Line 91"/>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00" name="Group 92"/>
              <p:cNvGrpSpPr>
                <a:grpSpLocks noChangeAspect="1"/>
              </p:cNvGrpSpPr>
              <p:nvPr/>
            </p:nvGrpSpPr>
            <p:grpSpPr bwMode="auto">
              <a:xfrm>
                <a:off x="3209" y="1305"/>
                <a:ext cx="275" cy="232"/>
                <a:chOff x="3853" y="576"/>
                <a:chExt cx="594" cy="480"/>
              </a:xfrm>
            </p:grpSpPr>
            <p:sp>
              <p:nvSpPr>
                <p:cNvPr id="69717" name="Rectangle 93"/>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718" name="Text Box 94"/>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69701" name="Freeform 95"/>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702" name="Line 96"/>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703" name="Line 97"/>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04" name="Group 98"/>
              <p:cNvGrpSpPr>
                <a:grpSpLocks noChangeAspect="1"/>
              </p:cNvGrpSpPr>
              <p:nvPr/>
            </p:nvGrpSpPr>
            <p:grpSpPr bwMode="auto">
              <a:xfrm>
                <a:off x="1962" y="1305"/>
                <a:ext cx="289" cy="232"/>
                <a:chOff x="1123" y="576"/>
                <a:chExt cx="624" cy="480"/>
              </a:xfrm>
            </p:grpSpPr>
            <p:sp>
              <p:nvSpPr>
                <p:cNvPr id="69715" name="Rectangle 99"/>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716" name="Text Box 100"/>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69705" name="Group 101"/>
              <p:cNvGrpSpPr>
                <a:grpSpLocks/>
              </p:cNvGrpSpPr>
              <p:nvPr/>
            </p:nvGrpSpPr>
            <p:grpSpPr bwMode="auto">
              <a:xfrm>
                <a:off x="2288" y="1200"/>
                <a:ext cx="1297" cy="441"/>
                <a:chOff x="2112" y="528"/>
                <a:chExt cx="2088" cy="681"/>
              </a:xfrm>
            </p:grpSpPr>
            <p:sp>
              <p:nvSpPr>
                <p:cNvPr id="69711" name="Rectangle 102"/>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12" name="Rectangle 103"/>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13" name="Rectangle 104"/>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14" name="Rectangle 105"/>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69706" name="Group 106"/>
              <p:cNvGrpSpPr>
                <a:grpSpLocks noChangeAspect="1"/>
              </p:cNvGrpSpPr>
              <p:nvPr/>
            </p:nvGrpSpPr>
            <p:grpSpPr bwMode="auto">
              <a:xfrm flipH="1">
                <a:off x="3649" y="1296"/>
                <a:ext cx="223" cy="233"/>
                <a:chOff x="1374" y="528"/>
                <a:chExt cx="480" cy="432"/>
              </a:xfrm>
            </p:grpSpPr>
            <p:grpSp>
              <p:nvGrpSpPr>
                <p:cNvPr id="69707" name="Group 107"/>
                <p:cNvGrpSpPr>
                  <a:grpSpLocks noChangeAspect="1"/>
                </p:cNvGrpSpPr>
                <p:nvPr/>
              </p:nvGrpSpPr>
              <p:grpSpPr bwMode="auto">
                <a:xfrm>
                  <a:off x="1374" y="528"/>
                  <a:ext cx="480" cy="432"/>
                  <a:chOff x="1392" y="528"/>
                  <a:chExt cx="480" cy="432"/>
                </a:xfrm>
              </p:grpSpPr>
              <p:sp>
                <p:nvSpPr>
                  <p:cNvPr id="69709" name="Rectangle 108"/>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710" name="Rectangle 109"/>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708" name="Text Box 110"/>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grpSp>
          <p:nvGrpSpPr>
            <p:cNvPr id="69645" name="Group 111"/>
            <p:cNvGrpSpPr>
              <a:grpSpLocks/>
            </p:cNvGrpSpPr>
            <p:nvPr/>
          </p:nvGrpSpPr>
          <p:grpSpPr bwMode="auto">
            <a:xfrm>
              <a:off x="2688" y="3072"/>
              <a:ext cx="2444" cy="441"/>
              <a:chOff x="1962" y="1200"/>
              <a:chExt cx="1910" cy="441"/>
            </a:xfrm>
          </p:grpSpPr>
          <p:grpSp>
            <p:nvGrpSpPr>
              <p:cNvPr id="69661" name="Group 112"/>
              <p:cNvGrpSpPr>
                <a:grpSpLocks noChangeAspect="1"/>
              </p:cNvGrpSpPr>
              <p:nvPr/>
            </p:nvGrpSpPr>
            <p:grpSpPr bwMode="auto">
              <a:xfrm>
                <a:off x="2429" y="1304"/>
                <a:ext cx="221" cy="233"/>
                <a:chOff x="1374" y="528"/>
                <a:chExt cx="480" cy="432"/>
              </a:xfrm>
            </p:grpSpPr>
            <p:grpSp>
              <p:nvGrpSpPr>
                <p:cNvPr id="69690" name="Group 113"/>
                <p:cNvGrpSpPr>
                  <a:grpSpLocks noChangeAspect="1"/>
                </p:cNvGrpSpPr>
                <p:nvPr/>
              </p:nvGrpSpPr>
              <p:grpSpPr bwMode="auto">
                <a:xfrm>
                  <a:off x="1374" y="528"/>
                  <a:ext cx="480" cy="432"/>
                  <a:chOff x="1392" y="528"/>
                  <a:chExt cx="480" cy="432"/>
                </a:xfrm>
              </p:grpSpPr>
              <p:sp>
                <p:nvSpPr>
                  <p:cNvPr id="69692" name="Rectangle 114"/>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693" name="Rectangle 115"/>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691" name="Text Box 116"/>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69662" name="Line 117"/>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663" name="Line 118"/>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664" name="Group 119"/>
              <p:cNvGrpSpPr>
                <a:grpSpLocks noChangeAspect="1"/>
              </p:cNvGrpSpPr>
              <p:nvPr/>
            </p:nvGrpSpPr>
            <p:grpSpPr bwMode="auto">
              <a:xfrm>
                <a:off x="2851" y="1235"/>
                <a:ext cx="199" cy="371"/>
                <a:chOff x="2991" y="411"/>
                <a:chExt cx="359" cy="768"/>
              </a:xfrm>
            </p:grpSpPr>
            <p:sp>
              <p:nvSpPr>
                <p:cNvPr id="69686" name="AutoShape 120"/>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69687" name="AutoShape 121"/>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69688" name="Freeform 122"/>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689" name="Text Box 123"/>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69665" name="Line 124"/>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666" name="Line 125"/>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667" name="Group 126"/>
              <p:cNvGrpSpPr>
                <a:grpSpLocks noChangeAspect="1"/>
              </p:cNvGrpSpPr>
              <p:nvPr/>
            </p:nvGrpSpPr>
            <p:grpSpPr bwMode="auto">
              <a:xfrm>
                <a:off x="3209" y="1305"/>
                <a:ext cx="275" cy="232"/>
                <a:chOff x="3853" y="576"/>
                <a:chExt cx="594" cy="480"/>
              </a:xfrm>
            </p:grpSpPr>
            <p:sp>
              <p:nvSpPr>
                <p:cNvPr id="69684" name="Rectangle 127"/>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685" name="Text Box 128"/>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69668" name="Freeform 129"/>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669" name="Line 130"/>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670" name="Line 131"/>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671" name="Group 132"/>
              <p:cNvGrpSpPr>
                <a:grpSpLocks noChangeAspect="1"/>
              </p:cNvGrpSpPr>
              <p:nvPr/>
            </p:nvGrpSpPr>
            <p:grpSpPr bwMode="auto">
              <a:xfrm>
                <a:off x="1962" y="1305"/>
                <a:ext cx="289" cy="232"/>
                <a:chOff x="1123" y="576"/>
                <a:chExt cx="624" cy="480"/>
              </a:xfrm>
            </p:grpSpPr>
            <p:sp>
              <p:nvSpPr>
                <p:cNvPr id="69682" name="Rectangle 133"/>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683" name="Text Box 134"/>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69672" name="Group 135"/>
              <p:cNvGrpSpPr>
                <a:grpSpLocks/>
              </p:cNvGrpSpPr>
              <p:nvPr/>
            </p:nvGrpSpPr>
            <p:grpSpPr bwMode="auto">
              <a:xfrm>
                <a:off x="2288" y="1200"/>
                <a:ext cx="1297" cy="441"/>
                <a:chOff x="2112" y="528"/>
                <a:chExt cx="2088" cy="681"/>
              </a:xfrm>
            </p:grpSpPr>
            <p:sp>
              <p:nvSpPr>
                <p:cNvPr id="69678" name="Rectangle 136"/>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679" name="Rectangle 137"/>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680" name="Rectangle 138"/>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681" name="Rectangle 139"/>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69673" name="Group 140"/>
              <p:cNvGrpSpPr>
                <a:grpSpLocks noChangeAspect="1"/>
              </p:cNvGrpSpPr>
              <p:nvPr/>
            </p:nvGrpSpPr>
            <p:grpSpPr bwMode="auto">
              <a:xfrm flipH="1">
                <a:off x="3649" y="1296"/>
                <a:ext cx="223" cy="233"/>
                <a:chOff x="1374" y="528"/>
                <a:chExt cx="480" cy="432"/>
              </a:xfrm>
            </p:grpSpPr>
            <p:grpSp>
              <p:nvGrpSpPr>
                <p:cNvPr id="69674" name="Group 141"/>
                <p:cNvGrpSpPr>
                  <a:grpSpLocks noChangeAspect="1"/>
                </p:cNvGrpSpPr>
                <p:nvPr/>
              </p:nvGrpSpPr>
              <p:grpSpPr bwMode="auto">
                <a:xfrm>
                  <a:off x="1374" y="528"/>
                  <a:ext cx="480" cy="432"/>
                  <a:chOff x="1392" y="528"/>
                  <a:chExt cx="480" cy="432"/>
                </a:xfrm>
              </p:grpSpPr>
              <p:sp>
                <p:nvSpPr>
                  <p:cNvPr id="69676" name="Rectangle 142"/>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677" name="Rectangle 143"/>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675" name="Text Box 144"/>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sp>
          <p:nvSpPr>
            <p:cNvPr id="69646" name="Line 145"/>
            <p:cNvSpPr>
              <a:spLocks noChangeShapeType="1"/>
            </p:cNvSpPr>
            <p:nvPr/>
          </p:nvSpPr>
          <p:spPr bwMode="auto">
            <a:xfrm>
              <a:off x="1536"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47" name="Line 146"/>
            <p:cNvSpPr>
              <a:spLocks noChangeShapeType="1"/>
            </p:cNvSpPr>
            <p:nvPr/>
          </p:nvSpPr>
          <p:spPr bwMode="auto">
            <a:xfrm>
              <a:off x="2064"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48" name="Line 147"/>
            <p:cNvSpPr>
              <a:spLocks noChangeShapeType="1"/>
            </p:cNvSpPr>
            <p:nvPr/>
          </p:nvSpPr>
          <p:spPr bwMode="auto">
            <a:xfrm>
              <a:off x="2592"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49" name="Line 148"/>
            <p:cNvSpPr>
              <a:spLocks noChangeShapeType="1"/>
            </p:cNvSpPr>
            <p:nvPr/>
          </p:nvSpPr>
          <p:spPr bwMode="auto">
            <a:xfrm>
              <a:off x="3696"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50" name="Line 149"/>
            <p:cNvSpPr>
              <a:spLocks noChangeShapeType="1"/>
            </p:cNvSpPr>
            <p:nvPr/>
          </p:nvSpPr>
          <p:spPr bwMode="auto">
            <a:xfrm>
              <a:off x="3120"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51" name="Line 150"/>
            <p:cNvSpPr>
              <a:spLocks noChangeShapeType="1"/>
            </p:cNvSpPr>
            <p:nvPr/>
          </p:nvSpPr>
          <p:spPr bwMode="auto">
            <a:xfrm>
              <a:off x="4224"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52" name="Line 151"/>
            <p:cNvSpPr>
              <a:spLocks noChangeShapeType="1"/>
            </p:cNvSpPr>
            <p:nvPr/>
          </p:nvSpPr>
          <p:spPr bwMode="auto">
            <a:xfrm>
              <a:off x="4752"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53" name="Line 152"/>
            <p:cNvSpPr>
              <a:spLocks noChangeShapeType="1"/>
            </p:cNvSpPr>
            <p:nvPr/>
          </p:nvSpPr>
          <p:spPr bwMode="auto">
            <a:xfrm>
              <a:off x="1008"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54" name="Text Box 153"/>
            <p:cNvSpPr txBox="1">
              <a:spLocks noChangeArrowheads="1"/>
            </p:cNvSpPr>
            <p:nvPr/>
          </p:nvSpPr>
          <p:spPr bwMode="auto">
            <a:xfrm>
              <a:off x="987" y="1156"/>
              <a:ext cx="572" cy="236"/>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1</a:t>
              </a:r>
              <a:endParaRPr lang="en-US" sz="1600">
                <a:latin typeface="Comic Sans MS" charset="0"/>
              </a:endParaRPr>
            </a:p>
          </p:txBody>
        </p:sp>
        <p:sp>
          <p:nvSpPr>
            <p:cNvPr id="69655" name="Text Box 154"/>
            <p:cNvSpPr txBox="1">
              <a:spLocks noChangeArrowheads="1"/>
            </p:cNvSpPr>
            <p:nvPr/>
          </p:nvSpPr>
          <p:spPr bwMode="auto">
            <a:xfrm>
              <a:off x="1501" y="1156"/>
              <a:ext cx="572" cy="236"/>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2</a:t>
              </a:r>
              <a:endParaRPr lang="en-US" sz="1600">
                <a:latin typeface="Comic Sans MS" charset="0"/>
              </a:endParaRPr>
            </a:p>
          </p:txBody>
        </p:sp>
        <p:sp>
          <p:nvSpPr>
            <p:cNvPr id="69656" name="Text Box 155"/>
            <p:cNvSpPr txBox="1">
              <a:spLocks noChangeArrowheads="1"/>
            </p:cNvSpPr>
            <p:nvPr/>
          </p:nvSpPr>
          <p:spPr bwMode="auto">
            <a:xfrm>
              <a:off x="2046" y="1156"/>
              <a:ext cx="572" cy="236"/>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3</a:t>
              </a:r>
              <a:endParaRPr lang="en-US" sz="1600">
                <a:latin typeface="Comic Sans MS" charset="0"/>
              </a:endParaRPr>
            </a:p>
          </p:txBody>
        </p:sp>
        <p:sp>
          <p:nvSpPr>
            <p:cNvPr id="69657" name="Text Box 156"/>
            <p:cNvSpPr txBox="1">
              <a:spLocks noChangeArrowheads="1"/>
            </p:cNvSpPr>
            <p:nvPr/>
          </p:nvSpPr>
          <p:spPr bwMode="auto">
            <a:xfrm>
              <a:off x="2581" y="1156"/>
              <a:ext cx="572" cy="236"/>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4</a:t>
              </a:r>
              <a:endParaRPr lang="en-US" sz="1600">
                <a:latin typeface="Comic Sans MS" charset="0"/>
              </a:endParaRPr>
            </a:p>
          </p:txBody>
        </p:sp>
        <p:sp>
          <p:nvSpPr>
            <p:cNvPr id="69658" name="Text Box 157"/>
            <p:cNvSpPr txBox="1">
              <a:spLocks noChangeArrowheads="1"/>
            </p:cNvSpPr>
            <p:nvPr/>
          </p:nvSpPr>
          <p:spPr bwMode="auto">
            <a:xfrm>
              <a:off x="3673" y="1156"/>
              <a:ext cx="572" cy="236"/>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6</a:t>
              </a:r>
              <a:endParaRPr lang="en-US" sz="1600">
                <a:latin typeface="Comic Sans MS" charset="0"/>
              </a:endParaRPr>
            </a:p>
          </p:txBody>
        </p:sp>
        <p:sp>
          <p:nvSpPr>
            <p:cNvPr id="69659" name="Text Box 158"/>
            <p:cNvSpPr txBox="1">
              <a:spLocks noChangeArrowheads="1"/>
            </p:cNvSpPr>
            <p:nvPr/>
          </p:nvSpPr>
          <p:spPr bwMode="auto">
            <a:xfrm>
              <a:off x="4201" y="1156"/>
              <a:ext cx="572" cy="236"/>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7</a:t>
              </a:r>
              <a:endParaRPr lang="en-US" sz="1600">
                <a:latin typeface="Comic Sans MS" charset="0"/>
              </a:endParaRPr>
            </a:p>
          </p:txBody>
        </p:sp>
        <p:sp>
          <p:nvSpPr>
            <p:cNvPr id="69660" name="Text Box 159"/>
            <p:cNvSpPr txBox="1">
              <a:spLocks noChangeArrowheads="1"/>
            </p:cNvSpPr>
            <p:nvPr/>
          </p:nvSpPr>
          <p:spPr bwMode="auto">
            <a:xfrm>
              <a:off x="3097" y="1156"/>
              <a:ext cx="572" cy="236"/>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5</a:t>
              </a:r>
              <a:endParaRPr lang="en-US" sz="1600">
                <a:latin typeface="Comic Sans MS" charset="0"/>
              </a:endParaRPr>
            </a:p>
          </p:txBody>
        </p:sp>
      </p:grpSp>
      <p:sp>
        <p:nvSpPr>
          <p:cNvPr id="69640" name="Text Box 160"/>
          <p:cNvSpPr txBox="1">
            <a:spLocks noChangeArrowheads="1"/>
          </p:cNvSpPr>
          <p:nvPr/>
        </p:nvSpPr>
        <p:spPr bwMode="auto">
          <a:xfrm>
            <a:off x="7972425" y="6702425"/>
            <a:ext cx="117157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David Culler</a:t>
            </a:r>
            <a:endParaRPr lang="en-US">
              <a:latin typeface="Times New Roman" charset="0"/>
            </a:endParaRPr>
          </a:p>
        </p:txBody>
      </p:sp>
      <p:sp>
        <p:nvSpPr>
          <p:cNvPr id="2" name="Slide Number Placeholder 1"/>
          <p:cNvSpPr>
            <a:spLocks noGrp="1"/>
          </p:cNvSpPr>
          <p:nvPr>
            <p:ph type="sldNum" sz="quarter" idx="4"/>
          </p:nvPr>
        </p:nvSpPr>
        <p:spPr/>
        <p:txBody>
          <a:bodyPr/>
          <a:lstStyle/>
          <a:p>
            <a:fld id="{CC2976BA-A1E0-3948-A6B4-B5BB26B47A07}" type="slidenum">
              <a:rPr lang="en-US" smtClean="0"/>
              <a:t>19</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9776" name="Rectangle 144"/>
          <p:cNvSpPr>
            <a:spLocks noGrp="1" noChangeArrowheads="1"/>
          </p:cNvSpPr>
          <p:nvPr>
            <p:ph type="title"/>
          </p:nvPr>
        </p:nvSpPr>
        <p:spPr/>
        <p:txBody>
          <a:bodyPr/>
          <a:lstStyle/>
          <a:p>
            <a:r>
              <a:rPr lang="en-US" smtClean="0"/>
              <a:t>Sequential Laundry</a:t>
            </a:r>
            <a:endParaRPr lang="en-US"/>
          </a:p>
        </p:txBody>
      </p:sp>
      <p:sp>
        <p:nvSpPr>
          <p:cNvPr id="34818" name="Rectangle 2"/>
          <p:cNvSpPr>
            <a:spLocks noGrp="1" noChangeArrowheads="1"/>
          </p:cNvSpPr>
          <p:nvPr>
            <p:ph type="body" idx="4294967295"/>
          </p:nvPr>
        </p:nvSpPr>
        <p:spPr>
          <a:xfrm>
            <a:off x="0" y="5562600"/>
            <a:ext cx="7924800" cy="1085850"/>
          </a:xfrm>
          <a:noFill/>
        </p:spPr>
        <p:txBody>
          <a:bodyPr lIns="63500" tIns="25400" rIns="63500" bIns="25400">
            <a:spAutoFit/>
          </a:bodyPr>
          <a:lstStyle/>
          <a:p>
            <a:pPr marL="203200" indent="-203200"/>
            <a:r>
              <a:rPr lang="en-US" sz="1600" dirty="0"/>
              <a:t> Washer takes 30 min, Dryer takes 40 min, folding takes 20 min</a:t>
            </a:r>
          </a:p>
          <a:p>
            <a:pPr marL="203200" indent="-203200"/>
            <a:r>
              <a:rPr lang="en-US" sz="1600" dirty="0"/>
              <a:t> Sequential laundry takes 6 hours for 4 loads</a:t>
            </a:r>
          </a:p>
          <a:p>
            <a:pPr marL="203200" indent="-203200"/>
            <a:r>
              <a:rPr lang="en-US" sz="1600" dirty="0">
                <a:solidFill>
                  <a:schemeClr val="accent2"/>
                </a:solidFill>
              </a:rPr>
              <a:t> If they learned pipelining, how long would laundry take?</a:t>
            </a:r>
            <a:r>
              <a:rPr lang="en-US" sz="1600" dirty="0"/>
              <a:t> </a:t>
            </a:r>
          </a:p>
        </p:txBody>
      </p:sp>
      <p:sp>
        <p:nvSpPr>
          <p:cNvPr id="34819" name="Rectangle 3"/>
          <p:cNvSpPr>
            <a:spLocks noChangeArrowheads="1"/>
          </p:cNvSpPr>
          <p:nvPr/>
        </p:nvSpPr>
        <p:spPr bwMode="auto">
          <a:xfrm>
            <a:off x="13271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30</a:t>
            </a:r>
          </a:p>
        </p:txBody>
      </p:sp>
      <p:grpSp>
        <p:nvGrpSpPr>
          <p:cNvPr id="34820" name="Group 4"/>
          <p:cNvGrpSpPr>
            <a:grpSpLocks/>
          </p:cNvGrpSpPr>
          <p:nvPr/>
        </p:nvGrpSpPr>
        <p:grpSpPr bwMode="auto">
          <a:xfrm>
            <a:off x="1360488" y="1893888"/>
            <a:ext cx="1498600" cy="0"/>
            <a:chOff x="952" y="1400"/>
            <a:chExt cx="944" cy="0"/>
          </a:xfrm>
        </p:grpSpPr>
        <p:sp>
          <p:nvSpPr>
            <p:cNvPr id="34958" name="Line 5"/>
            <p:cNvSpPr>
              <a:spLocks noChangeShapeType="1"/>
            </p:cNvSpPr>
            <p:nvPr/>
          </p:nvSpPr>
          <p:spPr bwMode="auto">
            <a:xfrm>
              <a:off x="952" y="1400"/>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4959" name="Line 6"/>
            <p:cNvSpPr>
              <a:spLocks noChangeShapeType="1"/>
            </p:cNvSpPr>
            <p:nvPr/>
          </p:nvSpPr>
          <p:spPr bwMode="auto">
            <a:xfrm>
              <a:off x="1280"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4960" name="Line 7"/>
            <p:cNvSpPr>
              <a:spLocks noChangeShapeType="1"/>
            </p:cNvSpPr>
            <p:nvPr/>
          </p:nvSpPr>
          <p:spPr bwMode="auto">
            <a:xfrm>
              <a:off x="1680" y="1400"/>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grpSp>
      <p:sp>
        <p:nvSpPr>
          <p:cNvPr id="34821" name="Rectangle 8"/>
          <p:cNvSpPr>
            <a:spLocks noChangeArrowheads="1"/>
          </p:cNvSpPr>
          <p:nvPr/>
        </p:nvSpPr>
        <p:spPr bwMode="auto">
          <a:xfrm>
            <a:off x="19113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4822" name="Rectangle 9"/>
          <p:cNvSpPr>
            <a:spLocks noChangeArrowheads="1"/>
          </p:cNvSpPr>
          <p:nvPr/>
        </p:nvSpPr>
        <p:spPr bwMode="auto">
          <a:xfrm>
            <a:off x="24320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20</a:t>
            </a:r>
          </a:p>
        </p:txBody>
      </p:sp>
      <p:sp>
        <p:nvSpPr>
          <p:cNvPr id="34823" name="Line 10"/>
          <p:cNvSpPr>
            <a:spLocks noChangeShapeType="1"/>
          </p:cNvSpPr>
          <p:nvPr/>
        </p:nvSpPr>
        <p:spPr bwMode="auto">
          <a:xfrm>
            <a:off x="18557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24" name="Line 11"/>
          <p:cNvSpPr>
            <a:spLocks noChangeShapeType="1"/>
          </p:cNvSpPr>
          <p:nvPr/>
        </p:nvSpPr>
        <p:spPr bwMode="auto">
          <a:xfrm>
            <a:off x="24907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25" name="Line 12"/>
          <p:cNvSpPr>
            <a:spLocks noChangeShapeType="1"/>
          </p:cNvSpPr>
          <p:nvPr/>
        </p:nvSpPr>
        <p:spPr bwMode="auto">
          <a:xfrm>
            <a:off x="28971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26" name="Rectangle 13"/>
          <p:cNvSpPr>
            <a:spLocks noChangeArrowheads="1"/>
          </p:cNvSpPr>
          <p:nvPr/>
        </p:nvSpPr>
        <p:spPr bwMode="auto">
          <a:xfrm>
            <a:off x="29019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30</a:t>
            </a:r>
          </a:p>
        </p:txBody>
      </p:sp>
      <p:grpSp>
        <p:nvGrpSpPr>
          <p:cNvPr id="34827" name="Group 14"/>
          <p:cNvGrpSpPr>
            <a:grpSpLocks/>
          </p:cNvGrpSpPr>
          <p:nvPr/>
        </p:nvGrpSpPr>
        <p:grpSpPr bwMode="auto">
          <a:xfrm>
            <a:off x="2935288" y="1893888"/>
            <a:ext cx="1498600" cy="0"/>
            <a:chOff x="1944" y="1400"/>
            <a:chExt cx="944" cy="0"/>
          </a:xfrm>
        </p:grpSpPr>
        <p:sp>
          <p:nvSpPr>
            <p:cNvPr id="34955" name="Line 15"/>
            <p:cNvSpPr>
              <a:spLocks noChangeShapeType="1"/>
            </p:cNvSpPr>
            <p:nvPr/>
          </p:nvSpPr>
          <p:spPr bwMode="auto">
            <a:xfrm>
              <a:off x="1944" y="1400"/>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4956" name="Line 16"/>
            <p:cNvSpPr>
              <a:spLocks noChangeShapeType="1"/>
            </p:cNvSpPr>
            <p:nvPr/>
          </p:nvSpPr>
          <p:spPr bwMode="auto">
            <a:xfrm>
              <a:off x="2272"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4957" name="Line 17"/>
            <p:cNvSpPr>
              <a:spLocks noChangeShapeType="1"/>
            </p:cNvSpPr>
            <p:nvPr/>
          </p:nvSpPr>
          <p:spPr bwMode="auto">
            <a:xfrm>
              <a:off x="2672" y="1400"/>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grpSp>
      <p:sp>
        <p:nvSpPr>
          <p:cNvPr id="34828" name="Rectangle 18"/>
          <p:cNvSpPr>
            <a:spLocks noChangeArrowheads="1"/>
          </p:cNvSpPr>
          <p:nvPr/>
        </p:nvSpPr>
        <p:spPr bwMode="auto">
          <a:xfrm>
            <a:off x="34861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4829" name="Rectangle 19"/>
          <p:cNvSpPr>
            <a:spLocks noChangeArrowheads="1"/>
          </p:cNvSpPr>
          <p:nvPr/>
        </p:nvSpPr>
        <p:spPr bwMode="auto">
          <a:xfrm>
            <a:off x="40068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20</a:t>
            </a:r>
          </a:p>
        </p:txBody>
      </p:sp>
      <p:sp>
        <p:nvSpPr>
          <p:cNvPr id="34830" name="Line 20"/>
          <p:cNvSpPr>
            <a:spLocks noChangeShapeType="1"/>
          </p:cNvSpPr>
          <p:nvPr/>
        </p:nvSpPr>
        <p:spPr bwMode="auto">
          <a:xfrm>
            <a:off x="34305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31" name="Line 21"/>
          <p:cNvSpPr>
            <a:spLocks noChangeShapeType="1"/>
          </p:cNvSpPr>
          <p:nvPr/>
        </p:nvSpPr>
        <p:spPr bwMode="auto">
          <a:xfrm>
            <a:off x="40655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32" name="Line 22"/>
          <p:cNvSpPr>
            <a:spLocks noChangeShapeType="1"/>
          </p:cNvSpPr>
          <p:nvPr/>
        </p:nvSpPr>
        <p:spPr bwMode="auto">
          <a:xfrm>
            <a:off x="44719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33" name="Rectangle 23"/>
          <p:cNvSpPr>
            <a:spLocks noChangeArrowheads="1"/>
          </p:cNvSpPr>
          <p:nvPr/>
        </p:nvSpPr>
        <p:spPr bwMode="auto">
          <a:xfrm>
            <a:off x="44767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30</a:t>
            </a:r>
          </a:p>
        </p:txBody>
      </p:sp>
      <p:grpSp>
        <p:nvGrpSpPr>
          <p:cNvPr id="34834" name="Group 24"/>
          <p:cNvGrpSpPr>
            <a:grpSpLocks/>
          </p:cNvGrpSpPr>
          <p:nvPr/>
        </p:nvGrpSpPr>
        <p:grpSpPr bwMode="auto">
          <a:xfrm>
            <a:off x="4510088" y="1893888"/>
            <a:ext cx="1498600" cy="0"/>
            <a:chOff x="2936" y="1400"/>
            <a:chExt cx="944" cy="0"/>
          </a:xfrm>
        </p:grpSpPr>
        <p:sp>
          <p:nvSpPr>
            <p:cNvPr id="34952" name="Line 25"/>
            <p:cNvSpPr>
              <a:spLocks noChangeShapeType="1"/>
            </p:cNvSpPr>
            <p:nvPr/>
          </p:nvSpPr>
          <p:spPr bwMode="auto">
            <a:xfrm>
              <a:off x="2936" y="1400"/>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4953" name="Line 26"/>
            <p:cNvSpPr>
              <a:spLocks noChangeShapeType="1"/>
            </p:cNvSpPr>
            <p:nvPr/>
          </p:nvSpPr>
          <p:spPr bwMode="auto">
            <a:xfrm>
              <a:off x="3264"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4954" name="Line 27"/>
            <p:cNvSpPr>
              <a:spLocks noChangeShapeType="1"/>
            </p:cNvSpPr>
            <p:nvPr/>
          </p:nvSpPr>
          <p:spPr bwMode="auto">
            <a:xfrm>
              <a:off x="3664" y="1400"/>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grpSp>
      <p:sp>
        <p:nvSpPr>
          <p:cNvPr id="34835" name="Rectangle 28"/>
          <p:cNvSpPr>
            <a:spLocks noChangeArrowheads="1"/>
          </p:cNvSpPr>
          <p:nvPr/>
        </p:nvSpPr>
        <p:spPr bwMode="auto">
          <a:xfrm>
            <a:off x="50609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4836" name="Rectangle 29"/>
          <p:cNvSpPr>
            <a:spLocks noChangeArrowheads="1"/>
          </p:cNvSpPr>
          <p:nvPr/>
        </p:nvSpPr>
        <p:spPr bwMode="auto">
          <a:xfrm>
            <a:off x="55816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20</a:t>
            </a:r>
          </a:p>
        </p:txBody>
      </p:sp>
      <p:sp>
        <p:nvSpPr>
          <p:cNvPr id="34837" name="Line 30"/>
          <p:cNvSpPr>
            <a:spLocks noChangeShapeType="1"/>
          </p:cNvSpPr>
          <p:nvPr/>
        </p:nvSpPr>
        <p:spPr bwMode="auto">
          <a:xfrm>
            <a:off x="50053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38" name="Line 31"/>
          <p:cNvSpPr>
            <a:spLocks noChangeShapeType="1"/>
          </p:cNvSpPr>
          <p:nvPr/>
        </p:nvSpPr>
        <p:spPr bwMode="auto">
          <a:xfrm>
            <a:off x="56403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39" name="Line 32"/>
          <p:cNvSpPr>
            <a:spLocks noChangeShapeType="1"/>
          </p:cNvSpPr>
          <p:nvPr/>
        </p:nvSpPr>
        <p:spPr bwMode="auto">
          <a:xfrm>
            <a:off x="60467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40" name="Rectangle 33"/>
          <p:cNvSpPr>
            <a:spLocks noChangeArrowheads="1"/>
          </p:cNvSpPr>
          <p:nvPr/>
        </p:nvSpPr>
        <p:spPr bwMode="auto">
          <a:xfrm>
            <a:off x="60515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30</a:t>
            </a:r>
          </a:p>
        </p:txBody>
      </p:sp>
      <p:grpSp>
        <p:nvGrpSpPr>
          <p:cNvPr id="34841" name="Group 34"/>
          <p:cNvGrpSpPr>
            <a:grpSpLocks/>
          </p:cNvGrpSpPr>
          <p:nvPr/>
        </p:nvGrpSpPr>
        <p:grpSpPr bwMode="auto">
          <a:xfrm>
            <a:off x="6084888" y="1893888"/>
            <a:ext cx="1498600" cy="0"/>
            <a:chOff x="3928" y="1400"/>
            <a:chExt cx="944" cy="0"/>
          </a:xfrm>
        </p:grpSpPr>
        <p:sp>
          <p:nvSpPr>
            <p:cNvPr id="34949" name="Line 35"/>
            <p:cNvSpPr>
              <a:spLocks noChangeShapeType="1"/>
            </p:cNvSpPr>
            <p:nvPr/>
          </p:nvSpPr>
          <p:spPr bwMode="auto">
            <a:xfrm>
              <a:off x="3928" y="1400"/>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4950" name="Line 36"/>
            <p:cNvSpPr>
              <a:spLocks noChangeShapeType="1"/>
            </p:cNvSpPr>
            <p:nvPr/>
          </p:nvSpPr>
          <p:spPr bwMode="auto">
            <a:xfrm>
              <a:off x="4256"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4951" name="Line 37"/>
            <p:cNvSpPr>
              <a:spLocks noChangeShapeType="1"/>
            </p:cNvSpPr>
            <p:nvPr/>
          </p:nvSpPr>
          <p:spPr bwMode="auto">
            <a:xfrm>
              <a:off x="4656" y="1400"/>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grpSp>
      <p:sp>
        <p:nvSpPr>
          <p:cNvPr id="34842" name="Rectangle 38"/>
          <p:cNvSpPr>
            <a:spLocks noChangeArrowheads="1"/>
          </p:cNvSpPr>
          <p:nvPr/>
        </p:nvSpPr>
        <p:spPr bwMode="auto">
          <a:xfrm>
            <a:off x="66357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4843" name="Rectangle 39"/>
          <p:cNvSpPr>
            <a:spLocks noChangeArrowheads="1"/>
          </p:cNvSpPr>
          <p:nvPr/>
        </p:nvSpPr>
        <p:spPr bwMode="auto">
          <a:xfrm>
            <a:off x="71564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20</a:t>
            </a:r>
          </a:p>
        </p:txBody>
      </p:sp>
      <p:sp>
        <p:nvSpPr>
          <p:cNvPr id="34844" name="Line 40"/>
          <p:cNvSpPr>
            <a:spLocks noChangeShapeType="1"/>
          </p:cNvSpPr>
          <p:nvPr/>
        </p:nvSpPr>
        <p:spPr bwMode="auto">
          <a:xfrm>
            <a:off x="65801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45" name="Line 41"/>
          <p:cNvSpPr>
            <a:spLocks noChangeShapeType="1"/>
          </p:cNvSpPr>
          <p:nvPr/>
        </p:nvSpPr>
        <p:spPr bwMode="auto">
          <a:xfrm>
            <a:off x="72151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46" name="Line 42"/>
          <p:cNvSpPr>
            <a:spLocks noChangeShapeType="1"/>
          </p:cNvSpPr>
          <p:nvPr/>
        </p:nvSpPr>
        <p:spPr bwMode="auto">
          <a:xfrm>
            <a:off x="76215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47" name="Rectangle 43"/>
          <p:cNvSpPr>
            <a:spLocks noChangeArrowheads="1"/>
          </p:cNvSpPr>
          <p:nvPr/>
        </p:nvSpPr>
        <p:spPr bwMode="auto">
          <a:xfrm>
            <a:off x="958850" y="914400"/>
            <a:ext cx="892175"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6 PM</a:t>
            </a:r>
          </a:p>
        </p:txBody>
      </p:sp>
      <p:sp>
        <p:nvSpPr>
          <p:cNvPr id="34848" name="Rectangle 44"/>
          <p:cNvSpPr>
            <a:spLocks noChangeArrowheads="1"/>
          </p:cNvSpPr>
          <p:nvPr/>
        </p:nvSpPr>
        <p:spPr bwMode="auto">
          <a:xfrm>
            <a:off x="2190750" y="925513"/>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7</a:t>
            </a:r>
          </a:p>
        </p:txBody>
      </p:sp>
      <p:sp>
        <p:nvSpPr>
          <p:cNvPr id="34849" name="Rectangle 45"/>
          <p:cNvSpPr>
            <a:spLocks noChangeArrowheads="1"/>
          </p:cNvSpPr>
          <p:nvPr/>
        </p:nvSpPr>
        <p:spPr bwMode="auto">
          <a:xfrm>
            <a:off x="3257550" y="925513"/>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8</a:t>
            </a:r>
          </a:p>
        </p:txBody>
      </p:sp>
      <p:sp>
        <p:nvSpPr>
          <p:cNvPr id="34850" name="Rectangle 46"/>
          <p:cNvSpPr>
            <a:spLocks noChangeArrowheads="1"/>
          </p:cNvSpPr>
          <p:nvPr/>
        </p:nvSpPr>
        <p:spPr bwMode="auto">
          <a:xfrm>
            <a:off x="4273550" y="925513"/>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9</a:t>
            </a:r>
          </a:p>
        </p:txBody>
      </p:sp>
      <p:sp>
        <p:nvSpPr>
          <p:cNvPr id="34851" name="Rectangle 47"/>
          <p:cNvSpPr>
            <a:spLocks noChangeArrowheads="1"/>
          </p:cNvSpPr>
          <p:nvPr/>
        </p:nvSpPr>
        <p:spPr bwMode="auto">
          <a:xfrm>
            <a:off x="5213350" y="936625"/>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10</a:t>
            </a:r>
          </a:p>
        </p:txBody>
      </p:sp>
      <p:sp>
        <p:nvSpPr>
          <p:cNvPr id="34852" name="Rectangle 48"/>
          <p:cNvSpPr>
            <a:spLocks noChangeArrowheads="1"/>
          </p:cNvSpPr>
          <p:nvPr/>
        </p:nvSpPr>
        <p:spPr bwMode="auto">
          <a:xfrm>
            <a:off x="6305550" y="925513"/>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11</a:t>
            </a:r>
          </a:p>
        </p:txBody>
      </p:sp>
      <p:sp>
        <p:nvSpPr>
          <p:cNvPr id="34853" name="Rectangle 49"/>
          <p:cNvSpPr>
            <a:spLocks noChangeArrowheads="1"/>
          </p:cNvSpPr>
          <p:nvPr/>
        </p:nvSpPr>
        <p:spPr bwMode="auto">
          <a:xfrm>
            <a:off x="6985000" y="914400"/>
            <a:ext cx="1450975"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Midnight</a:t>
            </a:r>
          </a:p>
        </p:txBody>
      </p:sp>
      <p:sp>
        <p:nvSpPr>
          <p:cNvPr id="34854" name="Text Box 50"/>
          <p:cNvSpPr txBox="1">
            <a:spLocks noChangeArrowheads="1"/>
          </p:cNvSpPr>
          <p:nvPr/>
        </p:nvSpPr>
        <p:spPr bwMode="auto">
          <a:xfrm>
            <a:off x="7854950" y="6705600"/>
            <a:ext cx="1289050"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Dave Patterson</a:t>
            </a:r>
            <a:endParaRPr lang="en-US">
              <a:latin typeface="Times New Roman" charset="0"/>
            </a:endParaRPr>
          </a:p>
        </p:txBody>
      </p:sp>
      <p:sp>
        <p:nvSpPr>
          <p:cNvPr id="34855" name="Line 51"/>
          <p:cNvSpPr>
            <a:spLocks noChangeShapeType="1"/>
          </p:cNvSpPr>
          <p:nvPr/>
        </p:nvSpPr>
        <p:spPr bwMode="auto">
          <a:xfrm>
            <a:off x="1328738" y="1506538"/>
            <a:ext cx="63246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34856" name="Line 52"/>
          <p:cNvSpPr>
            <a:spLocks noChangeShapeType="1"/>
          </p:cNvSpPr>
          <p:nvPr/>
        </p:nvSpPr>
        <p:spPr bwMode="auto">
          <a:xfrm>
            <a:off x="1322388" y="1373188"/>
            <a:ext cx="0" cy="3048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57" name="Rectangle 53"/>
          <p:cNvSpPr>
            <a:spLocks noChangeArrowheads="1"/>
          </p:cNvSpPr>
          <p:nvPr/>
        </p:nvSpPr>
        <p:spPr bwMode="auto">
          <a:xfrm>
            <a:off x="3968750" y="1465263"/>
            <a:ext cx="6889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i="1"/>
              <a:t>Time</a:t>
            </a:r>
          </a:p>
        </p:txBody>
      </p:sp>
      <p:grpSp>
        <p:nvGrpSpPr>
          <p:cNvPr id="34858" name="Group 54"/>
          <p:cNvGrpSpPr>
            <a:grpSpLocks/>
          </p:cNvGrpSpPr>
          <p:nvPr/>
        </p:nvGrpSpPr>
        <p:grpSpPr bwMode="auto">
          <a:xfrm>
            <a:off x="693738" y="2516188"/>
            <a:ext cx="522287" cy="528637"/>
            <a:chOff x="532" y="1716"/>
            <a:chExt cx="329" cy="333"/>
          </a:xfrm>
        </p:grpSpPr>
        <p:sp>
          <p:nvSpPr>
            <p:cNvPr id="34947" name="Freeform 55"/>
            <p:cNvSpPr>
              <a:spLocks/>
            </p:cNvSpPr>
            <p:nvPr/>
          </p:nvSpPr>
          <p:spPr bwMode="auto">
            <a:xfrm>
              <a:off x="532" y="1716"/>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4948" name="Rectangle 56"/>
            <p:cNvSpPr>
              <a:spLocks noChangeArrowheads="1"/>
            </p:cNvSpPr>
            <p:nvPr/>
          </p:nvSpPr>
          <p:spPr bwMode="auto">
            <a:xfrm>
              <a:off x="583" y="1763"/>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A</a:t>
              </a:r>
            </a:p>
          </p:txBody>
        </p:sp>
      </p:grpSp>
      <p:grpSp>
        <p:nvGrpSpPr>
          <p:cNvPr id="34859" name="Group 57"/>
          <p:cNvGrpSpPr>
            <a:grpSpLocks/>
          </p:cNvGrpSpPr>
          <p:nvPr/>
        </p:nvGrpSpPr>
        <p:grpSpPr bwMode="auto">
          <a:xfrm>
            <a:off x="681038" y="3367088"/>
            <a:ext cx="522287" cy="528637"/>
            <a:chOff x="524" y="2252"/>
            <a:chExt cx="329" cy="333"/>
          </a:xfrm>
        </p:grpSpPr>
        <p:sp>
          <p:nvSpPr>
            <p:cNvPr id="34945" name="Freeform 58"/>
            <p:cNvSpPr>
              <a:spLocks/>
            </p:cNvSpPr>
            <p:nvPr/>
          </p:nvSpPr>
          <p:spPr bwMode="auto">
            <a:xfrm>
              <a:off x="524" y="2252"/>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4946" name="Rectangle 59"/>
            <p:cNvSpPr>
              <a:spLocks noChangeArrowheads="1"/>
            </p:cNvSpPr>
            <p:nvPr/>
          </p:nvSpPr>
          <p:spPr bwMode="auto">
            <a:xfrm>
              <a:off x="575" y="2299"/>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B</a:t>
              </a:r>
            </a:p>
          </p:txBody>
        </p:sp>
      </p:grpSp>
      <p:grpSp>
        <p:nvGrpSpPr>
          <p:cNvPr id="34860" name="Group 60"/>
          <p:cNvGrpSpPr>
            <a:grpSpLocks/>
          </p:cNvGrpSpPr>
          <p:nvPr/>
        </p:nvGrpSpPr>
        <p:grpSpPr bwMode="auto">
          <a:xfrm>
            <a:off x="642938" y="4116388"/>
            <a:ext cx="522287" cy="528637"/>
            <a:chOff x="500" y="2724"/>
            <a:chExt cx="329" cy="333"/>
          </a:xfrm>
        </p:grpSpPr>
        <p:sp>
          <p:nvSpPr>
            <p:cNvPr id="34943" name="Freeform 61"/>
            <p:cNvSpPr>
              <a:spLocks/>
            </p:cNvSpPr>
            <p:nvPr/>
          </p:nvSpPr>
          <p:spPr bwMode="auto">
            <a:xfrm>
              <a:off x="500" y="2724"/>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4944" name="Rectangle 62"/>
            <p:cNvSpPr>
              <a:spLocks noChangeArrowheads="1"/>
            </p:cNvSpPr>
            <p:nvPr/>
          </p:nvSpPr>
          <p:spPr bwMode="auto">
            <a:xfrm>
              <a:off x="551" y="2771"/>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C</a:t>
              </a:r>
            </a:p>
          </p:txBody>
        </p:sp>
      </p:grpSp>
      <p:grpSp>
        <p:nvGrpSpPr>
          <p:cNvPr id="34861" name="Group 63"/>
          <p:cNvGrpSpPr>
            <a:grpSpLocks/>
          </p:cNvGrpSpPr>
          <p:nvPr/>
        </p:nvGrpSpPr>
        <p:grpSpPr bwMode="auto">
          <a:xfrm>
            <a:off x="642938" y="4840288"/>
            <a:ext cx="522287" cy="528637"/>
            <a:chOff x="500" y="3180"/>
            <a:chExt cx="329" cy="333"/>
          </a:xfrm>
        </p:grpSpPr>
        <p:sp>
          <p:nvSpPr>
            <p:cNvPr id="34941" name="Freeform 64"/>
            <p:cNvSpPr>
              <a:spLocks/>
            </p:cNvSpPr>
            <p:nvPr/>
          </p:nvSpPr>
          <p:spPr bwMode="auto">
            <a:xfrm>
              <a:off x="500" y="3180"/>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4942" name="Rectangle 65"/>
            <p:cNvSpPr>
              <a:spLocks noChangeArrowheads="1"/>
            </p:cNvSpPr>
            <p:nvPr/>
          </p:nvSpPr>
          <p:spPr bwMode="auto">
            <a:xfrm>
              <a:off x="551" y="3227"/>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D</a:t>
              </a:r>
            </a:p>
          </p:txBody>
        </p:sp>
      </p:grpSp>
      <p:grpSp>
        <p:nvGrpSpPr>
          <p:cNvPr id="34862" name="Group 66"/>
          <p:cNvGrpSpPr>
            <a:grpSpLocks/>
          </p:cNvGrpSpPr>
          <p:nvPr/>
        </p:nvGrpSpPr>
        <p:grpSpPr bwMode="auto">
          <a:xfrm>
            <a:off x="1366838" y="2414588"/>
            <a:ext cx="1535112" cy="711200"/>
            <a:chOff x="956" y="1652"/>
            <a:chExt cx="967" cy="448"/>
          </a:xfrm>
        </p:grpSpPr>
        <p:grpSp>
          <p:nvGrpSpPr>
            <p:cNvPr id="34923" name="Group 67"/>
            <p:cNvGrpSpPr>
              <a:grpSpLocks/>
            </p:cNvGrpSpPr>
            <p:nvPr/>
          </p:nvGrpSpPr>
          <p:grpSpPr bwMode="auto">
            <a:xfrm>
              <a:off x="956" y="1652"/>
              <a:ext cx="305" cy="448"/>
              <a:chOff x="956" y="1652"/>
              <a:chExt cx="305" cy="448"/>
            </a:xfrm>
          </p:grpSpPr>
          <p:grpSp>
            <p:nvGrpSpPr>
              <p:cNvPr id="34937" name="Group 68"/>
              <p:cNvGrpSpPr>
                <a:grpSpLocks/>
              </p:cNvGrpSpPr>
              <p:nvPr/>
            </p:nvGrpSpPr>
            <p:grpSpPr bwMode="auto">
              <a:xfrm>
                <a:off x="956" y="1652"/>
                <a:ext cx="305" cy="448"/>
                <a:chOff x="956" y="1652"/>
                <a:chExt cx="305" cy="448"/>
              </a:xfrm>
            </p:grpSpPr>
            <p:sp>
              <p:nvSpPr>
                <p:cNvPr id="34939" name="AutoShape 69"/>
                <p:cNvSpPr>
                  <a:spLocks noChangeArrowheads="1"/>
                </p:cNvSpPr>
                <p:nvPr/>
              </p:nvSpPr>
              <p:spPr bwMode="auto">
                <a:xfrm>
                  <a:off x="956" y="1723"/>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4940" name="AutoShape 70"/>
                <p:cNvSpPr>
                  <a:spLocks noChangeArrowheads="1"/>
                </p:cNvSpPr>
                <p:nvPr/>
              </p:nvSpPr>
              <p:spPr bwMode="auto">
                <a:xfrm>
                  <a:off x="1026" y="1652"/>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4938" name="AutoShape 71"/>
              <p:cNvSpPr>
                <a:spLocks noChangeArrowheads="1"/>
              </p:cNvSpPr>
              <p:nvPr/>
            </p:nvSpPr>
            <p:spPr bwMode="auto">
              <a:xfrm>
                <a:off x="1018" y="1756"/>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4924" name="Group 72"/>
            <p:cNvGrpSpPr>
              <a:grpSpLocks/>
            </p:cNvGrpSpPr>
            <p:nvPr/>
          </p:nvGrpSpPr>
          <p:grpSpPr bwMode="auto">
            <a:xfrm>
              <a:off x="1257" y="1652"/>
              <a:ext cx="378" cy="448"/>
              <a:chOff x="1257" y="1652"/>
              <a:chExt cx="378" cy="448"/>
            </a:xfrm>
          </p:grpSpPr>
          <p:grpSp>
            <p:nvGrpSpPr>
              <p:cNvPr id="34932" name="Group 73"/>
              <p:cNvGrpSpPr>
                <a:grpSpLocks/>
              </p:cNvGrpSpPr>
              <p:nvPr/>
            </p:nvGrpSpPr>
            <p:grpSpPr bwMode="auto">
              <a:xfrm>
                <a:off x="1257" y="1652"/>
                <a:ext cx="378" cy="448"/>
                <a:chOff x="1257" y="1652"/>
                <a:chExt cx="378" cy="448"/>
              </a:xfrm>
            </p:grpSpPr>
            <p:sp>
              <p:nvSpPr>
                <p:cNvPr id="34935" name="AutoShape 74"/>
                <p:cNvSpPr>
                  <a:spLocks noChangeArrowheads="1"/>
                </p:cNvSpPr>
                <p:nvPr/>
              </p:nvSpPr>
              <p:spPr bwMode="auto">
                <a:xfrm>
                  <a:off x="1257" y="1723"/>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4936" name="AutoShape 75"/>
                <p:cNvSpPr>
                  <a:spLocks noChangeArrowheads="1"/>
                </p:cNvSpPr>
                <p:nvPr/>
              </p:nvSpPr>
              <p:spPr bwMode="auto">
                <a:xfrm>
                  <a:off x="1343" y="1652"/>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4933" name="Oval 76"/>
              <p:cNvSpPr>
                <a:spLocks noChangeArrowheads="1"/>
              </p:cNvSpPr>
              <p:nvPr/>
            </p:nvSpPr>
            <p:spPr bwMode="auto">
              <a:xfrm>
                <a:off x="1372" y="1688"/>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4934" name="AutoShape 77"/>
              <p:cNvSpPr>
                <a:spLocks noChangeArrowheads="1"/>
              </p:cNvSpPr>
              <p:nvPr/>
            </p:nvSpPr>
            <p:spPr bwMode="auto">
              <a:xfrm>
                <a:off x="1304" y="1898"/>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4925" name="Freeform 78"/>
            <p:cNvSpPr>
              <a:spLocks/>
            </p:cNvSpPr>
            <p:nvPr/>
          </p:nvSpPr>
          <p:spPr bwMode="auto">
            <a:xfrm>
              <a:off x="1821" y="1881"/>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4926" name="Rectangle 79"/>
            <p:cNvSpPr>
              <a:spLocks noChangeArrowheads="1"/>
            </p:cNvSpPr>
            <p:nvPr/>
          </p:nvSpPr>
          <p:spPr bwMode="auto">
            <a:xfrm>
              <a:off x="1817" y="1881"/>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927" name="Rectangle 80"/>
            <p:cNvSpPr>
              <a:spLocks noChangeArrowheads="1"/>
            </p:cNvSpPr>
            <p:nvPr/>
          </p:nvSpPr>
          <p:spPr bwMode="auto">
            <a:xfrm>
              <a:off x="1824" y="1962"/>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928" name="Rectangle 81"/>
            <p:cNvSpPr>
              <a:spLocks noChangeArrowheads="1"/>
            </p:cNvSpPr>
            <p:nvPr/>
          </p:nvSpPr>
          <p:spPr bwMode="auto">
            <a:xfrm>
              <a:off x="1641" y="1962"/>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4929" name="Group 82"/>
            <p:cNvGrpSpPr>
              <a:grpSpLocks/>
            </p:cNvGrpSpPr>
            <p:nvPr/>
          </p:nvGrpSpPr>
          <p:grpSpPr bwMode="auto">
            <a:xfrm>
              <a:off x="1639" y="1709"/>
              <a:ext cx="194" cy="364"/>
              <a:chOff x="1639" y="1709"/>
              <a:chExt cx="194" cy="364"/>
            </a:xfrm>
          </p:grpSpPr>
          <p:sp>
            <p:nvSpPr>
              <p:cNvPr id="34930" name="Oval 83"/>
              <p:cNvSpPr>
                <a:spLocks noChangeArrowheads="1"/>
              </p:cNvSpPr>
              <p:nvPr/>
            </p:nvSpPr>
            <p:spPr bwMode="auto">
              <a:xfrm>
                <a:off x="1715" y="1709"/>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4931" name="Freeform 84"/>
              <p:cNvSpPr>
                <a:spLocks/>
              </p:cNvSpPr>
              <p:nvPr/>
            </p:nvSpPr>
            <p:spPr bwMode="auto">
              <a:xfrm>
                <a:off x="1639" y="1777"/>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4863" name="Group 85"/>
          <p:cNvGrpSpPr>
            <a:grpSpLocks/>
          </p:cNvGrpSpPr>
          <p:nvPr/>
        </p:nvGrpSpPr>
        <p:grpSpPr bwMode="auto">
          <a:xfrm>
            <a:off x="2895600" y="3151188"/>
            <a:ext cx="1535113" cy="711200"/>
            <a:chOff x="1356" y="2116"/>
            <a:chExt cx="967" cy="448"/>
          </a:xfrm>
        </p:grpSpPr>
        <p:grpSp>
          <p:nvGrpSpPr>
            <p:cNvPr id="34905" name="Group 86"/>
            <p:cNvGrpSpPr>
              <a:grpSpLocks/>
            </p:cNvGrpSpPr>
            <p:nvPr/>
          </p:nvGrpSpPr>
          <p:grpSpPr bwMode="auto">
            <a:xfrm>
              <a:off x="1356" y="2116"/>
              <a:ext cx="305" cy="448"/>
              <a:chOff x="1356" y="2116"/>
              <a:chExt cx="305" cy="448"/>
            </a:xfrm>
          </p:grpSpPr>
          <p:grpSp>
            <p:nvGrpSpPr>
              <p:cNvPr id="34919" name="Group 87"/>
              <p:cNvGrpSpPr>
                <a:grpSpLocks/>
              </p:cNvGrpSpPr>
              <p:nvPr/>
            </p:nvGrpSpPr>
            <p:grpSpPr bwMode="auto">
              <a:xfrm>
                <a:off x="1356" y="2116"/>
                <a:ext cx="305" cy="448"/>
                <a:chOff x="1356" y="2116"/>
                <a:chExt cx="305" cy="448"/>
              </a:xfrm>
            </p:grpSpPr>
            <p:sp>
              <p:nvSpPr>
                <p:cNvPr id="34921" name="AutoShape 88"/>
                <p:cNvSpPr>
                  <a:spLocks noChangeArrowheads="1"/>
                </p:cNvSpPr>
                <p:nvPr/>
              </p:nvSpPr>
              <p:spPr bwMode="auto">
                <a:xfrm>
                  <a:off x="1356" y="2187"/>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4922" name="AutoShape 89"/>
                <p:cNvSpPr>
                  <a:spLocks noChangeArrowheads="1"/>
                </p:cNvSpPr>
                <p:nvPr/>
              </p:nvSpPr>
              <p:spPr bwMode="auto">
                <a:xfrm>
                  <a:off x="1426" y="2116"/>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4920" name="AutoShape 90"/>
              <p:cNvSpPr>
                <a:spLocks noChangeArrowheads="1"/>
              </p:cNvSpPr>
              <p:nvPr/>
            </p:nvSpPr>
            <p:spPr bwMode="auto">
              <a:xfrm>
                <a:off x="1418" y="2220"/>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4906" name="Group 91"/>
            <p:cNvGrpSpPr>
              <a:grpSpLocks/>
            </p:cNvGrpSpPr>
            <p:nvPr/>
          </p:nvGrpSpPr>
          <p:grpSpPr bwMode="auto">
            <a:xfrm>
              <a:off x="1657" y="2116"/>
              <a:ext cx="378" cy="448"/>
              <a:chOff x="1657" y="2116"/>
              <a:chExt cx="378" cy="448"/>
            </a:xfrm>
          </p:grpSpPr>
          <p:grpSp>
            <p:nvGrpSpPr>
              <p:cNvPr id="34914" name="Group 92"/>
              <p:cNvGrpSpPr>
                <a:grpSpLocks/>
              </p:cNvGrpSpPr>
              <p:nvPr/>
            </p:nvGrpSpPr>
            <p:grpSpPr bwMode="auto">
              <a:xfrm>
                <a:off x="1657" y="2116"/>
                <a:ext cx="378" cy="448"/>
                <a:chOff x="1657" y="2116"/>
                <a:chExt cx="378" cy="448"/>
              </a:xfrm>
            </p:grpSpPr>
            <p:sp>
              <p:nvSpPr>
                <p:cNvPr id="34917" name="AutoShape 93"/>
                <p:cNvSpPr>
                  <a:spLocks noChangeArrowheads="1"/>
                </p:cNvSpPr>
                <p:nvPr/>
              </p:nvSpPr>
              <p:spPr bwMode="auto">
                <a:xfrm>
                  <a:off x="1657" y="2187"/>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4918" name="AutoShape 94"/>
                <p:cNvSpPr>
                  <a:spLocks noChangeArrowheads="1"/>
                </p:cNvSpPr>
                <p:nvPr/>
              </p:nvSpPr>
              <p:spPr bwMode="auto">
                <a:xfrm>
                  <a:off x="1743" y="2116"/>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4915" name="Oval 95"/>
              <p:cNvSpPr>
                <a:spLocks noChangeArrowheads="1"/>
              </p:cNvSpPr>
              <p:nvPr/>
            </p:nvSpPr>
            <p:spPr bwMode="auto">
              <a:xfrm>
                <a:off x="1772" y="2152"/>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4916" name="AutoShape 96"/>
              <p:cNvSpPr>
                <a:spLocks noChangeArrowheads="1"/>
              </p:cNvSpPr>
              <p:nvPr/>
            </p:nvSpPr>
            <p:spPr bwMode="auto">
              <a:xfrm>
                <a:off x="1704" y="2362"/>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4907" name="Freeform 97"/>
            <p:cNvSpPr>
              <a:spLocks/>
            </p:cNvSpPr>
            <p:nvPr/>
          </p:nvSpPr>
          <p:spPr bwMode="auto">
            <a:xfrm>
              <a:off x="2221" y="2345"/>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4908" name="Rectangle 98"/>
            <p:cNvSpPr>
              <a:spLocks noChangeArrowheads="1"/>
            </p:cNvSpPr>
            <p:nvPr/>
          </p:nvSpPr>
          <p:spPr bwMode="auto">
            <a:xfrm>
              <a:off x="2217" y="2345"/>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909" name="Rectangle 99"/>
            <p:cNvSpPr>
              <a:spLocks noChangeArrowheads="1"/>
            </p:cNvSpPr>
            <p:nvPr/>
          </p:nvSpPr>
          <p:spPr bwMode="auto">
            <a:xfrm>
              <a:off x="2224" y="2426"/>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910" name="Rectangle 100"/>
            <p:cNvSpPr>
              <a:spLocks noChangeArrowheads="1"/>
            </p:cNvSpPr>
            <p:nvPr/>
          </p:nvSpPr>
          <p:spPr bwMode="auto">
            <a:xfrm>
              <a:off x="2041" y="2426"/>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4911" name="Group 101"/>
            <p:cNvGrpSpPr>
              <a:grpSpLocks/>
            </p:cNvGrpSpPr>
            <p:nvPr/>
          </p:nvGrpSpPr>
          <p:grpSpPr bwMode="auto">
            <a:xfrm>
              <a:off x="2039" y="2173"/>
              <a:ext cx="194" cy="364"/>
              <a:chOff x="2039" y="2173"/>
              <a:chExt cx="194" cy="364"/>
            </a:xfrm>
          </p:grpSpPr>
          <p:sp>
            <p:nvSpPr>
              <p:cNvPr id="34912" name="Oval 102"/>
              <p:cNvSpPr>
                <a:spLocks noChangeArrowheads="1"/>
              </p:cNvSpPr>
              <p:nvPr/>
            </p:nvSpPr>
            <p:spPr bwMode="auto">
              <a:xfrm>
                <a:off x="2115" y="2173"/>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4913" name="Freeform 103"/>
              <p:cNvSpPr>
                <a:spLocks/>
              </p:cNvSpPr>
              <p:nvPr/>
            </p:nvSpPr>
            <p:spPr bwMode="auto">
              <a:xfrm>
                <a:off x="2039" y="2241"/>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4864" name="Group 104"/>
          <p:cNvGrpSpPr>
            <a:grpSpLocks/>
          </p:cNvGrpSpPr>
          <p:nvPr/>
        </p:nvGrpSpPr>
        <p:grpSpPr bwMode="auto">
          <a:xfrm>
            <a:off x="4495800" y="3925888"/>
            <a:ext cx="1535113" cy="711200"/>
            <a:chOff x="1772" y="2604"/>
            <a:chExt cx="967" cy="448"/>
          </a:xfrm>
        </p:grpSpPr>
        <p:grpSp>
          <p:nvGrpSpPr>
            <p:cNvPr id="34887" name="Group 105"/>
            <p:cNvGrpSpPr>
              <a:grpSpLocks/>
            </p:cNvGrpSpPr>
            <p:nvPr/>
          </p:nvGrpSpPr>
          <p:grpSpPr bwMode="auto">
            <a:xfrm>
              <a:off x="1772" y="2604"/>
              <a:ext cx="305" cy="448"/>
              <a:chOff x="1772" y="2604"/>
              <a:chExt cx="305" cy="448"/>
            </a:xfrm>
          </p:grpSpPr>
          <p:grpSp>
            <p:nvGrpSpPr>
              <p:cNvPr id="34901" name="Group 106"/>
              <p:cNvGrpSpPr>
                <a:grpSpLocks/>
              </p:cNvGrpSpPr>
              <p:nvPr/>
            </p:nvGrpSpPr>
            <p:grpSpPr bwMode="auto">
              <a:xfrm>
                <a:off x="1772" y="2604"/>
                <a:ext cx="305" cy="448"/>
                <a:chOff x="1772" y="2604"/>
                <a:chExt cx="305" cy="448"/>
              </a:xfrm>
            </p:grpSpPr>
            <p:sp>
              <p:nvSpPr>
                <p:cNvPr id="34903" name="AutoShape 107"/>
                <p:cNvSpPr>
                  <a:spLocks noChangeArrowheads="1"/>
                </p:cNvSpPr>
                <p:nvPr/>
              </p:nvSpPr>
              <p:spPr bwMode="auto">
                <a:xfrm>
                  <a:off x="1772" y="2675"/>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4904" name="AutoShape 108"/>
                <p:cNvSpPr>
                  <a:spLocks noChangeArrowheads="1"/>
                </p:cNvSpPr>
                <p:nvPr/>
              </p:nvSpPr>
              <p:spPr bwMode="auto">
                <a:xfrm>
                  <a:off x="1842" y="2604"/>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4902" name="AutoShape 109"/>
              <p:cNvSpPr>
                <a:spLocks noChangeArrowheads="1"/>
              </p:cNvSpPr>
              <p:nvPr/>
            </p:nvSpPr>
            <p:spPr bwMode="auto">
              <a:xfrm>
                <a:off x="1834" y="2708"/>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4888" name="Group 110"/>
            <p:cNvGrpSpPr>
              <a:grpSpLocks/>
            </p:cNvGrpSpPr>
            <p:nvPr/>
          </p:nvGrpSpPr>
          <p:grpSpPr bwMode="auto">
            <a:xfrm>
              <a:off x="2073" y="2604"/>
              <a:ext cx="378" cy="448"/>
              <a:chOff x="2073" y="2604"/>
              <a:chExt cx="378" cy="448"/>
            </a:xfrm>
          </p:grpSpPr>
          <p:grpSp>
            <p:nvGrpSpPr>
              <p:cNvPr id="34896" name="Group 111"/>
              <p:cNvGrpSpPr>
                <a:grpSpLocks/>
              </p:cNvGrpSpPr>
              <p:nvPr/>
            </p:nvGrpSpPr>
            <p:grpSpPr bwMode="auto">
              <a:xfrm>
                <a:off x="2073" y="2604"/>
                <a:ext cx="378" cy="448"/>
                <a:chOff x="2073" y="2604"/>
                <a:chExt cx="378" cy="448"/>
              </a:xfrm>
            </p:grpSpPr>
            <p:sp>
              <p:nvSpPr>
                <p:cNvPr id="34899" name="AutoShape 112"/>
                <p:cNvSpPr>
                  <a:spLocks noChangeArrowheads="1"/>
                </p:cNvSpPr>
                <p:nvPr/>
              </p:nvSpPr>
              <p:spPr bwMode="auto">
                <a:xfrm>
                  <a:off x="2073" y="2675"/>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4900" name="AutoShape 113"/>
                <p:cNvSpPr>
                  <a:spLocks noChangeArrowheads="1"/>
                </p:cNvSpPr>
                <p:nvPr/>
              </p:nvSpPr>
              <p:spPr bwMode="auto">
                <a:xfrm>
                  <a:off x="2159" y="2604"/>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4897" name="Oval 114"/>
              <p:cNvSpPr>
                <a:spLocks noChangeArrowheads="1"/>
              </p:cNvSpPr>
              <p:nvPr/>
            </p:nvSpPr>
            <p:spPr bwMode="auto">
              <a:xfrm>
                <a:off x="2188" y="2640"/>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4898" name="AutoShape 115"/>
              <p:cNvSpPr>
                <a:spLocks noChangeArrowheads="1"/>
              </p:cNvSpPr>
              <p:nvPr/>
            </p:nvSpPr>
            <p:spPr bwMode="auto">
              <a:xfrm>
                <a:off x="2120" y="2850"/>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4889" name="Freeform 116"/>
            <p:cNvSpPr>
              <a:spLocks/>
            </p:cNvSpPr>
            <p:nvPr/>
          </p:nvSpPr>
          <p:spPr bwMode="auto">
            <a:xfrm>
              <a:off x="2637" y="2833"/>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4890" name="Rectangle 117"/>
            <p:cNvSpPr>
              <a:spLocks noChangeArrowheads="1"/>
            </p:cNvSpPr>
            <p:nvPr/>
          </p:nvSpPr>
          <p:spPr bwMode="auto">
            <a:xfrm>
              <a:off x="2633" y="2833"/>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891" name="Rectangle 118"/>
            <p:cNvSpPr>
              <a:spLocks noChangeArrowheads="1"/>
            </p:cNvSpPr>
            <p:nvPr/>
          </p:nvSpPr>
          <p:spPr bwMode="auto">
            <a:xfrm>
              <a:off x="2640" y="2914"/>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892" name="Rectangle 119"/>
            <p:cNvSpPr>
              <a:spLocks noChangeArrowheads="1"/>
            </p:cNvSpPr>
            <p:nvPr/>
          </p:nvSpPr>
          <p:spPr bwMode="auto">
            <a:xfrm>
              <a:off x="2457" y="2914"/>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4893" name="Group 120"/>
            <p:cNvGrpSpPr>
              <a:grpSpLocks/>
            </p:cNvGrpSpPr>
            <p:nvPr/>
          </p:nvGrpSpPr>
          <p:grpSpPr bwMode="auto">
            <a:xfrm>
              <a:off x="2455" y="2661"/>
              <a:ext cx="194" cy="364"/>
              <a:chOff x="2455" y="2661"/>
              <a:chExt cx="194" cy="364"/>
            </a:xfrm>
          </p:grpSpPr>
          <p:sp>
            <p:nvSpPr>
              <p:cNvPr id="34894" name="Oval 121"/>
              <p:cNvSpPr>
                <a:spLocks noChangeArrowheads="1"/>
              </p:cNvSpPr>
              <p:nvPr/>
            </p:nvSpPr>
            <p:spPr bwMode="auto">
              <a:xfrm>
                <a:off x="2531" y="2661"/>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4895" name="Freeform 122"/>
              <p:cNvSpPr>
                <a:spLocks/>
              </p:cNvSpPr>
              <p:nvPr/>
            </p:nvSpPr>
            <p:spPr bwMode="auto">
              <a:xfrm>
                <a:off x="2455" y="2729"/>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4865" name="Group 123"/>
          <p:cNvGrpSpPr>
            <a:grpSpLocks/>
          </p:cNvGrpSpPr>
          <p:nvPr/>
        </p:nvGrpSpPr>
        <p:grpSpPr bwMode="auto">
          <a:xfrm>
            <a:off x="6019800" y="4637088"/>
            <a:ext cx="1535113" cy="711200"/>
            <a:chOff x="2188" y="3052"/>
            <a:chExt cx="967" cy="448"/>
          </a:xfrm>
        </p:grpSpPr>
        <p:grpSp>
          <p:nvGrpSpPr>
            <p:cNvPr id="34869" name="Group 124"/>
            <p:cNvGrpSpPr>
              <a:grpSpLocks/>
            </p:cNvGrpSpPr>
            <p:nvPr/>
          </p:nvGrpSpPr>
          <p:grpSpPr bwMode="auto">
            <a:xfrm>
              <a:off x="2188" y="3052"/>
              <a:ext cx="305" cy="448"/>
              <a:chOff x="2188" y="3052"/>
              <a:chExt cx="305" cy="448"/>
            </a:xfrm>
          </p:grpSpPr>
          <p:grpSp>
            <p:nvGrpSpPr>
              <p:cNvPr id="34883" name="Group 125"/>
              <p:cNvGrpSpPr>
                <a:grpSpLocks/>
              </p:cNvGrpSpPr>
              <p:nvPr/>
            </p:nvGrpSpPr>
            <p:grpSpPr bwMode="auto">
              <a:xfrm>
                <a:off x="2188" y="3052"/>
                <a:ext cx="305" cy="448"/>
                <a:chOff x="2188" y="3052"/>
                <a:chExt cx="305" cy="448"/>
              </a:xfrm>
            </p:grpSpPr>
            <p:sp>
              <p:nvSpPr>
                <p:cNvPr id="34885" name="AutoShape 126"/>
                <p:cNvSpPr>
                  <a:spLocks noChangeArrowheads="1"/>
                </p:cNvSpPr>
                <p:nvPr/>
              </p:nvSpPr>
              <p:spPr bwMode="auto">
                <a:xfrm>
                  <a:off x="2188" y="3123"/>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4886" name="AutoShape 127"/>
                <p:cNvSpPr>
                  <a:spLocks noChangeArrowheads="1"/>
                </p:cNvSpPr>
                <p:nvPr/>
              </p:nvSpPr>
              <p:spPr bwMode="auto">
                <a:xfrm>
                  <a:off x="2258" y="3052"/>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4884" name="AutoShape 128"/>
              <p:cNvSpPr>
                <a:spLocks noChangeArrowheads="1"/>
              </p:cNvSpPr>
              <p:nvPr/>
            </p:nvSpPr>
            <p:spPr bwMode="auto">
              <a:xfrm>
                <a:off x="2250" y="3156"/>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4870" name="Group 129"/>
            <p:cNvGrpSpPr>
              <a:grpSpLocks/>
            </p:cNvGrpSpPr>
            <p:nvPr/>
          </p:nvGrpSpPr>
          <p:grpSpPr bwMode="auto">
            <a:xfrm>
              <a:off x="2489" y="3052"/>
              <a:ext cx="378" cy="448"/>
              <a:chOff x="2489" y="3052"/>
              <a:chExt cx="378" cy="448"/>
            </a:xfrm>
          </p:grpSpPr>
          <p:grpSp>
            <p:nvGrpSpPr>
              <p:cNvPr id="34878" name="Group 130"/>
              <p:cNvGrpSpPr>
                <a:grpSpLocks/>
              </p:cNvGrpSpPr>
              <p:nvPr/>
            </p:nvGrpSpPr>
            <p:grpSpPr bwMode="auto">
              <a:xfrm>
                <a:off x="2489" y="3052"/>
                <a:ext cx="378" cy="448"/>
                <a:chOff x="2489" y="3052"/>
                <a:chExt cx="378" cy="448"/>
              </a:xfrm>
            </p:grpSpPr>
            <p:sp>
              <p:nvSpPr>
                <p:cNvPr id="34881" name="AutoShape 131"/>
                <p:cNvSpPr>
                  <a:spLocks noChangeArrowheads="1"/>
                </p:cNvSpPr>
                <p:nvPr/>
              </p:nvSpPr>
              <p:spPr bwMode="auto">
                <a:xfrm>
                  <a:off x="2489" y="3123"/>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4882" name="AutoShape 132"/>
                <p:cNvSpPr>
                  <a:spLocks noChangeArrowheads="1"/>
                </p:cNvSpPr>
                <p:nvPr/>
              </p:nvSpPr>
              <p:spPr bwMode="auto">
                <a:xfrm>
                  <a:off x="2575" y="3052"/>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4879" name="Oval 133"/>
              <p:cNvSpPr>
                <a:spLocks noChangeArrowheads="1"/>
              </p:cNvSpPr>
              <p:nvPr/>
            </p:nvSpPr>
            <p:spPr bwMode="auto">
              <a:xfrm>
                <a:off x="2604" y="3088"/>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4880" name="AutoShape 134"/>
              <p:cNvSpPr>
                <a:spLocks noChangeArrowheads="1"/>
              </p:cNvSpPr>
              <p:nvPr/>
            </p:nvSpPr>
            <p:spPr bwMode="auto">
              <a:xfrm>
                <a:off x="2536" y="3298"/>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4871" name="Freeform 135"/>
            <p:cNvSpPr>
              <a:spLocks/>
            </p:cNvSpPr>
            <p:nvPr/>
          </p:nvSpPr>
          <p:spPr bwMode="auto">
            <a:xfrm>
              <a:off x="3053" y="3281"/>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4872" name="Rectangle 136"/>
            <p:cNvSpPr>
              <a:spLocks noChangeArrowheads="1"/>
            </p:cNvSpPr>
            <p:nvPr/>
          </p:nvSpPr>
          <p:spPr bwMode="auto">
            <a:xfrm>
              <a:off x="3049" y="3281"/>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873" name="Rectangle 137"/>
            <p:cNvSpPr>
              <a:spLocks noChangeArrowheads="1"/>
            </p:cNvSpPr>
            <p:nvPr/>
          </p:nvSpPr>
          <p:spPr bwMode="auto">
            <a:xfrm>
              <a:off x="3056" y="3362"/>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874" name="Rectangle 138"/>
            <p:cNvSpPr>
              <a:spLocks noChangeArrowheads="1"/>
            </p:cNvSpPr>
            <p:nvPr/>
          </p:nvSpPr>
          <p:spPr bwMode="auto">
            <a:xfrm>
              <a:off x="2873" y="3362"/>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4875" name="Group 139"/>
            <p:cNvGrpSpPr>
              <a:grpSpLocks/>
            </p:cNvGrpSpPr>
            <p:nvPr/>
          </p:nvGrpSpPr>
          <p:grpSpPr bwMode="auto">
            <a:xfrm>
              <a:off x="2871" y="3109"/>
              <a:ext cx="194" cy="364"/>
              <a:chOff x="2871" y="3109"/>
              <a:chExt cx="194" cy="364"/>
            </a:xfrm>
          </p:grpSpPr>
          <p:sp>
            <p:nvSpPr>
              <p:cNvPr id="34876" name="Oval 140"/>
              <p:cNvSpPr>
                <a:spLocks noChangeArrowheads="1"/>
              </p:cNvSpPr>
              <p:nvPr/>
            </p:nvSpPr>
            <p:spPr bwMode="auto">
              <a:xfrm>
                <a:off x="2947" y="3109"/>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4877" name="Freeform 141"/>
              <p:cNvSpPr>
                <a:spLocks/>
              </p:cNvSpPr>
              <p:nvPr/>
            </p:nvSpPr>
            <p:spPr bwMode="auto">
              <a:xfrm>
                <a:off x="2871" y="3177"/>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sp>
        <p:nvSpPr>
          <p:cNvPr id="34866" name="Rectangle 142"/>
          <p:cNvSpPr>
            <a:spLocks noChangeArrowheads="1"/>
          </p:cNvSpPr>
          <p:nvPr/>
        </p:nvSpPr>
        <p:spPr bwMode="auto">
          <a:xfrm>
            <a:off x="0" y="2392363"/>
            <a:ext cx="358775" cy="28352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i="1"/>
              <a:t>T</a:t>
            </a:r>
          </a:p>
          <a:p>
            <a:pPr algn="ctr"/>
            <a:r>
              <a:rPr lang="en-US" sz="1800" i="1"/>
              <a:t>a</a:t>
            </a:r>
          </a:p>
          <a:p>
            <a:pPr algn="ctr"/>
            <a:r>
              <a:rPr lang="en-US" sz="1800" i="1"/>
              <a:t>s</a:t>
            </a:r>
          </a:p>
          <a:p>
            <a:pPr algn="ctr"/>
            <a:r>
              <a:rPr lang="en-US" sz="1800" i="1"/>
              <a:t>k</a:t>
            </a:r>
          </a:p>
          <a:p>
            <a:pPr algn="ctr"/>
            <a:endParaRPr lang="en-US" sz="1800" i="1"/>
          </a:p>
          <a:p>
            <a:pPr algn="ctr"/>
            <a:r>
              <a:rPr lang="en-US" sz="1800" i="1"/>
              <a:t>O</a:t>
            </a:r>
          </a:p>
          <a:p>
            <a:pPr algn="ctr"/>
            <a:r>
              <a:rPr lang="en-US" sz="1800" i="1"/>
              <a:t>r</a:t>
            </a:r>
          </a:p>
          <a:p>
            <a:pPr algn="ctr"/>
            <a:r>
              <a:rPr lang="en-US" sz="1800" i="1"/>
              <a:t>d</a:t>
            </a:r>
          </a:p>
          <a:p>
            <a:pPr algn="ctr"/>
            <a:r>
              <a:rPr lang="en-US" sz="1800" i="1"/>
              <a:t>e</a:t>
            </a:r>
          </a:p>
          <a:p>
            <a:pPr algn="ctr"/>
            <a:r>
              <a:rPr lang="en-US" sz="1800" i="1"/>
              <a:t>r</a:t>
            </a:r>
          </a:p>
        </p:txBody>
      </p:sp>
      <p:sp>
        <p:nvSpPr>
          <p:cNvPr id="34867" name="Line 143"/>
          <p:cNvSpPr>
            <a:spLocks noChangeShapeType="1"/>
          </p:cNvSpPr>
          <p:nvPr/>
        </p:nvSpPr>
        <p:spPr bwMode="auto">
          <a:xfrm>
            <a:off x="484188" y="2249488"/>
            <a:ext cx="0" cy="30353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2" name="Slide Number Placeholder 1"/>
          <p:cNvSpPr>
            <a:spLocks noGrp="1"/>
          </p:cNvSpPr>
          <p:nvPr>
            <p:ph type="sldNum" sz="quarter" idx="4"/>
          </p:nvPr>
        </p:nvSpPr>
        <p:spPr/>
        <p:txBody>
          <a:bodyPr/>
          <a:lstStyle/>
          <a:p>
            <a:fld id="{CC2976BA-A1E0-3948-A6B4-B5BB26B47A07}" type="slidenum">
              <a:rPr lang="en-US" smtClean="0"/>
              <a:t>2</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378" name="Rectangle 2"/>
          <p:cNvSpPr>
            <a:spLocks noGrp="1" noChangeArrowheads="1"/>
          </p:cNvSpPr>
          <p:nvPr>
            <p:ph type="title"/>
          </p:nvPr>
        </p:nvSpPr>
        <p:spPr>
          <a:xfrm>
            <a:off x="457200" y="228600"/>
            <a:ext cx="8229600" cy="1143000"/>
          </a:xfrm>
        </p:spPr>
        <p:txBody>
          <a:bodyPr lIns="90488" tIns="44450" rIns="90488" bIns="44450"/>
          <a:lstStyle/>
          <a:p>
            <a:pPr>
              <a:defRPr/>
            </a:pPr>
            <a:r>
              <a:rPr lang="en-US"/>
              <a:t>Example: One Memory Port/Structural Hazard</a:t>
            </a:r>
            <a:endParaRPr lang="en-US" sz="2000">
              <a:solidFill>
                <a:schemeClr val="tx1"/>
              </a:solidFill>
              <a:effectLst>
                <a:outerShdw blurRad="38100" dist="38100" dir="2700000" algn="tl">
                  <a:srgbClr val="FFFFFF"/>
                </a:outerShdw>
              </a:effectLst>
            </a:endParaRPr>
          </a:p>
        </p:txBody>
      </p:sp>
      <p:sp>
        <p:nvSpPr>
          <p:cNvPr id="71683" name="Rectangle 3"/>
          <p:cNvSpPr>
            <a:spLocks noChangeArrowheads="1"/>
          </p:cNvSpPr>
          <p:nvPr/>
        </p:nvSpPr>
        <p:spPr bwMode="auto">
          <a:xfrm>
            <a:off x="228600" y="2590800"/>
            <a:ext cx="412750" cy="39830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i="1">
                <a:latin typeface="Comic Sans MS" charset="0"/>
              </a:rPr>
              <a:t>I</a:t>
            </a:r>
          </a:p>
          <a:p>
            <a:pPr algn="ctr"/>
            <a:r>
              <a:rPr lang="en-US" sz="2000" b="1" i="1">
                <a:latin typeface="Comic Sans MS" charset="0"/>
              </a:rPr>
              <a:t>n</a:t>
            </a:r>
          </a:p>
          <a:p>
            <a:pPr algn="ctr"/>
            <a:r>
              <a:rPr lang="en-US" sz="2000" b="1" i="1">
                <a:latin typeface="Comic Sans MS" charset="0"/>
              </a:rPr>
              <a:t>s</a:t>
            </a:r>
          </a:p>
          <a:p>
            <a:pPr algn="ctr"/>
            <a:r>
              <a:rPr lang="en-US" sz="2000" b="1" i="1">
                <a:latin typeface="Comic Sans MS" charset="0"/>
              </a:rPr>
              <a:t>t</a:t>
            </a:r>
          </a:p>
          <a:p>
            <a:pPr algn="ctr"/>
            <a:r>
              <a:rPr lang="en-US" sz="2000" b="1" i="1">
                <a:latin typeface="Comic Sans MS" charset="0"/>
              </a:rPr>
              <a:t>r.</a:t>
            </a:r>
          </a:p>
          <a:p>
            <a:pPr algn="ctr"/>
            <a:endParaRPr lang="en-US" sz="2000" b="1" i="1">
              <a:latin typeface="Comic Sans MS" charset="0"/>
            </a:endParaRPr>
          </a:p>
          <a:p>
            <a:pPr algn="ctr"/>
            <a:r>
              <a:rPr lang="en-US" sz="2000" b="1" i="1">
                <a:latin typeface="Comic Sans MS" charset="0"/>
              </a:rPr>
              <a:t>O</a:t>
            </a:r>
          </a:p>
          <a:p>
            <a:pPr algn="ctr"/>
            <a:r>
              <a:rPr lang="en-US" sz="2000" b="1" i="1">
                <a:latin typeface="Comic Sans MS" charset="0"/>
              </a:rPr>
              <a:t>r</a:t>
            </a:r>
          </a:p>
          <a:p>
            <a:pPr algn="ctr"/>
            <a:r>
              <a:rPr lang="en-US" sz="2000" b="1" i="1">
                <a:latin typeface="Comic Sans MS" charset="0"/>
              </a:rPr>
              <a:t>d</a:t>
            </a:r>
          </a:p>
          <a:p>
            <a:pPr algn="ctr"/>
            <a:r>
              <a:rPr lang="en-US" sz="2000" b="1" i="1">
                <a:latin typeface="Comic Sans MS" charset="0"/>
              </a:rPr>
              <a:t>e</a:t>
            </a:r>
          </a:p>
          <a:p>
            <a:pPr algn="ctr"/>
            <a:r>
              <a:rPr lang="en-US" sz="2000" b="1" i="1">
                <a:latin typeface="Comic Sans MS" charset="0"/>
              </a:rPr>
              <a:t>r</a:t>
            </a:r>
          </a:p>
        </p:txBody>
      </p:sp>
      <p:sp>
        <p:nvSpPr>
          <p:cNvPr id="71684" name="Line 4"/>
          <p:cNvSpPr>
            <a:spLocks noChangeShapeType="1"/>
          </p:cNvSpPr>
          <p:nvPr/>
        </p:nvSpPr>
        <p:spPr bwMode="auto">
          <a:xfrm flipH="1">
            <a:off x="685800" y="2209800"/>
            <a:ext cx="0" cy="39624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71685" name="Rectangle 5"/>
          <p:cNvSpPr>
            <a:spLocks noChangeArrowheads="1"/>
          </p:cNvSpPr>
          <p:nvPr/>
        </p:nvSpPr>
        <p:spPr bwMode="auto">
          <a:xfrm>
            <a:off x="1066800" y="1524000"/>
            <a:ext cx="2513013" cy="442913"/>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sz="2000" b="1" i="1">
                <a:latin typeface="Comic Sans MS" charset="0"/>
              </a:rPr>
              <a:t>Time (clock cycles)</a:t>
            </a:r>
          </a:p>
        </p:txBody>
      </p:sp>
      <p:sp>
        <p:nvSpPr>
          <p:cNvPr id="71686" name="Rectangle 6"/>
          <p:cNvSpPr>
            <a:spLocks noChangeArrowheads="1"/>
          </p:cNvSpPr>
          <p:nvPr/>
        </p:nvSpPr>
        <p:spPr bwMode="auto">
          <a:xfrm>
            <a:off x="685800" y="2590800"/>
            <a:ext cx="912813"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Load</a:t>
            </a:r>
          </a:p>
        </p:txBody>
      </p:sp>
      <p:sp>
        <p:nvSpPr>
          <p:cNvPr id="71687" name="Rectangle 7"/>
          <p:cNvSpPr>
            <a:spLocks noChangeArrowheads="1"/>
          </p:cNvSpPr>
          <p:nvPr/>
        </p:nvSpPr>
        <p:spPr bwMode="auto">
          <a:xfrm>
            <a:off x="685800" y="3336925"/>
            <a:ext cx="1460500"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Instr 1</a:t>
            </a:r>
          </a:p>
        </p:txBody>
      </p:sp>
      <p:sp>
        <p:nvSpPr>
          <p:cNvPr id="71688" name="Rectangle 8"/>
          <p:cNvSpPr>
            <a:spLocks noChangeArrowheads="1"/>
          </p:cNvSpPr>
          <p:nvPr/>
        </p:nvSpPr>
        <p:spPr bwMode="auto">
          <a:xfrm>
            <a:off x="736600" y="4130675"/>
            <a:ext cx="1460500"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Instr 2</a:t>
            </a:r>
          </a:p>
        </p:txBody>
      </p:sp>
      <p:sp>
        <p:nvSpPr>
          <p:cNvPr id="71689" name="Rectangle 9"/>
          <p:cNvSpPr>
            <a:spLocks noChangeArrowheads="1"/>
          </p:cNvSpPr>
          <p:nvPr/>
        </p:nvSpPr>
        <p:spPr bwMode="auto">
          <a:xfrm>
            <a:off x="746125" y="4881563"/>
            <a:ext cx="1460500"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Instr 3</a:t>
            </a:r>
          </a:p>
        </p:txBody>
      </p:sp>
      <p:sp>
        <p:nvSpPr>
          <p:cNvPr id="71690" name="Rectangle 10"/>
          <p:cNvSpPr>
            <a:spLocks noChangeArrowheads="1"/>
          </p:cNvSpPr>
          <p:nvPr/>
        </p:nvSpPr>
        <p:spPr bwMode="auto">
          <a:xfrm>
            <a:off x="784225" y="5662613"/>
            <a:ext cx="1460500"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Instr 4</a:t>
            </a:r>
          </a:p>
        </p:txBody>
      </p:sp>
      <p:sp>
        <p:nvSpPr>
          <p:cNvPr id="71691" name="Line 11"/>
          <p:cNvSpPr>
            <a:spLocks noChangeShapeType="1"/>
          </p:cNvSpPr>
          <p:nvPr/>
        </p:nvSpPr>
        <p:spPr bwMode="auto">
          <a:xfrm>
            <a:off x="1219200" y="1981200"/>
            <a:ext cx="65532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grpSp>
        <p:nvGrpSpPr>
          <p:cNvPr id="71692" name="Group 12"/>
          <p:cNvGrpSpPr>
            <a:grpSpLocks noChangeAspect="1"/>
          </p:cNvGrpSpPr>
          <p:nvPr/>
        </p:nvGrpSpPr>
        <p:grpSpPr bwMode="auto">
          <a:xfrm>
            <a:off x="2609850" y="2603500"/>
            <a:ext cx="447675" cy="369888"/>
            <a:chOff x="1374" y="528"/>
            <a:chExt cx="480" cy="432"/>
          </a:xfrm>
        </p:grpSpPr>
        <p:grpSp>
          <p:nvGrpSpPr>
            <p:cNvPr id="71843" name="Group 13"/>
            <p:cNvGrpSpPr>
              <a:grpSpLocks noChangeAspect="1"/>
            </p:cNvGrpSpPr>
            <p:nvPr/>
          </p:nvGrpSpPr>
          <p:grpSpPr bwMode="auto">
            <a:xfrm>
              <a:off x="1374" y="528"/>
              <a:ext cx="480" cy="432"/>
              <a:chOff x="1392" y="528"/>
              <a:chExt cx="480" cy="432"/>
            </a:xfrm>
          </p:grpSpPr>
          <p:sp>
            <p:nvSpPr>
              <p:cNvPr id="71845" name="Rectangle 14"/>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846" name="Rectangle 15"/>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844" name="Text Box 16"/>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1693" name="Line 17"/>
          <p:cNvSpPr>
            <a:spLocks noChangeAspect="1" noChangeShapeType="1"/>
          </p:cNvSpPr>
          <p:nvPr/>
        </p:nvSpPr>
        <p:spPr bwMode="auto">
          <a:xfrm>
            <a:off x="3060700" y="2678113"/>
            <a:ext cx="49530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694" name="Line 18"/>
          <p:cNvSpPr>
            <a:spLocks noChangeAspect="1" noChangeShapeType="1"/>
          </p:cNvSpPr>
          <p:nvPr/>
        </p:nvSpPr>
        <p:spPr bwMode="auto">
          <a:xfrm>
            <a:off x="3060700" y="2898775"/>
            <a:ext cx="49530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695" name="Group 19"/>
          <p:cNvGrpSpPr>
            <a:grpSpLocks noChangeAspect="1"/>
          </p:cNvGrpSpPr>
          <p:nvPr/>
        </p:nvGrpSpPr>
        <p:grpSpPr bwMode="auto">
          <a:xfrm>
            <a:off x="3467100" y="2493963"/>
            <a:ext cx="403225" cy="588962"/>
            <a:chOff x="2991" y="411"/>
            <a:chExt cx="359" cy="768"/>
          </a:xfrm>
        </p:grpSpPr>
        <p:sp>
          <p:nvSpPr>
            <p:cNvPr id="71839" name="AutoShape 20"/>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1840" name="AutoShape 21"/>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1841" name="Freeform 22"/>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842" name="Text Box 23"/>
            <p:cNvSpPr txBox="1">
              <a:spLocks noChangeAspect="1" noChangeArrowheads="1"/>
            </p:cNvSpPr>
            <p:nvPr/>
          </p:nvSpPr>
          <p:spPr bwMode="auto">
            <a:xfrm rot="-5400000">
              <a:off x="2942" y="629"/>
              <a:ext cx="575" cy="239"/>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1696" name="Line 24"/>
          <p:cNvSpPr>
            <a:spLocks noChangeAspect="1" noChangeShapeType="1"/>
          </p:cNvSpPr>
          <p:nvPr/>
        </p:nvSpPr>
        <p:spPr bwMode="auto">
          <a:xfrm>
            <a:off x="3875088" y="2789238"/>
            <a:ext cx="496887"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697" name="Line 25"/>
          <p:cNvSpPr>
            <a:spLocks noChangeAspect="1" noChangeShapeType="1"/>
          </p:cNvSpPr>
          <p:nvPr/>
        </p:nvSpPr>
        <p:spPr bwMode="auto">
          <a:xfrm>
            <a:off x="4733925" y="2789238"/>
            <a:ext cx="49847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698" name="Rectangle 26"/>
          <p:cNvSpPr>
            <a:spLocks noChangeAspect="1" noChangeArrowheads="1"/>
          </p:cNvSpPr>
          <p:nvPr/>
        </p:nvSpPr>
        <p:spPr bwMode="auto">
          <a:xfrm>
            <a:off x="4252913" y="2605088"/>
            <a:ext cx="450850" cy="368300"/>
          </a:xfrm>
          <a:prstGeom prst="rect">
            <a:avLst/>
          </a:prstGeom>
          <a:no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699" name="Text Box 27"/>
          <p:cNvSpPr txBox="1">
            <a:spLocks noChangeAspect="1" noChangeArrowheads="1"/>
          </p:cNvSpPr>
          <p:nvPr/>
        </p:nvSpPr>
        <p:spPr bwMode="auto">
          <a:xfrm>
            <a:off x="4194175" y="2633663"/>
            <a:ext cx="557213" cy="268287"/>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sp>
        <p:nvSpPr>
          <p:cNvPr id="71700" name="Freeform 28"/>
          <p:cNvSpPr>
            <a:spLocks noChangeAspect="1"/>
          </p:cNvSpPr>
          <p:nvPr/>
        </p:nvSpPr>
        <p:spPr bwMode="auto">
          <a:xfrm>
            <a:off x="4191000" y="2789238"/>
            <a:ext cx="674688" cy="293687"/>
          </a:xfrm>
          <a:custGeom>
            <a:avLst/>
            <a:gdLst>
              <a:gd name="T0" fmla="*/ 0 w 816"/>
              <a:gd name="T1" fmla="*/ 0 h 384"/>
              <a:gd name="T2" fmla="*/ 0 w 816"/>
              <a:gd name="T3" fmla="*/ 293687 h 384"/>
              <a:gd name="T4" fmla="*/ 595313 w 816"/>
              <a:gd name="T5" fmla="*/ 293687 h 384"/>
              <a:gd name="T6" fmla="*/ 595313 w 816"/>
              <a:gd name="T7" fmla="*/ 110133 h 384"/>
              <a:gd name="T8" fmla="*/ 674688 w 816"/>
              <a:gd name="T9" fmla="*/ 110133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701" name="Line 29"/>
          <p:cNvSpPr>
            <a:spLocks noChangeAspect="1" noChangeShapeType="1"/>
          </p:cNvSpPr>
          <p:nvPr/>
        </p:nvSpPr>
        <p:spPr bwMode="auto">
          <a:xfrm>
            <a:off x="2141538" y="2900363"/>
            <a:ext cx="46831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02" name="Line 30"/>
          <p:cNvSpPr>
            <a:spLocks noChangeAspect="1" noChangeShapeType="1"/>
          </p:cNvSpPr>
          <p:nvPr/>
        </p:nvSpPr>
        <p:spPr bwMode="auto">
          <a:xfrm>
            <a:off x="2081213" y="2678113"/>
            <a:ext cx="52546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703" name="Group 31"/>
          <p:cNvGrpSpPr>
            <a:grpSpLocks noChangeAspect="1"/>
          </p:cNvGrpSpPr>
          <p:nvPr/>
        </p:nvGrpSpPr>
        <p:grpSpPr bwMode="auto">
          <a:xfrm>
            <a:off x="1660525" y="2605088"/>
            <a:ext cx="587375" cy="368300"/>
            <a:chOff x="1123" y="576"/>
            <a:chExt cx="624" cy="480"/>
          </a:xfrm>
        </p:grpSpPr>
        <p:sp>
          <p:nvSpPr>
            <p:cNvPr id="71837" name="Rectangle 32"/>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838" name="Text Box 33"/>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1704" name="Group 34"/>
          <p:cNvGrpSpPr>
            <a:grpSpLocks/>
          </p:cNvGrpSpPr>
          <p:nvPr/>
        </p:nvGrpSpPr>
        <p:grpSpPr bwMode="auto">
          <a:xfrm>
            <a:off x="2322513" y="2438400"/>
            <a:ext cx="2635250" cy="700088"/>
            <a:chOff x="2112" y="528"/>
            <a:chExt cx="2088" cy="681"/>
          </a:xfrm>
        </p:grpSpPr>
        <p:sp>
          <p:nvSpPr>
            <p:cNvPr id="71833" name="Rectangle 35"/>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834" name="Rectangle 36"/>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835" name="Rectangle 37"/>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836" name="Rectangle 38"/>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1705" name="Group 39"/>
          <p:cNvGrpSpPr>
            <a:grpSpLocks noChangeAspect="1"/>
          </p:cNvGrpSpPr>
          <p:nvPr/>
        </p:nvGrpSpPr>
        <p:grpSpPr bwMode="auto">
          <a:xfrm flipH="1">
            <a:off x="5087938" y="2590800"/>
            <a:ext cx="452437" cy="369888"/>
            <a:chOff x="1374" y="528"/>
            <a:chExt cx="480" cy="432"/>
          </a:xfrm>
        </p:grpSpPr>
        <p:grpSp>
          <p:nvGrpSpPr>
            <p:cNvPr id="71829" name="Group 40"/>
            <p:cNvGrpSpPr>
              <a:grpSpLocks noChangeAspect="1"/>
            </p:cNvGrpSpPr>
            <p:nvPr/>
          </p:nvGrpSpPr>
          <p:grpSpPr bwMode="auto">
            <a:xfrm>
              <a:off x="1374" y="528"/>
              <a:ext cx="480" cy="432"/>
              <a:chOff x="1392" y="528"/>
              <a:chExt cx="480" cy="432"/>
            </a:xfrm>
          </p:grpSpPr>
          <p:sp>
            <p:nvSpPr>
              <p:cNvPr id="71831" name="Rectangle 41"/>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832" name="Rectangle 42"/>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830" name="Text Box 43"/>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nvGrpSpPr>
          <p:cNvPr id="9" name="Group 44"/>
          <p:cNvGrpSpPr>
            <a:grpSpLocks/>
          </p:cNvGrpSpPr>
          <p:nvPr/>
        </p:nvGrpSpPr>
        <p:grpSpPr bwMode="auto">
          <a:xfrm>
            <a:off x="2514600" y="3200400"/>
            <a:ext cx="3879850" cy="700088"/>
            <a:chOff x="1962" y="1200"/>
            <a:chExt cx="1910" cy="441"/>
          </a:xfrm>
        </p:grpSpPr>
        <p:grpSp>
          <p:nvGrpSpPr>
            <p:cNvPr id="71796" name="Group 45"/>
            <p:cNvGrpSpPr>
              <a:grpSpLocks noChangeAspect="1"/>
            </p:cNvGrpSpPr>
            <p:nvPr/>
          </p:nvGrpSpPr>
          <p:grpSpPr bwMode="auto">
            <a:xfrm>
              <a:off x="2429" y="1304"/>
              <a:ext cx="221" cy="233"/>
              <a:chOff x="1374" y="528"/>
              <a:chExt cx="480" cy="432"/>
            </a:xfrm>
          </p:grpSpPr>
          <p:grpSp>
            <p:nvGrpSpPr>
              <p:cNvPr id="71825" name="Group 46"/>
              <p:cNvGrpSpPr>
                <a:grpSpLocks noChangeAspect="1"/>
              </p:cNvGrpSpPr>
              <p:nvPr/>
            </p:nvGrpSpPr>
            <p:grpSpPr bwMode="auto">
              <a:xfrm>
                <a:off x="1374" y="528"/>
                <a:ext cx="480" cy="432"/>
                <a:chOff x="1392" y="528"/>
                <a:chExt cx="480" cy="432"/>
              </a:xfrm>
            </p:grpSpPr>
            <p:sp>
              <p:nvSpPr>
                <p:cNvPr id="71827" name="Rectangle 47"/>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828" name="Rectangle 48"/>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826" name="Text Box 49"/>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1797" name="Line 50"/>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98" name="Line 51"/>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799" name="Group 52"/>
            <p:cNvGrpSpPr>
              <a:grpSpLocks noChangeAspect="1"/>
            </p:cNvGrpSpPr>
            <p:nvPr/>
          </p:nvGrpSpPr>
          <p:grpSpPr bwMode="auto">
            <a:xfrm>
              <a:off x="2851" y="1235"/>
              <a:ext cx="199" cy="371"/>
              <a:chOff x="2991" y="411"/>
              <a:chExt cx="359" cy="768"/>
            </a:xfrm>
          </p:grpSpPr>
          <p:sp>
            <p:nvSpPr>
              <p:cNvPr id="71821" name="AutoShape 53"/>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1822" name="AutoShape 54"/>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1823" name="Freeform 55"/>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824" name="Text Box 56"/>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1800" name="Line 57"/>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801" name="Line 58"/>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802" name="Group 59"/>
            <p:cNvGrpSpPr>
              <a:grpSpLocks noChangeAspect="1"/>
            </p:cNvGrpSpPr>
            <p:nvPr/>
          </p:nvGrpSpPr>
          <p:grpSpPr bwMode="auto">
            <a:xfrm>
              <a:off x="3209" y="1305"/>
              <a:ext cx="275" cy="232"/>
              <a:chOff x="3853" y="576"/>
              <a:chExt cx="594" cy="480"/>
            </a:xfrm>
          </p:grpSpPr>
          <p:sp>
            <p:nvSpPr>
              <p:cNvPr id="71819" name="Rectangle 60"/>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820" name="Text Box 61"/>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1803" name="Freeform 62"/>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804" name="Line 63"/>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805" name="Line 64"/>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806" name="Group 65"/>
            <p:cNvGrpSpPr>
              <a:grpSpLocks noChangeAspect="1"/>
            </p:cNvGrpSpPr>
            <p:nvPr/>
          </p:nvGrpSpPr>
          <p:grpSpPr bwMode="auto">
            <a:xfrm>
              <a:off x="1962" y="1305"/>
              <a:ext cx="289" cy="232"/>
              <a:chOff x="1123" y="576"/>
              <a:chExt cx="624" cy="480"/>
            </a:xfrm>
          </p:grpSpPr>
          <p:sp>
            <p:nvSpPr>
              <p:cNvPr id="71817" name="Rectangle 66"/>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818" name="Text Box 67"/>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1807" name="Group 68"/>
            <p:cNvGrpSpPr>
              <a:grpSpLocks/>
            </p:cNvGrpSpPr>
            <p:nvPr/>
          </p:nvGrpSpPr>
          <p:grpSpPr bwMode="auto">
            <a:xfrm>
              <a:off x="2288" y="1200"/>
              <a:ext cx="1297" cy="441"/>
              <a:chOff x="2112" y="528"/>
              <a:chExt cx="2088" cy="681"/>
            </a:xfrm>
          </p:grpSpPr>
          <p:sp>
            <p:nvSpPr>
              <p:cNvPr id="71813" name="Rectangle 69"/>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814" name="Rectangle 70"/>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815" name="Rectangle 71"/>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816" name="Rectangle 72"/>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1808" name="Group 73"/>
            <p:cNvGrpSpPr>
              <a:grpSpLocks noChangeAspect="1"/>
            </p:cNvGrpSpPr>
            <p:nvPr/>
          </p:nvGrpSpPr>
          <p:grpSpPr bwMode="auto">
            <a:xfrm flipH="1">
              <a:off x="3649" y="1296"/>
              <a:ext cx="223" cy="233"/>
              <a:chOff x="1374" y="528"/>
              <a:chExt cx="480" cy="432"/>
            </a:xfrm>
          </p:grpSpPr>
          <p:grpSp>
            <p:nvGrpSpPr>
              <p:cNvPr id="71809" name="Group 74"/>
              <p:cNvGrpSpPr>
                <a:grpSpLocks noChangeAspect="1"/>
              </p:cNvGrpSpPr>
              <p:nvPr/>
            </p:nvGrpSpPr>
            <p:grpSpPr bwMode="auto">
              <a:xfrm>
                <a:off x="1374" y="528"/>
                <a:ext cx="480" cy="432"/>
                <a:chOff x="1392" y="528"/>
                <a:chExt cx="480" cy="432"/>
              </a:xfrm>
            </p:grpSpPr>
            <p:sp>
              <p:nvSpPr>
                <p:cNvPr id="71811" name="Rectangle 75"/>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812" name="Rectangle 76"/>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810" name="Text Box 77"/>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grpSp>
        <p:nvGrpSpPr>
          <p:cNvPr id="18" name="Group 78"/>
          <p:cNvGrpSpPr>
            <a:grpSpLocks/>
          </p:cNvGrpSpPr>
          <p:nvPr/>
        </p:nvGrpSpPr>
        <p:grpSpPr bwMode="auto">
          <a:xfrm>
            <a:off x="3352800" y="3962400"/>
            <a:ext cx="3879850" cy="700088"/>
            <a:chOff x="1962" y="1200"/>
            <a:chExt cx="1910" cy="441"/>
          </a:xfrm>
        </p:grpSpPr>
        <p:grpSp>
          <p:nvGrpSpPr>
            <p:cNvPr id="71763" name="Group 79"/>
            <p:cNvGrpSpPr>
              <a:grpSpLocks noChangeAspect="1"/>
            </p:cNvGrpSpPr>
            <p:nvPr/>
          </p:nvGrpSpPr>
          <p:grpSpPr bwMode="auto">
            <a:xfrm>
              <a:off x="2429" y="1304"/>
              <a:ext cx="221" cy="233"/>
              <a:chOff x="1374" y="528"/>
              <a:chExt cx="480" cy="432"/>
            </a:xfrm>
          </p:grpSpPr>
          <p:grpSp>
            <p:nvGrpSpPr>
              <p:cNvPr id="71792" name="Group 80"/>
              <p:cNvGrpSpPr>
                <a:grpSpLocks noChangeAspect="1"/>
              </p:cNvGrpSpPr>
              <p:nvPr/>
            </p:nvGrpSpPr>
            <p:grpSpPr bwMode="auto">
              <a:xfrm>
                <a:off x="1374" y="528"/>
                <a:ext cx="480" cy="432"/>
                <a:chOff x="1392" y="528"/>
                <a:chExt cx="480" cy="432"/>
              </a:xfrm>
            </p:grpSpPr>
            <p:sp>
              <p:nvSpPr>
                <p:cNvPr id="71794" name="Rectangle 81"/>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795" name="Rectangle 82"/>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793" name="Text Box 83"/>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1764" name="Line 84"/>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65" name="Line 85"/>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766" name="Group 86"/>
            <p:cNvGrpSpPr>
              <a:grpSpLocks noChangeAspect="1"/>
            </p:cNvGrpSpPr>
            <p:nvPr/>
          </p:nvGrpSpPr>
          <p:grpSpPr bwMode="auto">
            <a:xfrm>
              <a:off x="2851" y="1235"/>
              <a:ext cx="199" cy="371"/>
              <a:chOff x="2991" y="411"/>
              <a:chExt cx="359" cy="768"/>
            </a:xfrm>
          </p:grpSpPr>
          <p:sp>
            <p:nvSpPr>
              <p:cNvPr id="71788" name="AutoShape 87"/>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1789" name="AutoShape 88"/>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1790" name="Freeform 89"/>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791" name="Text Box 90"/>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1767" name="Line 91"/>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68" name="Line 92"/>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769" name="Group 93"/>
            <p:cNvGrpSpPr>
              <a:grpSpLocks noChangeAspect="1"/>
            </p:cNvGrpSpPr>
            <p:nvPr/>
          </p:nvGrpSpPr>
          <p:grpSpPr bwMode="auto">
            <a:xfrm>
              <a:off x="3209" y="1305"/>
              <a:ext cx="275" cy="232"/>
              <a:chOff x="3853" y="576"/>
              <a:chExt cx="594" cy="480"/>
            </a:xfrm>
          </p:grpSpPr>
          <p:sp>
            <p:nvSpPr>
              <p:cNvPr id="71786" name="Rectangle 94"/>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787" name="Text Box 95"/>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1770" name="Freeform 96"/>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771" name="Line 97"/>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72" name="Line 98"/>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773" name="Group 99"/>
            <p:cNvGrpSpPr>
              <a:grpSpLocks noChangeAspect="1"/>
            </p:cNvGrpSpPr>
            <p:nvPr/>
          </p:nvGrpSpPr>
          <p:grpSpPr bwMode="auto">
            <a:xfrm>
              <a:off x="1962" y="1305"/>
              <a:ext cx="289" cy="232"/>
              <a:chOff x="1123" y="576"/>
              <a:chExt cx="624" cy="480"/>
            </a:xfrm>
          </p:grpSpPr>
          <p:sp>
            <p:nvSpPr>
              <p:cNvPr id="71784" name="Rectangle 100"/>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785" name="Text Box 101"/>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1774" name="Group 102"/>
            <p:cNvGrpSpPr>
              <a:grpSpLocks/>
            </p:cNvGrpSpPr>
            <p:nvPr/>
          </p:nvGrpSpPr>
          <p:grpSpPr bwMode="auto">
            <a:xfrm>
              <a:off x="2288" y="1200"/>
              <a:ext cx="1297" cy="441"/>
              <a:chOff x="2112" y="528"/>
              <a:chExt cx="2088" cy="681"/>
            </a:xfrm>
          </p:grpSpPr>
          <p:sp>
            <p:nvSpPr>
              <p:cNvPr id="71780" name="Rectangle 103"/>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781" name="Rectangle 104"/>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782" name="Rectangle 105"/>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783" name="Rectangle 106"/>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1775" name="Group 107"/>
            <p:cNvGrpSpPr>
              <a:grpSpLocks noChangeAspect="1"/>
            </p:cNvGrpSpPr>
            <p:nvPr/>
          </p:nvGrpSpPr>
          <p:grpSpPr bwMode="auto">
            <a:xfrm flipH="1">
              <a:off x="3649" y="1296"/>
              <a:ext cx="223" cy="233"/>
              <a:chOff x="1374" y="528"/>
              <a:chExt cx="480" cy="432"/>
            </a:xfrm>
          </p:grpSpPr>
          <p:grpSp>
            <p:nvGrpSpPr>
              <p:cNvPr id="71776" name="Group 108"/>
              <p:cNvGrpSpPr>
                <a:grpSpLocks noChangeAspect="1"/>
              </p:cNvGrpSpPr>
              <p:nvPr/>
            </p:nvGrpSpPr>
            <p:grpSpPr bwMode="auto">
              <a:xfrm>
                <a:off x="1374" y="528"/>
                <a:ext cx="480" cy="432"/>
                <a:chOff x="1392" y="528"/>
                <a:chExt cx="480" cy="432"/>
              </a:xfrm>
            </p:grpSpPr>
            <p:sp>
              <p:nvSpPr>
                <p:cNvPr id="71778" name="Rectangle 109"/>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779" name="Rectangle 110"/>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777" name="Text Box 111"/>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grpSp>
        <p:nvGrpSpPr>
          <p:cNvPr id="27" name="Group 112"/>
          <p:cNvGrpSpPr>
            <a:grpSpLocks/>
          </p:cNvGrpSpPr>
          <p:nvPr/>
        </p:nvGrpSpPr>
        <p:grpSpPr bwMode="auto">
          <a:xfrm>
            <a:off x="4191000" y="4724400"/>
            <a:ext cx="3879850" cy="700088"/>
            <a:chOff x="2640" y="2976"/>
            <a:chExt cx="2444" cy="441"/>
          </a:xfrm>
        </p:grpSpPr>
        <p:grpSp>
          <p:nvGrpSpPr>
            <p:cNvPr id="71731" name="Group 113"/>
            <p:cNvGrpSpPr>
              <a:grpSpLocks noChangeAspect="1"/>
            </p:cNvGrpSpPr>
            <p:nvPr/>
          </p:nvGrpSpPr>
          <p:grpSpPr bwMode="auto">
            <a:xfrm>
              <a:off x="3238" y="3080"/>
              <a:ext cx="282" cy="233"/>
              <a:chOff x="1374" y="528"/>
              <a:chExt cx="480" cy="432"/>
            </a:xfrm>
          </p:grpSpPr>
          <p:grpSp>
            <p:nvGrpSpPr>
              <p:cNvPr id="71759" name="Group 114"/>
              <p:cNvGrpSpPr>
                <a:grpSpLocks noChangeAspect="1"/>
              </p:cNvGrpSpPr>
              <p:nvPr/>
            </p:nvGrpSpPr>
            <p:grpSpPr bwMode="auto">
              <a:xfrm>
                <a:off x="1374" y="528"/>
                <a:ext cx="480" cy="432"/>
                <a:chOff x="1392" y="528"/>
                <a:chExt cx="480" cy="432"/>
              </a:xfrm>
            </p:grpSpPr>
            <p:sp>
              <p:nvSpPr>
                <p:cNvPr id="71761" name="Rectangle 115"/>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762" name="Rectangle 116"/>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760" name="Text Box 117"/>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1732" name="Line 118"/>
            <p:cNvSpPr>
              <a:spLocks noChangeAspect="1" noChangeShapeType="1"/>
            </p:cNvSpPr>
            <p:nvPr/>
          </p:nvSpPr>
          <p:spPr bwMode="auto">
            <a:xfrm>
              <a:off x="3522" y="3127"/>
              <a:ext cx="31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33" name="Line 119"/>
            <p:cNvSpPr>
              <a:spLocks noChangeAspect="1" noChangeShapeType="1"/>
            </p:cNvSpPr>
            <p:nvPr/>
          </p:nvSpPr>
          <p:spPr bwMode="auto">
            <a:xfrm>
              <a:off x="3522" y="3266"/>
              <a:ext cx="31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734" name="Group 120"/>
            <p:cNvGrpSpPr>
              <a:grpSpLocks noChangeAspect="1"/>
            </p:cNvGrpSpPr>
            <p:nvPr/>
          </p:nvGrpSpPr>
          <p:grpSpPr bwMode="auto">
            <a:xfrm>
              <a:off x="3778" y="3011"/>
              <a:ext cx="254" cy="371"/>
              <a:chOff x="2991" y="411"/>
              <a:chExt cx="359" cy="768"/>
            </a:xfrm>
          </p:grpSpPr>
          <p:sp>
            <p:nvSpPr>
              <p:cNvPr id="71755" name="AutoShape 121"/>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1756" name="AutoShape 122"/>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1757" name="Freeform 123"/>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758" name="Text Box 124"/>
              <p:cNvSpPr txBox="1">
                <a:spLocks noChangeAspect="1" noChangeArrowheads="1"/>
              </p:cNvSpPr>
              <p:nvPr/>
            </p:nvSpPr>
            <p:spPr bwMode="auto">
              <a:xfrm rot="-5400000">
                <a:off x="2942" y="629"/>
                <a:ext cx="575" cy="239"/>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1735" name="Line 125"/>
            <p:cNvSpPr>
              <a:spLocks noChangeAspect="1" noChangeShapeType="1"/>
            </p:cNvSpPr>
            <p:nvPr/>
          </p:nvSpPr>
          <p:spPr bwMode="auto">
            <a:xfrm>
              <a:off x="4035" y="3197"/>
              <a:ext cx="313"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36" name="Line 126"/>
            <p:cNvSpPr>
              <a:spLocks noChangeAspect="1" noChangeShapeType="1"/>
            </p:cNvSpPr>
            <p:nvPr/>
          </p:nvSpPr>
          <p:spPr bwMode="auto">
            <a:xfrm>
              <a:off x="4576" y="3197"/>
              <a:ext cx="31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737" name="Group 127"/>
            <p:cNvGrpSpPr>
              <a:grpSpLocks noChangeAspect="1"/>
            </p:cNvGrpSpPr>
            <p:nvPr/>
          </p:nvGrpSpPr>
          <p:grpSpPr bwMode="auto">
            <a:xfrm>
              <a:off x="4236" y="3081"/>
              <a:ext cx="351" cy="232"/>
              <a:chOff x="3853" y="576"/>
              <a:chExt cx="592" cy="480"/>
            </a:xfrm>
          </p:grpSpPr>
          <p:sp>
            <p:nvSpPr>
              <p:cNvPr id="71753" name="Rectangle 128"/>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754" name="Text Box 129"/>
              <p:cNvSpPr txBox="1">
                <a:spLocks noChangeAspect="1" noChangeArrowheads="1"/>
              </p:cNvSpPr>
              <p:nvPr/>
            </p:nvSpPr>
            <p:spPr bwMode="auto">
              <a:xfrm>
                <a:off x="3853" y="613"/>
                <a:ext cx="592"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1738" name="Freeform 130"/>
            <p:cNvSpPr>
              <a:spLocks noChangeAspect="1"/>
            </p:cNvSpPr>
            <p:nvPr/>
          </p:nvSpPr>
          <p:spPr bwMode="auto">
            <a:xfrm>
              <a:off x="4234" y="3197"/>
              <a:ext cx="425" cy="185"/>
            </a:xfrm>
            <a:custGeom>
              <a:avLst/>
              <a:gdLst>
                <a:gd name="T0" fmla="*/ 0 w 816"/>
                <a:gd name="T1" fmla="*/ 0 h 384"/>
                <a:gd name="T2" fmla="*/ 0 w 816"/>
                <a:gd name="T3" fmla="*/ 185 h 384"/>
                <a:gd name="T4" fmla="*/ 375 w 816"/>
                <a:gd name="T5" fmla="*/ 185 h 384"/>
                <a:gd name="T6" fmla="*/ 375 w 816"/>
                <a:gd name="T7" fmla="*/ 69 h 384"/>
                <a:gd name="T8" fmla="*/ 425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739" name="Line 131"/>
            <p:cNvSpPr>
              <a:spLocks noChangeAspect="1" noChangeShapeType="1"/>
            </p:cNvSpPr>
            <p:nvPr/>
          </p:nvSpPr>
          <p:spPr bwMode="auto">
            <a:xfrm>
              <a:off x="2943" y="3267"/>
              <a:ext cx="29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40" name="Line 132"/>
            <p:cNvSpPr>
              <a:spLocks noChangeAspect="1" noChangeShapeType="1"/>
            </p:cNvSpPr>
            <p:nvPr/>
          </p:nvSpPr>
          <p:spPr bwMode="auto">
            <a:xfrm>
              <a:off x="2905" y="3127"/>
              <a:ext cx="331"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41" name="Rectangle 133"/>
            <p:cNvSpPr>
              <a:spLocks noChangeAspect="1" noChangeArrowheads="1"/>
            </p:cNvSpPr>
            <p:nvPr/>
          </p:nvSpPr>
          <p:spPr bwMode="auto">
            <a:xfrm>
              <a:off x="2684" y="3081"/>
              <a:ext cx="284" cy="232"/>
            </a:xfrm>
            <a:prstGeom prst="rect">
              <a:avLst/>
            </a:prstGeom>
            <a:solidFill>
              <a:schemeClr val="hlink"/>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742" name="Text Box 134"/>
            <p:cNvSpPr txBox="1">
              <a:spLocks noChangeAspect="1" noChangeArrowheads="1"/>
            </p:cNvSpPr>
            <p:nvPr/>
          </p:nvSpPr>
          <p:spPr bwMode="auto">
            <a:xfrm>
              <a:off x="2640" y="3099"/>
              <a:ext cx="370" cy="169"/>
            </a:xfrm>
            <a:prstGeom prst="rect">
              <a:avLst/>
            </a:prstGeom>
            <a:noFill/>
            <a:ln w="28575">
              <a:noFill/>
              <a:miter lim="800000"/>
              <a:headEnd/>
              <a:tailEnd/>
            </a:ln>
          </p:spPr>
          <p:txBody>
            <a:bodyPr wrap="none" anchor="ctr">
              <a:prstTxWarp prst="textNoShape">
                <a:avLst/>
              </a:prstTxWarp>
              <a:spAutoFit/>
            </a:bodyPr>
            <a:lstStyle/>
            <a:p>
              <a:pPr algn="ctr"/>
              <a:r>
                <a:rPr lang="en-US" sz="1000" b="1">
                  <a:solidFill>
                    <a:schemeClr val="bg1"/>
                  </a:solidFill>
                  <a:latin typeface="Comic Sans MS" charset="0"/>
                </a:rPr>
                <a:t>Ifetch</a:t>
              </a:r>
            </a:p>
          </p:txBody>
        </p:sp>
        <p:grpSp>
          <p:nvGrpSpPr>
            <p:cNvPr id="71743" name="Group 135"/>
            <p:cNvGrpSpPr>
              <a:grpSpLocks/>
            </p:cNvGrpSpPr>
            <p:nvPr/>
          </p:nvGrpSpPr>
          <p:grpSpPr bwMode="auto">
            <a:xfrm>
              <a:off x="3057" y="2976"/>
              <a:ext cx="1660" cy="441"/>
              <a:chOff x="2112" y="528"/>
              <a:chExt cx="2088" cy="681"/>
            </a:xfrm>
          </p:grpSpPr>
          <p:sp>
            <p:nvSpPr>
              <p:cNvPr id="71749" name="Rectangle 136"/>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750" name="Rectangle 137"/>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751" name="Rectangle 138"/>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752" name="Rectangle 139"/>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1744" name="Group 140"/>
            <p:cNvGrpSpPr>
              <a:grpSpLocks noChangeAspect="1"/>
            </p:cNvGrpSpPr>
            <p:nvPr/>
          </p:nvGrpSpPr>
          <p:grpSpPr bwMode="auto">
            <a:xfrm flipH="1">
              <a:off x="4799" y="3072"/>
              <a:ext cx="285" cy="233"/>
              <a:chOff x="1374" y="528"/>
              <a:chExt cx="480" cy="432"/>
            </a:xfrm>
          </p:grpSpPr>
          <p:grpSp>
            <p:nvGrpSpPr>
              <p:cNvPr id="71745" name="Group 141"/>
              <p:cNvGrpSpPr>
                <a:grpSpLocks noChangeAspect="1"/>
              </p:cNvGrpSpPr>
              <p:nvPr/>
            </p:nvGrpSpPr>
            <p:grpSpPr bwMode="auto">
              <a:xfrm>
                <a:off x="1374" y="528"/>
                <a:ext cx="480" cy="432"/>
                <a:chOff x="1392" y="528"/>
                <a:chExt cx="480" cy="432"/>
              </a:xfrm>
            </p:grpSpPr>
            <p:sp>
              <p:nvSpPr>
                <p:cNvPr id="71747" name="Rectangle 142"/>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748" name="Rectangle 143"/>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746" name="Text Box 144"/>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sp>
        <p:nvSpPr>
          <p:cNvPr id="71709" name="Text Box 145"/>
          <p:cNvSpPr txBox="1">
            <a:spLocks noChangeArrowheads="1"/>
          </p:cNvSpPr>
          <p:nvPr/>
        </p:nvSpPr>
        <p:spPr bwMode="auto">
          <a:xfrm>
            <a:off x="1490663"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1</a:t>
            </a:r>
            <a:endParaRPr lang="en-US" sz="1600">
              <a:latin typeface="Comic Sans MS" charset="0"/>
            </a:endParaRPr>
          </a:p>
        </p:txBody>
      </p:sp>
      <p:sp>
        <p:nvSpPr>
          <p:cNvPr id="71710" name="Text Box 146"/>
          <p:cNvSpPr txBox="1">
            <a:spLocks noChangeArrowheads="1"/>
          </p:cNvSpPr>
          <p:nvPr/>
        </p:nvSpPr>
        <p:spPr bwMode="auto">
          <a:xfrm>
            <a:off x="230663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2</a:t>
            </a:r>
            <a:endParaRPr lang="en-US" sz="1600">
              <a:latin typeface="Comic Sans MS" charset="0"/>
            </a:endParaRPr>
          </a:p>
        </p:txBody>
      </p:sp>
      <p:sp>
        <p:nvSpPr>
          <p:cNvPr id="71711" name="Text Box 147"/>
          <p:cNvSpPr txBox="1">
            <a:spLocks noChangeArrowheads="1"/>
          </p:cNvSpPr>
          <p:nvPr/>
        </p:nvSpPr>
        <p:spPr bwMode="auto">
          <a:xfrm>
            <a:off x="3171825"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3</a:t>
            </a:r>
            <a:endParaRPr lang="en-US" sz="1600">
              <a:latin typeface="Comic Sans MS" charset="0"/>
            </a:endParaRPr>
          </a:p>
        </p:txBody>
      </p:sp>
      <p:sp>
        <p:nvSpPr>
          <p:cNvPr id="71712" name="Text Box 148"/>
          <p:cNvSpPr txBox="1">
            <a:spLocks noChangeArrowheads="1"/>
          </p:cNvSpPr>
          <p:nvPr/>
        </p:nvSpPr>
        <p:spPr bwMode="auto">
          <a:xfrm>
            <a:off x="402113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4</a:t>
            </a:r>
            <a:endParaRPr lang="en-US" sz="1600">
              <a:latin typeface="Comic Sans MS" charset="0"/>
            </a:endParaRPr>
          </a:p>
        </p:txBody>
      </p:sp>
      <p:sp>
        <p:nvSpPr>
          <p:cNvPr id="71713" name="Text Box 149"/>
          <p:cNvSpPr txBox="1">
            <a:spLocks noChangeArrowheads="1"/>
          </p:cNvSpPr>
          <p:nvPr/>
        </p:nvSpPr>
        <p:spPr bwMode="auto">
          <a:xfrm>
            <a:off x="575468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6</a:t>
            </a:r>
            <a:endParaRPr lang="en-US" sz="1600">
              <a:latin typeface="Comic Sans MS" charset="0"/>
            </a:endParaRPr>
          </a:p>
        </p:txBody>
      </p:sp>
      <p:sp>
        <p:nvSpPr>
          <p:cNvPr id="71714" name="Text Box 150"/>
          <p:cNvSpPr txBox="1">
            <a:spLocks noChangeArrowheads="1"/>
          </p:cNvSpPr>
          <p:nvPr/>
        </p:nvSpPr>
        <p:spPr bwMode="auto">
          <a:xfrm>
            <a:off x="659288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7</a:t>
            </a:r>
            <a:endParaRPr lang="en-US" sz="1600">
              <a:latin typeface="Comic Sans MS" charset="0"/>
            </a:endParaRPr>
          </a:p>
        </p:txBody>
      </p:sp>
      <p:sp>
        <p:nvSpPr>
          <p:cNvPr id="71715" name="Text Box 151"/>
          <p:cNvSpPr txBox="1">
            <a:spLocks noChangeArrowheads="1"/>
          </p:cNvSpPr>
          <p:nvPr/>
        </p:nvSpPr>
        <p:spPr bwMode="auto">
          <a:xfrm>
            <a:off x="484028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5</a:t>
            </a:r>
            <a:endParaRPr lang="en-US" sz="1600">
              <a:latin typeface="Comic Sans MS" charset="0"/>
            </a:endParaRPr>
          </a:p>
        </p:txBody>
      </p:sp>
      <p:sp>
        <p:nvSpPr>
          <p:cNvPr id="71716" name="Line 152"/>
          <p:cNvSpPr>
            <a:spLocks noChangeShapeType="1"/>
          </p:cNvSpPr>
          <p:nvPr/>
        </p:nvSpPr>
        <p:spPr bwMode="auto">
          <a:xfrm>
            <a:off x="23622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1717" name="Line 153"/>
          <p:cNvSpPr>
            <a:spLocks noChangeShapeType="1"/>
          </p:cNvSpPr>
          <p:nvPr/>
        </p:nvSpPr>
        <p:spPr bwMode="auto">
          <a:xfrm>
            <a:off x="48768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1718" name="Line 154"/>
          <p:cNvSpPr>
            <a:spLocks noChangeShapeType="1"/>
          </p:cNvSpPr>
          <p:nvPr/>
        </p:nvSpPr>
        <p:spPr bwMode="auto">
          <a:xfrm>
            <a:off x="40386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1719" name="Line 155"/>
          <p:cNvSpPr>
            <a:spLocks noChangeShapeType="1"/>
          </p:cNvSpPr>
          <p:nvPr/>
        </p:nvSpPr>
        <p:spPr bwMode="auto">
          <a:xfrm>
            <a:off x="32004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1720" name="Line 156"/>
          <p:cNvSpPr>
            <a:spLocks noChangeShapeType="1"/>
          </p:cNvSpPr>
          <p:nvPr/>
        </p:nvSpPr>
        <p:spPr bwMode="auto">
          <a:xfrm>
            <a:off x="66294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1721" name="Line 157"/>
          <p:cNvSpPr>
            <a:spLocks noChangeShapeType="1"/>
          </p:cNvSpPr>
          <p:nvPr/>
        </p:nvSpPr>
        <p:spPr bwMode="auto">
          <a:xfrm>
            <a:off x="5730875"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1722" name="Line 158"/>
          <p:cNvSpPr>
            <a:spLocks noChangeShapeType="1"/>
          </p:cNvSpPr>
          <p:nvPr/>
        </p:nvSpPr>
        <p:spPr bwMode="auto">
          <a:xfrm>
            <a:off x="74676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grpSp>
        <p:nvGrpSpPr>
          <p:cNvPr id="2" name="Group 159"/>
          <p:cNvGrpSpPr>
            <a:grpSpLocks/>
          </p:cNvGrpSpPr>
          <p:nvPr/>
        </p:nvGrpSpPr>
        <p:grpSpPr bwMode="auto">
          <a:xfrm>
            <a:off x="2271713" y="2590800"/>
            <a:ext cx="2476500" cy="4021138"/>
            <a:chOff x="1431" y="1632"/>
            <a:chExt cx="1560" cy="2533"/>
          </a:xfrm>
        </p:grpSpPr>
        <p:grpSp>
          <p:nvGrpSpPr>
            <p:cNvPr id="71725" name="Group 160"/>
            <p:cNvGrpSpPr>
              <a:grpSpLocks/>
            </p:cNvGrpSpPr>
            <p:nvPr/>
          </p:nvGrpSpPr>
          <p:grpSpPr bwMode="auto">
            <a:xfrm>
              <a:off x="2640" y="1632"/>
              <a:ext cx="351" cy="232"/>
              <a:chOff x="3984" y="816"/>
              <a:chExt cx="351" cy="232"/>
            </a:xfrm>
          </p:grpSpPr>
          <p:sp>
            <p:nvSpPr>
              <p:cNvPr id="71729" name="Rectangle 161"/>
              <p:cNvSpPr>
                <a:spLocks noChangeAspect="1" noChangeArrowheads="1"/>
              </p:cNvSpPr>
              <p:nvPr/>
            </p:nvSpPr>
            <p:spPr bwMode="auto">
              <a:xfrm>
                <a:off x="4032" y="816"/>
                <a:ext cx="284" cy="232"/>
              </a:xfrm>
              <a:prstGeom prst="rect">
                <a:avLst/>
              </a:prstGeom>
              <a:solidFill>
                <a:schemeClr val="hlink"/>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730" name="Text Box 162"/>
              <p:cNvSpPr txBox="1">
                <a:spLocks noChangeAspect="1" noChangeArrowheads="1"/>
              </p:cNvSpPr>
              <p:nvPr/>
            </p:nvSpPr>
            <p:spPr bwMode="auto">
              <a:xfrm>
                <a:off x="3984" y="857"/>
                <a:ext cx="351" cy="169"/>
              </a:xfrm>
              <a:prstGeom prst="rect">
                <a:avLst/>
              </a:prstGeom>
              <a:noFill/>
              <a:ln w="28575">
                <a:noFill/>
                <a:miter lim="800000"/>
                <a:headEnd/>
                <a:tailEnd/>
              </a:ln>
            </p:spPr>
            <p:txBody>
              <a:bodyPr wrap="none" anchor="ctr">
                <a:prstTxWarp prst="textNoShape">
                  <a:avLst/>
                </a:prstTxWarp>
                <a:spAutoFit/>
              </a:bodyPr>
              <a:lstStyle/>
              <a:p>
                <a:pPr algn="ctr"/>
                <a:r>
                  <a:rPr lang="en-US" sz="1000" b="1">
                    <a:solidFill>
                      <a:schemeClr val="bg1"/>
                    </a:solidFill>
                    <a:latin typeface="Comic Sans MS" charset="0"/>
                  </a:rPr>
                  <a:t>DMem</a:t>
                </a:r>
                <a:endParaRPr lang="en-US" sz="1000" b="1">
                  <a:latin typeface="Comic Sans MS" charset="0"/>
                </a:endParaRPr>
              </a:p>
            </p:txBody>
          </p:sp>
        </p:grpSp>
        <p:grpSp>
          <p:nvGrpSpPr>
            <p:cNvPr id="71726" name="Group 163"/>
            <p:cNvGrpSpPr>
              <a:grpSpLocks/>
            </p:cNvGrpSpPr>
            <p:nvPr/>
          </p:nvGrpSpPr>
          <p:grpSpPr bwMode="auto">
            <a:xfrm>
              <a:off x="1431" y="1872"/>
              <a:ext cx="1377" cy="2293"/>
              <a:chOff x="1431" y="1872"/>
              <a:chExt cx="1377" cy="2293"/>
            </a:xfrm>
          </p:grpSpPr>
          <p:sp>
            <p:nvSpPr>
              <p:cNvPr id="71727" name="Freeform 164"/>
              <p:cNvSpPr>
                <a:spLocks/>
              </p:cNvSpPr>
              <p:nvPr/>
            </p:nvSpPr>
            <p:spPr bwMode="auto">
              <a:xfrm>
                <a:off x="2208" y="1872"/>
                <a:ext cx="528" cy="2120"/>
              </a:xfrm>
              <a:custGeom>
                <a:avLst/>
                <a:gdLst>
                  <a:gd name="T0" fmla="*/ 528 w 528"/>
                  <a:gd name="T1" fmla="*/ 1488 h 2120"/>
                  <a:gd name="T2" fmla="*/ 0 w 528"/>
                  <a:gd name="T3" fmla="*/ 1872 h 2120"/>
                  <a:gd name="T4" fmla="*/ 528 w 528"/>
                  <a:gd name="T5" fmla="*/ 0 h 2120"/>
                  <a:gd name="T6" fmla="*/ 0 60000 65536"/>
                  <a:gd name="T7" fmla="*/ 0 60000 65536"/>
                  <a:gd name="T8" fmla="*/ 0 60000 65536"/>
                  <a:gd name="T9" fmla="*/ 0 w 528"/>
                  <a:gd name="T10" fmla="*/ 0 h 2120"/>
                  <a:gd name="T11" fmla="*/ 528 w 528"/>
                  <a:gd name="T12" fmla="*/ 2120 h 2120"/>
                </a:gdLst>
                <a:ahLst/>
                <a:cxnLst>
                  <a:cxn ang="T6">
                    <a:pos x="T0" y="T1"/>
                  </a:cxn>
                  <a:cxn ang="T7">
                    <a:pos x="T2" y="T3"/>
                  </a:cxn>
                  <a:cxn ang="T8">
                    <a:pos x="T4" y="T5"/>
                  </a:cxn>
                </a:cxnLst>
                <a:rect l="T9" t="T10" r="T11" b="T12"/>
                <a:pathLst>
                  <a:path w="528" h="2120">
                    <a:moveTo>
                      <a:pt x="528" y="1488"/>
                    </a:moveTo>
                    <a:cubicBezTo>
                      <a:pt x="264" y="1804"/>
                      <a:pt x="0" y="2120"/>
                      <a:pt x="0" y="1872"/>
                    </a:cubicBezTo>
                    <a:cubicBezTo>
                      <a:pt x="0" y="1624"/>
                      <a:pt x="264" y="812"/>
                      <a:pt x="528" y="0"/>
                    </a:cubicBezTo>
                  </a:path>
                </a:pathLst>
              </a:custGeom>
              <a:noFill/>
              <a:ln w="28575">
                <a:solidFill>
                  <a:schemeClr val="hlink"/>
                </a:solidFill>
                <a:round/>
                <a:headEnd type="triangle" w="med" len="med"/>
                <a:tailEnd type="triangle" w="med" len="med"/>
              </a:ln>
            </p:spPr>
            <p:txBody>
              <a:bodyPr anchor="ctr">
                <a:prstTxWarp prst="textNoShape">
                  <a:avLst/>
                </a:prstTxWarp>
              </a:bodyPr>
              <a:lstStyle/>
              <a:p>
                <a:endParaRPr lang="en-US"/>
              </a:p>
            </p:txBody>
          </p:sp>
          <p:sp>
            <p:nvSpPr>
              <p:cNvPr id="71728" name="Text Box 165"/>
              <p:cNvSpPr txBox="1">
                <a:spLocks noChangeArrowheads="1"/>
              </p:cNvSpPr>
              <p:nvPr/>
            </p:nvSpPr>
            <p:spPr bwMode="auto">
              <a:xfrm>
                <a:off x="1431" y="3888"/>
                <a:ext cx="1377" cy="277"/>
              </a:xfrm>
              <a:prstGeom prst="rect">
                <a:avLst/>
              </a:prstGeom>
              <a:noFill/>
              <a:ln w="28575">
                <a:solidFill>
                  <a:schemeClr val="hlink"/>
                </a:solidFill>
                <a:miter lim="800000"/>
                <a:headEnd/>
                <a:tailEnd/>
              </a:ln>
            </p:spPr>
            <p:txBody>
              <a:bodyPr wrap="none">
                <a:prstTxWarp prst="textNoShape">
                  <a:avLst/>
                </a:prstTxWarp>
                <a:spAutoFit/>
              </a:bodyPr>
              <a:lstStyle/>
              <a:p>
                <a:pPr algn="ctr"/>
                <a:r>
                  <a:rPr lang="en-US" sz="1800">
                    <a:solidFill>
                      <a:schemeClr val="hlink"/>
                    </a:solidFill>
                    <a:latin typeface="Comic Sans MS" charset="0"/>
                  </a:rPr>
                  <a:t>Structural Hazard</a:t>
                </a:r>
              </a:p>
            </p:txBody>
          </p:sp>
        </p:grpSp>
      </p:grpSp>
      <p:sp>
        <p:nvSpPr>
          <p:cNvPr id="71724" name="Text Box 166"/>
          <p:cNvSpPr txBox="1">
            <a:spLocks noChangeArrowheads="1"/>
          </p:cNvSpPr>
          <p:nvPr/>
        </p:nvSpPr>
        <p:spPr bwMode="auto">
          <a:xfrm>
            <a:off x="7972425" y="6702425"/>
            <a:ext cx="117157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David Culler</a:t>
            </a:r>
            <a:endParaRPr lang="en-US">
              <a:latin typeface="Times New Roman" charset="0"/>
            </a:endParaRPr>
          </a:p>
        </p:txBody>
      </p:sp>
      <p:sp>
        <p:nvSpPr>
          <p:cNvPr id="3" name="Slide Number Placeholder 2"/>
          <p:cNvSpPr>
            <a:spLocks noGrp="1"/>
          </p:cNvSpPr>
          <p:nvPr>
            <p:ph type="sldNum" sz="quarter" idx="4"/>
          </p:nvPr>
        </p:nvSpPr>
        <p:spPr/>
        <p:txBody>
          <a:bodyPr/>
          <a:lstStyle/>
          <a:p>
            <a:fld id="{CC2976BA-A1E0-3948-A6B4-B5BB26B47A07}" type="slidenum">
              <a:rPr lang="en-US" smtClean="0"/>
              <a:t>20</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p:txBody>
          <a:bodyPr/>
          <a:lstStyle/>
          <a:p>
            <a:pPr>
              <a:defRPr/>
            </a:pPr>
            <a:r>
              <a:rPr lang="en-US"/>
              <a:t>Resolving Structural Hazards</a:t>
            </a:r>
          </a:p>
        </p:txBody>
      </p:sp>
      <p:sp>
        <p:nvSpPr>
          <p:cNvPr id="73731" name="Rectangle 3"/>
          <p:cNvSpPr>
            <a:spLocks noGrp="1" noChangeArrowheads="1"/>
          </p:cNvSpPr>
          <p:nvPr>
            <p:ph type="body" idx="1"/>
          </p:nvPr>
        </p:nvSpPr>
        <p:spPr/>
        <p:txBody>
          <a:bodyPr/>
          <a:lstStyle/>
          <a:p>
            <a:pPr marL="609600" indent="-609600">
              <a:buFont typeface="Times" charset="0"/>
              <a:buAutoNum type="arabicPeriod"/>
            </a:pPr>
            <a:r>
              <a:rPr lang="en-US"/>
              <a:t>Wait</a:t>
            </a:r>
          </a:p>
          <a:p>
            <a:pPr marL="990600" lvl="1" indent="-533400"/>
            <a:r>
              <a:rPr lang="en-US"/>
              <a:t>Must detect the hazard</a:t>
            </a:r>
          </a:p>
          <a:p>
            <a:pPr marL="1562100" lvl="2" indent="-457200"/>
            <a:r>
              <a:rPr lang="en-US"/>
              <a:t>Easier with uniform ISA</a:t>
            </a:r>
          </a:p>
          <a:p>
            <a:pPr marL="990600" lvl="1" indent="-533400"/>
            <a:r>
              <a:rPr lang="en-US"/>
              <a:t>Must have mechanism to stall</a:t>
            </a:r>
          </a:p>
          <a:p>
            <a:pPr marL="1562100" lvl="2" indent="-457200"/>
            <a:r>
              <a:rPr lang="en-US"/>
              <a:t>Easier with uniform pipeline organization</a:t>
            </a:r>
          </a:p>
          <a:p>
            <a:pPr marL="609600" indent="-609600">
              <a:buFont typeface="Times" charset="0"/>
              <a:buAutoNum type="arabicPeriod"/>
            </a:pPr>
            <a:r>
              <a:rPr lang="en-US"/>
              <a:t>Throw more hardware at the problem</a:t>
            </a:r>
          </a:p>
          <a:p>
            <a:pPr marL="990600" lvl="1" indent="-533400"/>
            <a:r>
              <a:rPr lang="en-US"/>
              <a:t>Use instruction &amp; data cache rather than direct access to memory</a:t>
            </a:r>
          </a:p>
        </p:txBody>
      </p:sp>
      <p:sp>
        <p:nvSpPr>
          <p:cNvPr id="2" name="Slide Number Placeholder 1"/>
          <p:cNvSpPr>
            <a:spLocks noGrp="1"/>
          </p:cNvSpPr>
          <p:nvPr>
            <p:ph type="sldNum" sz="quarter" idx="4"/>
          </p:nvPr>
        </p:nvSpPr>
        <p:spPr/>
        <p:txBody>
          <a:bodyPr/>
          <a:lstStyle/>
          <a:p>
            <a:fld id="{CC2976BA-A1E0-3948-A6B4-B5BB26B47A07}" type="slidenum">
              <a:rPr lang="en-US" smtClean="0"/>
              <a:t>21</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228600" y="2590800"/>
            <a:ext cx="412750" cy="39830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i="1">
                <a:latin typeface="Comic Sans MS" charset="0"/>
              </a:rPr>
              <a:t>I</a:t>
            </a:r>
          </a:p>
          <a:p>
            <a:pPr algn="ctr"/>
            <a:r>
              <a:rPr lang="en-US" sz="2000" b="1" i="1">
                <a:latin typeface="Comic Sans MS" charset="0"/>
              </a:rPr>
              <a:t>n</a:t>
            </a:r>
          </a:p>
          <a:p>
            <a:pPr algn="ctr"/>
            <a:r>
              <a:rPr lang="en-US" sz="2000" b="1" i="1">
                <a:latin typeface="Comic Sans MS" charset="0"/>
              </a:rPr>
              <a:t>s</a:t>
            </a:r>
          </a:p>
          <a:p>
            <a:pPr algn="ctr"/>
            <a:r>
              <a:rPr lang="en-US" sz="2000" b="1" i="1">
                <a:latin typeface="Comic Sans MS" charset="0"/>
              </a:rPr>
              <a:t>t</a:t>
            </a:r>
          </a:p>
          <a:p>
            <a:pPr algn="ctr"/>
            <a:r>
              <a:rPr lang="en-US" sz="2000" b="1" i="1">
                <a:latin typeface="Comic Sans MS" charset="0"/>
              </a:rPr>
              <a:t>r.</a:t>
            </a:r>
          </a:p>
          <a:p>
            <a:pPr algn="ctr"/>
            <a:endParaRPr lang="en-US" sz="2000" b="1" i="1">
              <a:latin typeface="Comic Sans MS" charset="0"/>
            </a:endParaRPr>
          </a:p>
          <a:p>
            <a:pPr algn="ctr"/>
            <a:r>
              <a:rPr lang="en-US" sz="2000" b="1" i="1">
                <a:latin typeface="Comic Sans MS" charset="0"/>
              </a:rPr>
              <a:t>O</a:t>
            </a:r>
          </a:p>
          <a:p>
            <a:pPr algn="ctr"/>
            <a:r>
              <a:rPr lang="en-US" sz="2000" b="1" i="1">
                <a:latin typeface="Comic Sans MS" charset="0"/>
              </a:rPr>
              <a:t>r</a:t>
            </a:r>
          </a:p>
          <a:p>
            <a:pPr algn="ctr"/>
            <a:r>
              <a:rPr lang="en-US" sz="2000" b="1" i="1">
                <a:latin typeface="Comic Sans MS" charset="0"/>
              </a:rPr>
              <a:t>d</a:t>
            </a:r>
          </a:p>
          <a:p>
            <a:pPr algn="ctr"/>
            <a:r>
              <a:rPr lang="en-US" sz="2000" b="1" i="1">
                <a:latin typeface="Comic Sans MS" charset="0"/>
              </a:rPr>
              <a:t>e</a:t>
            </a:r>
          </a:p>
          <a:p>
            <a:pPr algn="ctr"/>
            <a:r>
              <a:rPr lang="en-US" sz="2000" b="1" i="1">
                <a:latin typeface="Comic Sans MS" charset="0"/>
              </a:rPr>
              <a:t>r</a:t>
            </a:r>
          </a:p>
        </p:txBody>
      </p:sp>
      <p:sp>
        <p:nvSpPr>
          <p:cNvPr id="75779" name="Line 3"/>
          <p:cNvSpPr>
            <a:spLocks noChangeShapeType="1"/>
          </p:cNvSpPr>
          <p:nvPr/>
        </p:nvSpPr>
        <p:spPr bwMode="auto">
          <a:xfrm flipH="1">
            <a:off x="685800" y="2209800"/>
            <a:ext cx="0" cy="39624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75780" name="Rectangle 4"/>
          <p:cNvSpPr>
            <a:spLocks noChangeArrowheads="1"/>
          </p:cNvSpPr>
          <p:nvPr/>
        </p:nvSpPr>
        <p:spPr bwMode="auto">
          <a:xfrm>
            <a:off x="1066800" y="1524000"/>
            <a:ext cx="2513013" cy="442913"/>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sz="2000" b="1" i="1">
                <a:latin typeface="Comic Sans MS" charset="0"/>
              </a:rPr>
              <a:t>Time (clock cycles)</a:t>
            </a:r>
          </a:p>
        </p:txBody>
      </p:sp>
      <p:sp>
        <p:nvSpPr>
          <p:cNvPr id="75781" name="Rectangle 5"/>
          <p:cNvSpPr>
            <a:spLocks noChangeArrowheads="1"/>
          </p:cNvSpPr>
          <p:nvPr/>
        </p:nvSpPr>
        <p:spPr bwMode="auto">
          <a:xfrm>
            <a:off x="685800" y="2590800"/>
            <a:ext cx="912813"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Load</a:t>
            </a:r>
          </a:p>
        </p:txBody>
      </p:sp>
      <p:sp>
        <p:nvSpPr>
          <p:cNvPr id="75782" name="Rectangle 6"/>
          <p:cNvSpPr>
            <a:spLocks noChangeArrowheads="1"/>
          </p:cNvSpPr>
          <p:nvPr/>
        </p:nvSpPr>
        <p:spPr bwMode="auto">
          <a:xfrm>
            <a:off x="685800" y="3336925"/>
            <a:ext cx="1460500"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Instr 1</a:t>
            </a:r>
          </a:p>
        </p:txBody>
      </p:sp>
      <p:sp>
        <p:nvSpPr>
          <p:cNvPr id="75783" name="Rectangle 7"/>
          <p:cNvSpPr>
            <a:spLocks noChangeArrowheads="1"/>
          </p:cNvSpPr>
          <p:nvPr/>
        </p:nvSpPr>
        <p:spPr bwMode="auto">
          <a:xfrm>
            <a:off x="736600" y="4130675"/>
            <a:ext cx="1460500"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Instr 2</a:t>
            </a:r>
          </a:p>
        </p:txBody>
      </p:sp>
      <p:sp>
        <p:nvSpPr>
          <p:cNvPr id="75784" name="Rectangle 8"/>
          <p:cNvSpPr>
            <a:spLocks noChangeArrowheads="1"/>
          </p:cNvSpPr>
          <p:nvPr/>
        </p:nvSpPr>
        <p:spPr bwMode="auto">
          <a:xfrm>
            <a:off x="746125" y="4881563"/>
            <a:ext cx="1095375"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Stall</a:t>
            </a:r>
          </a:p>
        </p:txBody>
      </p:sp>
      <p:sp>
        <p:nvSpPr>
          <p:cNvPr id="75785" name="Rectangle 9"/>
          <p:cNvSpPr>
            <a:spLocks noChangeArrowheads="1"/>
          </p:cNvSpPr>
          <p:nvPr/>
        </p:nvSpPr>
        <p:spPr bwMode="auto">
          <a:xfrm>
            <a:off x="784225" y="5662613"/>
            <a:ext cx="1460500"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Instr 3</a:t>
            </a:r>
          </a:p>
        </p:txBody>
      </p:sp>
      <p:sp>
        <p:nvSpPr>
          <p:cNvPr id="75786" name="Line 10"/>
          <p:cNvSpPr>
            <a:spLocks noChangeShapeType="1"/>
          </p:cNvSpPr>
          <p:nvPr/>
        </p:nvSpPr>
        <p:spPr bwMode="auto">
          <a:xfrm>
            <a:off x="1219200" y="1981200"/>
            <a:ext cx="65532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grpSp>
        <p:nvGrpSpPr>
          <p:cNvPr id="75787" name="Group 11"/>
          <p:cNvGrpSpPr>
            <a:grpSpLocks noChangeAspect="1"/>
          </p:cNvGrpSpPr>
          <p:nvPr/>
        </p:nvGrpSpPr>
        <p:grpSpPr bwMode="auto">
          <a:xfrm>
            <a:off x="2609850" y="2603500"/>
            <a:ext cx="447675" cy="369888"/>
            <a:chOff x="1374" y="528"/>
            <a:chExt cx="480" cy="432"/>
          </a:xfrm>
        </p:grpSpPr>
        <p:grpSp>
          <p:nvGrpSpPr>
            <p:cNvPr id="75945" name="Group 12"/>
            <p:cNvGrpSpPr>
              <a:grpSpLocks noChangeAspect="1"/>
            </p:cNvGrpSpPr>
            <p:nvPr/>
          </p:nvGrpSpPr>
          <p:grpSpPr bwMode="auto">
            <a:xfrm>
              <a:off x="1374" y="528"/>
              <a:ext cx="480" cy="432"/>
              <a:chOff x="1392" y="528"/>
              <a:chExt cx="480" cy="432"/>
            </a:xfrm>
          </p:grpSpPr>
          <p:sp>
            <p:nvSpPr>
              <p:cNvPr id="75947" name="Rectangle 13"/>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948" name="Rectangle 14"/>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946" name="Text Box 15"/>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5788" name="Line 16"/>
          <p:cNvSpPr>
            <a:spLocks noChangeAspect="1" noChangeShapeType="1"/>
          </p:cNvSpPr>
          <p:nvPr/>
        </p:nvSpPr>
        <p:spPr bwMode="auto">
          <a:xfrm>
            <a:off x="3060700" y="2678113"/>
            <a:ext cx="49530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789" name="Line 17"/>
          <p:cNvSpPr>
            <a:spLocks noChangeAspect="1" noChangeShapeType="1"/>
          </p:cNvSpPr>
          <p:nvPr/>
        </p:nvSpPr>
        <p:spPr bwMode="auto">
          <a:xfrm>
            <a:off x="3060700" y="2898775"/>
            <a:ext cx="49530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790" name="Group 18"/>
          <p:cNvGrpSpPr>
            <a:grpSpLocks noChangeAspect="1"/>
          </p:cNvGrpSpPr>
          <p:nvPr/>
        </p:nvGrpSpPr>
        <p:grpSpPr bwMode="auto">
          <a:xfrm>
            <a:off x="3467100" y="2493963"/>
            <a:ext cx="403225" cy="588962"/>
            <a:chOff x="2991" y="411"/>
            <a:chExt cx="359" cy="768"/>
          </a:xfrm>
        </p:grpSpPr>
        <p:sp>
          <p:nvSpPr>
            <p:cNvPr id="75941" name="AutoShape 19"/>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5942" name="AutoShape 20"/>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5943" name="Freeform 21"/>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944" name="Text Box 22"/>
            <p:cNvSpPr txBox="1">
              <a:spLocks noChangeAspect="1" noChangeArrowheads="1"/>
            </p:cNvSpPr>
            <p:nvPr/>
          </p:nvSpPr>
          <p:spPr bwMode="auto">
            <a:xfrm rot="-5400000">
              <a:off x="2942" y="629"/>
              <a:ext cx="575" cy="239"/>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5791" name="Line 23"/>
          <p:cNvSpPr>
            <a:spLocks noChangeAspect="1" noChangeShapeType="1"/>
          </p:cNvSpPr>
          <p:nvPr/>
        </p:nvSpPr>
        <p:spPr bwMode="auto">
          <a:xfrm>
            <a:off x="3875088" y="2789238"/>
            <a:ext cx="496887"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792" name="Line 24"/>
          <p:cNvSpPr>
            <a:spLocks noChangeAspect="1" noChangeShapeType="1"/>
          </p:cNvSpPr>
          <p:nvPr/>
        </p:nvSpPr>
        <p:spPr bwMode="auto">
          <a:xfrm>
            <a:off x="4733925" y="2789238"/>
            <a:ext cx="49847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793" name="Rectangle 25"/>
          <p:cNvSpPr>
            <a:spLocks noChangeAspect="1" noChangeArrowheads="1"/>
          </p:cNvSpPr>
          <p:nvPr/>
        </p:nvSpPr>
        <p:spPr bwMode="auto">
          <a:xfrm>
            <a:off x="4252913" y="2605088"/>
            <a:ext cx="450850" cy="368300"/>
          </a:xfrm>
          <a:prstGeom prst="rect">
            <a:avLst/>
          </a:prstGeom>
          <a:noFill/>
          <a:ln w="28575">
            <a:solidFill>
              <a:schemeClr val="hlink"/>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794" name="Text Box 26"/>
          <p:cNvSpPr txBox="1">
            <a:spLocks noChangeAspect="1" noChangeArrowheads="1"/>
          </p:cNvSpPr>
          <p:nvPr/>
        </p:nvSpPr>
        <p:spPr bwMode="auto">
          <a:xfrm>
            <a:off x="4194175" y="2633663"/>
            <a:ext cx="557213" cy="268287"/>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sp>
        <p:nvSpPr>
          <p:cNvPr id="75795" name="Freeform 27"/>
          <p:cNvSpPr>
            <a:spLocks noChangeAspect="1"/>
          </p:cNvSpPr>
          <p:nvPr/>
        </p:nvSpPr>
        <p:spPr bwMode="auto">
          <a:xfrm>
            <a:off x="4191000" y="2789238"/>
            <a:ext cx="674688" cy="293687"/>
          </a:xfrm>
          <a:custGeom>
            <a:avLst/>
            <a:gdLst>
              <a:gd name="T0" fmla="*/ 0 w 816"/>
              <a:gd name="T1" fmla="*/ 0 h 384"/>
              <a:gd name="T2" fmla="*/ 0 w 816"/>
              <a:gd name="T3" fmla="*/ 293687 h 384"/>
              <a:gd name="T4" fmla="*/ 595313 w 816"/>
              <a:gd name="T5" fmla="*/ 293687 h 384"/>
              <a:gd name="T6" fmla="*/ 595313 w 816"/>
              <a:gd name="T7" fmla="*/ 110133 h 384"/>
              <a:gd name="T8" fmla="*/ 674688 w 816"/>
              <a:gd name="T9" fmla="*/ 110133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796" name="Line 28"/>
          <p:cNvSpPr>
            <a:spLocks noChangeAspect="1" noChangeShapeType="1"/>
          </p:cNvSpPr>
          <p:nvPr/>
        </p:nvSpPr>
        <p:spPr bwMode="auto">
          <a:xfrm>
            <a:off x="2141538" y="2900363"/>
            <a:ext cx="46831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797" name="Line 29"/>
          <p:cNvSpPr>
            <a:spLocks noChangeAspect="1" noChangeShapeType="1"/>
          </p:cNvSpPr>
          <p:nvPr/>
        </p:nvSpPr>
        <p:spPr bwMode="auto">
          <a:xfrm>
            <a:off x="2081213" y="2678113"/>
            <a:ext cx="52546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798" name="Group 30"/>
          <p:cNvGrpSpPr>
            <a:grpSpLocks noChangeAspect="1"/>
          </p:cNvGrpSpPr>
          <p:nvPr/>
        </p:nvGrpSpPr>
        <p:grpSpPr bwMode="auto">
          <a:xfrm>
            <a:off x="1660525" y="2605088"/>
            <a:ext cx="587375" cy="368300"/>
            <a:chOff x="1123" y="576"/>
            <a:chExt cx="624" cy="480"/>
          </a:xfrm>
        </p:grpSpPr>
        <p:sp>
          <p:nvSpPr>
            <p:cNvPr id="75939" name="Rectangle 31"/>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940" name="Text Box 32"/>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5799" name="Group 33"/>
          <p:cNvGrpSpPr>
            <a:grpSpLocks/>
          </p:cNvGrpSpPr>
          <p:nvPr/>
        </p:nvGrpSpPr>
        <p:grpSpPr bwMode="auto">
          <a:xfrm>
            <a:off x="2322513" y="2438400"/>
            <a:ext cx="2635250" cy="700088"/>
            <a:chOff x="2112" y="528"/>
            <a:chExt cx="2088" cy="681"/>
          </a:xfrm>
        </p:grpSpPr>
        <p:sp>
          <p:nvSpPr>
            <p:cNvPr id="75935" name="Rectangle 34"/>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936" name="Rectangle 35"/>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937" name="Rectangle 36"/>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938" name="Rectangle 37"/>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5800" name="Group 38"/>
          <p:cNvGrpSpPr>
            <a:grpSpLocks noChangeAspect="1"/>
          </p:cNvGrpSpPr>
          <p:nvPr/>
        </p:nvGrpSpPr>
        <p:grpSpPr bwMode="auto">
          <a:xfrm flipH="1">
            <a:off x="5087938" y="2590800"/>
            <a:ext cx="452437" cy="369888"/>
            <a:chOff x="1374" y="528"/>
            <a:chExt cx="480" cy="432"/>
          </a:xfrm>
        </p:grpSpPr>
        <p:grpSp>
          <p:nvGrpSpPr>
            <p:cNvPr id="75931" name="Group 39"/>
            <p:cNvGrpSpPr>
              <a:grpSpLocks noChangeAspect="1"/>
            </p:cNvGrpSpPr>
            <p:nvPr/>
          </p:nvGrpSpPr>
          <p:grpSpPr bwMode="auto">
            <a:xfrm>
              <a:off x="1374" y="528"/>
              <a:ext cx="480" cy="432"/>
              <a:chOff x="1392" y="528"/>
              <a:chExt cx="480" cy="432"/>
            </a:xfrm>
          </p:grpSpPr>
          <p:sp>
            <p:nvSpPr>
              <p:cNvPr id="75933" name="Rectangle 40"/>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934" name="Rectangle 41"/>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932" name="Text Box 42"/>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nvGrpSpPr>
          <p:cNvPr id="9" name="Group 43"/>
          <p:cNvGrpSpPr>
            <a:grpSpLocks/>
          </p:cNvGrpSpPr>
          <p:nvPr/>
        </p:nvGrpSpPr>
        <p:grpSpPr bwMode="auto">
          <a:xfrm>
            <a:off x="2514600" y="3200400"/>
            <a:ext cx="3879850" cy="700088"/>
            <a:chOff x="1962" y="1200"/>
            <a:chExt cx="1910" cy="441"/>
          </a:xfrm>
        </p:grpSpPr>
        <p:grpSp>
          <p:nvGrpSpPr>
            <p:cNvPr id="75898" name="Group 44"/>
            <p:cNvGrpSpPr>
              <a:grpSpLocks noChangeAspect="1"/>
            </p:cNvGrpSpPr>
            <p:nvPr/>
          </p:nvGrpSpPr>
          <p:grpSpPr bwMode="auto">
            <a:xfrm>
              <a:off x="2429" y="1304"/>
              <a:ext cx="221" cy="233"/>
              <a:chOff x="1374" y="528"/>
              <a:chExt cx="480" cy="432"/>
            </a:xfrm>
          </p:grpSpPr>
          <p:grpSp>
            <p:nvGrpSpPr>
              <p:cNvPr id="75927" name="Group 45"/>
              <p:cNvGrpSpPr>
                <a:grpSpLocks noChangeAspect="1"/>
              </p:cNvGrpSpPr>
              <p:nvPr/>
            </p:nvGrpSpPr>
            <p:grpSpPr bwMode="auto">
              <a:xfrm>
                <a:off x="1374" y="528"/>
                <a:ext cx="480" cy="432"/>
                <a:chOff x="1392" y="528"/>
                <a:chExt cx="480" cy="432"/>
              </a:xfrm>
            </p:grpSpPr>
            <p:sp>
              <p:nvSpPr>
                <p:cNvPr id="75929" name="Rectangle 46"/>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930" name="Rectangle 47"/>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928" name="Text Box 48"/>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5899" name="Line 49"/>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900" name="Line 50"/>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901" name="Group 51"/>
            <p:cNvGrpSpPr>
              <a:grpSpLocks noChangeAspect="1"/>
            </p:cNvGrpSpPr>
            <p:nvPr/>
          </p:nvGrpSpPr>
          <p:grpSpPr bwMode="auto">
            <a:xfrm>
              <a:off x="2851" y="1235"/>
              <a:ext cx="199" cy="371"/>
              <a:chOff x="2991" y="411"/>
              <a:chExt cx="359" cy="768"/>
            </a:xfrm>
          </p:grpSpPr>
          <p:sp>
            <p:nvSpPr>
              <p:cNvPr id="75923" name="AutoShape 52"/>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5924" name="AutoShape 53"/>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5925" name="Freeform 54"/>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926" name="Text Box 55"/>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5902" name="Line 56"/>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903" name="Line 57"/>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904" name="Group 58"/>
            <p:cNvGrpSpPr>
              <a:grpSpLocks noChangeAspect="1"/>
            </p:cNvGrpSpPr>
            <p:nvPr/>
          </p:nvGrpSpPr>
          <p:grpSpPr bwMode="auto">
            <a:xfrm>
              <a:off x="3209" y="1305"/>
              <a:ext cx="275" cy="232"/>
              <a:chOff x="3853" y="576"/>
              <a:chExt cx="594" cy="480"/>
            </a:xfrm>
          </p:grpSpPr>
          <p:sp>
            <p:nvSpPr>
              <p:cNvPr id="75921" name="Rectangle 59"/>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922" name="Text Box 60"/>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5905" name="Freeform 61"/>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906" name="Line 62"/>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907" name="Line 63"/>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908" name="Group 64"/>
            <p:cNvGrpSpPr>
              <a:grpSpLocks noChangeAspect="1"/>
            </p:cNvGrpSpPr>
            <p:nvPr/>
          </p:nvGrpSpPr>
          <p:grpSpPr bwMode="auto">
            <a:xfrm>
              <a:off x="1962" y="1305"/>
              <a:ext cx="289" cy="232"/>
              <a:chOff x="1123" y="576"/>
              <a:chExt cx="624" cy="480"/>
            </a:xfrm>
          </p:grpSpPr>
          <p:sp>
            <p:nvSpPr>
              <p:cNvPr id="75919" name="Rectangle 65"/>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920" name="Text Box 66"/>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5909" name="Group 67"/>
            <p:cNvGrpSpPr>
              <a:grpSpLocks/>
            </p:cNvGrpSpPr>
            <p:nvPr/>
          </p:nvGrpSpPr>
          <p:grpSpPr bwMode="auto">
            <a:xfrm>
              <a:off x="2288" y="1200"/>
              <a:ext cx="1297" cy="441"/>
              <a:chOff x="2112" y="528"/>
              <a:chExt cx="2088" cy="681"/>
            </a:xfrm>
          </p:grpSpPr>
          <p:sp>
            <p:nvSpPr>
              <p:cNvPr id="75915" name="Rectangle 68"/>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916" name="Rectangle 69"/>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917" name="Rectangle 70"/>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918" name="Rectangle 71"/>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5910" name="Group 72"/>
            <p:cNvGrpSpPr>
              <a:grpSpLocks noChangeAspect="1"/>
            </p:cNvGrpSpPr>
            <p:nvPr/>
          </p:nvGrpSpPr>
          <p:grpSpPr bwMode="auto">
            <a:xfrm flipH="1">
              <a:off x="3649" y="1296"/>
              <a:ext cx="223" cy="233"/>
              <a:chOff x="1374" y="528"/>
              <a:chExt cx="480" cy="432"/>
            </a:xfrm>
          </p:grpSpPr>
          <p:grpSp>
            <p:nvGrpSpPr>
              <p:cNvPr id="75911" name="Group 73"/>
              <p:cNvGrpSpPr>
                <a:grpSpLocks noChangeAspect="1"/>
              </p:cNvGrpSpPr>
              <p:nvPr/>
            </p:nvGrpSpPr>
            <p:grpSpPr bwMode="auto">
              <a:xfrm>
                <a:off x="1374" y="528"/>
                <a:ext cx="480" cy="432"/>
                <a:chOff x="1392" y="528"/>
                <a:chExt cx="480" cy="432"/>
              </a:xfrm>
            </p:grpSpPr>
            <p:sp>
              <p:nvSpPr>
                <p:cNvPr id="75913" name="Rectangle 74"/>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914" name="Rectangle 75"/>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912" name="Text Box 76"/>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grpSp>
        <p:nvGrpSpPr>
          <p:cNvPr id="18" name="Group 77"/>
          <p:cNvGrpSpPr>
            <a:grpSpLocks/>
          </p:cNvGrpSpPr>
          <p:nvPr/>
        </p:nvGrpSpPr>
        <p:grpSpPr bwMode="auto">
          <a:xfrm>
            <a:off x="3352800" y="3962400"/>
            <a:ext cx="3879850" cy="700088"/>
            <a:chOff x="2112" y="2496"/>
            <a:chExt cx="2444" cy="441"/>
          </a:xfrm>
        </p:grpSpPr>
        <p:grpSp>
          <p:nvGrpSpPr>
            <p:cNvPr id="75865" name="Group 78"/>
            <p:cNvGrpSpPr>
              <a:grpSpLocks noChangeAspect="1"/>
            </p:cNvGrpSpPr>
            <p:nvPr/>
          </p:nvGrpSpPr>
          <p:grpSpPr bwMode="auto">
            <a:xfrm>
              <a:off x="2710" y="2600"/>
              <a:ext cx="282" cy="233"/>
              <a:chOff x="1374" y="528"/>
              <a:chExt cx="480" cy="432"/>
            </a:xfrm>
          </p:grpSpPr>
          <p:grpSp>
            <p:nvGrpSpPr>
              <p:cNvPr id="75894" name="Group 79"/>
              <p:cNvGrpSpPr>
                <a:grpSpLocks noChangeAspect="1"/>
              </p:cNvGrpSpPr>
              <p:nvPr/>
            </p:nvGrpSpPr>
            <p:grpSpPr bwMode="auto">
              <a:xfrm>
                <a:off x="1374" y="528"/>
                <a:ext cx="480" cy="432"/>
                <a:chOff x="1392" y="528"/>
                <a:chExt cx="480" cy="432"/>
              </a:xfrm>
            </p:grpSpPr>
            <p:sp>
              <p:nvSpPr>
                <p:cNvPr id="75896" name="Rectangle 80"/>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897" name="Rectangle 81"/>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895" name="Text Box 82"/>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5866" name="Line 83"/>
            <p:cNvSpPr>
              <a:spLocks noChangeAspect="1" noChangeShapeType="1"/>
            </p:cNvSpPr>
            <p:nvPr/>
          </p:nvSpPr>
          <p:spPr bwMode="auto">
            <a:xfrm>
              <a:off x="2994" y="2647"/>
              <a:ext cx="31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867" name="Line 84"/>
            <p:cNvSpPr>
              <a:spLocks noChangeAspect="1" noChangeShapeType="1"/>
            </p:cNvSpPr>
            <p:nvPr/>
          </p:nvSpPr>
          <p:spPr bwMode="auto">
            <a:xfrm>
              <a:off x="2994" y="2786"/>
              <a:ext cx="31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868" name="Group 85"/>
            <p:cNvGrpSpPr>
              <a:grpSpLocks noChangeAspect="1"/>
            </p:cNvGrpSpPr>
            <p:nvPr/>
          </p:nvGrpSpPr>
          <p:grpSpPr bwMode="auto">
            <a:xfrm>
              <a:off x="3250" y="2531"/>
              <a:ext cx="254" cy="371"/>
              <a:chOff x="2991" y="411"/>
              <a:chExt cx="359" cy="768"/>
            </a:xfrm>
          </p:grpSpPr>
          <p:sp>
            <p:nvSpPr>
              <p:cNvPr id="75890" name="AutoShape 86"/>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5891" name="AutoShape 87"/>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5892" name="Freeform 88"/>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893" name="Text Box 89"/>
              <p:cNvSpPr txBox="1">
                <a:spLocks noChangeAspect="1" noChangeArrowheads="1"/>
              </p:cNvSpPr>
              <p:nvPr/>
            </p:nvSpPr>
            <p:spPr bwMode="auto">
              <a:xfrm rot="-5400000">
                <a:off x="2942" y="629"/>
                <a:ext cx="575" cy="239"/>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5869" name="Line 90"/>
            <p:cNvSpPr>
              <a:spLocks noChangeAspect="1" noChangeShapeType="1"/>
            </p:cNvSpPr>
            <p:nvPr/>
          </p:nvSpPr>
          <p:spPr bwMode="auto">
            <a:xfrm>
              <a:off x="3507" y="2717"/>
              <a:ext cx="313"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870" name="Line 91"/>
            <p:cNvSpPr>
              <a:spLocks noChangeAspect="1" noChangeShapeType="1"/>
            </p:cNvSpPr>
            <p:nvPr/>
          </p:nvSpPr>
          <p:spPr bwMode="auto">
            <a:xfrm>
              <a:off x="4048" y="2717"/>
              <a:ext cx="31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871" name="Group 92"/>
            <p:cNvGrpSpPr>
              <a:grpSpLocks noChangeAspect="1"/>
            </p:cNvGrpSpPr>
            <p:nvPr/>
          </p:nvGrpSpPr>
          <p:grpSpPr bwMode="auto">
            <a:xfrm>
              <a:off x="3708" y="2601"/>
              <a:ext cx="351" cy="232"/>
              <a:chOff x="3853" y="576"/>
              <a:chExt cx="592" cy="480"/>
            </a:xfrm>
          </p:grpSpPr>
          <p:sp>
            <p:nvSpPr>
              <p:cNvPr id="75888" name="Rectangle 93"/>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889" name="Text Box 94"/>
              <p:cNvSpPr txBox="1">
                <a:spLocks noChangeAspect="1" noChangeArrowheads="1"/>
              </p:cNvSpPr>
              <p:nvPr/>
            </p:nvSpPr>
            <p:spPr bwMode="auto">
              <a:xfrm>
                <a:off x="3853" y="613"/>
                <a:ext cx="592"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5872" name="Freeform 95"/>
            <p:cNvSpPr>
              <a:spLocks noChangeAspect="1"/>
            </p:cNvSpPr>
            <p:nvPr/>
          </p:nvSpPr>
          <p:spPr bwMode="auto">
            <a:xfrm>
              <a:off x="3706" y="2717"/>
              <a:ext cx="425" cy="185"/>
            </a:xfrm>
            <a:custGeom>
              <a:avLst/>
              <a:gdLst>
                <a:gd name="T0" fmla="*/ 0 w 816"/>
                <a:gd name="T1" fmla="*/ 0 h 384"/>
                <a:gd name="T2" fmla="*/ 0 w 816"/>
                <a:gd name="T3" fmla="*/ 185 h 384"/>
                <a:gd name="T4" fmla="*/ 375 w 816"/>
                <a:gd name="T5" fmla="*/ 185 h 384"/>
                <a:gd name="T6" fmla="*/ 375 w 816"/>
                <a:gd name="T7" fmla="*/ 69 h 384"/>
                <a:gd name="T8" fmla="*/ 425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873" name="Line 96"/>
            <p:cNvSpPr>
              <a:spLocks noChangeAspect="1" noChangeShapeType="1"/>
            </p:cNvSpPr>
            <p:nvPr/>
          </p:nvSpPr>
          <p:spPr bwMode="auto">
            <a:xfrm>
              <a:off x="2415" y="2787"/>
              <a:ext cx="29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874" name="Line 97"/>
            <p:cNvSpPr>
              <a:spLocks noChangeAspect="1" noChangeShapeType="1"/>
            </p:cNvSpPr>
            <p:nvPr/>
          </p:nvSpPr>
          <p:spPr bwMode="auto">
            <a:xfrm>
              <a:off x="2377" y="2647"/>
              <a:ext cx="331"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875" name="Group 98"/>
            <p:cNvGrpSpPr>
              <a:grpSpLocks noChangeAspect="1"/>
            </p:cNvGrpSpPr>
            <p:nvPr/>
          </p:nvGrpSpPr>
          <p:grpSpPr bwMode="auto">
            <a:xfrm>
              <a:off x="2112" y="2601"/>
              <a:ext cx="370" cy="232"/>
              <a:chOff x="1123" y="576"/>
              <a:chExt cx="624" cy="480"/>
            </a:xfrm>
          </p:grpSpPr>
          <p:sp>
            <p:nvSpPr>
              <p:cNvPr id="75886" name="Rectangle 99"/>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887" name="Text Box 100"/>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5876" name="Group 101"/>
            <p:cNvGrpSpPr>
              <a:grpSpLocks/>
            </p:cNvGrpSpPr>
            <p:nvPr/>
          </p:nvGrpSpPr>
          <p:grpSpPr bwMode="auto">
            <a:xfrm>
              <a:off x="2529" y="2496"/>
              <a:ext cx="1660" cy="441"/>
              <a:chOff x="2112" y="528"/>
              <a:chExt cx="2088" cy="681"/>
            </a:xfrm>
          </p:grpSpPr>
          <p:sp>
            <p:nvSpPr>
              <p:cNvPr id="75882" name="Rectangle 102"/>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83" name="Rectangle 103"/>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84" name="Rectangle 104"/>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85" name="Rectangle 105"/>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5877" name="Group 106"/>
            <p:cNvGrpSpPr>
              <a:grpSpLocks noChangeAspect="1"/>
            </p:cNvGrpSpPr>
            <p:nvPr/>
          </p:nvGrpSpPr>
          <p:grpSpPr bwMode="auto">
            <a:xfrm flipH="1">
              <a:off x="4271" y="2592"/>
              <a:ext cx="285" cy="233"/>
              <a:chOff x="1374" y="528"/>
              <a:chExt cx="480" cy="432"/>
            </a:xfrm>
          </p:grpSpPr>
          <p:grpSp>
            <p:nvGrpSpPr>
              <p:cNvPr id="75878" name="Group 107"/>
              <p:cNvGrpSpPr>
                <a:grpSpLocks noChangeAspect="1"/>
              </p:cNvGrpSpPr>
              <p:nvPr/>
            </p:nvGrpSpPr>
            <p:grpSpPr bwMode="auto">
              <a:xfrm>
                <a:off x="1374" y="528"/>
                <a:ext cx="480" cy="432"/>
                <a:chOff x="1392" y="528"/>
                <a:chExt cx="480" cy="432"/>
              </a:xfrm>
            </p:grpSpPr>
            <p:sp>
              <p:nvSpPr>
                <p:cNvPr id="75880" name="Rectangle 108"/>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881" name="Rectangle 109"/>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879" name="Text Box 110"/>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sp>
        <p:nvSpPr>
          <p:cNvPr id="75803" name="Text Box 111"/>
          <p:cNvSpPr txBox="1">
            <a:spLocks noChangeArrowheads="1"/>
          </p:cNvSpPr>
          <p:nvPr/>
        </p:nvSpPr>
        <p:spPr bwMode="auto">
          <a:xfrm>
            <a:off x="1490663"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1</a:t>
            </a:r>
            <a:endParaRPr lang="en-US" sz="1600">
              <a:latin typeface="Comic Sans MS" charset="0"/>
            </a:endParaRPr>
          </a:p>
        </p:txBody>
      </p:sp>
      <p:sp>
        <p:nvSpPr>
          <p:cNvPr id="75804" name="Text Box 112"/>
          <p:cNvSpPr txBox="1">
            <a:spLocks noChangeArrowheads="1"/>
          </p:cNvSpPr>
          <p:nvPr/>
        </p:nvSpPr>
        <p:spPr bwMode="auto">
          <a:xfrm>
            <a:off x="230663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2</a:t>
            </a:r>
            <a:endParaRPr lang="en-US" sz="1600">
              <a:latin typeface="Comic Sans MS" charset="0"/>
            </a:endParaRPr>
          </a:p>
        </p:txBody>
      </p:sp>
      <p:sp>
        <p:nvSpPr>
          <p:cNvPr id="75805" name="Text Box 113"/>
          <p:cNvSpPr txBox="1">
            <a:spLocks noChangeArrowheads="1"/>
          </p:cNvSpPr>
          <p:nvPr/>
        </p:nvSpPr>
        <p:spPr bwMode="auto">
          <a:xfrm>
            <a:off x="3171825"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3</a:t>
            </a:r>
            <a:endParaRPr lang="en-US" sz="1600">
              <a:latin typeface="Comic Sans MS" charset="0"/>
            </a:endParaRPr>
          </a:p>
        </p:txBody>
      </p:sp>
      <p:sp>
        <p:nvSpPr>
          <p:cNvPr id="75806" name="Text Box 114"/>
          <p:cNvSpPr txBox="1">
            <a:spLocks noChangeArrowheads="1"/>
          </p:cNvSpPr>
          <p:nvPr/>
        </p:nvSpPr>
        <p:spPr bwMode="auto">
          <a:xfrm>
            <a:off x="402113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4</a:t>
            </a:r>
            <a:endParaRPr lang="en-US" sz="1600">
              <a:latin typeface="Comic Sans MS" charset="0"/>
            </a:endParaRPr>
          </a:p>
        </p:txBody>
      </p:sp>
      <p:sp>
        <p:nvSpPr>
          <p:cNvPr id="75807" name="Text Box 115"/>
          <p:cNvSpPr txBox="1">
            <a:spLocks noChangeArrowheads="1"/>
          </p:cNvSpPr>
          <p:nvPr/>
        </p:nvSpPr>
        <p:spPr bwMode="auto">
          <a:xfrm>
            <a:off x="575468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6</a:t>
            </a:r>
            <a:endParaRPr lang="en-US" sz="1600">
              <a:latin typeface="Comic Sans MS" charset="0"/>
            </a:endParaRPr>
          </a:p>
        </p:txBody>
      </p:sp>
      <p:sp>
        <p:nvSpPr>
          <p:cNvPr id="75808" name="Text Box 116"/>
          <p:cNvSpPr txBox="1">
            <a:spLocks noChangeArrowheads="1"/>
          </p:cNvSpPr>
          <p:nvPr/>
        </p:nvSpPr>
        <p:spPr bwMode="auto">
          <a:xfrm>
            <a:off x="659288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7</a:t>
            </a:r>
            <a:endParaRPr lang="en-US" sz="1600">
              <a:latin typeface="Comic Sans MS" charset="0"/>
            </a:endParaRPr>
          </a:p>
        </p:txBody>
      </p:sp>
      <p:sp>
        <p:nvSpPr>
          <p:cNvPr id="75809" name="Text Box 117"/>
          <p:cNvSpPr txBox="1">
            <a:spLocks noChangeArrowheads="1"/>
          </p:cNvSpPr>
          <p:nvPr/>
        </p:nvSpPr>
        <p:spPr bwMode="auto">
          <a:xfrm>
            <a:off x="484028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5</a:t>
            </a:r>
            <a:endParaRPr lang="en-US" sz="1600">
              <a:latin typeface="Comic Sans MS" charset="0"/>
            </a:endParaRPr>
          </a:p>
        </p:txBody>
      </p:sp>
      <p:grpSp>
        <p:nvGrpSpPr>
          <p:cNvPr id="27" name="Group 118"/>
          <p:cNvGrpSpPr>
            <a:grpSpLocks/>
          </p:cNvGrpSpPr>
          <p:nvPr/>
        </p:nvGrpSpPr>
        <p:grpSpPr bwMode="auto">
          <a:xfrm>
            <a:off x="5040313" y="5503863"/>
            <a:ext cx="3879850" cy="700087"/>
            <a:chOff x="1962" y="1200"/>
            <a:chExt cx="1910" cy="441"/>
          </a:xfrm>
        </p:grpSpPr>
        <p:grpSp>
          <p:nvGrpSpPr>
            <p:cNvPr id="75832" name="Group 119"/>
            <p:cNvGrpSpPr>
              <a:grpSpLocks noChangeAspect="1"/>
            </p:cNvGrpSpPr>
            <p:nvPr/>
          </p:nvGrpSpPr>
          <p:grpSpPr bwMode="auto">
            <a:xfrm>
              <a:off x="2429" y="1304"/>
              <a:ext cx="221" cy="233"/>
              <a:chOff x="1374" y="528"/>
              <a:chExt cx="480" cy="432"/>
            </a:xfrm>
          </p:grpSpPr>
          <p:grpSp>
            <p:nvGrpSpPr>
              <p:cNvPr id="75861" name="Group 120"/>
              <p:cNvGrpSpPr>
                <a:grpSpLocks noChangeAspect="1"/>
              </p:cNvGrpSpPr>
              <p:nvPr/>
            </p:nvGrpSpPr>
            <p:grpSpPr bwMode="auto">
              <a:xfrm>
                <a:off x="1374" y="528"/>
                <a:ext cx="480" cy="432"/>
                <a:chOff x="1392" y="528"/>
                <a:chExt cx="480" cy="432"/>
              </a:xfrm>
            </p:grpSpPr>
            <p:sp>
              <p:nvSpPr>
                <p:cNvPr id="75863" name="Rectangle 121"/>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864" name="Rectangle 122"/>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862" name="Text Box 123"/>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5833" name="Line 124"/>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834" name="Line 125"/>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835" name="Group 126"/>
            <p:cNvGrpSpPr>
              <a:grpSpLocks noChangeAspect="1"/>
            </p:cNvGrpSpPr>
            <p:nvPr/>
          </p:nvGrpSpPr>
          <p:grpSpPr bwMode="auto">
            <a:xfrm>
              <a:off x="2851" y="1235"/>
              <a:ext cx="199" cy="371"/>
              <a:chOff x="2991" y="411"/>
              <a:chExt cx="359" cy="768"/>
            </a:xfrm>
          </p:grpSpPr>
          <p:sp>
            <p:nvSpPr>
              <p:cNvPr id="75857" name="AutoShape 127"/>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5858" name="AutoShape 128"/>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5859" name="Freeform 129"/>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860" name="Text Box 130"/>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5836" name="Line 131"/>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837" name="Line 132"/>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838" name="Group 133"/>
            <p:cNvGrpSpPr>
              <a:grpSpLocks noChangeAspect="1"/>
            </p:cNvGrpSpPr>
            <p:nvPr/>
          </p:nvGrpSpPr>
          <p:grpSpPr bwMode="auto">
            <a:xfrm>
              <a:off x="3209" y="1305"/>
              <a:ext cx="275" cy="232"/>
              <a:chOff x="3853" y="576"/>
              <a:chExt cx="594" cy="480"/>
            </a:xfrm>
          </p:grpSpPr>
          <p:sp>
            <p:nvSpPr>
              <p:cNvPr id="75855" name="Rectangle 134"/>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856" name="Text Box 135"/>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5839" name="Freeform 136"/>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840" name="Line 137"/>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841" name="Line 138"/>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842" name="Group 139"/>
            <p:cNvGrpSpPr>
              <a:grpSpLocks noChangeAspect="1"/>
            </p:cNvGrpSpPr>
            <p:nvPr/>
          </p:nvGrpSpPr>
          <p:grpSpPr bwMode="auto">
            <a:xfrm>
              <a:off x="1962" y="1305"/>
              <a:ext cx="289" cy="232"/>
              <a:chOff x="1123" y="576"/>
              <a:chExt cx="624" cy="480"/>
            </a:xfrm>
          </p:grpSpPr>
          <p:sp>
            <p:nvSpPr>
              <p:cNvPr id="75853" name="Rectangle 140"/>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854" name="Text Box 141"/>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5843" name="Group 142"/>
            <p:cNvGrpSpPr>
              <a:grpSpLocks/>
            </p:cNvGrpSpPr>
            <p:nvPr/>
          </p:nvGrpSpPr>
          <p:grpSpPr bwMode="auto">
            <a:xfrm>
              <a:off x="2288" y="1200"/>
              <a:ext cx="1297" cy="441"/>
              <a:chOff x="2112" y="528"/>
              <a:chExt cx="2088" cy="681"/>
            </a:xfrm>
          </p:grpSpPr>
          <p:sp>
            <p:nvSpPr>
              <p:cNvPr id="75849" name="Rectangle 143"/>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50" name="Rectangle 144"/>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51" name="Rectangle 145"/>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52" name="Rectangle 146"/>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5844" name="Group 147"/>
            <p:cNvGrpSpPr>
              <a:grpSpLocks noChangeAspect="1"/>
            </p:cNvGrpSpPr>
            <p:nvPr/>
          </p:nvGrpSpPr>
          <p:grpSpPr bwMode="auto">
            <a:xfrm flipH="1">
              <a:off x="3649" y="1296"/>
              <a:ext cx="223" cy="233"/>
              <a:chOff x="1374" y="528"/>
              <a:chExt cx="480" cy="432"/>
            </a:xfrm>
          </p:grpSpPr>
          <p:grpSp>
            <p:nvGrpSpPr>
              <p:cNvPr id="75845" name="Group 148"/>
              <p:cNvGrpSpPr>
                <a:grpSpLocks noChangeAspect="1"/>
              </p:cNvGrpSpPr>
              <p:nvPr/>
            </p:nvGrpSpPr>
            <p:grpSpPr bwMode="auto">
              <a:xfrm>
                <a:off x="1374" y="528"/>
                <a:ext cx="480" cy="432"/>
                <a:chOff x="1392" y="528"/>
                <a:chExt cx="480" cy="432"/>
              </a:xfrm>
            </p:grpSpPr>
            <p:sp>
              <p:nvSpPr>
                <p:cNvPr id="75847" name="Rectangle 149"/>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848" name="Rectangle 150"/>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846" name="Text Box 151"/>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sp>
        <p:nvSpPr>
          <p:cNvPr id="75811" name="Line 152"/>
          <p:cNvSpPr>
            <a:spLocks noChangeShapeType="1"/>
          </p:cNvSpPr>
          <p:nvPr/>
        </p:nvSpPr>
        <p:spPr bwMode="auto">
          <a:xfrm>
            <a:off x="23622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5812" name="Line 153"/>
          <p:cNvSpPr>
            <a:spLocks noChangeShapeType="1"/>
          </p:cNvSpPr>
          <p:nvPr/>
        </p:nvSpPr>
        <p:spPr bwMode="auto">
          <a:xfrm>
            <a:off x="48768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5813" name="Line 154"/>
          <p:cNvSpPr>
            <a:spLocks noChangeShapeType="1"/>
          </p:cNvSpPr>
          <p:nvPr/>
        </p:nvSpPr>
        <p:spPr bwMode="auto">
          <a:xfrm>
            <a:off x="40386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5814" name="Line 155"/>
          <p:cNvSpPr>
            <a:spLocks noChangeShapeType="1"/>
          </p:cNvSpPr>
          <p:nvPr/>
        </p:nvSpPr>
        <p:spPr bwMode="auto">
          <a:xfrm>
            <a:off x="32004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5815" name="Line 156"/>
          <p:cNvSpPr>
            <a:spLocks noChangeShapeType="1"/>
          </p:cNvSpPr>
          <p:nvPr/>
        </p:nvSpPr>
        <p:spPr bwMode="auto">
          <a:xfrm>
            <a:off x="66294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5816" name="Line 157"/>
          <p:cNvSpPr>
            <a:spLocks noChangeShapeType="1"/>
          </p:cNvSpPr>
          <p:nvPr/>
        </p:nvSpPr>
        <p:spPr bwMode="auto">
          <a:xfrm>
            <a:off x="5730875"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5817" name="Line 158"/>
          <p:cNvSpPr>
            <a:spLocks noChangeShapeType="1"/>
          </p:cNvSpPr>
          <p:nvPr/>
        </p:nvSpPr>
        <p:spPr bwMode="auto">
          <a:xfrm>
            <a:off x="74676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grpSp>
        <p:nvGrpSpPr>
          <p:cNvPr id="75952" name="Group 159"/>
          <p:cNvGrpSpPr>
            <a:grpSpLocks/>
          </p:cNvGrpSpPr>
          <p:nvPr/>
        </p:nvGrpSpPr>
        <p:grpSpPr bwMode="auto">
          <a:xfrm>
            <a:off x="4038600" y="4724400"/>
            <a:ext cx="4343400" cy="700088"/>
            <a:chOff x="2544" y="2976"/>
            <a:chExt cx="2736" cy="441"/>
          </a:xfrm>
        </p:grpSpPr>
        <p:sp>
          <p:nvSpPr>
            <p:cNvPr id="75822" name="AutoShape 160"/>
            <p:cNvSpPr>
              <a:spLocks noChangeArrowheads="1"/>
            </p:cNvSpPr>
            <p:nvPr/>
          </p:nvSpPr>
          <p:spPr bwMode="auto">
            <a:xfrm>
              <a:off x="2544" y="3024"/>
              <a:ext cx="480" cy="384"/>
            </a:xfrm>
            <a:prstGeom prst="cloudCallout">
              <a:avLst>
                <a:gd name="adj1" fmla="val 21875"/>
                <a:gd name="adj2" fmla="val 36981"/>
              </a:avLst>
            </a:prstGeom>
            <a:solidFill>
              <a:srgbClr val="0FEFEA"/>
            </a:solidFill>
            <a:ln w="28575">
              <a:solidFill>
                <a:schemeClr val="tx1"/>
              </a:solidFill>
              <a:round/>
              <a:headEnd/>
              <a:tailEnd/>
            </a:ln>
          </p:spPr>
          <p:txBody>
            <a:bodyPr wrap="none" anchor="ctr">
              <a:prstTxWarp prst="textNoShape">
                <a:avLst/>
              </a:prstTxWarp>
            </a:bodyPr>
            <a:lstStyle/>
            <a:p>
              <a:pPr algn="ctr"/>
              <a:r>
                <a:rPr lang="en-US" sz="1600" b="1">
                  <a:latin typeface="Comic Sans MS" charset="0"/>
                </a:rPr>
                <a:t>Bubble</a:t>
              </a:r>
            </a:p>
          </p:txBody>
        </p:sp>
        <p:sp>
          <p:nvSpPr>
            <p:cNvPr id="75823" name="AutoShape 161"/>
            <p:cNvSpPr>
              <a:spLocks noChangeArrowheads="1"/>
            </p:cNvSpPr>
            <p:nvPr/>
          </p:nvSpPr>
          <p:spPr bwMode="auto">
            <a:xfrm>
              <a:off x="3600" y="3024"/>
              <a:ext cx="528" cy="384"/>
            </a:xfrm>
            <a:prstGeom prst="cloudCallout">
              <a:avLst>
                <a:gd name="adj1" fmla="val 15343"/>
                <a:gd name="adj2" fmla="val 36981"/>
              </a:avLst>
            </a:prstGeom>
            <a:solidFill>
              <a:srgbClr val="0FEFEA"/>
            </a:solidFill>
            <a:ln w="28575">
              <a:solidFill>
                <a:schemeClr val="tx1"/>
              </a:solidFill>
              <a:round/>
              <a:headEnd/>
              <a:tailEnd/>
            </a:ln>
          </p:spPr>
          <p:txBody>
            <a:bodyPr wrap="none" anchor="ctr">
              <a:prstTxWarp prst="textNoShape">
                <a:avLst/>
              </a:prstTxWarp>
            </a:bodyPr>
            <a:lstStyle/>
            <a:p>
              <a:pPr algn="ctr"/>
              <a:r>
                <a:rPr lang="en-US" sz="1600" b="1">
                  <a:latin typeface="Comic Sans MS" charset="0"/>
                </a:rPr>
                <a:t>Bubble</a:t>
              </a:r>
            </a:p>
          </p:txBody>
        </p:sp>
        <p:sp>
          <p:nvSpPr>
            <p:cNvPr id="75824" name="AutoShape 162"/>
            <p:cNvSpPr>
              <a:spLocks noChangeArrowheads="1"/>
            </p:cNvSpPr>
            <p:nvPr/>
          </p:nvSpPr>
          <p:spPr bwMode="auto">
            <a:xfrm>
              <a:off x="4176" y="3024"/>
              <a:ext cx="528" cy="384"/>
            </a:xfrm>
            <a:prstGeom prst="cloudCallout">
              <a:avLst>
                <a:gd name="adj1" fmla="val 15343"/>
                <a:gd name="adj2" fmla="val 36981"/>
              </a:avLst>
            </a:prstGeom>
            <a:solidFill>
              <a:srgbClr val="0FEFEA"/>
            </a:solidFill>
            <a:ln w="28575">
              <a:solidFill>
                <a:schemeClr val="tx1"/>
              </a:solidFill>
              <a:round/>
              <a:headEnd/>
              <a:tailEnd/>
            </a:ln>
          </p:spPr>
          <p:txBody>
            <a:bodyPr wrap="none" anchor="ctr">
              <a:prstTxWarp prst="textNoShape">
                <a:avLst/>
              </a:prstTxWarp>
            </a:bodyPr>
            <a:lstStyle/>
            <a:p>
              <a:pPr algn="ctr"/>
              <a:r>
                <a:rPr lang="en-US" sz="1600" b="1">
                  <a:latin typeface="Comic Sans MS" charset="0"/>
                </a:rPr>
                <a:t>Bubble</a:t>
              </a:r>
            </a:p>
          </p:txBody>
        </p:sp>
        <p:sp>
          <p:nvSpPr>
            <p:cNvPr id="75825" name="AutoShape 163"/>
            <p:cNvSpPr>
              <a:spLocks noChangeArrowheads="1"/>
            </p:cNvSpPr>
            <p:nvPr/>
          </p:nvSpPr>
          <p:spPr bwMode="auto">
            <a:xfrm>
              <a:off x="4752" y="3024"/>
              <a:ext cx="528" cy="384"/>
            </a:xfrm>
            <a:prstGeom prst="cloudCallout">
              <a:avLst>
                <a:gd name="adj1" fmla="val 15343"/>
                <a:gd name="adj2" fmla="val 36981"/>
              </a:avLst>
            </a:prstGeom>
            <a:solidFill>
              <a:srgbClr val="0FEFEA"/>
            </a:solidFill>
            <a:ln w="28575">
              <a:solidFill>
                <a:schemeClr val="tx1"/>
              </a:solidFill>
              <a:round/>
              <a:headEnd/>
              <a:tailEnd/>
            </a:ln>
          </p:spPr>
          <p:txBody>
            <a:bodyPr wrap="none" anchor="ctr">
              <a:prstTxWarp prst="textNoShape">
                <a:avLst/>
              </a:prstTxWarp>
            </a:bodyPr>
            <a:lstStyle/>
            <a:p>
              <a:pPr algn="ctr"/>
              <a:r>
                <a:rPr lang="en-US" sz="1600" b="1">
                  <a:latin typeface="Comic Sans MS" charset="0"/>
                </a:rPr>
                <a:t>Bubble</a:t>
              </a:r>
            </a:p>
          </p:txBody>
        </p:sp>
        <p:sp>
          <p:nvSpPr>
            <p:cNvPr id="75826" name="AutoShape 164"/>
            <p:cNvSpPr>
              <a:spLocks noChangeArrowheads="1"/>
            </p:cNvSpPr>
            <p:nvPr/>
          </p:nvSpPr>
          <p:spPr bwMode="auto">
            <a:xfrm>
              <a:off x="3072" y="3024"/>
              <a:ext cx="528" cy="384"/>
            </a:xfrm>
            <a:prstGeom prst="cloudCallout">
              <a:avLst>
                <a:gd name="adj1" fmla="val 15343"/>
                <a:gd name="adj2" fmla="val 36981"/>
              </a:avLst>
            </a:prstGeom>
            <a:solidFill>
              <a:srgbClr val="0FEFEA"/>
            </a:solidFill>
            <a:ln w="28575">
              <a:solidFill>
                <a:schemeClr val="tx1"/>
              </a:solidFill>
              <a:round/>
              <a:headEnd/>
              <a:tailEnd/>
            </a:ln>
          </p:spPr>
          <p:txBody>
            <a:bodyPr wrap="none" anchor="ctr">
              <a:prstTxWarp prst="textNoShape">
                <a:avLst/>
              </a:prstTxWarp>
            </a:bodyPr>
            <a:lstStyle/>
            <a:p>
              <a:pPr algn="ctr"/>
              <a:r>
                <a:rPr lang="en-US" sz="1600" b="1">
                  <a:latin typeface="Comic Sans MS" charset="0"/>
                </a:rPr>
                <a:t>Bubble</a:t>
              </a:r>
            </a:p>
          </p:txBody>
        </p:sp>
        <p:grpSp>
          <p:nvGrpSpPr>
            <p:cNvPr id="75827" name="Group 165"/>
            <p:cNvGrpSpPr>
              <a:grpSpLocks/>
            </p:cNvGrpSpPr>
            <p:nvPr/>
          </p:nvGrpSpPr>
          <p:grpSpPr bwMode="auto">
            <a:xfrm>
              <a:off x="3051" y="2976"/>
              <a:ext cx="1660" cy="441"/>
              <a:chOff x="2112" y="528"/>
              <a:chExt cx="2088" cy="681"/>
            </a:xfrm>
          </p:grpSpPr>
          <p:sp>
            <p:nvSpPr>
              <p:cNvPr id="75828" name="Rectangle 166"/>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29" name="Rectangle 167"/>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30" name="Rectangle 168"/>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31" name="Rectangle 169"/>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sp>
        <p:nvSpPr>
          <p:cNvPr id="743594" name="Freeform 170"/>
          <p:cNvSpPr>
            <a:spLocks/>
          </p:cNvSpPr>
          <p:nvPr/>
        </p:nvSpPr>
        <p:spPr bwMode="auto">
          <a:xfrm>
            <a:off x="4114800" y="3048000"/>
            <a:ext cx="152400" cy="1828800"/>
          </a:xfrm>
          <a:custGeom>
            <a:avLst/>
            <a:gdLst>
              <a:gd name="T0" fmla="*/ 0 w 96"/>
              <a:gd name="T1" fmla="*/ 0 h 1152"/>
              <a:gd name="T2" fmla="*/ 152400 w 96"/>
              <a:gd name="T3" fmla="*/ 990600 h 1152"/>
              <a:gd name="T4" fmla="*/ 76200 w 96"/>
              <a:gd name="T5" fmla="*/ 1828800 h 1152"/>
              <a:gd name="T6" fmla="*/ 0 60000 65536"/>
              <a:gd name="T7" fmla="*/ 0 60000 65536"/>
              <a:gd name="T8" fmla="*/ 0 60000 65536"/>
              <a:gd name="T9" fmla="*/ 0 w 96"/>
              <a:gd name="T10" fmla="*/ 0 h 1152"/>
              <a:gd name="T11" fmla="*/ 96 w 96"/>
              <a:gd name="T12" fmla="*/ 1152 h 1152"/>
            </a:gdLst>
            <a:ahLst/>
            <a:cxnLst>
              <a:cxn ang="T6">
                <a:pos x="T0" y="T1"/>
              </a:cxn>
              <a:cxn ang="T7">
                <a:pos x="T2" y="T3"/>
              </a:cxn>
              <a:cxn ang="T8">
                <a:pos x="T4" y="T5"/>
              </a:cxn>
            </a:cxnLst>
            <a:rect l="T9" t="T10" r="T11" b="T12"/>
            <a:pathLst>
              <a:path w="96" h="1152">
                <a:moveTo>
                  <a:pt x="0" y="0"/>
                </a:moveTo>
                <a:lnTo>
                  <a:pt x="96" y="624"/>
                </a:lnTo>
                <a:lnTo>
                  <a:pt x="48" y="1152"/>
                </a:lnTo>
              </a:path>
            </a:pathLst>
          </a:custGeom>
          <a:noFill/>
          <a:ln w="38100">
            <a:solidFill>
              <a:schemeClr val="hlink"/>
            </a:solidFill>
            <a:round/>
            <a:headEnd/>
            <a:tailEnd type="triangle" w="med" len="med"/>
          </a:ln>
        </p:spPr>
        <p:txBody>
          <a:bodyPr anchor="ctr">
            <a:prstTxWarp prst="textNoShape">
              <a:avLst/>
            </a:prstTxWarp>
          </a:bodyPr>
          <a:lstStyle/>
          <a:p>
            <a:endParaRPr lang="en-US"/>
          </a:p>
        </p:txBody>
      </p:sp>
      <p:sp>
        <p:nvSpPr>
          <p:cNvPr id="743595" name="Rectangle 171"/>
          <p:cNvSpPr>
            <a:spLocks noGrp="1" noChangeArrowheads="1"/>
          </p:cNvSpPr>
          <p:nvPr>
            <p:ph type="title"/>
          </p:nvPr>
        </p:nvSpPr>
        <p:spPr/>
        <p:txBody>
          <a:bodyPr/>
          <a:lstStyle/>
          <a:p>
            <a:pPr>
              <a:defRPr/>
            </a:pPr>
            <a:r>
              <a:rPr lang="en-US"/>
              <a:t>Detecting and Resolving Structural Hazard</a:t>
            </a:r>
          </a:p>
        </p:txBody>
      </p:sp>
      <p:sp>
        <p:nvSpPr>
          <p:cNvPr id="75821" name="Text Box 172"/>
          <p:cNvSpPr txBox="1">
            <a:spLocks noChangeArrowheads="1"/>
          </p:cNvSpPr>
          <p:nvPr/>
        </p:nvSpPr>
        <p:spPr bwMode="auto">
          <a:xfrm>
            <a:off x="7972425" y="6705600"/>
            <a:ext cx="117157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David Culler</a:t>
            </a:r>
            <a:endParaRPr lang="en-US">
              <a:latin typeface="Times New Roman" charset="0"/>
            </a:endParaRPr>
          </a:p>
        </p:txBody>
      </p:sp>
      <p:sp>
        <p:nvSpPr>
          <p:cNvPr id="2" name="Slide Number Placeholder 1"/>
          <p:cNvSpPr>
            <a:spLocks noGrp="1"/>
          </p:cNvSpPr>
          <p:nvPr>
            <p:ph type="sldNum" sz="quarter" idx="4"/>
          </p:nvPr>
        </p:nvSpPr>
        <p:spPr/>
        <p:txBody>
          <a:bodyPr/>
          <a:lstStyle/>
          <a:p>
            <a:fld id="{CC2976BA-A1E0-3948-A6B4-B5BB26B47A07}" type="slidenum">
              <a:rPr lang="en-US" smtClean="0"/>
              <a:t>22</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4359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7595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359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4450" name="Object 2"/>
          <p:cNvGraphicFramePr>
            <a:graphicFrameLocks/>
          </p:cNvGraphicFramePr>
          <p:nvPr/>
        </p:nvGraphicFramePr>
        <p:xfrm>
          <a:off x="685800" y="1371600"/>
          <a:ext cx="5727700" cy="1152525"/>
        </p:xfrm>
        <a:graphic>
          <a:graphicData uri="http://schemas.openxmlformats.org/presentationml/2006/ole">
            <mc:AlternateContent xmlns:mc="http://schemas.openxmlformats.org/markup-compatibility/2006">
              <mc:Choice xmlns:v="urn:schemas-microsoft-com:vml" Requires="v">
                <p:oleObj spid="_x0000_s77883" name="Equation" r:id="rId4" imgW="5727700" imgH="1155700" progId="Equation.3">
                  <p:embed/>
                </p:oleObj>
              </mc:Choice>
              <mc:Fallback>
                <p:oleObj name="Equation" r:id="rId4" imgW="5727700" imgH="1155700" progId="Equation.3">
                  <p:embed/>
                  <p:pic>
                    <p:nvPicPr>
                      <p:cNvPr id="0" name="Picture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371600"/>
                        <a:ext cx="5727700" cy="1152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4451" name="Object 3"/>
          <p:cNvGraphicFramePr>
            <a:graphicFrameLocks/>
          </p:cNvGraphicFramePr>
          <p:nvPr/>
        </p:nvGraphicFramePr>
        <p:xfrm>
          <a:off x="685800" y="4343400"/>
          <a:ext cx="6961188" cy="560388"/>
        </p:xfrm>
        <a:graphic>
          <a:graphicData uri="http://schemas.openxmlformats.org/presentationml/2006/ole">
            <mc:AlternateContent xmlns:mc="http://schemas.openxmlformats.org/markup-compatibility/2006">
              <mc:Choice xmlns:v="urn:schemas-microsoft-com:vml" Requires="v">
                <p:oleObj spid="_x0000_s77884" name="Equation" r:id="rId6" imgW="6959600" imgH="558800" progId="Equation.3">
                  <p:embed/>
                </p:oleObj>
              </mc:Choice>
              <mc:Fallback>
                <p:oleObj name="Equation" r:id="rId6" imgW="6959600" imgH="558800" progId="Equation.3">
                  <p:embed/>
                  <p:pic>
                    <p:nvPicPr>
                      <p:cNvPr id="0" name="Picture 3"/>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4343400"/>
                        <a:ext cx="6961188" cy="560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44452" name="Rectangle 4"/>
          <p:cNvSpPr>
            <a:spLocks noGrp="1" noChangeArrowheads="1"/>
          </p:cNvSpPr>
          <p:nvPr>
            <p:ph type="title"/>
          </p:nvPr>
        </p:nvSpPr>
        <p:spPr/>
        <p:txBody>
          <a:bodyPr/>
          <a:lstStyle/>
          <a:p>
            <a:pPr>
              <a:defRPr/>
            </a:pPr>
            <a:r>
              <a:rPr lang="en-US"/>
              <a:t>Stalls &amp; Pipeline Performance</a:t>
            </a:r>
          </a:p>
        </p:txBody>
      </p:sp>
      <p:graphicFrame>
        <p:nvGraphicFramePr>
          <p:cNvPr id="744453" name="Object 4"/>
          <p:cNvGraphicFramePr>
            <a:graphicFrameLocks noChangeAspect="1"/>
          </p:cNvGraphicFramePr>
          <p:nvPr/>
        </p:nvGraphicFramePr>
        <p:xfrm>
          <a:off x="685800" y="3505200"/>
          <a:ext cx="5475288" cy="520700"/>
        </p:xfrm>
        <a:graphic>
          <a:graphicData uri="http://schemas.openxmlformats.org/presentationml/2006/ole">
            <mc:AlternateContent xmlns:mc="http://schemas.openxmlformats.org/markup-compatibility/2006">
              <mc:Choice xmlns:v="urn:schemas-microsoft-com:vml" Requires="v">
                <p:oleObj spid="_x0000_s77885" name="Equation" r:id="rId8" imgW="5473700" imgH="520700" progId="Equation.3">
                  <p:embed/>
                </p:oleObj>
              </mc:Choice>
              <mc:Fallback>
                <p:oleObj name="Equation" r:id="rId8" imgW="5473700" imgH="5207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5800" y="3505200"/>
                        <a:ext cx="5475288" cy="52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744454" name="Object 5"/>
          <p:cNvGraphicFramePr>
            <a:graphicFrameLocks noChangeAspect="1"/>
          </p:cNvGraphicFramePr>
          <p:nvPr/>
        </p:nvGraphicFramePr>
        <p:xfrm>
          <a:off x="685800" y="2819400"/>
          <a:ext cx="1993900" cy="215900"/>
        </p:xfrm>
        <a:graphic>
          <a:graphicData uri="http://schemas.openxmlformats.org/presentationml/2006/ole">
            <mc:AlternateContent xmlns:mc="http://schemas.openxmlformats.org/markup-compatibility/2006">
              <mc:Choice xmlns:v="urn:schemas-microsoft-com:vml" Requires="v">
                <p:oleObj spid="_x0000_s77886" name="Equation" r:id="rId10" imgW="1993900" imgH="215900" progId="Equation.3">
                  <p:embed/>
                </p:oleObj>
              </mc:Choice>
              <mc:Fallback>
                <p:oleObj name="Equation" r:id="rId10" imgW="1993900" imgH="21590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800" y="2819400"/>
                        <a:ext cx="19939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7"/>
          <p:cNvGrpSpPr>
            <a:grpSpLocks/>
          </p:cNvGrpSpPr>
          <p:nvPr/>
        </p:nvGrpSpPr>
        <p:grpSpPr bwMode="auto">
          <a:xfrm>
            <a:off x="381000" y="5181600"/>
            <a:ext cx="7543800" cy="1370013"/>
            <a:chOff x="240" y="3264"/>
            <a:chExt cx="4752" cy="863"/>
          </a:xfrm>
        </p:grpSpPr>
        <p:graphicFrame>
          <p:nvGraphicFramePr>
            <p:cNvPr id="77830" name="Object 6"/>
            <p:cNvGraphicFramePr>
              <a:graphicFrameLocks noChangeAspect="1"/>
            </p:cNvGraphicFramePr>
            <p:nvPr/>
          </p:nvGraphicFramePr>
          <p:xfrm>
            <a:off x="851" y="3648"/>
            <a:ext cx="3959" cy="479"/>
          </p:xfrm>
          <a:graphic>
            <a:graphicData uri="http://schemas.openxmlformats.org/presentationml/2006/ole">
              <mc:AlternateContent xmlns:mc="http://schemas.openxmlformats.org/markup-compatibility/2006">
                <mc:Choice xmlns:v="urn:schemas-microsoft-com:vml" Requires="v">
                  <p:oleObj spid="_x0000_s77887" name="Equation" r:id="rId12" imgW="4648200" imgH="558800" progId="Equation.3">
                    <p:embed/>
                  </p:oleObj>
                </mc:Choice>
                <mc:Fallback>
                  <p:oleObj name="Equation" r:id="rId12" imgW="4648200" imgH="55880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51" y="3648"/>
                          <a:ext cx="3959" cy="479"/>
                        </a:xfrm>
                        <a:prstGeom prst="rect">
                          <a:avLst/>
                        </a:prstGeom>
                        <a:solidFill>
                          <a:srgbClr val="FFFF66"/>
                        </a:solidFill>
                        <a:effectLst>
                          <a:outerShdw blurRad="63500" dist="38099" dir="2700000" algn="ctr" rotWithShape="0">
                            <a:srgbClr val="000000">
                              <a:alpha val="74998"/>
                            </a:srgbClr>
                          </a:outerShdw>
                        </a:effectLst>
                      </p:spPr>
                    </p:pic>
                  </p:oleObj>
                </mc:Fallback>
              </mc:AlternateContent>
            </a:graphicData>
          </a:graphic>
        </p:graphicFrame>
        <p:sp>
          <p:nvSpPr>
            <p:cNvPr id="77833" name="Text Box 9"/>
            <p:cNvSpPr txBox="1">
              <a:spLocks noChangeArrowheads="1"/>
            </p:cNvSpPr>
            <p:nvPr/>
          </p:nvSpPr>
          <p:spPr bwMode="auto">
            <a:xfrm>
              <a:off x="240" y="3264"/>
              <a:ext cx="4752" cy="288"/>
            </a:xfrm>
            <a:prstGeom prst="rect">
              <a:avLst/>
            </a:prstGeom>
            <a:noFill/>
            <a:ln w="9525">
              <a:noFill/>
              <a:miter lim="800000"/>
              <a:headEnd/>
              <a:tailEnd/>
            </a:ln>
          </p:spPr>
          <p:txBody>
            <a:bodyPr>
              <a:prstTxWarp prst="textNoShape">
                <a:avLst/>
              </a:prstTxWarp>
              <a:spAutoFit/>
            </a:bodyPr>
            <a:lstStyle/>
            <a:p>
              <a:pPr>
                <a:spcBef>
                  <a:spcPct val="50000"/>
                </a:spcBef>
              </a:pPr>
              <a:r>
                <a:rPr lang="en-US"/>
                <a:t>Assuming all pipeline stages are balanced</a:t>
              </a:r>
            </a:p>
          </p:txBody>
        </p:sp>
      </p:grpSp>
      <p:sp>
        <p:nvSpPr>
          <p:cNvPr id="3" name="Slide Number Placeholder 2"/>
          <p:cNvSpPr>
            <a:spLocks noGrp="1"/>
          </p:cNvSpPr>
          <p:nvPr>
            <p:ph type="sldNum" sz="quarter" idx="4"/>
          </p:nvPr>
        </p:nvSpPr>
        <p:spPr/>
        <p:txBody>
          <a:bodyPr/>
          <a:lstStyle/>
          <a:p>
            <a:fld id="{CC2976BA-A1E0-3948-A6B4-B5BB26B47A07}" type="slidenum">
              <a:rPr lang="en-US" smtClean="0"/>
              <a:t>23</a:t>
            </a:fld>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7444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7444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7444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74445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80963" y="2143125"/>
            <a:ext cx="3417887" cy="3962400"/>
            <a:chOff x="102" y="1350"/>
            <a:chExt cx="2153" cy="2496"/>
          </a:xfrm>
        </p:grpSpPr>
        <p:sp>
          <p:nvSpPr>
            <p:cNvPr id="80063" name="Rectangle 3"/>
            <p:cNvSpPr>
              <a:spLocks noChangeArrowheads="1"/>
            </p:cNvSpPr>
            <p:nvPr/>
          </p:nvSpPr>
          <p:spPr bwMode="auto">
            <a:xfrm>
              <a:off x="1340" y="1350"/>
              <a:ext cx="720" cy="2496"/>
            </a:xfrm>
            <a:prstGeom prst="rect">
              <a:avLst/>
            </a:prstGeom>
            <a:solidFill>
              <a:schemeClr val="bg1"/>
            </a:solidFill>
            <a:ln w="12700">
              <a:noFill/>
              <a:miter lim="800000"/>
              <a:headEnd/>
              <a:tailEnd/>
            </a:ln>
          </p:spPr>
          <p:txBody>
            <a:bodyPr wrap="none" anchor="ctr">
              <a:prstTxWarp prst="textNoShape">
                <a:avLst/>
              </a:prstTxWarp>
            </a:bodyPr>
            <a:lstStyle/>
            <a:p>
              <a:endParaRPr lang="en-US"/>
            </a:p>
          </p:txBody>
        </p:sp>
        <p:sp>
          <p:nvSpPr>
            <p:cNvPr id="80064" name="Rectangle 4"/>
            <p:cNvSpPr>
              <a:spLocks noChangeArrowheads="1"/>
            </p:cNvSpPr>
            <p:nvPr/>
          </p:nvSpPr>
          <p:spPr bwMode="auto">
            <a:xfrm>
              <a:off x="102" y="1398"/>
              <a:ext cx="260" cy="216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i="1">
                  <a:latin typeface="Comic Sans MS" charset="0"/>
                </a:rPr>
                <a:t>I</a:t>
              </a:r>
            </a:p>
            <a:p>
              <a:pPr algn="ctr"/>
              <a:r>
                <a:rPr lang="en-US" sz="2000" b="1" i="1">
                  <a:latin typeface="Comic Sans MS" charset="0"/>
                </a:rPr>
                <a:t>n</a:t>
              </a:r>
            </a:p>
            <a:p>
              <a:pPr algn="ctr"/>
              <a:r>
                <a:rPr lang="en-US" sz="2000" b="1" i="1">
                  <a:latin typeface="Comic Sans MS" charset="0"/>
                </a:rPr>
                <a:t>s</a:t>
              </a:r>
            </a:p>
            <a:p>
              <a:pPr algn="ctr"/>
              <a:r>
                <a:rPr lang="en-US" sz="2000" b="1" i="1">
                  <a:latin typeface="Comic Sans MS" charset="0"/>
                </a:rPr>
                <a:t>t</a:t>
              </a:r>
            </a:p>
            <a:p>
              <a:pPr algn="ctr"/>
              <a:r>
                <a:rPr lang="en-US" sz="2000" b="1" i="1">
                  <a:latin typeface="Comic Sans MS" charset="0"/>
                </a:rPr>
                <a:t>r.</a:t>
              </a:r>
            </a:p>
            <a:p>
              <a:pPr algn="ctr"/>
              <a:endParaRPr lang="en-US" sz="2000" b="1" i="1">
                <a:latin typeface="Comic Sans MS" charset="0"/>
              </a:endParaRPr>
            </a:p>
            <a:p>
              <a:pPr algn="ctr"/>
              <a:r>
                <a:rPr lang="en-US" sz="2000" b="1" i="1">
                  <a:latin typeface="Comic Sans MS" charset="0"/>
                </a:rPr>
                <a:t>O</a:t>
              </a:r>
            </a:p>
            <a:p>
              <a:pPr algn="ctr"/>
              <a:r>
                <a:rPr lang="en-US" sz="2000" b="1" i="1">
                  <a:latin typeface="Comic Sans MS" charset="0"/>
                </a:rPr>
                <a:t>r</a:t>
              </a:r>
            </a:p>
            <a:p>
              <a:pPr algn="ctr"/>
              <a:r>
                <a:rPr lang="en-US" sz="2000" b="1" i="1">
                  <a:latin typeface="Comic Sans MS" charset="0"/>
                </a:rPr>
                <a:t>d</a:t>
              </a:r>
            </a:p>
            <a:p>
              <a:pPr algn="ctr"/>
              <a:r>
                <a:rPr lang="en-US" sz="2000" b="1" i="1">
                  <a:latin typeface="Comic Sans MS" charset="0"/>
                </a:rPr>
                <a:t>e</a:t>
              </a:r>
            </a:p>
            <a:p>
              <a:pPr algn="ctr"/>
              <a:r>
                <a:rPr lang="en-US" sz="2000" b="1" i="1">
                  <a:latin typeface="Comic Sans MS" charset="0"/>
                </a:rPr>
                <a:t>r</a:t>
              </a:r>
            </a:p>
          </p:txBody>
        </p:sp>
        <p:sp>
          <p:nvSpPr>
            <p:cNvPr id="80065" name="Line 5"/>
            <p:cNvSpPr>
              <a:spLocks noChangeShapeType="1"/>
            </p:cNvSpPr>
            <p:nvPr/>
          </p:nvSpPr>
          <p:spPr bwMode="auto">
            <a:xfrm>
              <a:off x="424" y="1410"/>
              <a:ext cx="0" cy="2392"/>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80066" name="Rectangle 6"/>
            <p:cNvSpPr>
              <a:spLocks noChangeArrowheads="1"/>
            </p:cNvSpPr>
            <p:nvPr/>
          </p:nvSpPr>
          <p:spPr bwMode="auto">
            <a:xfrm>
              <a:off x="524" y="1446"/>
              <a:ext cx="1497" cy="516"/>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latin typeface="Courier New" charset="0"/>
                </a:rPr>
                <a:t>add </a:t>
              </a:r>
              <a:r>
                <a:rPr lang="en-US" b="1">
                  <a:solidFill>
                    <a:schemeClr val="hlink"/>
                  </a:solidFill>
                  <a:latin typeface="Courier New" charset="0"/>
                </a:rPr>
                <a:t>r1</a:t>
              </a:r>
              <a:r>
                <a:rPr lang="en-US" b="1">
                  <a:latin typeface="Courier New" charset="0"/>
                </a:rPr>
                <a:t>,r2,r3</a:t>
              </a:r>
            </a:p>
            <a:p>
              <a:pPr latinLnBrk="1"/>
              <a:endParaRPr lang="en-US" b="1">
                <a:latin typeface="Courier New" charset="0"/>
              </a:endParaRPr>
            </a:p>
          </p:txBody>
        </p:sp>
        <p:sp>
          <p:nvSpPr>
            <p:cNvPr id="80067" name="Rectangle 7"/>
            <p:cNvSpPr>
              <a:spLocks noChangeArrowheads="1"/>
            </p:cNvSpPr>
            <p:nvPr/>
          </p:nvSpPr>
          <p:spPr bwMode="auto">
            <a:xfrm>
              <a:off x="524" y="1998"/>
              <a:ext cx="1497" cy="516"/>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sub r4,</a:t>
              </a:r>
              <a:r>
                <a:rPr lang="en-US" b="1">
                  <a:solidFill>
                    <a:schemeClr val="hlink"/>
                  </a:solidFill>
                  <a:latin typeface="Courier New" charset="0"/>
                </a:rPr>
                <a:t>r1</a:t>
              </a:r>
              <a:r>
                <a:rPr lang="en-US" b="1">
                  <a:latin typeface="Courier New" charset="0"/>
                </a:rPr>
                <a:t>,r3</a:t>
              </a:r>
            </a:p>
            <a:p>
              <a:pPr latinLnBrk="1"/>
              <a:endParaRPr lang="en-US" b="1">
                <a:latin typeface="Courier New" charset="0"/>
              </a:endParaRPr>
            </a:p>
          </p:txBody>
        </p:sp>
        <p:sp>
          <p:nvSpPr>
            <p:cNvPr id="80068" name="Rectangle 8"/>
            <p:cNvSpPr>
              <a:spLocks noChangeArrowheads="1"/>
            </p:cNvSpPr>
            <p:nvPr/>
          </p:nvSpPr>
          <p:spPr bwMode="auto">
            <a:xfrm>
              <a:off x="524" y="2526"/>
              <a:ext cx="1497" cy="516"/>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and r6,</a:t>
              </a:r>
              <a:r>
                <a:rPr lang="en-US" b="1">
                  <a:solidFill>
                    <a:schemeClr val="hlink"/>
                  </a:solidFill>
                  <a:latin typeface="Courier New" charset="0"/>
                </a:rPr>
                <a:t>r1</a:t>
              </a:r>
              <a:r>
                <a:rPr lang="en-US" b="1">
                  <a:latin typeface="Courier New" charset="0"/>
                </a:rPr>
                <a:t>,r7</a:t>
              </a:r>
            </a:p>
            <a:p>
              <a:pPr latinLnBrk="1"/>
              <a:endParaRPr lang="en-US" b="1">
                <a:latin typeface="Courier New" charset="0"/>
              </a:endParaRPr>
            </a:p>
          </p:txBody>
        </p:sp>
        <p:sp>
          <p:nvSpPr>
            <p:cNvPr id="80069" name="Rectangle 9"/>
            <p:cNvSpPr>
              <a:spLocks noChangeArrowheads="1"/>
            </p:cNvSpPr>
            <p:nvPr/>
          </p:nvSpPr>
          <p:spPr bwMode="auto">
            <a:xfrm>
              <a:off x="524" y="3066"/>
              <a:ext cx="1612" cy="516"/>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or   r8,</a:t>
              </a:r>
              <a:r>
                <a:rPr lang="en-US" b="1">
                  <a:solidFill>
                    <a:srgbClr val="00CC00"/>
                  </a:solidFill>
                  <a:latin typeface="Courier New" charset="0"/>
                </a:rPr>
                <a:t>r1</a:t>
              </a:r>
              <a:r>
                <a:rPr lang="en-US" b="1">
                  <a:latin typeface="Courier New" charset="0"/>
                </a:rPr>
                <a:t>,r9</a:t>
              </a:r>
            </a:p>
            <a:p>
              <a:pPr latinLnBrk="1"/>
              <a:endParaRPr lang="en-US" b="1">
                <a:latin typeface="Courier New" charset="0"/>
              </a:endParaRPr>
            </a:p>
          </p:txBody>
        </p:sp>
        <p:sp>
          <p:nvSpPr>
            <p:cNvPr id="80070" name="Rectangle 10"/>
            <p:cNvSpPr>
              <a:spLocks noChangeArrowheads="1"/>
            </p:cNvSpPr>
            <p:nvPr/>
          </p:nvSpPr>
          <p:spPr bwMode="auto">
            <a:xfrm>
              <a:off x="528" y="3552"/>
              <a:ext cx="1727" cy="286"/>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xor r10,</a:t>
              </a:r>
              <a:r>
                <a:rPr lang="en-US" b="1">
                  <a:solidFill>
                    <a:srgbClr val="00CC00"/>
                  </a:solidFill>
                  <a:latin typeface="Courier New" charset="0"/>
                </a:rPr>
                <a:t>r1</a:t>
              </a:r>
              <a:r>
                <a:rPr lang="en-US" b="1">
                  <a:latin typeface="Courier New" charset="0"/>
                </a:rPr>
                <a:t>,r11</a:t>
              </a:r>
            </a:p>
          </p:txBody>
        </p:sp>
      </p:grpSp>
      <p:grpSp>
        <p:nvGrpSpPr>
          <p:cNvPr id="3" name="Group 11"/>
          <p:cNvGrpSpPr>
            <a:grpSpLocks/>
          </p:cNvGrpSpPr>
          <p:nvPr/>
        </p:nvGrpSpPr>
        <p:grpSpPr bwMode="auto">
          <a:xfrm>
            <a:off x="3054350" y="2163763"/>
            <a:ext cx="3265488" cy="700087"/>
            <a:chOff x="1932" y="1200"/>
            <a:chExt cx="1951" cy="441"/>
          </a:xfrm>
        </p:grpSpPr>
        <p:grpSp>
          <p:nvGrpSpPr>
            <p:cNvPr id="4" name="Group 12"/>
            <p:cNvGrpSpPr>
              <a:grpSpLocks noChangeAspect="1"/>
            </p:cNvGrpSpPr>
            <p:nvPr/>
          </p:nvGrpSpPr>
          <p:grpSpPr bwMode="auto">
            <a:xfrm>
              <a:off x="2420" y="1304"/>
              <a:ext cx="241" cy="233"/>
              <a:chOff x="1355" y="528"/>
              <a:chExt cx="522" cy="432"/>
            </a:xfrm>
          </p:grpSpPr>
          <p:grpSp>
            <p:nvGrpSpPr>
              <p:cNvPr id="5" name="Group 13"/>
              <p:cNvGrpSpPr>
                <a:grpSpLocks noChangeAspect="1"/>
              </p:cNvGrpSpPr>
              <p:nvPr/>
            </p:nvGrpSpPr>
            <p:grpSpPr bwMode="auto">
              <a:xfrm>
                <a:off x="1374" y="528"/>
                <a:ext cx="480" cy="432"/>
                <a:chOff x="1392" y="528"/>
                <a:chExt cx="480" cy="432"/>
              </a:xfrm>
            </p:grpSpPr>
            <p:sp>
              <p:nvSpPr>
                <p:cNvPr id="80061" name="Rectangle 14"/>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80062" name="Rectangle 15"/>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80060" name="Text Box 16"/>
              <p:cNvSpPr txBox="1">
                <a:spLocks noChangeAspect="1" noChangeArrowheads="1"/>
              </p:cNvSpPr>
              <p:nvPr/>
            </p:nvSpPr>
            <p:spPr bwMode="auto">
              <a:xfrm>
                <a:off x="1355" y="574"/>
                <a:ext cx="522" cy="286"/>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80031" name="Line 17"/>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80032" name="Line 18"/>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 name="Group 19"/>
            <p:cNvGrpSpPr>
              <a:grpSpLocks noChangeAspect="1"/>
            </p:cNvGrpSpPr>
            <p:nvPr/>
          </p:nvGrpSpPr>
          <p:grpSpPr bwMode="auto">
            <a:xfrm>
              <a:off x="2851" y="1235"/>
              <a:ext cx="204" cy="371"/>
              <a:chOff x="2991" y="411"/>
              <a:chExt cx="368" cy="768"/>
            </a:xfrm>
          </p:grpSpPr>
          <p:sp>
            <p:nvSpPr>
              <p:cNvPr id="80055" name="AutoShape 20"/>
              <p:cNvSpPr>
                <a:spLocks noChangeAspect="1" noChangeArrowheads="1"/>
              </p:cNvSpPr>
              <p:nvPr/>
            </p:nvSpPr>
            <p:spPr bwMode="auto">
              <a:xfrm rot="-5400000">
                <a:off x="2798" y="626"/>
                <a:ext cx="768" cy="337"/>
              </a:xfrm>
              <a:custGeom>
                <a:avLst/>
                <a:gdLst>
                  <a:gd name="T0" fmla="*/ 672 w 21600"/>
                  <a:gd name="T1" fmla="*/ 169 h 21600"/>
                  <a:gd name="T2" fmla="*/ 384 w 21600"/>
                  <a:gd name="T3" fmla="*/ 337 h 21600"/>
                  <a:gd name="T4" fmla="*/ 96 w 21600"/>
                  <a:gd name="T5" fmla="*/ 169 h 21600"/>
                  <a:gd name="T6" fmla="*/ 38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80056" name="AutoShape 21"/>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80057" name="Freeform 22"/>
              <p:cNvSpPr>
                <a:spLocks noChangeAspect="1"/>
              </p:cNvSpPr>
              <p:nvPr/>
            </p:nvSpPr>
            <p:spPr bwMode="auto">
              <a:xfrm rot="5400000">
                <a:off x="2974" y="725"/>
                <a:ext cx="218" cy="139"/>
              </a:xfrm>
              <a:custGeom>
                <a:avLst/>
                <a:gdLst>
                  <a:gd name="T0" fmla="*/ 0 w 384"/>
                  <a:gd name="T1" fmla="*/ 288 h 288"/>
                  <a:gd name="T2" fmla="*/ 192 w 384"/>
                  <a:gd name="T3" fmla="*/ 0 h 288"/>
                  <a:gd name="T4" fmla="*/ 384 w 384"/>
                  <a:gd name="T5" fmla="*/ 288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80058" name="Text Box 23"/>
              <p:cNvSpPr txBox="1">
                <a:spLocks noChangeAspect="1" noChangeArrowheads="1"/>
              </p:cNvSpPr>
              <p:nvPr/>
            </p:nvSpPr>
            <p:spPr bwMode="auto">
              <a:xfrm rot="-5400000">
                <a:off x="2940" y="615"/>
                <a:ext cx="575" cy="263"/>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80034" name="Line 24"/>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80035" name="Line 25"/>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 name="Group 26"/>
            <p:cNvGrpSpPr>
              <a:grpSpLocks noChangeAspect="1"/>
            </p:cNvGrpSpPr>
            <p:nvPr/>
          </p:nvGrpSpPr>
          <p:grpSpPr bwMode="auto">
            <a:xfrm>
              <a:off x="3180" y="1305"/>
              <a:ext cx="333" cy="232"/>
              <a:chOff x="3790" y="576"/>
              <a:chExt cx="720" cy="480"/>
            </a:xfrm>
          </p:grpSpPr>
          <p:sp>
            <p:nvSpPr>
              <p:cNvPr id="80053" name="Rectangle 27"/>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80054" name="Text Box 28"/>
              <p:cNvSpPr txBox="1">
                <a:spLocks noChangeAspect="1" noChangeArrowheads="1"/>
              </p:cNvSpPr>
              <p:nvPr/>
            </p:nvSpPr>
            <p:spPr bwMode="auto">
              <a:xfrm>
                <a:off x="3790" y="628"/>
                <a:ext cx="720" cy="31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80037" name="Freeform 29"/>
            <p:cNvSpPr>
              <a:spLocks noChangeAspect="1"/>
            </p:cNvSpPr>
            <p:nvPr/>
          </p:nvSpPr>
          <p:spPr bwMode="auto">
            <a:xfrm>
              <a:off x="3208" y="1421"/>
              <a:ext cx="332" cy="185"/>
            </a:xfrm>
            <a:custGeom>
              <a:avLst/>
              <a:gdLst>
                <a:gd name="T0" fmla="*/ 0 w 816"/>
                <a:gd name="T1" fmla="*/ 0 h 384"/>
                <a:gd name="T2" fmla="*/ 0 w 816"/>
                <a:gd name="T3" fmla="*/ 384 h 384"/>
                <a:gd name="T4" fmla="*/ 720 w 816"/>
                <a:gd name="T5" fmla="*/ 384 h 384"/>
                <a:gd name="T6" fmla="*/ 720 w 816"/>
                <a:gd name="T7" fmla="*/ 144 h 384"/>
                <a:gd name="T8" fmla="*/ 816 w 816"/>
                <a:gd name="T9" fmla="*/ 144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80038" name="Line 30"/>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80039" name="Line 31"/>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8" name="Group 32"/>
            <p:cNvGrpSpPr>
              <a:grpSpLocks noChangeAspect="1"/>
            </p:cNvGrpSpPr>
            <p:nvPr/>
          </p:nvGrpSpPr>
          <p:grpSpPr bwMode="auto">
            <a:xfrm>
              <a:off x="1932" y="1305"/>
              <a:ext cx="351" cy="232"/>
              <a:chOff x="1058" y="576"/>
              <a:chExt cx="758" cy="480"/>
            </a:xfrm>
          </p:grpSpPr>
          <p:sp>
            <p:nvSpPr>
              <p:cNvPr id="80051" name="Rectangle 33"/>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80052" name="Text Box 34"/>
              <p:cNvSpPr txBox="1">
                <a:spLocks noChangeAspect="1" noChangeArrowheads="1"/>
              </p:cNvSpPr>
              <p:nvPr/>
            </p:nvSpPr>
            <p:spPr bwMode="auto">
              <a:xfrm>
                <a:off x="1058" y="628"/>
                <a:ext cx="758" cy="31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9" name="Group 35"/>
            <p:cNvGrpSpPr>
              <a:grpSpLocks/>
            </p:cNvGrpSpPr>
            <p:nvPr/>
          </p:nvGrpSpPr>
          <p:grpSpPr bwMode="auto">
            <a:xfrm>
              <a:off x="2288" y="1200"/>
              <a:ext cx="1297" cy="441"/>
              <a:chOff x="2112" y="528"/>
              <a:chExt cx="2088" cy="681"/>
            </a:xfrm>
          </p:grpSpPr>
          <p:sp>
            <p:nvSpPr>
              <p:cNvPr id="80047" name="Rectangle 36"/>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80048" name="Rectangle 37"/>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80049" name="Rectangle 38"/>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80050" name="Rectangle 39"/>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10" name="Group 40"/>
            <p:cNvGrpSpPr>
              <a:grpSpLocks noChangeAspect="1"/>
            </p:cNvGrpSpPr>
            <p:nvPr/>
          </p:nvGrpSpPr>
          <p:grpSpPr bwMode="auto">
            <a:xfrm flipH="1">
              <a:off x="3642" y="1296"/>
              <a:ext cx="241" cy="233"/>
              <a:chOff x="1360" y="528"/>
              <a:chExt cx="518" cy="432"/>
            </a:xfrm>
          </p:grpSpPr>
          <p:grpSp>
            <p:nvGrpSpPr>
              <p:cNvPr id="11" name="Group 41"/>
              <p:cNvGrpSpPr>
                <a:grpSpLocks noChangeAspect="1"/>
              </p:cNvGrpSpPr>
              <p:nvPr/>
            </p:nvGrpSpPr>
            <p:grpSpPr bwMode="auto">
              <a:xfrm>
                <a:off x="1374" y="528"/>
                <a:ext cx="480" cy="432"/>
                <a:chOff x="1392" y="528"/>
                <a:chExt cx="480" cy="432"/>
              </a:xfrm>
            </p:grpSpPr>
            <p:sp>
              <p:nvSpPr>
                <p:cNvPr id="80045" name="Rectangle 42"/>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80046" name="Rectangle 43"/>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80044" name="Text Box 44"/>
              <p:cNvSpPr txBox="1">
                <a:spLocks noChangeAspect="1" noChangeArrowheads="1"/>
              </p:cNvSpPr>
              <p:nvPr/>
            </p:nvSpPr>
            <p:spPr bwMode="auto">
              <a:xfrm>
                <a:off x="1360" y="574"/>
                <a:ext cx="518" cy="286"/>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sp>
        <p:nvSpPr>
          <p:cNvPr id="745517" name="Rectangle 45"/>
          <p:cNvSpPr>
            <a:spLocks noGrp="1" noChangeArrowheads="1"/>
          </p:cNvSpPr>
          <p:nvPr>
            <p:ph type="title"/>
          </p:nvPr>
        </p:nvSpPr>
        <p:spPr>
          <a:xfrm>
            <a:off x="1066800" y="228600"/>
            <a:ext cx="7162800" cy="1143000"/>
          </a:xfrm>
          <a:solidFill>
            <a:schemeClr val="bg1"/>
          </a:solidFill>
        </p:spPr>
        <p:txBody>
          <a:bodyPr lIns="90488" tIns="44450" rIns="90488" bIns="44450"/>
          <a:lstStyle/>
          <a:p>
            <a:pPr>
              <a:defRPr/>
            </a:pPr>
            <a:r>
              <a:rPr lang="en-US"/>
              <a:t>Data Hazards</a:t>
            </a:r>
            <a:endParaRPr lang="en-US" sz="2000">
              <a:solidFill>
                <a:schemeClr val="tx1"/>
              </a:solidFill>
              <a:effectLst>
                <a:outerShdw blurRad="38100" dist="38100" dir="2700000" algn="tl">
                  <a:srgbClr val="FFFFFF"/>
                </a:outerShdw>
              </a:effectLst>
            </a:endParaRPr>
          </a:p>
        </p:txBody>
      </p:sp>
      <p:sp>
        <p:nvSpPr>
          <p:cNvPr id="79877" name="Line 46"/>
          <p:cNvSpPr>
            <a:spLocks noChangeShapeType="1"/>
          </p:cNvSpPr>
          <p:nvPr/>
        </p:nvSpPr>
        <p:spPr bwMode="auto">
          <a:xfrm>
            <a:off x="1066800" y="1600200"/>
            <a:ext cx="7594600" cy="635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79878" name="Rectangle 47"/>
          <p:cNvSpPr>
            <a:spLocks noChangeArrowheads="1"/>
          </p:cNvSpPr>
          <p:nvPr/>
        </p:nvSpPr>
        <p:spPr bwMode="auto">
          <a:xfrm>
            <a:off x="990600" y="1143000"/>
            <a:ext cx="25130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i="1">
                <a:latin typeface="Comic Sans MS" charset="0"/>
              </a:rPr>
              <a:t>Time (clock cycles)</a:t>
            </a:r>
          </a:p>
        </p:txBody>
      </p:sp>
      <p:grpSp>
        <p:nvGrpSpPr>
          <p:cNvPr id="12" name="Group 48"/>
          <p:cNvGrpSpPr>
            <a:grpSpLocks/>
          </p:cNvGrpSpPr>
          <p:nvPr/>
        </p:nvGrpSpPr>
        <p:grpSpPr bwMode="auto">
          <a:xfrm>
            <a:off x="3124200" y="1752600"/>
            <a:ext cx="3232150" cy="369888"/>
            <a:chOff x="2016" y="1148"/>
            <a:chExt cx="2036" cy="233"/>
          </a:xfrm>
        </p:grpSpPr>
        <p:sp>
          <p:nvSpPr>
            <p:cNvPr id="80025" name="Rectangle 49"/>
            <p:cNvSpPr>
              <a:spLocks noChangeArrowheads="1"/>
            </p:cNvSpPr>
            <p:nvPr/>
          </p:nvSpPr>
          <p:spPr bwMode="auto">
            <a:xfrm>
              <a:off x="2016" y="1152"/>
              <a:ext cx="280"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latin typeface="Comic Sans MS" charset="0"/>
                </a:rPr>
                <a:t>IF</a:t>
              </a:r>
            </a:p>
          </p:txBody>
        </p:sp>
        <p:sp>
          <p:nvSpPr>
            <p:cNvPr id="80026" name="Rectangle 50"/>
            <p:cNvSpPr>
              <a:spLocks noChangeArrowheads="1"/>
            </p:cNvSpPr>
            <p:nvPr/>
          </p:nvSpPr>
          <p:spPr bwMode="auto">
            <a:xfrm>
              <a:off x="2304" y="1152"/>
              <a:ext cx="550"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latin typeface="Comic Sans MS" charset="0"/>
                </a:rPr>
                <a:t>ID/RF</a:t>
              </a:r>
            </a:p>
          </p:txBody>
        </p:sp>
        <p:sp>
          <p:nvSpPr>
            <p:cNvPr id="80027" name="Rectangle 51"/>
            <p:cNvSpPr>
              <a:spLocks noChangeArrowheads="1"/>
            </p:cNvSpPr>
            <p:nvPr/>
          </p:nvSpPr>
          <p:spPr bwMode="auto">
            <a:xfrm>
              <a:off x="2805" y="1148"/>
              <a:ext cx="308"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latin typeface="Comic Sans MS" charset="0"/>
                </a:rPr>
                <a:t>EX</a:t>
              </a:r>
            </a:p>
          </p:txBody>
        </p:sp>
        <p:sp>
          <p:nvSpPr>
            <p:cNvPr id="80028" name="Rectangle 52"/>
            <p:cNvSpPr>
              <a:spLocks noChangeArrowheads="1"/>
            </p:cNvSpPr>
            <p:nvPr/>
          </p:nvSpPr>
          <p:spPr bwMode="auto">
            <a:xfrm>
              <a:off x="3200" y="1150"/>
              <a:ext cx="458"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latin typeface="Comic Sans MS" charset="0"/>
                </a:rPr>
                <a:t>MEM</a:t>
              </a:r>
            </a:p>
          </p:txBody>
        </p:sp>
        <p:sp>
          <p:nvSpPr>
            <p:cNvPr id="80029" name="Rectangle 53"/>
            <p:cNvSpPr>
              <a:spLocks noChangeArrowheads="1"/>
            </p:cNvSpPr>
            <p:nvPr/>
          </p:nvSpPr>
          <p:spPr bwMode="auto">
            <a:xfrm>
              <a:off x="3698" y="1149"/>
              <a:ext cx="354"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latin typeface="Comic Sans MS" charset="0"/>
                </a:rPr>
                <a:t>WB</a:t>
              </a:r>
            </a:p>
          </p:txBody>
        </p:sp>
      </p:grpSp>
      <p:grpSp>
        <p:nvGrpSpPr>
          <p:cNvPr id="13" name="Group 54"/>
          <p:cNvGrpSpPr>
            <a:grpSpLocks/>
          </p:cNvGrpSpPr>
          <p:nvPr/>
        </p:nvGrpSpPr>
        <p:grpSpPr bwMode="auto">
          <a:xfrm>
            <a:off x="3733800" y="2514600"/>
            <a:ext cx="3267075" cy="1174750"/>
            <a:chOff x="2361" y="1584"/>
            <a:chExt cx="2058" cy="740"/>
          </a:xfrm>
        </p:grpSpPr>
        <p:grpSp>
          <p:nvGrpSpPr>
            <p:cNvPr id="14" name="Group 55"/>
            <p:cNvGrpSpPr>
              <a:grpSpLocks/>
            </p:cNvGrpSpPr>
            <p:nvPr/>
          </p:nvGrpSpPr>
          <p:grpSpPr bwMode="auto">
            <a:xfrm>
              <a:off x="2361" y="1883"/>
              <a:ext cx="2058" cy="441"/>
              <a:chOff x="1933" y="1200"/>
              <a:chExt cx="1952" cy="441"/>
            </a:xfrm>
          </p:grpSpPr>
          <p:grpSp>
            <p:nvGrpSpPr>
              <p:cNvPr id="15" name="Group 56"/>
              <p:cNvGrpSpPr>
                <a:grpSpLocks noChangeAspect="1"/>
              </p:cNvGrpSpPr>
              <p:nvPr/>
            </p:nvGrpSpPr>
            <p:grpSpPr bwMode="auto">
              <a:xfrm>
                <a:off x="2421" y="1304"/>
                <a:ext cx="241" cy="233"/>
                <a:chOff x="1357" y="528"/>
                <a:chExt cx="522" cy="432"/>
              </a:xfrm>
            </p:grpSpPr>
            <p:grpSp>
              <p:nvGrpSpPr>
                <p:cNvPr id="16" name="Group 57"/>
                <p:cNvGrpSpPr>
                  <a:grpSpLocks noChangeAspect="1"/>
                </p:cNvGrpSpPr>
                <p:nvPr/>
              </p:nvGrpSpPr>
              <p:grpSpPr bwMode="auto">
                <a:xfrm>
                  <a:off x="1374" y="528"/>
                  <a:ext cx="480" cy="432"/>
                  <a:chOff x="1392" y="528"/>
                  <a:chExt cx="480" cy="432"/>
                </a:xfrm>
              </p:grpSpPr>
              <p:sp>
                <p:nvSpPr>
                  <p:cNvPr id="80023" name="Rectangle 58"/>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80024" name="Rectangle 59"/>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80022" name="Text Box 60"/>
                <p:cNvSpPr txBox="1">
                  <a:spLocks noChangeAspect="1" noChangeArrowheads="1"/>
                </p:cNvSpPr>
                <p:nvPr/>
              </p:nvSpPr>
              <p:spPr bwMode="auto">
                <a:xfrm>
                  <a:off x="1357" y="574"/>
                  <a:ext cx="522" cy="286"/>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9993" name="Line 61"/>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9994" name="Line 62"/>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17" name="Group 63"/>
              <p:cNvGrpSpPr>
                <a:grpSpLocks noChangeAspect="1"/>
              </p:cNvGrpSpPr>
              <p:nvPr/>
            </p:nvGrpSpPr>
            <p:grpSpPr bwMode="auto">
              <a:xfrm>
                <a:off x="2851" y="1235"/>
                <a:ext cx="205" cy="371"/>
                <a:chOff x="2991" y="411"/>
                <a:chExt cx="370" cy="768"/>
              </a:xfrm>
            </p:grpSpPr>
            <p:sp>
              <p:nvSpPr>
                <p:cNvPr id="80017" name="AutoShape 64"/>
                <p:cNvSpPr>
                  <a:spLocks noChangeAspect="1" noChangeArrowheads="1"/>
                </p:cNvSpPr>
                <p:nvPr/>
              </p:nvSpPr>
              <p:spPr bwMode="auto">
                <a:xfrm rot="-5400000">
                  <a:off x="2798" y="626"/>
                  <a:ext cx="768" cy="337"/>
                </a:xfrm>
                <a:custGeom>
                  <a:avLst/>
                  <a:gdLst>
                    <a:gd name="T0" fmla="*/ 672 w 21600"/>
                    <a:gd name="T1" fmla="*/ 169 h 21600"/>
                    <a:gd name="T2" fmla="*/ 384 w 21600"/>
                    <a:gd name="T3" fmla="*/ 337 h 21600"/>
                    <a:gd name="T4" fmla="*/ 96 w 21600"/>
                    <a:gd name="T5" fmla="*/ 169 h 21600"/>
                    <a:gd name="T6" fmla="*/ 38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80018" name="AutoShape 65"/>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80019" name="Freeform 66"/>
                <p:cNvSpPr>
                  <a:spLocks noChangeAspect="1"/>
                </p:cNvSpPr>
                <p:nvPr/>
              </p:nvSpPr>
              <p:spPr bwMode="auto">
                <a:xfrm rot="5400000">
                  <a:off x="2974" y="725"/>
                  <a:ext cx="218" cy="139"/>
                </a:xfrm>
                <a:custGeom>
                  <a:avLst/>
                  <a:gdLst>
                    <a:gd name="T0" fmla="*/ 0 w 384"/>
                    <a:gd name="T1" fmla="*/ 288 h 288"/>
                    <a:gd name="T2" fmla="*/ 192 w 384"/>
                    <a:gd name="T3" fmla="*/ 0 h 288"/>
                    <a:gd name="T4" fmla="*/ 384 w 384"/>
                    <a:gd name="T5" fmla="*/ 288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80020" name="Text Box 67"/>
                <p:cNvSpPr txBox="1">
                  <a:spLocks noChangeAspect="1" noChangeArrowheads="1"/>
                </p:cNvSpPr>
                <p:nvPr/>
              </p:nvSpPr>
              <p:spPr bwMode="auto">
                <a:xfrm rot="-5400000">
                  <a:off x="2941" y="617"/>
                  <a:ext cx="575" cy="26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9996" name="Line 68"/>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9997" name="Line 69"/>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18" name="Group 70"/>
              <p:cNvGrpSpPr>
                <a:grpSpLocks noChangeAspect="1"/>
              </p:cNvGrpSpPr>
              <p:nvPr/>
            </p:nvGrpSpPr>
            <p:grpSpPr bwMode="auto">
              <a:xfrm>
                <a:off x="3181" y="1305"/>
                <a:ext cx="333" cy="232"/>
                <a:chOff x="3792" y="576"/>
                <a:chExt cx="721" cy="480"/>
              </a:xfrm>
            </p:grpSpPr>
            <p:sp>
              <p:nvSpPr>
                <p:cNvPr id="80015" name="Rectangle 71"/>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80016" name="Text Box 72"/>
                <p:cNvSpPr txBox="1">
                  <a:spLocks noChangeAspect="1" noChangeArrowheads="1"/>
                </p:cNvSpPr>
                <p:nvPr/>
              </p:nvSpPr>
              <p:spPr bwMode="auto">
                <a:xfrm>
                  <a:off x="3792" y="628"/>
                  <a:ext cx="721" cy="31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9999" name="Freeform 73"/>
              <p:cNvSpPr>
                <a:spLocks noChangeAspect="1"/>
              </p:cNvSpPr>
              <p:nvPr/>
            </p:nvSpPr>
            <p:spPr bwMode="auto">
              <a:xfrm>
                <a:off x="3208" y="1421"/>
                <a:ext cx="332" cy="185"/>
              </a:xfrm>
              <a:custGeom>
                <a:avLst/>
                <a:gdLst>
                  <a:gd name="T0" fmla="*/ 0 w 816"/>
                  <a:gd name="T1" fmla="*/ 0 h 384"/>
                  <a:gd name="T2" fmla="*/ 0 w 816"/>
                  <a:gd name="T3" fmla="*/ 384 h 384"/>
                  <a:gd name="T4" fmla="*/ 720 w 816"/>
                  <a:gd name="T5" fmla="*/ 384 h 384"/>
                  <a:gd name="T6" fmla="*/ 720 w 816"/>
                  <a:gd name="T7" fmla="*/ 144 h 384"/>
                  <a:gd name="T8" fmla="*/ 816 w 816"/>
                  <a:gd name="T9" fmla="*/ 144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80000" name="Line 74"/>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80001" name="Line 75"/>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19" name="Group 76"/>
              <p:cNvGrpSpPr>
                <a:grpSpLocks noChangeAspect="1"/>
              </p:cNvGrpSpPr>
              <p:nvPr/>
            </p:nvGrpSpPr>
            <p:grpSpPr bwMode="auto">
              <a:xfrm>
                <a:off x="1933" y="1305"/>
                <a:ext cx="351" cy="232"/>
                <a:chOff x="1061" y="576"/>
                <a:chExt cx="757" cy="480"/>
              </a:xfrm>
            </p:grpSpPr>
            <p:sp>
              <p:nvSpPr>
                <p:cNvPr id="80013" name="Rectangle 77"/>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80014" name="Text Box 78"/>
                <p:cNvSpPr txBox="1">
                  <a:spLocks noChangeAspect="1" noChangeArrowheads="1"/>
                </p:cNvSpPr>
                <p:nvPr/>
              </p:nvSpPr>
              <p:spPr bwMode="auto">
                <a:xfrm>
                  <a:off x="1061" y="628"/>
                  <a:ext cx="757" cy="31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20" name="Group 79"/>
              <p:cNvGrpSpPr>
                <a:grpSpLocks/>
              </p:cNvGrpSpPr>
              <p:nvPr/>
            </p:nvGrpSpPr>
            <p:grpSpPr bwMode="auto">
              <a:xfrm>
                <a:off x="2288" y="1200"/>
                <a:ext cx="1297" cy="441"/>
                <a:chOff x="2112" y="528"/>
                <a:chExt cx="2088" cy="681"/>
              </a:xfrm>
            </p:grpSpPr>
            <p:sp>
              <p:nvSpPr>
                <p:cNvPr id="80009" name="Rectangle 80"/>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80010" name="Rectangle 81"/>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80011" name="Rectangle 82"/>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80012" name="Rectangle 83"/>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21" name="Group 84"/>
              <p:cNvGrpSpPr>
                <a:grpSpLocks noChangeAspect="1"/>
              </p:cNvGrpSpPr>
              <p:nvPr/>
            </p:nvGrpSpPr>
            <p:grpSpPr bwMode="auto">
              <a:xfrm flipH="1">
                <a:off x="3644" y="1296"/>
                <a:ext cx="241" cy="233"/>
                <a:chOff x="1364" y="528"/>
                <a:chExt cx="518" cy="432"/>
              </a:xfrm>
            </p:grpSpPr>
            <p:grpSp>
              <p:nvGrpSpPr>
                <p:cNvPr id="22" name="Group 85"/>
                <p:cNvGrpSpPr>
                  <a:grpSpLocks noChangeAspect="1"/>
                </p:cNvGrpSpPr>
                <p:nvPr/>
              </p:nvGrpSpPr>
              <p:grpSpPr bwMode="auto">
                <a:xfrm>
                  <a:off x="1374" y="528"/>
                  <a:ext cx="480" cy="432"/>
                  <a:chOff x="1392" y="528"/>
                  <a:chExt cx="480" cy="432"/>
                </a:xfrm>
              </p:grpSpPr>
              <p:sp>
                <p:nvSpPr>
                  <p:cNvPr id="80007" name="Rectangle 86"/>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80008" name="Rectangle 87"/>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80006" name="Text Box 88"/>
                <p:cNvSpPr txBox="1">
                  <a:spLocks noChangeAspect="1" noChangeArrowheads="1"/>
                </p:cNvSpPr>
                <p:nvPr/>
              </p:nvSpPr>
              <p:spPr bwMode="auto">
                <a:xfrm>
                  <a:off x="1364" y="574"/>
                  <a:ext cx="518" cy="286"/>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sp>
          <p:nvSpPr>
            <p:cNvPr id="79991" name="Line 89"/>
            <p:cNvSpPr>
              <a:spLocks noChangeShapeType="1"/>
            </p:cNvSpPr>
            <p:nvPr/>
          </p:nvSpPr>
          <p:spPr bwMode="auto">
            <a:xfrm flipH="1">
              <a:off x="3024" y="1584"/>
              <a:ext cx="864" cy="384"/>
            </a:xfrm>
            <a:prstGeom prst="line">
              <a:avLst/>
            </a:prstGeom>
            <a:noFill/>
            <a:ln w="76200">
              <a:solidFill>
                <a:schemeClr val="hlink"/>
              </a:solidFill>
              <a:round/>
              <a:headEnd/>
              <a:tailEnd type="triangle" w="med" len="med"/>
            </a:ln>
          </p:spPr>
          <p:txBody>
            <a:bodyPr wrap="none" anchor="ctr">
              <a:prstTxWarp prst="textNoShape">
                <a:avLst/>
              </a:prstTxWarp>
            </a:bodyPr>
            <a:lstStyle/>
            <a:p>
              <a:endParaRPr lang="en-US"/>
            </a:p>
          </p:txBody>
        </p:sp>
      </p:grpSp>
      <p:grpSp>
        <p:nvGrpSpPr>
          <p:cNvPr id="23" name="Group 90"/>
          <p:cNvGrpSpPr>
            <a:grpSpLocks/>
          </p:cNvGrpSpPr>
          <p:nvPr/>
        </p:nvGrpSpPr>
        <p:grpSpPr bwMode="auto">
          <a:xfrm>
            <a:off x="4449763" y="2514600"/>
            <a:ext cx="3265487" cy="2025650"/>
            <a:chOff x="2803" y="1584"/>
            <a:chExt cx="2057" cy="1276"/>
          </a:xfrm>
        </p:grpSpPr>
        <p:grpSp>
          <p:nvGrpSpPr>
            <p:cNvPr id="24" name="Group 91"/>
            <p:cNvGrpSpPr>
              <a:grpSpLocks/>
            </p:cNvGrpSpPr>
            <p:nvPr/>
          </p:nvGrpSpPr>
          <p:grpSpPr bwMode="auto">
            <a:xfrm>
              <a:off x="2803" y="2419"/>
              <a:ext cx="2057" cy="441"/>
              <a:chOff x="1933" y="1200"/>
              <a:chExt cx="1951" cy="441"/>
            </a:xfrm>
          </p:grpSpPr>
          <p:grpSp>
            <p:nvGrpSpPr>
              <p:cNvPr id="25" name="Group 92"/>
              <p:cNvGrpSpPr>
                <a:grpSpLocks noChangeAspect="1"/>
              </p:cNvGrpSpPr>
              <p:nvPr/>
            </p:nvGrpSpPr>
            <p:grpSpPr bwMode="auto">
              <a:xfrm>
                <a:off x="2421" y="1304"/>
                <a:ext cx="241" cy="233"/>
                <a:chOff x="1357" y="528"/>
                <a:chExt cx="522" cy="432"/>
              </a:xfrm>
            </p:grpSpPr>
            <p:grpSp>
              <p:nvGrpSpPr>
                <p:cNvPr id="26" name="Group 93"/>
                <p:cNvGrpSpPr>
                  <a:grpSpLocks noChangeAspect="1"/>
                </p:cNvGrpSpPr>
                <p:nvPr/>
              </p:nvGrpSpPr>
              <p:grpSpPr bwMode="auto">
                <a:xfrm>
                  <a:off x="1374" y="528"/>
                  <a:ext cx="480" cy="432"/>
                  <a:chOff x="1392" y="528"/>
                  <a:chExt cx="480" cy="432"/>
                </a:xfrm>
              </p:grpSpPr>
              <p:sp>
                <p:nvSpPr>
                  <p:cNvPr id="79988" name="Rectangle 94"/>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9989" name="Rectangle 95"/>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9987" name="Text Box 96"/>
                <p:cNvSpPr txBox="1">
                  <a:spLocks noChangeAspect="1" noChangeArrowheads="1"/>
                </p:cNvSpPr>
                <p:nvPr/>
              </p:nvSpPr>
              <p:spPr bwMode="auto">
                <a:xfrm>
                  <a:off x="1357" y="574"/>
                  <a:ext cx="522" cy="286"/>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9958" name="Line 97"/>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9959" name="Line 98"/>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27" name="Group 99"/>
              <p:cNvGrpSpPr>
                <a:grpSpLocks noChangeAspect="1"/>
              </p:cNvGrpSpPr>
              <p:nvPr/>
            </p:nvGrpSpPr>
            <p:grpSpPr bwMode="auto">
              <a:xfrm>
                <a:off x="2851" y="1235"/>
                <a:ext cx="205" cy="371"/>
                <a:chOff x="2991" y="411"/>
                <a:chExt cx="370" cy="768"/>
              </a:xfrm>
            </p:grpSpPr>
            <p:sp>
              <p:nvSpPr>
                <p:cNvPr id="79982" name="AutoShape 100"/>
                <p:cNvSpPr>
                  <a:spLocks noChangeAspect="1" noChangeArrowheads="1"/>
                </p:cNvSpPr>
                <p:nvPr/>
              </p:nvSpPr>
              <p:spPr bwMode="auto">
                <a:xfrm rot="-5400000">
                  <a:off x="2798" y="626"/>
                  <a:ext cx="768" cy="337"/>
                </a:xfrm>
                <a:custGeom>
                  <a:avLst/>
                  <a:gdLst>
                    <a:gd name="T0" fmla="*/ 672 w 21600"/>
                    <a:gd name="T1" fmla="*/ 169 h 21600"/>
                    <a:gd name="T2" fmla="*/ 384 w 21600"/>
                    <a:gd name="T3" fmla="*/ 337 h 21600"/>
                    <a:gd name="T4" fmla="*/ 96 w 21600"/>
                    <a:gd name="T5" fmla="*/ 169 h 21600"/>
                    <a:gd name="T6" fmla="*/ 38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9983" name="AutoShape 101"/>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9984" name="Freeform 102"/>
                <p:cNvSpPr>
                  <a:spLocks noChangeAspect="1"/>
                </p:cNvSpPr>
                <p:nvPr/>
              </p:nvSpPr>
              <p:spPr bwMode="auto">
                <a:xfrm rot="5400000">
                  <a:off x="2974" y="725"/>
                  <a:ext cx="218" cy="139"/>
                </a:xfrm>
                <a:custGeom>
                  <a:avLst/>
                  <a:gdLst>
                    <a:gd name="T0" fmla="*/ 0 w 384"/>
                    <a:gd name="T1" fmla="*/ 288 h 288"/>
                    <a:gd name="T2" fmla="*/ 192 w 384"/>
                    <a:gd name="T3" fmla="*/ 0 h 288"/>
                    <a:gd name="T4" fmla="*/ 384 w 384"/>
                    <a:gd name="T5" fmla="*/ 288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9985" name="Text Box 103"/>
                <p:cNvSpPr txBox="1">
                  <a:spLocks noChangeAspect="1" noChangeArrowheads="1"/>
                </p:cNvSpPr>
                <p:nvPr/>
              </p:nvSpPr>
              <p:spPr bwMode="auto">
                <a:xfrm rot="-5400000">
                  <a:off x="2941" y="615"/>
                  <a:ext cx="575" cy="26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9961" name="Line 104"/>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9962" name="Line 105"/>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28" name="Group 106"/>
              <p:cNvGrpSpPr>
                <a:grpSpLocks noChangeAspect="1"/>
              </p:cNvGrpSpPr>
              <p:nvPr/>
            </p:nvGrpSpPr>
            <p:grpSpPr bwMode="auto">
              <a:xfrm>
                <a:off x="3181" y="1305"/>
                <a:ext cx="333" cy="232"/>
                <a:chOff x="3792" y="576"/>
                <a:chExt cx="721" cy="480"/>
              </a:xfrm>
            </p:grpSpPr>
            <p:sp>
              <p:nvSpPr>
                <p:cNvPr id="79980" name="Rectangle 107"/>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9981" name="Text Box 108"/>
                <p:cNvSpPr txBox="1">
                  <a:spLocks noChangeAspect="1" noChangeArrowheads="1"/>
                </p:cNvSpPr>
                <p:nvPr/>
              </p:nvSpPr>
              <p:spPr bwMode="auto">
                <a:xfrm>
                  <a:off x="3792" y="628"/>
                  <a:ext cx="721" cy="31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9964" name="Freeform 109"/>
              <p:cNvSpPr>
                <a:spLocks noChangeAspect="1"/>
              </p:cNvSpPr>
              <p:nvPr/>
            </p:nvSpPr>
            <p:spPr bwMode="auto">
              <a:xfrm>
                <a:off x="3208" y="1421"/>
                <a:ext cx="332" cy="185"/>
              </a:xfrm>
              <a:custGeom>
                <a:avLst/>
                <a:gdLst>
                  <a:gd name="T0" fmla="*/ 0 w 816"/>
                  <a:gd name="T1" fmla="*/ 0 h 384"/>
                  <a:gd name="T2" fmla="*/ 0 w 816"/>
                  <a:gd name="T3" fmla="*/ 384 h 384"/>
                  <a:gd name="T4" fmla="*/ 720 w 816"/>
                  <a:gd name="T5" fmla="*/ 384 h 384"/>
                  <a:gd name="T6" fmla="*/ 720 w 816"/>
                  <a:gd name="T7" fmla="*/ 144 h 384"/>
                  <a:gd name="T8" fmla="*/ 816 w 816"/>
                  <a:gd name="T9" fmla="*/ 144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9965" name="Line 110"/>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9966" name="Line 111"/>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29" name="Group 112"/>
              <p:cNvGrpSpPr>
                <a:grpSpLocks noChangeAspect="1"/>
              </p:cNvGrpSpPr>
              <p:nvPr/>
            </p:nvGrpSpPr>
            <p:grpSpPr bwMode="auto">
              <a:xfrm>
                <a:off x="1933" y="1305"/>
                <a:ext cx="351" cy="232"/>
                <a:chOff x="1061" y="576"/>
                <a:chExt cx="758" cy="480"/>
              </a:xfrm>
            </p:grpSpPr>
            <p:sp>
              <p:nvSpPr>
                <p:cNvPr id="79978" name="Rectangle 113"/>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9979" name="Text Box 114"/>
                <p:cNvSpPr txBox="1">
                  <a:spLocks noChangeAspect="1" noChangeArrowheads="1"/>
                </p:cNvSpPr>
                <p:nvPr/>
              </p:nvSpPr>
              <p:spPr bwMode="auto">
                <a:xfrm>
                  <a:off x="1061" y="628"/>
                  <a:ext cx="758" cy="31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30" name="Group 115"/>
              <p:cNvGrpSpPr>
                <a:grpSpLocks/>
              </p:cNvGrpSpPr>
              <p:nvPr/>
            </p:nvGrpSpPr>
            <p:grpSpPr bwMode="auto">
              <a:xfrm>
                <a:off x="2288" y="1200"/>
                <a:ext cx="1297" cy="441"/>
                <a:chOff x="2112" y="528"/>
                <a:chExt cx="2088" cy="681"/>
              </a:xfrm>
            </p:grpSpPr>
            <p:sp>
              <p:nvSpPr>
                <p:cNvPr id="79974" name="Rectangle 116"/>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9975" name="Rectangle 117"/>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9976" name="Rectangle 118"/>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9977" name="Rectangle 119"/>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31" name="Group 120"/>
              <p:cNvGrpSpPr>
                <a:grpSpLocks noChangeAspect="1"/>
              </p:cNvGrpSpPr>
              <p:nvPr/>
            </p:nvGrpSpPr>
            <p:grpSpPr bwMode="auto">
              <a:xfrm flipH="1">
                <a:off x="3643" y="1296"/>
                <a:ext cx="241" cy="233"/>
                <a:chOff x="1362" y="528"/>
                <a:chExt cx="518" cy="432"/>
              </a:xfrm>
            </p:grpSpPr>
            <p:grpSp>
              <p:nvGrpSpPr>
                <p:cNvPr id="79968" name="Group 121"/>
                <p:cNvGrpSpPr>
                  <a:grpSpLocks noChangeAspect="1"/>
                </p:cNvGrpSpPr>
                <p:nvPr/>
              </p:nvGrpSpPr>
              <p:grpSpPr bwMode="auto">
                <a:xfrm>
                  <a:off x="1374" y="528"/>
                  <a:ext cx="480" cy="432"/>
                  <a:chOff x="1392" y="528"/>
                  <a:chExt cx="480" cy="432"/>
                </a:xfrm>
              </p:grpSpPr>
              <p:sp>
                <p:nvSpPr>
                  <p:cNvPr id="79972" name="Rectangle 122"/>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9973" name="Rectangle 123"/>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9971" name="Text Box 124"/>
                <p:cNvSpPr txBox="1">
                  <a:spLocks noChangeAspect="1" noChangeArrowheads="1"/>
                </p:cNvSpPr>
                <p:nvPr/>
              </p:nvSpPr>
              <p:spPr bwMode="auto">
                <a:xfrm>
                  <a:off x="1362" y="574"/>
                  <a:ext cx="518" cy="286"/>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sp>
          <p:nvSpPr>
            <p:cNvPr id="79956" name="Line 125"/>
            <p:cNvSpPr>
              <a:spLocks noChangeShapeType="1"/>
            </p:cNvSpPr>
            <p:nvPr/>
          </p:nvSpPr>
          <p:spPr bwMode="auto">
            <a:xfrm flipH="1">
              <a:off x="3456" y="1584"/>
              <a:ext cx="432" cy="960"/>
            </a:xfrm>
            <a:prstGeom prst="line">
              <a:avLst/>
            </a:prstGeom>
            <a:noFill/>
            <a:ln w="76200">
              <a:solidFill>
                <a:schemeClr val="hlink"/>
              </a:solidFill>
              <a:round/>
              <a:headEnd/>
              <a:tailEnd type="triangle" w="med" len="med"/>
            </a:ln>
          </p:spPr>
          <p:txBody>
            <a:bodyPr wrap="none" anchor="ctr">
              <a:prstTxWarp prst="textNoShape">
                <a:avLst/>
              </a:prstTxWarp>
            </a:bodyPr>
            <a:lstStyle/>
            <a:p>
              <a:endParaRPr lang="en-US"/>
            </a:p>
          </p:txBody>
        </p:sp>
      </p:grpSp>
      <p:grpSp>
        <p:nvGrpSpPr>
          <p:cNvPr id="79969" name="Group 126"/>
          <p:cNvGrpSpPr>
            <a:grpSpLocks/>
          </p:cNvGrpSpPr>
          <p:nvPr/>
        </p:nvGrpSpPr>
        <p:grpSpPr bwMode="auto">
          <a:xfrm>
            <a:off x="5153025" y="2495550"/>
            <a:ext cx="3263900" cy="2882900"/>
            <a:chOff x="3246" y="1572"/>
            <a:chExt cx="2056" cy="1816"/>
          </a:xfrm>
        </p:grpSpPr>
        <p:grpSp>
          <p:nvGrpSpPr>
            <p:cNvPr id="79970" name="Group 127"/>
            <p:cNvGrpSpPr>
              <a:grpSpLocks/>
            </p:cNvGrpSpPr>
            <p:nvPr/>
          </p:nvGrpSpPr>
          <p:grpSpPr bwMode="auto">
            <a:xfrm>
              <a:off x="3246" y="2947"/>
              <a:ext cx="2056" cy="441"/>
              <a:chOff x="1933" y="1200"/>
              <a:chExt cx="1950" cy="441"/>
            </a:xfrm>
          </p:grpSpPr>
          <p:grpSp>
            <p:nvGrpSpPr>
              <p:cNvPr id="79986" name="Group 128"/>
              <p:cNvGrpSpPr>
                <a:grpSpLocks noChangeAspect="1"/>
              </p:cNvGrpSpPr>
              <p:nvPr/>
            </p:nvGrpSpPr>
            <p:grpSpPr bwMode="auto">
              <a:xfrm>
                <a:off x="2418" y="1304"/>
                <a:ext cx="241" cy="233"/>
                <a:chOff x="1351" y="528"/>
                <a:chExt cx="522" cy="432"/>
              </a:xfrm>
            </p:grpSpPr>
            <p:grpSp>
              <p:nvGrpSpPr>
                <p:cNvPr id="79990" name="Group 129"/>
                <p:cNvGrpSpPr>
                  <a:grpSpLocks noChangeAspect="1"/>
                </p:cNvGrpSpPr>
                <p:nvPr/>
              </p:nvGrpSpPr>
              <p:grpSpPr bwMode="auto">
                <a:xfrm>
                  <a:off x="1374" y="528"/>
                  <a:ext cx="480" cy="432"/>
                  <a:chOff x="1392" y="528"/>
                  <a:chExt cx="480" cy="432"/>
                </a:xfrm>
              </p:grpSpPr>
              <p:sp>
                <p:nvSpPr>
                  <p:cNvPr id="79953" name="Rectangle 130"/>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9954" name="Rectangle 131"/>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9952" name="Text Box 132"/>
                <p:cNvSpPr txBox="1">
                  <a:spLocks noChangeAspect="1" noChangeArrowheads="1"/>
                </p:cNvSpPr>
                <p:nvPr/>
              </p:nvSpPr>
              <p:spPr bwMode="auto">
                <a:xfrm>
                  <a:off x="1351" y="574"/>
                  <a:ext cx="522" cy="286"/>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9923" name="Line 133"/>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9924" name="Line 134"/>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9992" name="Group 135"/>
              <p:cNvGrpSpPr>
                <a:grpSpLocks noChangeAspect="1"/>
              </p:cNvGrpSpPr>
              <p:nvPr/>
            </p:nvGrpSpPr>
            <p:grpSpPr bwMode="auto">
              <a:xfrm>
                <a:off x="2851" y="1235"/>
                <a:ext cx="205" cy="371"/>
                <a:chOff x="2991" y="411"/>
                <a:chExt cx="370" cy="768"/>
              </a:xfrm>
            </p:grpSpPr>
            <p:sp>
              <p:nvSpPr>
                <p:cNvPr id="79947" name="AutoShape 136"/>
                <p:cNvSpPr>
                  <a:spLocks noChangeAspect="1" noChangeArrowheads="1"/>
                </p:cNvSpPr>
                <p:nvPr/>
              </p:nvSpPr>
              <p:spPr bwMode="auto">
                <a:xfrm rot="-5400000">
                  <a:off x="2798" y="626"/>
                  <a:ext cx="768" cy="337"/>
                </a:xfrm>
                <a:custGeom>
                  <a:avLst/>
                  <a:gdLst>
                    <a:gd name="T0" fmla="*/ 672 w 21600"/>
                    <a:gd name="T1" fmla="*/ 169 h 21600"/>
                    <a:gd name="T2" fmla="*/ 384 w 21600"/>
                    <a:gd name="T3" fmla="*/ 337 h 21600"/>
                    <a:gd name="T4" fmla="*/ 96 w 21600"/>
                    <a:gd name="T5" fmla="*/ 169 h 21600"/>
                    <a:gd name="T6" fmla="*/ 38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9948" name="AutoShape 137"/>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9949" name="Freeform 138"/>
                <p:cNvSpPr>
                  <a:spLocks noChangeAspect="1"/>
                </p:cNvSpPr>
                <p:nvPr/>
              </p:nvSpPr>
              <p:spPr bwMode="auto">
                <a:xfrm rot="5400000">
                  <a:off x="2974" y="725"/>
                  <a:ext cx="218" cy="139"/>
                </a:xfrm>
                <a:custGeom>
                  <a:avLst/>
                  <a:gdLst>
                    <a:gd name="T0" fmla="*/ 0 w 384"/>
                    <a:gd name="T1" fmla="*/ 288 h 288"/>
                    <a:gd name="T2" fmla="*/ 192 w 384"/>
                    <a:gd name="T3" fmla="*/ 0 h 288"/>
                    <a:gd name="T4" fmla="*/ 384 w 384"/>
                    <a:gd name="T5" fmla="*/ 288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9950" name="Text Box 139"/>
                <p:cNvSpPr txBox="1">
                  <a:spLocks noChangeAspect="1" noChangeArrowheads="1"/>
                </p:cNvSpPr>
                <p:nvPr/>
              </p:nvSpPr>
              <p:spPr bwMode="auto">
                <a:xfrm rot="-5400000">
                  <a:off x="2941" y="617"/>
                  <a:ext cx="575" cy="26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9926" name="Line 140"/>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9927" name="Line 141"/>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9995" name="Group 142"/>
              <p:cNvGrpSpPr>
                <a:grpSpLocks noChangeAspect="1"/>
              </p:cNvGrpSpPr>
              <p:nvPr/>
            </p:nvGrpSpPr>
            <p:grpSpPr bwMode="auto">
              <a:xfrm>
                <a:off x="3180" y="1305"/>
                <a:ext cx="333" cy="232"/>
                <a:chOff x="3790" y="576"/>
                <a:chExt cx="720" cy="480"/>
              </a:xfrm>
            </p:grpSpPr>
            <p:sp>
              <p:nvSpPr>
                <p:cNvPr id="79945" name="Rectangle 143"/>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9946" name="Text Box 144"/>
                <p:cNvSpPr txBox="1">
                  <a:spLocks noChangeAspect="1" noChangeArrowheads="1"/>
                </p:cNvSpPr>
                <p:nvPr/>
              </p:nvSpPr>
              <p:spPr bwMode="auto">
                <a:xfrm>
                  <a:off x="3790" y="628"/>
                  <a:ext cx="720" cy="31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9929" name="Freeform 145"/>
              <p:cNvSpPr>
                <a:spLocks noChangeAspect="1"/>
              </p:cNvSpPr>
              <p:nvPr/>
            </p:nvSpPr>
            <p:spPr bwMode="auto">
              <a:xfrm>
                <a:off x="3208" y="1421"/>
                <a:ext cx="332" cy="185"/>
              </a:xfrm>
              <a:custGeom>
                <a:avLst/>
                <a:gdLst>
                  <a:gd name="T0" fmla="*/ 0 w 816"/>
                  <a:gd name="T1" fmla="*/ 0 h 384"/>
                  <a:gd name="T2" fmla="*/ 0 w 816"/>
                  <a:gd name="T3" fmla="*/ 384 h 384"/>
                  <a:gd name="T4" fmla="*/ 720 w 816"/>
                  <a:gd name="T5" fmla="*/ 384 h 384"/>
                  <a:gd name="T6" fmla="*/ 720 w 816"/>
                  <a:gd name="T7" fmla="*/ 144 h 384"/>
                  <a:gd name="T8" fmla="*/ 816 w 816"/>
                  <a:gd name="T9" fmla="*/ 144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9930" name="Line 146"/>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9931" name="Line 147"/>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9998" name="Group 148"/>
              <p:cNvGrpSpPr>
                <a:grpSpLocks noChangeAspect="1"/>
              </p:cNvGrpSpPr>
              <p:nvPr/>
            </p:nvGrpSpPr>
            <p:grpSpPr bwMode="auto">
              <a:xfrm>
                <a:off x="1933" y="1305"/>
                <a:ext cx="351" cy="232"/>
                <a:chOff x="1061" y="576"/>
                <a:chExt cx="757" cy="480"/>
              </a:xfrm>
            </p:grpSpPr>
            <p:sp>
              <p:nvSpPr>
                <p:cNvPr id="79943" name="Rectangle 149"/>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9944" name="Text Box 150"/>
                <p:cNvSpPr txBox="1">
                  <a:spLocks noChangeAspect="1" noChangeArrowheads="1"/>
                </p:cNvSpPr>
                <p:nvPr/>
              </p:nvSpPr>
              <p:spPr bwMode="auto">
                <a:xfrm>
                  <a:off x="1061" y="628"/>
                  <a:ext cx="757" cy="31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45504" name="Group 151"/>
              <p:cNvGrpSpPr>
                <a:grpSpLocks/>
              </p:cNvGrpSpPr>
              <p:nvPr/>
            </p:nvGrpSpPr>
            <p:grpSpPr bwMode="auto">
              <a:xfrm>
                <a:off x="2288" y="1200"/>
                <a:ext cx="1297" cy="441"/>
                <a:chOff x="2112" y="528"/>
                <a:chExt cx="2088" cy="681"/>
              </a:xfrm>
            </p:grpSpPr>
            <p:sp>
              <p:nvSpPr>
                <p:cNvPr id="79939" name="Rectangle 152"/>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9940" name="Rectangle 153"/>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9941" name="Rectangle 154"/>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9942" name="Rectangle 155"/>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45505" name="Group 156"/>
              <p:cNvGrpSpPr>
                <a:grpSpLocks noChangeAspect="1"/>
              </p:cNvGrpSpPr>
              <p:nvPr/>
            </p:nvGrpSpPr>
            <p:grpSpPr bwMode="auto">
              <a:xfrm flipH="1">
                <a:off x="3642" y="1296"/>
                <a:ext cx="241" cy="233"/>
                <a:chOff x="1360" y="528"/>
                <a:chExt cx="518" cy="432"/>
              </a:xfrm>
            </p:grpSpPr>
            <p:grpSp>
              <p:nvGrpSpPr>
                <p:cNvPr id="745506" name="Group 157"/>
                <p:cNvGrpSpPr>
                  <a:grpSpLocks noChangeAspect="1"/>
                </p:cNvGrpSpPr>
                <p:nvPr/>
              </p:nvGrpSpPr>
              <p:grpSpPr bwMode="auto">
                <a:xfrm>
                  <a:off x="1374" y="528"/>
                  <a:ext cx="480" cy="432"/>
                  <a:chOff x="1392" y="528"/>
                  <a:chExt cx="480" cy="432"/>
                </a:xfrm>
              </p:grpSpPr>
              <p:sp>
                <p:nvSpPr>
                  <p:cNvPr id="79937" name="Rectangle 158"/>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9938" name="Rectangle 159"/>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9936" name="Text Box 160"/>
                <p:cNvSpPr txBox="1">
                  <a:spLocks noChangeAspect="1" noChangeArrowheads="1"/>
                </p:cNvSpPr>
                <p:nvPr/>
              </p:nvSpPr>
              <p:spPr bwMode="auto">
                <a:xfrm>
                  <a:off x="1360" y="574"/>
                  <a:ext cx="518" cy="286"/>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sp>
          <p:nvSpPr>
            <p:cNvPr id="79921" name="Line 161"/>
            <p:cNvSpPr>
              <a:spLocks noChangeShapeType="1"/>
            </p:cNvSpPr>
            <p:nvPr/>
          </p:nvSpPr>
          <p:spPr bwMode="auto">
            <a:xfrm flipH="1">
              <a:off x="3888" y="1572"/>
              <a:ext cx="15" cy="1500"/>
            </a:xfrm>
            <a:prstGeom prst="line">
              <a:avLst/>
            </a:prstGeom>
            <a:noFill/>
            <a:ln w="76200">
              <a:solidFill>
                <a:srgbClr val="00CC00"/>
              </a:solidFill>
              <a:round/>
              <a:headEnd/>
              <a:tailEnd type="triangle" w="med" len="med"/>
            </a:ln>
          </p:spPr>
          <p:txBody>
            <a:bodyPr wrap="none" anchor="ctr">
              <a:prstTxWarp prst="textNoShape">
                <a:avLst/>
              </a:prstTxWarp>
            </a:bodyPr>
            <a:lstStyle/>
            <a:p>
              <a:endParaRPr lang="en-US"/>
            </a:p>
          </p:txBody>
        </p:sp>
      </p:grpSp>
      <p:sp>
        <p:nvSpPr>
          <p:cNvPr id="79883" name="Text Box 162"/>
          <p:cNvSpPr txBox="1">
            <a:spLocks noChangeArrowheads="1"/>
          </p:cNvSpPr>
          <p:nvPr/>
        </p:nvSpPr>
        <p:spPr bwMode="auto">
          <a:xfrm>
            <a:off x="7972425" y="6702425"/>
            <a:ext cx="117157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David Culler</a:t>
            </a:r>
            <a:endParaRPr lang="en-US">
              <a:latin typeface="Times New Roman" charset="0"/>
            </a:endParaRPr>
          </a:p>
        </p:txBody>
      </p:sp>
      <p:grpSp>
        <p:nvGrpSpPr>
          <p:cNvPr id="745507" name="Group 163"/>
          <p:cNvGrpSpPr>
            <a:grpSpLocks/>
          </p:cNvGrpSpPr>
          <p:nvPr/>
        </p:nvGrpSpPr>
        <p:grpSpPr bwMode="auto">
          <a:xfrm>
            <a:off x="5856288" y="2514600"/>
            <a:ext cx="3263900" cy="3676650"/>
            <a:chOff x="3689" y="1584"/>
            <a:chExt cx="2056" cy="2316"/>
          </a:xfrm>
        </p:grpSpPr>
        <p:grpSp>
          <p:nvGrpSpPr>
            <p:cNvPr id="745508" name="Group 164"/>
            <p:cNvGrpSpPr>
              <a:grpSpLocks/>
            </p:cNvGrpSpPr>
            <p:nvPr/>
          </p:nvGrpSpPr>
          <p:grpSpPr bwMode="auto">
            <a:xfrm>
              <a:off x="3689" y="3459"/>
              <a:ext cx="2056" cy="441"/>
              <a:chOff x="1933" y="1200"/>
              <a:chExt cx="1950" cy="441"/>
            </a:xfrm>
          </p:grpSpPr>
          <p:grpSp>
            <p:nvGrpSpPr>
              <p:cNvPr id="745509" name="Group 165"/>
              <p:cNvGrpSpPr>
                <a:grpSpLocks noChangeAspect="1"/>
              </p:cNvGrpSpPr>
              <p:nvPr/>
            </p:nvGrpSpPr>
            <p:grpSpPr bwMode="auto">
              <a:xfrm>
                <a:off x="2420" y="1304"/>
                <a:ext cx="240" cy="233"/>
                <a:chOff x="1355" y="528"/>
                <a:chExt cx="520" cy="432"/>
              </a:xfrm>
            </p:grpSpPr>
            <p:grpSp>
              <p:nvGrpSpPr>
                <p:cNvPr id="745510" name="Group 166"/>
                <p:cNvGrpSpPr>
                  <a:grpSpLocks noChangeAspect="1"/>
                </p:cNvGrpSpPr>
                <p:nvPr/>
              </p:nvGrpSpPr>
              <p:grpSpPr bwMode="auto">
                <a:xfrm>
                  <a:off x="1374" y="528"/>
                  <a:ext cx="480" cy="432"/>
                  <a:chOff x="1392" y="528"/>
                  <a:chExt cx="480" cy="432"/>
                </a:xfrm>
              </p:grpSpPr>
              <p:sp>
                <p:nvSpPr>
                  <p:cNvPr id="79918" name="Rectangle 167"/>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9919" name="Rectangle 168"/>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9917" name="Text Box 169"/>
                <p:cNvSpPr txBox="1">
                  <a:spLocks noChangeAspect="1" noChangeArrowheads="1"/>
                </p:cNvSpPr>
                <p:nvPr/>
              </p:nvSpPr>
              <p:spPr bwMode="auto">
                <a:xfrm>
                  <a:off x="1355" y="574"/>
                  <a:ext cx="520" cy="286"/>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9888" name="Line 170"/>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9889" name="Line 171"/>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45511" name="Group 172"/>
              <p:cNvGrpSpPr>
                <a:grpSpLocks noChangeAspect="1"/>
              </p:cNvGrpSpPr>
              <p:nvPr/>
            </p:nvGrpSpPr>
            <p:grpSpPr bwMode="auto">
              <a:xfrm>
                <a:off x="2851" y="1235"/>
                <a:ext cx="205" cy="371"/>
                <a:chOff x="2991" y="411"/>
                <a:chExt cx="370" cy="768"/>
              </a:xfrm>
            </p:grpSpPr>
            <p:sp>
              <p:nvSpPr>
                <p:cNvPr id="79912" name="AutoShape 173"/>
                <p:cNvSpPr>
                  <a:spLocks noChangeAspect="1" noChangeArrowheads="1"/>
                </p:cNvSpPr>
                <p:nvPr/>
              </p:nvSpPr>
              <p:spPr bwMode="auto">
                <a:xfrm rot="-5400000">
                  <a:off x="2798" y="626"/>
                  <a:ext cx="768" cy="337"/>
                </a:xfrm>
                <a:custGeom>
                  <a:avLst/>
                  <a:gdLst>
                    <a:gd name="T0" fmla="*/ 672 w 21600"/>
                    <a:gd name="T1" fmla="*/ 169 h 21600"/>
                    <a:gd name="T2" fmla="*/ 384 w 21600"/>
                    <a:gd name="T3" fmla="*/ 337 h 21600"/>
                    <a:gd name="T4" fmla="*/ 96 w 21600"/>
                    <a:gd name="T5" fmla="*/ 169 h 21600"/>
                    <a:gd name="T6" fmla="*/ 38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9913" name="AutoShape 174"/>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9914" name="Freeform 175"/>
                <p:cNvSpPr>
                  <a:spLocks noChangeAspect="1"/>
                </p:cNvSpPr>
                <p:nvPr/>
              </p:nvSpPr>
              <p:spPr bwMode="auto">
                <a:xfrm rot="5400000">
                  <a:off x="2974" y="725"/>
                  <a:ext cx="218" cy="139"/>
                </a:xfrm>
                <a:custGeom>
                  <a:avLst/>
                  <a:gdLst>
                    <a:gd name="T0" fmla="*/ 0 w 384"/>
                    <a:gd name="T1" fmla="*/ 288 h 288"/>
                    <a:gd name="T2" fmla="*/ 192 w 384"/>
                    <a:gd name="T3" fmla="*/ 0 h 288"/>
                    <a:gd name="T4" fmla="*/ 384 w 384"/>
                    <a:gd name="T5" fmla="*/ 288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9915" name="Text Box 176"/>
                <p:cNvSpPr txBox="1">
                  <a:spLocks noChangeAspect="1" noChangeArrowheads="1"/>
                </p:cNvSpPr>
                <p:nvPr/>
              </p:nvSpPr>
              <p:spPr bwMode="auto">
                <a:xfrm rot="-5400000">
                  <a:off x="2941" y="617"/>
                  <a:ext cx="575" cy="26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9891" name="Line 177"/>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9892" name="Line 178"/>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45512" name="Group 179"/>
              <p:cNvGrpSpPr>
                <a:grpSpLocks noChangeAspect="1"/>
              </p:cNvGrpSpPr>
              <p:nvPr/>
            </p:nvGrpSpPr>
            <p:grpSpPr bwMode="auto">
              <a:xfrm>
                <a:off x="3180" y="1305"/>
                <a:ext cx="333" cy="232"/>
                <a:chOff x="3790" y="576"/>
                <a:chExt cx="720" cy="480"/>
              </a:xfrm>
            </p:grpSpPr>
            <p:sp>
              <p:nvSpPr>
                <p:cNvPr id="79910" name="Rectangle 180"/>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9911" name="Text Box 181"/>
                <p:cNvSpPr txBox="1">
                  <a:spLocks noChangeAspect="1" noChangeArrowheads="1"/>
                </p:cNvSpPr>
                <p:nvPr/>
              </p:nvSpPr>
              <p:spPr bwMode="auto">
                <a:xfrm>
                  <a:off x="3790" y="628"/>
                  <a:ext cx="720" cy="31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9894" name="Freeform 182"/>
              <p:cNvSpPr>
                <a:spLocks noChangeAspect="1"/>
              </p:cNvSpPr>
              <p:nvPr/>
            </p:nvSpPr>
            <p:spPr bwMode="auto">
              <a:xfrm>
                <a:off x="3208" y="1421"/>
                <a:ext cx="332" cy="185"/>
              </a:xfrm>
              <a:custGeom>
                <a:avLst/>
                <a:gdLst>
                  <a:gd name="T0" fmla="*/ 0 w 816"/>
                  <a:gd name="T1" fmla="*/ 0 h 384"/>
                  <a:gd name="T2" fmla="*/ 0 w 816"/>
                  <a:gd name="T3" fmla="*/ 384 h 384"/>
                  <a:gd name="T4" fmla="*/ 720 w 816"/>
                  <a:gd name="T5" fmla="*/ 384 h 384"/>
                  <a:gd name="T6" fmla="*/ 720 w 816"/>
                  <a:gd name="T7" fmla="*/ 144 h 384"/>
                  <a:gd name="T8" fmla="*/ 816 w 816"/>
                  <a:gd name="T9" fmla="*/ 144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9895" name="Line 183"/>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9896" name="Line 184"/>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45513" name="Group 185"/>
              <p:cNvGrpSpPr>
                <a:grpSpLocks noChangeAspect="1"/>
              </p:cNvGrpSpPr>
              <p:nvPr/>
            </p:nvGrpSpPr>
            <p:grpSpPr bwMode="auto">
              <a:xfrm>
                <a:off x="1933" y="1305"/>
                <a:ext cx="351" cy="232"/>
                <a:chOff x="1061" y="576"/>
                <a:chExt cx="758" cy="480"/>
              </a:xfrm>
            </p:grpSpPr>
            <p:sp>
              <p:nvSpPr>
                <p:cNvPr id="79908" name="Rectangle 186"/>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9909" name="Text Box 187"/>
                <p:cNvSpPr txBox="1">
                  <a:spLocks noChangeAspect="1" noChangeArrowheads="1"/>
                </p:cNvSpPr>
                <p:nvPr/>
              </p:nvSpPr>
              <p:spPr bwMode="auto">
                <a:xfrm>
                  <a:off x="1061" y="628"/>
                  <a:ext cx="758" cy="31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45514" name="Group 188"/>
              <p:cNvGrpSpPr>
                <a:grpSpLocks/>
              </p:cNvGrpSpPr>
              <p:nvPr/>
            </p:nvGrpSpPr>
            <p:grpSpPr bwMode="auto">
              <a:xfrm>
                <a:off x="2288" y="1200"/>
                <a:ext cx="1297" cy="441"/>
                <a:chOff x="2112" y="528"/>
                <a:chExt cx="2088" cy="681"/>
              </a:xfrm>
            </p:grpSpPr>
            <p:sp>
              <p:nvSpPr>
                <p:cNvPr id="79904" name="Rectangle 189"/>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9905" name="Rectangle 190"/>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9906" name="Rectangle 191"/>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9907" name="Rectangle 192"/>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45515" name="Group 193"/>
              <p:cNvGrpSpPr>
                <a:grpSpLocks noChangeAspect="1"/>
              </p:cNvGrpSpPr>
              <p:nvPr/>
            </p:nvGrpSpPr>
            <p:grpSpPr bwMode="auto">
              <a:xfrm flipH="1">
                <a:off x="3642" y="1296"/>
                <a:ext cx="241" cy="233"/>
                <a:chOff x="1360" y="528"/>
                <a:chExt cx="518" cy="432"/>
              </a:xfrm>
            </p:grpSpPr>
            <p:grpSp>
              <p:nvGrpSpPr>
                <p:cNvPr id="745516" name="Group 194"/>
                <p:cNvGrpSpPr>
                  <a:grpSpLocks noChangeAspect="1"/>
                </p:cNvGrpSpPr>
                <p:nvPr/>
              </p:nvGrpSpPr>
              <p:grpSpPr bwMode="auto">
                <a:xfrm>
                  <a:off x="1374" y="528"/>
                  <a:ext cx="480" cy="432"/>
                  <a:chOff x="1392" y="528"/>
                  <a:chExt cx="480" cy="432"/>
                </a:xfrm>
              </p:grpSpPr>
              <p:sp>
                <p:nvSpPr>
                  <p:cNvPr id="79902" name="Rectangle 195"/>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9903" name="Rectangle 196"/>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9901" name="Text Box 197"/>
                <p:cNvSpPr txBox="1">
                  <a:spLocks noChangeAspect="1" noChangeArrowheads="1"/>
                </p:cNvSpPr>
                <p:nvPr/>
              </p:nvSpPr>
              <p:spPr bwMode="auto">
                <a:xfrm>
                  <a:off x="1360" y="574"/>
                  <a:ext cx="518" cy="286"/>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sp>
          <p:nvSpPr>
            <p:cNvPr id="79886" name="Line 198"/>
            <p:cNvSpPr>
              <a:spLocks noChangeShapeType="1"/>
            </p:cNvSpPr>
            <p:nvPr/>
          </p:nvSpPr>
          <p:spPr bwMode="auto">
            <a:xfrm>
              <a:off x="3936" y="1584"/>
              <a:ext cx="384" cy="1968"/>
            </a:xfrm>
            <a:prstGeom prst="line">
              <a:avLst/>
            </a:prstGeom>
            <a:noFill/>
            <a:ln w="76200">
              <a:solidFill>
                <a:srgbClr val="00CC00"/>
              </a:solidFill>
              <a:round/>
              <a:headEnd/>
              <a:tailEnd type="triangle" w="med" len="med"/>
            </a:ln>
          </p:spPr>
          <p:txBody>
            <a:bodyPr wrap="none" anchor="ctr">
              <a:prstTxWarp prst="textNoShape">
                <a:avLst/>
              </a:prstTxWarp>
            </a:bodyPr>
            <a:lstStyle/>
            <a:p>
              <a:endParaRPr lang="en-US"/>
            </a:p>
          </p:txBody>
        </p:sp>
      </p:grpSp>
      <p:sp>
        <p:nvSpPr>
          <p:cNvPr id="745518" name="Slide Number Placeholder 745517"/>
          <p:cNvSpPr>
            <a:spLocks noGrp="1"/>
          </p:cNvSpPr>
          <p:nvPr>
            <p:ph type="sldNum" sz="quarter" idx="4"/>
          </p:nvPr>
        </p:nvSpPr>
        <p:spPr/>
        <p:txBody>
          <a:bodyPr/>
          <a:lstStyle/>
          <a:p>
            <a:fld id="{CC2976BA-A1E0-3948-A6B4-B5BB26B47A07}" type="slidenum">
              <a:rPr lang="en-US" smtClean="0"/>
              <a:t>24</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799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7455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2286000" y="2895600"/>
            <a:ext cx="3352800" cy="819150"/>
          </a:xfrm>
          <a:prstGeom prst="rect">
            <a:avLst/>
          </a:prstGeom>
          <a:solidFill>
            <a:schemeClr val="bg1"/>
          </a:solidFill>
          <a:ln w="12700">
            <a:noFill/>
            <a:miter lim="800000"/>
            <a:headEnd/>
            <a:tailEnd/>
          </a:ln>
        </p:spPr>
        <p:txBody>
          <a:bodyPr lIns="90488" tIns="44450" rIns="90488" bIns="44450">
            <a:prstTxWarp prst="textNoShape">
              <a:avLst/>
            </a:prstTxWarp>
            <a:spAutoFit/>
          </a:bodyPr>
          <a:lstStyle/>
          <a:p>
            <a:r>
              <a:rPr lang="en-US" b="1">
                <a:latin typeface="Courier New" charset="0"/>
              </a:rPr>
              <a:t>I: add </a:t>
            </a:r>
            <a:r>
              <a:rPr lang="en-US" b="1">
                <a:solidFill>
                  <a:schemeClr val="hlink"/>
                </a:solidFill>
                <a:latin typeface="Courier New" charset="0"/>
              </a:rPr>
              <a:t>r1</a:t>
            </a:r>
            <a:r>
              <a:rPr lang="en-US" b="1">
                <a:latin typeface="Courier New" charset="0"/>
              </a:rPr>
              <a:t>,r2,r3</a:t>
            </a:r>
          </a:p>
          <a:p>
            <a:r>
              <a:rPr lang="en-US" b="1">
                <a:latin typeface="Courier New" charset="0"/>
              </a:rPr>
              <a:t>J: sub r4,</a:t>
            </a:r>
            <a:r>
              <a:rPr lang="en-US" b="1">
                <a:solidFill>
                  <a:schemeClr val="hlink"/>
                </a:solidFill>
                <a:latin typeface="Courier New" charset="0"/>
              </a:rPr>
              <a:t>r1</a:t>
            </a:r>
            <a:r>
              <a:rPr lang="en-US" b="1">
                <a:latin typeface="Courier New" charset="0"/>
              </a:rPr>
              <a:t>,r3</a:t>
            </a:r>
          </a:p>
        </p:txBody>
      </p:sp>
      <p:sp>
        <p:nvSpPr>
          <p:cNvPr id="81923" name="Arc 3"/>
          <p:cNvSpPr>
            <a:spLocks/>
          </p:cNvSpPr>
          <p:nvPr/>
        </p:nvSpPr>
        <p:spPr bwMode="auto">
          <a:xfrm flipH="1" flipV="1">
            <a:off x="1828800" y="3048000"/>
            <a:ext cx="468313" cy="457200"/>
          </a:xfrm>
          <a:custGeom>
            <a:avLst/>
            <a:gdLst>
              <a:gd name="T0" fmla="*/ 0 w 24532"/>
              <a:gd name="T1" fmla="*/ 2117 h 43200"/>
              <a:gd name="T2" fmla="*/ 16608 w 24532"/>
              <a:gd name="T3" fmla="*/ 456152 h 43200"/>
              <a:gd name="T4" fmla="*/ 55972 w 24532"/>
              <a:gd name="T5" fmla="*/ 228600 h 43200"/>
              <a:gd name="T6" fmla="*/ 0 60000 65536"/>
              <a:gd name="T7" fmla="*/ 0 60000 65536"/>
              <a:gd name="T8" fmla="*/ 0 60000 65536"/>
              <a:gd name="T9" fmla="*/ 0 w 24532"/>
              <a:gd name="T10" fmla="*/ 0 h 43200"/>
              <a:gd name="T11" fmla="*/ 24532 w 24532"/>
              <a:gd name="T12" fmla="*/ 43200 h 43200"/>
            </a:gdLst>
            <a:ahLst/>
            <a:cxnLst>
              <a:cxn ang="T6">
                <a:pos x="T0" y="T1"/>
              </a:cxn>
              <a:cxn ang="T7">
                <a:pos x="T2" y="T3"/>
              </a:cxn>
              <a:cxn ang="T8">
                <a:pos x="T4" y="T5"/>
              </a:cxn>
            </a:cxnLst>
            <a:rect l="T9" t="T10" r="T11" b="T12"/>
            <a:pathLst>
              <a:path w="24532" h="43200" fill="none" extrusionOk="0">
                <a:moveTo>
                  <a:pt x="-1" y="199"/>
                </a:moveTo>
                <a:cubicBezTo>
                  <a:pt x="971" y="66"/>
                  <a:pt x="1951" y="-1"/>
                  <a:pt x="2932" y="-1"/>
                </a:cubicBezTo>
                <a:cubicBezTo>
                  <a:pt x="14861" y="0"/>
                  <a:pt x="24532" y="9670"/>
                  <a:pt x="24532" y="21600"/>
                </a:cubicBezTo>
                <a:cubicBezTo>
                  <a:pt x="24532" y="33529"/>
                  <a:pt x="14861" y="43200"/>
                  <a:pt x="2932" y="43200"/>
                </a:cubicBezTo>
                <a:cubicBezTo>
                  <a:pt x="2243" y="43199"/>
                  <a:pt x="1555" y="43167"/>
                  <a:pt x="869" y="43101"/>
                </a:cubicBezTo>
              </a:path>
              <a:path w="24532" h="43200" stroke="0" extrusionOk="0">
                <a:moveTo>
                  <a:pt x="-1" y="199"/>
                </a:moveTo>
                <a:cubicBezTo>
                  <a:pt x="971" y="66"/>
                  <a:pt x="1951" y="-1"/>
                  <a:pt x="2932" y="-1"/>
                </a:cubicBezTo>
                <a:cubicBezTo>
                  <a:pt x="14861" y="0"/>
                  <a:pt x="24532" y="9670"/>
                  <a:pt x="24532" y="21600"/>
                </a:cubicBezTo>
                <a:cubicBezTo>
                  <a:pt x="24532" y="33529"/>
                  <a:pt x="14861" y="43200"/>
                  <a:pt x="2932" y="43200"/>
                </a:cubicBezTo>
                <a:cubicBezTo>
                  <a:pt x="2243" y="43199"/>
                  <a:pt x="1555" y="43167"/>
                  <a:pt x="869" y="43101"/>
                </a:cubicBezTo>
                <a:lnTo>
                  <a:pt x="2932" y="21600"/>
                </a:lnTo>
                <a:close/>
              </a:path>
            </a:pathLst>
          </a:custGeom>
          <a:noFill/>
          <a:ln w="28575">
            <a:solidFill>
              <a:schemeClr val="tx1"/>
            </a:solidFill>
            <a:round/>
            <a:headEnd type="triangle" w="med" len="med"/>
            <a:tailEnd/>
          </a:ln>
        </p:spPr>
        <p:txBody>
          <a:bodyPr wrap="none" anchor="ctr">
            <a:prstTxWarp prst="textNoShape">
              <a:avLst/>
            </a:prstTxWarp>
          </a:bodyPr>
          <a:lstStyle/>
          <a:p>
            <a:endParaRPr lang="en-US"/>
          </a:p>
        </p:txBody>
      </p:sp>
      <p:sp>
        <p:nvSpPr>
          <p:cNvPr id="746500" name="Rectangle 4"/>
          <p:cNvSpPr>
            <a:spLocks noGrp="1" noChangeArrowheads="1"/>
          </p:cNvSpPr>
          <p:nvPr>
            <p:ph type="title"/>
          </p:nvPr>
        </p:nvSpPr>
        <p:spPr/>
        <p:txBody>
          <a:bodyPr/>
          <a:lstStyle/>
          <a:p>
            <a:pPr>
              <a:defRPr/>
            </a:pPr>
            <a:r>
              <a:rPr lang="en-US"/>
              <a:t>Three Generic Data Hazards</a:t>
            </a:r>
          </a:p>
        </p:txBody>
      </p:sp>
      <p:sp>
        <p:nvSpPr>
          <p:cNvPr id="81925" name="Rectangle 5"/>
          <p:cNvSpPr>
            <a:spLocks noGrp="1" noChangeArrowheads="1"/>
          </p:cNvSpPr>
          <p:nvPr>
            <p:ph type="body" idx="1"/>
          </p:nvPr>
        </p:nvSpPr>
        <p:spPr/>
        <p:txBody>
          <a:bodyPr/>
          <a:lstStyle/>
          <a:p>
            <a:r>
              <a:rPr lang="en-US" sz="2800">
                <a:solidFill>
                  <a:schemeClr val="accent2"/>
                </a:solidFill>
              </a:rPr>
              <a:t>Read After Write (RAW)</a:t>
            </a:r>
            <a:r>
              <a:rPr lang="en-US" sz="2800"/>
              <a:t> </a:t>
            </a:r>
            <a:br>
              <a:rPr lang="en-US" sz="2800"/>
            </a:br>
            <a:r>
              <a:rPr lang="en-US" sz="2800"/>
              <a:t>Instr</a:t>
            </a:r>
            <a:r>
              <a:rPr lang="en-US" sz="2800" baseline="-25000"/>
              <a:t>J</a:t>
            </a:r>
            <a:r>
              <a:rPr lang="en-US" sz="2800"/>
              <a:t> tries to read operand before Instr</a:t>
            </a:r>
            <a:r>
              <a:rPr lang="en-US" sz="2800" baseline="-25000"/>
              <a:t>I</a:t>
            </a:r>
            <a:r>
              <a:rPr lang="en-US" sz="2800"/>
              <a:t> writes it</a:t>
            </a:r>
            <a:br>
              <a:rPr lang="en-US" sz="2800"/>
            </a:br>
            <a:r>
              <a:rPr lang="en-US" sz="2800"/>
              <a:t/>
            </a:r>
            <a:br>
              <a:rPr lang="en-US" sz="2800"/>
            </a:br>
            <a:r>
              <a:rPr lang="en-US" sz="2800"/>
              <a:t/>
            </a:r>
            <a:br>
              <a:rPr lang="en-US" sz="2800"/>
            </a:br>
            <a:r>
              <a:rPr lang="en-US" sz="2800"/>
              <a:t>		</a:t>
            </a:r>
          </a:p>
          <a:p>
            <a:r>
              <a:rPr lang="en-US" sz="2800"/>
              <a:t>Caused by a “</a:t>
            </a:r>
            <a:r>
              <a:rPr lang="en-US" sz="2800">
                <a:solidFill>
                  <a:schemeClr val="accent2"/>
                </a:solidFill>
              </a:rPr>
              <a:t>Data Dependence</a:t>
            </a:r>
            <a:r>
              <a:rPr lang="en-US" sz="2800"/>
              <a:t>” (in compiler nomenclature).  This hazard results from an actual need for communication.</a:t>
            </a:r>
          </a:p>
        </p:txBody>
      </p:sp>
      <p:sp>
        <p:nvSpPr>
          <p:cNvPr id="81926" name="Text Box 6"/>
          <p:cNvSpPr txBox="1">
            <a:spLocks noChangeArrowheads="1"/>
          </p:cNvSpPr>
          <p:nvPr/>
        </p:nvSpPr>
        <p:spPr bwMode="auto">
          <a:xfrm>
            <a:off x="7972425" y="6702425"/>
            <a:ext cx="117157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David Culler</a:t>
            </a:r>
            <a:endParaRPr lang="en-US">
              <a:latin typeface="Times New Roman" charset="0"/>
            </a:endParaRPr>
          </a:p>
        </p:txBody>
      </p:sp>
      <p:sp>
        <p:nvSpPr>
          <p:cNvPr id="2" name="Slide Number Placeholder 1"/>
          <p:cNvSpPr>
            <a:spLocks noGrp="1"/>
          </p:cNvSpPr>
          <p:nvPr>
            <p:ph type="sldNum" sz="quarter" idx="4"/>
          </p:nvPr>
        </p:nvSpPr>
        <p:spPr/>
        <p:txBody>
          <a:bodyPr/>
          <a:lstStyle/>
          <a:p>
            <a:fld id="{CC2976BA-A1E0-3948-A6B4-B5BB26B47A07}" type="slidenum">
              <a:rPr lang="en-US" smtClean="0"/>
              <a:t>25</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6"/>
          <p:cNvSpPr>
            <a:spLocks noGrp="1" noChangeArrowheads="1"/>
          </p:cNvSpPr>
          <p:nvPr>
            <p:ph type="body" idx="1"/>
          </p:nvPr>
        </p:nvSpPr>
        <p:spPr/>
        <p:txBody>
          <a:bodyPr/>
          <a:lstStyle/>
          <a:p>
            <a:pPr>
              <a:lnSpc>
                <a:spcPct val="90000"/>
              </a:lnSpc>
            </a:pPr>
            <a:r>
              <a:rPr lang="en-US" sz="2400">
                <a:solidFill>
                  <a:schemeClr val="accent2"/>
                </a:solidFill>
              </a:rPr>
              <a:t>Write After Read (WAR)</a:t>
            </a:r>
            <a:r>
              <a:rPr lang="en-US" sz="2400"/>
              <a:t> </a:t>
            </a:r>
            <a:br>
              <a:rPr lang="en-US" sz="2400"/>
            </a:br>
            <a:r>
              <a:rPr lang="en-US" sz="2400"/>
              <a:t>Instr</a:t>
            </a:r>
            <a:r>
              <a:rPr lang="en-US" sz="2400" baseline="-25000"/>
              <a:t>J</a:t>
            </a:r>
            <a:r>
              <a:rPr lang="en-US" sz="2400"/>
              <a:t> writes operand before Instr</a:t>
            </a:r>
            <a:r>
              <a:rPr lang="en-US" sz="2400" baseline="-25000"/>
              <a:t>I</a:t>
            </a:r>
            <a:r>
              <a:rPr lang="en-US" sz="2400"/>
              <a:t> reads it</a:t>
            </a:r>
            <a:br>
              <a:rPr lang="en-US" sz="2400"/>
            </a:br>
            <a:r>
              <a:rPr lang="en-US" sz="2400"/>
              <a:t/>
            </a:r>
            <a:br>
              <a:rPr lang="en-US" sz="2400"/>
            </a:br>
            <a:r>
              <a:rPr lang="en-US" sz="2400"/>
              <a:t/>
            </a:r>
            <a:br>
              <a:rPr lang="en-US" sz="2400"/>
            </a:br>
            <a:r>
              <a:rPr lang="en-US" sz="1800"/>
              <a:t/>
            </a:r>
            <a:br>
              <a:rPr lang="en-US" sz="1800"/>
            </a:br>
            <a:endParaRPr lang="en-US" sz="2400"/>
          </a:p>
          <a:p>
            <a:pPr>
              <a:lnSpc>
                <a:spcPct val="90000"/>
              </a:lnSpc>
            </a:pPr>
            <a:r>
              <a:rPr lang="en-US" sz="2400"/>
              <a:t>Called an “</a:t>
            </a:r>
            <a:r>
              <a:rPr lang="en-US" sz="2400">
                <a:solidFill>
                  <a:schemeClr val="accent2"/>
                </a:solidFill>
              </a:rPr>
              <a:t>anti-dependence</a:t>
            </a:r>
            <a:r>
              <a:rPr lang="en-US" sz="2400"/>
              <a:t>” in compilers.</a:t>
            </a:r>
          </a:p>
          <a:p>
            <a:pPr lvl="1">
              <a:lnSpc>
                <a:spcPct val="90000"/>
              </a:lnSpc>
            </a:pPr>
            <a:r>
              <a:rPr lang="en-US" sz="2000"/>
              <a:t>This results from reuse of the name “r1”.</a:t>
            </a:r>
          </a:p>
          <a:p>
            <a:pPr>
              <a:lnSpc>
                <a:spcPct val="90000"/>
              </a:lnSpc>
            </a:pPr>
            <a:r>
              <a:rPr lang="en-US" sz="2400"/>
              <a:t>Can’t happen in MIPS 5 stage pipeline because:</a:t>
            </a:r>
          </a:p>
          <a:p>
            <a:pPr lvl="1">
              <a:lnSpc>
                <a:spcPct val="90000"/>
              </a:lnSpc>
            </a:pPr>
            <a:r>
              <a:rPr lang="en-US" sz="2000"/>
              <a:t> All instructions take 5 stages, and</a:t>
            </a:r>
          </a:p>
          <a:p>
            <a:pPr lvl="1">
              <a:lnSpc>
                <a:spcPct val="90000"/>
              </a:lnSpc>
            </a:pPr>
            <a:r>
              <a:rPr lang="en-US" sz="2000"/>
              <a:t> Reads are always in stage 2, and </a:t>
            </a:r>
          </a:p>
          <a:p>
            <a:pPr lvl="1">
              <a:lnSpc>
                <a:spcPct val="90000"/>
              </a:lnSpc>
            </a:pPr>
            <a:r>
              <a:rPr lang="en-US" sz="2000"/>
              <a:t> Writes are always in stage 5</a:t>
            </a:r>
          </a:p>
        </p:txBody>
      </p:sp>
      <p:grpSp>
        <p:nvGrpSpPr>
          <p:cNvPr id="2" name="Group 2"/>
          <p:cNvGrpSpPr>
            <a:grpSpLocks/>
          </p:cNvGrpSpPr>
          <p:nvPr/>
        </p:nvGrpSpPr>
        <p:grpSpPr bwMode="auto">
          <a:xfrm>
            <a:off x="2133600" y="2057400"/>
            <a:ext cx="3810000" cy="1196975"/>
            <a:chOff x="1344" y="1488"/>
            <a:chExt cx="2400" cy="754"/>
          </a:xfrm>
        </p:grpSpPr>
        <p:sp>
          <p:nvSpPr>
            <p:cNvPr id="83974" name="Rectangle 3"/>
            <p:cNvSpPr>
              <a:spLocks noChangeArrowheads="1"/>
            </p:cNvSpPr>
            <p:nvPr/>
          </p:nvSpPr>
          <p:spPr bwMode="auto">
            <a:xfrm>
              <a:off x="1632" y="1488"/>
              <a:ext cx="2112" cy="754"/>
            </a:xfrm>
            <a:prstGeom prst="rect">
              <a:avLst/>
            </a:prstGeom>
            <a:solidFill>
              <a:schemeClr val="bg1"/>
            </a:solidFill>
            <a:ln w="12700">
              <a:noFill/>
              <a:miter lim="800000"/>
              <a:headEnd/>
              <a:tailEnd/>
            </a:ln>
          </p:spPr>
          <p:txBody>
            <a:bodyPr lIns="90488" tIns="44450" rIns="90488" bIns="44450">
              <a:prstTxWarp prst="textNoShape">
                <a:avLst/>
              </a:prstTxWarp>
              <a:spAutoFit/>
            </a:bodyPr>
            <a:lstStyle/>
            <a:p>
              <a:r>
                <a:rPr lang="en-US" b="1" dirty="0">
                  <a:latin typeface="Courier New" charset="0"/>
                </a:rPr>
                <a:t>I: </a:t>
              </a:r>
              <a:r>
                <a:rPr lang="en-US" b="1" dirty="0" smtClean="0">
                  <a:latin typeface="Courier New" charset="0"/>
                </a:rPr>
                <a:t>sub r4</a:t>
              </a:r>
              <a:r>
                <a:rPr lang="en-US" b="1" dirty="0">
                  <a:latin typeface="Courier New" charset="0"/>
                </a:rPr>
                <a:t>,</a:t>
              </a:r>
              <a:r>
                <a:rPr lang="en-US" b="1" dirty="0">
                  <a:solidFill>
                    <a:schemeClr val="hlink"/>
                  </a:solidFill>
                  <a:latin typeface="Courier New" charset="0"/>
                </a:rPr>
                <a:t>r1</a:t>
              </a:r>
              <a:r>
                <a:rPr lang="en-US" b="1" dirty="0">
                  <a:latin typeface="Courier New" charset="0"/>
                </a:rPr>
                <a:t>,r3 </a:t>
              </a:r>
            </a:p>
            <a:p>
              <a:r>
                <a:rPr lang="en-US" b="1" dirty="0">
                  <a:latin typeface="Courier New" charset="0"/>
                </a:rPr>
                <a:t>J: add </a:t>
              </a:r>
              <a:r>
                <a:rPr lang="en-US" b="1" dirty="0">
                  <a:solidFill>
                    <a:schemeClr val="hlink"/>
                  </a:solidFill>
                  <a:latin typeface="Courier New" charset="0"/>
                </a:rPr>
                <a:t>r1</a:t>
              </a:r>
              <a:r>
                <a:rPr lang="en-US" b="1" dirty="0">
                  <a:latin typeface="Courier New" charset="0"/>
                </a:rPr>
                <a:t>,r2,r3</a:t>
              </a:r>
            </a:p>
            <a:p>
              <a:r>
                <a:rPr lang="en-US" b="1" dirty="0">
                  <a:latin typeface="Courier New" charset="0"/>
                </a:rPr>
                <a:t>K: </a:t>
              </a:r>
              <a:r>
                <a:rPr lang="en-US" b="1" dirty="0" err="1">
                  <a:latin typeface="Courier New" charset="0"/>
                </a:rPr>
                <a:t>mul</a:t>
              </a:r>
              <a:r>
                <a:rPr lang="en-US" b="1" dirty="0">
                  <a:latin typeface="Courier New" charset="0"/>
                </a:rPr>
                <a:t> r6,r1,r7</a:t>
              </a:r>
            </a:p>
          </p:txBody>
        </p:sp>
        <p:sp>
          <p:nvSpPr>
            <p:cNvPr id="83975" name="Arc 4"/>
            <p:cNvSpPr>
              <a:spLocks/>
            </p:cNvSpPr>
            <p:nvPr/>
          </p:nvSpPr>
          <p:spPr bwMode="auto">
            <a:xfrm flipH="1" flipV="1">
              <a:off x="1344" y="1584"/>
              <a:ext cx="295" cy="288"/>
            </a:xfrm>
            <a:custGeom>
              <a:avLst/>
              <a:gdLst>
                <a:gd name="T0" fmla="*/ 0 w 24532"/>
                <a:gd name="T1" fmla="*/ 1 h 43200"/>
                <a:gd name="T2" fmla="*/ 10 w 24532"/>
                <a:gd name="T3" fmla="*/ 287 h 43200"/>
                <a:gd name="T4" fmla="*/ 35 w 24532"/>
                <a:gd name="T5" fmla="*/ 144 h 43200"/>
                <a:gd name="T6" fmla="*/ 0 60000 65536"/>
                <a:gd name="T7" fmla="*/ 0 60000 65536"/>
                <a:gd name="T8" fmla="*/ 0 60000 65536"/>
                <a:gd name="T9" fmla="*/ 0 w 24532"/>
                <a:gd name="T10" fmla="*/ 0 h 43200"/>
                <a:gd name="T11" fmla="*/ 24532 w 24532"/>
                <a:gd name="T12" fmla="*/ 43200 h 43200"/>
              </a:gdLst>
              <a:ahLst/>
              <a:cxnLst>
                <a:cxn ang="T6">
                  <a:pos x="T0" y="T1"/>
                </a:cxn>
                <a:cxn ang="T7">
                  <a:pos x="T2" y="T3"/>
                </a:cxn>
                <a:cxn ang="T8">
                  <a:pos x="T4" y="T5"/>
                </a:cxn>
              </a:cxnLst>
              <a:rect l="T9" t="T10" r="T11" b="T12"/>
              <a:pathLst>
                <a:path w="24532" h="43200" fill="none" extrusionOk="0">
                  <a:moveTo>
                    <a:pt x="-1" y="199"/>
                  </a:moveTo>
                  <a:cubicBezTo>
                    <a:pt x="971" y="66"/>
                    <a:pt x="1951" y="-1"/>
                    <a:pt x="2932" y="-1"/>
                  </a:cubicBezTo>
                  <a:cubicBezTo>
                    <a:pt x="14861" y="0"/>
                    <a:pt x="24532" y="9670"/>
                    <a:pt x="24532" y="21600"/>
                  </a:cubicBezTo>
                  <a:cubicBezTo>
                    <a:pt x="24532" y="33529"/>
                    <a:pt x="14861" y="43200"/>
                    <a:pt x="2932" y="43200"/>
                  </a:cubicBezTo>
                  <a:cubicBezTo>
                    <a:pt x="2243" y="43199"/>
                    <a:pt x="1555" y="43167"/>
                    <a:pt x="869" y="43101"/>
                  </a:cubicBezTo>
                </a:path>
                <a:path w="24532" h="43200" stroke="0" extrusionOk="0">
                  <a:moveTo>
                    <a:pt x="-1" y="199"/>
                  </a:moveTo>
                  <a:cubicBezTo>
                    <a:pt x="971" y="66"/>
                    <a:pt x="1951" y="-1"/>
                    <a:pt x="2932" y="-1"/>
                  </a:cubicBezTo>
                  <a:cubicBezTo>
                    <a:pt x="14861" y="0"/>
                    <a:pt x="24532" y="9670"/>
                    <a:pt x="24532" y="21600"/>
                  </a:cubicBezTo>
                  <a:cubicBezTo>
                    <a:pt x="24532" y="33529"/>
                    <a:pt x="14861" y="43200"/>
                    <a:pt x="2932" y="43200"/>
                  </a:cubicBezTo>
                  <a:cubicBezTo>
                    <a:pt x="2243" y="43199"/>
                    <a:pt x="1555" y="43167"/>
                    <a:pt x="869" y="43101"/>
                  </a:cubicBezTo>
                  <a:lnTo>
                    <a:pt x="2932" y="21600"/>
                  </a:lnTo>
                  <a:close/>
                </a:path>
              </a:pathLst>
            </a:custGeom>
            <a:noFill/>
            <a:ln w="28575">
              <a:solidFill>
                <a:schemeClr val="tx1"/>
              </a:solidFill>
              <a:round/>
              <a:headEnd/>
              <a:tailEnd type="triangle" w="med" len="med"/>
            </a:ln>
          </p:spPr>
          <p:txBody>
            <a:bodyPr wrap="none" anchor="ctr">
              <a:prstTxWarp prst="textNoShape">
                <a:avLst/>
              </a:prstTxWarp>
            </a:bodyPr>
            <a:lstStyle/>
            <a:p>
              <a:endParaRPr lang="en-US"/>
            </a:p>
          </p:txBody>
        </p:sp>
      </p:grpSp>
      <p:sp>
        <p:nvSpPr>
          <p:cNvPr id="747525" name="Rectangle 5"/>
          <p:cNvSpPr>
            <a:spLocks noGrp="1" noChangeArrowheads="1"/>
          </p:cNvSpPr>
          <p:nvPr>
            <p:ph type="title"/>
          </p:nvPr>
        </p:nvSpPr>
        <p:spPr/>
        <p:txBody>
          <a:bodyPr/>
          <a:lstStyle/>
          <a:p>
            <a:pPr>
              <a:defRPr/>
            </a:pPr>
            <a:r>
              <a:rPr lang="en-US"/>
              <a:t>Three Generic Data Hazards</a:t>
            </a:r>
          </a:p>
        </p:txBody>
      </p:sp>
      <p:sp>
        <p:nvSpPr>
          <p:cNvPr id="83973" name="Text Box 7"/>
          <p:cNvSpPr txBox="1">
            <a:spLocks noChangeArrowheads="1"/>
          </p:cNvSpPr>
          <p:nvPr/>
        </p:nvSpPr>
        <p:spPr bwMode="auto">
          <a:xfrm>
            <a:off x="7972425" y="6702425"/>
            <a:ext cx="117157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David Culler</a:t>
            </a:r>
            <a:endParaRPr lang="en-US">
              <a:latin typeface="Times New Roman" charset="0"/>
            </a:endParaRPr>
          </a:p>
        </p:txBody>
      </p:sp>
      <p:sp>
        <p:nvSpPr>
          <p:cNvPr id="3" name="Slide Number Placeholder 2"/>
          <p:cNvSpPr>
            <a:spLocks noGrp="1"/>
          </p:cNvSpPr>
          <p:nvPr>
            <p:ph type="sldNum" sz="quarter" idx="4"/>
          </p:nvPr>
        </p:nvSpPr>
        <p:spPr/>
        <p:txBody>
          <a:bodyPr/>
          <a:lstStyle/>
          <a:p>
            <a:fld id="{CC2976BA-A1E0-3948-A6B4-B5BB26B47A07}" type="slidenum">
              <a:rPr lang="en-US" smtClean="0"/>
              <a:t>26</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body" idx="1"/>
          </p:nvPr>
        </p:nvSpPr>
        <p:spPr/>
        <p:txBody>
          <a:bodyPr/>
          <a:lstStyle/>
          <a:p>
            <a:pPr>
              <a:lnSpc>
                <a:spcPct val="90000"/>
              </a:lnSpc>
            </a:pPr>
            <a:r>
              <a:rPr lang="en-US" sz="2400">
                <a:solidFill>
                  <a:schemeClr val="accent2"/>
                </a:solidFill>
              </a:rPr>
              <a:t>Write After Write (WAW)</a:t>
            </a:r>
            <a:r>
              <a:rPr lang="en-US" sz="2400"/>
              <a:t> </a:t>
            </a:r>
            <a:br>
              <a:rPr lang="en-US" sz="2400"/>
            </a:br>
            <a:r>
              <a:rPr lang="en-US" sz="2400"/>
              <a:t>Instr</a:t>
            </a:r>
            <a:r>
              <a:rPr lang="en-US" sz="2400" baseline="-25000"/>
              <a:t>J</a:t>
            </a:r>
            <a:r>
              <a:rPr lang="en-US" sz="2400"/>
              <a:t> writes operand before Instr</a:t>
            </a:r>
            <a:r>
              <a:rPr lang="en-US" sz="2400" baseline="-25000"/>
              <a:t>I</a:t>
            </a:r>
            <a:r>
              <a:rPr lang="en-US" sz="2400"/>
              <a:t> writes it.</a:t>
            </a:r>
            <a:br>
              <a:rPr lang="en-US" sz="2400"/>
            </a:br>
            <a:r>
              <a:rPr lang="en-US" sz="2400"/>
              <a:t/>
            </a:r>
            <a:br>
              <a:rPr lang="en-US" sz="2400"/>
            </a:br>
            <a:r>
              <a:rPr lang="en-US" sz="2400"/>
              <a:t/>
            </a:r>
            <a:br>
              <a:rPr lang="en-US" sz="2400"/>
            </a:br>
            <a:r>
              <a:rPr lang="en-US" sz="2400"/>
              <a:t/>
            </a:r>
            <a:br>
              <a:rPr lang="en-US" sz="2400"/>
            </a:br>
            <a:endParaRPr lang="en-US" sz="2400"/>
          </a:p>
          <a:p>
            <a:pPr>
              <a:lnSpc>
                <a:spcPct val="90000"/>
              </a:lnSpc>
            </a:pPr>
            <a:r>
              <a:rPr lang="en-US" sz="2400"/>
              <a:t>Called an “</a:t>
            </a:r>
            <a:r>
              <a:rPr lang="en-US" sz="2400">
                <a:solidFill>
                  <a:schemeClr val="accent2"/>
                </a:solidFill>
              </a:rPr>
              <a:t>output dependence</a:t>
            </a:r>
            <a:r>
              <a:rPr lang="en-US" sz="2400"/>
              <a:t>” in compilers</a:t>
            </a:r>
          </a:p>
          <a:p>
            <a:pPr lvl="1">
              <a:lnSpc>
                <a:spcPct val="90000"/>
              </a:lnSpc>
            </a:pPr>
            <a:r>
              <a:rPr lang="en-US" sz="2000"/>
              <a:t>This also results from the reuse of name “r1”.</a:t>
            </a:r>
          </a:p>
          <a:p>
            <a:pPr>
              <a:lnSpc>
                <a:spcPct val="90000"/>
              </a:lnSpc>
            </a:pPr>
            <a:r>
              <a:rPr lang="en-US" sz="2400"/>
              <a:t>Can’t happen in MIPS 5 stage pipeline: </a:t>
            </a:r>
          </a:p>
          <a:p>
            <a:pPr lvl="1">
              <a:lnSpc>
                <a:spcPct val="90000"/>
              </a:lnSpc>
            </a:pPr>
            <a:r>
              <a:rPr lang="en-US" sz="2000"/>
              <a:t> All instructions take 5 stages, and </a:t>
            </a:r>
          </a:p>
          <a:p>
            <a:pPr lvl="1">
              <a:lnSpc>
                <a:spcPct val="90000"/>
              </a:lnSpc>
            </a:pPr>
            <a:r>
              <a:rPr lang="en-US" sz="2000"/>
              <a:t> Writes are always in stage 5</a:t>
            </a:r>
          </a:p>
          <a:p>
            <a:pPr>
              <a:lnSpc>
                <a:spcPct val="90000"/>
              </a:lnSpc>
            </a:pPr>
            <a:r>
              <a:rPr lang="en-US" sz="2400"/>
              <a:t>Do see WAR and WAW in more complicated pipes</a:t>
            </a:r>
          </a:p>
        </p:txBody>
      </p:sp>
      <p:grpSp>
        <p:nvGrpSpPr>
          <p:cNvPr id="2" name="Group 3"/>
          <p:cNvGrpSpPr>
            <a:grpSpLocks/>
          </p:cNvGrpSpPr>
          <p:nvPr/>
        </p:nvGrpSpPr>
        <p:grpSpPr bwMode="auto">
          <a:xfrm>
            <a:off x="2133600" y="2092325"/>
            <a:ext cx="3810000" cy="1184275"/>
            <a:chOff x="1296" y="1680"/>
            <a:chExt cx="2400" cy="746"/>
          </a:xfrm>
        </p:grpSpPr>
        <p:sp>
          <p:nvSpPr>
            <p:cNvPr id="86022" name="Rectangle 4"/>
            <p:cNvSpPr>
              <a:spLocks noChangeArrowheads="1"/>
            </p:cNvSpPr>
            <p:nvPr/>
          </p:nvSpPr>
          <p:spPr bwMode="auto">
            <a:xfrm>
              <a:off x="1584" y="1680"/>
              <a:ext cx="2112" cy="746"/>
            </a:xfrm>
            <a:prstGeom prst="rect">
              <a:avLst/>
            </a:prstGeom>
            <a:solidFill>
              <a:schemeClr val="bg1"/>
            </a:solidFill>
            <a:ln w="12700">
              <a:noFill/>
              <a:miter lim="800000"/>
              <a:headEnd/>
              <a:tailEnd/>
            </a:ln>
          </p:spPr>
          <p:txBody>
            <a:bodyPr lIns="90488" tIns="44450" rIns="90488" bIns="44450">
              <a:prstTxWarp prst="textNoShape">
                <a:avLst/>
              </a:prstTxWarp>
              <a:spAutoFit/>
            </a:bodyPr>
            <a:lstStyle/>
            <a:p>
              <a:r>
                <a:rPr lang="en-US" b="1">
                  <a:latin typeface="Courier New" charset="0"/>
                </a:rPr>
                <a:t>I: mul </a:t>
              </a:r>
              <a:r>
                <a:rPr lang="en-US" b="1">
                  <a:solidFill>
                    <a:schemeClr val="hlink"/>
                  </a:solidFill>
                  <a:latin typeface="Courier New" charset="0"/>
                </a:rPr>
                <a:t>r1</a:t>
              </a:r>
              <a:r>
                <a:rPr lang="en-US" b="1">
                  <a:latin typeface="Courier New" charset="0"/>
                </a:rPr>
                <a:t>,r4,r3 </a:t>
              </a:r>
            </a:p>
            <a:p>
              <a:r>
                <a:rPr lang="en-US" b="1">
                  <a:latin typeface="Courier New" charset="0"/>
                </a:rPr>
                <a:t>J: add </a:t>
              </a:r>
              <a:r>
                <a:rPr lang="en-US" b="1">
                  <a:solidFill>
                    <a:schemeClr val="hlink"/>
                  </a:solidFill>
                  <a:latin typeface="Courier New" charset="0"/>
                </a:rPr>
                <a:t>r1</a:t>
              </a:r>
              <a:r>
                <a:rPr lang="en-US" b="1">
                  <a:latin typeface="Courier New" charset="0"/>
                </a:rPr>
                <a:t>,r2,r3</a:t>
              </a:r>
            </a:p>
            <a:p>
              <a:r>
                <a:rPr lang="en-US" b="1">
                  <a:latin typeface="Courier New" charset="0"/>
                </a:rPr>
                <a:t>K: sub r6,r1,r7</a:t>
              </a:r>
            </a:p>
          </p:txBody>
        </p:sp>
        <p:sp>
          <p:nvSpPr>
            <p:cNvPr id="86023" name="Arc 5"/>
            <p:cNvSpPr>
              <a:spLocks/>
            </p:cNvSpPr>
            <p:nvPr/>
          </p:nvSpPr>
          <p:spPr bwMode="auto">
            <a:xfrm flipH="1" flipV="1">
              <a:off x="1296" y="1776"/>
              <a:ext cx="295" cy="288"/>
            </a:xfrm>
            <a:custGeom>
              <a:avLst/>
              <a:gdLst>
                <a:gd name="T0" fmla="*/ 0 w 24532"/>
                <a:gd name="T1" fmla="*/ 1 h 43200"/>
                <a:gd name="T2" fmla="*/ 10 w 24532"/>
                <a:gd name="T3" fmla="*/ 287 h 43200"/>
                <a:gd name="T4" fmla="*/ 35 w 24532"/>
                <a:gd name="T5" fmla="*/ 144 h 43200"/>
                <a:gd name="T6" fmla="*/ 0 60000 65536"/>
                <a:gd name="T7" fmla="*/ 0 60000 65536"/>
                <a:gd name="T8" fmla="*/ 0 60000 65536"/>
                <a:gd name="T9" fmla="*/ 0 w 24532"/>
                <a:gd name="T10" fmla="*/ 0 h 43200"/>
                <a:gd name="T11" fmla="*/ 24532 w 24532"/>
                <a:gd name="T12" fmla="*/ 43200 h 43200"/>
              </a:gdLst>
              <a:ahLst/>
              <a:cxnLst>
                <a:cxn ang="T6">
                  <a:pos x="T0" y="T1"/>
                </a:cxn>
                <a:cxn ang="T7">
                  <a:pos x="T2" y="T3"/>
                </a:cxn>
                <a:cxn ang="T8">
                  <a:pos x="T4" y="T5"/>
                </a:cxn>
              </a:cxnLst>
              <a:rect l="T9" t="T10" r="T11" b="T12"/>
              <a:pathLst>
                <a:path w="24532" h="43200" fill="none" extrusionOk="0">
                  <a:moveTo>
                    <a:pt x="-1" y="199"/>
                  </a:moveTo>
                  <a:cubicBezTo>
                    <a:pt x="971" y="66"/>
                    <a:pt x="1951" y="-1"/>
                    <a:pt x="2932" y="-1"/>
                  </a:cubicBezTo>
                  <a:cubicBezTo>
                    <a:pt x="14861" y="0"/>
                    <a:pt x="24532" y="9670"/>
                    <a:pt x="24532" y="21600"/>
                  </a:cubicBezTo>
                  <a:cubicBezTo>
                    <a:pt x="24532" y="33529"/>
                    <a:pt x="14861" y="43200"/>
                    <a:pt x="2932" y="43200"/>
                  </a:cubicBezTo>
                  <a:cubicBezTo>
                    <a:pt x="2243" y="43199"/>
                    <a:pt x="1555" y="43167"/>
                    <a:pt x="869" y="43101"/>
                  </a:cubicBezTo>
                </a:path>
                <a:path w="24532" h="43200" stroke="0" extrusionOk="0">
                  <a:moveTo>
                    <a:pt x="-1" y="199"/>
                  </a:moveTo>
                  <a:cubicBezTo>
                    <a:pt x="971" y="66"/>
                    <a:pt x="1951" y="-1"/>
                    <a:pt x="2932" y="-1"/>
                  </a:cubicBezTo>
                  <a:cubicBezTo>
                    <a:pt x="14861" y="0"/>
                    <a:pt x="24532" y="9670"/>
                    <a:pt x="24532" y="21600"/>
                  </a:cubicBezTo>
                  <a:cubicBezTo>
                    <a:pt x="24532" y="33529"/>
                    <a:pt x="14861" y="43200"/>
                    <a:pt x="2932" y="43200"/>
                  </a:cubicBezTo>
                  <a:cubicBezTo>
                    <a:pt x="2243" y="43199"/>
                    <a:pt x="1555" y="43167"/>
                    <a:pt x="869" y="43101"/>
                  </a:cubicBezTo>
                  <a:lnTo>
                    <a:pt x="2932" y="21600"/>
                  </a:lnTo>
                  <a:close/>
                </a:path>
              </a:pathLst>
            </a:custGeom>
            <a:noFill/>
            <a:ln w="28575">
              <a:solidFill>
                <a:schemeClr val="tx1"/>
              </a:solidFill>
              <a:round/>
              <a:headEnd type="triangle" w="med" len="med"/>
              <a:tailEnd type="triangle" w="med" len="med"/>
            </a:ln>
          </p:spPr>
          <p:txBody>
            <a:bodyPr wrap="none" anchor="ctr">
              <a:prstTxWarp prst="textNoShape">
                <a:avLst/>
              </a:prstTxWarp>
            </a:bodyPr>
            <a:lstStyle/>
            <a:p>
              <a:endParaRPr lang="en-US"/>
            </a:p>
          </p:txBody>
        </p:sp>
      </p:grpSp>
      <p:sp>
        <p:nvSpPr>
          <p:cNvPr id="748550" name="Rectangle 6"/>
          <p:cNvSpPr>
            <a:spLocks noGrp="1" noChangeArrowheads="1"/>
          </p:cNvSpPr>
          <p:nvPr>
            <p:ph type="title"/>
          </p:nvPr>
        </p:nvSpPr>
        <p:spPr/>
        <p:txBody>
          <a:bodyPr/>
          <a:lstStyle/>
          <a:p>
            <a:pPr>
              <a:defRPr/>
            </a:pPr>
            <a:r>
              <a:rPr lang="en-US"/>
              <a:t>Three Generic Data Hazards</a:t>
            </a:r>
          </a:p>
        </p:txBody>
      </p:sp>
      <p:sp>
        <p:nvSpPr>
          <p:cNvPr id="86021" name="Text Box 7"/>
          <p:cNvSpPr txBox="1">
            <a:spLocks noChangeArrowheads="1"/>
          </p:cNvSpPr>
          <p:nvPr/>
        </p:nvSpPr>
        <p:spPr bwMode="auto">
          <a:xfrm>
            <a:off x="7972425" y="6702425"/>
            <a:ext cx="117157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David Culler</a:t>
            </a:r>
            <a:endParaRPr lang="en-US">
              <a:latin typeface="Times New Roman" charset="0"/>
            </a:endParaRPr>
          </a:p>
        </p:txBody>
      </p:sp>
      <p:sp>
        <p:nvSpPr>
          <p:cNvPr id="3" name="Slide Number Placeholder 2"/>
          <p:cNvSpPr>
            <a:spLocks noGrp="1"/>
          </p:cNvSpPr>
          <p:nvPr>
            <p:ph type="sldNum" sz="quarter" idx="4"/>
          </p:nvPr>
        </p:nvSpPr>
        <p:spPr/>
        <p:txBody>
          <a:bodyPr/>
          <a:lstStyle/>
          <a:p>
            <a:fld id="{CC2976BA-A1E0-3948-A6B4-B5BB26B47A07}" type="slidenum">
              <a:rPr lang="en-US" smtClean="0"/>
              <a:t>27</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4294967295"/>
          </p:nvPr>
        </p:nvSpPr>
        <p:spPr>
          <a:xfrm>
            <a:off x="533400" y="5562600"/>
            <a:ext cx="7000875" cy="854075"/>
          </a:xfrm>
          <a:noFill/>
        </p:spPr>
        <p:txBody>
          <a:bodyPr lIns="63500" tIns="25400" rIns="63500" bIns="25400">
            <a:spAutoFit/>
          </a:bodyPr>
          <a:lstStyle/>
          <a:p>
            <a:pPr marL="203200" indent="-203200"/>
            <a:r>
              <a:rPr lang="en-US" sz="1800"/>
              <a:t> Pipelining means start work as soon as possible</a:t>
            </a:r>
            <a:endParaRPr lang="en-US" sz="1800">
              <a:solidFill>
                <a:schemeClr val="hlink"/>
              </a:solidFill>
            </a:endParaRPr>
          </a:p>
          <a:p>
            <a:pPr marL="203200" indent="-203200"/>
            <a:r>
              <a:rPr lang="en-US" sz="1800">
                <a:solidFill>
                  <a:schemeClr val="accent2"/>
                </a:solidFill>
              </a:rPr>
              <a:t> Pipelined laundry takes 3.5 hours for 4 loads</a:t>
            </a:r>
            <a:r>
              <a:rPr lang="en-US" sz="1800"/>
              <a:t> </a:t>
            </a:r>
          </a:p>
        </p:txBody>
      </p:sp>
      <p:grpSp>
        <p:nvGrpSpPr>
          <p:cNvPr id="36867" name="Group 3"/>
          <p:cNvGrpSpPr>
            <a:grpSpLocks/>
          </p:cNvGrpSpPr>
          <p:nvPr/>
        </p:nvGrpSpPr>
        <p:grpSpPr bwMode="auto">
          <a:xfrm>
            <a:off x="693738" y="2516188"/>
            <a:ext cx="522287" cy="528637"/>
            <a:chOff x="532" y="1716"/>
            <a:chExt cx="329" cy="333"/>
          </a:xfrm>
        </p:grpSpPr>
        <p:sp>
          <p:nvSpPr>
            <p:cNvPr id="36996" name="Freeform 4"/>
            <p:cNvSpPr>
              <a:spLocks/>
            </p:cNvSpPr>
            <p:nvPr/>
          </p:nvSpPr>
          <p:spPr bwMode="auto">
            <a:xfrm>
              <a:off x="532" y="1716"/>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6997" name="Rectangle 5"/>
            <p:cNvSpPr>
              <a:spLocks noChangeArrowheads="1"/>
            </p:cNvSpPr>
            <p:nvPr/>
          </p:nvSpPr>
          <p:spPr bwMode="auto">
            <a:xfrm>
              <a:off x="583" y="1763"/>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A</a:t>
              </a:r>
            </a:p>
          </p:txBody>
        </p:sp>
      </p:grpSp>
      <p:grpSp>
        <p:nvGrpSpPr>
          <p:cNvPr id="36868" name="Group 6"/>
          <p:cNvGrpSpPr>
            <a:grpSpLocks/>
          </p:cNvGrpSpPr>
          <p:nvPr/>
        </p:nvGrpSpPr>
        <p:grpSpPr bwMode="auto">
          <a:xfrm>
            <a:off x="681038" y="3367088"/>
            <a:ext cx="522287" cy="528637"/>
            <a:chOff x="524" y="2252"/>
            <a:chExt cx="329" cy="333"/>
          </a:xfrm>
        </p:grpSpPr>
        <p:sp>
          <p:nvSpPr>
            <p:cNvPr id="36994" name="Freeform 7"/>
            <p:cNvSpPr>
              <a:spLocks/>
            </p:cNvSpPr>
            <p:nvPr/>
          </p:nvSpPr>
          <p:spPr bwMode="auto">
            <a:xfrm>
              <a:off x="524" y="2252"/>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6995" name="Rectangle 8"/>
            <p:cNvSpPr>
              <a:spLocks noChangeArrowheads="1"/>
            </p:cNvSpPr>
            <p:nvPr/>
          </p:nvSpPr>
          <p:spPr bwMode="auto">
            <a:xfrm>
              <a:off x="575" y="2299"/>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B</a:t>
              </a:r>
            </a:p>
          </p:txBody>
        </p:sp>
      </p:grpSp>
      <p:grpSp>
        <p:nvGrpSpPr>
          <p:cNvPr id="36869" name="Group 9"/>
          <p:cNvGrpSpPr>
            <a:grpSpLocks/>
          </p:cNvGrpSpPr>
          <p:nvPr/>
        </p:nvGrpSpPr>
        <p:grpSpPr bwMode="auto">
          <a:xfrm>
            <a:off x="642938" y="4116388"/>
            <a:ext cx="522287" cy="528637"/>
            <a:chOff x="500" y="2724"/>
            <a:chExt cx="329" cy="333"/>
          </a:xfrm>
        </p:grpSpPr>
        <p:sp>
          <p:nvSpPr>
            <p:cNvPr id="36992" name="Freeform 10"/>
            <p:cNvSpPr>
              <a:spLocks/>
            </p:cNvSpPr>
            <p:nvPr/>
          </p:nvSpPr>
          <p:spPr bwMode="auto">
            <a:xfrm>
              <a:off x="500" y="2724"/>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6993" name="Rectangle 11"/>
            <p:cNvSpPr>
              <a:spLocks noChangeArrowheads="1"/>
            </p:cNvSpPr>
            <p:nvPr/>
          </p:nvSpPr>
          <p:spPr bwMode="auto">
            <a:xfrm>
              <a:off x="551" y="2771"/>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C</a:t>
              </a:r>
            </a:p>
          </p:txBody>
        </p:sp>
      </p:grpSp>
      <p:grpSp>
        <p:nvGrpSpPr>
          <p:cNvPr id="36870" name="Group 12"/>
          <p:cNvGrpSpPr>
            <a:grpSpLocks/>
          </p:cNvGrpSpPr>
          <p:nvPr/>
        </p:nvGrpSpPr>
        <p:grpSpPr bwMode="auto">
          <a:xfrm>
            <a:off x="642938" y="4840288"/>
            <a:ext cx="522287" cy="528637"/>
            <a:chOff x="500" y="3180"/>
            <a:chExt cx="329" cy="333"/>
          </a:xfrm>
        </p:grpSpPr>
        <p:sp>
          <p:nvSpPr>
            <p:cNvPr id="36990" name="Freeform 13"/>
            <p:cNvSpPr>
              <a:spLocks/>
            </p:cNvSpPr>
            <p:nvPr/>
          </p:nvSpPr>
          <p:spPr bwMode="auto">
            <a:xfrm>
              <a:off x="500" y="3180"/>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6991" name="Rectangle 14"/>
            <p:cNvSpPr>
              <a:spLocks noChangeArrowheads="1"/>
            </p:cNvSpPr>
            <p:nvPr/>
          </p:nvSpPr>
          <p:spPr bwMode="auto">
            <a:xfrm>
              <a:off x="551" y="3227"/>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D</a:t>
              </a:r>
            </a:p>
          </p:txBody>
        </p:sp>
      </p:grpSp>
      <p:sp>
        <p:nvSpPr>
          <p:cNvPr id="36871" name="Rectangle 15"/>
          <p:cNvSpPr>
            <a:spLocks noChangeArrowheads="1"/>
          </p:cNvSpPr>
          <p:nvPr/>
        </p:nvSpPr>
        <p:spPr bwMode="auto">
          <a:xfrm>
            <a:off x="958850" y="914400"/>
            <a:ext cx="892175"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6 PM</a:t>
            </a:r>
          </a:p>
        </p:txBody>
      </p:sp>
      <p:sp>
        <p:nvSpPr>
          <p:cNvPr id="36872" name="Line 16"/>
          <p:cNvSpPr>
            <a:spLocks noChangeShapeType="1"/>
          </p:cNvSpPr>
          <p:nvPr/>
        </p:nvSpPr>
        <p:spPr bwMode="auto">
          <a:xfrm>
            <a:off x="1328738" y="1506538"/>
            <a:ext cx="63246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36873" name="Line 17"/>
          <p:cNvSpPr>
            <a:spLocks noChangeShapeType="1"/>
          </p:cNvSpPr>
          <p:nvPr/>
        </p:nvSpPr>
        <p:spPr bwMode="auto">
          <a:xfrm>
            <a:off x="1322388" y="1373188"/>
            <a:ext cx="0" cy="3048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6874" name="Rectangle 18"/>
          <p:cNvSpPr>
            <a:spLocks noChangeArrowheads="1"/>
          </p:cNvSpPr>
          <p:nvPr/>
        </p:nvSpPr>
        <p:spPr bwMode="auto">
          <a:xfrm>
            <a:off x="2190750" y="927100"/>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7</a:t>
            </a:r>
          </a:p>
        </p:txBody>
      </p:sp>
      <p:sp>
        <p:nvSpPr>
          <p:cNvPr id="36875" name="Rectangle 19"/>
          <p:cNvSpPr>
            <a:spLocks noChangeArrowheads="1"/>
          </p:cNvSpPr>
          <p:nvPr/>
        </p:nvSpPr>
        <p:spPr bwMode="auto">
          <a:xfrm>
            <a:off x="3257550" y="927100"/>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8</a:t>
            </a:r>
          </a:p>
        </p:txBody>
      </p:sp>
      <p:sp>
        <p:nvSpPr>
          <p:cNvPr id="36876" name="Rectangle 20"/>
          <p:cNvSpPr>
            <a:spLocks noChangeArrowheads="1"/>
          </p:cNvSpPr>
          <p:nvPr/>
        </p:nvSpPr>
        <p:spPr bwMode="auto">
          <a:xfrm>
            <a:off x="4273550" y="927100"/>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9</a:t>
            </a:r>
          </a:p>
        </p:txBody>
      </p:sp>
      <p:sp>
        <p:nvSpPr>
          <p:cNvPr id="36877" name="Rectangle 21"/>
          <p:cNvSpPr>
            <a:spLocks noChangeArrowheads="1"/>
          </p:cNvSpPr>
          <p:nvPr/>
        </p:nvSpPr>
        <p:spPr bwMode="auto">
          <a:xfrm>
            <a:off x="5213350" y="93980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10</a:t>
            </a:r>
          </a:p>
        </p:txBody>
      </p:sp>
      <p:sp>
        <p:nvSpPr>
          <p:cNvPr id="36878" name="Rectangle 22"/>
          <p:cNvSpPr>
            <a:spLocks noChangeArrowheads="1"/>
          </p:cNvSpPr>
          <p:nvPr/>
        </p:nvSpPr>
        <p:spPr bwMode="auto">
          <a:xfrm>
            <a:off x="6305550" y="92710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11</a:t>
            </a:r>
          </a:p>
        </p:txBody>
      </p:sp>
      <p:sp>
        <p:nvSpPr>
          <p:cNvPr id="36879" name="Rectangle 23"/>
          <p:cNvSpPr>
            <a:spLocks noChangeArrowheads="1"/>
          </p:cNvSpPr>
          <p:nvPr/>
        </p:nvSpPr>
        <p:spPr bwMode="auto">
          <a:xfrm>
            <a:off x="6985000" y="914400"/>
            <a:ext cx="1450975"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Midnight</a:t>
            </a:r>
          </a:p>
        </p:txBody>
      </p:sp>
      <p:grpSp>
        <p:nvGrpSpPr>
          <p:cNvPr id="36880" name="Group 24"/>
          <p:cNvGrpSpPr>
            <a:grpSpLocks/>
          </p:cNvGrpSpPr>
          <p:nvPr/>
        </p:nvGrpSpPr>
        <p:grpSpPr bwMode="auto">
          <a:xfrm>
            <a:off x="1366838" y="2414588"/>
            <a:ext cx="3490912" cy="2933700"/>
            <a:chOff x="956" y="1652"/>
            <a:chExt cx="2199" cy="1848"/>
          </a:xfrm>
        </p:grpSpPr>
        <p:grpSp>
          <p:nvGrpSpPr>
            <p:cNvPr id="36914" name="Group 25"/>
            <p:cNvGrpSpPr>
              <a:grpSpLocks/>
            </p:cNvGrpSpPr>
            <p:nvPr/>
          </p:nvGrpSpPr>
          <p:grpSpPr bwMode="auto">
            <a:xfrm>
              <a:off x="956" y="1652"/>
              <a:ext cx="967" cy="448"/>
              <a:chOff x="956" y="1652"/>
              <a:chExt cx="967" cy="448"/>
            </a:xfrm>
          </p:grpSpPr>
          <p:grpSp>
            <p:nvGrpSpPr>
              <p:cNvPr id="36972" name="Group 26"/>
              <p:cNvGrpSpPr>
                <a:grpSpLocks/>
              </p:cNvGrpSpPr>
              <p:nvPr/>
            </p:nvGrpSpPr>
            <p:grpSpPr bwMode="auto">
              <a:xfrm>
                <a:off x="956" y="1652"/>
                <a:ext cx="305" cy="448"/>
                <a:chOff x="956" y="1652"/>
                <a:chExt cx="305" cy="448"/>
              </a:xfrm>
            </p:grpSpPr>
            <p:grpSp>
              <p:nvGrpSpPr>
                <p:cNvPr id="36986" name="Group 27"/>
                <p:cNvGrpSpPr>
                  <a:grpSpLocks/>
                </p:cNvGrpSpPr>
                <p:nvPr/>
              </p:nvGrpSpPr>
              <p:grpSpPr bwMode="auto">
                <a:xfrm>
                  <a:off x="956" y="1652"/>
                  <a:ext cx="305" cy="448"/>
                  <a:chOff x="956" y="1652"/>
                  <a:chExt cx="305" cy="448"/>
                </a:xfrm>
              </p:grpSpPr>
              <p:sp>
                <p:nvSpPr>
                  <p:cNvPr id="36988" name="AutoShape 28"/>
                  <p:cNvSpPr>
                    <a:spLocks noChangeArrowheads="1"/>
                  </p:cNvSpPr>
                  <p:nvPr/>
                </p:nvSpPr>
                <p:spPr bwMode="auto">
                  <a:xfrm>
                    <a:off x="956" y="1723"/>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6989" name="AutoShape 29"/>
                  <p:cNvSpPr>
                    <a:spLocks noChangeArrowheads="1"/>
                  </p:cNvSpPr>
                  <p:nvPr/>
                </p:nvSpPr>
                <p:spPr bwMode="auto">
                  <a:xfrm>
                    <a:off x="1026" y="1652"/>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6987" name="AutoShape 30"/>
                <p:cNvSpPr>
                  <a:spLocks noChangeArrowheads="1"/>
                </p:cNvSpPr>
                <p:nvPr/>
              </p:nvSpPr>
              <p:spPr bwMode="auto">
                <a:xfrm>
                  <a:off x="1018" y="1756"/>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6973" name="Group 31"/>
              <p:cNvGrpSpPr>
                <a:grpSpLocks/>
              </p:cNvGrpSpPr>
              <p:nvPr/>
            </p:nvGrpSpPr>
            <p:grpSpPr bwMode="auto">
              <a:xfrm>
                <a:off x="1257" y="1652"/>
                <a:ext cx="378" cy="448"/>
                <a:chOff x="1257" y="1652"/>
                <a:chExt cx="378" cy="448"/>
              </a:xfrm>
            </p:grpSpPr>
            <p:grpSp>
              <p:nvGrpSpPr>
                <p:cNvPr id="36981" name="Group 32"/>
                <p:cNvGrpSpPr>
                  <a:grpSpLocks/>
                </p:cNvGrpSpPr>
                <p:nvPr/>
              </p:nvGrpSpPr>
              <p:grpSpPr bwMode="auto">
                <a:xfrm>
                  <a:off x="1257" y="1652"/>
                  <a:ext cx="378" cy="448"/>
                  <a:chOff x="1257" y="1652"/>
                  <a:chExt cx="378" cy="448"/>
                </a:xfrm>
              </p:grpSpPr>
              <p:sp>
                <p:nvSpPr>
                  <p:cNvPr id="36984" name="AutoShape 33"/>
                  <p:cNvSpPr>
                    <a:spLocks noChangeArrowheads="1"/>
                  </p:cNvSpPr>
                  <p:nvPr/>
                </p:nvSpPr>
                <p:spPr bwMode="auto">
                  <a:xfrm>
                    <a:off x="1257" y="1723"/>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6985" name="AutoShape 34"/>
                  <p:cNvSpPr>
                    <a:spLocks noChangeArrowheads="1"/>
                  </p:cNvSpPr>
                  <p:nvPr/>
                </p:nvSpPr>
                <p:spPr bwMode="auto">
                  <a:xfrm>
                    <a:off x="1343" y="1652"/>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6982" name="Oval 35"/>
                <p:cNvSpPr>
                  <a:spLocks noChangeArrowheads="1"/>
                </p:cNvSpPr>
                <p:nvPr/>
              </p:nvSpPr>
              <p:spPr bwMode="auto">
                <a:xfrm>
                  <a:off x="1372" y="1688"/>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6983" name="AutoShape 36"/>
                <p:cNvSpPr>
                  <a:spLocks noChangeArrowheads="1"/>
                </p:cNvSpPr>
                <p:nvPr/>
              </p:nvSpPr>
              <p:spPr bwMode="auto">
                <a:xfrm>
                  <a:off x="1304" y="1898"/>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6974" name="Freeform 37"/>
              <p:cNvSpPr>
                <a:spLocks/>
              </p:cNvSpPr>
              <p:nvPr/>
            </p:nvSpPr>
            <p:spPr bwMode="auto">
              <a:xfrm>
                <a:off x="1821" y="1881"/>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6975" name="Rectangle 38"/>
              <p:cNvSpPr>
                <a:spLocks noChangeArrowheads="1"/>
              </p:cNvSpPr>
              <p:nvPr/>
            </p:nvSpPr>
            <p:spPr bwMode="auto">
              <a:xfrm>
                <a:off x="1817" y="1881"/>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76" name="Rectangle 39"/>
              <p:cNvSpPr>
                <a:spLocks noChangeArrowheads="1"/>
              </p:cNvSpPr>
              <p:nvPr/>
            </p:nvSpPr>
            <p:spPr bwMode="auto">
              <a:xfrm>
                <a:off x="1824" y="1962"/>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77" name="Rectangle 40"/>
              <p:cNvSpPr>
                <a:spLocks noChangeArrowheads="1"/>
              </p:cNvSpPr>
              <p:nvPr/>
            </p:nvSpPr>
            <p:spPr bwMode="auto">
              <a:xfrm>
                <a:off x="1641" y="1962"/>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6978" name="Group 41"/>
              <p:cNvGrpSpPr>
                <a:grpSpLocks/>
              </p:cNvGrpSpPr>
              <p:nvPr/>
            </p:nvGrpSpPr>
            <p:grpSpPr bwMode="auto">
              <a:xfrm>
                <a:off x="1639" y="1709"/>
                <a:ext cx="194" cy="364"/>
                <a:chOff x="1639" y="1709"/>
                <a:chExt cx="194" cy="364"/>
              </a:xfrm>
            </p:grpSpPr>
            <p:sp>
              <p:nvSpPr>
                <p:cNvPr id="36979" name="Oval 42"/>
                <p:cNvSpPr>
                  <a:spLocks noChangeArrowheads="1"/>
                </p:cNvSpPr>
                <p:nvPr/>
              </p:nvSpPr>
              <p:spPr bwMode="auto">
                <a:xfrm>
                  <a:off x="1715" y="1709"/>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6980" name="Freeform 43"/>
                <p:cNvSpPr>
                  <a:spLocks/>
                </p:cNvSpPr>
                <p:nvPr/>
              </p:nvSpPr>
              <p:spPr bwMode="auto">
                <a:xfrm>
                  <a:off x="1639" y="1777"/>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6915" name="Group 44"/>
            <p:cNvGrpSpPr>
              <a:grpSpLocks/>
            </p:cNvGrpSpPr>
            <p:nvPr/>
          </p:nvGrpSpPr>
          <p:grpSpPr bwMode="auto">
            <a:xfrm>
              <a:off x="1356" y="2116"/>
              <a:ext cx="967" cy="448"/>
              <a:chOff x="1356" y="2116"/>
              <a:chExt cx="967" cy="448"/>
            </a:xfrm>
          </p:grpSpPr>
          <p:grpSp>
            <p:nvGrpSpPr>
              <p:cNvPr id="36954" name="Group 45"/>
              <p:cNvGrpSpPr>
                <a:grpSpLocks/>
              </p:cNvGrpSpPr>
              <p:nvPr/>
            </p:nvGrpSpPr>
            <p:grpSpPr bwMode="auto">
              <a:xfrm>
                <a:off x="1356" y="2116"/>
                <a:ext cx="305" cy="448"/>
                <a:chOff x="1356" y="2116"/>
                <a:chExt cx="305" cy="448"/>
              </a:xfrm>
            </p:grpSpPr>
            <p:grpSp>
              <p:nvGrpSpPr>
                <p:cNvPr id="36968" name="Group 46"/>
                <p:cNvGrpSpPr>
                  <a:grpSpLocks/>
                </p:cNvGrpSpPr>
                <p:nvPr/>
              </p:nvGrpSpPr>
              <p:grpSpPr bwMode="auto">
                <a:xfrm>
                  <a:off x="1356" y="2116"/>
                  <a:ext cx="305" cy="448"/>
                  <a:chOff x="1356" y="2116"/>
                  <a:chExt cx="305" cy="448"/>
                </a:xfrm>
              </p:grpSpPr>
              <p:sp>
                <p:nvSpPr>
                  <p:cNvPr id="36970" name="AutoShape 47"/>
                  <p:cNvSpPr>
                    <a:spLocks noChangeArrowheads="1"/>
                  </p:cNvSpPr>
                  <p:nvPr/>
                </p:nvSpPr>
                <p:spPr bwMode="auto">
                  <a:xfrm>
                    <a:off x="1356" y="2187"/>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6971" name="AutoShape 48"/>
                  <p:cNvSpPr>
                    <a:spLocks noChangeArrowheads="1"/>
                  </p:cNvSpPr>
                  <p:nvPr/>
                </p:nvSpPr>
                <p:spPr bwMode="auto">
                  <a:xfrm>
                    <a:off x="1426" y="2116"/>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6969" name="AutoShape 49"/>
                <p:cNvSpPr>
                  <a:spLocks noChangeArrowheads="1"/>
                </p:cNvSpPr>
                <p:nvPr/>
              </p:nvSpPr>
              <p:spPr bwMode="auto">
                <a:xfrm>
                  <a:off x="1418" y="2220"/>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6955" name="Group 50"/>
              <p:cNvGrpSpPr>
                <a:grpSpLocks/>
              </p:cNvGrpSpPr>
              <p:nvPr/>
            </p:nvGrpSpPr>
            <p:grpSpPr bwMode="auto">
              <a:xfrm>
                <a:off x="1657" y="2116"/>
                <a:ext cx="378" cy="448"/>
                <a:chOff x="1657" y="2116"/>
                <a:chExt cx="378" cy="448"/>
              </a:xfrm>
            </p:grpSpPr>
            <p:grpSp>
              <p:nvGrpSpPr>
                <p:cNvPr id="36963" name="Group 51"/>
                <p:cNvGrpSpPr>
                  <a:grpSpLocks/>
                </p:cNvGrpSpPr>
                <p:nvPr/>
              </p:nvGrpSpPr>
              <p:grpSpPr bwMode="auto">
                <a:xfrm>
                  <a:off x="1657" y="2116"/>
                  <a:ext cx="378" cy="448"/>
                  <a:chOff x="1657" y="2116"/>
                  <a:chExt cx="378" cy="448"/>
                </a:xfrm>
              </p:grpSpPr>
              <p:sp>
                <p:nvSpPr>
                  <p:cNvPr id="36966" name="AutoShape 52"/>
                  <p:cNvSpPr>
                    <a:spLocks noChangeArrowheads="1"/>
                  </p:cNvSpPr>
                  <p:nvPr/>
                </p:nvSpPr>
                <p:spPr bwMode="auto">
                  <a:xfrm>
                    <a:off x="1657" y="2187"/>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6967" name="AutoShape 53"/>
                  <p:cNvSpPr>
                    <a:spLocks noChangeArrowheads="1"/>
                  </p:cNvSpPr>
                  <p:nvPr/>
                </p:nvSpPr>
                <p:spPr bwMode="auto">
                  <a:xfrm>
                    <a:off x="1743" y="2116"/>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6964" name="Oval 54"/>
                <p:cNvSpPr>
                  <a:spLocks noChangeArrowheads="1"/>
                </p:cNvSpPr>
                <p:nvPr/>
              </p:nvSpPr>
              <p:spPr bwMode="auto">
                <a:xfrm>
                  <a:off x="1772" y="2152"/>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6965" name="AutoShape 55"/>
                <p:cNvSpPr>
                  <a:spLocks noChangeArrowheads="1"/>
                </p:cNvSpPr>
                <p:nvPr/>
              </p:nvSpPr>
              <p:spPr bwMode="auto">
                <a:xfrm>
                  <a:off x="1704" y="2362"/>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6956" name="Freeform 56"/>
              <p:cNvSpPr>
                <a:spLocks/>
              </p:cNvSpPr>
              <p:nvPr/>
            </p:nvSpPr>
            <p:spPr bwMode="auto">
              <a:xfrm>
                <a:off x="2221" y="2345"/>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6957" name="Rectangle 57"/>
              <p:cNvSpPr>
                <a:spLocks noChangeArrowheads="1"/>
              </p:cNvSpPr>
              <p:nvPr/>
            </p:nvSpPr>
            <p:spPr bwMode="auto">
              <a:xfrm>
                <a:off x="2217" y="2345"/>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58" name="Rectangle 58"/>
              <p:cNvSpPr>
                <a:spLocks noChangeArrowheads="1"/>
              </p:cNvSpPr>
              <p:nvPr/>
            </p:nvSpPr>
            <p:spPr bwMode="auto">
              <a:xfrm>
                <a:off x="2224" y="2426"/>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59" name="Rectangle 59"/>
              <p:cNvSpPr>
                <a:spLocks noChangeArrowheads="1"/>
              </p:cNvSpPr>
              <p:nvPr/>
            </p:nvSpPr>
            <p:spPr bwMode="auto">
              <a:xfrm>
                <a:off x="2041" y="2426"/>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6960" name="Group 60"/>
              <p:cNvGrpSpPr>
                <a:grpSpLocks/>
              </p:cNvGrpSpPr>
              <p:nvPr/>
            </p:nvGrpSpPr>
            <p:grpSpPr bwMode="auto">
              <a:xfrm>
                <a:off x="2039" y="2173"/>
                <a:ext cx="194" cy="364"/>
                <a:chOff x="2039" y="2173"/>
                <a:chExt cx="194" cy="364"/>
              </a:xfrm>
            </p:grpSpPr>
            <p:sp>
              <p:nvSpPr>
                <p:cNvPr id="36961" name="Oval 61"/>
                <p:cNvSpPr>
                  <a:spLocks noChangeArrowheads="1"/>
                </p:cNvSpPr>
                <p:nvPr/>
              </p:nvSpPr>
              <p:spPr bwMode="auto">
                <a:xfrm>
                  <a:off x="2115" y="2173"/>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6962" name="Freeform 62"/>
                <p:cNvSpPr>
                  <a:spLocks/>
                </p:cNvSpPr>
                <p:nvPr/>
              </p:nvSpPr>
              <p:spPr bwMode="auto">
                <a:xfrm>
                  <a:off x="2039" y="2241"/>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6916" name="Group 63"/>
            <p:cNvGrpSpPr>
              <a:grpSpLocks/>
            </p:cNvGrpSpPr>
            <p:nvPr/>
          </p:nvGrpSpPr>
          <p:grpSpPr bwMode="auto">
            <a:xfrm>
              <a:off x="1772" y="2604"/>
              <a:ext cx="967" cy="448"/>
              <a:chOff x="1772" y="2604"/>
              <a:chExt cx="967" cy="448"/>
            </a:xfrm>
          </p:grpSpPr>
          <p:grpSp>
            <p:nvGrpSpPr>
              <p:cNvPr id="36936" name="Group 64"/>
              <p:cNvGrpSpPr>
                <a:grpSpLocks/>
              </p:cNvGrpSpPr>
              <p:nvPr/>
            </p:nvGrpSpPr>
            <p:grpSpPr bwMode="auto">
              <a:xfrm>
                <a:off x="1772" y="2604"/>
                <a:ext cx="305" cy="448"/>
                <a:chOff x="1772" y="2604"/>
                <a:chExt cx="305" cy="448"/>
              </a:xfrm>
            </p:grpSpPr>
            <p:grpSp>
              <p:nvGrpSpPr>
                <p:cNvPr id="36950" name="Group 65"/>
                <p:cNvGrpSpPr>
                  <a:grpSpLocks/>
                </p:cNvGrpSpPr>
                <p:nvPr/>
              </p:nvGrpSpPr>
              <p:grpSpPr bwMode="auto">
                <a:xfrm>
                  <a:off x="1772" y="2604"/>
                  <a:ext cx="305" cy="448"/>
                  <a:chOff x="1772" y="2604"/>
                  <a:chExt cx="305" cy="448"/>
                </a:xfrm>
              </p:grpSpPr>
              <p:sp>
                <p:nvSpPr>
                  <p:cNvPr id="36952" name="AutoShape 66"/>
                  <p:cNvSpPr>
                    <a:spLocks noChangeArrowheads="1"/>
                  </p:cNvSpPr>
                  <p:nvPr/>
                </p:nvSpPr>
                <p:spPr bwMode="auto">
                  <a:xfrm>
                    <a:off x="1772" y="2675"/>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6953" name="AutoShape 67"/>
                  <p:cNvSpPr>
                    <a:spLocks noChangeArrowheads="1"/>
                  </p:cNvSpPr>
                  <p:nvPr/>
                </p:nvSpPr>
                <p:spPr bwMode="auto">
                  <a:xfrm>
                    <a:off x="1842" y="2604"/>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6951" name="AutoShape 68"/>
                <p:cNvSpPr>
                  <a:spLocks noChangeArrowheads="1"/>
                </p:cNvSpPr>
                <p:nvPr/>
              </p:nvSpPr>
              <p:spPr bwMode="auto">
                <a:xfrm>
                  <a:off x="1834" y="2708"/>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6937" name="Group 69"/>
              <p:cNvGrpSpPr>
                <a:grpSpLocks/>
              </p:cNvGrpSpPr>
              <p:nvPr/>
            </p:nvGrpSpPr>
            <p:grpSpPr bwMode="auto">
              <a:xfrm>
                <a:off x="2073" y="2604"/>
                <a:ext cx="378" cy="448"/>
                <a:chOff x="2073" y="2604"/>
                <a:chExt cx="378" cy="448"/>
              </a:xfrm>
            </p:grpSpPr>
            <p:grpSp>
              <p:nvGrpSpPr>
                <p:cNvPr id="36945" name="Group 70"/>
                <p:cNvGrpSpPr>
                  <a:grpSpLocks/>
                </p:cNvGrpSpPr>
                <p:nvPr/>
              </p:nvGrpSpPr>
              <p:grpSpPr bwMode="auto">
                <a:xfrm>
                  <a:off x="2073" y="2604"/>
                  <a:ext cx="378" cy="448"/>
                  <a:chOff x="2073" y="2604"/>
                  <a:chExt cx="378" cy="448"/>
                </a:xfrm>
              </p:grpSpPr>
              <p:sp>
                <p:nvSpPr>
                  <p:cNvPr id="36948" name="AutoShape 71"/>
                  <p:cNvSpPr>
                    <a:spLocks noChangeArrowheads="1"/>
                  </p:cNvSpPr>
                  <p:nvPr/>
                </p:nvSpPr>
                <p:spPr bwMode="auto">
                  <a:xfrm>
                    <a:off x="2073" y="2675"/>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6949" name="AutoShape 72"/>
                  <p:cNvSpPr>
                    <a:spLocks noChangeArrowheads="1"/>
                  </p:cNvSpPr>
                  <p:nvPr/>
                </p:nvSpPr>
                <p:spPr bwMode="auto">
                  <a:xfrm>
                    <a:off x="2159" y="2604"/>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6946" name="Oval 73"/>
                <p:cNvSpPr>
                  <a:spLocks noChangeArrowheads="1"/>
                </p:cNvSpPr>
                <p:nvPr/>
              </p:nvSpPr>
              <p:spPr bwMode="auto">
                <a:xfrm>
                  <a:off x="2188" y="2640"/>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6947" name="AutoShape 74"/>
                <p:cNvSpPr>
                  <a:spLocks noChangeArrowheads="1"/>
                </p:cNvSpPr>
                <p:nvPr/>
              </p:nvSpPr>
              <p:spPr bwMode="auto">
                <a:xfrm>
                  <a:off x="2120" y="2850"/>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6938" name="Freeform 75"/>
              <p:cNvSpPr>
                <a:spLocks/>
              </p:cNvSpPr>
              <p:nvPr/>
            </p:nvSpPr>
            <p:spPr bwMode="auto">
              <a:xfrm>
                <a:off x="2637" y="2833"/>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6939" name="Rectangle 76"/>
              <p:cNvSpPr>
                <a:spLocks noChangeArrowheads="1"/>
              </p:cNvSpPr>
              <p:nvPr/>
            </p:nvSpPr>
            <p:spPr bwMode="auto">
              <a:xfrm>
                <a:off x="2633" y="2833"/>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40" name="Rectangle 77"/>
              <p:cNvSpPr>
                <a:spLocks noChangeArrowheads="1"/>
              </p:cNvSpPr>
              <p:nvPr/>
            </p:nvSpPr>
            <p:spPr bwMode="auto">
              <a:xfrm>
                <a:off x="2640" y="2914"/>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41" name="Rectangle 78"/>
              <p:cNvSpPr>
                <a:spLocks noChangeArrowheads="1"/>
              </p:cNvSpPr>
              <p:nvPr/>
            </p:nvSpPr>
            <p:spPr bwMode="auto">
              <a:xfrm>
                <a:off x="2457" y="2914"/>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6942" name="Group 79"/>
              <p:cNvGrpSpPr>
                <a:grpSpLocks/>
              </p:cNvGrpSpPr>
              <p:nvPr/>
            </p:nvGrpSpPr>
            <p:grpSpPr bwMode="auto">
              <a:xfrm>
                <a:off x="2455" y="2661"/>
                <a:ext cx="194" cy="364"/>
                <a:chOff x="2455" y="2661"/>
                <a:chExt cx="194" cy="364"/>
              </a:xfrm>
            </p:grpSpPr>
            <p:sp>
              <p:nvSpPr>
                <p:cNvPr id="36943" name="Oval 80"/>
                <p:cNvSpPr>
                  <a:spLocks noChangeArrowheads="1"/>
                </p:cNvSpPr>
                <p:nvPr/>
              </p:nvSpPr>
              <p:spPr bwMode="auto">
                <a:xfrm>
                  <a:off x="2531" y="2661"/>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6944" name="Freeform 81"/>
                <p:cNvSpPr>
                  <a:spLocks/>
                </p:cNvSpPr>
                <p:nvPr/>
              </p:nvSpPr>
              <p:spPr bwMode="auto">
                <a:xfrm>
                  <a:off x="2455" y="2729"/>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6917" name="Group 82"/>
            <p:cNvGrpSpPr>
              <a:grpSpLocks/>
            </p:cNvGrpSpPr>
            <p:nvPr/>
          </p:nvGrpSpPr>
          <p:grpSpPr bwMode="auto">
            <a:xfrm>
              <a:off x="2188" y="3052"/>
              <a:ext cx="967" cy="448"/>
              <a:chOff x="2188" y="3052"/>
              <a:chExt cx="967" cy="448"/>
            </a:xfrm>
          </p:grpSpPr>
          <p:grpSp>
            <p:nvGrpSpPr>
              <p:cNvPr id="36918" name="Group 83"/>
              <p:cNvGrpSpPr>
                <a:grpSpLocks/>
              </p:cNvGrpSpPr>
              <p:nvPr/>
            </p:nvGrpSpPr>
            <p:grpSpPr bwMode="auto">
              <a:xfrm>
                <a:off x="2188" y="3052"/>
                <a:ext cx="305" cy="448"/>
                <a:chOff x="2188" y="3052"/>
                <a:chExt cx="305" cy="448"/>
              </a:xfrm>
            </p:grpSpPr>
            <p:grpSp>
              <p:nvGrpSpPr>
                <p:cNvPr id="36932" name="Group 84"/>
                <p:cNvGrpSpPr>
                  <a:grpSpLocks/>
                </p:cNvGrpSpPr>
                <p:nvPr/>
              </p:nvGrpSpPr>
              <p:grpSpPr bwMode="auto">
                <a:xfrm>
                  <a:off x="2188" y="3052"/>
                  <a:ext cx="305" cy="448"/>
                  <a:chOff x="2188" y="3052"/>
                  <a:chExt cx="305" cy="448"/>
                </a:xfrm>
              </p:grpSpPr>
              <p:sp>
                <p:nvSpPr>
                  <p:cNvPr id="36934" name="AutoShape 85"/>
                  <p:cNvSpPr>
                    <a:spLocks noChangeArrowheads="1"/>
                  </p:cNvSpPr>
                  <p:nvPr/>
                </p:nvSpPr>
                <p:spPr bwMode="auto">
                  <a:xfrm>
                    <a:off x="2188" y="3123"/>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6935" name="AutoShape 86"/>
                  <p:cNvSpPr>
                    <a:spLocks noChangeArrowheads="1"/>
                  </p:cNvSpPr>
                  <p:nvPr/>
                </p:nvSpPr>
                <p:spPr bwMode="auto">
                  <a:xfrm>
                    <a:off x="2258" y="3052"/>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6933" name="AutoShape 87"/>
                <p:cNvSpPr>
                  <a:spLocks noChangeArrowheads="1"/>
                </p:cNvSpPr>
                <p:nvPr/>
              </p:nvSpPr>
              <p:spPr bwMode="auto">
                <a:xfrm>
                  <a:off x="2250" y="3156"/>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6919" name="Group 88"/>
              <p:cNvGrpSpPr>
                <a:grpSpLocks/>
              </p:cNvGrpSpPr>
              <p:nvPr/>
            </p:nvGrpSpPr>
            <p:grpSpPr bwMode="auto">
              <a:xfrm>
                <a:off x="2489" y="3052"/>
                <a:ext cx="378" cy="448"/>
                <a:chOff x="2489" y="3052"/>
                <a:chExt cx="378" cy="448"/>
              </a:xfrm>
            </p:grpSpPr>
            <p:grpSp>
              <p:nvGrpSpPr>
                <p:cNvPr id="36927" name="Group 89"/>
                <p:cNvGrpSpPr>
                  <a:grpSpLocks/>
                </p:cNvGrpSpPr>
                <p:nvPr/>
              </p:nvGrpSpPr>
              <p:grpSpPr bwMode="auto">
                <a:xfrm>
                  <a:off x="2489" y="3052"/>
                  <a:ext cx="378" cy="448"/>
                  <a:chOff x="2489" y="3052"/>
                  <a:chExt cx="378" cy="448"/>
                </a:xfrm>
              </p:grpSpPr>
              <p:sp>
                <p:nvSpPr>
                  <p:cNvPr id="36930" name="AutoShape 90"/>
                  <p:cNvSpPr>
                    <a:spLocks noChangeArrowheads="1"/>
                  </p:cNvSpPr>
                  <p:nvPr/>
                </p:nvSpPr>
                <p:spPr bwMode="auto">
                  <a:xfrm>
                    <a:off x="2489" y="3123"/>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6931" name="AutoShape 91"/>
                  <p:cNvSpPr>
                    <a:spLocks noChangeArrowheads="1"/>
                  </p:cNvSpPr>
                  <p:nvPr/>
                </p:nvSpPr>
                <p:spPr bwMode="auto">
                  <a:xfrm>
                    <a:off x="2575" y="3052"/>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6928" name="Oval 92"/>
                <p:cNvSpPr>
                  <a:spLocks noChangeArrowheads="1"/>
                </p:cNvSpPr>
                <p:nvPr/>
              </p:nvSpPr>
              <p:spPr bwMode="auto">
                <a:xfrm>
                  <a:off x="2604" y="3088"/>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6929" name="AutoShape 93"/>
                <p:cNvSpPr>
                  <a:spLocks noChangeArrowheads="1"/>
                </p:cNvSpPr>
                <p:nvPr/>
              </p:nvSpPr>
              <p:spPr bwMode="auto">
                <a:xfrm>
                  <a:off x="2536" y="3298"/>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6920" name="Freeform 94"/>
              <p:cNvSpPr>
                <a:spLocks/>
              </p:cNvSpPr>
              <p:nvPr/>
            </p:nvSpPr>
            <p:spPr bwMode="auto">
              <a:xfrm>
                <a:off x="3053" y="3281"/>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6921" name="Rectangle 95"/>
              <p:cNvSpPr>
                <a:spLocks noChangeArrowheads="1"/>
              </p:cNvSpPr>
              <p:nvPr/>
            </p:nvSpPr>
            <p:spPr bwMode="auto">
              <a:xfrm>
                <a:off x="3049" y="3281"/>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22" name="Rectangle 96"/>
              <p:cNvSpPr>
                <a:spLocks noChangeArrowheads="1"/>
              </p:cNvSpPr>
              <p:nvPr/>
            </p:nvSpPr>
            <p:spPr bwMode="auto">
              <a:xfrm>
                <a:off x="3056" y="3362"/>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23" name="Rectangle 97"/>
              <p:cNvSpPr>
                <a:spLocks noChangeArrowheads="1"/>
              </p:cNvSpPr>
              <p:nvPr/>
            </p:nvSpPr>
            <p:spPr bwMode="auto">
              <a:xfrm>
                <a:off x="2873" y="3362"/>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6924" name="Group 98"/>
              <p:cNvGrpSpPr>
                <a:grpSpLocks/>
              </p:cNvGrpSpPr>
              <p:nvPr/>
            </p:nvGrpSpPr>
            <p:grpSpPr bwMode="auto">
              <a:xfrm>
                <a:off x="2871" y="3109"/>
                <a:ext cx="194" cy="364"/>
                <a:chOff x="2871" y="3109"/>
                <a:chExt cx="194" cy="364"/>
              </a:xfrm>
            </p:grpSpPr>
            <p:sp>
              <p:nvSpPr>
                <p:cNvPr id="36925" name="Oval 99"/>
                <p:cNvSpPr>
                  <a:spLocks noChangeArrowheads="1"/>
                </p:cNvSpPr>
                <p:nvPr/>
              </p:nvSpPr>
              <p:spPr bwMode="auto">
                <a:xfrm>
                  <a:off x="2947" y="3109"/>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6926" name="Freeform 100"/>
                <p:cNvSpPr>
                  <a:spLocks/>
                </p:cNvSpPr>
                <p:nvPr/>
              </p:nvSpPr>
              <p:spPr bwMode="auto">
                <a:xfrm>
                  <a:off x="2871" y="3177"/>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sp>
        <p:nvSpPr>
          <p:cNvPr id="36881" name="Rectangle 101"/>
          <p:cNvSpPr>
            <a:spLocks noChangeArrowheads="1"/>
          </p:cNvSpPr>
          <p:nvPr/>
        </p:nvSpPr>
        <p:spPr bwMode="auto">
          <a:xfrm>
            <a:off x="0" y="2392363"/>
            <a:ext cx="358775" cy="28352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i="1"/>
              <a:t>T</a:t>
            </a:r>
          </a:p>
          <a:p>
            <a:pPr algn="ctr"/>
            <a:r>
              <a:rPr lang="en-US" sz="1800" i="1"/>
              <a:t>a</a:t>
            </a:r>
          </a:p>
          <a:p>
            <a:pPr algn="ctr"/>
            <a:r>
              <a:rPr lang="en-US" sz="1800" i="1"/>
              <a:t>s</a:t>
            </a:r>
          </a:p>
          <a:p>
            <a:pPr algn="ctr"/>
            <a:r>
              <a:rPr lang="en-US" sz="1800" i="1"/>
              <a:t>k</a:t>
            </a:r>
          </a:p>
          <a:p>
            <a:pPr algn="ctr"/>
            <a:endParaRPr lang="en-US" sz="1800" i="1"/>
          </a:p>
          <a:p>
            <a:pPr algn="ctr"/>
            <a:r>
              <a:rPr lang="en-US" sz="1800" i="1"/>
              <a:t>O</a:t>
            </a:r>
          </a:p>
          <a:p>
            <a:pPr algn="ctr"/>
            <a:r>
              <a:rPr lang="en-US" sz="1800" i="1"/>
              <a:t>r</a:t>
            </a:r>
          </a:p>
          <a:p>
            <a:pPr algn="ctr"/>
            <a:r>
              <a:rPr lang="en-US" sz="1800" i="1"/>
              <a:t>d</a:t>
            </a:r>
          </a:p>
          <a:p>
            <a:pPr algn="ctr"/>
            <a:r>
              <a:rPr lang="en-US" sz="1800" i="1"/>
              <a:t>e</a:t>
            </a:r>
          </a:p>
          <a:p>
            <a:pPr algn="ctr"/>
            <a:r>
              <a:rPr lang="en-US" sz="1800" i="1"/>
              <a:t>r</a:t>
            </a:r>
          </a:p>
        </p:txBody>
      </p:sp>
      <p:sp>
        <p:nvSpPr>
          <p:cNvPr id="36882" name="Line 102"/>
          <p:cNvSpPr>
            <a:spLocks noChangeShapeType="1"/>
          </p:cNvSpPr>
          <p:nvPr/>
        </p:nvSpPr>
        <p:spPr bwMode="auto">
          <a:xfrm>
            <a:off x="484188" y="2249488"/>
            <a:ext cx="0" cy="30353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36883" name="Rectangle 103"/>
          <p:cNvSpPr>
            <a:spLocks noChangeArrowheads="1"/>
          </p:cNvSpPr>
          <p:nvPr/>
        </p:nvSpPr>
        <p:spPr bwMode="auto">
          <a:xfrm>
            <a:off x="3968750" y="1465263"/>
            <a:ext cx="6889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i="1"/>
              <a:t>Time</a:t>
            </a:r>
          </a:p>
        </p:txBody>
      </p:sp>
      <p:grpSp>
        <p:nvGrpSpPr>
          <p:cNvPr id="36884" name="Group 104"/>
          <p:cNvGrpSpPr>
            <a:grpSpLocks/>
          </p:cNvGrpSpPr>
          <p:nvPr/>
        </p:nvGrpSpPr>
        <p:grpSpPr bwMode="auto">
          <a:xfrm>
            <a:off x="1327150" y="1843088"/>
            <a:ext cx="3568700" cy="630237"/>
            <a:chOff x="931" y="1292"/>
            <a:chExt cx="2248" cy="397"/>
          </a:xfrm>
        </p:grpSpPr>
        <p:sp>
          <p:nvSpPr>
            <p:cNvPr id="36887" name="Rectangle 105"/>
            <p:cNvSpPr>
              <a:spLocks noChangeArrowheads="1"/>
            </p:cNvSpPr>
            <p:nvPr/>
          </p:nvSpPr>
          <p:spPr bwMode="auto">
            <a:xfrm>
              <a:off x="931"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30</a:t>
              </a:r>
            </a:p>
          </p:txBody>
        </p:sp>
        <p:sp>
          <p:nvSpPr>
            <p:cNvPr id="36888" name="Line 106"/>
            <p:cNvSpPr>
              <a:spLocks noChangeShapeType="1"/>
            </p:cNvSpPr>
            <p:nvPr/>
          </p:nvSpPr>
          <p:spPr bwMode="auto">
            <a:xfrm>
              <a:off x="944"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6889" name="Line 107"/>
            <p:cNvSpPr>
              <a:spLocks noChangeShapeType="1"/>
            </p:cNvSpPr>
            <p:nvPr/>
          </p:nvSpPr>
          <p:spPr bwMode="auto">
            <a:xfrm>
              <a:off x="1264"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nvGrpSpPr>
            <p:cNvPr id="36890" name="Group 108"/>
            <p:cNvGrpSpPr>
              <a:grpSpLocks/>
            </p:cNvGrpSpPr>
            <p:nvPr/>
          </p:nvGrpSpPr>
          <p:grpSpPr bwMode="auto">
            <a:xfrm>
              <a:off x="1280" y="1292"/>
              <a:ext cx="384" cy="397"/>
              <a:chOff x="1280" y="1292"/>
              <a:chExt cx="384" cy="397"/>
            </a:xfrm>
          </p:grpSpPr>
          <p:sp>
            <p:nvSpPr>
              <p:cNvPr id="36911" name="Line 109"/>
              <p:cNvSpPr>
                <a:spLocks noChangeShapeType="1"/>
              </p:cNvSpPr>
              <p:nvPr/>
            </p:nvSpPr>
            <p:spPr bwMode="auto">
              <a:xfrm>
                <a:off x="1280"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6912" name="Rectangle 110"/>
              <p:cNvSpPr>
                <a:spLocks noChangeArrowheads="1"/>
              </p:cNvSpPr>
              <p:nvPr/>
            </p:nvSpPr>
            <p:spPr bwMode="auto">
              <a:xfrm>
                <a:off x="1299"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6913" name="Line 111"/>
              <p:cNvSpPr>
                <a:spLocks noChangeShapeType="1"/>
              </p:cNvSpPr>
              <p:nvPr/>
            </p:nvSpPr>
            <p:spPr bwMode="auto">
              <a:xfrm>
                <a:off x="1664"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grpSp>
          <p:nvGrpSpPr>
            <p:cNvPr id="36891" name="Group 112"/>
            <p:cNvGrpSpPr>
              <a:grpSpLocks/>
            </p:cNvGrpSpPr>
            <p:nvPr/>
          </p:nvGrpSpPr>
          <p:grpSpPr bwMode="auto">
            <a:xfrm>
              <a:off x="1688" y="1292"/>
              <a:ext cx="384" cy="397"/>
              <a:chOff x="1688" y="1292"/>
              <a:chExt cx="384" cy="397"/>
            </a:xfrm>
          </p:grpSpPr>
          <p:sp>
            <p:nvSpPr>
              <p:cNvPr id="36908" name="Line 113"/>
              <p:cNvSpPr>
                <a:spLocks noChangeShapeType="1"/>
              </p:cNvSpPr>
              <p:nvPr/>
            </p:nvSpPr>
            <p:spPr bwMode="auto">
              <a:xfrm>
                <a:off x="1688"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6909" name="Rectangle 114"/>
              <p:cNvSpPr>
                <a:spLocks noChangeArrowheads="1"/>
              </p:cNvSpPr>
              <p:nvPr/>
            </p:nvSpPr>
            <p:spPr bwMode="auto">
              <a:xfrm>
                <a:off x="1707"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6910" name="Line 115"/>
              <p:cNvSpPr>
                <a:spLocks noChangeShapeType="1"/>
              </p:cNvSpPr>
              <p:nvPr/>
            </p:nvSpPr>
            <p:spPr bwMode="auto">
              <a:xfrm>
                <a:off x="2072"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grpSp>
          <p:nvGrpSpPr>
            <p:cNvPr id="36892" name="Group 116"/>
            <p:cNvGrpSpPr>
              <a:grpSpLocks/>
            </p:cNvGrpSpPr>
            <p:nvPr/>
          </p:nvGrpSpPr>
          <p:grpSpPr bwMode="auto">
            <a:xfrm>
              <a:off x="2096" y="1292"/>
              <a:ext cx="384" cy="397"/>
              <a:chOff x="2096" y="1292"/>
              <a:chExt cx="384" cy="397"/>
            </a:xfrm>
          </p:grpSpPr>
          <p:sp>
            <p:nvSpPr>
              <p:cNvPr id="36905" name="Line 117"/>
              <p:cNvSpPr>
                <a:spLocks noChangeShapeType="1"/>
              </p:cNvSpPr>
              <p:nvPr/>
            </p:nvSpPr>
            <p:spPr bwMode="auto">
              <a:xfrm>
                <a:off x="2096"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6906" name="Rectangle 118"/>
              <p:cNvSpPr>
                <a:spLocks noChangeArrowheads="1"/>
              </p:cNvSpPr>
              <p:nvPr/>
            </p:nvSpPr>
            <p:spPr bwMode="auto">
              <a:xfrm>
                <a:off x="2115"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6907" name="Line 119"/>
              <p:cNvSpPr>
                <a:spLocks noChangeShapeType="1"/>
              </p:cNvSpPr>
              <p:nvPr/>
            </p:nvSpPr>
            <p:spPr bwMode="auto">
              <a:xfrm>
                <a:off x="2480"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36893" name="Line 120"/>
            <p:cNvSpPr>
              <a:spLocks noChangeShapeType="1"/>
            </p:cNvSpPr>
            <p:nvPr/>
          </p:nvSpPr>
          <p:spPr bwMode="auto">
            <a:xfrm>
              <a:off x="2504"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6894" name="Line 121"/>
            <p:cNvSpPr>
              <a:spLocks noChangeShapeType="1"/>
            </p:cNvSpPr>
            <p:nvPr/>
          </p:nvSpPr>
          <p:spPr bwMode="auto">
            <a:xfrm>
              <a:off x="2904"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sp>
          <p:nvSpPr>
            <p:cNvPr id="36895" name="Rectangle 122"/>
            <p:cNvSpPr>
              <a:spLocks noChangeArrowheads="1"/>
            </p:cNvSpPr>
            <p:nvPr/>
          </p:nvSpPr>
          <p:spPr bwMode="auto">
            <a:xfrm>
              <a:off x="2523"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6896" name="Rectangle 123"/>
            <p:cNvSpPr>
              <a:spLocks noChangeArrowheads="1"/>
            </p:cNvSpPr>
            <p:nvPr/>
          </p:nvSpPr>
          <p:spPr bwMode="auto">
            <a:xfrm>
              <a:off x="2851"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20</a:t>
              </a:r>
            </a:p>
          </p:txBody>
        </p:sp>
        <p:sp>
          <p:nvSpPr>
            <p:cNvPr id="36897" name="Line 124"/>
            <p:cNvSpPr>
              <a:spLocks noChangeShapeType="1"/>
            </p:cNvSpPr>
            <p:nvPr/>
          </p:nvSpPr>
          <p:spPr bwMode="auto">
            <a:xfrm>
              <a:off x="2888"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6898" name="Line 125"/>
            <p:cNvSpPr>
              <a:spLocks noChangeShapeType="1"/>
            </p:cNvSpPr>
            <p:nvPr/>
          </p:nvSpPr>
          <p:spPr bwMode="auto">
            <a:xfrm>
              <a:off x="3144"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6899" name="Line 126"/>
            <p:cNvSpPr>
              <a:spLocks noChangeShapeType="1"/>
            </p:cNvSpPr>
            <p:nvPr/>
          </p:nvSpPr>
          <p:spPr bwMode="auto">
            <a:xfrm>
              <a:off x="1352"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6900" name="Line 127"/>
            <p:cNvSpPr>
              <a:spLocks noChangeShapeType="1"/>
            </p:cNvSpPr>
            <p:nvPr/>
          </p:nvSpPr>
          <p:spPr bwMode="auto">
            <a:xfrm>
              <a:off x="1760"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6901" name="Line 128"/>
            <p:cNvSpPr>
              <a:spLocks noChangeShapeType="1"/>
            </p:cNvSpPr>
            <p:nvPr/>
          </p:nvSpPr>
          <p:spPr bwMode="auto">
            <a:xfrm>
              <a:off x="2168"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6902" name="Line 129"/>
            <p:cNvSpPr>
              <a:spLocks noChangeShapeType="1"/>
            </p:cNvSpPr>
            <p:nvPr/>
          </p:nvSpPr>
          <p:spPr bwMode="auto">
            <a:xfrm>
              <a:off x="1688"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sp>
          <p:nvSpPr>
            <p:cNvPr id="36903" name="Line 130"/>
            <p:cNvSpPr>
              <a:spLocks noChangeShapeType="1"/>
            </p:cNvSpPr>
            <p:nvPr/>
          </p:nvSpPr>
          <p:spPr bwMode="auto">
            <a:xfrm>
              <a:off x="2096"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sp>
          <p:nvSpPr>
            <p:cNvPr id="36904" name="Line 131"/>
            <p:cNvSpPr>
              <a:spLocks noChangeShapeType="1"/>
            </p:cNvSpPr>
            <p:nvPr/>
          </p:nvSpPr>
          <p:spPr bwMode="auto">
            <a:xfrm>
              <a:off x="2504"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grpSp>
      <p:sp>
        <p:nvSpPr>
          <p:cNvPr id="36885" name="Text Box 132"/>
          <p:cNvSpPr txBox="1">
            <a:spLocks noChangeArrowheads="1"/>
          </p:cNvSpPr>
          <p:nvPr/>
        </p:nvSpPr>
        <p:spPr bwMode="auto">
          <a:xfrm>
            <a:off x="7854950" y="6702425"/>
            <a:ext cx="1289050"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Dave Patterson</a:t>
            </a:r>
            <a:endParaRPr lang="en-US">
              <a:latin typeface="Times New Roman" charset="0"/>
            </a:endParaRPr>
          </a:p>
        </p:txBody>
      </p:sp>
      <p:sp>
        <p:nvSpPr>
          <p:cNvPr id="711813" name="Rectangle 133"/>
          <p:cNvSpPr>
            <a:spLocks noGrp="1" noChangeArrowheads="1"/>
          </p:cNvSpPr>
          <p:nvPr>
            <p:ph type="title"/>
          </p:nvPr>
        </p:nvSpPr>
        <p:spPr/>
        <p:txBody>
          <a:bodyPr/>
          <a:lstStyle/>
          <a:p>
            <a:pPr>
              <a:defRPr/>
            </a:pPr>
            <a:r>
              <a:rPr lang="en-US"/>
              <a:t>Pipelined Laundry</a:t>
            </a:r>
          </a:p>
        </p:txBody>
      </p:sp>
      <p:sp>
        <p:nvSpPr>
          <p:cNvPr id="2" name="Slide Number Placeholder 1"/>
          <p:cNvSpPr>
            <a:spLocks noGrp="1"/>
          </p:cNvSpPr>
          <p:nvPr>
            <p:ph type="sldNum" sz="quarter" idx="4"/>
          </p:nvPr>
        </p:nvSpPr>
        <p:spPr/>
        <p:txBody>
          <a:bodyPr/>
          <a:lstStyle/>
          <a:p>
            <a:fld id="{CC2976BA-A1E0-3948-A6B4-B5BB26B47A07}" type="slidenum">
              <a:rPr lang="en-US" smtClean="0"/>
              <a:t>3</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Rectangle 2"/>
          <p:cNvSpPr>
            <a:spLocks noGrp="1" noChangeArrowheads="1"/>
          </p:cNvSpPr>
          <p:nvPr>
            <p:ph type="title"/>
          </p:nvPr>
        </p:nvSpPr>
        <p:spPr/>
        <p:txBody>
          <a:bodyPr/>
          <a:lstStyle/>
          <a:p>
            <a:r>
              <a:rPr lang="en-US" smtClean="0"/>
              <a:t>Pipelining Lessons</a:t>
            </a:r>
            <a:endParaRPr lang="en-US"/>
          </a:p>
        </p:txBody>
      </p:sp>
      <p:sp>
        <p:nvSpPr>
          <p:cNvPr id="4" name="Content Placeholder 3"/>
          <p:cNvSpPr>
            <a:spLocks noGrp="1"/>
          </p:cNvSpPr>
          <p:nvPr>
            <p:ph sz="half" idx="2"/>
          </p:nvPr>
        </p:nvSpPr>
        <p:spPr>
          <a:xfrm>
            <a:off x="4857750" y="1295400"/>
            <a:ext cx="3600450" cy="5257800"/>
          </a:xfrm>
        </p:spPr>
        <p:txBody>
          <a:bodyPr>
            <a:normAutofit fontScale="70000" lnSpcReduction="20000"/>
          </a:bodyPr>
          <a:lstStyle/>
          <a:p>
            <a:r>
              <a:rPr lang="en-US" dirty="0" smtClean="0"/>
              <a:t>Pipelining doesn’t help latency of single task, it helps throughput of entire workload</a:t>
            </a:r>
          </a:p>
          <a:p>
            <a:r>
              <a:rPr lang="en-US" dirty="0" smtClean="0"/>
              <a:t>Pipeline rate limited by slowest pipeline stage</a:t>
            </a:r>
          </a:p>
          <a:p>
            <a:r>
              <a:rPr lang="en-US" dirty="0" smtClean="0"/>
              <a:t>Multiple tasks operating simultaneously using different resources</a:t>
            </a:r>
          </a:p>
          <a:p>
            <a:r>
              <a:rPr lang="en-US" dirty="0" smtClean="0"/>
              <a:t>Potential speedup = Number pipe stages</a:t>
            </a:r>
          </a:p>
          <a:p>
            <a:r>
              <a:rPr lang="en-US" dirty="0" smtClean="0"/>
              <a:t>Unbalanced lengths of pipe stages reduces speedup</a:t>
            </a:r>
          </a:p>
          <a:p>
            <a:r>
              <a:rPr lang="en-US" dirty="0" smtClean="0"/>
              <a:t>Time to “fill” pipeline and time to “drain” it reduce speedup</a:t>
            </a:r>
          </a:p>
          <a:p>
            <a:r>
              <a:rPr lang="en-US" dirty="0" smtClean="0"/>
              <a:t>Stall for Dependencies</a:t>
            </a:r>
            <a:endParaRPr lang="en-US" dirty="0"/>
          </a:p>
        </p:txBody>
      </p:sp>
      <p:sp>
        <p:nvSpPr>
          <p:cNvPr id="38916" name="Line 4"/>
          <p:cNvSpPr>
            <a:spLocks noChangeShapeType="1"/>
          </p:cNvSpPr>
          <p:nvPr/>
        </p:nvSpPr>
        <p:spPr bwMode="auto">
          <a:xfrm>
            <a:off x="1323975" y="1506538"/>
            <a:ext cx="3475038"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38917" name="Line 5"/>
          <p:cNvSpPr>
            <a:spLocks noChangeShapeType="1"/>
          </p:cNvSpPr>
          <p:nvPr/>
        </p:nvSpPr>
        <p:spPr bwMode="auto">
          <a:xfrm>
            <a:off x="1317625" y="1373188"/>
            <a:ext cx="0" cy="3048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8918" name="Rectangle 6"/>
          <p:cNvSpPr>
            <a:spLocks noChangeArrowheads="1"/>
          </p:cNvSpPr>
          <p:nvPr/>
        </p:nvSpPr>
        <p:spPr bwMode="auto">
          <a:xfrm>
            <a:off x="3951288" y="1465263"/>
            <a:ext cx="6889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i="1"/>
              <a:t>Time</a:t>
            </a:r>
          </a:p>
        </p:txBody>
      </p:sp>
      <p:sp>
        <p:nvSpPr>
          <p:cNvPr id="38919" name="Rectangle 7"/>
          <p:cNvSpPr>
            <a:spLocks noChangeArrowheads="1"/>
          </p:cNvSpPr>
          <p:nvPr/>
        </p:nvSpPr>
        <p:spPr bwMode="auto">
          <a:xfrm>
            <a:off x="958850" y="914400"/>
            <a:ext cx="892175"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6 PM</a:t>
            </a:r>
          </a:p>
        </p:txBody>
      </p:sp>
      <p:sp>
        <p:nvSpPr>
          <p:cNvPr id="38920" name="Rectangle 8"/>
          <p:cNvSpPr>
            <a:spLocks noChangeArrowheads="1"/>
          </p:cNvSpPr>
          <p:nvPr/>
        </p:nvSpPr>
        <p:spPr bwMode="auto">
          <a:xfrm>
            <a:off x="2190750" y="927100"/>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7</a:t>
            </a:r>
          </a:p>
        </p:txBody>
      </p:sp>
      <p:sp>
        <p:nvSpPr>
          <p:cNvPr id="38921" name="Rectangle 9"/>
          <p:cNvSpPr>
            <a:spLocks noChangeArrowheads="1"/>
          </p:cNvSpPr>
          <p:nvPr/>
        </p:nvSpPr>
        <p:spPr bwMode="auto">
          <a:xfrm>
            <a:off x="3257550" y="927100"/>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8</a:t>
            </a:r>
          </a:p>
        </p:txBody>
      </p:sp>
      <p:sp>
        <p:nvSpPr>
          <p:cNvPr id="38922" name="Rectangle 10"/>
          <p:cNvSpPr>
            <a:spLocks noChangeArrowheads="1"/>
          </p:cNvSpPr>
          <p:nvPr/>
        </p:nvSpPr>
        <p:spPr bwMode="auto">
          <a:xfrm>
            <a:off x="4273550" y="927100"/>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9</a:t>
            </a:r>
          </a:p>
        </p:txBody>
      </p:sp>
      <p:sp>
        <p:nvSpPr>
          <p:cNvPr id="38923" name="Text Box 11"/>
          <p:cNvSpPr txBox="1">
            <a:spLocks noChangeArrowheads="1"/>
          </p:cNvSpPr>
          <p:nvPr/>
        </p:nvSpPr>
        <p:spPr bwMode="auto">
          <a:xfrm>
            <a:off x="7854950" y="6702425"/>
            <a:ext cx="1289050"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Dave Patterson</a:t>
            </a:r>
            <a:endParaRPr lang="en-US">
              <a:latin typeface="Times New Roman" charset="0"/>
            </a:endParaRPr>
          </a:p>
        </p:txBody>
      </p:sp>
      <p:grpSp>
        <p:nvGrpSpPr>
          <p:cNvPr id="38924" name="Group 12"/>
          <p:cNvGrpSpPr>
            <a:grpSpLocks/>
          </p:cNvGrpSpPr>
          <p:nvPr/>
        </p:nvGrpSpPr>
        <p:grpSpPr bwMode="auto">
          <a:xfrm>
            <a:off x="693738" y="2516188"/>
            <a:ext cx="522287" cy="528637"/>
            <a:chOff x="532" y="1716"/>
            <a:chExt cx="329" cy="333"/>
          </a:xfrm>
        </p:grpSpPr>
        <p:sp>
          <p:nvSpPr>
            <p:cNvPr id="39041" name="Freeform 13"/>
            <p:cNvSpPr>
              <a:spLocks/>
            </p:cNvSpPr>
            <p:nvPr/>
          </p:nvSpPr>
          <p:spPr bwMode="auto">
            <a:xfrm>
              <a:off x="532" y="1716"/>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9042" name="Rectangle 14"/>
            <p:cNvSpPr>
              <a:spLocks noChangeArrowheads="1"/>
            </p:cNvSpPr>
            <p:nvPr/>
          </p:nvSpPr>
          <p:spPr bwMode="auto">
            <a:xfrm>
              <a:off x="583" y="1763"/>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A</a:t>
              </a:r>
            </a:p>
          </p:txBody>
        </p:sp>
      </p:grpSp>
      <p:grpSp>
        <p:nvGrpSpPr>
          <p:cNvPr id="38925" name="Group 15"/>
          <p:cNvGrpSpPr>
            <a:grpSpLocks/>
          </p:cNvGrpSpPr>
          <p:nvPr/>
        </p:nvGrpSpPr>
        <p:grpSpPr bwMode="auto">
          <a:xfrm>
            <a:off x="681038" y="3367088"/>
            <a:ext cx="522287" cy="528637"/>
            <a:chOff x="524" y="2252"/>
            <a:chExt cx="329" cy="333"/>
          </a:xfrm>
        </p:grpSpPr>
        <p:sp>
          <p:nvSpPr>
            <p:cNvPr id="39039" name="Freeform 16"/>
            <p:cNvSpPr>
              <a:spLocks/>
            </p:cNvSpPr>
            <p:nvPr/>
          </p:nvSpPr>
          <p:spPr bwMode="auto">
            <a:xfrm>
              <a:off x="524" y="2252"/>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9040" name="Rectangle 17"/>
            <p:cNvSpPr>
              <a:spLocks noChangeArrowheads="1"/>
            </p:cNvSpPr>
            <p:nvPr/>
          </p:nvSpPr>
          <p:spPr bwMode="auto">
            <a:xfrm>
              <a:off x="575" y="2299"/>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B</a:t>
              </a:r>
            </a:p>
          </p:txBody>
        </p:sp>
      </p:grpSp>
      <p:grpSp>
        <p:nvGrpSpPr>
          <p:cNvPr id="38926" name="Group 18"/>
          <p:cNvGrpSpPr>
            <a:grpSpLocks/>
          </p:cNvGrpSpPr>
          <p:nvPr/>
        </p:nvGrpSpPr>
        <p:grpSpPr bwMode="auto">
          <a:xfrm>
            <a:off x="642938" y="4116388"/>
            <a:ext cx="522287" cy="528637"/>
            <a:chOff x="500" y="2724"/>
            <a:chExt cx="329" cy="333"/>
          </a:xfrm>
        </p:grpSpPr>
        <p:sp>
          <p:nvSpPr>
            <p:cNvPr id="39037" name="Freeform 19"/>
            <p:cNvSpPr>
              <a:spLocks/>
            </p:cNvSpPr>
            <p:nvPr/>
          </p:nvSpPr>
          <p:spPr bwMode="auto">
            <a:xfrm>
              <a:off x="500" y="2724"/>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9038" name="Rectangle 20"/>
            <p:cNvSpPr>
              <a:spLocks noChangeArrowheads="1"/>
            </p:cNvSpPr>
            <p:nvPr/>
          </p:nvSpPr>
          <p:spPr bwMode="auto">
            <a:xfrm>
              <a:off x="551" y="2771"/>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C</a:t>
              </a:r>
            </a:p>
          </p:txBody>
        </p:sp>
      </p:grpSp>
      <p:grpSp>
        <p:nvGrpSpPr>
          <p:cNvPr id="38927" name="Group 21"/>
          <p:cNvGrpSpPr>
            <a:grpSpLocks/>
          </p:cNvGrpSpPr>
          <p:nvPr/>
        </p:nvGrpSpPr>
        <p:grpSpPr bwMode="auto">
          <a:xfrm>
            <a:off x="642938" y="4840288"/>
            <a:ext cx="522287" cy="528637"/>
            <a:chOff x="500" y="3180"/>
            <a:chExt cx="329" cy="333"/>
          </a:xfrm>
        </p:grpSpPr>
        <p:sp>
          <p:nvSpPr>
            <p:cNvPr id="39035" name="Freeform 22"/>
            <p:cNvSpPr>
              <a:spLocks/>
            </p:cNvSpPr>
            <p:nvPr/>
          </p:nvSpPr>
          <p:spPr bwMode="auto">
            <a:xfrm>
              <a:off x="500" y="3180"/>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9036" name="Rectangle 23"/>
            <p:cNvSpPr>
              <a:spLocks noChangeArrowheads="1"/>
            </p:cNvSpPr>
            <p:nvPr/>
          </p:nvSpPr>
          <p:spPr bwMode="auto">
            <a:xfrm>
              <a:off x="551" y="3227"/>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D</a:t>
              </a:r>
            </a:p>
          </p:txBody>
        </p:sp>
      </p:grpSp>
      <p:grpSp>
        <p:nvGrpSpPr>
          <p:cNvPr id="38928" name="Group 24"/>
          <p:cNvGrpSpPr>
            <a:grpSpLocks/>
          </p:cNvGrpSpPr>
          <p:nvPr/>
        </p:nvGrpSpPr>
        <p:grpSpPr bwMode="auto">
          <a:xfrm>
            <a:off x="1366838" y="2414588"/>
            <a:ext cx="3490912" cy="2933700"/>
            <a:chOff x="956" y="1652"/>
            <a:chExt cx="2199" cy="1848"/>
          </a:xfrm>
        </p:grpSpPr>
        <p:grpSp>
          <p:nvGrpSpPr>
            <p:cNvPr id="38959" name="Group 25"/>
            <p:cNvGrpSpPr>
              <a:grpSpLocks/>
            </p:cNvGrpSpPr>
            <p:nvPr/>
          </p:nvGrpSpPr>
          <p:grpSpPr bwMode="auto">
            <a:xfrm>
              <a:off x="956" y="1652"/>
              <a:ext cx="967" cy="448"/>
              <a:chOff x="956" y="1652"/>
              <a:chExt cx="967" cy="448"/>
            </a:xfrm>
          </p:grpSpPr>
          <p:grpSp>
            <p:nvGrpSpPr>
              <p:cNvPr id="39017" name="Group 26"/>
              <p:cNvGrpSpPr>
                <a:grpSpLocks/>
              </p:cNvGrpSpPr>
              <p:nvPr/>
            </p:nvGrpSpPr>
            <p:grpSpPr bwMode="auto">
              <a:xfrm>
                <a:off x="956" y="1652"/>
                <a:ext cx="305" cy="448"/>
                <a:chOff x="956" y="1652"/>
                <a:chExt cx="305" cy="448"/>
              </a:xfrm>
            </p:grpSpPr>
            <p:grpSp>
              <p:nvGrpSpPr>
                <p:cNvPr id="39031" name="Group 27"/>
                <p:cNvGrpSpPr>
                  <a:grpSpLocks/>
                </p:cNvGrpSpPr>
                <p:nvPr/>
              </p:nvGrpSpPr>
              <p:grpSpPr bwMode="auto">
                <a:xfrm>
                  <a:off x="956" y="1652"/>
                  <a:ext cx="305" cy="448"/>
                  <a:chOff x="956" y="1652"/>
                  <a:chExt cx="305" cy="448"/>
                </a:xfrm>
              </p:grpSpPr>
              <p:sp>
                <p:nvSpPr>
                  <p:cNvPr id="39033" name="AutoShape 28"/>
                  <p:cNvSpPr>
                    <a:spLocks noChangeArrowheads="1"/>
                  </p:cNvSpPr>
                  <p:nvPr/>
                </p:nvSpPr>
                <p:spPr bwMode="auto">
                  <a:xfrm>
                    <a:off x="956" y="1723"/>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9034" name="AutoShape 29"/>
                  <p:cNvSpPr>
                    <a:spLocks noChangeArrowheads="1"/>
                  </p:cNvSpPr>
                  <p:nvPr/>
                </p:nvSpPr>
                <p:spPr bwMode="auto">
                  <a:xfrm>
                    <a:off x="1026" y="1652"/>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9032" name="AutoShape 30"/>
                <p:cNvSpPr>
                  <a:spLocks noChangeArrowheads="1"/>
                </p:cNvSpPr>
                <p:nvPr/>
              </p:nvSpPr>
              <p:spPr bwMode="auto">
                <a:xfrm>
                  <a:off x="1018" y="1756"/>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9018" name="Group 31"/>
              <p:cNvGrpSpPr>
                <a:grpSpLocks/>
              </p:cNvGrpSpPr>
              <p:nvPr/>
            </p:nvGrpSpPr>
            <p:grpSpPr bwMode="auto">
              <a:xfrm>
                <a:off x="1257" y="1652"/>
                <a:ext cx="378" cy="448"/>
                <a:chOff x="1257" y="1652"/>
                <a:chExt cx="378" cy="448"/>
              </a:xfrm>
            </p:grpSpPr>
            <p:grpSp>
              <p:nvGrpSpPr>
                <p:cNvPr id="39026" name="Group 32"/>
                <p:cNvGrpSpPr>
                  <a:grpSpLocks/>
                </p:cNvGrpSpPr>
                <p:nvPr/>
              </p:nvGrpSpPr>
              <p:grpSpPr bwMode="auto">
                <a:xfrm>
                  <a:off x="1257" y="1652"/>
                  <a:ext cx="378" cy="448"/>
                  <a:chOff x="1257" y="1652"/>
                  <a:chExt cx="378" cy="448"/>
                </a:xfrm>
              </p:grpSpPr>
              <p:sp>
                <p:nvSpPr>
                  <p:cNvPr id="39029" name="AutoShape 33"/>
                  <p:cNvSpPr>
                    <a:spLocks noChangeArrowheads="1"/>
                  </p:cNvSpPr>
                  <p:nvPr/>
                </p:nvSpPr>
                <p:spPr bwMode="auto">
                  <a:xfrm>
                    <a:off x="1257" y="1723"/>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9030" name="AutoShape 34"/>
                  <p:cNvSpPr>
                    <a:spLocks noChangeArrowheads="1"/>
                  </p:cNvSpPr>
                  <p:nvPr/>
                </p:nvSpPr>
                <p:spPr bwMode="auto">
                  <a:xfrm>
                    <a:off x="1343" y="1652"/>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9027" name="Oval 35"/>
                <p:cNvSpPr>
                  <a:spLocks noChangeArrowheads="1"/>
                </p:cNvSpPr>
                <p:nvPr/>
              </p:nvSpPr>
              <p:spPr bwMode="auto">
                <a:xfrm>
                  <a:off x="1372" y="1688"/>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9028" name="AutoShape 36"/>
                <p:cNvSpPr>
                  <a:spLocks noChangeArrowheads="1"/>
                </p:cNvSpPr>
                <p:nvPr/>
              </p:nvSpPr>
              <p:spPr bwMode="auto">
                <a:xfrm>
                  <a:off x="1304" y="1898"/>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9019" name="Freeform 37"/>
              <p:cNvSpPr>
                <a:spLocks/>
              </p:cNvSpPr>
              <p:nvPr/>
            </p:nvSpPr>
            <p:spPr bwMode="auto">
              <a:xfrm>
                <a:off x="1821" y="1881"/>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9020" name="Rectangle 38"/>
              <p:cNvSpPr>
                <a:spLocks noChangeArrowheads="1"/>
              </p:cNvSpPr>
              <p:nvPr/>
            </p:nvSpPr>
            <p:spPr bwMode="auto">
              <a:xfrm>
                <a:off x="1817" y="1881"/>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9021" name="Rectangle 39"/>
              <p:cNvSpPr>
                <a:spLocks noChangeArrowheads="1"/>
              </p:cNvSpPr>
              <p:nvPr/>
            </p:nvSpPr>
            <p:spPr bwMode="auto">
              <a:xfrm>
                <a:off x="1824" y="1962"/>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9022" name="Rectangle 40"/>
              <p:cNvSpPr>
                <a:spLocks noChangeArrowheads="1"/>
              </p:cNvSpPr>
              <p:nvPr/>
            </p:nvSpPr>
            <p:spPr bwMode="auto">
              <a:xfrm>
                <a:off x="1641" y="1962"/>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9023" name="Group 41"/>
              <p:cNvGrpSpPr>
                <a:grpSpLocks/>
              </p:cNvGrpSpPr>
              <p:nvPr/>
            </p:nvGrpSpPr>
            <p:grpSpPr bwMode="auto">
              <a:xfrm>
                <a:off x="1639" y="1709"/>
                <a:ext cx="194" cy="364"/>
                <a:chOff x="1639" y="1709"/>
                <a:chExt cx="194" cy="364"/>
              </a:xfrm>
            </p:grpSpPr>
            <p:sp>
              <p:nvSpPr>
                <p:cNvPr id="39024" name="Oval 42"/>
                <p:cNvSpPr>
                  <a:spLocks noChangeArrowheads="1"/>
                </p:cNvSpPr>
                <p:nvPr/>
              </p:nvSpPr>
              <p:spPr bwMode="auto">
                <a:xfrm>
                  <a:off x="1715" y="1709"/>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9025" name="Freeform 43"/>
                <p:cNvSpPr>
                  <a:spLocks/>
                </p:cNvSpPr>
                <p:nvPr/>
              </p:nvSpPr>
              <p:spPr bwMode="auto">
                <a:xfrm>
                  <a:off x="1639" y="1777"/>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8960" name="Group 44"/>
            <p:cNvGrpSpPr>
              <a:grpSpLocks/>
            </p:cNvGrpSpPr>
            <p:nvPr/>
          </p:nvGrpSpPr>
          <p:grpSpPr bwMode="auto">
            <a:xfrm>
              <a:off x="1356" y="2116"/>
              <a:ext cx="967" cy="448"/>
              <a:chOff x="1356" y="2116"/>
              <a:chExt cx="967" cy="448"/>
            </a:xfrm>
          </p:grpSpPr>
          <p:grpSp>
            <p:nvGrpSpPr>
              <p:cNvPr id="38999" name="Group 45"/>
              <p:cNvGrpSpPr>
                <a:grpSpLocks/>
              </p:cNvGrpSpPr>
              <p:nvPr/>
            </p:nvGrpSpPr>
            <p:grpSpPr bwMode="auto">
              <a:xfrm>
                <a:off x="1356" y="2116"/>
                <a:ext cx="305" cy="448"/>
                <a:chOff x="1356" y="2116"/>
                <a:chExt cx="305" cy="448"/>
              </a:xfrm>
            </p:grpSpPr>
            <p:grpSp>
              <p:nvGrpSpPr>
                <p:cNvPr id="39013" name="Group 46"/>
                <p:cNvGrpSpPr>
                  <a:grpSpLocks/>
                </p:cNvGrpSpPr>
                <p:nvPr/>
              </p:nvGrpSpPr>
              <p:grpSpPr bwMode="auto">
                <a:xfrm>
                  <a:off x="1356" y="2116"/>
                  <a:ext cx="305" cy="448"/>
                  <a:chOff x="1356" y="2116"/>
                  <a:chExt cx="305" cy="448"/>
                </a:xfrm>
              </p:grpSpPr>
              <p:sp>
                <p:nvSpPr>
                  <p:cNvPr id="39015" name="AutoShape 47"/>
                  <p:cNvSpPr>
                    <a:spLocks noChangeArrowheads="1"/>
                  </p:cNvSpPr>
                  <p:nvPr/>
                </p:nvSpPr>
                <p:spPr bwMode="auto">
                  <a:xfrm>
                    <a:off x="1356" y="2187"/>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9016" name="AutoShape 48"/>
                  <p:cNvSpPr>
                    <a:spLocks noChangeArrowheads="1"/>
                  </p:cNvSpPr>
                  <p:nvPr/>
                </p:nvSpPr>
                <p:spPr bwMode="auto">
                  <a:xfrm>
                    <a:off x="1426" y="2116"/>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9014" name="AutoShape 49"/>
                <p:cNvSpPr>
                  <a:spLocks noChangeArrowheads="1"/>
                </p:cNvSpPr>
                <p:nvPr/>
              </p:nvSpPr>
              <p:spPr bwMode="auto">
                <a:xfrm>
                  <a:off x="1418" y="2220"/>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9000" name="Group 50"/>
              <p:cNvGrpSpPr>
                <a:grpSpLocks/>
              </p:cNvGrpSpPr>
              <p:nvPr/>
            </p:nvGrpSpPr>
            <p:grpSpPr bwMode="auto">
              <a:xfrm>
                <a:off x="1657" y="2116"/>
                <a:ext cx="378" cy="448"/>
                <a:chOff x="1657" y="2116"/>
                <a:chExt cx="378" cy="448"/>
              </a:xfrm>
            </p:grpSpPr>
            <p:grpSp>
              <p:nvGrpSpPr>
                <p:cNvPr id="39008" name="Group 51"/>
                <p:cNvGrpSpPr>
                  <a:grpSpLocks/>
                </p:cNvGrpSpPr>
                <p:nvPr/>
              </p:nvGrpSpPr>
              <p:grpSpPr bwMode="auto">
                <a:xfrm>
                  <a:off x="1657" y="2116"/>
                  <a:ext cx="378" cy="448"/>
                  <a:chOff x="1657" y="2116"/>
                  <a:chExt cx="378" cy="448"/>
                </a:xfrm>
              </p:grpSpPr>
              <p:sp>
                <p:nvSpPr>
                  <p:cNvPr id="39011" name="AutoShape 52"/>
                  <p:cNvSpPr>
                    <a:spLocks noChangeArrowheads="1"/>
                  </p:cNvSpPr>
                  <p:nvPr/>
                </p:nvSpPr>
                <p:spPr bwMode="auto">
                  <a:xfrm>
                    <a:off x="1657" y="2187"/>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9012" name="AutoShape 53"/>
                  <p:cNvSpPr>
                    <a:spLocks noChangeArrowheads="1"/>
                  </p:cNvSpPr>
                  <p:nvPr/>
                </p:nvSpPr>
                <p:spPr bwMode="auto">
                  <a:xfrm>
                    <a:off x="1743" y="2116"/>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9009" name="Oval 54"/>
                <p:cNvSpPr>
                  <a:spLocks noChangeArrowheads="1"/>
                </p:cNvSpPr>
                <p:nvPr/>
              </p:nvSpPr>
              <p:spPr bwMode="auto">
                <a:xfrm>
                  <a:off x="1772" y="2152"/>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9010" name="AutoShape 55"/>
                <p:cNvSpPr>
                  <a:spLocks noChangeArrowheads="1"/>
                </p:cNvSpPr>
                <p:nvPr/>
              </p:nvSpPr>
              <p:spPr bwMode="auto">
                <a:xfrm>
                  <a:off x="1704" y="2362"/>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9001" name="Freeform 56"/>
              <p:cNvSpPr>
                <a:spLocks/>
              </p:cNvSpPr>
              <p:nvPr/>
            </p:nvSpPr>
            <p:spPr bwMode="auto">
              <a:xfrm>
                <a:off x="2221" y="2345"/>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9002" name="Rectangle 57"/>
              <p:cNvSpPr>
                <a:spLocks noChangeArrowheads="1"/>
              </p:cNvSpPr>
              <p:nvPr/>
            </p:nvSpPr>
            <p:spPr bwMode="auto">
              <a:xfrm>
                <a:off x="2217" y="2345"/>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9003" name="Rectangle 58"/>
              <p:cNvSpPr>
                <a:spLocks noChangeArrowheads="1"/>
              </p:cNvSpPr>
              <p:nvPr/>
            </p:nvSpPr>
            <p:spPr bwMode="auto">
              <a:xfrm>
                <a:off x="2224" y="2426"/>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9004" name="Rectangle 59"/>
              <p:cNvSpPr>
                <a:spLocks noChangeArrowheads="1"/>
              </p:cNvSpPr>
              <p:nvPr/>
            </p:nvSpPr>
            <p:spPr bwMode="auto">
              <a:xfrm>
                <a:off x="2041" y="2426"/>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9005" name="Group 60"/>
              <p:cNvGrpSpPr>
                <a:grpSpLocks/>
              </p:cNvGrpSpPr>
              <p:nvPr/>
            </p:nvGrpSpPr>
            <p:grpSpPr bwMode="auto">
              <a:xfrm>
                <a:off x="2039" y="2173"/>
                <a:ext cx="194" cy="364"/>
                <a:chOff x="2039" y="2173"/>
                <a:chExt cx="194" cy="364"/>
              </a:xfrm>
            </p:grpSpPr>
            <p:sp>
              <p:nvSpPr>
                <p:cNvPr id="39006" name="Oval 61"/>
                <p:cNvSpPr>
                  <a:spLocks noChangeArrowheads="1"/>
                </p:cNvSpPr>
                <p:nvPr/>
              </p:nvSpPr>
              <p:spPr bwMode="auto">
                <a:xfrm>
                  <a:off x="2115" y="2173"/>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9007" name="Freeform 62"/>
                <p:cNvSpPr>
                  <a:spLocks/>
                </p:cNvSpPr>
                <p:nvPr/>
              </p:nvSpPr>
              <p:spPr bwMode="auto">
                <a:xfrm>
                  <a:off x="2039" y="2241"/>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8961" name="Group 63"/>
            <p:cNvGrpSpPr>
              <a:grpSpLocks/>
            </p:cNvGrpSpPr>
            <p:nvPr/>
          </p:nvGrpSpPr>
          <p:grpSpPr bwMode="auto">
            <a:xfrm>
              <a:off x="1772" y="2604"/>
              <a:ext cx="967" cy="448"/>
              <a:chOff x="1772" y="2604"/>
              <a:chExt cx="967" cy="448"/>
            </a:xfrm>
          </p:grpSpPr>
          <p:grpSp>
            <p:nvGrpSpPr>
              <p:cNvPr id="38981" name="Group 64"/>
              <p:cNvGrpSpPr>
                <a:grpSpLocks/>
              </p:cNvGrpSpPr>
              <p:nvPr/>
            </p:nvGrpSpPr>
            <p:grpSpPr bwMode="auto">
              <a:xfrm>
                <a:off x="1772" y="2604"/>
                <a:ext cx="305" cy="448"/>
                <a:chOff x="1772" y="2604"/>
                <a:chExt cx="305" cy="448"/>
              </a:xfrm>
            </p:grpSpPr>
            <p:grpSp>
              <p:nvGrpSpPr>
                <p:cNvPr id="38995" name="Group 65"/>
                <p:cNvGrpSpPr>
                  <a:grpSpLocks/>
                </p:cNvGrpSpPr>
                <p:nvPr/>
              </p:nvGrpSpPr>
              <p:grpSpPr bwMode="auto">
                <a:xfrm>
                  <a:off x="1772" y="2604"/>
                  <a:ext cx="305" cy="448"/>
                  <a:chOff x="1772" y="2604"/>
                  <a:chExt cx="305" cy="448"/>
                </a:xfrm>
              </p:grpSpPr>
              <p:sp>
                <p:nvSpPr>
                  <p:cNvPr id="38997" name="AutoShape 66"/>
                  <p:cNvSpPr>
                    <a:spLocks noChangeArrowheads="1"/>
                  </p:cNvSpPr>
                  <p:nvPr/>
                </p:nvSpPr>
                <p:spPr bwMode="auto">
                  <a:xfrm>
                    <a:off x="1772" y="2675"/>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8998" name="AutoShape 67"/>
                  <p:cNvSpPr>
                    <a:spLocks noChangeArrowheads="1"/>
                  </p:cNvSpPr>
                  <p:nvPr/>
                </p:nvSpPr>
                <p:spPr bwMode="auto">
                  <a:xfrm>
                    <a:off x="1842" y="2604"/>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8996" name="AutoShape 68"/>
                <p:cNvSpPr>
                  <a:spLocks noChangeArrowheads="1"/>
                </p:cNvSpPr>
                <p:nvPr/>
              </p:nvSpPr>
              <p:spPr bwMode="auto">
                <a:xfrm>
                  <a:off x="1834" y="2708"/>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8982" name="Group 69"/>
              <p:cNvGrpSpPr>
                <a:grpSpLocks/>
              </p:cNvGrpSpPr>
              <p:nvPr/>
            </p:nvGrpSpPr>
            <p:grpSpPr bwMode="auto">
              <a:xfrm>
                <a:off x="2073" y="2604"/>
                <a:ext cx="378" cy="448"/>
                <a:chOff x="2073" y="2604"/>
                <a:chExt cx="378" cy="448"/>
              </a:xfrm>
            </p:grpSpPr>
            <p:grpSp>
              <p:nvGrpSpPr>
                <p:cNvPr id="38990" name="Group 70"/>
                <p:cNvGrpSpPr>
                  <a:grpSpLocks/>
                </p:cNvGrpSpPr>
                <p:nvPr/>
              </p:nvGrpSpPr>
              <p:grpSpPr bwMode="auto">
                <a:xfrm>
                  <a:off x="2073" y="2604"/>
                  <a:ext cx="378" cy="448"/>
                  <a:chOff x="2073" y="2604"/>
                  <a:chExt cx="378" cy="448"/>
                </a:xfrm>
              </p:grpSpPr>
              <p:sp>
                <p:nvSpPr>
                  <p:cNvPr id="38993" name="AutoShape 71"/>
                  <p:cNvSpPr>
                    <a:spLocks noChangeArrowheads="1"/>
                  </p:cNvSpPr>
                  <p:nvPr/>
                </p:nvSpPr>
                <p:spPr bwMode="auto">
                  <a:xfrm>
                    <a:off x="2073" y="2675"/>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8994" name="AutoShape 72"/>
                  <p:cNvSpPr>
                    <a:spLocks noChangeArrowheads="1"/>
                  </p:cNvSpPr>
                  <p:nvPr/>
                </p:nvSpPr>
                <p:spPr bwMode="auto">
                  <a:xfrm>
                    <a:off x="2159" y="2604"/>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8991" name="Oval 73"/>
                <p:cNvSpPr>
                  <a:spLocks noChangeArrowheads="1"/>
                </p:cNvSpPr>
                <p:nvPr/>
              </p:nvSpPr>
              <p:spPr bwMode="auto">
                <a:xfrm>
                  <a:off x="2188" y="2640"/>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8992" name="AutoShape 74"/>
                <p:cNvSpPr>
                  <a:spLocks noChangeArrowheads="1"/>
                </p:cNvSpPr>
                <p:nvPr/>
              </p:nvSpPr>
              <p:spPr bwMode="auto">
                <a:xfrm>
                  <a:off x="2120" y="2850"/>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8983" name="Freeform 75"/>
              <p:cNvSpPr>
                <a:spLocks/>
              </p:cNvSpPr>
              <p:nvPr/>
            </p:nvSpPr>
            <p:spPr bwMode="auto">
              <a:xfrm>
                <a:off x="2637" y="2833"/>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8984" name="Rectangle 76"/>
              <p:cNvSpPr>
                <a:spLocks noChangeArrowheads="1"/>
              </p:cNvSpPr>
              <p:nvPr/>
            </p:nvSpPr>
            <p:spPr bwMode="auto">
              <a:xfrm>
                <a:off x="2633" y="2833"/>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8985" name="Rectangle 77"/>
              <p:cNvSpPr>
                <a:spLocks noChangeArrowheads="1"/>
              </p:cNvSpPr>
              <p:nvPr/>
            </p:nvSpPr>
            <p:spPr bwMode="auto">
              <a:xfrm>
                <a:off x="2640" y="2914"/>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8986" name="Rectangle 78"/>
              <p:cNvSpPr>
                <a:spLocks noChangeArrowheads="1"/>
              </p:cNvSpPr>
              <p:nvPr/>
            </p:nvSpPr>
            <p:spPr bwMode="auto">
              <a:xfrm>
                <a:off x="2457" y="2914"/>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8987" name="Group 79"/>
              <p:cNvGrpSpPr>
                <a:grpSpLocks/>
              </p:cNvGrpSpPr>
              <p:nvPr/>
            </p:nvGrpSpPr>
            <p:grpSpPr bwMode="auto">
              <a:xfrm>
                <a:off x="2455" y="2661"/>
                <a:ext cx="194" cy="364"/>
                <a:chOff x="2455" y="2661"/>
                <a:chExt cx="194" cy="364"/>
              </a:xfrm>
            </p:grpSpPr>
            <p:sp>
              <p:nvSpPr>
                <p:cNvPr id="38988" name="Oval 80"/>
                <p:cNvSpPr>
                  <a:spLocks noChangeArrowheads="1"/>
                </p:cNvSpPr>
                <p:nvPr/>
              </p:nvSpPr>
              <p:spPr bwMode="auto">
                <a:xfrm>
                  <a:off x="2531" y="2661"/>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8989" name="Freeform 81"/>
                <p:cNvSpPr>
                  <a:spLocks/>
                </p:cNvSpPr>
                <p:nvPr/>
              </p:nvSpPr>
              <p:spPr bwMode="auto">
                <a:xfrm>
                  <a:off x="2455" y="2729"/>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8962" name="Group 82"/>
            <p:cNvGrpSpPr>
              <a:grpSpLocks/>
            </p:cNvGrpSpPr>
            <p:nvPr/>
          </p:nvGrpSpPr>
          <p:grpSpPr bwMode="auto">
            <a:xfrm>
              <a:off x="2188" y="3052"/>
              <a:ext cx="967" cy="448"/>
              <a:chOff x="2188" y="3052"/>
              <a:chExt cx="967" cy="448"/>
            </a:xfrm>
          </p:grpSpPr>
          <p:grpSp>
            <p:nvGrpSpPr>
              <p:cNvPr id="38963" name="Group 83"/>
              <p:cNvGrpSpPr>
                <a:grpSpLocks/>
              </p:cNvGrpSpPr>
              <p:nvPr/>
            </p:nvGrpSpPr>
            <p:grpSpPr bwMode="auto">
              <a:xfrm>
                <a:off x="2188" y="3052"/>
                <a:ext cx="305" cy="448"/>
                <a:chOff x="2188" y="3052"/>
                <a:chExt cx="305" cy="448"/>
              </a:xfrm>
            </p:grpSpPr>
            <p:grpSp>
              <p:nvGrpSpPr>
                <p:cNvPr id="38977" name="Group 84"/>
                <p:cNvGrpSpPr>
                  <a:grpSpLocks/>
                </p:cNvGrpSpPr>
                <p:nvPr/>
              </p:nvGrpSpPr>
              <p:grpSpPr bwMode="auto">
                <a:xfrm>
                  <a:off x="2188" y="3052"/>
                  <a:ext cx="305" cy="448"/>
                  <a:chOff x="2188" y="3052"/>
                  <a:chExt cx="305" cy="448"/>
                </a:xfrm>
              </p:grpSpPr>
              <p:sp>
                <p:nvSpPr>
                  <p:cNvPr id="38979" name="AutoShape 85"/>
                  <p:cNvSpPr>
                    <a:spLocks noChangeArrowheads="1"/>
                  </p:cNvSpPr>
                  <p:nvPr/>
                </p:nvSpPr>
                <p:spPr bwMode="auto">
                  <a:xfrm>
                    <a:off x="2188" y="3123"/>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8980" name="AutoShape 86"/>
                  <p:cNvSpPr>
                    <a:spLocks noChangeArrowheads="1"/>
                  </p:cNvSpPr>
                  <p:nvPr/>
                </p:nvSpPr>
                <p:spPr bwMode="auto">
                  <a:xfrm>
                    <a:off x="2258" y="3052"/>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8978" name="AutoShape 87"/>
                <p:cNvSpPr>
                  <a:spLocks noChangeArrowheads="1"/>
                </p:cNvSpPr>
                <p:nvPr/>
              </p:nvSpPr>
              <p:spPr bwMode="auto">
                <a:xfrm>
                  <a:off x="2250" y="3156"/>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8964" name="Group 88"/>
              <p:cNvGrpSpPr>
                <a:grpSpLocks/>
              </p:cNvGrpSpPr>
              <p:nvPr/>
            </p:nvGrpSpPr>
            <p:grpSpPr bwMode="auto">
              <a:xfrm>
                <a:off x="2489" y="3052"/>
                <a:ext cx="378" cy="448"/>
                <a:chOff x="2489" y="3052"/>
                <a:chExt cx="378" cy="448"/>
              </a:xfrm>
            </p:grpSpPr>
            <p:grpSp>
              <p:nvGrpSpPr>
                <p:cNvPr id="38972" name="Group 89"/>
                <p:cNvGrpSpPr>
                  <a:grpSpLocks/>
                </p:cNvGrpSpPr>
                <p:nvPr/>
              </p:nvGrpSpPr>
              <p:grpSpPr bwMode="auto">
                <a:xfrm>
                  <a:off x="2489" y="3052"/>
                  <a:ext cx="378" cy="448"/>
                  <a:chOff x="2489" y="3052"/>
                  <a:chExt cx="378" cy="448"/>
                </a:xfrm>
              </p:grpSpPr>
              <p:sp>
                <p:nvSpPr>
                  <p:cNvPr id="38975" name="AutoShape 90"/>
                  <p:cNvSpPr>
                    <a:spLocks noChangeArrowheads="1"/>
                  </p:cNvSpPr>
                  <p:nvPr/>
                </p:nvSpPr>
                <p:spPr bwMode="auto">
                  <a:xfrm>
                    <a:off x="2489" y="3123"/>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8976" name="AutoShape 91"/>
                  <p:cNvSpPr>
                    <a:spLocks noChangeArrowheads="1"/>
                  </p:cNvSpPr>
                  <p:nvPr/>
                </p:nvSpPr>
                <p:spPr bwMode="auto">
                  <a:xfrm>
                    <a:off x="2575" y="3052"/>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8973" name="Oval 92"/>
                <p:cNvSpPr>
                  <a:spLocks noChangeArrowheads="1"/>
                </p:cNvSpPr>
                <p:nvPr/>
              </p:nvSpPr>
              <p:spPr bwMode="auto">
                <a:xfrm>
                  <a:off x="2604" y="3088"/>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8974" name="AutoShape 93"/>
                <p:cNvSpPr>
                  <a:spLocks noChangeArrowheads="1"/>
                </p:cNvSpPr>
                <p:nvPr/>
              </p:nvSpPr>
              <p:spPr bwMode="auto">
                <a:xfrm>
                  <a:off x="2536" y="3298"/>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8965" name="Freeform 94"/>
              <p:cNvSpPr>
                <a:spLocks/>
              </p:cNvSpPr>
              <p:nvPr/>
            </p:nvSpPr>
            <p:spPr bwMode="auto">
              <a:xfrm>
                <a:off x="3053" y="3281"/>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8966" name="Rectangle 95"/>
              <p:cNvSpPr>
                <a:spLocks noChangeArrowheads="1"/>
              </p:cNvSpPr>
              <p:nvPr/>
            </p:nvSpPr>
            <p:spPr bwMode="auto">
              <a:xfrm>
                <a:off x="3049" y="3281"/>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8967" name="Rectangle 96"/>
              <p:cNvSpPr>
                <a:spLocks noChangeArrowheads="1"/>
              </p:cNvSpPr>
              <p:nvPr/>
            </p:nvSpPr>
            <p:spPr bwMode="auto">
              <a:xfrm>
                <a:off x="3056" y="3362"/>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8968" name="Rectangle 97"/>
              <p:cNvSpPr>
                <a:spLocks noChangeArrowheads="1"/>
              </p:cNvSpPr>
              <p:nvPr/>
            </p:nvSpPr>
            <p:spPr bwMode="auto">
              <a:xfrm>
                <a:off x="2873" y="3362"/>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8969" name="Group 98"/>
              <p:cNvGrpSpPr>
                <a:grpSpLocks/>
              </p:cNvGrpSpPr>
              <p:nvPr/>
            </p:nvGrpSpPr>
            <p:grpSpPr bwMode="auto">
              <a:xfrm>
                <a:off x="2871" y="3109"/>
                <a:ext cx="194" cy="364"/>
                <a:chOff x="2871" y="3109"/>
                <a:chExt cx="194" cy="364"/>
              </a:xfrm>
            </p:grpSpPr>
            <p:sp>
              <p:nvSpPr>
                <p:cNvPr id="38970" name="Oval 99"/>
                <p:cNvSpPr>
                  <a:spLocks noChangeArrowheads="1"/>
                </p:cNvSpPr>
                <p:nvPr/>
              </p:nvSpPr>
              <p:spPr bwMode="auto">
                <a:xfrm>
                  <a:off x="2947" y="3109"/>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8971" name="Freeform 100"/>
                <p:cNvSpPr>
                  <a:spLocks/>
                </p:cNvSpPr>
                <p:nvPr/>
              </p:nvSpPr>
              <p:spPr bwMode="auto">
                <a:xfrm>
                  <a:off x="2871" y="3177"/>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sp>
        <p:nvSpPr>
          <p:cNvPr id="38929" name="Rectangle 101"/>
          <p:cNvSpPr>
            <a:spLocks noChangeArrowheads="1"/>
          </p:cNvSpPr>
          <p:nvPr/>
        </p:nvSpPr>
        <p:spPr bwMode="auto">
          <a:xfrm>
            <a:off x="0" y="2392363"/>
            <a:ext cx="358775" cy="28352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i="1"/>
              <a:t>T</a:t>
            </a:r>
          </a:p>
          <a:p>
            <a:pPr algn="ctr"/>
            <a:r>
              <a:rPr lang="en-US" sz="1800" i="1"/>
              <a:t>a</a:t>
            </a:r>
          </a:p>
          <a:p>
            <a:pPr algn="ctr"/>
            <a:r>
              <a:rPr lang="en-US" sz="1800" i="1"/>
              <a:t>s</a:t>
            </a:r>
          </a:p>
          <a:p>
            <a:pPr algn="ctr"/>
            <a:r>
              <a:rPr lang="en-US" sz="1800" i="1"/>
              <a:t>k</a:t>
            </a:r>
          </a:p>
          <a:p>
            <a:pPr algn="ctr"/>
            <a:endParaRPr lang="en-US" sz="1800" i="1"/>
          </a:p>
          <a:p>
            <a:pPr algn="ctr"/>
            <a:r>
              <a:rPr lang="en-US" sz="1800" i="1"/>
              <a:t>O</a:t>
            </a:r>
          </a:p>
          <a:p>
            <a:pPr algn="ctr"/>
            <a:r>
              <a:rPr lang="en-US" sz="1800" i="1"/>
              <a:t>r</a:t>
            </a:r>
          </a:p>
          <a:p>
            <a:pPr algn="ctr"/>
            <a:r>
              <a:rPr lang="en-US" sz="1800" i="1"/>
              <a:t>d</a:t>
            </a:r>
          </a:p>
          <a:p>
            <a:pPr algn="ctr"/>
            <a:r>
              <a:rPr lang="en-US" sz="1800" i="1"/>
              <a:t>e</a:t>
            </a:r>
          </a:p>
          <a:p>
            <a:pPr algn="ctr"/>
            <a:r>
              <a:rPr lang="en-US" sz="1800" i="1"/>
              <a:t>r</a:t>
            </a:r>
          </a:p>
        </p:txBody>
      </p:sp>
      <p:sp>
        <p:nvSpPr>
          <p:cNvPr id="38930" name="Line 102"/>
          <p:cNvSpPr>
            <a:spLocks noChangeShapeType="1"/>
          </p:cNvSpPr>
          <p:nvPr/>
        </p:nvSpPr>
        <p:spPr bwMode="auto">
          <a:xfrm>
            <a:off x="484188" y="2249488"/>
            <a:ext cx="0" cy="30353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grpSp>
        <p:nvGrpSpPr>
          <p:cNvPr id="38931" name="Group 103"/>
          <p:cNvGrpSpPr>
            <a:grpSpLocks/>
          </p:cNvGrpSpPr>
          <p:nvPr/>
        </p:nvGrpSpPr>
        <p:grpSpPr bwMode="auto">
          <a:xfrm>
            <a:off x="1327150" y="1843088"/>
            <a:ext cx="3568700" cy="630237"/>
            <a:chOff x="931" y="1292"/>
            <a:chExt cx="2248" cy="397"/>
          </a:xfrm>
        </p:grpSpPr>
        <p:sp>
          <p:nvSpPr>
            <p:cNvPr id="38932" name="Rectangle 104"/>
            <p:cNvSpPr>
              <a:spLocks noChangeArrowheads="1"/>
            </p:cNvSpPr>
            <p:nvPr/>
          </p:nvSpPr>
          <p:spPr bwMode="auto">
            <a:xfrm>
              <a:off x="931"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30</a:t>
              </a:r>
            </a:p>
          </p:txBody>
        </p:sp>
        <p:sp>
          <p:nvSpPr>
            <p:cNvPr id="38933" name="Line 105"/>
            <p:cNvSpPr>
              <a:spLocks noChangeShapeType="1"/>
            </p:cNvSpPr>
            <p:nvPr/>
          </p:nvSpPr>
          <p:spPr bwMode="auto">
            <a:xfrm>
              <a:off x="944"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8934" name="Line 106"/>
            <p:cNvSpPr>
              <a:spLocks noChangeShapeType="1"/>
            </p:cNvSpPr>
            <p:nvPr/>
          </p:nvSpPr>
          <p:spPr bwMode="auto">
            <a:xfrm>
              <a:off x="1264"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nvGrpSpPr>
            <p:cNvPr id="38935" name="Group 107"/>
            <p:cNvGrpSpPr>
              <a:grpSpLocks/>
            </p:cNvGrpSpPr>
            <p:nvPr/>
          </p:nvGrpSpPr>
          <p:grpSpPr bwMode="auto">
            <a:xfrm>
              <a:off x="1280" y="1292"/>
              <a:ext cx="384" cy="397"/>
              <a:chOff x="1280" y="1292"/>
              <a:chExt cx="384" cy="397"/>
            </a:xfrm>
          </p:grpSpPr>
          <p:sp>
            <p:nvSpPr>
              <p:cNvPr id="38956" name="Line 108"/>
              <p:cNvSpPr>
                <a:spLocks noChangeShapeType="1"/>
              </p:cNvSpPr>
              <p:nvPr/>
            </p:nvSpPr>
            <p:spPr bwMode="auto">
              <a:xfrm>
                <a:off x="1280"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8957" name="Rectangle 109"/>
              <p:cNvSpPr>
                <a:spLocks noChangeArrowheads="1"/>
              </p:cNvSpPr>
              <p:nvPr/>
            </p:nvSpPr>
            <p:spPr bwMode="auto">
              <a:xfrm>
                <a:off x="1299"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8958" name="Line 110"/>
              <p:cNvSpPr>
                <a:spLocks noChangeShapeType="1"/>
              </p:cNvSpPr>
              <p:nvPr/>
            </p:nvSpPr>
            <p:spPr bwMode="auto">
              <a:xfrm>
                <a:off x="1664"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grpSp>
          <p:nvGrpSpPr>
            <p:cNvPr id="38936" name="Group 111"/>
            <p:cNvGrpSpPr>
              <a:grpSpLocks/>
            </p:cNvGrpSpPr>
            <p:nvPr/>
          </p:nvGrpSpPr>
          <p:grpSpPr bwMode="auto">
            <a:xfrm>
              <a:off x="1688" y="1292"/>
              <a:ext cx="384" cy="397"/>
              <a:chOff x="1688" y="1292"/>
              <a:chExt cx="384" cy="397"/>
            </a:xfrm>
          </p:grpSpPr>
          <p:sp>
            <p:nvSpPr>
              <p:cNvPr id="38953" name="Line 112"/>
              <p:cNvSpPr>
                <a:spLocks noChangeShapeType="1"/>
              </p:cNvSpPr>
              <p:nvPr/>
            </p:nvSpPr>
            <p:spPr bwMode="auto">
              <a:xfrm>
                <a:off x="1688"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8954" name="Rectangle 113"/>
              <p:cNvSpPr>
                <a:spLocks noChangeArrowheads="1"/>
              </p:cNvSpPr>
              <p:nvPr/>
            </p:nvSpPr>
            <p:spPr bwMode="auto">
              <a:xfrm>
                <a:off x="1707"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8955" name="Line 114"/>
              <p:cNvSpPr>
                <a:spLocks noChangeShapeType="1"/>
              </p:cNvSpPr>
              <p:nvPr/>
            </p:nvSpPr>
            <p:spPr bwMode="auto">
              <a:xfrm>
                <a:off x="2072"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grpSp>
          <p:nvGrpSpPr>
            <p:cNvPr id="38937" name="Group 115"/>
            <p:cNvGrpSpPr>
              <a:grpSpLocks/>
            </p:cNvGrpSpPr>
            <p:nvPr/>
          </p:nvGrpSpPr>
          <p:grpSpPr bwMode="auto">
            <a:xfrm>
              <a:off x="2096" y="1292"/>
              <a:ext cx="384" cy="397"/>
              <a:chOff x="2096" y="1292"/>
              <a:chExt cx="384" cy="397"/>
            </a:xfrm>
          </p:grpSpPr>
          <p:sp>
            <p:nvSpPr>
              <p:cNvPr id="38950" name="Line 116"/>
              <p:cNvSpPr>
                <a:spLocks noChangeShapeType="1"/>
              </p:cNvSpPr>
              <p:nvPr/>
            </p:nvSpPr>
            <p:spPr bwMode="auto">
              <a:xfrm>
                <a:off x="2096"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8951" name="Rectangle 117"/>
              <p:cNvSpPr>
                <a:spLocks noChangeArrowheads="1"/>
              </p:cNvSpPr>
              <p:nvPr/>
            </p:nvSpPr>
            <p:spPr bwMode="auto">
              <a:xfrm>
                <a:off x="2115"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8952" name="Line 118"/>
              <p:cNvSpPr>
                <a:spLocks noChangeShapeType="1"/>
              </p:cNvSpPr>
              <p:nvPr/>
            </p:nvSpPr>
            <p:spPr bwMode="auto">
              <a:xfrm>
                <a:off x="2480"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38938" name="Line 119"/>
            <p:cNvSpPr>
              <a:spLocks noChangeShapeType="1"/>
            </p:cNvSpPr>
            <p:nvPr/>
          </p:nvSpPr>
          <p:spPr bwMode="auto">
            <a:xfrm>
              <a:off x="2504"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8939" name="Line 120"/>
            <p:cNvSpPr>
              <a:spLocks noChangeShapeType="1"/>
            </p:cNvSpPr>
            <p:nvPr/>
          </p:nvSpPr>
          <p:spPr bwMode="auto">
            <a:xfrm>
              <a:off x="2904"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sp>
          <p:nvSpPr>
            <p:cNvPr id="38940" name="Rectangle 121"/>
            <p:cNvSpPr>
              <a:spLocks noChangeArrowheads="1"/>
            </p:cNvSpPr>
            <p:nvPr/>
          </p:nvSpPr>
          <p:spPr bwMode="auto">
            <a:xfrm>
              <a:off x="2523"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8941" name="Rectangle 122"/>
            <p:cNvSpPr>
              <a:spLocks noChangeArrowheads="1"/>
            </p:cNvSpPr>
            <p:nvPr/>
          </p:nvSpPr>
          <p:spPr bwMode="auto">
            <a:xfrm>
              <a:off x="2851"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20</a:t>
              </a:r>
            </a:p>
          </p:txBody>
        </p:sp>
        <p:sp>
          <p:nvSpPr>
            <p:cNvPr id="38942" name="Line 123"/>
            <p:cNvSpPr>
              <a:spLocks noChangeShapeType="1"/>
            </p:cNvSpPr>
            <p:nvPr/>
          </p:nvSpPr>
          <p:spPr bwMode="auto">
            <a:xfrm>
              <a:off x="2888"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8943" name="Line 124"/>
            <p:cNvSpPr>
              <a:spLocks noChangeShapeType="1"/>
            </p:cNvSpPr>
            <p:nvPr/>
          </p:nvSpPr>
          <p:spPr bwMode="auto">
            <a:xfrm>
              <a:off x="3144"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8944" name="Line 125"/>
            <p:cNvSpPr>
              <a:spLocks noChangeShapeType="1"/>
            </p:cNvSpPr>
            <p:nvPr/>
          </p:nvSpPr>
          <p:spPr bwMode="auto">
            <a:xfrm>
              <a:off x="1352"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8945" name="Line 126"/>
            <p:cNvSpPr>
              <a:spLocks noChangeShapeType="1"/>
            </p:cNvSpPr>
            <p:nvPr/>
          </p:nvSpPr>
          <p:spPr bwMode="auto">
            <a:xfrm>
              <a:off x="1760"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8946" name="Line 127"/>
            <p:cNvSpPr>
              <a:spLocks noChangeShapeType="1"/>
            </p:cNvSpPr>
            <p:nvPr/>
          </p:nvSpPr>
          <p:spPr bwMode="auto">
            <a:xfrm>
              <a:off x="2168"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8947" name="Line 128"/>
            <p:cNvSpPr>
              <a:spLocks noChangeShapeType="1"/>
            </p:cNvSpPr>
            <p:nvPr/>
          </p:nvSpPr>
          <p:spPr bwMode="auto">
            <a:xfrm>
              <a:off x="1688"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sp>
          <p:nvSpPr>
            <p:cNvPr id="38948" name="Line 129"/>
            <p:cNvSpPr>
              <a:spLocks noChangeShapeType="1"/>
            </p:cNvSpPr>
            <p:nvPr/>
          </p:nvSpPr>
          <p:spPr bwMode="auto">
            <a:xfrm>
              <a:off x="2096"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sp>
          <p:nvSpPr>
            <p:cNvPr id="38949" name="Line 130"/>
            <p:cNvSpPr>
              <a:spLocks noChangeShapeType="1"/>
            </p:cNvSpPr>
            <p:nvPr/>
          </p:nvSpPr>
          <p:spPr bwMode="auto">
            <a:xfrm>
              <a:off x="2504"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grpSp>
      <p:sp>
        <p:nvSpPr>
          <p:cNvPr id="2" name="Slide Number Placeholder 1"/>
          <p:cNvSpPr>
            <a:spLocks noGrp="1"/>
          </p:cNvSpPr>
          <p:nvPr>
            <p:ph type="sldNum" sz="quarter" idx="4"/>
          </p:nvPr>
        </p:nvSpPr>
        <p:spPr/>
        <p:txBody>
          <a:bodyPr/>
          <a:lstStyle/>
          <a:p>
            <a:fld id="{CC2976BA-A1E0-3948-A6B4-B5BB26B47A07}" type="slidenum">
              <a:rPr lang="en-US" smtClean="0"/>
              <a:t>4</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2" name="Group 2"/>
          <p:cNvGrpSpPr>
            <a:grpSpLocks/>
          </p:cNvGrpSpPr>
          <p:nvPr/>
        </p:nvGrpSpPr>
        <p:grpSpPr bwMode="auto">
          <a:xfrm>
            <a:off x="1447800" y="5915025"/>
            <a:ext cx="6313488" cy="942975"/>
            <a:chOff x="1571" y="1820"/>
            <a:chExt cx="3977" cy="594"/>
          </a:xfrm>
        </p:grpSpPr>
        <p:sp>
          <p:nvSpPr>
            <p:cNvPr id="41023" name="Rectangle 3"/>
            <p:cNvSpPr>
              <a:spLocks noChangeArrowheads="1"/>
            </p:cNvSpPr>
            <p:nvPr/>
          </p:nvSpPr>
          <p:spPr bwMode="auto">
            <a:xfrm>
              <a:off x="1640" y="2024"/>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41024" name="Group 4"/>
            <p:cNvGrpSpPr>
              <a:grpSpLocks/>
            </p:cNvGrpSpPr>
            <p:nvPr/>
          </p:nvGrpSpPr>
          <p:grpSpPr bwMode="auto">
            <a:xfrm>
              <a:off x="1636" y="2012"/>
              <a:ext cx="664" cy="210"/>
              <a:chOff x="1636" y="2012"/>
              <a:chExt cx="664" cy="210"/>
            </a:xfrm>
          </p:grpSpPr>
          <p:sp>
            <p:nvSpPr>
              <p:cNvPr id="41032" name="Rectangle 5"/>
              <p:cNvSpPr>
                <a:spLocks noChangeArrowheads="1"/>
              </p:cNvSpPr>
              <p:nvPr/>
            </p:nvSpPr>
            <p:spPr bwMode="auto">
              <a:xfrm>
                <a:off x="1636" y="2020"/>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33" name="Rectangle 6"/>
              <p:cNvSpPr>
                <a:spLocks noChangeArrowheads="1"/>
              </p:cNvSpPr>
              <p:nvPr/>
            </p:nvSpPr>
            <p:spPr bwMode="auto">
              <a:xfrm>
                <a:off x="1829" y="2012"/>
                <a:ext cx="27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op</a:t>
                </a:r>
              </a:p>
            </p:txBody>
          </p:sp>
        </p:grpSp>
        <p:sp>
          <p:nvSpPr>
            <p:cNvPr id="41025" name="Rectangle 7"/>
            <p:cNvSpPr>
              <a:spLocks noChangeArrowheads="1"/>
            </p:cNvSpPr>
            <p:nvPr/>
          </p:nvSpPr>
          <p:spPr bwMode="auto">
            <a:xfrm>
              <a:off x="2308" y="2020"/>
              <a:ext cx="316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26" name="Rectangle 8"/>
            <p:cNvSpPr>
              <a:spLocks noChangeArrowheads="1"/>
            </p:cNvSpPr>
            <p:nvPr/>
          </p:nvSpPr>
          <p:spPr bwMode="auto">
            <a:xfrm>
              <a:off x="3310" y="2012"/>
              <a:ext cx="99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target address</a:t>
              </a:r>
            </a:p>
          </p:txBody>
        </p:sp>
        <p:sp>
          <p:nvSpPr>
            <p:cNvPr id="41027" name="Rectangle 9"/>
            <p:cNvSpPr>
              <a:spLocks noChangeArrowheads="1"/>
            </p:cNvSpPr>
            <p:nvPr/>
          </p:nvSpPr>
          <p:spPr bwMode="auto">
            <a:xfrm>
              <a:off x="5363" y="1820"/>
              <a:ext cx="18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0</a:t>
              </a:r>
            </a:p>
          </p:txBody>
        </p:sp>
        <p:sp>
          <p:nvSpPr>
            <p:cNvPr id="41028" name="Rectangle 10"/>
            <p:cNvSpPr>
              <a:spLocks noChangeArrowheads="1"/>
            </p:cNvSpPr>
            <p:nvPr/>
          </p:nvSpPr>
          <p:spPr bwMode="auto">
            <a:xfrm>
              <a:off x="2099" y="1820"/>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26</a:t>
              </a:r>
            </a:p>
          </p:txBody>
        </p:sp>
        <p:sp>
          <p:nvSpPr>
            <p:cNvPr id="41029" name="Rectangle 11"/>
            <p:cNvSpPr>
              <a:spLocks noChangeArrowheads="1"/>
            </p:cNvSpPr>
            <p:nvPr/>
          </p:nvSpPr>
          <p:spPr bwMode="auto">
            <a:xfrm>
              <a:off x="1571" y="1820"/>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31</a:t>
              </a:r>
            </a:p>
          </p:txBody>
        </p:sp>
        <p:sp>
          <p:nvSpPr>
            <p:cNvPr id="41030" name="Rectangle 12"/>
            <p:cNvSpPr>
              <a:spLocks noChangeArrowheads="1"/>
            </p:cNvSpPr>
            <p:nvPr/>
          </p:nvSpPr>
          <p:spPr bwMode="auto">
            <a:xfrm>
              <a:off x="1811" y="2204"/>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6 bits</a:t>
              </a:r>
            </a:p>
          </p:txBody>
        </p:sp>
        <p:sp>
          <p:nvSpPr>
            <p:cNvPr id="41031" name="Rectangle 13"/>
            <p:cNvSpPr>
              <a:spLocks noChangeArrowheads="1"/>
            </p:cNvSpPr>
            <p:nvPr/>
          </p:nvSpPr>
          <p:spPr bwMode="auto">
            <a:xfrm>
              <a:off x="3587" y="2204"/>
              <a:ext cx="49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26 bits</a:t>
              </a:r>
            </a:p>
          </p:txBody>
        </p:sp>
      </p:grpSp>
      <p:grpSp>
        <p:nvGrpSpPr>
          <p:cNvPr id="40963" name="Group 14"/>
          <p:cNvGrpSpPr>
            <a:grpSpLocks/>
          </p:cNvGrpSpPr>
          <p:nvPr/>
        </p:nvGrpSpPr>
        <p:grpSpPr bwMode="auto">
          <a:xfrm>
            <a:off x="1447800" y="4238625"/>
            <a:ext cx="6313488" cy="942975"/>
            <a:chOff x="1571" y="764"/>
            <a:chExt cx="3977" cy="594"/>
          </a:xfrm>
        </p:grpSpPr>
        <p:grpSp>
          <p:nvGrpSpPr>
            <p:cNvPr id="40988" name="Group 15"/>
            <p:cNvGrpSpPr>
              <a:grpSpLocks/>
            </p:cNvGrpSpPr>
            <p:nvPr/>
          </p:nvGrpSpPr>
          <p:grpSpPr bwMode="auto">
            <a:xfrm>
              <a:off x="1571" y="764"/>
              <a:ext cx="3977" cy="402"/>
              <a:chOff x="1571" y="764"/>
              <a:chExt cx="3977" cy="402"/>
            </a:xfrm>
          </p:grpSpPr>
          <p:grpSp>
            <p:nvGrpSpPr>
              <p:cNvPr id="40995" name="Group 16"/>
              <p:cNvGrpSpPr>
                <a:grpSpLocks/>
              </p:cNvGrpSpPr>
              <p:nvPr/>
            </p:nvGrpSpPr>
            <p:grpSpPr bwMode="auto">
              <a:xfrm>
                <a:off x="1636" y="956"/>
                <a:ext cx="3832" cy="210"/>
                <a:chOff x="1636" y="956"/>
                <a:chExt cx="3832" cy="210"/>
              </a:xfrm>
            </p:grpSpPr>
            <p:sp>
              <p:nvSpPr>
                <p:cNvPr id="41003" name="Rectangle 17"/>
                <p:cNvSpPr>
                  <a:spLocks noChangeArrowheads="1"/>
                </p:cNvSpPr>
                <p:nvPr/>
              </p:nvSpPr>
              <p:spPr bwMode="auto">
                <a:xfrm>
                  <a:off x="1640" y="968"/>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41004" name="Group 18"/>
                <p:cNvGrpSpPr>
                  <a:grpSpLocks/>
                </p:cNvGrpSpPr>
                <p:nvPr/>
              </p:nvGrpSpPr>
              <p:grpSpPr bwMode="auto">
                <a:xfrm>
                  <a:off x="1636" y="956"/>
                  <a:ext cx="3832" cy="210"/>
                  <a:chOff x="1636" y="956"/>
                  <a:chExt cx="3832" cy="210"/>
                </a:xfrm>
              </p:grpSpPr>
              <p:grpSp>
                <p:nvGrpSpPr>
                  <p:cNvPr id="41005" name="Group 19"/>
                  <p:cNvGrpSpPr>
                    <a:grpSpLocks/>
                  </p:cNvGrpSpPr>
                  <p:nvPr/>
                </p:nvGrpSpPr>
                <p:grpSpPr bwMode="auto">
                  <a:xfrm>
                    <a:off x="1636" y="956"/>
                    <a:ext cx="664" cy="210"/>
                    <a:chOff x="1636" y="956"/>
                    <a:chExt cx="664" cy="210"/>
                  </a:xfrm>
                </p:grpSpPr>
                <p:sp>
                  <p:nvSpPr>
                    <p:cNvPr id="41021" name="Rectangle 20"/>
                    <p:cNvSpPr>
                      <a:spLocks noChangeArrowheads="1"/>
                    </p:cNvSpPr>
                    <p:nvPr/>
                  </p:nvSpPr>
                  <p:spPr bwMode="auto">
                    <a:xfrm>
                      <a:off x="1636" y="964"/>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22" name="Rectangle 21"/>
                    <p:cNvSpPr>
                      <a:spLocks noChangeArrowheads="1"/>
                    </p:cNvSpPr>
                    <p:nvPr/>
                  </p:nvSpPr>
                  <p:spPr bwMode="auto">
                    <a:xfrm>
                      <a:off x="1829" y="956"/>
                      <a:ext cx="27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op</a:t>
                      </a:r>
                    </a:p>
                  </p:txBody>
                </p:sp>
              </p:grpSp>
              <p:grpSp>
                <p:nvGrpSpPr>
                  <p:cNvPr id="41006" name="Group 22"/>
                  <p:cNvGrpSpPr>
                    <a:grpSpLocks/>
                  </p:cNvGrpSpPr>
                  <p:nvPr/>
                </p:nvGrpSpPr>
                <p:grpSpPr bwMode="auto">
                  <a:xfrm>
                    <a:off x="2308" y="956"/>
                    <a:ext cx="616" cy="210"/>
                    <a:chOff x="2308" y="956"/>
                    <a:chExt cx="616" cy="210"/>
                  </a:xfrm>
                </p:grpSpPr>
                <p:sp>
                  <p:nvSpPr>
                    <p:cNvPr id="41019" name="Rectangle 23"/>
                    <p:cNvSpPr>
                      <a:spLocks noChangeArrowheads="1"/>
                    </p:cNvSpPr>
                    <p:nvPr/>
                  </p:nvSpPr>
                  <p:spPr bwMode="auto">
                    <a:xfrm>
                      <a:off x="2308" y="964"/>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20" name="Rectangle 24"/>
                    <p:cNvSpPr>
                      <a:spLocks noChangeArrowheads="1"/>
                    </p:cNvSpPr>
                    <p:nvPr/>
                  </p:nvSpPr>
                  <p:spPr bwMode="auto">
                    <a:xfrm>
                      <a:off x="2483" y="956"/>
                      <a:ext cx="23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rs</a:t>
                      </a:r>
                    </a:p>
                  </p:txBody>
                </p:sp>
              </p:grpSp>
              <p:grpSp>
                <p:nvGrpSpPr>
                  <p:cNvPr id="41007" name="Group 25"/>
                  <p:cNvGrpSpPr>
                    <a:grpSpLocks/>
                  </p:cNvGrpSpPr>
                  <p:nvPr/>
                </p:nvGrpSpPr>
                <p:grpSpPr bwMode="auto">
                  <a:xfrm>
                    <a:off x="2932" y="956"/>
                    <a:ext cx="616" cy="210"/>
                    <a:chOff x="2932" y="956"/>
                    <a:chExt cx="616" cy="210"/>
                  </a:xfrm>
                </p:grpSpPr>
                <p:sp>
                  <p:nvSpPr>
                    <p:cNvPr id="41017" name="Rectangle 26"/>
                    <p:cNvSpPr>
                      <a:spLocks noChangeArrowheads="1"/>
                    </p:cNvSpPr>
                    <p:nvPr/>
                  </p:nvSpPr>
                  <p:spPr bwMode="auto">
                    <a:xfrm>
                      <a:off x="2932" y="964"/>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18" name="Rectangle 27"/>
                    <p:cNvSpPr>
                      <a:spLocks noChangeArrowheads="1"/>
                    </p:cNvSpPr>
                    <p:nvPr/>
                  </p:nvSpPr>
                  <p:spPr bwMode="auto">
                    <a:xfrm>
                      <a:off x="3107" y="956"/>
                      <a:ext cx="20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rt</a:t>
                      </a:r>
                    </a:p>
                  </p:txBody>
                </p:sp>
              </p:grpSp>
              <p:grpSp>
                <p:nvGrpSpPr>
                  <p:cNvPr id="41008" name="Group 28"/>
                  <p:cNvGrpSpPr>
                    <a:grpSpLocks/>
                  </p:cNvGrpSpPr>
                  <p:nvPr/>
                </p:nvGrpSpPr>
                <p:grpSpPr bwMode="auto">
                  <a:xfrm>
                    <a:off x="3556" y="956"/>
                    <a:ext cx="616" cy="210"/>
                    <a:chOff x="3556" y="956"/>
                    <a:chExt cx="616" cy="210"/>
                  </a:xfrm>
                </p:grpSpPr>
                <p:sp>
                  <p:nvSpPr>
                    <p:cNvPr id="41015" name="Rectangle 29"/>
                    <p:cNvSpPr>
                      <a:spLocks noChangeArrowheads="1"/>
                    </p:cNvSpPr>
                    <p:nvPr/>
                  </p:nvSpPr>
                  <p:spPr bwMode="auto">
                    <a:xfrm>
                      <a:off x="3556" y="964"/>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16" name="Rectangle 30"/>
                    <p:cNvSpPr>
                      <a:spLocks noChangeArrowheads="1"/>
                    </p:cNvSpPr>
                    <p:nvPr/>
                  </p:nvSpPr>
                  <p:spPr bwMode="auto">
                    <a:xfrm>
                      <a:off x="3731" y="956"/>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rd</a:t>
                      </a:r>
                    </a:p>
                  </p:txBody>
                </p:sp>
              </p:grpSp>
              <p:grpSp>
                <p:nvGrpSpPr>
                  <p:cNvPr id="41009" name="Group 31"/>
                  <p:cNvGrpSpPr>
                    <a:grpSpLocks/>
                  </p:cNvGrpSpPr>
                  <p:nvPr/>
                </p:nvGrpSpPr>
                <p:grpSpPr bwMode="auto">
                  <a:xfrm>
                    <a:off x="4180" y="956"/>
                    <a:ext cx="616" cy="210"/>
                    <a:chOff x="4180" y="956"/>
                    <a:chExt cx="616" cy="210"/>
                  </a:xfrm>
                </p:grpSpPr>
                <p:sp>
                  <p:nvSpPr>
                    <p:cNvPr id="41013" name="Rectangle 32"/>
                    <p:cNvSpPr>
                      <a:spLocks noChangeArrowheads="1"/>
                    </p:cNvSpPr>
                    <p:nvPr/>
                  </p:nvSpPr>
                  <p:spPr bwMode="auto">
                    <a:xfrm>
                      <a:off x="4180" y="964"/>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14" name="Rectangle 33"/>
                    <p:cNvSpPr>
                      <a:spLocks noChangeArrowheads="1"/>
                    </p:cNvSpPr>
                    <p:nvPr/>
                  </p:nvSpPr>
                  <p:spPr bwMode="auto">
                    <a:xfrm>
                      <a:off x="4259" y="956"/>
                      <a:ext cx="49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shamt</a:t>
                      </a:r>
                    </a:p>
                  </p:txBody>
                </p:sp>
              </p:grpSp>
              <p:grpSp>
                <p:nvGrpSpPr>
                  <p:cNvPr id="41010" name="Group 34"/>
                  <p:cNvGrpSpPr>
                    <a:grpSpLocks/>
                  </p:cNvGrpSpPr>
                  <p:nvPr/>
                </p:nvGrpSpPr>
                <p:grpSpPr bwMode="auto">
                  <a:xfrm>
                    <a:off x="4804" y="956"/>
                    <a:ext cx="664" cy="210"/>
                    <a:chOff x="4804" y="956"/>
                    <a:chExt cx="664" cy="210"/>
                  </a:xfrm>
                </p:grpSpPr>
                <p:sp>
                  <p:nvSpPr>
                    <p:cNvPr id="41011" name="Rectangle 35"/>
                    <p:cNvSpPr>
                      <a:spLocks noChangeArrowheads="1"/>
                    </p:cNvSpPr>
                    <p:nvPr/>
                  </p:nvSpPr>
                  <p:spPr bwMode="auto">
                    <a:xfrm>
                      <a:off x="4804" y="964"/>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12" name="Rectangle 36"/>
                    <p:cNvSpPr>
                      <a:spLocks noChangeArrowheads="1"/>
                    </p:cNvSpPr>
                    <p:nvPr/>
                  </p:nvSpPr>
                  <p:spPr bwMode="auto">
                    <a:xfrm>
                      <a:off x="4997" y="956"/>
                      <a:ext cx="42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funct</a:t>
                      </a:r>
                    </a:p>
                  </p:txBody>
                </p:sp>
              </p:grpSp>
            </p:grpSp>
          </p:grpSp>
          <p:sp>
            <p:nvSpPr>
              <p:cNvPr id="40996" name="Rectangle 37"/>
              <p:cNvSpPr>
                <a:spLocks noChangeArrowheads="1"/>
              </p:cNvSpPr>
              <p:nvPr/>
            </p:nvSpPr>
            <p:spPr bwMode="auto">
              <a:xfrm>
                <a:off x="5363" y="764"/>
                <a:ext cx="18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0</a:t>
                </a:r>
              </a:p>
            </p:txBody>
          </p:sp>
          <p:sp>
            <p:nvSpPr>
              <p:cNvPr id="40997" name="Rectangle 38"/>
              <p:cNvSpPr>
                <a:spLocks noChangeArrowheads="1"/>
              </p:cNvSpPr>
              <p:nvPr/>
            </p:nvSpPr>
            <p:spPr bwMode="auto">
              <a:xfrm>
                <a:off x="4643" y="764"/>
                <a:ext cx="18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6</a:t>
                </a:r>
              </a:p>
            </p:txBody>
          </p:sp>
          <p:sp>
            <p:nvSpPr>
              <p:cNvPr id="40998" name="Rectangle 39"/>
              <p:cNvSpPr>
                <a:spLocks noChangeArrowheads="1"/>
              </p:cNvSpPr>
              <p:nvPr/>
            </p:nvSpPr>
            <p:spPr bwMode="auto">
              <a:xfrm>
                <a:off x="3971" y="764"/>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11</a:t>
                </a:r>
              </a:p>
            </p:txBody>
          </p:sp>
          <p:sp>
            <p:nvSpPr>
              <p:cNvPr id="40999" name="Rectangle 40"/>
              <p:cNvSpPr>
                <a:spLocks noChangeArrowheads="1"/>
              </p:cNvSpPr>
              <p:nvPr/>
            </p:nvSpPr>
            <p:spPr bwMode="auto">
              <a:xfrm>
                <a:off x="3347" y="764"/>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16</a:t>
                </a:r>
              </a:p>
            </p:txBody>
          </p:sp>
          <p:sp>
            <p:nvSpPr>
              <p:cNvPr id="41000" name="Rectangle 41"/>
              <p:cNvSpPr>
                <a:spLocks noChangeArrowheads="1"/>
              </p:cNvSpPr>
              <p:nvPr/>
            </p:nvSpPr>
            <p:spPr bwMode="auto">
              <a:xfrm>
                <a:off x="2723" y="764"/>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21</a:t>
                </a:r>
              </a:p>
            </p:txBody>
          </p:sp>
          <p:sp>
            <p:nvSpPr>
              <p:cNvPr id="41001" name="Rectangle 42"/>
              <p:cNvSpPr>
                <a:spLocks noChangeArrowheads="1"/>
              </p:cNvSpPr>
              <p:nvPr/>
            </p:nvSpPr>
            <p:spPr bwMode="auto">
              <a:xfrm>
                <a:off x="2099" y="764"/>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26</a:t>
                </a:r>
              </a:p>
            </p:txBody>
          </p:sp>
          <p:sp>
            <p:nvSpPr>
              <p:cNvPr id="41002" name="Rectangle 43"/>
              <p:cNvSpPr>
                <a:spLocks noChangeArrowheads="1"/>
              </p:cNvSpPr>
              <p:nvPr/>
            </p:nvSpPr>
            <p:spPr bwMode="auto">
              <a:xfrm>
                <a:off x="1571" y="764"/>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31</a:t>
                </a:r>
              </a:p>
            </p:txBody>
          </p:sp>
        </p:grpSp>
        <p:sp>
          <p:nvSpPr>
            <p:cNvPr id="40989" name="Rectangle 44"/>
            <p:cNvSpPr>
              <a:spLocks noChangeArrowheads="1"/>
            </p:cNvSpPr>
            <p:nvPr/>
          </p:nvSpPr>
          <p:spPr bwMode="auto">
            <a:xfrm>
              <a:off x="1811" y="1148"/>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6 bits</a:t>
              </a:r>
            </a:p>
          </p:txBody>
        </p:sp>
        <p:sp>
          <p:nvSpPr>
            <p:cNvPr id="40990" name="Rectangle 45"/>
            <p:cNvSpPr>
              <a:spLocks noChangeArrowheads="1"/>
            </p:cNvSpPr>
            <p:nvPr/>
          </p:nvSpPr>
          <p:spPr bwMode="auto">
            <a:xfrm>
              <a:off x="4979" y="1148"/>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6 bits</a:t>
              </a:r>
            </a:p>
          </p:txBody>
        </p:sp>
        <p:sp>
          <p:nvSpPr>
            <p:cNvPr id="40991" name="Rectangle 46"/>
            <p:cNvSpPr>
              <a:spLocks noChangeArrowheads="1"/>
            </p:cNvSpPr>
            <p:nvPr/>
          </p:nvSpPr>
          <p:spPr bwMode="auto">
            <a:xfrm>
              <a:off x="4307" y="1148"/>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5 bits</a:t>
              </a:r>
            </a:p>
          </p:txBody>
        </p:sp>
        <p:sp>
          <p:nvSpPr>
            <p:cNvPr id="40992" name="Rectangle 47"/>
            <p:cNvSpPr>
              <a:spLocks noChangeArrowheads="1"/>
            </p:cNvSpPr>
            <p:nvPr/>
          </p:nvSpPr>
          <p:spPr bwMode="auto">
            <a:xfrm>
              <a:off x="3683" y="1148"/>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5 bits</a:t>
              </a:r>
            </a:p>
          </p:txBody>
        </p:sp>
        <p:sp>
          <p:nvSpPr>
            <p:cNvPr id="40993" name="Rectangle 48"/>
            <p:cNvSpPr>
              <a:spLocks noChangeArrowheads="1"/>
            </p:cNvSpPr>
            <p:nvPr/>
          </p:nvSpPr>
          <p:spPr bwMode="auto">
            <a:xfrm>
              <a:off x="3059" y="1148"/>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5 bits</a:t>
              </a:r>
            </a:p>
          </p:txBody>
        </p:sp>
        <p:sp>
          <p:nvSpPr>
            <p:cNvPr id="40994" name="Rectangle 49"/>
            <p:cNvSpPr>
              <a:spLocks noChangeArrowheads="1"/>
            </p:cNvSpPr>
            <p:nvPr/>
          </p:nvSpPr>
          <p:spPr bwMode="auto">
            <a:xfrm>
              <a:off x="2435" y="1148"/>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5 bits</a:t>
              </a:r>
            </a:p>
          </p:txBody>
        </p:sp>
      </p:grpSp>
      <p:grpSp>
        <p:nvGrpSpPr>
          <p:cNvPr id="40964" name="Group 50"/>
          <p:cNvGrpSpPr>
            <a:grpSpLocks/>
          </p:cNvGrpSpPr>
          <p:nvPr/>
        </p:nvGrpSpPr>
        <p:grpSpPr bwMode="auto">
          <a:xfrm>
            <a:off x="1447800" y="5076825"/>
            <a:ext cx="6313488" cy="942975"/>
            <a:chOff x="1571" y="1292"/>
            <a:chExt cx="3977" cy="594"/>
          </a:xfrm>
        </p:grpSpPr>
        <p:sp>
          <p:nvSpPr>
            <p:cNvPr id="40967" name="Rectangle 51"/>
            <p:cNvSpPr>
              <a:spLocks noChangeArrowheads="1"/>
            </p:cNvSpPr>
            <p:nvPr/>
          </p:nvSpPr>
          <p:spPr bwMode="auto">
            <a:xfrm>
              <a:off x="1640" y="1496"/>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40968" name="Group 52"/>
            <p:cNvGrpSpPr>
              <a:grpSpLocks/>
            </p:cNvGrpSpPr>
            <p:nvPr/>
          </p:nvGrpSpPr>
          <p:grpSpPr bwMode="auto">
            <a:xfrm>
              <a:off x="1636" y="1484"/>
              <a:ext cx="664" cy="210"/>
              <a:chOff x="1636" y="1484"/>
              <a:chExt cx="664" cy="210"/>
            </a:xfrm>
          </p:grpSpPr>
          <p:sp>
            <p:nvSpPr>
              <p:cNvPr id="40986" name="Rectangle 53"/>
              <p:cNvSpPr>
                <a:spLocks noChangeArrowheads="1"/>
              </p:cNvSpPr>
              <p:nvPr/>
            </p:nvSpPr>
            <p:spPr bwMode="auto">
              <a:xfrm>
                <a:off x="1636" y="1492"/>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0987" name="Rectangle 54"/>
              <p:cNvSpPr>
                <a:spLocks noChangeArrowheads="1"/>
              </p:cNvSpPr>
              <p:nvPr/>
            </p:nvSpPr>
            <p:spPr bwMode="auto">
              <a:xfrm>
                <a:off x="1829" y="1484"/>
                <a:ext cx="27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op</a:t>
                </a:r>
              </a:p>
            </p:txBody>
          </p:sp>
        </p:grpSp>
        <p:grpSp>
          <p:nvGrpSpPr>
            <p:cNvPr id="40969" name="Group 55"/>
            <p:cNvGrpSpPr>
              <a:grpSpLocks/>
            </p:cNvGrpSpPr>
            <p:nvPr/>
          </p:nvGrpSpPr>
          <p:grpSpPr bwMode="auto">
            <a:xfrm>
              <a:off x="2308" y="1484"/>
              <a:ext cx="616" cy="210"/>
              <a:chOff x="2308" y="1484"/>
              <a:chExt cx="616" cy="210"/>
            </a:xfrm>
          </p:grpSpPr>
          <p:sp>
            <p:nvSpPr>
              <p:cNvPr id="40984" name="Rectangle 56"/>
              <p:cNvSpPr>
                <a:spLocks noChangeArrowheads="1"/>
              </p:cNvSpPr>
              <p:nvPr/>
            </p:nvSpPr>
            <p:spPr bwMode="auto">
              <a:xfrm>
                <a:off x="2308" y="1492"/>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0985" name="Rectangle 57"/>
              <p:cNvSpPr>
                <a:spLocks noChangeArrowheads="1"/>
              </p:cNvSpPr>
              <p:nvPr/>
            </p:nvSpPr>
            <p:spPr bwMode="auto">
              <a:xfrm>
                <a:off x="2483" y="1484"/>
                <a:ext cx="23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rs</a:t>
                </a:r>
              </a:p>
            </p:txBody>
          </p:sp>
        </p:grpSp>
        <p:grpSp>
          <p:nvGrpSpPr>
            <p:cNvPr id="40970" name="Group 58"/>
            <p:cNvGrpSpPr>
              <a:grpSpLocks/>
            </p:cNvGrpSpPr>
            <p:nvPr/>
          </p:nvGrpSpPr>
          <p:grpSpPr bwMode="auto">
            <a:xfrm>
              <a:off x="2932" y="1484"/>
              <a:ext cx="616" cy="210"/>
              <a:chOff x="2932" y="1484"/>
              <a:chExt cx="616" cy="210"/>
            </a:xfrm>
          </p:grpSpPr>
          <p:sp>
            <p:nvSpPr>
              <p:cNvPr id="40982" name="Rectangle 59"/>
              <p:cNvSpPr>
                <a:spLocks noChangeArrowheads="1"/>
              </p:cNvSpPr>
              <p:nvPr/>
            </p:nvSpPr>
            <p:spPr bwMode="auto">
              <a:xfrm>
                <a:off x="2932" y="1492"/>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0983" name="Rectangle 60"/>
              <p:cNvSpPr>
                <a:spLocks noChangeArrowheads="1"/>
              </p:cNvSpPr>
              <p:nvPr/>
            </p:nvSpPr>
            <p:spPr bwMode="auto">
              <a:xfrm>
                <a:off x="3107" y="1484"/>
                <a:ext cx="20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rt</a:t>
                </a:r>
              </a:p>
            </p:txBody>
          </p:sp>
        </p:grpSp>
        <p:sp>
          <p:nvSpPr>
            <p:cNvPr id="40971" name="Rectangle 61"/>
            <p:cNvSpPr>
              <a:spLocks noChangeArrowheads="1"/>
            </p:cNvSpPr>
            <p:nvPr/>
          </p:nvSpPr>
          <p:spPr bwMode="auto">
            <a:xfrm>
              <a:off x="3556" y="1492"/>
              <a:ext cx="1912"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0972" name="Rectangle 62"/>
            <p:cNvSpPr>
              <a:spLocks noChangeArrowheads="1"/>
            </p:cNvSpPr>
            <p:nvPr/>
          </p:nvSpPr>
          <p:spPr bwMode="auto">
            <a:xfrm>
              <a:off x="4131" y="1473"/>
              <a:ext cx="74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immediate</a:t>
              </a:r>
            </a:p>
          </p:txBody>
        </p:sp>
        <p:sp>
          <p:nvSpPr>
            <p:cNvPr id="40973" name="Rectangle 63"/>
            <p:cNvSpPr>
              <a:spLocks noChangeArrowheads="1"/>
            </p:cNvSpPr>
            <p:nvPr/>
          </p:nvSpPr>
          <p:spPr bwMode="auto">
            <a:xfrm>
              <a:off x="5363" y="1292"/>
              <a:ext cx="18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0</a:t>
              </a:r>
            </a:p>
          </p:txBody>
        </p:sp>
        <p:sp>
          <p:nvSpPr>
            <p:cNvPr id="40974" name="Rectangle 64"/>
            <p:cNvSpPr>
              <a:spLocks noChangeArrowheads="1"/>
            </p:cNvSpPr>
            <p:nvPr/>
          </p:nvSpPr>
          <p:spPr bwMode="auto">
            <a:xfrm>
              <a:off x="3347" y="1292"/>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16</a:t>
              </a:r>
            </a:p>
          </p:txBody>
        </p:sp>
        <p:sp>
          <p:nvSpPr>
            <p:cNvPr id="40975" name="Rectangle 65"/>
            <p:cNvSpPr>
              <a:spLocks noChangeArrowheads="1"/>
            </p:cNvSpPr>
            <p:nvPr/>
          </p:nvSpPr>
          <p:spPr bwMode="auto">
            <a:xfrm>
              <a:off x="2723" y="1292"/>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21</a:t>
              </a:r>
            </a:p>
          </p:txBody>
        </p:sp>
        <p:sp>
          <p:nvSpPr>
            <p:cNvPr id="40976" name="Rectangle 66"/>
            <p:cNvSpPr>
              <a:spLocks noChangeArrowheads="1"/>
            </p:cNvSpPr>
            <p:nvPr/>
          </p:nvSpPr>
          <p:spPr bwMode="auto">
            <a:xfrm>
              <a:off x="2099" y="1292"/>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26</a:t>
              </a:r>
            </a:p>
          </p:txBody>
        </p:sp>
        <p:sp>
          <p:nvSpPr>
            <p:cNvPr id="40977" name="Rectangle 67"/>
            <p:cNvSpPr>
              <a:spLocks noChangeArrowheads="1"/>
            </p:cNvSpPr>
            <p:nvPr/>
          </p:nvSpPr>
          <p:spPr bwMode="auto">
            <a:xfrm>
              <a:off x="1571" y="1292"/>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31</a:t>
              </a:r>
            </a:p>
          </p:txBody>
        </p:sp>
        <p:sp>
          <p:nvSpPr>
            <p:cNvPr id="40978" name="Rectangle 68"/>
            <p:cNvSpPr>
              <a:spLocks noChangeArrowheads="1"/>
            </p:cNvSpPr>
            <p:nvPr/>
          </p:nvSpPr>
          <p:spPr bwMode="auto">
            <a:xfrm>
              <a:off x="1811" y="1676"/>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6 bits</a:t>
              </a:r>
            </a:p>
          </p:txBody>
        </p:sp>
        <p:sp>
          <p:nvSpPr>
            <p:cNvPr id="40979" name="Rectangle 69"/>
            <p:cNvSpPr>
              <a:spLocks noChangeArrowheads="1"/>
            </p:cNvSpPr>
            <p:nvPr/>
          </p:nvSpPr>
          <p:spPr bwMode="auto">
            <a:xfrm>
              <a:off x="4259" y="1676"/>
              <a:ext cx="49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16 bits</a:t>
              </a:r>
            </a:p>
          </p:txBody>
        </p:sp>
        <p:sp>
          <p:nvSpPr>
            <p:cNvPr id="40980" name="Rectangle 70"/>
            <p:cNvSpPr>
              <a:spLocks noChangeArrowheads="1"/>
            </p:cNvSpPr>
            <p:nvPr/>
          </p:nvSpPr>
          <p:spPr bwMode="auto">
            <a:xfrm>
              <a:off x="3059" y="1676"/>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5 bits</a:t>
              </a:r>
            </a:p>
          </p:txBody>
        </p:sp>
        <p:sp>
          <p:nvSpPr>
            <p:cNvPr id="40981" name="Rectangle 71"/>
            <p:cNvSpPr>
              <a:spLocks noChangeArrowheads="1"/>
            </p:cNvSpPr>
            <p:nvPr/>
          </p:nvSpPr>
          <p:spPr bwMode="auto">
            <a:xfrm>
              <a:off x="2435" y="1676"/>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5 bits</a:t>
              </a:r>
            </a:p>
          </p:txBody>
        </p:sp>
      </p:grpSp>
      <p:sp>
        <p:nvSpPr>
          <p:cNvPr id="715848" name="Rectangle 72"/>
          <p:cNvSpPr>
            <a:spLocks noGrp="1" noChangeArrowheads="1"/>
          </p:cNvSpPr>
          <p:nvPr>
            <p:ph type="title"/>
          </p:nvPr>
        </p:nvSpPr>
        <p:spPr/>
        <p:txBody>
          <a:bodyPr/>
          <a:lstStyle/>
          <a:p>
            <a:pPr>
              <a:defRPr/>
            </a:pPr>
            <a:r>
              <a:rPr lang="en-US"/>
              <a:t>MIPS Instruction Set</a:t>
            </a:r>
          </a:p>
        </p:txBody>
      </p:sp>
      <p:sp>
        <p:nvSpPr>
          <p:cNvPr id="40966" name="Rectangle 73"/>
          <p:cNvSpPr>
            <a:spLocks noGrp="1" noChangeArrowheads="1"/>
          </p:cNvSpPr>
          <p:nvPr>
            <p:ph type="body" idx="1"/>
          </p:nvPr>
        </p:nvSpPr>
        <p:spPr/>
        <p:txBody>
          <a:bodyPr/>
          <a:lstStyle/>
          <a:p>
            <a:r>
              <a:rPr lang="en-US"/>
              <a:t>RISC characterized by the following features that simplify implementation:</a:t>
            </a:r>
          </a:p>
          <a:p>
            <a:pPr lvl="1"/>
            <a:r>
              <a:rPr lang="en-US"/>
              <a:t>All ALU operations apply only on registers </a:t>
            </a:r>
          </a:p>
          <a:p>
            <a:pPr lvl="1"/>
            <a:r>
              <a:rPr lang="en-US"/>
              <a:t>Memory is affected only by load and store</a:t>
            </a:r>
          </a:p>
          <a:p>
            <a:pPr lvl="1"/>
            <a:r>
              <a:rPr lang="en-US"/>
              <a:t>Instructions follow very few formats and typically are of the same size</a:t>
            </a:r>
          </a:p>
        </p:txBody>
      </p:sp>
      <p:sp>
        <p:nvSpPr>
          <p:cNvPr id="2" name="Slide Number Placeholder 1"/>
          <p:cNvSpPr>
            <a:spLocks noGrp="1"/>
          </p:cNvSpPr>
          <p:nvPr>
            <p:ph type="sldNum" sz="quarter" idx="4"/>
          </p:nvPr>
        </p:nvSpPr>
        <p:spPr/>
        <p:txBody>
          <a:bodyPr/>
          <a:lstStyle/>
          <a:p>
            <a:fld id="{CC2976BA-A1E0-3948-A6B4-B5BB26B47A07}" type="slidenum">
              <a:rPr lang="en-US" smtClean="0"/>
              <a:t>5</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10" name="Object 2"/>
          <p:cNvGraphicFramePr>
            <a:graphicFrameLocks noChangeAspect="1"/>
          </p:cNvGraphicFramePr>
          <p:nvPr/>
        </p:nvGraphicFramePr>
        <p:xfrm>
          <a:off x="0" y="1066800"/>
          <a:ext cx="9144000" cy="5260975"/>
        </p:xfrm>
        <a:graphic>
          <a:graphicData uri="http://schemas.openxmlformats.org/presentationml/2006/ole">
            <mc:AlternateContent xmlns:mc="http://schemas.openxmlformats.org/markup-compatibility/2006">
              <mc:Choice xmlns:v="urn:schemas-microsoft-com:vml" Requires="v">
                <p:oleObj spid="_x0000_s43027" name="Bitmap Image" r:id="rId4" imgW="6186667" imgH="3558848" progId="">
                  <p:embed/>
                </p:oleObj>
              </mc:Choice>
              <mc:Fallback>
                <p:oleObj name="Bitmap Image" r:id="rId4" imgW="6186667" imgH="3558848"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066800"/>
                        <a:ext cx="9144000" cy="526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720899" name="Rectangle 3"/>
          <p:cNvSpPr>
            <a:spLocks noGrp="1" noChangeArrowheads="1"/>
          </p:cNvSpPr>
          <p:nvPr>
            <p:ph type="title"/>
          </p:nvPr>
        </p:nvSpPr>
        <p:spPr/>
        <p:txBody>
          <a:bodyPr/>
          <a:lstStyle/>
          <a:p>
            <a:pPr>
              <a:defRPr/>
            </a:pPr>
            <a:r>
              <a:rPr lang="en-US"/>
              <a:t>Single-cycle Execution</a:t>
            </a:r>
          </a:p>
        </p:txBody>
      </p:sp>
      <p:sp>
        <p:nvSpPr>
          <p:cNvPr id="43012" name="AutoShape 4"/>
          <p:cNvSpPr>
            <a:spLocks/>
          </p:cNvSpPr>
          <p:nvPr/>
        </p:nvSpPr>
        <p:spPr bwMode="auto">
          <a:xfrm rot="-5400000">
            <a:off x="4457700" y="1714500"/>
            <a:ext cx="228600" cy="9144000"/>
          </a:xfrm>
          <a:prstGeom prst="leftBrace">
            <a:avLst>
              <a:gd name="adj1" fmla="val 91481"/>
              <a:gd name="adj2" fmla="val 50000"/>
            </a:avLst>
          </a:prstGeom>
          <a:noFill/>
          <a:ln w="19050">
            <a:solidFill>
              <a:schemeClr val="accent2"/>
            </a:solidFill>
            <a:round/>
            <a:headEnd/>
            <a:tailEnd/>
          </a:ln>
        </p:spPr>
        <p:txBody>
          <a:bodyPr wrap="none" anchor="ctr">
            <a:prstTxWarp prst="textNoShape">
              <a:avLst/>
            </a:prstTxWarp>
          </a:bodyPr>
          <a:lstStyle/>
          <a:p>
            <a:endParaRPr lang="en-US"/>
          </a:p>
        </p:txBody>
      </p:sp>
      <p:sp>
        <p:nvSpPr>
          <p:cNvPr id="43013" name="Text Box 5"/>
          <p:cNvSpPr txBox="1">
            <a:spLocks noChangeArrowheads="1"/>
          </p:cNvSpPr>
          <p:nvPr/>
        </p:nvSpPr>
        <p:spPr bwMode="auto">
          <a:xfrm>
            <a:off x="4267200" y="6400800"/>
            <a:ext cx="685800" cy="457200"/>
          </a:xfrm>
          <a:prstGeom prst="rect">
            <a:avLst/>
          </a:prstGeom>
          <a:noFill/>
          <a:ln w="9525">
            <a:noFill/>
            <a:miter lim="800000"/>
            <a:headEnd/>
            <a:tailEnd/>
          </a:ln>
        </p:spPr>
        <p:txBody>
          <a:bodyPr>
            <a:prstTxWarp prst="textNoShape">
              <a:avLst/>
            </a:prstTxWarp>
            <a:spAutoFit/>
          </a:bodyPr>
          <a:lstStyle/>
          <a:p>
            <a:pPr algn="ctr">
              <a:spcBef>
                <a:spcPct val="50000"/>
              </a:spcBef>
              <a:buFont typeface="Monotype Sorts" charset="2"/>
              <a:buChar char="Ê"/>
            </a:pPr>
            <a:r>
              <a:rPr lang="en-US" b="1">
                <a:latin typeface="Times New Roman" charset="0"/>
              </a:rPr>
              <a:t> </a:t>
            </a:r>
          </a:p>
        </p:txBody>
      </p:sp>
      <p:sp>
        <p:nvSpPr>
          <p:cNvPr id="43014" name="Text Box 6"/>
          <p:cNvSpPr txBox="1">
            <a:spLocks noChangeArrowheads="1"/>
          </p:cNvSpPr>
          <p:nvPr/>
        </p:nvSpPr>
        <p:spPr bwMode="auto">
          <a:xfrm>
            <a:off x="7788275" y="6702425"/>
            <a:ext cx="135572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Figure: Dave Patterson</a:t>
            </a:r>
            <a:endParaRPr lang="en-US">
              <a:latin typeface="Times New Roman" charset="0"/>
            </a:endParaRPr>
          </a:p>
        </p:txBody>
      </p:sp>
      <p:sp>
        <p:nvSpPr>
          <p:cNvPr id="2" name="Slide Number Placeholder 1"/>
          <p:cNvSpPr>
            <a:spLocks noGrp="1"/>
          </p:cNvSpPr>
          <p:nvPr>
            <p:ph type="sldNum" sz="quarter" idx="4"/>
          </p:nvPr>
        </p:nvSpPr>
        <p:spPr/>
        <p:txBody>
          <a:bodyPr/>
          <a:lstStyle/>
          <a:p>
            <a:fld id="{CC2976BA-A1E0-3948-A6B4-B5BB26B47A07}" type="slidenum">
              <a:rPr lang="en-US" smtClean="0"/>
              <a:t>6</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106" name="Object 2"/>
          <p:cNvGraphicFramePr>
            <a:graphicFrameLocks noChangeAspect="1"/>
          </p:cNvGraphicFramePr>
          <p:nvPr/>
        </p:nvGraphicFramePr>
        <p:xfrm>
          <a:off x="0" y="1066800"/>
          <a:ext cx="9144000" cy="5260975"/>
        </p:xfrm>
        <a:graphic>
          <a:graphicData uri="http://schemas.openxmlformats.org/presentationml/2006/ole">
            <mc:AlternateContent xmlns:mc="http://schemas.openxmlformats.org/markup-compatibility/2006">
              <mc:Choice xmlns:v="urn:schemas-microsoft-com:vml" Requires="v">
                <p:oleObj spid="_x0000_s47123" name="Bitmap Image" r:id="rId4" imgW="6186667" imgH="3558848" progId="">
                  <p:embed/>
                </p:oleObj>
              </mc:Choice>
              <mc:Fallback>
                <p:oleObj name="Bitmap Image" r:id="rId4" imgW="6186667" imgH="3558848"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066800"/>
                        <a:ext cx="9144000" cy="526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47107" name="AutoShape 3"/>
          <p:cNvSpPr>
            <a:spLocks/>
          </p:cNvSpPr>
          <p:nvPr/>
        </p:nvSpPr>
        <p:spPr bwMode="auto">
          <a:xfrm rot="-5400000">
            <a:off x="1257300" y="5067300"/>
            <a:ext cx="228600" cy="2438400"/>
          </a:xfrm>
          <a:prstGeom prst="leftBrace">
            <a:avLst>
              <a:gd name="adj1" fmla="val 88889"/>
              <a:gd name="adj2" fmla="val 50000"/>
            </a:avLst>
          </a:prstGeom>
          <a:noFill/>
          <a:ln w="19050">
            <a:solidFill>
              <a:schemeClr val="accent2"/>
            </a:solidFill>
            <a:round/>
            <a:headEnd/>
            <a:tailEnd/>
          </a:ln>
        </p:spPr>
        <p:txBody>
          <a:bodyPr wrap="none" anchor="ctr">
            <a:prstTxWarp prst="textNoShape">
              <a:avLst/>
            </a:prstTxWarp>
          </a:bodyPr>
          <a:lstStyle/>
          <a:p>
            <a:endParaRPr lang="en-US"/>
          </a:p>
        </p:txBody>
      </p:sp>
      <p:sp>
        <p:nvSpPr>
          <p:cNvPr id="47108" name="AutoShape 4"/>
          <p:cNvSpPr>
            <a:spLocks/>
          </p:cNvSpPr>
          <p:nvPr/>
        </p:nvSpPr>
        <p:spPr bwMode="auto">
          <a:xfrm rot="-5400000">
            <a:off x="3619500" y="5219700"/>
            <a:ext cx="228600" cy="2133600"/>
          </a:xfrm>
          <a:prstGeom prst="leftBrace">
            <a:avLst>
              <a:gd name="adj1" fmla="val 77778"/>
              <a:gd name="adj2" fmla="val 50000"/>
            </a:avLst>
          </a:prstGeom>
          <a:noFill/>
          <a:ln w="19050">
            <a:solidFill>
              <a:schemeClr val="accent2"/>
            </a:solidFill>
            <a:round/>
            <a:headEnd/>
            <a:tailEnd/>
          </a:ln>
        </p:spPr>
        <p:txBody>
          <a:bodyPr wrap="none" anchor="ctr">
            <a:prstTxWarp prst="textNoShape">
              <a:avLst/>
            </a:prstTxWarp>
          </a:bodyPr>
          <a:lstStyle/>
          <a:p>
            <a:endParaRPr lang="en-US"/>
          </a:p>
        </p:txBody>
      </p:sp>
      <p:sp>
        <p:nvSpPr>
          <p:cNvPr id="47109" name="AutoShape 5"/>
          <p:cNvSpPr>
            <a:spLocks/>
          </p:cNvSpPr>
          <p:nvPr/>
        </p:nvSpPr>
        <p:spPr bwMode="auto">
          <a:xfrm rot="-5400000">
            <a:off x="5562600" y="5486400"/>
            <a:ext cx="228600" cy="1600200"/>
          </a:xfrm>
          <a:prstGeom prst="leftBrace">
            <a:avLst>
              <a:gd name="adj1" fmla="val 58333"/>
              <a:gd name="adj2" fmla="val 50000"/>
            </a:avLst>
          </a:prstGeom>
          <a:noFill/>
          <a:ln w="19050">
            <a:solidFill>
              <a:schemeClr val="accent2"/>
            </a:solidFill>
            <a:round/>
            <a:headEnd/>
            <a:tailEnd/>
          </a:ln>
        </p:spPr>
        <p:txBody>
          <a:bodyPr wrap="none" anchor="ctr">
            <a:prstTxWarp prst="textNoShape">
              <a:avLst/>
            </a:prstTxWarp>
          </a:bodyPr>
          <a:lstStyle/>
          <a:p>
            <a:endParaRPr lang="en-US"/>
          </a:p>
        </p:txBody>
      </p:sp>
      <p:sp>
        <p:nvSpPr>
          <p:cNvPr id="47110" name="AutoShape 6"/>
          <p:cNvSpPr>
            <a:spLocks/>
          </p:cNvSpPr>
          <p:nvPr/>
        </p:nvSpPr>
        <p:spPr bwMode="auto">
          <a:xfrm rot="-5400000">
            <a:off x="7277100" y="5448300"/>
            <a:ext cx="228600" cy="1676400"/>
          </a:xfrm>
          <a:prstGeom prst="leftBrace">
            <a:avLst>
              <a:gd name="adj1" fmla="val 61111"/>
              <a:gd name="adj2" fmla="val 50000"/>
            </a:avLst>
          </a:prstGeom>
          <a:noFill/>
          <a:ln w="19050">
            <a:solidFill>
              <a:schemeClr val="accent2"/>
            </a:solidFill>
            <a:round/>
            <a:headEnd/>
            <a:tailEnd/>
          </a:ln>
        </p:spPr>
        <p:txBody>
          <a:bodyPr wrap="none" anchor="ctr">
            <a:prstTxWarp prst="textNoShape">
              <a:avLst/>
            </a:prstTxWarp>
          </a:bodyPr>
          <a:lstStyle/>
          <a:p>
            <a:endParaRPr lang="en-US"/>
          </a:p>
        </p:txBody>
      </p:sp>
      <p:sp>
        <p:nvSpPr>
          <p:cNvPr id="47111" name="Text Box 7"/>
          <p:cNvSpPr txBox="1">
            <a:spLocks noChangeArrowheads="1"/>
          </p:cNvSpPr>
          <p:nvPr/>
        </p:nvSpPr>
        <p:spPr bwMode="auto">
          <a:xfrm>
            <a:off x="1066800" y="6324600"/>
            <a:ext cx="685800" cy="457200"/>
          </a:xfrm>
          <a:prstGeom prst="rect">
            <a:avLst/>
          </a:prstGeom>
          <a:noFill/>
          <a:ln w="9525">
            <a:noFill/>
            <a:miter lim="800000"/>
            <a:headEnd/>
            <a:tailEnd/>
          </a:ln>
        </p:spPr>
        <p:txBody>
          <a:bodyPr>
            <a:prstTxWarp prst="textNoShape">
              <a:avLst/>
            </a:prstTxWarp>
            <a:spAutoFit/>
          </a:bodyPr>
          <a:lstStyle/>
          <a:p>
            <a:pPr algn="ctr">
              <a:spcBef>
                <a:spcPct val="50000"/>
              </a:spcBef>
              <a:buFont typeface="Monotype Sorts" charset="2"/>
              <a:buChar char="Ê"/>
            </a:pPr>
            <a:r>
              <a:rPr lang="en-US" b="1">
                <a:latin typeface="Times New Roman" charset="0"/>
              </a:rPr>
              <a:t> </a:t>
            </a:r>
          </a:p>
        </p:txBody>
      </p:sp>
      <p:sp>
        <p:nvSpPr>
          <p:cNvPr id="47112" name="Text Box 8"/>
          <p:cNvSpPr txBox="1">
            <a:spLocks noChangeArrowheads="1"/>
          </p:cNvSpPr>
          <p:nvPr/>
        </p:nvSpPr>
        <p:spPr bwMode="auto">
          <a:xfrm>
            <a:off x="3429000" y="6324600"/>
            <a:ext cx="685800" cy="457200"/>
          </a:xfrm>
          <a:prstGeom prst="rect">
            <a:avLst/>
          </a:prstGeom>
          <a:noFill/>
          <a:ln w="9525">
            <a:noFill/>
            <a:miter lim="800000"/>
            <a:headEnd/>
            <a:tailEnd/>
          </a:ln>
        </p:spPr>
        <p:txBody>
          <a:bodyPr>
            <a:prstTxWarp prst="textNoShape">
              <a:avLst/>
            </a:prstTxWarp>
            <a:spAutoFit/>
          </a:bodyPr>
          <a:lstStyle/>
          <a:p>
            <a:pPr algn="ctr">
              <a:spcBef>
                <a:spcPct val="50000"/>
              </a:spcBef>
              <a:buFont typeface="Monotype Sorts" charset="2"/>
              <a:buChar char="Ë"/>
            </a:pPr>
            <a:r>
              <a:rPr lang="en-US" b="1">
                <a:latin typeface="Times New Roman" charset="0"/>
              </a:rPr>
              <a:t> </a:t>
            </a:r>
          </a:p>
        </p:txBody>
      </p:sp>
      <p:sp>
        <p:nvSpPr>
          <p:cNvPr id="47113" name="Text Box 9"/>
          <p:cNvSpPr txBox="1">
            <a:spLocks noChangeArrowheads="1"/>
          </p:cNvSpPr>
          <p:nvPr/>
        </p:nvSpPr>
        <p:spPr bwMode="auto">
          <a:xfrm>
            <a:off x="7010400" y="6324600"/>
            <a:ext cx="685800" cy="457200"/>
          </a:xfrm>
          <a:prstGeom prst="rect">
            <a:avLst/>
          </a:prstGeom>
          <a:noFill/>
          <a:ln w="9525">
            <a:noFill/>
            <a:miter lim="800000"/>
            <a:headEnd/>
            <a:tailEnd/>
          </a:ln>
        </p:spPr>
        <p:txBody>
          <a:bodyPr>
            <a:prstTxWarp prst="textNoShape">
              <a:avLst/>
            </a:prstTxWarp>
            <a:spAutoFit/>
          </a:bodyPr>
          <a:lstStyle/>
          <a:p>
            <a:pPr algn="ctr">
              <a:spcBef>
                <a:spcPct val="50000"/>
              </a:spcBef>
              <a:buFont typeface="Monotype Sorts" charset="2"/>
              <a:buChar char="Í"/>
            </a:pPr>
            <a:r>
              <a:rPr lang="en-US" b="1">
                <a:latin typeface="Times New Roman" charset="0"/>
              </a:rPr>
              <a:t> </a:t>
            </a:r>
          </a:p>
        </p:txBody>
      </p:sp>
      <p:sp>
        <p:nvSpPr>
          <p:cNvPr id="47114" name="Text Box 10"/>
          <p:cNvSpPr txBox="1">
            <a:spLocks noChangeArrowheads="1"/>
          </p:cNvSpPr>
          <p:nvPr/>
        </p:nvSpPr>
        <p:spPr bwMode="auto">
          <a:xfrm>
            <a:off x="8305800" y="6324600"/>
            <a:ext cx="685800" cy="457200"/>
          </a:xfrm>
          <a:prstGeom prst="rect">
            <a:avLst/>
          </a:prstGeom>
          <a:noFill/>
          <a:ln w="9525">
            <a:noFill/>
            <a:miter lim="800000"/>
            <a:headEnd/>
            <a:tailEnd/>
          </a:ln>
        </p:spPr>
        <p:txBody>
          <a:bodyPr>
            <a:prstTxWarp prst="textNoShape">
              <a:avLst/>
            </a:prstTxWarp>
            <a:spAutoFit/>
          </a:bodyPr>
          <a:lstStyle/>
          <a:p>
            <a:pPr algn="ctr">
              <a:spcBef>
                <a:spcPct val="50000"/>
              </a:spcBef>
              <a:buFont typeface="Monotype Sorts" charset="2"/>
              <a:buChar char="Î"/>
            </a:pPr>
            <a:r>
              <a:rPr lang="en-US" b="1">
                <a:latin typeface="Times New Roman" charset="0"/>
              </a:rPr>
              <a:t> </a:t>
            </a:r>
          </a:p>
        </p:txBody>
      </p:sp>
      <p:sp>
        <p:nvSpPr>
          <p:cNvPr id="47115" name="AutoShape 11"/>
          <p:cNvSpPr>
            <a:spLocks/>
          </p:cNvSpPr>
          <p:nvPr/>
        </p:nvSpPr>
        <p:spPr bwMode="auto">
          <a:xfrm rot="-5400000">
            <a:off x="8534400" y="5943600"/>
            <a:ext cx="228600" cy="685800"/>
          </a:xfrm>
          <a:prstGeom prst="leftBrace">
            <a:avLst>
              <a:gd name="adj1" fmla="val 25000"/>
              <a:gd name="adj2" fmla="val 50000"/>
            </a:avLst>
          </a:prstGeom>
          <a:noFill/>
          <a:ln w="19050">
            <a:solidFill>
              <a:schemeClr val="accent2"/>
            </a:solidFill>
            <a:round/>
            <a:headEnd/>
            <a:tailEnd/>
          </a:ln>
        </p:spPr>
        <p:txBody>
          <a:bodyPr wrap="none" anchor="ctr">
            <a:prstTxWarp prst="textNoShape">
              <a:avLst/>
            </a:prstTxWarp>
          </a:bodyPr>
          <a:lstStyle/>
          <a:p>
            <a:endParaRPr lang="en-US"/>
          </a:p>
        </p:txBody>
      </p:sp>
      <p:sp>
        <p:nvSpPr>
          <p:cNvPr id="722956" name="Rectangle 12"/>
          <p:cNvSpPr>
            <a:spLocks noGrp="1" noChangeArrowheads="1"/>
          </p:cNvSpPr>
          <p:nvPr>
            <p:ph type="title"/>
          </p:nvPr>
        </p:nvSpPr>
        <p:spPr/>
        <p:txBody>
          <a:bodyPr/>
          <a:lstStyle/>
          <a:p>
            <a:pPr>
              <a:defRPr/>
            </a:pPr>
            <a:r>
              <a:rPr lang="en-US"/>
              <a:t>Multi-cycle Execution</a:t>
            </a:r>
          </a:p>
        </p:txBody>
      </p:sp>
      <p:sp>
        <p:nvSpPr>
          <p:cNvPr id="47117" name="Text Box 13"/>
          <p:cNvSpPr txBox="1">
            <a:spLocks noChangeArrowheads="1"/>
          </p:cNvSpPr>
          <p:nvPr/>
        </p:nvSpPr>
        <p:spPr bwMode="auto">
          <a:xfrm>
            <a:off x="5334000" y="6324600"/>
            <a:ext cx="685800" cy="457200"/>
          </a:xfrm>
          <a:prstGeom prst="rect">
            <a:avLst/>
          </a:prstGeom>
          <a:noFill/>
          <a:ln w="9525">
            <a:noFill/>
            <a:miter lim="800000"/>
            <a:headEnd/>
            <a:tailEnd/>
          </a:ln>
        </p:spPr>
        <p:txBody>
          <a:bodyPr>
            <a:prstTxWarp prst="textNoShape">
              <a:avLst/>
            </a:prstTxWarp>
            <a:spAutoFit/>
          </a:bodyPr>
          <a:lstStyle/>
          <a:p>
            <a:pPr algn="ctr">
              <a:spcBef>
                <a:spcPct val="50000"/>
              </a:spcBef>
              <a:buFont typeface="Monotype Sorts" charset="2"/>
              <a:buChar char="Ì"/>
            </a:pPr>
            <a:r>
              <a:rPr lang="en-US" b="1">
                <a:latin typeface="Times New Roman" charset="0"/>
              </a:rPr>
              <a:t> </a:t>
            </a:r>
          </a:p>
        </p:txBody>
      </p:sp>
      <p:sp>
        <p:nvSpPr>
          <p:cNvPr id="47118" name="Text Box 14"/>
          <p:cNvSpPr txBox="1">
            <a:spLocks noChangeArrowheads="1"/>
          </p:cNvSpPr>
          <p:nvPr/>
        </p:nvSpPr>
        <p:spPr bwMode="auto">
          <a:xfrm>
            <a:off x="7788275" y="6702425"/>
            <a:ext cx="135572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Figure: Dave Patterson</a:t>
            </a:r>
            <a:endParaRPr lang="en-US">
              <a:latin typeface="Times New Roman" charset="0"/>
            </a:endParaRPr>
          </a:p>
        </p:txBody>
      </p:sp>
      <p:sp>
        <p:nvSpPr>
          <p:cNvPr id="2" name="Slide Number Placeholder 1"/>
          <p:cNvSpPr>
            <a:spLocks noGrp="1"/>
          </p:cNvSpPr>
          <p:nvPr>
            <p:ph type="sldNum" sz="quarter" idx="4"/>
          </p:nvPr>
        </p:nvSpPr>
        <p:spPr/>
        <p:txBody>
          <a:bodyPr/>
          <a:lstStyle/>
          <a:p>
            <a:fld id="{CC2976BA-A1E0-3948-A6B4-B5BB26B47A07}" type="slidenum">
              <a:rPr lang="en-US" smtClean="0"/>
              <a:t>7</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609600" y="1371600"/>
            <a:ext cx="8229600" cy="5321300"/>
          </a:xfrm>
          <a:prstGeom prst="rect">
            <a:avLst/>
          </a:prstGeom>
          <a:noFill/>
          <a:ln w="9525">
            <a:noFill/>
            <a:miter lim="800000"/>
            <a:headEnd/>
            <a:tailEnd/>
          </a:ln>
        </p:spPr>
        <p:txBody>
          <a:bodyPr>
            <a:prstTxWarp prst="textNoShape">
              <a:avLst/>
            </a:prstTxWarp>
            <a:spAutoFit/>
          </a:bodyPr>
          <a:lstStyle/>
          <a:p>
            <a:pPr marL="457200" indent="-457200">
              <a:spcBef>
                <a:spcPct val="50000"/>
              </a:spcBef>
              <a:buSzPct val="125000"/>
              <a:buFont typeface="Monotype Sorts" charset="2"/>
              <a:buChar char="Ê"/>
            </a:pPr>
            <a:r>
              <a:rPr lang="en-US" sz="1800" b="1">
                <a:solidFill>
                  <a:schemeClr val="accent2"/>
                </a:solidFill>
              </a:rPr>
              <a:t>Instruction fetch cycle (</a:t>
            </a:r>
            <a:r>
              <a:rPr lang="en-US" sz="1800" b="1">
                <a:solidFill>
                  <a:srgbClr val="990033"/>
                </a:solidFill>
              </a:rPr>
              <a:t>IF</a:t>
            </a:r>
            <a:r>
              <a:rPr lang="en-US" sz="1800" b="1">
                <a:solidFill>
                  <a:schemeClr val="accent2"/>
                </a:solidFill>
              </a:rPr>
              <a:t>)</a:t>
            </a:r>
          </a:p>
          <a:p>
            <a:pPr marL="457200" indent="-457200">
              <a:spcBef>
                <a:spcPct val="20000"/>
              </a:spcBef>
              <a:buSzPct val="125000"/>
            </a:pPr>
            <a:r>
              <a:rPr lang="en-US" sz="1800"/>
              <a:t>	</a:t>
            </a:r>
            <a:r>
              <a:rPr lang="en-US" sz="1600"/>
              <a:t>IR </a:t>
            </a:r>
            <a:r>
              <a:rPr lang="en-US" sz="1600">
                <a:sym typeface="Wingdings" charset="2"/>
              </a:rPr>
              <a:t> Mem[PC];    NPC  PC + 4</a:t>
            </a:r>
            <a:endParaRPr lang="en-US" sz="1600"/>
          </a:p>
          <a:p>
            <a:pPr marL="457200" indent="-457200">
              <a:spcBef>
                <a:spcPct val="50000"/>
              </a:spcBef>
              <a:buSzPct val="125000"/>
              <a:buFont typeface="Monotype Sorts" charset="2"/>
              <a:buChar char="Ë"/>
            </a:pPr>
            <a:r>
              <a:rPr lang="en-US" sz="1800" b="1">
                <a:solidFill>
                  <a:schemeClr val="accent2"/>
                </a:solidFill>
              </a:rPr>
              <a:t>Instruction decode/register fetch cycle (</a:t>
            </a:r>
            <a:r>
              <a:rPr lang="en-US" sz="1800" b="1">
                <a:solidFill>
                  <a:srgbClr val="990033"/>
                </a:solidFill>
              </a:rPr>
              <a:t>ID</a:t>
            </a:r>
            <a:r>
              <a:rPr lang="en-US" sz="1800" b="1">
                <a:solidFill>
                  <a:schemeClr val="accent2"/>
                </a:solidFill>
              </a:rPr>
              <a:t>)</a:t>
            </a:r>
          </a:p>
          <a:p>
            <a:pPr marL="457200" indent="-457200">
              <a:spcBef>
                <a:spcPct val="20000"/>
              </a:spcBef>
              <a:buSzPct val="125000"/>
            </a:pPr>
            <a:r>
              <a:rPr lang="en-US" sz="1800"/>
              <a:t>	</a:t>
            </a:r>
            <a:r>
              <a:rPr lang="en-US" sz="1600"/>
              <a:t>A </a:t>
            </a:r>
            <a:r>
              <a:rPr lang="en-US" sz="1600">
                <a:sym typeface="Wingdings" charset="2"/>
              </a:rPr>
              <a:t> Regs[IR</a:t>
            </a:r>
            <a:r>
              <a:rPr lang="en-US" sz="1600" baseline="-25000">
                <a:sym typeface="Wingdings" charset="2"/>
              </a:rPr>
              <a:t>6..10</a:t>
            </a:r>
            <a:r>
              <a:rPr lang="en-US" sz="1600">
                <a:sym typeface="Wingdings" charset="2"/>
              </a:rPr>
              <a:t>];        </a:t>
            </a:r>
            <a:r>
              <a:rPr lang="en-US" sz="1600"/>
              <a:t>B </a:t>
            </a:r>
            <a:r>
              <a:rPr lang="en-US" sz="1600">
                <a:sym typeface="Wingdings" charset="2"/>
              </a:rPr>
              <a:t> Regs[IR</a:t>
            </a:r>
            <a:r>
              <a:rPr lang="en-US" sz="1600" baseline="-25000">
                <a:sym typeface="Wingdings" charset="2"/>
              </a:rPr>
              <a:t>11..15</a:t>
            </a:r>
            <a:r>
              <a:rPr lang="en-US" sz="1600">
                <a:sym typeface="Wingdings" charset="2"/>
              </a:rPr>
              <a:t>];        Imm  ((IR</a:t>
            </a:r>
            <a:r>
              <a:rPr lang="en-US" sz="1600" baseline="-25000">
                <a:sym typeface="Wingdings" charset="2"/>
              </a:rPr>
              <a:t>16</a:t>
            </a:r>
            <a:r>
              <a:rPr lang="en-US" sz="1600">
                <a:sym typeface="Wingdings" charset="2"/>
              </a:rPr>
              <a:t>)</a:t>
            </a:r>
            <a:r>
              <a:rPr lang="en-US" sz="1600" baseline="30000">
                <a:sym typeface="Wingdings" charset="2"/>
              </a:rPr>
              <a:t>16</a:t>
            </a:r>
            <a:r>
              <a:rPr lang="en-US" sz="1600">
                <a:sym typeface="Wingdings" charset="2"/>
              </a:rPr>
              <a:t> ##IR</a:t>
            </a:r>
            <a:r>
              <a:rPr lang="en-US" sz="1600" baseline="-25000">
                <a:sym typeface="Wingdings" charset="2"/>
              </a:rPr>
              <a:t>16..31</a:t>
            </a:r>
            <a:r>
              <a:rPr lang="en-US" sz="1600">
                <a:sym typeface="Wingdings" charset="2"/>
              </a:rPr>
              <a:t>)</a:t>
            </a:r>
            <a:endParaRPr lang="en-US" sz="1600"/>
          </a:p>
          <a:p>
            <a:pPr marL="457200" indent="-457200">
              <a:spcBef>
                <a:spcPct val="50000"/>
              </a:spcBef>
              <a:buSzPct val="125000"/>
              <a:buFont typeface="Monotype Sorts" charset="2"/>
              <a:buChar char="Ì"/>
            </a:pPr>
            <a:r>
              <a:rPr lang="en-US" sz="1800" b="1">
                <a:solidFill>
                  <a:schemeClr val="accent2"/>
                </a:solidFill>
              </a:rPr>
              <a:t>Execution/effective address cycle (</a:t>
            </a:r>
            <a:r>
              <a:rPr lang="en-US" sz="1800" b="1">
                <a:solidFill>
                  <a:srgbClr val="990033"/>
                </a:solidFill>
              </a:rPr>
              <a:t>EX</a:t>
            </a:r>
            <a:r>
              <a:rPr lang="en-US" sz="1800" b="1">
                <a:solidFill>
                  <a:schemeClr val="accent2"/>
                </a:solidFill>
              </a:rPr>
              <a:t>)</a:t>
            </a:r>
          </a:p>
          <a:p>
            <a:pPr marL="457200" indent="-457200">
              <a:spcBef>
                <a:spcPct val="20000"/>
              </a:spcBef>
              <a:buSzPct val="125000"/>
            </a:pPr>
            <a:r>
              <a:rPr lang="en-US" sz="1600"/>
              <a:t>	</a:t>
            </a:r>
            <a:r>
              <a:rPr lang="en-US" sz="1600" u="sng"/>
              <a:t>Memory ref</a:t>
            </a:r>
            <a:r>
              <a:rPr lang="en-US" sz="1600"/>
              <a:t>: 		ALUOutput </a:t>
            </a:r>
            <a:r>
              <a:rPr lang="en-US" sz="1600">
                <a:sym typeface="Wingdings" charset="2"/>
              </a:rPr>
              <a:t> A + Imm;</a:t>
            </a:r>
          </a:p>
          <a:p>
            <a:pPr marL="914400" lvl="1" indent="-457200">
              <a:spcBef>
                <a:spcPct val="20000"/>
              </a:spcBef>
              <a:buSzPct val="125000"/>
            </a:pPr>
            <a:r>
              <a:rPr lang="en-US" sz="1600" u="sng">
                <a:sym typeface="Wingdings" charset="2"/>
              </a:rPr>
              <a:t>Reg-Reg ALU</a:t>
            </a:r>
            <a:r>
              <a:rPr lang="en-US" sz="1600">
                <a:sym typeface="Wingdings" charset="2"/>
              </a:rPr>
              <a:t>: 	</a:t>
            </a:r>
            <a:r>
              <a:rPr lang="en-US" sz="1600"/>
              <a:t>ALUOutput </a:t>
            </a:r>
            <a:r>
              <a:rPr lang="en-US" sz="1600">
                <a:sym typeface="Wingdings" charset="2"/>
              </a:rPr>
              <a:t> A </a:t>
            </a:r>
            <a:r>
              <a:rPr lang="en-US" sz="1600" i="1">
                <a:sym typeface="Wingdings" charset="2"/>
              </a:rPr>
              <a:t>func</a:t>
            </a:r>
            <a:r>
              <a:rPr lang="en-US" sz="1600">
                <a:sym typeface="Wingdings" charset="2"/>
              </a:rPr>
              <a:t> B;</a:t>
            </a:r>
          </a:p>
          <a:p>
            <a:pPr marL="914400" lvl="1" indent="-457200">
              <a:spcBef>
                <a:spcPct val="20000"/>
              </a:spcBef>
              <a:buSzPct val="125000"/>
            </a:pPr>
            <a:r>
              <a:rPr lang="en-US" sz="1600" u="sng">
                <a:sym typeface="Wingdings" charset="2"/>
              </a:rPr>
              <a:t>Reg-Imm ALU</a:t>
            </a:r>
            <a:r>
              <a:rPr lang="en-US" sz="1600">
                <a:sym typeface="Wingdings" charset="2"/>
              </a:rPr>
              <a:t>: 	</a:t>
            </a:r>
            <a:r>
              <a:rPr lang="en-US" sz="1600"/>
              <a:t>ALUOutput </a:t>
            </a:r>
            <a:r>
              <a:rPr lang="en-US" sz="1600">
                <a:sym typeface="Wingdings" charset="2"/>
              </a:rPr>
              <a:t> A </a:t>
            </a:r>
            <a:r>
              <a:rPr lang="en-US" sz="1600" i="1">
                <a:sym typeface="Wingdings" charset="2"/>
              </a:rPr>
              <a:t>op</a:t>
            </a:r>
            <a:r>
              <a:rPr lang="en-US" sz="1600">
                <a:sym typeface="Wingdings" charset="2"/>
              </a:rPr>
              <a:t> Imm;</a:t>
            </a:r>
          </a:p>
          <a:p>
            <a:pPr marL="914400" lvl="1" indent="-457200">
              <a:spcBef>
                <a:spcPct val="20000"/>
              </a:spcBef>
              <a:buSzPct val="125000"/>
            </a:pPr>
            <a:r>
              <a:rPr lang="en-US" sz="1600" u="sng">
                <a:sym typeface="Wingdings" charset="2"/>
              </a:rPr>
              <a:t>Branch</a:t>
            </a:r>
            <a:r>
              <a:rPr lang="en-US" sz="1600">
                <a:sym typeface="Wingdings" charset="2"/>
              </a:rPr>
              <a:t>: 		</a:t>
            </a:r>
            <a:r>
              <a:rPr lang="en-US" sz="1600"/>
              <a:t>ALUOutput </a:t>
            </a:r>
            <a:r>
              <a:rPr lang="en-US" sz="1600">
                <a:sym typeface="Wingdings" charset="2"/>
              </a:rPr>
              <a:t> NPC + Imm;       Cond  (A op 0)</a:t>
            </a:r>
            <a:endParaRPr lang="en-US" sz="1600"/>
          </a:p>
          <a:p>
            <a:pPr marL="457200" indent="-457200">
              <a:spcBef>
                <a:spcPct val="50000"/>
              </a:spcBef>
              <a:buSzPct val="125000"/>
              <a:buFont typeface="Monotype Sorts" charset="2"/>
              <a:buChar char="Í"/>
            </a:pPr>
            <a:r>
              <a:rPr lang="en-US" sz="1800" b="1">
                <a:solidFill>
                  <a:schemeClr val="accent2"/>
                </a:solidFill>
              </a:rPr>
              <a:t>Memory access/branch completion cycle (</a:t>
            </a:r>
            <a:r>
              <a:rPr lang="en-US" sz="1800" b="1">
                <a:solidFill>
                  <a:srgbClr val="990033"/>
                </a:solidFill>
              </a:rPr>
              <a:t>MEM</a:t>
            </a:r>
            <a:r>
              <a:rPr lang="en-US" sz="1800" b="1">
                <a:solidFill>
                  <a:schemeClr val="accent2"/>
                </a:solidFill>
              </a:rPr>
              <a:t>)</a:t>
            </a:r>
          </a:p>
          <a:p>
            <a:pPr marL="914400" lvl="1" indent="-457200">
              <a:spcBef>
                <a:spcPct val="20000"/>
              </a:spcBef>
              <a:buSzPct val="125000"/>
            </a:pPr>
            <a:r>
              <a:rPr lang="en-US" sz="1600" u="sng"/>
              <a:t>Memory ref</a:t>
            </a:r>
            <a:r>
              <a:rPr lang="en-US" sz="1600"/>
              <a:t>:		 LMD </a:t>
            </a:r>
            <a:r>
              <a:rPr lang="en-US" sz="1600">
                <a:sym typeface="Wingdings" charset="2"/>
              </a:rPr>
              <a:t> Mem[ALUOutput]    or    Mem(ALUOutput]  B;</a:t>
            </a:r>
          </a:p>
          <a:p>
            <a:pPr marL="914400" lvl="1" indent="-457200">
              <a:spcBef>
                <a:spcPct val="20000"/>
              </a:spcBef>
              <a:buSzPct val="125000"/>
            </a:pPr>
            <a:r>
              <a:rPr lang="en-US" sz="1600" u="sng">
                <a:sym typeface="Wingdings" charset="2"/>
              </a:rPr>
              <a:t>Branch</a:t>
            </a:r>
            <a:r>
              <a:rPr lang="en-US" sz="1600">
                <a:sym typeface="Wingdings" charset="2"/>
              </a:rPr>
              <a:t>:		 if (cond) PC ALUOutput;</a:t>
            </a:r>
            <a:endParaRPr lang="en-US" sz="1600"/>
          </a:p>
          <a:p>
            <a:pPr marL="457200" indent="-457200">
              <a:spcBef>
                <a:spcPct val="50000"/>
              </a:spcBef>
              <a:buSzPct val="125000"/>
              <a:buFont typeface="Monotype Sorts" charset="2"/>
              <a:buChar char="Î"/>
            </a:pPr>
            <a:r>
              <a:rPr lang="en-US" sz="1800" b="1">
                <a:solidFill>
                  <a:schemeClr val="accent2"/>
                </a:solidFill>
              </a:rPr>
              <a:t>Write-back cycle (</a:t>
            </a:r>
            <a:r>
              <a:rPr lang="en-US" sz="1800" b="1">
                <a:solidFill>
                  <a:srgbClr val="990033"/>
                </a:solidFill>
              </a:rPr>
              <a:t>WB</a:t>
            </a:r>
            <a:r>
              <a:rPr lang="en-US" sz="1800" b="1">
                <a:solidFill>
                  <a:schemeClr val="accent2"/>
                </a:solidFill>
              </a:rPr>
              <a:t>)</a:t>
            </a:r>
          </a:p>
          <a:p>
            <a:pPr marL="914400" lvl="1" indent="-457200">
              <a:spcBef>
                <a:spcPct val="20000"/>
              </a:spcBef>
              <a:buSzPct val="125000"/>
            </a:pPr>
            <a:r>
              <a:rPr lang="en-US" sz="1600" u="sng">
                <a:sym typeface="Wingdings" charset="2"/>
              </a:rPr>
              <a:t>Reg-Reg ALU</a:t>
            </a:r>
            <a:r>
              <a:rPr lang="en-US" sz="1600">
                <a:sym typeface="Wingdings" charset="2"/>
              </a:rPr>
              <a:t>: 	Regs[IR</a:t>
            </a:r>
            <a:r>
              <a:rPr lang="en-US" sz="1600" baseline="-25000">
                <a:sym typeface="Wingdings" charset="2"/>
              </a:rPr>
              <a:t>16..20</a:t>
            </a:r>
            <a:r>
              <a:rPr lang="en-US" sz="1600">
                <a:sym typeface="Wingdings" charset="2"/>
              </a:rPr>
              <a:t>]  </a:t>
            </a:r>
            <a:r>
              <a:rPr lang="en-US" sz="1600"/>
              <a:t>ALUOutput;</a:t>
            </a:r>
          </a:p>
          <a:p>
            <a:pPr marL="914400" lvl="1" indent="-457200">
              <a:spcBef>
                <a:spcPct val="20000"/>
              </a:spcBef>
              <a:buSzPct val="125000"/>
            </a:pPr>
            <a:r>
              <a:rPr lang="en-US" sz="1600" u="sng">
                <a:sym typeface="Wingdings" charset="2"/>
              </a:rPr>
              <a:t>Reg-Imm ALU</a:t>
            </a:r>
            <a:r>
              <a:rPr lang="en-US" sz="1600">
                <a:sym typeface="Wingdings" charset="2"/>
              </a:rPr>
              <a:t>: 	Regs[IR</a:t>
            </a:r>
            <a:r>
              <a:rPr lang="en-US" sz="1600" baseline="-25000">
                <a:sym typeface="Wingdings" charset="2"/>
              </a:rPr>
              <a:t>11..15</a:t>
            </a:r>
            <a:r>
              <a:rPr lang="en-US" sz="1600">
                <a:sym typeface="Wingdings" charset="2"/>
              </a:rPr>
              <a:t>]  </a:t>
            </a:r>
            <a:r>
              <a:rPr lang="en-US" sz="1600"/>
              <a:t>ALUOutput</a:t>
            </a:r>
            <a:r>
              <a:rPr lang="en-US" sz="1600">
                <a:sym typeface="Wingdings" charset="2"/>
              </a:rPr>
              <a:t>;</a:t>
            </a:r>
          </a:p>
          <a:p>
            <a:pPr marL="914400" lvl="1" indent="-457200">
              <a:spcBef>
                <a:spcPct val="20000"/>
              </a:spcBef>
              <a:buSzPct val="125000"/>
            </a:pPr>
            <a:r>
              <a:rPr lang="en-US" sz="1600" u="sng">
                <a:sym typeface="Wingdings" charset="2"/>
              </a:rPr>
              <a:t>Load</a:t>
            </a:r>
            <a:r>
              <a:rPr lang="en-US" sz="1600">
                <a:sym typeface="Wingdings" charset="2"/>
              </a:rPr>
              <a:t>: 		Regs[IR</a:t>
            </a:r>
            <a:r>
              <a:rPr lang="en-US" sz="1600" baseline="-25000">
                <a:sym typeface="Wingdings" charset="2"/>
              </a:rPr>
              <a:t>11..15</a:t>
            </a:r>
            <a:r>
              <a:rPr lang="en-US" sz="1600">
                <a:sym typeface="Wingdings" charset="2"/>
              </a:rPr>
              <a:t>]  </a:t>
            </a:r>
            <a:r>
              <a:rPr lang="en-US" sz="1600"/>
              <a:t>LMD</a:t>
            </a:r>
            <a:r>
              <a:rPr lang="en-US" sz="1600">
                <a:sym typeface="Wingdings" charset="2"/>
              </a:rPr>
              <a:t>;</a:t>
            </a:r>
            <a:endParaRPr lang="en-US" sz="1600"/>
          </a:p>
        </p:txBody>
      </p:sp>
      <p:sp>
        <p:nvSpPr>
          <p:cNvPr id="721923" name="Rectangle 3"/>
          <p:cNvSpPr>
            <a:spLocks noGrp="1" noChangeArrowheads="1"/>
          </p:cNvSpPr>
          <p:nvPr>
            <p:ph type="title"/>
          </p:nvPr>
        </p:nvSpPr>
        <p:spPr/>
        <p:txBody>
          <a:bodyPr/>
          <a:lstStyle/>
          <a:p>
            <a:pPr>
              <a:defRPr/>
            </a:pPr>
            <a:r>
              <a:rPr lang="en-US"/>
              <a:t>Multi-Cycle Implementation of MIPS</a:t>
            </a:r>
          </a:p>
        </p:txBody>
      </p:sp>
      <p:sp>
        <p:nvSpPr>
          <p:cNvPr id="2" name="Slide Number Placeholder 1"/>
          <p:cNvSpPr>
            <a:spLocks noGrp="1"/>
          </p:cNvSpPr>
          <p:nvPr>
            <p:ph type="sldNum" sz="quarter" idx="4"/>
          </p:nvPr>
        </p:nvSpPr>
        <p:spPr/>
        <p:txBody>
          <a:bodyPr/>
          <a:lstStyle/>
          <a:p>
            <a:fld id="{CC2976BA-A1E0-3948-A6B4-B5BB26B47A07}" type="slidenum">
              <a:rPr lang="en-US" smtClean="0"/>
              <a:t>8</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090" name="Rectangle 2"/>
          <p:cNvSpPr>
            <a:spLocks noGrp="1" noChangeArrowheads="1"/>
          </p:cNvSpPr>
          <p:nvPr>
            <p:ph type="title"/>
          </p:nvPr>
        </p:nvSpPr>
        <p:spPr/>
        <p:txBody>
          <a:bodyPr/>
          <a:lstStyle/>
          <a:p>
            <a:r>
              <a:rPr lang="en-US" smtClean="0"/>
              <a:t>Single Cycle</a:t>
            </a:r>
            <a:endParaRPr lang="en-US"/>
          </a:p>
        </p:txBody>
      </p:sp>
      <p:sp>
        <p:nvSpPr>
          <p:cNvPr id="55328" name="Rectangle 32"/>
          <p:cNvSpPr>
            <a:spLocks noGrp="1" noChangeArrowheads="1"/>
          </p:cNvSpPr>
          <p:nvPr>
            <p:ph type="body" sz="half" idx="2"/>
          </p:nvPr>
        </p:nvSpPr>
        <p:spPr/>
        <p:txBody>
          <a:bodyPr/>
          <a:lstStyle/>
          <a:p>
            <a:r>
              <a:rPr lang="en-US" smtClean="0"/>
              <a:t>Cycle time long enough for longest instruction</a:t>
            </a:r>
          </a:p>
          <a:p>
            <a:r>
              <a:rPr lang="en-US" smtClean="0"/>
              <a:t>Shorter instructions waste time</a:t>
            </a:r>
          </a:p>
          <a:p>
            <a:r>
              <a:rPr lang="en-US" smtClean="0"/>
              <a:t>No overlap</a:t>
            </a:r>
            <a:endParaRPr lang="en-US"/>
          </a:p>
        </p:txBody>
      </p:sp>
      <p:sp>
        <p:nvSpPr>
          <p:cNvPr id="55299" name="Line 3"/>
          <p:cNvSpPr>
            <a:spLocks noChangeShapeType="1"/>
          </p:cNvSpPr>
          <p:nvPr/>
        </p:nvSpPr>
        <p:spPr bwMode="auto">
          <a:xfrm flipV="1">
            <a:off x="762000" y="1295400"/>
            <a:ext cx="0" cy="16002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5300" name="Line 4"/>
          <p:cNvSpPr>
            <a:spLocks noChangeShapeType="1"/>
          </p:cNvSpPr>
          <p:nvPr/>
        </p:nvSpPr>
        <p:spPr bwMode="auto">
          <a:xfrm>
            <a:off x="393700"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1" name="Line 5"/>
          <p:cNvSpPr>
            <a:spLocks noChangeShapeType="1"/>
          </p:cNvSpPr>
          <p:nvPr/>
        </p:nvSpPr>
        <p:spPr bwMode="auto">
          <a:xfrm>
            <a:off x="762000"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2" name="Line 6"/>
          <p:cNvSpPr>
            <a:spLocks noChangeShapeType="1"/>
          </p:cNvSpPr>
          <p:nvPr/>
        </p:nvSpPr>
        <p:spPr bwMode="auto">
          <a:xfrm>
            <a:off x="4343400"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3" name="Line 7"/>
          <p:cNvSpPr>
            <a:spLocks noChangeShapeType="1"/>
          </p:cNvSpPr>
          <p:nvPr/>
        </p:nvSpPr>
        <p:spPr bwMode="auto">
          <a:xfrm flipV="1">
            <a:off x="8077200" y="1295400"/>
            <a:ext cx="0" cy="16129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5304" name="Line 8"/>
          <p:cNvSpPr>
            <a:spLocks noChangeShapeType="1"/>
          </p:cNvSpPr>
          <p:nvPr/>
        </p:nvSpPr>
        <p:spPr bwMode="auto">
          <a:xfrm>
            <a:off x="8077200"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5" name="Line 9"/>
          <p:cNvSpPr>
            <a:spLocks noChangeShapeType="1"/>
          </p:cNvSpPr>
          <p:nvPr/>
        </p:nvSpPr>
        <p:spPr bwMode="auto">
          <a:xfrm>
            <a:off x="774700" y="1841500"/>
            <a:ext cx="1879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6" name="Line 10"/>
          <p:cNvSpPr>
            <a:spLocks noChangeShapeType="1"/>
          </p:cNvSpPr>
          <p:nvPr/>
        </p:nvSpPr>
        <p:spPr bwMode="auto">
          <a:xfrm>
            <a:off x="2679700" y="1612900"/>
            <a:ext cx="16510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7" name="Line 11"/>
          <p:cNvSpPr>
            <a:spLocks noChangeShapeType="1"/>
          </p:cNvSpPr>
          <p:nvPr/>
        </p:nvSpPr>
        <p:spPr bwMode="auto">
          <a:xfrm>
            <a:off x="2667000"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8" name="Line 12"/>
          <p:cNvSpPr>
            <a:spLocks noChangeShapeType="1"/>
          </p:cNvSpPr>
          <p:nvPr/>
        </p:nvSpPr>
        <p:spPr bwMode="auto">
          <a:xfrm>
            <a:off x="4356100" y="1841500"/>
            <a:ext cx="1879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9" name="Line 13"/>
          <p:cNvSpPr>
            <a:spLocks noChangeShapeType="1"/>
          </p:cNvSpPr>
          <p:nvPr/>
        </p:nvSpPr>
        <p:spPr bwMode="auto">
          <a:xfrm>
            <a:off x="6261100" y="1612900"/>
            <a:ext cx="18034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10" name="Line 14"/>
          <p:cNvSpPr>
            <a:spLocks noChangeShapeType="1"/>
          </p:cNvSpPr>
          <p:nvPr/>
        </p:nvSpPr>
        <p:spPr bwMode="auto">
          <a:xfrm>
            <a:off x="6248400"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11" name="Line 15"/>
          <p:cNvSpPr>
            <a:spLocks noChangeShapeType="1"/>
          </p:cNvSpPr>
          <p:nvPr/>
        </p:nvSpPr>
        <p:spPr bwMode="auto">
          <a:xfrm>
            <a:off x="8166100"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12" name="Rectangle 16"/>
          <p:cNvSpPr>
            <a:spLocks noChangeArrowheads="1"/>
          </p:cNvSpPr>
          <p:nvPr/>
        </p:nvSpPr>
        <p:spPr bwMode="auto">
          <a:xfrm>
            <a:off x="304800" y="1600200"/>
            <a:ext cx="496888"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Clk</a:t>
            </a:r>
          </a:p>
        </p:txBody>
      </p:sp>
      <p:sp>
        <p:nvSpPr>
          <p:cNvPr id="55313" name="Rectangle 17"/>
          <p:cNvSpPr>
            <a:spLocks noChangeArrowheads="1"/>
          </p:cNvSpPr>
          <p:nvPr/>
        </p:nvSpPr>
        <p:spPr bwMode="auto">
          <a:xfrm>
            <a:off x="774700" y="2387600"/>
            <a:ext cx="3556000" cy="2794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5314" name="Rectangle 18"/>
          <p:cNvSpPr>
            <a:spLocks noChangeArrowheads="1"/>
          </p:cNvSpPr>
          <p:nvPr/>
        </p:nvSpPr>
        <p:spPr bwMode="auto">
          <a:xfrm>
            <a:off x="4356100" y="2387600"/>
            <a:ext cx="3708400" cy="2794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5315" name="Rectangle 19"/>
          <p:cNvSpPr>
            <a:spLocks noChangeArrowheads="1"/>
          </p:cNvSpPr>
          <p:nvPr/>
        </p:nvSpPr>
        <p:spPr bwMode="auto">
          <a:xfrm>
            <a:off x="2112963" y="2368550"/>
            <a:ext cx="6334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Load</a:t>
            </a:r>
          </a:p>
        </p:txBody>
      </p:sp>
      <p:sp>
        <p:nvSpPr>
          <p:cNvPr id="55316" name="Rectangle 20"/>
          <p:cNvSpPr>
            <a:spLocks noChangeArrowheads="1"/>
          </p:cNvSpPr>
          <p:nvPr/>
        </p:nvSpPr>
        <p:spPr bwMode="auto">
          <a:xfrm>
            <a:off x="5922963" y="2368550"/>
            <a:ext cx="64293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Store</a:t>
            </a:r>
          </a:p>
        </p:txBody>
      </p:sp>
      <p:sp>
        <p:nvSpPr>
          <p:cNvPr id="55317" name="Line 21"/>
          <p:cNvSpPr>
            <a:spLocks noChangeShapeType="1"/>
          </p:cNvSpPr>
          <p:nvPr/>
        </p:nvSpPr>
        <p:spPr bwMode="auto">
          <a:xfrm flipV="1">
            <a:off x="7391400" y="236220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5318" name="Rectangle 22"/>
          <p:cNvSpPr>
            <a:spLocks noChangeArrowheads="1"/>
          </p:cNvSpPr>
          <p:nvPr/>
        </p:nvSpPr>
        <p:spPr bwMode="auto">
          <a:xfrm>
            <a:off x="7370763" y="2368550"/>
            <a:ext cx="7223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Waste</a:t>
            </a:r>
          </a:p>
        </p:txBody>
      </p:sp>
      <p:sp>
        <p:nvSpPr>
          <p:cNvPr id="55319" name="Rectangle 23"/>
          <p:cNvSpPr>
            <a:spLocks noChangeArrowheads="1"/>
          </p:cNvSpPr>
          <p:nvPr/>
        </p:nvSpPr>
        <p:spPr bwMode="auto">
          <a:xfrm>
            <a:off x="2265363" y="130175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1</a:t>
            </a:r>
          </a:p>
        </p:txBody>
      </p:sp>
      <p:sp>
        <p:nvSpPr>
          <p:cNvPr id="55320" name="Line 24"/>
          <p:cNvSpPr>
            <a:spLocks noChangeShapeType="1"/>
          </p:cNvSpPr>
          <p:nvPr/>
        </p:nvSpPr>
        <p:spPr bwMode="auto">
          <a:xfrm flipV="1">
            <a:off x="4343400" y="1295400"/>
            <a:ext cx="0" cy="3302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5321" name="Rectangle 25"/>
          <p:cNvSpPr>
            <a:spLocks noChangeArrowheads="1"/>
          </p:cNvSpPr>
          <p:nvPr/>
        </p:nvSpPr>
        <p:spPr bwMode="auto">
          <a:xfrm>
            <a:off x="5846763" y="130175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2</a:t>
            </a:r>
          </a:p>
        </p:txBody>
      </p:sp>
      <p:sp>
        <p:nvSpPr>
          <p:cNvPr id="55322" name="Line 26"/>
          <p:cNvSpPr>
            <a:spLocks noChangeShapeType="1"/>
          </p:cNvSpPr>
          <p:nvPr/>
        </p:nvSpPr>
        <p:spPr bwMode="auto">
          <a:xfrm>
            <a:off x="774700" y="1460500"/>
            <a:ext cx="142240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55323" name="Line 27"/>
          <p:cNvSpPr>
            <a:spLocks noChangeShapeType="1"/>
          </p:cNvSpPr>
          <p:nvPr/>
        </p:nvSpPr>
        <p:spPr bwMode="auto">
          <a:xfrm>
            <a:off x="4356100" y="1460500"/>
            <a:ext cx="142240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55324" name="Line 28"/>
          <p:cNvSpPr>
            <a:spLocks noChangeShapeType="1"/>
          </p:cNvSpPr>
          <p:nvPr/>
        </p:nvSpPr>
        <p:spPr bwMode="auto">
          <a:xfrm flipH="1">
            <a:off x="6616700" y="1460500"/>
            <a:ext cx="147320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55325" name="Line 29"/>
          <p:cNvSpPr>
            <a:spLocks noChangeShapeType="1"/>
          </p:cNvSpPr>
          <p:nvPr/>
        </p:nvSpPr>
        <p:spPr bwMode="auto">
          <a:xfrm flipH="1">
            <a:off x="3111500" y="1460500"/>
            <a:ext cx="109220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55326" name="Line 30"/>
          <p:cNvSpPr>
            <a:spLocks noChangeShapeType="1"/>
          </p:cNvSpPr>
          <p:nvPr/>
        </p:nvSpPr>
        <p:spPr bwMode="auto">
          <a:xfrm flipV="1">
            <a:off x="4343400" y="1600200"/>
            <a:ext cx="0" cy="12954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5327" name="Text Box 31"/>
          <p:cNvSpPr txBox="1">
            <a:spLocks noChangeArrowheads="1"/>
          </p:cNvSpPr>
          <p:nvPr/>
        </p:nvSpPr>
        <p:spPr bwMode="auto">
          <a:xfrm>
            <a:off x="7788275" y="6705600"/>
            <a:ext cx="135572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Figure: Dave Patterson</a:t>
            </a:r>
            <a:endParaRPr lang="en-US">
              <a:latin typeface="Times New Roman" charset="0"/>
            </a:endParaRPr>
          </a:p>
        </p:txBody>
      </p:sp>
      <p:sp>
        <p:nvSpPr>
          <p:cNvPr id="2" name="Slide Number Placeholder 1"/>
          <p:cNvSpPr>
            <a:spLocks noGrp="1"/>
          </p:cNvSpPr>
          <p:nvPr>
            <p:ph type="sldNum" sz="quarter" idx="4"/>
          </p:nvPr>
        </p:nvSpPr>
        <p:spPr/>
        <p:txBody>
          <a:bodyPr/>
          <a:lstStyle/>
          <a:p>
            <a:fld id="{CC2976BA-A1E0-3948-A6B4-B5BB26B47A07}" type="slidenum">
              <a:rPr lang="en-US" smtClean="0"/>
              <a:t>9</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UMBC">
  <a:themeElements>
    <a:clrScheme name="UMBC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UMBC">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UMBC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MBC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MBC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MBC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MBC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MBC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MBC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X:Templates:My Templates:UMBC.pot</Template>
  <TotalTime>2458</TotalTime>
  <Words>2042</Words>
  <Application>Microsoft Macintosh PowerPoint</Application>
  <PresentationFormat>On-screen Show (4:3)</PresentationFormat>
  <Paragraphs>660</Paragraphs>
  <Slides>27</Slides>
  <Notes>27</Notes>
  <HiddenSlides>0</HiddenSlides>
  <MMClips>0</MMClips>
  <ScaleCrop>false</ScaleCrop>
  <HeadingPairs>
    <vt:vector size="6" baseType="variant">
      <vt:variant>
        <vt:lpstr>Theme</vt:lpstr>
      </vt:variant>
      <vt:variant>
        <vt:i4>1</vt:i4>
      </vt:variant>
      <vt:variant>
        <vt:lpstr>Embedded OLE Servers</vt:lpstr>
      </vt:variant>
      <vt:variant>
        <vt:i4>4</vt:i4>
      </vt:variant>
      <vt:variant>
        <vt:lpstr>Slide Titles</vt:lpstr>
      </vt:variant>
      <vt:variant>
        <vt:i4>27</vt:i4>
      </vt:variant>
    </vt:vector>
  </HeadingPairs>
  <TitlesOfParts>
    <vt:vector size="32" baseType="lpstr">
      <vt:lpstr>UMBC</vt:lpstr>
      <vt:lpstr>Bitmap Image</vt:lpstr>
      <vt:lpstr>Equation</vt:lpstr>
      <vt:lpstr>Graphics Workshop Drawing</vt:lpstr>
      <vt:lpstr>Document</vt:lpstr>
      <vt:lpstr>CMSC 611: Advanced Computer Architecture</vt:lpstr>
      <vt:lpstr>Sequential Laundry</vt:lpstr>
      <vt:lpstr>Pipelined Laundry</vt:lpstr>
      <vt:lpstr>Pipelining Lessons</vt:lpstr>
      <vt:lpstr>MIPS Instruction Set</vt:lpstr>
      <vt:lpstr>Single-cycle Execution</vt:lpstr>
      <vt:lpstr>Multi-cycle Execution</vt:lpstr>
      <vt:lpstr>Multi-Cycle Implementation of MIPS</vt:lpstr>
      <vt:lpstr>Single Cycle</vt:lpstr>
      <vt:lpstr>Multiple Cycle</vt:lpstr>
      <vt:lpstr>Pipeline</vt:lpstr>
      <vt:lpstr>Stages of Instruction Execution</vt:lpstr>
      <vt:lpstr>Instruction Pipelining</vt:lpstr>
      <vt:lpstr>Example of Instruction Pipelining</vt:lpstr>
      <vt:lpstr>Pipeline Performance</vt:lpstr>
      <vt:lpstr>Pipeline Datapath</vt:lpstr>
      <vt:lpstr>Pipeline Stage Interface</vt:lpstr>
      <vt:lpstr>Pipeline Hazards</vt:lpstr>
      <vt:lpstr>Visualizing Pipelining</vt:lpstr>
      <vt:lpstr>Example: One Memory Port/Structural Hazard</vt:lpstr>
      <vt:lpstr>Resolving Structural Hazards</vt:lpstr>
      <vt:lpstr>Detecting and Resolving Structural Hazard</vt:lpstr>
      <vt:lpstr>Stalls &amp; Pipeline Performance</vt:lpstr>
      <vt:lpstr>Data Hazards</vt:lpstr>
      <vt:lpstr>Three Generic Data Hazards</vt:lpstr>
      <vt:lpstr>Three Generic Data Hazards</vt:lpstr>
      <vt:lpstr>Three Generic Data Hazards</vt:lpstr>
    </vt:vector>
  </TitlesOfParts>
  <Company>˧怀쿘Ί뿿킀΂쿘˧뛼뿿큰</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CMSC 611: Advanced Computer Architecture</dc:title>
  <dc:creator>Marc Olano</dc:creator>
  <cp:lastModifiedBy>Marc Olano</cp:lastModifiedBy>
  <cp:revision>51</cp:revision>
  <cp:lastPrinted>2003-09-04T21:28:06Z</cp:lastPrinted>
  <dcterms:created xsi:type="dcterms:W3CDTF">2010-09-30T16:37:38Z</dcterms:created>
  <dcterms:modified xsi:type="dcterms:W3CDTF">2014-10-08T22:52:39Z</dcterms:modified>
</cp:coreProperties>
</file>