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3.bin" ContentType="application/vnd.openxmlformats-officedocument.oleObject"/>
  <Override PartName="/ppt/notesSlides/notesSlide8.xml" ContentType="application/vnd.openxmlformats-officedocument.presentationml.notesSlide+xml"/>
  <Override PartName="/ppt/embeddings/oleObject14.bin" ContentType="application/vnd.openxmlformats-officedocument.oleObject"/>
  <Override PartName="/ppt/notesSlides/notesSlide9.xml" ContentType="application/vnd.openxmlformats-officedocument.presentationml.notesSlide+xml"/>
  <Override PartName="/ppt/embeddings/oleObject15.bin" ContentType="application/vnd.openxmlformats-officedocument.oleObject"/>
  <Override PartName="/ppt/notesSlides/notesSlide10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11.xml" ContentType="application/vnd.openxmlformats-officedocument.presentationml.notesSlide+xml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12.xml" ContentType="application/vnd.openxmlformats-officedocument.presentationml.notesSlide+xml"/>
  <Override PartName="/ppt/embeddings/oleObject23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2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5" r:id="rId3"/>
    <p:sldId id="326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20" r:id="rId13"/>
    <p:sldId id="321" r:id="rId14"/>
    <p:sldId id="322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2E7F7F"/>
    <a:srgbClr val="001595"/>
    <a:srgbClr val="8B0F0A"/>
    <a:srgbClr val="276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72" y="-616"/>
      </p:cViewPr>
      <p:guideLst>
        <p:guide orient="horz" pos="576"/>
        <p:guide pos="548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2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21.emf"/><Relationship Id="rId5" Type="http://schemas.openxmlformats.org/officeDocument/2006/relationships/image" Target="../media/image22.emf"/><Relationship Id="rId1" Type="http://schemas.openxmlformats.org/officeDocument/2006/relationships/image" Target="../media/image18.emf"/><Relationship Id="rId2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CFDE534-2FBA-3146-9921-F6DE843C9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282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A466EAE-4D0F-594F-8DB5-F63A1CC7A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7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ED0FD-416A-254F-9773-B235773E6B79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B0A49-C332-8A44-B484-D3B56A077C87}" type="slidenum">
              <a:rPr lang="en-US"/>
              <a:pPr/>
              <a:t>10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C77D4B-0CF6-5E47-847E-84EE328C8CA7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10E92-09C4-D140-9F17-543C7C308BAE}" type="slidenum">
              <a:rPr lang="en-US"/>
              <a:pPr/>
              <a:t>12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D48A4-C01B-3A4C-803C-AB540ED15673}" type="slidenum">
              <a:rPr lang="en-US"/>
              <a:pPr/>
              <a:t>13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44390-A591-5340-BEC1-15537D7EE133}" type="slidenum">
              <a:rPr lang="en-US"/>
              <a:pPr/>
              <a:t>14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9E97E-43F7-A84C-ABE7-80A0B828351F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7D000D-657A-B944-918E-431308B0F854}" type="slidenum">
              <a:rPr lang="en-US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58CA2-BEB7-ED4D-9AA7-AC455207F59D}" type="slidenum">
              <a:rPr lang="en-US"/>
              <a:pPr/>
              <a:t>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59C7F-CBFE-494B-AEC1-0C194579C3DB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3DA8E8-0DBD-0348-BF0F-39084A3CE8F9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F65F8-C6DB-6840-ABE1-14DF6589C2FA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26ACB-C842-1A4C-855D-44244FF525A9}" type="slidenum">
              <a:rPr lang="en-US"/>
              <a:pPr/>
              <a:t>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2E9DA-3F42-8442-B0B5-58B351F6809E}" type="slidenum">
              <a:rPr lang="en-US"/>
              <a:pPr/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3886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3886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DC813-1DDF-6540-8D89-2910EB0443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6.e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1.bin"/><Relationship Id="rId12" Type="http://schemas.openxmlformats.org/officeDocument/2006/relationships/image" Target="../media/image21.emf"/><Relationship Id="rId13" Type="http://schemas.openxmlformats.org/officeDocument/2006/relationships/oleObject" Target="../embeddings/oleObject22.bin"/><Relationship Id="rId14" Type="http://schemas.openxmlformats.org/officeDocument/2006/relationships/image" Target="../media/image2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8.e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9.emf"/><Relationship Id="rId8" Type="http://schemas.openxmlformats.org/officeDocument/2006/relationships/oleObject" Target="../embeddings/oleObject20.bin"/><Relationship Id="rId9" Type="http://schemas.openxmlformats.org/officeDocument/2006/relationships/oleObject" Target="../embeddings/Microsoft_Word_97_-_2004_Document3.doc"/><Relationship Id="rId10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3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4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emf"/><Relationship Id="rId12" Type="http://schemas.openxmlformats.org/officeDocument/2006/relationships/oleObject" Target="../embeddings/oleObject9.bin"/><Relationship Id="rId13" Type="http://schemas.openxmlformats.org/officeDocument/2006/relationships/image" Target="../media/image9.emf"/><Relationship Id="rId14" Type="http://schemas.openxmlformats.org/officeDocument/2006/relationships/oleObject" Target="../embeddings/oleObject10.bin"/><Relationship Id="rId15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Benchmarking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SPEC95 for Pentium and Pentium Pro</a:t>
            </a:r>
          </a:p>
        </p:txBody>
      </p:sp>
      <p:graphicFrame>
        <p:nvGraphicFramePr>
          <p:cNvPr id="45058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706438" y="1295400"/>
          <a:ext cx="354012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1" name="Graphics Workshop Drawing" r:id="rId4" imgW="4591440" imgH="3309840" progId="">
                  <p:embed/>
                </p:oleObj>
              </mc:Choice>
              <mc:Fallback>
                <p:oleObj name="Graphics Workshop Drawing" r:id="rId4" imgW="4591440" imgH="33098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1295400"/>
                        <a:ext cx="3540125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38688" y="1295400"/>
          <a:ext cx="355282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2" name="Graphics Workshop Drawing" r:id="rId6" imgW="4560840" imgH="3277440" progId="">
                  <p:embed/>
                </p:oleObj>
              </mc:Choice>
              <mc:Fallback>
                <p:oleObj name="Graphics Workshop Drawing" r:id="rId6" imgW="4560840" imgH="32774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1295400"/>
                        <a:ext cx="3552825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Rectangle 14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performance measured may be different on other Pentium-based hardware with different memory system and using different compilers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At the same clock rate, the SPECint95 measure shows that Pentium Pro is 1.4-1.5 times faster while the SPECfp95 shows that it is 1.7-1.8 times faster </a:t>
            </a:r>
            <a:r>
              <a:rPr sz="2000" noProof="1">
                <a:sym typeface="Wingdings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When the clock rate is increased by a certain factor, the processor performance increases by a lower factor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71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866900" y="1143000"/>
          <a:ext cx="54102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0" name="Equation" r:id="rId4" imgW="4077097" imgH="559197" progId="Equation.3">
                  <p:embed/>
                </p:oleObj>
              </mc:Choice>
              <mc:Fallback>
                <p:oleObj name="Equation" r:id="rId4" imgW="4077097" imgH="5591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143000"/>
                        <a:ext cx="5410200" cy="74136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181100" y="2057400"/>
          <a:ext cx="678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1" name="Equation" r:id="rId6" imgW="3924697" imgH="432197" progId="Equation.3">
                  <p:embed/>
                </p:oleObj>
              </mc:Choice>
              <mc:Fallback>
                <p:oleObj name="Equation" r:id="rId6" imgW="3924697" imgH="4321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057400"/>
                        <a:ext cx="6781800" cy="7620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81000" y="5181600"/>
          <a:ext cx="8534400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2" name="Document" r:id="rId9" imgW="5629656" imgH="1240536" progId="Word.Document.8">
                  <p:embed/>
                </p:oleObj>
              </mc:Choice>
              <mc:Fallback>
                <p:oleObj name="Document" r:id="rId9" imgW="5629656" imgH="12405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8534400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0" y="4191000"/>
            <a:ext cx="9144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36538" indent="-236538">
              <a:spcAft>
                <a:spcPct val="35000"/>
              </a:spcAft>
              <a:buClr>
                <a:srgbClr val="FF0000"/>
              </a:buClr>
              <a:buFont typeface="Times" charset="0"/>
              <a:buChar char="•"/>
            </a:pPr>
            <a:r>
              <a:rPr lang="en-US" sz="1900">
                <a:solidFill>
                  <a:schemeClr val="accent2"/>
                </a:solidFill>
              </a:rPr>
              <a:t>Weighted arithmetic means summarize performance while tracking exec. time</a:t>
            </a:r>
          </a:p>
          <a:p>
            <a:pPr marL="236538" indent="-236538">
              <a:spcBef>
                <a:spcPct val="2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1900">
                <a:solidFill>
                  <a:schemeClr val="accent2"/>
                </a:solidFill>
              </a:rPr>
              <a:t>Never use AM for normalizing time relative to a reference machine</a:t>
            </a:r>
            <a:r>
              <a:rPr lang="en-US">
                <a:latin typeface="Times New Roman" charset="0"/>
              </a:rPr>
              <a:t> </a:t>
            </a:r>
          </a:p>
        </p:txBody>
      </p:sp>
      <p:grpSp>
        <p:nvGrpSpPr>
          <p:cNvPr id="30728" name="Group 7"/>
          <p:cNvGrpSpPr>
            <a:grpSpLocks/>
          </p:cNvGrpSpPr>
          <p:nvPr/>
        </p:nvGrpSpPr>
        <p:grpSpPr bwMode="auto">
          <a:xfrm>
            <a:off x="152400" y="2895600"/>
            <a:ext cx="8839200" cy="1309688"/>
            <a:chOff x="96" y="1440"/>
            <a:chExt cx="5568" cy="825"/>
          </a:xfrm>
        </p:grpSpPr>
        <p:sp>
          <p:nvSpPr>
            <p:cNvPr id="30730" name="Text Box 8"/>
            <p:cNvSpPr txBox="1">
              <a:spLocks noChangeArrowheads="1"/>
            </p:cNvSpPr>
            <p:nvPr/>
          </p:nvSpPr>
          <p:spPr bwMode="auto">
            <a:xfrm>
              <a:off x="96" y="1440"/>
              <a:ext cx="5568" cy="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Where:	</a:t>
              </a:r>
              <a:r>
                <a:rPr lang="en-US" sz="1800" i="1"/>
                <a:t>n</a:t>
              </a:r>
              <a:r>
                <a:rPr lang="en-US" sz="1800"/>
                <a:t> is the number of programs executed</a:t>
              </a:r>
            </a:p>
            <a:p>
              <a:pPr>
                <a:spcBef>
                  <a:spcPct val="25000"/>
                </a:spcBef>
              </a:pPr>
              <a:r>
                <a:rPr lang="en-US" sz="1800" i="1"/>
                <a:t>	w</a:t>
              </a:r>
              <a:r>
                <a:rPr lang="en-US" sz="1800" i="1" baseline="-25000"/>
                <a:t>i</a:t>
              </a:r>
              <a:r>
                <a:rPr lang="en-US" sz="1800"/>
                <a:t> is a weighting factor that indicates the frequency of executing program </a:t>
              </a:r>
              <a:r>
                <a:rPr lang="en-US" sz="1800" i="1"/>
                <a:t>i</a:t>
              </a:r>
            </a:p>
            <a:p>
              <a:pPr>
                <a:lnSpc>
                  <a:spcPct val="140000"/>
                </a:lnSpc>
                <a:spcBef>
                  <a:spcPct val="25000"/>
                </a:spcBef>
              </a:pPr>
              <a:r>
                <a:rPr lang="en-US" sz="1800" i="1"/>
                <a:t>	    with                  and</a:t>
              </a:r>
              <a:r>
                <a:rPr lang="en-US" i="1">
                  <a:latin typeface="Times New Roman" charset="0"/>
                </a:rPr>
                <a:t> </a:t>
              </a:r>
            </a:p>
          </p:txBody>
        </p:sp>
        <p:graphicFrame>
          <p:nvGraphicFramePr>
            <p:cNvPr id="30725" name="Object 5"/>
            <p:cNvGraphicFramePr>
              <a:graphicFrameLocks noChangeAspect="1"/>
            </p:cNvGraphicFramePr>
            <p:nvPr/>
          </p:nvGraphicFramePr>
          <p:xfrm>
            <a:off x="2256" y="1968"/>
            <a:ext cx="576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3" name="Equation" r:id="rId11" imgW="838233" imgH="266981" progId="Equation.3">
                    <p:embed/>
                  </p:oleObj>
                </mc:Choice>
                <mc:Fallback>
                  <p:oleObj name="Equation" r:id="rId11" imgW="838233" imgH="26698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1968"/>
                          <a:ext cx="576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6" name="Object 6"/>
            <p:cNvGraphicFramePr>
              <a:graphicFrameLocks noChangeAspect="1"/>
            </p:cNvGraphicFramePr>
            <p:nvPr/>
          </p:nvGraphicFramePr>
          <p:xfrm>
            <a:off x="1200" y="1872"/>
            <a:ext cx="528" cy="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4" name="Equation" r:id="rId13" imgW="749697" imgH="559197" progId="Equation.3">
                    <p:embed/>
                  </p:oleObj>
                </mc:Choice>
                <mc:Fallback>
                  <p:oleObj name="Equation" r:id="rId13" imgW="749697" imgH="5591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872"/>
                          <a:ext cx="528" cy="3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249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Performance </a:t>
            </a:r>
            <a:r>
              <a:rPr lang="en-US" smtClean="0"/>
              <a:t>Summary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88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81000" y="974725"/>
          <a:ext cx="8305800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8" name="Bitmap Image" r:id="rId4" imgW="5258256" imgH="2834886" progId="">
                  <p:embed/>
                </p:oleObj>
              </mc:Choice>
              <mc:Fallback>
                <p:oleObj name="Bitmap Image" r:id="rId4" imgW="5258256" imgH="28348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74725"/>
                        <a:ext cx="8305800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Text Box 3"/>
          <p:cNvSpPr txBox="1">
            <a:spLocks noChangeArrowheads="1"/>
          </p:cNvSpPr>
          <p:nvPr/>
        </p:nvSpPr>
        <p:spPr bwMode="auto">
          <a:xfrm rot="-5400000">
            <a:off x="-1211262" y="27051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</a:rPr>
              <a:t>SPECbase CINT2000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 rot="5400000">
            <a:off x="6774657" y="2948781"/>
            <a:ext cx="4341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SPEC CINT2000 per $1000 in price</a:t>
            </a:r>
          </a:p>
        </p:txBody>
      </p:sp>
      <p:sp>
        <p:nvSpPr>
          <p:cNvPr id="47109" name="Text Box 6"/>
          <p:cNvSpPr txBox="1">
            <a:spLocks noChangeArrowheads="1"/>
          </p:cNvSpPr>
          <p:nvPr/>
        </p:nvSpPr>
        <p:spPr bwMode="auto">
          <a:xfrm>
            <a:off x="228600" y="5622925"/>
            <a:ext cx="89154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7338" indent="-287338">
              <a:spcBef>
                <a:spcPct val="5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2000"/>
              <a:t>Different results are obtained for other benchmarks, e.g. SPEC CFP2000</a:t>
            </a:r>
          </a:p>
          <a:p>
            <a:pPr marL="287338" indent="-287338">
              <a:spcBef>
                <a:spcPct val="50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 sz="2000"/>
              <a:t>With the exception of the Sunblade price-performance metrics were  consistent with performance</a:t>
            </a:r>
          </a:p>
        </p:txBody>
      </p:sp>
      <p:sp>
        <p:nvSpPr>
          <p:cNvPr id="47110" name="Rectangle 7"/>
          <p:cNvSpPr>
            <a:spLocks noChangeArrowheads="1"/>
          </p:cNvSpPr>
          <p:nvPr/>
        </p:nvSpPr>
        <p:spPr bwMode="auto">
          <a:xfrm>
            <a:off x="1600200" y="1203325"/>
            <a:ext cx="3392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rgbClr val="993300"/>
                </a:solidFill>
              </a:rPr>
              <a:t>Prices reflects those of July 2001</a:t>
            </a:r>
          </a:p>
        </p:txBody>
      </p:sp>
      <p:sp>
        <p:nvSpPr>
          <p:cNvPr id="5468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Price-Performance Metric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72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Historic Perspective</a:t>
            </a:r>
          </a:p>
        </p:txBody>
      </p:sp>
      <p:sp>
        <p:nvSpPr>
          <p:cNvPr id="49155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early computers most instructions of a machine took the same execution time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measure of performance for old machines was the time required performing an individual operation (e.g. addition)</a:t>
            </a:r>
          </a:p>
          <a:p>
            <a:pPr>
              <a:lnSpc>
                <a:spcPct val="90000"/>
              </a:lnSpc>
            </a:pPr>
            <a:r>
              <a:rPr lang="en-US" sz="2800"/>
              <a:t>New computers have diverse set of instructions with different execution times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relative frequency of instructions across many programs was calculated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average instruction execution time was measured by multiplying the time of each instruction by its frequency</a:t>
            </a:r>
          </a:p>
          <a:p>
            <a:pPr>
              <a:lnSpc>
                <a:spcPct val="90000"/>
              </a:lnSpc>
            </a:pPr>
            <a:r>
              <a:rPr lang="en-US" sz="2800"/>
              <a:t>The average instruction execution time was a small step to MIPS that grew in popularity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838200" y="2590800"/>
          <a:ext cx="67818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2" name="Equation" r:id="rId4" imgW="3823097" imgH="533797" progId="Equation.3">
                  <p:embed/>
                </p:oleObj>
              </mc:Choice>
              <mc:Fallback>
                <p:oleObj name="Equation" r:id="rId4" imgW="3823097" imgH="5337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90800"/>
                        <a:ext cx="6781800" cy="94297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0918" name="Text Box 6"/>
          <p:cNvSpPr txBox="1">
            <a:spLocks noChangeArrowheads="1"/>
          </p:cNvSpPr>
          <p:nvPr/>
        </p:nvSpPr>
        <p:spPr bwMode="auto">
          <a:xfrm>
            <a:off x="304800" y="6308725"/>
            <a:ext cx="86106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Monotype Sorts" charset="2"/>
              <a:buNone/>
              <a:defRPr/>
            </a:pPr>
            <a:r>
              <a:rPr lang="en-US" sz="2000"/>
              <a:t>The use of MIPS is simple and intuitive, faster machines have bigger MIPS</a:t>
            </a:r>
            <a:endParaRPr lang="en-US"/>
          </a:p>
        </p:txBody>
      </p:sp>
      <p:sp>
        <p:nvSpPr>
          <p:cNvPr id="55092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Using MIPS</a:t>
            </a:r>
          </a:p>
        </p:txBody>
      </p:sp>
      <p:sp>
        <p:nvSpPr>
          <p:cNvPr id="5120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MIPS = Million of Instructions Per Second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 of the simplest metrics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valid only in a limited context</a:t>
            </a:r>
          </a:p>
          <a:p>
            <a:pPr>
              <a:lnSpc>
                <a:spcPct val="90000"/>
              </a:lnSpc>
              <a:spcBef>
                <a:spcPts val="9000"/>
              </a:spcBef>
            </a:pPr>
            <a:r>
              <a:rPr lang="en-US" sz="2800"/>
              <a:t>There are three problems with MIPS: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specifies the instruction execution rate but not the capabilities of the instructions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varies between programs on the same computer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can vary inversely with performance (see next example)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94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Important Equations (so far)</a:t>
            </a:r>
          </a:p>
        </p:txBody>
      </p:sp>
      <p:graphicFrame>
        <p:nvGraphicFramePr>
          <p:cNvPr id="588804" name="Object 2"/>
          <p:cNvGraphicFramePr>
            <a:graphicFrameLocks noChangeAspect="1"/>
          </p:cNvGraphicFramePr>
          <p:nvPr/>
        </p:nvGraphicFramePr>
        <p:xfrm>
          <a:off x="2505075" y="1452563"/>
          <a:ext cx="41322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" imgW="2070100" imgH="393700" progId="Equation.3">
                  <p:embed/>
                </p:oleObj>
              </mc:Choice>
              <mc:Fallback>
                <p:oleObj name="Equation" r:id="rId4" imgW="2070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1452563"/>
                        <a:ext cx="4132263" cy="785812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8805" name="Object 3"/>
          <p:cNvGraphicFramePr>
            <a:graphicFrameLocks noChangeAspect="1"/>
          </p:cNvGraphicFramePr>
          <p:nvPr/>
        </p:nvGraphicFramePr>
        <p:xfrm>
          <a:off x="1281113" y="3921125"/>
          <a:ext cx="65817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3225800" imgH="419100" progId="Equation.3">
                  <p:embed/>
                </p:oleObj>
              </mc:Choice>
              <mc:Fallback>
                <p:oleObj name="Equation" r:id="rId6" imgW="3225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3921125"/>
                        <a:ext cx="6581775" cy="8445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8806" name="Object 4"/>
          <p:cNvGraphicFramePr>
            <a:graphicFrameLocks noChangeAspect="1"/>
          </p:cNvGraphicFramePr>
          <p:nvPr/>
        </p:nvGraphicFramePr>
        <p:xfrm>
          <a:off x="1808163" y="5186363"/>
          <a:ext cx="5529262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8" imgW="2781300" imgH="609600" progId="Equation.3">
                  <p:embed/>
                </p:oleObj>
              </mc:Choice>
              <mc:Fallback>
                <p:oleObj name="Equation" r:id="rId8" imgW="27813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5186363"/>
                        <a:ext cx="5529262" cy="1214437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8807" name="Object 5"/>
          <p:cNvGraphicFramePr>
            <a:graphicFrameLocks noChangeAspect="1"/>
          </p:cNvGraphicFramePr>
          <p:nvPr/>
        </p:nvGraphicFramePr>
        <p:xfrm>
          <a:off x="1860550" y="2659063"/>
          <a:ext cx="542131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0" imgW="2705100" imgH="419100" progId="Equation.3">
                  <p:embed/>
                </p:oleObj>
              </mc:Choice>
              <mc:Fallback>
                <p:oleObj name="Equation" r:id="rId10" imgW="2705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2659063"/>
                        <a:ext cx="5421313" cy="84137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44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0" name="Rectangle 6"/>
          <p:cNvSpPr>
            <a:spLocks noChangeArrowheads="1"/>
          </p:cNvSpPr>
          <p:nvPr/>
        </p:nvSpPr>
        <p:spPr bwMode="auto">
          <a:xfrm>
            <a:off x="1143000" y="1219200"/>
            <a:ext cx="6629400" cy="1676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Ahmdal’s Law for Speedup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354138" y="1389063"/>
          <a:ext cx="60785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2" name="Equation" r:id="rId4" imgW="4000500" imgH="254000" progId="Equation.3">
                  <p:embed/>
                </p:oleObj>
              </mc:Choice>
              <mc:Fallback>
                <p:oleObj name="Equation" r:id="rId4" imgW="4000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1389063"/>
                        <a:ext cx="607853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600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262063" y="2057400"/>
          <a:ext cx="62341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Equation" r:id="rId6" imgW="4165600" imgH="457200" progId="Equation.3">
                  <p:embed/>
                </p:oleObj>
              </mc:Choice>
              <mc:Fallback>
                <p:oleObj name="Equation" r:id="rId6" imgW="4165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057400"/>
                        <a:ext cx="6234112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600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869" name="Object 4"/>
          <p:cNvGraphicFramePr>
            <a:graphicFrameLocks noChangeAspect="1"/>
          </p:cNvGraphicFramePr>
          <p:nvPr/>
        </p:nvGraphicFramePr>
        <p:xfrm>
          <a:off x="827088" y="3343275"/>
          <a:ext cx="27606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4" name="Equation" r:id="rId8" imgW="1828800" imgH="431800" progId="Equation.3">
                  <p:embed/>
                </p:oleObj>
              </mc:Choice>
              <mc:Fallback>
                <p:oleObj name="Equation" r:id="rId8" imgW="1828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343275"/>
                        <a:ext cx="27606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600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871" name="Object 5"/>
          <p:cNvGraphicFramePr>
            <a:graphicFrameLocks noChangeAspect="1"/>
          </p:cNvGraphicFramePr>
          <p:nvPr/>
        </p:nvGraphicFramePr>
        <p:xfrm>
          <a:off x="3733800" y="3352800"/>
          <a:ext cx="51562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5" name="Equation" r:id="rId10" imgW="3441700" imgH="673100" progId="Equation.3">
                  <p:embed/>
                </p:oleObj>
              </mc:Choice>
              <mc:Fallback>
                <p:oleObj name="Equation" r:id="rId10" imgW="3441700" imgH="673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515620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600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872" name="Object 6"/>
          <p:cNvGraphicFramePr>
            <a:graphicFrameLocks noChangeAspect="1"/>
          </p:cNvGraphicFramePr>
          <p:nvPr/>
        </p:nvGraphicFramePr>
        <p:xfrm>
          <a:off x="2438400" y="4419600"/>
          <a:ext cx="39862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6" name="Equation" r:id="rId12" imgW="2667000" imgH="647700" progId="Equation.3">
                  <p:embed/>
                </p:oleObj>
              </mc:Choice>
              <mc:Fallback>
                <p:oleObj name="Equation" r:id="rId12" imgW="26670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19600"/>
                        <a:ext cx="3986213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873" name="Object 7"/>
          <p:cNvGraphicFramePr>
            <a:graphicFrameLocks noChangeAspect="1"/>
          </p:cNvGraphicFramePr>
          <p:nvPr/>
        </p:nvGraphicFramePr>
        <p:xfrm>
          <a:off x="914400" y="5486400"/>
          <a:ext cx="58451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7" name="Equation" r:id="rId14" imgW="3911600" imgH="647700" progId="Equation.3">
                  <p:embed/>
                </p:oleObj>
              </mc:Choice>
              <mc:Fallback>
                <p:oleObj name="Equation" r:id="rId14" imgW="39116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86400"/>
                        <a:ext cx="5845175" cy="96837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159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Performance Benchmarks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Many widely-used benchmarks are small programs that have significant locality of instruction and data reference </a:t>
            </a:r>
          </a:p>
          <a:p>
            <a:pPr>
              <a:lnSpc>
                <a:spcPct val="90000"/>
              </a:lnSpc>
            </a:pPr>
            <a:r>
              <a:rPr lang="en-US" sz="2400"/>
              <a:t>Universal benchmarks can be misleading since hardware and compiler vendors do optimize their design for these programs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2"/>
                </a:solidFill>
              </a:rPr>
              <a:t>The best types of benchmarks are real applications since they reflect the end-user interest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Architectures might perform well for some applications and poorly for others</a:t>
            </a:r>
          </a:p>
          <a:p>
            <a:pPr>
              <a:lnSpc>
                <a:spcPct val="90000"/>
              </a:lnSpc>
            </a:pPr>
            <a:r>
              <a:rPr lang="en-US" sz="2400"/>
              <a:t>Compilation can boost performance by taking advantage of architecture-specific features</a:t>
            </a:r>
          </a:p>
          <a:p>
            <a:pPr>
              <a:lnSpc>
                <a:spcPct val="90000"/>
              </a:lnSpc>
            </a:pPr>
            <a:r>
              <a:rPr lang="en-US" sz="2400"/>
              <a:t>Application-specific compiler optimization are becoming more popular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3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7200" y="1346200"/>
          <a:ext cx="76962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5" name="Document" r:id="rId5" imgW="5631180" imgH="880872" progId="Word.Document.8">
                  <p:embed/>
                </p:oleObj>
              </mc:Choice>
              <mc:Fallback>
                <p:oleObj name="Document" r:id="rId5" imgW="5631180" imgH="8808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6200"/>
                        <a:ext cx="76962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24130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Wrong summary can present a confusing picture</a:t>
            </a:r>
            <a:r>
              <a:rPr lang="en-US" sz="2000"/>
              <a:t> </a:t>
            </a: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A is 10 times faster than B for program 1</a:t>
            </a: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B is 10 times faster than A for program 2</a:t>
            </a:r>
          </a:p>
          <a:p>
            <a:pPr>
              <a:spcBef>
                <a:spcPct val="25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Total execution time is a consistent summary measure</a:t>
            </a:r>
            <a:endParaRPr lang="en-US" sz="2000">
              <a:solidFill>
                <a:schemeClr val="accent2"/>
              </a:solidFill>
            </a:endParaRPr>
          </a:p>
          <a:p>
            <a:pPr>
              <a:spcBef>
                <a:spcPct val="25000"/>
              </a:spcBef>
              <a:buClr>
                <a:srgbClr val="FF0000"/>
              </a:buClr>
              <a:buFont typeface="Times" charset="0"/>
              <a:buChar char="•"/>
            </a:pPr>
            <a:r>
              <a:rPr lang="en-US">
                <a:solidFill>
                  <a:schemeClr val="accent2"/>
                </a:solidFill>
              </a:rPr>
              <a:t> Relative execution times for the same workload</a:t>
            </a:r>
            <a:endParaRPr lang="en-US" sz="2000">
              <a:solidFill>
                <a:schemeClr val="accent2"/>
              </a:solidFill>
            </a:endParaRPr>
          </a:p>
          <a:p>
            <a:pPr lvl="1">
              <a:buClr>
                <a:srgbClr val="FF0000"/>
              </a:buClr>
              <a:buFont typeface="Times" charset="0"/>
              <a:buChar char="–"/>
            </a:pPr>
            <a:r>
              <a:rPr lang="en-US" sz="2000"/>
              <a:t> Assuming that programs 1 and 2 are executing for the same number of times on computers A and B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911225" y="5181600"/>
          <a:ext cx="6784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6" name="Equation" r:id="rId7" imgW="4140200" imgH="419100" progId="Equation.3">
                  <p:embed/>
                </p:oleObj>
              </mc:Choice>
              <mc:Fallback>
                <p:oleObj name="Equation" r:id="rId7" imgW="4140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5181600"/>
                        <a:ext cx="6784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152400" y="6172200"/>
            <a:ext cx="8839200" cy="4064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Execution time is the only valid and unimpeachable measure of performance</a:t>
            </a:r>
          </a:p>
        </p:txBody>
      </p:sp>
      <p:sp>
        <p:nvSpPr>
          <p:cNvPr id="53044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Comparing &amp; Summarizing 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7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SPEC Benchmarks</a:t>
            </a:r>
          </a:p>
        </p:txBody>
      </p:sp>
      <p:sp>
        <p:nvSpPr>
          <p:cNvPr id="3891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SPEC stands for System Performance Evaluation Cooperative suite of benchmarks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Created by a set of companies to improve the measurement and reporting of CPU performance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SPEC2006 </a:t>
            </a:r>
            <a:r>
              <a:rPr lang="en-US" sz="2800" dirty="0"/>
              <a:t>is the latest suite that consists of 12 integer </a:t>
            </a:r>
            <a:r>
              <a:rPr lang="en-US" sz="2800" dirty="0" smtClean="0"/>
              <a:t>(C or C++) </a:t>
            </a:r>
            <a:r>
              <a:rPr lang="en-US" sz="2800" dirty="0"/>
              <a:t>and </a:t>
            </a:r>
            <a:r>
              <a:rPr lang="en-US" sz="2800" dirty="0" smtClean="0"/>
              <a:t>17 </a:t>
            </a:r>
            <a:r>
              <a:rPr lang="en-US" sz="2800" dirty="0"/>
              <a:t>floating-point </a:t>
            </a:r>
            <a:r>
              <a:rPr lang="en-US" sz="2800" dirty="0" smtClean="0"/>
              <a:t>(Fortran, C, and C++) </a:t>
            </a:r>
            <a:r>
              <a:rPr lang="en-US" sz="2800" dirty="0"/>
              <a:t>programs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Customized SPEC suites</a:t>
            </a:r>
            <a:r>
              <a:rPr lang="en-US" sz="2400" dirty="0" smtClean="0"/>
              <a:t> assess </a:t>
            </a:r>
            <a:r>
              <a:rPr lang="en-US" sz="2400" dirty="0"/>
              <a:t>performance of graphics and transaction systems.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Since SPEC requires running applications on real hardware, the memory system has a significant effect on performance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83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457200" y="6232525"/>
            <a:ext cx="84582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App. and arch. specific optimization can dramatically impact performance</a:t>
            </a:r>
            <a:endParaRPr lang="en-US" sz="180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57200" y="998538"/>
          <a:ext cx="8153400" cy="505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4" name="Graphics Workshop Drawing" r:id="rId4" imgW="5552640" imgH="4360320" progId="">
                  <p:embed/>
                </p:oleObj>
              </mc:Choice>
              <mc:Fallback>
                <p:oleObj name="Graphics Workshop Drawing" r:id="rId4" imgW="5552640" imgH="4360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8538"/>
                        <a:ext cx="8153400" cy="505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06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Effect of Compilation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13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33400" y="1050925"/>
          <a:ext cx="807720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Document" r:id="rId5" imgW="5631180" imgH="3954780" progId="Word.Document.8">
                  <p:embed/>
                </p:oleObj>
              </mc:Choice>
              <mc:Fallback>
                <p:oleObj name="Document" r:id="rId5" imgW="5631180" imgH="395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50925"/>
                        <a:ext cx="8077200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152400" y="6308725"/>
            <a:ext cx="87630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Guiding principle is </a:t>
            </a:r>
            <a:r>
              <a:rPr lang="en-US" sz="2000" i="1"/>
              <a:t>reproducibility</a:t>
            </a:r>
            <a:r>
              <a:rPr lang="en-US" sz="2000"/>
              <a:t> (report environment &amp; experiments setup)</a:t>
            </a:r>
          </a:p>
        </p:txBody>
      </p:sp>
      <p:sp>
        <p:nvSpPr>
          <p:cNvPr id="5283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Performance Reports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1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04800" y="1981200"/>
          <a:ext cx="86106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2" name="Equation" r:id="rId4" imgW="5169297" imgH="508397" progId="Equation.3">
                  <p:embed/>
                </p:oleObj>
              </mc:Choice>
              <mc:Fallback>
                <p:oleObj name="Equation" r:id="rId4" imgW="5169297" imgH="5083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81200"/>
                        <a:ext cx="8610600" cy="84613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SPEC Benchmarks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3657600"/>
            <a:ext cx="7924800" cy="2895600"/>
          </a:xfrm>
        </p:spPr>
        <p:txBody>
          <a:bodyPr/>
          <a:lstStyle/>
          <a:p>
            <a:r>
              <a:rPr lang="en-US" dirty="0"/>
              <a:t>Bigger numeric values of the SPEC ratio indicate faster </a:t>
            </a:r>
            <a:r>
              <a:rPr lang="en-US" dirty="0" smtClean="0"/>
              <a:t>machine</a:t>
            </a:r>
          </a:p>
          <a:p>
            <a:r>
              <a:rPr lang="en-US" dirty="0" smtClean="0"/>
              <a:t>1997 “historical” reference machine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C813-1DDF-6540-8D89-2910EB0443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1235</TotalTime>
  <Words>679</Words>
  <Application>Microsoft Macintosh PowerPoint</Application>
  <PresentationFormat>On-screen Show (4:3)</PresentationFormat>
  <Paragraphs>93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UMBC</vt:lpstr>
      <vt:lpstr>Equation</vt:lpstr>
      <vt:lpstr>Document</vt:lpstr>
      <vt:lpstr>Graphics Workshop Drawing</vt:lpstr>
      <vt:lpstr>Bitmap Image</vt:lpstr>
      <vt:lpstr>CMSC 611: Advanced Computer Architecture</vt:lpstr>
      <vt:lpstr>Important Equations (so far)</vt:lpstr>
      <vt:lpstr>Ahmdal’s Law for Speedup</vt:lpstr>
      <vt:lpstr>Performance Benchmarks</vt:lpstr>
      <vt:lpstr>Comparing &amp; Summarizing Performance</vt:lpstr>
      <vt:lpstr>The SPEC Benchmarks</vt:lpstr>
      <vt:lpstr>Effect of Compilation</vt:lpstr>
      <vt:lpstr>Performance Reports</vt:lpstr>
      <vt:lpstr>The SPEC Benchmarks</vt:lpstr>
      <vt:lpstr>SPEC95 for Pentium and Pentium Pro</vt:lpstr>
      <vt:lpstr>Performance Summary</vt:lpstr>
      <vt:lpstr>Price-Performance Metric</vt:lpstr>
      <vt:lpstr>Historic Perspective</vt:lpstr>
      <vt:lpstr>Using MIPS</vt:lpstr>
    </vt:vector>
  </TitlesOfParts>
  <Company>˧怀쿘Ί뿿킀΂쿘˧뛼뿿큰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38</cp:revision>
  <cp:lastPrinted>2010-09-15T19:27:27Z</cp:lastPrinted>
  <dcterms:created xsi:type="dcterms:W3CDTF">2010-09-15T19:26:34Z</dcterms:created>
  <dcterms:modified xsi:type="dcterms:W3CDTF">2014-10-08T22:53:01Z</dcterms:modified>
</cp:coreProperties>
</file>