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2.xml" ContentType="application/vnd.openxmlformats-officedocument.presentationml.notesSlide+xml"/>
  <Override PartName="/ppt/embeddings/oleObject6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7.bin" ContentType="application/vnd.openxmlformats-officedocument.oleObject"/>
  <Override PartName="/ppt/embeddings/oleObject8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5" r:id="rId3"/>
    <p:sldId id="306" r:id="rId4"/>
    <p:sldId id="307" r:id="rId5"/>
    <p:sldId id="311" r:id="rId6"/>
    <p:sldId id="312" r:id="rId7"/>
    <p:sldId id="313" r:id="rId8"/>
    <p:sldId id="314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CCFF"/>
    <a:srgbClr val="FFFF66"/>
    <a:srgbClr val="008080"/>
    <a:srgbClr val="000099"/>
    <a:srgbClr val="000066"/>
    <a:srgbClr val="FFCC00"/>
    <a:srgbClr val="CCCC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12" y="-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5CA6E528-30E8-C54F-8771-AD6388EE0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749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F421D47A-C27B-5641-BE9F-BFED1FF08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103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581593-701C-4F47-B33B-826BF1F8C83B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4CFEAE-FCC1-EF41-A152-8E7A1AFCACCD}" type="slidenum">
              <a:rPr lang="en-US"/>
              <a:pPr/>
              <a:t>5</a:t>
            </a:fld>
            <a:endParaRPr lang="en-US"/>
          </a:p>
        </p:txBody>
      </p:sp>
      <p:sp>
        <p:nvSpPr>
          <p:cNvPr id="2150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786269-E20A-1146-A449-B04B330E08EE}" type="slidenum">
              <a:rPr lang="en-US"/>
              <a:pPr/>
              <a:t>7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47D9BE-111F-AD43-86C7-D43D67CC5320}" type="slidenum">
              <a:rPr lang="en-US"/>
              <a:pPr/>
              <a:t>8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38622" y="282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9C7DF-B520-DD48-BC5D-C8FDDC5A7E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  <p:sldLayoutId id="2147483662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3.e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4.emf"/><Relationship Id="rId9" Type="http://schemas.openxmlformats.org/officeDocument/2006/relationships/oleObject" Target="../embeddings/oleObject5.bin"/><Relationship Id="rId10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6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7.bin"/><Relationship Id="rId5" Type="http://schemas.openxmlformats.org/officeDocument/2006/relationships/oleObject" Target="../embeddings/Microsoft_Word_97_-_2004_Document2.doc"/><Relationship Id="rId6" Type="http://schemas.openxmlformats.org/officeDocument/2006/relationships/image" Target="../media/image7.emf"/><Relationship Id="rId7" Type="http://schemas.openxmlformats.org/officeDocument/2006/relationships/oleObject" Target="../embeddings/oleObject8.bin"/><Relationship Id="rId8" Type="http://schemas.openxmlformats.org/officeDocument/2006/relationships/image" Target="../media/image8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CMSC 611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Evaluating </a:t>
            </a:r>
            <a:r>
              <a:rPr lang="en-US" dirty="0">
                <a:ea typeface="+mn-ea"/>
                <a:cs typeface="+mn-cs"/>
              </a:rPr>
              <a:t>Cost</a:t>
            </a:r>
          </a:p>
        </p:txBody>
      </p:sp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0" y="6308725"/>
            <a:ext cx="5835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/>
              <a:t>Some material adapted from Mohamed Younis, UMBC CMSC 611 Spr 2003 course slides</a:t>
            </a:r>
          </a:p>
          <a:p>
            <a:r>
              <a:rPr lang="en-US" sz="1000"/>
              <a:t>Some material adapted from David Culler, UC Berkeley CS252, Spr 2002 course slides, © 2002 UC Berkeley</a:t>
            </a:r>
          </a:p>
          <a:p>
            <a:r>
              <a:rPr lang="en-US" sz="1000"/>
              <a:t>Some material adapted from Hennessy &amp; Patterson / © 2003 Elsevier Science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Integrated Circuits: Fueling Innovation</a:t>
            </a:r>
          </a:p>
        </p:txBody>
      </p:sp>
      <p:sp>
        <p:nvSpPr>
          <p:cNvPr id="39939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Chips begins with silicon, found in sand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Silicon </a:t>
            </a:r>
            <a:r>
              <a:rPr lang="en-US" sz="2800" dirty="0" smtClean="0"/>
              <a:t>is a semiconductor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does </a:t>
            </a:r>
            <a:r>
              <a:rPr lang="en-US" sz="2400" dirty="0"/>
              <a:t>not conduct electricity well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Chemical processes </a:t>
            </a:r>
            <a:r>
              <a:rPr lang="en-US" sz="2800" dirty="0"/>
              <a:t>can transform tiny areas of silicon to either: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Excellent conductors </a:t>
            </a:r>
            <a:r>
              <a:rPr lang="en-US" sz="2400" dirty="0" smtClean="0"/>
              <a:t>(</a:t>
            </a:r>
            <a:r>
              <a:rPr lang="en-US" sz="2400" dirty="0"/>
              <a:t>like copper)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Excellent insulator </a:t>
            </a:r>
            <a:r>
              <a:rPr lang="en-US" sz="2400" dirty="0" smtClean="0"/>
              <a:t>(</a:t>
            </a:r>
            <a:r>
              <a:rPr lang="en-US" sz="2400" dirty="0"/>
              <a:t>like glass)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Areas that can conduct or insulate</a:t>
            </a:r>
            <a:r>
              <a:rPr lang="en-US" sz="2400" dirty="0" smtClean="0"/>
              <a:t> (</a:t>
            </a:r>
            <a:r>
              <a:rPr lang="en-US" sz="2400" dirty="0"/>
              <a:t>a switch)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A transistor is simply an on/off switch controlled by electricity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Integrated circuits </a:t>
            </a:r>
            <a:r>
              <a:rPr lang="en-US" sz="2800" dirty="0" smtClean="0"/>
              <a:t>combine thousands to millions </a:t>
            </a:r>
            <a:r>
              <a:rPr lang="en-US" sz="2800" dirty="0"/>
              <a:t>of transistors in a chip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990600" y="1158875"/>
          <a:ext cx="7007225" cy="371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7" name="VISIO" r:id="rId3" imgW="7364627" imgH="3904735" progId="">
                  <p:embed/>
                </p:oleObj>
              </mc:Choice>
              <mc:Fallback>
                <p:oleObj name="VISIO" r:id="rId3" imgW="7364627" imgH="3904735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158875"/>
                        <a:ext cx="7007225" cy="371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7" name="Rectangle 5"/>
          <p:cNvSpPr>
            <a:spLocks noChangeArrowheads="1"/>
          </p:cNvSpPr>
          <p:nvPr/>
        </p:nvSpPr>
        <p:spPr bwMode="auto">
          <a:xfrm>
            <a:off x="3810000" y="13716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88" name="Text Box 6"/>
          <p:cNvSpPr txBox="1">
            <a:spLocks noChangeArrowheads="1"/>
          </p:cNvSpPr>
          <p:nvPr/>
        </p:nvSpPr>
        <p:spPr bwMode="auto">
          <a:xfrm>
            <a:off x="3810000" y="16002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Slices</a:t>
            </a:r>
          </a:p>
        </p:txBody>
      </p:sp>
      <p:sp>
        <p:nvSpPr>
          <p:cNvPr id="41989" name="Rectangle 7"/>
          <p:cNvSpPr>
            <a:spLocks noChangeArrowheads="1"/>
          </p:cNvSpPr>
          <p:nvPr/>
        </p:nvSpPr>
        <p:spPr bwMode="auto">
          <a:xfrm>
            <a:off x="6400800" y="1371600"/>
            <a:ext cx="16764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0" name="Text Box 8"/>
          <p:cNvSpPr txBox="1">
            <a:spLocks noChangeArrowheads="1"/>
          </p:cNvSpPr>
          <p:nvPr/>
        </p:nvSpPr>
        <p:spPr bwMode="auto">
          <a:xfrm>
            <a:off x="6324600" y="14478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20-30 processing steps</a:t>
            </a:r>
          </a:p>
        </p:txBody>
      </p:sp>
      <p:sp>
        <p:nvSpPr>
          <p:cNvPr id="41991" name="Rectangle 9"/>
          <p:cNvSpPr>
            <a:spLocks noChangeArrowheads="1"/>
          </p:cNvSpPr>
          <p:nvPr/>
        </p:nvSpPr>
        <p:spPr bwMode="auto">
          <a:xfrm>
            <a:off x="5562600" y="26670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2" name="Text Box 10"/>
          <p:cNvSpPr txBox="1">
            <a:spLocks noChangeArrowheads="1"/>
          </p:cNvSpPr>
          <p:nvPr/>
        </p:nvSpPr>
        <p:spPr bwMode="auto">
          <a:xfrm>
            <a:off x="5562600" y="28956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Dice</a:t>
            </a:r>
          </a:p>
        </p:txBody>
      </p:sp>
      <p:sp>
        <p:nvSpPr>
          <p:cNvPr id="41993" name="Rectangle 11"/>
          <p:cNvSpPr>
            <a:spLocks noChangeArrowheads="1"/>
          </p:cNvSpPr>
          <p:nvPr/>
        </p:nvSpPr>
        <p:spPr bwMode="auto">
          <a:xfrm>
            <a:off x="3352800" y="2667000"/>
            <a:ext cx="8382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4" name="Rectangle 12"/>
          <p:cNvSpPr>
            <a:spLocks noChangeArrowheads="1"/>
          </p:cNvSpPr>
          <p:nvPr/>
        </p:nvSpPr>
        <p:spPr bwMode="auto">
          <a:xfrm>
            <a:off x="914400" y="2667000"/>
            <a:ext cx="11430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5" name="Text Box 13"/>
          <p:cNvSpPr txBox="1">
            <a:spLocks noChangeArrowheads="1"/>
          </p:cNvSpPr>
          <p:nvPr/>
        </p:nvSpPr>
        <p:spPr bwMode="auto">
          <a:xfrm>
            <a:off x="914400" y="2895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Package</a:t>
            </a:r>
          </a:p>
        </p:txBody>
      </p:sp>
      <p:sp>
        <p:nvSpPr>
          <p:cNvPr id="41996" name="Rectangle 14"/>
          <p:cNvSpPr>
            <a:spLocks noChangeArrowheads="1"/>
          </p:cNvSpPr>
          <p:nvPr/>
        </p:nvSpPr>
        <p:spPr bwMode="auto">
          <a:xfrm>
            <a:off x="2438400" y="3962400"/>
            <a:ext cx="914400" cy="91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7" name="Text Box 15"/>
          <p:cNvSpPr txBox="1">
            <a:spLocks noChangeArrowheads="1"/>
          </p:cNvSpPr>
          <p:nvPr/>
        </p:nvSpPr>
        <p:spPr bwMode="auto">
          <a:xfrm>
            <a:off x="2362200" y="4114800"/>
            <a:ext cx="99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Package Test</a:t>
            </a:r>
          </a:p>
        </p:txBody>
      </p:sp>
      <p:sp>
        <p:nvSpPr>
          <p:cNvPr id="41998" name="Text Box 16"/>
          <p:cNvSpPr txBox="1">
            <a:spLocks noChangeArrowheads="1"/>
          </p:cNvSpPr>
          <p:nvPr/>
        </p:nvSpPr>
        <p:spPr bwMode="auto">
          <a:xfrm>
            <a:off x="3352800" y="27432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Die Test</a:t>
            </a:r>
          </a:p>
        </p:txBody>
      </p:sp>
      <p:sp>
        <p:nvSpPr>
          <p:cNvPr id="41999" name="Rectangle 17"/>
          <p:cNvSpPr>
            <a:spLocks noChangeArrowheads="1"/>
          </p:cNvSpPr>
          <p:nvPr/>
        </p:nvSpPr>
        <p:spPr bwMode="auto">
          <a:xfrm>
            <a:off x="5410200" y="3962400"/>
            <a:ext cx="11430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0" name="Text Box 18"/>
          <p:cNvSpPr txBox="1">
            <a:spLocks noChangeArrowheads="1"/>
          </p:cNvSpPr>
          <p:nvPr/>
        </p:nvSpPr>
        <p:spPr bwMode="auto">
          <a:xfrm>
            <a:off x="5410200" y="4191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Ship</a:t>
            </a:r>
          </a:p>
        </p:txBody>
      </p:sp>
      <p:sp>
        <p:nvSpPr>
          <p:cNvPr id="129045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Microelectronics Process</a:t>
            </a:r>
          </a:p>
        </p:txBody>
      </p:sp>
      <p:sp>
        <p:nvSpPr>
          <p:cNvPr id="42002" name="Rectangle 22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4876800"/>
            <a:ext cx="7924800" cy="1676400"/>
          </a:xfrm>
        </p:spPr>
        <p:txBody>
          <a:bodyPr/>
          <a:lstStyle/>
          <a:p>
            <a:pPr eaLnBrk="1" hangingPunct="1"/>
            <a:r>
              <a:rPr lang="en-US" sz="2400"/>
              <a:t> Silicon ingots: </a:t>
            </a:r>
          </a:p>
          <a:p>
            <a:pPr lvl="1" eaLnBrk="1" hangingPunct="1"/>
            <a:r>
              <a:rPr lang="en-US" sz="2000"/>
              <a:t>6-12 inches in diameter and about 12-24 inches long </a:t>
            </a:r>
          </a:p>
          <a:p>
            <a:pPr eaLnBrk="1" hangingPunct="1"/>
            <a:r>
              <a:rPr lang="en-US" sz="2400"/>
              <a:t>Impurities in the wafer can lead to defective devices and reduces the yield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4" name="Group 3"/>
          <p:cNvGrpSpPr>
            <a:grpSpLocks/>
          </p:cNvGrpSpPr>
          <p:nvPr/>
        </p:nvGrpSpPr>
        <p:grpSpPr bwMode="auto">
          <a:xfrm>
            <a:off x="5105400" y="3124200"/>
            <a:ext cx="1511300" cy="1511300"/>
            <a:chOff x="2212" y="2308"/>
            <a:chExt cx="952" cy="952"/>
          </a:xfrm>
        </p:grpSpPr>
        <p:sp>
          <p:nvSpPr>
            <p:cNvPr id="43070" name="Oval 4"/>
            <p:cNvSpPr>
              <a:spLocks noChangeArrowheads="1"/>
            </p:cNvSpPr>
            <p:nvPr/>
          </p:nvSpPr>
          <p:spPr bwMode="auto">
            <a:xfrm>
              <a:off x="2212" y="2308"/>
              <a:ext cx="904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1" name="Rectangle 5"/>
            <p:cNvSpPr>
              <a:spLocks noChangeArrowheads="1"/>
            </p:cNvSpPr>
            <p:nvPr/>
          </p:nvSpPr>
          <p:spPr bwMode="auto">
            <a:xfrm>
              <a:off x="2596" y="2500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2" name="Rectangle 6"/>
            <p:cNvSpPr>
              <a:spLocks noChangeArrowheads="1"/>
            </p:cNvSpPr>
            <p:nvPr/>
          </p:nvSpPr>
          <p:spPr bwMode="auto">
            <a:xfrm>
              <a:off x="2788" y="2500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3" name="Rectangle 7"/>
            <p:cNvSpPr>
              <a:spLocks noChangeArrowheads="1"/>
            </p:cNvSpPr>
            <p:nvPr/>
          </p:nvSpPr>
          <p:spPr bwMode="auto">
            <a:xfrm>
              <a:off x="2212" y="2500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4" name="Rectangle 8"/>
            <p:cNvSpPr>
              <a:spLocks noChangeArrowheads="1"/>
            </p:cNvSpPr>
            <p:nvPr/>
          </p:nvSpPr>
          <p:spPr bwMode="auto">
            <a:xfrm>
              <a:off x="2404" y="2500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5" name="Rectangle 9"/>
            <p:cNvSpPr>
              <a:spLocks noChangeArrowheads="1"/>
            </p:cNvSpPr>
            <p:nvPr/>
          </p:nvSpPr>
          <p:spPr bwMode="auto">
            <a:xfrm>
              <a:off x="2980" y="2500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6" name="Rectangle 10"/>
            <p:cNvSpPr>
              <a:spLocks noChangeArrowheads="1"/>
            </p:cNvSpPr>
            <p:nvPr/>
          </p:nvSpPr>
          <p:spPr bwMode="auto">
            <a:xfrm>
              <a:off x="2596" y="2692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7" name="Rectangle 11"/>
            <p:cNvSpPr>
              <a:spLocks noChangeArrowheads="1"/>
            </p:cNvSpPr>
            <p:nvPr/>
          </p:nvSpPr>
          <p:spPr bwMode="auto">
            <a:xfrm>
              <a:off x="2788" y="2692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8" name="Rectangle 12"/>
            <p:cNvSpPr>
              <a:spLocks noChangeArrowheads="1"/>
            </p:cNvSpPr>
            <p:nvPr/>
          </p:nvSpPr>
          <p:spPr bwMode="auto">
            <a:xfrm>
              <a:off x="2212" y="2692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79" name="Rectangle 13"/>
            <p:cNvSpPr>
              <a:spLocks noChangeArrowheads="1"/>
            </p:cNvSpPr>
            <p:nvPr/>
          </p:nvSpPr>
          <p:spPr bwMode="auto">
            <a:xfrm>
              <a:off x="2404" y="2692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0" name="Rectangle 14"/>
            <p:cNvSpPr>
              <a:spLocks noChangeArrowheads="1"/>
            </p:cNvSpPr>
            <p:nvPr/>
          </p:nvSpPr>
          <p:spPr bwMode="auto">
            <a:xfrm>
              <a:off x="2980" y="2692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1" name="Rectangle 15"/>
            <p:cNvSpPr>
              <a:spLocks noChangeArrowheads="1"/>
            </p:cNvSpPr>
            <p:nvPr/>
          </p:nvSpPr>
          <p:spPr bwMode="auto">
            <a:xfrm>
              <a:off x="2596" y="2884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2" name="Rectangle 16"/>
            <p:cNvSpPr>
              <a:spLocks noChangeArrowheads="1"/>
            </p:cNvSpPr>
            <p:nvPr/>
          </p:nvSpPr>
          <p:spPr bwMode="auto">
            <a:xfrm>
              <a:off x="2788" y="2884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3" name="Rectangle 17"/>
            <p:cNvSpPr>
              <a:spLocks noChangeArrowheads="1"/>
            </p:cNvSpPr>
            <p:nvPr/>
          </p:nvSpPr>
          <p:spPr bwMode="auto">
            <a:xfrm>
              <a:off x="2212" y="288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4" name="Rectangle 18"/>
            <p:cNvSpPr>
              <a:spLocks noChangeArrowheads="1"/>
            </p:cNvSpPr>
            <p:nvPr/>
          </p:nvSpPr>
          <p:spPr bwMode="auto">
            <a:xfrm>
              <a:off x="2404" y="2884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5" name="Rectangle 19"/>
            <p:cNvSpPr>
              <a:spLocks noChangeArrowheads="1"/>
            </p:cNvSpPr>
            <p:nvPr/>
          </p:nvSpPr>
          <p:spPr bwMode="auto">
            <a:xfrm>
              <a:off x="2980" y="2884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6" name="Rectangle 20"/>
            <p:cNvSpPr>
              <a:spLocks noChangeArrowheads="1"/>
            </p:cNvSpPr>
            <p:nvPr/>
          </p:nvSpPr>
          <p:spPr bwMode="auto">
            <a:xfrm>
              <a:off x="2596" y="307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7" name="Rectangle 21"/>
            <p:cNvSpPr>
              <a:spLocks noChangeArrowheads="1"/>
            </p:cNvSpPr>
            <p:nvPr/>
          </p:nvSpPr>
          <p:spPr bwMode="auto">
            <a:xfrm>
              <a:off x="2788" y="307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8" name="Rectangle 22"/>
            <p:cNvSpPr>
              <a:spLocks noChangeArrowheads="1"/>
            </p:cNvSpPr>
            <p:nvPr/>
          </p:nvSpPr>
          <p:spPr bwMode="auto">
            <a:xfrm>
              <a:off x="2212" y="307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89" name="Rectangle 23"/>
            <p:cNvSpPr>
              <a:spLocks noChangeArrowheads="1"/>
            </p:cNvSpPr>
            <p:nvPr/>
          </p:nvSpPr>
          <p:spPr bwMode="auto">
            <a:xfrm>
              <a:off x="2404" y="307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90" name="Rectangle 24"/>
            <p:cNvSpPr>
              <a:spLocks noChangeArrowheads="1"/>
            </p:cNvSpPr>
            <p:nvPr/>
          </p:nvSpPr>
          <p:spPr bwMode="auto">
            <a:xfrm>
              <a:off x="2980" y="3076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91" name="Rectangle 25"/>
            <p:cNvSpPr>
              <a:spLocks noChangeArrowheads="1"/>
            </p:cNvSpPr>
            <p:nvPr/>
          </p:nvSpPr>
          <p:spPr bwMode="auto">
            <a:xfrm>
              <a:off x="2596" y="2308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92" name="Rectangle 26"/>
            <p:cNvSpPr>
              <a:spLocks noChangeArrowheads="1"/>
            </p:cNvSpPr>
            <p:nvPr/>
          </p:nvSpPr>
          <p:spPr bwMode="auto">
            <a:xfrm>
              <a:off x="2788" y="2308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93" name="Rectangle 27"/>
            <p:cNvSpPr>
              <a:spLocks noChangeArrowheads="1"/>
            </p:cNvSpPr>
            <p:nvPr/>
          </p:nvSpPr>
          <p:spPr bwMode="auto">
            <a:xfrm>
              <a:off x="2212" y="2308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94" name="Rectangle 28"/>
            <p:cNvSpPr>
              <a:spLocks noChangeArrowheads="1"/>
            </p:cNvSpPr>
            <p:nvPr/>
          </p:nvSpPr>
          <p:spPr bwMode="auto">
            <a:xfrm>
              <a:off x="2404" y="2308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95" name="Rectangle 29"/>
            <p:cNvSpPr>
              <a:spLocks noChangeArrowheads="1"/>
            </p:cNvSpPr>
            <p:nvPr/>
          </p:nvSpPr>
          <p:spPr bwMode="auto">
            <a:xfrm>
              <a:off x="2980" y="2308"/>
              <a:ext cx="18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015" name="Group 30"/>
          <p:cNvGrpSpPr>
            <a:grpSpLocks/>
          </p:cNvGrpSpPr>
          <p:nvPr/>
        </p:nvGrpSpPr>
        <p:grpSpPr bwMode="auto">
          <a:xfrm>
            <a:off x="609600" y="3136900"/>
            <a:ext cx="1511300" cy="1511300"/>
            <a:chOff x="1012" y="2308"/>
            <a:chExt cx="952" cy="952"/>
          </a:xfrm>
        </p:grpSpPr>
        <p:sp>
          <p:nvSpPr>
            <p:cNvPr id="43053" name="Oval 31"/>
            <p:cNvSpPr>
              <a:spLocks noChangeArrowheads="1"/>
            </p:cNvSpPr>
            <p:nvPr/>
          </p:nvSpPr>
          <p:spPr bwMode="auto">
            <a:xfrm>
              <a:off x="1012" y="2308"/>
              <a:ext cx="904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4" name="Rectangle 32"/>
            <p:cNvSpPr>
              <a:spLocks noChangeArrowheads="1"/>
            </p:cNvSpPr>
            <p:nvPr/>
          </p:nvSpPr>
          <p:spPr bwMode="auto">
            <a:xfrm>
              <a:off x="1492" y="278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5" name="Rectangle 33"/>
            <p:cNvSpPr>
              <a:spLocks noChangeArrowheads="1"/>
            </p:cNvSpPr>
            <p:nvPr/>
          </p:nvSpPr>
          <p:spPr bwMode="auto">
            <a:xfrm>
              <a:off x="1732" y="278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6" name="Rectangle 34"/>
            <p:cNvSpPr>
              <a:spLocks noChangeArrowheads="1"/>
            </p:cNvSpPr>
            <p:nvPr/>
          </p:nvSpPr>
          <p:spPr bwMode="auto">
            <a:xfrm>
              <a:off x="1012" y="278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7" name="Rectangle 35"/>
            <p:cNvSpPr>
              <a:spLocks noChangeArrowheads="1"/>
            </p:cNvSpPr>
            <p:nvPr/>
          </p:nvSpPr>
          <p:spPr bwMode="auto">
            <a:xfrm>
              <a:off x="1252" y="278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8" name="Rectangle 36"/>
            <p:cNvSpPr>
              <a:spLocks noChangeArrowheads="1"/>
            </p:cNvSpPr>
            <p:nvPr/>
          </p:nvSpPr>
          <p:spPr bwMode="auto">
            <a:xfrm>
              <a:off x="1492" y="302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9" name="Rectangle 37"/>
            <p:cNvSpPr>
              <a:spLocks noChangeArrowheads="1"/>
            </p:cNvSpPr>
            <p:nvPr/>
          </p:nvSpPr>
          <p:spPr bwMode="auto">
            <a:xfrm>
              <a:off x="1732" y="302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0" name="Rectangle 38"/>
            <p:cNvSpPr>
              <a:spLocks noChangeArrowheads="1"/>
            </p:cNvSpPr>
            <p:nvPr/>
          </p:nvSpPr>
          <p:spPr bwMode="auto">
            <a:xfrm>
              <a:off x="1012" y="302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1" name="Rectangle 39"/>
            <p:cNvSpPr>
              <a:spLocks noChangeArrowheads="1"/>
            </p:cNvSpPr>
            <p:nvPr/>
          </p:nvSpPr>
          <p:spPr bwMode="auto">
            <a:xfrm>
              <a:off x="1252" y="302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2" name="Rectangle 40"/>
            <p:cNvSpPr>
              <a:spLocks noChangeArrowheads="1"/>
            </p:cNvSpPr>
            <p:nvPr/>
          </p:nvSpPr>
          <p:spPr bwMode="auto">
            <a:xfrm>
              <a:off x="1492" y="230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3" name="Rectangle 41"/>
            <p:cNvSpPr>
              <a:spLocks noChangeArrowheads="1"/>
            </p:cNvSpPr>
            <p:nvPr/>
          </p:nvSpPr>
          <p:spPr bwMode="auto">
            <a:xfrm>
              <a:off x="1732" y="230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4" name="Rectangle 42"/>
            <p:cNvSpPr>
              <a:spLocks noChangeArrowheads="1"/>
            </p:cNvSpPr>
            <p:nvPr/>
          </p:nvSpPr>
          <p:spPr bwMode="auto">
            <a:xfrm>
              <a:off x="1012" y="230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5" name="Rectangle 43"/>
            <p:cNvSpPr>
              <a:spLocks noChangeArrowheads="1"/>
            </p:cNvSpPr>
            <p:nvPr/>
          </p:nvSpPr>
          <p:spPr bwMode="auto">
            <a:xfrm>
              <a:off x="1252" y="230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6" name="Rectangle 44"/>
            <p:cNvSpPr>
              <a:spLocks noChangeArrowheads="1"/>
            </p:cNvSpPr>
            <p:nvPr/>
          </p:nvSpPr>
          <p:spPr bwMode="auto">
            <a:xfrm>
              <a:off x="1492" y="254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7" name="Rectangle 45"/>
            <p:cNvSpPr>
              <a:spLocks noChangeArrowheads="1"/>
            </p:cNvSpPr>
            <p:nvPr/>
          </p:nvSpPr>
          <p:spPr bwMode="auto">
            <a:xfrm>
              <a:off x="1732" y="254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8" name="Rectangle 46"/>
            <p:cNvSpPr>
              <a:spLocks noChangeArrowheads="1"/>
            </p:cNvSpPr>
            <p:nvPr/>
          </p:nvSpPr>
          <p:spPr bwMode="auto">
            <a:xfrm>
              <a:off x="1012" y="2548"/>
              <a:ext cx="232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9" name="Rectangle 47"/>
            <p:cNvSpPr>
              <a:spLocks noChangeArrowheads="1"/>
            </p:cNvSpPr>
            <p:nvPr/>
          </p:nvSpPr>
          <p:spPr bwMode="auto">
            <a:xfrm>
              <a:off x="1252" y="254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016" name="Group 48"/>
          <p:cNvGrpSpPr>
            <a:grpSpLocks/>
          </p:cNvGrpSpPr>
          <p:nvPr/>
        </p:nvGrpSpPr>
        <p:grpSpPr bwMode="auto">
          <a:xfrm>
            <a:off x="2425700" y="3136900"/>
            <a:ext cx="1435100" cy="1511300"/>
            <a:chOff x="3316" y="2308"/>
            <a:chExt cx="904" cy="952"/>
          </a:xfrm>
        </p:grpSpPr>
        <p:sp>
          <p:nvSpPr>
            <p:cNvPr id="43048" name="Oval 49"/>
            <p:cNvSpPr>
              <a:spLocks noChangeArrowheads="1"/>
            </p:cNvSpPr>
            <p:nvPr/>
          </p:nvSpPr>
          <p:spPr bwMode="auto">
            <a:xfrm>
              <a:off x="3316" y="2308"/>
              <a:ext cx="904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9" name="Rectangle 50"/>
            <p:cNvSpPr>
              <a:spLocks noChangeArrowheads="1"/>
            </p:cNvSpPr>
            <p:nvPr/>
          </p:nvSpPr>
          <p:spPr bwMode="auto">
            <a:xfrm>
              <a:off x="3796" y="278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0" name="Rectangle 51"/>
            <p:cNvSpPr>
              <a:spLocks noChangeArrowheads="1"/>
            </p:cNvSpPr>
            <p:nvPr/>
          </p:nvSpPr>
          <p:spPr bwMode="auto">
            <a:xfrm>
              <a:off x="3556" y="278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1" name="Rectangle 52"/>
            <p:cNvSpPr>
              <a:spLocks noChangeArrowheads="1"/>
            </p:cNvSpPr>
            <p:nvPr/>
          </p:nvSpPr>
          <p:spPr bwMode="auto">
            <a:xfrm>
              <a:off x="3796" y="254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2" name="Rectangle 53"/>
            <p:cNvSpPr>
              <a:spLocks noChangeArrowheads="1"/>
            </p:cNvSpPr>
            <p:nvPr/>
          </p:nvSpPr>
          <p:spPr bwMode="auto">
            <a:xfrm>
              <a:off x="3556" y="2548"/>
              <a:ext cx="232" cy="23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017" name="Group 54"/>
          <p:cNvGrpSpPr>
            <a:grpSpLocks/>
          </p:cNvGrpSpPr>
          <p:nvPr/>
        </p:nvGrpSpPr>
        <p:grpSpPr bwMode="auto">
          <a:xfrm>
            <a:off x="6794500" y="3136900"/>
            <a:ext cx="1435100" cy="1511300"/>
            <a:chOff x="4324" y="2308"/>
            <a:chExt cx="904" cy="952"/>
          </a:xfrm>
        </p:grpSpPr>
        <p:sp>
          <p:nvSpPr>
            <p:cNvPr id="43038" name="Oval 55"/>
            <p:cNvSpPr>
              <a:spLocks noChangeArrowheads="1"/>
            </p:cNvSpPr>
            <p:nvPr/>
          </p:nvSpPr>
          <p:spPr bwMode="auto">
            <a:xfrm>
              <a:off x="4324" y="2308"/>
              <a:ext cx="904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9" name="Rectangle 56"/>
            <p:cNvSpPr>
              <a:spLocks noChangeArrowheads="1"/>
            </p:cNvSpPr>
            <p:nvPr/>
          </p:nvSpPr>
          <p:spPr bwMode="auto">
            <a:xfrm>
              <a:off x="4708" y="2500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0" name="Rectangle 57"/>
            <p:cNvSpPr>
              <a:spLocks noChangeArrowheads="1"/>
            </p:cNvSpPr>
            <p:nvPr/>
          </p:nvSpPr>
          <p:spPr bwMode="auto">
            <a:xfrm>
              <a:off x="4900" y="2500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1" name="Rectangle 58"/>
            <p:cNvSpPr>
              <a:spLocks noChangeArrowheads="1"/>
            </p:cNvSpPr>
            <p:nvPr/>
          </p:nvSpPr>
          <p:spPr bwMode="auto">
            <a:xfrm>
              <a:off x="4516" y="2500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2" name="Rectangle 59"/>
            <p:cNvSpPr>
              <a:spLocks noChangeArrowheads="1"/>
            </p:cNvSpPr>
            <p:nvPr/>
          </p:nvSpPr>
          <p:spPr bwMode="auto">
            <a:xfrm>
              <a:off x="4708" y="2692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3" name="Rectangle 60"/>
            <p:cNvSpPr>
              <a:spLocks noChangeArrowheads="1"/>
            </p:cNvSpPr>
            <p:nvPr/>
          </p:nvSpPr>
          <p:spPr bwMode="auto">
            <a:xfrm>
              <a:off x="4900" y="2692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4" name="Rectangle 61"/>
            <p:cNvSpPr>
              <a:spLocks noChangeArrowheads="1"/>
            </p:cNvSpPr>
            <p:nvPr/>
          </p:nvSpPr>
          <p:spPr bwMode="auto">
            <a:xfrm>
              <a:off x="4516" y="2692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5" name="Rectangle 62"/>
            <p:cNvSpPr>
              <a:spLocks noChangeArrowheads="1"/>
            </p:cNvSpPr>
            <p:nvPr/>
          </p:nvSpPr>
          <p:spPr bwMode="auto">
            <a:xfrm>
              <a:off x="4708" y="2884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6" name="Rectangle 63"/>
            <p:cNvSpPr>
              <a:spLocks noChangeArrowheads="1"/>
            </p:cNvSpPr>
            <p:nvPr/>
          </p:nvSpPr>
          <p:spPr bwMode="auto">
            <a:xfrm>
              <a:off x="4900" y="2884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47" name="Rectangle 64"/>
            <p:cNvSpPr>
              <a:spLocks noChangeArrowheads="1"/>
            </p:cNvSpPr>
            <p:nvPr/>
          </p:nvSpPr>
          <p:spPr bwMode="auto">
            <a:xfrm>
              <a:off x="4516" y="2884"/>
              <a:ext cx="184" cy="184"/>
            </a:xfrm>
            <a:prstGeom prst="rect">
              <a:avLst/>
            </a:prstGeom>
            <a:pattFill prst="ltUp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018" name="Group 65"/>
          <p:cNvGrpSpPr>
            <a:grpSpLocks/>
          </p:cNvGrpSpPr>
          <p:nvPr/>
        </p:nvGrpSpPr>
        <p:grpSpPr bwMode="auto">
          <a:xfrm>
            <a:off x="2425700" y="3136900"/>
            <a:ext cx="1435100" cy="1511300"/>
            <a:chOff x="3316" y="2308"/>
            <a:chExt cx="904" cy="952"/>
          </a:xfrm>
        </p:grpSpPr>
        <p:sp>
          <p:nvSpPr>
            <p:cNvPr id="43030" name="Oval 66"/>
            <p:cNvSpPr>
              <a:spLocks noChangeArrowheads="1"/>
            </p:cNvSpPr>
            <p:nvPr/>
          </p:nvSpPr>
          <p:spPr bwMode="auto">
            <a:xfrm>
              <a:off x="3316" y="2308"/>
              <a:ext cx="904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1" name="AutoShape 67"/>
            <p:cNvSpPr>
              <a:spLocks noChangeArrowheads="1"/>
            </p:cNvSpPr>
            <p:nvPr/>
          </p:nvSpPr>
          <p:spPr bwMode="auto">
            <a:xfrm>
              <a:off x="3556" y="2932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2" name="AutoShape 68"/>
            <p:cNvSpPr>
              <a:spLocks noChangeArrowheads="1"/>
            </p:cNvSpPr>
            <p:nvPr/>
          </p:nvSpPr>
          <p:spPr bwMode="auto">
            <a:xfrm>
              <a:off x="3700" y="3124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3" name="AutoShape 69"/>
            <p:cNvSpPr>
              <a:spLocks noChangeArrowheads="1"/>
            </p:cNvSpPr>
            <p:nvPr/>
          </p:nvSpPr>
          <p:spPr bwMode="auto">
            <a:xfrm>
              <a:off x="3364" y="2740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4" name="AutoShape 70"/>
            <p:cNvSpPr>
              <a:spLocks noChangeArrowheads="1"/>
            </p:cNvSpPr>
            <p:nvPr/>
          </p:nvSpPr>
          <p:spPr bwMode="auto">
            <a:xfrm>
              <a:off x="3556" y="2596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5" name="AutoShape 71"/>
            <p:cNvSpPr>
              <a:spLocks noChangeArrowheads="1"/>
            </p:cNvSpPr>
            <p:nvPr/>
          </p:nvSpPr>
          <p:spPr bwMode="auto">
            <a:xfrm>
              <a:off x="3748" y="2404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6" name="AutoShape 72"/>
            <p:cNvSpPr>
              <a:spLocks noChangeArrowheads="1"/>
            </p:cNvSpPr>
            <p:nvPr/>
          </p:nvSpPr>
          <p:spPr bwMode="auto">
            <a:xfrm>
              <a:off x="3892" y="2692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37" name="AutoShape 73"/>
            <p:cNvSpPr>
              <a:spLocks noChangeArrowheads="1"/>
            </p:cNvSpPr>
            <p:nvPr/>
          </p:nvSpPr>
          <p:spPr bwMode="auto">
            <a:xfrm>
              <a:off x="3796" y="2740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019" name="Group 74"/>
          <p:cNvGrpSpPr>
            <a:grpSpLocks/>
          </p:cNvGrpSpPr>
          <p:nvPr/>
        </p:nvGrpSpPr>
        <p:grpSpPr bwMode="auto">
          <a:xfrm>
            <a:off x="6794500" y="3136900"/>
            <a:ext cx="1435100" cy="1511300"/>
            <a:chOff x="4324" y="2308"/>
            <a:chExt cx="904" cy="952"/>
          </a:xfrm>
        </p:grpSpPr>
        <p:sp>
          <p:nvSpPr>
            <p:cNvPr id="43022" name="Oval 75"/>
            <p:cNvSpPr>
              <a:spLocks noChangeArrowheads="1"/>
            </p:cNvSpPr>
            <p:nvPr/>
          </p:nvSpPr>
          <p:spPr bwMode="auto">
            <a:xfrm>
              <a:off x="4324" y="2308"/>
              <a:ext cx="904" cy="9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3" name="AutoShape 76"/>
            <p:cNvSpPr>
              <a:spLocks noChangeArrowheads="1"/>
            </p:cNvSpPr>
            <p:nvPr/>
          </p:nvSpPr>
          <p:spPr bwMode="auto">
            <a:xfrm>
              <a:off x="4564" y="2932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4" name="AutoShape 77"/>
            <p:cNvSpPr>
              <a:spLocks noChangeArrowheads="1"/>
            </p:cNvSpPr>
            <p:nvPr/>
          </p:nvSpPr>
          <p:spPr bwMode="auto">
            <a:xfrm>
              <a:off x="4708" y="3124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5" name="AutoShape 78"/>
            <p:cNvSpPr>
              <a:spLocks noChangeArrowheads="1"/>
            </p:cNvSpPr>
            <p:nvPr/>
          </p:nvSpPr>
          <p:spPr bwMode="auto">
            <a:xfrm>
              <a:off x="4372" y="2740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6" name="AutoShape 79"/>
            <p:cNvSpPr>
              <a:spLocks noChangeArrowheads="1"/>
            </p:cNvSpPr>
            <p:nvPr/>
          </p:nvSpPr>
          <p:spPr bwMode="auto">
            <a:xfrm>
              <a:off x="4564" y="2596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7" name="AutoShape 80"/>
            <p:cNvSpPr>
              <a:spLocks noChangeArrowheads="1"/>
            </p:cNvSpPr>
            <p:nvPr/>
          </p:nvSpPr>
          <p:spPr bwMode="auto">
            <a:xfrm>
              <a:off x="4756" y="2404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8" name="AutoShape 81"/>
            <p:cNvSpPr>
              <a:spLocks noChangeArrowheads="1"/>
            </p:cNvSpPr>
            <p:nvPr/>
          </p:nvSpPr>
          <p:spPr bwMode="auto">
            <a:xfrm>
              <a:off x="4900" y="2692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9" name="AutoShape 82"/>
            <p:cNvSpPr>
              <a:spLocks noChangeArrowheads="1"/>
            </p:cNvSpPr>
            <p:nvPr/>
          </p:nvSpPr>
          <p:spPr bwMode="auto">
            <a:xfrm>
              <a:off x="4804" y="2740"/>
              <a:ext cx="88" cy="40"/>
            </a:xfrm>
            <a:prstGeom prst="star16">
              <a:avLst>
                <a:gd name="adj" fmla="val 37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430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412036"/>
              </p:ext>
            </p:extLst>
          </p:nvPr>
        </p:nvGraphicFramePr>
        <p:xfrm>
          <a:off x="847725" y="1052513"/>
          <a:ext cx="7445375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0" name="Equation" r:id="rId3" imgW="3975100" imgH="431800" progId="Equation.3">
                  <p:embed/>
                </p:oleObj>
              </mc:Choice>
              <mc:Fallback>
                <p:oleObj name="Equation" r:id="rId3" imgW="3975100" imgH="431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1052513"/>
                        <a:ext cx="7445375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592535"/>
              </p:ext>
            </p:extLst>
          </p:nvPr>
        </p:nvGraphicFramePr>
        <p:xfrm>
          <a:off x="479425" y="2046288"/>
          <a:ext cx="81057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1" name="Equation" r:id="rId5" imgW="4445000" imgH="457200" progId="Equation.3">
                  <p:embed/>
                </p:oleObj>
              </mc:Choice>
              <mc:Fallback>
                <p:oleObj name="Equation" r:id="rId5" imgW="444500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" y="2046288"/>
                        <a:ext cx="810577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135" name="Rectangle 87"/>
          <p:cNvSpPr>
            <a:spLocks noChangeArrowheads="1"/>
          </p:cNvSpPr>
          <p:nvPr/>
        </p:nvSpPr>
        <p:spPr bwMode="auto">
          <a:xfrm>
            <a:off x="5715000" y="4889500"/>
            <a:ext cx="3124200" cy="673100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en-US">
                <a:latin typeface="Arial" charset="0"/>
              </a:rPr>
              <a:t>Die cost roughly goes with die area</a:t>
            </a:r>
            <a:r>
              <a:rPr lang="en-US" baseline="30000">
                <a:latin typeface="Arial" charset="0"/>
              </a:rPr>
              <a:t>4</a:t>
            </a:r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582489"/>
              </p:ext>
            </p:extLst>
          </p:nvPr>
        </p:nvGraphicFramePr>
        <p:xfrm>
          <a:off x="463550" y="5843588"/>
          <a:ext cx="5243513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2" name="Equation" r:id="rId7" imgW="2921000" imgH="393700" progId="Equation.3">
                  <p:embed/>
                </p:oleObj>
              </mc:Choice>
              <mc:Fallback>
                <p:oleObj name="Equation" r:id="rId7" imgW="29210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5843588"/>
                        <a:ext cx="5243513" cy="709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3664398"/>
              </p:ext>
            </p:extLst>
          </p:nvPr>
        </p:nvGraphicFramePr>
        <p:xfrm>
          <a:off x="638175" y="4933950"/>
          <a:ext cx="3979863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3" name="Equation" r:id="rId9" imgW="2336800" imgH="393700" progId="Equation.3">
                  <p:embed/>
                </p:oleObj>
              </mc:Choice>
              <mc:Fallback>
                <p:oleObj name="Equation" r:id="rId9" imgW="2336800" imgH="3937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" y="4933950"/>
                        <a:ext cx="3979863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140" name="Rectangle 9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Integrated Circuits Costs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1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What Affects Cost?</a:t>
            </a:r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/>
              <a:t>Learning curve: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/>
              <a:t>The more experience in manufacturing a component, the better the yield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/>
              <a:t>In general, a chip, board or system with twice the yield will have half the cost.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/>
              <a:t>The learning curve is different for different components, complicating design decisions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/>
              <a:t>Volume 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/>
              <a:t>Larger volume increases rate of learning curve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/>
              <a:t>Doubling the volume typically reduce cost by 10%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/>
              <a:t>Commodities 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/>
              <a:t>Are essentially identical products sold by multiple vendors in large volumes 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z="2000"/>
              <a:t>Foil the competition and drive the efficiency higher and thus the cost down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876800"/>
            <a:ext cx="8077200" cy="914400"/>
          </a:xfrm>
          <a:noFill/>
        </p:spPr>
        <p:txBody>
          <a:bodyPr lIns="90488" tIns="44450" rIns="90488" bIns="44450"/>
          <a:lstStyle/>
          <a:p>
            <a:pPr marL="114300" lvl="1" indent="0" eaLnBrk="1" hangingPunct="1">
              <a:buFontTx/>
              <a:buNone/>
              <a:tabLst>
                <a:tab pos="355600" algn="r"/>
                <a:tab pos="914400" algn="r"/>
                <a:tab pos="1885950" algn="r"/>
                <a:tab pos="2571750" algn="r"/>
                <a:tab pos="3486150" algn="r"/>
                <a:tab pos="4400550" algn="r"/>
                <a:tab pos="5143500" algn="r"/>
                <a:tab pos="5886450" algn="r"/>
                <a:tab pos="6629400" algn="r"/>
                <a:tab pos="7772400" algn="r"/>
              </a:tabLst>
            </a:pPr>
            <a:r>
              <a:rPr lang="en-US" sz="1800" b="1" smtClean="0"/>
              <a:t>From "Estimating IC Manufacturing Costs,” by Linley Gwennap, </a:t>
            </a:r>
            <a:r>
              <a:rPr lang="en-US" sz="1800" b="1" i="1" smtClean="0"/>
              <a:t>Microprocessor Report</a:t>
            </a:r>
            <a:r>
              <a:rPr lang="en-US" sz="1800" b="1" smtClean="0"/>
              <a:t>, August 2, 1993, p. 15</a:t>
            </a:r>
            <a:r>
              <a:rPr lang="en-US" sz="2400" smtClean="0"/>
              <a:t>			</a:t>
            </a: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0" y="1412875"/>
          <a:ext cx="90551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7" name="Document" r:id="rId4" imgW="7301484" imgH="2144268" progId="Word.Document.8">
                  <p:embed/>
                </p:oleObj>
              </mc:Choice>
              <mc:Fallback>
                <p:oleObj name="Document" r:id="rId4" imgW="7301484" imgH="2144268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12875"/>
                        <a:ext cx="905510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10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Real World Examples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503238" y="1066800"/>
            <a:ext cx="7573962" cy="2590800"/>
            <a:chOff x="306" y="2112"/>
            <a:chExt cx="4110" cy="1632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872" y="3312"/>
              <a:ext cx="1488" cy="432"/>
              <a:chOff x="2500" y="3610"/>
              <a:chExt cx="856" cy="346"/>
            </a:xfrm>
          </p:grpSpPr>
          <p:sp>
            <p:nvSpPr>
              <p:cNvPr id="23574" name="Rectangle 28"/>
              <p:cNvSpPr>
                <a:spLocks noChangeArrowheads="1"/>
              </p:cNvSpPr>
              <p:nvPr/>
            </p:nvSpPr>
            <p:spPr bwMode="auto">
              <a:xfrm>
                <a:off x="2500" y="3628"/>
                <a:ext cx="856" cy="32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75" name="Rectangle 29"/>
              <p:cNvSpPr>
                <a:spLocks noChangeArrowheads="1"/>
              </p:cNvSpPr>
              <p:nvPr/>
            </p:nvSpPr>
            <p:spPr bwMode="auto">
              <a:xfrm>
                <a:off x="2544" y="3610"/>
                <a:ext cx="717" cy="3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1400" b="1">
                  <a:solidFill>
                    <a:schemeClr val="accent2"/>
                  </a:solidFill>
                </a:endParaRPr>
              </a:p>
              <a:p>
                <a:pPr algn="ctr"/>
                <a:r>
                  <a:rPr lang="en-US" sz="2000" b="1">
                    <a:solidFill>
                      <a:schemeClr val="accent2"/>
                    </a:solidFill>
                  </a:rPr>
                  <a:t> </a:t>
                </a:r>
                <a:r>
                  <a:rPr lang="en-US" sz="2000" b="1">
                    <a:solidFill>
                      <a:srgbClr val="006600"/>
                    </a:solidFill>
                  </a:rPr>
                  <a:t>Component Cost</a:t>
                </a:r>
              </a:p>
            </p:txBody>
          </p:sp>
        </p:grpSp>
        <p:sp>
          <p:nvSpPr>
            <p:cNvPr id="23558" name="Rectangle 30"/>
            <p:cNvSpPr>
              <a:spLocks noChangeArrowheads="1"/>
            </p:cNvSpPr>
            <p:nvPr/>
          </p:nvSpPr>
          <p:spPr bwMode="auto">
            <a:xfrm>
              <a:off x="1872" y="2976"/>
              <a:ext cx="1484" cy="3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59" name="Rectangle 31"/>
            <p:cNvSpPr>
              <a:spLocks noChangeArrowheads="1"/>
            </p:cNvSpPr>
            <p:nvPr/>
          </p:nvSpPr>
          <p:spPr bwMode="auto">
            <a:xfrm>
              <a:off x="1872" y="3064"/>
              <a:ext cx="1535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solidFill>
                    <a:srgbClr val="990000"/>
                  </a:solidFill>
                </a:rPr>
                <a:t>Direct Cost</a:t>
              </a:r>
            </a:p>
          </p:txBody>
        </p:sp>
        <p:grpSp>
          <p:nvGrpSpPr>
            <p:cNvPr id="4" name="Group 32"/>
            <p:cNvGrpSpPr>
              <a:grpSpLocks/>
            </p:cNvGrpSpPr>
            <p:nvPr/>
          </p:nvGrpSpPr>
          <p:grpSpPr bwMode="auto">
            <a:xfrm>
              <a:off x="1872" y="2592"/>
              <a:ext cx="1484" cy="410"/>
              <a:chOff x="2500" y="3055"/>
              <a:chExt cx="856" cy="410"/>
            </a:xfrm>
          </p:grpSpPr>
          <p:sp>
            <p:nvSpPr>
              <p:cNvPr id="23572" name="Rectangle 33"/>
              <p:cNvSpPr>
                <a:spLocks noChangeArrowheads="1"/>
              </p:cNvSpPr>
              <p:nvPr/>
            </p:nvSpPr>
            <p:spPr bwMode="auto">
              <a:xfrm>
                <a:off x="2500" y="3070"/>
                <a:ext cx="856" cy="395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73" name="Rectangle 34"/>
              <p:cNvSpPr>
                <a:spLocks noChangeArrowheads="1"/>
              </p:cNvSpPr>
              <p:nvPr/>
            </p:nvSpPr>
            <p:spPr bwMode="auto">
              <a:xfrm>
                <a:off x="2608" y="3055"/>
                <a:ext cx="591" cy="36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1200" b="1">
                  <a:solidFill>
                    <a:srgbClr val="000099"/>
                  </a:solidFill>
                </a:endParaRPr>
              </a:p>
              <a:p>
                <a:pPr algn="ctr"/>
                <a:r>
                  <a:rPr lang="en-US" sz="2000" b="1">
                    <a:solidFill>
                      <a:srgbClr val="000099"/>
                    </a:solidFill>
                  </a:rPr>
                  <a:t> Gross Margin</a:t>
                </a:r>
              </a:p>
            </p:txBody>
          </p:sp>
        </p:grpSp>
        <p:grpSp>
          <p:nvGrpSpPr>
            <p:cNvPr id="5" name="Group 35"/>
            <p:cNvGrpSpPr>
              <a:grpSpLocks/>
            </p:cNvGrpSpPr>
            <p:nvPr/>
          </p:nvGrpSpPr>
          <p:grpSpPr bwMode="auto">
            <a:xfrm>
              <a:off x="1871" y="2222"/>
              <a:ext cx="1485" cy="418"/>
              <a:chOff x="2500" y="2657"/>
              <a:chExt cx="856" cy="418"/>
            </a:xfrm>
          </p:grpSpPr>
          <p:sp>
            <p:nvSpPr>
              <p:cNvPr id="23570" name="Rectangle 36"/>
              <p:cNvSpPr>
                <a:spLocks noChangeArrowheads="1"/>
              </p:cNvSpPr>
              <p:nvPr/>
            </p:nvSpPr>
            <p:spPr bwMode="auto">
              <a:xfrm>
                <a:off x="2500" y="2671"/>
                <a:ext cx="856" cy="4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71" name="Rectangle 37"/>
              <p:cNvSpPr>
                <a:spLocks noChangeArrowheads="1"/>
              </p:cNvSpPr>
              <p:nvPr/>
            </p:nvSpPr>
            <p:spPr bwMode="auto">
              <a:xfrm>
                <a:off x="2527" y="2657"/>
                <a:ext cx="754" cy="3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endParaRPr lang="en-US" sz="800" b="1">
                  <a:solidFill>
                    <a:srgbClr val="FE9B03"/>
                  </a:solidFill>
                </a:endParaRPr>
              </a:p>
              <a:p>
                <a:pPr algn="ctr"/>
                <a:r>
                  <a:rPr lang="en-US" sz="2000" b="1">
                    <a:solidFill>
                      <a:srgbClr val="FE9B03"/>
                    </a:solidFill>
                  </a:rPr>
                  <a:t> </a:t>
                </a:r>
                <a:r>
                  <a:rPr lang="en-US" sz="2000" b="1">
                    <a:solidFill>
                      <a:srgbClr val="008080"/>
                    </a:solidFill>
                  </a:rPr>
                  <a:t>Average Discount</a:t>
                </a:r>
              </a:p>
            </p:txBody>
          </p:sp>
        </p:grpSp>
        <p:sp>
          <p:nvSpPr>
            <p:cNvPr id="23562" name="Rectangle 38"/>
            <p:cNvSpPr>
              <a:spLocks noChangeArrowheads="1"/>
            </p:cNvSpPr>
            <p:nvPr/>
          </p:nvSpPr>
          <p:spPr bwMode="auto">
            <a:xfrm>
              <a:off x="306" y="2536"/>
              <a:ext cx="1263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2000" b="1"/>
                <a:t>Avg. Selling Price</a:t>
              </a:r>
            </a:p>
          </p:txBody>
        </p:sp>
        <p:sp>
          <p:nvSpPr>
            <p:cNvPr id="23563" name="Line 39"/>
            <p:cNvSpPr>
              <a:spLocks noChangeShapeType="1"/>
            </p:cNvSpPr>
            <p:nvPr/>
          </p:nvSpPr>
          <p:spPr bwMode="auto">
            <a:xfrm>
              <a:off x="1632" y="2640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4" name="Rectangle 40"/>
            <p:cNvSpPr>
              <a:spLocks noChangeArrowheads="1"/>
            </p:cNvSpPr>
            <p:nvPr/>
          </p:nvSpPr>
          <p:spPr bwMode="auto">
            <a:xfrm>
              <a:off x="807" y="2112"/>
              <a:ext cx="719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000" b="1"/>
                <a:t>List Price</a:t>
              </a:r>
            </a:p>
          </p:txBody>
        </p:sp>
        <p:sp>
          <p:nvSpPr>
            <p:cNvPr id="23565" name="Line 41"/>
            <p:cNvSpPr>
              <a:spLocks noChangeShapeType="1"/>
            </p:cNvSpPr>
            <p:nvPr/>
          </p:nvSpPr>
          <p:spPr bwMode="auto">
            <a:xfrm>
              <a:off x="1632" y="2233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6" name="Rectangle 42"/>
            <p:cNvSpPr>
              <a:spLocks noChangeArrowheads="1"/>
            </p:cNvSpPr>
            <p:nvPr/>
          </p:nvSpPr>
          <p:spPr bwMode="auto">
            <a:xfrm>
              <a:off x="3408" y="3408"/>
              <a:ext cx="100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6600"/>
                  </a:solidFill>
                </a:rPr>
                <a:t>15% to 33%</a:t>
              </a:r>
            </a:p>
          </p:txBody>
        </p:sp>
        <p:sp>
          <p:nvSpPr>
            <p:cNvPr id="23567" name="Rectangle 43"/>
            <p:cNvSpPr>
              <a:spLocks noChangeArrowheads="1"/>
            </p:cNvSpPr>
            <p:nvPr/>
          </p:nvSpPr>
          <p:spPr bwMode="auto">
            <a:xfrm>
              <a:off x="3408" y="3024"/>
              <a:ext cx="100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/>
                <a:t>  </a:t>
              </a:r>
              <a:r>
                <a:rPr lang="en-US" b="1">
                  <a:solidFill>
                    <a:srgbClr val="990000"/>
                  </a:solidFill>
                </a:rPr>
                <a:t>6% to   8%</a:t>
              </a:r>
            </a:p>
          </p:txBody>
        </p:sp>
        <p:sp>
          <p:nvSpPr>
            <p:cNvPr id="23568" name="Rectangle 44"/>
            <p:cNvSpPr>
              <a:spLocks noChangeArrowheads="1"/>
            </p:cNvSpPr>
            <p:nvPr/>
          </p:nvSpPr>
          <p:spPr bwMode="auto">
            <a:xfrm>
              <a:off x="3408" y="2688"/>
              <a:ext cx="100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0099"/>
                  </a:solidFill>
                </a:rPr>
                <a:t>34% to 39%</a:t>
              </a:r>
            </a:p>
          </p:txBody>
        </p:sp>
        <p:sp>
          <p:nvSpPr>
            <p:cNvPr id="23569" name="Rectangle 45"/>
            <p:cNvSpPr>
              <a:spLocks noChangeArrowheads="1"/>
            </p:cNvSpPr>
            <p:nvPr/>
          </p:nvSpPr>
          <p:spPr bwMode="auto">
            <a:xfrm>
              <a:off x="3408" y="2304"/>
              <a:ext cx="100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solidFill>
                    <a:srgbClr val="008080"/>
                  </a:solidFill>
                </a:rPr>
                <a:t>25% to 40%</a:t>
              </a:r>
            </a:p>
          </p:txBody>
        </p:sp>
      </p:grpSp>
      <p:sp>
        <p:nvSpPr>
          <p:cNvPr id="466990" name="Rectangle 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Cost vs. Price</a:t>
            </a:r>
          </a:p>
        </p:txBody>
      </p:sp>
      <p:sp>
        <p:nvSpPr>
          <p:cNvPr id="23556" name="Rectangle 4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>
                <a:solidFill>
                  <a:srgbClr val="276312"/>
                </a:solidFill>
              </a:rPr>
              <a:t>Component Costs</a:t>
            </a:r>
            <a:r>
              <a:rPr lang="en-US" sz="2000"/>
              <a:t>: raw material cost for the system’s building blocks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solidFill>
                  <a:srgbClr val="8B0F0A"/>
                </a:solidFill>
              </a:rPr>
              <a:t>Direct Costs</a:t>
            </a:r>
            <a:r>
              <a:rPr lang="en-US" sz="2000"/>
              <a:t> (add 25% to 40%) recurring costs: labor, purchasing, scrap, warranty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solidFill>
                  <a:srgbClr val="001595"/>
                </a:solidFill>
              </a:rPr>
              <a:t>Gross Margin</a:t>
            </a:r>
            <a:r>
              <a:rPr lang="en-US" sz="2000"/>
              <a:t> (add 82% to 186%) nonrecurring costs: </a:t>
            </a:r>
            <a:br>
              <a:rPr lang="en-US" sz="2000"/>
            </a:br>
            <a:r>
              <a:rPr lang="en-US" sz="2000"/>
              <a:t>R&amp;D, marketing, sales, equipment maintenance, rental, financing cost, pretax profits, taxes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solidFill>
                  <a:srgbClr val="2E7F7F"/>
                </a:solidFill>
              </a:rPr>
              <a:t>Average Discount</a:t>
            </a:r>
            <a:r>
              <a:rPr lang="en-US" sz="2000"/>
              <a:t> to get List Price (add 33% to 66%): volume discounts and/or retailer markup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566237"/>
              </p:ext>
            </p:extLst>
          </p:nvPr>
        </p:nvGraphicFramePr>
        <p:xfrm>
          <a:off x="533400" y="4267200"/>
          <a:ext cx="8270738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8" name="Document" r:id="rId5" imgW="5016500" imgH="1473200" progId="Word.Document.8">
                  <p:embed/>
                </p:oleObj>
              </mc:Choice>
              <mc:Fallback>
                <p:oleObj name="Document" r:id="rId5" imgW="5016500" imgH="147320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267200"/>
                        <a:ext cx="8270738" cy="242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0" y="3581400"/>
            <a:ext cx="9144000" cy="5857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buSzPct val="100000"/>
            </a:pPr>
            <a:r>
              <a:rPr lang="en-US" sz="3600" b="1" dirty="0">
                <a:solidFill>
                  <a:schemeClr val="hlink"/>
                </a:solidFill>
              </a:rPr>
              <a:t> </a:t>
            </a:r>
            <a:r>
              <a:rPr lang="en-US" b="1" dirty="0"/>
              <a:t>Chip Prices (August 1993)  for a volume of 10,000 units</a:t>
            </a:r>
          </a:p>
        </p:txBody>
      </p:sp>
      <p:sp>
        <p:nvSpPr>
          <p:cNvPr id="4679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Example: Price vs. Cost</a:t>
            </a:r>
          </a:p>
        </p:txBody>
      </p:sp>
      <p:graphicFrame>
        <p:nvGraphicFramePr>
          <p:cNvPr id="50181" name="Object 5"/>
          <p:cNvGraphicFramePr>
            <a:graphicFrameLocks/>
          </p:cNvGraphicFramePr>
          <p:nvPr/>
        </p:nvGraphicFramePr>
        <p:xfrm>
          <a:off x="0" y="762000"/>
          <a:ext cx="89154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9" name="Chart" r:id="rId7" imgW="6845300" imgH="2501900" progId="Excel.Chart.8">
                  <p:embed followColorScheme="full"/>
                </p:oleObj>
              </mc:Choice>
              <mc:Fallback>
                <p:oleObj name="Chart" r:id="rId7" imgW="6845300" imgH="2501900" progId="Excel.Chart.8">
                  <p:embed followColorScheme="full"/>
                  <p:pic>
                    <p:nvPicPr>
                      <p:cNvPr id="0" name="Picture 5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62000"/>
                        <a:ext cx="89154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/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9C7DF-B520-DD48-BC5D-C8FDDC5A7E93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13037</TotalTime>
  <Words>417</Words>
  <Application>Microsoft Macintosh PowerPoint</Application>
  <PresentationFormat>On-screen Show (4:3)</PresentationFormat>
  <Paragraphs>72</Paragraphs>
  <Slides>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UMBC</vt:lpstr>
      <vt:lpstr>VISIO</vt:lpstr>
      <vt:lpstr>Equation</vt:lpstr>
      <vt:lpstr>Document</vt:lpstr>
      <vt:lpstr>Chart</vt:lpstr>
      <vt:lpstr>CMSC 611</vt:lpstr>
      <vt:lpstr>Integrated Circuits: Fueling Innovation</vt:lpstr>
      <vt:lpstr>Microelectronics Process</vt:lpstr>
      <vt:lpstr>Integrated Circuits Costs</vt:lpstr>
      <vt:lpstr>What Affects Cost?</vt:lpstr>
      <vt:lpstr>Real World Examples</vt:lpstr>
      <vt:lpstr>Cost vs. Price</vt:lpstr>
      <vt:lpstr>Example: Price vs. Cost</vt:lpstr>
    </vt:vector>
  </TitlesOfParts>
  <Company>AlliedSignal Aerospace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CMCS 411-201 Computer Architecture  Lecture 1  September 6, 2000  www.cs.umbc.edu/~younis/CMCS411/</dc:title>
  <dc:creator>Mohamed Younis</dc:creator>
  <cp:lastModifiedBy>Marc Olano</cp:lastModifiedBy>
  <cp:revision>113</cp:revision>
  <cp:lastPrinted>2010-09-08T19:44:04Z</cp:lastPrinted>
  <dcterms:created xsi:type="dcterms:W3CDTF">2010-09-08T19:43:14Z</dcterms:created>
  <dcterms:modified xsi:type="dcterms:W3CDTF">2014-10-08T22:53:16Z</dcterms:modified>
</cp:coreProperties>
</file>