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embeddings/oleObject1.bin" ContentType="application/vnd.openxmlformats-officedocument.oleObject"/>
  <Override PartName="/ppt/notesSlides/notesSlide4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49"/>
  </p:notesMasterIdLst>
  <p:handoutMasterIdLst>
    <p:handoutMasterId r:id="rId50"/>
  </p:handoutMasterIdLst>
  <p:sldIdLst>
    <p:sldId id="256" r:id="rId2"/>
    <p:sldId id="371" r:id="rId3"/>
    <p:sldId id="372" r:id="rId4"/>
    <p:sldId id="373" r:id="rId5"/>
    <p:sldId id="374" r:id="rId6"/>
    <p:sldId id="375" r:id="rId7"/>
    <p:sldId id="376" r:id="rId8"/>
    <p:sldId id="377" r:id="rId9"/>
    <p:sldId id="378" r:id="rId10"/>
    <p:sldId id="379" r:id="rId11"/>
    <p:sldId id="380" r:id="rId12"/>
    <p:sldId id="381" r:id="rId13"/>
    <p:sldId id="382" r:id="rId14"/>
    <p:sldId id="383" r:id="rId15"/>
    <p:sldId id="384" r:id="rId16"/>
    <p:sldId id="385" r:id="rId17"/>
    <p:sldId id="386" r:id="rId18"/>
    <p:sldId id="387" r:id="rId19"/>
    <p:sldId id="388" r:id="rId20"/>
    <p:sldId id="389" r:id="rId21"/>
    <p:sldId id="390" r:id="rId22"/>
    <p:sldId id="391" r:id="rId23"/>
    <p:sldId id="392" r:id="rId24"/>
    <p:sldId id="393" r:id="rId25"/>
    <p:sldId id="394" r:id="rId26"/>
    <p:sldId id="395" r:id="rId27"/>
    <p:sldId id="396" r:id="rId28"/>
    <p:sldId id="397" r:id="rId29"/>
    <p:sldId id="398" r:id="rId30"/>
    <p:sldId id="399" r:id="rId31"/>
    <p:sldId id="400" r:id="rId32"/>
    <p:sldId id="401" r:id="rId33"/>
    <p:sldId id="402" r:id="rId34"/>
    <p:sldId id="403" r:id="rId35"/>
    <p:sldId id="404" r:id="rId36"/>
    <p:sldId id="405" r:id="rId37"/>
    <p:sldId id="406" r:id="rId38"/>
    <p:sldId id="407" r:id="rId39"/>
    <p:sldId id="408" r:id="rId40"/>
    <p:sldId id="409" r:id="rId41"/>
    <p:sldId id="410" r:id="rId42"/>
    <p:sldId id="411" r:id="rId43"/>
    <p:sldId id="412" r:id="rId44"/>
    <p:sldId id="413" r:id="rId45"/>
    <p:sldId id="414" r:id="rId46"/>
    <p:sldId id="415" r:id="rId47"/>
    <p:sldId id="416" r:id="rId48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FFFF66"/>
    <a:srgbClr val="008080"/>
    <a:srgbClr val="000099"/>
    <a:srgbClr val="000066"/>
    <a:srgbClr val="FFCC00"/>
    <a:srgbClr val="CCCC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4" autoAdjust="0"/>
    <p:restoredTop sz="90929"/>
  </p:normalViewPr>
  <p:slideViewPr>
    <p:cSldViewPr snapToObjects="1">
      <p:cViewPr>
        <p:scale>
          <a:sx n="100" d="100"/>
          <a:sy n="100" d="100"/>
        </p:scale>
        <p:origin x="-264" y="0"/>
      </p:cViewPr>
      <p:guideLst>
        <p:guide orient="horz" pos="720"/>
        <p:guide orient="horz" pos="4224"/>
        <p:guide pos="2880"/>
        <p:guide pos="57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58" d="100"/>
          <a:sy n="58" d="100"/>
        </p:scale>
        <p:origin x="-177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handoutMaster" Target="handoutMasters/handoutMaster1.xml"/><Relationship Id="rId51" Type="http://schemas.openxmlformats.org/officeDocument/2006/relationships/printerSettings" Target="printerSettings/printerSettings1.bin"/><Relationship Id="rId52" Type="http://schemas.openxmlformats.org/officeDocument/2006/relationships/presProps" Target="presProps.xml"/><Relationship Id="rId53" Type="http://schemas.openxmlformats.org/officeDocument/2006/relationships/viewProps" Target="viewProps.xml"/><Relationship Id="rId54" Type="http://schemas.openxmlformats.org/officeDocument/2006/relationships/theme" Target="theme/theme1.xml"/><Relationship Id="rId55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endParaRPr 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fld id="{623F7A0B-B3F9-3C45-B83A-4F3FC3481A4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2143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fld id="{8CE05415-15ED-A641-91E7-3BC8322701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8764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ヒラギノ角ゴ Pro W3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ヒラギノ角ゴ Pro W3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ヒラギノ角ゴ Pro W3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ヒラギノ角ゴ Pro W3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4013E3-3A9A-1E49-844A-C3F1FAB9D7A5}" type="slidenum">
              <a:rPr lang="en-US"/>
              <a:pPr/>
              <a:t>1</a:t>
            </a:fld>
            <a:endParaRPr lang="en-US"/>
          </a:p>
        </p:txBody>
      </p:sp>
      <p:sp>
        <p:nvSpPr>
          <p:cNvPr id="91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83F34A-C83A-AF49-9ABA-4332A22A8CAC}" type="slidenum">
              <a:rPr lang="en-US"/>
              <a:pPr/>
              <a:t>10</a:t>
            </a:fld>
            <a:endParaRPr lang="en-US"/>
          </a:p>
        </p:txBody>
      </p:sp>
      <p:sp>
        <p:nvSpPr>
          <p:cNvPr id="133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BDAE29-6FD5-0841-8F81-A8DDCDE3862A}" type="slidenum">
              <a:rPr lang="en-US"/>
              <a:pPr/>
              <a:t>11</a:t>
            </a:fld>
            <a:endParaRPr lang="en-US"/>
          </a:p>
        </p:txBody>
      </p:sp>
      <p:sp>
        <p:nvSpPr>
          <p:cNvPr id="1252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2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C2FEBE-C5FB-914B-AA88-7E57FF68F63D}" type="slidenum">
              <a:rPr lang="en-US"/>
              <a:pPr/>
              <a:t>12</a:t>
            </a:fld>
            <a:endParaRPr lang="en-US"/>
          </a:p>
        </p:txBody>
      </p:sp>
      <p:sp>
        <p:nvSpPr>
          <p:cNvPr id="1253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3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8E7266-2469-C54B-AFD3-C7233C751947}" type="slidenum">
              <a:rPr lang="en-US"/>
              <a:pPr/>
              <a:t>13</a:t>
            </a:fld>
            <a:endParaRPr lang="en-US"/>
          </a:p>
        </p:txBody>
      </p:sp>
      <p:sp>
        <p:nvSpPr>
          <p:cNvPr id="1254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4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7CEFD0-6FEF-314D-9EC1-02E488C0A366}" type="slidenum">
              <a:rPr lang="en-US"/>
              <a:pPr/>
              <a:t>14</a:t>
            </a:fld>
            <a:endParaRPr lang="en-US"/>
          </a:p>
        </p:txBody>
      </p:sp>
      <p:sp>
        <p:nvSpPr>
          <p:cNvPr id="1255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5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85193A-CAAF-644C-960E-0B8BE61277E4}" type="slidenum">
              <a:rPr lang="en-US"/>
              <a:pPr/>
              <a:t>15</a:t>
            </a:fld>
            <a:endParaRPr lang="en-US"/>
          </a:p>
        </p:txBody>
      </p:sp>
      <p:sp>
        <p:nvSpPr>
          <p:cNvPr id="134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31686B-45CA-9D45-A88E-66A619FEB284}" type="slidenum">
              <a:rPr lang="en-US"/>
              <a:pPr/>
              <a:t>16</a:t>
            </a:fld>
            <a:endParaRPr lang="en-US"/>
          </a:p>
        </p:txBody>
      </p:sp>
      <p:sp>
        <p:nvSpPr>
          <p:cNvPr id="128102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177" tIns="46589" rIns="93177" bIns="46589">
            <a:prstTxWarp prst="textNoShape">
              <a:avLst/>
            </a:prstTxWarp>
          </a:bodyPr>
          <a:lstStyle/>
          <a:p>
            <a:pPr>
              <a:lnSpc>
                <a:spcPts val="1400"/>
              </a:lnSpc>
              <a:spcAft>
                <a:spcPts val="2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</a:tabLst>
            </a:pPr>
            <a:r>
              <a:rPr lang="en-US">
                <a:solidFill>
                  <a:srgbClr val="000000"/>
                </a:solidFill>
              </a:rPr>
              <a:t>Processor</a:t>
            </a:r>
          </a:p>
          <a:p>
            <a:pPr>
              <a:lnSpc>
                <a:spcPts val="1400"/>
              </a:lnSpc>
              <a:spcAft>
                <a:spcPts val="2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</a:tabLst>
            </a:pPr>
            <a:r>
              <a:rPr lang="en-US">
                <a:solidFill>
                  <a:srgbClr val="000000"/>
                </a:solidFill>
              </a:rPr>
              <a:t>b) Writes green, red stale</a:t>
            </a:r>
          </a:p>
          <a:p>
            <a:pPr>
              <a:lnSpc>
                <a:spcPts val="14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</a:tabLst>
            </a:pPr>
            <a:r>
              <a:rPr lang="en-US">
                <a:solidFill>
                  <a:srgbClr val="000000"/>
                </a:solidFill>
              </a:rPr>
              <a:t>c) Update memory (green), red stale in cache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FD9642-0EB4-B546-83C8-1BB921524105}" type="slidenum">
              <a:rPr lang="en-US"/>
              <a:pPr/>
              <a:t>17</a:t>
            </a:fld>
            <a:endParaRPr lang="en-US"/>
          </a:p>
        </p:txBody>
      </p:sp>
      <p:sp>
        <p:nvSpPr>
          <p:cNvPr id="134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1DA35E-CCF7-B141-A1BD-B57115F3923C}" type="slidenum">
              <a:rPr lang="en-US"/>
              <a:pPr/>
              <a:t>18</a:t>
            </a:fld>
            <a:endParaRPr lang="en-US"/>
          </a:p>
        </p:txBody>
      </p:sp>
      <p:sp>
        <p:nvSpPr>
          <p:cNvPr id="134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2E8DC8-83CF-EF4A-9C16-97E13DD78BED}" type="slidenum">
              <a:rPr lang="en-US"/>
              <a:pPr/>
              <a:t>19</a:t>
            </a:fld>
            <a:endParaRPr lang="en-US"/>
          </a:p>
        </p:txBody>
      </p:sp>
      <p:sp>
        <p:nvSpPr>
          <p:cNvPr id="134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8DA440-F7DC-A342-A8D6-1D7D98DE4B21}" type="slidenum">
              <a:rPr lang="en-US"/>
              <a:pPr/>
              <a:t>2</a:t>
            </a:fld>
            <a:endParaRPr lang="en-US"/>
          </a:p>
        </p:txBody>
      </p:sp>
      <p:sp>
        <p:nvSpPr>
          <p:cNvPr id="1241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1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13B2CB-43F7-0345-BC8D-1DA64B7895B1}" type="slidenum">
              <a:rPr lang="en-US"/>
              <a:pPr/>
              <a:t>20</a:t>
            </a:fld>
            <a:endParaRPr lang="en-US"/>
          </a:p>
        </p:txBody>
      </p:sp>
      <p:sp>
        <p:nvSpPr>
          <p:cNvPr id="134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BF39F5-DC18-2841-BFDC-8495ACB243CD}" type="slidenum">
              <a:rPr lang="en-US"/>
              <a:pPr/>
              <a:t>21</a:t>
            </a:fld>
            <a:endParaRPr lang="en-US"/>
          </a:p>
        </p:txBody>
      </p:sp>
      <p:sp>
        <p:nvSpPr>
          <p:cNvPr id="134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A89599-E31A-9146-8B32-C87479EC8813}" type="slidenum">
              <a:rPr lang="en-US"/>
              <a:pPr/>
              <a:t>22</a:t>
            </a:fld>
            <a:endParaRPr lang="en-US"/>
          </a:p>
        </p:txBody>
      </p:sp>
      <p:sp>
        <p:nvSpPr>
          <p:cNvPr id="134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BC73B4-0A84-0948-911C-2954A17E7972}" type="slidenum">
              <a:rPr lang="en-US"/>
              <a:pPr/>
              <a:t>23</a:t>
            </a:fld>
            <a:endParaRPr lang="en-US"/>
          </a:p>
        </p:txBody>
      </p:sp>
      <p:sp>
        <p:nvSpPr>
          <p:cNvPr id="135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E8A5D3-FA10-9543-8F78-8C09825CF9D8}" type="slidenum">
              <a:rPr lang="en-US"/>
              <a:pPr/>
              <a:t>24</a:t>
            </a:fld>
            <a:endParaRPr lang="en-US"/>
          </a:p>
        </p:txBody>
      </p:sp>
      <p:sp>
        <p:nvSpPr>
          <p:cNvPr id="135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6E3E63-91C5-5A46-B4F5-E63E86A7E70E}" type="slidenum">
              <a:rPr lang="en-US"/>
              <a:pPr/>
              <a:t>25</a:t>
            </a:fld>
            <a:endParaRPr lang="en-US"/>
          </a:p>
        </p:txBody>
      </p:sp>
      <p:sp>
        <p:nvSpPr>
          <p:cNvPr id="135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53687E-F54D-D44A-9483-94C6ACAA17ED}" type="slidenum">
              <a:rPr lang="en-US"/>
              <a:pPr/>
              <a:t>26</a:t>
            </a:fld>
            <a:endParaRPr lang="en-US"/>
          </a:p>
        </p:txBody>
      </p:sp>
      <p:sp>
        <p:nvSpPr>
          <p:cNvPr id="135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548096-0E9E-F241-99A7-829EF586FA62}" type="slidenum">
              <a:rPr lang="en-US"/>
              <a:pPr/>
              <a:t>27</a:t>
            </a:fld>
            <a:endParaRPr lang="en-US"/>
          </a:p>
        </p:txBody>
      </p:sp>
      <p:sp>
        <p:nvSpPr>
          <p:cNvPr id="135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D59AF4-79B7-9347-95BE-F6BBF4104A58}" type="slidenum">
              <a:rPr lang="en-US"/>
              <a:pPr/>
              <a:t>28</a:t>
            </a:fld>
            <a:endParaRPr lang="en-US"/>
          </a:p>
        </p:txBody>
      </p:sp>
      <p:sp>
        <p:nvSpPr>
          <p:cNvPr id="135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352967-7CAA-F94F-A8B9-9C6EAD12440F}" type="slidenum">
              <a:rPr lang="en-US"/>
              <a:pPr/>
              <a:t>29</a:t>
            </a:fld>
            <a:endParaRPr lang="en-US"/>
          </a:p>
        </p:txBody>
      </p:sp>
      <p:sp>
        <p:nvSpPr>
          <p:cNvPr id="135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8E3A64-5A87-274E-8BDF-75607B7FCD47}" type="slidenum">
              <a:rPr lang="en-US"/>
              <a:pPr/>
              <a:t>3</a:t>
            </a:fld>
            <a:endParaRPr lang="en-US"/>
          </a:p>
        </p:txBody>
      </p:sp>
      <p:sp>
        <p:nvSpPr>
          <p:cNvPr id="1242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2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E90206-2EEC-0A44-A2C4-BF4647CBC77E}" type="slidenum">
              <a:rPr lang="en-US"/>
              <a:pPr/>
              <a:t>30</a:t>
            </a:fld>
            <a:endParaRPr lang="en-US"/>
          </a:p>
        </p:txBody>
      </p:sp>
      <p:sp>
        <p:nvSpPr>
          <p:cNvPr id="129536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9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177" tIns="46589" rIns="93177" bIns="46589">
            <a:prstTxWarp prst="textNoShape">
              <a:avLst/>
            </a:prstTxWarp>
          </a:bodyPr>
          <a:lstStyle/>
          <a:p>
            <a:pPr>
              <a:lnSpc>
                <a:spcPts val="1400"/>
              </a:lnSpc>
              <a:spcAft>
                <a:spcPts val="2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</a:tabLst>
            </a:pPr>
            <a:r>
              <a:rPr lang="en-US">
                <a:solidFill>
                  <a:srgbClr val="000000"/>
                </a:solidFill>
              </a:rPr>
              <a:t>Why write miss first?</a:t>
            </a:r>
          </a:p>
          <a:p>
            <a:pPr>
              <a:lnSpc>
                <a:spcPts val="1400"/>
              </a:lnSpc>
              <a:spcAft>
                <a:spcPts val="2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</a:tabLst>
            </a:pPr>
            <a:r>
              <a:rPr lang="en-US">
                <a:solidFill>
                  <a:srgbClr val="000000"/>
                </a:solidFill>
              </a:rPr>
              <a:t>Because in general, only write a piece of block, may need to read it first so that can have a full vblock; therefore, need to get </a:t>
            </a:r>
          </a:p>
          <a:p>
            <a:pPr>
              <a:lnSpc>
                <a:spcPts val="14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</a:tabLst>
            </a:pPr>
            <a:r>
              <a:rPr lang="en-US">
                <a:solidFill>
                  <a:srgbClr val="000000"/>
                </a:solidFill>
              </a:rPr>
              <a:t>Write back is low priority event.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3F018E-DFBF-A849-9B29-BEDE7ECDDB97}" type="slidenum">
              <a:rPr lang="en-US"/>
              <a:pPr/>
              <a:t>31</a:t>
            </a:fld>
            <a:endParaRPr lang="en-US"/>
          </a:p>
        </p:txBody>
      </p:sp>
      <p:sp>
        <p:nvSpPr>
          <p:cNvPr id="135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227D81-C2F0-7B4E-A91B-5B0031C375B2}" type="slidenum">
              <a:rPr lang="en-US"/>
              <a:pPr/>
              <a:t>32</a:t>
            </a:fld>
            <a:endParaRPr lang="en-US"/>
          </a:p>
        </p:txBody>
      </p:sp>
      <p:sp>
        <p:nvSpPr>
          <p:cNvPr id="135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476561-9739-A74B-975A-65AB436F5043}" type="slidenum">
              <a:rPr lang="en-US"/>
              <a:pPr/>
              <a:t>33</a:t>
            </a:fld>
            <a:endParaRPr lang="en-US"/>
          </a:p>
        </p:txBody>
      </p:sp>
      <p:sp>
        <p:nvSpPr>
          <p:cNvPr id="135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B91898-A590-9A4C-9AF0-F4AD0DC9A7F7}" type="slidenum">
              <a:rPr lang="en-US"/>
              <a:pPr/>
              <a:t>34</a:t>
            </a:fld>
            <a:endParaRPr lang="en-US"/>
          </a:p>
        </p:txBody>
      </p:sp>
      <p:sp>
        <p:nvSpPr>
          <p:cNvPr id="136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6640DC-2DE7-244E-9537-574C57A7A1A9}" type="slidenum">
              <a:rPr lang="en-US"/>
              <a:pPr/>
              <a:t>35</a:t>
            </a:fld>
            <a:endParaRPr lang="en-US"/>
          </a:p>
        </p:txBody>
      </p:sp>
      <p:sp>
        <p:nvSpPr>
          <p:cNvPr id="136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3268A5-457E-7B42-9762-B52EB4FA5698}" type="slidenum">
              <a:rPr lang="en-US"/>
              <a:pPr/>
              <a:t>36</a:t>
            </a:fld>
            <a:endParaRPr lang="en-US"/>
          </a:p>
        </p:txBody>
      </p:sp>
      <p:sp>
        <p:nvSpPr>
          <p:cNvPr id="136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9F846F-CDBA-5949-A7DD-FF1841885630}" type="slidenum">
              <a:rPr lang="en-US"/>
              <a:pPr/>
              <a:t>37</a:t>
            </a:fld>
            <a:endParaRPr lang="en-US"/>
          </a:p>
        </p:txBody>
      </p:sp>
      <p:sp>
        <p:nvSpPr>
          <p:cNvPr id="136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E885F3-1FF0-A64C-BEA2-9897E12B4825}" type="slidenum">
              <a:rPr lang="en-US"/>
              <a:pPr/>
              <a:t>38</a:t>
            </a:fld>
            <a:endParaRPr lang="en-US"/>
          </a:p>
        </p:txBody>
      </p:sp>
      <p:sp>
        <p:nvSpPr>
          <p:cNvPr id="136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CB52C8-E216-A94B-89E2-BA2FA4203F10}" type="slidenum">
              <a:rPr lang="en-US"/>
              <a:pPr/>
              <a:t>39</a:t>
            </a:fld>
            <a:endParaRPr lang="en-US"/>
          </a:p>
        </p:txBody>
      </p:sp>
      <p:sp>
        <p:nvSpPr>
          <p:cNvPr id="136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8B2132-D3DA-5146-B524-5BD50BEA4275}" type="slidenum">
              <a:rPr lang="en-US"/>
              <a:pPr/>
              <a:t>4</a:t>
            </a:fld>
            <a:endParaRPr lang="en-US"/>
          </a:p>
        </p:txBody>
      </p:sp>
      <p:sp>
        <p:nvSpPr>
          <p:cNvPr id="1243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3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C5E33D-5AE2-3F41-8998-CCACDD4F910C}" type="slidenum">
              <a:rPr lang="en-US"/>
              <a:pPr/>
              <a:t>40</a:t>
            </a:fld>
            <a:endParaRPr lang="en-US"/>
          </a:p>
        </p:txBody>
      </p:sp>
      <p:sp>
        <p:nvSpPr>
          <p:cNvPr id="136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413F91-8D98-D44D-A138-BFCEDFD02F7F}" type="slidenum">
              <a:rPr lang="en-US"/>
              <a:pPr/>
              <a:t>41</a:t>
            </a:fld>
            <a:endParaRPr lang="en-US"/>
          </a:p>
        </p:txBody>
      </p:sp>
      <p:sp>
        <p:nvSpPr>
          <p:cNvPr id="136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B1A9D4-CE6D-8444-A015-E72172FC5C6F}" type="slidenum">
              <a:rPr lang="en-US"/>
              <a:pPr/>
              <a:t>42</a:t>
            </a:fld>
            <a:endParaRPr lang="en-US"/>
          </a:p>
        </p:txBody>
      </p:sp>
      <p:sp>
        <p:nvSpPr>
          <p:cNvPr id="136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004EA6-8681-6A4E-84AD-D580A8F51CAC}" type="slidenum">
              <a:rPr lang="en-US"/>
              <a:pPr/>
              <a:t>43</a:t>
            </a:fld>
            <a:endParaRPr lang="en-US"/>
          </a:p>
        </p:txBody>
      </p:sp>
      <p:sp>
        <p:nvSpPr>
          <p:cNvPr id="137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95B56B-0C87-5E40-B214-55BE61E259FB}" type="slidenum">
              <a:rPr lang="en-US"/>
              <a:pPr/>
              <a:t>44</a:t>
            </a:fld>
            <a:endParaRPr lang="en-US"/>
          </a:p>
        </p:txBody>
      </p:sp>
      <p:sp>
        <p:nvSpPr>
          <p:cNvPr id="134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A61EA8-4470-E641-BCBB-4246CE4EA4BF}" type="slidenum">
              <a:rPr lang="en-US"/>
              <a:pPr/>
              <a:t>45</a:t>
            </a:fld>
            <a:endParaRPr lang="en-US"/>
          </a:p>
        </p:txBody>
      </p:sp>
      <p:sp>
        <p:nvSpPr>
          <p:cNvPr id="134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421AB4-EA8D-C541-89AC-C0DADAD20187}" type="slidenum">
              <a:rPr lang="en-US"/>
              <a:pPr/>
              <a:t>46</a:t>
            </a:fld>
            <a:endParaRPr lang="en-US"/>
          </a:p>
        </p:txBody>
      </p:sp>
      <p:sp>
        <p:nvSpPr>
          <p:cNvPr id="133325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32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177" tIns="46589" rIns="93177" bIns="46589">
            <a:prstTxWarp prst="textNoShape">
              <a:avLst/>
            </a:prstTxWarp>
          </a:bodyPr>
          <a:lstStyle/>
          <a:p>
            <a:pPr>
              <a:lnSpc>
                <a:spcPts val="1400"/>
              </a:lnSpc>
              <a:spcAft>
                <a:spcPts val="2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</a:tabLst>
            </a:pPr>
            <a:r>
              <a:rPr lang="en-US" dirty="0">
                <a:solidFill>
                  <a:srgbClr val="000000"/>
                </a:solidFill>
              </a:rPr>
              <a:t>Easy to get these things confused! Colors should help</a:t>
            </a:r>
          </a:p>
          <a:p>
            <a:pPr>
              <a:lnSpc>
                <a:spcPts val="1400"/>
              </a:lnSpc>
              <a:spcAft>
                <a:spcPts val="2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</a:tabLst>
            </a:pPr>
            <a:endParaRPr lang="en-US" dirty="0">
              <a:solidFill>
                <a:srgbClr val="000000"/>
              </a:solidFill>
            </a:endParaRPr>
          </a:p>
          <a:p>
            <a:pPr>
              <a:lnSpc>
                <a:spcPts val="1400"/>
              </a:lnSpc>
              <a:spcAft>
                <a:spcPts val="2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</a:tabLst>
            </a:pPr>
            <a:r>
              <a:rPr lang="en-US" dirty="0">
                <a:solidFill>
                  <a:srgbClr val="000000"/>
                </a:solidFill>
              </a:rPr>
              <a:t>Min (link BW, bisection BW)</a:t>
            </a:r>
          </a:p>
          <a:p>
            <a:pPr>
              <a:lnSpc>
                <a:spcPts val="1400"/>
              </a:lnSpc>
              <a:spcAft>
                <a:spcPts val="2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</a:tabLst>
            </a:pPr>
            <a:endParaRPr lang="en-US" dirty="0">
              <a:solidFill>
                <a:srgbClr val="000000"/>
              </a:solidFill>
            </a:endParaRPr>
          </a:p>
          <a:p>
            <a:pPr>
              <a:lnSpc>
                <a:spcPts val="1400"/>
              </a:lnSpc>
              <a:spcAft>
                <a:spcPts val="2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</a:tabLst>
            </a:pPr>
            <a:r>
              <a:rPr lang="en-US" dirty="0">
                <a:solidFill>
                  <a:srgbClr val="000000"/>
                </a:solidFill>
              </a:rPr>
              <a:t>Assumes no congestion</a:t>
            </a:r>
          </a:p>
          <a:p>
            <a:pPr>
              <a:lnSpc>
                <a:spcPts val="1400"/>
              </a:lnSpc>
              <a:spcAft>
                <a:spcPts val="2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</a:tabLst>
            </a:pPr>
            <a:endParaRPr lang="en-US" dirty="0">
              <a:solidFill>
                <a:srgbClr val="000000"/>
              </a:solidFill>
            </a:endParaRPr>
          </a:p>
          <a:p>
            <a:pPr>
              <a:lnSpc>
                <a:spcPts val="1400"/>
              </a:lnSpc>
              <a:spcAft>
                <a:spcPts val="2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</a:tabLst>
            </a:pPr>
            <a:r>
              <a:rPr lang="en-US" dirty="0">
                <a:solidFill>
                  <a:srgbClr val="000000"/>
                </a:solidFill>
              </a:rPr>
              <a:t>Receiver usually longer</a:t>
            </a:r>
          </a:p>
          <a:p>
            <a:pPr>
              <a:lnSpc>
                <a:spcPts val="1400"/>
              </a:lnSpc>
              <a:spcAft>
                <a:spcPts val="2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</a:tabLst>
            </a:pPr>
            <a:r>
              <a:rPr lang="en-US" dirty="0">
                <a:solidFill>
                  <a:srgbClr val="000000"/>
                </a:solidFill>
              </a:rPr>
              <a:t>Better to send then receive</a:t>
            </a:r>
          </a:p>
          <a:p>
            <a:pPr>
              <a:lnSpc>
                <a:spcPts val="1400"/>
              </a:lnSpc>
              <a:spcAft>
                <a:spcPts val="2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</a:tabLst>
            </a:pPr>
            <a:endParaRPr lang="en-US" dirty="0">
              <a:solidFill>
                <a:srgbClr val="000000"/>
              </a:solidFill>
            </a:endParaRPr>
          </a:p>
          <a:p>
            <a:pPr>
              <a:lnSpc>
                <a:spcPts val="1400"/>
              </a:lnSpc>
              <a:spcAft>
                <a:spcPts val="2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</a:tabLst>
            </a:pPr>
            <a:r>
              <a:rPr lang="en-US" dirty="0">
                <a:solidFill>
                  <a:srgbClr val="000000"/>
                </a:solidFill>
              </a:rPr>
              <a:t>Store Like send</a:t>
            </a:r>
          </a:p>
          <a:p>
            <a:pPr>
              <a:lnSpc>
                <a:spcPts val="1400"/>
              </a:lnSpc>
              <a:spcAft>
                <a:spcPts val="2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</a:tabLst>
            </a:pPr>
            <a:r>
              <a:rPr lang="en-US" dirty="0">
                <a:solidFill>
                  <a:srgbClr val="000000"/>
                </a:solidFill>
              </a:rPr>
              <a:t>Read like Receive</a:t>
            </a:r>
          </a:p>
          <a:p>
            <a:pPr>
              <a:lnSpc>
                <a:spcPts val="1400"/>
              </a:lnSpc>
              <a:spcAft>
                <a:spcPts val="2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</a:tabLst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461C6D-ABBA-8742-9934-D94F33C55318}" type="slidenum">
              <a:rPr lang="en-US"/>
              <a:pPr/>
              <a:t>47</a:t>
            </a:fld>
            <a:endParaRPr lang="en-US"/>
          </a:p>
        </p:txBody>
      </p:sp>
      <p:sp>
        <p:nvSpPr>
          <p:cNvPr id="134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6DBC35-D641-9146-943E-BA4A0CC1E6F2}" type="slidenum">
              <a:rPr lang="en-US"/>
              <a:pPr/>
              <a:t>5</a:t>
            </a:fld>
            <a:endParaRPr lang="en-US"/>
          </a:p>
        </p:txBody>
      </p:sp>
      <p:sp>
        <p:nvSpPr>
          <p:cNvPr id="1244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4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81014B-A4B6-494A-989C-4CB8E7463672}" type="slidenum">
              <a:rPr lang="en-US"/>
              <a:pPr/>
              <a:t>6</a:t>
            </a:fld>
            <a:endParaRPr lang="en-US"/>
          </a:p>
        </p:txBody>
      </p:sp>
      <p:sp>
        <p:nvSpPr>
          <p:cNvPr id="1246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6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C959A1-7D57-F747-BCB8-CA4CB935B249}" type="slidenum">
              <a:rPr lang="en-US"/>
              <a:pPr/>
              <a:t>7</a:t>
            </a:fld>
            <a:endParaRPr lang="en-US"/>
          </a:p>
        </p:txBody>
      </p:sp>
      <p:sp>
        <p:nvSpPr>
          <p:cNvPr id="1247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7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9CD5F6-CC52-7340-8D73-98A2D916A7C5}" type="slidenum">
              <a:rPr lang="en-US"/>
              <a:pPr/>
              <a:t>8</a:t>
            </a:fld>
            <a:endParaRPr lang="en-US"/>
          </a:p>
        </p:txBody>
      </p:sp>
      <p:sp>
        <p:nvSpPr>
          <p:cNvPr id="1248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8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E56E70-FEDD-F749-AEAB-A3237BED3C8E}" type="slidenum">
              <a:rPr lang="en-US"/>
              <a:pPr/>
              <a:t>9</a:t>
            </a:fld>
            <a:endParaRPr lang="en-US"/>
          </a:p>
        </p:txBody>
      </p:sp>
      <p:sp>
        <p:nvSpPr>
          <p:cNvPr id="1249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772400" cy="12192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371600"/>
          </a:xfrm>
          <a:solidFill>
            <a:srgbClr val="FFCC00"/>
          </a:solidFill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7000" y="152400"/>
            <a:ext cx="1981200" cy="6400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152400"/>
            <a:ext cx="5791200" cy="6400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954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40005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0" y="40005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38862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0" y="1295400"/>
            <a:ext cx="38862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95400"/>
            <a:ext cx="38862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38862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524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95400"/>
            <a:ext cx="7924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</p:sldLayoutIdLst>
  <p:transition xmlns:p14="http://schemas.microsoft.com/office/powerpoint/2010/main"/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0000"/>
        </a:buClr>
        <a:buChar char="–"/>
        <a:defRPr sz="2800">
          <a:solidFill>
            <a:schemeClr val="tx1"/>
          </a:solidFill>
          <a:latin typeface="+mn-lt"/>
          <a:ea typeface="ヒラギノ角ゴ Pro W3" charset="-128"/>
        </a:defRPr>
      </a:lvl2pPr>
      <a:lvl3pPr marL="10858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2400">
          <a:solidFill>
            <a:schemeClr val="tx1"/>
          </a:solidFill>
          <a:latin typeface="+mn-lt"/>
          <a:ea typeface="ヒラギノ角ゴ Pro W3" charset="-128"/>
        </a:defRPr>
      </a:lvl3pPr>
      <a:lvl4pPr marL="14287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–"/>
        <a:defRPr sz="2000">
          <a:solidFill>
            <a:schemeClr val="tx1"/>
          </a:solidFill>
          <a:latin typeface="+mn-lt"/>
          <a:ea typeface="ヒラギノ角ゴ Pro W3" charset="-128"/>
        </a:defRPr>
      </a:lvl4pPr>
      <a:lvl5pPr marL="17716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4" Type="http://schemas.openxmlformats.org/officeDocument/2006/relationships/oleObject" Target="../embeddings/Microsoft_Word_97_-_2004_Document2.doc"/><Relationship Id="rId5" Type="http://schemas.openxmlformats.org/officeDocument/2006/relationships/image" Target="../media/image5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4" Type="http://schemas.openxmlformats.org/officeDocument/2006/relationships/oleObject" Target="../embeddings/Microsoft_Word_97_-_2004_Document3.doc"/><Relationship Id="rId5" Type="http://schemas.openxmlformats.org/officeDocument/2006/relationships/image" Target="../media/image6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15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36.xml"/><Relationship Id="rId3" Type="http://schemas.openxmlformats.org/officeDocument/2006/relationships/image" Target="../media/image16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37.xml"/><Relationship Id="rId3" Type="http://schemas.openxmlformats.org/officeDocument/2006/relationships/image" Target="../media/image17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4" Type="http://schemas.openxmlformats.org/officeDocument/2006/relationships/image" Target="../media/image16.png"/><Relationship Id="rId5" Type="http://schemas.openxmlformats.org/officeDocument/2006/relationships/image" Target="../media/image17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4" Type="http://schemas.openxmlformats.org/officeDocument/2006/relationships/image" Target="../media/image16.png"/><Relationship Id="rId5" Type="http://schemas.openxmlformats.org/officeDocument/2006/relationships/image" Target="../media/image17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4" Type="http://schemas.openxmlformats.org/officeDocument/2006/relationships/image" Target="../media/image16.png"/><Relationship Id="rId5" Type="http://schemas.openxmlformats.org/officeDocument/2006/relationships/image" Target="../media/image17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4" Type="http://schemas.openxmlformats.org/officeDocument/2006/relationships/image" Target="../media/image16.png"/><Relationship Id="rId5" Type="http://schemas.openxmlformats.org/officeDocument/2006/relationships/image" Target="../media/image17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4" Type="http://schemas.openxmlformats.org/officeDocument/2006/relationships/image" Target="../media/image16.png"/><Relationship Id="rId5" Type="http://schemas.openxmlformats.org/officeDocument/2006/relationships/image" Target="../media/image17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4" Type="http://schemas.openxmlformats.org/officeDocument/2006/relationships/image" Target="../media/image16.png"/><Relationship Id="rId5" Type="http://schemas.openxmlformats.org/officeDocument/2006/relationships/image" Target="../media/image17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4.xml"/><Relationship Id="rId3" Type="http://schemas.openxmlformats.org/officeDocument/2006/relationships/image" Target="../media/image19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5.xml"/><Relationship Id="rId3" Type="http://schemas.openxmlformats.org/officeDocument/2006/relationships/image" Target="../media/image20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6.xml"/><Relationship Id="rId4" Type="http://schemas.openxmlformats.org/officeDocument/2006/relationships/image" Target="../media/image22.png"/><Relationship Id="rId5" Type="http://schemas.openxmlformats.org/officeDocument/2006/relationships/oleObject" Target="../embeddings/oleObject1.bin"/><Relationship Id="rId6" Type="http://schemas.openxmlformats.org/officeDocument/2006/relationships/image" Target="../media/image21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47.xml"/><Relationship Id="rId3" Type="http://schemas.openxmlformats.org/officeDocument/2006/relationships/image" Target="../media/image2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88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CMSC 611: Advanced Computer Architecture</a:t>
            </a:r>
          </a:p>
        </p:txBody>
      </p:sp>
      <p:sp>
        <p:nvSpPr>
          <p:cNvPr id="88883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Shared Memory</a:t>
            </a:r>
            <a:endParaRPr lang="en-US" dirty="0"/>
          </a:p>
        </p:txBody>
      </p:sp>
      <p:sp>
        <p:nvSpPr>
          <p:cNvPr id="888836" name="Text Box 4"/>
          <p:cNvSpPr txBox="1">
            <a:spLocks noChangeArrowheads="1"/>
          </p:cNvSpPr>
          <p:nvPr/>
        </p:nvSpPr>
        <p:spPr bwMode="auto">
          <a:xfrm>
            <a:off x="5297488" y="6613525"/>
            <a:ext cx="39020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000"/>
              <a:t>Most slides adapted from David Patterson. Some from Mohomed Younis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2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Shared Address Model</a:t>
            </a:r>
          </a:p>
        </p:txBody>
      </p:sp>
      <p:sp>
        <p:nvSpPr>
          <p:cNvPr id="1272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Data transfer</a:t>
            </a:r>
          </a:p>
          <a:p>
            <a:pPr lvl="1"/>
            <a:r>
              <a:rPr lang="en-US" sz="2400"/>
              <a:t>Use load and store, VM maps to local or remote location</a:t>
            </a:r>
          </a:p>
          <a:p>
            <a:pPr lvl="1"/>
            <a:r>
              <a:rPr lang="en-US" sz="2400"/>
              <a:t>Extra memory level: cache remote data</a:t>
            </a:r>
          </a:p>
          <a:p>
            <a:pPr lvl="1"/>
            <a:r>
              <a:rPr lang="en-US" sz="2400"/>
              <a:t>Significant research on making the translation transparent and scalable for many nodes</a:t>
            </a:r>
          </a:p>
          <a:p>
            <a:pPr lvl="2"/>
            <a:r>
              <a:rPr lang="en-US" sz="2000"/>
              <a:t>Handling data consistency and protection challenging </a:t>
            </a:r>
          </a:p>
          <a:p>
            <a:pPr lvl="2"/>
            <a:r>
              <a:rPr lang="en-US" sz="2000"/>
              <a:t>Latency depends on the underlying hardware architecture (bus bandwidth, memory access time and support for address translation) </a:t>
            </a:r>
          </a:p>
          <a:p>
            <a:pPr lvl="2"/>
            <a:r>
              <a:rPr lang="en-US" sz="2000"/>
              <a:t>Scalability is limited given that the communication model is so tightly coupled with process address space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446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Three Fundamental Issues</a:t>
            </a:r>
          </a:p>
        </p:txBody>
      </p:sp>
      <p:sp>
        <p:nvSpPr>
          <p:cNvPr id="1214470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1: Naming: how to solve large problem fast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what data is shared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how it is addressed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what operations can access data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how processes refer to each other</a:t>
            </a:r>
          </a:p>
          <a:p>
            <a:pPr>
              <a:lnSpc>
                <a:spcPct val="90000"/>
              </a:lnSpc>
            </a:pPr>
            <a:r>
              <a:rPr lang="en-US" sz="2800"/>
              <a:t>Choice of naming affects code produced by a compiler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Just remember and load address or keep track of processor number and local virtual address for message passing</a:t>
            </a:r>
          </a:p>
          <a:p>
            <a:pPr>
              <a:lnSpc>
                <a:spcPct val="90000"/>
              </a:lnSpc>
            </a:pPr>
            <a:r>
              <a:rPr lang="en-US" sz="2800"/>
              <a:t>Choice of naming affects replication of data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 cache memory hierarchy or via SW replication and consistency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54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Naming Address Spaces</a:t>
            </a:r>
          </a:p>
        </p:txBody>
      </p:sp>
      <p:sp>
        <p:nvSpPr>
          <p:cNvPr id="121549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Global physical address space</a:t>
            </a:r>
          </a:p>
          <a:p>
            <a:pPr lvl="1"/>
            <a:r>
              <a:rPr lang="en-US" sz="2400"/>
              <a:t>any processor can generate, address and access it in a single operation</a:t>
            </a:r>
          </a:p>
          <a:p>
            <a:r>
              <a:rPr lang="en-US" sz="2800"/>
              <a:t>Global virtual address space</a:t>
            </a:r>
          </a:p>
          <a:p>
            <a:pPr lvl="1"/>
            <a:r>
              <a:rPr lang="en-US" sz="2400"/>
              <a:t>if the address space of each process can  be configured to contain all shared data of the parallel program</a:t>
            </a:r>
          </a:p>
          <a:p>
            <a:pPr lvl="2"/>
            <a:r>
              <a:rPr lang="en-US" sz="2000"/>
              <a:t>memory can be anywhere: virtual address translation handles it</a:t>
            </a:r>
          </a:p>
          <a:p>
            <a:r>
              <a:rPr lang="en-US" sz="2800"/>
              <a:t>Segmented shared address space</a:t>
            </a:r>
          </a:p>
          <a:p>
            <a:pPr lvl="1"/>
            <a:r>
              <a:rPr lang="en-US" sz="2400"/>
              <a:t>locations are named &lt;process number, address&gt; uniformly for all processes of the parallel program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651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Three Fundamental Issues</a:t>
            </a:r>
          </a:p>
        </p:txBody>
      </p:sp>
      <p:sp>
        <p:nvSpPr>
          <p:cNvPr id="1216518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2: Synchronization: To cooperate, processes must coordinate</a:t>
            </a:r>
          </a:p>
          <a:p>
            <a:pPr lvl="1"/>
            <a:r>
              <a:rPr lang="en-US"/>
              <a:t>Message passing is implicit coordination with transmission or arrival of data</a:t>
            </a:r>
          </a:p>
          <a:p>
            <a:pPr lvl="1"/>
            <a:r>
              <a:rPr lang="en-US"/>
              <a:t>Shared address </a:t>
            </a:r>
            <a:r>
              <a:rPr lang="en-US">
                <a:ea typeface="Lucida Grande" charset="0"/>
                <a:cs typeface="Lucida Grande" charset="0"/>
              </a:rPr>
              <a:t>→</a:t>
            </a:r>
            <a:r>
              <a:rPr lang="en-US"/>
              <a:t> additional operations to explicitly coordinate: </a:t>
            </a:r>
            <a:br>
              <a:rPr lang="en-US"/>
            </a:br>
            <a:r>
              <a:rPr lang="en-US"/>
              <a:t>e.g., write a flag, awaken a thread, interrupt a processor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75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Three Fundamental Issues</a:t>
            </a:r>
          </a:p>
        </p:txBody>
      </p:sp>
      <p:sp>
        <p:nvSpPr>
          <p:cNvPr id="121754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3: Latency and Bandwidth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Bandwidth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Need high bandwidth in communication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Cannot scale, but stay close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Match limits in network, memory, and processor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Overhead to communicate is a problem in many machines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Latency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Affects performance, since processor may have to wait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Affects ease of programming, since requires more thought to overlap communication and computation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Latency Hiding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How can a mechanism help hide latency?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Examples: overlap message send with computation, pre-fetch data, switch to other tasks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8978" name="Picture 2"/>
          <p:cNvPicPr>
            <a:picLocks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92700" y="2971800"/>
            <a:ext cx="3975100" cy="29702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27898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Centralized Shared Memory MIMD </a:t>
            </a:r>
          </a:p>
        </p:txBody>
      </p:sp>
      <p:sp>
        <p:nvSpPr>
          <p:cNvPr id="127898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Processors share a single centralized memory through a bus interconnect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Memory contention: Feasible for small # processors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Caches serve to: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Increase bandwidth versus </a:t>
            </a:r>
            <a:br>
              <a:rPr lang="en-US" sz="2000"/>
            </a:br>
            <a:r>
              <a:rPr lang="en-US" sz="2000"/>
              <a:t>bus/memory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Reduce latency of access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Valuable for both private data </a:t>
            </a:r>
            <a:br>
              <a:rPr lang="en-US" sz="2000"/>
            </a:br>
            <a:r>
              <a:rPr lang="en-US" sz="2000"/>
              <a:t>and shared data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Access to shared data is </a:t>
            </a:r>
            <a:br>
              <a:rPr lang="en-US" sz="2400"/>
            </a:br>
            <a:r>
              <a:rPr lang="en-US" sz="2400"/>
              <a:t>optimized by replication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Decreases latency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Increases memory bandwidth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Reduces contention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Reduces cache coherence problems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05" name="Text Box 5"/>
          <p:cNvSpPr txBox="1">
            <a:spLocks noChangeArrowheads="1"/>
          </p:cNvSpPr>
          <p:nvPr/>
        </p:nvSpPr>
        <p:spPr bwMode="auto">
          <a:xfrm>
            <a:off x="558800" y="1301750"/>
            <a:ext cx="7861300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900"/>
              </a:lnSpc>
              <a:tabLst>
                <a:tab pos="25400" algn="l"/>
                <a:tab pos="596900" algn="l"/>
                <a:tab pos="1511300" algn="l"/>
                <a:tab pos="2425700" algn="l"/>
                <a:tab pos="3340100" algn="l"/>
                <a:tab pos="4254500" algn="l"/>
                <a:tab pos="5168900" algn="l"/>
                <a:tab pos="6083300" algn="l"/>
                <a:tab pos="6997700" algn="l"/>
              </a:tabLst>
            </a:pPr>
            <a:r>
              <a:rPr lang="en-US">
                <a:latin typeface="Arial" charset="0"/>
              </a:rPr>
              <a:t>A cache coherence problem arises when the cache reflects a view of  memory which is different from reality</a:t>
            </a:r>
          </a:p>
        </p:txBody>
      </p:sp>
      <p:sp>
        <p:nvSpPr>
          <p:cNvPr id="1280009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Cache Coherency</a:t>
            </a:r>
          </a:p>
        </p:txBody>
      </p:sp>
      <p:sp>
        <p:nvSpPr>
          <p:cNvPr id="1280011" name="Rectangle 11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4267200"/>
            <a:ext cx="7924800" cy="2552700"/>
          </a:xfrm>
        </p:spPr>
        <p:txBody>
          <a:bodyPr/>
          <a:lstStyle/>
          <a:p>
            <a:r>
              <a:rPr lang="en-US" sz="2400"/>
              <a:t>A memory system is coherent if:</a:t>
            </a:r>
          </a:p>
          <a:p>
            <a:pPr lvl="1"/>
            <a:r>
              <a:rPr lang="en-US" sz="2000"/>
              <a:t>P reads X, P writes X, no other processor writes X, P reads X</a:t>
            </a:r>
          </a:p>
          <a:p>
            <a:pPr lvl="2"/>
            <a:r>
              <a:rPr lang="en-US" sz="1800"/>
              <a:t>Always returns value written by P</a:t>
            </a:r>
          </a:p>
          <a:p>
            <a:pPr lvl="1"/>
            <a:r>
              <a:rPr lang="en-US" sz="2000"/>
              <a:t>P reads X, Q writes X, P reads X</a:t>
            </a:r>
          </a:p>
          <a:p>
            <a:pPr lvl="2"/>
            <a:r>
              <a:rPr lang="en-US" sz="1800"/>
              <a:t>Returns value written by Q (provided sufficient W/R separation)</a:t>
            </a:r>
          </a:p>
          <a:p>
            <a:pPr lvl="1"/>
            <a:r>
              <a:rPr lang="en-US" sz="2000"/>
              <a:t>P writes X, Q writes X</a:t>
            </a:r>
          </a:p>
          <a:p>
            <a:pPr lvl="2"/>
            <a:r>
              <a:rPr lang="en-US" sz="1800"/>
              <a:t>Seen in the same order by all processors</a:t>
            </a:r>
          </a:p>
        </p:txBody>
      </p:sp>
      <p:graphicFrame>
        <p:nvGraphicFramePr>
          <p:cNvPr id="1280013" name="Object 13"/>
          <p:cNvGraphicFramePr>
            <a:graphicFrameLocks noChangeAspect="1"/>
          </p:cNvGraphicFramePr>
          <p:nvPr/>
        </p:nvGraphicFramePr>
        <p:xfrm>
          <a:off x="-76200" y="1371600"/>
          <a:ext cx="9296400" cy="289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093" name="Document" r:id="rId4" imgW="5859780" imgH="1824228" progId="Word.Document.8">
                  <p:embed/>
                </p:oleObj>
              </mc:Choice>
              <mc:Fallback>
                <p:oleObj name="Document" r:id="rId4" imgW="5859780" imgH="1824228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1371600"/>
                        <a:ext cx="9296400" cy="289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205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Potential HW Coherency Solutions</a:t>
            </a:r>
          </a:p>
        </p:txBody>
      </p:sp>
      <p:sp>
        <p:nvSpPr>
          <p:cNvPr id="128205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Snooping Solution (Snoopy Bus)</a:t>
            </a:r>
          </a:p>
          <a:p>
            <a:pPr lvl="1"/>
            <a:r>
              <a:rPr lang="en-US"/>
              <a:t>Send all requests for data to all processors</a:t>
            </a:r>
          </a:p>
          <a:p>
            <a:pPr lvl="1"/>
            <a:r>
              <a:rPr lang="en-US"/>
              <a:t>Processors snoop to see if they have a copy and respond accordingly </a:t>
            </a:r>
          </a:p>
          <a:p>
            <a:pPr lvl="1"/>
            <a:r>
              <a:rPr lang="en-US"/>
              <a:t>Requires broadcast, since caching information is at processors</a:t>
            </a:r>
          </a:p>
          <a:p>
            <a:pPr lvl="1"/>
            <a:r>
              <a:rPr lang="en-US"/>
              <a:t>Works well with bus (natural broadcast medium)</a:t>
            </a:r>
          </a:p>
          <a:p>
            <a:pPr lvl="1"/>
            <a:r>
              <a:rPr lang="en-US"/>
              <a:t>Dominates for small scale machines (most of the market)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2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Potential HW Coherency Solutions</a:t>
            </a:r>
          </a:p>
        </p:txBody>
      </p:sp>
      <p:sp>
        <p:nvSpPr>
          <p:cNvPr id="131072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Directory-Based Schemes</a:t>
            </a:r>
          </a:p>
          <a:p>
            <a:pPr lvl="1"/>
            <a:r>
              <a:rPr lang="en-US"/>
              <a:t>Keep track of what is being shared in one centralized place</a:t>
            </a:r>
          </a:p>
          <a:p>
            <a:pPr lvl="1"/>
            <a:r>
              <a:rPr lang="en-US"/>
              <a:t>Distributed memory </a:t>
            </a:r>
            <a:r>
              <a:rPr lang="en-US">
                <a:cs typeface="ヒラギノ角ゴ Pro W3" charset="-128"/>
              </a:rPr>
              <a:t>⇒</a:t>
            </a:r>
            <a:r>
              <a:rPr lang="en-US"/>
              <a:t> distributed directory for scalability (avoids bottlenecks)</a:t>
            </a:r>
          </a:p>
          <a:p>
            <a:pPr lvl="1"/>
            <a:r>
              <a:rPr lang="en-US"/>
              <a:t>Send point-to-point requests to processors via network</a:t>
            </a:r>
          </a:p>
          <a:p>
            <a:pPr lvl="1"/>
            <a:r>
              <a:rPr lang="en-US"/>
              <a:t>Scales better than Snooping</a:t>
            </a:r>
          </a:p>
          <a:p>
            <a:pPr lvl="1"/>
            <a:r>
              <a:rPr lang="en-US"/>
              <a:t>Actually existed before Snooping-based schemes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307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 Snooping Protocols</a:t>
            </a:r>
          </a:p>
        </p:txBody>
      </p:sp>
      <p:sp>
        <p:nvSpPr>
          <p:cNvPr id="1283080" name="Rectangle 8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Write Invalidate Protocol: 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Write to shared data:  an invalidate is sent to all caches which snoop and invalidate any copies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Cache invalidation will force a cache miss when accessing the modified shared item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For multiple writers only one will win the race ensuring serialization of the write operations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Read Miss: 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Write-through: memory is always up-to-date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Write-back: snoop in caches to find most recent copy</a:t>
            </a:r>
          </a:p>
        </p:txBody>
      </p:sp>
      <p:graphicFrame>
        <p:nvGraphicFramePr>
          <p:cNvPr id="1283082" name="Object 10"/>
          <p:cNvGraphicFramePr>
            <a:graphicFrameLocks noChangeAspect="1"/>
          </p:cNvGraphicFramePr>
          <p:nvPr/>
        </p:nvGraphicFramePr>
        <p:xfrm>
          <a:off x="0" y="3859213"/>
          <a:ext cx="9144000" cy="292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37" name="Document" r:id="rId4" imgW="6385560" imgH="2051304" progId="Word.Document.8">
                  <p:embed/>
                </p:oleObj>
              </mc:Choice>
              <mc:Fallback>
                <p:oleObj name="Document" r:id="rId4" imgW="6385560" imgH="2051304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859213"/>
                        <a:ext cx="9144000" cy="292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320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2400" y="3133725"/>
            <a:ext cx="6792913" cy="3190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203205" name="Freeform 5"/>
          <p:cNvSpPr>
            <a:spLocks/>
          </p:cNvSpPr>
          <p:nvPr/>
        </p:nvSpPr>
        <p:spPr bwMode="auto">
          <a:xfrm>
            <a:off x="279400" y="6280150"/>
            <a:ext cx="8451850" cy="4191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0" y="0"/>
              </a:cxn>
              <a:cxn ang="0">
                <a:pos x="10000" y="10000"/>
              </a:cxn>
              <a:cxn ang="0">
                <a:pos x="0" y="10000"/>
              </a:cxn>
              <a:cxn ang="0">
                <a:pos x="0" y="0"/>
              </a:cxn>
            </a:cxnLst>
            <a:rect l="0" t="0" r="r" b="b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lose/>
                <a:moveTo>
                  <a:pt x="0" y="0"/>
                </a:moveTo>
              </a:path>
            </a:pathLst>
          </a:custGeom>
          <a:solidFill>
            <a:srgbClr val="FDFF08"/>
          </a:solidFill>
          <a:ln w="9525">
            <a:solidFill>
              <a:schemeClr val="tx1"/>
            </a:solidFill>
            <a:prstDash val="solid"/>
            <a:round/>
            <a:headEnd/>
            <a:tailEnd/>
          </a:ln>
          <a:effectLst>
            <a:outerShdw blurRad="63500" dist="76199" dir="2700000" algn="ctr" rotWithShape="0">
              <a:schemeClr val="bg2">
                <a:alpha val="75000"/>
              </a:schemeClr>
            </a:outerShdw>
          </a:effectLst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3206" name="Text Box 6"/>
          <p:cNvSpPr txBox="1">
            <a:spLocks noChangeArrowheads="1"/>
          </p:cNvSpPr>
          <p:nvPr/>
        </p:nvSpPr>
        <p:spPr bwMode="auto">
          <a:xfrm>
            <a:off x="279400" y="6267450"/>
            <a:ext cx="8321675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3500"/>
              </a:lnSpc>
              <a:tabLst>
                <a:tab pos="25400" algn="l"/>
                <a:tab pos="596900" algn="l"/>
                <a:tab pos="1511300" algn="l"/>
                <a:tab pos="2425700" algn="l"/>
                <a:tab pos="3340100" algn="l"/>
                <a:tab pos="4254500" algn="l"/>
                <a:tab pos="5168900" algn="l"/>
                <a:tab pos="6083300" algn="l"/>
                <a:tab pos="6997700" algn="l"/>
              </a:tabLst>
            </a:pPr>
            <a:r>
              <a:rPr lang="en-US" sz="3000">
                <a:latin typeface="Arial" charset="0"/>
              </a:rPr>
              <a:t>Can support either SW model on either HW basis</a:t>
            </a:r>
          </a:p>
        </p:txBody>
      </p:sp>
      <p:sp>
        <p:nvSpPr>
          <p:cNvPr id="120320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MIMD</a:t>
            </a:r>
          </a:p>
        </p:txBody>
      </p:sp>
      <p:sp>
        <p:nvSpPr>
          <p:cNvPr id="1203208" name="Rectangle 8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800"/>
              <a:t>Message Passing</a:t>
            </a:r>
          </a:p>
          <a:p>
            <a:r>
              <a:rPr lang="en-US" sz="2800"/>
              <a:t>Shared memory/distributed memory</a:t>
            </a:r>
          </a:p>
          <a:p>
            <a:pPr lvl="1"/>
            <a:r>
              <a:rPr lang="en-US" sz="2400"/>
              <a:t>Uniform Memory Access (UMA)</a:t>
            </a:r>
          </a:p>
          <a:p>
            <a:pPr lvl="1"/>
            <a:r>
              <a:rPr lang="en-US" sz="2400"/>
              <a:t>Non-Uniform Memory Access (NUMA)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4103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 Snooping Protocols</a:t>
            </a:r>
          </a:p>
        </p:txBody>
      </p:sp>
      <p:sp>
        <p:nvSpPr>
          <p:cNvPr id="1284104" name="Rectangle 8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Write Broadcast (Update) Protocol (typically write through):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Write to shared data: broadcast on bus, processors snoop, and update any copies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To limit impact on bandwidth, track data sharing to avoid unnecessary broadcast of written data that is not shared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Read miss: memory is always up-to-date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Write serialization: bus serializes requests!</a:t>
            </a:r>
          </a:p>
        </p:txBody>
      </p:sp>
      <p:graphicFrame>
        <p:nvGraphicFramePr>
          <p:cNvPr id="1284106" name="Object 10"/>
          <p:cNvGraphicFramePr>
            <a:graphicFrameLocks noChangeAspect="1"/>
          </p:cNvGraphicFramePr>
          <p:nvPr/>
        </p:nvGraphicFramePr>
        <p:xfrm>
          <a:off x="0" y="3608388"/>
          <a:ext cx="9144000" cy="302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285" name="Document" r:id="rId4" imgW="6364224" imgH="2097024" progId="Word.Document.8">
                  <p:embed/>
                </p:oleObj>
              </mc:Choice>
              <mc:Fallback>
                <p:oleObj name="Document" r:id="rId4" imgW="6364224" imgH="2097024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608388"/>
                        <a:ext cx="9144000" cy="3021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512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Invalidate vs. Update</a:t>
            </a:r>
          </a:p>
        </p:txBody>
      </p:sp>
      <p:sp>
        <p:nvSpPr>
          <p:cNvPr id="128512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Write-invalidate has emerged as the winner for the vast majority of designs</a:t>
            </a:r>
          </a:p>
          <a:p>
            <a:r>
              <a:rPr lang="en-US"/>
              <a:t>Qualitative Performance Differences :</a:t>
            </a:r>
          </a:p>
          <a:p>
            <a:pPr lvl="1"/>
            <a:r>
              <a:rPr lang="en-US"/>
              <a:t>Spatial locality</a:t>
            </a:r>
          </a:p>
          <a:p>
            <a:pPr lvl="2"/>
            <a:r>
              <a:rPr lang="en-US"/>
              <a:t>WI: 1 transaction/cache block; </a:t>
            </a:r>
          </a:p>
          <a:p>
            <a:pPr lvl="2"/>
            <a:r>
              <a:rPr lang="en-US"/>
              <a:t>WU: 1 broadcast/word</a:t>
            </a:r>
          </a:p>
          <a:p>
            <a:pPr lvl="1"/>
            <a:r>
              <a:rPr lang="en-US"/>
              <a:t>Latency</a:t>
            </a:r>
          </a:p>
          <a:p>
            <a:pPr lvl="2"/>
            <a:r>
              <a:rPr lang="en-US"/>
              <a:t>WU: lower write–read latency</a:t>
            </a:r>
          </a:p>
          <a:p>
            <a:pPr lvl="2"/>
            <a:r>
              <a:rPr lang="en-US"/>
              <a:t>WI: must reload new value to cache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61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Invalidate vs. Update</a:t>
            </a:r>
          </a:p>
        </p:txBody>
      </p:sp>
      <p:sp>
        <p:nvSpPr>
          <p:cNvPr id="128614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Because the bus and memory bandwidth is usually in demand, write-invalidate protocols are very popular</a:t>
            </a:r>
          </a:p>
          <a:p>
            <a:r>
              <a:rPr lang="en-US"/>
              <a:t>Write-update can causes problems for some memory consistency  models, reducing the potential performance gain it could bring</a:t>
            </a:r>
          </a:p>
          <a:p>
            <a:r>
              <a:rPr lang="en-US"/>
              <a:t>The high demand for bandwidth in write-update limits its scalability for large number of processors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717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 Example Snoopy Protocol</a:t>
            </a:r>
          </a:p>
        </p:txBody>
      </p:sp>
      <p:sp>
        <p:nvSpPr>
          <p:cNvPr id="1287176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Invalidation protocol, write-back cache</a:t>
            </a:r>
          </a:p>
          <a:p>
            <a:pPr>
              <a:lnSpc>
                <a:spcPct val="90000"/>
              </a:lnSpc>
            </a:pPr>
            <a:r>
              <a:rPr lang="en-US" sz="2800"/>
              <a:t>Each block of memory is in one state: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Clean in all caches and up-to-date in memory (Shared)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OR Dirty in exactly one cache (Exclusive)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OR Not in any caches</a:t>
            </a:r>
          </a:p>
          <a:p>
            <a:pPr>
              <a:lnSpc>
                <a:spcPct val="90000"/>
              </a:lnSpc>
            </a:pPr>
            <a:r>
              <a:rPr lang="en-US" sz="2800"/>
              <a:t>Each cache block is in one state (track these):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Shared : block can be read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OR Exclusive : cache has only copy, it is write-able, and dirty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OR Invalid : block contains no data</a:t>
            </a:r>
          </a:p>
          <a:p>
            <a:pPr>
              <a:lnSpc>
                <a:spcPct val="90000"/>
              </a:lnSpc>
            </a:pPr>
            <a:r>
              <a:rPr lang="en-US" sz="2800"/>
              <a:t>Read misses: cause all caches to snoop bus</a:t>
            </a:r>
          </a:p>
          <a:p>
            <a:pPr>
              <a:lnSpc>
                <a:spcPct val="90000"/>
              </a:lnSpc>
            </a:pPr>
            <a:r>
              <a:rPr lang="en-US" sz="2800"/>
              <a:t>Writes to clean line are treated as misses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8195" name="Freeform 3"/>
          <p:cNvSpPr>
            <a:spLocks/>
          </p:cNvSpPr>
          <p:nvPr/>
        </p:nvSpPr>
        <p:spPr bwMode="auto">
          <a:xfrm>
            <a:off x="1503363" y="438150"/>
            <a:ext cx="7937" cy="63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0" y="0"/>
              </a:cxn>
              <a:cxn ang="0">
                <a:pos x="10000" y="10000"/>
              </a:cxn>
              <a:cxn ang="0">
                <a:pos x="0" y="10000"/>
              </a:cxn>
              <a:cxn ang="0">
                <a:pos x="0" y="0"/>
              </a:cxn>
            </a:cxnLst>
            <a:rect l="0" t="0" r="r" b="b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lose/>
                <a:moveTo>
                  <a:pt x="0" y="0"/>
                </a:moveTo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8819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76200" y="1103313"/>
            <a:ext cx="5186363" cy="544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288200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Snoopy-Cache Controller</a:t>
            </a:r>
          </a:p>
        </p:txBody>
      </p:sp>
      <p:sp>
        <p:nvSpPr>
          <p:cNvPr id="1288202" name="Rectangle 10"/>
          <p:cNvSpPr>
            <a:spLocks noGrp="1" noChangeArrowheads="1"/>
          </p:cNvSpPr>
          <p:nvPr>
            <p:ph type="body" sz="half" idx="2"/>
          </p:nvPr>
        </p:nvSpPr>
        <p:spPr>
          <a:xfrm>
            <a:off x="4953000" y="1295400"/>
            <a:ext cx="38862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Complications 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Cannot update cache until bus is obtained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Two step process: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Arbitrate for bus 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Place miss on bus and complete operation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 Split transaction bus: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Bus transaction is not atomic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Multiple misses can interleave, allowing two caches to grab block in the Exclusive state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Must track and prevent multiple misses for one block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921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4150" y="990600"/>
            <a:ext cx="8774113" cy="27368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289220" name="Text Box 4"/>
          <p:cNvSpPr txBox="1">
            <a:spLocks noChangeArrowheads="1"/>
          </p:cNvSpPr>
          <p:nvPr/>
        </p:nvSpPr>
        <p:spPr bwMode="auto">
          <a:xfrm>
            <a:off x="103188" y="3930650"/>
            <a:ext cx="2219325" cy="139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  <a:tab pos="1828800" algn="l"/>
              </a:tabLst>
            </a:pPr>
            <a:r>
              <a:rPr lang="en-US" sz="1800">
                <a:solidFill>
                  <a:srgbClr val="3333CC"/>
                </a:solidFill>
              </a:rPr>
              <a:t>Assumes memory blocks A1 and A2 map to same cache block, initial cache state is invalid</a:t>
            </a:r>
          </a:p>
        </p:txBody>
      </p:sp>
      <p:pic>
        <p:nvPicPr>
          <p:cNvPr id="1289222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2800" y="3810000"/>
            <a:ext cx="5702300" cy="30305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289223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02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4150" y="990600"/>
            <a:ext cx="8774113" cy="2743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290244" name="Text Box 4"/>
          <p:cNvSpPr txBox="1">
            <a:spLocks noChangeArrowheads="1"/>
          </p:cNvSpPr>
          <p:nvPr/>
        </p:nvSpPr>
        <p:spPr bwMode="auto">
          <a:xfrm>
            <a:off x="103188" y="3930650"/>
            <a:ext cx="21431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  <a:tab pos="1828800" algn="l"/>
              </a:tabLst>
            </a:pPr>
            <a:r>
              <a:rPr lang="en-US" sz="1800">
                <a:solidFill>
                  <a:srgbClr val="3333CC"/>
                </a:solidFill>
              </a:rPr>
              <a:t>Assumes memory blocks A1 and A2 map to same cache block</a:t>
            </a:r>
          </a:p>
        </p:txBody>
      </p:sp>
      <p:pic>
        <p:nvPicPr>
          <p:cNvPr id="1290246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2800" y="3810000"/>
            <a:ext cx="5702300" cy="30305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29024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126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4150" y="990600"/>
            <a:ext cx="8774113" cy="2743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291269" name="Text Box 5"/>
          <p:cNvSpPr txBox="1">
            <a:spLocks noChangeArrowheads="1"/>
          </p:cNvSpPr>
          <p:nvPr/>
        </p:nvSpPr>
        <p:spPr bwMode="auto">
          <a:xfrm>
            <a:off x="103188" y="3930650"/>
            <a:ext cx="21431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  <a:tab pos="1828800" algn="l"/>
              </a:tabLst>
            </a:pPr>
            <a:r>
              <a:rPr lang="en-US" sz="1800">
                <a:solidFill>
                  <a:srgbClr val="3333CC"/>
                </a:solidFill>
              </a:rPr>
              <a:t>Assumes memory blocks A1 and A2 map to same cache block</a:t>
            </a:r>
          </a:p>
        </p:txBody>
      </p:sp>
      <p:pic>
        <p:nvPicPr>
          <p:cNvPr id="1291270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2800" y="3810000"/>
            <a:ext cx="5702300" cy="30305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29127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229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marL="25400">
              <a:spcAft>
                <a:spcPts val="113"/>
              </a:spcAft>
              <a:tabLst>
                <a:tab pos="317500" algn="l"/>
                <a:tab pos="1231900" algn="l"/>
                <a:tab pos="2146300" algn="l"/>
                <a:tab pos="3060700" algn="l"/>
                <a:tab pos="3975100" algn="l"/>
                <a:tab pos="4889500" algn="l"/>
                <a:tab pos="5803900" algn="l"/>
                <a:tab pos="6718300" algn="l"/>
                <a:tab pos="7632700" algn="l"/>
              </a:tabLst>
            </a:pPr>
            <a:r>
              <a:rPr lang="en-US"/>
              <a:t>Example</a:t>
            </a:r>
          </a:p>
        </p:txBody>
      </p:sp>
      <p:pic>
        <p:nvPicPr>
          <p:cNvPr id="129229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4150" y="990600"/>
            <a:ext cx="8774113" cy="2743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292293" name="Text Box 5"/>
          <p:cNvSpPr txBox="1">
            <a:spLocks noChangeArrowheads="1"/>
          </p:cNvSpPr>
          <p:nvPr/>
        </p:nvSpPr>
        <p:spPr bwMode="auto">
          <a:xfrm>
            <a:off x="103188" y="3930650"/>
            <a:ext cx="21431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  <a:tab pos="1828800" algn="l"/>
              </a:tabLst>
            </a:pPr>
            <a:r>
              <a:rPr lang="en-US" sz="1800">
                <a:solidFill>
                  <a:srgbClr val="3333CC"/>
                </a:solidFill>
              </a:rPr>
              <a:t>Assumes memory blocks A1 and A2 map to same cache block</a:t>
            </a:r>
          </a:p>
        </p:txBody>
      </p:sp>
      <p:pic>
        <p:nvPicPr>
          <p:cNvPr id="1292294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2800" y="3810000"/>
            <a:ext cx="5702300" cy="30305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331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marL="25400">
              <a:spcAft>
                <a:spcPts val="113"/>
              </a:spcAft>
              <a:tabLst>
                <a:tab pos="317500" algn="l"/>
                <a:tab pos="1231900" algn="l"/>
                <a:tab pos="2146300" algn="l"/>
                <a:tab pos="3060700" algn="l"/>
                <a:tab pos="3975100" algn="l"/>
                <a:tab pos="4889500" algn="l"/>
                <a:tab pos="5803900" algn="l"/>
                <a:tab pos="6718300" algn="l"/>
                <a:tab pos="7632700" algn="l"/>
              </a:tabLst>
            </a:pPr>
            <a:r>
              <a:rPr lang="en-US"/>
              <a:t>Example</a:t>
            </a:r>
          </a:p>
        </p:txBody>
      </p:sp>
      <p:pic>
        <p:nvPicPr>
          <p:cNvPr id="129331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4150" y="990600"/>
            <a:ext cx="8774113" cy="2743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293317" name="Text Box 5"/>
          <p:cNvSpPr txBox="1">
            <a:spLocks noChangeArrowheads="1"/>
          </p:cNvSpPr>
          <p:nvPr/>
        </p:nvSpPr>
        <p:spPr bwMode="auto">
          <a:xfrm>
            <a:off x="103188" y="3930650"/>
            <a:ext cx="21431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  <a:tab pos="1828800" algn="l"/>
              </a:tabLst>
            </a:pPr>
            <a:r>
              <a:rPr lang="en-US" sz="1800">
                <a:solidFill>
                  <a:srgbClr val="3333CC"/>
                </a:solidFill>
              </a:rPr>
              <a:t>Assumes memory blocks A1 and A2 map to same cache block</a:t>
            </a:r>
          </a:p>
        </p:txBody>
      </p:sp>
      <p:pic>
        <p:nvPicPr>
          <p:cNvPr id="1293319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2800" y="3810000"/>
            <a:ext cx="5702300" cy="30305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42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Message passing</a:t>
            </a:r>
          </a:p>
        </p:txBody>
      </p:sp>
      <p:sp>
        <p:nvSpPr>
          <p:cNvPr id="120422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Processors have private memories, communicate via messages</a:t>
            </a:r>
          </a:p>
          <a:p>
            <a:r>
              <a:rPr lang="en-US"/>
              <a:t>Advantages:</a:t>
            </a:r>
          </a:p>
          <a:p>
            <a:pPr lvl="1"/>
            <a:r>
              <a:rPr lang="en-US"/>
              <a:t>Less hardware, easier to design</a:t>
            </a:r>
          </a:p>
          <a:p>
            <a:pPr lvl="1"/>
            <a:r>
              <a:rPr lang="en-US"/>
              <a:t>Focuses attention on costly non-local operations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433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marL="25400">
              <a:spcAft>
                <a:spcPts val="113"/>
              </a:spcAft>
              <a:tabLst>
                <a:tab pos="317500" algn="l"/>
                <a:tab pos="1231900" algn="l"/>
                <a:tab pos="2146300" algn="l"/>
                <a:tab pos="3060700" algn="l"/>
                <a:tab pos="3975100" algn="l"/>
                <a:tab pos="4889500" algn="l"/>
                <a:tab pos="5803900" algn="l"/>
                <a:tab pos="6718300" algn="l"/>
                <a:tab pos="7632700" algn="l"/>
              </a:tabLst>
            </a:pPr>
            <a:r>
              <a:rPr lang="en-US"/>
              <a:t>Example</a:t>
            </a:r>
          </a:p>
        </p:txBody>
      </p:sp>
      <p:sp>
        <p:nvSpPr>
          <p:cNvPr id="1294339" name="Text Box 3"/>
          <p:cNvSpPr txBox="1">
            <a:spLocks noChangeArrowheads="1"/>
          </p:cNvSpPr>
          <p:nvPr/>
        </p:nvSpPr>
        <p:spPr bwMode="auto">
          <a:xfrm>
            <a:off x="8051800" y="2667000"/>
            <a:ext cx="1968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400" i="1" u="sng">
                <a:solidFill>
                  <a:srgbClr val="3333CC"/>
                </a:solidFill>
              </a:rPr>
              <a:t>A1</a:t>
            </a:r>
          </a:p>
        </p:txBody>
      </p:sp>
      <p:sp>
        <p:nvSpPr>
          <p:cNvPr id="1294340" name="Text Box 4"/>
          <p:cNvSpPr txBox="1">
            <a:spLocks noChangeArrowheads="1"/>
          </p:cNvSpPr>
          <p:nvPr/>
        </p:nvSpPr>
        <p:spPr bwMode="auto">
          <a:xfrm>
            <a:off x="8051800" y="3481388"/>
            <a:ext cx="1968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400" i="1" u="sng">
                <a:solidFill>
                  <a:srgbClr val="3333CC"/>
                </a:solidFill>
              </a:rPr>
              <a:t>A1</a:t>
            </a:r>
          </a:p>
        </p:txBody>
      </p:sp>
      <p:pic>
        <p:nvPicPr>
          <p:cNvPr id="1294342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4150" y="990600"/>
            <a:ext cx="8774113" cy="2743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294343" name="Text Box 7"/>
          <p:cNvSpPr txBox="1">
            <a:spLocks noChangeArrowheads="1"/>
          </p:cNvSpPr>
          <p:nvPr/>
        </p:nvSpPr>
        <p:spPr bwMode="auto">
          <a:xfrm>
            <a:off x="103188" y="3930650"/>
            <a:ext cx="21431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  <a:tab pos="1828800" algn="l"/>
              </a:tabLst>
            </a:pPr>
            <a:r>
              <a:rPr lang="en-US" sz="1800">
                <a:solidFill>
                  <a:srgbClr val="3333CC"/>
                </a:solidFill>
              </a:rPr>
              <a:t>Assumes memory blocks A1 and A2 map to same cache block</a:t>
            </a:r>
          </a:p>
        </p:txBody>
      </p:sp>
      <p:pic>
        <p:nvPicPr>
          <p:cNvPr id="1294345" name="Picture 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2800" y="3810000"/>
            <a:ext cx="5702300" cy="30305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638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57600" y="4495800"/>
            <a:ext cx="5391150" cy="22193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29639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Distributed Directory Multiprocessors</a:t>
            </a:r>
          </a:p>
        </p:txBody>
      </p:sp>
      <p:sp>
        <p:nvSpPr>
          <p:cNvPr id="129639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7924800" cy="3657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Directory per cache that tracks state of every block in every cache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Which caches have a block, dirty vs. clean, ...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Info per memory block vs. per cache block?</a:t>
            </a:r>
          </a:p>
          <a:p>
            <a:pPr lvl="2">
              <a:lnSpc>
                <a:spcPct val="90000"/>
              </a:lnSpc>
              <a:buFontTx/>
              <a:buChar char="+"/>
            </a:pPr>
            <a:r>
              <a:rPr lang="en-US" sz="2000"/>
              <a:t>In memory =&gt; simpler protocol (centralized/one location)</a:t>
            </a:r>
          </a:p>
          <a:p>
            <a:pPr lvl="2">
              <a:lnSpc>
                <a:spcPct val="90000"/>
              </a:lnSpc>
              <a:buFontTx/>
              <a:buChar char="–"/>
            </a:pPr>
            <a:r>
              <a:rPr lang="en-US" sz="2000"/>
              <a:t>In memory =&gt; directory is f(memory size) vs. f(cache size)</a:t>
            </a:r>
          </a:p>
          <a:p>
            <a:pPr>
              <a:lnSpc>
                <a:spcPct val="90000"/>
              </a:lnSpc>
            </a:pPr>
            <a:r>
              <a:rPr lang="en-US" sz="2800"/>
              <a:t>To prevent directory from being a bottleneck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distribute directory entries with memory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each tracks of </a:t>
            </a:r>
            <a:br>
              <a:rPr lang="en-US" sz="2400"/>
            </a:br>
            <a:r>
              <a:rPr lang="en-US" sz="2400"/>
              <a:t>which processor </a:t>
            </a:r>
            <a:br>
              <a:rPr lang="en-US" sz="2400"/>
            </a:br>
            <a:r>
              <a:rPr lang="en-US" sz="2400"/>
              <a:t>has their blocks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741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Directory Protocol</a:t>
            </a:r>
          </a:p>
        </p:txBody>
      </p:sp>
      <p:sp>
        <p:nvSpPr>
          <p:cNvPr id="129741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Similar to Snoopy Protocol: Three states</a:t>
            </a:r>
          </a:p>
          <a:p>
            <a:pPr lvl="1"/>
            <a:r>
              <a:rPr lang="en-US" sz="2400"/>
              <a:t>Shared: Multiple processors have the block cached and the contents of the block in memory (as well as all caches) is up-to-date </a:t>
            </a:r>
          </a:p>
          <a:p>
            <a:pPr lvl="1"/>
            <a:r>
              <a:rPr lang="en-US" sz="2400"/>
              <a:t>Uncached No processor has a copy of the block (not valid in any cache)</a:t>
            </a:r>
          </a:p>
          <a:p>
            <a:pPr lvl="1"/>
            <a:r>
              <a:rPr lang="en-US" sz="2400"/>
              <a:t>Exclusive: Only one processor (owner) has the block cached and the contents of the block in memory is out-to-date (the block is dirty)</a:t>
            </a:r>
          </a:p>
          <a:p>
            <a:r>
              <a:rPr lang="en-US" sz="2800"/>
              <a:t>In addition to cache state, must track which processors have data when in the shared state </a:t>
            </a:r>
          </a:p>
          <a:p>
            <a:pPr lvl="1"/>
            <a:r>
              <a:rPr lang="en-US" sz="2400"/>
              <a:t>usually bit vector, 1 if processor has copy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84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Directory Protocol</a:t>
            </a:r>
          </a:p>
        </p:txBody>
      </p:sp>
      <p:sp>
        <p:nvSpPr>
          <p:cNvPr id="129843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Keep it simple(r):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Writes to non-exclusive data =&gt; write miss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Processor blocks until access completes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Assume messages received and acted upon in order sent</a:t>
            </a:r>
          </a:p>
          <a:p>
            <a:pPr>
              <a:lnSpc>
                <a:spcPct val="90000"/>
              </a:lnSpc>
            </a:pPr>
            <a:r>
              <a:rPr lang="en-US" sz="2800"/>
              <a:t>Terms: typically 3 processors involved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Local node where a request originates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Home node where the memory location of an address resides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Remote node has a copy of a cache block, whether exclusive or shared</a:t>
            </a:r>
          </a:p>
          <a:p>
            <a:pPr>
              <a:lnSpc>
                <a:spcPct val="90000"/>
              </a:lnSpc>
            </a:pPr>
            <a:r>
              <a:rPr lang="en-US" sz="2800"/>
              <a:t>No bus and do not want to broadcast: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interconnect no longer single arbitration point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all messages have explicit responses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946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Directory Protocol</a:t>
            </a:r>
          </a:p>
        </p:txBody>
      </p:sp>
      <p:sp>
        <p:nvSpPr>
          <p:cNvPr id="1299462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Message sent to directory causes two actions:</a:t>
            </a:r>
          </a:p>
          <a:p>
            <a:pPr lvl="1"/>
            <a:r>
              <a:rPr lang="en-US"/>
              <a:t>Update the directory</a:t>
            </a:r>
          </a:p>
          <a:p>
            <a:pPr lvl="1"/>
            <a:r>
              <a:rPr lang="en-US"/>
              <a:t>More messages to satisfy request</a:t>
            </a:r>
          </a:p>
          <a:p>
            <a:r>
              <a:rPr lang="en-US"/>
              <a:t>We assume operations atomic, but they are not; reality is much harder; must avoid deadlock when run out of buffers in network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00483" name="Group 3"/>
          <p:cNvGraphicFramePr>
            <a:graphicFrameLocks noGrp="1"/>
          </p:cNvGraphicFramePr>
          <p:nvPr/>
        </p:nvGraphicFramePr>
        <p:xfrm>
          <a:off x="508000" y="762000"/>
          <a:ext cx="7848600" cy="6004560"/>
        </p:xfrm>
        <a:graphic>
          <a:graphicData uri="http://schemas.openxmlformats.org/drawingml/2006/table">
            <a:tbl>
              <a:tblPr/>
              <a:tblGrid>
                <a:gridCol w="2870200"/>
                <a:gridCol w="1955800"/>
                <a:gridCol w="1968500"/>
                <a:gridCol w="1054100"/>
              </a:tblGrid>
              <a:tr h="355600"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9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Type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9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SRC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9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DEST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9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MSG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Read miss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</a:rPr>
                        <a:t>local cache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home directory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P,A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 gridSpan="4">
                  <a:txBody>
                    <a:bodyPr/>
                    <a:lstStyle/>
                    <a:p>
                      <a:pPr marL="73025" marR="0" lvl="0" indent="0" algn="ctr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 has read miss at A; request data and make P a read sharer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Write miss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</a:rPr>
                        <a:t>local cache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home directory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P,A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 gridSpan="4">
                  <a:txBody>
                    <a:bodyPr/>
                    <a:lstStyle/>
                    <a:p>
                      <a:pPr marL="73025" marR="0" lvl="0" indent="0" algn="ctr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 has write miss at A; request data and make P exclusive owner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Invalidate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home directory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2B1069"/>
                          </a:solidFill>
                          <a:effectLst/>
                          <a:latin typeface="Arial" charset="0"/>
                        </a:rPr>
                        <a:t>remote cache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 gridSpan="4">
                  <a:txBody>
                    <a:bodyPr/>
                    <a:lstStyle/>
                    <a:p>
                      <a:pPr marL="73025" marR="0" lvl="0" indent="0" algn="ctr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Invalidate shared data at A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Fetch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home directory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2B1069"/>
                          </a:solidFill>
                          <a:effectLst/>
                          <a:latin typeface="Arial" charset="0"/>
                        </a:rPr>
                        <a:t>remote cache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 gridSpan="4">
                  <a:txBody>
                    <a:bodyPr/>
                    <a:lstStyle/>
                    <a:p>
                      <a:pPr marL="73025" marR="0" lvl="0" indent="0" algn="ctr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Fetch block A home; change A remote state to shared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Fetch/invalidate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home directory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2B1069"/>
                          </a:solidFill>
                          <a:effectLst/>
                          <a:latin typeface="Arial" charset="0"/>
                        </a:rPr>
                        <a:t>remote cache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 gridSpan="4">
                  <a:txBody>
                    <a:bodyPr/>
                    <a:lstStyle/>
                    <a:p>
                      <a:pPr marL="73025" marR="0" lvl="0" indent="0" algn="ctr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Fetch block A home; invalidate remote copy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 value reply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home directory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</a:rPr>
                        <a:t>local cache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 gridSpan="4">
                  <a:txBody>
                    <a:bodyPr/>
                    <a:lstStyle/>
                    <a:p>
                      <a:pPr marL="73025" marR="0" lvl="0" indent="0" algn="ctr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Return data value from home memory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 write back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2B1069"/>
                          </a:solidFill>
                          <a:effectLst/>
                          <a:latin typeface="Arial" charset="0"/>
                        </a:rPr>
                        <a:t>remote cache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home directory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A,D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 gridSpan="4">
                  <a:txBody>
                    <a:bodyPr/>
                    <a:lstStyle/>
                    <a:p>
                      <a:pPr marL="73025" marR="0" lvl="0" indent="0" algn="ctr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Write back data value for A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00562" name="Rectangle 82"/>
          <p:cNvSpPr>
            <a:spLocks noGrp="1" noChangeArrowheads="1"/>
          </p:cNvSpPr>
          <p:nvPr>
            <p:ph type="title"/>
          </p:nvPr>
        </p:nvSpPr>
        <p:spPr>
          <a:xfrm>
            <a:off x="533400" y="-152400"/>
            <a:ext cx="7924800" cy="1143000"/>
          </a:xfrm>
        </p:spPr>
        <p:txBody>
          <a:bodyPr/>
          <a:lstStyle/>
          <a:p>
            <a:r>
              <a:rPr lang="en-US" dirty="0"/>
              <a:t>Directory Protocol Messages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1507" name="Text Box 3"/>
          <p:cNvSpPr txBox="1">
            <a:spLocks noChangeArrowheads="1"/>
          </p:cNvSpPr>
          <p:nvPr/>
        </p:nvSpPr>
        <p:spPr bwMode="auto">
          <a:xfrm>
            <a:off x="6732588" y="4311650"/>
            <a:ext cx="2293937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  <a:tab pos="1828800" algn="l"/>
              </a:tabLst>
            </a:pPr>
            <a:r>
              <a:rPr lang="en-US" sz="1800" b="1">
                <a:solidFill>
                  <a:srgbClr val="663300"/>
                </a:solidFill>
              </a:rPr>
              <a:t>State machine for </a:t>
            </a:r>
            <a:r>
              <a:rPr lang="en-US" sz="1800" b="1" i="1" u="sng">
                <a:solidFill>
                  <a:srgbClr val="663300"/>
                </a:solidFill>
              </a:rPr>
              <a:t>CPU</a:t>
            </a:r>
            <a:r>
              <a:rPr lang="en-US" sz="1800" b="1" i="1">
                <a:solidFill>
                  <a:srgbClr val="663300"/>
                </a:solidFill>
              </a:rPr>
              <a:t> </a:t>
            </a:r>
            <a:r>
              <a:rPr lang="en-US" sz="1800" b="1">
                <a:solidFill>
                  <a:srgbClr val="663300"/>
                </a:solidFill>
              </a:rPr>
              <a:t>requests for each </a:t>
            </a:r>
            <a:r>
              <a:rPr lang="en-US" sz="1800" b="1" u="sng">
                <a:solidFill>
                  <a:srgbClr val="663300"/>
                </a:solidFill>
              </a:rPr>
              <a:t>memory block</a:t>
            </a:r>
          </a:p>
        </p:txBody>
      </p:sp>
      <p:pic>
        <p:nvPicPr>
          <p:cNvPr id="130150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51238" y="793750"/>
            <a:ext cx="5364162" cy="58308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301512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Cache Controller State Machine</a:t>
            </a:r>
          </a:p>
        </p:txBody>
      </p:sp>
      <p:sp>
        <p:nvSpPr>
          <p:cNvPr id="1301513" name="Rectangle 9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800"/>
              <a:t>States identical to snoopy case</a:t>
            </a:r>
          </a:p>
          <a:p>
            <a:pPr lvl="1"/>
            <a:r>
              <a:rPr lang="en-US" sz="2400"/>
              <a:t>Transactions very similar.</a:t>
            </a:r>
          </a:p>
          <a:p>
            <a:pPr lvl="2"/>
            <a:r>
              <a:rPr lang="en-US" sz="2000"/>
              <a:t>Miss messages to home directory</a:t>
            </a:r>
          </a:p>
          <a:p>
            <a:pPr lvl="2"/>
            <a:r>
              <a:rPr lang="en-US" sz="2000"/>
              <a:t>Explicit invalidate &amp; data fetch requests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2530" name="Text Box 2"/>
          <p:cNvSpPr txBox="1">
            <a:spLocks noChangeArrowheads="1"/>
          </p:cNvSpPr>
          <p:nvPr/>
        </p:nvSpPr>
        <p:spPr bwMode="auto">
          <a:xfrm>
            <a:off x="26988" y="977900"/>
            <a:ext cx="26765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eaLnBrk="1" hangingPunct="1"/>
            <a:endParaRPr lang="en-US" sz="1200"/>
          </a:p>
        </p:txBody>
      </p:sp>
      <p:sp>
        <p:nvSpPr>
          <p:cNvPr id="1302531" name="Text Box 3"/>
          <p:cNvSpPr txBox="1">
            <a:spLocks noChangeArrowheads="1"/>
          </p:cNvSpPr>
          <p:nvPr/>
        </p:nvSpPr>
        <p:spPr bwMode="auto">
          <a:xfrm>
            <a:off x="6858000" y="4311650"/>
            <a:ext cx="2217738" cy="111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  <a:tab pos="1828800" algn="l"/>
              </a:tabLst>
            </a:pPr>
            <a:r>
              <a:rPr lang="en-US" sz="1800" b="1">
                <a:solidFill>
                  <a:srgbClr val="663300"/>
                </a:solidFill>
              </a:rPr>
              <a:t>State machine</a:t>
            </a:r>
          </a:p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  <a:tab pos="1828800" algn="l"/>
              </a:tabLst>
            </a:pPr>
            <a:r>
              <a:rPr lang="en-US" sz="1800" b="1">
                <a:solidFill>
                  <a:srgbClr val="663300"/>
                </a:solidFill>
              </a:rPr>
              <a:t>for </a:t>
            </a:r>
            <a:r>
              <a:rPr lang="en-US" sz="1800" b="1" i="1" u="sng">
                <a:solidFill>
                  <a:srgbClr val="663300"/>
                </a:solidFill>
              </a:rPr>
              <a:t>Directory </a:t>
            </a:r>
            <a:r>
              <a:rPr lang="en-US" sz="1800" b="1">
                <a:solidFill>
                  <a:srgbClr val="663300"/>
                </a:solidFill>
              </a:rPr>
              <a:t>requests for each </a:t>
            </a:r>
          </a:p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  <a:tab pos="1828800" algn="l"/>
              </a:tabLst>
            </a:pPr>
            <a:r>
              <a:rPr lang="en-US" sz="1800" b="1" u="sng">
                <a:solidFill>
                  <a:srgbClr val="663300"/>
                </a:solidFill>
              </a:rPr>
              <a:t>memory block</a:t>
            </a:r>
          </a:p>
        </p:txBody>
      </p:sp>
      <p:pic>
        <p:nvPicPr>
          <p:cNvPr id="1302534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38600" y="1504950"/>
            <a:ext cx="5084763" cy="48958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302537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Directory Controller State Machine</a:t>
            </a:r>
          </a:p>
        </p:txBody>
      </p:sp>
      <p:sp>
        <p:nvSpPr>
          <p:cNvPr id="1302538" name="Rectangle 10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/>
              <a:t>Same states and structure as the transition diagram for an individual cache</a:t>
            </a:r>
          </a:p>
          <a:p>
            <a:pPr lvl="1"/>
            <a:r>
              <a:rPr lang="en-US" sz="2000"/>
              <a:t>Actions: </a:t>
            </a:r>
          </a:p>
          <a:p>
            <a:pPr lvl="2"/>
            <a:r>
              <a:rPr lang="en-US" sz="1800"/>
              <a:t>update of directory state </a:t>
            </a:r>
          </a:p>
          <a:p>
            <a:pPr lvl="2"/>
            <a:r>
              <a:rPr lang="en-US" sz="1800"/>
              <a:t>send messages to satisfy requests </a:t>
            </a:r>
          </a:p>
          <a:p>
            <a:pPr lvl="1"/>
            <a:r>
              <a:rPr lang="en-US" sz="2000"/>
              <a:t>Tracks all copies of each memory block </a:t>
            </a:r>
          </a:p>
          <a:p>
            <a:pPr lvl="2"/>
            <a:r>
              <a:rPr lang="en-US" sz="1800"/>
              <a:t>Sharers set implementation can use a bit vector of a size of # processors for each block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355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marL="25400">
              <a:spcAft>
                <a:spcPts val="113"/>
              </a:spcAft>
              <a:tabLst>
                <a:tab pos="317500" algn="l"/>
                <a:tab pos="1231900" algn="l"/>
                <a:tab pos="2146300" algn="l"/>
                <a:tab pos="3060700" algn="l"/>
                <a:tab pos="3975100" algn="l"/>
                <a:tab pos="4889500" algn="l"/>
                <a:tab pos="5803900" algn="l"/>
                <a:tab pos="6718300" algn="l"/>
                <a:tab pos="7632700" algn="l"/>
              </a:tabLst>
            </a:pPr>
            <a:r>
              <a:rPr lang="en-US"/>
              <a:t>Example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6200" y="990600"/>
            <a:ext cx="8978900" cy="2895600"/>
            <a:chOff x="42" y="462"/>
            <a:chExt cx="5656" cy="1824"/>
          </a:xfrm>
        </p:grpSpPr>
        <p:pic>
          <p:nvPicPr>
            <p:cNvPr id="1303556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2" y="462"/>
              <a:ext cx="5656" cy="18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</p:pic>
        <p:sp>
          <p:nvSpPr>
            <p:cNvPr id="1303557" name="Text Box 5"/>
            <p:cNvSpPr txBox="1">
              <a:spLocks noChangeArrowheads="1"/>
            </p:cNvSpPr>
            <p:nvPr/>
          </p:nvSpPr>
          <p:spPr bwMode="auto">
            <a:xfrm>
              <a:off x="154" y="1583"/>
              <a:ext cx="852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>
                <a:lnSpc>
                  <a:spcPts val="1700"/>
                </a:lnSpc>
                <a:tabLst>
                  <a:tab pos="0" algn="l"/>
                  <a:tab pos="914400" algn="l"/>
                </a:tabLst>
              </a:pPr>
              <a:r>
                <a:rPr lang="en-US" sz="1400">
                  <a:solidFill>
                    <a:srgbClr val="027C02"/>
                  </a:solidFill>
                </a:rPr>
                <a:t>P2: Write 20 to A1</a:t>
              </a:r>
            </a:p>
          </p:txBody>
        </p:sp>
      </p:grpSp>
      <p:sp>
        <p:nvSpPr>
          <p:cNvPr id="1303563" name="Text Box 11"/>
          <p:cNvSpPr txBox="1">
            <a:spLocks noChangeArrowheads="1"/>
          </p:cNvSpPr>
          <p:nvPr/>
        </p:nvSpPr>
        <p:spPr bwMode="auto">
          <a:xfrm>
            <a:off x="179388" y="4343400"/>
            <a:ext cx="21431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  <a:tab pos="1828800" algn="l"/>
              </a:tabLst>
            </a:pPr>
            <a:r>
              <a:rPr lang="en-US" sz="1800">
                <a:solidFill>
                  <a:srgbClr val="3333CC"/>
                </a:solidFill>
              </a:rPr>
              <a:t>Assumes memory blocks A1 and A2 map to same cache block</a:t>
            </a:r>
          </a:p>
        </p:txBody>
      </p:sp>
      <p:pic>
        <p:nvPicPr>
          <p:cNvPr id="1303564" name="Picture 1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8238" y="3886200"/>
            <a:ext cx="2678112" cy="29098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pic>
        <p:nvPicPr>
          <p:cNvPr id="1303566" name="Picture 1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83013" y="4259263"/>
            <a:ext cx="2541587" cy="24463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6200" y="990600"/>
            <a:ext cx="8978900" cy="2895600"/>
            <a:chOff x="42" y="462"/>
            <a:chExt cx="5656" cy="1824"/>
          </a:xfrm>
        </p:grpSpPr>
        <p:pic>
          <p:nvPicPr>
            <p:cNvPr id="1304580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2" y="462"/>
              <a:ext cx="5656" cy="18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</p:pic>
        <p:sp>
          <p:nvSpPr>
            <p:cNvPr id="1304581" name="Text Box 5"/>
            <p:cNvSpPr txBox="1">
              <a:spLocks noChangeArrowheads="1"/>
            </p:cNvSpPr>
            <p:nvPr/>
          </p:nvSpPr>
          <p:spPr bwMode="auto">
            <a:xfrm>
              <a:off x="154" y="1583"/>
              <a:ext cx="852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>
                <a:lnSpc>
                  <a:spcPts val="1700"/>
                </a:lnSpc>
                <a:tabLst>
                  <a:tab pos="0" algn="l"/>
                  <a:tab pos="914400" algn="l"/>
                </a:tabLst>
              </a:pPr>
              <a:r>
                <a:rPr lang="en-US" sz="1400">
                  <a:solidFill>
                    <a:srgbClr val="027C02"/>
                  </a:solidFill>
                </a:rPr>
                <a:t>P2: Write 20 to A1</a:t>
              </a:r>
            </a:p>
          </p:txBody>
        </p:sp>
      </p:grpSp>
      <p:sp>
        <p:nvSpPr>
          <p:cNvPr id="1304587" name="Text Box 11"/>
          <p:cNvSpPr txBox="1">
            <a:spLocks noChangeArrowheads="1"/>
          </p:cNvSpPr>
          <p:nvPr/>
        </p:nvSpPr>
        <p:spPr bwMode="auto">
          <a:xfrm>
            <a:off x="4883150" y="1447800"/>
            <a:ext cx="4032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WrMs</a:t>
            </a:r>
          </a:p>
        </p:txBody>
      </p:sp>
      <p:sp>
        <p:nvSpPr>
          <p:cNvPr id="1304588" name="Text Box 12"/>
          <p:cNvSpPr txBox="1">
            <a:spLocks noChangeArrowheads="1"/>
          </p:cNvSpPr>
          <p:nvPr/>
        </p:nvSpPr>
        <p:spPr bwMode="auto">
          <a:xfrm>
            <a:off x="5518150" y="1447800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P1</a:t>
            </a:r>
          </a:p>
        </p:txBody>
      </p:sp>
      <p:sp>
        <p:nvSpPr>
          <p:cNvPr id="1304589" name="Text Box 13"/>
          <p:cNvSpPr txBox="1">
            <a:spLocks noChangeArrowheads="1"/>
          </p:cNvSpPr>
          <p:nvPr/>
        </p:nvSpPr>
        <p:spPr bwMode="auto">
          <a:xfrm>
            <a:off x="5975350" y="1447800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A1</a:t>
            </a:r>
          </a:p>
        </p:txBody>
      </p:sp>
      <p:sp>
        <p:nvSpPr>
          <p:cNvPr id="1304590" name="Text Box 14"/>
          <p:cNvSpPr txBox="1">
            <a:spLocks noChangeArrowheads="1"/>
          </p:cNvSpPr>
          <p:nvPr/>
        </p:nvSpPr>
        <p:spPr bwMode="auto">
          <a:xfrm>
            <a:off x="6938963" y="1447800"/>
            <a:ext cx="184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A1</a:t>
            </a:r>
          </a:p>
        </p:txBody>
      </p:sp>
      <p:sp>
        <p:nvSpPr>
          <p:cNvPr id="1304591" name="Text Box 15"/>
          <p:cNvSpPr txBox="1">
            <a:spLocks noChangeArrowheads="1"/>
          </p:cNvSpPr>
          <p:nvPr/>
        </p:nvSpPr>
        <p:spPr bwMode="auto">
          <a:xfrm>
            <a:off x="7386638" y="1447800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Ex</a:t>
            </a:r>
          </a:p>
        </p:txBody>
      </p:sp>
      <p:sp>
        <p:nvSpPr>
          <p:cNvPr id="1304592" name="Text Box 16"/>
          <p:cNvSpPr txBox="1">
            <a:spLocks noChangeArrowheads="1"/>
          </p:cNvSpPr>
          <p:nvPr/>
        </p:nvSpPr>
        <p:spPr bwMode="auto">
          <a:xfrm>
            <a:off x="7804150" y="1447800"/>
            <a:ext cx="3159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{P1}</a:t>
            </a:r>
          </a:p>
        </p:txBody>
      </p:sp>
      <p:sp>
        <p:nvSpPr>
          <p:cNvPr id="1304593" name="Text Box 17"/>
          <p:cNvSpPr txBox="1">
            <a:spLocks noChangeArrowheads="1"/>
          </p:cNvSpPr>
          <p:nvPr/>
        </p:nvSpPr>
        <p:spPr bwMode="auto">
          <a:xfrm>
            <a:off x="2133600" y="1676400"/>
            <a:ext cx="3349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Excl.</a:t>
            </a:r>
          </a:p>
        </p:txBody>
      </p:sp>
      <p:sp>
        <p:nvSpPr>
          <p:cNvPr id="1304594" name="Text Box 18"/>
          <p:cNvSpPr txBox="1">
            <a:spLocks noChangeArrowheads="1"/>
          </p:cNvSpPr>
          <p:nvPr/>
        </p:nvSpPr>
        <p:spPr bwMode="auto">
          <a:xfrm>
            <a:off x="2738438" y="1676400"/>
            <a:ext cx="184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A1</a:t>
            </a:r>
          </a:p>
        </p:txBody>
      </p:sp>
      <p:sp>
        <p:nvSpPr>
          <p:cNvPr id="1304595" name="Text Box 19"/>
          <p:cNvSpPr txBox="1">
            <a:spLocks noChangeArrowheads="1"/>
          </p:cNvSpPr>
          <p:nvPr/>
        </p:nvSpPr>
        <p:spPr bwMode="auto">
          <a:xfrm>
            <a:off x="3171825" y="1676400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10</a:t>
            </a:r>
          </a:p>
        </p:txBody>
      </p:sp>
      <p:sp>
        <p:nvSpPr>
          <p:cNvPr id="1304596" name="Text Box 20"/>
          <p:cNvSpPr txBox="1">
            <a:spLocks noChangeArrowheads="1"/>
          </p:cNvSpPr>
          <p:nvPr/>
        </p:nvSpPr>
        <p:spPr bwMode="auto">
          <a:xfrm>
            <a:off x="4908550" y="1676400"/>
            <a:ext cx="3857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DaRp</a:t>
            </a:r>
          </a:p>
        </p:txBody>
      </p:sp>
      <p:sp>
        <p:nvSpPr>
          <p:cNvPr id="1304597" name="Text Box 21"/>
          <p:cNvSpPr txBox="1">
            <a:spLocks noChangeArrowheads="1"/>
          </p:cNvSpPr>
          <p:nvPr/>
        </p:nvSpPr>
        <p:spPr bwMode="auto">
          <a:xfrm>
            <a:off x="5518150" y="1676400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P1</a:t>
            </a:r>
          </a:p>
        </p:txBody>
      </p:sp>
      <p:sp>
        <p:nvSpPr>
          <p:cNvPr id="1304598" name="Text Box 22"/>
          <p:cNvSpPr txBox="1">
            <a:spLocks noChangeArrowheads="1"/>
          </p:cNvSpPr>
          <p:nvPr/>
        </p:nvSpPr>
        <p:spPr bwMode="auto">
          <a:xfrm>
            <a:off x="5975350" y="1676400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A1</a:t>
            </a:r>
          </a:p>
        </p:txBody>
      </p:sp>
      <p:sp>
        <p:nvSpPr>
          <p:cNvPr id="1304599" name="Text Box 23"/>
          <p:cNvSpPr txBox="1">
            <a:spLocks noChangeArrowheads="1"/>
          </p:cNvSpPr>
          <p:nvPr/>
        </p:nvSpPr>
        <p:spPr bwMode="auto">
          <a:xfrm>
            <a:off x="6538913" y="1676400"/>
            <a:ext cx="825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0</a:t>
            </a:r>
          </a:p>
        </p:txBody>
      </p:sp>
      <p:sp>
        <p:nvSpPr>
          <p:cNvPr id="1304600" name="Text Box 24"/>
          <p:cNvSpPr txBox="1">
            <a:spLocks noChangeArrowheads="1"/>
          </p:cNvSpPr>
          <p:nvPr/>
        </p:nvSpPr>
        <p:spPr bwMode="auto">
          <a:xfrm>
            <a:off x="179388" y="4343400"/>
            <a:ext cx="21431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  <a:tab pos="1828800" algn="l"/>
              </a:tabLst>
            </a:pPr>
            <a:r>
              <a:rPr lang="en-US" sz="1800">
                <a:solidFill>
                  <a:srgbClr val="3333CC"/>
                </a:solidFill>
              </a:rPr>
              <a:t>Assumes memory blocks A1 and A2 map to same cache block</a:t>
            </a:r>
          </a:p>
        </p:txBody>
      </p:sp>
      <p:sp>
        <p:nvSpPr>
          <p:cNvPr id="1304604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pic>
        <p:nvPicPr>
          <p:cNvPr id="1304605" name="Picture 2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8238" y="3886200"/>
            <a:ext cx="2678112" cy="29098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pic>
        <p:nvPicPr>
          <p:cNvPr id="1304606" name="Picture 3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83013" y="4259263"/>
            <a:ext cx="2541587" cy="24463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52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Message Passing Model</a:t>
            </a:r>
          </a:p>
        </p:txBody>
      </p:sp>
      <p:sp>
        <p:nvSpPr>
          <p:cNvPr id="120525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Each PE has local processor, data, (I/O)</a:t>
            </a:r>
          </a:p>
          <a:p>
            <a:pPr lvl="1"/>
            <a:r>
              <a:rPr lang="en-US"/>
              <a:t>Explicit I/O to communicate with other PEs</a:t>
            </a:r>
          </a:p>
          <a:p>
            <a:pPr lvl="1"/>
            <a:r>
              <a:rPr lang="en-US"/>
              <a:t>Essentially NUMA but integrated at I/O vs. memory system</a:t>
            </a:r>
          </a:p>
          <a:p>
            <a:r>
              <a:rPr lang="en-US"/>
              <a:t>Free run between Send &amp; Receive</a:t>
            </a:r>
          </a:p>
          <a:p>
            <a:pPr lvl="1"/>
            <a:r>
              <a:rPr lang="en-US"/>
              <a:t>Send + Receive = Synchronization between processes (event model)</a:t>
            </a:r>
          </a:p>
          <a:p>
            <a:pPr lvl="2"/>
            <a:r>
              <a:rPr lang="en-US"/>
              <a:t>Send: local buffer, remote receiving process/port</a:t>
            </a:r>
          </a:p>
          <a:p>
            <a:pPr lvl="2"/>
            <a:r>
              <a:rPr lang="en-US"/>
              <a:t>Receive: remote sending process/port, local buffer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6200" y="990600"/>
            <a:ext cx="8978900" cy="2895600"/>
            <a:chOff x="42" y="462"/>
            <a:chExt cx="5656" cy="1824"/>
          </a:xfrm>
        </p:grpSpPr>
        <p:pic>
          <p:nvPicPr>
            <p:cNvPr id="1305604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2" y="462"/>
              <a:ext cx="5656" cy="18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</p:pic>
        <p:sp>
          <p:nvSpPr>
            <p:cNvPr id="1305605" name="Text Box 5"/>
            <p:cNvSpPr txBox="1">
              <a:spLocks noChangeArrowheads="1"/>
            </p:cNvSpPr>
            <p:nvPr/>
          </p:nvSpPr>
          <p:spPr bwMode="auto">
            <a:xfrm>
              <a:off x="154" y="1583"/>
              <a:ext cx="852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>
                <a:lnSpc>
                  <a:spcPts val="1700"/>
                </a:lnSpc>
                <a:tabLst>
                  <a:tab pos="0" algn="l"/>
                  <a:tab pos="914400" algn="l"/>
                </a:tabLst>
              </a:pPr>
              <a:r>
                <a:rPr lang="en-US" sz="1400">
                  <a:solidFill>
                    <a:srgbClr val="027C02"/>
                  </a:solidFill>
                </a:rPr>
                <a:t>P2: Write 20 to A1</a:t>
              </a:r>
            </a:p>
          </p:txBody>
        </p:sp>
      </p:grpSp>
      <p:sp>
        <p:nvSpPr>
          <p:cNvPr id="1305611" name="Text Box 11"/>
          <p:cNvSpPr txBox="1">
            <a:spLocks noChangeArrowheads="1"/>
          </p:cNvSpPr>
          <p:nvPr/>
        </p:nvSpPr>
        <p:spPr bwMode="auto">
          <a:xfrm>
            <a:off x="4883150" y="1447800"/>
            <a:ext cx="4032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WrMs</a:t>
            </a:r>
          </a:p>
        </p:txBody>
      </p:sp>
      <p:sp>
        <p:nvSpPr>
          <p:cNvPr id="1305612" name="Text Box 12"/>
          <p:cNvSpPr txBox="1">
            <a:spLocks noChangeArrowheads="1"/>
          </p:cNvSpPr>
          <p:nvPr/>
        </p:nvSpPr>
        <p:spPr bwMode="auto">
          <a:xfrm>
            <a:off x="5518150" y="1447800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P1</a:t>
            </a:r>
          </a:p>
        </p:txBody>
      </p:sp>
      <p:sp>
        <p:nvSpPr>
          <p:cNvPr id="1305613" name="Text Box 13"/>
          <p:cNvSpPr txBox="1">
            <a:spLocks noChangeArrowheads="1"/>
          </p:cNvSpPr>
          <p:nvPr/>
        </p:nvSpPr>
        <p:spPr bwMode="auto">
          <a:xfrm>
            <a:off x="5975350" y="1447800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A1</a:t>
            </a:r>
          </a:p>
        </p:txBody>
      </p:sp>
      <p:sp>
        <p:nvSpPr>
          <p:cNvPr id="1305614" name="Text Box 14"/>
          <p:cNvSpPr txBox="1">
            <a:spLocks noChangeArrowheads="1"/>
          </p:cNvSpPr>
          <p:nvPr/>
        </p:nvSpPr>
        <p:spPr bwMode="auto">
          <a:xfrm>
            <a:off x="6938963" y="1447800"/>
            <a:ext cx="184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A1</a:t>
            </a:r>
          </a:p>
        </p:txBody>
      </p:sp>
      <p:sp>
        <p:nvSpPr>
          <p:cNvPr id="1305615" name="Text Box 15"/>
          <p:cNvSpPr txBox="1">
            <a:spLocks noChangeArrowheads="1"/>
          </p:cNvSpPr>
          <p:nvPr/>
        </p:nvSpPr>
        <p:spPr bwMode="auto">
          <a:xfrm>
            <a:off x="7386638" y="1447800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Ex</a:t>
            </a:r>
          </a:p>
        </p:txBody>
      </p:sp>
      <p:sp>
        <p:nvSpPr>
          <p:cNvPr id="1305616" name="Text Box 16"/>
          <p:cNvSpPr txBox="1">
            <a:spLocks noChangeArrowheads="1"/>
          </p:cNvSpPr>
          <p:nvPr/>
        </p:nvSpPr>
        <p:spPr bwMode="auto">
          <a:xfrm>
            <a:off x="7804150" y="1447800"/>
            <a:ext cx="3159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{P1}</a:t>
            </a:r>
          </a:p>
        </p:txBody>
      </p:sp>
      <p:sp>
        <p:nvSpPr>
          <p:cNvPr id="1305617" name="Text Box 17"/>
          <p:cNvSpPr txBox="1">
            <a:spLocks noChangeArrowheads="1"/>
          </p:cNvSpPr>
          <p:nvPr/>
        </p:nvSpPr>
        <p:spPr bwMode="auto">
          <a:xfrm>
            <a:off x="2133600" y="1676400"/>
            <a:ext cx="3349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Excl.</a:t>
            </a:r>
          </a:p>
        </p:txBody>
      </p:sp>
      <p:sp>
        <p:nvSpPr>
          <p:cNvPr id="1305618" name="Text Box 18"/>
          <p:cNvSpPr txBox="1">
            <a:spLocks noChangeArrowheads="1"/>
          </p:cNvSpPr>
          <p:nvPr/>
        </p:nvSpPr>
        <p:spPr bwMode="auto">
          <a:xfrm>
            <a:off x="2738438" y="1676400"/>
            <a:ext cx="184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A1</a:t>
            </a:r>
          </a:p>
        </p:txBody>
      </p:sp>
      <p:sp>
        <p:nvSpPr>
          <p:cNvPr id="1305619" name="Text Box 19"/>
          <p:cNvSpPr txBox="1">
            <a:spLocks noChangeArrowheads="1"/>
          </p:cNvSpPr>
          <p:nvPr/>
        </p:nvSpPr>
        <p:spPr bwMode="auto">
          <a:xfrm>
            <a:off x="3171825" y="1676400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10</a:t>
            </a:r>
          </a:p>
        </p:txBody>
      </p:sp>
      <p:sp>
        <p:nvSpPr>
          <p:cNvPr id="1305620" name="Text Box 20"/>
          <p:cNvSpPr txBox="1">
            <a:spLocks noChangeArrowheads="1"/>
          </p:cNvSpPr>
          <p:nvPr/>
        </p:nvSpPr>
        <p:spPr bwMode="auto">
          <a:xfrm>
            <a:off x="4908550" y="1676400"/>
            <a:ext cx="3857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DaRp</a:t>
            </a:r>
          </a:p>
        </p:txBody>
      </p:sp>
      <p:sp>
        <p:nvSpPr>
          <p:cNvPr id="1305621" name="Text Box 21"/>
          <p:cNvSpPr txBox="1">
            <a:spLocks noChangeArrowheads="1"/>
          </p:cNvSpPr>
          <p:nvPr/>
        </p:nvSpPr>
        <p:spPr bwMode="auto">
          <a:xfrm>
            <a:off x="5518150" y="1676400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P1</a:t>
            </a:r>
          </a:p>
        </p:txBody>
      </p:sp>
      <p:sp>
        <p:nvSpPr>
          <p:cNvPr id="1305622" name="Text Box 22"/>
          <p:cNvSpPr txBox="1">
            <a:spLocks noChangeArrowheads="1"/>
          </p:cNvSpPr>
          <p:nvPr/>
        </p:nvSpPr>
        <p:spPr bwMode="auto">
          <a:xfrm>
            <a:off x="5975350" y="1676400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A1</a:t>
            </a:r>
          </a:p>
        </p:txBody>
      </p:sp>
      <p:sp>
        <p:nvSpPr>
          <p:cNvPr id="1305623" name="Text Box 23"/>
          <p:cNvSpPr txBox="1">
            <a:spLocks noChangeArrowheads="1"/>
          </p:cNvSpPr>
          <p:nvPr/>
        </p:nvSpPr>
        <p:spPr bwMode="auto">
          <a:xfrm>
            <a:off x="6538913" y="1676400"/>
            <a:ext cx="825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0</a:t>
            </a:r>
          </a:p>
        </p:txBody>
      </p:sp>
      <p:sp>
        <p:nvSpPr>
          <p:cNvPr id="1305624" name="Text Box 24"/>
          <p:cNvSpPr txBox="1">
            <a:spLocks noChangeArrowheads="1"/>
          </p:cNvSpPr>
          <p:nvPr/>
        </p:nvSpPr>
        <p:spPr bwMode="auto">
          <a:xfrm>
            <a:off x="2133600" y="1905000"/>
            <a:ext cx="3444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Excl.</a:t>
            </a:r>
          </a:p>
        </p:txBody>
      </p:sp>
      <p:sp>
        <p:nvSpPr>
          <p:cNvPr id="1305625" name="Text Box 25"/>
          <p:cNvSpPr txBox="1">
            <a:spLocks noChangeArrowheads="1"/>
          </p:cNvSpPr>
          <p:nvPr/>
        </p:nvSpPr>
        <p:spPr bwMode="auto">
          <a:xfrm>
            <a:off x="2738438" y="1905000"/>
            <a:ext cx="2016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A1</a:t>
            </a:r>
          </a:p>
        </p:txBody>
      </p:sp>
      <p:sp>
        <p:nvSpPr>
          <p:cNvPr id="1305626" name="Text Box 26"/>
          <p:cNvSpPr txBox="1">
            <a:spLocks noChangeArrowheads="1"/>
          </p:cNvSpPr>
          <p:nvPr/>
        </p:nvSpPr>
        <p:spPr bwMode="auto">
          <a:xfrm>
            <a:off x="3171825" y="1905000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10</a:t>
            </a:r>
          </a:p>
        </p:txBody>
      </p:sp>
      <p:sp>
        <p:nvSpPr>
          <p:cNvPr id="1305627" name="Text Box 27"/>
          <p:cNvSpPr txBox="1">
            <a:spLocks noChangeArrowheads="1"/>
          </p:cNvSpPr>
          <p:nvPr/>
        </p:nvSpPr>
        <p:spPr bwMode="auto">
          <a:xfrm>
            <a:off x="179388" y="4311650"/>
            <a:ext cx="21431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  <a:tab pos="1828800" algn="l"/>
              </a:tabLst>
            </a:pPr>
            <a:r>
              <a:rPr lang="en-US" sz="1800">
                <a:solidFill>
                  <a:srgbClr val="3333CC"/>
                </a:solidFill>
              </a:rPr>
              <a:t>Assumes memory blocks A1 and A2 map to same cache block</a:t>
            </a:r>
          </a:p>
        </p:txBody>
      </p:sp>
      <p:pic>
        <p:nvPicPr>
          <p:cNvPr id="1305631" name="Picture 3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8238" y="3886200"/>
            <a:ext cx="2678112" cy="29098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pic>
        <p:nvPicPr>
          <p:cNvPr id="1305632" name="Picture 3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83013" y="4259263"/>
            <a:ext cx="2541587" cy="24463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305635" name="Rectangle 3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6200" y="990600"/>
            <a:ext cx="8978900" cy="2895600"/>
            <a:chOff x="42" y="462"/>
            <a:chExt cx="5656" cy="1824"/>
          </a:xfrm>
        </p:grpSpPr>
        <p:pic>
          <p:nvPicPr>
            <p:cNvPr id="1306628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2" y="462"/>
              <a:ext cx="5656" cy="18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</p:pic>
        <p:sp>
          <p:nvSpPr>
            <p:cNvPr id="1306629" name="Text Box 5"/>
            <p:cNvSpPr txBox="1">
              <a:spLocks noChangeArrowheads="1"/>
            </p:cNvSpPr>
            <p:nvPr/>
          </p:nvSpPr>
          <p:spPr bwMode="auto">
            <a:xfrm>
              <a:off x="154" y="1583"/>
              <a:ext cx="852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>
                <a:lnSpc>
                  <a:spcPts val="1700"/>
                </a:lnSpc>
                <a:tabLst>
                  <a:tab pos="0" algn="l"/>
                  <a:tab pos="914400" algn="l"/>
                </a:tabLst>
              </a:pPr>
              <a:r>
                <a:rPr lang="en-US" sz="1400">
                  <a:solidFill>
                    <a:srgbClr val="027C02"/>
                  </a:solidFill>
                </a:rPr>
                <a:t>P2: Write 20 to A1</a:t>
              </a:r>
            </a:p>
          </p:txBody>
        </p:sp>
      </p:grpSp>
      <p:sp>
        <p:nvSpPr>
          <p:cNvPr id="1306635" name="Text Box 11"/>
          <p:cNvSpPr txBox="1">
            <a:spLocks noChangeArrowheads="1"/>
          </p:cNvSpPr>
          <p:nvPr/>
        </p:nvSpPr>
        <p:spPr bwMode="auto">
          <a:xfrm>
            <a:off x="4883150" y="1447800"/>
            <a:ext cx="4032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WrMs</a:t>
            </a:r>
          </a:p>
        </p:txBody>
      </p:sp>
      <p:sp>
        <p:nvSpPr>
          <p:cNvPr id="1306636" name="Text Box 12"/>
          <p:cNvSpPr txBox="1">
            <a:spLocks noChangeArrowheads="1"/>
          </p:cNvSpPr>
          <p:nvPr/>
        </p:nvSpPr>
        <p:spPr bwMode="auto">
          <a:xfrm>
            <a:off x="5518150" y="1447800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P1</a:t>
            </a:r>
          </a:p>
        </p:txBody>
      </p:sp>
      <p:sp>
        <p:nvSpPr>
          <p:cNvPr id="1306637" name="Text Box 13"/>
          <p:cNvSpPr txBox="1">
            <a:spLocks noChangeArrowheads="1"/>
          </p:cNvSpPr>
          <p:nvPr/>
        </p:nvSpPr>
        <p:spPr bwMode="auto">
          <a:xfrm>
            <a:off x="5975350" y="1447800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A1</a:t>
            </a:r>
          </a:p>
        </p:txBody>
      </p:sp>
      <p:sp>
        <p:nvSpPr>
          <p:cNvPr id="1306638" name="Text Box 14"/>
          <p:cNvSpPr txBox="1">
            <a:spLocks noChangeArrowheads="1"/>
          </p:cNvSpPr>
          <p:nvPr/>
        </p:nvSpPr>
        <p:spPr bwMode="auto">
          <a:xfrm>
            <a:off x="6938963" y="1447800"/>
            <a:ext cx="184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A1</a:t>
            </a:r>
          </a:p>
        </p:txBody>
      </p:sp>
      <p:sp>
        <p:nvSpPr>
          <p:cNvPr id="1306639" name="Text Box 15"/>
          <p:cNvSpPr txBox="1">
            <a:spLocks noChangeArrowheads="1"/>
          </p:cNvSpPr>
          <p:nvPr/>
        </p:nvSpPr>
        <p:spPr bwMode="auto">
          <a:xfrm>
            <a:off x="7386638" y="1447800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Ex</a:t>
            </a:r>
          </a:p>
        </p:txBody>
      </p:sp>
      <p:sp>
        <p:nvSpPr>
          <p:cNvPr id="1306640" name="Text Box 16"/>
          <p:cNvSpPr txBox="1">
            <a:spLocks noChangeArrowheads="1"/>
          </p:cNvSpPr>
          <p:nvPr/>
        </p:nvSpPr>
        <p:spPr bwMode="auto">
          <a:xfrm>
            <a:off x="7804150" y="1447800"/>
            <a:ext cx="3159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{P1}</a:t>
            </a:r>
          </a:p>
        </p:txBody>
      </p:sp>
      <p:sp>
        <p:nvSpPr>
          <p:cNvPr id="1306641" name="Text Box 17"/>
          <p:cNvSpPr txBox="1">
            <a:spLocks noChangeArrowheads="1"/>
          </p:cNvSpPr>
          <p:nvPr/>
        </p:nvSpPr>
        <p:spPr bwMode="auto">
          <a:xfrm>
            <a:off x="2133600" y="1676400"/>
            <a:ext cx="3349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Excl.</a:t>
            </a:r>
          </a:p>
        </p:txBody>
      </p:sp>
      <p:sp>
        <p:nvSpPr>
          <p:cNvPr id="1306642" name="Text Box 18"/>
          <p:cNvSpPr txBox="1">
            <a:spLocks noChangeArrowheads="1"/>
          </p:cNvSpPr>
          <p:nvPr/>
        </p:nvSpPr>
        <p:spPr bwMode="auto">
          <a:xfrm>
            <a:off x="2738438" y="1676400"/>
            <a:ext cx="184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A1</a:t>
            </a:r>
          </a:p>
        </p:txBody>
      </p:sp>
      <p:sp>
        <p:nvSpPr>
          <p:cNvPr id="1306643" name="Text Box 19"/>
          <p:cNvSpPr txBox="1">
            <a:spLocks noChangeArrowheads="1"/>
          </p:cNvSpPr>
          <p:nvPr/>
        </p:nvSpPr>
        <p:spPr bwMode="auto">
          <a:xfrm>
            <a:off x="3171825" y="1676400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10</a:t>
            </a:r>
          </a:p>
        </p:txBody>
      </p:sp>
      <p:sp>
        <p:nvSpPr>
          <p:cNvPr id="1306644" name="Text Box 20"/>
          <p:cNvSpPr txBox="1">
            <a:spLocks noChangeArrowheads="1"/>
          </p:cNvSpPr>
          <p:nvPr/>
        </p:nvSpPr>
        <p:spPr bwMode="auto">
          <a:xfrm>
            <a:off x="4908550" y="1676400"/>
            <a:ext cx="3857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DaRp</a:t>
            </a:r>
          </a:p>
        </p:txBody>
      </p:sp>
      <p:sp>
        <p:nvSpPr>
          <p:cNvPr id="1306645" name="Text Box 21"/>
          <p:cNvSpPr txBox="1">
            <a:spLocks noChangeArrowheads="1"/>
          </p:cNvSpPr>
          <p:nvPr/>
        </p:nvSpPr>
        <p:spPr bwMode="auto">
          <a:xfrm>
            <a:off x="5518150" y="1676400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P1</a:t>
            </a:r>
          </a:p>
        </p:txBody>
      </p:sp>
      <p:sp>
        <p:nvSpPr>
          <p:cNvPr id="1306646" name="Text Box 22"/>
          <p:cNvSpPr txBox="1">
            <a:spLocks noChangeArrowheads="1"/>
          </p:cNvSpPr>
          <p:nvPr/>
        </p:nvSpPr>
        <p:spPr bwMode="auto">
          <a:xfrm>
            <a:off x="5975350" y="1676400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A1</a:t>
            </a:r>
          </a:p>
        </p:txBody>
      </p:sp>
      <p:sp>
        <p:nvSpPr>
          <p:cNvPr id="1306647" name="Text Box 23"/>
          <p:cNvSpPr txBox="1">
            <a:spLocks noChangeArrowheads="1"/>
          </p:cNvSpPr>
          <p:nvPr/>
        </p:nvSpPr>
        <p:spPr bwMode="auto">
          <a:xfrm>
            <a:off x="6538913" y="1676400"/>
            <a:ext cx="825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0</a:t>
            </a:r>
          </a:p>
        </p:txBody>
      </p:sp>
      <p:sp>
        <p:nvSpPr>
          <p:cNvPr id="1306648" name="Text Box 24"/>
          <p:cNvSpPr txBox="1">
            <a:spLocks noChangeArrowheads="1"/>
          </p:cNvSpPr>
          <p:nvPr/>
        </p:nvSpPr>
        <p:spPr bwMode="auto">
          <a:xfrm>
            <a:off x="2133600" y="1905000"/>
            <a:ext cx="3444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Excl.</a:t>
            </a:r>
          </a:p>
        </p:txBody>
      </p:sp>
      <p:sp>
        <p:nvSpPr>
          <p:cNvPr id="1306649" name="Text Box 25"/>
          <p:cNvSpPr txBox="1">
            <a:spLocks noChangeArrowheads="1"/>
          </p:cNvSpPr>
          <p:nvPr/>
        </p:nvSpPr>
        <p:spPr bwMode="auto">
          <a:xfrm>
            <a:off x="2738438" y="1905000"/>
            <a:ext cx="2016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A1</a:t>
            </a:r>
          </a:p>
        </p:txBody>
      </p:sp>
      <p:sp>
        <p:nvSpPr>
          <p:cNvPr id="1306650" name="Text Box 26"/>
          <p:cNvSpPr txBox="1">
            <a:spLocks noChangeArrowheads="1"/>
          </p:cNvSpPr>
          <p:nvPr/>
        </p:nvSpPr>
        <p:spPr bwMode="auto">
          <a:xfrm>
            <a:off x="3171825" y="1905000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10</a:t>
            </a:r>
          </a:p>
        </p:txBody>
      </p:sp>
      <p:sp>
        <p:nvSpPr>
          <p:cNvPr id="1306651" name="Text Box 27"/>
          <p:cNvSpPr txBox="1">
            <a:spLocks noChangeArrowheads="1"/>
          </p:cNvSpPr>
          <p:nvPr/>
        </p:nvSpPr>
        <p:spPr bwMode="auto">
          <a:xfrm>
            <a:off x="3567113" y="2133600"/>
            <a:ext cx="3524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Shar.</a:t>
            </a:r>
          </a:p>
        </p:txBody>
      </p:sp>
      <p:sp>
        <p:nvSpPr>
          <p:cNvPr id="1306652" name="Text Box 28"/>
          <p:cNvSpPr txBox="1">
            <a:spLocks noChangeArrowheads="1"/>
          </p:cNvSpPr>
          <p:nvPr/>
        </p:nvSpPr>
        <p:spPr bwMode="auto">
          <a:xfrm>
            <a:off x="4070350" y="2133600"/>
            <a:ext cx="184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A1</a:t>
            </a:r>
          </a:p>
        </p:txBody>
      </p:sp>
      <p:sp>
        <p:nvSpPr>
          <p:cNvPr id="1306653" name="Text Box 29"/>
          <p:cNvSpPr txBox="1">
            <a:spLocks noChangeArrowheads="1"/>
          </p:cNvSpPr>
          <p:nvPr/>
        </p:nvSpPr>
        <p:spPr bwMode="auto">
          <a:xfrm>
            <a:off x="4908550" y="2133600"/>
            <a:ext cx="3857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RdMs</a:t>
            </a:r>
          </a:p>
        </p:txBody>
      </p:sp>
      <p:sp>
        <p:nvSpPr>
          <p:cNvPr id="1306654" name="Text Box 30"/>
          <p:cNvSpPr txBox="1">
            <a:spLocks noChangeArrowheads="1"/>
          </p:cNvSpPr>
          <p:nvPr/>
        </p:nvSpPr>
        <p:spPr bwMode="auto">
          <a:xfrm>
            <a:off x="5518150" y="2133600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P2</a:t>
            </a:r>
          </a:p>
        </p:txBody>
      </p:sp>
      <p:sp>
        <p:nvSpPr>
          <p:cNvPr id="1306655" name="Text Box 31"/>
          <p:cNvSpPr txBox="1">
            <a:spLocks noChangeArrowheads="1"/>
          </p:cNvSpPr>
          <p:nvPr/>
        </p:nvSpPr>
        <p:spPr bwMode="auto">
          <a:xfrm>
            <a:off x="5975350" y="2138363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A1</a:t>
            </a:r>
          </a:p>
        </p:txBody>
      </p:sp>
      <p:sp>
        <p:nvSpPr>
          <p:cNvPr id="1306656" name="Text Box 32"/>
          <p:cNvSpPr txBox="1">
            <a:spLocks noChangeArrowheads="1"/>
          </p:cNvSpPr>
          <p:nvPr/>
        </p:nvSpPr>
        <p:spPr bwMode="auto">
          <a:xfrm>
            <a:off x="2139950" y="2341563"/>
            <a:ext cx="3524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Shar.</a:t>
            </a:r>
          </a:p>
        </p:txBody>
      </p:sp>
      <p:sp>
        <p:nvSpPr>
          <p:cNvPr id="1306657" name="Text Box 33"/>
          <p:cNvSpPr txBox="1">
            <a:spLocks noChangeArrowheads="1"/>
          </p:cNvSpPr>
          <p:nvPr/>
        </p:nvSpPr>
        <p:spPr bwMode="auto">
          <a:xfrm>
            <a:off x="2695575" y="2341563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A1</a:t>
            </a:r>
          </a:p>
        </p:txBody>
      </p:sp>
      <p:sp>
        <p:nvSpPr>
          <p:cNvPr id="1306658" name="Text Box 34"/>
          <p:cNvSpPr txBox="1">
            <a:spLocks noChangeArrowheads="1"/>
          </p:cNvSpPr>
          <p:nvPr/>
        </p:nvSpPr>
        <p:spPr bwMode="auto">
          <a:xfrm>
            <a:off x="3121025" y="2341563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10</a:t>
            </a:r>
          </a:p>
        </p:txBody>
      </p:sp>
      <p:sp>
        <p:nvSpPr>
          <p:cNvPr id="1306659" name="Text Box 35"/>
          <p:cNvSpPr txBox="1">
            <a:spLocks noChangeArrowheads="1"/>
          </p:cNvSpPr>
          <p:nvPr/>
        </p:nvSpPr>
        <p:spPr bwMode="auto">
          <a:xfrm>
            <a:off x="4935538" y="2336800"/>
            <a:ext cx="3032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Ftch</a:t>
            </a:r>
          </a:p>
        </p:txBody>
      </p:sp>
      <p:sp>
        <p:nvSpPr>
          <p:cNvPr id="1306660" name="Text Box 36"/>
          <p:cNvSpPr txBox="1">
            <a:spLocks noChangeArrowheads="1"/>
          </p:cNvSpPr>
          <p:nvPr/>
        </p:nvSpPr>
        <p:spPr bwMode="auto">
          <a:xfrm>
            <a:off x="5518150" y="2336800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P1</a:t>
            </a:r>
          </a:p>
        </p:txBody>
      </p:sp>
      <p:sp>
        <p:nvSpPr>
          <p:cNvPr id="1306661" name="Text Box 37"/>
          <p:cNvSpPr txBox="1">
            <a:spLocks noChangeArrowheads="1"/>
          </p:cNvSpPr>
          <p:nvPr/>
        </p:nvSpPr>
        <p:spPr bwMode="auto">
          <a:xfrm>
            <a:off x="5975350" y="2341563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A1</a:t>
            </a:r>
          </a:p>
        </p:txBody>
      </p:sp>
      <p:sp>
        <p:nvSpPr>
          <p:cNvPr id="1306662" name="Text Box 38"/>
          <p:cNvSpPr txBox="1">
            <a:spLocks noChangeArrowheads="1"/>
          </p:cNvSpPr>
          <p:nvPr/>
        </p:nvSpPr>
        <p:spPr bwMode="auto">
          <a:xfrm>
            <a:off x="6448425" y="2341563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10</a:t>
            </a:r>
          </a:p>
        </p:txBody>
      </p:sp>
      <p:sp>
        <p:nvSpPr>
          <p:cNvPr id="1306663" name="Text Box 39"/>
          <p:cNvSpPr txBox="1">
            <a:spLocks noChangeArrowheads="1"/>
          </p:cNvSpPr>
          <p:nvPr/>
        </p:nvSpPr>
        <p:spPr bwMode="auto">
          <a:xfrm>
            <a:off x="8547100" y="2341563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10</a:t>
            </a:r>
          </a:p>
        </p:txBody>
      </p:sp>
      <p:sp>
        <p:nvSpPr>
          <p:cNvPr id="1306664" name="Text Box 40"/>
          <p:cNvSpPr txBox="1">
            <a:spLocks noChangeArrowheads="1"/>
          </p:cNvSpPr>
          <p:nvPr/>
        </p:nvSpPr>
        <p:spPr bwMode="auto">
          <a:xfrm>
            <a:off x="3573463" y="2544763"/>
            <a:ext cx="3444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Shar.</a:t>
            </a:r>
          </a:p>
        </p:txBody>
      </p:sp>
      <p:sp>
        <p:nvSpPr>
          <p:cNvPr id="1306665" name="Text Box 41"/>
          <p:cNvSpPr txBox="1">
            <a:spLocks noChangeArrowheads="1"/>
          </p:cNvSpPr>
          <p:nvPr/>
        </p:nvSpPr>
        <p:spPr bwMode="auto">
          <a:xfrm>
            <a:off x="4086225" y="2544763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A1</a:t>
            </a:r>
          </a:p>
        </p:txBody>
      </p:sp>
      <p:sp>
        <p:nvSpPr>
          <p:cNvPr id="1306666" name="Text Box 42"/>
          <p:cNvSpPr txBox="1">
            <a:spLocks noChangeArrowheads="1"/>
          </p:cNvSpPr>
          <p:nvPr/>
        </p:nvSpPr>
        <p:spPr bwMode="auto">
          <a:xfrm>
            <a:off x="4543425" y="2544763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10</a:t>
            </a:r>
          </a:p>
        </p:txBody>
      </p:sp>
      <p:sp>
        <p:nvSpPr>
          <p:cNvPr id="1306667" name="Text Box 43"/>
          <p:cNvSpPr txBox="1">
            <a:spLocks noChangeArrowheads="1"/>
          </p:cNvSpPr>
          <p:nvPr/>
        </p:nvSpPr>
        <p:spPr bwMode="auto">
          <a:xfrm>
            <a:off x="4911725" y="2544763"/>
            <a:ext cx="3857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DaRp</a:t>
            </a:r>
          </a:p>
        </p:txBody>
      </p:sp>
      <p:sp>
        <p:nvSpPr>
          <p:cNvPr id="1306668" name="Text Box 44"/>
          <p:cNvSpPr txBox="1">
            <a:spLocks noChangeArrowheads="1"/>
          </p:cNvSpPr>
          <p:nvPr/>
        </p:nvSpPr>
        <p:spPr bwMode="auto">
          <a:xfrm>
            <a:off x="5518150" y="2544763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P2</a:t>
            </a:r>
          </a:p>
        </p:txBody>
      </p:sp>
      <p:sp>
        <p:nvSpPr>
          <p:cNvPr id="1306669" name="Text Box 45"/>
          <p:cNvSpPr txBox="1">
            <a:spLocks noChangeArrowheads="1"/>
          </p:cNvSpPr>
          <p:nvPr/>
        </p:nvSpPr>
        <p:spPr bwMode="auto">
          <a:xfrm>
            <a:off x="5975350" y="2544763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A1</a:t>
            </a:r>
          </a:p>
        </p:txBody>
      </p:sp>
      <p:sp>
        <p:nvSpPr>
          <p:cNvPr id="1306670" name="Text Box 46"/>
          <p:cNvSpPr txBox="1">
            <a:spLocks noChangeArrowheads="1"/>
          </p:cNvSpPr>
          <p:nvPr/>
        </p:nvSpPr>
        <p:spPr bwMode="auto">
          <a:xfrm>
            <a:off x="6448425" y="2544763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10</a:t>
            </a:r>
          </a:p>
        </p:txBody>
      </p:sp>
      <p:sp>
        <p:nvSpPr>
          <p:cNvPr id="1306671" name="Text Box 47"/>
          <p:cNvSpPr txBox="1">
            <a:spLocks noChangeArrowheads="1"/>
          </p:cNvSpPr>
          <p:nvPr/>
        </p:nvSpPr>
        <p:spPr bwMode="auto">
          <a:xfrm>
            <a:off x="6965950" y="2544763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A1</a:t>
            </a:r>
          </a:p>
        </p:txBody>
      </p:sp>
      <p:sp>
        <p:nvSpPr>
          <p:cNvPr id="1306672" name="Text Box 48"/>
          <p:cNvSpPr txBox="1">
            <a:spLocks noChangeArrowheads="1"/>
          </p:cNvSpPr>
          <p:nvPr/>
        </p:nvSpPr>
        <p:spPr bwMode="auto">
          <a:xfrm>
            <a:off x="7307263" y="2544763"/>
            <a:ext cx="3524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Shar.</a:t>
            </a:r>
          </a:p>
        </p:txBody>
      </p:sp>
      <p:sp>
        <p:nvSpPr>
          <p:cNvPr id="1306673" name="Text Box 49"/>
          <p:cNvSpPr txBox="1">
            <a:spLocks noChangeArrowheads="1"/>
          </p:cNvSpPr>
          <p:nvPr/>
        </p:nvSpPr>
        <p:spPr bwMode="auto">
          <a:xfrm>
            <a:off x="7772400" y="2544763"/>
            <a:ext cx="5397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{P1,P2}</a:t>
            </a:r>
          </a:p>
        </p:txBody>
      </p:sp>
      <p:sp>
        <p:nvSpPr>
          <p:cNvPr id="1306674" name="Text Box 50"/>
          <p:cNvSpPr txBox="1">
            <a:spLocks noChangeArrowheads="1"/>
          </p:cNvSpPr>
          <p:nvPr/>
        </p:nvSpPr>
        <p:spPr bwMode="auto">
          <a:xfrm>
            <a:off x="8537575" y="2590800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10</a:t>
            </a:r>
          </a:p>
        </p:txBody>
      </p:sp>
      <p:sp>
        <p:nvSpPr>
          <p:cNvPr id="1306675" name="Text Box 51"/>
          <p:cNvSpPr txBox="1">
            <a:spLocks noChangeArrowheads="1"/>
          </p:cNvSpPr>
          <p:nvPr/>
        </p:nvSpPr>
        <p:spPr bwMode="auto">
          <a:xfrm>
            <a:off x="8010525" y="2346325"/>
            <a:ext cx="184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3333CC"/>
                </a:solidFill>
              </a:rPr>
              <a:t>A1</a:t>
            </a:r>
          </a:p>
        </p:txBody>
      </p:sp>
      <p:sp>
        <p:nvSpPr>
          <p:cNvPr id="1306676" name="Text Box 52"/>
          <p:cNvSpPr txBox="1">
            <a:spLocks noChangeArrowheads="1"/>
          </p:cNvSpPr>
          <p:nvPr/>
        </p:nvSpPr>
        <p:spPr bwMode="auto">
          <a:xfrm>
            <a:off x="2389188" y="4387850"/>
            <a:ext cx="10810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107762" dir="2700000" algn="ctr" rotWithShape="0">
              <a:srgbClr val="FFFFFF">
                <a:alpha val="74998"/>
              </a:srgbClr>
            </a:outerShdw>
          </a:effectLst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  <a:tab pos="914400" algn="l"/>
              </a:tabLst>
            </a:pPr>
            <a:r>
              <a:rPr lang="en-US" sz="1400" b="1" i="1" u="sng">
                <a:solidFill>
                  <a:srgbClr val="3333CC"/>
                </a:solidFill>
              </a:rPr>
              <a:t>Write Back</a:t>
            </a:r>
          </a:p>
        </p:txBody>
      </p:sp>
      <p:sp>
        <p:nvSpPr>
          <p:cNvPr id="1306677" name="Line 53"/>
          <p:cNvSpPr>
            <a:spLocks noChangeShapeType="1"/>
          </p:cNvSpPr>
          <p:nvPr/>
        </p:nvSpPr>
        <p:spPr bwMode="auto">
          <a:xfrm rot="10800000" flipH="1">
            <a:off x="3200400" y="2514600"/>
            <a:ext cx="1828800" cy="1828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6678" name="Text Box 54"/>
          <p:cNvSpPr txBox="1">
            <a:spLocks noChangeArrowheads="1"/>
          </p:cNvSpPr>
          <p:nvPr/>
        </p:nvSpPr>
        <p:spPr bwMode="auto">
          <a:xfrm>
            <a:off x="103188" y="4648200"/>
            <a:ext cx="21431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  <a:tab pos="1828800" algn="l"/>
              </a:tabLst>
            </a:pPr>
            <a:r>
              <a:rPr lang="en-US" sz="1800">
                <a:solidFill>
                  <a:srgbClr val="3333CC"/>
                </a:solidFill>
              </a:rPr>
              <a:t>Assumes memory blocks A1 and A2 map to same cache block</a:t>
            </a:r>
          </a:p>
        </p:txBody>
      </p:sp>
      <p:pic>
        <p:nvPicPr>
          <p:cNvPr id="1306682" name="Picture 5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8238" y="3886200"/>
            <a:ext cx="2678112" cy="29098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pic>
        <p:nvPicPr>
          <p:cNvPr id="1306683" name="Picture 5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83013" y="4259263"/>
            <a:ext cx="2541587" cy="24463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306684" name="Rectangle 6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765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marL="25400">
              <a:spcAft>
                <a:spcPts val="113"/>
              </a:spcAft>
              <a:tabLst>
                <a:tab pos="317500" algn="l"/>
                <a:tab pos="1231900" algn="l"/>
                <a:tab pos="2146300" algn="l"/>
                <a:tab pos="3060700" algn="l"/>
                <a:tab pos="3975100" algn="l"/>
                <a:tab pos="4889500" algn="l"/>
                <a:tab pos="5803900" algn="l"/>
                <a:tab pos="6718300" algn="l"/>
                <a:tab pos="7632700" algn="l"/>
              </a:tabLst>
            </a:pPr>
            <a:r>
              <a:rPr lang="en-US"/>
              <a:t>Example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6200" y="990600"/>
            <a:ext cx="8978900" cy="2895600"/>
            <a:chOff x="42" y="462"/>
            <a:chExt cx="5656" cy="1824"/>
          </a:xfrm>
        </p:grpSpPr>
        <p:pic>
          <p:nvPicPr>
            <p:cNvPr id="1307652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2" y="462"/>
              <a:ext cx="5656" cy="18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</p:pic>
        <p:sp>
          <p:nvSpPr>
            <p:cNvPr id="1307653" name="Text Box 5"/>
            <p:cNvSpPr txBox="1">
              <a:spLocks noChangeArrowheads="1"/>
            </p:cNvSpPr>
            <p:nvPr/>
          </p:nvSpPr>
          <p:spPr bwMode="auto">
            <a:xfrm>
              <a:off x="154" y="1583"/>
              <a:ext cx="852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>
                <a:lnSpc>
                  <a:spcPts val="1700"/>
                </a:lnSpc>
                <a:tabLst>
                  <a:tab pos="0" algn="l"/>
                  <a:tab pos="914400" algn="l"/>
                </a:tabLst>
              </a:pPr>
              <a:r>
                <a:rPr lang="en-US" sz="1400">
                  <a:solidFill>
                    <a:srgbClr val="027C02"/>
                  </a:solidFill>
                </a:rPr>
                <a:t>P2: Write 20 to A1</a:t>
              </a:r>
            </a:p>
          </p:txBody>
        </p:sp>
      </p:grpSp>
      <p:sp>
        <p:nvSpPr>
          <p:cNvPr id="1307665" name="Text Box 17"/>
          <p:cNvSpPr txBox="1">
            <a:spLocks noChangeArrowheads="1"/>
          </p:cNvSpPr>
          <p:nvPr/>
        </p:nvSpPr>
        <p:spPr bwMode="auto">
          <a:xfrm>
            <a:off x="2133600" y="1676400"/>
            <a:ext cx="3349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Excl.</a:t>
            </a:r>
          </a:p>
        </p:txBody>
      </p:sp>
      <p:sp>
        <p:nvSpPr>
          <p:cNvPr id="1307666" name="Text Box 18"/>
          <p:cNvSpPr txBox="1">
            <a:spLocks noChangeArrowheads="1"/>
          </p:cNvSpPr>
          <p:nvPr/>
        </p:nvSpPr>
        <p:spPr bwMode="auto">
          <a:xfrm>
            <a:off x="2738438" y="1676400"/>
            <a:ext cx="184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A1</a:t>
            </a:r>
          </a:p>
        </p:txBody>
      </p:sp>
      <p:sp>
        <p:nvSpPr>
          <p:cNvPr id="1307667" name="Text Box 19"/>
          <p:cNvSpPr txBox="1">
            <a:spLocks noChangeArrowheads="1"/>
          </p:cNvSpPr>
          <p:nvPr/>
        </p:nvSpPr>
        <p:spPr bwMode="auto">
          <a:xfrm>
            <a:off x="3171825" y="1676400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10</a:t>
            </a:r>
          </a:p>
        </p:txBody>
      </p:sp>
      <p:sp>
        <p:nvSpPr>
          <p:cNvPr id="1307668" name="Text Box 20"/>
          <p:cNvSpPr txBox="1">
            <a:spLocks noChangeArrowheads="1"/>
          </p:cNvSpPr>
          <p:nvPr/>
        </p:nvSpPr>
        <p:spPr bwMode="auto">
          <a:xfrm>
            <a:off x="4908550" y="1676400"/>
            <a:ext cx="3857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DaRp</a:t>
            </a:r>
          </a:p>
        </p:txBody>
      </p:sp>
      <p:sp>
        <p:nvSpPr>
          <p:cNvPr id="1307669" name="Text Box 21"/>
          <p:cNvSpPr txBox="1">
            <a:spLocks noChangeArrowheads="1"/>
          </p:cNvSpPr>
          <p:nvPr/>
        </p:nvSpPr>
        <p:spPr bwMode="auto">
          <a:xfrm>
            <a:off x="5518150" y="1676400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P1</a:t>
            </a:r>
          </a:p>
        </p:txBody>
      </p:sp>
      <p:sp>
        <p:nvSpPr>
          <p:cNvPr id="1307670" name="Text Box 22"/>
          <p:cNvSpPr txBox="1">
            <a:spLocks noChangeArrowheads="1"/>
          </p:cNvSpPr>
          <p:nvPr/>
        </p:nvSpPr>
        <p:spPr bwMode="auto">
          <a:xfrm>
            <a:off x="5975350" y="1676400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A1</a:t>
            </a:r>
          </a:p>
        </p:txBody>
      </p:sp>
      <p:sp>
        <p:nvSpPr>
          <p:cNvPr id="1307671" name="Text Box 23"/>
          <p:cNvSpPr txBox="1">
            <a:spLocks noChangeArrowheads="1"/>
          </p:cNvSpPr>
          <p:nvPr/>
        </p:nvSpPr>
        <p:spPr bwMode="auto">
          <a:xfrm>
            <a:off x="6538913" y="1676400"/>
            <a:ext cx="825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0</a:t>
            </a:r>
          </a:p>
        </p:txBody>
      </p:sp>
      <p:sp>
        <p:nvSpPr>
          <p:cNvPr id="1307672" name="Text Box 24"/>
          <p:cNvSpPr txBox="1">
            <a:spLocks noChangeArrowheads="1"/>
          </p:cNvSpPr>
          <p:nvPr/>
        </p:nvSpPr>
        <p:spPr bwMode="auto">
          <a:xfrm>
            <a:off x="2133600" y="1905000"/>
            <a:ext cx="3444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Excl.</a:t>
            </a:r>
          </a:p>
        </p:txBody>
      </p:sp>
      <p:sp>
        <p:nvSpPr>
          <p:cNvPr id="1307673" name="Text Box 25"/>
          <p:cNvSpPr txBox="1">
            <a:spLocks noChangeArrowheads="1"/>
          </p:cNvSpPr>
          <p:nvPr/>
        </p:nvSpPr>
        <p:spPr bwMode="auto">
          <a:xfrm>
            <a:off x="2738438" y="1905000"/>
            <a:ext cx="2016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A1</a:t>
            </a:r>
          </a:p>
        </p:txBody>
      </p:sp>
      <p:sp>
        <p:nvSpPr>
          <p:cNvPr id="1307674" name="Text Box 26"/>
          <p:cNvSpPr txBox="1">
            <a:spLocks noChangeArrowheads="1"/>
          </p:cNvSpPr>
          <p:nvPr/>
        </p:nvSpPr>
        <p:spPr bwMode="auto">
          <a:xfrm>
            <a:off x="3171825" y="1905000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10</a:t>
            </a:r>
          </a:p>
        </p:txBody>
      </p:sp>
      <p:sp>
        <p:nvSpPr>
          <p:cNvPr id="1307675" name="Text Box 27"/>
          <p:cNvSpPr txBox="1">
            <a:spLocks noChangeArrowheads="1"/>
          </p:cNvSpPr>
          <p:nvPr/>
        </p:nvSpPr>
        <p:spPr bwMode="auto">
          <a:xfrm>
            <a:off x="3567113" y="2133600"/>
            <a:ext cx="3524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Shar.</a:t>
            </a:r>
          </a:p>
        </p:txBody>
      </p:sp>
      <p:sp>
        <p:nvSpPr>
          <p:cNvPr id="1307676" name="Text Box 28"/>
          <p:cNvSpPr txBox="1">
            <a:spLocks noChangeArrowheads="1"/>
          </p:cNvSpPr>
          <p:nvPr/>
        </p:nvSpPr>
        <p:spPr bwMode="auto">
          <a:xfrm>
            <a:off x="4070350" y="2133600"/>
            <a:ext cx="184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A1</a:t>
            </a:r>
          </a:p>
        </p:txBody>
      </p:sp>
      <p:sp>
        <p:nvSpPr>
          <p:cNvPr id="1307677" name="Text Box 29"/>
          <p:cNvSpPr txBox="1">
            <a:spLocks noChangeArrowheads="1"/>
          </p:cNvSpPr>
          <p:nvPr/>
        </p:nvSpPr>
        <p:spPr bwMode="auto">
          <a:xfrm>
            <a:off x="4908550" y="2133600"/>
            <a:ext cx="3857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RdMs</a:t>
            </a:r>
          </a:p>
        </p:txBody>
      </p:sp>
      <p:sp>
        <p:nvSpPr>
          <p:cNvPr id="1307678" name="Text Box 30"/>
          <p:cNvSpPr txBox="1">
            <a:spLocks noChangeArrowheads="1"/>
          </p:cNvSpPr>
          <p:nvPr/>
        </p:nvSpPr>
        <p:spPr bwMode="auto">
          <a:xfrm>
            <a:off x="5518150" y="2133600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P2</a:t>
            </a:r>
          </a:p>
        </p:txBody>
      </p:sp>
      <p:sp>
        <p:nvSpPr>
          <p:cNvPr id="1307679" name="Text Box 31"/>
          <p:cNvSpPr txBox="1">
            <a:spLocks noChangeArrowheads="1"/>
          </p:cNvSpPr>
          <p:nvPr/>
        </p:nvSpPr>
        <p:spPr bwMode="auto">
          <a:xfrm>
            <a:off x="5975350" y="2138363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A1</a:t>
            </a:r>
          </a:p>
        </p:txBody>
      </p:sp>
      <p:sp>
        <p:nvSpPr>
          <p:cNvPr id="1307680" name="Text Box 32"/>
          <p:cNvSpPr txBox="1">
            <a:spLocks noChangeArrowheads="1"/>
          </p:cNvSpPr>
          <p:nvPr/>
        </p:nvSpPr>
        <p:spPr bwMode="auto">
          <a:xfrm>
            <a:off x="2139950" y="2341563"/>
            <a:ext cx="3524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Shar.</a:t>
            </a:r>
          </a:p>
        </p:txBody>
      </p:sp>
      <p:sp>
        <p:nvSpPr>
          <p:cNvPr id="1307681" name="Text Box 33"/>
          <p:cNvSpPr txBox="1">
            <a:spLocks noChangeArrowheads="1"/>
          </p:cNvSpPr>
          <p:nvPr/>
        </p:nvSpPr>
        <p:spPr bwMode="auto">
          <a:xfrm>
            <a:off x="2695575" y="2341563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A1</a:t>
            </a:r>
          </a:p>
        </p:txBody>
      </p:sp>
      <p:sp>
        <p:nvSpPr>
          <p:cNvPr id="1307682" name="Text Box 34"/>
          <p:cNvSpPr txBox="1">
            <a:spLocks noChangeArrowheads="1"/>
          </p:cNvSpPr>
          <p:nvPr/>
        </p:nvSpPr>
        <p:spPr bwMode="auto">
          <a:xfrm>
            <a:off x="3121025" y="2341563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10</a:t>
            </a:r>
          </a:p>
        </p:txBody>
      </p:sp>
      <p:sp>
        <p:nvSpPr>
          <p:cNvPr id="1307683" name="Text Box 35"/>
          <p:cNvSpPr txBox="1">
            <a:spLocks noChangeArrowheads="1"/>
          </p:cNvSpPr>
          <p:nvPr/>
        </p:nvSpPr>
        <p:spPr bwMode="auto">
          <a:xfrm>
            <a:off x="4935538" y="2336800"/>
            <a:ext cx="3032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Ftch</a:t>
            </a:r>
          </a:p>
        </p:txBody>
      </p:sp>
      <p:sp>
        <p:nvSpPr>
          <p:cNvPr id="1307684" name="Text Box 36"/>
          <p:cNvSpPr txBox="1">
            <a:spLocks noChangeArrowheads="1"/>
          </p:cNvSpPr>
          <p:nvPr/>
        </p:nvSpPr>
        <p:spPr bwMode="auto">
          <a:xfrm>
            <a:off x="5518150" y="2336800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P1</a:t>
            </a:r>
          </a:p>
        </p:txBody>
      </p:sp>
      <p:sp>
        <p:nvSpPr>
          <p:cNvPr id="1307685" name="Text Box 37"/>
          <p:cNvSpPr txBox="1">
            <a:spLocks noChangeArrowheads="1"/>
          </p:cNvSpPr>
          <p:nvPr/>
        </p:nvSpPr>
        <p:spPr bwMode="auto">
          <a:xfrm>
            <a:off x="5975350" y="2341563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A1</a:t>
            </a:r>
          </a:p>
        </p:txBody>
      </p:sp>
      <p:sp>
        <p:nvSpPr>
          <p:cNvPr id="1307686" name="Text Box 38"/>
          <p:cNvSpPr txBox="1">
            <a:spLocks noChangeArrowheads="1"/>
          </p:cNvSpPr>
          <p:nvPr/>
        </p:nvSpPr>
        <p:spPr bwMode="auto">
          <a:xfrm>
            <a:off x="6448425" y="2341563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10</a:t>
            </a:r>
          </a:p>
        </p:txBody>
      </p:sp>
      <p:sp>
        <p:nvSpPr>
          <p:cNvPr id="1307687" name="Text Box 39"/>
          <p:cNvSpPr txBox="1">
            <a:spLocks noChangeArrowheads="1"/>
          </p:cNvSpPr>
          <p:nvPr/>
        </p:nvSpPr>
        <p:spPr bwMode="auto">
          <a:xfrm>
            <a:off x="8547100" y="2341563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10</a:t>
            </a:r>
          </a:p>
        </p:txBody>
      </p:sp>
      <p:sp>
        <p:nvSpPr>
          <p:cNvPr id="1307688" name="Text Box 40"/>
          <p:cNvSpPr txBox="1">
            <a:spLocks noChangeArrowheads="1"/>
          </p:cNvSpPr>
          <p:nvPr/>
        </p:nvSpPr>
        <p:spPr bwMode="auto">
          <a:xfrm>
            <a:off x="3573463" y="2544763"/>
            <a:ext cx="3444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Shar.</a:t>
            </a:r>
          </a:p>
        </p:txBody>
      </p:sp>
      <p:sp>
        <p:nvSpPr>
          <p:cNvPr id="1307689" name="Text Box 41"/>
          <p:cNvSpPr txBox="1">
            <a:spLocks noChangeArrowheads="1"/>
          </p:cNvSpPr>
          <p:nvPr/>
        </p:nvSpPr>
        <p:spPr bwMode="auto">
          <a:xfrm>
            <a:off x="4086225" y="2544763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A1</a:t>
            </a:r>
          </a:p>
        </p:txBody>
      </p:sp>
      <p:sp>
        <p:nvSpPr>
          <p:cNvPr id="1307690" name="Text Box 42"/>
          <p:cNvSpPr txBox="1">
            <a:spLocks noChangeArrowheads="1"/>
          </p:cNvSpPr>
          <p:nvPr/>
        </p:nvSpPr>
        <p:spPr bwMode="auto">
          <a:xfrm>
            <a:off x="4543425" y="2544763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10</a:t>
            </a:r>
          </a:p>
        </p:txBody>
      </p:sp>
      <p:sp>
        <p:nvSpPr>
          <p:cNvPr id="1307691" name="Text Box 43"/>
          <p:cNvSpPr txBox="1">
            <a:spLocks noChangeArrowheads="1"/>
          </p:cNvSpPr>
          <p:nvPr/>
        </p:nvSpPr>
        <p:spPr bwMode="auto">
          <a:xfrm>
            <a:off x="4911725" y="2544763"/>
            <a:ext cx="3857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DaRp</a:t>
            </a:r>
          </a:p>
        </p:txBody>
      </p:sp>
      <p:sp>
        <p:nvSpPr>
          <p:cNvPr id="1307692" name="Text Box 44"/>
          <p:cNvSpPr txBox="1">
            <a:spLocks noChangeArrowheads="1"/>
          </p:cNvSpPr>
          <p:nvPr/>
        </p:nvSpPr>
        <p:spPr bwMode="auto">
          <a:xfrm>
            <a:off x="5518150" y="2544763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P2</a:t>
            </a:r>
          </a:p>
        </p:txBody>
      </p:sp>
      <p:sp>
        <p:nvSpPr>
          <p:cNvPr id="1307693" name="Text Box 45"/>
          <p:cNvSpPr txBox="1">
            <a:spLocks noChangeArrowheads="1"/>
          </p:cNvSpPr>
          <p:nvPr/>
        </p:nvSpPr>
        <p:spPr bwMode="auto">
          <a:xfrm>
            <a:off x="5975350" y="2544763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A1</a:t>
            </a:r>
          </a:p>
        </p:txBody>
      </p:sp>
      <p:sp>
        <p:nvSpPr>
          <p:cNvPr id="1307694" name="Text Box 46"/>
          <p:cNvSpPr txBox="1">
            <a:spLocks noChangeArrowheads="1"/>
          </p:cNvSpPr>
          <p:nvPr/>
        </p:nvSpPr>
        <p:spPr bwMode="auto">
          <a:xfrm>
            <a:off x="6448425" y="2544763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10</a:t>
            </a:r>
          </a:p>
        </p:txBody>
      </p:sp>
      <p:sp>
        <p:nvSpPr>
          <p:cNvPr id="1307695" name="Text Box 47"/>
          <p:cNvSpPr txBox="1">
            <a:spLocks noChangeArrowheads="1"/>
          </p:cNvSpPr>
          <p:nvPr/>
        </p:nvSpPr>
        <p:spPr bwMode="auto">
          <a:xfrm>
            <a:off x="6965950" y="2544763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A1</a:t>
            </a:r>
          </a:p>
        </p:txBody>
      </p:sp>
      <p:sp>
        <p:nvSpPr>
          <p:cNvPr id="1307696" name="Text Box 48"/>
          <p:cNvSpPr txBox="1">
            <a:spLocks noChangeArrowheads="1"/>
          </p:cNvSpPr>
          <p:nvPr/>
        </p:nvSpPr>
        <p:spPr bwMode="auto">
          <a:xfrm>
            <a:off x="7307263" y="2544763"/>
            <a:ext cx="3524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Shar.</a:t>
            </a:r>
          </a:p>
        </p:txBody>
      </p:sp>
      <p:sp>
        <p:nvSpPr>
          <p:cNvPr id="1307697" name="Text Box 49"/>
          <p:cNvSpPr txBox="1">
            <a:spLocks noChangeArrowheads="1"/>
          </p:cNvSpPr>
          <p:nvPr/>
        </p:nvSpPr>
        <p:spPr bwMode="auto">
          <a:xfrm>
            <a:off x="7772400" y="2544763"/>
            <a:ext cx="5397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{P1,P2}</a:t>
            </a:r>
          </a:p>
        </p:txBody>
      </p:sp>
      <p:sp>
        <p:nvSpPr>
          <p:cNvPr id="1307698" name="Text Box 50"/>
          <p:cNvSpPr txBox="1">
            <a:spLocks noChangeArrowheads="1"/>
          </p:cNvSpPr>
          <p:nvPr/>
        </p:nvSpPr>
        <p:spPr bwMode="auto">
          <a:xfrm>
            <a:off x="8537575" y="2590800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10</a:t>
            </a:r>
          </a:p>
        </p:txBody>
      </p:sp>
      <p:sp>
        <p:nvSpPr>
          <p:cNvPr id="1307699" name="Text Box 51"/>
          <p:cNvSpPr txBox="1">
            <a:spLocks noChangeArrowheads="1"/>
          </p:cNvSpPr>
          <p:nvPr/>
        </p:nvSpPr>
        <p:spPr bwMode="auto">
          <a:xfrm>
            <a:off x="8010525" y="2346325"/>
            <a:ext cx="184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3333CC"/>
                </a:solidFill>
              </a:rPr>
              <a:t>A1</a:t>
            </a:r>
          </a:p>
        </p:txBody>
      </p:sp>
      <p:sp>
        <p:nvSpPr>
          <p:cNvPr id="1307700" name="Text Box 52"/>
          <p:cNvSpPr txBox="1">
            <a:spLocks noChangeArrowheads="1"/>
          </p:cNvSpPr>
          <p:nvPr/>
        </p:nvSpPr>
        <p:spPr bwMode="auto">
          <a:xfrm>
            <a:off x="3598863" y="2773363"/>
            <a:ext cx="3444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Excl.</a:t>
            </a:r>
          </a:p>
        </p:txBody>
      </p:sp>
      <p:sp>
        <p:nvSpPr>
          <p:cNvPr id="1307701" name="Text Box 53"/>
          <p:cNvSpPr txBox="1">
            <a:spLocks noChangeArrowheads="1"/>
          </p:cNvSpPr>
          <p:nvPr/>
        </p:nvSpPr>
        <p:spPr bwMode="auto">
          <a:xfrm>
            <a:off x="4086225" y="2773363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A1</a:t>
            </a:r>
          </a:p>
        </p:txBody>
      </p:sp>
      <p:sp>
        <p:nvSpPr>
          <p:cNvPr id="1307702" name="Text Box 54"/>
          <p:cNvSpPr txBox="1">
            <a:spLocks noChangeArrowheads="1"/>
          </p:cNvSpPr>
          <p:nvPr/>
        </p:nvSpPr>
        <p:spPr bwMode="auto">
          <a:xfrm>
            <a:off x="4543425" y="2773363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20</a:t>
            </a:r>
          </a:p>
        </p:txBody>
      </p:sp>
      <p:sp>
        <p:nvSpPr>
          <p:cNvPr id="1307703" name="Text Box 55"/>
          <p:cNvSpPr txBox="1">
            <a:spLocks noChangeArrowheads="1"/>
          </p:cNvSpPr>
          <p:nvPr/>
        </p:nvSpPr>
        <p:spPr bwMode="auto">
          <a:xfrm>
            <a:off x="4908550" y="2797175"/>
            <a:ext cx="4032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WrMs</a:t>
            </a:r>
          </a:p>
        </p:txBody>
      </p:sp>
      <p:sp>
        <p:nvSpPr>
          <p:cNvPr id="1307704" name="Text Box 56"/>
          <p:cNvSpPr txBox="1">
            <a:spLocks noChangeArrowheads="1"/>
          </p:cNvSpPr>
          <p:nvPr/>
        </p:nvSpPr>
        <p:spPr bwMode="auto">
          <a:xfrm>
            <a:off x="5518150" y="2797175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P2</a:t>
            </a:r>
          </a:p>
        </p:txBody>
      </p:sp>
      <p:sp>
        <p:nvSpPr>
          <p:cNvPr id="1307705" name="Text Box 57"/>
          <p:cNvSpPr txBox="1">
            <a:spLocks noChangeArrowheads="1"/>
          </p:cNvSpPr>
          <p:nvPr/>
        </p:nvSpPr>
        <p:spPr bwMode="auto">
          <a:xfrm>
            <a:off x="5975350" y="2797175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A1</a:t>
            </a:r>
          </a:p>
        </p:txBody>
      </p:sp>
      <p:sp>
        <p:nvSpPr>
          <p:cNvPr id="1307706" name="Text Box 58"/>
          <p:cNvSpPr txBox="1">
            <a:spLocks noChangeArrowheads="1"/>
          </p:cNvSpPr>
          <p:nvPr/>
        </p:nvSpPr>
        <p:spPr bwMode="auto">
          <a:xfrm>
            <a:off x="8537575" y="2797175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10</a:t>
            </a:r>
          </a:p>
        </p:txBody>
      </p:sp>
      <p:sp>
        <p:nvSpPr>
          <p:cNvPr id="1307707" name="Text Box 59"/>
          <p:cNvSpPr txBox="1">
            <a:spLocks noChangeArrowheads="1"/>
          </p:cNvSpPr>
          <p:nvPr/>
        </p:nvSpPr>
        <p:spPr bwMode="auto">
          <a:xfrm>
            <a:off x="2178050" y="3001963"/>
            <a:ext cx="2524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Inv.</a:t>
            </a:r>
          </a:p>
        </p:txBody>
      </p:sp>
      <p:sp>
        <p:nvSpPr>
          <p:cNvPr id="1307708" name="Text Box 60"/>
          <p:cNvSpPr txBox="1">
            <a:spLocks noChangeArrowheads="1"/>
          </p:cNvSpPr>
          <p:nvPr/>
        </p:nvSpPr>
        <p:spPr bwMode="auto">
          <a:xfrm>
            <a:off x="4938713" y="3001963"/>
            <a:ext cx="3810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Inval.</a:t>
            </a:r>
          </a:p>
        </p:txBody>
      </p:sp>
      <p:sp>
        <p:nvSpPr>
          <p:cNvPr id="1307709" name="Text Box 61"/>
          <p:cNvSpPr txBox="1">
            <a:spLocks noChangeArrowheads="1"/>
          </p:cNvSpPr>
          <p:nvPr/>
        </p:nvSpPr>
        <p:spPr bwMode="auto">
          <a:xfrm>
            <a:off x="5518150" y="3001963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P1</a:t>
            </a:r>
          </a:p>
        </p:txBody>
      </p:sp>
      <p:sp>
        <p:nvSpPr>
          <p:cNvPr id="1307710" name="Text Box 62"/>
          <p:cNvSpPr txBox="1">
            <a:spLocks noChangeArrowheads="1"/>
          </p:cNvSpPr>
          <p:nvPr/>
        </p:nvSpPr>
        <p:spPr bwMode="auto">
          <a:xfrm>
            <a:off x="5975350" y="3001963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A1</a:t>
            </a:r>
          </a:p>
        </p:txBody>
      </p:sp>
      <p:sp>
        <p:nvSpPr>
          <p:cNvPr id="1307711" name="Text Box 63"/>
          <p:cNvSpPr txBox="1">
            <a:spLocks noChangeArrowheads="1"/>
          </p:cNvSpPr>
          <p:nvPr/>
        </p:nvSpPr>
        <p:spPr bwMode="auto">
          <a:xfrm>
            <a:off x="6965950" y="3001963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A1</a:t>
            </a:r>
          </a:p>
        </p:txBody>
      </p:sp>
      <p:sp>
        <p:nvSpPr>
          <p:cNvPr id="1307712" name="Text Box 64"/>
          <p:cNvSpPr txBox="1">
            <a:spLocks noChangeArrowheads="1"/>
          </p:cNvSpPr>
          <p:nvPr/>
        </p:nvSpPr>
        <p:spPr bwMode="auto">
          <a:xfrm>
            <a:off x="7327900" y="3001963"/>
            <a:ext cx="3349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Excl.</a:t>
            </a:r>
          </a:p>
        </p:txBody>
      </p:sp>
      <p:sp>
        <p:nvSpPr>
          <p:cNvPr id="1307713" name="Text Box 65"/>
          <p:cNvSpPr txBox="1">
            <a:spLocks noChangeArrowheads="1"/>
          </p:cNvSpPr>
          <p:nvPr/>
        </p:nvSpPr>
        <p:spPr bwMode="auto">
          <a:xfrm>
            <a:off x="7920038" y="3001963"/>
            <a:ext cx="3159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{P2}</a:t>
            </a:r>
          </a:p>
        </p:txBody>
      </p:sp>
      <p:sp>
        <p:nvSpPr>
          <p:cNvPr id="1307714" name="Text Box 66"/>
          <p:cNvSpPr txBox="1">
            <a:spLocks noChangeArrowheads="1"/>
          </p:cNvSpPr>
          <p:nvPr/>
        </p:nvSpPr>
        <p:spPr bwMode="auto">
          <a:xfrm>
            <a:off x="8537575" y="3001963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10</a:t>
            </a:r>
          </a:p>
        </p:txBody>
      </p:sp>
      <p:sp>
        <p:nvSpPr>
          <p:cNvPr id="1307715" name="Text Box 67"/>
          <p:cNvSpPr txBox="1">
            <a:spLocks noChangeArrowheads="1"/>
          </p:cNvSpPr>
          <p:nvPr/>
        </p:nvSpPr>
        <p:spPr bwMode="auto">
          <a:xfrm>
            <a:off x="103188" y="4343400"/>
            <a:ext cx="21431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  <a:tab pos="1828800" algn="l"/>
              </a:tabLst>
            </a:pPr>
            <a:r>
              <a:rPr lang="en-US" sz="1800">
                <a:solidFill>
                  <a:srgbClr val="3333CC"/>
                </a:solidFill>
              </a:rPr>
              <a:t>Assumes memory blocks A1 and A2 map to same cache block</a:t>
            </a:r>
          </a:p>
        </p:txBody>
      </p:sp>
      <p:pic>
        <p:nvPicPr>
          <p:cNvPr id="1307719" name="Picture 7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8238" y="3886200"/>
            <a:ext cx="2678112" cy="29098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pic>
        <p:nvPicPr>
          <p:cNvPr id="1307720" name="Picture 7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83013" y="4259263"/>
            <a:ext cx="2541587" cy="24463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867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marL="25400">
              <a:spcAft>
                <a:spcPts val="113"/>
              </a:spcAft>
              <a:tabLst>
                <a:tab pos="317500" algn="l"/>
                <a:tab pos="1231900" algn="l"/>
                <a:tab pos="2146300" algn="l"/>
                <a:tab pos="3060700" algn="l"/>
                <a:tab pos="3975100" algn="l"/>
                <a:tab pos="4889500" algn="l"/>
                <a:tab pos="5803900" algn="l"/>
                <a:tab pos="6718300" algn="l"/>
                <a:tab pos="7632700" algn="l"/>
              </a:tabLst>
            </a:pPr>
            <a:r>
              <a:rPr lang="en-US"/>
              <a:t>Example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6200" y="973138"/>
            <a:ext cx="8978900" cy="2895600"/>
            <a:chOff x="42" y="462"/>
            <a:chExt cx="5656" cy="1824"/>
          </a:xfrm>
        </p:grpSpPr>
        <p:pic>
          <p:nvPicPr>
            <p:cNvPr id="1308676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2" y="462"/>
              <a:ext cx="5656" cy="18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</p:pic>
        <p:sp>
          <p:nvSpPr>
            <p:cNvPr id="1308677" name="Text Box 5"/>
            <p:cNvSpPr txBox="1">
              <a:spLocks noChangeArrowheads="1"/>
            </p:cNvSpPr>
            <p:nvPr/>
          </p:nvSpPr>
          <p:spPr bwMode="auto">
            <a:xfrm>
              <a:off x="154" y="1583"/>
              <a:ext cx="852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>
                <a:lnSpc>
                  <a:spcPts val="1700"/>
                </a:lnSpc>
                <a:tabLst>
                  <a:tab pos="0" algn="l"/>
                  <a:tab pos="914400" algn="l"/>
                </a:tabLst>
              </a:pPr>
              <a:r>
                <a:rPr lang="en-US" sz="1400">
                  <a:solidFill>
                    <a:srgbClr val="027C02"/>
                  </a:solidFill>
                </a:rPr>
                <a:t>P2: Write 20 to A1</a:t>
              </a:r>
            </a:p>
          </p:txBody>
        </p:sp>
      </p:grpSp>
      <p:sp>
        <p:nvSpPr>
          <p:cNvPr id="1308683" name="Text Box 11"/>
          <p:cNvSpPr txBox="1">
            <a:spLocks noChangeArrowheads="1"/>
          </p:cNvSpPr>
          <p:nvPr/>
        </p:nvSpPr>
        <p:spPr bwMode="auto">
          <a:xfrm>
            <a:off x="4883150" y="1430338"/>
            <a:ext cx="4032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WrMs</a:t>
            </a:r>
          </a:p>
        </p:txBody>
      </p:sp>
      <p:sp>
        <p:nvSpPr>
          <p:cNvPr id="1308684" name="Text Box 12"/>
          <p:cNvSpPr txBox="1">
            <a:spLocks noChangeArrowheads="1"/>
          </p:cNvSpPr>
          <p:nvPr/>
        </p:nvSpPr>
        <p:spPr bwMode="auto">
          <a:xfrm>
            <a:off x="5518150" y="1430338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P1</a:t>
            </a:r>
          </a:p>
        </p:txBody>
      </p:sp>
      <p:sp>
        <p:nvSpPr>
          <p:cNvPr id="1308685" name="Text Box 13"/>
          <p:cNvSpPr txBox="1">
            <a:spLocks noChangeArrowheads="1"/>
          </p:cNvSpPr>
          <p:nvPr/>
        </p:nvSpPr>
        <p:spPr bwMode="auto">
          <a:xfrm>
            <a:off x="5975350" y="1430338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A1</a:t>
            </a:r>
          </a:p>
        </p:txBody>
      </p:sp>
      <p:sp>
        <p:nvSpPr>
          <p:cNvPr id="1308686" name="Text Box 14"/>
          <p:cNvSpPr txBox="1">
            <a:spLocks noChangeArrowheads="1"/>
          </p:cNvSpPr>
          <p:nvPr/>
        </p:nvSpPr>
        <p:spPr bwMode="auto">
          <a:xfrm>
            <a:off x="6938963" y="1430338"/>
            <a:ext cx="184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A1</a:t>
            </a:r>
          </a:p>
        </p:txBody>
      </p:sp>
      <p:sp>
        <p:nvSpPr>
          <p:cNvPr id="1308687" name="Text Box 15"/>
          <p:cNvSpPr txBox="1">
            <a:spLocks noChangeArrowheads="1"/>
          </p:cNvSpPr>
          <p:nvPr/>
        </p:nvSpPr>
        <p:spPr bwMode="auto">
          <a:xfrm>
            <a:off x="7386638" y="1430338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Ex</a:t>
            </a:r>
          </a:p>
        </p:txBody>
      </p:sp>
      <p:sp>
        <p:nvSpPr>
          <p:cNvPr id="1308688" name="Text Box 16"/>
          <p:cNvSpPr txBox="1">
            <a:spLocks noChangeArrowheads="1"/>
          </p:cNvSpPr>
          <p:nvPr/>
        </p:nvSpPr>
        <p:spPr bwMode="auto">
          <a:xfrm>
            <a:off x="7804150" y="1430338"/>
            <a:ext cx="3159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{P1}</a:t>
            </a:r>
          </a:p>
        </p:txBody>
      </p:sp>
      <p:sp>
        <p:nvSpPr>
          <p:cNvPr id="1308689" name="Text Box 17"/>
          <p:cNvSpPr txBox="1">
            <a:spLocks noChangeArrowheads="1"/>
          </p:cNvSpPr>
          <p:nvPr/>
        </p:nvSpPr>
        <p:spPr bwMode="auto">
          <a:xfrm>
            <a:off x="2133600" y="1658938"/>
            <a:ext cx="3349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Excl.</a:t>
            </a:r>
          </a:p>
        </p:txBody>
      </p:sp>
      <p:sp>
        <p:nvSpPr>
          <p:cNvPr id="1308690" name="Text Box 18"/>
          <p:cNvSpPr txBox="1">
            <a:spLocks noChangeArrowheads="1"/>
          </p:cNvSpPr>
          <p:nvPr/>
        </p:nvSpPr>
        <p:spPr bwMode="auto">
          <a:xfrm>
            <a:off x="2738438" y="1658938"/>
            <a:ext cx="184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A1</a:t>
            </a:r>
          </a:p>
        </p:txBody>
      </p:sp>
      <p:sp>
        <p:nvSpPr>
          <p:cNvPr id="1308691" name="Text Box 19"/>
          <p:cNvSpPr txBox="1">
            <a:spLocks noChangeArrowheads="1"/>
          </p:cNvSpPr>
          <p:nvPr/>
        </p:nvSpPr>
        <p:spPr bwMode="auto">
          <a:xfrm>
            <a:off x="3171825" y="1658938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10</a:t>
            </a:r>
          </a:p>
        </p:txBody>
      </p:sp>
      <p:sp>
        <p:nvSpPr>
          <p:cNvPr id="1308692" name="Text Box 20"/>
          <p:cNvSpPr txBox="1">
            <a:spLocks noChangeArrowheads="1"/>
          </p:cNvSpPr>
          <p:nvPr/>
        </p:nvSpPr>
        <p:spPr bwMode="auto">
          <a:xfrm>
            <a:off x="4908550" y="1658938"/>
            <a:ext cx="3857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DaRp</a:t>
            </a:r>
          </a:p>
        </p:txBody>
      </p:sp>
      <p:sp>
        <p:nvSpPr>
          <p:cNvPr id="1308693" name="Text Box 21"/>
          <p:cNvSpPr txBox="1">
            <a:spLocks noChangeArrowheads="1"/>
          </p:cNvSpPr>
          <p:nvPr/>
        </p:nvSpPr>
        <p:spPr bwMode="auto">
          <a:xfrm>
            <a:off x="5518150" y="1658938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P1</a:t>
            </a:r>
          </a:p>
        </p:txBody>
      </p:sp>
      <p:sp>
        <p:nvSpPr>
          <p:cNvPr id="1308694" name="Text Box 22"/>
          <p:cNvSpPr txBox="1">
            <a:spLocks noChangeArrowheads="1"/>
          </p:cNvSpPr>
          <p:nvPr/>
        </p:nvSpPr>
        <p:spPr bwMode="auto">
          <a:xfrm>
            <a:off x="5975350" y="1658938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A1</a:t>
            </a:r>
          </a:p>
        </p:txBody>
      </p:sp>
      <p:sp>
        <p:nvSpPr>
          <p:cNvPr id="1308695" name="Text Box 23"/>
          <p:cNvSpPr txBox="1">
            <a:spLocks noChangeArrowheads="1"/>
          </p:cNvSpPr>
          <p:nvPr/>
        </p:nvSpPr>
        <p:spPr bwMode="auto">
          <a:xfrm>
            <a:off x="6538913" y="1658938"/>
            <a:ext cx="825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0</a:t>
            </a:r>
          </a:p>
        </p:txBody>
      </p:sp>
      <p:sp>
        <p:nvSpPr>
          <p:cNvPr id="1308696" name="Text Box 24"/>
          <p:cNvSpPr txBox="1">
            <a:spLocks noChangeArrowheads="1"/>
          </p:cNvSpPr>
          <p:nvPr/>
        </p:nvSpPr>
        <p:spPr bwMode="auto">
          <a:xfrm>
            <a:off x="2133600" y="1887538"/>
            <a:ext cx="3444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Excl.</a:t>
            </a:r>
          </a:p>
        </p:txBody>
      </p:sp>
      <p:sp>
        <p:nvSpPr>
          <p:cNvPr id="1308697" name="Text Box 25"/>
          <p:cNvSpPr txBox="1">
            <a:spLocks noChangeArrowheads="1"/>
          </p:cNvSpPr>
          <p:nvPr/>
        </p:nvSpPr>
        <p:spPr bwMode="auto">
          <a:xfrm>
            <a:off x="2738438" y="1887538"/>
            <a:ext cx="2016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A1</a:t>
            </a:r>
          </a:p>
        </p:txBody>
      </p:sp>
      <p:sp>
        <p:nvSpPr>
          <p:cNvPr id="1308698" name="Text Box 26"/>
          <p:cNvSpPr txBox="1">
            <a:spLocks noChangeArrowheads="1"/>
          </p:cNvSpPr>
          <p:nvPr/>
        </p:nvSpPr>
        <p:spPr bwMode="auto">
          <a:xfrm>
            <a:off x="3171825" y="1887538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10</a:t>
            </a:r>
          </a:p>
        </p:txBody>
      </p:sp>
      <p:sp>
        <p:nvSpPr>
          <p:cNvPr id="1308699" name="Text Box 27"/>
          <p:cNvSpPr txBox="1">
            <a:spLocks noChangeArrowheads="1"/>
          </p:cNvSpPr>
          <p:nvPr/>
        </p:nvSpPr>
        <p:spPr bwMode="auto">
          <a:xfrm>
            <a:off x="3567113" y="2116138"/>
            <a:ext cx="3524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Shar.</a:t>
            </a:r>
          </a:p>
        </p:txBody>
      </p:sp>
      <p:sp>
        <p:nvSpPr>
          <p:cNvPr id="1308700" name="Text Box 28"/>
          <p:cNvSpPr txBox="1">
            <a:spLocks noChangeArrowheads="1"/>
          </p:cNvSpPr>
          <p:nvPr/>
        </p:nvSpPr>
        <p:spPr bwMode="auto">
          <a:xfrm>
            <a:off x="4070350" y="2116138"/>
            <a:ext cx="184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A1</a:t>
            </a:r>
          </a:p>
        </p:txBody>
      </p:sp>
      <p:sp>
        <p:nvSpPr>
          <p:cNvPr id="1308701" name="Text Box 29"/>
          <p:cNvSpPr txBox="1">
            <a:spLocks noChangeArrowheads="1"/>
          </p:cNvSpPr>
          <p:nvPr/>
        </p:nvSpPr>
        <p:spPr bwMode="auto">
          <a:xfrm>
            <a:off x="4908550" y="2116138"/>
            <a:ext cx="3857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RdMs</a:t>
            </a:r>
          </a:p>
        </p:txBody>
      </p:sp>
      <p:sp>
        <p:nvSpPr>
          <p:cNvPr id="1308702" name="Text Box 30"/>
          <p:cNvSpPr txBox="1">
            <a:spLocks noChangeArrowheads="1"/>
          </p:cNvSpPr>
          <p:nvPr/>
        </p:nvSpPr>
        <p:spPr bwMode="auto">
          <a:xfrm>
            <a:off x="5518150" y="2116138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P2</a:t>
            </a:r>
          </a:p>
        </p:txBody>
      </p:sp>
      <p:sp>
        <p:nvSpPr>
          <p:cNvPr id="1308703" name="Text Box 31"/>
          <p:cNvSpPr txBox="1">
            <a:spLocks noChangeArrowheads="1"/>
          </p:cNvSpPr>
          <p:nvPr/>
        </p:nvSpPr>
        <p:spPr bwMode="auto">
          <a:xfrm>
            <a:off x="5975350" y="2120900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A1</a:t>
            </a:r>
          </a:p>
        </p:txBody>
      </p:sp>
      <p:sp>
        <p:nvSpPr>
          <p:cNvPr id="1308704" name="Text Box 32"/>
          <p:cNvSpPr txBox="1">
            <a:spLocks noChangeArrowheads="1"/>
          </p:cNvSpPr>
          <p:nvPr/>
        </p:nvSpPr>
        <p:spPr bwMode="auto">
          <a:xfrm>
            <a:off x="2139950" y="2324100"/>
            <a:ext cx="3524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Shar.</a:t>
            </a:r>
          </a:p>
        </p:txBody>
      </p:sp>
      <p:sp>
        <p:nvSpPr>
          <p:cNvPr id="1308705" name="Text Box 33"/>
          <p:cNvSpPr txBox="1">
            <a:spLocks noChangeArrowheads="1"/>
          </p:cNvSpPr>
          <p:nvPr/>
        </p:nvSpPr>
        <p:spPr bwMode="auto">
          <a:xfrm>
            <a:off x="2695575" y="2324100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A1</a:t>
            </a:r>
          </a:p>
        </p:txBody>
      </p:sp>
      <p:sp>
        <p:nvSpPr>
          <p:cNvPr id="1308706" name="Text Box 34"/>
          <p:cNvSpPr txBox="1">
            <a:spLocks noChangeArrowheads="1"/>
          </p:cNvSpPr>
          <p:nvPr/>
        </p:nvSpPr>
        <p:spPr bwMode="auto">
          <a:xfrm>
            <a:off x="3121025" y="2324100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10</a:t>
            </a:r>
          </a:p>
        </p:txBody>
      </p:sp>
      <p:sp>
        <p:nvSpPr>
          <p:cNvPr id="1308707" name="Text Box 35"/>
          <p:cNvSpPr txBox="1">
            <a:spLocks noChangeArrowheads="1"/>
          </p:cNvSpPr>
          <p:nvPr/>
        </p:nvSpPr>
        <p:spPr bwMode="auto">
          <a:xfrm>
            <a:off x="4935538" y="2319338"/>
            <a:ext cx="3032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Ftch</a:t>
            </a:r>
          </a:p>
        </p:txBody>
      </p:sp>
      <p:sp>
        <p:nvSpPr>
          <p:cNvPr id="1308708" name="Text Box 36"/>
          <p:cNvSpPr txBox="1">
            <a:spLocks noChangeArrowheads="1"/>
          </p:cNvSpPr>
          <p:nvPr/>
        </p:nvSpPr>
        <p:spPr bwMode="auto">
          <a:xfrm>
            <a:off x="5518150" y="2319338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P1</a:t>
            </a:r>
          </a:p>
        </p:txBody>
      </p:sp>
      <p:sp>
        <p:nvSpPr>
          <p:cNvPr id="1308709" name="Text Box 37"/>
          <p:cNvSpPr txBox="1">
            <a:spLocks noChangeArrowheads="1"/>
          </p:cNvSpPr>
          <p:nvPr/>
        </p:nvSpPr>
        <p:spPr bwMode="auto">
          <a:xfrm>
            <a:off x="5975350" y="2324100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A1</a:t>
            </a:r>
          </a:p>
        </p:txBody>
      </p:sp>
      <p:sp>
        <p:nvSpPr>
          <p:cNvPr id="1308710" name="Text Box 38"/>
          <p:cNvSpPr txBox="1">
            <a:spLocks noChangeArrowheads="1"/>
          </p:cNvSpPr>
          <p:nvPr/>
        </p:nvSpPr>
        <p:spPr bwMode="auto">
          <a:xfrm>
            <a:off x="6448425" y="2324100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10</a:t>
            </a:r>
          </a:p>
        </p:txBody>
      </p:sp>
      <p:sp>
        <p:nvSpPr>
          <p:cNvPr id="1308711" name="Text Box 39"/>
          <p:cNvSpPr txBox="1">
            <a:spLocks noChangeArrowheads="1"/>
          </p:cNvSpPr>
          <p:nvPr/>
        </p:nvSpPr>
        <p:spPr bwMode="auto">
          <a:xfrm>
            <a:off x="8547100" y="2324100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10</a:t>
            </a:r>
          </a:p>
        </p:txBody>
      </p:sp>
      <p:sp>
        <p:nvSpPr>
          <p:cNvPr id="1308712" name="Text Box 40"/>
          <p:cNvSpPr txBox="1">
            <a:spLocks noChangeArrowheads="1"/>
          </p:cNvSpPr>
          <p:nvPr/>
        </p:nvSpPr>
        <p:spPr bwMode="auto">
          <a:xfrm>
            <a:off x="3573463" y="2527300"/>
            <a:ext cx="3444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Shar.</a:t>
            </a:r>
          </a:p>
        </p:txBody>
      </p:sp>
      <p:sp>
        <p:nvSpPr>
          <p:cNvPr id="1308713" name="Text Box 41"/>
          <p:cNvSpPr txBox="1">
            <a:spLocks noChangeArrowheads="1"/>
          </p:cNvSpPr>
          <p:nvPr/>
        </p:nvSpPr>
        <p:spPr bwMode="auto">
          <a:xfrm>
            <a:off x="4086225" y="2527300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A1</a:t>
            </a:r>
          </a:p>
        </p:txBody>
      </p:sp>
      <p:sp>
        <p:nvSpPr>
          <p:cNvPr id="1308714" name="Text Box 42"/>
          <p:cNvSpPr txBox="1">
            <a:spLocks noChangeArrowheads="1"/>
          </p:cNvSpPr>
          <p:nvPr/>
        </p:nvSpPr>
        <p:spPr bwMode="auto">
          <a:xfrm>
            <a:off x="4543425" y="2527300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10</a:t>
            </a:r>
          </a:p>
        </p:txBody>
      </p:sp>
      <p:sp>
        <p:nvSpPr>
          <p:cNvPr id="1308715" name="Text Box 43"/>
          <p:cNvSpPr txBox="1">
            <a:spLocks noChangeArrowheads="1"/>
          </p:cNvSpPr>
          <p:nvPr/>
        </p:nvSpPr>
        <p:spPr bwMode="auto">
          <a:xfrm>
            <a:off x="4911725" y="2527300"/>
            <a:ext cx="3857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DaRp</a:t>
            </a:r>
          </a:p>
        </p:txBody>
      </p:sp>
      <p:sp>
        <p:nvSpPr>
          <p:cNvPr id="1308716" name="Text Box 44"/>
          <p:cNvSpPr txBox="1">
            <a:spLocks noChangeArrowheads="1"/>
          </p:cNvSpPr>
          <p:nvPr/>
        </p:nvSpPr>
        <p:spPr bwMode="auto">
          <a:xfrm>
            <a:off x="5518150" y="2527300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P2</a:t>
            </a:r>
          </a:p>
        </p:txBody>
      </p:sp>
      <p:sp>
        <p:nvSpPr>
          <p:cNvPr id="1308717" name="Text Box 45"/>
          <p:cNvSpPr txBox="1">
            <a:spLocks noChangeArrowheads="1"/>
          </p:cNvSpPr>
          <p:nvPr/>
        </p:nvSpPr>
        <p:spPr bwMode="auto">
          <a:xfrm>
            <a:off x="5975350" y="2527300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A1</a:t>
            </a:r>
          </a:p>
        </p:txBody>
      </p:sp>
      <p:sp>
        <p:nvSpPr>
          <p:cNvPr id="1308718" name="Text Box 46"/>
          <p:cNvSpPr txBox="1">
            <a:spLocks noChangeArrowheads="1"/>
          </p:cNvSpPr>
          <p:nvPr/>
        </p:nvSpPr>
        <p:spPr bwMode="auto">
          <a:xfrm>
            <a:off x="6448425" y="2527300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10</a:t>
            </a:r>
          </a:p>
        </p:txBody>
      </p:sp>
      <p:sp>
        <p:nvSpPr>
          <p:cNvPr id="1308719" name="Text Box 47"/>
          <p:cNvSpPr txBox="1">
            <a:spLocks noChangeArrowheads="1"/>
          </p:cNvSpPr>
          <p:nvPr/>
        </p:nvSpPr>
        <p:spPr bwMode="auto">
          <a:xfrm>
            <a:off x="6965950" y="2527300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A1</a:t>
            </a:r>
          </a:p>
        </p:txBody>
      </p:sp>
      <p:sp>
        <p:nvSpPr>
          <p:cNvPr id="1308720" name="Text Box 48"/>
          <p:cNvSpPr txBox="1">
            <a:spLocks noChangeArrowheads="1"/>
          </p:cNvSpPr>
          <p:nvPr/>
        </p:nvSpPr>
        <p:spPr bwMode="auto">
          <a:xfrm>
            <a:off x="7307263" y="2527300"/>
            <a:ext cx="3524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Shar.</a:t>
            </a:r>
          </a:p>
        </p:txBody>
      </p:sp>
      <p:sp>
        <p:nvSpPr>
          <p:cNvPr id="1308721" name="Text Box 49"/>
          <p:cNvSpPr txBox="1">
            <a:spLocks noChangeArrowheads="1"/>
          </p:cNvSpPr>
          <p:nvPr/>
        </p:nvSpPr>
        <p:spPr bwMode="auto">
          <a:xfrm>
            <a:off x="7772400" y="2527300"/>
            <a:ext cx="5397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{P1,P2}</a:t>
            </a:r>
          </a:p>
        </p:txBody>
      </p:sp>
      <p:sp>
        <p:nvSpPr>
          <p:cNvPr id="1308722" name="Text Box 50"/>
          <p:cNvSpPr txBox="1">
            <a:spLocks noChangeArrowheads="1"/>
          </p:cNvSpPr>
          <p:nvPr/>
        </p:nvSpPr>
        <p:spPr bwMode="auto">
          <a:xfrm>
            <a:off x="8537575" y="2573338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10</a:t>
            </a:r>
          </a:p>
        </p:txBody>
      </p:sp>
      <p:sp>
        <p:nvSpPr>
          <p:cNvPr id="1308723" name="Text Box 51"/>
          <p:cNvSpPr txBox="1">
            <a:spLocks noChangeArrowheads="1"/>
          </p:cNvSpPr>
          <p:nvPr/>
        </p:nvSpPr>
        <p:spPr bwMode="auto">
          <a:xfrm>
            <a:off x="8010525" y="2328863"/>
            <a:ext cx="184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3333CC"/>
                </a:solidFill>
              </a:rPr>
              <a:t>A1</a:t>
            </a:r>
          </a:p>
        </p:txBody>
      </p:sp>
      <p:sp>
        <p:nvSpPr>
          <p:cNvPr id="1308724" name="Text Box 52"/>
          <p:cNvSpPr txBox="1">
            <a:spLocks noChangeArrowheads="1"/>
          </p:cNvSpPr>
          <p:nvPr/>
        </p:nvSpPr>
        <p:spPr bwMode="auto">
          <a:xfrm>
            <a:off x="3581400" y="2755900"/>
            <a:ext cx="3444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Excl.</a:t>
            </a:r>
          </a:p>
        </p:txBody>
      </p:sp>
      <p:sp>
        <p:nvSpPr>
          <p:cNvPr id="1308725" name="Text Box 53"/>
          <p:cNvSpPr txBox="1">
            <a:spLocks noChangeArrowheads="1"/>
          </p:cNvSpPr>
          <p:nvPr/>
        </p:nvSpPr>
        <p:spPr bwMode="auto">
          <a:xfrm>
            <a:off x="4086225" y="2755900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A1</a:t>
            </a:r>
          </a:p>
        </p:txBody>
      </p:sp>
      <p:sp>
        <p:nvSpPr>
          <p:cNvPr id="1308726" name="Text Box 54"/>
          <p:cNvSpPr txBox="1">
            <a:spLocks noChangeArrowheads="1"/>
          </p:cNvSpPr>
          <p:nvPr/>
        </p:nvSpPr>
        <p:spPr bwMode="auto">
          <a:xfrm>
            <a:off x="4543425" y="2755900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20</a:t>
            </a:r>
          </a:p>
        </p:txBody>
      </p:sp>
      <p:sp>
        <p:nvSpPr>
          <p:cNvPr id="1308727" name="Text Box 55"/>
          <p:cNvSpPr txBox="1">
            <a:spLocks noChangeArrowheads="1"/>
          </p:cNvSpPr>
          <p:nvPr/>
        </p:nvSpPr>
        <p:spPr bwMode="auto">
          <a:xfrm>
            <a:off x="4908550" y="2779713"/>
            <a:ext cx="4032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WrMs</a:t>
            </a:r>
          </a:p>
        </p:txBody>
      </p:sp>
      <p:sp>
        <p:nvSpPr>
          <p:cNvPr id="1308728" name="Text Box 56"/>
          <p:cNvSpPr txBox="1">
            <a:spLocks noChangeArrowheads="1"/>
          </p:cNvSpPr>
          <p:nvPr/>
        </p:nvSpPr>
        <p:spPr bwMode="auto">
          <a:xfrm>
            <a:off x="5518150" y="2779713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P2</a:t>
            </a:r>
          </a:p>
        </p:txBody>
      </p:sp>
      <p:sp>
        <p:nvSpPr>
          <p:cNvPr id="1308729" name="Text Box 57"/>
          <p:cNvSpPr txBox="1">
            <a:spLocks noChangeArrowheads="1"/>
          </p:cNvSpPr>
          <p:nvPr/>
        </p:nvSpPr>
        <p:spPr bwMode="auto">
          <a:xfrm>
            <a:off x="5975350" y="2779713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A1</a:t>
            </a:r>
          </a:p>
        </p:txBody>
      </p:sp>
      <p:sp>
        <p:nvSpPr>
          <p:cNvPr id="1308730" name="Text Box 58"/>
          <p:cNvSpPr txBox="1">
            <a:spLocks noChangeArrowheads="1"/>
          </p:cNvSpPr>
          <p:nvPr/>
        </p:nvSpPr>
        <p:spPr bwMode="auto">
          <a:xfrm>
            <a:off x="8537575" y="2779713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10</a:t>
            </a:r>
          </a:p>
        </p:txBody>
      </p:sp>
      <p:sp>
        <p:nvSpPr>
          <p:cNvPr id="1308731" name="Text Box 59"/>
          <p:cNvSpPr txBox="1">
            <a:spLocks noChangeArrowheads="1"/>
          </p:cNvSpPr>
          <p:nvPr/>
        </p:nvSpPr>
        <p:spPr bwMode="auto">
          <a:xfrm>
            <a:off x="2178050" y="2984500"/>
            <a:ext cx="2524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Inv.</a:t>
            </a:r>
          </a:p>
        </p:txBody>
      </p:sp>
      <p:sp>
        <p:nvSpPr>
          <p:cNvPr id="1308732" name="Text Box 60"/>
          <p:cNvSpPr txBox="1">
            <a:spLocks noChangeArrowheads="1"/>
          </p:cNvSpPr>
          <p:nvPr/>
        </p:nvSpPr>
        <p:spPr bwMode="auto">
          <a:xfrm>
            <a:off x="4938713" y="2984500"/>
            <a:ext cx="3810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Inval.</a:t>
            </a:r>
          </a:p>
        </p:txBody>
      </p:sp>
      <p:sp>
        <p:nvSpPr>
          <p:cNvPr id="1308733" name="Text Box 61"/>
          <p:cNvSpPr txBox="1">
            <a:spLocks noChangeArrowheads="1"/>
          </p:cNvSpPr>
          <p:nvPr/>
        </p:nvSpPr>
        <p:spPr bwMode="auto">
          <a:xfrm>
            <a:off x="5518150" y="2984500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P1</a:t>
            </a:r>
          </a:p>
        </p:txBody>
      </p:sp>
      <p:sp>
        <p:nvSpPr>
          <p:cNvPr id="1308734" name="Text Box 62"/>
          <p:cNvSpPr txBox="1">
            <a:spLocks noChangeArrowheads="1"/>
          </p:cNvSpPr>
          <p:nvPr/>
        </p:nvSpPr>
        <p:spPr bwMode="auto">
          <a:xfrm>
            <a:off x="5975350" y="2984500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A1</a:t>
            </a:r>
          </a:p>
        </p:txBody>
      </p:sp>
      <p:sp>
        <p:nvSpPr>
          <p:cNvPr id="1308735" name="Text Box 63"/>
          <p:cNvSpPr txBox="1">
            <a:spLocks noChangeArrowheads="1"/>
          </p:cNvSpPr>
          <p:nvPr/>
        </p:nvSpPr>
        <p:spPr bwMode="auto">
          <a:xfrm>
            <a:off x="6965950" y="2984500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A1</a:t>
            </a:r>
          </a:p>
        </p:txBody>
      </p:sp>
      <p:sp>
        <p:nvSpPr>
          <p:cNvPr id="1308736" name="Text Box 64"/>
          <p:cNvSpPr txBox="1">
            <a:spLocks noChangeArrowheads="1"/>
          </p:cNvSpPr>
          <p:nvPr/>
        </p:nvSpPr>
        <p:spPr bwMode="auto">
          <a:xfrm>
            <a:off x="7327900" y="2984500"/>
            <a:ext cx="3349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Excl.</a:t>
            </a:r>
          </a:p>
        </p:txBody>
      </p:sp>
      <p:sp>
        <p:nvSpPr>
          <p:cNvPr id="1308737" name="Text Box 65"/>
          <p:cNvSpPr txBox="1">
            <a:spLocks noChangeArrowheads="1"/>
          </p:cNvSpPr>
          <p:nvPr/>
        </p:nvSpPr>
        <p:spPr bwMode="auto">
          <a:xfrm>
            <a:off x="7920038" y="2984500"/>
            <a:ext cx="3159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{P2}</a:t>
            </a:r>
          </a:p>
        </p:txBody>
      </p:sp>
      <p:sp>
        <p:nvSpPr>
          <p:cNvPr id="1308738" name="Text Box 66"/>
          <p:cNvSpPr txBox="1">
            <a:spLocks noChangeArrowheads="1"/>
          </p:cNvSpPr>
          <p:nvPr/>
        </p:nvSpPr>
        <p:spPr bwMode="auto">
          <a:xfrm>
            <a:off x="8537575" y="2984500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10</a:t>
            </a:r>
          </a:p>
        </p:txBody>
      </p:sp>
      <p:sp>
        <p:nvSpPr>
          <p:cNvPr id="1308739" name="Text Box 67"/>
          <p:cNvSpPr txBox="1">
            <a:spLocks noChangeArrowheads="1"/>
          </p:cNvSpPr>
          <p:nvPr/>
        </p:nvSpPr>
        <p:spPr bwMode="auto">
          <a:xfrm>
            <a:off x="4881563" y="3411538"/>
            <a:ext cx="37623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WrBk</a:t>
            </a:r>
          </a:p>
        </p:txBody>
      </p:sp>
      <p:sp>
        <p:nvSpPr>
          <p:cNvPr id="1308740" name="Text Box 68"/>
          <p:cNvSpPr txBox="1">
            <a:spLocks noChangeArrowheads="1"/>
          </p:cNvSpPr>
          <p:nvPr/>
        </p:nvSpPr>
        <p:spPr bwMode="auto">
          <a:xfrm>
            <a:off x="5518150" y="3411538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P2</a:t>
            </a:r>
          </a:p>
        </p:txBody>
      </p:sp>
      <p:sp>
        <p:nvSpPr>
          <p:cNvPr id="1308741" name="Text Box 69"/>
          <p:cNvSpPr txBox="1">
            <a:spLocks noChangeArrowheads="1"/>
          </p:cNvSpPr>
          <p:nvPr/>
        </p:nvSpPr>
        <p:spPr bwMode="auto">
          <a:xfrm>
            <a:off x="5975350" y="3411538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A1</a:t>
            </a:r>
          </a:p>
        </p:txBody>
      </p:sp>
      <p:sp>
        <p:nvSpPr>
          <p:cNvPr id="1308742" name="Text Box 70"/>
          <p:cNvSpPr txBox="1">
            <a:spLocks noChangeArrowheads="1"/>
          </p:cNvSpPr>
          <p:nvPr/>
        </p:nvSpPr>
        <p:spPr bwMode="auto">
          <a:xfrm>
            <a:off x="6448425" y="3411538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20</a:t>
            </a:r>
          </a:p>
        </p:txBody>
      </p:sp>
      <p:sp>
        <p:nvSpPr>
          <p:cNvPr id="1308743" name="Text Box 71"/>
          <p:cNvSpPr txBox="1">
            <a:spLocks noChangeArrowheads="1"/>
          </p:cNvSpPr>
          <p:nvPr/>
        </p:nvSpPr>
        <p:spPr bwMode="auto">
          <a:xfrm>
            <a:off x="6965950" y="3411538"/>
            <a:ext cx="184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A1</a:t>
            </a:r>
          </a:p>
        </p:txBody>
      </p:sp>
      <p:sp>
        <p:nvSpPr>
          <p:cNvPr id="1308744" name="Text Box 72"/>
          <p:cNvSpPr txBox="1">
            <a:spLocks noChangeArrowheads="1"/>
          </p:cNvSpPr>
          <p:nvPr/>
        </p:nvSpPr>
        <p:spPr bwMode="auto">
          <a:xfrm>
            <a:off x="7321550" y="3411538"/>
            <a:ext cx="3984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Unca.</a:t>
            </a:r>
          </a:p>
        </p:txBody>
      </p:sp>
      <p:sp>
        <p:nvSpPr>
          <p:cNvPr id="1308745" name="Text Box 73"/>
          <p:cNvSpPr txBox="1">
            <a:spLocks noChangeArrowheads="1"/>
          </p:cNvSpPr>
          <p:nvPr/>
        </p:nvSpPr>
        <p:spPr bwMode="auto">
          <a:xfrm>
            <a:off x="8005763" y="3411538"/>
            <a:ext cx="1317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{}</a:t>
            </a:r>
          </a:p>
        </p:txBody>
      </p:sp>
      <p:sp>
        <p:nvSpPr>
          <p:cNvPr id="1308746" name="Text Box 74"/>
          <p:cNvSpPr txBox="1">
            <a:spLocks noChangeArrowheads="1"/>
          </p:cNvSpPr>
          <p:nvPr/>
        </p:nvSpPr>
        <p:spPr bwMode="auto">
          <a:xfrm>
            <a:off x="8537575" y="3411538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20</a:t>
            </a:r>
          </a:p>
        </p:txBody>
      </p:sp>
      <p:sp>
        <p:nvSpPr>
          <p:cNvPr id="1308747" name="Text Box 75"/>
          <p:cNvSpPr txBox="1">
            <a:spLocks noChangeArrowheads="1"/>
          </p:cNvSpPr>
          <p:nvPr/>
        </p:nvSpPr>
        <p:spPr bwMode="auto">
          <a:xfrm>
            <a:off x="3581400" y="3640138"/>
            <a:ext cx="3444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Excl.</a:t>
            </a:r>
          </a:p>
        </p:txBody>
      </p:sp>
      <p:sp>
        <p:nvSpPr>
          <p:cNvPr id="1308748" name="Text Box 76"/>
          <p:cNvSpPr txBox="1">
            <a:spLocks noChangeArrowheads="1"/>
          </p:cNvSpPr>
          <p:nvPr/>
        </p:nvSpPr>
        <p:spPr bwMode="auto">
          <a:xfrm>
            <a:off x="4070350" y="3640138"/>
            <a:ext cx="184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A2</a:t>
            </a:r>
          </a:p>
        </p:txBody>
      </p:sp>
      <p:sp>
        <p:nvSpPr>
          <p:cNvPr id="1308749" name="Text Box 77"/>
          <p:cNvSpPr txBox="1">
            <a:spLocks noChangeArrowheads="1"/>
          </p:cNvSpPr>
          <p:nvPr/>
        </p:nvSpPr>
        <p:spPr bwMode="auto">
          <a:xfrm>
            <a:off x="4543425" y="3640138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40</a:t>
            </a:r>
          </a:p>
        </p:txBody>
      </p:sp>
      <p:sp>
        <p:nvSpPr>
          <p:cNvPr id="1308750" name="Text Box 78"/>
          <p:cNvSpPr txBox="1">
            <a:spLocks noChangeArrowheads="1"/>
          </p:cNvSpPr>
          <p:nvPr/>
        </p:nvSpPr>
        <p:spPr bwMode="auto">
          <a:xfrm>
            <a:off x="4899025" y="3640138"/>
            <a:ext cx="3857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DaRp</a:t>
            </a:r>
          </a:p>
        </p:txBody>
      </p:sp>
      <p:sp>
        <p:nvSpPr>
          <p:cNvPr id="1308751" name="Text Box 79"/>
          <p:cNvSpPr txBox="1">
            <a:spLocks noChangeArrowheads="1"/>
          </p:cNvSpPr>
          <p:nvPr/>
        </p:nvSpPr>
        <p:spPr bwMode="auto">
          <a:xfrm>
            <a:off x="5518150" y="3640138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P2</a:t>
            </a:r>
          </a:p>
        </p:txBody>
      </p:sp>
      <p:sp>
        <p:nvSpPr>
          <p:cNvPr id="1308752" name="Text Box 80"/>
          <p:cNvSpPr txBox="1">
            <a:spLocks noChangeArrowheads="1"/>
          </p:cNvSpPr>
          <p:nvPr/>
        </p:nvSpPr>
        <p:spPr bwMode="auto">
          <a:xfrm>
            <a:off x="5975350" y="3640138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A2</a:t>
            </a:r>
          </a:p>
        </p:txBody>
      </p:sp>
      <p:sp>
        <p:nvSpPr>
          <p:cNvPr id="1308753" name="Text Box 81"/>
          <p:cNvSpPr txBox="1">
            <a:spLocks noChangeArrowheads="1"/>
          </p:cNvSpPr>
          <p:nvPr/>
        </p:nvSpPr>
        <p:spPr bwMode="auto">
          <a:xfrm>
            <a:off x="6497638" y="3640138"/>
            <a:ext cx="825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0</a:t>
            </a:r>
          </a:p>
        </p:txBody>
      </p:sp>
      <p:sp>
        <p:nvSpPr>
          <p:cNvPr id="1308754" name="Text Box 82"/>
          <p:cNvSpPr txBox="1">
            <a:spLocks noChangeArrowheads="1"/>
          </p:cNvSpPr>
          <p:nvPr/>
        </p:nvSpPr>
        <p:spPr bwMode="auto">
          <a:xfrm>
            <a:off x="6965950" y="3640138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A2</a:t>
            </a:r>
          </a:p>
        </p:txBody>
      </p:sp>
      <p:sp>
        <p:nvSpPr>
          <p:cNvPr id="1308755" name="Text Box 83"/>
          <p:cNvSpPr txBox="1">
            <a:spLocks noChangeArrowheads="1"/>
          </p:cNvSpPr>
          <p:nvPr/>
        </p:nvSpPr>
        <p:spPr bwMode="auto">
          <a:xfrm>
            <a:off x="7339013" y="3670300"/>
            <a:ext cx="3444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Excl.</a:t>
            </a:r>
          </a:p>
        </p:txBody>
      </p:sp>
      <p:sp>
        <p:nvSpPr>
          <p:cNvPr id="1308756" name="Text Box 84"/>
          <p:cNvSpPr txBox="1">
            <a:spLocks noChangeArrowheads="1"/>
          </p:cNvSpPr>
          <p:nvPr/>
        </p:nvSpPr>
        <p:spPr bwMode="auto">
          <a:xfrm>
            <a:off x="7920038" y="3640138"/>
            <a:ext cx="3333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{P2}</a:t>
            </a:r>
          </a:p>
        </p:txBody>
      </p:sp>
      <p:sp>
        <p:nvSpPr>
          <p:cNvPr id="1308757" name="Text Box 85"/>
          <p:cNvSpPr txBox="1">
            <a:spLocks noChangeArrowheads="1"/>
          </p:cNvSpPr>
          <p:nvPr/>
        </p:nvSpPr>
        <p:spPr bwMode="auto">
          <a:xfrm>
            <a:off x="8596313" y="3670300"/>
            <a:ext cx="825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0</a:t>
            </a:r>
          </a:p>
        </p:txBody>
      </p:sp>
      <p:sp>
        <p:nvSpPr>
          <p:cNvPr id="1308758" name="Text Box 86"/>
          <p:cNvSpPr txBox="1">
            <a:spLocks noChangeArrowheads="1"/>
          </p:cNvSpPr>
          <p:nvPr/>
        </p:nvSpPr>
        <p:spPr bwMode="auto">
          <a:xfrm>
            <a:off x="4883150" y="3182938"/>
            <a:ext cx="4032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WrMs</a:t>
            </a:r>
          </a:p>
        </p:txBody>
      </p:sp>
      <p:sp>
        <p:nvSpPr>
          <p:cNvPr id="1308759" name="Text Box 87"/>
          <p:cNvSpPr txBox="1">
            <a:spLocks noChangeArrowheads="1"/>
          </p:cNvSpPr>
          <p:nvPr/>
        </p:nvSpPr>
        <p:spPr bwMode="auto">
          <a:xfrm>
            <a:off x="5518150" y="3213100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P2</a:t>
            </a:r>
          </a:p>
        </p:txBody>
      </p:sp>
      <p:sp>
        <p:nvSpPr>
          <p:cNvPr id="1308760" name="Text Box 88"/>
          <p:cNvSpPr txBox="1">
            <a:spLocks noChangeArrowheads="1"/>
          </p:cNvSpPr>
          <p:nvPr/>
        </p:nvSpPr>
        <p:spPr bwMode="auto">
          <a:xfrm>
            <a:off x="5975350" y="3213100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A2</a:t>
            </a:r>
          </a:p>
        </p:txBody>
      </p:sp>
      <p:sp>
        <p:nvSpPr>
          <p:cNvPr id="1308761" name="Text Box 89"/>
          <p:cNvSpPr txBox="1">
            <a:spLocks noChangeArrowheads="1"/>
          </p:cNvSpPr>
          <p:nvPr/>
        </p:nvSpPr>
        <p:spPr bwMode="auto">
          <a:xfrm>
            <a:off x="6938963" y="3182938"/>
            <a:ext cx="184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A2</a:t>
            </a:r>
          </a:p>
        </p:txBody>
      </p:sp>
      <p:sp>
        <p:nvSpPr>
          <p:cNvPr id="1308762" name="Text Box 90"/>
          <p:cNvSpPr txBox="1">
            <a:spLocks noChangeArrowheads="1"/>
          </p:cNvSpPr>
          <p:nvPr/>
        </p:nvSpPr>
        <p:spPr bwMode="auto">
          <a:xfrm>
            <a:off x="7315200" y="3182938"/>
            <a:ext cx="3349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Excl.</a:t>
            </a:r>
          </a:p>
        </p:txBody>
      </p:sp>
      <p:sp>
        <p:nvSpPr>
          <p:cNvPr id="1308763" name="Text Box 91"/>
          <p:cNvSpPr txBox="1">
            <a:spLocks noChangeArrowheads="1"/>
          </p:cNvSpPr>
          <p:nvPr/>
        </p:nvSpPr>
        <p:spPr bwMode="auto">
          <a:xfrm>
            <a:off x="7920038" y="3182938"/>
            <a:ext cx="3159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{P2}</a:t>
            </a:r>
          </a:p>
        </p:txBody>
      </p:sp>
      <p:sp>
        <p:nvSpPr>
          <p:cNvPr id="1308764" name="Text Box 92"/>
          <p:cNvSpPr txBox="1">
            <a:spLocks noChangeArrowheads="1"/>
          </p:cNvSpPr>
          <p:nvPr/>
        </p:nvSpPr>
        <p:spPr bwMode="auto">
          <a:xfrm>
            <a:off x="8596313" y="3213100"/>
            <a:ext cx="825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0</a:t>
            </a:r>
          </a:p>
        </p:txBody>
      </p:sp>
      <p:sp>
        <p:nvSpPr>
          <p:cNvPr id="1308765" name="Text Box 93"/>
          <p:cNvSpPr txBox="1">
            <a:spLocks noChangeArrowheads="1"/>
          </p:cNvSpPr>
          <p:nvPr/>
        </p:nvSpPr>
        <p:spPr bwMode="auto">
          <a:xfrm>
            <a:off x="103188" y="4343400"/>
            <a:ext cx="21431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  <a:tab pos="1828800" algn="l"/>
              </a:tabLst>
            </a:pPr>
            <a:r>
              <a:rPr lang="en-US" sz="1800">
                <a:solidFill>
                  <a:srgbClr val="3333CC"/>
                </a:solidFill>
              </a:rPr>
              <a:t>Assumes memory blocks A1 and A2 map to same cache block</a:t>
            </a:r>
          </a:p>
        </p:txBody>
      </p:sp>
      <p:pic>
        <p:nvPicPr>
          <p:cNvPr id="1308769" name="Picture 9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8238" y="3886200"/>
            <a:ext cx="2678112" cy="29098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pic>
        <p:nvPicPr>
          <p:cNvPr id="1308770" name="Picture 9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83013" y="4259263"/>
            <a:ext cx="2541587" cy="24463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017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4500" y="1028700"/>
            <a:ext cx="7742238" cy="3292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330183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Interconnection Networks</a:t>
            </a:r>
          </a:p>
        </p:txBody>
      </p:sp>
      <p:sp>
        <p:nvSpPr>
          <p:cNvPr id="1330185" name="Rectangle 9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4321175"/>
            <a:ext cx="4191000" cy="22320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Local area network (LAN)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Hundreds of computers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A few kilometers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Many-to-one (clients-server)</a:t>
            </a:r>
          </a:p>
          <a:p>
            <a:pPr>
              <a:lnSpc>
                <a:spcPct val="90000"/>
              </a:lnSpc>
            </a:pPr>
            <a:r>
              <a:rPr lang="en-US" sz="2400"/>
              <a:t>Wide area network (WAN)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Thousands of computers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Thousands of kilometers</a:t>
            </a:r>
          </a:p>
        </p:txBody>
      </p:sp>
      <p:sp>
        <p:nvSpPr>
          <p:cNvPr id="1330186" name="Rectangle 10"/>
          <p:cNvSpPr>
            <a:spLocks noChangeArrowheads="1"/>
          </p:cNvSpPr>
          <p:nvPr/>
        </p:nvSpPr>
        <p:spPr bwMode="auto">
          <a:xfrm>
            <a:off x="381000" y="4321175"/>
            <a:ext cx="4191000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FontTx/>
              <a:buChar char="•"/>
            </a:pPr>
            <a:r>
              <a:rPr lang="en-US">
                <a:latin typeface="Arial" charset="0"/>
              </a:rPr>
              <a:t>Massively processor networks (MPP)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FontTx/>
              <a:buChar char="–"/>
            </a:pPr>
            <a:r>
              <a:rPr lang="en-US" sz="2000">
                <a:latin typeface="Arial" charset="0"/>
                <a:ea typeface="ヒラギノ角ゴ Pro W3" charset="-128"/>
              </a:rPr>
              <a:t>Thousands of nodes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FontTx/>
              <a:buChar char="–"/>
            </a:pPr>
            <a:r>
              <a:rPr lang="en-US" sz="2000">
                <a:latin typeface="Arial" charset="0"/>
                <a:ea typeface="ヒラギノ角ゴ Pro W3" charset="-128"/>
              </a:rPr>
              <a:t>Short distance (&lt;~25m)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FontTx/>
              <a:buChar char="–"/>
            </a:pPr>
            <a:r>
              <a:rPr lang="en-US" sz="2000">
                <a:latin typeface="Arial" charset="0"/>
                <a:ea typeface="ヒラギノ角ゴ Pro W3" charset="-128"/>
              </a:rPr>
              <a:t>Traffic among nodes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20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1027113"/>
            <a:ext cx="7148513" cy="20050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33120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ABCs of Networks</a:t>
            </a:r>
          </a:p>
        </p:txBody>
      </p:sp>
      <p:sp>
        <p:nvSpPr>
          <p:cNvPr id="1331209" name="Rectangle 9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3276600"/>
            <a:ext cx="7924800" cy="25527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Rules for communication are called the “</a:t>
            </a:r>
            <a:r>
              <a:rPr lang="en-US" sz="2400" dirty="0">
                <a:solidFill>
                  <a:schemeClr val="accent2"/>
                </a:solidFill>
              </a:rPr>
              <a:t>protocol</a:t>
            </a:r>
            <a:r>
              <a:rPr lang="en-US" sz="2400" dirty="0"/>
              <a:t>”, message header and data called a </a:t>
            </a:r>
            <a:r>
              <a:rPr lang="en-US" sz="2400" dirty="0">
                <a:solidFill>
                  <a:schemeClr val="accent2"/>
                </a:solidFill>
              </a:rPr>
              <a:t>"packet"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What if more than 2 computers want to communicate?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Need computer “</a:t>
            </a:r>
            <a:r>
              <a:rPr lang="en-US" sz="1800" dirty="0">
                <a:solidFill>
                  <a:schemeClr val="accent2"/>
                </a:solidFill>
              </a:rPr>
              <a:t>address field</a:t>
            </a:r>
            <a:r>
              <a:rPr lang="en-US" sz="1800" dirty="0"/>
              <a:t>” (destination) in packet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What if packet is garbled in transit?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Add “</a:t>
            </a:r>
            <a:r>
              <a:rPr lang="en-US" sz="1800" dirty="0">
                <a:solidFill>
                  <a:schemeClr val="accent2"/>
                </a:solidFill>
              </a:rPr>
              <a:t>error detection field</a:t>
            </a:r>
            <a:r>
              <a:rPr lang="en-US" sz="1800" dirty="0"/>
              <a:t>” in packet (e.g., CRC)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What if packet is lost?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Time-out, retransmit; ACK &amp; NACK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What if multiple processes/machine?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Queue per process to provide protection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227" name="Text Box 3"/>
          <p:cNvSpPr txBox="1">
            <a:spLocks noChangeArrowheads="1"/>
          </p:cNvSpPr>
          <p:nvPr/>
        </p:nvSpPr>
        <p:spPr bwMode="auto">
          <a:xfrm>
            <a:off x="565150" y="1241425"/>
            <a:ext cx="6858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</a:tabLst>
            </a:pPr>
            <a:r>
              <a:rPr lang="en-US" sz="1800" b="1"/>
              <a:t>Sender</a:t>
            </a:r>
          </a:p>
        </p:txBody>
      </p:sp>
      <p:sp>
        <p:nvSpPr>
          <p:cNvPr id="1332228" name="Text Box 4"/>
          <p:cNvSpPr txBox="1">
            <a:spLocks noChangeArrowheads="1"/>
          </p:cNvSpPr>
          <p:nvPr/>
        </p:nvSpPr>
        <p:spPr bwMode="auto">
          <a:xfrm>
            <a:off x="469900" y="3127375"/>
            <a:ext cx="8509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</a:tabLst>
            </a:pPr>
            <a:r>
              <a:rPr lang="en-US" sz="1800" b="1"/>
              <a:t>Receiver</a:t>
            </a:r>
          </a:p>
        </p:txBody>
      </p:sp>
      <p:sp>
        <p:nvSpPr>
          <p:cNvPr id="1332229" name="Line 5"/>
          <p:cNvSpPr>
            <a:spLocks noChangeShapeType="1"/>
          </p:cNvSpPr>
          <p:nvPr/>
        </p:nvSpPr>
        <p:spPr bwMode="auto">
          <a:xfrm>
            <a:off x="1651000" y="971550"/>
            <a:ext cx="12700" cy="36766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809750" y="990600"/>
            <a:ext cx="3238500" cy="558800"/>
            <a:chOff x="997" y="411"/>
            <a:chExt cx="2040" cy="352"/>
          </a:xfrm>
        </p:grpSpPr>
        <p:sp>
          <p:nvSpPr>
            <p:cNvPr id="1332231" name="Text Box 7"/>
            <p:cNvSpPr txBox="1">
              <a:spLocks noChangeArrowheads="1"/>
            </p:cNvSpPr>
            <p:nvPr/>
          </p:nvSpPr>
          <p:spPr bwMode="auto">
            <a:xfrm>
              <a:off x="997" y="411"/>
              <a:ext cx="608" cy="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>
                <a:lnSpc>
                  <a:spcPts val="2200"/>
                </a:lnSpc>
                <a:tabLst>
                  <a:tab pos="0" algn="l"/>
                  <a:tab pos="914400" algn="l"/>
                </a:tabLst>
              </a:pPr>
              <a:r>
                <a:rPr lang="en-US" sz="1800" b="1">
                  <a:solidFill>
                    <a:srgbClr val="008080"/>
                  </a:solidFill>
                </a:rPr>
                <a:t>Sender</a:t>
              </a:r>
            </a:p>
            <a:p>
              <a:pPr eaLnBrk="1" hangingPunct="1">
                <a:lnSpc>
                  <a:spcPts val="2200"/>
                </a:lnSpc>
                <a:tabLst>
                  <a:tab pos="0" algn="l"/>
                  <a:tab pos="914400" algn="l"/>
                </a:tabLst>
              </a:pPr>
              <a:r>
                <a:rPr lang="en-US" sz="1800" b="1">
                  <a:solidFill>
                    <a:srgbClr val="008080"/>
                  </a:solidFill>
                </a:rPr>
                <a:t>Overhead</a:t>
              </a:r>
            </a:p>
          </p:txBody>
        </p:sp>
        <p:sp>
          <p:nvSpPr>
            <p:cNvPr id="1332232" name="Text Box 8"/>
            <p:cNvSpPr txBox="1">
              <a:spLocks noChangeArrowheads="1"/>
            </p:cNvSpPr>
            <p:nvPr/>
          </p:nvSpPr>
          <p:spPr bwMode="auto">
            <a:xfrm>
              <a:off x="1897" y="411"/>
              <a:ext cx="1140" cy="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>
                <a:lnSpc>
                  <a:spcPts val="2200"/>
                </a:lnSpc>
                <a:tabLst>
                  <a:tab pos="0" algn="l"/>
                  <a:tab pos="914400" algn="l"/>
                  <a:tab pos="1828800" algn="l"/>
                </a:tabLst>
              </a:pPr>
              <a:r>
                <a:rPr lang="en-US" sz="1800" b="1">
                  <a:solidFill>
                    <a:srgbClr val="3333CC"/>
                  </a:solidFill>
                </a:rPr>
                <a:t>Transmission time</a:t>
              </a:r>
            </a:p>
            <a:p>
              <a:pPr eaLnBrk="1" hangingPunct="1">
                <a:lnSpc>
                  <a:spcPts val="2200"/>
                </a:lnSpc>
                <a:tabLst>
                  <a:tab pos="0" algn="l"/>
                  <a:tab pos="914400" algn="l"/>
                  <a:tab pos="1828800" algn="l"/>
                </a:tabLst>
              </a:pPr>
              <a:r>
                <a:rPr lang="en-US" sz="1800" b="1">
                  <a:solidFill>
                    <a:srgbClr val="3333CC"/>
                  </a:solidFill>
                </a:rPr>
                <a:t>(size ÷ bandwidth)</a:t>
              </a:r>
            </a:p>
          </p:txBody>
        </p:sp>
      </p:grpSp>
      <p:sp>
        <p:nvSpPr>
          <p:cNvPr id="1332233" name="Text Box 9"/>
          <p:cNvSpPr txBox="1">
            <a:spLocks noChangeArrowheads="1"/>
          </p:cNvSpPr>
          <p:nvPr/>
        </p:nvSpPr>
        <p:spPr bwMode="auto">
          <a:xfrm>
            <a:off x="4133850" y="2717800"/>
            <a:ext cx="180975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  <a:tab pos="1828800" algn="l"/>
              </a:tabLst>
            </a:pPr>
            <a:r>
              <a:rPr lang="en-US" sz="1800" b="1">
                <a:solidFill>
                  <a:srgbClr val="3333CC"/>
                </a:solidFill>
              </a:rPr>
              <a:t>Transmission time</a:t>
            </a:r>
          </a:p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  <a:tab pos="1828800" algn="l"/>
              </a:tabLst>
            </a:pPr>
            <a:r>
              <a:rPr lang="en-US" sz="1800" b="1">
                <a:solidFill>
                  <a:srgbClr val="3333CC"/>
                </a:solidFill>
              </a:rPr>
              <a:t>(size ÷ bandwidth)</a:t>
            </a:r>
          </a:p>
        </p:txBody>
      </p:sp>
      <p:sp>
        <p:nvSpPr>
          <p:cNvPr id="1332234" name="Text Box 10"/>
          <p:cNvSpPr txBox="1">
            <a:spLocks noChangeArrowheads="1"/>
          </p:cNvSpPr>
          <p:nvPr/>
        </p:nvSpPr>
        <p:spPr bwMode="auto">
          <a:xfrm>
            <a:off x="2965450" y="1828800"/>
            <a:ext cx="75565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</a:tabLst>
            </a:pPr>
            <a:r>
              <a:rPr lang="en-US" sz="1800" b="1">
                <a:solidFill>
                  <a:srgbClr val="FD9A02"/>
                </a:solidFill>
              </a:rPr>
              <a:t>Time of</a:t>
            </a:r>
          </a:p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</a:tabLst>
            </a:pPr>
            <a:r>
              <a:rPr lang="en-US" sz="1800" b="1">
                <a:solidFill>
                  <a:srgbClr val="FD9A02"/>
                </a:solidFill>
              </a:rPr>
              <a:t>Flight</a:t>
            </a:r>
          </a:p>
        </p:txBody>
      </p:sp>
      <p:sp>
        <p:nvSpPr>
          <p:cNvPr id="1332235" name="Text Box 11"/>
          <p:cNvSpPr txBox="1">
            <a:spLocks noChangeArrowheads="1"/>
          </p:cNvSpPr>
          <p:nvPr/>
        </p:nvSpPr>
        <p:spPr bwMode="auto">
          <a:xfrm>
            <a:off x="6572250" y="2717800"/>
            <a:ext cx="96520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</a:tabLst>
            </a:pPr>
            <a:r>
              <a:rPr lang="en-US" sz="1800" b="1">
                <a:solidFill>
                  <a:srgbClr val="F959B6"/>
                </a:solidFill>
              </a:rPr>
              <a:t>Receiver</a:t>
            </a:r>
          </a:p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</a:tabLst>
            </a:pPr>
            <a:r>
              <a:rPr lang="en-US" sz="1800" b="1">
                <a:solidFill>
                  <a:srgbClr val="F959B6"/>
                </a:solidFill>
              </a:rPr>
              <a:t>Overhead</a:t>
            </a:r>
          </a:p>
        </p:txBody>
      </p:sp>
      <p:sp>
        <p:nvSpPr>
          <p:cNvPr id="1332236" name="Text Box 12"/>
          <p:cNvSpPr txBox="1">
            <a:spLocks noChangeArrowheads="1"/>
          </p:cNvSpPr>
          <p:nvPr/>
        </p:nvSpPr>
        <p:spPr bwMode="auto">
          <a:xfrm>
            <a:off x="3632200" y="3584575"/>
            <a:ext cx="184785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  <a:tab pos="1828800" algn="l"/>
              </a:tabLst>
            </a:pPr>
            <a:r>
              <a:rPr lang="en-US" sz="1800" b="1"/>
              <a:t>Transport Latency</a:t>
            </a:r>
          </a:p>
        </p:txBody>
      </p:sp>
      <p:sp>
        <p:nvSpPr>
          <p:cNvPr id="1332237" name="Line 13"/>
          <p:cNvSpPr>
            <a:spLocks noChangeShapeType="1"/>
          </p:cNvSpPr>
          <p:nvPr/>
        </p:nvSpPr>
        <p:spPr bwMode="auto">
          <a:xfrm>
            <a:off x="1695450" y="1619250"/>
            <a:ext cx="1295400" cy="12700"/>
          </a:xfrm>
          <a:prstGeom prst="line">
            <a:avLst/>
          </a:prstGeom>
          <a:noFill/>
          <a:ln w="25400">
            <a:solidFill>
              <a:srgbClr val="008080"/>
            </a:solidFill>
            <a:round/>
            <a:headEnd type="triangl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2238" name="Line 14"/>
          <p:cNvSpPr>
            <a:spLocks noChangeShapeType="1"/>
          </p:cNvSpPr>
          <p:nvPr/>
        </p:nvSpPr>
        <p:spPr bwMode="auto">
          <a:xfrm>
            <a:off x="2971800" y="1619250"/>
            <a:ext cx="2438400" cy="12700"/>
          </a:xfrm>
          <a:prstGeom prst="line">
            <a:avLst/>
          </a:prstGeom>
          <a:noFill/>
          <a:ln w="25400">
            <a:solidFill>
              <a:srgbClr val="3333CC"/>
            </a:solidFill>
            <a:round/>
            <a:headEnd type="triangl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2240" name="Line 16"/>
          <p:cNvSpPr>
            <a:spLocks noChangeShapeType="1"/>
          </p:cNvSpPr>
          <p:nvPr/>
        </p:nvSpPr>
        <p:spPr bwMode="auto">
          <a:xfrm>
            <a:off x="3981450" y="3308350"/>
            <a:ext cx="2438400" cy="12700"/>
          </a:xfrm>
          <a:prstGeom prst="line">
            <a:avLst/>
          </a:prstGeom>
          <a:noFill/>
          <a:ln w="25400">
            <a:solidFill>
              <a:srgbClr val="3333CC"/>
            </a:solidFill>
            <a:round/>
            <a:headEnd type="triangl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2241" name="Line 17"/>
          <p:cNvSpPr>
            <a:spLocks noChangeShapeType="1"/>
          </p:cNvSpPr>
          <p:nvPr/>
        </p:nvSpPr>
        <p:spPr bwMode="auto">
          <a:xfrm>
            <a:off x="6438900" y="3308350"/>
            <a:ext cx="1581150" cy="12700"/>
          </a:xfrm>
          <a:prstGeom prst="line">
            <a:avLst/>
          </a:prstGeom>
          <a:noFill/>
          <a:ln w="25400">
            <a:solidFill>
              <a:srgbClr val="F959B6"/>
            </a:solidFill>
            <a:round/>
            <a:headEnd type="triangl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2242" name="Line 18"/>
          <p:cNvSpPr>
            <a:spLocks noChangeShapeType="1"/>
          </p:cNvSpPr>
          <p:nvPr/>
        </p:nvSpPr>
        <p:spPr bwMode="auto">
          <a:xfrm>
            <a:off x="3124200" y="4013200"/>
            <a:ext cx="3314700" cy="127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2243" name="Line 19"/>
          <p:cNvSpPr>
            <a:spLocks noChangeShapeType="1"/>
          </p:cNvSpPr>
          <p:nvPr/>
        </p:nvSpPr>
        <p:spPr bwMode="auto">
          <a:xfrm>
            <a:off x="8032750" y="971550"/>
            <a:ext cx="12700" cy="36766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2244" name="Line 20"/>
          <p:cNvSpPr>
            <a:spLocks noChangeShapeType="1"/>
          </p:cNvSpPr>
          <p:nvPr/>
        </p:nvSpPr>
        <p:spPr bwMode="auto">
          <a:xfrm>
            <a:off x="1695450" y="4546600"/>
            <a:ext cx="6305550" cy="12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2245" name="Text Box 21"/>
          <p:cNvSpPr txBox="1">
            <a:spLocks noChangeArrowheads="1"/>
          </p:cNvSpPr>
          <p:nvPr/>
        </p:nvSpPr>
        <p:spPr bwMode="auto">
          <a:xfrm>
            <a:off x="4070350" y="4270375"/>
            <a:ext cx="136525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</a:tabLst>
            </a:pPr>
            <a:r>
              <a:rPr lang="en-US" sz="1800" b="1"/>
              <a:t>Total Latency</a:t>
            </a:r>
          </a:p>
        </p:txBody>
      </p:sp>
      <p:sp>
        <p:nvSpPr>
          <p:cNvPr id="1332246" name="Text Box 22"/>
          <p:cNvSpPr txBox="1">
            <a:spLocks noChangeArrowheads="1"/>
          </p:cNvSpPr>
          <p:nvPr/>
        </p:nvSpPr>
        <p:spPr bwMode="auto">
          <a:xfrm>
            <a:off x="1727200" y="1727200"/>
            <a:ext cx="124460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</a:tabLst>
            </a:pPr>
            <a:r>
              <a:rPr lang="en-US" sz="1800"/>
              <a:t>(processor</a:t>
            </a:r>
          </a:p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</a:tabLst>
            </a:pPr>
            <a:r>
              <a:rPr lang="en-US" sz="1800"/>
              <a:t>busy)</a:t>
            </a:r>
          </a:p>
        </p:txBody>
      </p:sp>
      <p:sp>
        <p:nvSpPr>
          <p:cNvPr id="1332247" name="Text Box 23"/>
          <p:cNvSpPr txBox="1">
            <a:spLocks noChangeArrowheads="1"/>
          </p:cNvSpPr>
          <p:nvPr/>
        </p:nvSpPr>
        <p:spPr bwMode="auto">
          <a:xfrm>
            <a:off x="6629400" y="3451225"/>
            <a:ext cx="95250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</a:tabLst>
            </a:pPr>
            <a:r>
              <a:rPr lang="en-US" sz="1800"/>
              <a:t>(processor</a:t>
            </a:r>
          </a:p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</a:tabLst>
            </a:pPr>
            <a:r>
              <a:rPr lang="en-US" sz="1800"/>
              <a:t>busy)</a:t>
            </a:r>
          </a:p>
        </p:txBody>
      </p:sp>
      <p:sp>
        <p:nvSpPr>
          <p:cNvPr id="1332248" name="Line 24"/>
          <p:cNvSpPr>
            <a:spLocks noChangeShapeType="1"/>
          </p:cNvSpPr>
          <p:nvPr/>
        </p:nvSpPr>
        <p:spPr bwMode="auto">
          <a:xfrm>
            <a:off x="514350" y="2546350"/>
            <a:ext cx="8248650" cy="127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332249" name="Picture 2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14850" y="3606800"/>
            <a:ext cx="112713" cy="2143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332250" name="Freeform 26"/>
          <p:cNvSpPr>
            <a:spLocks/>
          </p:cNvSpPr>
          <p:nvPr/>
        </p:nvSpPr>
        <p:spPr bwMode="auto">
          <a:xfrm>
            <a:off x="1912938" y="3224213"/>
            <a:ext cx="9144000" cy="127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0" y="0"/>
              </a:cxn>
              <a:cxn ang="0">
                <a:pos x="10000" y="10000"/>
              </a:cxn>
              <a:cxn ang="0">
                <a:pos x="0" y="10000"/>
              </a:cxn>
              <a:cxn ang="0">
                <a:pos x="0" y="0"/>
              </a:cxn>
            </a:cxnLst>
            <a:rect l="0" t="0" r="r" b="b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lose/>
                <a:moveTo>
                  <a:pt x="0" y="0"/>
                </a:moveTo>
              </a:path>
            </a:pathLst>
          </a:custGeom>
          <a:noFill/>
          <a:ln w="9525">
            <a:noFill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2258" name="Rectangle 3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Performance Metrics</a:t>
            </a:r>
          </a:p>
        </p:txBody>
      </p:sp>
      <p:sp>
        <p:nvSpPr>
          <p:cNvPr id="1332260" name="Rectangle 36"/>
          <p:cNvSpPr>
            <a:spLocks noGrp="1" noChangeArrowheads="1"/>
          </p:cNvSpPr>
          <p:nvPr>
            <p:ph type="body" sz="half" idx="2"/>
          </p:nvPr>
        </p:nvSpPr>
        <p:spPr>
          <a:xfrm>
            <a:off x="469900" y="5410200"/>
            <a:ext cx="7924800" cy="1447800"/>
          </a:xfrm>
        </p:spPr>
        <p:txBody>
          <a:bodyPr/>
          <a:lstStyle/>
          <a:p>
            <a:r>
              <a:rPr lang="en-US" sz="2000"/>
              <a:t>Bandwidth: maximum rate of propagating information</a:t>
            </a:r>
          </a:p>
          <a:p>
            <a:r>
              <a:rPr lang="en-US" sz="2000"/>
              <a:t>Time of flight: time for 1st bit to reach destination</a:t>
            </a:r>
          </a:p>
          <a:p>
            <a:r>
              <a:rPr lang="en-US" sz="2000"/>
              <a:t>Overhead: software &amp; hardware time for encoding/decoding, interrupt handling, etc.</a:t>
            </a:r>
            <a:endParaRPr lang="en-US" sz="2400"/>
          </a:p>
        </p:txBody>
      </p:sp>
      <p:graphicFrame>
        <p:nvGraphicFramePr>
          <p:cNvPr id="1332261" name="Object 37"/>
          <p:cNvGraphicFramePr>
            <a:graphicFrameLocks noChangeAspect="1"/>
          </p:cNvGraphicFramePr>
          <p:nvPr/>
        </p:nvGraphicFramePr>
        <p:xfrm>
          <a:off x="247650" y="4762500"/>
          <a:ext cx="8650288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557" name="Equation" r:id="rId5" imgW="8648700" imgH="571500" progId="Equation.3">
                  <p:embed/>
                </p:oleObj>
              </mc:Choice>
              <mc:Fallback>
                <p:oleObj name="Equation" r:id="rId5" imgW="8648700" imgH="5715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650" y="4762500"/>
                        <a:ext cx="8650288" cy="571500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  <a:ln>
                        <a:noFill/>
                      </a:ln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262" name="Text Box 38"/>
          <p:cNvSpPr txBox="1">
            <a:spLocks noChangeArrowheads="1"/>
          </p:cNvSpPr>
          <p:nvPr/>
        </p:nvSpPr>
        <p:spPr bwMode="auto">
          <a:xfrm>
            <a:off x="5384800" y="1828800"/>
            <a:ext cx="75565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</a:tabLst>
            </a:pPr>
            <a:r>
              <a:rPr lang="en-US" sz="1800" b="1">
                <a:solidFill>
                  <a:srgbClr val="FD9A02"/>
                </a:solidFill>
              </a:rPr>
              <a:t>Time of</a:t>
            </a:r>
          </a:p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</a:tabLst>
            </a:pPr>
            <a:r>
              <a:rPr lang="en-US" sz="1800" b="1">
                <a:solidFill>
                  <a:srgbClr val="FD9A02"/>
                </a:solidFill>
              </a:rPr>
              <a:t>Flight</a:t>
            </a:r>
          </a:p>
        </p:txBody>
      </p:sp>
      <p:sp>
        <p:nvSpPr>
          <p:cNvPr id="1332263" name="Line 39"/>
          <p:cNvSpPr>
            <a:spLocks noChangeShapeType="1"/>
          </p:cNvSpPr>
          <p:nvPr/>
        </p:nvSpPr>
        <p:spPr bwMode="auto">
          <a:xfrm>
            <a:off x="5467350" y="2555875"/>
            <a:ext cx="933450" cy="12700"/>
          </a:xfrm>
          <a:prstGeom prst="line">
            <a:avLst/>
          </a:prstGeom>
          <a:noFill/>
          <a:ln w="25400">
            <a:solidFill>
              <a:srgbClr val="FD9A02"/>
            </a:solidFill>
            <a:round/>
            <a:headEnd type="triangl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2239" name="Line 15"/>
          <p:cNvSpPr>
            <a:spLocks noChangeShapeType="1"/>
          </p:cNvSpPr>
          <p:nvPr/>
        </p:nvSpPr>
        <p:spPr bwMode="auto">
          <a:xfrm>
            <a:off x="3048000" y="2555875"/>
            <a:ext cx="933450" cy="12700"/>
          </a:xfrm>
          <a:prstGeom prst="line">
            <a:avLst/>
          </a:prstGeom>
          <a:noFill/>
          <a:ln w="25400">
            <a:solidFill>
              <a:srgbClr val="FD9A02"/>
            </a:solidFill>
            <a:round/>
            <a:headEnd type="triangl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299" name="Text Box 3"/>
          <p:cNvSpPr txBox="1">
            <a:spLocks noChangeArrowheads="1"/>
          </p:cNvSpPr>
          <p:nvPr/>
        </p:nvSpPr>
        <p:spPr bwMode="auto">
          <a:xfrm>
            <a:off x="4903788" y="5588000"/>
            <a:ext cx="4124325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8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</a:tabLst>
            </a:pPr>
            <a:r>
              <a:rPr lang="en-US" b="1">
                <a:solidFill>
                  <a:srgbClr val="3333CC"/>
                </a:solidFill>
              </a:rPr>
              <a:t>Ideal: high bandwidth, low latency, standard interface</a:t>
            </a:r>
          </a:p>
        </p:txBody>
      </p:sp>
      <p:sp>
        <p:nvSpPr>
          <p:cNvPr id="1335300" name="Freeform 4"/>
          <p:cNvSpPr>
            <a:spLocks/>
          </p:cNvSpPr>
          <p:nvPr/>
        </p:nvSpPr>
        <p:spPr bwMode="auto">
          <a:xfrm>
            <a:off x="5073650" y="1609725"/>
            <a:ext cx="238125" cy="2778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0" y="0"/>
              </a:cxn>
              <a:cxn ang="0">
                <a:pos x="10000" y="10000"/>
              </a:cxn>
              <a:cxn ang="0">
                <a:pos x="0" y="10000"/>
              </a:cxn>
              <a:cxn ang="0">
                <a:pos x="0" y="0"/>
              </a:cxn>
            </a:cxnLst>
            <a:rect l="0" t="0" r="r" b="b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lose/>
                <a:moveTo>
                  <a:pt x="0" y="0"/>
                </a:moveTo>
              </a:path>
            </a:pathLst>
          </a:custGeom>
          <a:noFill/>
          <a:ln w="9525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5301" name="Text Box 5"/>
          <p:cNvSpPr txBox="1">
            <a:spLocks noChangeArrowheads="1"/>
          </p:cNvSpPr>
          <p:nvPr/>
        </p:nvSpPr>
        <p:spPr bwMode="auto">
          <a:xfrm>
            <a:off x="5072063" y="1635125"/>
            <a:ext cx="2159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algn="ctr"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400" b="1"/>
              <a:t>$</a:t>
            </a:r>
          </a:p>
        </p:txBody>
      </p:sp>
      <p:sp>
        <p:nvSpPr>
          <p:cNvPr id="1335302" name="Line 6"/>
          <p:cNvSpPr>
            <a:spLocks noChangeShapeType="1"/>
          </p:cNvSpPr>
          <p:nvPr/>
        </p:nvSpPr>
        <p:spPr bwMode="auto">
          <a:xfrm>
            <a:off x="5199063" y="2014538"/>
            <a:ext cx="12700" cy="782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5303" name="Text Box 7"/>
          <p:cNvSpPr txBox="1">
            <a:spLocks noChangeArrowheads="1"/>
          </p:cNvSpPr>
          <p:nvPr/>
        </p:nvSpPr>
        <p:spPr bwMode="auto">
          <a:xfrm>
            <a:off x="4876800" y="1320800"/>
            <a:ext cx="469900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900"/>
              </a:lnSpc>
              <a:tabLst>
                <a:tab pos="0" algn="l"/>
              </a:tabLst>
            </a:pPr>
            <a:r>
              <a:rPr lang="en-US" sz="1800" b="1"/>
              <a:t>CPU</a:t>
            </a:r>
          </a:p>
        </p:txBody>
      </p:sp>
      <p:sp>
        <p:nvSpPr>
          <p:cNvPr id="1335304" name="Freeform 8"/>
          <p:cNvSpPr>
            <a:spLocks/>
          </p:cNvSpPr>
          <p:nvPr/>
        </p:nvSpPr>
        <p:spPr bwMode="auto">
          <a:xfrm>
            <a:off x="4724400" y="1143000"/>
            <a:ext cx="990600" cy="8921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0" y="0"/>
              </a:cxn>
              <a:cxn ang="0">
                <a:pos x="10000" y="10000"/>
              </a:cxn>
              <a:cxn ang="0">
                <a:pos x="0" y="10000"/>
              </a:cxn>
              <a:cxn ang="0">
                <a:pos x="0" y="0"/>
              </a:cxn>
            </a:cxnLst>
            <a:rect l="0" t="0" r="r" b="b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lose/>
                <a:moveTo>
                  <a:pt x="0" y="0"/>
                </a:moveTo>
              </a:path>
            </a:pathLst>
          </a:custGeom>
          <a:noFill/>
          <a:ln w="9525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5305" name="Line 9"/>
          <p:cNvSpPr>
            <a:spLocks noChangeShapeType="1"/>
          </p:cNvSpPr>
          <p:nvPr/>
        </p:nvSpPr>
        <p:spPr bwMode="auto">
          <a:xfrm>
            <a:off x="5199063" y="3409950"/>
            <a:ext cx="12700" cy="782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5306" name="Line 10"/>
          <p:cNvSpPr>
            <a:spLocks noChangeShapeType="1"/>
          </p:cNvSpPr>
          <p:nvPr/>
        </p:nvSpPr>
        <p:spPr bwMode="auto">
          <a:xfrm>
            <a:off x="4875213" y="4208463"/>
            <a:ext cx="1905000" cy="12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5307" name="Text Box 11"/>
          <p:cNvSpPr txBox="1">
            <a:spLocks noChangeArrowheads="1"/>
          </p:cNvSpPr>
          <p:nvPr/>
        </p:nvSpPr>
        <p:spPr bwMode="auto">
          <a:xfrm>
            <a:off x="4887913" y="3054350"/>
            <a:ext cx="438150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900"/>
              </a:lnSpc>
              <a:tabLst>
                <a:tab pos="0" algn="l"/>
              </a:tabLst>
            </a:pPr>
            <a:r>
              <a:rPr lang="en-US" sz="1800" b="1"/>
              <a:t>L2 $</a:t>
            </a:r>
          </a:p>
        </p:txBody>
      </p:sp>
      <p:sp>
        <p:nvSpPr>
          <p:cNvPr id="1335308" name="Freeform 12"/>
          <p:cNvSpPr>
            <a:spLocks/>
          </p:cNvSpPr>
          <p:nvPr/>
        </p:nvSpPr>
        <p:spPr bwMode="auto">
          <a:xfrm>
            <a:off x="4805363" y="2828925"/>
            <a:ext cx="749300" cy="6127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0" y="0"/>
              </a:cxn>
              <a:cxn ang="0">
                <a:pos x="10000" y="10000"/>
              </a:cxn>
              <a:cxn ang="0">
                <a:pos x="0" y="10000"/>
              </a:cxn>
              <a:cxn ang="0">
                <a:pos x="0" y="0"/>
              </a:cxn>
            </a:cxnLst>
            <a:rect l="0" t="0" r="r" b="b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lose/>
                <a:moveTo>
                  <a:pt x="0" y="0"/>
                </a:moveTo>
              </a:path>
            </a:pathLst>
          </a:custGeom>
          <a:noFill/>
          <a:ln w="9525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5309" name="Text Box 13"/>
          <p:cNvSpPr txBox="1">
            <a:spLocks noChangeArrowheads="1"/>
          </p:cNvSpPr>
          <p:nvPr/>
        </p:nvSpPr>
        <p:spPr bwMode="auto">
          <a:xfrm>
            <a:off x="5321300" y="3975100"/>
            <a:ext cx="89535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900"/>
              </a:lnSpc>
              <a:tabLst>
                <a:tab pos="0" algn="l"/>
                <a:tab pos="914400" algn="l"/>
              </a:tabLst>
            </a:pPr>
            <a:r>
              <a:rPr lang="en-US" sz="1800" b="1"/>
              <a:t>Memory </a:t>
            </a:r>
          </a:p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</a:tabLst>
            </a:pPr>
            <a:r>
              <a:rPr lang="en-US" sz="1800" b="1"/>
              <a:t>Bus</a:t>
            </a:r>
          </a:p>
        </p:txBody>
      </p:sp>
      <p:sp>
        <p:nvSpPr>
          <p:cNvPr id="1335310" name="Freeform 14"/>
          <p:cNvSpPr>
            <a:spLocks/>
          </p:cNvSpPr>
          <p:nvPr/>
        </p:nvSpPr>
        <p:spPr bwMode="auto">
          <a:xfrm>
            <a:off x="4824413" y="5089525"/>
            <a:ext cx="1016000" cy="3413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0" y="0"/>
              </a:cxn>
              <a:cxn ang="0">
                <a:pos x="10000" y="10000"/>
              </a:cxn>
              <a:cxn ang="0">
                <a:pos x="0" y="10000"/>
              </a:cxn>
              <a:cxn ang="0">
                <a:pos x="0" y="0"/>
              </a:cxn>
            </a:cxnLst>
            <a:rect l="0" t="0" r="r" b="b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lose/>
                <a:moveTo>
                  <a:pt x="0" y="0"/>
                </a:moveTo>
              </a:path>
            </a:pathLst>
          </a:custGeom>
          <a:noFill/>
          <a:ln w="9525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5311" name="Text Box 15"/>
          <p:cNvSpPr txBox="1">
            <a:spLocks noChangeArrowheads="1"/>
          </p:cNvSpPr>
          <p:nvPr/>
        </p:nvSpPr>
        <p:spPr bwMode="auto">
          <a:xfrm>
            <a:off x="4818063" y="5114925"/>
            <a:ext cx="8382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</a:tabLst>
            </a:pPr>
            <a:r>
              <a:rPr lang="en-US" sz="1800" b="1"/>
              <a:t>Memory</a:t>
            </a:r>
          </a:p>
        </p:txBody>
      </p:sp>
      <p:sp>
        <p:nvSpPr>
          <p:cNvPr id="1335312" name="Line 16"/>
          <p:cNvSpPr>
            <a:spLocks noChangeShapeType="1"/>
          </p:cNvSpPr>
          <p:nvPr/>
        </p:nvSpPr>
        <p:spPr bwMode="auto">
          <a:xfrm>
            <a:off x="5287963" y="4192588"/>
            <a:ext cx="12700" cy="846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5313" name="Freeform 17"/>
          <p:cNvSpPr>
            <a:spLocks/>
          </p:cNvSpPr>
          <p:nvPr/>
        </p:nvSpPr>
        <p:spPr bwMode="auto">
          <a:xfrm>
            <a:off x="6024563" y="5089525"/>
            <a:ext cx="1511300" cy="3413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0" y="0"/>
              </a:cxn>
              <a:cxn ang="0">
                <a:pos x="10000" y="10000"/>
              </a:cxn>
              <a:cxn ang="0">
                <a:pos x="0" y="10000"/>
              </a:cxn>
              <a:cxn ang="0">
                <a:pos x="0" y="0"/>
              </a:cxn>
            </a:cxnLst>
            <a:rect l="0" t="0" r="r" b="b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lose/>
                <a:moveTo>
                  <a:pt x="0" y="0"/>
                </a:moveTo>
              </a:path>
            </a:pathLst>
          </a:custGeom>
          <a:noFill/>
          <a:ln w="9525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5314" name="Text Box 18"/>
          <p:cNvSpPr txBox="1">
            <a:spLocks noChangeArrowheads="1"/>
          </p:cNvSpPr>
          <p:nvPr/>
        </p:nvSpPr>
        <p:spPr bwMode="auto">
          <a:xfrm>
            <a:off x="6024563" y="5114925"/>
            <a:ext cx="125095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</a:tabLst>
            </a:pPr>
            <a:r>
              <a:rPr lang="en-US" sz="1800" b="1"/>
              <a:t>Bus Adaptor</a:t>
            </a:r>
          </a:p>
        </p:txBody>
      </p:sp>
      <p:sp>
        <p:nvSpPr>
          <p:cNvPr id="1335315" name="Line 19"/>
          <p:cNvSpPr>
            <a:spLocks noChangeShapeType="1"/>
          </p:cNvSpPr>
          <p:nvPr/>
        </p:nvSpPr>
        <p:spPr bwMode="auto">
          <a:xfrm>
            <a:off x="6583363" y="4192588"/>
            <a:ext cx="12700" cy="846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5316" name="Line 20"/>
          <p:cNvSpPr>
            <a:spLocks noChangeShapeType="1"/>
          </p:cNvSpPr>
          <p:nvPr/>
        </p:nvSpPr>
        <p:spPr bwMode="auto">
          <a:xfrm>
            <a:off x="7269163" y="4192588"/>
            <a:ext cx="12700" cy="846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5317" name="Line 21"/>
          <p:cNvSpPr>
            <a:spLocks noChangeShapeType="1"/>
          </p:cNvSpPr>
          <p:nvPr/>
        </p:nvSpPr>
        <p:spPr bwMode="auto">
          <a:xfrm>
            <a:off x="7085013" y="4208463"/>
            <a:ext cx="990600" cy="12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5318" name="Text Box 22"/>
          <p:cNvSpPr txBox="1">
            <a:spLocks noChangeArrowheads="1"/>
          </p:cNvSpPr>
          <p:nvPr/>
        </p:nvSpPr>
        <p:spPr bwMode="auto">
          <a:xfrm>
            <a:off x="7383463" y="4344988"/>
            <a:ext cx="730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800"/>
              </a:lnSpc>
              <a:tabLst>
                <a:tab pos="0" algn="l"/>
              </a:tabLst>
            </a:pPr>
            <a:r>
              <a:rPr lang="en-US" sz="1800" b="1"/>
              <a:t>I/O bus</a:t>
            </a: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7434263" y="2447925"/>
            <a:ext cx="1358900" cy="1735138"/>
            <a:chOff x="4097" y="1349"/>
            <a:chExt cx="856" cy="1093"/>
          </a:xfrm>
        </p:grpSpPr>
        <p:grpSp>
          <p:nvGrpSpPr>
            <p:cNvPr id="3" name="Group 24"/>
            <p:cNvGrpSpPr>
              <a:grpSpLocks/>
            </p:cNvGrpSpPr>
            <p:nvPr/>
          </p:nvGrpSpPr>
          <p:grpSpPr bwMode="auto">
            <a:xfrm>
              <a:off x="4097" y="1349"/>
              <a:ext cx="856" cy="706"/>
              <a:chOff x="4097" y="1349"/>
              <a:chExt cx="856" cy="706"/>
            </a:xfrm>
          </p:grpSpPr>
          <p:sp>
            <p:nvSpPr>
              <p:cNvPr id="1335321" name="Freeform 25"/>
              <p:cNvSpPr>
                <a:spLocks/>
              </p:cNvSpPr>
              <p:nvPr/>
            </p:nvSpPr>
            <p:spPr bwMode="auto">
              <a:xfrm>
                <a:off x="4097" y="1349"/>
                <a:ext cx="856" cy="70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000" y="0"/>
                  </a:cxn>
                  <a:cxn ang="0">
                    <a:pos x="10000" y="10000"/>
                  </a:cxn>
                  <a:cxn ang="0">
                    <a:pos x="0" y="10000"/>
                  </a:cxn>
                  <a:cxn ang="0">
                    <a:pos x="0" y="0"/>
                  </a:cxn>
                </a:cxnLst>
                <a:rect l="0" t="0" r="r" b="b"/>
                <a:pathLst>
                  <a:path w="10000" h="10000">
                    <a:moveTo>
                      <a:pt x="0" y="0"/>
                    </a:moveTo>
                    <a:lnTo>
                      <a:pt x="10000" y="0"/>
                    </a:lnTo>
                    <a:lnTo>
                      <a:pt x="10000" y="10000"/>
                    </a:lnTo>
                    <a:lnTo>
                      <a:pt x="0" y="10000"/>
                    </a:lnTo>
                    <a:close/>
                    <a:moveTo>
                      <a:pt x="0" y="0"/>
                    </a:moveTo>
                  </a:path>
                </a:pathLst>
              </a:custGeom>
              <a:blipFill dpi="0" rotWithShape="0">
                <a:blip r:embed="rId3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>
                <a:outerShdw blurRad="63500" dist="107762" dir="2700000" algn="ctr" rotWithShape="0">
                  <a:srgbClr val="808080">
                    <a:alpha val="74998"/>
                  </a:srgbClr>
                </a:outerShdw>
              </a:effectLst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5322" name="Text Box 26"/>
              <p:cNvSpPr txBox="1">
                <a:spLocks noChangeArrowheads="1"/>
              </p:cNvSpPr>
              <p:nvPr/>
            </p:nvSpPr>
            <p:spPr bwMode="auto">
              <a:xfrm>
                <a:off x="4393" y="1511"/>
                <a:ext cx="208" cy="1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pPr eaLnBrk="1" hangingPunct="1">
                  <a:lnSpc>
                    <a:spcPts val="2200"/>
                  </a:lnSpc>
                  <a:tabLst>
                    <a:tab pos="0" algn="l"/>
                  </a:tabLst>
                </a:pPr>
                <a:r>
                  <a:rPr lang="en-US" sz="1800" b="1"/>
                  <a:t>I/O</a:t>
                </a:r>
              </a:p>
            </p:txBody>
          </p:sp>
          <p:sp>
            <p:nvSpPr>
              <p:cNvPr id="1335323" name="Text Box 27"/>
              <p:cNvSpPr txBox="1">
                <a:spLocks noChangeArrowheads="1"/>
              </p:cNvSpPr>
              <p:nvPr/>
            </p:nvSpPr>
            <p:spPr bwMode="auto">
              <a:xfrm>
                <a:off x="4145" y="1753"/>
                <a:ext cx="648" cy="1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pPr eaLnBrk="1" hangingPunct="1">
                  <a:lnSpc>
                    <a:spcPts val="2200"/>
                  </a:lnSpc>
                  <a:tabLst>
                    <a:tab pos="0" algn="l"/>
                    <a:tab pos="914400" algn="l"/>
                  </a:tabLst>
                </a:pPr>
                <a:r>
                  <a:rPr lang="en-US" sz="1800" b="1"/>
                  <a:t>Controller</a:t>
                </a:r>
              </a:p>
            </p:txBody>
          </p:sp>
        </p:grpSp>
        <p:sp>
          <p:nvSpPr>
            <p:cNvPr id="1335324" name="Line 28"/>
            <p:cNvSpPr>
              <a:spLocks noChangeShapeType="1"/>
            </p:cNvSpPr>
            <p:nvPr/>
          </p:nvSpPr>
          <p:spPr bwMode="auto">
            <a:xfrm>
              <a:off x="4477" y="2062"/>
              <a:ext cx="8" cy="3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5834063" y="2479675"/>
            <a:ext cx="1358900" cy="1735138"/>
            <a:chOff x="3215" y="1366"/>
            <a:chExt cx="856" cy="1093"/>
          </a:xfrm>
        </p:grpSpPr>
        <p:grpSp>
          <p:nvGrpSpPr>
            <p:cNvPr id="5" name="Group 30"/>
            <p:cNvGrpSpPr>
              <a:grpSpLocks/>
            </p:cNvGrpSpPr>
            <p:nvPr/>
          </p:nvGrpSpPr>
          <p:grpSpPr bwMode="auto">
            <a:xfrm>
              <a:off x="3215" y="1366"/>
              <a:ext cx="856" cy="706"/>
              <a:chOff x="3215" y="1366"/>
              <a:chExt cx="856" cy="706"/>
            </a:xfrm>
          </p:grpSpPr>
          <p:sp>
            <p:nvSpPr>
              <p:cNvPr id="1335327" name="Freeform 31"/>
              <p:cNvSpPr>
                <a:spLocks/>
              </p:cNvSpPr>
              <p:nvPr/>
            </p:nvSpPr>
            <p:spPr bwMode="auto">
              <a:xfrm>
                <a:off x="3215" y="1366"/>
                <a:ext cx="856" cy="70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000" y="0"/>
                  </a:cxn>
                  <a:cxn ang="0">
                    <a:pos x="10000" y="10000"/>
                  </a:cxn>
                  <a:cxn ang="0">
                    <a:pos x="0" y="10000"/>
                  </a:cxn>
                  <a:cxn ang="0">
                    <a:pos x="0" y="0"/>
                  </a:cxn>
                </a:cxnLst>
                <a:rect l="0" t="0" r="r" b="b"/>
                <a:pathLst>
                  <a:path w="10000" h="10000">
                    <a:moveTo>
                      <a:pt x="0" y="0"/>
                    </a:moveTo>
                    <a:lnTo>
                      <a:pt x="10000" y="0"/>
                    </a:lnTo>
                    <a:lnTo>
                      <a:pt x="10000" y="10000"/>
                    </a:lnTo>
                    <a:lnTo>
                      <a:pt x="0" y="10000"/>
                    </a:lnTo>
                    <a:close/>
                    <a:moveTo>
                      <a:pt x="0" y="0"/>
                    </a:moveTo>
                  </a:path>
                </a:pathLst>
              </a:custGeom>
              <a:blipFill dpi="0" rotWithShape="0">
                <a:blip r:embed="rId3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>
                <a:outerShdw blurRad="63500" dist="107762" dir="2700000" algn="ctr" rotWithShape="0">
                  <a:srgbClr val="808080">
                    <a:alpha val="74998"/>
                  </a:srgbClr>
                </a:outerShdw>
              </a:effectLst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5328" name="Text Box 32"/>
              <p:cNvSpPr txBox="1">
                <a:spLocks noChangeArrowheads="1"/>
              </p:cNvSpPr>
              <p:nvPr/>
            </p:nvSpPr>
            <p:spPr bwMode="auto">
              <a:xfrm>
                <a:off x="3511" y="1530"/>
                <a:ext cx="208" cy="1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pPr eaLnBrk="1" hangingPunct="1">
                  <a:lnSpc>
                    <a:spcPts val="2200"/>
                  </a:lnSpc>
                  <a:tabLst>
                    <a:tab pos="0" algn="l"/>
                  </a:tabLst>
                </a:pPr>
                <a:r>
                  <a:rPr lang="en-US" sz="1800" b="1"/>
                  <a:t>I/O</a:t>
                </a:r>
              </a:p>
            </p:txBody>
          </p:sp>
          <p:sp>
            <p:nvSpPr>
              <p:cNvPr id="1335329" name="Text Box 33"/>
              <p:cNvSpPr txBox="1">
                <a:spLocks noChangeArrowheads="1"/>
              </p:cNvSpPr>
              <p:nvPr/>
            </p:nvSpPr>
            <p:spPr bwMode="auto">
              <a:xfrm>
                <a:off x="3263" y="1770"/>
                <a:ext cx="648" cy="1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pPr eaLnBrk="1" hangingPunct="1">
                  <a:lnSpc>
                    <a:spcPts val="2200"/>
                  </a:lnSpc>
                  <a:tabLst>
                    <a:tab pos="0" algn="l"/>
                    <a:tab pos="914400" algn="l"/>
                  </a:tabLst>
                </a:pPr>
                <a:r>
                  <a:rPr lang="en-US" sz="1800" b="1"/>
                  <a:t>Controller</a:t>
                </a:r>
              </a:p>
            </p:txBody>
          </p:sp>
        </p:grpSp>
        <p:sp>
          <p:nvSpPr>
            <p:cNvPr id="1335330" name="Line 34"/>
            <p:cNvSpPr>
              <a:spLocks noChangeShapeType="1"/>
            </p:cNvSpPr>
            <p:nvPr/>
          </p:nvSpPr>
          <p:spPr bwMode="auto">
            <a:xfrm>
              <a:off x="3595" y="2079"/>
              <a:ext cx="8" cy="3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35331" name="Text Box 35"/>
          <p:cNvSpPr txBox="1">
            <a:spLocks noChangeArrowheads="1"/>
          </p:cNvSpPr>
          <p:nvPr/>
        </p:nvSpPr>
        <p:spPr bwMode="auto">
          <a:xfrm>
            <a:off x="8088313" y="1339850"/>
            <a:ext cx="8509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</a:tabLst>
            </a:pPr>
            <a:r>
              <a:rPr lang="en-US" sz="1800" b="1"/>
              <a:t>Network</a:t>
            </a:r>
          </a:p>
        </p:txBody>
      </p:sp>
      <p:sp>
        <p:nvSpPr>
          <p:cNvPr id="1335332" name="Freeform 36"/>
          <p:cNvSpPr>
            <a:spLocks/>
          </p:cNvSpPr>
          <p:nvPr/>
        </p:nvSpPr>
        <p:spPr bwMode="auto">
          <a:xfrm>
            <a:off x="8018463" y="1770063"/>
            <a:ext cx="1123950" cy="665162"/>
          </a:xfrm>
          <a:custGeom>
            <a:avLst/>
            <a:gdLst/>
            <a:ahLst/>
            <a:cxnLst>
              <a:cxn ang="0">
                <a:pos x="0" y="10000"/>
              </a:cxn>
              <a:cxn ang="0">
                <a:pos x="0" y="0"/>
              </a:cxn>
              <a:cxn ang="0">
                <a:pos x="10000" y="0"/>
              </a:cxn>
            </a:cxnLst>
            <a:rect l="0" t="0" r="r" b="b"/>
            <a:pathLst>
              <a:path w="10000" h="10000">
                <a:moveTo>
                  <a:pt x="0" y="10000"/>
                </a:moveTo>
                <a:lnTo>
                  <a:pt x="0" y="0"/>
                </a:lnTo>
                <a:lnTo>
                  <a:pt x="10000" y="0"/>
                </a:lnTo>
              </a:path>
            </a:pathLst>
          </a:custGeom>
          <a:noFill/>
          <a:ln w="25400">
            <a:solidFill>
              <a:srgbClr val="3333CC"/>
            </a:solidFill>
            <a:prstDash val="solid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5333" name="Freeform 37"/>
          <p:cNvSpPr>
            <a:spLocks/>
          </p:cNvSpPr>
          <p:nvPr/>
        </p:nvSpPr>
        <p:spPr bwMode="auto">
          <a:xfrm>
            <a:off x="6475413" y="1782763"/>
            <a:ext cx="1181100" cy="652462"/>
          </a:xfrm>
          <a:custGeom>
            <a:avLst/>
            <a:gdLst/>
            <a:ahLst/>
            <a:cxnLst>
              <a:cxn ang="0">
                <a:pos x="0" y="10000"/>
              </a:cxn>
              <a:cxn ang="0">
                <a:pos x="0" y="0"/>
              </a:cxn>
              <a:cxn ang="0">
                <a:pos x="10000" y="0"/>
              </a:cxn>
            </a:cxnLst>
            <a:rect l="0" t="0" r="r" b="b"/>
            <a:pathLst>
              <a:path w="10000" h="10000">
                <a:moveTo>
                  <a:pt x="0" y="10000"/>
                </a:moveTo>
                <a:lnTo>
                  <a:pt x="0" y="0"/>
                </a:lnTo>
                <a:lnTo>
                  <a:pt x="10000" y="0"/>
                </a:lnTo>
              </a:path>
            </a:pathLst>
          </a:custGeom>
          <a:noFill/>
          <a:ln w="25400">
            <a:solidFill>
              <a:srgbClr val="3333CC"/>
            </a:solidFill>
            <a:prstDash val="solid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5334" name="Text Box 38"/>
          <p:cNvSpPr txBox="1">
            <a:spLocks noChangeArrowheads="1"/>
          </p:cNvSpPr>
          <p:nvPr/>
        </p:nvSpPr>
        <p:spPr bwMode="auto">
          <a:xfrm>
            <a:off x="6503988" y="1339850"/>
            <a:ext cx="8509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</a:tabLst>
            </a:pPr>
            <a:r>
              <a:rPr lang="en-US" sz="1800" b="1"/>
              <a:t>Network</a:t>
            </a:r>
          </a:p>
        </p:txBody>
      </p:sp>
      <p:sp>
        <p:nvSpPr>
          <p:cNvPr id="1335338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Network Interface Issues</a:t>
            </a:r>
          </a:p>
        </p:txBody>
      </p:sp>
      <p:sp>
        <p:nvSpPr>
          <p:cNvPr id="1335339" name="Rectangle 4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/>
              <a:t>Where to connect network to computer?</a:t>
            </a:r>
          </a:p>
          <a:p>
            <a:pPr lvl="1"/>
            <a:r>
              <a:rPr lang="en-US" sz="2000"/>
              <a:t>Cache consistency to avoid flushes </a:t>
            </a:r>
          </a:p>
          <a:p>
            <a:pPr lvl="2"/>
            <a:r>
              <a:rPr lang="en-US" sz="1800"/>
              <a:t>memory bus</a:t>
            </a:r>
          </a:p>
          <a:p>
            <a:pPr lvl="1"/>
            <a:r>
              <a:rPr lang="en-US" sz="2000"/>
              <a:t>Low latency and high bandwidth </a:t>
            </a:r>
          </a:p>
          <a:p>
            <a:pPr lvl="2"/>
            <a:r>
              <a:rPr lang="en-US" sz="1800"/>
              <a:t>memory bus</a:t>
            </a:r>
          </a:p>
          <a:p>
            <a:pPr lvl="1"/>
            <a:r>
              <a:rPr lang="en-US" sz="2000"/>
              <a:t>Standard interface card?</a:t>
            </a:r>
          </a:p>
          <a:p>
            <a:pPr lvl="2"/>
            <a:r>
              <a:rPr lang="en-US" sz="1800"/>
              <a:t>I/O bus</a:t>
            </a:r>
          </a:p>
          <a:p>
            <a:pPr lvl="1"/>
            <a:r>
              <a:rPr lang="en-US" sz="2000"/>
              <a:t>Typically, MPP uses memory bus; while LAN, WAN connect through I/O bus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62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History of message passing</a:t>
            </a:r>
          </a:p>
        </p:txBody>
      </p:sp>
      <p:sp>
        <p:nvSpPr>
          <p:cNvPr id="120627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Early machines</a:t>
            </a:r>
          </a:p>
          <a:p>
            <a:pPr lvl="1"/>
            <a:r>
              <a:rPr lang="en-US"/>
              <a:t>Local communication</a:t>
            </a:r>
          </a:p>
          <a:p>
            <a:pPr lvl="1"/>
            <a:r>
              <a:rPr lang="en-US"/>
              <a:t>Blocking send &amp; receive</a:t>
            </a:r>
          </a:p>
          <a:p>
            <a:r>
              <a:rPr lang="en-US"/>
              <a:t>Later: DMA with non-blocking sends</a:t>
            </a:r>
          </a:p>
          <a:p>
            <a:pPr lvl="1"/>
            <a:r>
              <a:rPr lang="en-US"/>
              <a:t>DMA for receive into buffer until processor does receive, and then data is transferred to local memory</a:t>
            </a:r>
          </a:p>
          <a:p>
            <a:r>
              <a:rPr lang="en-US"/>
              <a:t>Later still: SW libraries to allow arbitrary communication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Shared Memory</a:t>
            </a:r>
          </a:p>
        </p:txBody>
      </p:sp>
      <p:sp>
        <p:nvSpPr>
          <p:cNvPr id="120832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Processors communicate with shared address space</a:t>
            </a:r>
          </a:p>
          <a:p>
            <a:r>
              <a:rPr lang="en-US" dirty="0"/>
              <a:t>Easy on small-scale machines</a:t>
            </a:r>
          </a:p>
          <a:p>
            <a:r>
              <a:rPr lang="en-US" dirty="0"/>
              <a:t>Advantages:</a:t>
            </a:r>
          </a:p>
          <a:p>
            <a:pPr lvl="1"/>
            <a:r>
              <a:rPr lang="en-US" dirty="0"/>
              <a:t>Model of choice for </a:t>
            </a:r>
            <a:r>
              <a:rPr lang="en-US" dirty="0" err="1"/>
              <a:t>uniprocessors</a:t>
            </a:r>
            <a:r>
              <a:rPr lang="en-US" dirty="0"/>
              <a:t>, small-scale multiprocessor</a:t>
            </a:r>
          </a:p>
          <a:p>
            <a:pPr lvl="1"/>
            <a:r>
              <a:rPr lang="en-US" dirty="0"/>
              <a:t>Ease of programming</a:t>
            </a:r>
          </a:p>
          <a:p>
            <a:pPr lvl="1"/>
            <a:r>
              <a:rPr lang="en-US" dirty="0"/>
              <a:t>Lower latency</a:t>
            </a:r>
          </a:p>
          <a:p>
            <a:pPr lvl="1"/>
            <a:r>
              <a:rPr lang="en-US" dirty="0"/>
              <a:t>Easier to use hardware controlled caching</a:t>
            </a:r>
          </a:p>
          <a:p>
            <a:r>
              <a:rPr lang="en-US" dirty="0" smtClean="0"/>
              <a:t>Difficult </a:t>
            </a:r>
            <a:r>
              <a:rPr lang="en-US" dirty="0"/>
              <a:t>to handle node failure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93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92213" y="1392238"/>
            <a:ext cx="6351587" cy="37877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2093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Centralized Shared Memory </a:t>
            </a:r>
            <a:endParaRPr lang="en-US"/>
          </a:p>
        </p:txBody>
      </p:sp>
      <p:sp>
        <p:nvSpPr>
          <p:cNvPr id="120934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5180012"/>
            <a:ext cx="7924800" cy="1373187"/>
          </a:xfrm>
        </p:spPr>
        <p:txBody>
          <a:bodyPr/>
          <a:lstStyle/>
          <a:p>
            <a:r>
              <a:rPr lang="en-US" sz="1800" dirty="0" smtClean="0"/>
              <a:t>Processors share a single centralized (UMA) memory through a bus interconnect</a:t>
            </a:r>
          </a:p>
          <a:p>
            <a:r>
              <a:rPr lang="en-US" sz="1800" dirty="0" smtClean="0"/>
              <a:t>Feasible for small processor count to limit memory contention</a:t>
            </a:r>
          </a:p>
          <a:p>
            <a:r>
              <a:rPr lang="en-US" sz="1800" dirty="0" smtClean="0"/>
              <a:t>Model for </a:t>
            </a:r>
            <a:r>
              <a:rPr lang="en-US" sz="1800" dirty="0" smtClean="0"/>
              <a:t>multi-core CPUs</a:t>
            </a:r>
            <a:endParaRPr lang="en-US" sz="1800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03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4038" y="1063625"/>
            <a:ext cx="8513762" cy="34178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21037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Distributed Memory </a:t>
            </a:r>
          </a:p>
        </p:txBody>
      </p:sp>
      <p:sp>
        <p:nvSpPr>
          <p:cNvPr id="121037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4457700"/>
            <a:ext cx="7924800" cy="24003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Uses physically distributed (NUMA) memory to support large processor counts (to avoid memory contention)</a:t>
            </a:r>
          </a:p>
          <a:p>
            <a:pPr>
              <a:lnSpc>
                <a:spcPct val="90000"/>
              </a:lnSpc>
            </a:pPr>
            <a:r>
              <a:rPr lang="en-US" sz="2000"/>
              <a:t>Advantages</a:t>
            </a:r>
            <a:endParaRPr lang="en-US" sz="2400"/>
          </a:p>
          <a:p>
            <a:pPr lvl="1">
              <a:lnSpc>
                <a:spcPct val="90000"/>
              </a:lnSpc>
            </a:pPr>
            <a:r>
              <a:rPr lang="en-US" sz="1800"/>
              <a:t>Allows cost-effective way to scale the memory bandwidth 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Reduces memory latency</a:t>
            </a:r>
            <a:endParaRPr lang="en-US" sz="2000"/>
          </a:p>
          <a:p>
            <a:pPr>
              <a:lnSpc>
                <a:spcPct val="90000"/>
              </a:lnSpc>
            </a:pPr>
            <a:r>
              <a:rPr lang="en-US" sz="2000"/>
              <a:t>Disadvantage</a:t>
            </a:r>
            <a:endParaRPr lang="en-US" sz="2400"/>
          </a:p>
          <a:p>
            <a:pPr lvl="1">
              <a:lnSpc>
                <a:spcPct val="90000"/>
              </a:lnSpc>
            </a:pPr>
            <a:r>
              <a:rPr lang="en-US" sz="1800"/>
              <a:t>Increased complexity of communicating data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139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Shared Address Model</a:t>
            </a:r>
          </a:p>
        </p:txBody>
      </p:sp>
      <p:sp>
        <p:nvSpPr>
          <p:cNvPr id="1211398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Physical locations</a:t>
            </a:r>
          </a:p>
          <a:p>
            <a:pPr lvl="1"/>
            <a:r>
              <a:rPr lang="en-US"/>
              <a:t>Each PE can name every physical location in the machine</a:t>
            </a:r>
          </a:p>
          <a:p>
            <a:r>
              <a:rPr lang="en-US"/>
              <a:t>Shared data</a:t>
            </a:r>
          </a:p>
          <a:p>
            <a:pPr lvl="1"/>
            <a:r>
              <a:rPr lang="en-US"/>
              <a:t>Each process can name all data it shares with other processes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UMBC">
  <a:themeElements>
    <a:clrScheme name="UMBC 4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UMBC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UMBC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BC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X:Templates:My Templates:UMBC.pot</Template>
  <TotalTime>2211</TotalTime>
  <Words>2798</Words>
  <Application>Microsoft Macintosh PowerPoint</Application>
  <PresentationFormat>On-screen Show (4:3)</PresentationFormat>
  <Paragraphs>639</Paragraphs>
  <Slides>47</Slides>
  <Notes>47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47</vt:i4>
      </vt:variant>
    </vt:vector>
  </HeadingPairs>
  <TitlesOfParts>
    <vt:vector size="50" baseType="lpstr">
      <vt:lpstr>UMBC</vt:lpstr>
      <vt:lpstr>Document</vt:lpstr>
      <vt:lpstr>Equation</vt:lpstr>
      <vt:lpstr>CMSC 611: Advanced Computer Architecture</vt:lpstr>
      <vt:lpstr>MIMD</vt:lpstr>
      <vt:lpstr>Message passing</vt:lpstr>
      <vt:lpstr>Message Passing Model</vt:lpstr>
      <vt:lpstr>History of message passing</vt:lpstr>
      <vt:lpstr>Shared Memory</vt:lpstr>
      <vt:lpstr>Centralized Shared Memory </vt:lpstr>
      <vt:lpstr>Distributed Memory </vt:lpstr>
      <vt:lpstr>Shared Address Model</vt:lpstr>
      <vt:lpstr>Shared Address Model</vt:lpstr>
      <vt:lpstr>Three Fundamental Issues</vt:lpstr>
      <vt:lpstr>Naming Address Spaces</vt:lpstr>
      <vt:lpstr>Three Fundamental Issues</vt:lpstr>
      <vt:lpstr>Three Fundamental Issues</vt:lpstr>
      <vt:lpstr>Centralized Shared Memory MIMD </vt:lpstr>
      <vt:lpstr>Cache Coherency</vt:lpstr>
      <vt:lpstr>Potential HW Coherency Solutions</vt:lpstr>
      <vt:lpstr>Potential HW Coherency Solutions</vt:lpstr>
      <vt:lpstr>Basic Snooping Protocols</vt:lpstr>
      <vt:lpstr>Basic Snooping Protocols</vt:lpstr>
      <vt:lpstr>Invalidate vs. Update</vt:lpstr>
      <vt:lpstr>Invalidate vs. Update</vt:lpstr>
      <vt:lpstr>An Example Snoopy Protocol</vt:lpstr>
      <vt:lpstr>Snoopy-Cache Controller</vt:lpstr>
      <vt:lpstr>Example</vt:lpstr>
      <vt:lpstr>Example</vt:lpstr>
      <vt:lpstr>Example</vt:lpstr>
      <vt:lpstr>Example</vt:lpstr>
      <vt:lpstr>Example</vt:lpstr>
      <vt:lpstr>Example</vt:lpstr>
      <vt:lpstr>Distributed Directory Multiprocessors</vt:lpstr>
      <vt:lpstr>Directory Protocol</vt:lpstr>
      <vt:lpstr>Directory Protocol</vt:lpstr>
      <vt:lpstr>Example Directory Protocol</vt:lpstr>
      <vt:lpstr>Directory Protocol Messages</vt:lpstr>
      <vt:lpstr>Cache Controller State Machine</vt:lpstr>
      <vt:lpstr>Directory Controller State Machine</vt:lpstr>
      <vt:lpstr>Example</vt:lpstr>
      <vt:lpstr>Example</vt:lpstr>
      <vt:lpstr>Example</vt:lpstr>
      <vt:lpstr>Example</vt:lpstr>
      <vt:lpstr>Example</vt:lpstr>
      <vt:lpstr>Example</vt:lpstr>
      <vt:lpstr>Interconnection Networks</vt:lpstr>
      <vt:lpstr>ABCs of Networks</vt:lpstr>
      <vt:lpstr>Performance Metrics</vt:lpstr>
      <vt:lpstr>Network Interface Issues</vt:lpstr>
    </vt:vector>
  </TitlesOfParts>
  <Company>˧耀쿘Τ౜뿿큠Τៈ쿘˧훼뿿큐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611: Advanced Computer Architecture</dc:title>
  <dc:creator>Marc Olano</dc:creator>
  <cp:lastModifiedBy>Marc Olano</cp:lastModifiedBy>
  <cp:revision>99</cp:revision>
  <cp:lastPrinted>2003-11-05T16:28:34Z</cp:lastPrinted>
  <dcterms:created xsi:type="dcterms:W3CDTF">2010-12-01T20:26:55Z</dcterms:created>
  <dcterms:modified xsi:type="dcterms:W3CDTF">2012-11-21T14:31:16Z</dcterms:modified>
</cp:coreProperties>
</file>