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41"/>
  </p:notesMasterIdLst>
  <p:handoutMasterIdLst>
    <p:handoutMasterId r:id="rId4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94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FFFF66"/>
    <a:srgbClr val="008080"/>
    <a:srgbClr val="000099"/>
    <a:srgbClr val="000066"/>
    <a:srgbClr val="FFCC00"/>
    <a:srgbClr val="CCCC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83" autoAdjust="0"/>
    <p:restoredTop sz="90929"/>
  </p:normalViewPr>
  <p:slideViewPr>
    <p:cSldViewPr snapToObjects="1">
      <p:cViewPr>
        <p:scale>
          <a:sx n="100" d="100"/>
          <a:sy n="100" d="100"/>
        </p:scale>
        <p:origin x="-104" y="-80"/>
      </p:cViewPr>
      <p:guideLst>
        <p:guide orient="horz" pos="720"/>
        <p:guide orient="horz" pos="4224"/>
        <p:guide pos="1584"/>
        <p:guide pos="57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58" d="100"/>
          <a:sy n="58" d="100"/>
        </p:scale>
        <p:origin x="-177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heme" Target="theme/theme1.xml"/><Relationship Id="rId47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notesMaster" Target="notesMasters/notesMaster1.xml"/><Relationship Id="rId42" Type="http://schemas.openxmlformats.org/officeDocument/2006/relationships/handoutMaster" Target="handoutMasters/handoutMaster1.xml"/><Relationship Id="rId43" Type="http://schemas.openxmlformats.org/officeDocument/2006/relationships/printerSettings" Target="printerSettings/printerSettings1.bin"/><Relationship Id="rId44" Type="http://schemas.openxmlformats.org/officeDocument/2006/relationships/presProps" Target="presProps.xml"/><Relationship Id="rId4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Relationship Id="rId2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endParaRPr 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fld id="{C69E8B57-A501-5943-8001-6E470FF2CF6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7725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fld id="{376F33B5-23B0-3B45-9DF5-AB2C4E148E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805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ヒラギノ角ゴ Pro W3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ヒラギノ角ゴ Pro W3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ヒラギノ角ゴ Pro W3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ヒラギノ角ゴ Pro W3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7DF015-17BB-2542-B7C1-E74EB4506AC3}" type="slidenum">
              <a:rPr lang="en-US"/>
              <a:pPr/>
              <a:t>5</a:t>
            </a:fld>
            <a:endParaRPr lang="en-US"/>
          </a:p>
        </p:txBody>
      </p:sp>
      <p:sp>
        <p:nvSpPr>
          <p:cNvPr id="8939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644650" y="677863"/>
            <a:ext cx="3697288" cy="2773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39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5513" y="3743325"/>
            <a:ext cx="5159375" cy="4841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A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B84C80-D740-0D46-B164-04247B872C5A}" type="slidenum">
              <a:rPr lang="en-US"/>
              <a:pPr/>
              <a:t>18</a:t>
            </a:fld>
            <a:endParaRPr lang="en-US"/>
          </a:p>
        </p:txBody>
      </p:sp>
      <p:sp>
        <p:nvSpPr>
          <p:cNvPr id="91545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5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439BF0-D579-1148-8609-4428FF7F1F8F}" type="slidenum">
              <a:rPr lang="en-US"/>
              <a:pPr/>
              <a:t>22</a:t>
            </a:fld>
            <a:endParaRPr lang="en-US"/>
          </a:p>
        </p:txBody>
      </p:sp>
      <p:sp>
        <p:nvSpPr>
          <p:cNvPr id="92057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0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8E2C43-B2BB-AD45-AC79-8A200208E15D}" type="slidenum">
              <a:rPr lang="en-US"/>
              <a:pPr/>
              <a:t>26</a:t>
            </a:fld>
            <a:endParaRPr lang="en-US"/>
          </a:p>
        </p:txBody>
      </p:sp>
      <p:sp>
        <p:nvSpPr>
          <p:cNvPr id="92569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5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333A8C-B382-A344-80F6-4B303DE2A953}" type="slidenum">
              <a:rPr lang="en-US"/>
              <a:pPr/>
              <a:t>27</a:t>
            </a:fld>
            <a:endParaRPr lang="en-US"/>
          </a:p>
        </p:txBody>
      </p:sp>
      <p:sp>
        <p:nvSpPr>
          <p:cNvPr id="92774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7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83380F-AA02-8D43-B867-3D5BA5B4988C}" type="slidenum">
              <a:rPr lang="en-US"/>
              <a:pPr/>
              <a:t>6</a:t>
            </a:fld>
            <a:endParaRPr lang="en-US"/>
          </a:p>
        </p:txBody>
      </p:sp>
      <p:sp>
        <p:nvSpPr>
          <p:cNvPr id="89600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644650" y="677863"/>
            <a:ext cx="3697288" cy="2773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60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5513" y="3743325"/>
            <a:ext cx="5159375" cy="4841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3530EC-9F66-BB48-A9A3-16CE11D00ECD}" type="slidenum">
              <a:rPr lang="en-US"/>
              <a:pPr/>
              <a:t>7</a:t>
            </a:fld>
            <a:endParaRPr lang="en-US"/>
          </a:p>
        </p:txBody>
      </p:sp>
      <p:sp>
        <p:nvSpPr>
          <p:cNvPr id="89805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644650" y="677863"/>
            <a:ext cx="3697288" cy="2773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8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5513" y="3743325"/>
            <a:ext cx="5159375" cy="4841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2CBFE1-D81C-6B44-8122-B6DEDD118862}" type="slidenum">
              <a:rPr lang="en-US"/>
              <a:pPr/>
              <a:t>11</a:t>
            </a:fld>
            <a:endParaRPr lang="en-US"/>
          </a:p>
        </p:txBody>
      </p:sp>
      <p:sp>
        <p:nvSpPr>
          <p:cNvPr id="90214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2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7C1FC4-00FA-574B-B16D-C3A92405AFBE}" type="slidenum">
              <a:rPr lang="en-US"/>
              <a:pPr/>
              <a:t>12</a:t>
            </a:fld>
            <a:endParaRPr lang="en-US"/>
          </a:p>
        </p:txBody>
      </p:sp>
      <p:sp>
        <p:nvSpPr>
          <p:cNvPr id="90419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644650" y="677863"/>
            <a:ext cx="3697288" cy="2773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4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5513" y="3744913"/>
            <a:ext cx="5159375" cy="48387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95DCB8-FBCC-8246-A4F4-EC2583B0D369}" type="slidenum">
              <a:rPr lang="en-US"/>
              <a:pPr/>
              <a:t>13</a:t>
            </a:fld>
            <a:endParaRPr lang="en-US"/>
          </a:p>
        </p:txBody>
      </p:sp>
      <p:sp>
        <p:nvSpPr>
          <p:cNvPr id="90624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6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CE9068-156F-6347-A75E-CD164EE2BF80}" type="slidenum">
              <a:rPr lang="en-US"/>
              <a:pPr/>
              <a:t>14</a:t>
            </a:fld>
            <a:endParaRPr lang="en-US"/>
          </a:p>
        </p:txBody>
      </p:sp>
      <p:sp>
        <p:nvSpPr>
          <p:cNvPr id="90829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8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BDC308-A417-0049-98B4-251840F7F623}" type="slidenum">
              <a:rPr lang="en-US"/>
              <a:pPr/>
              <a:t>15</a:t>
            </a:fld>
            <a:endParaRPr lang="en-US"/>
          </a:p>
        </p:txBody>
      </p:sp>
      <p:sp>
        <p:nvSpPr>
          <p:cNvPr id="91033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0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1DFF17-4391-9746-AAF1-8AC18217712F}" type="slidenum">
              <a:rPr lang="en-US"/>
              <a:pPr/>
              <a:t>16</a:t>
            </a:fld>
            <a:endParaRPr lang="en-US"/>
          </a:p>
        </p:txBody>
      </p:sp>
      <p:sp>
        <p:nvSpPr>
          <p:cNvPr id="91238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2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772400" cy="12192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371600"/>
          </a:xfrm>
          <a:solidFill>
            <a:srgbClr val="FFCC00"/>
          </a:solidFill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7000" y="152400"/>
            <a:ext cx="1981200" cy="6400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152400"/>
            <a:ext cx="5791200" cy="6400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954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40005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524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95400"/>
            <a:ext cx="7924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 xmlns:p14="http://schemas.microsoft.com/office/powerpoint/2010/main"/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0000"/>
        </a:buClr>
        <a:buChar char="–"/>
        <a:defRPr sz="2800">
          <a:solidFill>
            <a:schemeClr val="tx1"/>
          </a:solidFill>
          <a:latin typeface="+mn-lt"/>
          <a:ea typeface="ヒラギノ角ゴ Pro W3" charset="-128"/>
        </a:defRPr>
      </a:lvl2pPr>
      <a:lvl3pPr marL="10858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2400">
          <a:solidFill>
            <a:schemeClr val="tx1"/>
          </a:solidFill>
          <a:latin typeface="+mn-lt"/>
          <a:ea typeface="ヒラギノ角ゴ Pro W3" charset="-128"/>
        </a:defRPr>
      </a:lvl3pPr>
      <a:lvl4pPr marL="14287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–"/>
        <a:defRPr sz="2000">
          <a:solidFill>
            <a:schemeClr val="tx1"/>
          </a:solidFill>
          <a:latin typeface="+mn-lt"/>
          <a:ea typeface="ヒラギノ角ゴ Pro W3" charset="-128"/>
        </a:defRPr>
      </a:lvl4pPr>
      <a:lvl5pPr marL="17716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2.emf"/><Relationship Id="rId5" Type="http://schemas.openxmlformats.org/officeDocument/2006/relationships/oleObject" Target="../embeddings/oleObject3.bin"/><Relationship Id="rId6" Type="http://schemas.openxmlformats.org/officeDocument/2006/relationships/oleObject" Target="../embeddings/Microsoft_Word_97_-_2004_Document1.doc"/><Relationship Id="rId7" Type="http://schemas.openxmlformats.org/officeDocument/2006/relationships/image" Target="../media/image3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4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88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CMSC 611: Advanced Computer Architecture</a:t>
            </a:r>
          </a:p>
        </p:txBody>
      </p:sp>
      <p:sp>
        <p:nvSpPr>
          <p:cNvPr id="88883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Design &amp; Simulation Languages</a:t>
            </a:r>
            <a:endParaRPr lang="en-US" dirty="0"/>
          </a:p>
        </p:txBody>
      </p:sp>
      <p:sp>
        <p:nvSpPr>
          <p:cNvPr id="888836" name="Text Box 4"/>
          <p:cNvSpPr txBox="1">
            <a:spLocks noChangeArrowheads="1"/>
          </p:cNvSpPr>
          <p:nvPr/>
        </p:nvSpPr>
        <p:spPr bwMode="auto">
          <a:xfrm>
            <a:off x="0" y="6461125"/>
            <a:ext cx="4797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000"/>
              <a:t>Practically everything adapted from slides by Peter J. Ashenden, VHDL Quick Start </a:t>
            </a:r>
          </a:p>
          <a:p>
            <a:r>
              <a:rPr lang="en-US" sz="1000"/>
              <a:t>Some material adapted from Mohamed Younis, UMBC CMSC 611 Spr 2003 course slides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Hardware Design Languages</a:t>
            </a:r>
          </a:p>
        </p:txBody>
      </p:sp>
      <p:sp>
        <p:nvSpPr>
          <p:cNvPr id="90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A hardware design language provides primitives for describing both structural and behavioral models of the design</a:t>
            </a:r>
          </a:p>
          <a:p>
            <a:pPr>
              <a:lnSpc>
                <a:spcPct val="90000"/>
              </a:lnSpc>
            </a:pPr>
            <a:r>
              <a:rPr lang="en-US" sz="2800"/>
              <a:t>Hardware design languages are useful in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Documenting and modeling the design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Ensuring design portability</a:t>
            </a:r>
          </a:p>
          <a:p>
            <a:pPr>
              <a:lnSpc>
                <a:spcPct val="90000"/>
              </a:lnSpc>
            </a:pPr>
            <a:r>
              <a:rPr lang="en-US" sz="2800"/>
              <a:t>Every hardware design language is supported by a simulator that helps in: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Validating the design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Mitigating the risk of design faults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Avoiding expensive prototyping for complicated hardware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VHDL &amp; Verilog</a:t>
            </a:r>
          </a:p>
        </p:txBody>
      </p:sp>
      <p:sp>
        <p:nvSpPr>
          <p:cNvPr id="90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VHDL and Verilog are the most famous and widely used hardware design language</a:t>
            </a:r>
          </a:p>
          <a:p>
            <a:r>
              <a:rPr lang="en-US"/>
              <a:t>Focus on VHDL:</a:t>
            </a:r>
          </a:p>
          <a:p>
            <a:pPr lvl="1"/>
            <a:r>
              <a:rPr lang="en-US"/>
              <a:t>Interfaces, Behavior, Structure, Test Benches</a:t>
            </a:r>
          </a:p>
          <a:p>
            <a:pPr lvl="1"/>
            <a:r>
              <a:rPr lang="en-US"/>
              <a:t>Analysis, Elaboration, Simulation, Synthesis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31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Modeling Digital Systems</a:t>
            </a:r>
          </a:p>
        </p:txBody>
      </p:sp>
      <p:sp>
        <p:nvSpPr>
          <p:cNvPr id="903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sz="2400"/>
              <a:t>VHDL is for writing models of a system</a:t>
            </a:r>
          </a:p>
          <a:p>
            <a:r>
              <a:rPr lang="en-US" sz="2400"/>
              <a:t>Reasons for modeling</a:t>
            </a:r>
          </a:p>
          <a:p>
            <a:pPr lvl="1"/>
            <a:r>
              <a:rPr lang="en-US" sz="2000"/>
              <a:t>requirements specification</a:t>
            </a:r>
          </a:p>
          <a:p>
            <a:pPr lvl="1"/>
            <a:r>
              <a:rPr lang="en-US" sz="2000"/>
              <a:t>documentation</a:t>
            </a:r>
          </a:p>
          <a:p>
            <a:pPr lvl="1"/>
            <a:r>
              <a:rPr lang="en-US" sz="2000"/>
              <a:t>testing using simulation</a:t>
            </a:r>
          </a:p>
          <a:p>
            <a:pPr lvl="1"/>
            <a:r>
              <a:rPr lang="en-US" sz="2000"/>
              <a:t>formal verification</a:t>
            </a:r>
          </a:p>
          <a:p>
            <a:pPr lvl="1"/>
            <a:r>
              <a:rPr lang="en-US" sz="2000"/>
              <a:t>synthesis</a:t>
            </a:r>
          </a:p>
          <a:p>
            <a:r>
              <a:rPr lang="en-US" sz="2400"/>
              <a:t>Goal</a:t>
            </a:r>
          </a:p>
          <a:p>
            <a:pPr lvl="1"/>
            <a:r>
              <a:rPr lang="en-US" sz="2000"/>
              <a:t>most reliable design process, with minimum cost and time</a:t>
            </a:r>
          </a:p>
          <a:p>
            <a:pPr lvl="1"/>
            <a:r>
              <a:rPr lang="en-US" sz="2000"/>
              <a:t>avoid design errors!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52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Modeling Interfaces</a:t>
            </a:r>
          </a:p>
        </p:txBody>
      </p:sp>
      <p:sp>
        <p:nvSpPr>
          <p:cNvPr id="905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7924800" cy="976313"/>
          </a:xfrm>
          <a:noFill/>
          <a:ln/>
        </p:spPr>
        <p:txBody>
          <a:bodyPr lIns="92075" tIns="46038" rIns="92075" bIns="46038"/>
          <a:lstStyle/>
          <a:p>
            <a:r>
              <a:rPr lang="en-US" sz="2400" i="1"/>
              <a:t>Entity</a:t>
            </a:r>
            <a:r>
              <a:rPr lang="en-US" sz="2400"/>
              <a:t> declaration</a:t>
            </a:r>
          </a:p>
          <a:p>
            <a:pPr lvl="1"/>
            <a:r>
              <a:rPr lang="en-US" sz="2000"/>
              <a:t>describes the input/output </a:t>
            </a:r>
            <a:r>
              <a:rPr lang="en-US" sz="2000" i="1"/>
              <a:t>ports</a:t>
            </a:r>
            <a:r>
              <a:rPr lang="en-US" sz="2000"/>
              <a:t> of a module</a:t>
            </a:r>
          </a:p>
        </p:txBody>
      </p:sp>
      <p:sp>
        <p:nvSpPr>
          <p:cNvPr id="905220" name="Rectangle 4"/>
          <p:cNvSpPr>
            <a:spLocks noChangeArrowheads="1"/>
          </p:cNvSpPr>
          <p:nvPr/>
        </p:nvSpPr>
        <p:spPr bwMode="auto">
          <a:xfrm>
            <a:off x="1328738" y="3179763"/>
            <a:ext cx="5365750" cy="15652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defTabSz="381000"/>
            <a:r>
              <a:rPr lang="en-US" b="1">
                <a:latin typeface="Arial" charset="0"/>
              </a:rPr>
              <a:t>entity</a:t>
            </a:r>
            <a:r>
              <a:rPr lang="en-US">
                <a:latin typeface="Arial" charset="0"/>
              </a:rPr>
              <a:t> reg4 </a:t>
            </a:r>
            <a:r>
              <a:rPr lang="en-US" b="1">
                <a:latin typeface="Arial" charset="0"/>
              </a:rPr>
              <a:t>is</a:t>
            </a:r>
            <a:r>
              <a:rPr lang="en-US">
                <a:latin typeface="Arial" charset="0"/>
              </a:rPr>
              <a:t/>
            </a:r>
            <a:br>
              <a:rPr lang="en-US">
                <a:latin typeface="Arial" charset="0"/>
              </a:rPr>
            </a:br>
            <a:r>
              <a:rPr lang="en-US">
                <a:latin typeface="Arial" charset="0"/>
              </a:rPr>
              <a:t>	</a:t>
            </a:r>
            <a:r>
              <a:rPr lang="en-US" b="1">
                <a:latin typeface="Arial" charset="0"/>
              </a:rPr>
              <a:t>port</a:t>
            </a:r>
            <a:r>
              <a:rPr lang="en-US">
                <a:latin typeface="Arial" charset="0"/>
              </a:rPr>
              <a:t> ( d0, d1, d2, d3, en, clk : </a:t>
            </a:r>
            <a:r>
              <a:rPr lang="en-US" b="1">
                <a:latin typeface="Arial" charset="0"/>
              </a:rPr>
              <a:t>in</a:t>
            </a:r>
            <a:r>
              <a:rPr lang="en-US">
                <a:latin typeface="Arial" charset="0"/>
              </a:rPr>
              <a:t> bit;</a:t>
            </a:r>
            <a:br>
              <a:rPr lang="en-US">
                <a:latin typeface="Arial" charset="0"/>
              </a:rPr>
            </a:br>
            <a:r>
              <a:rPr lang="en-US">
                <a:latin typeface="Arial" charset="0"/>
              </a:rPr>
              <a:t>				q0, q1, q2, q3 : </a:t>
            </a:r>
            <a:r>
              <a:rPr lang="en-US" b="1">
                <a:latin typeface="Arial" charset="0"/>
              </a:rPr>
              <a:t>out</a:t>
            </a:r>
            <a:r>
              <a:rPr lang="en-US">
                <a:latin typeface="Arial" charset="0"/>
              </a:rPr>
              <a:t> bit );</a:t>
            </a:r>
            <a:br>
              <a:rPr lang="en-US">
                <a:latin typeface="Arial" charset="0"/>
              </a:rPr>
            </a:br>
            <a:r>
              <a:rPr lang="en-US" b="1">
                <a:latin typeface="Arial" charset="0"/>
              </a:rPr>
              <a:t>end entity</a:t>
            </a:r>
            <a:r>
              <a:rPr lang="en-US">
                <a:latin typeface="Arial" charset="0"/>
              </a:rPr>
              <a:t> reg4;</a:t>
            </a:r>
          </a:p>
        </p:txBody>
      </p:sp>
      <p:sp>
        <p:nvSpPr>
          <p:cNvPr id="905221" name="Rectangle 5"/>
          <p:cNvSpPr>
            <a:spLocks noChangeArrowheads="1"/>
          </p:cNvSpPr>
          <p:nvPr/>
        </p:nvSpPr>
        <p:spPr bwMode="auto">
          <a:xfrm>
            <a:off x="1508125" y="2468563"/>
            <a:ext cx="14017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 sz="2000" b="1" i="1"/>
              <a:t>entity name</a:t>
            </a:r>
          </a:p>
        </p:txBody>
      </p:sp>
      <p:sp>
        <p:nvSpPr>
          <p:cNvPr id="905222" name="Line 6"/>
          <p:cNvSpPr>
            <a:spLocks noChangeShapeType="1"/>
          </p:cNvSpPr>
          <p:nvPr/>
        </p:nvSpPr>
        <p:spPr bwMode="auto">
          <a:xfrm>
            <a:off x="2514600" y="28194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5223" name="Rectangle 7"/>
          <p:cNvSpPr>
            <a:spLocks noChangeArrowheads="1"/>
          </p:cNvSpPr>
          <p:nvPr/>
        </p:nvSpPr>
        <p:spPr bwMode="auto">
          <a:xfrm>
            <a:off x="3565525" y="2468563"/>
            <a:ext cx="134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 sz="2000" b="1" i="1"/>
              <a:t>port names</a:t>
            </a:r>
          </a:p>
        </p:txBody>
      </p:sp>
      <p:sp>
        <p:nvSpPr>
          <p:cNvPr id="905224" name="Line 8"/>
          <p:cNvSpPr>
            <a:spLocks noChangeShapeType="1"/>
          </p:cNvSpPr>
          <p:nvPr/>
        </p:nvSpPr>
        <p:spPr bwMode="auto">
          <a:xfrm flipH="1">
            <a:off x="3886200" y="2819400"/>
            <a:ext cx="76200" cy="7620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5225" name="Rectangle 9"/>
          <p:cNvSpPr>
            <a:spLocks noChangeArrowheads="1"/>
          </p:cNvSpPr>
          <p:nvPr/>
        </p:nvSpPr>
        <p:spPr bwMode="auto">
          <a:xfrm>
            <a:off x="5699125" y="2468563"/>
            <a:ext cx="23939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 sz="2000" b="1" i="1"/>
              <a:t>port mode (direction)</a:t>
            </a:r>
          </a:p>
        </p:txBody>
      </p:sp>
      <p:sp>
        <p:nvSpPr>
          <p:cNvPr id="905226" name="Line 10"/>
          <p:cNvSpPr>
            <a:spLocks noChangeShapeType="1"/>
          </p:cNvSpPr>
          <p:nvPr/>
        </p:nvSpPr>
        <p:spPr bwMode="auto">
          <a:xfrm flipH="1">
            <a:off x="6019800" y="2819400"/>
            <a:ext cx="76200" cy="7620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5227" name="Rectangle 11"/>
          <p:cNvSpPr>
            <a:spLocks noChangeArrowheads="1"/>
          </p:cNvSpPr>
          <p:nvPr/>
        </p:nvSpPr>
        <p:spPr bwMode="auto">
          <a:xfrm>
            <a:off x="4479925" y="5135563"/>
            <a:ext cx="1092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 sz="2000" b="1" i="1"/>
              <a:t>port type</a:t>
            </a:r>
          </a:p>
        </p:txBody>
      </p:sp>
      <p:sp>
        <p:nvSpPr>
          <p:cNvPr id="905228" name="Line 12"/>
          <p:cNvSpPr>
            <a:spLocks noChangeShapeType="1"/>
          </p:cNvSpPr>
          <p:nvPr/>
        </p:nvSpPr>
        <p:spPr bwMode="auto">
          <a:xfrm flipV="1">
            <a:off x="5334000" y="4267200"/>
            <a:ext cx="3810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5229" name="Rectangle 13"/>
          <p:cNvSpPr>
            <a:spLocks noChangeArrowheads="1"/>
          </p:cNvSpPr>
          <p:nvPr/>
        </p:nvSpPr>
        <p:spPr bwMode="auto">
          <a:xfrm>
            <a:off x="1279525" y="5135563"/>
            <a:ext cx="17414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 sz="2000" b="1" i="1"/>
              <a:t>reserved words</a:t>
            </a:r>
          </a:p>
        </p:txBody>
      </p:sp>
      <p:sp>
        <p:nvSpPr>
          <p:cNvPr id="905230" name="Line 14"/>
          <p:cNvSpPr>
            <a:spLocks noChangeShapeType="1"/>
          </p:cNvSpPr>
          <p:nvPr/>
        </p:nvSpPr>
        <p:spPr bwMode="auto">
          <a:xfrm flipV="1">
            <a:off x="2209800" y="46482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5231" name="Line 15"/>
          <p:cNvSpPr>
            <a:spLocks noChangeShapeType="1"/>
          </p:cNvSpPr>
          <p:nvPr/>
        </p:nvSpPr>
        <p:spPr bwMode="auto">
          <a:xfrm flipH="1">
            <a:off x="6248400" y="41910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5232" name="Rectangle 16"/>
          <p:cNvSpPr>
            <a:spLocks noChangeArrowheads="1"/>
          </p:cNvSpPr>
          <p:nvPr/>
        </p:nvSpPr>
        <p:spPr bwMode="auto">
          <a:xfrm>
            <a:off x="6843713" y="3992563"/>
            <a:ext cx="14525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 sz="2000" b="1" i="1"/>
              <a:t>punctuation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VHDL-87</a:t>
            </a:r>
            <a:endParaRPr lang="en-US"/>
          </a:p>
        </p:txBody>
      </p:sp>
      <p:sp>
        <p:nvSpPr>
          <p:cNvPr id="907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7924800" cy="601663"/>
          </a:xfrm>
        </p:spPr>
        <p:txBody>
          <a:bodyPr/>
          <a:lstStyle/>
          <a:p>
            <a:r>
              <a:rPr lang="en-US"/>
              <a:t>Omit </a:t>
            </a:r>
            <a:r>
              <a:rPr lang="en-US" sz="2800" b="1"/>
              <a:t>entity</a:t>
            </a:r>
            <a:r>
              <a:rPr lang="en-US"/>
              <a:t> at end of entity declaration</a:t>
            </a:r>
          </a:p>
        </p:txBody>
      </p:sp>
      <p:sp>
        <p:nvSpPr>
          <p:cNvPr id="907268" name="Rectangle 4"/>
          <p:cNvSpPr>
            <a:spLocks noChangeArrowheads="1"/>
          </p:cNvSpPr>
          <p:nvPr/>
        </p:nvSpPr>
        <p:spPr bwMode="auto">
          <a:xfrm>
            <a:off x="1752600" y="2438400"/>
            <a:ext cx="5365750" cy="15652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defTabSz="381000"/>
            <a:r>
              <a:rPr lang="en-US" b="1">
                <a:latin typeface="Arial" charset="0"/>
              </a:rPr>
              <a:t>entity</a:t>
            </a:r>
            <a:r>
              <a:rPr lang="en-US">
                <a:latin typeface="Arial" charset="0"/>
              </a:rPr>
              <a:t> reg4 </a:t>
            </a:r>
            <a:r>
              <a:rPr lang="en-US" b="1">
                <a:latin typeface="Arial" charset="0"/>
              </a:rPr>
              <a:t>is</a:t>
            </a:r>
            <a:r>
              <a:rPr lang="en-US">
                <a:latin typeface="Arial" charset="0"/>
              </a:rPr>
              <a:t/>
            </a:r>
            <a:br>
              <a:rPr lang="en-US">
                <a:latin typeface="Arial" charset="0"/>
              </a:rPr>
            </a:br>
            <a:r>
              <a:rPr lang="en-US">
                <a:latin typeface="Arial" charset="0"/>
              </a:rPr>
              <a:t>	</a:t>
            </a:r>
            <a:r>
              <a:rPr lang="en-US" b="1">
                <a:latin typeface="Arial" charset="0"/>
              </a:rPr>
              <a:t>port</a:t>
            </a:r>
            <a:r>
              <a:rPr lang="en-US">
                <a:latin typeface="Arial" charset="0"/>
              </a:rPr>
              <a:t> ( d0, d1, d2, d3, en, clk : </a:t>
            </a:r>
            <a:r>
              <a:rPr lang="en-US" b="1">
                <a:latin typeface="Arial" charset="0"/>
              </a:rPr>
              <a:t>in</a:t>
            </a:r>
            <a:r>
              <a:rPr lang="en-US">
                <a:latin typeface="Arial" charset="0"/>
              </a:rPr>
              <a:t> bit;</a:t>
            </a:r>
            <a:br>
              <a:rPr lang="en-US">
                <a:latin typeface="Arial" charset="0"/>
              </a:rPr>
            </a:br>
            <a:r>
              <a:rPr lang="en-US">
                <a:latin typeface="Arial" charset="0"/>
              </a:rPr>
              <a:t>				q0, q1, q2, q3 : </a:t>
            </a:r>
            <a:r>
              <a:rPr lang="en-US" b="1">
                <a:latin typeface="Arial" charset="0"/>
              </a:rPr>
              <a:t>out</a:t>
            </a:r>
            <a:r>
              <a:rPr lang="en-US">
                <a:latin typeface="Arial" charset="0"/>
              </a:rPr>
              <a:t> bit );</a:t>
            </a:r>
            <a:br>
              <a:rPr lang="en-US">
                <a:latin typeface="Arial" charset="0"/>
              </a:rPr>
            </a:br>
            <a:r>
              <a:rPr lang="en-US" b="1">
                <a:latin typeface="Arial" charset="0"/>
              </a:rPr>
              <a:t>end </a:t>
            </a:r>
            <a:r>
              <a:rPr lang="en-US">
                <a:latin typeface="Arial" charset="0"/>
              </a:rPr>
              <a:t>reg4;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93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Modeling Behavior</a:t>
            </a:r>
          </a:p>
        </p:txBody>
      </p:sp>
      <p:sp>
        <p:nvSpPr>
          <p:cNvPr id="909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i="1"/>
              <a:t>Architecture body</a:t>
            </a:r>
            <a:endParaRPr lang="en-US"/>
          </a:p>
          <a:p>
            <a:pPr lvl="1">
              <a:lnSpc>
                <a:spcPct val="90000"/>
              </a:lnSpc>
            </a:pPr>
            <a:r>
              <a:rPr lang="en-US"/>
              <a:t>describes an implementation of an entity</a:t>
            </a:r>
          </a:p>
          <a:p>
            <a:pPr lvl="1">
              <a:lnSpc>
                <a:spcPct val="90000"/>
              </a:lnSpc>
            </a:pPr>
            <a:r>
              <a:rPr lang="en-US"/>
              <a:t>may be several per entity</a:t>
            </a:r>
          </a:p>
          <a:p>
            <a:pPr>
              <a:lnSpc>
                <a:spcPct val="90000"/>
              </a:lnSpc>
            </a:pPr>
            <a:r>
              <a:rPr lang="en-US" i="1"/>
              <a:t>Behavioral</a:t>
            </a:r>
            <a:r>
              <a:rPr lang="en-US"/>
              <a:t> architecture</a:t>
            </a:r>
          </a:p>
          <a:p>
            <a:pPr lvl="1">
              <a:lnSpc>
                <a:spcPct val="90000"/>
              </a:lnSpc>
            </a:pPr>
            <a:r>
              <a:rPr lang="en-US"/>
              <a:t>describes the algorithm performed by the module</a:t>
            </a:r>
          </a:p>
          <a:p>
            <a:pPr lvl="1">
              <a:lnSpc>
                <a:spcPct val="90000"/>
              </a:lnSpc>
            </a:pPr>
            <a:r>
              <a:rPr lang="en-US"/>
              <a:t>contains</a:t>
            </a:r>
          </a:p>
          <a:p>
            <a:pPr lvl="2">
              <a:lnSpc>
                <a:spcPct val="90000"/>
              </a:lnSpc>
            </a:pPr>
            <a:r>
              <a:rPr lang="en-US" i="1"/>
              <a:t>process statements</a:t>
            </a:r>
            <a:r>
              <a:rPr lang="en-US"/>
              <a:t>, each containing</a:t>
            </a:r>
          </a:p>
          <a:p>
            <a:pPr lvl="2">
              <a:lnSpc>
                <a:spcPct val="90000"/>
              </a:lnSpc>
            </a:pPr>
            <a:r>
              <a:rPr lang="en-US" i="1"/>
              <a:t>sequential statements</a:t>
            </a:r>
            <a:r>
              <a:rPr lang="en-US"/>
              <a:t>, including</a:t>
            </a:r>
          </a:p>
          <a:p>
            <a:pPr lvl="2">
              <a:lnSpc>
                <a:spcPct val="90000"/>
              </a:lnSpc>
            </a:pPr>
            <a:r>
              <a:rPr lang="en-US" i="1"/>
              <a:t>signal assignment statements</a:t>
            </a:r>
            <a:r>
              <a:rPr lang="en-US"/>
              <a:t> and</a:t>
            </a:r>
          </a:p>
          <a:p>
            <a:pPr lvl="2">
              <a:lnSpc>
                <a:spcPct val="90000"/>
              </a:lnSpc>
            </a:pPr>
            <a:r>
              <a:rPr lang="en-US" i="1"/>
              <a:t>wait statements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Behavior Example</a:t>
            </a:r>
          </a:p>
        </p:txBody>
      </p:sp>
      <p:sp>
        <p:nvSpPr>
          <p:cNvPr id="911363" name="Rectangle 3"/>
          <p:cNvSpPr>
            <a:spLocks noChangeArrowheads="1"/>
          </p:cNvSpPr>
          <p:nvPr/>
        </p:nvSpPr>
        <p:spPr bwMode="auto">
          <a:xfrm>
            <a:off x="1179513" y="1268413"/>
            <a:ext cx="6826250" cy="5048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defTabSz="381000"/>
            <a:r>
              <a:rPr lang="en-US" sz="1800" b="1">
                <a:latin typeface="Arial" charset="0"/>
              </a:rPr>
              <a:t>architecture</a:t>
            </a:r>
            <a:r>
              <a:rPr lang="en-US" sz="1800">
                <a:latin typeface="Arial" charset="0"/>
              </a:rPr>
              <a:t> behav </a:t>
            </a:r>
            <a:r>
              <a:rPr lang="en-US" sz="1800" b="1">
                <a:latin typeface="Arial" charset="0"/>
              </a:rPr>
              <a:t>of</a:t>
            </a:r>
            <a:r>
              <a:rPr lang="en-US" sz="1800">
                <a:latin typeface="Arial" charset="0"/>
              </a:rPr>
              <a:t> reg4 </a:t>
            </a:r>
            <a:r>
              <a:rPr lang="en-US" sz="1800" b="1">
                <a:latin typeface="Arial" charset="0"/>
              </a:rPr>
              <a:t>is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 b="1">
                <a:latin typeface="Arial" charset="0"/>
              </a:rPr>
              <a:t>begin</a:t>
            </a:r>
            <a:endParaRPr lang="en-US" sz="1800">
              <a:latin typeface="Arial" charset="0"/>
            </a:endParaRPr>
          </a:p>
          <a:p>
            <a:pPr defTabSz="381000"/>
            <a:r>
              <a:rPr lang="en-US" sz="1800">
                <a:latin typeface="Arial" charset="0"/>
              </a:rPr>
              <a:t>	storage : </a:t>
            </a:r>
            <a:r>
              <a:rPr lang="en-US" sz="1800" b="1">
                <a:latin typeface="Arial" charset="0"/>
              </a:rPr>
              <a:t>process is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</a:t>
            </a:r>
            <a:r>
              <a:rPr lang="en-US" sz="1800" b="1">
                <a:latin typeface="Arial" charset="0"/>
              </a:rPr>
              <a:t>variable</a:t>
            </a:r>
            <a:r>
              <a:rPr lang="en-US" sz="1800">
                <a:latin typeface="Arial" charset="0"/>
              </a:rPr>
              <a:t> stored_d0, stored_d1, stored_d2, stored_d3 : bit;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</a:t>
            </a:r>
            <a:r>
              <a:rPr lang="en-US" sz="1800" b="1">
                <a:latin typeface="Arial" charset="0"/>
              </a:rPr>
              <a:t>begin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</a:t>
            </a:r>
            <a:r>
              <a:rPr lang="en-US" sz="1800" b="1">
                <a:latin typeface="Arial" charset="0"/>
              </a:rPr>
              <a:t>if</a:t>
            </a:r>
            <a:r>
              <a:rPr lang="en-US" sz="1800">
                <a:latin typeface="Arial" charset="0"/>
              </a:rPr>
              <a:t> en = '1' </a:t>
            </a:r>
            <a:r>
              <a:rPr lang="en-US" sz="1800" b="1">
                <a:latin typeface="Arial" charset="0"/>
              </a:rPr>
              <a:t>and</a:t>
            </a:r>
            <a:r>
              <a:rPr lang="en-US" sz="1800">
                <a:latin typeface="Arial" charset="0"/>
              </a:rPr>
              <a:t> clk = '1' </a:t>
            </a:r>
            <a:r>
              <a:rPr lang="en-US" sz="1800" b="1">
                <a:latin typeface="Arial" charset="0"/>
              </a:rPr>
              <a:t>then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	stored_d0 := d0;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 			stored_d1 := d1;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 			stored_d2 := d2;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 			stored_d3 := d3;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</a:t>
            </a:r>
            <a:r>
              <a:rPr lang="en-US" sz="1800" b="1">
                <a:latin typeface="Arial" charset="0"/>
              </a:rPr>
              <a:t>end if</a:t>
            </a:r>
            <a:r>
              <a:rPr lang="en-US" sz="1800">
                <a:latin typeface="Arial" charset="0"/>
              </a:rPr>
              <a:t>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q0 &lt;= stored_d0 </a:t>
            </a:r>
            <a:r>
              <a:rPr lang="en-US" sz="1800" b="1">
                <a:latin typeface="Arial" charset="0"/>
              </a:rPr>
              <a:t>after</a:t>
            </a:r>
            <a:r>
              <a:rPr lang="en-US" sz="1800">
                <a:latin typeface="Arial" charset="0"/>
              </a:rPr>
              <a:t> 5 ns;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 		q1 &lt;= stored_d1 </a:t>
            </a:r>
            <a:r>
              <a:rPr lang="en-US" sz="1800" b="1">
                <a:latin typeface="Arial" charset="0"/>
              </a:rPr>
              <a:t>after</a:t>
            </a:r>
            <a:r>
              <a:rPr lang="en-US" sz="1800">
                <a:latin typeface="Arial" charset="0"/>
              </a:rPr>
              <a:t> 5 ns;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 		q2 &lt;= stored_d2 </a:t>
            </a:r>
            <a:r>
              <a:rPr lang="en-US" sz="1800" b="1">
                <a:latin typeface="Arial" charset="0"/>
              </a:rPr>
              <a:t>after</a:t>
            </a:r>
            <a:r>
              <a:rPr lang="en-US" sz="1800">
                <a:latin typeface="Arial" charset="0"/>
              </a:rPr>
              <a:t> 5 ns;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 		q3 &lt;= stored_d3 </a:t>
            </a:r>
            <a:r>
              <a:rPr lang="en-US" sz="1800" b="1">
                <a:latin typeface="Arial" charset="0"/>
              </a:rPr>
              <a:t>after</a:t>
            </a:r>
            <a:r>
              <a:rPr lang="en-US" sz="1800">
                <a:latin typeface="Arial" charset="0"/>
              </a:rPr>
              <a:t> 5 ns;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</a:t>
            </a:r>
            <a:r>
              <a:rPr lang="en-US" sz="1800" b="1">
                <a:latin typeface="Arial" charset="0"/>
              </a:rPr>
              <a:t>wait on</a:t>
            </a:r>
            <a:r>
              <a:rPr lang="en-US" sz="1800">
                <a:latin typeface="Arial" charset="0"/>
              </a:rPr>
              <a:t> d0, d1, d2, d3, en, clk;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</a:t>
            </a:r>
            <a:r>
              <a:rPr lang="en-US" sz="1800" b="1">
                <a:latin typeface="Arial" charset="0"/>
              </a:rPr>
              <a:t>end process</a:t>
            </a:r>
            <a:r>
              <a:rPr lang="en-US" sz="1800">
                <a:latin typeface="Arial" charset="0"/>
              </a:rPr>
              <a:t> storage;</a:t>
            </a:r>
          </a:p>
          <a:p>
            <a:pPr defTabSz="381000"/>
            <a:r>
              <a:rPr lang="en-US" sz="1800" b="1">
                <a:latin typeface="Arial" charset="0"/>
              </a:rPr>
              <a:t>end architecture</a:t>
            </a:r>
            <a:r>
              <a:rPr lang="en-US" sz="1800">
                <a:latin typeface="Arial" charset="0"/>
              </a:rPr>
              <a:t> behav;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3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Modeling Structure</a:t>
            </a:r>
          </a:p>
        </p:txBody>
      </p:sp>
      <p:sp>
        <p:nvSpPr>
          <p:cNvPr id="91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/>
              <a:t>Structural</a:t>
            </a:r>
            <a:r>
              <a:rPr lang="en-US"/>
              <a:t> architecture</a:t>
            </a:r>
          </a:p>
          <a:p>
            <a:pPr lvl="1"/>
            <a:r>
              <a:rPr lang="en-US"/>
              <a:t>implements the module as a composition of subsystems</a:t>
            </a:r>
          </a:p>
          <a:p>
            <a:pPr lvl="1"/>
            <a:r>
              <a:rPr lang="en-US"/>
              <a:t>contains</a:t>
            </a:r>
          </a:p>
          <a:p>
            <a:pPr lvl="2"/>
            <a:r>
              <a:rPr lang="en-US" i="1"/>
              <a:t>signal declarations</a:t>
            </a:r>
            <a:r>
              <a:rPr lang="en-US"/>
              <a:t>, for internal interconnections</a:t>
            </a:r>
          </a:p>
          <a:p>
            <a:pPr lvl="3"/>
            <a:r>
              <a:rPr lang="en-US"/>
              <a:t>the entity ports are also treated as signals</a:t>
            </a:r>
          </a:p>
          <a:p>
            <a:pPr lvl="2"/>
            <a:r>
              <a:rPr lang="en-US" i="1"/>
              <a:t>component instances</a:t>
            </a:r>
            <a:endParaRPr lang="en-US"/>
          </a:p>
          <a:p>
            <a:pPr lvl="3"/>
            <a:r>
              <a:rPr lang="en-US"/>
              <a:t>instances of previously declared entity/architecture pairs</a:t>
            </a:r>
          </a:p>
          <a:p>
            <a:pPr lvl="2"/>
            <a:r>
              <a:rPr lang="en-US" i="1"/>
              <a:t>port maps</a:t>
            </a:r>
            <a:r>
              <a:rPr lang="en-US"/>
              <a:t> in component instances</a:t>
            </a:r>
            <a:endParaRPr lang="en-US" i="1"/>
          </a:p>
          <a:p>
            <a:pPr lvl="3"/>
            <a:r>
              <a:rPr lang="en-US"/>
              <a:t>connect signals to component ports</a:t>
            </a:r>
          </a:p>
          <a:p>
            <a:pPr lvl="2"/>
            <a:r>
              <a:rPr lang="en-US" i="1"/>
              <a:t>wait statements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4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Structure Example</a:t>
            </a:r>
          </a:p>
        </p:txBody>
      </p:sp>
      <p:grpSp>
        <p:nvGrpSpPr>
          <p:cNvPr id="914435" name="Group 3"/>
          <p:cNvGrpSpPr>
            <a:grpSpLocks/>
          </p:cNvGrpSpPr>
          <p:nvPr/>
        </p:nvGrpSpPr>
        <p:grpSpPr bwMode="auto">
          <a:xfrm>
            <a:off x="1943100" y="1217613"/>
            <a:ext cx="4343400" cy="5576887"/>
            <a:chOff x="1224" y="807"/>
            <a:chExt cx="2131" cy="2736"/>
          </a:xfrm>
        </p:grpSpPr>
        <p:sp>
          <p:nvSpPr>
            <p:cNvPr id="914436" name="Text Box 4"/>
            <p:cNvSpPr txBox="1">
              <a:spLocks noChangeArrowheads="1"/>
            </p:cNvSpPr>
            <p:nvPr/>
          </p:nvSpPr>
          <p:spPr bwMode="auto">
            <a:xfrm>
              <a:off x="2030" y="3198"/>
              <a:ext cx="317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/>
              <a:r>
                <a:rPr lang="en-US" sz="1400">
                  <a:latin typeface="Arial" charset="0"/>
                </a:rPr>
                <a:t>int_clk</a:t>
              </a:r>
            </a:p>
          </p:txBody>
        </p:sp>
        <p:sp>
          <p:nvSpPr>
            <p:cNvPr id="914437" name="Text Box 5"/>
            <p:cNvSpPr txBox="1">
              <a:spLocks noChangeArrowheads="1"/>
            </p:cNvSpPr>
            <p:nvPr/>
          </p:nvSpPr>
          <p:spPr bwMode="auto">
            <a:xfrm>
              <a:off x="1224" y="980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r>
                <a:rPr lang="en-US" sz="1400">
                  <a:latin typeface="Arial" charset="0"/>
                </a:rPr>
                <a:t>d0</a:t>
              </a:r>
            </a:p>
          </p:txBody>
        </p:sp>
        <p:sp>
          <p:nvSpPr>
            <p:cNvPr id="914438" name="Text Box 6"/>
            <p:cNvSpPr txBox="1">
              <a:spLocks noChangeArrowheads="1"/>
            </p:cNvSpPr>
            <p:nvPr/>
          </p:nvSpPr>
          <p:spPr bwMode="auto">
            <a:xfrm>
              <a:off x="1224" y="1585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r>
                <a:rPr lang="en-US" sz="1400">
                  <a:latin typeface="Arial" charset="0"/>
                </a:rPr>
                <a:t>d1</a:t>
              </a:r>
            </a:p>
          </p:txBody>
        </p:sp>
        <p:sp>
          <p:nvSpPr>
            <p:cNvPr id="914439" name="Text Box 7"/>
            <p:cNvSpPr txBox="1">
              <a:spLocks noChangeArrowheads="1"/>
            </p:cNvSpPr>
            <p:nvPr/>
          </p:nvSpPr>
          <p:spPr bwMode="auto">
            <a:xfrm>
              <a:off x="1224" y="2190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r>
                <a:rPr lang="en-US" sz="1400">
                  <a:latin typeface="Arial" charset="0"/>
                </a:rPr>
                <a:t>d2</a:t>
              </a:r>
            </a:p>
          </p:txBody>
        </p:sp>
        <p:sp>
          <p:nvSpPr>
            <p:cNvPr id="914440" name="Text Box 8"/>
            <p:cNvSpPr txBox="1">
              <a:spLocks noChangeArrowheads="1"/>
            </p:cNvSpPr>
            <p:nvPr/>
          </p:nvSpPr>
          <p:spPr bwMode="auto">
            <a:xfrm>
              <a:off x="1224" y="2795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r>
                <a:rPr lang="en-US" sz="1400">
                  <a:latin typeface="Arial" charset="0"/>
                </a:rPr>
                <a:t>d3</a:t>
              </a:r>
            </a:p>
          </p:txBody>
        </p:sp>
        <p:sp>
          <p:nvSpPr>
            <p:cNvPr id="914441" name="Text Box 9"/>
            <p:cNvSpPr txBox="1">
              <a:spLocks noChangeArrowheads="1"/>
            </p:cNvSpPr>
            <p:nvPr/>
          </p:nvSpPr>
          <p:spPr bwMode="auto">
            <a:xfrm>
              <a:off x="1224" y="3198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r>
                <a:rPr lang="en-US" sz="1400">
                  <a:latin typeface="Arial" charset="0"/>
                </a:rPr>
                <a:t>en</a:t>
              </a:r>
            </a:p>
          </p:txBody>
        </p:sp>
        <p:sp>
          <p:nvSpPr>
            <p:cNvPr id="914442" name="Text Box 10"/>
            <p:cNvSpPr txBox="1">
              <a:spLocks noChangeArrowheads="1"/>
            </p:cNvSpPr>
            <p:nvPr/>
          </p:nvSpPr>
          <p:spPr bwMode="auto">
            <a:xfrm>
              <a:off x="1224" y="3342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r>
                <a:rPr lang="en-US" sz="1400">
                  <a:latin typeface="Arial" charset="0"/>
                </a:rPr>
                <a:t>clk</a:t>
              </a:r>
            </a:p>
          </p:txBody>
        </p:sp>
        <p:sp>
          <p:nvSpPr>
            <p:cNvPr id="914443" name="Text Box 11"/>
            <p:cNvSpPr txBox="1">
              <a:spLocks noChangeArrowheads="1"/>
            </p:cNvSpPr>
            <p:nvPr/>
          </p:nvSpPr>
          <p:spPr bwMode="auto">
            <a:xfrm>
              <a:off x="3182" y="980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r"/>
              <a:r>
                <a:rPr lang="en-US" sz="1400">
                  <a:latin typeface="Arial" charset="0"/>
                </a:rPr>
                <a:t>q0</a:t>
              </a:r>
            </a:p>
          </p:txBody>
        </p:sp>
        <p:sp>
          <p:nvSpPr>
            <p:cNvPr id="914444" name="Text Box 12"/>
            <p:cNvSpPr txBox="1">
              <a:spLocks noChangeArrowheads="1"/>
            </p:cNvSpPr>
            <p:nvPr/>
          </p:nvSpPr>
          <p:spPr bwMode="auto">
            <a:xfrm>
              <a:off x="3182" y="1585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r"/>
              <a:r>
                <a:rPr lang="en-US" sz="1400">
                  <a:latin typeface="Arial" charset="0"/>
                </a:rPr>
                <a:t>q1</a:t>
              </a:r>
            </a:p>
          </p:txBody>
        </p:sp>
        <p:sp>
          <p:nvSpPr>
            <p:cNvPr id="914445" name="Text Box 13"/>
            <p:cNvSpPr txBox="1">
              <a:spLocks noChangeArrowheads="1"/>
            </p:cNvSpPr>
            <p:nvPr/>
          </p:nvSpPr>
          <p:spPr bwMode="auto">
            <a:xfrm>
              <a:off x="3182" y="2190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r"/>
              <a:r>
                <a:rPr lang="en-US" sz="1400">
                  <a:latin typeface="Arial" charset="0"/>
                </a:rPr>
                <a:t>q2</a:t>
              </a:r>
            </a:p>
          </p:txBody>
        </p:sp>
        <p:sp>
          <p:nvSpPr>
            <p:cNvPr id="914446" name="Text Box 14"/>
            <p:cNvSpPr txBox="1">
              <a:spLocks noChangeArrowheads="1"/>
            </p:cNvSpPr>
            <p:nvPr/>
          </p:nvSpPr>
          <p:spPr bwMode="auto">
            <a:xfrm>
              <a:off x="3182" y="2795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r"/>
              <a:r>
                <a:rPr lang="en-US" sz="1400">
                  <a:latin typeface="Arial" charset="0"/>
                </a:rPr>
                <a:t>q3</a:t>
              </a:r>
            </a:p>
          </p:txBody>
        </p:sp>
        <p:sp>
          <p:nvSpPr>
            <p:cNvPr id="914447" name="Text Box 15"/>
            <p:cNvSpPr txBox="1">
              <a:spLocks noChangeArrowheads="1"/>
            </p:cNvSpPr>
            <p:nvPr/>
          </p:nvSpPr>
          <p:spPr bwMode="auto">
            <a:xfrm>
              <a:off x="2664" y="807"/>
              <a:ext cx="173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r>
                <a:rPr lang="en-US" sz="1400">
                  <a:latin typeface="Arial" charset="0"/>
                </a:rPr>
                <a:t>bit0</a:t>
              </a:r>
            </a:p>
          </p:txBody>
        </p:sp>
        <p:grpSp>
          <p:nvGrpSpPr>
            <p:cNvPr id="914448" name="Group 16"/>
            <p:cNvGrpSpPr>
              <a:grpSpLocks/>
            </p:cNvGrpSpPr>
            <p:nvPr/>
          </p:nvGrpSpPr>
          <p:grpSpPr bwMode="auto">
            <a:xfrm>
              <a:off x="2577" y="923"/>
              <a:ext cx="519" cy="403"/>
              <a:chOff x="7272" y="6336"/>
              <a:chExt cx="1296" cy="1008"/>
            </a:xfrm>
          </p:grpSpPr>
          <p:sp>
            <p:nvSpPr>
              <p:cNvPr id="914449" name="Text Box 17"/>
              <p:cNvSpPr txBox="1">
                <a:spLocks noChangeArrowheads="1"/>
              </p:cNvSpPr>
              <p:nvPr/>
            </p:nvSpPr>
            <p:spPr bwMode="auto">
              <a:xfrm>
                <a:off x="7488" y="6336"/>
                <a:ext cx="86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400">
                    <a:latin typeface="Arial" charset="0"/>
                  </a:rPr>
                  <a:t>d_latch</a:t>
                </a:r>
              </a:p>
            </p:txBody>
          </p:sp>
          <p:sp>
            <p:nvSpPr>
              <p:cNvPr id="914450" name="Text Box 18"/>
              <p:cNvSpPr txBox="1">
                <a:spLocks noChangeArrowheads="1"/>
              </p:cNvSpPr>
              <p:nvPr/>
            </p:nvSpPr>
            <p:spPr bwMode="auto">
              <a:xfrm>
                <a:off x="7560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400">
                    <a:latin typeface="Arial" charset="0"/>
                  </a:rPr>
                  <a:t>d</a:t>
                </a:r>
              </a:p>
            </p:txBody>
          </p:sp>
          <p:sp>
            <p:nvSpPr>
              <p:cNvPr id="914451" name="Text Box 19"/>
              <p:cNvSpPr txBox="1">
                <a:spLocks noChangeArrowheads="1"/>
              </p:cNvSpPr>
              <p:nvPr/>
            </p:nvSpPr>
            <p:spPr bwMode="auto">
              <a:xfrm>
                <a:off x="7560" y="698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400">
                    <a:latin typeface="Arial" charset="0"/>
                  </a:rPr>
                  <a:t>clk</a:t>
                </a:r>
              </a:p>
            </p:txBody>
          </p:sp>
          <p:sp>
            <p:nvSpPr>
              <p:cNvPr id="914452" name="Text Box 20"/>
              <p:cNvSpPr txBox="1">
                <a:spLocks noChangeArrowheads="1"/>
              </p:cNvSpPr>
              <p:nvPr/>
            </p:nvSpPr>
            <p:spPr bwMode="auto">
              <a:xfrm>
                <a:off x="7992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r"/>
                <a:r>
                  <a:rPr lang="en-US" sz="1400">
                    <a:latin typeface="Arial" charset="0"/>
                  </a:rPr>
                  <a:t>q</a:t>
                </a:r>
              </a:p>
            </p:txBody>
          </p:sp>
          <p:sp>
            <p:nvSpPr>
              <p:cNvPr id="914453" name="Line 21"/>
              <p:cNvSpPr>
                <a:spLocks noChangeShapeType="1"/>
              </p:cNvSpPr>
              <p:nvPr/>
            </p:nvSpPr>
            <p:spPr bwMode="auto">
              <a:xfrm flipH="1">
                <a:off x="727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4454" name="Line 22"/>
              <p:cNvSpPr>
                <a:spLocks noChangeShapeType="1"/>
              </p:cNvSpPr>
              <p:nvPr/>
            </p:nvSpPr>
            <p:spPr bwMode="auto">
              <a:xfrm flipH="1">
                <a:off x="7272" y="712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4455" name="Line 23"/>
              <p:cNvSpPr>
                <a:spLocks noChangeShapeType="1"/>
              </p:cNvSpPr>
              <p:nvPr/>
            </p:nvSpPr>
            <p:spPr bwMode="auto">
              <a:xfrm flipH="1">
                <a:off x="835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4456" name="Rectangle 24"/>
              <p:cNvSpPr>
                <a:spLocks noChangeArrowheads="1"/>
              </p:cNvSpPr>
              <p:nvPr/>
            </p:nvSpPr>
            <p:spPr bwMode="auto">
              <a:xfrm>
                <a:off x="7488" y="6336"/>
                <a:ext cx="864" cy="1008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14457" name="Text Box 25"/>
            <p:cNvSpPr txBox="1">
              <a:spLocks noChangeArrowheads="1"/>
            </p:cNvSpPr>
            <p:nvPr/>
          </p:nvSpPr>
          <p:spPr bwMode="auto">
            <a:xfrm>
              <a:off x="2664" y="1412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r>
                <a:rPr lang="en-US" sz="1400">
                  <a:latin typeface="Arial" charset="0"/>
                </a:rPr>
                <a:t>bit1</a:t>
              </a:r>
            </a:p>
          </p:txBody>
        </p:sp>
        <p:grpSp>
          <p:nvGrpSpPr>
            <p:cNvPr id="914458" name="Group 26"/>
            <p:cNvGrpSpPr>
              <a:grpSpLocks/>
            </p:cNvGrpSpPr>
            <p:nvPr/>
          </p:nvGrpSpPr>
          <p:grpSpPr bwMode="auto">
            <a:xfrm>
              <a:off x="2577" y="1527"/>
              <a:ext cx="519" cy="404"/>
              <a:chOff x="7272" y="6336"/>
              <a:chExt cx="1296" cy="1008"/>
            </a:xfrm>
          </p:grpSpPr>
          <p:sp>
            <p:nvSpPr>
              <p:cNvPr id="914459" name="Text Box 27"/>
              <p:cNvSpPr txBox="1">
                <a:spLocks noChangeArrowheads="1"/>
              </p:cNvSpPr>
              <p:nvPr/>
            </p:nvSpPr>
            <p:spPr bwMode="auto">
              <a:xfrm>
                <a:off x="7488" y="6336"/>
                <a:ext cx="86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400">
                    <a:latin typeface="Arial" charset="0"/>
                  </a:rPr>
                  <a:t>d_latch</a:t>
                </a:r>
              </a:p>
            </p:txBody>
          </p:sp>
          <p:sp>
            <p:nvSpPr>
              <p:cNvPr id="914460" name="Text Box 28"/>
              <p:cNvSpPr txBox="1">
                <a:spLocks noChangeArrowheads="1"/>
              </p:cNvSpPr>
              <p:nvPr/>
            </p:nvSpPr>
            <p:spPr bwMode="auto">
              <a:xfrm>
                <a:off x="7560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400">
                    <a:latin typeface="Arial" charset="0"/>
                  </a:rPr>
                  <a:t>d</a:t>
                </a:r>
              </a:p>
            </p:txBody>
          </p:sp>
          <p:sp>
            <p:nvSpPr>
              <p:cNvPr id="914461" name="Text Box 29"/>
              <p:cNvSpPr txBox="1">
                <a:spLocks noChangeArrowheads="1"/>
              </p:cNvSpPr>
              <p:nvPr/>
            </p:nvSpPr>
            <p:spPr bwMode="auto">
              <a:xfrm>
                <a:off x="7560" y="698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400">
                    <a:latin typeface="Arial" charset="0"/>
                  </a:rPr>
                  <a:t>clk</a:t>
                </a:r>
              </a:p>
            </p:txBody>
          </p:sp>
          <p:sp>
            <p:nvSpPr>
              <p:cNvPr id="914462" name="Text Box 30"/>
              <p:cNvSpPr txBox="1">
                <a:spLocks noChangeArrowheads="1"/>
              </p:cNvSpPr>
              <p:nvPr/>
            </p:nvSpPr>
            <p:spPr bwMode="auto">
              <a:xfrm>
                <a:off x="7992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r"/>
                <a:r>
                  <a:rPr lang="en-US" sz="1400">
                    <a:latin typeface="Arial" charset="0"/>
                  </a:rPr>
                  <a:t>q</a:t>
                </a:r>
              </a:p>
            </p:txBody>
          </p:sp>
          <p:sp>
            <p:nvSpPr>
              <p:cNvPr id="914463" name="Line 31"/>
              <p:cNvSpPr>
                <a:spLocks noChangeShapeType="1"/>
              </p:cNvSpPr>
              <p:nvPr/>
            </p:nvSpPr>
            <p:spPr bwMode="auto">
              <a:xfrm flipH="1">
                <a:off x="727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4464" name="Line 32"/>
              <p:cNvSpPr>
                <a:spLocks noChangeShapeType="1"/>
              </p:cNvSpPr>
              <p:nvPr/>
            </p:nvSpPr>
            <p:spPr bwMode="auto">
              <a:xfrm flipH="1">
                <a:off x="7272" y="712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4465" name="Line 33"/>
              <p:cNvSpPr>
                <a:spLocks noChangeShapeType="1"/>
              </p:cNvSpPr>
              <p:nvPr/>
            </p:nvSpPr>
            <p:spPr bwMode="auto">
              <a:xfrm flipH="1">
                <a:off x="835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4466" name="Rectangle 34"/>
              <p:cNvSpPr>
                <a:spLocks noChangeArrowheads="1"/>
              </p:cNvSpPr>
              <p:nvPr/>
            </p:nvSpPr>
            <p:spPr bwMode="auto">
              <a:xfrm>
                <a:off x="7488" y="6336"/>
                <a:ext cx="864" cy="1008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14467" name="Text Box 35"/>
            <p:cNvSpPr txBox="1">
              <a:spLocks noChangeArrowheads="1"/>
            </p:cNvSpPr>
            <p:nvPr/>
          </p:nvSpPr>
          <p:spPr bwMode="auto">
            <a:xfrm>
              <a:off x="2664" y="2017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r>
                <a:rPr lang="en-US" sz="1400">
                  <a:latin typeface="Arial" charset="0"/>
                </a:rPr>
                <a:t>bit2</a:t>
              </a:r>
            </a:p>
          </p:txBody>
        </p:sp>
        <p:grpSp>
          <p:nvGrpSpPr>
            <p:cNvPr id="914468" name="Group 36"/>
            <p:cNvGrpSpPr>
              <a:grpSpLocks/>
            </p:cNvGrpSpPr>
            <p:nvPr/>
          </p:nvGrpSpPr>
          <p:grpSpPr bwMode="auto">
            <a:xfrm>
              <a:off x="2577" y="2132"/>
              <a:ext cx="519" cy="403"/>
              <a:chOff x="7272" y="6336"/>
              <a:chExt cx="1296" cy="1008"/>
            </a:xfrm>
          </p:grpSpPr>
          <p:sp>
            <p:nvSpPr>
              <p:cNvPr id="914469" name="Text Box 37"/>
              <p:cNvSpPr txBox="1">
                <a:spLocks noChangeArrowheads="1"/>
              </p:cNvSpPr>
              <p:nvPr/>
            </p:nvSpPr>
            <p:spPr bwMode="auto">
              <a:xfrm>
                <a:off x="7488" y="6336"/>
                <a:ext cx="86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400">
                    <a:latin typeface="Arial" charset="0"/>
                  </a:rPr>
                  <a:t>d_latch</a:t>
                </a:r>
              </a:p>
            </p:txBody>
          </p:sp>
          <p:sp>
            <p:nvSpPr>
              <p:cNvPr id="914470" name="Text Box 38"/>
              <p:cNvSpPr txBox="1">
                <a:spLocks noChangeArrowheads="1"/>
              </p:cNvSpPr>
              <p:nvPr/>
            </p:nvSpPr>
            <p:spPr bwMode="auto">
              <a:xfrm>
                <a:off x="7560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400">
                    <a:latin typeface="Arial" charset="0"/>
                  </a:rPr>
                  <a:t>d</a:t>
                </a:r>
              </a:p>
            </p:txBody>
          </p:sp>
          <p:sp>
            <p:nvSpPr>
              <p:cNvPr id="914471" name="Text Box 39"/>
              <p:cNvSpPr txBox="1">
                <a:spLocks noChangeArrowheads="1"/>
              </p:cNvSpPr>
              <p:nvPr/>
            </p:nvSpPr>
            <p:spPr bwMode="auto">
              <a:xfrm>
                <a:off x="7560" y="698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400">
                    <a:latin typeface="Arial" charset="0"/>
                  </a:rPr>
                  <a:t>clk</a:t>
                </a:r>
              </a:p>
            </p:txBody>
          </p:sp>
          <p:sp>
            <p:nvSpPr>
              <p:cNvPr id="914472" name="Text Box 40"/>
              <p:cNvSpPr txBox="1">
                <a:spLocks noChangeArrowheads="1"/>
              </p:cNvSpPr>
              <p:nvPr/>
            </p:nvSpPr>
            <p:spPr bwMode="auto">
              <a:xfrm>
                <a:off x="7992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r"/>
                <a:r>
                  <a:rPr lang="en-US" sz="1400">
                    <a:latin typeface="Arial" charset="0"/>
                  </a:rPr>
                  <a:t>q</a:t>
                </a:r>
              </a:p>
            </p:txBody>
          </p:sp>
          <p:sp>
            <p:nvSpPr>
              <p:cNvPr id="914473" name="Line 41"/>
              <p:cNvSpPr>
                <a:spLocks noChangeShapeType="1"/>
              </p:cNvSpPr>
              <p:nvPr/>
            </p:nvSpPr>
            <p:spPr bwMode="auto">
              <a:xfrm flipH="1">
                <a:off x="727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4474" name="Line 42"/>
              <p:cNvSpPr>
                <a:spLocks noChangeShapeType="1"/>
              </p:cNvSpPr>
              <p:nvPr/>
            </p:nvSpPr>
            <p:spPr bwMode="auto">
              <a:xfrm flipH="1">
                <a:off x="7272" y="712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4475" name="Line 43"/>
              <p:cNvSpPr>
                <a:spLocks noChangeShapeType="1"/>
              </p:cNvSpPr>
              <p:nvPr/>
            </p:nvSpPr>
            <p:spPr bwMode="auto">
              <a:xfrm flipH="1">
                <a:off x="835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4476" name="Rectangle 44"/>
              <p:cNvSpPr>
                <a:spLocks noChangeArrowheads="1"/>
              </p:cNvSpPr>
              <p:nvPr/>
            </p:nvSpPr>
            <p:spPr bwMode="auto">
              <a:xfrm>
                <a:off x="7488" y="6336"/>
                <a:ext cx="864" cy="1008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14477" name="Text Box 45"/>
            <p:cNvSpPr txBox="1">
              <a:spLocks noChangeArrowheads="1"/>
            </p:cNvSpPr>
            <p:nvPr/>
          </p:nvSpPr>
          <p:spPr bwMode="auto">
            <a:xfrm>
              <a:off x="2664" y="2622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r>
                <a:rPr lang="en-US" sz="1400">
                  <a:latin typeface="Arial" charset="0"/>
                </a:rPr>
                <a:t>bit3</a:t>
              </a:r>
            </a:p>
          </p:txBody>
        </p:sp>
        <p:grpSp>
          <p:nvGrpSpPr>
            <p:cNvPr id="914478" name="Group 46"/>
            <p:cNvGrpSpPr>
              <a:grpSpLocks/>
            </p:cNvGrpSpPr>
            <p:nvPr/>
          </p:nvGrpSpPr>
          <p:grpSpPr bwMode="auto">
            <a:xfrm>
              <a:off x="2577" y="2737"/>
              <a:ext cx="519" cy="403"/>
              <a:chOff x="7272" y="6336"/>
              <a:chExt cx="1296" cy="1008"/>
            </a:xfrm>
          </p:grpSpPr>
          <p:sp>
            <p:nvSpPr>
              <p:cNvPr id="914479" name="Text Box 47"/>
              <p:cNvSpPr txBox="1">
                <a:spLocks noChangeArrowheads="1"/>
              </p:cNvSpPr>
              <p:nvPr/>
            </p:nvSpPr>
            <p:spPr bwMode="auto">
              <a:xfrm>
                <a:off x="7488" y="6336"/>
                <a:ext cx="86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400">
                    <a:latin typeface="Arial" charset="0"/>
                  </a:rPr>
                  <a:t>d_latch</a:t>
                </a:r>
              </a:p>
            </p:txBody>
          </p:sp>
          <p:sp>
            <p:nvSpPr>
              <p:cNvPr id="914480" name="Text Box 48"/>
              <p:cNvSpPr txBox="1">
                <a:spLocks noChangeArrowheads="1"/>
              </p:cNvSpPr>
              <p:nvPr/>
            </p:nvSpPr>
            <p:spPr bwMode="auto">
              <a:xfrm>
                <a:off x="7560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400">
                    <a:latin typeface="Arial" charset="0"/>
                  </a:rPr>
                  <a:t>d</a:t>
                </a:r>
              </a:p>
            </p:txBody>
          </p:sp>
          <p:sp>
            <p:nvSpPr>
              <p:cNvPr id="914481" name="Text Box 49"/>
              <p:cNvSpPr txBox="1">
                <a:spLocks noChangeArrowheads="1"/>
              </p:cNvSpPr>
              <p:nvPr/>
            </p:nvSpPr>
            <p:spPr bwMode="auto">
              <a:xfrm>
                <a:off x="7560" y="698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400">
                    <a:latin typeface="Arial" charset="0"/>
                  </a:rPr>
                  <a:t>clk</a:t>
                </a:r>
              </a:p>
            </p:txBody>
          </p:sp>
          <p:sp>
            <p:nvSpPr>
              <p:cNvPr id="914482" name="Text Box 50"/>
              <p:cNvSpPr txBox="1">
                <a:spLocks noChangeArrowheads="1"/>
              </p:cNvSpPr>
              <p:nvPr/>
            </p:nvSpPr>
            <p:spPr bwMode="auto">
              <a:xfrm>
                <a:off x="7992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r"/>
                <a:r>
                  <a:rPr lang="en-US" sz="1400">
                    <a:latin typeface="Arial" charset="0"/>
                  </a:rPr>
                  <a:t>q</a:t>
                </a:r>
              </a:p>
            </p:txBody>
          </p:sp>
          <p:sp>
            <p:nvSpPr>
              <p:cNvPr id="914483" name="Line 51"/>
              <p:cNvSpPr>
                <a:spLocks noChangeShapeType="1"/>
              </p:cNvSpPr>
              <p:nvPr/>
            </p:nvSpPr>
            <p:spPr bwMode="auto">
              <a:xfrm flipH="1">
                <a:off x="727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4484" name="Line 52"/>
              <p:cNvSpPr>
                <a:spLocks noChangeShapeType="1"/>
              </p:cNvSpPr>
              <p:nvPr/>
            </p:nvSpPr>
            <p:spPr bwMode="auto">
              <a:xfrm flipH="1">
                <a:off x="7272" y="712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4485" name="Line 53"/>
              <p:cNvSpPr>
                <a:spLocks noChangeShapeType="1"/>
              </p:cNvSpPr>
              <p:nvPr/>
            </p:nvSpPr>
            <p:spPr bwMode="auto">
              <a:xfrm flipH="1">
                <a:off x="835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4486" name="Rectangle 54"/>
              <p:cNvSpPr>
                <a:spLocks noChangeArrowheads="1"/>
              </p:cNvSpPr>
              <p:nvPr/>
            </p:nvSpPr>
            <p:spPr bwMode="auto">
              <a:xfrm>
                <a:off x="7488" y="6336"/>
                <a:ext cx="864" cy="1008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14487" name="Text Box 55"/>
            <p:cNvSpPr txBox="1">
              <a:spLocks noChangeArrowheads="1"/>
            </p:cNvSpPr>
            <p:nvPr/>
          </p:nvSpPr>
          <p:spPr bwMode="auto">
            <a:xfrm>
              <a:off x="1569" y="2996"/>
              <a:ext cx="317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400">
                  <a:latin typeface="Arial" charset="0"/>
                </a:rPr>
                <a:t>gate</a:t>
              </a:r>
            </a:p>
          </p:txBody>
        </p:sp>
        <p:grpSp>
          <p:nvGrpSpPr>
            <p:cNvPr id="914488" name="Group 56"/>
            <p:cNvGrpSpPr>
              <a:grpSpLocks/>
            </p:cNvGrpSpPr>
            <p:nvPr/>
          </p:nvGrpSpPr>
          <p:grpSpPr bwMode="auto">
            <a:xfrm>
              <a:off x="1483" y="3140"/>
              <a:ext cx="518" cy="403"/>
              <a:chOff x="7272" y="6336"/>
              <a:chExt cx="1296" cy="1008"/>
            </a:xfrm>
          </p:grpSpPr>
          <p:sp>
            <p:nvSpPr>
              <p:cNvPr id="914489" name="Text Box 57"/>
              <p:cNvSpPr txBox="1">
                <a:spLocks noChangeArrowheads="1"/>
              </p:cNvSpPr>
              <p:nvPr/>
            </p:nvSpPr>
            <p:spPr bwMode="auto">
              <a:xfrm>
                <a:off x="7488" y="6336"/>
                <a:ext cx="86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400">
                    <a:latin typeface="Arial" charset="0"/>
                  </a:rPr>
                  <a:t>and2</a:t>
                </a:r>
              </a:p>
            </p:txBody>
          </p:sp>
          <p:sp>
            <p:nvSpPr>
              <p:cNvPr id="914490" name="Text Box 58"/>
              <p:cNvSpPr txBox="1">
                <a:spLocks noChangeArrowheads="1"/>
              </p:cNvSpPr>
              <p:nvPr/>
            </p:nvSpPr>
            <p:spPr bwMode="auto">
              <a:xfrm>
                <a:off x="7560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400">
                    <a:latin typeface="Arial" charset="0"/>
                  </a:rPr>
                  <a:t>a</a:t>
                </a:r>
              </a:p>
            </p:txBody>
          </p:sp>
          <p:sp>
            <p:nvSpPr>
              <p:cNvPr id="914491" name="Text Box 59"/>
              <p:cNvSpPr txBox="1">
                <a:spLocks noChangeArrowheads="1"/>
              </p:cNvSpPr>
              <p:nvPr/>
            </p:nvSpPr>
            <p:spPr bwMode="auto">
              <a:xfrm>
                <a:off x="7560" y="698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400">
                    <a:latin typeface="Arial" charset="0"/>
                  </a:rPr>
                  <a:t>b</a:t>
                </a:r>
              </a:p>
            </p:txBody>
          </p:sp>
          <p:sp>
            <p:nvSpPr>
              <p:cNvPr id="914492" name="Text Box 60"/>
              <p:cNvSpPr txBox="1">
                <a:spLocks noChangeArrowheads="1"/>
              </p:cNvSpPr>
              <p:nvPr/>
            </p:nvSpPr>
            <p:spPr bwMode="auto">
              <a:xfrm>
                <a:off x="7992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r"/>
                <a:r>
                  <a:rPr lang="en-US" sz="1400">
                    <a:latin typeface="Arial" charset="0"/>
                  </a:rPr>
                  <a:t>y</a:t>
                </a:r>
              </a:p>
            </p:txBody>
          </p:sp>
          <p:sp>
            <p:nvSpPr>
              <p:cNvPr id="914493" name="Line 61"/>
              <p:cNvSpPr>
                <a:spLocks noChangeShapeType="1"/>
              </p:cNvSpPr>
              <p:nvPr/>
            </p:nvSpPr>
            <p:spPr bwMode="auto">
              <a:xfrm flipH="1">
                <a:off x="727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4494" name="Line 62"/>
              <p:cNvSpPr>
                <a:spLocks noChangeShapeType="1"/>
              </p:cNvSpPr>
              <p:nvPr/>
            </p:nvSpPr>
            <p:spPr bwMode="auto">
              <a:xfrm flipH="1">
                <a:off x="7272" y="712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4495" name="Line 63"/>
              <p:cNvSpPr>
                <a:spLocks noChangeShapeType="1"/>
              </p:cNvSpPr>
              <p:nvPr/>
            </p:nvSpPr>
            <p:spPr bwMode="auto">
              <a:xfrm flipH="1">
                <a:off x="835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4496" name="Rectangle 64"/>
              <p:cNvSpPr>
                <a:spLocks noChangeArrowheads="1"/>
              </p:cNvSpPr>
              <p:nvPr/>
            </p:nvSpPr>
            <p:spPr bwMode="auto">
              <a:xfrm>
                <a:off x="7488" y="6336"/>
                <a:ext cx="864" cy="1008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14497" name="Line 65"/>
            <p:cNvSpPr>
              <a:spLocks noChangeShapeType="1"/>
            </p:cNvSpPr>
            <p:nvPr/>
          </p:nvSpPr>
          <p:spPr bwMode="auto">
            <a:xfrm>
              <a:off x="2462" y="1239"/>
              <a:ext cx="1" cy="207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498" name="Line 66"/>
            <p:cNvSpPr>
              <a:spLocks noChangeShapeType="1"/>
            </p:cNvSpPr>
            <p:nvPr/>
          </p:nvSpPr>
          <p:spPr bwMode="auto">
            <a:xfrm flipH="1">
              <a:off x="2462" y="1239"/>
              <a:ext cx="11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499" name="Line 67"/>
            <p:cNvSpPr>
              <a:spLocks noChangeShapeType="1"/>
            </p:cNvSpPr>
            <p:nvPr/>
          </p:nvSpPr>
          <p:spPr bwMode="auto">
            <a:xfrm flipH="1">
              <a:off x="2462" y="1844"/>
              <a:ext cx="11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500" name="Line 68"/>
            <p:cNvSpPr>
              <a:spLocks noChangeShapeType="1"/>
            </p:cNvSpPr>
            <p:nvPr/>
          </p:nvSpPr>
          <p:spPr bwMode="auto">
            <a:xfrm flipH="1">
              <a:off x="2001" y="3313"/>
              <a:ext cx="46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501" name="Line 69"/>
            <p:cNvSpPr>
              <a:spLocks noChangeShapeType="1"/>
            </p:cNvSpPr>
            <p:nvPr/>
          </p:nvSpPr>
          <p:spPr bwMode="auto">
            <a:xfrm flipH="1">
              <a:off x="1224" y="2910"/>
              <a:ext cx="135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502" name="Line 70"/>
            <p:cNvSpPr>
              <a:spLocks noChangeShapeType="1"/>
            </p:cNvSpPr>
            <p:nvPr/>
          </p:nvSpPr>
          <p:spPr bwMode="auto">
            <a:xfrm flipH="1">
              <a:off x="1224" y="2305"/>
              <a:ext cx="135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503" name="Line 71"/>
            <p:cNvSpPr>
              <a:spLocks noChangeShapeType="1"/>
            </p:cNvSpPr>
            <p:nvPr/>
          </p:nvSpPr>
          <p:spPr bwMode="auto">
            <a:xfrm flipH="1">
              <a:off x="1224" y="1700"/>
              <a:ext cx="135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504" name="Line 72"/>
            <p:cNvSpPr>
              <a:spLocks noChangeShapeType="1"/>
            </p:cNvSpPr>
            <p:nvPr/>
          </p:nvSpPr>
          <p:spPr bwMode="auto">
            <a:xfrm flipH="1">
              <a:off x="1224" y="1095"/>
              <a:ext cx="135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505" name="Line 73"/>
            <p:cNvSpPr>
              <a:spLocks noChangeShapeType="1"/>
            </p:cNvSpPr>
            <p:nvPr/>
          </p:nvSpPr>
          <p:spPr bwMode="auto">
            <a:xfrm flipH="1">
              <a:off x="1224" y="3313"/>
              <a:ext cx="25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506" name="Line 74"/>
            <p:cNvSpPr>
              <a:spLocks noChangeShapeType="1"/>
            </p:cNvSpPr>
            <p:nvPr/>
          </p:nvSpPr>
          <p:spPr bwMode="auto">
            <a:xfrm flipH="1">
              <a:off x="1224" y="3457"/>
              <a:ext cx="25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507" name="Line 75"/>
            <p:cNvSpPr>
              <a:spLocks noChangeShapeType="1"/>
            </p:cNvSpPr>
            <p:nvPr/>
          </p:nvSpPr>
          <p:spPr bwMode="auto">
            <a:xfrm flipH="1">
              <a:off x="3096" y="1095"/>
              <a:ext cx="25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508" name="Line 76"/>
            <p:cNvSpPr>
              <a:spLocks noChangeShapeType="1"/>
            </p:cNvSpPr>
            <p:nvPr/>
          </p:nvSpPr>
          <p:spPr bwMode="auto">
            <a:xfrm flipH="1">
              <a:off x="3096" y="2910"/>
              <a:ext cx="25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509" name="Line 77"/>
            <p:cNvSpPr>
              <a:spLocks noChangeShapeType="1"/>
            </p:cNvSpPr>
            <p:nvPr/>
          </p:nvSpPr>
          <p:spPr bwMode="auto">
            <a:xfrm flipH="1">
              <a:off x="3096" y="1700"/>
              <a:ext cx="25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510" name="Line 78"/>
            <p:cNvSpPr>
              <a:spLocks noChangeShapeType="1"/>
            </p:cNvSpPr>
            <p:nvPr/>
          </p:nvSpPr>
          <p:spPr bwMode="auto">
            <a:xfrm flipH="1">
              <a:off x="3096" y="2305"/>
              <a:ext cx="25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511" name="Oval 79"/>
            <p:cNvSpPr>
              <a:spLocks noChangeArrowheads="1"/>
            </p:cNvSpPr>
            <p:nvPr/>
          </p:nvSpPr>
          <p:spPr bwMode="auto">
            <a:xfrm>
              <a:off x="2448" y="1830"/>
              <a:ext cx="29" cy="29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512" name="Line 80"/>
            <p:cNvSpPr>
              <a:spLocks noChangeShapeType="1"/>
            </p:cNvSpPr>
            <p:nvPr/>
          </p:nvSpPr>
          <p:spPr bwMode="auto">
            <a:xfrm flipH="1">
              <a:off x="2462" y="2449"/>
              <a:ext cx="11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513" name="Oval 81"/>
            <p:cNvSpPr>
              <a:spLocks noChangeArrowheads="1"/>
            </p:cNvSpPr>
            <p:nvPr/>
          </p:nvSpPr>
          <p:spPr bwMode="auto">
            <a:xfrm>
              <a:off x="2448" y="2435"/>
              <a:ext cx="29" cy="28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514" name="Line 82"/>
            <p:cNvSpPr>
              <a:spLocks noChangeShapeType="1"/>
            </p:cNvSpPr>
            <p:nvPr/>
          </p:nvSpPr>
          <p:spPr bwMode="auto">
            <a:xfrm flipH="1">
              <a:off x="2462" y="3054"/>
              <a:ext cx="11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515" name="Oval 83"/>
            <p:cNvSpPr>
              <a:spLocks noChangeArrowheads="1"/>
            </p:cNvSpPr>
            <p:nvPr/>
          </p:nvSpPr>
          <p:spPr bwMode="auto">
            <a:xfrm>
              <a:off x="2448" y="3039"/>
              <a:ext cx="29" cy="29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Structure Example</a:t>
            </a:r>
          </a:p>
        </p:txBody>
      </p:sp>
      <p:sp>
        <p:nvSpPr>
          <p:cNvPr id="916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7924800" cy="5254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First declare D-latch and and-gate entities and architectures</a:t>
            </a:r>
          </a:p>
        </p:txBody>
      </p:sp>
      <p:sp>
        <p:nvSpPr>
          <p:cNvPr id="916484" name="Rectangle 4"/>
          <p:cNvSpPr>
            <a:spLocks noChangeArrowheads="1"/>
          </p:cNvSpPr>
          <p:nvPr/>
        </p:nvSpPr>
        <p:spPr bwMode="auto">
          <a:xfrm>
            <a:off x="533400" y="2209800"/>
            <a:ext cx="3829050" cy="4060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defTabSz="381000"/>
            <a:r>
              <a:rPr lang="en-US" sz="1800" b="1">
                <a:latin typeface="Arial" charset="0"/>
              </a:rPr>
              <a:t>entity</a:t>
            </a:r>
            <a:r>
              <a:rPr lang="en-US" sz="1800">
                <a:latin typeface="Arial" charset="0"/>
              </a:rPr>
              <a:t> d_latch </a:t>
            </a:r>
            <a:r>
              <a:rPr lang="en-US" sz="1800" b="1">
                <a:latin typeface="Arial" charset="0"/>
              </a:rPr>
              <a:t>is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</a:t>
            </a:r>
            <a:r>
              <a:rPr lang="en-US" sz="1800" b="1">
                <a:latin typeface="Arial" charset="0"/>
              </a:rPr>
              <a:t>port</a:t>
            </a:r>
            <a:r>
              <a:rPr lang="en-US" sz="1800">
                <a:latin typeface="Arial" charset="0"/>
              </a:rPr>
              <a:t> ( d, clk : </a:t>
            </a:r>
            <a:r>
              <a:rPr lang="en-US" sz="1800" b="1">
                <a:latin typeface="Arial" charset="0"/>
              </a:rPr>
              <a:t>in</a:t>
            </a:r>
            <a:r>
              <a:rPr lang="en-US" sz="1800">
                <a:latin typeface="Arial" charset="0"/>
              </a:rPr>
              <a:t> bit;  q : </a:t>
            </a:r>
            <a:r>
              <a:rPr lang="en-US" sz="1800" b="1">
                <a:latin typeface="Arial" charset="0"/>
              </a:rPr>
              <a:t>out</a:t>
            </a:r>
            <a:r>
              <a:rPr lang="en-US" sz="1800">
                <a:latin typeface="Arial" charset="0"/>
              </a:rPr>
              <a:t> bit );</a:t>
            </a:r>
            <a:br>
              <a:rPr lang="en-US" sz="1800">
                <a:latin typeface="Arial" charset="0"/>
              </a:rPr>
            </a:br>
            <a:r>
              <a:rPr lang="en-US" sz="1800" b="1">
                <a:latin typeface="Arial" charset="0"/>
              </a:rPr>
              <a:t>end entity</a:t>
            </a:r>
            <a:r>
              <a:rPr lang="en-US" sz="1800">
                <a:latin typeface="Arial" charset="0"/>
              </a:rPr>
              <a:t> d_latch;</a:t>
            </a:r>
          </a:p>
          <a:p>
            <a:pPr defTabSz="381000"/>
            <a:endParaRPr lang="en-US" sz="1800">
              <a:latin typeface="Arial" charset="0"/>
            </a:endParaRPr>
          </a:p>
          <a:p>
            <a:pPr defTabSz="381000"/>
            <a:r>
              <a:rPr lang="en-US" sz="1800" b="1">
                <a:latin typeface="Arial" charset="0"/>
              </a:rPr>
              <a:t>architecture</a:t>
            </a:r>
            <a:r>
              <a:rPr lang="en-US" sz="1800">
                <a:latin typeface="Arial" charset="0"/>
              </a:rPr>
              <a:t> basic </a:t>
            </a:r>
            <a:r>
              <a:rPr lang="en-US" sz="1800" b="1">
                <a:latin typeface="Arial" charset="0"/>
              </a:rPr>
              <a:t>of</a:t>
            </a:r>
            <a:r>
              <a:rPr lang="en-US" sz="1800">
                <a:latin typeface="Arial" charset="0"/>
              </a:rPr>
              <a:t> d_latch </a:t>
            </a:r>
            <a:r>
              <a:rPr lang="en-US" sz="1800" b="1">
                <a:latin typeface="Arial" charset="0"/>
              </a:rPr>
              <a:t>is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 b="1">
                <a:latin typeface="Arial" charset="0"/>
              </a:rPr>
              <a:t>begin</a:t>
            </a:r>
            <a:endParaRPr lang="en-US" sz="1800">
              <a:latin typeface="Arial" charset="0"/>
            </a:endParaRPr>
          </a:p>
          <a:p>
            <a:pPr defTabSz="381000">
              <a:spcBef>
                <a:spcPct val="20000"/>
              </a:spcBef>
            </a:pPr>
            <a:r>
              <a:rPr lang="en-US" sz="1800">
                <a:latin typeface="Arial" charset="0"/>
              </a:rPr>
              <a:t>	latch_behavior : </a:t>
            </a:r>
            <a:r>
              <a:rPr lang="en-US" sz="1800" b="1">
                <a:latin typeface="Arial" charset="0"/>
              </a:rPr>
              <a:t>process is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</a:t>
            </a:r>
            <a:r>
              <a:rPr lang="en-US" sz="1800" b="1">
                <a:latin typeface="Arial" charset="0"/>
              </a:rPr>
              <a:t>begin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</a:t>
            </a:r>
            <a:r>
              <a:rPr lang="en-US" sz="1800" b="1">
                <a:latin typeface="Arial" charset="0"/>
              </a:rPr>
              <a:t>if</a:t>
            </a:r>
            <a:r>
              <a:rPr lang="en-US" sz="1800">
                <a:latin typeface="Arial" charset="0"/>
              </a:rPr>
              <a:t> clk = ‘1’ </a:t>
            </a:r>
            <a:r>
              <a:rPr lang="en-US" sz="1800" b="1">
                <a:latin typeface="Arial" charset="0"/>
              </a:rPr>
              <a:t>then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	q &lt;= d </a:t>
            </a:r>
            <a:r>
              <a:rPr lang="en-US" sz="1800" b="1">
                <a:latin typeface="Arial" charset="0"/>
              </a:rPr>
              <a:t>after</a:t>
            </a:r>
            <a:r>
              <a:rPr lang="en-US" sz="1800">
                <a:latin typeface="Arial" charset="0"/>
              </a:rPr>
              <a:t> 2 ns;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</a:t>
            </a:r>
            <a:r>
              <a:rPr lang="en-US" sz="1800" b="1">
                <a:latin typeface="Arial" charset="0"/>
              </a:rPr>
              <a:t>end if</a:t>
            </a:r>
            <a:r>
              <a:rPr lang="en-US" sz="1800">
                <a:latin typeface="Arial" charset="0"/>
              </a:rPr>
              <a:t>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</a:t>
            </a:r>
            <a:r>
              <a:rPr lang="en-US" sz="1800" b="1">
                <a:latin typeface="Arial" charset="0"/>
              </a:rPr>
              <a:t>wait on</a:t>
            </a:r>
            <a:r>
              <a:rPr lang="en-US" sz="1800">
                <a:latin typeface="Arial" charset="0"/>
              </a:rPr>
              <a:t> clk, d;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</a:t>
            </a:r>
            <a:r>
              <a:rPr lang="en-US" sz="1800" b="1">
                <a:latin typeface="Arial" charset="0"/>
              </a:rPr>
              <a:t>end process</a:t>
            </a:r>
            <a:r>
              <a:rPr lang="en-US" sz="1800">
                <a:latin typeface="Arial" charset="0"/>
              </a:rPr>
              <a:t> latch_behavior;</a:t>
            </a:r>
          </a:p>
          <a:p>
            <a:pPr defTabSz="381000">
              <a:spcBef>
                <a:spcPct val="20000"/>
              </a:spcBef>
            </a:pPr>
            <a:r>
              <a:rPr lang="en-US" sz="1800" b="1">
                <a:latin typeface="Arial" charset="0"/>
              </a:rPr>
              <a:t>end architecture</a:t>
            </a:r>
            <a:r>
              <a:rPr lang="en-US" sz="1800">
                <a:latin typeface="Arial" charset="0"/>
              </a:rPr>
              <a:t> basic;</a:t>
            </a:r>
          </a:p>
        </p:txBody>
      </p:sp>
      <p:sp>
        <p:nvSpPr>
          <p:cNvPr id="916485" name="Rectangle 5"/>
          <p:cNvSpPr>
            <a:spLocks noChangeArrowheads="1"/>
          </p:cNvSpPr>
          <p:nvPr/>
        </p:nvSpPr>
        <p:spPr bwMode="auto">
          <a:xfrm>
            <a:off x="4876800" y="2209800"/>
            <a:ext cx="3663950" cy="35115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defTabSz="381000"/>
            <a:r>
              <a:rPr lang="en-US" sz="1800" b="1">
                <a:latin typeface="Arial" charset="0"/>
              </a:rPr>
              <a:t>entity</a:t>
            </a:r>
            <a:r>
              <a:rPr lang="en-US" sz="1800">
                <a:latin typeface="Arial" charset="0"/>
              </a:rPr>
              <a:t> and2 </a:t>
            </a:r>
            <a:r>
              <a:rPr lang="en-US" sz="1800" b="1">
                <a:latin typeface="Arial" charset="0"/>
              </a:rPr>
              <a:t>is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</a:t>
            </a:r>
            <a:r>
              <a:rPr lang="en-US" sz="1800" b="1">
                <a:latin typeface="Arial" charset="0"/>
              </a:rPr>
              <a:t>port</a:t>
            </a:r>
            <a:r>
              <a:rPr lang="en-US" sz="1800">
                <a:latin typeface="Arial" charset="0"/>
              </a:rPr>
              <a:t> ( a, b : </a:t>
            </a:r>
            <a:r>
              <a:rPr lang="en-US" sz="1800" b="1">
                <a:latin typeface="Arial" charset="0"/>
              </a:rPr>
              <a:t>in</a:t>
            </a:r>
            <a:r>
              <a:rPr lang="en-US" sz="1800">
                <a:latin typeface="Arial" charset="0"/>
              </a:rPr>
              <a:t> bit;  y : </a:t>
            </a:r>
            <a:r>
              <a:rPr lang="en-US" sz="1800" b="1">
                <a:latin typeface="Arial" charset="0"/>
              </a:rPr>
              <a:t>out</a:t>
            </a:r>
            <a:r>
              <a:rPr lang="en-US" sz="1800">
                <a:latin typeface="Arial" charset="0"/>
              </a:rPr>
              <a:t> bit );</a:t>
            </a:r>
            <a:br>
              <a:rPr lang="en-US" sz="1800">
                <a:latin typeface="Arial" charset="0"/>
              </a:rPr>
            </a:br>
            <a:r>
              <a:rPr lang="en-US" sz="1800" b="1">
                <a:latin typeface="Arial" charset="0"/>
              </a:rPr>
              <a:t>end entity</a:t>
            </a:r>
            <a:r>
              <a:rPr lang="en-US" sz="1800">
                <a:latin typeface="Arial" charset="0"/>
              </a:rPr>
              <a:t> and2;</a:t>
            </a:r>
          </a:p>
          <a:p>
            <a:pPr defTabSz="381000"/>
            <a:endParaRPr lang="en-US" sz="1800">
              <a:latin typeface="Arial" charset="0"/>
            </a:endParaRPr>
          </a:p>
          <a:p>
            <a:pPr defTabSz="381000"/>
            <a:r>
              <a:rPr lang="en-US" sz="1800" b="1">
                <a:latin typeface="Arial" charset="0"/>
              </a:rPr>
              <a:t>architecture</a:t>
            </a:r>
            <a:r>
              <a:rPr lang="en-US" sz="1800">
                <a:latin typeface="Arial" charset="0"/>
              </a:rPr>
              <a:t> basic </a:t>
            </a:r>
            <a:r>
              <a:rPr lang="en-US" sz="1800" b="1">
                <a:latin typeface="Arial" charset="0"/>
              </a:rPr>
              <a:t>of</a:t>
            </a:r>
            <a:r>
              <a:rPr lang="en-US" sz="1800">
                <a:latin typeface="Arial" charset="0"/>
              </a:rPr>
              <a:t> and2 </a:t>
            </a:r>
            <a:r>
              <a:rPr lang="en-US" sz="1800" b="1">
                <a:latin typeface="Arial" charset="0"/>
              </a:rPr>
              <a:t>is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 b="1">
                <a:latin typeface="Arial" charset="0"/>
              </a:rPr>
              <a:t>begin</a:t>
            </a:r>
            <a:endParaRPr lang="en-US" sz="1800">
              <a:latin typeface="Arial" charset="0"/>
            </a:endParaRPr>
          </a:p>
          <a:p>
            <a:pPr defTabSz="381000">
              <a:spcBef>
                <a:spcPct val="20000"/>
              </a:spcBef>
            </a:pPr>
            <a:r>
              <a:rPr lang="en-US" sz="1800">
                <a:latin typeface="Arial" charset="0"/>
              </a:rPr>
              <a:t>	and2_behavior : </a:t>
            </a:r>
            <a:r>
              <a:rPr lang="en-US" sz="1800" b="1">
                <a:latin typeface="Arial" charset="0"/>
              </a:rPr>
              <a:t>process is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</a:t>
            </a:r>
            <a:r>
              <a:rPr lang="en-US" sz="1800" b="1">
                <a:latin typeface="Arial" charset="0"/>
              </a:rPr>
              <a:t>begin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y &lt;= a </a:t>
            </a:r>
            <a:r>
              <a:rPr lang="en-US" sz="1800" b="1">
                <a:latin typeface="Arial" charset="0"/>
              </a:rPr>
              <a:t>and</a:t>
            </a:r>
            <a:r>
              <a:rPr lang="en-US" sz="1800">
                <a:latin typeface="Arial" charset="0"/>
              </a:rPr>
              <a:t> b </a:t>
            </a:r>
            <a:r>
              <a:rPr lang="en-US" sz="1800" b="1">
                <a:latin typeface="Arial" charset="0"/>
              </a:rPr>
              <a:t>after</a:t>
            </a:r>
            <a:r>
              <a:rPr lang="en-US" sz="1800">
                <a:latin typeface="Arial" charset="0"/>
              </a:rPr>
              <a:t> 2 ns;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</a:t>
            </a:r>
            <a:r>
              <a:rPr lang="en-US" sz="1800" b="1">
                <a:latin typeface="Arial" charset="0"/>
              </a:rPr>
              <a:t>wait on</a:t>
            </a:r>
            <a:r>
              <a:rPr lang="en-US" sz="1800">
                <a:latin typeface="Arial" charset="0"/>
              </a:rPr>
              <a:t> a, b;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</a:t>
            </a:r>
            <a:r>
              <a:rPr lang="en-US" sz="1800" b="1">
                <a:latin typeface="Arial" charset="0"/>
              </a:rPr>
              <a:t>end process</a:t>
            </a:r>
            <a:r>
              <a:rPr lang="en-US" sz="1800">
                <a:latin typeface="Arial" charset="0"/>
              </a:rPr>
              <a:t> and2_behavior;</a:t>
            </a:r>
          </a:p>
          <a:p>
            <a:pPr defTabSz="381000">
              <a:spcBef>
                <a:spcPct val="20000"/>
              </a:spcBef>
            </a:pPr>
            <a:r>
              <a:rPr lang="en-US" sz="1800" b="1">
                <a:latin typeface="Arial" charset="0"/>
              </a:rPr>
              <a:t>end architecture</a:t>
            </a:r>
            <a:r>
              <a:rPr lang="en-US" sz="1800">
                <a:latin typeface="Arial" charset="0"/>
              </a:rPr>
              <a:t> basic;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Abstraction Hierarchy of Digital Design</a:t>
            </a:r>
          </a:p>
        </p:txBody>
      </p:sp>
      <p:sp>
        <p:nvSpPr>
          <p:cNvPr id="88985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000"/>
              <a:t>Digital designers often employ abstraction hierarchy, which can be expressed in two domains:</a:t>
            </a:r>
          </a:p>
          <a:p>
            <a:pPr lvl="1"/>
            <a:r>
              <a:rPr lang="en-US" sz="1800"/>
              <a:t>Structural domain: Components are described in terms of an interconnection of more primitive components</a:t>
            </a:r>
          </a:p>
          <a:p>
            <a:pPr lvl="1"/>
            <a:r>
              <a:rPr lang="en-US" sz="1800"/>
              <a:t>Behavior domain: Components are described by defining the their input/output responses by means of a procedure</a:t>
            </a:r>
          </a:p>
        </p:txBody>
      </p:sp>
      <p:graphicFrame>
        <p:nvGraphicFramePr>
          <p:cNvPr id="889860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1246188" y="3556000"/>
          <a:ext cx="5994400" cy="330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9862" name="VISIO" r:id="rId3" imgW="7396223" imgH="4074289" progId="">
                  <p:embed/>
                </p:oleObj>
              </mc:Choice>
              <mc:Fallback>
                <p:oleObj name="VISIO" r:id="rId3" imgW="7396223" imgH="4074289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6188" y="3556000"/>
                        <a:ext cx="5994400" cy="330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7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Structure Example</a:t>
            </a:r>
          </a:p>
        </p:txBody>
      </p:sp>
      <p:sp>
        <p:nvSpPr>
          <p:cNvPr id="917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7924800" cy="525463"/>
          </a:xfrm>
        </p:spPr>
        <p:txBody>
          <a:bodyPr/>
          <a:lstStyle/>
          <a:p>
            <a:r>
              <a:rPr lang="en-US" sz="2400"/>
              <a:t>Now use them to implement a register</a:t>
            </a:r>
          </a:p>
        </p:txBody>
      </p:sp>
      <p:sp>
        <p:nvSpPr>
          <p:cNvPr id="917508" name="Rectangle 4"/>
          <p:cNvSpPr>
            <a:spLocks noChangeArrowheads="1"/>
          </p:cNvSpPr>
          <p:nvPr/>
        </p:nvSpPr>
        <p:spPr bwMode="auto">
          <a:xfrm>
            <a:off x="2667000" y="1828800"/>
            <a:ext cx="3778250" cy="4394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defTabSz="381000"/>
            <a:r>
              <a:rPr lang="en-US" sz="1800" b="1">
                <a:latin typeface="Arial" charset="0"/>
              </a:rPr>
              <a:t>architecture</a:t>
            </a:r>
            <a:r>
              <a:rPr lang="en-US" sz="1800">
                <a:latin typeface="Arial" charset="0"/>
              </a:rPr>
              <a:t> struct </a:t>
            </a:r>
            <a:r>
              <a:rPr lang="en-US" sz="1800" b="1">
                <a:latin typeface="Arial" charset="0"/>
              </a:rPr>
              <a:t>of</a:t>
            </a:r>
            <a:r>
              <a:rPr lang="en-US" sz="1800">
                <a:latin typeface="Arial" charset="0"/>
              </a:rPr>
              <a:t> reg4 </a:t>
            </a:r>
            <a:r>
              <a:rPr lang="en-US" sz="1800" b="1">
                <a:latin typeface="Arial" charset="0"/>
              </a:rPr>
              <a:t>is</a:t>
            </a:r>
          </a:p>
          <a:p>
            <a:pPr defTabSz="381000">
              <a:spcBef>
                <a:spcPct val="20000"/>
              </a:spcBef>
            </a:pPr>
            <a:r>
              <a:rPr lang="en-US" sz="1800">
                <a:latin typeface="Arial" charset="0"/>
              </a:rPr>
              <a:t>	</a:t>
            </a:r>
            <a:r>
              <a:rPr lang="en-US" sz="1800" b="1">
                <a:latin typeface="Arial" charset="0"/>
              </a:rPr>
              <a:t>signal</a:t>
            </a:r>
            <a:r>
              <a:rPr lang="en-US" sz="1800">
                <a:latin typeface="Arial" charset="0"/>
              </a:rPr>
              <a:t> int_clk : bit;</a:t>
            </a:r>
          </a:p>
          <a:p>
            <a:pPr defTabSz="381000">
              <a:spcBef>
                <a:spcPct val="20000"/>
              </a:spcBef>
            </a:pPr>
            <a:r>
              <a:rPr lang="en-US" sz="1800" b="1">
                <a:latin typeface="Arial" charset="0"/>
              </a:rPr>
              <a:t>begin</a:t>
            </a:r>
            <a:endParaRPr lang="en-US" sz="1800">
              <a:latin typeface="Arial" charset="0"/>
            </a:endParaRPr>
          </a:p>
          <a:p>
            <a:pPr defTabSz="381000">
              <a:spcBef>
                <a:spcPct val="20000"/>
              </a:spcBef>
            </a:pPr>
            <a:r>
              <a:rPr lang="en-US" sz="1800">
                <a:latin typeface="Arial" charset="0"/>
              </a:rPr>
              <a:t>	bit0 : </a:t>
            </a:r>
            <a:r>
              <a:rPr lang="en-US" sz="1800" b="1">
                <a:latin typeface="Arial" charset="0"/>
              </a:rPr>
              <a:t>entity</a:t>
            </a:r>
            <a:r>
              <a:rPr lang="en-US" sz="1800">
                <a:latin typeface="Arial" charset="0"/>
              </a:rPr>
              <a:t> work.d_latch(basic)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</a:t>
            </a:r>
            <a:r>
              <a:rPr lang="en-US" sz="1800" b="1">
                <a:latin typeface="Arial" charset="0"/>
              </a:rPr>
              <a:t>port map</a:t>
            </a:r>
            <a:r>
              <a:rPr lang="en-US" sz="1800">
                <a:latin typeface="Arial" charset="0"/>
              </a:rPr>
              <a:t> ( d0, int_clk, q0 );</a:t>
            </a:r>
          </a:p>
          <a:p>
            <a:pPr defTabSz="381000">
              <a:spcBef>
                <a:spcPct val="20000"/>
              </a:spcBef>
            </a:pPr>
            <a:r>
              <a:rPr lang="en-US" sz="1800">
                <a:latin typeface="Arial" charset="0"/>
              </a:rPr>
              <a:t>	bit1 : </a:t>
            </a:r>
            <a:r>
              <a:rPr lang="en-US" sz="1800" b="1">
                <a:latin typeface="Arial" charset="0"/>
              </a:rPr>
              <a:t>entity</a:t>
            </a:r>
            <a:r>
              <a:rPr lang="en-US" sz="1800">
                <a:latin typeface="Arial" charset="0"/>
              </a:rPr>
              <a:t> work.d_latch(basic)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</a:t>
            </a:r>
            <a:r>
              <a:rPr lang="en-US" sz="1800" b="1">
                <a:latin typeface="Arial" charset="0"/>
              </a:rPr>
              <a:t>port map</a:t>
            </a:r>
            <a:r>
              <a:rPr lang="en-US" sz="1800">
                <a:latin typeface="Arial" charset="0"/>
              </a:rPr>
              <a:t> ( d1, int_clk, q1 );</a:t>
            </a:r>
          </a:p>
          <a:p>
            <a:pPr defTabSz="381000">
              <a:spcBef>
                <a:spcPct val="20000"/>
              </a:spcBef>
            </a:pPr>
            <a:r>
              <a:rPr lang="en-US" sz="1800">
                <a:latin typeface="Arial" charset="0"/>
              </a:rPr>
              <a:t>	bit2 : </a:t>
            </a:r>
            <a:r>
              <a:rPr lang="en-US" sz="1800" b="1">
                <a:latin typeface="Arial" charset="0"/>
              </a:rPr>
              <a:t>entity</a:t>
            </a:r>
            <a:r>
              <a:rPr lang="en-US" sz="1800">
                <a:latin typeface="Arial" charset="0"/>
              </a:rPr>
              <a:t> work.d_latch(basic)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</a:t>
            </a:r>
            <a:r>
              <a:rPr lang="en-US" sz="1800" b="1">
                <a:latin typeface="Arial" charset="0"/>
              </a:rPr>
              <a:t>port map</a:t>
            </a:r>
            <a:r>
              <a:rPr lang="en-US" sz="1800">
                <a:latin typeface="Arial" charset="0"/>
              </a:rPr>
              <a:t> ( d2, int_clk, q2 );</a:t>
            </a:r>
          </a:p>
          <a:p>
            <a:pPr defTabSz="381000">
              <a:spcBef>
                <a:spcPct val="20000"/>
              </a:spcBef>
            </a:pPr>
            <a:r>
              <a:rPr lang="en-US" sz="1800">
                <a:latin typeface="Arial" charset="0"/>
              </a:rPr>
              <a:t>	bit3 : </a:t>
            </a:r>
            <a:r>
              <a:rPr lang="en-US" sz="1800" b="1">
                <a:latin typeface="Arial" charset="0"/>
              </a:rPr>
              <a:t>entity</a:t>
            </a:r>
            <a:r>
              <a:rPr lang="en-US" sz="1800">
                <a:latin typeface="Arial" charset="0"/>
              </a:rPr>
              <a:t> work.d_latch(basic)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</a:t>
            </a:r>
            <a:r>
              <a:rPr lang="en-US" sz="1800" b="1">
                <a:latin typeface="Arial" charset="0"/>
              </a:rPr>
              <a:t>port map</a:t>
            </a:r>
            <a:r>
              <a:rPr lang="en-US" sz="1800">
                <a:latin typeface="Arial" charset="0"/>
              </a:rPr>
              <a:t> ( d3, int_clk, q3 );</a:t>
            </a:r>
          </a:p>
          <a:p>
            <a:pPr defTabSz="381000">
              <a:spcBef>
                <a:spcPct val="20000"/>
              </a:spcBef>
            </a:pPr>
            <a:r>
              <a:rPr lang="en-US" sz="1800">
                <a:latin typeface="Arial" charset="0"/>
              </a:rPr>
              <a:t>	gate : </a:t>
            </a:r>
            <a:r>
              <a:rPr lang="en-US" sz="1800" b="1">
                <a:latin typeface="Arial" charset="0"/>
              </a:rPr>
              <a:t>entity</a:t>
            </a:r>
            <a:r>
              <a:rPr lang="en-US" sz="1800">
                <a:latin typeface="Arial" charset="0"/>
              </a:rPr>
              <a:t> work.and2(basic)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</a:t>
            </a:r>
            <a:r>
              <a:rPr lang="en-US" sz="1800" b="1">
                <a:latin typeface="Arial" charset="0"/>
              </a:rPr>
              <a:t>port map</a:t>
            </a:r>
            <a:r>
              <a:rPr lang="en-US" sz="1800">
                <a:latin typeface="Arial" charset="0"/>
              </a:rPr>
              <a:t> ( en, clk, int_clk );</a:t>
            </a:r>
          </a:p>
          <a:p>
            <a:pPr defTabSz="381000">
              <a:spcBef>
                <a:spcPct val="20000"/>
              </a:spcBef>
            </a:pPr>
            <a:r>
              <a:rPr lang="en-US" sz="1800" b="1">
                <a:latin typeface="Arial" charset="0"/>
              </a:rPr>
              <a:t>end architecture</a:t>
            </a:r>
            <a:r>
              <a:rPr lang="en-US" sz="1800">
                <a:latin typeface="Arial" charset="0"/>
              </a:rPr>
              <a:t> struct;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8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Mixed Behavior and Structure</a:t>
            </a:r>
          </a:p>
        </p:txBody>
      </p:sp>
      <p:sp>
        <p:nvSpPr>
          <p:cNvPr id="918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An architecture can contain both behavioral and structural parts</a:t>
            </a:r>
          </a:p>
          <a:p>
            <a:pPr lvl="1"/>
            <a:r>
              <a:rPr lang="en-US"/>
              <a:t>process statements and component instances</a:t>
            </a:r>
          </a:p>
          <a:p>
            <a:pPr lvl="2"/>
            <a:r>
              <a:rPr lang="en-US"/>
              <a:t>collectively called </a:t>
            </a:r>
            <a:r>
              <a:rPr lang="en-US" i="1"/>
              <a:t>concurrent statements</a:t>
            </a:r>
            <a:endParaRPr lang="en-US"/>
          </a:p>
          <a:p>
            <a:pPr lvl="1"/>
            <a:r>
              <a:rPr lang="en-US"/>
              <a:t>processes can read and assign to signals</a:t>
            </a:r>
          </a:p>
          <a:p>
            <a:r>
              <a:rPr lang="en-US"/>
              <a:t>Example: register-transfer-level model</a:t>
            </a:r>
          </a:p>
          <a:p>
            <a:pPr lvl="1"/>
            <a:r>
              <a:rPr lang="en-US"/>
              <a:t>data path described structurally</a:t>
            </a:r>
          </a:p>
          <a:p>
            <a:pPr lvl="1"/>
            <a:r>
              <a:rPr lang="en-US"/>
              <a:t>control section described behaviorally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9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Mixed Example</a:t>
            </a:r>
          </a:p>
        </p:txBody>
      </p:sp>
      <p:grpSp>
        <p:nvGrpSpPr>
          <p:cNvPr id="919555" name="Group 3"/>
          <p:cNvGrpSpPr>
            <a:grpSpLocks/>
          </p:cNvGrpSpPr>
          <p:nvPr/>
        </p:nvGrpSpPr>
        <p:grpSpPr bwMode="auto">
          <a:xfrm>
            <a:off x="2784475" y="2151063"/>
            <a:ext cx="1279525" cy="685800"/>
            <a:chOff x="6984" y="10296"/>
            <a:chExt cx="2088" cy="1080"/>
          </a:xfrm>
        </p:grpSpPr>
        <p:sp>
          <p:nvSpPr>
            <p:cNvPr id="919556" name="Text Box 4"/>
            <p:cNvSpPr txBox="1">
              <a:spLocks noChangeArrowheads="1"/>
            </p:cNvSpPr>
            <p:nvPr/>
          </p:nvSpPr>
          <p:spPr bwMode="auto">
            <a:xfrm>
              <a:off x="7200" y="10620"/>
              <a:ext cx="1656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/>
              <a:r>
                <a:rPr lang="en-US" sz="1600">
                  <a:latin typeface="Arial" charset="0"/>
                </a:rPr>
                <a:t>shift_reg</a:t>
              </a:r>
            </a:p>
          </p:txBody>
        </p:sp>
        <p:sp>
          <p:nvSpPr>
            <p:cNvPr id="919557" name="Rectangle 5"/>
            <p:cNvSpPr>
              <a:spLocks noChangeArrowheads="1"/>
            </p:cNvSpPr>
            <p:nvPr/>
          </p:nvSpPr>
          <p:spPr bwMode="auto">
            <a:xfrm>
              <a:off x="6984" y="10296"/>
              <a:ext cx="2088" cy="1080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19558" name="Group 6"/>
          <p:cNvGrpSpPr>
            <a:grpSpLocks/>
          </p:cNvGrpSpPr>
          <p:nvPr/>
        </p:nvGrpSpPr>
        <p:grpSpPr bwMode="auto">
          <a:xfrm>
            <a:off x="4932363" y="4254500"/>
            <a:ext cx="1281112" cy="685800"/>
            <a:chOff x="10152" y="11592"/>
            <a:chExt cx="2088" cy="1080"/>
          </a:xfrm>
        </p:grpSpPr>
        <p:sp>
          <p:nvSpPr>
            <p:cNvPr id="919559" name="Text Box 7"/>
            <p:cNvSpPr txBox="1">
              <a:spLocks noChangeArrowheads="1"/>
            </p:cNvSpPr>
            <p:nvPr/>
          </p:nvSpPr>
          <p:spPr bwMode="auto">
            <a:xfrm>
              <a:off x="10368" y="11916"/>
              <a:ext cx="1656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/>
              <a:r>
                <a:rPr lang="en-US" sz="1600">
                  <a:latin typeface="Arial" charset="0"/>
                </a:rPr>
                <a:t>reg</a:t>
              </a:r>
            </a:p>
          </p:txBody>
        </p:sp>
        <p:sp>
          <p:nvSpPr>
            <p:cNvPr id="919560" name="Rectangle 8"/>
            <p:cNvSpPr>
              <a:spLocks noChangeArrowheads="1"/>
            </p:cNvSpPr>
            <p:nvPr/>
          </p:nvSpPr>
          <p:spPr bwMode="auto">
            <a:xfrm>
              <a:off x="10152" y="11592"/>
              <a:ext cx="2088" cy="1080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19561" name="Group 9"/>
          <p:cNvGrpSpPr>
            <a:grpSpLocks/>
          </p:cNvGrpSpPr>
          <p:nvPr/>
        </p:nvGrpSpPr>
        <p:grpSpPr bwMode="auto">
          <a:xfrm>
            <a:off x="4932363" y="3201988"/>
            <a:ext cx="1281112" cy="685800"/>
            <a:chOff x="10152" y="9936"/>
            <a:chExt cx="2016" cy="1080"/>
          </a:xfrm>
        </p:grpSpPr>
        <p:sp>
          <p:nvSpPr>
            <p:cNvPr id="919562" name="AutoShape 10"/>
            <p:cNvSpPr>
              <a:spLocks noChangeArrowheads="1"/>
            </p:cNvSpPr>
            <p:nvPr/>
          </p:nvSpPr>
          <p:spPr bwMode="auto">
            <a:xfrm>
              <a:off x="10152" y="9936"/>
              <a:ext cx="2016" cy="1080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9563" name="Text Box 11"/>
            <p:cNvSpPr txBox="1">
              <a:spLocks noChangeArrowheads="1"/>
            </p:cNvSpPr>
            <p:nvPr/>
          </p:nvSpPr>
          <p:spPr bwMode="auto">
            <a:xfrm>
              <a:off x="10639" y="10008"/>
              <a:ext cx="1042" cy="86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/>
              <a:r>
                <a:rPr lang="en-US" sz="1600">
                  <a:latin typeface="Arial" charset="0"/>
                </a:rPr>
                <a:t>shift_</a:t>
              </a:r>
            </a:p>
            <a:p>
              <a:pPr algn="ctr"/>
              <a:r>
                <a:rPr lang="en-US" sz="1600">
                  <a:latin typeface="Arial" charset="0"/>
                </a:rPr>
                <a:t>adder</a:t>
              </a:r>
            </a:p>
          </p:txBody>
        </p:sp>
      </p:grpSp>
      <p:sp>
        <p:nvSpPr>
          <p:cNvPr id="919564" name="Line 12"/>
          <p:cNvSpPr>
            <a:spLocks noChangeShapeType="1"/>
          </p:cNvSpPr>
          <p:nvPr/>
        </p:nvSpPr>
        <p:spPr bwMode="auto">
          <a:xfrm>
            <a:off x="5572125" y="3887788"/>
            <a:ext cx="0" cy="36671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stealth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9565" name="Line 13"/>
          <p:cNvSpPr>
            <a:spLocks noChangeShapeType="1"/>
          </p:cNvSpPr>
          <p:nvPr/>
        </p:nvSpPr>
        <p:spPr bwMode="auto">
          <a:xfrm>
            <a:off x="5527675" y="4940300"/>
            <a:ext cx="0" cy="6858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stealth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9566" name="Line 14"/>
          <p:cNvSpPr>
            <a:spLocks noChangeShapeType="1"/>
          </p:cNvSpPr>
          <p:nvPr/>
        </p:nvSpPr>
        <p:spPr bwMode="auto">
          <a:xfrm>
            <a:off x="5253038" y="1784350"/>
            <a:ext cx="0" cy="141763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stealth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9567" name="Line 15"/>
          <p:cNvSpPr>
            <a:spLocks noChangeShapeType="1"/>
          </p:cNvSpPr>
          <p:nvPr/>
        </p:nvSpPr>
        <p:spPr bwMode="auto">
          <a:xfrm>
            <a:off x="5892800" y="2836863"/>
            <a:ext cx="0" cy="3651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stealth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9568" name="Line 16"/>
          <p:cNvSpPr>
            <a:spLocks noChangeShapeType="1"/>
          </p:cNvSpPr>
          <p:nvPr/>
        </p:nvSpPr>
        <p:spPr bwMode="auto">
          <a:xfrm>
            <a:off x="5892800" y="2836863"/>
            <a:ext cx="7778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9569" name="Line 17"/>
          <p:cNvSpPr>
            <a:spLocks noChangeShapeType="1"/>
          </p:cNvSpPr>
          <p:nvPr/>
        </p:nvSpPr>
        <p:spPr bwMode="auto">
          <a:xfrm>
            <a:off x="6670675" y="2836863"/>
            <a:ext cx="0" cy="24225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9570" name="Line 18"/>
          <p:cNvSpPr>
            <a:spLocks noChangeShapeType="1"/>
          </p:cNvSpPr>
          <p:nvPr/>
        </p:nvSpPr>
        <p:spPr bwMode="auto">
          <a:xfrm flipH="1">
            <a:off x="5527675" y="5259388"/>
            <a:ext cx="11430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919571" name="Group 19"/>
          <p:cNvGrpSpPr>
            <a:grpSpLocks/>
          </p:cNvGrpSpPr>
          <p:nvPr/>
        </p:nvGrpSpPr>
        <p:grpSpPr bwMode="auto">
          <a:xfrm>
            <a:off x="2784475" y="3201988"/>
            <a:ext cx="1279525" cy="685800"/>
            <a:chOff x="6768" y="10440"/>
            <a:chExt cx="2016" cy="1080"/>
          </a:xfrm>
        </p:grpSpPr>
        <p:sp>
          <p:nvSpPr>
            <p:cNvPr id="919572" name="AutoShape 20"/>
            <p:cNvSpPr>
              <a:spLocks noChangeArrowheads="1"/>
            </p:cNvSpPr>
            <p:nvPr/>
          </p:nvSpPr>
          <p:spPr bwMode="auto">
            <a:xfrm>
              <a:off x="6768" y="10440"/>
              <a:ext cx="2016" cy="108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9573" name="Text Box 21"/>
            <p:cNvSpPr txBox="1">
              <a:spLocks noChangeArrowheads="1"/>
            </p:cNvSpPr>
            <p:nvPr/>
          </p:nvSpPr>
          <p:spPr bwMode="auto">
            <a:xfrm>
              <a:off x="6977" y="10584"/>
              <a:ext cx="1598" cy="86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/>
              <a:r>
                <a:rPr lang="en-US" sz="1600">
                  <a:latin typeface="Arial" charset="0"/>
                </a:rPr>
                <a:t>control_</a:t>
              </a:r>
            </a:p>
            <a:p>
              <a:pPr algn="ctr"/>
              <a:r>
                <a:rPr lang="en-US" sz="1600">
                  <a:latin typeface="Arial" charset="0"/>
                </a:rPr>
                <a:t>section</a:t>
              </a:r>
            </a:p>
          </p:txBody>
        </p:sp>
      </p:grpSp>
      <p:sp>
        <p:nvSpPr>
          <p:cNvPr id="919574" name="Line 22"/>
          <p:cNvSpPr>
            <a:spLocks noChangeShapeType="1"/>
          </p:cNvSpPr>
          <p:nvPr/>
        </p:nvSpPr>
        <p:spPr bwMode="auto">
          <a:xfrm>
            <a:off x="3743325" y="2836863"/>
            <a:ext cx="0" cy="3651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9575" name="Line 23"/>
          <p:cNvSpPr>
            <a:spLocks noChangeShapeType="1"/>
          </p:cNvSpPr>
          <p:nvPr/>
        </p:nvSpPr>
        <p:spPr bwMode="auto">
          <a:xfrm flipV="1">
            <a:off x="3424238" y="2836863"/>
            <a:ext cx="0" cy="3651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9576" name="Line 24"/>
          <p:cNvSpPr>
            <a:spLocks noChangeShapeType="1"/>
          </p:cNvSpPr>
          <p:nvPr/>
        </p:nvSpPr>
        <p:spPr bwMode="auto">
          <a:xfrm flipV="1">
            <a:off x="3103563" y="2836863"/>
            <a:ext cx="0" cy="3651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9577" name="Line 25"/>
          <p:cNvSpPr>
            <a:spLocks noChangeShapeType="1"/>
          </p:cNvSpPr>
          <p:nvPr/>
        </p:nvSpPr>
        <p:spPr bwMode="auto">
          <a:xfrm>
            <a:off x="3424238" y="1784350"/>
            <a:ext cx="0" cy="36671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stealth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9578" name="Line 26"/>
          <p:cNvSpPr>
            <a:spLocks noChangeShapeType="1"/>
          </p:cNvSpPr>
          <p:nvPr/>
        </p:nvSpPr>
        <p:spPr bwMode="auto">
          <a:xfrm>
            <a:off x="3743325" y="3887788"/>
            <a:ext cx="0" cy="5492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9579" name="Line 27"/>
          <p:cNvSpPr>
            <a:spLocks noChangeShapeType="1"/>
          </p:cNvSpPr>
          <p:nvPr/>
        </p:nvSpPr>
        <p:spPr bwMode="auto">
          <a:xfrm>
            <a:off x="3743325" y="4437063"/>
            <a:ext cx="11890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9580" name="Line 28"/>
          <p:cNvSpPr>
            <a:spLocks noChangeShapeType="1"/>
          </p:cNvSpPr>
          <p:nvPr/>
        </p:nvSpPr>
        <p:spPr bwMode="auto">
          <a:xfrm>
            <a:off x="3103563" y="3887788"/>
            <a:ext cx="0" cy="8683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9581" name="Line 29"/>
          <p:cNvSpPr>
            <a:spLocks noChangeShapeType="1"/>
          </p:cNvSpPr>
          <p:nvPr/>
        </p:nvSpPr>
        <p:spPr bwMode="auto">
          <a:xfrm>
            <a:off x="3103563" y="4756150"/>
            <a:ext cx="1828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9582" name="Line 30"/>
          <p:cNvSpPr>
            <a:spLocks noChangeShapeType="1"/>
          </p:cNvSpPr>
          <p:nvPr/>
        </p:nvSpPr>
        <p:spPr bwMode="auto">
          <a:xfrm>
            <a:off x="4064000" y="3568700"/>
            <a:ext cx="10509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9583" name="Text Box 31"/>
          <p:cNvSpPr txBox="1">
            <a:spLocks noChangeArrowheads="1"/>
          </p:cNvSpPr>
          <p:nvPr/>
        </p:nvSpPr>
        <p:spPr bwMode="auto">
          <a:xfrm>
            <a:off x="2967038" y="1511300"/>
            <a:ext cx="9223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/>
            <a:r>
              <a:rPr lang="en-US" sz="1600">
                <a:latin typeface="Arial" charset="0"/>
              </a:rPr>
              <a:t>multiplier</a:t>
            </a:r>
          </a:p>
        </p:txBody>
      </p:sp>
      <p:sp>
        <p:nvSpPr>
          <p:cNvPr id="919584" name="Text Box 32"/>
          <p:cNvSpPr txBox="1">
            <a:spLocks noChangeArrowheads="1"/>
          </p:cNvSpPr>
          <p:nvPr/>
        </p:nvSpPr>
        <p:spPr bwMode="auto">
          <a:xfrm>
            <a:off x="4703763" y="1511300"/>
            <a:ext cx="1096962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/>
            <a:r>
              <a:rPr lang="en-US" sz="1600">
                <a:latin typeface="Arial" charset="0"/>
              </a:rPr>
              <a:t>multiplicand</a:t>
            </a:r>
          </a:p>
        </p:txBody>
      </p:sp>
      <p:sp>
        <p:nvSpPr>
          <p:cNvPr id="919585" name="Text Box 33"/>
          <p:cNvSpPr txBox="1">
            <a:spLocks noChangeArrowheads="1"/>
          </p:cNvSpPr>
          <p:nvPr/>
        </p:nvSpPr>
        <p:spPr bwMode="auto">
          <a:xfrm>
            <a:off x="5070475" y="5626100"/>
            <a:ext cx="922338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/>
            <a:r>
              <a:rPr lang="en-US" sz="1600">
                <a:latin typeface="Arial" charset="0"/>
              </a:rPr>
              <a:t>product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Mixed Example</a:t>
            </a:r>
          </a:p>
        </p:txBody>
      </p:sp>
      <p:sp>
        <p:nvSpPr>
          <p:cNvPr id="921603" name="Rectangle 3"/>
          <p:cNvSpPr>
            <a:spLocks noChangeArrowheads="1"/>
          </p:cNvSpPr>
          <p:nvPr/>
        </p:nvSpPr>
        <p:spPr bwMode="auto">
          <a:xfrm>
            <a:off x="1143000" y="1143000"/>
            <a:ext cx="7092950" cy="53260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defTabSz="381000"/>
            <a:r>
              <a:rPr lang="en-US" sz="1800" b="1" dirty="0">
                <a:latin typeface="Arial" charset="0"/>
              </a:rPr>
              <a:t>entity</a:t>
            </a:r>
            <a:r>
              <a:rPr lang="en-US" sz="1800" dirty="0">
                <a:latin typeface="Arial" charset="0"/>
              </a:rPr>
              <a:t> multiplier </a:t>
            </a:r>
            <a:r>
              <a:rPr lang="en-US" sz="1800" b="1" dirty="0">
                <a:latin typeface="Arial" charset="0"/>
              </a:rPr>
              <a:t>is</a:t>
            </a:r>
            <a:r>
              <a:rPr lang="en-US" sz="1800" dirty="0">
                <a:latin typeface="Arial" charset="0"/>
              </a:rPr>
              <a:t/>
            </a:r>
            <a:br>
              <a:rPr lang="en-US" sz="1800" dirty="0">
                <a:latin typeface="Arial" charset="0"/>
              </a:rPr>
            </a:br>
            <a:r>
              <a:rPr lang="en-US" sz="1800" dirty="0">
                <a:latin typeface="Arial" charset="0"/>
              </a:rPr>
              <a:t>	</a:t>
            </a:r>
            <a:r>
              <a:rPr lang="en-US" sz="1800" b="1" dirty="0">
                <a:latin typeface="Arial" charset="0"/>
              </a:rPr>
              <a:t>port</a:t>
            </a:r>
            <a:r>
              <a:rPr lang="en-US" sz="1800" dirty="0">
                <a:latin typeface="Arial" charset="0"/>
              </a:rPr>
              <a:t> ( </a:t>
            </a:r>
            <a:r>
              <a:rPr lang="en-US" sz="1800" dirty="0" err="1">
                <a:latin typeface="Arial" charset="0"/>
              </a:rPr>
              <a:t>clk</a:t>
            </a:r>
            <a:r>
              <a:rPr lang="en-US" sz="1800" dirty="0">
                <a:latin typeface="Arial" charset="0"/>
              </a:rPr>
              <a:t>, reset : </a:t>
            </a:r>
            <a:r>
              <a:rPr lang="en-US" sz="1800" b="1" dirty="0">
                <a:latin typeface="Arial" charset="0"/>
              </a:rPr>
              <a:t>in</a:t>
            </a:r>
            <a:r>
              <a:rPr lang="en-US" sz="1800" dirty="0">
                <a:latin typeface="Arial" charset="0"/>
              </a:rPr>
              <a:t> bit;</a:t>
            </a:r>
            <a:br>
              <a:rPr lang="en-US" sz="1800" dirty="0">
                <a:latin typeface="Arial" charset="0"/>
              </a:rPr>
            </a:br>
            <a:r>
              <a:rPr lang="en-US" sz="1800" dirty="0">
                <a:latin typeface="Arial" charset="0"/>
              </a:rPr>
              <a:t>			multiplicand, multiplier : </a:t>
            </a:r>
            <a:r>
              <a:rPr lang="en-US" sz="1800" b="1" dirty="0">
                <a:latin typeface="Arial" charset="0"/>
              </a:rPr>
              <a:t>in</a:t>
            </a:r>
            <a:r>
              <a:rPr lang="en-US" sz="1800" dirty="0">
                <a:latin typeface="Arial" charset="0"/>
              </a:rPr>
              <a:t> integer;</a:t>
            </a:r>
            <a:br>
              <a:rPr lang="en-US" sz="1800" dirty="0">
                <a:latin typeface="Arial" charset="0"/>
              </a:rPr>
            </a:br>
            <a:r>
              <a:rPr lang="en-US" sz="1800" dirty="0">
                <a:latin typeface="Arial" charset="0"/>
              </a:rPr>
              <a:t>			product : </a:t>
            </a:r>
            <a:r>
              <a:rPr lang="en-US" sz="1800" b="1" dirty="0">
                <a:latin typeface="Arial" charset="0"/>
              </a:rPr>
              <a:t>out</a:t>
            </a:r>
            <a:r>
              <a:rPr lang="en-US" sz="1800" dirty="0">
                <a:latin typeface="Arial" charset="0"/>
              </a:rPr>
              <a:t> integer );</a:t>
            </a:r>
            <a:br>
              <a:rPr lang="en-US" sz="1800" dirty="0">
                <a:latin typeface="Arial" charset="0"/>
              </a:rPr>
            </a:br>
            <a:r>
              <a:rPr lang="en-US" sz="1800" b="1" dirty="0">
                <a:latin typeface="Arial" charset="0"/>
              </a:rPr>
              <a:t>end entity</a:t>
            </a:r>
            <a:r>
              <a:rPr lang="en-US" sz="1800" dirty="0">
                <a:latin typeface="Arial" charset="0"/>
              </a:rPr>
              <a:t> multiplier;</a:t>
            </a:r>
          </a:p>
          <a:p>
            <a:pPr defTabSz="381000"/>
            <a:endParaRPr lang="en-US" sz="1800" dirty="0">
              <a:latin typeface="Arial" charset="0"/>
            </a:endParaRPr>
          </a:p>
          <a:p>
            <a:pPr defTabSz="381000"/>
            <a:r>
              <a:rPr lang="en-US" sz="1800" b="1" dirty="0">
                <a:latin typeface="Arial" charset="0"/>
              </a:rPr>
              <a:t>architecture</a:t>
            </a:r>
            <a:r>
              <a:rPr lang="en-US" sz="1800" dirty="0">
                <a:latin typeface="Arial" charset="0"/>
              </a:rPr>
              <a:t> mixed </a:t>
            </a:r>
            <a:r>
              <a:rPr lang="en-US" sz="1800" b="1" dirty="0">
                <a:latin typeface="Arial" charset="0"/>
              </a:rPr>
              <a:t>of</a:t>
            </a:r>
            <a:r>
              <a:rPr lang="en-US" sz="1800" dirty="0" smtClean="0">
                <a:latin typeface="Arial" charset="0"/>
              </a:rPr>
              <a:t> multiplier </a:t>
            </a:r>
            <a:r>
              <a:rPr lang="en-US" sz="1800" b="1" dirty="0" smtClean="0">
                <a:latin typeface="Arial" charset="0"/>
              </a:rPr>
              <a:t>is</a:t>
            </a:r>
            <a:endParaRPr lang="en-US" sz="1800" dirty="0">
              <a:latin typeface="Arial" charset="0"/>
            </a:endParaRPr>
          </a:p>
          <a:p>
            <a:pPr defTabSz="381000">
              <a:spcBef>
                <a:spcPct val="20000"/>
              </a:spcBef>
            </a:pPr>
            <a:r>
              <a:rPr lang="en-US" sz="1800" dirty="0">
                <a:latin typeface="Arial" charset="0"/>
              </a:rPr>
              <a:t>	</a:t>
            </a:r>
            <a:r>
              <a:rPr lang="en-US" sz="1800" b="1" dirty="0">
                <a:latin typeface="Arial" charset="0"/>
              </a:rPr>
              <a:t>signal</a:t>
            </a:r>
            <a:r>
              <a:rPr lang="en-US" sz="1800" dirty="0">
                <a:latin typeface="Arial" charset="0"/>
              </a:rPr>
              <a:t> </a:t>
            </a:r>
            <a:r>
              <a:rPr lang="en-US" sz="1800" dirty="0" err="1">
                <a:latin typeface="Arial" charset="0"/>
              </a:rPr>
              <a:t>partial_product</a:t>
            </a:r>
            <a:r>
              <a:rPr lang="en-US" sz="1800" dirty="0">
                <a:latin typeface="Arial" charset="0"/>
              </a:rPr>
              <a:t>, </a:t>
            </a:r>
            <a:r>
              <a:rPr lang="en-US" sz="1800" dirty="0" err="1">
                <a:latin typeface="Arial" charset="0"/>
              </a:rPr>
              <a:t>full_product</a:t>
            </a:r>
            <a:r>
              <a:rPr lang="en-US" sz="1800" dirty="0">
                <a:latin typeface="Arial" charset="0"/>
              </a:rPr>
              <a:t> : integer;</a:t>
            </a:r>
            <a:br>
              <a:rPr lang="en-US" sz="1800" dirty="0">
                <a:latin typeface="Arial" charset="0"/>
              </a:rPr>
            </a:br>
            <a:r>
              <a:rPr lang="en-US" sz="1800" dirty="0">
                <a:latin typeface="Arial" charset="0"/>
              </a:rPr>
              <a:t>	</a:t>
            </a:r>
            <a:r>
              <a:rPr lang="en-US" sz="1800" b="1" dirty="0">
                <a:latin typeface="Arial" charset="0"/>
              </a:rPr>
              <a:t>signal</a:t>
            </a:r>
            <a:r>
              <a:rPr lang="en-US" sz="1800" dirty="0">
                <a:latin typeface="Arial" charset="0"/>
              </a:rPr>
              <a:t> </a:t>
            </a:r>
            <a:r>
              <a:rPr lang="en-US" sz="1800" dirty="0" err="1">
                <a:latin typeface="Arial" charset="0"/>
              </a:rPr>
              <a:t>arith_control</a:t>
            </a:r>
            <a:r>
              <a:rPr lang="en-US" sz="1800" dirty="0">
                <a:latin typeface="Arial" charset="0"/>
              </a:rPr>
              <a:t>, </a:t>
            </a:r>
            <a:r>
              <a:rPr lang="en-US" sz="1800" dirty="0" err="1">
                <a:latin typeface="Arial" charset="0"/>
              </a:rPr>
              <a:t>result_en</a:t>
            </a:r>
            <a:r>
              <a:rPr lang="en-US" sz="1800" dirty="0">
                <a:latin typeface="Arial" charset="0"/>
              </a:rPr>
              <a:t>, </a:t>
            </a:r>
            <a:r>
              <a:rPr lang="en-US" sz="1800" dirty="0" err="1">
                <a:latin typeface="Arial" charset="0"/>
              </a:rPr>
              <a:t>mult_bit</a:t>
            </a:r>
            <a:r>
              <a:rPr lang="en-US" sz="1800" dirty="0">
                <a:latin typeface="Arial" charset="0"/>
              </a:rPr>
              <a:t>, </a:t>
            </a:r>
            <a:r>
              <a:rPr lang="en-US" sz="1800" dirty="0" err="1">
                <a:latin typeface="Arial" charset="0"/>
              </a:rPr>
              <a:t>mult_load</a:t>
            </a:r>
            <a:r>
              <a:rPr lang="en-US" sz="1800" dirty="0">
                <a:latin typeface="Arial" charset="0"/>
              </a:rPr>
              <a:t> : bit;</a:t>
            </a:r>
          </a:p>
          <a:p>
            <a:pPr defTabSz="381000">
              <a:spcBef>
                <a:spcPct val="20000"/>
              </a:spcBef>
            </a:pPr>
            <a:r>
              <a:rPr lang="en-US" sz="1800" b="1" dirty="0">
                <a:latin typeface="Arial" charset="0"/>
              </a:rPr>
              <a:t>begin</a:t>
            </a:r>
            <a:endParaRPr lang="en-US" sz="1800" dirty="0">
              <a:latin typeface="Arial" charset="0"/>
            </a:endParaRPr>
          </a:p>
          <a:p>
            <a:pPr defTabSz="381000">
              <a:spcBef>
                <a:spcPct val="20000"/>
              </a:spcBef>
            </a:pPr>
            <a:r>
              <a:rPr lang="en-US" sz="1800" dirty="0">
                <a:latin typeface="Arial" charset="0"/>
              </a:rPr>
              <a:t>	</a:t>
            </a:r>
            <a:r>
              <a:rPr lang="en-US" sz="1800" dirty="0" err="1">
                <a:latin typeface="Arial" charset="0"/>
              </a:rPr>
              <a:t>arith_unit</a:t>
            </a:r>
            <a:r>
              <a:rPr lang="en-US" sz="1800" dirty="0">
                <a:latin typeface="Arial" charset="0"/>
              </a:rPr>
              <a:t> : </a:t>
            </a:r>
            <a:r>
              <a:rPr lang="en-US" sz="1800" b="1" dirty="0">
                <a:latin typeface="Arial" charset="0"/>
              </a:rPr>
              <a:t>entity</a:t>
            </a:r>
            <a:r>
              <a:rPr lang="en-US" sz="1800" dirty="0">
                <a:latin typeface="Arial" charset="0"/>
              </a:rPr>
              <a:t> </a:t>
            </a:r>
            <a:r>
              <a:rPr lang="en-US" sz="1800" dirty="0" err="1">
                <a:latin typeface="Arial" charset="0"/>
              </a:rPr>
              <a:t>work.shift_adder(behavior</a:t>
            </a:r>
            <a:r>
              <a:rPr lang="en-US" sz="1800" dirty="0">
                <a:latin typeface="Arial" charset="0"/>
              </a:rPr>
              <a:t>)</a:t>
            </a:r>
            <a:br>
              <a:rPr lang="en-US" sz="1800" dirty="0">
                <a:latin typeface="Arial" charset="0"/>
              </a:rPr>
            </a:br>
            <a:r>
              <a:rPr lang="en-US" sz="1800" dirty="0">
                <a:latin typeface="Arial" charset="0"/>
              </a:rPr>
              <a:t>		</a:t>
            </a:r>
            <a:r>
              <a:rPr lang="en-US" sz="1800" b="1" dirty="0">
                <a:latin typeface="Arial" charset="0"/>
              </a:rPr>
              <a:t>port map</a:t>
            </a:r>
            <a:r>
              <a:rPr lang="en-US" sz="1800" dirty="0">
                <a:latin typeface="Arial" charset="0"/>
              </a:rPr>
              <a:t> ( addend =&gt; multiplicand,  </a:t>
            </a:r>
            <a:r>
              <a:rPr lang="en-US" sz="1800" dirty="0" err="1">
                <a:latin typeface="Arial" charset="0"/>
              </a:rPr>
              <a:t>augend</a:t>
            </a:r>
            <a:r>
              <a:rPr lang="en-US" sz="1800" dirty="0">
                <a:latin typeface="Arial" charset="0"/>
              </a:rPr>
              <a:t> =&gt; </a:t>
            </a:r>
            <a:r>
              <a:rPr lang="en-US" sz="1800" dirty="0" err="1">
                <a:latin typeface="Arial" charset="0"/>
              </a:rPr>
              <a:t>full_product</a:t>
            </a:r>
            <a:r>
              <a:rPr lang="en-US" sz="1800" dirty="0">
                <a:latin typeface="Arial" charset="0"/>
              </a:rPr>
              <a:t>,</a:t>
            </a:r>
            <a:br>
              <a:rPr lang="en-US" sz="1800" dirty="0">
                <a:latin typeface="Arial" charset="0"/>
              </a:rPr>
            </a:br>
            <a:r>
              <a:rPr lang="en-US" sz="1800" dirty="0">
                <a:latin typeface="Arial" charset="0"/>
              </a:rPr>
              <a:t>					sum =&gt; </a:t>
            </a:r>
            <a:r>
              <a:rPr lang="en-US" sz="1800" dirty="0" err="1">
                <a:latin typeface="Arial" charset="0"/>
              </a:rPr>
              <a:t>partial_product</a:t>
            </a:r>
            <a:r>
              <a:rPr lang="en-US" sz="1800" dirty="0">
                <a:latin typeface="Arial" charset="0"/>
              </a:rPr>
              <a:t>,</a:t>
            </a:r>
            <a:br>
              <a:rPr lang="en-US" sz="1800" dirty="0">
                <a:latin typeface="Arial" charset="0"/>
              </a:rPr>
            </a:br>
            <a:r>
              <a:rPr lang="en-US" sz="1800" dirty="0">
                <a:latin typeface="Arial" charset="0"/>
              </a:rPr>
              <a:t>					</a:t>
            </a:r>
            <a:r>
              <a:rPr lang="en-US" sz="1800" dirty="0" err="1">
                <a:latin typeface="Arial" charset="0"/>
              </a:rPr>
              <a:t>add_control</a:t>
            </a:r>
            <a:r>
              <a:rPr lang="en-US" sz="1800" dirty="0">
                <a:latin typeface="Arial" charset="0"/>
              </a:rPr>
              <a:t> =&gt; </a:t>
            </a:r>
            <a:r>
              <a:rPr lang="en-US" sz="1800" dirty="0" err="1">
                <a:latin typeface="Arial" charset="0"/>
              </a:rPr>
              <a:t>arith_control</a:t>
            </a:r>
            <a:r>
              <a:rPr lang="en-US" sz="1800" dirty="0">
                <a:latin typeface="Arial" charset="0"/>
              </a:rPr>
              <a:t> );</a:t>
            </a:r>
          </a:p>
          <a:p>
            <a:pPr defTabSz="381000">
              <a:spcBef>
                <a:spcPct val="20000"/>
              </a:spcBef>
            </a:pPr>
            <a:r>
              <a:rPr lang="en-US" sz="1800" dirty="0">
                <a:latin typeface="Arial" charset="0"/>
              </a:rPr>
              <a:t>	result : </a:t>
            </a:r>
            <a:r>
              <a:rPr lang="en-US" sz="1800" b="1" dirty="0">
                <a:latin typeface="Arial" charset="0"/>
              </a:rPr>
              <a:t>entity</a:t>
            </a:r>
            <a:r>
              <a:rPr lang="en-US" sz="1800" dirty="0">
                <a:latin typeface="Arial" charset="0"/>
              </a:rPr>
              <a:t> </a:t>
            </a:r>
            <a:r>
              <a:rPr lang="en-US" sz="1800" dirty="0" err="1">
                <a:latin typeface="Arial" charset="0"/>
              </a:rPr>
              <a:t>work.reg(behavior</a:t>
            </a:r>
            <a:r>
              <a:rPr lang="en-US" sz="1800" dirty="0">
                <a:latin typeface="Arial" charset="0"/>
              </a:rPr>
              <a:t>)</a:t>
            </a:r>
            <a:br>
              <a:rPr lang="en-US" sz="1800" dirty="0">
                <a:latin typeface="Arial" charset="0"/>
              </a:rPr>
            </a:br>
            <a:r>
              <a:rPr lang="en-US" sz="1800" dirty="0">
                <a:latin typeface="Arial" charset="0"/>
              </a:rPr>
              <a:t>		</a:t>
            </a:r>
            <a:r>
              <a:rPr lang="en-US" sz="1800" b="1" dirty="0">
                <a:latin typeface="Arial" charset="0"/>
              </a:rPr>
              <a:t>port map</a:t>
            </a:r>
            <a:r>
              <a:rPr lang="en-US" sz="1800" dirty="0">
                <a:latin typeface="Arial" charset="0"/>
              </a:rPr>
              <a:t> ( </a:t>
            </a:r>
            <a:r>
              <a:rPr lang="en-US" sz="1800" dirty="0" err="1">
                <a:latin typeface="Arial" charset="0"/>
              </a:rPr>
              <a:t>d</a:t>
            </a:r>
            <a:r>
              <a:rPr lang="en-US" sz="1800" dirty="0">
                <a:latin typeface="Arial" charset="0"/>
              </a:rPr>
              <a:t> =&gt; </a:t>
            </a:r>
            <a:r>
              <a:rPr lang="en-US" sz="1800" dirty="0" err="1">
                <a:latin typeface="Arial" charset="0"/>
              </a:rPr>
              <a:t>partial_product</a:t>
            </a:r>
            <a:r>
              <a:rPr lang="en-US" sz="1800" dirty="0">
                <a:latin typeface="Arial" charset="0"/>
              </a:rPr>
              <a:t>,  </a:t>
            </a:r>
            <a:r>
              <a:rPr lang="en-US" sz="1800" dirty="0" err="1">
                <a:latin typeface="Arial" charset="0"/>
              </a:rPr>
              <a:t>q</a:t>
            </a:r>
            <a:r>
              <a:rPr lang="en-US" sz="1800" dirty="0">
                <a:latin typeface="Arial" charset="0"/>
              </a:rPr>
              <a:t> =&gt; </a:t>
            </a:r>
            <a:r>
              <a:rPr lang="en-US" sz="1800" dirty="0" err="1">
                <a:latin typeface="Arial" charset="0"/>
              </a:rPr>
              <a:t>full_product</a:t>
            </a:r>
            <a:r>
              <a:rPr lang="en-US" sz="1800" dirty="0">
                <a:latin typeface="Arial" charset="0"/>
              </a:rPr>
              <a:t>,</a:t>
            </a:r>
            <a:br>
              <a:rPr lang="en-US" sz="1800" dirty="0">
                <a:latin typeface="Arial" charset="0"/>
              </a:rPr>
            </a:br>
            <a:r>
              <a:rPr lang="en-US" sz="1800" dirty="0">
                <a:latin typeface="Arial" charset="0"/>
              </a:rPr>
              <a:t>					en =&gt; </a:t>
            </a:r>
            <a:r>
              <a:rPr lang="en-US" sz="1800" dirty="0" err="1">
                <a:latin typeface="Arial" charset="0"/>
              </a:rPr>
              <a:t>result_en</a:t>
            </a:r>
            <a:r>
              <a:rPr lang="en-US" sz="1800" dirty="0">
                <a:latin typeface="Arial" charset="0"/>
              </a:rPr>
              <a:t>,  reset =&gt; reset );</a:t>
            </a:r>
          </a:p>
          <a:p>
            <a:pPr defTabSz="381000">
              <a:spcBef>
                <a:spcPct val="20000"/>
              </a:spcBef>
            </a:pPr>
            <a:r>
              <a:rPr lang="en-US" sz="1800" dirty="0">
                <a:latin typeface="Arial" charset="0"/>
              </a:rPr>
              <a:t>	...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Mixed Example</a:t>
            </a:r>
          </a:p>
        </p:txBody>
      </p:sp>
      <p:sp>
        <p:nvSpPr>
          <p:cNvPr id="922627" name="Rectangle 3"/>
          <p:cNvSpPr>
            <a:spLocks noChangeArrowheads="1"/>
          </p:cNvSpPr>
          <p:nvPr/>
        </p:nvSpPr>
        <p:spPr bwMode="auto">
          <a:xfrm>
            <a:off x="1143000" y="1143000"/>
            <a:ext cx="6877050" cy="4254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defTabSz="381000">
              <a:spcBef>
                <a:spcPct val="20000"/>
              </a:spcBef>
            </a:pPr>
            <a:r>
              <a:rPr lang="en-US" sz="1800">
                <a:latin typeface="Arial" charset="0"/>
              </a:rPr>
              <a:t>	…</a:t>
            </a:r>
          </a:p>
          <a:p>
            <a:pPr defTabSz="381000">
              <a:spcBef>
                <a:spcPct val="20000"/>
              </a:spcBef>
            </a:pPr>
            <a:r>
              <a:rPr lang="en-US" sz="1800">
                <a:latin typeface="Arial" charset="0"/>
              </a:rPr>
              <a:t>	multiplier_sr : </a:t>
            </a:r>
            <a:r>
              <a:rPr lang="en-US" sz="1800" b="1">
                <a:latin typeface="Arial" charset="0"/>
              </a:rPr>
              <a:t>entity</a:t>
            </a:r>
            <a:r>
              <a:rPr lang="en-US" sz="1800">
                <a:latin typeface="Arial" charset="0"/>
              </a:rPr>
              <a:t> work.shift_reg(behavior)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</a:t>
            </a:r>
            <a:r>
              <a:rPr lang="en-US" sz="1800" b="1">
                <a:latin typeface="Arial" charset="0"/>
              </a:rPr>
              <a:t>port map</a:t>
            </a:r>
            <a:r>
              <a:rPr lang="en-US" sz="1800">
                <a:latin typeface="Arial" charset="0"/>
              </a:rPr>
              <a:t> ( d =&gt; multiplier,  q =&gt; mult_bit,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			load =&gt; mult_load,  clk =&gt; clk );</a:t>
            </a:r>
          </a:p>
          <a:p>
            <a:pPr defTabSz="381000">
              <a:spcBef>
                <a:spcPct val="20000"/>
              </a:spcBef>
            </a:pPr>
            <a:r>
              <a:rPr lang="en-US" sz="1800">
                <a:latin typeface="Arial" charset="0"/>
              </a:rPr>
              <a:t>	product &lt;= full_product;</a:t>
            </a:r>
          </a:p>
          <a:p>
            <a:pPr defTabSz="381000">
              <a:spcBef>
                <a:spcPct val="50000"/>
              </a:spcBef>
            </a:pPr>
            <a:r>
              <a:rPr lang="en-US" sz="1800">
                <a:latin typeface="Arial" charset="0"/>
              </a:rPr>
              <a:t>	control_section : </a:t>
            </a:r>
            <a:r>
              <a:rPr lang="en-US" sz="1800" b="1">
                <a:latin typeface="Arial" charset="0"/>
              </a:rPr>
              <a:t>process is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-- </a:t>
            </a:r>
            <a:r>
              <a:rPr lang="en-US" sz="1800" i="1">
                <a:latin typeface="Arial" charset="0"/>
              </a:rPr>
              <a:t>variable declarations for control_section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-- …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</a:t>
            </a:r>
            <a:r>
              <a:rPr lang="en-US" sz="1800" b="1">
                <a:latin typeface="Arial" charset="0"/>
              </a:rPr>
              <a:t>begin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-- </a:t>
            </a:r>
            <a:r>
              <a:rPr lang="en-US" sz="1800" i="1">
                <a:latin typeface="Arial" charset="0"/>
              </a:rPr>
              <a:t>sequential statements to assign values to control signals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-- …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</a:t>
            </a:r>
            <a:r>
              <a:rPr lang="en-US" sz="1800" b="1">
                <a:latin typeface="Arial" charset="0"/>
              </a:rPr>
              <a:t>wait on</a:t>
            </a:r>
            <a:r>
              <a:rPr lang="en-US" sz="1800">
                <a:latin typeface="Arial" charset="0"/>
              </a:rPr>
              <a:t> clk, reset;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</a:t>
            </a:r>
            <a:r>
              <a:rPr lang="en-US" sz="1800" b="1">
                <a:latin typeface="Arial" charset="0"/>
              </a:rPr>
              <a:t>end process</a:t>
            </a:r>
            <a:r>
              <a:rPr lang="en-US" sz="1800">
                <a:latin typeface="Arial" charset="0"/>
              </a:rPr>
              <a:t> control_section;</a:t>
            </a:r>
          </a:p>
          <a:p>
            <a:pPr defTabSz="381000">
              <a:spcBef>
                <a:spcPct val="20000"/>
              </a:spcBef>
            </a:pPr>
            <a:r>
              <a:rPr lang="en-US" sz="1800" b="1">
                <a:latin typeface="Arial" charset="0"/>
              </a:rPr>
              <a:t>end architecture</a:t>
            </a:r>
            <a:r>
              <a:rPr lang="en-US" sz="1800">
                <a:latin typeface="Arial" charset="0"/>
              </a:rPr>
              <a:t> mixed;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Test Benches</a:t>
            </a:r>
          </a:p>
        </p:txBody>
      </p:sp>
      <p:sp>
        <p:nvSpPr>
          <p:cNvPr id="92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Testing a design by simulation</a:t>
            </a:r>
          </a:p>
          <a:p>
            <a:r>
              <a:rPr lang="en-US"/>
              <a:t>Use a </a:t>
            </a:r>
            <a:r>
              <a:rPr lang="en-US" i="1"/>
              <a:t>test bench</a:t>
            </a:r>
            <a:r>
              <a:rPr lang="en-US"/>
              <a:t> model</a:t>
            </a:r>
          </a:p>
          <a:p>
            <a:pPr lvl="1"/>
            <a:r>
              <a:rPr lang="en-US"/>
              <a:t>an architecture body that includes an instance of the design under test</a:t>
            </a:r>
          </a:p>
          <a:p>
            <a:pPr lvl="1"/>
            <a:r>
              <a:rPr lang="en-US"/>
              <a:t>applies sequences of test values to inputs</a:t>
            </a:r>
          </a:p>
          <a:p>
            <a:pPr lvl="1"/>
            <a:r>
              <a:rPr lang="en-US"/>
              <a:t>monitors values on output signals</a:t>
            </a:r>
          </a:p>
          <a:p>
            <a:pPr lvl="2"/>
            <a:r>
              <a:rPr lang="en-US"/>
              <a:t>either using simulator</a:t>
            </a:r>
          </a:p>
          <a:p>
            <a:pPr lvl="2"/>
            <a:r>
              <a:rPr lang="en-US"/>
              <a:t>or with a process that verifies correct operation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Test Bench Example</a:t>
            </a:r>
          </a:p>
        </p:txBody>
      </p:sp>
      <p:sp>
        <p:nvSpPr>
          <p:cNvPr id="924675" name="Rectangle 3"/>
          <p:cNvSpPr>
            <a:spLocks noChangeArrowheads="1"/>
          </p:cNvSpPr>
          <p:nvPr/>
        </p:nvSpPr>
        <p:spPr bwMode="auto">
          <a:xfrm>
            <a:off x="1295400" y="1066800"/>
            <a:ext cx="6477000" cy="54133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defTabSz="381000">
              <a:spcBef>
                <a:spcPct val="20000"/>
              </a:spcBef>
            </a:pPr>
            <a:r>
              <a:rPr lang="en-US" sz="1700" b="1">
                <a:latin typeface="Arial" charset="0"/>
              </a:rPr>
              <a:t>entity</a:t>
            </a:r>
            <a:r>
              <a:rPr lang="en-US" sz="1700">
                <a:latin typeface="Arial" charset="0"/>
              </a:rPr>
              <a:t> test_bench </a:t>
            </a:r>
            <a:r>
              <a:rPr lang="en-US" sz="1700" b="1">
                <a:latin typeface="Arial" charset="0"/>
              </a:rPr>
              <a:t>is</a:t>
            </a:r>
            <a:r>
              <a:rPr lang="en-US" sz="1700">
                <a:latin typeface="Arial" charset="0"/>
              </a:rPr>
              <a:t/>
            </a:r>
            <a:br>
              <a:rPr lang="en-US" sz="1700">
                <a:latin typeface="Arial" charset="0"/>
              </a:rPr>
            </a:br>
            <a:r>
              <a:rPr lang="en-US" sz="1700" b="1">
                <a:latin typeface="Arial" charset="0"/>
              </a:rPr>
              <a:t>end entity</a:t>
            </a:r>
            <a:r>
              <a:rPr lang="en-US" sz="1700">
                <a:latin typeface="Arial" charset="0"/>
              </a:rPr>
              <a:t> test_bench;</a:t>
            </a:r>
          </a:p>
          <a:p>
            <a:pPr defTabSz="381000">
              <a:spcBef>
                <a:spcPct val="50000"/>
              </a:spcBef>
            </a:pPr>
            <a:r>
              <a:rPr lang="en-US" sz="1700" b="1">
                <a:latin typeface="Arial" charset="0"/>
              </a:rPr>
              <a:t>architecture</a:t>
            </a:r>
            <a:r>
              <a:rPr lang="en-US" sz="1700">
                <a:latin typeface="Arial" charset="0"/>
              </a:rPr>
              <a:t> test_reg4 </a:t>
            </a:r>
            <a:r>
              <a:rPr lang="en-US" sz="1700" b="1">
                <a:latin typeface="Arial" charset="0"/>
              </a:rPr>
              <a:t>of</a:t>
            </a:r>
            <a:r>
              <a:rPr lang="en-US" sz="1700">
                <a:latin typeface="Arial" charset="0"/>
              </a:rPr>
              <a:t> test_bench </a:t>
            </a:r>
            <a:r>
              <a:rPr lang="en-US" sz="1700" b="1">
                <a:latin typeface="Arial" charset="0"/>
              </a:rPr>
              <a:t>is</a:t>
            </a:r>
            <a:endParaRPr lang="en-US" sz="1700">
              <a:latin typeface="Arial" charset="0"/>
            </a:endParaRPr>
          </a:p>
          <a:p>
            <a:pPr defTabSz="381000">
              <a:spcBef>
                <a:spcPct val="20000"/>
              </a:spcBef>
            </a:pPr>
            <a:r>
              <a:rPr lang="en-US" sz="1700">
                <a:latin typeface="Arial" charset="0"/>
              </a:rPr>
              <a:t>	</a:t>
            </a:r>
            <a:r>
              <a:rPr lang="en-US" sz="1700" b="1">
                <a:latin typeface="Arial" charset="0"/>
              </a:rPr>
              <a:t>signal</a:t>
            </a:r>
            <a:r>
              <a:rPr lang="en-US" sz="1700">
                <a:latin typeface="Arial" charset="0"/>
              </a:rPr>
              <a:t> d0, d1, d2, d3, en, clk, q0, q1, q2, q3 : bit;</a:t>
            </a:r>
          </a:p>
          <a:p>
            <a:pPr defTabSz="381000">
              <a:spcBef>
                <a:spcPct val="20000"/>
              </a:spcBef>
            </a:pPr>
            <a:r>
              <a:rPr lang="en-US" sz="1700" b="1">
                <a:latin typeface="Arial" charset="0"/>
              </a:rPr>
              <a:t>begin</a:t>
            </a:r>
            <a:endParaRPr lang="en-US" sz="1700">
              <a:latin typeface="Arial" charset="0"/>
            </a:endParaRPr>
          </a:p>
          <a:p>
            <a:pPr defTabSz="381000">
              <a:spcBef>
                <a:spcPct val="20000"/>
              </a:spcBef>
            </a:pPr>
            <a:r>
              <a:rPr lang="en-US" sz="1700">
                <a:latin typeface="Arial" charset="0"/>
              </a:rPr>
              <a:t>	dut : </a:t>
            </a:r>
            <a:r>
              <a:rPr lang="en-US" sz="1700" b="1">
                <a:latin typeface="Arial" charset="0"/>
              </a:rPr>
              <a:t>entity</a:t>
            </a:r>
            <a:r>
              <a:rPr lang="en-US" sz="1700">
                <a:latin typeface="Arial" charset="0"/>
              </a:rPr>
              <a:t> work.reg4(behav)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</a:t>
            </a:r>
            <a:r>
              <a:rPr lang="en-US" sz="1700" b="1">
                <a:latin typeface="Arial" charset="0"/>
              </a:rPr>
              <a:t>port map</a:t>
            </a:r>
            <a:r>
              <a:rPr lang="en-US" sz="1700">
                <a:latin typeface="Arial" charset="0"/>
              </a:rPr>
              <a:t> ( d0, d1, d2, d3, en, clk, q0, q1, q2, q3 );</a:t>
            </a:r>
          </a:p>
          <a:p>
            <a:pPr defTabSz="381000">
              <a:spcBef>
                <a:spcPct val="20000"/>
              </a:spcBef>
            </a:pPr>
            <a:r>
              <a:rPr lang="en-US" sz="1700">
                <a:latin typeface="Arial" charset="0"/>
              </a:rPr>
              <a:t>	stimulus : </a:t>
            </a:r>
            <a:r>
              <a:rPr lang="en-US" sz="1700" b="1">
                <a:latin typeface="Arial" charset="0"/>
              </a:rPr>
              <a:t>process is</a:t>
            </a:r>
            <a:r>
              <a:rPr lang="en-US" sz="1700">
                <a:latin typeface="Arial" charset="0"/>
              </a:rPr>
              <a:t/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</a:t>
            </a:r>
            <a:r>
              <a:rPr lang="en-US" sz="1700" b="1">
                <a:latin typeface="Arial" charset="0"/>
              </a:rPr>
              <a:t>begin</a:t>
            </a:r>
            <a:r>
              <a:rPr lang="en-US" sz="1700">
                <a:latin typeface="Arial" charset="0"/>
              </a:rPr>
              <a:t/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d0 &lt;= ’1’;  d1 &lt;= ’1’;  d2 &lt;= ’1’;  d3 &lt;= ’1’;  </a:t>
            </a:r>
            <a:r>
              <a:rPr lang="en-US" sz="1700" b="1">
                <a:latin typeface="Arial" charset="0"/>
              </a:rPr>
              <a:t>wait for</a:t>
            </a:r>
            <a:r>
              <a:rPr lang="en-US" sz="1700">
                <a:latin typeface="Arial" charset="0"/>
              </a:rPr>
              <a:t> 20 ns; 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en &lt;= ’0’;  clk &lt;= ’0’;  </a:t>
            </a:r>
            <a:r>
              <a:rPr lang="en-US" sz="1700" b="1">
                <a:latin typeface="Arial" charset="0"/>
              </a:rPr>
              <a:t>wait for</a:t>
            </a:r>
            <a:r>
              <a:rPr lang="en-US" sz="1700">
                <a:latin typeface="Arial" charset="0"/>
              </a:rPr>
              <a:t> 20 ns;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en &lt;= ’1’;  </a:t>
            </a:r>
            <a:r>
              <a:rPr lang="en-US" sz="1700" b="1">
                <a:latin typeface="Arial" charset="0"/>
              </a:rPr>
              <a:t>wait for</a:t>
            </a:r>
            <a:r>
              <a:rPr lang="en-US" sz="1700">
                <a:latin typeface="Arial" charset="0"/>
              </a:rPr>
              <a:t> 20 ns;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clk &lt;= ’1’;  </a:t>
            </a:r>
            <a:r>
              <a:rPr lang="en-US" sz="1700" b="1">
                <a:latin typeface="Arial" charset="0"/>
              </a:rPr>
              <a:t>wait for</a:t>
            </a:r>
            <a:r>
              <a:rPr lang="en-US" sz="1700">
                <a:latin typeface="Arial" charset="0"/>
              </a:rPr>
              <a:t> 20 ns;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d0 &lt;= ’0’;  d1 &lt;= ’0’;  d2 &lt;= ’0’;  d3 &lt;= ’0’;  </a:t>
            </a:r>
            <a:r>
              <a:rPr lang="en-US" sz="1700" b="1">
                <a:latin typeface="Arial" charset="0"/>
              </a:rPr>
              <a:t>wait for</a:t>
            </a:r>
            <a:r>
              <a:rPr lang="en-US" sz="1700">
                <a:latin typeface="Arial" charset="0"/>
              </a:rPr>
              <a:t> 20 ns;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en &lt;= ’0’;  </a:t>
            </a:r>
            <a:r>
              <a:rPr lang="en-US" sz="1700" b="1">
                <a:latin typeface="Arial" charset="0"/>
              </a:rPr>
              <a:t>wait for</a:t>
            </a:r>
            <a:r>
              <a:rPr lang="en-US" sz="1700">
                <a:latin typeface="Arial" charset="0"/>
              </a:rPr>
              <a:t> 20 ns;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…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</a:t>
            </a:r>
            <a:r>
              <a:rPr lang="en-US" sz="1700" b="1">
                <a:latin typeface="Arial" charset="0"/>
              </a:rPr>
              <a:t>wait</a:t>
            </a:r>
            <a:r>
              <a:rPr lang="en-US" sz="1700">
                <a:latin typeface="Arial" charset="0"/>
              </a:rPr>
              <a:t>;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</a:t>
            </a:r>
            <a:r>
              <a:rPr lang="en-US" sz="1700" b="1">
                <a:latin typeface="Arial" charset="0"/>
              </a:rPr>
              <a:t>end process</a:t>
            </a:r>
            <a:r>
              <a:rPr lang="en-US" sz="1700">
                <a:latin typeface="Arial" charset="0"/>
              </a:rPr>
              <a:t> stimulus;</a:t>
            </a:r>
          </a:p>
          <a:p>
            <a:pPr defTabSz="381000">
              <a:spcBef>
                <a:spcPct val="20000"/>
              </a:spcBef>
            </a:pPr>
            <a:r>
              <a:rPr lang="en-US" sz="1700" b="1">
                <a:latin typeface="Arial" charset="0"/>
              </a:rPr>
              <a:t>end architecture</a:t>
            </a:r>
            <a:r>
              <a:rPr lang="en-US" sz="1700">
                <a:latin typeface="Arial" charset="0"/>
              </a:rPr>
              <a:t> test_reg4;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6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Regression Testing</a:t>
            </a:r>
          </a:p>
        </p:txBody>
      </p:sp>
      <p:sp>
        <p:nvSpPr>
          <p:cNvPr id="92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Test that a refinement of a design is correct</a:t>
            </a:r>
          </a:p>
          <a:p>
            <a:pPr lvl="1">
              <a:lnSpc>
                <a:spcPct val="90000"/>
              </a:lnSpc>
            </a:pPr>
            <a:r>
              <a:rPr lang="en-US"/>
              <a:t>that lower-level structural model does the same as a behavioral model</a:t>
            </a:r>
          </a:p>
          <a:p>
            <a:pPr>
              <a:lnSpc>
                <a:spcPct val="90000"/>
              </a:lnSpc>
            </a:pPr>
            <a:r>
              <a:rPr lang="en-US"/>
              <a:t>Test bench includes two instances of design under test</a:t>
            </a:r>
          </a:p>
          <a:p>
            <a:pPr lvl="1">
              <a:lnSpc>
                <a:spcPct val="90000"/>
              </a:lnSpc>
            </a:pPr>
            <a:r>
              <a:rPr lang="en-US"/>
              <a:t>behavioral and lower-level structural</a:t>
            </a:r>
          </a:p>
          <a:p>
            <a:pPr lvl="1">
              <a:lnSpc>
                <a:spcPct val="90000"/>
              </a:lnSpc>
            </a:pPr>
            <a:r>
              <a:rPr lang="en-US"/>
              <a:t>stimulates both with same inputs</a:t>
            </a:r>
          </a:p>
          <a:p>
            <a:pPr lvl="1">
              <a:lnSpc>
                <a:spcPct val="90000"/>
              </a:lnSpc>
            </a:pPr>
            <a:r>
              <a:rPr lang="en-US"/>
              <a:t>compares outputs for equality</a:t>
            </a:r>
          </a:p>
          <a:p>
            <a:pPr>
              <a:lnSpc>
                <a:spcPct val="90000"/>
              </a:lnSpc>
            </a:pPr>
            <a:r>
              <a:rPr lang="en-US"/>
              <a:t>Need to take account of timing differences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Regression Test Example</a:t>
            </a:r>
          </a:p>
        </p:txBody>
      </p:sp>
      <p:sp>
        <p:nvSpPr>
          <p:cNvPr id="928771" name="Rectangle 3"/>
          <p:cNvSpPr>
            <a:spLocks noChangeArrowheads="1"/>
          </p:cNvSpPr>
          <p:nvPr/>
        </p:nvSpPr>
        <p:spPr bwMode="auto">
          <a:xfrm>
            <a:off x="1295400" y="1219200"/>
            <a:ext cx="6477000" cy="5076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defTabSz="381000">
              <a:spcBef>
                <a:spcPct val="50000"/>
              </a:spcBef>
            </a:pPr>
            <a:r>
              <a:rPr lang="en-US" sz="1700" b="1">
                <a:latin typeface="Arial" charset="0"/>
              </a:rPr>
              <a:t>architecture</a:t>
            </a:r>
            <a:r>
              <a:rPr lang="en-US" sz="1700">
                <a:latin typeface="Arial" charset="0"/>
              </a:rPr>
              <a:t> regression </a:t>
            </a:r>
            <a:r>
              <a:rPr lang="en-US" sz="1700" b="1">
                <a:latin typeface="Arial" charset="0"/>
              </a:rPr>
              <a:t>of</a:t>
            </a:r>
            <a:r>
              <a:rPr lang="en-US" sz="1700">
                <a:latin typeface="Arial" charset="0"/>
              </a:rPr>
              <a:t> test_bench </a:t>
            </a:r>
            <a:r>
              <a:rPr lang="en-US" sz="1700" b="1">
                <a:latin typeface="Arial" charset="0"/>
              </a:rPr>
              <a:t>is</a:t>
            </a:r>
            <a:endParaRPr lang="en-US" sz="1700">
              <a:latin typeface="Arial" charset="0"/>
            </a:endParaRPr>
          </a:p>
          <a:p>
            <a:pPr defTabSz="381000">
              <a:spcBef>
                <a:spcPct val="20000"/>
              </a:spcBef>
            </a:pPr>
            <a:r>
              <a:rPr lang="en-US" sz="1700">
                <a:latin typeface="Arial" charset="0"/>
              </a:rPr>
              <a:t>	</a:t>
            </a:r>
            <a:r>
              <a:rPr lang="en-US" sz="1700" b="1">
                <a:latin typeface="Arial" charset="0"/>
              </a:rPr>
              <a:t>signal</a:t>
            </a:r>
            <a:r>
              <a:rPr lang="en-US" sz="1700">
                <a:latin typeface="Arial" charset="0"/>
              </a:rPr>
              <a:t> d0, d1, d2, d3, en, clk : bit;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</a:t>
            </a:r>
            <a:r>
              <a:rPr lang="en-US" sz="1700" b="1">
                <a:latin typeface="Arial" charset="0"/>
              </a:rPr>
              <a:t>signal</a:t>
            </a:r>
            <a:r>
              <a:rPr lang="en-US" sz="1700">
                <a:latin typeface="Arial" charset="0"/>
              </a:rPr>
              <a:t> q0a, q1a, q2a, q3a, q0b, q1b, q2b, q3b : bit;</a:t>
            </a:r>
          </a:p>
          <a:p>
            <a:pPr defTabSz="381000">
              <a:spcBef>
                <a:spcPct val="20000"/>
              </a:spcBef>
            </a:pPr>
            <a:r>
              <a:rPr lang="en-US" sz="1700" b="1">
                <a:latin typeface="Arial" charset="0"/>
              </a:rPr>
              <a:t>begin</a:t>
            </a:r>
            <a:endParaRPr lang="en-US" sz="1700">
              <a:latin typeface="Arial" charset="0"/>
            </a:endParaRPr>
          </a:p>
          <a:p>
            <a:pPr defTabSz="381000">
              <a:spcBef>
                <a:spcPct val="20000"/>
              </a:spcBef>
            </a:pPr>
            <a:r>
              <a:rPr lang="en-US" sz="1700">
                <a:latin typeface="Arial" charset="0"/>
              </a:rPr>
              <a:t>	dut_a : </a:t>
            </a:r>
            <a:r>
              <a:rPr lang="en-US" sz="1700" b="1">
                <a:latin typeface="Arial" charset="0"/>
              </a:rPr>
              <a:t>entity</a:t>
            </a:r>
            <a:r>
              <a:rPr lang="en-US" sz="1700">
                <a:latin typeface="Arial" charset="0"/>
              </a:rPr>
              <a:t> work.reg4(struct)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</a:t>
            </a:r>
            <a:r>
              <a:rPr lang="en-US" sz="1700" b="1">
                <a:latin typeface="Arial" charset="0"/>
              </a:rPr>
              <a:t>port map</a:t>
            </a:r>
            <a:r>
              <a:rPr lang="en-US" sz="1700">
                <a:latin typeface="Arial" charset="0"/>
              </a:rPr>
              <a:t> ( d0, d1, d2, d3, en, clk, q0a, q1a, q2a, q3a );</a:t>
            </a:r>
          </a:p>
          <a:p>
            <a:pPr defTabSz="381000">
              <a:spcBef>
                <a:spcPct val="20000"/>
              </a:spcBef>
            </a:pPr>
            <a:r>
              <a:rPr lang="en-US" sz="1700">
                <a:latin typeface="Arial" charset="0"/>
              </a:rPr>
              <a:t>	dut_b : </a:t>
            </a:r>
            <a:r>
              <a:rPr lang="en-US" sz="1700" b="1">
                <a:latin typeface="Arial" charset="0"/>
              </a:rPr>
              <a:t>entity</a:t>
            </a:r>
            <a:r>
              <a:rPr lang="en-US" sz="1700">
                <a:latin typeface="Arial" charset="0"/>
              </a:rPr>
              <a:t> work.reg4(behav)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</a:t>
            </a:r>
            <a:r>
              <a:rPr lang="en-US" sz="1700" b="1">
                <a:latin typeface="Arial" charset="0"/>
              </a:rPr>
              <a:t>port map</a:t>
            </a:r>
            <a:r>
              <a:rPr lang="en-US" sz="1700">
                <a:latin typeface="Arial" charset="0"/>
              </a:rPr>
              <a:t> ( d0, d1, d2, d3, en, clk, q0b, q1b, q2b, q3b );</a:t>
            </a:r>
          </a:p>
          <a:p>
            <a:pPr defTabSz="381000">
              <a:spcBef>
                <a:spcPct val="20000"/>
              </a:spcBef>
            </a:pPr>
            <a:r>
              <a:rPr lang="en-US" sz="1700">
                <a:latin typeface="Arial" charset="0"/>
              </a:rPr>
              <a:t>	stimulus : </a:t>
            </a:r>
            <a:r>
              <a:rPr lang="en-US" sz="1700" b="1">
                <a:latin typeface="Arial" charset="0"/>
              </a:rPr>
              <a:t>process is</a:t>
            </a:r>
            <a:r>
              <a:rPr lang="en-US" sz="1700">
                <a:latin typeface="Arial" charset="0"/>
              </a:rPr>
              <a:t/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</a:t>
            </a:r>
            <a:r>
              <a:rPr lang="en-US" sz="1700" b="1">
                <a:latin typeface="Arial" charset="0"/>
              </a:rPr>
              <a:t>begin</a:t>
            </a:r>
            <a:r>
              <a:rPr lang="en-US" sz="1700">
                <a:latin typeface="Arial" charset="0"/>
              </a:rPr>
              <a:t/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d0 &lt;= ’1’;  d1 &lt;= ’1’;  d2 &lt;= ’1’;  d3 &lt;= ’1’;  </a:t>
            </a:r>
            <a:r>
              <a:rPr lang="en-US" sz="1700" b="1">
                <a:latin typeface="Arial" charset="0"/>
              </a:rPr>
              <a:t>wait for</a:t>
            </a:r>
            <a:r>
              <a:rPr lang="en-US" sz="1700">
                <a:latin typeface="Arial" charset="0"/>
              </a:rPr>
              <a:t> 20 ns; 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en &lt;= ’0’;  clk &lt;= ’0’;  </a:t>
            </a:r>
            <a:r>
              <a:rPr lang="en-US" sz="1700" b="1">
                <a:latin typeface="Arial" charset="0"/>
              </a:rPr>
              <a:t>wait for</a:t>
            </a:r>
            <a:r>
              <a:rPr lang="en-US" sz="1700">
                <a:latin typeface="Arial" charset="0"/>
              </a:rPr>
              <a:t> 20 ns;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en &lt;= ’1’;  </a:t>
            </a:r>
            <a:r>
              <a:rPr lang="en-US" sz="1700" b="1">
                <a:latin typeface="Arial" charset="0"/>
              </a:rPr>
              <a:t>wait for</a:t>
            </a:r>
            <a:r>
              <a:rPr lang="en-US" sz="1700">
                <a:latin typeface="Arial" charset="0"/>
              </a:rPr>
              <a:t> 20 ns;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clk &lt;= ’1’;  </a:t>
            </a:r>
            <a:r>
              <a:rPr lang="en-US" sz="1700" b="1">
                <a:latin typeface="Arial" charset="0"/>
              </a:rPr>
              <a:t>wait for</a:t>
            </a:r>
            <a:r>
              <a:rPr lang="en-US" sz="1700">
                <a:latin typeface="Arial" charset="0"/>
              </a:rPr>
              <a:t> 20 ns;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…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</a:t>
            </a:r>
            <a:r>
              <a:rPr lang="en-US" sz="1700" b="1">
                <a:latin typeface="Arial" charset="0"/>
              </a:rPr>
              <a:t>wait</a:t>
            </a:r>
            <a:r>
              <a:rPr lang="en-US" sz="1700">
                <a:latin typeface="Arial" charset="0"/>
              </a:rPr>
              <a:t>;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</a:t>
            </a:r>
            <a:r>
              <a:rPr lang="en-US" sz="1700" b="1">
                <a:latin typeface="Arial" charset="0"/>
              </a:rPr>
              <a:t>end process</a:t>
            </a:r>
            <a:r>
              <a:rPr lang="en-US" sz="1700">
                <a:latin typeface="Arial" charset="0"/>
              </a:rPr>
              <a:t> stimulus;</a:t>
            </a:r>
          </a:p>
          <a:p>
            <a:pPr defTabSz="381000">
              <a:spcBef>
                <a:spcPct val="20000"/>
              </a:spcBef>
            </a:pPr>
            <a:r>
              <a:rPr lang="en-US" sz="1700">
                <a:latin typeface="Arial" charset="0"/>
              </a:rPr>
              <a:t>	...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9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Regression Test Example</a:t>
            </a:r>
          </a:p>
        </p:txBody>
      </p:sp>
      <p:sp>
        <p:nvSpPr>
          <p:cNvPr id="929795" name="Rectangle 3"/>
          <p:cNvSpPr>
            <a:spLocks noChangeArrowheads="1"/>
          </p:cNvSpPr>
          <p:nvPr/>
        </p:nvSpPr>
        <p:spPr bwMode="auto">
          <a:xfrm>
            <a:off x="1066800" y="1219200"/>
            <a:ext cx="7051675" cy="27971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defTabSz="381000">
              <a:spcBef>
                <a:spcPct val="20000"/>
              </a:spcBef>
            </a:pPr>
            <a:r>
              <a:rPr lang="en-US" sz="1700">
                <a:latin typeface="Arial" charset="0"/>
              </a:rPr>
              <a:t>	…</a:t>
            </a:r>
          </a:p>
          <a:p>
            <a:pPr defTabSz="381000">
              <a:spcBef>
                <a:spcPct val="20000"/>
              </a:spcBef>
            </a:pPr>
            <a:r>
              <a:rPr lang="en-US" sz="1700">
                <a:latin typeface="Arial" charset="0"/>
              </a:rPr>
              <a:t>	verify : </a:t>
            </a:r>
            <a:r>
              <a:rPr lang="en-US" sz="1700" b="1">
                <a:latin typeface="Arial" charset="0"/>
              </a:rPr>
              <a:t>process is</a:t>
            </a:r>
            <a:r>
              <a:rPr lang="en-US" sz="1700">
                <a:latin typeface="Arial" charset="0"/>
              </a:rPr>
              <a:t/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</a:t>
            </a:r>
            <a:r>
              <a:rPr lang="en-US" sz="1700" b="1">
                <a:latin typeface="Arial" charset="0"/>
              </a:rPr>
              <a:t>begin</a:t>
            </a:r>
            <a:r>
              <a:rPr lang="en-US" sz="1700">
                <a:latin typeface="Arial" charset="0"/>
              </a:rPr>
              <a:t/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</a:t>
            </a:r>
            <a:r>
              <a:rPr lang="en-US" sz="1700" b="1">
                <a:latin typeface="Arial" charset="0"/>
              </a:rPr>
              <a:t>wait for</a:t>
            </a:r>
            <a:r>
              <a:rPr lang="en-US" sz="1700">
                <a:latin typeface="Arial" charset="0"/>
              </a:rPr>
              <a:t> 10 ns;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</a:t>
            </a:r>
            <a:r>
              <a:rPr lang="en-US" sz="1700" b="1">
                <a:latin typeface="Arial" charset="0"/>
              </a:rPr>
              <a:t>assert</a:t>
            </a:r>
            <a:r>
              <a:rPr lang="en-US" sz="1700">
                <a:latin typeface="Arial" charset="0"/>
              </a:rPr>
              <a:t> q0a = q0b </a:t>
            </a:r>
            <a:r>
              <a:rPr lang="en-US" sz="1700" b="1">
                <a:latin typeface="Arial" charset="0"/>
              </a:rPr>
              <a:t>and</a:t>
            </a:r>
            <a:r>
              <a:rPr lang="en-US" sz="1700">
                <a:latin typeface="Arial" charset="0"/>
              </a:rPr>
              <a:t> q1a = q1b </a:t>
            </a:r>
            <a:r>
              <a:rPr lang="en-US" sz="1700" b="1">
                <a:latin typeface="Arial" charset="0"/>
              </a:rPr>
              <a:t>and</a:t>
            </a:r>
            <a:r>
              <a:rPr lang="en-US" sz="1700">
                <a:latin typeface="Arial" charset="0"/>
              </a:rPr>
              <a:t> q2a = q2b </a:t>
            </a:r>
            <a:r>
              <a:rPr lang="en-US" sz="1700" b="1">
                <a:latin typeface="Arial" charset="0"/>
              </a:rPr>
              <a:t>and</a:t>
            </a:r>
            <a:r>
              <a:rPr lang="en-US" sz="1700">
                <a:latin typeface="Arial" charset="0"/>
              </a:rPr>
              <a:t> q3a = q3b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	</a:t>
            </a:r>
            <a:r>
              <a:rPr lang="en-US" sz="1700" b="1">
                <a:latin typeface="Arial" charset="0"/>
              </a:rPr>
              <a:t>report</a:t>
            </a:r>
            <a:r>
              <a:rPr lang="en-US" sz="1700">
                <a:latin typeface="Arial" charset="0"/>
              </a:rPr>
              <a:t> ”implementations have different outputs”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	</a:t>
            </a:r>
            <a:r>
              <a:rPr lang="en-US" sz="1700" b="1">
                <a:latin typeface="Arial" charset="0"/>
              </a:rPr>
              <a:t>severity</a:t>
            </a:r>
            <a:r>
              <a:rPr lang="en-US" sz="1700">
                <a:latin typeface="Arial" charset="0"/>
              </a:rPr>
              <a:t> error;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</a:t>
            </a:r>
            <a:r>
              <a:rPr lang="en-US" sz="1700" b="1">
                <a:latin typeface="Arial" charset="0"/>
              </a:rPr>
              <a:t>wait on</a:t>
            </a:r>
            <a:r>
              <a:rPr lang="en-US" sz="1700">
                <a:latin typeface="Arial" charset="0"/>
              </a:rPr>
              <a:t> d0, d1, d2, d3, en, clk;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</a:t>
            </a:r>
            <a:r>
              <a:rPr lang="en-US" sz="1700" b="1">
                <a:latin typeface="Arial" charset="0"/>
              </a:rPr>
              <a:t>end process</a:t>
            </a:r>
            <a:r>
              <a:rPr lang="en-US" sz="1700">
                <a:latin typeface="Arial" charset="0"/>
              </a:rPr>
              <a:t> verify;</a:t>
            </a:r>
          </a:p>
          <a:p>
            <a:pPr defTabSz="381000">
              <a:spcBef>
                <a:spcPct val="20000"/>
              </a:spcBef>
            </a:pPr>
            <a:r>
              <a:rPr lang="en-US" sz="1700" b="1">
                <a:latin typeface="Arial" charset="0"/>
              </a:rPr>
              <a:t>end architecture</a:t>
            </a:r>
            <a:r>
              <a:rPr lang="en-US" sz="1700">
                <a:latin typeface="Arial" charset="0"/>
              </a:rPr>
              <a:t> regression;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90882" name="Object 2"/>
          <p:cNvGraphicFramePr>
            <a:graphicFrameLocks noChangeAspect="1"/>
          </p:cNvGraphicFramePr>
          <p:nvPr/>
        </p:nvGraphicFramePr>
        <p:xfrm>
          <a:off x="0" y="1828800"/>
          <a:ext cx="4267200" cy="502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0885" name="VISIO" r:id="rId3" imgW="4839855" imgH="5698836" progId="">
                  <p:embed/>
                </p:oleObj>
              </mc:Choice>
              <mc:Fallback>
                <p:oleObj name="VISIO" r:id="rId3" imgW="4839855" imgH="5698836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828800"/>
                        <a:ext cx="4267200" cy="502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0883" name="Object 3"/>
          <p:cNvGraphicFramePr>
            <a:graphicFrameLocks noChangeAspect="1"/>
          </p:cNvGraphicFramePr>
          <p:nvPr/>
        </p:nvGraphicFramePr>
        <p:xfrm>
          <a:off x="4368800" y="1270000"/>
          <a:ext cx="4691063" cy="558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0886" name="Document" r:id="rId6" imgW="4943856" imgH="5888736" progId="Word.Document.8">
                  <p:embed/>
                </p:oleObj>
              </mc:Choice>
              <mc:Fallback>
                <p:oleObj name="Document" r:id="rId6" imgW="4943856" imgH="588873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8800" y="1270000"/>
                        <a:ext cx="4691063" cy="558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908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Design's Levels of Abstraction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Design Processing</a:t>
            </a:r>
          </a:p>
        </p:txBody>
      </p:sp>
      <p:sp>
        <p:nvSpPr>
          <p:cNvPr id="93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Analysis</a:t>
            </a:r>
          </a:p>
          <a:p>
            <a:r>
              <a:rPr lang="en-US"/>
              <a:t>Elaboration</a:t>
            </a:r>
          </a:p>
          <a:p>
            <a:r>
              <a:rPr lang="en-US"/>
              <a:t>Simulation</a:t>
            </a:r>
          </a:p>
          <a:p>
            <a:r>
              <a:rPr lang="en-US"/>
              <a:t>Synthesis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Analysis</a:t>
            </a:r>
          </a:p>
        </p:txBody>
      </p:sp>
      <p:sp>
        <p:nvSpPr>
          <p:cNvPr id="93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Check for syntax and semantic errors</a:t>
            </a:r>
          </a:p>
          <a:p>
            <a:pPr lvl="1"/>
            <a:r>
              <a:rPr lang="en-US" sz="2000"/>
              <a:t>syntax: grammar of the language</a:t>
            </a:r>
          </a:p>
          <a:p>
            <a:pPr lvl="1"/>
            <a:r>
              <a:rPr lang="en-US" sz="2000"/>
              <a:t>semantics: the meaning of the model</a:t>
            </a:r>
          </a:p>
          <a:p>
            <a:r>
              <a:rPr lang="en-US" sz="2400"/>
              <a:t>Analyze each </a:t>
            </a:r>
            <a:r>
              <a:rPr lang="en-US" sz="2400" i="1"/>
              <a:t>design unit</a:t>
            </a:r>
            <a:r>
              <a:rPr lang="en-US" sz="2400"/>
              <a:t> separately</a:t>
            </a:r>
          </a:p>
          <a:p>
            <a:pPr lvl="1"/>
            <a:r>
              <a:rPr lang="en-US" sz="2000"/>
              <a:t>entity declaration</a:t>
            </a:r>
          </a:p>
          <a:p>
            <a:pPr lvl="1"/>
            <a:r>
              <a:rPr lang="en-US" sz="2000"/>
              <a:t>architecture body</a:t>
            </a:r>
          </a:p>
          <a:p>
            <a:pPr lvl="1"/>
            <a:r>
              <a:rPr lang="en-US" sz="2000"/>
              <a:t>…</a:t>
            </a:r>
          </a:p>
          <a:p>
            <a:pPr lvl="1"/>
            <a:r>
              <a:rPr lang="en-US" sz="2000"/>
              <a:t>best if each design unit is in a separate file</a:t>
            </a:r>
          </a:p>
          <a:p>
            <a:r>
              <a:rPr lang="en-US" sz="2400"/>
              <a:t>Analyzed design units are placed in a </a:t>
            </a:r>
            <a:r>
              <a:rPr lang="en-US" sz="2400" i="1"/>
              <a:t>library</a:t>
            </a:r>
            <a:endParaRPr lang="en-US" sz="2400"/>
          </a:p>
          <a:p>
            <a:pPr lvl="1"/>
            <a:r>
              <a:rPr lang="en-US" sz="2000"/>
              <a:t>in an implementation dependent internal form</a:t>
            </a:r>
          </a:p>
          <a:p>
            <a:pPr lvl="1"/>
            <a:r>
              <a:rPr lang="en-US" sz="2000"/>
              <a:t>current library is called </a:t>
            </a:r>
            <a:r>
              <a:rPr lang="en-US" sz="1800"/>
              <a:t>work</a:t>
            </a:r>
            <a:endParaRPr lang="en-US" sz="200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2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Elaboration</a:t>
            </a:r>
          </a:p>
        </p:txBody>
      </p:sp>
      <p:sp>
        <p:nvSpPr>
          <p:cNvPr id="932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“Flattening” the design hierarchy</a:t>
            </a:r>
          </a:p>
          <a:p>
            <a:pPr lvl="1">
              <a:lnSpc>
                <a:spcPct val="90000"/>
              </a:lnSpc>
            </a:pPr>
            <a:r>
              <a:rPr lang="en-US"/>
              <a:t>create ports</a:t>
            </a:r>
          </a:p>
          <a:p>
            <a:pPr lvl="1">
              <a:lnSpc>
                <a:spcPct val="90000"/>
              </a:lnSpc>
            </a:pPr>
            <a:r>
              <a:rPr lang="en-US"/>
              <a:t>create signals and processes within architecture body</a:t>
            </a:r>
          </a:p>
          <a:p>
            <a:pPr lvl="1">
              <a:lnSpc>
                <a:spcPct val="90000"/>
              </a:lnSpc>
            </a:pPr>
            <a:r>
              <a:rPr lang="en-US"/>
              <a:t>for each component instance, copy instantiated entity and architecture body</a:t>
            </a:r>
          </a:p>
          <a:p>
            <a:pPr lvl="1">
              <a:lnSpc>
                <a:spcPct val="90000"/>
              </a:lnSpc>
            </a:pPr>
            <a:r>
              <a:rPr lang="en-US"/>
              <a:t>repeat recursively</a:t>
            </a:r>
          </a:p>
          <a:p>
            <a:pPr lvl="2">
              <a:lnSpc>
                <a:spcPct val="90000"/>
              </a:lnSpc>
            </a:pPr>
            <a:r>
              <a:rPr lang="en-US"/>
              <a:t>bottom out at purely behavioral architecture bodies</a:t>
            </a:r>
          </a:p>
          <a:p>
            <a:pPr>
              <a:lnSpc>
                <a:spcPct val="90000"/>
              </a:lnSpc>
            </a:pPr>
            <a:r>
              <a:rPr lang="en-US"/>
              <a:t>Final result of elaboration</a:t>
            </a:r>
          </a:p>
          <a:p>
            <a:pPr lvl="1">
              <a:lnSpc>
                <a:spcPct val="90000"/>
              </a:lnSpc>
            </a:pPr>
            <a:r>
              <a:rPr lang="en-US"/>
              <a:t>flat collection of signal nets and processes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Elaboration Example</a:t>
            </a:r>
          </a:p>
        </p:txBody>
      </p:sp>
      <p:grpSp>
        <p:nvGrpSpPr>
          <p:cNvPr id="933891" name="Group 3"/>
          <p:cNvGrpSpPr>
            <a:grpSpLocks/>
          </p:cNvGrpSpPr>
          <p:nvPr/>
        </p:nvGrpSpPr>
        <p:grpSpPr bwMode="auto">
          <a:xfrm>
            <a:off x="2514600" y="1143000"/>
            <a:ext cx="4559300" cy="5562600"/>
            <a:chOff x="2218" y="1440"/>
            <a:chExt cx="2361" cy="2880"/>
          </a:xfrm>
        </p:grpSpPr>
        <p:sp>
          <p:nvSpPr>
            <p:cNvPr id="933892" name="Text Box 4"/>
            <p:cNvSpPr txBox="1">
              <a:spLocks noChangeArrowheads="1"/>
            </p:cNvSpPr>
            <p:nvPr/>
          </p:nvSpPr>
          <p:spPr bwMode="auto">
            <a:xfrm>
              <a:off x="3139" y="3888"/>
              <a:ext cx="317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pPr algn="ctr"/>
              <a:r>
                <a:rPr lang="en-US" sz="1200">
                  <a:latin typeface="Arial" charset="0"/>
                </a:rPr>
                <a:t>int_clk</a:t>
              </a:r>
            </a:p>
          </p:txBody>
        </p:sp>
        <p:sp>
          <p:nvSpPr>
            <p:cNvPr id="933893" name="Text Box 5"/>
            <p:cNvSpPr txBox="1">
              <a:spLocks noChangeArrowheads="1"/>
            </p:cNvSpPr>
            <p:nvPr/>
          </p:nvSpPr>
          <p:spPr bwMode="auto">
            <a:xfrm>
              <a:off x="2333" y="1670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d0</a:t>
              </a:r>
            </a:p>
          </p:txBody>
        </p:sp>
        <p:sp>
          <p:nvSpPr>
            <p:cNvPr id="933894" name="Text Box 6"/>
            <p:cNvSpPr txBox="1">
              <a:spLocks noChangeArrowheads="1"/>
            </p:cNvSpPr>
            <p:nvPr/>
          </p:nvSpPr>
          <p:spPr bwMode="auto">
            <a:xfrm>
              <a:off x="2333" y="2275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d1</a:t>
              </a:r>
            </a:p>
          </p:txBody>
        </p:sp>
        <p:sp>
          <p:nvSpPr>
            <p:cNvPr id="933895" name="Text Box 7"/>
            <p:cNvSpPr txBox="1">
              <a:spLocks noChangeArrowheads="1"/>
            </p:cNvSpPr>
            <p:nvPr/>
          </p:nvSpPr>
          <p:spPr bwMode="auto">
            <a:xfrm>
              <a:off x="2333" y="2880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d2</a:t>
              </a:r>
            </a:p>
          </p:txBody>
        </p:sp>
        <p:sp>
          <p:nvSpPr>
            <p:cNvPr id="933896" name="Text Box 8"/>
            <p:cNvSpPr txBox="1">
              <a:spLocks noChangeArrowheads="1"/>
            </p:cNvSpPr>
            <p:nvPr/>
          </p:nvSpPr>
          <p:spPr bwMode="auto">
            <a:xfrm>
              <a:off x="2333" y="3485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d3</a:t>
              </a:r>
            </a:p>
          </p:txBody>
        </p:sp>
        <p:sp>
          <p:nvSpPr>
            <p:cNvPr id="933897" name="Text Box 9"/>
            <p:cNvSpPr txBox="1">
              <a:spLocks noChangeArrowheads="1"/>
            </p:cNvSpPr>
            <p:nvPr/>
          </p:nvSpPr>
          <p:spPr bwMode="auto">
            <a:xfrm>
              <a:off x="2333" y="3888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en</a:t>
              </a:r>
            </a:p>
          </p:txBody>
        </p:sp>
        <p:sp>
          <p:nvSpPr>
            <p:cNvPr id="933898" name="Text Box 10"/>
            <p:cNvSpPr txBox="1">
              <a:spLocks noChangeArrowheads="1"/>
            </p:cNvSpPr>
            <p:nvPr/>
          </p:nvSpPr>
          <p:spPr bwMode="auto">
            <a:xfrm>
              <a:off x="2333" y="4032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clk</a:t>
              </a:r>
            </a:p>
          </p:txBody>
        </p:sp>
        <p:sp>
          <p:nvSpPr>
            <p:cNvPr id="933899" name="Text Box 11"/>
            <p:cNvSpPr txBox="1">
              <a:spLocks noChangeArrowheads="1"/>
            </p:cNvSpPr>
            <p:nvPr/>
          </p:nvSpPr>
          <p:spPr bwMode="auto">
            <a:xfrm>
              <a:off x="4291" y="1670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pPr algn="r"/>
              <a:r>
                <a:rPr lang="en-US" sz="1200">
                  <a:latin typeface="Arial" charset="0"/>
                </a:rPr>
                <a:t>q0</a:t>
              </a:r>
            </a:p>
          </p:txBody>
        </p:sp>
        <p:sp>
          <p:nvSpPr>
            <p:cNvPr id="933900" name="Text Box 12"/>
            <p:cNvSpPr txBox="1">
              <a:spLocks noChangeArrowheads="1"/>
            </p:cNvSpPr>
            <p:nvPr/>
          </p:nvSpPr>
          <p:spPr bwMode="auto">
            <a:xfrm>
              <a:off x="4291" y="2275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pPr algn="r"/>
              <a:r>
                <a:rPr lang="en-US" sz="1200">
                  <a:latin typeface="Arial" charset="0"/>
                </a:rPr>
                <a:t>q1</a:t>
              </a:r>
            </a:p>
          </p:txBody>
        </p:sp>
        <p:sp>
          <p:nvSpPr>
            <p:cNvPr id="933901" name="Text Box 13"/>
            <p:cNvSpPr txBox="1">
              <a:spLocks noChangeArrowheads="1"/>
            </p:cNvSpPr>
            <p:nvPr/>
          </p:nvSpPr>
          <p:spPr bwMode="auto">
            <a:xfrm>
              <a:off x="4291" y="2880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pPr algn="r"/>
              <a:r>
                <a:rPr lang="en-US" sz="1200">
                  <a:latin typeface="Arial" charset="0"/>
                </a:rPr>
                <a:t>q2</a:t>
              </a:r>
            </a:p>
          </p:txBody>
        </p:sp>
        <p:sp>
          <p:nvSpPr>
            <p:cNvPr id="933902" name="Text Box 14"/>
            <p:cNvSpPr txBox="1">
              <a:spLocks noChangeArrowheads="1"/>
            </p:cNvSpPr>
            <p:nvPr/>
          </p:nvSpPr>
          <p:spPr bwMode="auto">
            <a:xfrm>
              <a:off x="4291" y="3485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pPr algn="r"/>
              <a:r>
                <a:rPr lang="en-US" sz="1200">
                  <a:latin typeface="Arial" charset="0"/>
                </a:rPr>
                <a:t>q3</a:t>
              </a:r>
            </a:p>
          </p:txBody>
        </p:sp>
        <p:sp>
          <p:nvSpPr>
            <p:cNvPr id="933903" name="Text Box 15"/>
            <p:cNvSpPr txBox="1">
              <a:spLocks noChangeArrowheads="1"/>
            </p:cNvSpPr>
            <p:nvPr/>
          </p:nvSpPr>
          <p:spPr bwMode="auto">
            <a:xfrm>
              <a:off x="3773" y="1497"/>
              <a:ext cx="173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bit0</a:t>
              </a:r>
            </a:p>
          </p:txBody>
        </p:sp>
        <p:grpSp>
          <p:nvGrpSpPr>
            <p:cNvPr id="933904" name="Group 16"/>
            <p:cNvGrpSpPr>
              <a:grpSpLocks/>
            </p:cNvGrpSpPr>
            <p:nvPr/>
          </p:nvGrpSpPr>
          <p:grpSpPr bwMode="auto">
            <a:xfrm>
              <a:off x="3686" y="1613"/>
              <a:ext cx="519" cy="403"/>
              <a:chOff x="7272" y="6336"/>
              <a:chExt cx="1296" cy="1008"/>
            </a:xfrm>
          </p:grpSpPr>
          <p:sp>
            <p:nvSpPr>
              <p:cNvPr id="933905" name="Text Box 17"/>
              <p:cNvSpPr txBox="1">
                <a:spLocks noChangeArrowheads="1"/>
              </p:cNvSpPr>
              <p:nvPr/>
            </p:nvSpPr>
            <p:spPr bwMode="auto">
              <a:xfrm>
                <a:off x="7488" y="6336"/>
                <a:ext cx="86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200">
                    <a:latin typeface="Arial" charset="0"/>
                  </a:rPr>
                  <a:t>d_latch</a:t>
                </a:r>
              </a:p>
            </p:txBody>
          </p:sp>
          <p:sp>
            <p:nvSpPr>
              <p:cNvPr id="933906" name="Text Box 18"/>
              <p:cNvSpPr txBox="1">
                <a:spLocks noChangeArrowheads="1"/>
              </p:cNvSpPr>
              <p:nvPr/>
            </p:nvSpPr>
            <p:spPr bwMode="auto">
              <a:xfrm>
                <a:off x="7560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d</a:t>
                </a:r>
              </a:p>
            </p:txBody>
          </p:sp>
          <p:sp>
            <p:nvSpPr>
              <p:cNvPr id="933907" name="Text Box 19"/>
              <p:cNvSpPr txBox="1">
                <a:spLocks noChangeArrowheads="1"/>
              </p:cNvSpPr>
              <p:nvPr/>
            </p:nvSpPr>
            <p:spPr bwMode="auto">
              <a:xfrm>
                <a:off x="7560" y="698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clk</a:t>
                </a:r>
              </a:p>
            </p:txBody>
          </p:sp>
          <p:sp>
            <p:nvSpPr>
              <p:cNvPr id="933908" name="Text Box 20"/>
              <p:cNvSpPr txBox="1">
                <a:spLocks noChangeArrowheads="1"/>
              </p:cNvSpPr>
              <p:nvPr/>
            </p:nvSpPr>
            <p:spPr bwMode="auto">
              <a:xfrm>
                <a:off x="7992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r"/>
                <a:r>
                  <a:rPr lang="en-US" sz="1200">
                    <a:latin typeface="Arial" charset="0"/>
                  </a:rPr>
                  <a:t>q</a:t>
                </a:r>
              </a:p>
            </p:txBody>
          </p:sp>
          <p:sp>
            <p:nvSpPr>
              <p:cNvPr id="933909" name="Line 21"/>
              <p:cNvSpPr>
                <a:spLocks noChangeShapeType="1"/>
              </p:cNvSpPr>
              <p:nvPr/>
            </p:nvSpPr>
            <p:spPr bwMode="auto">
              <a:xfrm flipH="1">
                <a:off x="727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3910" name="Line 22"/>
              <p:cNvSpPr>
                <a:spLocks noChangeShapeType="1"/>
              </p:cNvSpPr>
              <p:nvPr/>
            </p:nvSpPr>
            <p:spPr bwMode="auto">
              <a:xfrm flipH="1">
                <a:off x="7272" y="712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3911" name="Line 23"/>
              <p:cNvSpPr>
                <a:spLocks noChangeShapeType="1"/>
              </p:cNvSpPr>
              <p:nvPr/>
            </p:nvSpPr>
            <p:spPr bwMode="auto">
              <a:xfrm flipH="1">
                <a:off x="835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3912" name="Rectangle 24"/>
              <p:cNvSpPr>
                <a:spLocks noChangeArrowheads="1"/>
              </p:cNvSpPr>
              <p:nvPr/>
            </p:nvSpPr>
            <p:spPr bwMode="auto">
              <a:xfrm>
                <a:off x="7488" y="6336"/>
                <a:ext cx="864" cy="1008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33913" name="Text Box 25"/>
            <p:cNvSpPr txBox="1">
              <a:spLocks noChangeArrowheads="1"/>
            </p:cNvSpPr>
            <p:nvPr/>
          </p:nvSpPr>
          <p:spPr bwMode="auto">
            <a:xfrm>
              <a:off x="3773" y="2102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bit1</a:t>
              </a:r>
            </a:p>
          </p:txBody>
        </p:sp>
        <p:grpSp>
          <p:nvGrpSpPr>
            <p:cNvPr id="933914" name="Group 26"/>
            <p:cNvGrpSpPr>
              <a:grpSpLocks/>
            </p:cNvGrpSpPr>
            <p:nvPr/>
          </p:nvGrpSpPr>
          <p:grpSpPr bwMode="auto">
            <a:xfrm>
              <a:off x="3686" y="2217"/>
              <a:ext cx="519" cy="404"/>
              <a:chOff x="7272" y="6336"/>
              <a:chExt cx="1296" cy="1008"/>
            </a:xfrm>
          </p:grpSpPr>
          <p:sp>
            <p:nvSpPr>
              <p:cNvPr id="933915" name="Text Box 27"/>
              <p:cNvSpPr txBox="1">
                <a:spLocks noChangeArrowheads="1"/>
              </p:cNvSpPr>
              <p:nvPr/>
            </p:nvSpPr>
            <p:spPr bwMode="auto">
              <a:xfrm>
                <a:off x="7488" y="6336"/>
                <a:ext cx="86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200">
                    <a:latin typeface="Arial" charset="0"/>
                  </a:rPr>
                  <a:t>d_latch</a:t>
                </a:r>
              </a:p>
            </p:txBody>
          </p:sp>
          <p:sp>
            <p:nvSpPr>
              <p:cNvPr id="933916" name="Text Box 28"/>
              <p:cNvSpPr txBox="1">
                <a:spLocks noChangeArrowheads="1"/>
              </p:cNvSpPr>
              <p:nvPr/>
            </p:nvSpPr>
            <p:spPr bwMode="auto">
              <a:xfrm>
                <a:off x="7560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d</a:t>
                </a:r>
              </a:p>
            </p:txBody>
          </p:sp>
          <p:sp>
            <p:nvSpPr>
              <p:cNvPr id="933917" name="Text Box 29"/>
              <p:cNvSpPr txBox="1">
                <a:spLocks noChangeArrowheads="1"/>
              </p:cNvSpPr>
              <p:nvPr/>
            </p:nvSpPr>
            <p:spPr bwMode="auto">
              <a:xfrm>
                <a:off x="7560" y="698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clk</a:t>
                </a:r>
              </a:p>
            </p:txBody>
          </p:sp>
          <p:sp>
            <p:nvSpPr>
              <p:cNvPr id="933918" name="Text Box 30"/>
              <p:cNvSpPr txBox="1">
                <a:spLocks noChangeArrowheads="1"/>
              </p:cNvSpPr>
              <p:nvPr/>
            </p:nvSpPr>
            <p:spPr bwMode="auto">
              <a:xfrm>
                <a:off x="7992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r"/>
                <a:r>
                  <a:rPr lang="en-US" sz="1200">
                    <a:latin typeface="Arial" charset="0"/>
                  </a:rPr>
                  <a:t>q</a:t>
                </a:r>
              </a:p>
            </p:txBody>
          </p:sp>
          <p:sp>
            <p:nvSpPr>
              <p:cNvPr id="933919" name="Line 31"/>
              <p:cNvSpPr>
                <a:spLocks noChangeShapeType="1"/>
              </p:cNvSpPr>
              <p:nvPr/>
            </p:nvSpPr>
            <p:spPr bwMode="auto">
              <a:xfrm flipH="1">
                <a:off x="727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3920" name="Line 32"/>
              <p:cNvSpPr>
                <a:spLocks noChangeShapeType="1"/>
              </p:cNvSpPr>
              <p:nvPr/>
            </p:nvSpPr>
            <p:spPr bwMode="auto">
              <a:xfrm flipH="1">
                <a:off x="7272" y="712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3921" name="Line 33"/>
              <p:cNvSpPr>
                <a:spLocks noChangeShapeType="1"/>
              </p:cNvSpPr>
              <p:nvPr/>
            </p:nvSpPr>
            <p:spPr bwMode="auto">
              <a:xfrm flipH="1">
                <a:off x="835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3922" name="Rectangle 34"/>
              <p:cNvSpPr>
                <a:spLocks noChangeArrowheads="1"/>
              </p:cNvSpPr>
              <p:nvPr/>
            </p:nvSpPr>
            <p:spPr bwMode="auto">
              <a:xfrm>
                <a:off x="7488" y="6336"/>
                <a:ext cx="864" cy="1008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33923" name="Text Box 35"/>
            <p:cNvSpPr txBox="1">
              <a:spLocks noChangeArrowheads="1"/>
            </p:cNvSpPr>
            <p:nvPr/>
          </p:nvSpPr>
          <p:spPr bwMode="auto">
            <a:xfrm>
              <a:off x="3773" y="2707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bit2</a:t>
              </a:r>
            </a:p>
          </p:txBody>
        </p:sp>
        <p:grpSp>
          <p:nvGrpSpPr>
            <p:cNvPr id="933924" name="Group 36"/>
            <p:cNvGrpSpPr>
              <a:grpSpLocks/>
            </p:cNvGrpSpPr>
            <p:nvPr/>
          </p:nvGrpSpPr>
          <p:grpSpPr bwMode="auto">
            <a:xfrm>
              <a:off x="3686" y="2822"/>
              <a:ext cx="519" cy="403"/>
              <a:chOff x="7272" y="6336"/>
              <a:chExt cx="1296" cy="1008"/>
            </a:xfrm>
          </p:grpSpPr>
          <p:sp>
            <p:nvSpPr>
              <p:cNvPr id="933925" name="Text Box 37"/>
              <p:cNvSpPr txBox="1">
                <a:spLocks noChangeArrowheads="1"/>
              </p:cNvSpPr>
              <p:nvPr/>
            </p:nvSpPr>
            <p:spPr bwMode="auto">
              <a:xfrm>
                <a:off x="7488" y="6336"/>
                <a:ext cx="86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200">
                    <a:latin typeface="Arial" charset="0"/>
                  </a:rPr>
                  <a:t>d_latch</a:t>
                </a:r>
              </a:p>
            </p:txBody>
          </p:sp>
          <p:sp>
            <p:nvSpPr>
              <p:cNvPr id="933926" name="Text Box 38"/>
              <p:cNvSpPr txBox="1">
                <a:spLocks noChangeArrowheads="1"/>
              </p:cNvSpPr>
              <p:nvPr/>
            </p:nvSpPr>
            <p:spPr bwMode="auto">
              <a:xfrm>
                <a:off x="7560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d</a:t>
                </a:r>
              </a:p>
            </p:txBody>
          </p:sp>
          <p:sp>
            <p:nvSpPr>
              <p:cNvPr id="933927" name="Text Box 39"/>
              <p:cNvSpPr txBox="1">
                <a:spLocks noChangeArrowheads="1"/>
              </p:cNvSpPr>
              <p:nvPr/>
            </p:nvSpPr>
            <p:spPr bwMode="auto">
              <a:xfrm>
                <a:off x="7560" y="698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clk</a:t>
                </a:r>
              </a:p>
            </p:txBody>
          </p:sp>
          <p:sp>
            <p:nvSpPr>
              <p:cNvPr id="933928" name="Text Box 40"/>
              <p:cNvSpPr txBox="1">
                <a:spLocks noChangeArrowheads="1"/>
              </p:cNvSpPr>
              <p:nvPr/>
            </p:nvSpPr>
            <p:spPr bwMode="auto">
              <a:xfrm>
                <a:off x="7992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r"/>
                <a:r>
                  <a:rPr lang="en-US" sz="1200">
                    <a:latin typeface="Arial" charset="0"/>
                  </a:rPr>
                  <a:t>q</a:t>
                </a:r>
              </a:p>
            </p:txBody>
          </p:sp>
          <p:sp>
            <p:nvSpPr>
              <p:cNvPr id="933929" name="Line 41"/>
              <p:cNvSpPr>
                <a:spLocks noChangeShapeType="1"/>
              </p:cNvSpPr>
              <p:nvPr/>
            </p:nvSpPr>
            <p:spPr bwMode="auto">
              <a:xfrm flipH="1">
                <a:off x="727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3930" name="Line 42"/>
              <p:cNvSpPr>
                <a:spLocks noChangeShapeType="1"/>
              </p:cNvSpPr>
              <p:nvPr/>
            </p:nvSpPr>
            <p:spPr bwMode="auto">
              <a:xfrm flipH="1">
                <a:off x="7272" y="712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3931" name="Line 43"/>
              <p:cNvSpPr>
                <a:spLocks noChangeShapeType="1"/>
              </p:cNvSpPr>
              <p:nvPr/>
            </p:nvSpPr>
            <p:spPr bwMode="auto">
              <a:xfrm flipH="1">
                <a:off x="835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3932" name="Rectangle 44"/>
              <p:cNvSpPr>
                <a:spLocks noChangeArrowheads="1"/>
              </p:cNvSpPr>
              <p:nvPr/>
            </p:nvSpPr>
            <p:spPr bwMode="auto">
              <a:xfrm>
                <a:off x="7488" y="6336"/>
                <a:ext cx="864" cy="1008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33933" name="Text Box 45"/>
            <p:cNvSpPr txBox="1">
              <a:spLocks noChangeArrowheads="1"/>
            </p:cNvSpPr>
            <p:nvPr/>
          </p:nvSpPr>
          <p:spPr bwMode="auto">
            <a:xfrm>
              <a:off x="3773" y="3312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bit3</a:t>
              </a:r>
            </a:p>
          </p:txBody>
        </p:sp>
        <p:grpSp>
          <p:nvGrpSpPr>
            <p:cNvPr id="933934" name="Group 46"/>
            <p:cNvGrpSpPr>
              <a:grpSpLocks/>
            </p:cNvGrpSpPr>
            <p:nvPr/>
          </p:nvGrpSpPr>
          <p:grpSpPr bwMode="auto">
            <a:xfrm>
              <a:off x="3686" y="3427"/>
              <a:ext cx="519" cy="403"/>
              <a:chOff x="7272" y="6336"/>
              <a:chExt cx="1296" cy="1008"/>
            </a:xfrm>
          </p:grpSpPr>
          <p:sp>
            <p:nvSpPr>
              <p:cNvPr id="933935" name="Text Box 47"/>
              <p:cNvSpPr txBox="1">
                <a:spLocks noChangeArrowheads="1"/>
              </p:cNvSpPr>
              <p:nvPr/>
            </p:nvSpPr>
            <p:spPr bwMode="auto">
              <a:xfrm>
                <a:off x="7488" y="6336"/>
                <a:ext cx="86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200">
                    <a:latin typeface="Arial" charset="0"/>
                  </a:rPr>
                  <a:t>d_latch</a:t>
                </a:r>
              </a:p>
            </p:txBody>
          </p:sp>
          <p:sp>
            <p:nvSpPr>
              <p:cNvPr id="933936" name="Text Box 48"/>
              <p:cNvSpPr txBox="1">
                <a:spLocks noChangeArrowheads="1"/>
              </p:cNvSpPr>
              <p:nvPr/>
            </p:nvSpPr>
            <p:spPr bwMode="auto">
              <a:xfrm>
                <a:off x="7560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d</a:t>
                </a:r>
              </a:p>
            </p:txBody>
          </p:sp>
          <p:sp>
            <p:nvSpPr>
              <p:cNvPr id="933937" name="Text Box 49"/>
              <p:cNvSpPr txBox="1">
                <a:spLocks noChangeArrowheads="1"/>
              </p:cNvSpPr>
              <p:nvPr/>
            </p:nvSpPr>
            <p:spPr bwMode="auto">
              <a:xfrm>
                <a:off x="7560" y="698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clk</a:t>
                </a:r>
              </a:p>
            </p:txBody>
          </p:sp>
          <p:sp>
            <p:nvSpPr>
              <p:cNvPr id="933938" name="Text Box 50"/>
              <p:cNvSpPr txBox="1">
                <a:spLocks noChangeArrowheads="1"/>
              </p:cNvSpPr>
              <p:nvPr/>
            </p:nvSpPr>
            <p:spPr bwMode="auto">
              <a:xfrm>
                <a:off x="7992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r"/>
                <a:r>
                  <a:rPr lang="en-US" sz="1200">
                    <a:latin typeface="Arial" charset="0"/>
                  </a:rPr>
                  <a:t>q</a:t>
                </a:r>
              </a:p>
            </p:txBody>
          </p:sp>
          <p:sp>
            <p:nvSpPr>
              <p:cNvPr id="933939" name="Line 51"/>
              <p:cNvSpPr>
                <a:spLocks noChangeShapeType="1"/>
              </p:cNvSpPr>
              <p:nvPr/>
            </p:nvSpPr>
            <p:spPr bwMode="auto">
              <a:xfrm flipH="1">
                <a:off x="727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3940" name="Line 52"/>
              <p:cNvSpPr>
                <a:spLocks noChangeShapeType="1"/>
              </p:cNvSpPr>
              <p:nvPr/>
            </p:nvSpPr>
            <p:spPr bwMode="auto">
              <a:xfrm flipH="1">
                <a:off x="7272" y="712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3941" name="Line 53"/>
              <p:cNvSpPr>
                <a:spLocks noChangeShapeType="1"/>
              </p:cNvSpPr>
              <p:nvPr/>
            </p:nvSpPr>
            <p:spPr bwMode="auto">
              <a:xfrm flipH="1">
                <a:off x="835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3942" name="Rectangle 54"/>
              <p:cNvSpPr>
                <a:spLocks noChangeArrowheads="1"/>
              </p:cNvSpPr>
              <p:nvPr/>
            </p:nvSpPr>
            <p:spPr bwMode="auto">
              <a:xfrm>
                <a:off x="7488" y="6336"/>
                <a:ext cx="864" cy="1008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33943" name="Text Box 55"/>
            <p:cNvSpPr txBox="1">
              <a:spLocks noChangeArrowheads="1"/>
            </p:cNvSpPr>
            <p:nvPr/>
          </p:nvSpPr>
          <p:spPr bwMode="auto">
            <a:xfrm>
              <a:off x="2678" y="3715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gate</a:t>
              </a:r>
            </a:p>
          </p:txBody>
        </p:sp>
        <p:grpSp>
          <p:nvGrpSpPr>
            <p:cNvPr id="933944" name="Group 56"/>
            <p:cNvGrpSpPr>
              <a:grpSpLocks/>
            </p:cNvGrpSpPr>
            <p:nvPr/>
          </p:nvGrpSpPr>
          <p:grpSpPr bwMode="auto">
            <a:xfrm>
              <a:off x="2592" y="3830"/>
              <a:ext cx="518" cy="403"/>
              <a:chOff x="7272" y="6336"/>
              <a:chExt cx="1296" cy="1008"/>
            </a:xfrm>
          </p:grpSpPr>
          <p:sp>
            <p:nvSpPr>
              <p:cNvPr id="933945" name="Text Box 57"/>
              <p:cNvSpPr txBox="1">
                <a:spLocks noChangeArrowheads="1"/>
              </p:cNvSpPr>
              <p:nvPr/>
            </p:nvSpPr>
            <p:spPr bwMode="auto">
              <a:xfrm>
                <a:off x="7488" y="6336"/>
                <a:ext cx="86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200">
                    <a:latin typeface="Arial" charset="0"/>
                  </a:rPr>
                  <a:t>and2</a:t>
                </a:r>
              </a:p>
            </p:txBody>
          </p:sp>
          <p:sp>
            <p:nvSpPr>
              <p:cNvPr id="933946" name="Text Box 58"/>
              <p:cNvSpPr txBox="1">
                <a:spLocks noChangeArrowheads="1"/>
              </p:cNvSpPr>
              <p:nvPr/>
            </p:nvSpPr>
            <p:spPr bwMode="auto">
              <a:xfrm>
                <a:off x="7560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a</a:t>
                </a:r>
              </a:p>
            </p:txBody>
          </p:sp>
          <p:sp>
            <p:nvSpPr>
              <p:cNvPr id="933947" name="Text Box 59"/>
              <p:cNvSpPr txBox="1">
                <a:spLocks noChangeArrowheads="1"/>
              </p:cNvSpPr>
              <p:nvPr/>
            </p:nvSpPr>
            <p:spPr bwMode="auto">
              <a:xfrm>
                <a:off x="7560" y="698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b</a:t>
                </a:r>
              </a:p>
            </p:txBody>
          </p:sp>
          <p:sp>
            <p:nvSpPr>
              <p:cNvPr id="933948" name="Text Box 60"/>
              <p:cNvSpPr txBox="1">
                <a:spLocks noChangeArrowheads="1"/>
              </p:cNvSpPr>
              <p:nvPr/>
            </p:nvSpPr>
            <p:spPr bwMode="auto">
              <a:xfrm>
                <a:off x="7992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r"/>
                <a:r>
                  <a:rPr lang="en-US" sz="1200">
                    <a:latin typeface="Arial" charset="0"/>
                  </a:rPr>
                  <a:t>y</a:t>
                </a:r>
              </a:p>
            </p:txBody>
          </p:sp>
          <p:sp>
            <p:nvSpPr>
              <p:cNvPr id="933949" name="Line 61"/>
              <p:cNvSpPr>
                <a:spLocks noChangeShapeType="1"/>
              </p:cNvSpPr>
              <p:nvPr/>
            </p:nvSpPr>
            <p:spPr bwMode="auto">
              <a:xfrm flipH="1">
                <a:off x="727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3950" name="Line 62"/>
              <p:cNvSpPr>
                <a:spLocks noChangeShapeType="1"/>
              </p:cNvSpPr>
              <p:nvPr/>
            </p:nvSpPr>
            <p:spPr bwMode="auto">
              <a:xfrm flipH="1">
                <a:off x="7272" y="712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3951" name="Line 63"/>
              <p:cNvSpPr>
                <a:spLocks noChangeShapeType="1"/>
              </p:cNvSpPr>
              <p:nvPr/>
            </p:nvSpPr>
            <p:spPr bwMode="auto">
              <a:xfrm flipH="1">
                <a:off x="835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3952" name="Rectangle 64"/>
              <p:cNvSpPr>
                <a:spLocks noChangeArrowheads="1"/>
              </p:cNvSpPr>
              <p:nvPr/>
            </p:nvSpPr>
            <p:spPr bwMode="auto">
              <a:xfrm>
                <a:off x="7488" y="6336"/>
                <a:ext cx="864" cy="1008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33953" name="Line 65"/>
            <p:cNvSpPr>
              <a:spLocks noChangeShapeType="1"/>
            </p:cNvSpPr>
            <p:nvPr/>
          </p:nvSpPr>
          <p:spPr bwMode="auto">
            <a:xfrm>
              <a:off x="3571" y="1929"/>
              <a:ext cx="0" cy="207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54" name="Line 66"/>
            <p:cNvSpPr>
              <a:spLocks noChangeShapeType="1"/>
            </p:cNvSpPr>
            <p:nvPr/>
          </p:nvSpPr>
          <p:spPr bwMode="auto">
            <a:xfrm flipH="1">
              <a:off x="3571" y="1929"/>
              <a:ext cx="11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55" name="Line 67"/>
            <p:cNvSpPr>
              <a:spLocks noChangeShapeType="1"/>
            </p:cNvSpPr>
            <p:nvPr/>
          </p:nvSpPr>
          <p:spPr bwMode="auto">
            <a:xfrm flipH="1">
              <a:off x="3571" y="2534"/>
              <a:ext cx="11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56" name="Line 68"/>
            <p:cNvSpPr>
              <a:spLocks noChangeShapeType="1"/>
            </p:cNvSpPr>
            <p:nvPr/>
          </p:nvSpPr>
          <p:spPr bwMode="auto">
            <a:xfrm flipH="1">
              <a:off x="3110" y="4003"/>
              <a:ext cx="46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57" name="Line 69"/>
            <p:cNvSpPr>
              <a:spLocks noChangeShapeType="1"/>
            </p:cNvSpPr>
            <p:nvPr/>
          </p:nvSpPr>
          <p:spPr bwMode="auto">
            <a:xfrm flipH="1">
              <a:off x="2218" y="3600"/>
              <a:ext cx="146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58" name="Line 70"/>
            <p:cNvSpPr>
              <a:spLocks noChangeShapeType="1"/>
            </p:cNvSpPr>
            <p:nvPr/>
          </p:nvSpPr>
          <p:spPr bwMode="auto">
            <a:xfrm flipH="1">
              <a:off x="2218" y="2995"/>
              <a:ext cx="146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59" name="Line 71"/>
            <p:cNvSpPr>
              <a:spLocks noChangeShapeType="1"/>
            </p:cNvSpPr>
            <p:nvPr/>
          </p:nvSpPr>
          <p:spPr bwMode="auto">
            <a:xfrm flipH="1">
              <a:off x="2218" y="2390"/>
              <a:ext cx="146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60" name="Line 72"/>
            <p:cNvSpPr>
              <a:spLocks noChangeShapeType="1"/>
            </p:cNvSpPr>
            <p:nvPr/>
          </p:nvSpPr>
          <p:spPr bwMode="auto">
            <a:xfrm flipH="1">
              <a:off x="2218" y="1785"/>
              <a:ext cx="146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61" name="Line 73"/>
            <p:cNvSpPr>
              <a:spLocks noChangeShapeType="1"/>
            </p:cNvSpPr>
            <p:nvPr/>
          </p:nvSpPr>
          <p:spPr bwMode="auto">
            <a:xfrm flipH="1">
              <a:off x="2218" y="4003"/>
              <a:ext cx="37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62" name="Line 74"/>
            <p:cNvSpPr>
              <a:spLocks noChangeShapeType="1"/>
            </p:cNvSpPr>
            <p:nvPr/>
          </p:nvSpPr>
          <p:spPr bwMode="auto">
            <a:xfrm flipH="1">
              <a:off x="2218" y="4147"/>
              <a:ext cx="37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63" name="Line 75"/>
            <p:cNvSpPr>
              <a:spLocks noChangeShapeType="1"/>
            </p:cNvSpPr>
            <p:nvPr/>
          </p:nvSpPr>
          <p:spPr bwMode="auto">
            <a:xfrm flipH="1">
              <a:off x="4205" y="1785"/>
              <a:ext cx="37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64" name="Line 76"/>
            <p:cNvSpPr>
              <a:spLocks noChangeShapeType="1"/>
            </p:cNvSpPr>
            <p:nvPr/>
          </p:nvSpPr>
          <p:spPr bwMode="auto">
            <a:xfrm flipH="1">
              <a:off x="4205" y="3600"/>
              <a:ext cx="37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65" name="Line 77"/>
            <p:cNvSpPr>
              <a:spLocks noChangeShapeType="1"/>
            </p:cNvSpPr>
            <p:nvPr/>
          </p:nvSpPr>
          <p:spPr bwMode="auto">
            <a:xfrm flipH="1">
              <a:off x="4205" y="2390"/>
              <a:ext cx="37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66" name="Line 78"/>
            <p:cNvSpPr>
              <a:spLocks noChangeShapeType="1"/>
            </p:cNvSpPr>
            <p:nvPr/>
          </p:nvSpPr>
          <p:spPr bwMode="auto">
            <a:xfrm flipH="1">
              <a:off x="4205" y="2995"/>
              <a:ext cx="37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67" name="Oval 79"/>
            <p:cNvSpPr>
              <a:spLocks noChangeArrowheads="1"/>
            </p:cNvSpPr>
            <p:nvPr/>
          </p:nvSpPr>
          <p:spPr bwMode="auto">
            <a:xfrm>
              <a:off x="3557" y="2520"/>
              <a:ext cx="29" cy="29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68" name="Line 80"/>
            <p:cNvSpPr>
              <a:spLocks noChangeShapeType="1"/>
            </p:cNvSpPr>
            <p:nvPr/>
          </p:nvSpPr>
          <p:spPr bwMode="auto">
            <a:xfrm flipH="1">
              <a:off x="3571" y="3139"/>
              <a:ext cx="11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69" name="Oval 81"/>
            <p:cNvSpPr>
              <a:spLocks noChangeArrowheads="1"/>
            </p:cNvSpPr>
            <p:nvPr/>
          </p:nvSpPr>
          <p:spPr bwMode="auto">
            <a:xfrm>
              <a:off x="3557" y="3125"/>
              <a:ext cx="29" cy="28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70" name="Line 82"/>
            <p:cNvSpPr>
              <a:spLocks noChangeShapeType="1"/>
            </p:cNvSpPr>
            <p:nvPr/>
          </p:nvSpPr>
          <p:spPr bwMode="auto">
            <a:xfrm flipH="1">
              <a:off x="3571" y="3744"/>
              <a:ext cx="11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71" name="Oval 83"/>
            <p:cNvSpPr>
              <a:spLocks noChangeArrowheads="1"/>
            </p:cNvSpPr>
            <p:nvPr/>
          </p:nvSpPr>
          <p:spPr bwMode="auto">
            <a:xfrm>
              <a:off x="3557" y="3729"/>
              <a:ext cx="29" cy="29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72" name="Rectangle 84"/>
            <p:cNvSpPr>
              <a:spLocks noChangeArrowheads="1"/>
            </p:cNvSpPr>
            <p:nvPr/>
          </p:nvSpPr>
          <p:spPr bwMode="auto">
            <a:xfrm>
              <a:off x="2304" y="1440"/>
              <a:ext cx="2189" cy="288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73" name="Text Box 85"/>
            <p:cNvSpPr txBox="1">
              <a:spLocks noChangeArrowheads="1"/>
            </p:cNvSpPr>
            <p:nvPr/>
          </p:nvSpPr>
          <p:spPr bwMode="auto">
            <a:xfrm>
              <a:off x="2707" y="1526"/>
              <a:ext cx="46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pPr algn="ctr"/>
              <a:r>
                <a:rPr lang="en-US" sz="1200">
                  <a:latin typeface="Arial" charset="0"/>
                </a:rPr>
                <a:t>reg4(struct)</a:t>
              </a: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4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Elaboration Example</a:t>
            </a:r>
          </a:p>
        </p:txBody>
      </p:sp>
      <p:grpSp>
        <p:nvGrpSpPr>
          <p:cNvPr id="934915" name="Group 3"/>
          <p:cNvGrpSpPr>
            <a:grpSpLocks/>
          </p:cNvGrpSpPr>
          <p:nvPr/>
        </p:nvGrpSpPr>
        <p:grpSpPr bwMode="auto">
          <a:xfrm>
            <a:off x="2514600" y="1143000"/>
            <a:ext cx="4845050" cy="5562600"/>
            <a:chOff x="1584" y="720"/>
            <a:chExt cx="3052" cy="3504"/>
          </a:xfrm>
        </p:grpSpPr>
        <p:sp>
          <p:nvSpPr>
            <p:cNvPr id="934916" name="Text Box 4"/>
            <p:cNvSpPr txBox="1">
              <a:spLocks noChangeArrowheads="1"/>
            </p:cNvSpPr>
            <p:nvPr/>
          </p:nvSpPr>
          <p:spPr bwMode="auto">
            <a:xfrm>
              <a:off x="2798" y="3704"/>
              <a:ext cx="382" cy="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pPr algn="ctr"/>
              <a:r>
                <a:rPr lang="en-US" sz="1200">
                  <a:latin typeface="Arial" charset="0"/>
                </a:rPr>
                <a:t>int_clk</a:t>
              </a:r>
            </a:p>
          </p:txBody>
        </p:sp>
        <p:sp>
          <p:nvSpPr>
            <p:cNvPr id="934917" name="Text Box 5"/>
            <p:cNvSpPr txBox="1">
              <a:spLocks noChangeArrowheads="1"/>
            </p:cNvSpPr>
            <p:nvPr/>
          </p:nvSpPr>
          <p:spPr bwMode="auto">
            <a:xfrm>
              <a:off x="1723" y="1032"/>
              <a:ext cx="208" cy="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d0</a:t>
              </a:r>
            </a:p>
          </p:txBody>
        </p:sp>
        <p:sp>
          <p:nvSpPr>
            <p:cNvPr id="934918" name="Text Box 6"/>
            <p:cNvSpPr txBox="1">
              <a:spLocks noChangeArrowheads="1"/>
            </p:cNvSpPr>
            <p:nvPr/>
          </p:nvSpPr>
          <p:spPr bwMode="auto">
            <a:xfrm>
              <a:off x="1723" y="1761"/>
              <a:ext cx="208" cy="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d1</a:t>
              </a:r>
            </a:p>
          </p:txBody>
        </p:sp>
        <p:sp>
          <p:nvSpPr>
            <p:cNvPr id="934919" name="Text Box 7"/>
            <p:cNvSpPr txBox="1">
              <a:spLocks noChangeArrowheads="1"/>
            </p:cNvSpPr>
            <p:nvPr/>
          </p:nvSpPr>
          <p:spPr bwMode="auto">
            <a:xfrm>
              <a:off x="1723" y="2489"/>
              <a:ext cx="20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d2</a:t>
              </a:r>
            </a:p>
          </p:txBody>
        </p:sp>
        <p:sp>
          <p:nvSpPr>
            <p:cNvPr id="934920" name="Text Box 8"/>
            <p:cNvSpPr txBox="1">
              <a:spLocks noChangeArrowheads="1"/>
            </p:cNvSpPr>
            <p:nvPr/>
          </p:nvSpPr>
          <p:spPr bwMode="auto">
            <a:xfrm>
              <a:off x="1723" y="3217"/>
              <a:ext cx="208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d3</a:t>
              </a:r>
            </a:p>
          </p:txBody>
        </p:sp>
        <p:sp>
          <p:nvSpPr>
            <p:cNvPr id="934921" name="Text Box 9"/>
            <p:cNvSpPr txBox="1">
              <a:spLocks noChangeArrowheads="1"/>
            </p:cNvSpPr>
            <p:nvPr/>
          </p:nvSpPr>
          <p:spPr bwMode="auto">
            <a:xfrm>
              <a:off x="1723" y="3704"/>
              <a:ext cx="208" cy="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en</a:t>
              </a:r>
            </a:p>
          </p:txBody>
        </p:sp>
        <p:sp>
          <p:nvSpPr>
            <p:cNvPr id="934922" name="Text Box 10"/>
            <p:cNvSpPr txBox="1">
              <a:spLocks noChangeArrowheads="1"/>
            </p:cNvSpPr>
            <p:nvPr/>
          </p:nvSpPr>
          <p:spPr bwMode="auto">
            <a:xfrm>
              <a:off x="1723" y="3877"/>
              <a:ext cx="20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clk</a:t>
              </a:r>
            </a:p>
          </p:txBody>
        </p:sp>
        <p:sp>
          <p:nvSpPr>
            <p:cNvPr id="934923" name="Text Box 11"/>
            <p:cNvSpPr txBox="1">
              <a:spLocks noChangeArrowheads="1"/>
            </p:cNvSpPr>
            <p:nvPr/>
          </p:nvSpPr>
          <p:spPr bwMode="auto">
            <a:xfrm>
              <a:off x="4289" y="1032"/>
              <a:ext cx="208" cy="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pPr algn="r"/>
              <a:r>
                <a:rPr lang="en-US" sz="1200">
                  <a:latin typeface="Arial" charset="0"/>
                </a:rPr>
                <a:t>q0</a:t>
              </a:r>
            </a:p>
          </p:txBody>
        </p:sp>
        <p:sp>
          <p:nvSpPr>
            <p:cNvPr id="934924" name="Text Box 12"/>
            <p:cNvSpPr txBox="1">
              <a:spLocks noChangeArrowheads="1"/>
            </p:cNvSpPr>
            <p:nvPr/>
          </p:nvSpPr>
          <p:spPr bwMode="auto">
            <a:xfrm>
              <a:off x="4289" y="1761"/>
              <a:ext cx="208" cy="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pPr algn="r"/>
              <a:r>
                <a:rPr lang="en-US" sz="1200">
                  <a:latin typeface="Arial" charset="0"/>
                </a:rPr>
                <a:t>q1</a:t>
              </a:r>
            </a:p>
          </p:txBody>
        </p:sp>
        <p:sp>
          <p:nvSpPr>
            <p:cNvPr id="934925" name="Text Box 13"/>
            <p:cNvSpPr txBox="1">
              <a:spLocks noChangeArrowheads="1"/>
            </p:cNvSpPr>
            <p:nvPr/>
          </p:nvSpPr>
          <p:spPr bwMode="auto">
            <a:xfrm>
              <a:off x="4289" y="2489"/>
              <a:ext cx="20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pPr algn="r"/>
              <a:r>
                <a:rPr lang="en-US" sz="1200">
                  <a:latin typeface="Arial" charset="0"/>
                </a:rPr>
                <a:t>q2</a:t>
              </a:r>
            </a:p>
          </p:txBody>
        </p:sp>
        <p:sp>
          <p:nvSpPr>
            <p:cNvPr id="934926" name="Text Box 14"/>
            <p:cNvSpPr txBox="1">
              <a:spLocks noChangeArrowheads="1"/>
            </p:cNvSpPr>
            <p:nvPr/>
          </p:nvSpPr>
          <p:spPr bwMode="auto">
            <a:xfrm>
              <a:off x="4289" y="3217"/>
              <a:ext cx="208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pPr algn="r"/>
              <a:r>
                <a:rPr lang="en-US" sz="1200">
                  <a:latin typeface="Arial" charset="0"/>
                </a:rPr>
                <a:t>q3</a:t>
              </a:r>
            </a:p>
          </p:txBody>
        </p:sp>
        <p:sp>
          <p:nvSpPr>
            <p:cNvPr id="934927" name="Text Box 15"/>
            <p:cNvSpPr txBox="1">
              <a:spLocks noChangeArrowheads="1"/>
            </p:cNvSpPr>
            <p:nvPr/>
          </p:nvSpPr>
          <p:spPr bwMode="auto">
            <a:xfrm>
              <a:off x="3457" y="789"/>
              <a:ext cx="20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bit0</a:t>
              </a:r>
            </a:p>
          </p:txBody>
        </p:sp>
        <p:sp>
          <p:nvSpPr>
            <p:cNvPr id="934928" name="Text Box 16"/>
            <p:cNvSpPr txBox="1">
              <a:spLocks noChangeArrowheads="1"/>
            </p:cNvSpPr>
            <p:nvPr/>
          </p:nvSpPr>
          <p:spPr bwMode="auto">
            <a:xfrm>
              <a:off x="3457" y="1517"/>
              <a:ext cx="20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bit1</a:t>
              </a:r>
            </a:p>
          </p:txBody>
        </p:sp>
        <p:sp>
          <p:nvSpPr>
            <p:cNvPr id="934929" name="Text Box 17"/>
            <p:cNvSpPr txBox="1">
              <a:spLocks noChangeArrowheads="1"/>
            </p:cNvSpPr>
            <p:nvPr/>
          </p:nvSpPr>
          <p:spPr bwMode="auto">
            <a:xfrm>
              <a:off x="3457" y="2246"/>
              <a:ext cx="20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bit2</a:t>
              </a:r>
            </a:p>
          </p:txBody>
        </p:sp>
        <p:sp>
          <p:nvSpPr>
            <p:cNvPr id="934930" name="Text Box 18"/>
            <p:cNvSpPr txBox="1">
              <a:spLocks noChangeArrowheads="1"/>
            </p:cNvSpPr>
            <p:nvPr/>
          </p:nvSpPr>
          <p:spPr bwMode="auto">
            <a:xfrm>
              <a:off x="3457" y="2975"/>
              <a:ext cx="208" cy="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bit3</a:t>
              </a:r>
            </a:p>
          </p:txBody>
        </p:sp>
        <p:sp>
          <p:nvSpPr>
            <p:cNvPr id="934931" name="Text Box 19"/>
            <p:cNvSpPr txBox="1">
              <a:spLocks noChangeArrowheads="1"/>
            </p:cNvSpPr>
            <p:nvPr/>
          </p:nvSpPr>
          <p:spPr bwMode="auto">
            <a:xfrm>
              <a:off x="2139" y="3460"/>
              <a:ext cx="2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gate</a:t>
              </a:r>
            </a:p>
          </p:txBody>
        </p:sp>
        <p:sp>
          <p:nvSpPr>
            <p:cNvPr id="934932" name="Line 20"/>
            <p:cNvSpPr>
              <a:spLocks noChangeShapeType="1"/>
            </p:cNvSpPr>
            <p:nvPr/>
          </p:nvSpPr>
          <p:spPr bwMode="auto">
            <a:xfrm>
              <a:off x="3214" y="1344"/>
              <a:ext cx="1" cy="249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33" name="Line 21"/>
            <p:cNvSpPr>
              <a:spLocks noChangeShapeType="1"/>
            </p:cNvSpPr>
            <p:nvPr/>
          </p:nvSpPr>
          <p:spPr bwMode="auto">
            <a:xfrm flipH="1">
              <a:off x="3214" y="1344"/>
              <a:ext cx="13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34" name="Line 22"/>
            <p:cNvSpPr>
              <a:spLocks noChangeShapeType="1"/>
            </p:cNvSpPr>
            <p:nvPr/>
          </p:nvSpPr>
          <p:spPr bwMode="auto">
            <a:xfrm flipH="1">
              <a:off x="3214" y="2073"/>
              <a:ext cx="13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35" name="Line 23"/>
            <p:cNvSpPr>
              <a:spLocks noChangeShapeType="1"/>
            </p:cNvSpPr>
            <p:nvPr/>
          </p:nvSpPr>
          <p:spPr bwMode="auto">
            <a:xfrm flipH="1">
              <a:off x="2867" y="3842"/>
              <a:ext cx="347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36" name="Line 24"/>
            <p:cNvSpPr>
              <a:spLocks noChangeShapeType="1"/>
            </p:cNvSpPr>
            <p:nvPr/>
          </p:nvSpPr>
          <p:spPr bwMode="auto">
            <a:xfrm flipH="1">
              <a:off x="1584" y="3357"/>
              <a:ext cx="176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37" name="Line 25"/>
            <p:cNvSpPr>
              <a:spLocks noChangeShapeType="1"/>
            </p:cNvSpPr>
            <p:nvPr/>
          </p:nvSpPr>
          <p:spPr bwMode="auto">
            <a:xfrm flipH="1">
              <a:off x="1584" y="2628"/>
              <a:ext cx="176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38" name="Line 26"/>
            <p:cNvSpPr>
              <a:spLocks noChangeShapeType="1"/>
            </p:cNvSpPr>
            <p:nvPr/>
          </p:nvSpPr>
          <p:spPr bwMode="auto">
            <a:xfrm flipH="1">
              <a:off x="1584" y="1899"/>
              <a:ext cx="176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39" name="Line 27"/>
            <p:cNvSpPr>
              <a:spLocks noChangeShapeType="1"/>
            </p:cNvSpPr>
            <p:nvPr/>
          </p:nvSpPr>
          <p:spPr bwMode="auto">
            <a:xfrm flipH="1">
              <a:off x="1584" y="1170"/>
              <a:ext cx="1769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40" name="Line 28"/>
            <p:cNvSpPr>
              <a:spLocks noChangeShapeType="1"/>
            </p:cNvSpPr>
            <p:nvPr/>
          </p:nvSpPr>
          <p:spPr bwMode="auto">
            <a:xfrm flipH="1">
              <a:off x="1584" y="3842"/>
              <a:ext cx="45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41" name="Line 29"/>
            <p:cNvSpPr>
              <a:spLocks noChangeShapeType="1"/>
            </p:cNvSpPr>
            <p:nvPr/>
          </p:nvSpPr>
          <p:spPr bwMode="auto">
            <a:xfrm flipH="1">
              <a:off x="1584" y="4016"/>
              <a:ext cx="45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42" name="Line 30"/>
            <p:cNvSpPr>
              <a:spLocks noChangeShapeType="1"/>
            </p:cNvSpPr>
            <p:nvPr/>
          </p:nvSpPr>
          <p:spPr bwMode="auto">
            <a:xfrm flipH="1">
              <a:off x="4186" y="1170"/>
              <a:ext cx="450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43" name="Line 31"/>
            <p:cNvSpPr>
              <a:spLocks noChangeShapeType="1"/>
            </p:cNvSpPr>
            <p:nvPr/>
          </p:nvSpPr>
          <p:spPr bwMode="auto">
            <a:xfrm flipH="1">
              <a:off x="4186" y="3357"/>
              <a:ext cx="45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44" name="Line 32"/>
            <p:cNvSpPr>
              <a:spLocks noChangeShapeType="1"/>
            </p:cNvSpPr>
            <p:nvPr/>
          </p:nvSpPr>
          <p:spPr bwMode="auto">
            <a:xfrm flipH="1">
              <a:off x="4186" y="1899"/>
              <a:ext cx="45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45" name="Line 33"/>
            <p:cNvSpPr>
              <a:spLocks noChangeShapeType="1"/>
            </p:cNvSpPr>
            <p:nvPr/>
          </p:nvSpPr>
          <p:spPr bwMode="auto">
            <a:xfrm flipH="1">
              <a:off x="4186" y="2628"/>
              <a:ext cx="45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46" name="Oval 34"/>
            <p:cNvSpPr>
              <a:spLocks noChangeArrowheads="1"/>
            </p:cNvSpPr>
            <p:nvPr/>
          </p:nvSpPr>
          <p:spPr bwMode="auto">
            <a:xfrm>
              <a:off x="3197" y="2056"/>
              <a:ext cx="35" cy="34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47" name="Line 35"/>
            <p:cNvSpPr>
              <a:spLocks noChangeShapeType="1"/>
            </p:cNvSpPr>
            <p:nvPr/>
          </p:nvSpPr>
          <p:spPr bwMode="auto">
            <a:xfrm flipH="1">
              <a:off x="3214" y="2801"/>
              <a:ext cx="139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48" name="Oval 36"/>
            <p:cNvSpPr>
              <a:spLocks noChangeArrowheads="1"/>
            </p:cNvSpPr>
            <p:nvPr/>
          </p:nvSpPr>
          <p:spPr bwMode="auto">
            <a:xfrm>
              <a:off x="3197" y="2783"/>
              <a:ext cx="35" cy="35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49" name="Line 37"/>
            <p:cNvSpPr>
              <a:spLocks noChangeShapeType="1"/>
            </p:cNvSpPr>
            <p:nvPr/>
          </p:nvSpPr>
          <p:spPr bwMode="auto">
            <a:xfrm flipH="1">
              <a:off x="3214" y="3530"/>
              <a:ext cx="13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50" name="Oval 38"/>
            <p:cNvSpPr>
              <a:spLocks noChangeArrowheads="1"/>
            </p:cNvSpPr>
            <p:nvPr/>
          </p:nvSpPr>
          <p:spPr bwMode="auto">
            <a:xfrm>
              <a:off x="3197" y="3512"/>
              <a:ext cx="35" cy="35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51" name="Rectangle 39"/>
            <p:cNvSpPr>
              <a:spLocks noChangeArrowheads="1"/>
            </p:cNvSpPr>
            <p:nvPr/>
          </p:nvSpPr>
          <p:spPr bwMode="auto">
            <a:xfrm>
              <a:off x="1688" y="720"/>
              <a:ext cx="2844" cy="350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52" name="Text Box 40"/>
            <p:cNvSpPr txBox="1">
              <a:spLocks noChangeArrowheads="1"/>
            </p:cNvSpPr>
            <p:nvPr/>
          </p:nvSpPr>
          <p:spPr bwMode="auto">
            <a:xfrm>
              <a:off x="2173" y="859"/>
              <a:ext cx="555" cy="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pPr algn="ctr"/>
              <a:r>
                <a:rPr lang="en-US" sz="1200">
                  <a:latin typeface="Arial" charset="0"/>
                </a:rPr>
                <a:t>reg4(struct)</a:t>
              </a:r>
            </a:p>
          </p:txBody>
        </p:sp>
        <p:grpSp>
          <p:nvGrpSpPr>
            <p:cNvPr id="934953" name="Group 41"/>
            <p:cNvGrpSpPr>
              <a:grpSpLocks/>
            </p:cNvGrpSpPr>
            <p:nvPr/>
          </p:nvGrpSpPr>
          <p:grpSpPr bwMode="auto">
            <a:xfrm>
              <a:off x="3353" y="928"/>
              <a:ext cx="833" cy="521"/>
              <a:chOff x="3353" y="928"/>
              <a:chExt cx="833" cy="521"/>
            </a:xfrm>
          </p:grpSpPr>
          <p:sp>
            <p:nvSpPr>
              <p:cNvPr id="934954" name="Text Box 42"/>
              <p:cNvSpPr txBox="1">
                <a:spLocks noChangeArrowheads="1"/>
              </p:cNvSpPr>
              <p:nvPr/>
            </p:nvSpPr>
            <p:spPr bwMode="auto">
              <a:xfrm>
                <a:off x="3457" y="928"/>
                <a:ext cx="625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200">
                    <a:latin typeface="Arial" charset="0"/>
                  </a:rPr>
                  <a:t>d_latch(basic)</a:t>
                </a:r>
              </a:p>
            </p:txBody>
          </p:sp>
          <p:sp>
            <p:nvSpPr>
              <p:cNvPr id="934955" name="Text Box 43"/>
              <p:cNvSpPr txBox="1">
                <a:spLocks noChangeArrowheads="1"/>
              </p:cNvSpPr>
              <p:nvPr/>
            </p:nvSpPr>
            <p:spPr bwMode="auto">
              <a:xfrm>
                <a:off x="3492" y="1067"/>
                <a:ext cx="139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d</a:t>
                </a:r>
              </a:p>
            </p:txBody>
          </p:sp>
          <p:sp>
            <p:nvSpPr>
              <p:cNvPr id="934956" name="Text Box 44"/>
              <p:cNvSpPr txBox="1">
                <a:spLocks noChangeArrowheads="1"/>
              </p:cNvSpPr>
              <p:nvPr/>
            </p:nvSpPr>
            <p:spPr bwMode="auto">
              <a:xfrm>
                <a:off x="3492" y="1241"/>
                <a:ext cx="139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clk</a:t>
                </a:r>
              </a:p>
            </p:txBody>
          </p:sp>
          <p:sp>
            <p:nvSpPr>
              <p:cNvPr id="934957" name="Text Box 45"/>
              <p:cNvSpPr txBox="1">
                <a:spLocks noChangeArrowheads="1"/>
              </p:cNvSpPr>
              <p:nvPr/>
            </p:nvSpPr>
            <p:spPr bwMode="auto">
              <a:xfrm>
                <a:off x="3908" y="1067"/>
                <a:ext cx="139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r"/>
                <a:r>
                  <a:rPr lang="en-US" sz="1200">
                    <a:latin typeface="Arial" charset="0"/>
                  </a:rPr>
                  <a:t>q</a:t>
                </a:r>
              </a:p>
            </p:txBody>
          </p:sp>
          <p:sp>
            <p:nvSpPr>
              <p:cNvPr id="934958" name="Line 46"/>
              <p:cNvSpPr>
                <a:spLocks noChangeShapeType="1"/>
              </p:cNvSpPr>
              <p:nvPr/>
            </p:nvSpPr>
            <p:spPr bwMode="auto">
              <a:xfrm flipH="1">
                <a:off x="3353" y="1171"/>
                <a:ext cx="2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59" name="Line 47"/>
              <p:cNvSpPr>
                <a:spLocks noChangeShapeType="1"/>
              </p:cNvSpPr>
              <p:nvPr/>
            </p:nvSpPr>
            <p:spPr bwMode="auto">
              <a:xfrm flipH="1">
                <a:off x="3353" y="1345"/>
                <a:ext cx="2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60" name="Line 48"/>
              <p:cNvSpPr>
                <a:spLocks noChangeShapeType="1"/>
              </p:cNvSpPr>
              <p:nvPr/>
            </p:nvSpPr>
            <p:spPr bwMode="auto">
              <a:xfrm flipH="1">
                <a:off x="3908" y="1171"/>
                <a:ext cx="2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61" name="Rectangle 49"/>
              <p:cNvSpPr>
                <a:spLocks noChangeArrowheads="1"/>
              </p:cNvSpPr>
              <p:nvPr/>
            </p:nvSpPr>
            <p:spPr bwMode="auto">
              <a:xfrm>
                <a:off x="3457" y="928"/>
                <a:ext cx="625" cy="521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62" name="Rectangle 50"/>
              <p:cNvSpPr>
                <a:spLocks noChangeArrowheads="1"/>
              </p:cNvSpPr>
              <p:nvPr/>
            </p:nvSpPr>
            <p:spPr bwMode="auto">
              <a:xfrm>
                <a:off x="3631" y="1067"/>
                <a:ext cx="277" cy="313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63" name="Rectangle 51"/>
              <p:cNvSpPr>
                <a:spLocks noChangeArrowheads="1"/>
              </p:cNvSpPr>
              <p:nvPr/>
            </p:nvSpPr>
            <p:spPr bwMode="auto">
              <a:xfrm>
                <a:off x="3665" y="1102"/>
                <a:ext cx="209" cy="6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64" name="Rectangle 52"/>
              <p:cNvSpPr>
                <a:spLocks noChangeArrowheads="1"/>
              </p:cNvSpPr>
              <p:nvPr/>
            </p:nvSpPr>
            <p:spPr bwMode="auto">
              <a:xfrm>
                <a:off x="3665" y="1206"/>
                <a:ext cx="209" cy="13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65" name="Line 53"/>
              <p:cNvSpPr>
                <a:spLocks noChangeShapeType="1"/>
              </p:cNvSpPr>
              <p:nvPr/>
            </p:nvSpPr>
            <p:spPr bwMode="auto">
              <a:xfrm>
                <a:off x="3700" y="1241"/>
                <a:ext cx="104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66" name="Line 54"/>
              <p:cNvSpPr>
                <a:spLocks noChangeShapeType="1"/>
              </p:cNvSpPr>
              <p:nvPr/>
            </p:nvSpPr>
            <p:spPr bwMode="auto">
              <a:xfrm>
                <a:off x="3700" y="1275"/>
                <a:ext cx="139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67" name="Line 55"/>
              <p:cNvSpPr>
                <a:spLocks noChangeShapeType="1"/>
              </p:cNvSpPr>
              <p:nvPr/>
            </p:nvSpPr>
            <p:spPr bwMode="auto">
              <a:xfrm>
                <a:off x="3700" y="1310"/>
                <a:ext cx="70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934968" name="Group 56"/>
            <p:cNvGrpSpPr>
              <a:grpSpLocks/>
            </p:cNvGrpSpPr>
            <p:nvPr/>
          </p:nvGrpSpPr>
          <p:grpSpPr bwMode="auto">
            <a:xfrm>
              <a:off x="3353" y="1656"/>
              <a:ext cx="833" cy="520"/>
              <a:chOff x="3353" y="1656"/>
              <a:chExt cx="833" cy="520"/>
            </a:xfrm>
          </p:grpSpPr>
          <p:sp>
            <p:nvSpPr>
              <p:cNvPr id="934969" name="Text Box 57"/>
              <p:cNvSpPr txBox="1">
                <a:spLocks noChangeArrowheads="1"/>
              </p:cNvSpPr>
              <p:nvPr/>
            </p:nvSpPr>
            <p:spPr bwMode="auto">
              <a:xfrm>
                <a:off x="3457" y="1656"/>
                <a:ext cx="625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200">
                    <a:latin typeface="Arial" charset="0"/>
                  </a:rPr>
                  <a:t>d_latch(basic)</a:t>
                </a:r>
              </a:p>
            </p:txBody>
          </p:sp>
          <p:sp>
            <p:nvSpPr>
              <p:cNvPr id="934970" name="Text Box 58"/>
              <p:cNvSpPr txBox="1">
                <a:spLocks noChangeArrowheads="1"/>
              </p:cNvSpPr>
              <p:nvPr/>
            </p:nvSpPr>
            <p:spPr bwMode="auto">
              <a:xfrm>
                <a:off x="3492" y="1795"/>
                <a:ext cx="139" cy="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d</a:t>
                </a:r>
              </a:p>
            </p:txBody>
          </p:sp>
          <p:sp>
            <p:nvSpPr>
              <p:cNvPr id="934971" name="Text Box 59"/>
              <p:cNvSpPr txBox="1">
                <a:spLocks noChangeArrowheads="1"/>
              </p:cNvSpPr>
              <p:nvPr/>
            </p:nvSpPr>
            <p:spPr bwMode="auto">
              <a:xfrm>
                <a:off x="3492" y="1968"/>
                <a:ext cx="139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clk</a:t>
                </a:r>
              </a:p>
            </p:txBody>
          </p:sp>
          <p:sp>
            <p:nvSpPr>
              <p:cNvPr id="934972" name="Text Box 60"/>
              <p:cNvSpPr txBox="1">
                <a:spLocks noChangeArrowheads="1"/>
              </p:cNvSpPr>
              <p:nvPr/>
            </p:nvSpPr>
            <p:spPr bwMode="auto">
              <a:xfrm>
                <a:off x="3908" y="1795"/>
                <a:ext cx="139" cy="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r"/>
                <a:r>
                  <a:rPr lang="en-US" sz="1200">
                    <a:latin typeface="Arial" charset="0"/>
                  </a:rPr>
                  <a:t>q</a:t>
                </a:r>
              </a:p>
            </p:txBody>
          </p:sp>
          <p:sp>
            <p:nvSpPr>
              <p:cNvPr id="934973" name="Line 61"/>
              <p:cNvSpPr>
                <a:spLocks noChangeShapeType="1"/>
              </p:cNvSpPr>
              <p:nvPr/>
            </p:nvSpPr>
            <p:spPr bwMode="auto">
              <a:xfrm flipH="1">
                <a:off x="3353" y="1899"/>
                <a:ext cx="2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74" name="Line 62"/>
              <p:cNvSpPr>
                <a:spLocks noChangeShapeType="1"/>
              </p:cNvSpPr>
              <p:nvPr/>
            </p:nvSpPr>
            <p:spPr bwMode="auto">
              <a:xfrm flipH="1">
                <a:off x="3353" y="2072"/>
                <a:ext cx="2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75" name="Line 63"/>
              <p:cNvSpPr>
                <a:spLocks noChangeShapeType="1"/>
              </p:cNvSpPr>
              <p:nvPr/>
            </p:nvSpPr>
            <p:spPr bwMode="auto">
              <a:xfrm flipH="1">
                <a:off x="3908" y="1899"/>
                <a:ext cx="2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76" name="Rectangle 64"/>
              <p:cNvSpPr>
                <a:spLocks noChangeArrowheads="1"/>
              </p:cNvSpPr>
              <p:nvPr/>
            </p:nvSpPr>
            <p:spPr bwMode="auto">
              <a:xfrm>
                <a:off x="3457" y="1656"/>
                <a:ext cx="625" cy="520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77" name="Rectangle 65"/>
              <p:cNvSpPr>
                <a:spLocks noChangeArrowheads="1"/>
              </p:cNvSpPr>
              <p:nvPr/>
            </p:nvSpPr>
            <p:spPr bwMode="auto">
              <a:xfrm>
                <a:off x="3631" y="1795"/>
                <a:ext cx="277" cy="312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78" name="Rectangle 66"/>
              <p:cNvSpPr>
                <a:spLocks noChangeArrowheads="1"/>
              </p:cNvSpPr>
              <p:nvPr/>
            </p:nvSpPr>
            <p:spPr bwMode="auto">
              <a:xfrm>
                <a:off x="3665" y="1829"/>
                <a:ext cx="209" cy="7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79" name="Rectangle 67"/>
              <p:cNvSpPr>
                <a:spLocks noChangeArrowheads="1"/>
              </p:cNvSpPr>
              <p:nvPr/>
            </p:nvSpPr>
            <p:spPr bwMode="auto">
              <a:xfrm>
                <a:off x="3665" y="1933"/>
                <a:ext cx="209" cy="13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80" name="Line 68"/>
              <p:cNvSpPr>
                <a:spLocks noChangeShapeType="1"/>
              </p:cNvSpPr>
              <p:nvPr/>
            </p:nvSpPr>
            <p:spPr bwMode="auto">
              <a:xfrm>
                <a:off x="3700" y="1968"/>
                <a:ext cx="104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81" name="Line 69"/>
              <p:cNvSpPr>
                <a:spLocks noChangeShapeType="1"/>
              </p:cNvSpPr>
              <p:nvPr/>
            </p:nvSpPr>
            <p:spPr bwMode="auto">
              <a:xfrm>
                <a:off x="3700" y="2003"/>
                <a:ext cx="139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82" name="Line 70"/>
              <p:cNvSpPr>
                <a:spLocks noChangeShapeType="1"/>
              </p:cNvSpPr>
              <p:nvPr/>
            </p:nvSpPr>
            <p:spPr bwMode="auto">
              <a:xfrm>
                <a:off x="3700" y="2037"/>
                <a:ext cx="70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934983" name="Group 71"/>
            <p:cNvGrpSpPr>
              <a:grpSpLocks/>
            </p:cNvGrpSpPr>
            <p:nvPr/>
          </p:nvGrpSpPr>
          <p:grpSpPr bwMode="auto">
            <a:xfrm>
              <a:off x="3353" y="2385"/>
              <a:ext cx="833" cy="520"/>
              <a:chOff x="3353" y="2385"/>
              <a:chExt cx="833" cy="520"/>
            </a:xfrm>
          </p:grpSpPr>
          <p:sp>
            <p:nvSpPr>
              <p:cNvPr id="934984" name="Text Box 72"/>
              <p:cNvSpPr txBox="1">
                <a:spLocks noChangeArrowheads="1"/>
              </p:cNvSpPr>
              <p:nvPr/>
            </p:nvSpPr>
            <p:spPr bwMode="auto">
              <a:xfrm>
                <a:off x="3457" y="2385"/>
                <a:ext cx="625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200">
                    <a:latin typeface="Arial" charset="0"/>
                  </a:rPr>
                  <a:t>d_latch(basic)</a:t>
                </a:r>
              </a:p>
            </p:txBody>
          </p:sp>
          <p:sp>
            <p:nvSpPr>
              <p:cNvPr id="934985" name="Text Box 73"/>
              <p:cNvSpPr txBox="1">
                <a:spLocks noChangeArrowheads="1"/>
              </p:cNvSpPr>
              <p:nvPr/>
            </p:nvSpPr>
            <p:spPr bwMode="auto">
              <a:xfrm>
                <a:off x="3492" y="2524"/>
                <a:ext cx="139" cy="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d</a:t>
                </a:r>
              </a:p>
            </p:txBody>
          </p:sp>
          <p:sp>
            <p:nvSpPr>
              <p:cNvPr id="934986" name="Text Box 74"/>
              <p:cNvSpPr txBox="1">
                <a:spLocks noChangeArrowheads="1"/>
              </p:cNvSpPr>
              <p:nvPr/>
            </p:nvSpPr>
            <p:spPr bwMode="auto">
              <a:xfrm>
                <a:off x="3492" y="2697"/>
                <a:ext cx="139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clk</a:t>
                </a:r>
              </a:p>
            </p:txBody>
          </p:sp>
          <p:sp>
            <p:nvSpPr>
              <p:cNvPr id="934987" name="Text Box 75"/>
              <p:cNvSpPr txBox="1">
                <a:spLocks noChangeArrowheads="1"/>
              </p:cNvSpPr>
              <p:nvPr/>
            </p:nvSpPr>
            <p:spPr bwMode="auto">
              <a:xfrm>
                <a:off x="3908" y="2524"/>
                <a:ext cx="139" cy="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r"/>
                <a:r>
                  <a:rPr lang="en-US" sz="1200">
                    <a:latin typeface="Arial" charset="0"/>
                  </a:rPr>
                  <a:t>q</a:t>
                </a:r>
              </a:p>
            </p:txBody>
          </p:sp>
          <p:sp>
            <p:nvSpPr>
              <p:cNvPr id="934988" name="Line 76"/>
              <p:cNvSpPr>
                <a:spLocks noChangeShapeType="1"/>
              </p:cNvSpPr>
              <p:nvPr/>
            </p:nvSpPr>
            <p:spPr bwMode="auto">
              <a:xfrm flipH="1">
                <a:off x="3353" y="2628"/>
                <a:ext cx="2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89" name="Line 77"/>
              <p:cNvSpPr>
                <a:spLocks noChangeShapeType="1"/>
              </p:cNvSpPr>
              <p:nvPr/>
            </p:nvSpPr>
            <p:spPr bwMode="auto">
              <a:xfrm flipH="1">
                <a:off x="3353" y="2801"/>
                <a:ext cx="2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90" name="Line 78"/>
              <p:cNvSpPr>
                <a:spLocks noChangeShapeType="1"/>
              </p:cNvSpPr>
              <p:nvPr/>
            </p:nvSpPr>
            <p:spPr bwMode="auto">
              <a:xfrm flipH="1">
                <a:off x="3908" y="2628"/>
                <a:ext cx="2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91" name="Rectangle 79"/>
              <p:cNvSpPr>
                <a:spLocks noChangeArrowheads="1"/>
              </p:cNvSpPr>
              <p:nvPr/>
            </p:nvSpPr>
            <p:spPr bwMode="auto">
              <a:xfrm>
                <a:off x="3457" y="2385"/>
                <a:ext cx="625" cy="520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92" name="Rectangle 80"/>
              <p:cNvSpPr>
                <a:spLocks noChangeArrowheads="1"/>
              </p:cNvSpPr>
              <p:nvPr/>
            </p:nvSpPr>
            <p:spPr bwMode="auto">
              <a:xfrm>
                <a:off x="3631" y="2524"/>
                <a:ext cx="277" cy="312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93" name="Rectangle 81"/>
              <p:cNvSpPr>
                <a:spLocks noChangeArrowheads="1"/>
              </p:cNvSpPr>
              <p:nvPr/>
            </p:nvSpPr>
            <p:spPr bwMode="auto">
              <a:xfrm>
                <a:off x="3665" y="2558"/>
                <a:ext cx="209" cy="7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94" name="Rectangle 82"/>
              <p:cNvSpPr>
                <a:spLocks noChangeArrowheads="1"/>
              </p:cNvSpPr>
              <p:nvPr/>
            </p:nvSpPr>
            <p:spPr bwMode="auto">
              <a:xfrm>
                <a:off x="3665" y="2662"/>
                <a:ext cx="209" cy="13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95" name="Line 83"/>
              <p:cNvSpPr>
                <a:spLocks noChangeShapeType="1"/>
              </p:cNvSpPr>
              <p:nvPr/>
            </p:nvSpPr>
            <p:spPr bwMode="auto">
              <a:xfrm>
                <a:off x="3700" y="2697"/>
                <a:ext cx="104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96" name="Line 84"/>
              <p:cNvSpPr>
                <a:spLocks noChangeShapeType="1"/>
              </p:cNvSpPr>
              <p:nvPr/>
            </p:nvSpPr>
            <p:spPr bwMode="auto">
              <a:xfrm>
                <a:off x="3700" y="2732"/>
                <a:ext cx="139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97" name="Line 85"/>
              <p:cNvSpPr>
                <a:spLocks noChangeShapeType="1"/>
              </p:cNvSpPr>
              <p:nvPr/>
            </p:nvSpPr>
            <p:spPr bwMode="auto">
              <a:xfrm>
                <a:off x="3700" y="2766"/>
                <a:ext cx="70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934998" name="Group 86"/>
            <p:cNvGrpSpPr>
              <a:grpSpLocks/>
            </p:cNvGrpSpPr>
            <p:nvPr/>
          </p:nvGrpSpPr>
          <p:grpSpPr bwMode="auto">
            <a:xfrm>
              <a:off x="3353" y="3113"/>
              <a:ext cx="833" cy="521"/>
              <a:chOff x="3353" y="3113"/>
              <a:chExt cx="833" cy="521"/>
            </a:xfrm>
          </p:grpSpPr>
          <p:sp>
            <p:nvSpPr>
              <p:cNvPr id="934999" name="Text Box 87"/>
              <p:cNvSpPr txBox="1">
                <a:spLocks noChangeArrowheads="1"/>
              </p:cNvSpPr>
              <p:nvPr/>
            </p:nvSpPr>
            <p:spPr bwMode="auto">
              <a:xfrm>
                <a:off x="3457" y="3113"/>
                <a:ext cx="625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200">
                    <a:latin typeface="Arial" charset="0"/>
                  </a:rPr>
                  <a:t>d_latch(basic)</a:t>
                </a:r>
              </a:p>
            </p:txBody>
          </p:sp>
          <p:sp>
            <p:nvSpPr>
              <p:cNvPr id="935000" name="Text Box 88"/>
              <p:cNvSpPr txBox="1">
                <a:spLocks noChangeArrowheads="1"/>
              </p:cNvSpPr>
              <p:nvPr/>
            </p:nvSpPr>
            <p:spPr bwMode="auto">
              <a:xfrm>
                <a:off x="3492" y="3252"/>
                <a:ext cx="139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d</a:t>
                </a:r>
              </a:p>
            </p:txBody>
          </p:sp>
          <p:sp>
            <p:nvSpPr>
              <p:cNvPr id="935001" name="Text Box 89"/>
              <p:cNvSpPr txBox="1">
                <a:spLocks noChangeArrowheads="1"/>
              </p:cNvSpPr>
              <p:nvPr/>
            </p:nvSpPr>
            <p:spPr bwMode="auto">
              <a:xfrm>
                <a:off x="3492" y="3426"/>
                <a:ext cx="139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clk</a:t>
                </a:r>
              </a:p>
            </p:txBody>
          </p:sp>
          <p:sp>
            <p:nvSpPr>
              <p:cNvPr id="935002" name="Text Box 90"/>
              <p:cNvSpPr txBox="1">
                <a:spLocks noChangeArrowheads="1"/>
              </p:cNvSpPr>
              <p:nvPr/>
            </p:nvSpPr>
            <p:spPr bwMode="auto">
              <a:xfrm>
                <a:off x="3908" y="3252"/>
                <a:ext cx="139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r"/>
                <a:r>
                  <a:rPr lang="en-US" sz="1200">
                    <a:latin typeface="Arial" charset="0"/>
                  </a:rPr>
                  <a:t>q</a:t>
                </a:r>
              </a:p>
            </p:txBody>
          </p:sp>
          <p:sp>
            <p:nvSpPr>
              <p:cNvPr id="935003" name="Line 91"/>
              <p:cNvSpPr>
                <a:spLocks noChangeShapeType="1"/>
              </p:cNvSpPr>
              <p:nvPr/>
            </p:nvSpPr>
            <p:spPr bwMode="auto">
              <a:xfrm flipH="1">
                <a:off x="3353" y="3356"/>
                <a:ext cx="2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04" name="Line 92"/>
              <p:cNvSpPr>
                <a:spLocks noChangeShapeType="1"/>
              </p:cNvSpPr>
              <p:nvPr/>
            </p:nvSpPr>
            <p:spPr bwMode="auto">
              <a:xfrm flipH="1">
                <a:off x="3353" y="3530"/>
                <a:ext cx="2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05" name="Line 93"/>
              <p:cNvSpPr>
                <a:spLocks noChangeShapeType="1"/>
              </p:cNvSpPr>
              <p:nvPr/>
            </p:nvSpPr>
            <p:spPr bwMode="auto">
              <a:xfrm flipH="1">
                <a:off x="3908" y="3356"/>
                <a:ext cx="2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06" name="Rectangle 94"/>
              <p:cNvSpPr>
                <a:spLocks noChangeArrowheads="1"/>
              </p:cNvSpPr>
              <p:nvPr/>
            </p:nvSpPr>
            <p:spPr bwMode="auto">
              <a:xfrm>
                <a:off x="3457" y="3113"/>
                <a:ext cx="625" cy="521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07" name="Rectangle 95"/>
              <p:cNvSpPr>
                <a:spLocks noChangeArrowheads="1"/>
              </p:cNvSpPr>
              <p:nvPr/>
            </p:nvSpPr>
            <p:spPr bwMode="auto">
              <a:xfrm>
                <a:off x="3631" y="3252"/>
                <a:ext cx="277" cy="313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08" name="Rectangle 96"/>
              <p:cNvSpPr>
                <a:spLocks noChangeArrowheads="1"/>
              </p:cNvSpPr>
              <p:nvPr/>
            </p:nvSpPr>
            <p:spPr bwMode="auto">
              <a:xfrm>
                <a:off x="3665" y="3287"/>
                <a:ext cx="209" cy="6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09" name="Rectangle 97"/>
              <p:cNvSpPr>
                <a:spLocks noChangeArrowheads="1"/>
              </p:cNvSpPr>
              <p:nvPr/>
            </p:nvSpPr>
            <p:spPr bwMode="auto">
              <a:xfrm>
                <a:off x="3665" y="3391"/>
                <a:ext cx="209" cy="13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10" name="Line 98"/>
              <p:cNvSpPr>
                <a:spLocks noChangeShapeType="1"/>
              </p:cNvSpPr>
              <p:nvPr/>
            </p:nvSpPr>
            <p:spPr bwMode="auto">
              <a:xfrm>
                <a:off x="3700" y="3426"/>
                <a:ext cx="104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11" name="Line 99"/>
              <p:cNvSpPr>
                <a:spLocks noChangeShapeType="1"/>
              </p:cNvSpPr>
              <p:nvPr/>
            </p:nvSpPr>
            <p:spPr bwMode="auto">
              <a:xfrm>
                <a:off x="3700" y="3460"/>
                <a:ext cx="139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12" name="Line 100"/>
              <p:cNvSpPr>
                <a:spLocks noChangeShapeType="1"/>
              </p:cNvSpPr>
              <p:nvPr/>
            </p:nvSpPr>
            <p:spPr bwMode="auto">
              <a:xfrm>
                <a:off x="3700" y="3495"/>
                <a:ext cx="70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935013" name="Group 101"/>
            <p:cNvGrpSpPr>
              <a:grpSpLocks/>
            </p:cNvGrpSpPr>
            <p:nvPr/>
          </p:nvGrpSpPr>
          <p:grpSpPr bwMode="auto">
            <a:xfrm>
              <a:off x="2034" y="3599"/>
              <a:ext cx="833" cy="520"/>
              <a:chOff x="2034" y="3599"/>
              <a:chExt cx="833" cy="520"/>
            </a:xfrm>
          </p:grpSpPr>
          <p:sp>
            <p:nvSpPr>
              <p:cNvPr id="935014" name="Text Box 102"/>
              <p:cNvSpPr txBox="1">
                <a:spLocks noChangeArrowheads="1"/>
              </p:cNvSpPr>
              <p:nvPr/>
            </p:nvSpPr>
            <p:spPr bwMode="auto">
              <a:xfrm>
                <a:off x="2138" y="3599"/>
                <a:ext cx="625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200">
                    <a:latin typeface="Arial" charset="0"/>
                  </a:rPr>
                  <a:t>and2(basic)</a:t>
                </a:r>
              </a:p>
            </p:txBody>
          </p:sp>
          <p:sp>
            <p:nvSpPr>
              <p:cNvPr id="935015" name="Text Box 103"/>
              <p:cNvSpPr txBox="1">
                <a:spLocks noChangeArrowheads="1"/>
              </p:cNvSpPr>
              <p:nvPr/>
            </p:nvSpPr>
            <p:spPr bwMode="auto">
              <a:xfrm>
                <a:off x="2173" y="3738"/>
                <a:ext cx="139" cy="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a</a:t>
                </a:r>
              </a:p>
            </p:txBody>
          </p:sp>
          <p:sp>
            <p:nvSpPr>
              <p:cNvPr id="935016" name="Text Box 104"/>
              <p:cNvSpPr txBox="1">
                <a:spLocks noChangeArrowheads="1"/>
              </p:cNvSpPr>
              <p:nvPr/>
            </p:nvSpPr>
            <p:spPr bwMode="auto">
              <a:xfrm>
                <a:off x="2173" y="3911"/>
                <a:ext cx="139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b</a:t>
                </a:r>
              </a:p>
            </p:txBody>
          </p:sp>
          <p:sp>
            <p:nvSpPr>
              <p:cNvPr id="935017" name="Text Box 105"/>
              <p:cNvSpPr txBox="1">
                <a:spLocks noChangeArrowheads="1"/>
              </p:cNvSpPr>
              <p:nvPr/>
            </p:nvSpPr>
            <p:spPr bwMode="auto">
              <a:xfrm>
                <a:off x="2589" y="3738"/>
                <a:ext cx="139" cy="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r"/>
                <a:r>
                  <a:rPr lang="en-US" sz="1200">
                    <a:latin typeface="Arial" charset="0"/>
                  </a:rPr>
                  <a:t>y</a:t>
                </a:r>
              </a:p>
            </p:txBody>
          </p:sp>
          <p:sp>
            <p:nvSpPr>
              <p:cNvPr id="935018" name="Line 106"/>
              <p:cNvSpPr>
                <a:spLocks noChangeShapeType="1"/>
              </p:cNvSpPr>
              <p:nvPr/>
            </p:nvSpPr>
            <p:spPr bwMode="auto">
              <a:xfrm flipH="1">
                <a:off x="2034" y="3842"/>
                <a:ext cx="2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19" name="Line 107"/>
              <p:cNvSpPr>
                <a:spLocks noChangeShapeType="1"/>
              </p:cNvSpPr>
              <p:nvPr/>
            </p:nvSpPr>
            <p:spPr bwMode="auto">
              <a:xfrm flipH="1">
                <a:off x="2034" y="4015"/>
                <a:ext cx="2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20" name="Line 108"/>
              <p:cNvSpPr>
                <a:spLocks noChangeShapeType="1"/>
              </p:cNvSpPr>
              <p:nvPr/>
            </p:nvSpPr>
            <p:spPr bwMode="auto">
              <a:xfrm flipH="1">
                <a:off x="2589" y="3842"/>
                <a:ext cx="2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21" name="Rectangle 109"/>
              <p:cNvSpPr>
                <a:spLocks noChangeArrowheads="1"/>
              </p:cNvSpPr>
              <p:nvPr/>
            </p:nvSpPr>
            <p:spPr bwMode="auto">
              <a:xfrm>
                <a:off x="2138" y="3599"/>
                <a:ext cx="625" cy="520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22" name="Rectangle 110"/>
              <p:cNvSpPr>
                <a:spLocks noChangeArrowheads="1"/>
              </p:cNvSpPr>
              <p:nvPr/>
            </p:nvSpPr>
            <p:spPr bwMode="auto">
              <a:xfrm>
                <a:off x="2312" y="3738"/>
                <a:ext cx="277" cy="312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23" name="Rectangle 111"/>
              <p:cNvSpPr>
                <a:spLocks noChangeArrowheads="1"/>
              </p:cNvSpPr>
              <p:nvPr/>
            </p:nvSpPr>
            <p:spPr bwMode="auto">
              <a:xfrm>
                <a:off x="2346" y="3772"/>
                <a:ext cx="209" cy="7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24" name="Rectangle 112"/>
              <p:cNvSpPr>
                <a:spLocks noChangeArrowheads="1"/>
              </p:cNvSpPr>
              <p:nvPr/>
            </p:nvSpPr>
            <p:spPr bwMode="auto">
              <a:xfrm>
                <a:off x="2346" y="3876"/>
                <a:ext cx="209" cy="13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25" name="Line 113"/>
              <p:cNvSpPr>
                <a:spLocks noChangeShapeType="1"/>
              </p:cNvSpPr>
              <p:nvPr/>
            </p:nvSpPr>
            <p:spPr bwMode="auto">
              <a:xfrm>
                <a:off x="2381" y="3911"/>
                <a:ext cx="104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26" name="Line 114"/>
              <p:cNvSpPr>
                <a:spLocks noChangeShapeType="1"/>
              </p:cNvSpPr>
              <p:nvPr/>
            </p:nvSpPr>
            <p:spPr bwMode="auto">
              <a:xfrm>
                <a:off x="2381" y="3946"/>
                <a:ext cx="139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27" name="Line 115"/>
              <p:cNvSpPr>
                <a:spLocks noChangeShapeType="1"/>
              </p:cNvSpPr>
              <p:nvPr/>
            </p:nvSpPr>
            <p:spPr bwMode="auto">
              <a:xfrm>
                <a:off x="2381" y="3980"/>
                <a:ext cx="70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35028" name="Text Box 116"/>
            <p:cNvSpPr txBox="1">
              <a:spLocks noChangeArrowheads="1"/>
            </p:cNvSpPr>
            <p:nvPr/>
          </p:nvSpPr>
          <p:spPr bwMode="auto">
            <a:xfrm>
              <a:off x="3457" y="3842"/>
              <a:ext cx="1040" cy="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/>
              <a:r>
                <a:rPr lang="en-US" sz="1200">
                  <a:latin typeface="Times" charset="0"/>
                </a:rPr>
                <a:t>process with variables and statements</a:t>
              </a:r>
            </a:p>
          </p:txBody>
        </p:sp>
        <p:sp>
          <p:nvSpPr>
            <p:cNvPr id="935029" name="Freeform 117"/>
            <p:cNvSpPr>
              <a:spLocks/>
            </p:cNvSpPr>
            <p:nvPr/>
          </p:nvSpPr>
          <p:spPr bwMode="auto">
            <a:xfrm>
              <a:off x="3395" y="3564"/>
              <a:ext cx="235" cy="294"/>
            </a:xfrm>
            <a:custGeom>
              <a:avLst/>
              <a:gdLst/>
              <a:ahLst/>
              <a:cxnLst>
                <a:cxn ang="0">
                  <a:pos x="173" y="609"/>
                </a:cxn>
                <a:cxn ang="0">
                  <a:pos x="53" y="294"/>
                </a:cxn>
                <a:cxn ang="0">
                  <a:pos x="488" y="0"/>
                </a:cxn>
              </a:cxnLst>
              <a:rect l="0" t="0" r="r" b="b"/>
              <a:pathLst>
                <a:path w="488" h="609">
                  <a:moveTo>
                    <a:pt x="173" y="609"/>
                  </a:moveTo>
                  <a:cubicBezTo>
                    <a:pt x="153" y="554"/>
                    <a:pt x="0" y="396"/>
                    <a:pt x="53" y="294"/>
                  </a:cubicBezTo>
                  <a:cubicBezTo>
                    <a:pt x="106" y="192"/>
                    <a:pt x="398" y="61"/>
                    <a:pt x="488" y="0"/>
                  </a:cubicBezTo>
                </a:path>
              </a:pathLst>
            </a:custGeom>
            <a:noFill/>
            <a:ln w="6350" cmpd="sng">
              <a:solidFill>
                <a:srgbClr val="000000"/>
              </a:solidFill>
              <a:round/>
              <a:headEnd/>
              <a:tailEnd type="stealth" w="sm" len="sm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Simulation</a:t>
            </a:r>
          </a:p>
        </p:txBody>
      </p:sp>
      <p:sp>
        <p:nvSpPr>
          <p:cNvPr id="93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Execution of the processes in the elaborated model</a:t>
            </a:r>
          </a:p>
          <a:p>
            <a:pPr>
              <a:lnSpc>
                <a:spcPct val="90000"/>
              </a:lnSpc>
            </a:pPr>
            <a:r>
              <a:rPr lang="en-US" sz="2800"/>
              <a:t>Discrete event simulation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time advances in discrete steps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when signal values change—</a:t>
            </a:r>
            <a:r>
              <a:rPr lang="en-US" sz="2400" i="1"/>
              <a:t>events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n-US" sz="2800"/>
              <a:t>A processes is sensitive to events on input signals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specified in wait statements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resumes and schedules new values on output signals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schedules </a:t>
            </a:r>
            <a:r>
              <a:rPr lang="en-US" sz="2000" i="1"/>
              <a:t>transactions</a:t>
            </a:r>
            <a:endParaRPr lang="en-US" sz="2000"/>
          </a:p>
          <a:p>
            <a:pPr lvl="2">
              <a:lnSpc>
                <a:spcPct val="90000"/>
              </a:lnSpc>
            </a:pPr>
            <a:r>
              <a:rPr lang="en-US" sz="2000"/>
              <a:t>event on a signal if new value different from old value</a:t>
            </a:r>
          </a:p>
          <a:p>
            <a:pPr lvl="1">
              <a:lnSpc>
                <a:spcPct val="90000"/>
              </a:lnSpc>
            </a:pPr>
            <a:endParaRPr lang="en-US" sz="240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6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Simulation Algorithm</a:t>
            </a:r>
          </a:p>
        </p:txBody>
      </p:sp>
      <p:sp>
        <p:nvSpPr>
          <p:cNvPr id="936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Initialization phase</a:t>
            </a:r>
          </a:p>
          <a:p>
            <a:pPr lvl="1"/>
            <a:r>
              <a:rPr lang="en-US"/>
              <a:t>each signal is given its initial value</a:t>
            </a:r>
          </a:p>
          <a:p>
            <a:pPr lvl="1"/>
            <a:r>
              <a:rPr lang="en-US"/>
              <a:t>simulation time set to 0</a:t>
            </a:r>
          </a:p>
          <a:p>
            <a:pPr lvl="1"/>
            <a:r>
              <a:rPr lang="en-US"/>
              <a:t>for each process</a:t>
            </a:r>
          </a:p>
          <a:p>
            <a:pPr lvl="2"/>
            <a:r>
              <a:rPr lang="en-US"/>
              <a:t>activate</a:t>
            </a:r>
          </a:p>
          <a:p>
            <a:pPr lvl="2"/>
            <a:r>
              <a:rPr lang="en-US"/>
              <a:t>execute until a wait statement, then suspend</a:t>
            </a:r>
          </a:p>
          <a:p>
            <a:pPr lvl="3"/>
            <a:r>
              <a:rPr lang="en-US"/>
              <a:t>execution usually involves scheduling transactions on signals for later times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Simulation Algorithm</a:t>
            </a:r>
          </a:p>
        </p:txBody>
      </p:sp>
      <p:sp>
        <p:nvSpPr>
          <p:cNvPr id="937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Simulation cycle</a:t>
            </a:r>
          </a:p>
          <a:p>
            <a:pPr lvl="1"/>
            <a:r>
              <a:rPr lang="en-US" sz="2000"/>
              <a:t>advance simulation time to time of next transaction</a:t>
            </a:r>
          </a:p>
          <a:p>
            <a:pPr lvl="1"/>
            <a:r>
              <a:rPr lang="en-US" sz="2000"/>
              <a:t>for each transaction at this time</a:t>
            </a:r>
          </a:p>
          <a:p>
            <a:pPr lvl="2"/>
            <a:r>
              <a:rPr lang="en-US" sz="1800"/>
              <a:t>update signal value</a:t>
            </a:r>
          </a:p>
          <a:p>
            <a:pPr lvl="3"/>
            <a:r>
              <a:rPr lang="en-US" sz="1600"/>
              <a:t>event if new value is different from old value</a:t>
            </a:r>
          </a:p>
          <a:p>
            <a:pPr lvl="1"/>
            <a:r>
              <a:rPr lang="en-US" sz="2000"/>
              <a:t>for each process sensitive to any of these events, or whose “wait for …” time-out has expired</a:t>
            </a:r>
          </a:p>
          <a:p>
            <a:pPr lvl="2"/>
            <a:r>
              <a:rPr lang="en-US" sz="1800"/>
              <a:t>resume</a:t>
            </a:r>
          </a:p>
          <a:p>
            <a:pPr lvl="2"/>
            <a:r>
              <a:rPr lang="en-US" sz="1800"/>
              <a:t>execute until a wait statement, then suspend</a:t>
            </a:r>
          </a:p>
          <a:p>
            <a:r>
              <a:rPr lang="en-US" sz="2400"/>
              <a:t>Simulation finishes when there are no further scheduled transactions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9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Synthesis</a:t>
            </a:r>
          </a:p>
        </p:txBody>
      </p:sp>
      <p:sp>
        <p:nvSpPr>
          <p:cNvPr id="939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Translates register-transfer-level (RTL) design into gate-level netlist</a:t>
            </a:r>
          </a:p>
          <a:p>
            <a:r>
              <a:rPr lang="en-AU"/>
              <a:t>Restrictions on coding style for RTL model</a:t>
            </a:r>
          </a:p>
          <a:p>
            <a:r>
              <a:rPr lang="en-AU"/>
              <a:t>Tool dependent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0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 Design Methodology</a:t>
            </a:r>
          </a:p>
        </p:txBody>
      </p:sp>
      <p:grpSp>
        <p:nvGrpSpPr>
          <p:cNvPr id="940035" name="Group 3"/>
          <p:cNvGrpSpPr>
            <a:grpSpLocks/>
          </p:cNvGrpSpPr>
          <p:nvPr/>
        </p:nvGrpSpPr>
        <p:grpSpPr bwMode="auto">
          <a:xfrm>
            <a:off x="990600" y="1143000"/>
            <a:ext cx="7391400" cy="5334000"/>
            <a:chOff x="624" y="720"/>
            <a:chExt cx="4656" cy="3360"/>
          </a:xfrm>
        </p:grpSpPr>
        <p:sp>
          <p:nvSpPr>
            <p:cNvPr id="940036" name="AutoShape 4"/>
            <p:cNvSpPr>
              <a:spLocks noChangeArrowheads="1"/>
            </p:cNvSpPr>
            <p:nvPr/>
          </p:nvSpPr>
          <p:spPr bwMode="auto">
            <a:xfrm rot="7280381">
              <a:off x="2879" y="673"/>
              <a:ext cx="268" cy="1034"/>
            </a:xfrm>
            <a:prstGeom prst="downArrow">
              <a:avLst>
                <a:gd name="adj1" fmla="val 35333"/>
                <a:gd name="adj2" fmla="val 5573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0037" name="AutoShape 5"/>
            <p:cNvSpPr>
              <a:spLocks noChangeArrowheads="1"/>
            </p:cNvSpPr>
            <p:nvPr/>
          </p:nvSpPr>
          <p:spPr bwMode="auto">
            <a:xfrm rot="9026493">
              <a:off x="4080" y="1632"/>
              <a:ext cx="268" cy="1034"/>
            </a:xfrm>
            <a:prstGeom prst="downArrow">
              <a:avLst>
                <a:gd name="adj1" fmla="val 35333"/>
                <a:gd name="adj2" fmla="val 5573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0038" name="AutoShape 6"/>
            <p:cNvSpPr>
              <a:spLocks noChangeArrowheads="1"/>
            </p:cNvSpPr>
            <p:nvPr/>
          </p:nvSpPr>
          <p:spPr bwMode="auto">
            <a:xfrm rot="12573507" flipV="1">
              <a:off x="4080" y="2758"/>
              <a:ext cx="268" cy="1034"/>
            </a:xfrm>
            <a:prstGeom prst="downArrow">
              <a:avLst>
                <a:gd name="adj1" fmla="val 35333"/>
                <a:gd name="adj2" fmla="val 5573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0039" name="AutoShape 7"/>
            <p:cNvSpPr>
              <a:spLocks noChangeArrowheads="1"/>
            </p:cNvSpPr>
            <p:nvPr/>
          </p:nvSpPr>
          <p:spPr bwMode="auto">
            <a:xfrm rot="7280381">
              <a:off x="3195" y="3169"/>
              <a:ext cx="268" cy="1034"/>
            </a:xfrm>
            <a:prstGeom prst="downArrow">
              <a:avLst>
                <a:gd name="adj1" fmla="val 35333"/>
                <a:gd name="adj2" fmla="val 5573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0040" name="AutoShape 8"/>
            <p:cNvSpPr>
              <a:spLocks noChangeArrowheads="1"/>
            </p:cNvSpPr>
            <p:nvPr/>
          </p:nvSpPr>
          <p:spPr bwMode="auto">
            <a:xfrm rot="7280381">
              <a:off x="3099" y="1969"/>
              <a:ext cx="268" cy="1034"/>
            </a:xfrm>
            <a:prstGeom prst="downArrow">
              <a:avLst>
                <a:gd name="adj1" fmla="val 35333"/>
                <a:gd name="adj2" fmla="val 5573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0041" name="AutoShape 9"/>
            <p:cNvSpPr>
              <a:spLocks noChangeArrowheads="1"/>
            </p:cNvSpPr>
            <p:nvPr/>
          </p:nvSpPr>
          <p:spPr bwMode="auto">
            <a:xfrm>
              <a:off x="864" y="768"/>
              <a:ext cx="1008" cy="336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 b="1">
                  <a:solidFill>
                    <a:srgbClr val="FFFF00"/>
                  </a:solidFill>
                </a:rPr>
                <a:t>Requirements</a:t>
              </a:r>
              <a:endParaRPr lang="en-AU" sz="1800" b="1">
                <a:solidFill>
                  <a:srgbClr val="FFFF00"/>
                </a:solidFill>
              </a:endParaRPr>
            </a:p>
          </p:txBody>
        </p:sp>
        <p:sp>
          <p:nvSpPr>
            <p:cNvPr id="940042" name="Rectangle 10"/>
            <p:cNvSpPr>
              <a:spLocks noChangeArrowheads="1"/>
            </p:cNvSpPr>
            <p:nvPr/>
          </p:nvSpPr>
          <p:spPr bwMode="auto">
            <a:xfrm>
              <a:off x="3264" y="1344"/>
              <a:ext cx="720" cy="336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AU" sz="1800" b="1" i="1">
                  <a:solidFill>
                    <a:schemeClr val="bg1"/>
                  </a:solidFill>
                </a:rPr>
                <a:t>Simulate</a:t>
              </a:r>
            </a:p>
          </p:txBody>
        </p:sp>
        <p:sp>
          <p:nvSpPr>
            <p:cNvPr id="940043" name="AutoShape 11"/>
            <p:cNvSpPr>
              <a:spLocks noChangeArrowheads="1"/>
            </p:cNvSpPr>
            <p:nvPr/>
          </p:nvSpPr>
          <p:spPr bwMode="auto">
            <a:xfrm>
              <a:off x="1920" y="1344"/>
              <a:ext cx="1008" cy="336"/>
            </a:xfrm>
            <a:prstGeom prst="roundRect">
              <a:avLst>
                <a:gd name="adj" fmla="val 16667"/>
              </a:avLst>
            </a:prstGeom>
            <a:solidFill>
              <a:srgbClr val="33CC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 b="1"/>
                <a:t>RTL Model</a:t>
              </a:r>
              <a:endParaRPr lang="en-AU" sz="1800" b="1"/>
            </a:p>
          </p:txBody>
        </p:sp>
        <p:sp>
          <p:nvSpPr>
            <p:cNvPr id="940044" name="AutoShape 12"/>
            <p:cNvSpPr>
              <a:spLocks noChangeArrowheads="1"/>
            </p:cNvSpPr>
            <p:nvPr/>
          </p:nvSpPr>
          <p:spPr bwMode="auto">
            <a:xfrm>
              <a:off x="2928" y="1392"/>
              <a:ext cx="336" cy="240"/>
            </a:xfrm>
            <a:prstGeom prst="rightArrow">
              <a:avLst>
                <a:gd name="adj1" fmla="val 45000"/>
                <a:gd name="adj2" fmla="val 47503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0045" name="AutoShape 13"/>
            <p:cNvSpPr>
              <a:spLocks noChangeArrowheads="1"/>
            </p:cNvSpPr>
            <p:nvPr/>
          </p:nvSpPr>
          <p:spPr bwMode="auto">
            <a:xfrm>
              <a:off x="2304" y="1680"/>
              <a:ext cx="240" cy="240"/>
            </a:xfrm>
            <a:prstGeom prst="downArrow">
              <a:avLst>
                <a:gd name="adj1" fmla="val 45000"/>
                <a:gd name="adj2" fmla="val 3906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0046" name="AutoShape 14"/>
            <p:cNvSpPr>
              <a:spLocks noChangeArrowheads="1"/>
            </p:cNvSpPr>
            <p:nvPr/>
          </p:nvSpPr>
          <p:spPr bwMode="auto">
            <a:xfrm>
              <a:off x="1920" y="2496"/>
              <a:ext cx="1008" cy="384"/>
            </a:xfrm>
            <a:prstGeom prst="roundRect">
              <a:avLst>
                <a:gd name="adj" fmla="val 16667"/>
              </a:avLst>
            </a:prstGeom>
            <a:solidFill>
              <a:srgbClr val="33CC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 b="1"/>
                <a:t>Gate-level</a:t>
              </a:r>
              <a:br>
                <a:rPr lang="en-US" sz="1800" b="1"/>
              </a:br>
              <a:r>
                <a:rPr lang="en-US" sz="1800" b="1"/>
                <a:t>Model</a:t>
              </a:r>
              <a:endParaRPr lang="en-AU" sz="1800" b="1"/>
            </a:p>
          </p:txBody>
        </p:sp>
        <p:sp>
          <p:nvSpPr>
            <p:cNvPr id="940047" name="Rectangle 15"/>
            <p:cNvSpPr>
              <a:spLocks noChangeArrowheads="1"/>
            </p:cNvSpPr>
            <p:nvPr/>
          </p:nvSpPr>
          <p:spPr bwMode="auto">
            <a:xfrm>
              <a:off x="2064" y="1920"/>
              <a:ext cx="720" cy="336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AU" sz="1800" b="1" i="1">
                  <a:solidFill>
                    <a:schemeClr val="bg1"/>
                  </a:solidFill>
                </a:rPr>
                <a:t>Synthesize</a:t>
              </a:r>
            </a:p>
          </p:txBody>
        </p:sp>
        <p:sp>
          <p:nvSpPr>
            <p:cNvPr id="940048" name="AutoShape 16"/>
            <p:cNvSpPr>
              <a:spLocks noChangeArrowheads="1"/>
            </p:cNvSpPr>
            <p:nvPr/>
          </p:nvSpPr>
          <p:spPr bwMode="auto">
            <a:xfrm>
              <a:off x="2304" y="2256"/>
              <a:ext cx="240" cy="240"/>
            </a:xfrm>
            <a:prstGeom prst="downArrow">
              <a:avLst>
                <a:gd name="adj1" fmla="val 45000"/>
                <a:gd name="adj2" fmla="val 3906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0049" name="Rectangle 17"/>
            <p:cNvSpPr>
              <a:spLocks noChangeArrowheads="1"/>
            </p:cNvSpPr>
            <p:nvPr/>
          </p:nvSpPr>
          <p:spPr bwMode="auto">
            <a:xfrm>
              <a:off x="3264" y="2544"/>
              <a:ext cx="720" cy="336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AU" sz="1800" b="1" i="1">
                  <a:solidFill>
                    <a:schemeClr val="bg1"/>
                  </a:solidFill>
                </a:rPr>
                <a:t>Simulate</a:t>
              </a:r>
            </a:p>
          </p:txBody>
        </p:sp>
        <p:sp>
          <p:nvSpPr>
            <p:cNvPr id="940050" name="AutoShape 18"/>
            <p:cNvSpPr>
              <a:spLocks noChangeArrowheads="1"/>
            </p:cNvSpPr>
            <p:nvPr/>
          </p:nvSpPr>
          <p:spPr bwMode="auto">
            <a:xfrm>
              <a:off x="2928" y="2592"/>
              <a:ext cx="336" cy="240"/>
            </a:xfrm>
            <a:prstGeom prst="rightArrow">
              <a:avLst>
                <a:gd name="adj1" fmla="val 45000"/>
                <a:gd name="adj2" fmla="val 47503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0051" name="AutoShape 19"/>
            <p:cNvSpPr>
              <a:spLocks noChangeArrowheads="1"/>
            </p:cNvSpPr>
            <p:nvPr/>
          </p:nvSpPr>
          <p:spPr bwMode="auto">
            <a:xfrm>
              <a:off x="4320" y="2544"/>
              <a:ext cx="960" cy="336"/>
            </a:xfrm>
            <a:prstGeom prst="roundRect">
              <a:avLst>
                <a:gd name="adj" fmla="val 16667"/>
              </a:avLst>
            </a:prstGeom>
            <a:solidFill>
              <a:srgbClr val="33CC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 b="1"/>
                <a:t>Test Bench</a:t>
              </a:r>
              <a:endParaRPr lang="en-AU" sz="1800" b="1"/>
            </a:p>
          </p:txBody>
        </p:sp>
        <p:sp>
          <p:nvSpPr>
            <p:cNvPr id="940052" name="AutoShape 20"/>
            <p:cNvSpPr>
              <a:spLocks noChangeArrowheads="1"/>
            </p:cNvSpPr>
            <p:nvPr/>
          </p:nvSpPr>
          <p:spPr bwMode="auto">
            <a:xfrm flipH="1">
              <a:off x="3984" y="2592"/>
              <a:ext cx="336" cy="240"/>
            </a:xfrm>
            <a:prstGeom prst="rightArrow">
              <a:avLst>
                <a:gd name="adj1" fmla="val 45000"/>
                <a:gd name="adj2" fmla="val 47503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0053" name="AutoShape 21"/>
            <p:cNvSpPr>
              <a:spLocks noChangeArrowheads="1"/>
            </p:cNvSpPr>
            <p:nvPr/>
          </p:nvSpPr>
          <p:spPr bwMode="auto">
            <a:xfrm>
              <a:off x="2304" y="2880"/>
              <a:ext cx="240" cy="240"/>
            </a:xfrm>
            <a:prstGeom prst="downArrow">
              <a:avLst>
                <a:gd name="adj1" fmla="val 45000"/>
                <a:gd name="adj2" fmla="val 3906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0054" name="AutoShape 22"/>
            <p:cNvSpPr>
              <a:spLocks noChangeArrowheads="1"/>
            </p:cNvSpPr>
            <p:nvPr/>
          </p:nvSpPr>
          <p:spPr bwMode="auto">
            <a:xfrm>
              <a:off x="624" y="3072"/>
              <a:ext cx="1008" cy="384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 b="1">
                  <a:solidFill>
                    <a:srgbClr val="FFFF00"/>
                  </a:solidFill>
                </a:rPr>
                <a:t>ASIC or FPGA</a:t>
              </a:r>
              <a:endParaRPr lang="en-AU" sz="1800" b="1">
                <a:solidFill>
                  <a:srgbClr val="FFFF00"/>
                </a:solidFill>
              </a:endParaRPr>
            </a:p>
          </p:txBody>
        </p:sp>
        <p:sp>
          <p:nvSpPr>
            <p:cNvPr id="940055" name="Rectangle 23"/>
            <p:cNvSpPr>
              <a:spLocks noChangeArrowheads="1"/>
            </p:cNvSpPr>
            <p:nvPr/>
          </p:nvSpPr>
          <p:spPr bwMode="auto">
            <a:xfrm>
              <a:off x="1968" y="3120"/>
              <a:ext cx="912" cy="336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AU" sz="1800" b="1" i="1">
                  <a:solidFill>
                    <a:schemeClr val="bg1"/>
                  </a:solidFill>
                </a:rPr>
                <a:t>Place &amp; Route</a:t>
              </a:r>
            </a:p>
          </p:txBody>
        </p:sp>
        <p:sp>
          <p:nvSpPr>
            <p:cNvPr id="940056" name="AutoShape 24"/>
            <p:cNvSpPr>
              <a:spLocks noChangeArrowheads="1"/>
            </p:cNvSpPr>
            <p:nvPr/>
          </p:nvSpPr>
          <p:spPr bwMode="auto">
            <a:xfrm>
              <a:off x="1872" y="816"/>
              <a:ext cx="432" cy="240"/>
            </a:xfrm>
            <a:prstGeom prst="rightArrow">
              <a:avLst>
                <a:gd name="adj1" fmla="val 45000"/>
                <a:gd name="adj2" fmla="val 61075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0057" name="AutoShape 25"/>
            <p:cNvSpPr>
              <a:spLocks noChangeArrowheads="1"/>
            </p:cNvSpPr>
            <p:nvPr/>
          </p:nvSpPr>
          <p:spPr bwMode="auto">
            <a:xfrm flipH="1">
              <a:off x="1632" y="3168"/>
              <a:ext cx="336" cy="240"/>
            </a:xfrm>
            <a:prstGeom prst="rightArrow">
              <a:avLst>
                <a:gd name="adj1" fmla="val 45000"/>
                <a:gd name="adj2" fmla="val 47503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0058" name="AutoShape 26"/>
            <p:cNvSpPr>
              <a:spLocks noChangeArrowheads="1"/>
            </p:cNvSpPr>
            <p:nvPr/>
          </p:nvSpPr>
          <p:spPr bwMode="auto">
            <a:xfrm>
              <a:off x="1920" y="3696"/>
              <a:ext cx="1008" cy="384"/>
            </a:xfrm>
            <a:prstGeom prst="roundRect">
              <a:avLst>
                <a:gd name="adj" fmla="val 16667"/>
              </a:avLst>
            </a:prstGeom>
            <a:solidFill>
              <a:srgbClr val="33CC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 b="1"/>
                <a:t>Timing</a:t>
              </a:r>
              <a:br>
                <a:rPr lang="en-US" sz="1800" b="1"/>
              </a:br>
              <a:r>
                <a:rPr lang="en-US" sz="1800" b="1"/>
                <a:t>Model</a:t>
              </a:r>
              <a:endParaRPr lang="en-AU" sz="1800" b="1"/>
            </a:p>
          </p:txBody>
        </p:sp>
        <p:sp>
          <p:nvSpPr>
            <p:cNvPr id="940059" name="AutoShape 27"/>
            <p:cNvSpPr>
              <a:spLocks noChangeArrowheads="1"/>
            </p:cNvSpPr>
            <p:nvPr/>
          </p:nvSpPr>
          <p:spPr bwMode="auto">
            <a:xfrm>
              <a:off x="2304" y="3456"/>
              <a:ext cx="240" cy="240"/>
            </a:xfrm>
            <a:prstGeom prst="downArrow">
              <a:avLst>
                <a:gd name="adj1" fmla="val 45000"/>
                <a:gd name="adj2" fmla="val 3906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0060" name="Rectangle 28"/>
            <p:cNvSpPr>
              <a:spLocks noChangeArrowheads="1"/>
            </p:cNvSpPr>
            <p:nvPr/>
          </p:nvSpPr>
          <p:spPr bwMode="auto">
            <a:xfrm>
              <a:off x="3264" y="3744"/>
              <a:ext cx="720" cy="336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AU" sz="1800" b="1" i="1">
                  <a:solidFill>
                    <a:schemeClr val="bg1"/>
                  </a:solidFill>
                </a:rPr>
                <a:t>Simulate</a:t>
              </a:r>
            </a:p>
          </p:txBody>
        </p:sp>
        <p:sp>
          <p:nvSpPr>
            <p:cNvPr id="940061" name="AutoShape 29"/>
            <p:cNvSpPr>
              <a:spLocks noChangeArrowheads="1"/>
            </p:cNvSpPr>
            <p:nvPr/>
          </p:nvSpPr>
          <p:spPr bwMode="auto">
            <a:xfrm>
              <a:off x="2928" y="3792"/>
              <a:ext cx="336" cy="240"/>
            </a:xfrm>
            <a:prstGeom prst="rightArrow">
              <a:avLst>
                <a:gd name="adj1" fmla="val 45000"/>
                <a:gd name="adj2" fmla="val 47503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0062" name="AutoShape 30"/>
            <p:cNvSpPr>
              <a:spLocks noChangeArrowheads="1"/>
            </p:cNvSpPr>
            <p:nvPr/>
          </p:nvSpPr>
          <p:spPr bwMode="auto">
            <a:xfrm>
              <a:off x="2304" y="1104"/>
              <a:ext cx="240" cy="240"/>
            </a:xfrm>
            <a:prstGeom prst="downArrow">
              <a:avLst>
                <a:gd name="adj1" fmla="val 45000"/>
                <a:gd name="adj2" fmla="val 3906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940063" name="Picture 31" descr="E:\HOM_HOUS\ELECT\H_HEL132.WM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208" y="720"/>
              <a:ext cx="432" cy="425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1906" name="Text Box 2"/>
          <p:cNvSpPr txBox="1">
            <a:spLocks noChangeArrowheads="1"/>
          </p:cNvSpPr>
          <p:nvPr/>
        </p:nvSpPr>
        <p:spPr bwMode="auto">
          <a:xfrm>
            <a:off x="5486400" y="3435350"/>
            <a:ext cx="3276600" cy="1320800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buFont typeface="Monotype Sorts" pitchFamily="2" charset="2"/>
              <a:buNone/>
            </a:pPr>
            <a:r>
              <a:rPr lang="en-US" sz="2000">
                <a:solidFill>
                  <a:schemeClr val="accent2"/>
                </a:solidFill>
                <a:latin typeface="Arial" charset="0"/>
              </a:rPr>
              <a:t>Simulation continues until the event queue is empty or stopped externally by </a:t>
            </a:r>
          </a:p>
          <a:p>
            <a:pPr>
              <a:buFont typeface="Monotype Sorts" pitchFamily="2" charset="2"/>
              <a:buNone/>
            </a:pPr>
            <a:r>
              <a:rPr lang="en-US" sz="2000">
                <a:solidFill>
                  <a:schemeClr val="accent2"/>
                </a:solidFill>
                <a:latin typeface="Arial" charset="0"/>
              </a:rPr>
              <a:t>the designer</a:t>
            </a:r>
            <a:endParaRPr lang="en-US" sz="2000">
              <a:latin typeface="Arial" charset="0"/>
            </a:endParaRPr>
          </a:p>
        </p:txBody>
      </p:sp>
      <p:sp>
        <p:nvSpPr>
          <p:cNvPr id="89190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Design Simulator</a:t>
            </a:r>
          </a:p>
        </p:txBody>
      </p:sp>
      <p:sp>
        <p:nvSpPr>
          <p:cNvPr id="891908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1800"/>
              <a:t>Device behavioral model is represented by procedure calls</a:t>
            </a:r>
          </a:p>
          <a:p>
            <a:r>
              <a:rPr lang="en-US" sz="1800"/>
              <a:t>Events within the simulator are kept in a time-based queue </a:t>
            </a:r>
          </a:p>
          <a:p>
            <a:r>
              <a:rPr lang="en-US" sz="1800"/>
              <a:t>Events stored as three-tuples  (Module #, Pin #, New logic value)</a:t>
            </a:r>
          </a:p>
          <a:p>
            <a:r>
              <a:rPr lang="en-US" sz="1800"/>
              <a:t>Depending on the behavioral model of a module, the handling of an event usually trigger other events that will be inserted in the event queue</a:t>
            </a:r>
          </a:p>
        </p:txBody>
      </p:sp>
      <p:graphicFrame>
        <p:nvGraphicFramePr>
          <p:cNvPr id="891909" name="Object 5"/>
          <p:cNvGraphicFramePr>
            <a:graphicFrameLocks noGrp="1" noChangeAspect="1"/>
          </p:cNvGraphicFramePr>
          <p:nvPr>
            <p:ph sz="half" idx="2"/>
          </p:nvPr>
        </p:nvGraphicFramePr>
        <p:xfrm>
          <a:off x="1622425" y="3025775"/>
          <a:ext cx="4887913" cy="3829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911" name="VISIO" r:id="rId3" imgW="6798833" imgH="5335793" progId="">
                  <p:embed/>
                </p:oleObj>
              </mc:Choice>
              <mc:Fallback>
                <p:oleObj name="VISIO" r:id="rId3" imgW="6798833" imgH="5335793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2425" y="3025775"/>
                        <a:ext cx="4887913" cy="3829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930" name="Line 2"/>
          <p:cNvSpPr>
            <a:spLocks noChangeShapeType="1"/>
          </p:cNvSpPr>
          <p:nvPr/>
        </p:nvSpPr>
        <p:spPr bwMode="auto">
          <a:xfrm flipV="1">
            <a:off x="4343400" y="1905000"/>
            <a:ext cx="1600200" cy="160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2931" name="Line 3"/>
          <p:cNvSpPr>
            <a:spLocks noChangeShapeType="1"/>
          </p:cNvSpPr>
          <p:nvPr/>
        </p:nvSpPr>
        <p:spPr bwMode="auto">
          <a:xfrm>
            <a:off x="5943600" y="2895600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stealth" w="med" len="med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2932" name="Rectangle 4"/>
          <p:cNvSpPr>
            <a:spLocks noChangeArrowheads="1"/>
          </p:cNvSpPr>
          <p:nvPr/>
        </p:nvSpPr>
        <p:spPr bwMode="auto">
          <a:xfrm>
            <a:off x="6842125" y="2422525"/>
            <a:ext cx="17684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 sz="2000" b="1" i="1"/>
              <a:t>high level of abstraction</a:t>
            </a:r>
          </a:p>
        </p:txBody>
      </p:sp>
      <p:sp>
        <p:nvSpPr>
          <p:cNvPr id="892933" name="Line 5"/>
          <p:cNvSpPr>
            <a:spLocks noChangeShapeType="1"/>
          </p:cNvSpPr>
          <p:nvPr/>
        </p:nvSpPr>
        <p:spPr bwMode="auto">
          <a:xfrm flipH="1" flipV="1">
            <a:off x="2743200" y="1905000"/>
            <a:ext cx="1600200" cy="160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2934" name="Line 6"/>
          <p:cNvSpPr>
            <a:spLocks noChangeShapeType="1"/>
          </p:cNvSpPr>
          <p:nvPr/>
        </p:nvSpPr>
        <p:spPr bwMode="auto">
          <a:xfrm>
            <a:off x="4343400" y="3505200"/>
            <a:ext cx="0" cy="2209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2935" name="Oval 7"/>
          <p:cNvSpPr>
            <a:spLocks noChangeArrowheads="1"/>
          </p:cNvSpPr>
          <p:nvPr/>
        </p:nvSpPr>
        <p:spPr bwMode="auto">
          <a:xfrm>
            <a:off x="2673350" y="1835150"/>
            <a:ext cx="3340100" cy="3340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2936" name="Oval 8"/>
          <p:cNvSpPr>
            <a:spLocks noChangeArrowheads="1"/>
          </p:cNvSpPr>
          <p:nvPr/>
        </p:nvSpPr>
        <p:spPr bwMode="auto">
          <a:xfrm>
            <a:off x="3054350" y="2216150"/>
            <a:ext cx="2578100" cy="2578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2937" name="Oval 9"/>
          <p:cNvSpPr>
            <a:spLocks noChangeArrowheads="1"/>
          </p:cNvSpPr>
          <p:nvPr/>
        </p:nvSpPr>
        <p:spPr bwMode="auto">
          <a:xfrm>
            <a:off x="3511550" y="2673350"/>
            <a:ext cx="1663700" cy="16637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2938" name="Oval 10"/>
          <p:cNvSpPr>
            <a:spLocks noChangeArrowheads="1"/>
          </p:cNvSpPr>
          <p:nvPr/>
        </p:nvSpPr>
        <p:spPr bwMode="auto">
          <a:xfrm>
            <a:off x="3968750" y="3130550"/>
            <a:ext cx="749300" cy="7493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2939" name="Rectangle 11"/>
          <p:cNvSpPr>
            <a:spLocks noChangeArrowheads="1"/>
          </p:cNvSpPr>
          <p:nvPr/>
        </p:nvSpPr>
        <p:spPr bwMode="auto">
          <a:xfrm>
            <a:off x="5927725" y="1508125"/>
            <a:ext cx="1485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/>
              <a:t>Functional</a:t>
            </a:r>
          </a:p>
        </p:txBody>
      </p:sp>
      <p:sp>
        <p:nvSpPr>
          <p:cNvPr id="892940" name="Rectangle 12"/>
          <p:cNvSpPr>
            <a:spLocks noChangeArrowheads="1"/>
          </p:cNvSpPr>
          <p:nvPr/>
        </p:nvSpPr>
        <p:spPr bwMode="auto">
          <a:xfrm>
            <a:off x="1279525" y="1524000"/>
            <a:ext cx="1384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/>
              <a:t>Structural</a:t>
            </a:r>
          </a:p>
        </p:txBody>
      </p:sp>
      <p:sp>
        <p:nvSpPr>
          <p:cNvPr id="892941" name="Rectangle 13"/>
          <p:cNvSpPr>
            <a:spLocks noChangeArrowheads="1"/>
          </p:cNvSpPr>
          <p:nvPr/>
        </p:nvSpPr>
        <p:spPr bwMode="auto">
          <a:xfrm>
            <a:off x="3581400" y="5715000"/>
            <a:ext cx="1468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Geometric</a:t>
            </a:r>
          </a:p>
        </p:txBody>
      </p:sp>
      <p:sp>
        <p:nvSpPr>
          <p:cNvPr id="892942" name="Rectangle 14"/>
          <p:cNvSpPr>
            <a:spLocks noChangeArrowheads="1"/>
          </p:cNvSpPr>
          <p:nvPr/>
        </p:nvSpPr>
        <p:spPr bwMode="auto">
          <a:xfrm>
            <a:off x="7307263" y="6613525"/>
            <a:ext cx="18367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algn="r"/>
            <a:r>
              <a:rPr lang="en-US" sz="1000"/>
              <a:t>“Y-chart” due to Gajski &amp; Kahn</a:t>
            </a:r>
          </a:p>
        </p:txBody>
      </p:sp>
      <p:sp>
        <p:nvSpPr>
          <p:cNvPr id="892943" name="Line 15"/>
          <p:cNvSpPr>
            <a:spLocks noChangeShapeType="1"/>
          </p:cNvSpPr>
          <p:nvPr/>
        </p:nvSpPr>
        <p:spPr bwMode="auto">
          <a:xfrm>
            <a:off x="4724400" y="3657600"/>
            <a:ext cx="2133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stealth" w="med" len="med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2944" name="Rectangle 16"/>
          <p:cNvSpPr>
            <a:spLocks noChangeArrowheads="1"/>
          </p:cNvSpPr>
          <p:nvPr/>
        </p:nvSpPr>
        <p:spPr bwMode="auto">
          <a:xfrm>
            <a:off x="6842125" y="3413125"/>
            <a:ext cx="17684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 sz="2000" b="1" i="1"/>
              <a:t>low level of abstraction</a:t>
            </a:r>
          </a:p>
        </p:txBody>
      </p:sp>
      <p:sp>
        <p:nvSpPr>
          <p:cNvPr id="892945" name="Rectangle 1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Domains and Levels of Modeling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49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Domains and Levels of Modeling</a:t>
            </a:r>
          </a:p>
        </p:txBody>
      </p:sp>
      <p:sp>
        <p:nvSpPr>
          <p:cNvPr id="894979" name="Line 3"/>
          <p:cNvSpPr>
            <a:spLocks noChangeShapeType="1"/>
          </p:cNvSpPr>
          <p:nvPr/>
        </p:nvSpPr>
        <p:spPr bwMode="auto">
          <a:xfrm flipV="1">
            <a:off x="4343400" y="1905000"/>
            <a:ext cx="1600200" cy="160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4980" name="Line 4"/>
          <p:cNvSpPr>
            <a:spLocks noChangeShapeType="1"/>
          </p:cNvSpPr>
          <p:nvPr/>
        </p:nvSpPr>
        <p:spPr bwMode="auto">
          <a:xfrm flipH="1" flipV="1">
            <a:off x="2743200" y="1905000"/>
            <a:ext cx="1600200" cy="160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4981" name="Line 5"/>
          <p:cNvSpPr>
            <a:spLocks noChangeShapeType="1"/>
          </p:cNvSpPr>
          <p:nvPr/>
        </p:nvSpPr>
        <p:spPr bwMode="auto">
          <a:xfrm>
            <a:off x="4343400" y="3505200"/>
            <a:ext cx="0" cy="2209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4982" name="Oval 6"/>
          <p:cNvSpPr>
            <a:spLocks noChangeArrowheads="1"/>
          </p:cNvSpPr>
          <p:nvPr/>
        </p:nvSpPr>
        <p:spPr bwMode="auto">
          <a:xfrm>
            <a:off x="2673350" y="1835150"/>
            <a:ext cx="3340100" cy="3340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4983" name="Oval 7"/>
          <p:cNvSpPr>
            <a:spLocks noChangeArrowheads="1"/>
          </p:cNvSpPr>
          <p:nvPr/>
        </p:nvSpPr>
        <p:spPr bwMode="auto">
          <a:xfrm>
            <a:off x="3054350" y="2216150"/>
            <a:ext cx="2578100" cy="2578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4984" name="Oval 8"/>
          <p:cNvSpPr>
            <a:spLocks noChangeArrowheads="1"/>
          </p:cNvSpPr>
          <p:nvPr/>
        </p:nvSpPr>
        <p:spPr bwMode="auto">
          <a:xfrm>
            <a:off x="3511550" y="2673350"/>
            <a:ext cx="1663700" cy="16637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4985" name="Oval 9"/>
          <p:cNvSpPr>
            <a:spLocks noChangeArrowheads="1"/>
          </p:cNvSpPr>
          <p:nvPr/>
        </p:nvSpPr>
        <p:spPr bwMode="auto">
          <a:xfrm>
            <a:off x="3968750" y="3130550"/>
            <a:ext cx="749300" cy="7493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4986" name="Rectangle 10"/>
          <p:cNvSpPr>
            <a:spLocks noChangeArrowheads="1"/>
          </p:cNvSpPr>
          <p:nvPr/>
        </p:nvSpPr>
        <p:spPr bwMode="auto">
          <a:xfrm>
            <a:off x="5927725" y="1508125"/>
            <a:ext cx="1485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/>
              <a:t>Functional</a:t>
            </a:r>
          </a:p>
        </p:txBody>
      </p:sp>
      <p:sp>
        <p:nvSpPr>
          <p:cNvPr id="894987" name="Rectangle 11"/>
          <p:cNvSpPr>
            <a:spLocks noChangeArrowheads="1"/>
          </p:cNvSpPr>
          <p:nvPr/>
        </p:nvSpPr>
        <p:spPr bwMode="auto">
          <a:xfrm>
            <a:off x="1279525" y="1524000"/>
            <a:ext cx="1384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/>
              <a:t>Structural</a:t>
            </a:r>
          </a:p>
        </p:txBody>
      </p:sp>
      <p:sp>
        <p:nvSpPr>
          <p:cNvPr id="894988" name="Rectangle 12"/>
          <p:cNvSpPr>
            <a:spLocks noChangeArrowheads="1"/>
          </p:cNvSpPr>
          <p:nvPr/>
        </p:nvSpPr>
        <p:spPr bwMode="auto">
          <a:xfrm>
            <a:off x="3581400" y="5715000"/>
            <a:ext cx="1468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Geometric</a:t>
            </a:r>
          </a:p>
        </p:txBody>
      </p:sp>
      <p:sp>
        <p:nvSpPr>
          <p:cNvPr id="894989" name="Line 13"/>
          <p:cNvSpPr>
            <a:spLocks noChangeShapeType="1"/>
          </p:cNvSpPr>
          <p:nvPr/>
        </p:nvSpPr>
        <p:spPr bwMode="auto">
          <a:xfrm flipH="1" flipV="1">
            <a:off x="5553075" y="2333625"/>
            <a:ext cx="695325" cy="285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4990" name="Line 14"/>
          <p:cNvSpPr>
            <a:spLocks noChangeShapeType="1"/>
          </p:cNvSpPr>
          <p:nvPr/>
        </p:nvSpPr>
        <p:spPr bwMode="auto">
          <a:xfrm flipH="1" flipV="1">
            <a:off x="5295900" y="2614613"/>
            <a:ext cx="1104900" cy="6619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4991" name="Line 15"/>
          <p:cNvSpPr>
            <a:spLocks noChangeShapeType="1"/>
          </p:cNvSpPr>
          <p:nvPr/>
        </p:nvSpPr>
        <p:spPr bwMode="auto">
          <a:xfrm flipH="1" flipV="1">
            <a:off x="4957763" y="2943225"/>
            <a:ext cx="1290637" cy="10953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4992" name="Line 16"/>
          <p:cNvSpPr>
            <a:spLocks noChangeShapeType="1"/>
          </p:cNvSpPr>
          <p:nvPr/>
        </p:nvSpPr>
        <p:spPr bwMode="auto">
          <a:xfrm flipH="1" flipV="1">
            <a:off x="4633913" y="3267075"/>
            <a:ext cx="1462087" cy="13811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4993" name="Rectangle 17"/>
          <p:cNvSpPr>
            <a:spLocks noChangeArrowheads="1"/>
          </p:cNvSpPr>
          <p:nvPr/>
        </p:nvSpPr>
        <p:spPr bwMode="auto">
          <a:xfrm>
            <a:off x="6242050" y="2017713"/>
            <a:ext cx="1477963" cy="7143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 sz="2000" b="1" i="1"/>
              <a:t>Algorithm</a:t>
            </a:r>
            <a:br>
              <a:rPr lang="en-US" sz="2000" b="1" i="1"/>
            </a:br>
            <a:r>
              <a:rPr lang="en-US" sz="2000" b="1" i="1"/>
              <a:t>(behavioral)</a:t>
            </a:r>
          </a:p>
        </p:txBody>
      </p:sp>
      <p:sp>
        <p:nvSpPr>
          <p:cNvPr id="894994" name="Rectangle 18"/>
          <p:cNvSpPr>
            <a:spLocks noChangeArrowheads="1"/>
          </p:cNvSpPr>
          <p:nvPr/>
        </p:nvSpPr>
        <p:spPr bwMode="auto">
          <a:xfrm>
            <a:off x="6396038" y="2932113"/>
            <a:ext cx="2055812" cy="7143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 sz="2000" b="1" i="1"/>
              <a:t>Register-Transfer</a:t>
            </a:r>
            <a:br>
              <a:rPr lang="en-US" sz="2000" b="1" i="1"/>
            </a:br>
            <a:r>
              <a:rPr lang="en-US" sz="2000" b="1" i="1"/>
              <a:t>Language</a:t>
            </a:r>
          </a:p>
        </p:txBody>
      </p:sp>
      <p:sp>
        <p:nvSpPr>
          <p:cNvPr id="894995" name="Rectangle 19"/>
          <p:cNvSpPr>
            <a:spLocks noChangeArrowheads="1"/>
          </p:cNvSpPr>
          <p:nvPr/>
        </p:nvSpPr>
        <p:spPr bwMode="auto">
          <a:xfrm>
            <a:off x="6245225" y="3846513"/>
            <a:ext cx="2108200" cy="4095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 sz="2000" b="1" i="1"/>
              <a:t>Boolean Equation</a:t>
            </a:r>
          </a:p>
        </p:txBody>
      </p:sp>
      <p:sp>
        <p:nvSpPr>
          <p:cNvPr id="894996" name="Rectangle 20"/>
          <p:cNvSpPr>
            <a:spLocks noChangeArrowheads="1"/>
          </p:cNvSpPr>
          <p:nvPr/>
        </p:nvSpPr>
        <p:spPr bwMode="auto">
          <a:xfrm>
            <a:off x="6092825" y="4456113"/>
            <a:ext cx="2457450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 sz="2000" b="1" i="1"/>
              <a:t>Differential Equation</a:t>
            </a:r>
          </a:p>
        </p:txBody>
      </p:sp>
      <p:sp>
        <p:nvSpPr>
          <p:cNvPr id="894997" name="Rectangle 21"/>
          <p:cNvSpPr>
            <a:spLocks noChangeArrowheads="1"/>
          </p:cNvSpPr>
          <p:nvPr/>
        </p:nvSpPr>
        <p:spPr bwMode="auto">
          <a:xfrm>
            <a:off x="7307263" y="6610350"/>
            <a:ext cx="18367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algn="r"/>
            <a:r>
              <a:rPr lang="en-US" sz="1000"/>
              <a:t>“Y-chart” due to Gajski &amp; Kahn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702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Domains and Levels of Modeling</a:t>
            </a:r>
          </a:p>
        </p:txBody>
      </p:sp>
      <p:sp>
        <p:nvSpPr>
          <p:cNvPr id="897027" name="Line 3"/>
          <p:cNvSpPr>
            <a:spLocks noChangeShapeType="1"/>
          </p:cNvSpPr>
          <p:nvPr/>
        </p:nvSpPr>
        <p:spPr bwMode="auto">
          <a:xfrm flipV="1">
            <a:off x="4343400" y="1905000"/>
            <a:ext cx="1600200" cy="160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7028" name="Line 4"/>
          <p:cNvSpPr>
            <a:spLocks noChangeShapeType="1"/>
          </p:cNvSpPr>
          <p:nvPr/>
        </p:nvSpPr>
        <p:spPr bwMode="auto">
          <a:xfrm flipH="1" flipV="1">
            <a:off x="2743200" y="1905000"/>
            <a:ext cx="1600200" cy="160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7029" name="Line 5"/>
          <p:cNvSpPr>
            <a:spLocks noChangeShapeType="1"/>
          </p:cNvSpPr>
          <p:nvPr/>
        </p:nvSpPr>
        <p:spPr bwMode="auto">
          <a:xfrm>
            <a:off x="4343400" y="3505200"/>
            <a:ext cx="0" cy="2209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7030" name="Oval 6"/>
          <p:cNvSpPr>
            <a:spLocks noChangeArrowheads="1"/>
          </p:cNvSpPr>
          <p:nvPr/>
        </p:nvSpPr>
        <p:spPr bwMode="auto">
          <a:xfrm>
            <a:off x="2673350" y="1835150"/>
            <a:ext cx="3340100" cy="3340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7031" name="Oval 7"/>
          <p:cNvSpPr>
            <a:spLocks noChangeArrowheads="1"/>
          </p:cNvSpPr>
          <p:nvPr/>
        </p:nvSpPr>
        <p:spPr bwMode="auto">
          <a:xfrm>
            <a:off x="3054350" y="2216150"/>
            <a:ext cx="2578100" cy="2578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7032" name="Oval 8"/>
          <p:cNvSpPr>
            <a:spLocks noChangeArrowheads="1"/>
          </p:cNvSpPr>
          <p:nvPr/>
        </p:nvSpPr>
        <p:spPr bwMode="auto">
          <a:xfrm>
            <a:off x="3511550" y="2673350"/>
            <a:ext cx="1663700" cy="16637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7033" name="Oval 9"/>
          <p:cNvSpPr>
            <a:spLocks noChangeArrowheads="1"/>
          </p:cNvSpPr>
          <p:nvPr/>
        </p:nvSpPr>
        <p:spPr bwMode="auto">
          <a:xfrm>
            <a:off x="3968750" y="3130550"/>
            <a:ext cx="749300" cy="7493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7034" name="Rectangle 10"/>
          <p:cNvSpPr>
            <a:spLocks noChangeArrowheads="1"/>
          </p:cNvSpPr>
          <p:nvPr/>
        </p:nvSpPr>
        <p:spPr bwMode="auto">
          <a:xfrm>
            <a:off x="5927725" y="1508125"/>
            <a:ext cx="1485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/>
              <a:t>Functional</a:t>
            </a:r>
          </a:p>
        </p:txBody>
      </p:sp>
      <p:sp>
        <p:nvSpPr>
          <p:cNvPr id="897035" name="Rectangle 11"/>
          <p:cNvSpPr>
            <a:spLocks noChangeArrowheads="1"/>
          </p:cNvSpPr>
          <p:nvPr/>
        </p:nvSpPr>
        <p:spPr bwMode="auto">
          <a:xfrm>
            <a:off x="1279525" y="1524000"/>
            <a:ext cx="1384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/>
              <a:t>Structural</a:t>
            </a:r>
          </a:p>
        </p:txBody>
      </p:sp>
      <p:sp>
        <p:nvSpPr>
          <p:cNvPr id="897036" name="Rectangle 12"/>
          <p:cNvSpPr>
            <a:spLocks noChangeArrowheads="1"/>
          </p:cNvSpPr>
          <p:nvPr/>
        </p:nvSpPr>
        <p:spPr bwMode="auto">
          <a:xfrm>
            <a:off x="3581400" y="5715000"/>
            <a:ext cx="1468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Geometric</a:t>
            </a:r>
          </a:p>
        </p:txBody>
      </p:sp>
      <p:sp>
        <p:nvSpPr>
          <p:cNvPr id="897037" name="Line 13"/>
          <p:cNvSpPr>
            <a:spLocks noChangeShapeType="1"/>
          </p:cNvSpPr>
          <p:nvPr/>
        </p:nvSpPr>
        <p:spPr bwMode="auto">
          <a:xfrm flipV="1">
            <a:off x="2590800" y="2333625"/>
            <a:ext cx="523875" cy="285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7038" name="Line 14"/>
          <p:cNvSpPr>
            <a:spLocks noChangeShapeType="1"/>
          </p:cNvSpPr>
          <p:nvPr/>
        </p:nvSpPr>
        <p:spPr bwMode="auto">
          <a:xfrm flipV="1">
            <a:off x="2438400" y="2614613"/>
            <a:ext cx="952500" cy="509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7039" name="Line 15"/>
          <p:cNvSpPr>
            <a:spLocks noChangeShapeType="1"/>
          </p:cNvSpPr>
          <p:nvPr/>
        </p:nvSpPr>
        <p:spPr bwMode="auto">
          <a:xfrm flipV="1">
            <a:off x="2438400" y="2938463"/>
            <a:ext cx="1271588" cy="7953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7040" name="Line 16"/>
          <p:cNvSpPr>
            <a:spLocks noChangeShapeType="1"/>
          </p:cNvSpPr>
          <p:nvPr/>
        </p:nvSpPr>
        <p:spPr bwMode="auto">
          <a:xfrm flipV="1">
            <a:off x="2514600" y="3257550"/>
            <a:ext cx="1519238" cy="10858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7041" name="Rectangle 17"/>
          <p:cNvSpPr>
            <a:spLocks noChangeArrowheads="1"/>
          </p:cNvSpPr>
          <p:nvPr/>
        </p:nvSpPr>
        <p:spPr bwMode="auto">
          <a:xfrm>
            <a:off x="381000" y="1981200"/>
            <a:ext cx="2197100" cy="7143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 sz="2000" b="1" i="1"/>
              <a:t>Processor-Memory</a:t>
            </a:r>
            <a:br>
              <a:rPr lang="en-US" sz="2000" b="1" i="1"/>
            </a:br>
            <a:r>
              <a:rPr lang="en-US" sz="2000" b="1" i="1"/>
              <a:t>Switch</a:t>
            </a:r>
          </a:p>
        </p:txBody>
      </p:sp>
      <p:sp>
        <p:nvSpPr>
          <p:cNvPr id="897042" name="Rectangle 18"/>
          <p:cNvSpPr>
            <a:spLocks noChangeArrowheads="1"/>
          </p:cNvSpPr>
          <p:nvPr/>
        </p:nvSpPr>
        <p:spPr bwMode="auto">
          <a:xfrm>
            <a:off x="381000" y="2895600"/>
            <a:ext cx="2055813" cy="4095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 sz="2000" b="1" i="1"/>
              <a:t>Register-Transfer</a:t>
            </a:r>
          </a:p>
        </p:txBody>
      </p:sp>
      <p:sp>
        <p:nvSpPr>
          <p:cNvPr id="897043" name="Rectangle 19"/>
          <p:cNvSpPr>
            <a:spLocks noChangeArrowheads="1"/>
          </p:cNvSpPr>
          <p:nvPr/>
        </p:nvSpPr>
        <p:spPr bwMode="auto">
          <a:xfrm>
            <a:off x="1752600" y="3505200"/>
            <a:ext cx="690563" cy="4095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 sz="2000" b="1" i="1"/>
              <a:t>Gate</a:t>
            </a:r>
          </a:p>
        </p:txBody>
      </p:sp>
      <p:sp>
        <p:nvSpPr>
          <p:cNvPr id="897044" name="Rectangle 20"/>
          <p:cNvSpPr>
            <a:spLocks noChangeArrowheads="1"/>
          </p:cNvSpPr>
          <p:nvPr/>
        </p:nvSpPr>
        <p:spPr bwMode="auto">
          <a:xfrm>
            <a:off x="1219200" y="4114800"/>
            <a:ext cx="1281113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 sz="2000" b="1" i="1"/>
              <a:t>Transistor</a:t>
            </a:r>
          </a:p>
        </p:txBody>
      </p:sp>
      <p:sp>
        <p:nvSpPr>
          <p:cNvPr id="897045" name="Rectangle 21"/>
          <p:cNvSpPr>
            <a:spLocks noChangeArrowheads="1"/>
          </p:cNvSpPr>
          <p:nvPr/>
        </p:nvSpPr>
        <p:spPr bwMode="auto">
          <a:xfrm>
            <a:off x="7307263" y="6610350"/>
            <a:ext cx="18367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algn="r"/>
            <a:r>
              <a:rPr lang="en-US" sz="1000"/>
              <a:t>“Y-chart” due to Gajski &amp; Kahn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07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Domains and Levels of Modeling</a:t>
            </a:r>
          </a:p>
        </p:txBody>
      </p:sp>
      <p:sp>
        <p:nvSpPr>
          <p:cNvPr id="899075" name="Line 3"/>
          <p:cNvSpPr>
            <a:spLocks noChangeShapeType="1"/>
          </p:cNvSpPr>
          <p:nvPr/>
        </p:nvSpPr>
        <p:spPr bwMode="auto">
          <a:xfrm flipV="1">
            <a:off x="4343400" y="1905000"/>
            <a:ext cx="1600200" cy="160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9076" name="Line 4"/>
          <p:cNvSpPr>
            <a:spLocks noChangeShapeType="1"/>
          </p:cNvSpPr>
          <p:nvPr/>
        </p:nvSpPr>
        <p:spPr bwMode="auto">
          <a:xfrm flipH="1" flipV="1">
            <a:off x="2743200" y="1905000"/>
            <a:ext cx="1600200" cy="160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9077" name="Line 5"/>
          <p:cNvSpPr>
            <a:spLocks noChangeShapeType="1"/>
          </p:cNvSpPr>
          <p:nvPr/>
        </p:nvSpPr>
        <p:spPr bwMode="auto">
          <a:xfrm>
            <a:off x="4343400" y="3505200"/>
            <a:ext cx="0" cy="2209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9078" name="Oval 6"/>
          <p:cNvSpPr>
            <a:spLocks noChangeArrowheads="1"/>
          </p:cNvSpPr>
          <p:nvPr/>
        </p:nvSpPr>
        <p:spPr bwMode="auto">
          <a:xfrm>
            <a:off x="2673350" y="1835150"/>
            <a:ext cx="3340100" cy="3340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9079" name="Oval 7"/>
          <p:cNvSpPr>
            <a:spLocks noChangeArrowheads="1"/>
          </p:cNvSpPr>
          <p:nvPr/>
        </p:nvSpPr>
        <p:spPr bwMode="auto">
          <a:xfrm>
            <a:off x="3054350" y="2216150"/>
            <a:ext cx="2578100" cy="2578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9080" name="Oval 8"/>
          <p:cNvSpPr>
            <a:spLocks noChangeArrowheads="1"/>
          </p:cNvSpPr>
          <p:nvPr/>
        </p:nvSpPr>
        <p:spPr bwMode="auto">
          <a:xfrm>
            <a:off x="3511550" y="2673350"/>
            <a:ext cx="1663700" cy="16637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9081" name="Oval 9"/>
          <p:cNvSpPr>
            <a:spLocks noChangeArrowheads="1"/>
          </p:cNvSpPr>
          <p:nvPr/>
        </p:nvSpPr>
        <p:spPr bwMode="auto">
          <a:xfrm>
            <a:off x="3968750" y="3130550"/>
            <a:ext cx="749300" cy="7493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9082" name="Rectangle 10"/>
          <p:cNvSpPr>
            <a:spLocks noChangeArrowheads="1"/>
          </p:cNvSpPr>
          <p:nvPr/>
        </p:nvSpPr>
        <p:spPr bwMode="auto">
          <a:xfrm>
            <a:off x="5927725" y="1508125"/>
            <a:ext cx="1485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/>
              <a:t>Functional</a:t>
            </a:r>
          </a:p>
        </p:txBody>
      </p:sp>
      <p:sp>
        <p:nvSpPr>
          <p:cNvPr id="899083" name="Rectangle 11"/>
          <p:cNvSpPr>
            <a:spLocks noChangeArrowheads="1"/>
          </p:cNvSpPr>
          <p:nvPr/>
        </p:nvSpPr>
        <p:spPr bwMode="auto">
          <a:xfrm>
            <a:off x="1279525" y="1524000"/>
            <a:ext cx="1384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/>
              <a:t>Structural</a:t>
            </a:r>
          </a:p>
        </p:txBody>
      </p:sp>
      <p:sp>
        <p:nvSpPr>
          <p:cNvPr id="899084" name="Rectangle 12"/>
          <p:cNvSpPr>
            <a:spLocks noChangeArrowheads="1"/>
          </p:cNvSpPr>
          <p:nvPr/>
        </p:nvSpPr>
        <p:spPr bwMode="auto">
          <a:xfrm>
            <a:off x="3581400" y="5715000"/>
            <a:ext cx="1468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Geometric</a:t>
            </a:r>
          </a:p>
        </p:txBody>
      </p:sp>
      <p:sp>
        <p:nvSpPr>
          <p:cNvPr id="899085" name="Line 13"/>
          <p:cNvSpPr>
            <a:spLocks noChangeShapeType="1"/>
          </p:cNvSpPr>
          <p:nvPr/>
        </p:nvSpPr>
        <p:spPr bwMode="auto">
          <a:xfrm flipH="1">
            <a:off x="4400550" y="3505200"/>
            <a:ext cx="1924050" cy="3762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9086" name="Line 14"/>
          <p:cNvSpPr>
            <a:spLocks noChangeShapeType="1"/>
          </p:cNvSpPr>
          <p:nvPr/>
        </p:nvSpPr>
        <p:spPr bwMode="auto">
          <a:xfrm flipH="1">
            <a:off x="4400550" y="4114800"/>
            <a:ext cx="1847850" cy="2238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9087" name="Line 15"/>
          <p:cNvSpPr>
            <a:spLocks noChangeShapeType="1"/>
          </p:cNvSpPr>
          <p:nvPr/>
        </p:nvSpPr>
        <p:spPr bwMode="auto">
          <a:xfrm flipH="1">
            <a:off x="4410075" y="4724400"/>
            <a:ext cx="1609725" cy="7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9088" name="Line 16"/>
          <p:cNvSpPr>
            <a:spLocks noChangeShapeType="1"/>
          </p:cNvSpPr>
          <p:nvPr/>
        </p:nvSpPr>
        <p:spPr bwMode="auto">
          <a:xfrm flipH="1" flipV="1">
            <a:off x="4391025" y="5191125"/>
            <a:ext cx="1323975" cy="1428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9089" name="Rectangle 17"/>
          <p:cNvSpPr>
            <a:spLocks noChangeArrowheads="1"/>
          </p:cNvSpPr>
          <p:nvPr/>
        </p:nvSpPr>
        <p:spPr bwMode="auto">
          <a:xfrm>
            <a:off x="6318250" y="3313113"/>
            <a:ext cx="1155700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 sz="2000" b="1" i="1"/>
              <a:t>Polygons</a:t>
            </a:r>
          </a:p>
        </p:txBody>
      </p:sp>
      <p:sp>
        <p:nvSpPr>
          <p:cNvPr id="899090" name="Rectangle 18"/>
          <p:cNvSpPr>
            <a:spLocks noChangeArrowheads="1"/>
          </p:cNvSpPr>
          <p:nvPr/>
        </p:nvSpPr>
        <p:spPr bwMode="auto">
          <a:xfrm>
            <a:off x="6243638" y="3922713"/>
            <a:ext cx="815975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 sz="2000" b="1" i="1"/>
              <a:t>Sticks</a:t>
            </a:r>
          </a:p>
        </p:txBody>
      </p:sp>
      <p:sp>
        <p:nvSpPr>
          <p:cNvPr id="899091" name="Rectangle 19"/>
          <p:cNvSpPr>
            <a:spLocks noChangeArrowheads="1"/>
          </p:cNvSpPr>
          <p:nvPr/>
        </p:nvSpPr>
        <p:spPr bwMode="auto">
          <a:xfrm>
            <a:off x="6016625" y="4532313"/>
            <a:ext cx="1739900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 sz="2000" b="1" i="1"/>
              <a:t>Standard Cells</a:t>
            </a:r>
          </a:p>
        </p:txBody>
      </p:sp>
      <p:sp>
        <p:nvSpPr>
          <p:cNvPr id="899092" name="Rectangle 20"/>
          <p:cNvSpPr>
            <a:spLocks noChangeArrowheads="1"/>
          </p:cNvSpPr>
          <p:nvPr/>
        </p:nvSpPr>
        <p:spPr bwMode="auto">
          <a:xfrm>
            <a:off x="5711825" y="5141913"/>
            <a:ext cx="1346200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 sz="2000" b="1" i="1"/>
              <a:t>Floor Plan</a:t>
            </a:r>
          </a:p>
        </p:txBody>
      </p:sp>
      <p:sp>
        <p:nvSpPr>
          <p:cNvPr id="899093" name="Rectangle 21"/>
          <p:cNvSpPr>
            <a:spLocks noChangeArrowheads="1"/>
          </p:cNvSpPr>
          <p:nvPr/>
        </p:nvSpPr>
        <p:spPr bwMode="auto">
          <a:xfrm>
            <a:off x="7307263" y="6610350"/>
            <a:ext cx="18367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algn="r"/>
            <a:r>
              <a:rPr lang="en-US" sz="1000"/>
              <a:t>“Y-chart” due to Gajski &amp; Kahn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Simulator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 simulating behavior of design</a:t>
            </a:r>
          </a:p>
          <a:p>
            <a:pPr lvl="1"/>
            <a:r>
              <a:rPr lang="en-US" dirty="0" smtClean="0"/>
              <a:t>Match interfaces</a:t>
            </a:r>
          </a:p>
          <a:p>
            <a:pPr lvl="1"/>
            <a:r>
              <a:rPr lang="en-US" dirty="0" smtClean="0"/>
              <a:t>Use any language or algorithm</a:t>
            </a:r>
          </a:p>
          <a:p>
            <a:r>
              <a:rPr lang="en-US" dirty="0" smtClean="0"/>
              <a:t>Can use to develop external HW or SW</a:t>
            </a:r>
          </a:p>
          <a:p>
            <a:r>
              <a:rPr lang="en-US" smtClean="0"/>
              <a:t>Graphics examples</a:t>
            </a:r>
            <a:endParaRPr lang="en-US" dirty="0" smtClean="0"/>
          </a:p>
          <a:p>
            <a:pPr lvl="1"/>
            <a:r>
              <a:rPr lang="en-US" dirty="0" smtClean="0"/>
              <a:t>SGI modified software OpenGL</a:t>
            </a:r>
          </a:p>
          <a:p>
            <a:pPr lvl="1"/>
            <a:r>
              <a:rPr lang="en-US" dirty="0" smtClean="0"/>
              <a:t>UNC process-per-board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UMBC">
  <a:themeElements>
    <a:clrScheme name="UMBC 4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UMBC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UMBC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BC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X:Templates:My Templates:UMBC.pot</Template>
  <TotalTime>1250</TotalTime>
  <Words>1279</Words>
  <Application>Microsoft Macintosh PowerPoint</Application>
  <PresentationFormat>On-screen Show (4:3)</PresentationFormat>
  <Paragraphs>411</Paragraphs>
  <Slides>39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39</vt:i4>
      </vt:variant>
    </vt:vector>
  </HeadingPairs>
  <TitlesOfParts>
    <vt:vector size="42" baseType="lpstr">
      <vt:lpstr>UMBC</vt:lpstr>
      <vt:lpstr>VISIO</vt:lpstr>
      <vt:lpstr>Document</vt:lpstr>
      <vt:lpstr>CMSC 611: Advanced Computer Architecture</vt:lpstr>
      <vt:lpstr>Abstraction Hierarchy of Digital Design</vt:lpstr>
      <vt:lpstr>Design's Levels of Abstraction</vt:lpstr>
      <vt:lpstr>Design Simulator</vt:lpstr>
      <vt:lpstr>Domains and Levels of Modeling</vt:lpstr>
      <vt:lpstr>Domains and Levels of Modeling</vt:lpstr>
      <vt:lpstr>Domains and Levels of Modeling</vt:lpstr>
      <vt:lpstr>Domains and Levels of Modeling</vt:lpstr>
      <vt:lpstr>Functional Simulator</vt:lpstr>
      <vt:lpstr>Hardware Design Languages</vt:lpstr>
      <vt:lpstr>VHDL &amp; Verilog</vt:lpstr>
      <vt:lpstr>Modeling Digital Systems</vt:lpstr>
      <vt:lpstr>Modeling Interfaces</vt:lpstr>
      <vt:lpstr>VHDL-87</vt:lpstr>
      <vt:lpstr>Modeling Behavior</vt:lpstr>
      <vt:lpstr>Behavior Example</vt:lpstr>
      <vt:lpstr>Modeling Structure</vt:lpstr>
      <vt:lpstr>Structure Example</vt:lpstr>
      <vt:lpstr>Structure Example</vt:lpstr>
      <vt:lpstr>Structure Example</vt:lpstr>
      <vt:lpstr>Mixed Behavior and Structure</vt:lpstr>
      <vt:lpstr>Mixed Example</vt:lpstr>
      <vt:lpstr>Mixed Example</vt:lpstr>
      <vt:lpstr>Mixed Example</vt:lpstr>
      <vt:lpstr>Test Benches</vt:lpstr>
      <vt:lpstr>Test Bench Example</vt:lpstr>
      <vt:lpstr>Regression Testing</vt:lpstr>
      <vt:lpstr>Regression Test Example</vt:lpstr>
      <vt:lpstr>Regression Test Example</vt:lpstr>
      <vt:lpstr>Design Processing</vt:lpstr>
      <vt:lpstr>Analysis</vt:lpstr>
      <vt:lpstr>Elaboration</vt:lpstr>
      <vt:lpstr>Elaboration Example</vt:lpstr>
      <vt:lpstr>Elaboration Example</vt:lpstr>
      <vt:lpstr>Simulation</vt:lpstr>
      <vt:lpstr>Simulation Algorithm</vt:lpstr>
      <vt:lpstr>Simulation Algorithm</vt:lpstr>
      <vt:lpstr>Synthesis</vt:lpstr>
      <vt:lpstr>Basic Design Methodology</vt:lpstr>
    </vt:vector>
  </TitlesOfParts>
  <Company>˧耀쿘Τ౜뿿큠Τៈ쿘˧훼뿿큐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611: Advanced Computer Architecture</dc:title>
  <dc:creator>Marc Olano</dc:creator>
  <cp:lastModifiedBy>Marc Olano</cp:lastModifiedBy>
  <cp:revision>62</cp:revision>
  <cp:lastPrinted>2003-09-04T21:28:06Z</cp:lastPrinted>
  <dcterms:created xsi:type="dcterms:W3CDTF">2010-11-22T20:56:13Z</dcterms:created>
  <dcterms:modified xsi:type="dcterms:W3CDTF">2012-11-19T16:37:16Z</dcterms:modified>
</cp:coreProperties>
</file>