
<file path=[Content_Types].xml><?xml version="1.0" encoding="utf-8"?>
<Types xmlns="http://schemas.openxmlformats.org/package/2006/content-types">
  <Default Extension="xml" ContentType="application/xml"/>
  <Default Extension="doc" ContentType="application/msword"/>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3.xml" ContentType="application/vnd.openxmlformats-officedocument.presentationml.notesSlide+xml"/>
  <Override PartName="/ppt/embeddings/oleObject6.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embeddings/oleObject7.bin" ContentType="application/vnd.openxmlformats-officedocument.oleObject"/>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8.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31"/>
  </p:notesMasterIdLst>
  <p:handoutMasterIdLst>
    <p:handoutMasterId r:id="rId32"/>
  </p:handoutMasterIdLst>
  <p:sldIdLst>
    <p:sldId id="256" r:id="rId2"/>
    <p:sldId id="362" r:id="rId3"/>
    <p:sldId id="363" r:id="rId4"/>
    <p:sldId id="364" r:id="rId5"/>
    <p:sldId id="365" r:id="rId6"/>
    <p:sldId id="367" r:id="rId7"/>
    <p:sldId id="369" r:id="rId8"/>
    <p:sldId id="370" r:id="rId9"/>
    <p:sldId id="371" r:id="rId10"/>
    <p:sldId id="372" r:id="rId11"/>
    <p:sldId id="373" r:id="rId12"/>
    <p:sldId id="374" r:id="rId13"/>
    <p:sldId id="375" r:id="rId14"/>
    <p:sldId id="376" r:id="rId15"/>
    <p:sldId id="377" r:id="rId16"/>
    <p:sldId id="378" r:id="rId17"/>
    <p:sldId id="379" r:id="rId18"/>
    <p:sldId id="380" r:id="rId19"/>
    <p:sldId id="381" r:id="rId20"/>
    <p:sldId id="382" r:id="rId21"/>
    <p:sldId id="383" r:id="rId22"/>
    <p:sldId id="384" r:id="rId23"/>
    <p:sldId id="391" r:id="rId24"/>
    <p:sldId id="385" r:id="rId25"/>
    <p:sldId id="386" r:id="rId26"/>
    <p:sldId id="387" r:id="rId27"/>
    <p:sldId id="388" r:id="rId28"/>
    <p:sldId id="389" r:id="rId29"/>
    <p:sldId id="390" r:id="rId3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D360"/>
    <a:srgbClr val="99CCFF"/>
    <a:srgbClr val="FFFF66"/>
    <a:srgbClr val="008080"/>
    <a:srgbClr val="000099"/>
    <a:srgbClr val="2E7F7F"/>
    <a:srgbClr val="800000"/>
    <a:srgbClr val="0033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29" autoAdjust="0"/>
  </p:normalViewPr>
  <p:slideViewPr>
    <p:cSldViewPr snapToObjects="1">
      <p:cViewPr varScale="1">
        <p:scale>
          <a:sx n="79" d="100"/>
          <a:sy n="79" d="100"/>
        </p:scale>
        <p:origin x="-1384" y="-112"/>
      </p:cViewPr>
      <p:guideLst>
        <p:guide orient="horz" pos="3408"/>
        <p:guide orient="horz" pos="3531"/>
        <p:guide orient="horz" pos="3292"/>
        <p:guide orient="horz" pos="364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58" d="100"/>
          <a:sy n="58" d="100"/>
        </p:scale>
        <p:origin x="-177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image" Target="../media/image1.emf"/><Relationship Id="rId2"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60419" name="Rectangle 3"/>
          <p:cNvSpPr>
            <a:spLocks noGrp="1" noChangeArrowheads="1"/>
          </p:cNvSpPr>
          <p:nvPr>
            <p:ph type="dt" sz="quarter"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60420" name="Rectangle 4"/>
          <p:cNvSpPr>
            <a:spLocks noGrp="1" noChangeArrowheads="1"/>
          </p:cNvSpPr>
          <p:nvPr>
            <p:ph type="ftr" sz="quarter" idx="2"/>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60421" name="Rectangle 5"/>
          <p:cNvSpPr>
            <a:spLocks noGrp="1" noChangeArrowheads="1"/>
          </p:cNvSpPr>
          <p:nvPr>
            <p:ph type="sldNum" sz="quarter" idx="3"/>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37B55FCC-4377-4143-ADDA-B5212EBC10AD}" type="slidenum">
              <a:rPr lang="en-US"/>
              <a:pPr>
                <a:defRPr/>
              </a:pPr>
              <a:t>‹#›</a:t>
            </a:fld>
            <a:endParaRPr lang="en-US"/>
          </a:p>
        </p:txBody>
      </p:sp>
    </p:spTree>
    <p:extLst>
      <p:ext uri="{BB962C8B-B14F-4D97-AF65-F5344CB8AC3E}">
        <p14:creationId xmlns:p14="http://schemas.microsoft.com/office/powerpoint/2010/main" val="2285955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a:latin typeface="Times New Roman" charset="0"/>
              </a:defRPr>
            </a:lvl1pPr>
          </a:lstStyle>
          <a:p>
            <a:pPr>
              <a:defRPr/>
            </a:pPr>
            <a:endParaRPr lang="en-US"/>
          </a:p>
        </p:txBody>
      </p:sp>
      <p:sp>
        <p:nvSpPr>
          <p:cNvPr id="5123" name="Rectangle 3"/>
          <p:cNvSpPr>
            <a:spLocks noGrp="1" noChangeArrowheads="1"/>
          </p:cNvSpPr>
          <p:nvPr>
            <p:ph type="dt" idx="1"/>
          </p:nvPr>
        </p:nvSpPr>
        <p:spPr bwMode="auto">
          <a:xfrm>
            <a:off x="3973513" y="0"/>
            <a:ext cx="3036887" cy="4635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4838"/>
            <a:ext cx="5140325" cy="4184650"/>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832850"/>
            <a:ext cx="3036888"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a:latin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a:latin typeface="Times New Roman" charset="0"/>
              </a:defRPr>
            </a:lvl1pPr>
          </a:lstStyle>
          <a:p>
            <a:pPr>
              <a:defRPr/>
            </a:pPr>
            <a:fld id="{2C8E2C8E-B35B-BB4B-BD17-01FAA7EF7419}" type="slidenum">
              <a:rPr lang="en-US"/>
              <a:pPr>
                <a:defRPr/>
              </a:pPr>
              <a:t>‹#›</a:t>
            </a:fld>
            <a:endParaRPr lang="en-US"/>
          </a:p>
        </p:txBody>
      </p:sp>
    </p:spTree>
    <p:extLst>
      <p:ext uri="{BB962C8B-B14F-4D97-AF65-F5344CB8AC3E}">
        <p14:creationId xmlns:p14="http://schemas.microsoft.com/office/powerpoint/2010/main" val="31625148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F2A2E5B-3E75-D948-B20D-8ECF08EAEE22}"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689C4-799D-2A47-8FBE-C6B863C7159C}" type="slidenum">
              <a:rPr lang="en-US"/>
              <a:pPr/>
              <a:t>10</a:t>
            </a:fld>
            <a:endParaRPr lang="en-US"/>
          </a:p>
        </p:txBody>
      </p:sp>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0BD7C-587D-4040-AEE1-CBE1B8061752}" type="slidenum">
              <a:rPr lang="en-US"/>
              <a:pPr/>
              <a:t>11</a:t>
            </a:fld>
            <a:endParaRPr lang="en-US"/>
          </a:p>
        </p:txBody>
      </p:sp>
      <p:sp>
        <p:nvSpPr>
          <p:cNvPr id="1125378" name="Rectangle 2"/>
          <p:cNvSpPr>
            <a:spLocks noGrp="1" noChangeArrowheads="1"/>
          </p:cNvSpPr>
          <p:nvPr>
            <p:ph type="body" idx="1"/>
          </p:nvPr>
        </p:nvSpPr>
        <p:spPr bwMode="auto">
          <a:xfrm>
            <a:off x="527050" y="4414838"/>
            <a:ext cx="6042025" cy="4184650"/>
          </a:xfrm>
          <a:prstGeom prst="rect">
            <a:avLst/>
          </a:prstGeom>
          <a:noFill/>
          <a:ln w="12700">
            <a:miter lim="800000"/>
            <a:headEnd/>
            <a:tailEnd/>
          </a:ln>
        </p:spPr>
        <p:txBody>
          <a:bodyPr lIns="90488" tIns="44450" rIns="90488" bIns="44450">
            <a:prstTxWarp prst="textNoShape">
              <a:avLst/>
            </a:prstTxWarp>
          </a:bodyPr>
          <a:lstStyle/>
          <a:p>
            <a:r>
              <a:rPr lang="en-US"/>
              <a:t>Here are some examples of the disks you can buy.</a:t>
            </a:r>
          </a:p>
          <a:p>
            <a:r>
              <a:rPr lang="en-US"/>
              <a:t>Large diameter drives have more mega bytes to amortize the cost of electronics so the traditional wisdom was that they had the lowest cost per megabyte.</a:t>
            </a:r>
          </a:p>
          <a:p>
            <a:r>
              <a:rPr lang="en-US"/>
              <a:t>But this advantage is offset when the small drives are used by PC which has much much higher sales volume to drive down the cost.</a:t>
            </a:r>
          </a:p>
          <a:p>
            <a:r>
              <a:rPr lang="en-US"/>
              <a:t>Also, as you can see here, the small disk drives (right most column) also have the advantages in power (2 vs 2900) and volume (0.02 versus 97).</a:t>
            </a:r>
          </a:p>
          <a:p>
            <a:r>
              <a:rPr lang="en-US"/>
              <a:t>You probably don’t want one of these (2.9 Kilo Watt) in your house unless you live in Alaska and don’t have a heater in the winter.</a:t>
            </a:r>
          </a:p>
          <a:p>
            <a:r>
              <a:rPr lang="en-US"/>
              <a:t>The MTTF is the mean time to failure which is a common measure of reliability.</a:t>
            </a:r>
          </a:p>
          <a:p>
            <a:endParaRPr lang="en-US"/>
          </a:p>
          <a:p>
            <a:r>
              <a:rPr lang="en-US"/>
              <a:t>+2 = 42 min. (Y:22)</a:t>
            </a:r>
          </a:p>
        </p:txBody>
      </p:sp>
      <p:sp>
        <p:nvSpPr>
          <p:cNvPr id="1125379"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B5685-FEBC-BB45-B780-D9B2CFE362AA}" type="slidenum">
              <a:rPr lang="en-US"/>
              <a:pPr/>
              <a:t>12</a:t>
            </a:fld>
            <a:endParaRPr lang="en-US"/>
          </a:p>
        </p:txBody>
      </p:sp>
      <p:sp>
        <p:nvSpPr>
          <p:cNvPr id="1127426" name="Rectangle 2"/>
          <p:cNvSpPr>
            <a:spLocks noGrp="1" noChangeArrowheads="1"/>
          </p:cNvSpPr>
          <p:nvPr>
            <p:ph type="body" idx="1"/>
          </p:nvPr>
        </p:nvSpPr>
        <p:spPr bwMode="auto">
          <a:xfrm>
            <a:off x="527050" y="4414838"/>
            <a:ext cx="6042025" cy="4184650"/>
          </a:xfrm>
          <a:prstGeom prst="rect">
            <a:avLst/>
          </a:prstGeom>
          <a:noFill/>
          <a:ln w="12700">
            <a:miter lim="800000"/>
            <a:headEnd/>
            <a:tailEnd/>
          </a:ln>
        </p:spPr>
        <p:txBody>
          <a:bodyPr lIns="90488" tIns="44450" rIns="90488" bIns="44450">
            <a:prstTxWarp prst="textNoShape">
              <a:avLst/>
            </a:prstTxWarp>
          </a:bodyPr>
          <a:lstStyle/>
          <a:p>
            <a:r>
              <a:rPr lang="en-US"/>
              <a:t>This bring us to two terms that are often confused: reliability and availability.</a:t>
            </a:r>
          </a:p>
          <a:p>
            <a:r>
              <a:rPr lang="en-US"/>
              <a:t>Here is the proper distinction: reliability  asks the question is anything broken?</a:t>
            </a:r>
          </a:p>
          <a:p>
            <a:r>
              <a:rPr lang="en-US"/>
              <a:t>Availability, on the other hand, ask the question is the system still availability to the user?</a:t>
            </a:r>
          </a:p>
          <a:p>
            <a:r>
              <a:rPr lang="en-US"/>
              <a:t>Adding hardware can therefore improve availability.  For example, an airplane with two engines  is more “available” than an airplane with one engine.</a:t>
            </a:r>
          </a:p>
          <a:p>
            <a:r>
              <a:rPr lang="en-US"/>
              <a:t>Reliability, on the other hand, can only be improved by bettering environmental conditions, building more reliable components, or reduce the number of components in the system.</a:t>
            </a:r>
          </a:p>
          <a:p>
            <a:r>
              <a:rPr lang="en-US"/>
              <a:t>Notice that by adding hardware to improve availability, you may actually reduce reliability.</a:t>
            </a:r>
          </a:p>
          <a:p>
            <a:r>
              <a:rPr lang="en-US"/>
              <a:t>For example, an airplane with two engines is twice as likely to have an engine failure than an airplane with only one engine so its reliability is lower although its availability is higher.</a:t>
            </a:r>
          </a:p>
          <a:p>
            <a:endParaRPr lang="en-US"/>
          </a:p>
          <a:p>
            <a:r>
              <a:rPr lang="en-US"/>
              <a:t>+2 = 44 min. (Y:24)</a:t>
            </a:r>
          </a:p>
          <a:p>
            <a:endParaRPr lang="en-US"/>
          </a:p>
        </p:txBody>
      </p:sp>
      <p:sp>
        <p:nvSpPr>
          <p:cNvPr id="1127427"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EE4C4-81B3-2B41-9249-062EB4BA3040}" type="slidenum">
              <a:rPr lang="en-US"/>
              <a:pPr/>
              <a:t>13</a:t>
            </a:fld>
            <a:endParaRPr lang="en-US"/>
          </a:p>
        </p:txBody>
      </p:sp>
      <p:sp>
        <p:nvSpPr>
          <p:cNvPr id="1129474" name="Rectangle 2"/>
          <p:cNvSpPr>
            <a:spLocks noGrp="1" noChangeArrowheads="1"/>
          </p:cNvSpPr>
          <p:nvPr>
            <p:ph type="body" idx="1"/>
          </p:nvPr>
        </p:nvSpPr>
        <p:spPr bwMode="auto">
          <a:xfrm>
            <a:off x="527050" y="4414838"/>
            <a:ext cx="6094413" cy="4184650"/>
          </a:xfrm>
          <a:prstGeom prst="rect">
            <a:avLst/>
          </a:prstGeom>
          <a:noFill/>
          <a:ln w="12700">
            <a:miter lim="800000"/>
            <a:headEnd/>
            <a:tailEnd/>
          </a:ln>
        </p:spPr>
        <p:txBody>
          <a:bodyPr lIns="90488" tIns="44450" rIns="90488" bIns="44450">
            <a:prstTxWarp prst="textNoShape">
              <a:avLst/>
            </a:prstTxWarp>
          </a:bodyPr>
          <a:lstStyle/>
          <a:p>
            <a:r>
              <a:rPr lang="en-US"/>
              <a:t>The discussion of reliability and availability brings us to a new organization of disk storage where arrays of small and inexpensive disks are used to increase the potential throughput.</a:t>
            </a:r>
          </a:p>
          <a:p>
            <a:r>
              <a:rPr lang="en-US"/>
              <a:t>This is how it works: Data is spread over multiple disk so  multiple accesses can be made to several disks either via interleaving or done in parallel.</a:t>
            </a:r>
          </a:p>
          <a:p>
            <a:r>
              <a:rPr lang="en-US"/>
              <a:t>While disk arrays improve throughput, latency is not necessary improved.</a:t>
            </a:r>
          </a:p>
          <a:p>
            <a:r>
              <a:rPr lang="en-US"/>
              <a:t>Also with N disks in the disk array, its reliability is only 1 over N the reliability of a single disk.</a:t>
            </a:r>
          </a:p>
          <a:p>
            <a:r>
              <a:rPr lang="en-US"/>
              <a:t>But availability can be improved by adding redundant disks so lost information can be reconstructed from redundant information.</a:t>
            </a:r>
          </a:p>
          <a:p>
            <a:r>
              <a:rPr lang="en-US"/>
              <a:t>Since mean time to repair is measured in hours and MTTF is measured in years, redundancy can make the availability of disk arrays much higher than that of a single disk.</a:t>
            </a:r>
          </a:p>
          <a:p>
            <a:endParaRPr lang="en-US"/>
          </a:p>
          <a:p>
            <a:r>
              <a:rPr lang="en-US"/>
              <a:t>+2 = 46 min. (Y:26)</a:t>
            </a:r>
          </a:p>
        </p:txBody>
      </p:sp>
      <p:sp>
        <p:nvSpPr>
          <p:cNvPr id="1129475"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9CBF7-3F34-7D49-A0EA-CCC0370F87A2}" type="slidenum">
              <a:rPr lang="en-US"/>
              <a:pPr/>
              <a:t>14</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34FD51-BE79-BE4F-9947-FD13DD4652A7}" type="slidenum">
              <a:rPr lang="en-US"/>
              <a:pPr/>
              <a:t>15</a:t>
            </a:fld>
            <a:endParaRPr lang="en-US"/>
          </a:p>
        </p:txBody>
      </p:sp>
      <p:sp>
        <p:nvSpPr>
          <p:cNvPr id="1167362" name="Rectangle 2"/>
          <p:cNvSpPr>
            <a:spLocks noGrp="1" noRot="1" noChangeAspect="1" noChangeArrowheads="1" noTextEdit="1"/>
          </p:cNvSpPr>
          <p:nvPr>
            <p:ph type="sldImg"/>
          </p:nvPr>
        </p:nvSpPr>
        <p:spPr>
          <a:ln/>
        </p:spPr>
      </p:sp>
      <p:sp>
        <p:nvSpPr>
          <p:cNvPr id="116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DE9D47-D74E-9740-B9F1-BE1321E78041}" type="slidenum">
              <a:rPr lang="en-US"/>
              <a:pPr/>
              <a:t>16</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59C589-2A1F-7E4F-B98F-F02B4A80A51D}" type="slidenum">
              <a:rPr lang="en-US"/>
              <a:pPr/>
              <a:t>17</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D94EB4-0005-DB43-8E3A-17F82DA343B6}" type="slidenum">
              <a:rPr lang="en-US"/>
              <a:pPr/>
              <a:t>18</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F8EAB6-C638-814F-A2CC-730618168AE7}" type="slidenum">
              <a:rPr lang="en-US"/>
              <a:pPr/>
              <a:t>19</a:t>
            </a:fld>
            <a:endParaRPr lang="en-US"/>
          </a:p>
        </p:txBody>
      </p:sp>
      <p:sp>
        <p:nvSpPr>
          <p:cNvPr id="1171458" name="Rectangle 2"/>
          <p:cNvSpPr>
            <a:spLocks noGrp="1" noRot="1" noChangeAspect="1" noChangeArrowheads="1" noTextEdit="1"/>
          </p:cNvSpPr>
          <p:nvPr>
            <p:ph type="sldImg"/>
          </p:nvPr>
        </p:nvSpPr>
        <p:spPr>
          <a:ln/>
        </p:spPr>
      </p:sp>
      <p:sp>
        <p:nvSpPr>
          <p:cNvPr id="117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0390E9-9276-044E-B3C6-DFDEF0E656FE}" type="slidenum">
              <a:rPr lang="en-US"/>
              <a:pPr/>
              <a:t>2</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03826-6891-3641-BD15-026BCD637355}" type="slidenum">
              <a:rPr lang="en-US"/>
              <a:pPr/>
              <a:t>20</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7D564-CA3A-D24B-B01B-608A87C986CC}" type="slidenum">
              <a:rPr lang="en-US"/>
              <a:pPr/>
              <a:t>21</a:t>
            </a:fld>
            <a:endParaRPr lang="en-US"/>
          </a:p>
        </p:txBody>
      </p:sp>
      <p:sp>
        <p:nvSpPr>
          <p:cNvPr id="1173506" name="Rectangle 2"/>
          <p:cNvSpPr>
            <a:spLocks noGrp="1" noRot="1" noChangeAspect="1" noChangeArrowheads="1" noTextEdit="1"/>
          </p:cNvSpPr>
          <p:nvPr>
            <p:ph type="sldImg"/>
          </p:nvPr>
        </p:nvSpPr>
        <p:spPr>
          <a:ln/>
        </p:spPr>
      </p:sp>
      <p:sp>
        <p:nvSpPr>
          <p:cNvPr id="117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77CF56-E608-814C-88AB-C0EA24051DE3}" type="slidenum">
              <a:rPr lang="en-US"/>
              <a:pPr/>
              <a:t>22</a:t>
            </a:fld>
            <a:endParaRPr lang="en-US"/>
          </a:p>
        </p:txBody>
      </p:sp>
      <p:sp>
        <p:nvSpPr>
          <p:cNvPr id="1174530" name="Rectangle 2"/>
          <p:cNvSpPr>
            <a:spLocks noGrp="1" noRot="1" noChangeAspect="1" noChangeArrowheads="1" noTextEdit="1"/>
          </p:cNvSpPr>
          <p:nvPr>
            <p:ph type="sldImg"/>
          </p:nvPr>
        </p:nvSpPr>
        <p:spPr>
          <a:ln/>
        </p:spPr>
      </p:sp>
      <p:sp>
        <p:nvSpPr>
          <p:cNvPr id="117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00D75-BB1A-5E41-A577-F3D300652516}" type="slidenum">
              <a:rPr lang="en-US"/>
              <a:pPr/>
              <a:t>23</a:t>
            </a:fld>
            <a:endParaRPr lang="en-US"/>
          </a:p>
        </p:txBody>
      </p:sp>
      <p:sp>
        <p:nvSpPr>
          <p:cNvPr id="1162242" name="Rectangle 2"/>
          <p:cNvSpPr>
            <a:spLocks noGrp="1" noRot="1" noChangeAspect="1" noChangeArrowheads="1" noTextEdit="1"/>
          </p:cNvSpPr>
          <p:nvPr>
            <p:ph type="sldImg"/>
          </p:nvPr>
        </p:nvSpPr>
        <p:spPr>
          <a:ln/>
        </p:spPr>
      </p:sp>
      <p:sp>
        <p:nvSpPr>
          <p:cNvPr id="116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599A35-C763-1A4D-B09E-B87672F0031E}" type="slidenum">
              <a:rPr lang="en-US"/>
              <a:pPr/>
              <a:t>24</a:t>
            </a:fld>
            <a:endParaRPr lang="en-US"/>
          </a:p>
        </p:txBody>
      </p:sp>
      <p:sp>
        <p:nvSpPr>
          <p:cNvPr id="1145858" name="Rectangle 2"/>
          <p:cNvSpPr>
            <a:spLocks noGrp="1" noChangeArrowheads="1"/>
          </p:cNvSpPr>
          <p:nvPr>
            <p:ph type="body" idx="1"/>
          </p:nvPr>
        </p:nvSpPr>
        <p:spPr bwMode="auto">
          <a:xfrm>
            <a:off x="527050" y="4414838"/>
            <a:ext cx="6042025" cy="4184650"/>
          </a:xfrm>
          <a:prstGeom prst="rect">
            <a:avLst/>
          </a:prstGeom>
          <a:noFill/>
          <a:ln w="12700">
            <a:miter lim="800000"/>
            <a:headEnd/>
            <a:tailEnd/>
          </a:ln>
        </p:spPr>
        <p:txBody>
          <a:bodyPr lIns="90488" tIns="44450" rIns="90488" bIns="44450">
            <a:prstTxWarp prst="textNoShape">
              <a:avLst/>
            </a:prstTxWarp>
          </a:bodyPr>
          <a:lstStyle/>
          <a:p>
            <a:r>
              <a:rPr lang="en-US" dirty="0"/>
              <a:t>In Polling, the I/O device put information in a status register and the OS periodically check it (the busy loop) to see if the data is ready or if an error condition has occurred.</a:t>
            </a:r>
          </a:p>
          <a:p>
            <a:r>
              <a:rPr lang="en-US" dirty="0"/>
              <a:t>If the data is ready, fine: read the data and move on.  If not, we stay in this loop and try again at a later time.</a:t>
            </a:r>
          </a:p>
          <a:p>
            <a:r>
              <a:rPr lang="en-US" dirty="0"/>
              <a:t>The advantage of this approach is simple: the processor is totally in control and does all the work but the processor in total control is also the problem.</a:t>
            </a:r>
          </a:p>
          <a:p>
            <a:r>
              <a:rPr lang="en-US" dirty="0"/>
              <a:t>Needless to say, polling overhead can consume a lot of CPU time if the device is very fast.</a:t>
            </a:r>
          </a:p>
          <a:p>
            <a:r>
              <a:rPr lang="en-US" dirty="0"/>
              <a:t>For this reason (Disadvantage), most I/O devices notify the processor via I/O interrupt.</a:t>
            </a:r>
          </a:p>
          <a:p>
            <a:endParaRPr lang="en-US" dirty="0"/>
          </a:p>
          <a:p>
            <a:r>
              <a:rPr lang="en-US" dirty="0"/>
              <a:t>+2 = 60 min. (Y:40)</a:t>
            </a:r>
          </a:p>
        </p:txBody>
      </p:sp>
      <p:sp>
        <p:nvSpPr>
          <p:cNvPr id="1145859"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2C3C0-15E6-B14E-8FEF-A5B2D41881F6}" type="slidenum">
              <a:rPr lang="en-US"/>
              <a:pPr/>
              <a:t>25</a:t>
            </a:fld>
            <a:endParaRPr lang="en-US"/>
          </a:p>
        </p:txBody>
      </p:sp>
      <p:sp>
        <p:nvSpPr>
          <p:cNvPr id="1147906" name="Rectangle 2"/>
          <p:cNvSpPr>
            <a:spLocks noGrp="1" noChangeArrowheads="1"/>
          </p:cNvSpPr>
          <p:nvPr>
            <p:ph type="body" idx="1"/>
          </p:nvPr>
        </p:nvSpPr>
        <p:spPr bwMode="auto">
          <a:xfrm>
            <a:off x="527050" y="4414838"/>
            <a:ext cx="6042025" cy="4184650"/>
          </a:xfrm>
          <a:prstGeom prst="rect">
            <a:avLst/>
          </a:prstGeom>
          <a:noFill/>
          <a:ln w="12700">
            <a:miter lim="800000"/>
            <a:headEnd/>
            <a:tailEnd/>
          </a:ln>
        </p:spPr>
        <p:txBody>
          <a:bodyPr lIns="90488" tIns="44450" rIns="90488" bIns="44450">
            <a:prstTxWarp prst="textNoShape">
              <a:avLst/>
            </a:prstTxWarp>
          </a:bodyPr>
          <a:lstStyle/>
          <a:p>
            <a:r>
              <a:rPr lang="en-US"/>
              <a:t>That is, whenever an I/O device needs attention from the processor, it interrupts the processor from what it is currently doing.</a:t>
            </a:r>
          </a:p>
          <a:p>
            <a:r>
              <a:rPr lang="en-US"/>
              <a:t>This is how an I/O interrupt looks in the overall scheme of things.  The processor is  minding its business when one of the I/O device wants its attention and causes an I/O interrupt.</a:t>
            </a:r>
          </a:p>
          <a:p>
            <a:r>
              <a:rPr lang="en-US"/>
              <a:t>The processor then save the current PC, branch to the address where the interrupt service routine resides, and start executing the interrupt service routine.</a:t>
            </a:r>
          </a:p>
          <a:p>
            <a:r>
              <a:rPr lang="en-US"/>
              <a:t>When it finishes executing the interrupt service routine, it branches back to the point of the original program where we stop and continue.</a:t>
            </a:r>
          </a:p>
          <a:p>
            <a:r>
              <a:rPr lang="en-US"/>
              <a:t>The advantage of this approach is efficiency.  The user program’s progress is halted only during actual transfer.</a:t>
            </a:r>
          </a:p>
          <a:p>
            <a:r>
              <a:rPr lang="en-US"/>
              <a:t>The disadvantage is that it require special hardware in the I/O device to generate the interrupt.  And on the processor side, we need special hardware to detect the interrupt and then to save the proper states so we can resume after the interrupt.</a:t>
            </a:r>
          </a:p>
          <a:p>
            <a:endParaRPr lang="en-US"/>
          </a:p>
          <a:p>
            <a:r>
              <a:rPr lang="en-US"/>
              <a:t>+2 = 62 min. (Y:42)</a:t>
            </a:r>
          </a:p>
        </p:txBody>
      </p:sp>
      <p:sp>
        <p:nvSpPr>
          <p:cNvPr id="1147907"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7879B1-B4A5-FD49-9525-1413CA2BA6EE}" type="slidenum">
              <a:rPr lang="en-US"/>
              <a:pPr/>
              <a:t>26</a:t>
            </a:fld>
            <a:endParaRPr lang="en-US"/>
          </a:p>
        </p:txBody>
      </p:sp>
      <p:sp>
        <p:nvSpPr>
          <p:cNvPr id="1149954" name="Rectangle 2"/>
          <p:cNvSpPr>
            <a:spLocks noGrp="1" noChangeArrowheads="1"/>
          </p:cNvSpPr>
          <p:nvPr>
            <p:ph type="body" idx="1"/>
          </p:nvPr>
        </p:nvSpPr>
        <p:spPr bwMode="auto">
          <a:xfrm>
            <a:off x="527050" y="4414838"/>
            <a:ext cx="6042025" cy="4184650"/>
          </a:xfrm>
          <a:prstGeom prst="rect">
            <a:avLst/>
          </a:prstGeom>
          <a:noFill/>
          <a:ln w="12700">
            <a:miter lim="800000"/>
            <a:headEnd/>
            <a:tailEnd/>
          </a:ln>
        </p:spPr>
        <p:txBody>
          <a:bodyPr lIns="90488" tIns="44450" rIns="90488" bIns="44450">
            <a:prstTxWarp prst="textNoShape">
              <a:avLst/>
            </a:prstTxWarp>
          </a:bodyPr>
          <a:lstStyle/>
          <a:p>
            <a:r>
              <a:rPr lang="en-US"/>
              <a:t>How does an I/O interrupt different from the exception you already learned?</a:t>
            </a:r>
          </a:p>
          <a:p>
            <a:r>
              <a:rPr lang="en-US"/>
              <a:t>Well, an I/O interrupt is asynchronous with respect to the instruction execution while exception such as overflow or page fault are always associated with a certain instruction.</a:t>
            </a:r>
          </a:p>
          <a:p>
            <a:r>
              <a:rPr lang="en-US"/>
              <a:t>Also for exception, the only information needs to be conveyed is the fact that an exceptional condition has occurred but for interrupt, there is more information to be conveyed.</a:t>
            </a:r>
          </a:p>
          <a:p>
            <a:r>
              <a:rPr lang="en-US"/>
              <a:t>Let me  elaborate on each of these two points.</a:t>
            </a:r>
          </a:p>
          <a:p>
            <a:r>
              <a:rPr lang="en-US"/>
              <a:t>Unlike exception, which is always associated with an instruction,  interrupt is not associated with any instruction. The user program is just doing its things when an I/O interrupt occurs.</a:t>
            </a:r>
          </a:p>
          <a:p>
            <a:r>
              <a:rPr lang="en-US"/>
              <a:t>So I/O interrupt does not prevent any instruction from completing so you can pick your own convenient point to take the interrupt.</a:t>
            </a:r>
          </a:p>
          <a:p>
            <a:r>
              <a:rPr lang="en-US"/>
              <a:t>As far as conveying more information is concerned, the interrupt detection hardware must somehow let the OS know who is causing the interrupt.</a:t>
            </a:r>
          </a:p>
          <a:p>
            <a:r>
              <a:rPr lang="en-US"/>
              <a:t>Furthermore, interrupt requests needs to be prioritized.  The hardware that can do all these looks like this.</a:t>
            </a:r>
          </a:p>
          <a:p>
            <a:endParaRPr lang="en-US"/>
          </a:p>
          <a:p>
            <a:r>
              <a:rPr lang="en-US"/>
              <a:t>+2 = 64 min. (Y:44)</a:t>
            </a:r>
          </a:p>
        </p:txBody>
      </p:sp>
      <p:sp>
        <p:nvSpPr>
          <p:cNvPr id="1149955"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DF8F17-F230-584B-AE0C-A1B322BE1AF4}" type="slidenum">
              <a:rPr lang="en-US"/>
              <a:pPr/>
              <a:t>27</a:t>
            </a:fld>
            <a:endParaRPr lang="en-US"/>
          </a:p>
        </p:txBody>
      </p:sp>
      <p:sp>
        <p:nvSpPr>
          <p:cNvPr id="1152002" name="Rectangle 2"/>
          <p:cNvSpPr>
            <a:spLocks noGrp="1" noChangeArrowheads="1"/>
          </p:cNvSpPr>
          <p:nvPr>
            <p:ph type="body" idx="1"/>
          </p:nvPr>
        </p:nvSpPr>
        <p:spPr bwMode="auto">
          <a:xfrm>
            <a:off x="527050" y="4414838"/>
            <a:ext cx="6042025" cy="4184650"/>
          </a:xfrm>
          <a:prstGeom prst="rect">
            <a:avLst/>
          </a:prstGeom>
          <a:noFill/>
          <a:ln w="12700">
            <a:miter lim="800000"/>
            <a:headEnd/>
            <a:tailEnd/>
          </a:ln>
        </p:spPr>
        <p:txBody>
          <a:bodyPr lIns="90488" tIns="44450" rIns="90488" bIns="44450">
            <a:prstTxWarp prst="textNoShape">
              <a:avLst/>
            </a:prstTxWarp>
          </a:bodyPr>
          <a:lstStyle/>
          <a:p>
            <a:r>
              <a:rPr lang="en-US"/>
              <a:t>Finally, lets see how we can delegate some of the I/O responsibilities from the CPU.</a:t>
            </a:r>
          </a:p>
          <a:p>
            <a:r>
              <a:rPr lang="en-US"/>
              <a:t>The first option is Direct Memory Access which take advantage of the fact that I/O events often involve block transfer: you are not going to access the disk 1 byte at a time.</a:t>
            </a:r>
          </a:p>
          <a:p>
            <a:r>
              <a:rPr lang="en-US"/>
              <a:t>The DMA controller is external to the processor and can acts as a bus master to transfer blocks of data to or from memory and the I/O device without CPU intervention.</a:t>
            </a:r>
          </a:p>
          <a:p>
            <a:r>
              <a:rPr lang="en-US"/>
              <a:t>This is how it works.  The CPU sends the starting address, the direction and length of the transfer to the DMA controller and issues a start command.</a:t>
            </a:r>
          </a:p>
          <a:p>
            <a:r>
              <a:rPr lang="en-US"/>
              <a:t>The DMA controller then take over from there and provides handshake signals required (point to the last text block) to complete the entire block transfer.</a:t>
            </a:r>
          </a:p>
          <a:p>
            <a:r>
              <a:rPr lang="en-US"/>
              <a:t>So the DMA controller are pretty intelligent.  If you add more intelligent to the DMA controller, you will end up with a IO processor or IOP for short.</a:t>
            </a:r>
          </a:p>
          <a:p>
            <a:endParaRPr lang="en-US"/>
          </a:p>
          <a:p>
            <a:r>
              <a:rPr lang="en-US"/>
              <a:t>+2 = 72 min. (Y:52)</a:t>
            </a:r>
          </a:p>
        </p:txBody>
      </p:sp>
      <p:sp>
        <p:nvSpPr>
          <p:cNvPr id="1152003"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A6F78-7107-8247-8E72-83E5B6AB0A68}" type="slidenum">
              <a:rPr lang="en-US"/>
              <a:pPr/>
              <a:t>28</a:t>
            </a:fld>
            <a:endParaRPr lang="en-US"/>
          </a:p>
        </p:txBody>
      </p:sp>
      <p:sp>
        <p:nvSpPr>
          <p:cNvPr id="1176578" name="Rectangle 2"/>
          <p:cNvSpPr>
            <a:spLocks noGrp="1" noRot="1" noChangeAspect="1" noChangeArrowheads="1" noTextEdit="1"/>
          </p:cNvSpPr>
          <p:nvPr>
            <p:ph type="sldImg"/>
          </p:nvPr>
        </p:nvSpPr>
        <p:spPr>
          <a:ln/>
        </p:spPr>
      </p:sp>
      <p:sp>
        <p:nvSpPr>
          <p:cNvPr id="117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019F02-2130-814D-9E84-FA248B6F21C1}" type="slidenum">
              <a:rPr lang="en-US"/>
              <a:pPr/>
              <a:t>29</a:t>
            </a:fld>
            <a:endParaRPr lang="en-US"/>
          </a:p>
        </p:txBody>
      </p:sp>
      <p:sp>
        <p:nvSpPr>
          <p:cNvPr id="1155074" name="Rectangle 2"/>
          <p:cNvSpPr>
            <a:spLocks noGrp="1" noChangeArrowheads="1"/>
          </p:cNvSpPr>
          <p:nvPr>
            <p:ph type="body" idx="1"/>
          </p:nvPr>
        </p:nvSpPr>
        <p:spPr bwMode="auto">
          <a:xfrm>
            <a:off x="527050" y="4494213"/>
            <a:ext cx="6172200" cy="4105275"/>
          </a:xfrm>
          <a:prstGeom prst="rect">
            <a:avLst/>
          </a:prstGeom>
          <a:noFill/>
          <a:ln w="12700">
            <a:miter lim="800000"/>
            <a:headEnd/>
            <a:tailEnd/>
          </a:ln>
        </p:spPr>
        <p:txBody>
          <a:bodyPr lIns="90488" tIns="44450" rIns="90488" bIns="44450">
            <a:prstTxWarp prst="textNoShape">
              <a:avLst/>
            </a:prstTxWarp>
          </a:bodyPr>
          <a:lstStyle/>
          <a:p>
            <a:r>
              <a:rPr lang="en-US"/>
              <a:t>The IOP is so smart that the CPU only needs to issue a simple instruction (Op, Device, Address) that tells them what is the target device and where to find more commands (Addr).</a:t>
            </a:r>
          </a:p>
          <a:p>
            <a:r>
              <a:rPr lang="en-US"/>
              <a:t>The IOP will then fetch commands such as this (OP, Addr, Cnt, Other) from memory and do all the necessary data transfer between the I/O device and the memory system.</a:t>
            </a:r>
          </a:p>
          <a:p>
            <a:r>
              <a:rPr lang="en-US"/>
              <a:t>The IOP will do the transfer at the background and it will not affect the CPU because it will access the memory only when the CPU is not using it: this is called stealing  memory cycles.</a:t>
            </a:r>
          </a:p>
          <a:p>
            <a:r>
              <a:rPr lang="en-US"/>
              <a:t>Only when the IOP finishes its operation will it interrupts the CPU.</a:t>
            </a:r>
          </a:p>
          <a:p>
            <a:endParaRPr lang="en-US"/>
          </a:p>
          <a:p>
            <a:r>
              <a:rPr lang="en-US"/>
              <a:t>+2 = 74 min. (Y:54)</a:t>
            </a:r>
          </a:p>
        </p:txBody>
      </p:sp>
      <p:sp>
        <p:nvSpPr>
          <p:cNvPr id="1155075"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548E7-8A5E-3D44-9F67-72B7E2A0CA6C}" type="slidenum">
              <a:rPr lang="en-US"/>
              <a:pPr/>
              <a:t>3</a:t>
            </a:fld>
            <a:endParaRPr lang="en-US"/>
          </a:p>
        </p:txBody>
      </p:sp>
      <p:sp>
        <p:nvSpPr>
          <p:cNvPr id="1161218" name="Rectangle 2"/>
          <p:cNvSpPr>
            <a:spLocks noGrp="1" noRot="1" noChangeAspect="1" noChangeArrowheads="1" noTextEdit="1"/>
          </p:cNvSpPr>
          <p:nvPr>
            <p:ph type="sldImg"/>
          </p:nvPr>
        </p:nvSpPr>
        <p:spPr>
          <a:ln/>
        </p:spPr>
      </p:sp>
      <p:sp>
        <p:nvSpPr>
          <p:cNvPr id="116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A00D75-BB1A-5E41-A577-F3D300652516}" type="slidenum">
              <a:rPr lang="en-US"/>
              <a:pPr/>
              <a:t>4</a:t>
            </a:fld>
            <a:endParaRPr lang="en-US"/>
          </a:p>
        </p:txBody>
      </p:sp>
      <p:sp>
        <p:nvSpPr>
          <p:cNvPr id="1162242" name="Rectangle 2"/>
          <p:cNvSpPr>
            <a:spLocks noGrp="1" noRot="1" noChangeAspect="1" noChangeArrowheads="1" noTextEdit="1"/>
          </p:cNvSpPr>
          <p:nvPr>
            <p:ph type="sldImg"/>
          </p:nvPr>
        </p:nvSpPr>
        <p:spPr>
          <a:ln/>
        </p:spPr>
      </p:sp>
      <p:sp>
        <p:nvSpPr>
          <p:cNvPr id="116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DF2213-88DD-4C44-B9F1-A51667A96B84}" type="slidenum">
              <a:rPr lang="en-US"/>
              <a:pPr/>
              <a:t>5</a:t>
            </a:fld>
            <a:endParaRPr lang="en-US"/>
          </a:p>
        </p:txBody>
      </p:sp>
      <p:sp>
        <p:nvSpPr>
          <p:cNvPr id="1112066" name="Rectangle 2"/>
          <p:cNvSpPr>
            <a:spLocks noGrp="1" noChangeArrowheads="1"/>
          </p:cNvSpPr>
          <p:nvPr>
            <p:ph type="body" idx="1"/>
          </p:nvPr>
        </p:nvSpPr>
        <p:spPr bwMode="auto">
          <a:xfrm>
            <a:off x="527050" y="4414838"/>
            <a:ext cx="6042025" cy="4184650"/>
          </a:xfrm>
          <a:prstGeom prst="rect">
            <a:avLst/>
          </a:prstGeom>
          <a:noFill/>
          <a:ln w="12700">
            <a:miter lim="800000"/>
            <a:headEnd/>
            <a:tailEnd/>
          </a:ln>
        </p:spPr>
        <p:txBody>
          <a:bodyPr lIns="90488" tIns="44450" rIns="90488" bIns="44450">
            <a:prstTxWarp prst="textNoShape">
              <a:avLst/>
            </a:prstTxWarp>
          </a:bodyPr>
          <a:lstStyle/>
          <a:p>
            <a:r>
              <a:rPr lang="en-US"/>
              <a:t>Here are some examples of the various I/O devices you are probably familiar with.</a:t>
            </a:r>
          </a:p>
          <a:p>
            <a:r>
              <a:rPr lang="en-US"/>
              <a:t>Notice that most I/O devices that has human as their partner usually has relatively low peak data rates because human in general are slow relatively to the computer system.</a:t>
            </a:r>
          </a:p>
          <a:p>
            <a:r>
              <a:rPr lang="en-US"/>
              <a:t>The exceptions are the laser printer and the graphic displays.</a:t>
            </a:r>
          </a:p>
          <a:p>
            <a:r>
              <a:rPr lang="en-US"/>
              <a:t>Laser printer requires a high data rate because it takes a lot of bits to describe high resolution image you like to print by the laser writer.</a:t>
            </a:r>
          </a:p>
          <a:p>
            <a:r>
              <a:rPr lang="en-US"/>
              <a:t>The graphic display requires a high data rate because as I will show you later in today’s lecture, all the color objects we see in the real world and taken for granted is very hard to replicate  on a graphic display.</a:t>
            </a:r>
          </a:p>
          <a:p>
            <a:r>
              <a:rPr lang="en-US"/>
              <a:t>Let’s take a closer look at one of the most popular storage device, magnetic disks.</a:t>
            </a:r>
          </a:p>
          <a:p>
            <a:endParaRPr lang="en-US"/>
          </a:p>
          <a:p>
            <a:r>
              <a:rPr lang="en-US"/>
              <a:t>+2 = 28 min. (Y:08)</a:t>
            </a:r>
          </a:p>
        </p:txBody>
      </p:sp>
      <p:sp>
        <p:nvSpPr>
          <p:cNvPr id="1112067"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008E3D-ADD4-9A45-9DBA-84AF610145E4}" type="slidenum">
              <a:rPr lang="en-US"/>
              <a:pPr/>
              <a:t>6</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2F380-1E3D-CA48-8123-4B1303D8D176}" type="slidenum">
              <a:rPr lang="en-US"/>
              <a:pPr/>
              <a:t>7</a:t>
            </a:fld>
            <a:endParaRPr lang="en-US"/>
          </a:p>
        </p:txBody>
      </p:sp>
      <p:sp>
        <p:nvSpPr>
          <p:cNvPr id="1118210" name="Rectangle 2"/>
          <p:cNvSpPr>
            <a:spLocks noGrp="1" noChangeArrowheads="1"/>
          </p:cNvSpPr>
          <p:nvPr>
            <p:ph type="body" idx="1"/>
          </p:nvPr>
        </p:nvSpPr>
        <p:spPr bwMode="auto">
          <a:xfrm>
            <a:off x="527050" y="4414838"/>
            <a:ext cx="6042025" cy="4184650"/>
          </a:xfrm>
          <a:prstGeom prst="rect">
            <a:avLst/>
          </a:prstGeom>
          <a:noFill/>
          <a:ln w="12700">
            <a:miter lim="800000"/>
            <a:headEnd/>
            <a:tailEnd/>
          </a:ln>
        </p:spPr>
        <p:txBody>
          <a:bodyPr lIns="90488" tIns="44450" rIns="90488" bIns="44450">
            <a:prstTxWarp prst="textNoShape">
              <a:avLst/>
            </a:prstTxWarp>
          </a:bodyPr>
          <a:lstStyle/>
          <a:p>
            <a:r>
              <a:rPr lang="en-US"/>
              <a:t>Here is a primitive picture showing you how a disk drive can have multiple platters.</a:t>
            </a:r>
          </a:p>
          <a:p>
            <a:r>
              <a:rPr lang="en-US"/>
              <a:t>Each surface on the platter are divided into tracks and each track is further divided into sectors.  A sector is the smallest unit that can be read or written.</a:t>
            </a:r>
          </a:p>
          <a:p>
            <a:r>
              <a:rPr lang="en-US"/>
              <a:t>By simple geometry you know the outer track have more area and you would thing the outer tack will have more sectors.</a:t>
            </a:r>
          </a:p>
          <a:p>
            <a:r>
              <a:rPr lang="en-US"/>
              <a:t>This, however, is not the case in traditional disk design where all tracks have the same number of sectors. Well, you will say, this is dumb but dumb  is the reason they do it .</a:t>
            </a:r>
          </a:p>
          <a:p>
            <a:r>
              <a:rPr lang="en-US"/>
              <a:t>By keeping the number of sectors the same, the disk controller hardware and software can be dumb and does not have to know which track has how many sectors.</a:t>
            </a:r>
          </a:p>
          <a:p>
            <a:r>
              <a:rPr lang="en-US"/>
              <a:t>With more intelligent disk controller hardware and software, it is getting more popular to record more sectors on the outer tracks.  This is referred to as constant bit density.</a:t>
            </a:r>
          </a:p>
          <a:p>
            <a:endParaRPr lang="en-US"/>
          </a:p>
          <a:p>
            <a:r>
              <a:rPr lang="en-US"/>
              <a:t>+2 = 32 min. (Y:12)</a:t>
            </a:r>
          </a:p>
        </p:txBody>
      </p:sp>
      <p:sp>
        <p:nvSpPr>
          <p:cNvPr id="1118211"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F2CD1-B683-5744-A8AA-F1EF3BBBAF2C}" type="slidenum">
              <a:rPr lang="en-US"/>
              <a:pPr/>
              <a:t>8</a:t>
            </a:fld>
            <a:endParaRPr lang="en-US"/>
          </a:p>
        </p:txBody>
      </p:sp>
      <p:sp>
        <p:nvSpPr>
          <p:cNvPr id="1120258" name="Rectangle 2"/>
          <p:cNvSpPr>
            <a:spLocks noGrp="1" noChangeArrowheads="1"/>
          </p:cNvSpPr>
          <p:nvPr>
            <p:ph type="body" idx="1"/>
          </p:nvPr>
        </p:nvSpPr>
        <p:spPr bwMode="auto">
          <a:xfrm>
            <a:off x="527050" y="4414838"/>
            <a:ext cx="6042025" cy="4184650"/>
          </a:xfrm>
          <a:prstGeom prst="rect">
            <a:avLst/>
          </a:prstGeom>
          <a:noFill/>
          <a:ln w="12700">
            <a:miter lim="800000"/>
            <a:headEnd/>
            <a:tailEnd/>
          </a:ln>
        </p:spPr>
        <p:txBody>
          <a:bodyPr lIns="90488" tIns="44450" rIns="90488" bIns="44450">
            <a:prstTxWarp prst="textNoShape">
              <a:avLst/>
            </a:prstTxWarp>
          </a:bodyPr>
          <a:lstStyle/>
          <a:p>
            <a:r>
              <a:rPr lang="en-US"/>
              <a:t>To read write information into a sector, a movable arm containing a read/write head is located over each surface.</a:t>
            </a:r>
          </a:p>
          <a:p>
            <a:r>
              <a:rPr lang="en-US"/>
              <a:t>The term cylinder is used to refer to all the tracks under the read/write head at a given point on all surfaces.</a:t>
            </a:r>
          </a:p>
          <a:p>
            <a:r>
              <a:rPr lang="en-US"/>
              <a:t>To access data, the operating system must direct the disk through a 3-stage process.</a:t>
            </a:r>
          </a:p>
          <a:p>
            <a:r>
              <a:rPr lang="en-US"/>
              <a:t>(a) The first step is to position the arm over the proper track.  This is the seek operation and</a:t>
            </a:r>
            <a:br>
              <a:rPr lang="en-US"/>
            </a:br>
            <a:r>
              <a:rPr lang="en-US"/>
              <a:t>     the time to complete this operation is called the seek time.</a:t>
            </a:r>
          </a:p>
          <a:p>
            <a:r>
              <a:rPr lang="en-US"/>
              <a:t>(b) Once the head has reached the correct track, we must wait for the desired sector to</a:t>
            </a:r>
            <a:br>
              <a:rPr lang="en-US"/>
            </a:br>
            <a:r>
              <a:rPr lang="en-US"/>
              <a:t>      rotate under the read/write head.  This is referred to as the rotational latency.</a:t>
            </a:r>
          </a:p>
          <a:p>
            <a:r>
              <a:rPr lang="en-US"/>
              <a:t>(c) Finally, once the desired sector is under the read/write head, the data transfer can begin.</a:t>
            </a:r>
          </a:p>
          <a:p>
            <a:r>
              <a:rPr lang="en-US"/>
              <a:t>The average seek time as reported by the manufacturer is in the range of 12 ms to 20ms and is calculated as the sum of the time for all possible seeks divided by the number of possible seeks.</a:t>
            </a:r>
          </a:p>
          <a:p>
            <a:r>
              <a:rPr lang="en-US"/>
              <a:t>This number is usually on the pessimistic side because due to locality of disk reference, the actual average seek time may only be 25 to 33% of the number published.</a:t>
            </a:r>
          </a:p>
          <a:p>
            <a:endParaRPr lang="en-US"/>
          </a:p>
          <a:p>
            <a:r>
              <a:rPr lang="en-US"/>
              <a:t>+2 = 34 min. (Y:14)</a:t>
            </a:r>
          </a:p>
        </p:txBody>
      </p:sp>
      <p:sp>
        <p:nvSpPr>
          <p:cNvPr id="1120259"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A85AA-98D0-8E4E-8112-01EF2809954C}" type="slidenum">
              <a:rPr lang="en-US"/>
              <a:pPr/>
              <a:t>9</a:t>
            </a:fld>
            <a:endParaRPr lang="en-US"/>
          </a:p>
        </p:txBody>
      </p:sp>
      <p:sp>
        <p:nvSpPr>
          <p:cNvPr id="1122306" name="Rectangle 2"/>
          <p:cNvSpPr>
            <a:spLocks noGrp="1" noChangeArrowheads="1"/>
          </p:cNvSpPr>
          <p:nvPr>
            <p:ph type="body" idx="1"/>
          </p:nvPr>
        </p:nvSpPr>
        <p:spPr bwMode="auto">
          <a:xfrm>
            <a:off x="527050" y="4414838"/>
            <a:ext cx="6042025" cy="4184650"/>
          </a:xfrm>
          <a:prstGeom prst="rect">
            <a:avLst/>
          </a:prstGeom>
          <a:noFill/>
          <a:ln w="12700">
            <a:miter lim="800000"/>
            <a:headEnd/>
            <a:tailEnd/>
          </a:ln>
        </p:spPr>
        <p:txBody>
          <a:bodyPr lIns="90488" tIns="44450" rIns="90488" bIns="44450">
            <a:prstTxWarp prst="textNoShape">
              <a:avLst/>
            </a:prstTxWarp>
          </a:bodyPr>
          <a:lstStyle/>
          <a:p>
            <a:r>
              <a:rPr lang="en-US"/>
              <a:t>As far as rotational latency is concerned, most disks rotate at 3,600 RPM or approximately 16 ms per revolution.</a:t>
            </a:r>
          </a:p>
          <a:p>
            <a:r>
              <a:rPr lang="en-US"/>
              <a:t>Since on average, the information you desired is half way around the disk, the average rotational latency will be 8ms.</a:t>
            </a:r>
          </a:p>
          <a:p>
            <a:r>
              <a:rPr lang="en-US"/>
              <a:t>The transfer time is a function of transfer size, rotation speed, and recording density.</a:t>
            </a:r>
          </a:p>
          <a:p>
            <a:r>
              <a:rPr lang="en-US"/>
              <a:t>The typical transfer speed is 2 to 4 MB per second.</a:t>
            </a:r>
          </a:p>
          <a:p>
            <a:r>
              <a:rPr lang="en-US"/>
              <a:t>Notice that the transfer time is much faster than the rotational latency and seek time.</a:t>
            </a:r>
          </a:p>
          <a:p>
            <a:r>
              <a:rPr lang="en-US"/>
              <a:t>This is similar to the DRAM situation where the DRAM access time is much shorter than the DRAM cycle time.</a:t>
            </a:r>
          </a:p>
          <a:p>
            <a:r>
              <a:rPr lang="en-US"/>
              <a:t>***** Do anybody remember what we did to take advantage of the short access time versus cycle time?  Well, we interleave!</a:t>
            </a:r>
          </a:p>
          <a:p>
            <a:endParaRPr lang="en-US"/>
          </a:p>
          <a:p>
            <a:r>
              <a:rPr lang="en-US"/>
              <a:t>+2 = 36 min. (Y:16)</a:t>
            </a:r>
          </a:p>
        </p:txBody>
      </p:sp>
      <p:sp>
        <p:nvSpPr>
          <p:cNvPr id="1122307" name="Rectangle 3"/>
          <p:cNvSpPr>
            <a:spLocks noGrp="1" noRot="1" noChangeAspect="1" noChangeArrowheads="1"/>
          </p:cNvSpPr>
          <p:nvPr>
            <p:ph type="sldImg"/>
          </p:nvPr>
        </p:nvSpPr>
        <p:spPr bwMode="auto">
          <a:xfrm>
            <a:off x="1198563" y="601663"/>
            <a:ext cx="4624387" cy="3468687"/>
          </a:xfrm>
          <a:prstGeom prst="rect">
            <a:avLst/>
          </a:prstGeom>
          <a:noFill/>
          <a:ln w="12700">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6802" name="Rectangle 2"/>
          <p:cNvSpPr>
            <a:spLocks noGrp="1" noChangeArrowheads="1"/>
          </p:cNvSpPr>
          <p:nvPr>
            <p:ph type="subTitle" idx="1"/>
          </p:nvPr>
        </p:nvSpPr>
        <p:spPr>
          <a:xfrm>
            <a:off x="685800" y="3505200"/>
            <a:ext cx="7772400" cy="1219200"/>
          </a:xfrm>
        </p:spPr>
        <p:txBody>
          <a:bodyPr/>
          <a:lstStyle>
            <a:lvl1pPr marL="0" indent="0" algn="ctr">
              <a:buFontTx/>
              <a:buNone/>
              <a:defRPr>
                <a:solidFill>
                  <a:schemeClr val="tx2"/>
                </a:solidFill>
                <a:effectLst>
                  <a:outerShdw blurRad="38100" dist="38100" dir="2700000" algn="tl">
                    <a:srgbClr val="000000"/>
                  </a:outerShdw>
                </a:effectLst>
              </a:defRPr>
            </a:lvl1pPr>
          </a:lstStyle>
          <a:p>
            <a:r>
              <a:rPr lang="en-US"/>
              <a:t>Click to edit Master subtitle style</a:t>
            </a:r>
          </a:p>
        </p:txBody>
      </p:sp>
      <p:sp>
        <p:nvSpPr>
          <p:cNvPr id="76806" name="Rectangle 6"/>
          <p:cNvSpPr>
            <a:spLocks noGrp="1" noChangeArrowheads="1"/>
          </p:cNvSpPr>
          <p:nvPr>
            <p:ph type="ctrTitle"/>
          </p:nvPr>
        </p:nvSpPr>
        <p:spPr>
          <a:xfrm>
            <a:off x="685800" y="1676400"/>
            <a:ext cx="7772400" cy="1371600"/>
          </a:xfrm>
          <a:solidFill>
            <a:srgbClr val="FFCC00"/>
          </a:solidFill>
        </p:spPr>
        <p:txBody>
          <a:bodyPr/>
          <a:lstStyle>
            <a:lvl1pPr>
              <a:defRPr>
                <a:solidFill>
                  <a:schemeClr val="tx1"/>
                </a:solidFill>
                <a:effectLst>
                  <a:outerShdw blurRad="38100" dist="38100" dir="2700000" algn="tl">
                    <a:srgbClr val="FFFFFF"/>
                  </a:outerShdw>
                </a:effectLst>
              </a:defRPr>
            </a:lvl1pPr>
          </a:lstStyle>
          <a:p>
            <a:r>
              <a:rPr lang="en-US"/>
              <a:t>Click to edit Master title style</a:t>
            </a:r>
          </a:p>
        </p:txBody>
      </p:sp>
    </p:spTree>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52400"/>
            <a:ext cx="19812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7912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954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 y="4000500"/>
            <a:ext cx="792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295400"/>
            <a:ext cx="3886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3886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95400"/>
            <a:ext cx="38862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533400" y="152400"/>
            <a:ext cx="7924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295400"/>
            <a:ext cx="7924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xmlns:p14="http://schemas.microsoft.com/office/powerpoint/2010/main"/>
  <p:txStyles>
    <p:title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Black" charset="0"/>
          <a:ea typeface="ＭＳ Ｐゴシック" charset="-128"/>
          <a:cs typeface="ＭＳ Ｐゴシック" charset="-128"/>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Arial Black" charset="0"/>
        </a:defRPr>
      </a:lvl9pPr>
    </p:titleStyle>
    <p:bodyStyle>
      <a:lvl1pPr marL="342900" indent="-342900" algn="l" rtl="0" eaLnBrk="0" fontAlgn="base" hangingPunct="0">
        <a:spcBef>
          <a:spcPct val="20000"/>
        </a:spcBef>
        <a:spcAft>
          <a:spcPct val="0"/>
        </a:spcAft>
        <a:buClr>
          <a:srgbClr val="FF0000"/>
        </a:buClr>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lr>
          <a:srgbClr val="FF0000"/>
        </a:buClr>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lr>
          <a:srgbClr val="FF0000"/>
        </a:buClr>
        <a:buChar char="»"/>
        <a:defRPr sz="2000">
          <a:solidFill>
            <a:schemeClr val="tx1"/>
          </a:solidFill>
          <a:latin typeface="+mn-lt"/>
          <a:ea typeface="ＭＳ Ｐゴシック" charset="-128"/>
        </a:defRPr>
      </a:lvl5pPr>
      <a:lvl6pPr marL="22288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6pPr>
      <a:lvl7pPr marL="26860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7pPr>
      <a:lvl8pPr marL="31432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8pPr>
      <a:lvl9pPr marL="3600450" indent="-228600" algn="l" rtl="0" fontAlgn="base">
        <a:spcBef>
          <a:spcPct val="20000"/>
        </a:spcBef>
        <a:spcAft>
          <a:spcPct val="0"/>
        </a:spcAft>
        <a:buClr>
          <a:srgbClr val="FF0000"/>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7.bin"/><Relationship Id="rId5" Type="http://schemas.openxmlformats.org/officeDocument/2006/relationships/oleObject" Target="../embeddings/Microsoft_Word_97_-_2004_Document2.doc"/><Relationship Id="rId6" Type="http://schemas.openxmlformats.org/officeDocument/2006/relationships/image" Target="../media/image10.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8.bin"/><Relationship Id="rId5" Type="http://schemas.openxmlformats.org/officeDocument/2006/relationships/image" Target="../media/image11.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1" Type="http://schemas.openxmlformats.org/officeDocument/2006/relationships/image" Target="../media/image4.emf"/><Relationship Id="rId12" Type="http://schemas.openxmlformats.org/officeDocument/2006/relationships/oleObject" Target="../embeddings/oleObject5.bin"/><Relationship Id="rId13"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14.xml"/><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1.emf"/><Relationship Id="rId6" Type="http://schemas.openxmlformats.org/officeDocument/2006/relationships/oleObject" Target="../embeddings/oleObject2.bin"/><Relationship Id="rId7" Type="http://schemas.openxmlformats.org/officeDocument/2006/relationships/image" Target="../media/image2.emf"/><Relationship Id="rId8" Type="http://schemas.openxmlformats.org/officeDocument/2006/relationships/oleObject" Target="../embeddings/oleObject3.bin"/><Relationship Id="rId9" Type="http://schemas.openxmlformats.org/officeDocument/2006/relationships/image" Target="../media/image3.emf"/><Relationship Id="rId10"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6.bin"/><Relationship Id="rId5" Type="http://schemas.openxmlformats.org/officeDocument/2006/relationships/oleObject" Target="../embeddings/Microsoft_Word_97_-_2004_Document1.doc"/><Relationship Id="rId6" Type="http://schemas.openxmlformats.org/officeDocument/2006/relationships/image" Target="../media/image6.emf"/><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p:txBody>
          <a:bodyPr/>
          <a:lstStyle/>
          <a:p>
            <a:pPr eaLnBrk="1" hangingPunct="1">
              <a:defRPr/>
            </a:pPr>
            <a:r>
              <a:rPr lang="en-US">
                <a:ea typeface="+mj-ea"/>
                <a:cs typeface="+mj-cs"/>
              </a:rPr>
              <a:t>CMSC 611: Advanced Computer Architecture</a:t>
            </a:r>
          </a:p>
        </p:txBody>
      </p:sp>
      <p:sp>
        <p:nvSpPr>
          <p:cNvPr id="2054" name="Rectangle 6"/>
          <p:cNvSpPr>
            <a:spLocks noGrp="1" noChangeArrowheads="1"/>
          </p:cNvSpPr>
          <p:nvPr>
            <p:ph type="subTitle" idx="1"/>
          </p:nvPr>
        </p:nvSpPr>
        <p:spPr/>
        <p:txBody>
          <a:bodyPr/>
          <a:lstStyle/>
          <a:p>
            <a:pPr eaLnBrk="1" hangingPunct="1">
              <a:defRPr/>
            </a:pPr>
            <a:r>
              <a:rPr lang="en-US" dirty="0" smtClean="0">
                <a:ea typeface="ＭＳ Ｐゴシック" pitchFamily="-108" charset="-128"/>
                <a:cs typeface="ＭＳ Ｐゴシック" pitchFamily="-108" charset="-128"/>
              </a:rPr>
              <a:t>I</a:t>
            </a:r>
            <a:r>
              <a:rPr lang="en-US" smtClean="0">
                <a:ea typeface="ＭＳ Ｐゴシック" pitchFamily="-108" charset="-128"/>
                <a:cs typeface="ＭＳ Ｐゴシック" pitchFamily="-108" charset="-128"/>
              </a:rPr>
              <a:t>/O &amp; Storage</a:t>
            </a:r>
            <a:endParaRPr lang="en-US" dirty="0" smtClean="0">
              <a:ea typeface="ＭＳ Ｐゴシック" pitchFamily="-108" charset="-128"/>
              <a:cs typeface="ＭＳ Ｐゴシック" pitchFamily="-108" charset="-128"/>
            </a:endParaRPr>
          </a:p>
        </p:txBody>
      </p:sp>
      <p:sp>
        <p:nvSpPr>
          <p:cNvPr id="18436" name="Text Box 7"/>
          <p:cNvSpPr txBox="1">
            <a:spLocks noChangeArrowheads="1"/>
          </p:cNvSpPr>
          <p:nvPr/>
        </p:nvSpPr>
        <p:spPr bwMode="auto">
          <a:xfrm>
            <a:off x="0" y="6461125"/>
            <a:ext cx="4845050" cy="396875"/>
          </a:xfrm>
          <a:prstGeom prst="rect">
            <a:avLst/>
          </a:prstGeom>
          <a:noFill/>
          <a:ln w="9525">
            <a:noFill/>
            <a:miter lim="800000"/>
            <a:headEnd/>
            <a:tailEnd/>
          </a:ln>
        </p:spPr>
        <p:txBody>
          <a:bodyPr wrap="none">
            <a:prstTxWarp prst="textNoShape">
              <a:avLst/>
            </a:prstTxWarp>
            <a:spAutoFit/>
          </a:bodyPr>
          <a:lstStyle/>
          <a:p>
            <a:r>
              <a:rPr lang="en-US" sz="1000">
                <a:latin typeface="Times New Roman" charset="0"/>
              </a:rPr>
              <a:t>Some material adapted from Mohamed Younis, UMBC CMSC 611 Spr 2003 course slides</a:t>
            </a:r>
          </a:p>
          <a:p>
            <a:r>
              <a:rPr lang="en-US" sz="1000">
                <a:latin typeface="Times New Roman" charset="0"/>
              </a:rPr>
              <a:t>Some material adapted from Hennessy &amp; Patterson / © 2003 Elsevier Science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3330" name="Rectangle 2"/>
          <p:cNvSpPr>
            <a:spLocks noGrp="1" noChangeArrowheads="1"/>
          </p:cNvSpPr>
          <p:nvPr>
            <p:ph type="title"/>
          </p:nvPr>
        </p:nvSpPr>
        <p:spPr>
          <a:xfrm>
            <a:off x="0" y="0"/>
            <a:ext cx="9144000" cy="600075"/>
          </a:xfrm>
          <a:noFill/>
          <a:ln/>
        </p:spPr>
        <p:txBody>
          <a:bodyPr lIns="63500" tIns="25400" rIns="63500" bIns="25400" anchor="t">
            <a:spAutoFit/>
          </a:bodyPr>
          <a:lstStyle/>
          <a:p>
            <a:r>
              <a:rPr lang="en-US"/>
              <a:t>Example</a:t>
            </a:r>
          </a:p>
        </p:txBody>
      </p:sp>
      <p:sp>
        <p:nvSpPr>
          <p:cNvPr id="1123332" name="Text Box 4"/>
          <p:cNvSpPr txBox="1">
            <a:spLocks noChangeArrowheads="1"/>
          </p:cNvSpPr>
          <p:nvPr/>
        </p:nvSpPr>
        <p:spPr bwMode="auto">
          <a:xfrm>
            <a:off x="0" y="609600"/>
            <a:ext cx="9144000" cy="1343025"/>
          </a:xfrm>
          <a:prstGeom prst="rect">
            <a:avLst/>
          </a:prstGeom>
          <a:noFill/>
          <a:ln w="9525">
            <a:noFill/>
            <a:miter lim="800000"/>
            <a:headEnd/>
            <a:tailEnd/>
          </a:ln>
          <a:effectLst/>
        </p:spPr>
        <p:txBody>
          <a:bodyPr>
            <a:prstTxWarp prst="textNoShape">
              <a:avLst/>
            </a:prstTxWarp>
            <a:spAutoFit/>
          </a:bodyPr>
          <a:lstStyle/>
          <a:p>
            <a:r>
              <a:rPr lang="en-US" sz="1800">
                <a:solidFill>
                  <a:srgbClr val="800000"/>
                </a:solidFill>
                <a:latin typeface="Arial" pitchFamily="-110" charset="0"/>
              </a:rPr>
              <a:t>Calculate the access time for a disk with 512 byte/sector and 12 ms advertised seek time. The disk rotates at 5400 RPM and transfers data at a rate of 4MB/sec. The controller overhead is 1 ms. Assume that the queue is idle (so no service time)</a:t>
            </a:r>
          </a:p>
          <a:p>
            <a:endParaRPr lang="en-US" sz="800">
              <a:solidFill>
                <a:srgbClr val="800000"/>
              </a:solidFill>
              <a:latin typeface="Arial" pitchFamily="-110" charset="0"/>
            </a:endParaRPr>
          </a:p>
          <a:p>
            <a:r>
              <a:rPr lang="en-US" sz="2000" b="1" u="sng">
                <a:solidFill>
                  <a:schemeClr val="accent2"/>
                </a:solidFill>
                <a:latin typeface="Arial" pitchFamily="-110" charset="0"/>
              </a:rPr>
              <a:t>Answer:</a:t>
            </a:r>
            <a:endParaRPr lang="en-US" sz="2000">
              <a:solidFill>
                <a:srgbClr val="800000"/>
              </a:solidFill>
              <a:latin typeface="Arial" pitchFamily="-110" charset="0"/>
            </a:endParaRPr>
          </a:p>
        </p:txBody>
      </p:sp>
      <p:sp>
        <p:nvSpPr>
          <p:cNvPr id="1123333" name="Text Box 5"/>
          <p:cNvSpPr txBox="1">
            <a:spLocks noChangeArrowheads="1"/>
          </p:cNvSpPr>
          <p:nvPr/>
        </p:nvSpPr>
        <p:spPr bwMode="auto">
          <a:xfrm>
            <a:off x="76200" y="1981200"/>
            <a:ext cx="8763000" cy="701675"/>
          </a:xfrm>
          <a:prstGeom prst="rect">
            <a:avLst/>
          </a:prstGeom>
          <a:noFill/>
          <a:ln w="9525">
            <a:noFill/>
            <a:miter lim="800000"/>
            <a:headEnd/>
            <a:tailEnd/>
          </a:ln>
          <a:effectLst/>
        </p:spPr>
        <p:txBody>
          <a:bodyPr>
            <a:prstTxWarp prst="textNoShape">
              <a:avLst/>
            </a:prstTxWarp>
            <a:spAutoFit/>
          </a:bodyPr>
          <a:lstStyle/>
          <a:p>
            <a:r>
              <a:rPr lang="en-US" sz="2000">
                <a:latin typeface="Arial" pitchFamily="-110" charset="0"/>
              </a:rPr>
              <a:t>Disk Access Time  =  Seek time  +  Rotational Latency  + Transfer time</a:t>
            </a:r>
          </a:p>
          <a:p>
            <a:pPr lvl="1"/>
            <a:r>
              <a:rPr lang="en-US" sz="2000">
                <a:latin typeface="Arial" pitchFamily="-110" charset="0"/>
              </a:rPr>
              <a:t> 				 + Controller Time  +  Queuing Delay</a:t>
            </a:r>
            <a:endParaRPr lang="en-US" sz="1800"/>
          </a:p>
        </p:txBody>
      </p:sp>
      <p:sp>
        <p:nvSpPr>
          <p:cNvPr id="1123334" name="Text Box 6"/>
          <p:cNvSpPr txBox="1">
            <a:spLocks noChangeArrowheads="1"/>
          </p:cNvSpPr>
          <p:nvPr/>
        </p:nvSpPr>
        <p:spPr bwMode="auto">
          <a:xfrm>
            <a:off x="0" y="2819400"/>
            <a:ext cx="8991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Arial" pitchFamily="-110" charset="0"/>
              </a:rPr>
              <a:t>                                =  12 ms + 0.5 / 5400 RPM + 0.5 KB / 4 MB/s + 1 ms +  0</a:t>
            </a:r>
            <a:endParaRPr lang="en-US" sz="1600"/>
          </a:p>
        </p:txBody>
      </p:sp>
      <p:sp>
        <p:nvSpPr>
          <p:cNvPr id="1123335" name="Text Box 7"/>
          <p:cNvSpPr txBox="1">
            <a:spLocks noChangeArrowheads="1"/>
          </p:cNvSpPr>
          <p:nvPr/>
        </p:nvSpPr>
        <p:spPr bwMode="auto">
          <a:xfrm>
            <a:off x="0" y="3505200"/>
            <a:ext cx="8991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Arial" pitchFamily="-110" charset="0"/>
              </a:rPr>
              <a:t>                                =  12  ms +  0.5 / 90 RPS  + 0.125 / 1024 s  + 1 ms +  0</a:t>
            </a:r>
            <a:endParaRPr lang="en-US" sz="1600"/>
          </a:p>
        </p:txBody>
      </p:sp>
      <p:sp>
        <p:nvSpPr>
          <p:cNvPr id="1123336" name="Text Box 8"/>
          <p:cNvSpPr txBox="1">
            <a:spLocks noChangeArrowheads="1"/>
          </p:cNvSpPr>
          <p:nvPr/>
        </p:nvSpPr>
        <p:spPr bwMode="auto">
          <a:xfrm>
            <a:off x="0" y="4114800"/>
            <a:ext cx="8991600" cy="7016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Arial" pitchFamily="-110" charset="0"/>
              </a:rPr>
              <a:t>                                =  12 ms  +  5.5 ms            + 0.1 ms             + 1 ms +  0 ms</a:t>
            </a:r>
            <a:endParaRPr lang="en-US" sz="1600"/>
          </a:p>
        </p:txBody>
      </p:sp>
      <p:sp>
        <p:nvSpPr>
          <p:cNvPr id="1123337" name="Text Box 9"/>
          <p:cNvSpPr txBox="1">
            <a:spLocks noChangeArrowheads="1"/>
          </p:cNvSpPr>
          <p:nvPr/>
        </p:nvSpPr>
        <p:spPr bwMode="auto">
          <a:xfrm>
            <a:off x="0" y="4724400"/>
            <a:ext cx="8991600" cy="39687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000">
                <a:latin typeface="Arial" pitchFamily="-110" charset="0"/>
              </a:rPr>
              <a:t>                                =  18.6 ms</a:t>
            </a:r>
            <a:endParaRPr lang="en-US" sz="1600"/>
          </a:p>
        </p:txBody>
      </p:sp>
      <p:sp>
        <p:nvSpPr>
          <p:cNvPr id="1123338" name="Text Box 10"/>
          <p:cNvSpPr txBox="1">
            <a:spLocks noChangeArrowheads="1"/>
          </p:cNvSpPr>
          <p:nvPr/>
        </p:nvSpPr>
        <p:spPr bwMode="auto">
          <a:xfrm>
            <a:off x="685800" y="5486400"/>
            <a:ext cx="8077200" cy="701675"/>
          </a:xfrm>
          <a:prstGeom prst="rect">
            <a:avLst/>
          </a:prstGeom>
          <a:solidFill>
            <a:srgbClr val="FFFF66"/>
          </a:solidFill>
          <a:ln w="9525">
            <a:noFill/>
            <a:miter lim="800000"/>
            <a:headEnd/>
            <a:tailEnd/>
          </a:ln>
          <a:effectLst>
            <a:outerShdw blurRad="63500" dist="38099" dir="2700000" algn="ctr" rotWithShape="0">
              <a:schemeClr val="bg2">
                <a:alpha val="74998"/>
              </a:schemeClr>
            </a:outerShdw>
          </a:effectLst>
        </p:spPr>
        <p:txBody>
          <a:bodyPr>
            <a:prstTxWarp prst="textNoShape">
              <a:avLst/>
            </a:prstTxWarp>
            <a:spAutoFit/>
          </a:bodyPr>
          <a:lstStyle/>
          <a:p>
            <a:r>
              <a:rPr lang="en-US" sz="2000">
                <a:latin typeface="Arial" pitchFamily="-110" charset="0"/>
              </a:rPr>
              <a:t> If real seeks are 1/3 the advertised seeks, disk access time would be</a:t>
            </a:r>
          </a:p>
          <a:p>
            <a:r>
              <a:rPr lang="en-US" sz="2000">
                <a:latin typeface="Arial" pitchFamily="-110" charset="0"/>
              </a:rPr>
              <a:t>10.6 ms, with rotation delay contributing 50% of the access time!</a:t>
            </a:r>
            <a:endParaRPr lang="en-US" sz="16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3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33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33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33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233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23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333" grpId="0" autoUpdateAnimBg="0"/>
      <p:bldP spid="1123334" grpId="0" autoUpdateAnimBg="0"/>
      <p:bldP spid="1123335" grpId="0" autoUpdateAnimBg="0"/>
      <p:bldP spid="1123336" grpId="0" autoUpdateAnimBg="0"/>
      <p:bldP spid="1123337" grpId="0" autoUpdateAnimBg="0"/>
      <p:bldP spid="1123338"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4355" name="Rectangle 3"/>
          <p:cNvSpPr>
            <a:spLocks noGrp="1" noChangeArrowheads="1"/>
          </p:cNvSpPr>
          <p:nvPr>
            <p:ph type="body" idx="4294967295"/>
          </p:nvPr>
        </p:nvSpPr>
        <p:spPr>
          <a:xfrm>
            <a:off x="228600" y="1320800"/>
            <a:ext cx="8686800" cy="5146675"/>
          </a:xfrm>
          <a:noFill/>
          <a:ln/>
        </p:spPr>
        <p:txBody>
          <a:bodyPr lIns="63500" tIns="25400" rIns="63500" bIns="25400">
            <a:spAutoFit/>
          </a:bodyPr>
          <a:lstStyle/>
          <a:p>
            <a:pPr marL="203200" indent="-203200">
              <a:lnSpc>
                <a:spcPct val="150000"/>
              </a:lnSpc>
              <a:buFontTx/>
              <a:buNone/>
            </a:pPr>
            <a:r>
              <a:rPr lang="en-US" sz="1800"/>
              <a:t>Characteristics		          IBM 3090	    IBM UltraStar	    Integral 1820</a:t>
            </a:r>
          </a:p>
          <a:p>
            <a:pPr marL="203200" indent="-203200">
              <a:lnSpc>
                <a:spcPct val="150000"/>
              </a:lnSpc>
              <a:buFontTx/>
              <a:buNone/>
            </a:pPr>
            <a:r>
              <a:rPr lang="en-US" sz="1800"/>
              <a:t>Disk diameter (inches)		 10.88	          3.50	         1.80</a:t>
            </a:r>
          </a:p>
          <a:p>
            <a:pPr marL="203200" indent="-203200">
              <a:lnSpc>
                <a:spcPct val="150000"/>
              </a:lnSpc>
              <a:buFontTx/>
              <a:buNone/>
            </a:pPr>
            <a:r>
              <a:rPr lang="en-US" sz="1800"/>
              <a:t>Formatted data capacity (MB)	22,700	         4,300	            21</a:t>
            </a:r>
          </a:p>
          <a:p>
            <a:pPr marL="203200" indent="-203200">
              <a:lnSpc>
                <a:spcPct val="150000"/>
              </a:lnSpc>
              <a:buFontTx/>
              <a:buNone/>
            </a:pPr>
            <a:r>
              <a:rPr lang="en-US" sz="1800"/>
              <a:t>MTTF (hours)			50,000	      1,000,000	       100,000</a:t>
            </a:r>
          </a:p>
          <a:p>
            <a:pPr marL="203200" indent="-203200">
              <a:lnSpc>
                <a:spcPct val="150000"/>
              </a:lnSpc>
              <a:buFontTx/>
              <a:buNone/>
            </a:pPr>
            <a:r>
              <a:rPr lang="en-US" sz="1800"/>
              <a:t>Number of arms/box		    12	             1		1</a:t>
            </a:r>
          </a:p>
          <a:p>
            <a:pPr marL="203200" indent="-203200">
              <a:lnSpc>
                <a:spcPct val="150000"/>
              </a:lnSpc>
              <a:buFontTx/>
              <a:buNone/>
            </a:pPr>
            <a:r>
              <a:rPr lang="en-US" sz="1800"/>
              <a:t>Rotation speed (RPM)		  3,600	          7,200	          3,800</a:t>
            </a:r>
          </a:p>
          <a:p>
            <a:pPr marL="203200" indent="-203200">
              <a:lnSpc>
                <a:spcPct val="150000"/>
              </a:lnSpc>
              <a:buFontTx/>
              <a:buNone/>
            </a:pPr>
            <a:r>
              <a:rPr lang="en-US" sz="1800"/>
              <a:t>Transfer rate (MB/sec)		     4.2	            9-12	           1.9	</a:t>
            </a:r>
          </a:p>
          <a:p>
            <a:pPr marL="203200" indent="-203200">
              <a:lnSpc>
                <a:spcPct val="150000"/>
              </a:lnSpc>
              <a:buFontTx/>
              <a:buNone/>
            </a:pPr>
            <a:r>
              <a:rPr lang="en-US" sz="1800"/>
              <a:t>Power/box (watts)		  2,900	             13	             2</a:t>
            </a:r>
          </a:p>
          <a:p>
            <a:pPr marL="203200" indent="-203200">
              <a:lnSpc>
                <a:spcPct val="150000"/>
              </a:lnSpc>
              <a:buFontTx/>
              <a:buNone/>
            </a:pPr>
            <a:r>
              <a:rPr lang="en-US" sz="1800"/>
              <a:t>MB/watt			   	      8	            102	          10.5</a:t>
            </a:r>
          </a:p>
          <a:p>
            <a:pPr marL="203200" indent="-203200">
              <a:lnSpc>
                <a:spcPct val="150000"/>
              </a:lnSpc>
              <a:buFontTx/>
              <a:buNone/>
            </a:pPr>
            <a:r>
              <a:rPr lang="en-US" sz="1800"/>
              <a:t>Volume (cubic feet)		     97	            0.13	          0.02</a:t>
            </a:r>
          </a:p>
          <a:p>
            <a:pPr marL="203200" indent="-203200">
              <a:lnSpc>
                <a:spcPct val="150000"/>
              </a:lnSpc>
              <a:buFontTx/>
              <a:buNone/>
            </a:pPr>
            <a:r>
              <a:rPr lang="en-US" sz="1800"/>
              <a:t>MB/cubic feet			    234	           33000	          1050</a:t>
            </a:r>
          </a:p>
        </p:txBody>
      </p:sp>
      <p:sp>
        <p:nvSpPr>
          <p:cNvPr id="1124356" name="Rectangle 4"/>
          <p:cNvSpPr>
            <a:spLocks noChangeArrowheads="1"/>
          </p:cNvSpPr>
          <p:nvPr/>
        </p:nvSpPr>
        <p:spPr bwMode="auto">
          <a:xfrm>
            <a:off x="152400" y="2768600"/>
            <a:ext cx="8509000" cy="431800"/>
          </a:xfrm>
          <a:prstGeom prst="rect">
            <a:avLst/>
          </a:prstGeom>
          <a:noFill/>
          <a:ln w="25400">
            <a:solidFill>
              <a:schemeClr val="accent1"/>
            </a:solidFill>
            <a:miter lim="800000"/>
            <a:headEnd/>
            <a:tailEnd/>
          </a:ln>
          <a:effectLst/>
        </p:spPr>
        <p:txBody>
          <a:bodyPr wrap="none" anchor="ctr">
            <a:prstTxWarp prst="textNoShape">
              <a:avLst/>
            </a:prstTxWarp>
          </a:bodyPr>
          <a:lstStyle/>
          <a:p>
            <a:endParaRPr lang="en-US"/>
          </a:p>
        </p:txBody>
      </p:sp>
      <p:sp>
        <p:nvSpPr>
          <p:cNvPr id="1124357" name="Rectangle 5"/>
          <p:cNvSpPr>
            <a:spLocks noChangeArrowheads="1"/>
          </p:cNvSpPr>
          <p:nvPr/>
        </p:nvSpPr>
        <p:spPr bwMode="auto">
          <a:xfrm>
            <a:off x="152400" y="5054600"/>
            <a:ext cx="8509000" cy="431800"/>
          </a:xfrm>
          <a:prstGeom prst="rect">
            <a:avLst/>
          </a:prstGeom>
          <a:noFill/>
          <a:ln w="25400">
            <a:solidFill>
              <a:srgbClr val="800000"/>
            </a:solidFill>
            <a:miter lim="800000"/>
            <a:headEnd/>
            <a:tailEnd/>
          </a:ln>
          <a:effectLst/>
        </p:spPr>
        <p:txBody>
          <a:bodyPr wrap="none" anchor="ctr">
            <a:prstTxWarp prst="textNoShape">
              <a:avLst/>
            </a:prstTxWarp>
          </a:bodyPr>
          <a:lstStyle/>
          <a:p>
            <a:pPr algn="ctr"/>
            <a:endParaRPr lang="en-US" sz="1600" b="1">
              <a:solidFill>
                <a:srgbClr val="800000"/>
              </a:solidFill>
              <a:latin typeface="Arial" pitchFamily="-110" charset="0"/>
            </a:endParaRPr>
          </a:p>
        </p:txBody>
      </p:sp>
      <p:sp>
        <p:nvSpPr>
          <p:cNvPr id="1124358" name="Rectangle 6"/>
          <p:cNvSpPr>
            <a:spLocks noChangeArrowheads="1"/>
          </p:cNvSpPr>
          <p:nvPr/>
        </p:nvSpPr>
        <p:spPr bwMode="auto">
          <a:xfrm>
            <a:off x="152400" y="6121400"/>
            <a:ext cx="8509000" cy="431800"/>
          </a:xfrm>
          <a:prstGeom prst="rect">
            <a:avLst/>
          </a:prstGeom>
          <a:noFill/>
          <a:ln w="25400">
            <a:solidFill>
              <a:schemeClr val="accent2"/>
            </a:solidFill>
            <a:miter lim="800000"/>
            <a:headEnd/>
            <a:tailEnd/>
          </a:ln>
          <a:effectLst/>
        </p:spPr>
        <p:txBody>
          <a:bodyPr wrap="none" anchor="ctr">
            <a:prstTxWarp prst="textNoShape">
              <a:avLst/>
            </a:prstTxWarp>
          </a:bodyPr>
          <a:lstStyle/>
          <a:p>
            <a:endParaRPr lang="en-US"/>
          </a:p>
        </p:txBody>
      </p:sp>
      <p:sp>
        <p:nvSpPr>
          <p:cNvPr id="1124360" name="Rectangle 8"/>
          <p:cNvSpPr>
            <a:spLocks noGrp="1" noChangeArrowheads="1"/>
          </p:cNvSpPr>
          <p:nvPr>
            <p:ph type="title"/>
          </p:nvPr>
        </p:nvSpPr>
        <p:spPr/>
        <p:txBody>
          <a:bodyPr/>
          <a:lstStyle/>
          <a:p>
            <a:r>
              <a:rPr lang="en-US"/>
              <a:t>Historical Trend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5" name="Rectangle 5"/>
          <p:cNvSpPr>
            <a:spLocks noGrp="1" noChangeArrowheads="1"/>
          </p:cNvSpPr>
          <p:nvPr>
            <p:ph type="title"/>
          </p:nvPr>
        </p:nvSpPr>
        <p:spPr/>
        <p:txBody>
          <a:bodyPr/>
          <a:lstStyle/>
          <a:p>
            <a:r>
              <a:rPr lang="en-US"/>
              <a:t>Reliability and Availability</a:t>
            </a:r>
          </a:p>
        </p:txBody>
      </p:sp>
      <p:sp>
        <p:nvSpPr>
          <p:cNvPr id="1126406" name="Rectangle 6"/>
          <p:cNvSpPr>
            <a:spLocks noGrp="1" noChangeArrowheads="1"/>
          </p:cNvSpPr>
          <p:nvPr>
            <p:ph type="body" idx="1"/>
          </p:nvPr>
        </p:nvSpPr>
        <p:spPr/>
        <p:txBody>
          <a:bodyPr/>
          <a:lstStyle/>
          <a:p>
            <a:pPr>
              <a:lnSpc>
                <a:spcPct val="90000"/>
              </a:lnSpc>
            </a:pPr>
            <a:r>
              <a:rPr lang="en-US" sz="2800"/>
              <a:t>Two terms that are often confused:</a:t>
            </a:r>
          </a:p>
          <a:p>
            <a:pPr lvl="1">
              <a:lnSpc>
                <a:spcPct val="90000"/>
              </a:lnSpc>
            </a:pPr>
            <a:r>
              <a:rPr lang="en-US" sz="2400"/>
              <a:t>Reliability: Is anything broken?</a:t>
            </a:r>
          </a:p>
          <a:p>
            <a:pPr lvl="1">
              <a:lnSpc>
                <a:spcPct val="90000"/>
              </a:lnSpc>
            </a:pPr>
            <a:r>
              <a:rPr lang="en-US" sz="2400"/>
              <a:t>Availability: Is the system still available to the user?</a:t>
            </a:r>
          </a:p>
          <a:p>
            <a:pPr>
              <a:lnSpc>
                <a:spcPct val="90000"/>
              </a:lnSpc>
            </a:pPr>
            <a:r>
              <a:rPr lang="en-US" sz="2800"/>
              <a:t>Availability can be improved by adding hardware:</a:t>
            </a:r>
          </a:p>
          <a:p>
            <a:pPr lvl="1">
              <a:lnSpc>
                <a:spcPct val="90000"/>
              </a:lnSpc>
            </a:pPr>
            <a:r>
              <a:rPr lang="en-US" sz="2400"/>
              <a:t>Example: adding ECC on memory</a:t>
            </a:r>
          </a:p>
          <a:p>
            <a:pPr>
              <a:lnSpc>
                <a:spcPct val="90000"/>
              </a:lnSpc>
            </a:pPr>
            <a:r>
              <a:rPr lang="en-US" sz="2800"/>
              <a:t>Reliability can only be improved by:</a:t>
            </a:r>
          </a:p>
          <a:p>
            <a:pPr lvl="1">
              <a:lnSpc>
                <a:spcPct val="90000"/>
              </a:lnSpc>
            </a:pPr>
            <a:r>
              <a:rPr lang="en-US" sz="2400"/>
              <a:t>Enhancing environmental conditions</a:t>
            </a:r>
          </a:p>
          <a:p>
            <a:pPr lvl="1">
              <a:lnSpc>
                <a:spcPct val="90000"/>
              </a:lnSpc>
            </a:pPr>
            <a:r>
              <a:rPr lang="en-US" sz="2400"/>
              <a:t>Building more reliable components</a:t>
            </a:r>
          </a:p>
          <a:p>
            <a:pPr lvl="1">
              <a:lnSpc>
                <a:spcPct val="90000"/>
              </a:lnSpc>
            </a:pPr>
            <a:r>
              <a:rPr lang="en-US" sz="2400"/>
              <a:t>Building with fewer components</a:t>
            </a:r>
          </a:p>
          <a:p>
            <a:pPr lvl="2">
              <a:lnSpc>
                <a:spcPct val="90000"/>
              </a:lnSpc>
            </a:pPr>
            <a:r>
              <a:rPr lang="en-US" sz="2000"/>
              <a:t>Improve availability may come at the cost of lower reliability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477000" y="914400"/>
            <a:ext cx="2197100" cy="1739900"/>
            <a:chOff x="3604" y="628"/>
            <a:chExt cx="1384" cy="1096"/>
          </a:xfrm>
        </p:grpSpPr>
        <p:sp>
          <p:nvSpPr>
            <p:cNvPr id="1128453" name="Oval 5"/>
            <p:cNvSpPr>
              <a:spLocks noChangeArrowheads="1"/>
            </p:cNvSpPr>
            <p:nvPr/>
          </p:nvSpPr>
          <p:spPr bwMode="auto">
            <a:xfrm>
              <a:off x="3604" y="628"/>
              <a:ext cx="328" cy="32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28454" name="Oval 6"/>
            <p:cNvSpPr>
              <a:spLocks noChangeArrowheads="1"/>
            </p:cNvSpPr>
            <p:nvPr/>
          </p:nvSpPr>
          <p:spPr bwMode="auto">
            <a:xfrm>
              <a:off x="4132" y="628"/>
              <a:ext cx="328" cy="32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28455" name="Oval 7"/>
            <p:cNvSpPr>
              <a:spLocks noChangeArrowheads="1"/>
            </p:cNvSpPr>
            <p:nvPr/>
          </p:nvSpPr>
          <p:spPr bwMode="auto">
            <a:xfrm>
              <a:off x="4660" y="628"/>
              <a:ext cx="328" cy="32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28456" name="Oval 8"/>
            <p:cNvSpPr>
              <a:spLocks noChangeArrowheads="1"/>
            </p:cNvSpPr>
            <p:nvPr/>
          </p:nvSpPr>
          <p:spPr bwMode="auto">
            <a:xfrm>
              <a:off x="3604" y="1012"/>
              <a:ext cx="328" cy="32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28457" name="Oval 9"/>
            <p:cNvSpPr>
              <a:spLocks noChangeArrowheads="1"/>
            </p:cNvSpPr>
            <p:nvPr/>
          </p:nvSpPr>
          <p:spPr bwMode="auto">
            <a:xfrm>
              <a:off x="4132" y="1012"/>
              <a:ext cx="328" cy="32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28458" name="Oval 10"/>
            <p:cNvSpPr>
              <a:spLocks noChangeArrowheads="1"/>
            </p:cNvSpPr>
            <p:nvPr/>
          </p:nvSpPr>
          <p:spPr bwMode="auto">
            <a:xfrm>
              <a:off x="4660" y="1012"/>
              <a:ext cx="328" cy="32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28459" name="Oval 11"/>
            <p:cNvSpPr>
              <a:spLocks noChangeArrowheads="1"/>
            </p:cNvSpPr>
            <p:nvPr/>
          </p:nvSpPr>
          <p:spPr bwMode="auto">
            <a:xfrm>
              <a:off x="3604" y="1396"/>
              <a:ext cx="328" cy="32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28460" name="Oval 12"/>
            <p:cNvSpPr>
              <a:spLocks noChangeArrowheads="1"/>
            </p:cNvSpPr>
            <p:nvPr/>
          </p:nvSpPr>
          <p:spPr bwMode="auto">
            <a:xfrm>
              <a:off x="4132" y="1396"/>
              <a:ext cx="328" cy="32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sp>
          <p:nvSpPr>
            <p:cNvPr id="1128461" name="Oval 13"/>
            <p:cNvSpPr>
              <a:spLocks noChangeArrowheads="1"/>
            </p:cNvSpPr>
            <p:nvPr/>
          </p:nvSpPr>
          <p:spPr bwMode="auto">
            <a:xfrm>
              <a:off x="4660" y="1396"/>
              <a:ext cx="328" cy="328"/>
            </a:xfrm>
            <a:prstGeom prst="ellipse">
              <a:avLst/>
            </a:prstGeom>
            <a:solidFill>
              <a:schemeClr val="hlink"/>
            </a:solidFill>
            <a:ln w="12700">
              <a:solidFill>
                <a:schemeClr val="tx1"/>
              </a:solidFill>
              <a:round/>
              <a:headEnd/>
              <a:tailEnd/>
            </a:ln>
            <a:effectLst/>
          </p:spPr>
          <p:txBody>
            <a:bodyPr wrap="none" anchor="ctr">
              <a:prstTxWarp prst="textNoShape">
                <a:avLst/>
              </a:prstTxWarp>
            </a:bodyPr>
            <a:lstStyle/>
            <a:p>
              <a:endParaRPr lang="en-US"/>
            </a:p>
          </p:txBody>
        </p:sp>
      </p:grpSp>
      <p:sp>
        <p:nvSpPr>
          <p:cNvPr id="1128466" name="Rectangle 18"/>
          <p:cNvSpPr>
            <a:spLocks noGrp="1" noChangeArrowheads="1"/>
          </p:cNvSpPr>
          <p:nvPr>
            <p:ph type="title"/>
          </p:nvPr>
        </p:nvSpPr>
        <p:spPr/>
        <p:txBody>
          <a:bodyPr/>
          <a:lstStyle/>
          <a:p>
            <a:r>
              <a:rPr lang="en-US"/>
              <a:t>Disk Arrays</a:t>
            </a:r>
          </a:p>
        </p:txBody>
      </p:sp>
      <p:sp>
        <p:nvSpPr>
          <p:cNvPr id="1128467" name="Rectangle 19"/>
          <p:cNvSpPr>
            <a:spLocks noGrp="1" noChangeArrowheads="1"/>
          </p:cNvSpPr>
          <p:nvPr>
            <p:ph type="body" idx="1"/>
          </p:nvPr>
        </p:nvSpPr>
        <p:spPr/>
        <p:txBody>
          <a:bodyPr/>
          <a:lstStyle/>
          <a:p>
            <a:pPr>
              <a:lnSpc>
                <a:spcPct val="90000"/>
              </a:lnSpc>
            </a:pPr>
            <a:r>
              <a:rPr lang="en-US" sz="2800"/>
              <a:t>Increase potential throughput by </a:t>
            </a:r>
            <a:br>
              <a:rPr lang="en-US" sz="2800"/>
            </a:br>
            <a:r>
              <a:rPr lang="en-US" sz="2800"/>
              <a:t>having many disk drives:</a:t>
            </a:r>
          </a:p>
          <a:p>
            <a:pPr lvl="1">
              <a:lnSpc>
                <a:spcPct val="90000"/>
              </a:lnSpc>
            </a:pPr>
            <a:r>
              <a:rPr lang="en-US" sz="2400"/>
              <a:t>Data is spread over multiple disk</a:t>
            </a:r>
          </a:p>
          <a:p>
            <a:pPr lvl="1">
              <a:lnSpc>
                <a:spcPct val="90000"/>
              </a:lnSpc>
            </a:pPr>
            <a:r>
              <a:rPr lang="en-US" sz="2400"/>
              <a:t>Multiple accesses are made to several disks</a:t>
            </a:r>
          </a:p>
          <a:p>
            <a:pPr>
              <a:lnSpc>
                <a:spcPct val="90000"/>
              </a:lnSpc>
            </a:pPr>
            <a:r>
              <a:rPr lang="en-US" sz="2800"/>
              <a:t>Reliability is lower than a single disk:</a:t>
            </a:r>
          </a:p>
          <a:p>
            <a:pPr lvl="1">
              <a:lnSpc>
                <a:spcPct val="90000"/>
              </a:lnSpc>
            </a:pPr>
            <a:r>
              <a:rPr lang="en-US" sz="2400"/>
              <a:t>Reliability of N disks = Reliability of 1 Disk ÷ N </a:t>
            </a:r>
          </a:p>
          <a:p>
            <a:pPr lvl="2">
              <a:lnSpc>
                <a:spcPct val="90000"/>
              </a:lnSpc>
            </a:pPr>
            <a:r>
              <a:rPr lang="en-US" sz="2000"/>
              <a:t>(50,000 Hours ÷ 70 disks = 700 hours) </a:t>
            </a:r>
          </a:p>
          <a:p>
            <a:pPr lvl="2">
              <a:lnSpc>
                <a:spcPct val="90000"/>
              </a:lnSpc>
            </a:pPr>
            <a:r>
              <a:rPr lang="en-US" sz="2000"/>
              <a:t>Disk system MTTF: Drops from 6 years  to 1 month</a:t>
            </a:r>
          </a:p>
          <a:p>
            <a:pPr lvl="1">
              <a:lnSpc>
                <a:spcPct val="90000"/>
              </a:lnSpc>
            </a:pPr>
            <a:r>
              <a:rPr lang="en-US" sz="2400"/>
              <a:t>Arrays (without redundancy) too unreliable to be useful!</a:t>
            </a:r>
          </a:p>
          <a:p>
            <a:pPr lvl="1">
              <a:lnSpc>
                <a:spcPct val="90000"/>
              </a:lnSpc>
            </a:pPr>
            <a:r>
              <a:rPr lang="en-US" sz="2400"/>
              <a:t>But availability can be improved by adding redundant disks (RAID):</a:t>
            </a:r>
          </a:p>
          <a:p>
            <a:pPr lvl="2">
              <a:lnSpc>
                <a:spcPct val="90000"/>
              </a:lnSpc>
            </a:pPr>
            <a:r>
              <a:rPr lang="en-US" sz="2000"/>
              <a:t>Lost information can be reconstructed from redundant information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p:cNvSpPr>
            <a:spLocks noGrp="1" noChangeArrowheads="1"/>
          </p:cNvSpPr>
          <p:nvPr>
            <p:ph type="title"/>
          </p:nvPr>
        </p:nvSpPr>
        <p:spPr>
          <a:noFill/>
          <a:ln/>
        </p:spPr>
        <p:txBody>
          <a:bodyPr lIns="90488" tIns="44450" rIns="90488" bIns="44450"/>
          <a:lstStyle/>
          <a:p>
            <a:r>
              <a:rPr lang="en-US"/>
              <a:t>Manufacturing Advantages of Disk Arrays</a:t>
            </a:r>
          </a:p>
        </p:txBody>
      </p:sp>
      <p:sp>
        <p:nvSpPr>
          <p:cNvPr id="1130499" name="Freeform 3"/>
          <p:cNvSpPr>
            <a:spLocks/>
          </p:cNvSpPr>
          <p:nvPr/>
        </p:nvSpPr>
        <p:spPr bwMode="auto">
          <a:xfrm>
            <a:off x="3643313" y="5491163"/>
            <a:ext cx="765175" cy="160337"/>
          </a:xfrm>
          <a:custGeom>
            <a:avLst/>
            <a:gdLst/>
            <a:ahLst/>
            <a:cxnLst>
              <a:cxn ang="0">
                <a:pos x="0" y="0"/>
              </a:cxn>
              <a:cxn ang="0">
                <a:pos x="481" y="0"/>
              </a:cxn>
              <a:cxn ang="0">
                <a:pos x="481" y="100"/>
              </a:cxn>
              <a:cxn ang="0">
                <a:pos x="0" y="100"/>
              </a:cxn>
              <a:cxn ang="0">
                <a:pos x="0" y="0"/>
              </a:cxn>
            </a:cxnLst>
            <a:rect l="0" t="0" r="r" b="b"/>
            <a:pathLst>
              <a:path w="482" h="101">
                <a:moveTo>
                  <a:pt x="0" y="0"/>
                </a:moveTo>
                <a:lnTo>
                  <a:pt x="481" y="0"/>
                </a:lnTo>
                <a:lnTo>
                  <a:pt x="481" y="100"/>
                </a:lnTo>
                <a:lnTo>
                  <a:pt x="0" y="100"/>
                </a:lnTo>
                <a:lnTo>
                  <a:pt x="0" y="0"/>
                </a:lnTo>
              </a:path>
            </a:pathLst>
          </a:custGeom>
          <a:solidFill>
            <a:srgbClr val="FFFFFF"/>
          </a:solidFill>
          <a:ln w="12700" cap="rnd">
            <a:noFill/>
            <a:round/>
            <a:headEnd type="none" w="med" len="med"/>
            <a:tailEnd type="none" w="med" len="med"/>
          </a:ln>
          <a:effectLst/>
        </p:spPr>
        <p:txBody>
          <a:bodyPr>
            <a:prstTxWarp prst="textNoShape">
              <a:avLst/>
            </a:prstTxWarp>
          </a:bodyPr>
          <a:lstStyle/>
          <a:p>
            <a:endParaRPr lang="en-US"/>
          </a:p>
        </p:txBody>
      </p:sp>
      <p:sp>
        <p:nvSpPr>
          <p:cNvPr id="1130500" name="Freeform 4"/>
          <p:cNvSpPr>
            <a:spLocks/>
          </p:cNvSpPr>
          <p:nvPr/>
        </p:nvSpPr>
        <p:spPr bwMode="auto">
          <a:xfrm>
            <a:off x="3633788" y="5443538"/>
            <a:ext cx="812800" cy="217487"/>
          </a:xfrm>
          <a:custGeom>
            <a:avLst/>
            <a:gdLst/>
            <a:ahLst/>
            <a:cxnLst>
              <a:cxn ang="0">
                <a:pos x="0" y="0"/>
              </a:cxn>
              <a:cxn ang="0">
                <a:pos x="511" y="0"/>
              </a:cxn>
              <a:cxn ang="0">
                <a:pos x="511" y="136"/>
              </a:cxn>
              <a:cxn ang="0">
                <a:pos x="0" y="136"/>
              </a:cxn>
              <a:cxn ang="0">
                <a:pos x="0" y="0"/>
              </a:cxn>
            </a:cxnLst>
            <a:rect l="0" t="0" r="r" b="b"/>
            <a:pathLst>
              <a:path w="512" h="137">
                <a:moveTo>
                  <a:pt x="0" y="0"/>
                </a:moveTo>
                <a:lnTo>
                  <a:pt x="511" y="0"/>
                </a:lnTo>
                <a:lnTo>
                  <a:pt x="511" y="136"/>
                </a:lnTo>
                <a:lnTo>
                  <a:pt x="0" y="136"/>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01" name="Line 5"/>
          <p:cNvSpPr>
            <a:spLocks noChangeShapeType="1"/>
          </p:cNvSpPr>
          <p:nvPr/>
        </p:nvSpPr>
        <p:spPr bwMode="auto">
          <a:xfrm flipV="1">
            <a:off x="3633788" y="5303838"/>
            <a:ext cx="292100" cy="130175"/>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02" name="Line 6"/>
          <p:cNvSpPr>
            <a:spLocks noChangeShapeType="1"/>
          </p:cNvSpPr>
          <p:nvPr/>
        </p:nvSpPr>
        <p:spPr bwMode="auto">
          <a:xfrm flipV="1">
            <a:off x="4432300" y="5313363"/>
            <a:ext cx="265113" cy="130175"/>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03" name="Line 7"/>
          <p:cNvSpPr>
            <a:spLocks noChangeShapeType="1"/>
          </p:cNvSpPr>
          <p:nvPr/>
        </p:nvSpPr>
        <p:spPr bwMode="auto">
          <a:xfrm flipV="1">
            <a:off x="4413250" y="5472113"/>
            <a:ext cx="280988" cy="176212"/>
          </a:xfrm>
          <a:prstGeom prst="line">
            <a:avLst/>
          </a:prstGeom>
          <a:noFill/>
          <a:ln w="12700">
            <a:solidFill>
              <a:srgbClr val="000000"/>
            </a:solidFill>
            <a:round/>
            <a:headEnd/>
            <a:tailEnd/>
          </a:ln>
          <a:effectLst/>
        </p:spPr>
        <p:txBody>
          <a:bodyPr>
            <a:prstTxWarp prst="textNoShape">
              <a:avLst/>
            </a:prstTxWarp>
          </a:bodyPr>
          <a:lstStyle/>
          <a:p>
            <a:endParaRPr lang="en-US"/>
          </a:p>
        </p:txBody>
      </p:sp>
      <p:grpSp>
        <p:nvGrpSpPr>
          <p:cNvPr id="2" name="Group 8"/>
          <p:cNvGrpSpPr>
            <a:grpSpLocks/>
          </p:cNvGrpSpPr>
          <p:nvPr/>
        </p:nvGrpSpPr>
        <p:grpSpPr bwMode="auto">
          <a:xfrm>
            <a:off x="3919538" y="5300663"/>
            <a:ext cx="771525" cy="168275"/>
            <a:chOff x="2549" y="3694"/>
            <a:chExt cx="486" cy="106"/>
          </a:xfrm>
        </p:grpSpPr>
        <p:sp>
          <p:nvSpPr>
            <p:cNvPr id="1130505" name="Line 9"/>
            <p:cNvSpPr>
              <a:spLocks noChangeShapeType="1"/>
            </p:cNvSpPr>
            <p:nvPr/>
          </p:nvSpPr>
          <p:spPr bwMode="auto">
            <a:xfrm>
              <a:off x="2549" y="3694"/>
              <a:ext cx="486" cy="0"/>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06" name="Line 10"/>
            <p:cNvSpPr>
              <a:spLocks noChangeShapeType="1"/>
            </p:cNvSpPr>
            <p:nvPr/>
          </p:nvSpPr>
          <p:spPr bwMode="auto">
            <a:xfrm>
              <a:off x="3035" y="3694"/>
              <a:ext cx="0" cy="106"/>
            </a:xfrm>
            <a:prstGeom prst="line">
              <a:avLst/>
            </a:prstGeom>
            <a:noFill/>
            <a:ln w="12700">
              <a:solidFill>
                <a:srgbClr val="000000"/>
              </a:solidFill>
              <a:round/>
              <a:headEnd/>
              <a:tailEnd/>
            </a:ln>
            <a:effectLst/>
          </p:spPr>
          <p:txBody>
            <a:bodyPr>
              <a:prstTxWarp prst="textNoShape">
                <a:avLst/>
              </a:prstTxWarp>
            </a:bodyPr>
            <a:lstStyle/>
            <a:p>
              <a:endParaRPr lang="en-US"/>
            </a:p>
          </p:txBody>
        </p:sp>
      </p:grpSp>
      <p:sp>
        <p:nvSpPr>
          <p:cNvPr id="1130507" name="Freeform 11"/>
          <p:cNvSpPr>
            <a:spLocks/>
          </p:cNvSpPr>
          <p:nvPr/>
        </p:nvSpPr>
        <p:spPr bwMode="auto">
          <a:xfrm>
            <a:off x="4725988" y="5283200"/>
            <a:ext cx="1268412" cy="398463"/>
          </a:xfrm>
          <a:custGeom>
            <a:avLst/>
            <a:gdLst/>
            <a:ahLst/>
            <a:cxnLst>
              <a:cxn ang="0">
                <a:pos x="0" y="0"/>
              </a:cxn>
              <a:cxn ang="0">
                <a:pos x="798" y="0"/>
              </a:cxn>
              <a:cxn ang="0">
                <a:pos x="798" y="250"/>
              </a:cxn>
              <a:cxn ang="0">
                <a:pos x="0" y="250"/>
              </a:cxn>
              <a:cxn ang="0">
                <a:pos x="0" y="0"/>
              </a:cxn>
            </a:cxnLst>
            <a:rect l="0" t="0" r="r" b="b"/>
            <a:pathLst>
              <a:path w="799" h="251">
                <a:moveTo>
                  <a:pt x="0" y="0"/>
                </a:moveTo>
                <a:lnTo>
                  <a:pt x="798" y="0"/>
                </a:lnTo>
                <a:lnTo>
                  <a:pt x="798" y="250"/>
                </a:lnTo>
                <a:lnTo>
                  <a:pt x="0" y="250"/>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08" name="Line 12"/>
          <p:cNvSpPr>
            <a:spLocks noChangeShapeType="1"/>
          </p:cNvSpPr>
          <p:nvPr/>
        </p:nvSpPr>
        <p:spPr bwMode="auto">
          <a:xfrm flipV="1">
            <a:off x="4754563" y="5164138"/>
            <a:ext cx="206375" cy="109537"/>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09" name="Line 13"/>
          <p:cNvSpPr>
            <a:spLocks noChangeShapeType="1"/>
          </p:cNvSpPr>
          <p:nvPr/>
        </p:nvSpPr>
        <p:spPr bwMode="auto">
          <a:xfrm flipV="1">
            <a:off x="5995988" y="5151438"/>
            <a:ext cx="228600" cy="147637"/>
          </a:xfrm>
          <a:prstGeom prst="line">
            <a:avLst/>
          </a:prstGeom>
          <a:noFill/>
          <a:ln w="12700">
            <a:solidFill>
              <a:srgbClr val="000000"/>
            </a:solidFill>
            <a:round/>
            <a:headEnd/>
            <a:tailEnd/>
          </a:ln>
          <a:effectLst/>
        </p:spPr>
        <p:txBody>
          <a:bodyPr>
            <a:prstTxWarp prst="textNoShape">
              <a:avLst/>
            </a:prstTxWarp>
          </a:bodyPr>
          <a:lstStyle/>
          <a:p>
            <a:endParaRPr lang="en-US"/>
          </a:p>
        </p:txBody>
      </p:sp>
      <p:grpSp>
        <p:nvGrpSpPr>
          <p:cNvPr id="3" name="Group 14"/>
          <p:cNvGrpSpPr>
            <a:grpSpLocks/>
          </p:cNvGrpSpPr>
          <p:nvPr/>
        </p:nvGrpSpPr>
        <p:grpSpPr bwMode="auto">
          <a:xfrm>
            <a:off x="4954588" y="5154613"/>
            <a:ext cx="1260475" cy="347662"/>
            <a:chOff x="3201" y="3602"/>
            <a:chExt cx="794" cy="219"/>
          </a:xfrm>
        </p:grpSpPr>
        <p:sp>
          <p:nvSpPr>
            <p:cNvPr id="1130511" name="Line 15"/>
            <p:cNvSpPr>
              <a:spLocks noChangeShapeType="1"/>
            </p:cNvSpPr>
            <p:nvPr/>
          </p:nvSpPr>
          <p:spPr bwMode="auto">
            <a:xfrm>
              <a:off x="3201" y="3602"/>
              <a:ext cx="794" cy="0"/>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12" name="Line 16"/>
            <p:cNvSpPr>
              <a:spLocks noChangeShapeType="1"/>
            </p:cNvSpPr>
            <p:nvPr/>
          </p:nvSpPr>
          <p:spPr bwMode="auto">
            <a:xfrm>
              <a:off x="3995" y="3602"/>
              <a:ext cx="0" cy="219"/>
            </a:xfrm>
            <a:prstGeom prst="line">
              <a:avLst/>
            </a:prstGeom>
            <a:noFill/>
            <a:ln w="12700">
              <a:solidFill>
                <a:srgbClr val="000000"/>
              </a:solidFill>
              <a:round/>
              <a:headEnd/>
              <a:tailEnd/>
            </a:ln>
            <a:effectLst/>
          </p:spPr>
          <p:txBody>
            <a:bodyPr>
              <a:prstTxWarp prst="textNoShape">
                <a:avLst/>
              </a:prstTxWarp>
            </a:bodyPr>
            <a:lstStyle/>
            <a:p>
              <a:endParaRPr lang="en-US"/>
            </a:p>
          </p:txBody>
        </p:sp>
      </p:grpSp>
      <p:sp>
        <p:nvSpPr>
          <p:cNvPr id="1130513" name="Line 17"/>
          <p:cNvSpPr>
            <a:spLocks noChangeShapeType="1"/>
          </p:cNvSpPr>
          <p:nvPr/>
        </p:nvSpPr>
        <p:spPr bwMode="auto">
          <a:xfrm flipV="1">
            <a:off x="6034088" y="5499100"/>
            <a:ext cx="193675" cy="161925"/>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14" name="Freeform 18"/>
          <p:cNvSpPr>
            <a:spLocks/>
          </p:cNvSpPr>
          <p:nvPr/>
        </p:nvSpPr>
        <p:spPr bwMode="auto">
          <a:xfrm>
            <a:off x="4713288" y="2640013"/>
            <a:ext cx="1258887" cy="322262"/>
          </a:xfrm>
          <a:custGeom>
            <a:avLst/>
            <a:gdLst/>
            <a:ahLst/>
            <a:cxnLst>
              <a:cxn ang="0">
                <a:pos x="0" y="0"/>
              </a:cxn>
              <a:cxn ang="0">
                <a:pos x="792" y="0"/>
              </a:cxn>
              <a:cxn ang="0">
                <a:pos x="792" y="202"/>
              </a:cxn>
              <a:cxn ang="0">
                <a:pos x="0" y="202"/>
              </a:cxn>
              <a:cxn ang="0">
                <a:pos x="0" y="0"/>
              </a:cxn>
            </a:cxnLst>
            <a:rect l="0" t="0" r="r" b="b"/>
            <a:pathLst>
              <a:path w="793" h="203">
                <a:moveTo>
                  <a:pt x="0" y="0"/>
                </a:moveTo>
                <a:lnTo>
                  <a:pt x="792" y="0"/>
                </a:lnTo>
                <a:lnTo>
                  <a:pt x="792" y="202"/>
                </a:lnTo>
                <a:lnTo>
                  <a:pt x="0" y="202"/>
                </a:lnTo>
                <a:lnTo>
                  <a:pt x="0" y="0"/>
                </a:lnTo>
              </a:path>
            </a:pathLst>
          </a:custGeom>
          <a:noFill/>
          <a:ln w="12700" cap="rnd">
            <a:noFill/>
            <a:round/>
            <a:headEnd type="none" w="med" len="med"/>
            <a:tailEnd type="none" w="med" len="med"/>
          </a:ln>
          <a:effectLst/>
        </p:spPr>
        <p:txBody>
          <a:bodyPr>
            <a:prstTxWarp prst="textNoShape">
              <a:avLst/>
            </a:prstTxWarp>
          </a:bodyPr>
          <a:lstStyle/>
          <a:p>
            <a:endParaRPr lang="en-US"/>
          </a:p>
        </p:txBody>
      </p:sp>
      <p:sp>
        <p:nvSpPr>
          <p:cNvPr id="1130515" name="Freeform 19"/>
          <p:cNvSpPr>
            <a:spLocks/>
          </p:cNvSpPr>
          <p:nvPr/>
        </p:nvSpPr>
        <p:spPr bwMode="auto">
          <a:xfrm>
            <a:off x="4713288" y="2640013"/>
            <a:ext cx="1268412" cy="331787"/>
          </a:xfrm>
          <a:custGeom>
            <a:avLst/>
            <a:gdLst/>
            <a:ahLst/>
            <a:cxnLst>
              <a:cxn ang="0">
                <a:pos x="0" y="0"/>
              </a:cxn>
              <a:cxn ang="0">
                <a:pos x="798" y="0"/>
              </a:cxn>
              <a:cxn ang="0">
                <a:pos x="798" y="208"/>
              </a:cxn>
              <a:cxn ang="0">
                <a:pos x="0" y="208"/>
              </a:cxn>
              <a:cxn ang="0">
                <a:pos x="0" y="0"/>
              </a:cxn>
            </a:cxnLst>
            <a:rect l="0" t="0" r="r" b="b"/>
            <a:pathLst>
              <a:path w="799" h="209">
                <a:moveTo>
                  <a:pt x="0" y="0"/>
                </a:moveTo>
                <a:lnTo>
                  <a:pt x="798" y="0"/>
                </a:lnTo>
                <a:lnTo>
                  <a:pt x="798" y="208"/>
                </a:lnTo>
                <a:lnTo>
                  <a:pt x="0" y="208"/>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16" name="Line 20"/>
          <p:cNvSpPr>
            <a:spLocks noChangeShapeType="1"/>
          </p:cNvSpPr>
          <p:nvPr/>
        </p:nvSpPr>
        <p:spPr bwMode="auto">
          <a:xfrm flipV="1">
            <a:off x="4713288" y="2509838"/>
            <a:ext cx="290512" cy="130175"/>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17" name="Line 21"/>
          <p:cNvSpPr>
            <a:spLocks noChangeShapeType="1"/>
          </p:cNvSpPr>
          <p:nvPr/>
        </p:nvSpPr>
        <p:spPr bwMode="auto">
          <a:xfrm flipV="1">
            <a:off x="5954713" y="2516188"/>
            <a:ext cx="266700" cy="130175"/>
          </a:xfrm>
          <a:prstGeom prst="line">
            <a:avLst/>
          </a:prstGeom>
          <a:noFill/>
          <a:ln w="12700">
            <a:solidFill>
              <a:srgbClr val="000000"/>
            </a:solidFill>
            <a:round/>
            <a:headEnd/>
            <a:tailEnd/>
          </a:ln>
          <a:effectLst/>
        </p:spPr>
        <p:txBody>
          <a:bodyPr>
            <a:prstTxWarp prst="textNoShape">
              <a:avLst/>
            </a:prstTxWarp>
          </a:bodyPr>
          <a:lstStyle/>
          <a:p>
            <a:endParaRPr lang="en-US"/>
          </a:p>
        </p:txBody>
      </p:sp>
      <p:grpSp>
        <p:nvGrpSpPr>
          <p:cNvPr id="4" name="Group 22"/>
          <p:cNvGrpSpPr>
            <a:grpSpLocks/>
          </p:cNvGrpSpPr>
          <p:nvPr/>
        </p:nvGrpSpPr>
        <p:grpSpPr bwMode="auto">
          <a:xfrm>
            <a:off x="4978400" y="2509838"/>
            <a:ext cx="1243013" cy="292100"/>
            <a:chOff x="3216" y="1744"/>
            <a:chExt cx="783" cy="184"/>
          </a:xfrm>
        </p:grpSpPr>
        <p:sp>
          <p:nvSpPr>
            <p:cNvPr id="1130519" name="Line 23"/>
            <p:cNvSpPr>
              <a:spLocks noChangeShapeType="1"/>
            </p:cNvSpPr>
            <p:nvPr/>
          </p:nvSpPr>
          <p:spPr bwMode="auto">
            <a:xfrm>
              <a:off x="3216" y="1744"/>
              <a:ext cx="783" cy="0"/>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20" name="Line 24"/>
            <p:cNvSpPr>
              <a:spLocks noChangeShapeType="1"/>
            </p:cNvSpPr>
            <p:nvPr/>
          </p:nvSpPr>
          <p:spPr bwMode="auto">
            <a:xfrm>
              <a:off x="3999" y="1744"/>
              <a:ext cx="0" cy="184"/>
            </a:xfrm>
            <a:prstGeom prst="line">
              <a:avLst/>
            </a:prstGeom>
            <a:noFill/>
            <a:ln w="12700">
              <a:solidFill>
                <a:srgbClr val="000000"/>
              </a:solidFill>
              <a:round/>
              <a:headEnd/>
              <a:tailEnd/>
            </a:ln>
            <a:effectLst/>
          </p:spPr>
          <p:txBody>
            <a:bodyPr>
              <a:prstTxWarp prst="textNoShape">
                <a:avLst/>
              </a:prstTxWarp>
            </a:bodyPr>
            <a:lstStyle/>
            <a:p>
              <a:endParaRPr lang="en-US"/>
            </a:p>
          </p:txBody>
        </p:sp>
      </p:grpSp>
      <p:sp>
        <p:nvSpPr>
          <p:cNvPr id="1130521" name="Line 25"/>
          <p:cNvSpPr>
            <a:spLocks noChangeShapeType="1"/>
          </p:cNvSpPr>
          <p:nvPr/>
        </p:nvSpPr>
        <p:spPr bwMode="auto">
          <a:xfrm flipV="1">
            <a:off x="5992813" y="2808288"/>
            <a:ext cx="241300" cy="142875"/>
          </a:xfrm>
          <a:prstGeom prst="line">
            <a:avLst/>
          </a:prstGeom>
          <a:noFill/>
          <a:ln w="12700">
            <a:solidFill>
              <a:srgbClr val="000000"/>
            </a:solidFill>
            <a:round/>
            <a:headEnd/>
            <a:tailEnd/>
          </a:ln>
          <a:effectLst/>
        </p:spPr>
        <p:txBody>
          <a:bodyPr>
            <a:prstTxWarp prst="textNoShape">
              <a:avLst/>
            </a:prstTxWarp>
          </a:bodyPr>
          <a:lstStyle/>
          <a:p>
            <a:endParaRPr lang="en-US"/>
          </a:p>
        </p:txBody>
      </p:sp>
      <p:grpSp>
        <p:nvGrpSpPr>
          <p:cNvPr id="5" name="Group 26"/>
          <p:cNvGrpSpPr>
            <a:grpSpLocks/>
          </p:cNvGrpSpPr>
          <p:nvPr/>
        </p:nvGrpSpPr>
        <p:grpSpPr bwMode="auto">
          <a:xfrm>
            <a:off x="2876550" y="2755900"/>
            <a:ext cx="519113" cy="131763"/>
            <a:chOff x="1892" y="1899"/>
            <a:chExt cx="327" cy="83"/>
          </a:xfrm>
        </p:grpSpPr>
        <p:sp>
          <p:nvSpPr>
            <p:cNvPr id="1130523" name="Freeform 27"/>
            <p:cNvSpPr>
              <a:spLocks/>
            </p:cNvSpPr>
            <p:nvPr/>
          </p:nvSpPr>
          <p:spPr bwMode="auto">
            <a:xfrm>
              <a:off x="1892" y="1957"/>
              <a:ext cx="146" cy="19"/>
            </a:xfrm>
            <a:custGeom>
              <a:avLst/>
              <a:gdLst/>
              <a:ahLst/>
              <a:cxnLst>
                <a:cxn ang="0">
                  <a:pos x="0" y="0"/>
                </a:cxn>
                <a:cxn ang="0">
                  <a:pos x="145" y="0"/>
                </a:cxn>
                <a:cxn ang="0">
                  <a:pos x="145" y="18"/>
                </a:cxn>
                <a:cxn ang="0">
                  <a:pos x="0" y="18"/>
                </a:cxn>
                <a:cxn ang="0">
                  <a:pos x="0" y="0"/>
                </a:cxn>
              </a:cxnLst>
              <a:rect l="0" t="0" r="r" b="b"/>
              <a:pathLst>
                <a:path w="146" h="19">
                  <a:moveTo>
                    <a:pt x="0" y="0"/>
                  </a:moveTo>
                  <a:lnTo>
                    <a:pt x="145" y="0"/>
                  </a:lnTo>
                  <a:lnTo>
                    <a:pt x="145" y="18"/>
                  </a:lnTo>
                  <a:lnTo>
                    <a:pt x="0" y="18"/>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24" name="Freeform 28"/>
            <p:cNvSpPr>
              <a:spLocks/>
            </p:cNvSpPr>
            <p:nvPr/>
          </p:nvSpPr>
          <p:spPr bwMode="auto">
            <a:xfrm>
              <a:off x="1892" y="1957"/>
              <a:ext cx="152" cy="25"/>
            </a:xfrm>
            <a:custGeom>
              <a:avLst/>
              <a:gdLst/>
              <a:ahLst/>
              <a:cxnLst>
                <a:cxn ang="0">
                  <a:pos x="0" y="0"/>
                </a:cxn>
                <a:cxn ang="0">
                  <a:pos x="151" y="0"/>
                </a:cxn>
                <a:cxn ang="0">
                  <a:pos x="151" y="24"/>
                </a:cxn>
                <a:cxn ang="0">
                  <a:pos x="0" y="24"/>
                </a:cxn>
                <a:cxn ang="0">
                  <a:pos x="0" y="0"/>
                </a:cxn>
              </a:cxnLst>
              <a:rect l="0" t="0" r="r" b="b"/>
              <a:pathLst>
                <a:path w="152" h="25">
                  <a:moveTo>
                    <a:pt x="0" y="0"/>
                  </a:moveTo>
                  <a:lnTo>
                    <a:pt x="151" y="0"/>
                  </a:lnTo>
                  <a:lnTo>
                    <a:pt x="151" y="24"/>
                  </a:lnTo>
                  <a:lnTo>
                    <a:pt x="0" y="24"/>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25" name="Line 29"/>
            <p:cNvSpPr>
              <a:spLocks noChangeShapeType="1"/>
            </p:cNvSpPr>
            <p:nvPr/>
          </p:nvSpPr>
          <p:spPr bwMode="auto">
            <a:xfrm flipV="1">
              <a:off x="1892" y="1899"/>
              <a:ext cx="175" cy="58"/>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26" name="Line 30"/>
            <p:cNvSpPr>
              <a:spLocks noChangeShapeType="1"/>
            </p:cNvSpPr>
            <p:nvPr/>
          </p:nvSpPr>
          <p:spPr bwMode="auto">
            <a:xfrm flipV="1">
              <a:off x="2043" y="1899"/>
              <a:ext cx="176" cy="58"/>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27" name="Line 31"/>
            <p:cNvSpPr>
              <a:spLocks noChangeShapeType="1"/>
            </p:cNvSpPr>
            <p:nvPr/>
          </p:nvSpPr>
          <p:spPr bwMode="auto">
            <a:xfrm flipV="1">
              <a:off x="2043" y="1920"/>
              <a:ext cx="176" cy="57"/>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28" name="Line 32"/>
            <p:cNvSpPr>
              <a:spLocks noChangeShapeType="1"/>
            </p:cNvSpPr>
            <p:nvPr/>
          </p:nvSpPr>
          <p:spPr bwMode="auto">
            <a:xfrm>
              <a:off x="2067" y="1899"/>
              <a:ext cx="152" cy="0"/>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29" name="Line 33"/>
            <p:cNvSpPr>
              <a:spLocks noChangeShapeType="1"/>
            </p:cNvSpPr>
            <p:nvPr/>
          </p:nvSpPr>
          <p:spPr bwMode="auto">
            <a:xfrm>
              <a:off x="2219" y="1899"/>
              <a:ext cx="0" cy="25"/>
            </a:xfrm>
            <a:prstGeom prst="line">
              <a:avLst/>
            </a:prstGeom>
            <a:noFill/>
            <a:ln w="12700">
              <a:solidFill>
                <a:srgbClr val="000000"/>
              </a:solidFill>
              <a:round/>
              <a:headEnd/>
              <a:tailEnd/>
            </a:ln>
            <a:effectLst/>
          </p:spPr>
          <p:txBody>
            <a:bodyPr>
              <a:prstTxWarp prst="textNoShape">
                <a:avLst/>
              </a:prstTxWarp>
            </a:bodyPr>
            <a:lstStyle/>
            <a:p>
              <a:endParaRPr lang="en-US"/>
            </a:p>
          </p:txBody>
        </p:sp>
      </p:grpSp>
      <p:grpSp>
        <p:nvGrpSpPr>
          <p:cNvPr id="6" name="Group 34"/>
          <p:cNvGrpSpPr>
            <a:grpSpLocks/>
          </p:cNvGrpSpPr>
          <p:nvPr/>
        </p:nvGrpSpPr>
        <p:grpSpPr bwMode="auto">
          <a:xfrm>
            <a:off x="2816225" y="5487988"/>
            <a:ext cx="541338" cy="134937"/>
            <a:chOff x="1854" y="3812"/>
            <a:chExt cx="341" cy="85"/>
          </a:xfrm>
        </p:grpSpPr>
        <p:sp>
          <p:nvSpPr>
            <p:cNvPr id="1130531" name="Freeform 35"/>
            <p:cNvSpPr>
              <a:spLocks/>
            </p:cNvSpPr>
            <p:nvPr/>
          </p:nvSpPr>
          <p:spPr bwMode="auto">
            <a:xfrm>
              <a:off x="1854" y="3871"/>
              <a:ext cx="153" cy="20"/>
            </a:xfrm>
            <a:custGeom>
              <a:avLst/>
              <a:gdLst/>
              <a:ahLst/>
              <a:cxnLst>
                <a:cxn ang="0">
                  <a:pos x="0" y="0"/>
                </a:cxn>
                <a:cxn ang="0">
                  <a:pos x="152" y="0"/>
                </a:cxn>
                <a:cxn ang="0">
                  <a:pos x="152" y="19"/>
                </a:cxn>
                <a:cxn ang="0">
                  <a:pos x="0" y="19"/>
                </a:cxn>
                <a:cxn ang="0">
                  <a:pos x="0" y="0"/>
                </a:cxn>
              </a:cxnLst>
              <a:rect l="0" t="0" r="r" b="b"/>
              <a:pathLst>
                <a:path w="153" h="20">
                  <a:moveTo>
                    <a:pt x="0" y="0"/>
                  </a:moveTo>
                  <a:lnTo>
                    <a:pt x="152" y="0"/>
                  </a:lnTo>
                  <a:lnTo>
                    <a:pt x="152" y="19"/>
                  </a:lnTo>
                  <a:lnTo>
                    <a:pt x="0" y="19"/>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32" name="Freeform 36"/>
            <p:cNvSpPr>
              <a:spLocks/>
            </p:cNvSpPr>
            <p:nvPr/>
          </p:nvSpPr>
          <p:spPr bwMode="auto">
            <a:xfrm>
              <a:off x="1854" y="3871"/>
              <a:ext cx="160" cy="26"/>
            </a:xfrm>
            <a:custGeom>
              <a:avLst/>
              <a:gdLst/>
              <a:ahLst/>
              <a:cxnLst>
                <a:cxn ang="0">
                  <a:pos x="0" y="0"/>
                </a:cxn>
                <a:cxn ang="0">
                  <a:pos x="159" y="0"/>
                </a:cxn>
                <a:cxn ang="0">
                  <a:pos x="159" y="25"/>
                </a:cxn>
                <a:cxn ang="0">
                  <a:pos x="0" y="25"/>
                </a:cxn>
                <a:cxn ang="0">
                  <a:pos x="0" y="0"/>
                </a:cxn>
              </a:cxnLst>
              <a:rect l="0" t="0" r="r" b="b"/>
              <a:pathLst>
                <a:path w="160" h="26">
                  <a:moveTo>
                    <a:pt x="0" y="0"/>
                  </a:moveTo>
                  <a:lnTo>
                    <a:pt x="159" y="0"/>
                  </a:lnTo>
                  <a:lnTo>
                    <a:pt x="159" y="25"/>
                  </a:lnTo>
                  <a:lnTo>
                    <a:pt x="0" y="25"/>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33" name="Line 37"/>
            <p:cNvSpPr>
              <a:spLocks noChangeShapeType="1"/>
            </p:cNvSpPr>
            <p:nvPr/>
          </p:nvSpPr>
          <p:spPr bwMode="auto">
            <a:xfrm flipV="1">
              <a:off x="1854" y="3812"/>
              <a:ext cx="184" cy="59"/>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34" name="Line 38"/>
            <p:cNvSpPr>
              <a:spLocks noChangeShapeType="1"/>
            </p:cNvSpPr>
            <p:nvPr/>
          </p:nvSpPr>
          <p:spPr bwMode="auto">
            <a:xfrm flipV="1">
              <a:off x="2013" y="3812"/>
              <a:ext cx="182" cy="59"/>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35" name="Line 39"/>
            <p:cNvSpPr>
              <a:spLocks noChangeShapeType="1"/>
            </p:cNvSpPr>
            <p:nvPr/>
          </p:nvSpPr>
          <p:spPr bwMode="auto">
            <a:xfrm flipV="1">
              <a:off x="2013" y="3837"/>
              <a:ext cx="182" cy="59"/>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36" name="Line 40"/>
            <p:cNvSpPr>
              <a:spLocks noChangeShapeType="1"/>
            </p:cNvSpPr>
            <p:nvPr/>
          </p:nvSpPr>
          <p:spPr bwMode="auto">
            <a:xfrm>
              <a:off x="2038" y="3812"/>
              <a:ext cx="157" cy="0"/>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37" name="Line 41"/>
            <p:cNvSpPr>
              <a:spLocks noChangeShapeType="1"/>
            </p:cNvSpPr>
            <p:nvPr/>
          </p:nvSpPr>
          <p:spPr bwMode="auto">
            <a:xfrm>
              <a:off x="2195" y="3812"/>
              <a:ext cx="0" cy="25"/>
            </a:xfrm>
            <a:prstGeom prst="line">
              <a:avLst/>
            </a:prstGeom>
            <a:noFill/>
            <a:ln w="12700">
              <a:solidFill>
                <a:srgbClr val="000000"/>
              </a:solidFill>
              <a:round/>
              <a:headEnd/>
              <a:tailEnd/>
            </a:ln>
            <a:effectLst/>
          </p:spPr>
          <p:txBody>
            <a:bodyPr>
              <a:prstTxWarp prst="textNoShape">
                <a:avLst/>
              </a:prstTxWarp>
            </a:bodyPr>
            <a:lstStyle/>
            <a:p>
              <a:endParaRPr lang="en-US"/>
            </a:p>
          </p:txBody>
        </p:sp>
      </p:grpSp>
      <p:grpSp>
        <p:nvGrpSpPr>
          <p:cNvPr id="7" name="Group 42"/>
          <p:cNvGrpSpPr>
            <a:grpSpLocks/>
          </p:cNvGrpSpPr>
          <p:nvPr/>
        </p:nvGrpSpPr>
        <p:grpSpPr bwMode="auto">
          <a:xfrm>
            <a:off x="3565525" y="2705100"/>
            <a:ext cx="790575" cy="257175"/>
            <a:chOff x="2326" y="1867"/>
            <a:chExt cx="498" cy="162"/>
          </a:xfrm>
        </p:grpSpPr>
        <p:sp>
          <p:nvSpPr>
            <p:cNvPr id="1130539" name="Freeform 43"/>
            <p:cNvSpPr>
              <a:spLocks/>
            </p:cNvSpPr>
            <p:nvPr/>
          </p:nvSpPr>
          <p:spPr bwMode="auto">
            <a:xfrm>
              <a:off x="2326" y="1980"/>
              <a:ext cx="228" cy="43"/>
            </a:xfrm>
            <a:custGeom>
              <a:avLst/>
              <a:gdLst/>
              <a:ahLst/>
              <a:cxnLst>
                <a:cxn ang="0">
                  <a:pos x="0" y="0"/>
                </a:cxn>
                <a:cxn ang="0">
                  <a:pos x="227" y="0"/>
                </a:cxn>
                <a:cxn ang="0">
                  <a:pos x="227" y="42"/>
                </a:cxn>
                <a:cxn ang="0">
                  <a:pos x="0" y="42"/>
                </a:cxn>
                <a:cxn ang="0">
                  <a:pos x="0" y="0"/>
                </a:cxn>
              </a:cxnLst>
              <a:rect l="0" t="0" r="r" b="b"/>
              <a:pathLst>
                <a:path w="228" h="43">
                  <a:moveTo>
                    <a:pt x="0" y="0"/>
                  </a:moveTo>
                  <a:lnTo>
                    <a:pt x="227" y="0"/>
                  </a:lnTo>
                  <a:lnTo>
                    <a:pt x="227" y="42"/>
                  </a:lnTo>
                  <a:lnTo>
                    <a:pt x="0" y="42"/>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40" name="Freeform 44"/>
            <p:cNvSpPr>
              <a:spLocks/>
            </p:cNvSpPr>
            <p:nvPr/>
          </p:nvSpPr>
          <p:spPr bwMode="auto">
            <a:xfrm>
              <a:off x="2326" y="1980"/>
              <a:ext cx="234" cy="49"/>
            </a:xfrm>
            <a:custGeom>
              <a:avLst/>
              <a:gdLst/>
              <a:ahLst/>
              <a:cxnLst>
                <a:cxn ang="0">
                  <a:pos x="0" y="0"/>
                </a:cxn>
                <a:cxn ang="0">
                  <a:pos x="233" y="0"/>
                </a:cxn>
                <a:cxn ang="0">
                  <a:pos x="233" y="48"/>
                </a:cxn>
                <a:cxn ang="0">
                  <a:pos x="0" y="48"/>
                </a:cxn>
                <a:cxn ang="0">
                  <a:pos x="0" y="0"/>
                </a:cxn>
              </a:cxnLst>
              <a:rect l="0" t="0" r="r" b="b"/>
              <a:pathLst>
                <a:path w="234" h="49">
                  <a:moveTo>
                    <a:pt x="0" y="0"/>
                  </a:moveTo>
                  <a:lnTo>
                    <a:pt x="233" y="0"/>
                  </a:lnTo>
                  <a:lnTo>
                    <a:pt x="233" y="48"/>
                  </a:lnTo>
                  <a:lnTo>
                    <a:pt x="0" y="48"/>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41" name="Line 45"/>
            <p:cNvSpPr>
              <a:spLocks noChangeShapeType="1"/>
            </p:cNvSpPr>
            <p:nvPr/>
          </p:nvSpPr>
          <p:spPr bwMode="auto">
            <a:xfrm flipV="1">
              <a:off x="2326" y="1867"/>
              <a:ext cx="267" cy="113"/>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42" name="Line 46"/>
            <p:cNvSpPr>
              <a:spLocks noChangeShapeType="1"/>
            </p:cNvSpPr>
            <p:nvPr/>
          </p:nvSpPr>
          <p:spPr bwMode="auto">
            <a:xfrm flipV="1">
              <a:off x="2551" y="1867"/>
              <a:ext cx="265" cy="113"/>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43" name="Line 47"/>
            <p:cNvSpPr>
              <a:spLocks noChangeShapeType="1"/>
            </p:cNvSpPr>
            <p:nvPr/>
          </p:nvSpPr>
          <p:spPr bwMode="auto">
            <a:xfrm flipV="1">
              <a:off x="2551" y="1911"/>
              <a:ext cx="265" cy="113"/>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44" name="Line 48"/>
            <p:cNvSpPr>
              <a:spLocks noChangeShapeType="1"/>
            </p:cNvSpPr>
            <p:nvPr/>
          </p:nvSpPr>
          <p:spPr bwMode="auto">
            <a:xfrm>
              <a:off x="2593" y="1867"/>
              <a:ext cx="231" cy="0"/>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45" name="Line 49"/>
            <p:cNvSpPr>
              <a:spLocks noChangeShapeType="1"/>
            </p:cNvSpPr>
            <p:nvPr/>
          </p:nvSpPr>
          <p:spPr bwMode="auto">
            <a:xfrm>
              <a:off x="2824" y="1867"/>
              <a:ext cx="0" cy="48"/>
            </a:xfrm>
            <a:prstGeom prst="line">
              <a:avLst/>
            </a:prstGeom>
            <a:noFill/>
            <a:ln w="12700">
              <a:solidFill>
                <a:srgbClr val="000000"/>
              </a:solidFill>
              <a:round/>
              <a:headEnd/>
              <a:tailEnd/>
            </a:ln>
            <a:effectLst/>
          </p:spPr>
          <p:txBody>
            <a:bodyPr>
              <a:prstTxWarp prst="textNoShape">
                <a:avLst/>
              </a:prstTxWarp>
            </a:bodyPr>
            <a:lstStyle/>
            <a:p>
              <a:endParaRPr lang="en-US"/>
            </a:p>
          </p:txBody>
        </p:sp>
      </p:grpSp>
      <p:pic>
        <p:nvPicPr>
          <p:cNvPr id="1130546" name="Picture 50"/>
          <p:cNvPicPr>
            <a:picLocks noChangeArrowheads="1"/>
          </p:cNvPicPr>
          <p:nvPr/>
        </p:nvPicPr>
        <p:blipFill>
          <a:blip r:embed="rId3"/>
          <a:srcRect/>
          <a:stretch>
            <a:fillRect/>
          </a:stretch>
        </p:blipFill>
        <p:spPr bwMode="auto">
          <a:xfrm>
            <a:off x="7246938" y="1836738"/>
            <a:ext cx="455612" cy="103187"/>
          </a:xfrm>
          <a:prstGeom prst="rect">
            <a:avLst/>
          </a:prstGeom>
          <a:noFill/>
          <a:ln w="12700">
            <a:noFill/>
            <a:miter lim="800000"/>
            <a:headEnd/>
            <a:tailEnd/>
          </a:ln>
          <a:effectLst/>
        </p:spPr>
      </p:pic>
      <p:sp>
        <p:nvSpPr>
          <p:cNvPr id="1130547" name="Freeform 51"/>
          <p:cNvSpPr>
            <a:spLocks/>
          </p:cNvSpPr>
          <p:nvPr/>
        </p:nvSpPr>
        <p:spPr bwMode="auto">
          <a:xfrm>
            <a:off x="6388100" y="4519613"/>
            <a:ext cx="1285875" cy="1303337"/>
          </a:xfrm>
          <a:custGeom>
            <a:avLst/>
            <a:gdLst/>
            <a:ahLst/>
            <a:cxnLst>
              <a:cxn ang="0">
                <a:pos x="0" y="0"/>
              </a:cxn>
              <a:cxn ang="0">
                <a:pos x="809" y="0"/>
              </a:cxn>
              <a:cxn ang="0">
                <a:pos x="809" y="820"/>
              </a:cxn>
              <a:cxn ang="0">
                <a:pos x="0" y="820"/>
              </a:cxn>
              <a:cxn ang="0">
                <a:pos x="0" y="0"/>
              </a:cxn>
            </a:cxnLst>
            <a:rect l="0" t="0" r="r" b="b"/>
            <a:pathLst>
              <a:path w="810" h="821">
                <a:moveTo>
                  <a:pt x="0" y="0"/>
                </a:moveTo>
                <a:lnTo>
                  <a:pt x="809" y="0"/>
                </a:lnTo>
                <a:lnTo>
                  <a:pt x="809" y="820"/>
                </a:lnTo>
                <a:lnTo>
                  <a:pt x="0" y="820"/>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48" name="Line 52"/>
          <p:cNvSpPr>
            <a:spLocks noChangeShapeType="1"/>
          </p:cNvSpPr>
          <p:nvPr/>
        </p:nvSpPr>
        <p:spPr bwMode="auto">
          <a:xfrm>
            <a:off x="6740525" y="4324350"/>
            <a:ext cx="1279525" cy="0"/>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49" name="Line 53"/>
          <p:cNvSpPr>
            <a:spLocks noChangeShapeType="1"/>
          </p:cNvSpPr>
          <p:nvPr/>
        </p:nvSpPr>
        <p:spPr bwMode="auto">
          <a:xfrm>
            <a:off x="8020050" y="4324350"/>
            <a:ext cx="0" cy="1271588"/>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50" name="Line 54"/>
          <p:cNvSpPr>
            <a:spLocks noChangeShapeType="1"/>
          </p:cNvSpPr>
          <p:nvPr/>
        </p:nvSpPr>
        <p:spPr bwMode="auto">
          <a:xfrm flipV="1">
            <a:off x="7640638" y="4338638"/>
            <a:ext cx="366712" cy="187325"/>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51" name="Line 55"/>
          <p:cNvSpPr>
            <a:spLocks noChangeShapeType="1"/>
          </p:cNvSpPr>
          <p:nvPr/>
        </p:nvSpPr>
        <p:spPr bwMode="auto">
          <a:xfrm flipV="1">
            <a:off x="7688263" y="5605463"/>
            <a:ext cx="338137" cy="177800"/>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52" name="Line 56"/>
          <p:cNvSpPr>
            <a:spLocks noChangeShapeType="1"/>
          </p:cNvSpPr>
          <p:nvPr/>
        </p:nvSpPr>
        <p:spPr bwMode="auto">
          <a:xfrm flipV="1">
            <a:off x="6348413" y="4318000"/>
            <a:ext cx="392112" cy="207963"/>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53" name="Freeform 57"/>
          <p:cNvSpPr>
            <a:spLocks/>
          </p:cNvSpPr>
          <p:nvPr/>
        </p:nvSpPr>
        <p:spPr bwMode="auto">
          <a:xfrm>
            <a:off x="6435725" y="2173288"/>
            <a:ext cx="1184275" cy="1047750"/>
          </a:xfrm>
          <a:custGeom>
            <a:avLst/>
            <a:gdLst/>
            <a:ahLst/>
            <a:cxnLst>
              <a:cxn ang="0">
                <a:pos x="0" y="0"/>
              </a:cxn>
              <a:cxn ang="0">
                <a:pos x="745" y="0"/>
              </a:cxn>
              <a:cxn ang="0">
                <a:pos x="745" y="659"/>
              </a:cxn>
              <a:cxn ang="0">
                <a:pos x="0" y="659"/>
              </a:cxn>
              <a:cxn ang="0">
                <a:pos x="0" y="0"/>
              </a:cxn>
            </a:cxnLst>
            <a:rect l="0" t="0" r="r" b="b"/>
            <a:pathLst>
              <a:path w="746" h="660">
                <a:moveTo>
                  <a:pt x="0" y="0"/>
                </a:moveTo>
                <a:lnTo>
                  <a:pt x="745" y="0"/>
                </a:lnTo>
                <a:lnTo>
                  <a:pt x="745" y="659"/>
                </a:lnTo>
                <a:lnTo>
                  <a:pt x="0" y="659"/>
                </a:lnTo>
                <a:lnTo>
                  <a:pt x="0" y="0"/>
                </a:lnTo>
              </a:path>
            </a:pathLst>
          </a:custGeom>
          <a:solidFill>
            <a:srgbClr val="EAEC5E"/>
          </a:solid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54" name="Freeform 58"/>
          <p:cNvSpPr>
            <a:spLocks/>
          </p:cNvSpPr>
          <p:nvPr/>
        </p:nvSpPr>
        <p:spPr bwMode="auto">
          <a:xfrm>
            <a:off x="6435725" y="2173288"/>
            <a:ext cx="1193800" cy="1057275"/>
          </a:xfrm>
          <a:custGeom>
            <a:avLst/>
            <a:gdLst/>
            <a:ahLst/>
            <a:cxnLst>
              <a:cxn ang="0">
                <a:pos x="0" y="0"/>
              </a:cxn>
              <a:cxn ang="0">
                <a:pos x="751" y="0"/>
              </a:cxn>
              <a:cxn ang="0">
                <a:pos x="751" y="665"/>
              </a:cxn>
              <a:cxn ang="0">
                <a:pos x="0" y="665"/>
              </a:cxn>
              <a:cxn ang="0">
                <a:pos x="0" y="0"/>
              </a:cxn>
            </a:cxnLst>
            <a:rect l="0" t="0" r="r" b="b"/>
            <a:pathLst>
              <a:path w="752" h="666">
                <a:moveTo>
                  <a:pt x="0" y="0"/>
                </a:moveTo>
                <a:lnTo>
                  <a:pt x="751" y="0"/>
                </a:lnTo>
                <a:lnTo>
                  <a:pt x="751" y="665"/>
                </a:lnTo>
                <a:lnTo>
                  <a:pt x="0" y="665"/>
                </a:lnTo>
                <a:lnTo>
                  <a:pt x="0" y="0"/>
                </a:lnTo>
              </a:path>
            </a:pathLst>
          </a:custGeom>
          <a:noFill/>
          <a:ln w="12700" cap="rnd" cmpd="sng">
            <a:solidFill>
              <a:srgbClr val="000000"/>
            </a:solidFill>
            <a:prstDash val="solid"/>
            <a:round/>
            <a:headEnd type="none" w="med" len="med"/>
            <a:tailEnd type="none" w="med" len="med"/>
          </a:ln>
          <a:effectLst/>
        </p:spPr>
        <p:txBody>
          <a:bodyPr>
            <a:prstTxWarp prst="textNoShape">
              <a:avLst/>
            </a:prstTxWarp>
          </a:bodyPr>
          <a:lstStyle/>
          <a:p>
            <a:endParaRPr lang="en-US"/>
          </a:p>
        </p:txBody>
      </p:sp>
      <p:sp>
        <p:nvSpPr>
          <p:cNvPr id="1130555" name="Line 59"/>
          <p:cNvSpPr>
            <a:spLocks noChangeShapeType="1"/>
          </p:cNvSpPr>
          <p:nvPr/>
        </p:nvSpPr>
        <p:spPr bwMode="auto">
          <a:xfrm>
            <a:off x="6753225" y="1979613"/>
            <a:ext cx="1241425" cy="0"/>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56" name="Line 60"/>
          <p:cNvSpPr>
            <a:spLocks noChangeShapeType="1"/>
          </p:cNvSpPr>
          <p:nvPr/>
        </p:nvSpPr>
        <p:spPr bwMode="auto">
          <a:xfrm>
            <a:off x="7994650" y="1979613"/>
            <a:ext cx="0" cy="1028700"/>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57" name="Line 61"/>
          <p:cNvSpPr>
            <a:spLocks noChangeShapeType="1"/>
          </p:cNvSpPr>
          <p:nvPr/>
        </p:nvSpPr>
        <p:spPr bwMode="auto">
          <a:xfrm flipV="1">
            <a:off x="6435725" y="1979613"/>
            <a:ext cx="292100" cy="193675"/>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58" name="Line 62"/>
          <p:cNvSpPr>
            <a:spLocks noChangeShapeType="1"/>
          </p:cNvSpPr>
          <p:nvPr/>
        </p:nvSpPr>
        <p:spPr bwMode="auto">
          <a:xfrm flipV="1">
            <a:off x="7627938" y="1985963"/>
            <a:ext cx="366712" cy="187325"/>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59" name="Line 63"/>
          <p:cNvSpPr>
            <a:spLocks noChangeShapeType="1"/>
          </p:cNvSpPr>
          <p:nvPr/>
        </p:nvSpPr>
        <p:spPr bwMode="auto">
          <a:xfrm flipH="1">
            <a:off x="7659688" y="3001963"/>
            <a:ext cx="366712" cy="207962"/>
          </a:xfrm>
          <a:prstGeom prst="line">
            <a:avLst/>
          </a:prstGeom>
          <a:noFill/>
          <a:ln w="12700">
            <a:solidFill>
              <a:srgbClr val="000000"/>
            </a:solidFill>
            <a:round/>
            <a:headEnd/>
            <a:tailEnd/>
          </a:ln>
          <a:effectLst/>
        </p:spPr>
        <p:txBody>
          <a:bodyPr>
            <a:prstTxWarp prst="textNoShape">
              <a:avLst/>
            </a:prstTxWarp>
          </a:bodyPr>
          <a:lstStyle/>
          <a:p>
            <a:endParaRPr lang="en-US"/>
          </a:p>
        </p:txBody>
      </p:sp>
      <p:sp>
        <p:nvSpPr>
          <p:cNvPr id="1130560" name="Rectangle 64"/>
          <p:cNvSpPr>
            <a:spLocks noChangeArrowheads="1"/>
          </p:cNvSpPr>
          <p:nvPr/>
        </p:nvSpPr>
        <p:spPr bwMode="auto">
          <a:xfrm>
            <a:off x="6580188" y="2865438"/>
            <a:ext cx="835025" cy="417512"/>
          </a:xfrm>
          <a:prstGeom prst="rect">
            <a:avLst/>
          </a:prstGeom>
          <a:noFill/>
          <a:ln w="12700">
            <a:noFill/>
            <a:miter lim="800000"/>
            <a:headEnd/>
            <a:tailEnd/>
          </a:ln>
          <a:effectLst/>
        </p:spPr>
        <p:txBody>
          <a:bodyPr lIns="90488" tIns="44450" rIns="90488" bIns="44450">
            <a:prstTxWarp prst="textNoShape">
              <a:avLst/>
            </a:prstTxWarp>
            <a:spAutoFit/>
          </a:bodyPr>
          <a:lstStyle/>
          <a:p>
            <a:pPr>
              <a:lnSpc>
                <a:spcPct val="90000"/>
              </a:lnSpc>
              <a:spcBef>
                <a:spcPct val="50000"/>
              </a:spcBef>
            </a:pPr>
            <a:r>
              <a:rPr lang="en-US" b="1">
                <a:solidFill>
                  <a:srgbClr val="414141"/>
                </a:solidFill>
                <a:latin typeface="Arial" pitchFamily="-110" charset="0"/>
              </a:rPr>
              <a:t>14”</a:t>
            </a:r>
          </a:p>
        </p:txBody>
      </p:sp>
      <p:sp>
        <p:nvSpPr>
          <p:cNvPr id="1130561" name="Rectangle 65"/>
          <p:cNvSpPr>
            <a:spLocks noChangeArrowheads="1"/>
          </p:cNvSpPr>
          <p:nvPr/>
        </p:nvSpPr>
        <p:spPr bwMode="auto">
          <a:xfrm>
            <a:off x="4960938" y="3000375"/>
            <a:ext cx="892175" cy="417513"/>
          </a:xfrm>
          <a:prstGeom prst="rect">
            <a:avLst/>
          </a:prstGeom>
          <a:noFill/>
          <a:ln w="12700">
            <a:noFill/>
            <a:miter lim="800000"/>
            <a:headEnd/>
            <a:tailEnd/>
          </a:ln>
          <a:effectLst/>
        </p:spPr>
        <p:txBody>
          <a:bodyPr lIns="90488" tIns="44450" rIns="90488" bIns="44450">
            <a:prstTxWarp prst="textNoShape">
              <a:avLst/>
            </a:prstTxWarp>
            <a:spAutoFit/>
          </a:bodyPr>
          <a:lstStyle/>
          <a:p>
            <a:pPr>
              <a:lnSpc>
                <a:spcPct val="90000"/>
              </a:lnSpc>
              <a:spcBef>
                <a:spcPct val="50000"/>
              </a:spcBef>
            </a:pPr>
            <a:r>
              <a:rPr lang="en-US" b="1">
                <a:solidFill>
                  <a:srgbClr val="414141"/>
                </a:solidFill>
                <a:latin typeface="Arial" pitchFamily="-110" charset="0"/>
              </a:rPr>
              <a:t>10”</a:t>
            </a:r>
          </a:p>
        </p:txBody>
      </p:sp>
      <p:sp>
        <p:nvSpPr>
          <p:cNvPr id="1130562" name="Rectangle 66"/>
          <p:cNvSpPr>
            <a:spLocks noChangeArrowheads="1"/>
          </p:cNvSpPr>
          <p:nvPr/>
        </p:nvSpPr>
        <p:spPr bwMode="auto">
          <a:xfrm>
            <a:off x="3527425" y="3000375"/>
            <a:ext cx="1249363" cy="417513"/>
          </a:xfrm>
          <a:prstGeom prst="rect">
            <a:avLst/>
          </a:prstGeom>
          <a:noFill/>
          <a:ln w="12700">
            <a:noFill/>
            <a:miter lim="800000"/>
            <a:headEnd/>
            <a:tailEnd/>
          </a:ln>
          <a:effectLst/>
        </p:spPr>
        <p:txBody>
          <a:bodyPr lIns="90488" tIns="44450" rIns="90488" bIns="44450">
            <a:prstTxWarp prst="textNoShape">
              <a:avLst/>
            </a:prstTxWarp>
            <a:spAutoFit/>
          </a:bodyPr>
          <a:lstStyle/>
          <a:p>
            <a:pPr>
              <a:lnSpc>
                <a:spcPct val="90000"/>
              </a:lnSpc>
              <a:spcBef>
                <a:spcPct val="50000"/>
              </a:spcBef>
            </a:pPr>
            <a:r>
              <a:rPr lang="en-US" b="1">
                <a:solidFill>
                  <a:srgbClr val="414141"/>
                </a:solidFill>
                <a:latin typeface="Arial" pitchFamily="-110" charset="0"/>
              </a:rPr>
              <a:t>5.25”</a:t>
            </a:r>
          </a:p>
        </p:txBody>
      </p:sp>
      <p:sp>
        <p:nvSpPr>
          <p:cNvPr id="1130563" name="Rectangle 67"/>
          <p:cNvSpPr>
            <a:spLocks noChangeArrowheads="1"/>
          </p:cNvSpPr>
          <p:nvPr/>
        </p:nvSpPr>
        <p:spPr bwMode="auto">
          <a:xfrm>
            <a:off x="2627313" y="3000375"/>
            <a:ext cx="1249362" cy="417513"/>
          </a:xfrm>
          <a:prstGeom prst="rect">
            <a:avLst/>
          </a:prstGeom>
          <a:noFill/>
          <a:ln w="12700">
            <a:noFill/>
            <a:miter lim="800000"/>
            <a:headEnd/>
            <a:tailEnd/>
          </a:ln>
          <a:effectLst/>
        </p:spPr>
        <p:txBody>
          <a:bodyPr lIns="90488" tIns="44450" rIns="90488" bIns="44450">
            <a:prstTxWarp prst="textNoShape">
              <a:avLst/>
            </a:prstTxWarp>
            <a:spAutoFit/>
          </a:bodyPr>
          <a:lstStyle/>
          <a:p>
            <a:pPr>
              <a:lnSpc>
                <a:spcPct val="90000"/>
              </a:lnSpc>
              <a:spcBef>
                <a:spcPct val="50000"/>
              </a:spcBef>
            </a:pPr>
            <a:r>
              <a:rPr lang="en-US" b="1">
                <a:solidFill>
                  <a:srgbClr val="414141"/>
                </a:solidFill>
                <a:latin typeface="Arial" pitchFamily="-110" charset="0"/>
              </a:rPr>
              <a:t>3.5”</a:t>
            </a:r>
          </a:p>
        </p:txBody>
      </p:sp>
      <p:sp>
        <p:nvSpPr>
          <p:cNvPr id="1130564" name="Rectangle 68"/>
          <p:cNvSpPr>
            <a:spLocks noChangeArrowheads="1"/>
          </p:cNvSpPr>
          <p:nvPr/>
        </p:nvSpPr>
        <p:spPr bwMode="auto">
          <a:xfrm>
            <a:off x="1236663" y="5305425"/>
            <a:ext cx="1249362" cy="417513"/>
          </a:xfrm>
          <a:prstGeom prst="rect">
            <a:avLst/>
          </a:prstGeom>
          <a:noFill/>
          <a:ln w="12700">
            <a:noFill/>
            <a:miter lim="800000"/>
            <a:headEnd/>
            <a:tailEnd/>
          </a:ln>
          <a:effectLst/>
        </p:spPr>
        <p:txBody>
          <a:bodyPr lIns="90488" tIns="44450" rIns="90488" bIns="44450">
            <a:prstTxWarp prst="textNoShape">
              <a:avLst/>
            </a:prstTxWarp>
            <a:spAutoFit/>
          </a:bodyPr>
          <a:lstStyle/>
          <a:p>
            <a:pPr>
              <a:lnSpc>
                <a:spcPct val="90000"/>
              </a:lnSpc>
              <a:spcBef>
                <a:spcPct val="50000"/>
              </a:spcBef>
            </a:pPr>
            <a:r>
              <a:rPr lang="en-US" b="1">
                <a:solidFill>
                  <a:srgbClr val="414141"/>
                </a:solidFill>
                <a:latin typeface="Arial" pitchFamily="-110" charset="0"/>
              </a:rPr>
              <a:t>3.5”</a:t>
            </a:r>
          </a:p>
        </p:txBody>
      </p:sp>
      <p:sp>
        <p:nvSpPr>
          <p:cNvPr id="1130565" name="Rectangle 69"/>
          <p:cNvSpPr>
            <a:spLocks noChangeArrowheads="1"/>
          </p:cNvSpPr>
          <p:nvPr/>
        </p:nvSpPr>
        <p:spPr bwMode="auto">
          <a:xfrm>
            <a:off x="693738" y="4391025"/>
            <a:ext cx="2644775" cy="857250"/>
          </a:xfrm>
          <a:prstGeom prst="rect">
            <a:avLst/>
          </a:prstGeom>
          <a:noFill/>
          <a:ln w="12700">
            <a:noFill/>
            <a:miter lim="800000"/>
            <a:headEnd/>
            <a:tailEnd/>
          </a:ln>
          <a:effectLst/>
        </p:spPr>
        <p:txBody>
          <a:bodyPr lIns="90488" tIns="44450" rIns="90488" bIns="44450">
            <a:prstTxWarp prst="textNoShape">
              <a:avLst/>
            </a:prstTxWarp>
            <a:spAutoFit/>
          </a:bodyPr>
          <a:lstStyle/>
          <a:p>
            <a:pPr>
              <a:lnSpc>
                <a:spcPct val="90000"/>
              </a:lnSpc>
              <a:spcBef>
                <a:spcPct val="50000"/>
              </a:spcBef>
            </a:pPr>
            <a:r>
              <a:rPr lang="en-US" sz="2800" b="1">
                <a:solidFill>
                  <a:srgbClr val="114FFB"/>
                </a:solidFill>
                <a:latin typeface="Arial" pitchFamily="-110" charset="0"/>
              </a:rPr>
              <a:t>Disk Array:    1 disk design</a:t>
            </a:r>
          </a:p>
        </p:txBody>
      </p:sp>
      <p:sp>
        <p:nvSpPr>
          <p:cNvPr id="1130566" name="Rectangle 70"/>
          <p:cNvSpPr>
            <a:spLocks noChangeArrowheads="1"/>
          </p:cNvSpPr>
          <p:nvPr/>
        </p:nvSpPr>
        <p:spPr bwMode="auto">
          <a:xfrm>
            <a:off x="636588" y="2219325"/>
            <a:ext cx="2663825" cy="1241425"/>
          </a:xfrm>
          <a:prstGeom prst="rect">
            <a:avLst/>
          </a:prstGeom>
          <a:noFill/>
          <a:ln w="12700">
            <a:noFill/>
            <a:miter lim="800000"/>
            <a:headEnd/>
            <a:tailEnd/>
          </a:ln>
          <a:effectLst/>
        </p:spPr>
        <p:txBody>
          <a:bodyPr lIns="90488" tIns="44450" rIns="90488" bIns="44450">
            <a:prstTxWarp prst="textNoShape">
              <a:avLst/>
            </a:prstTxWarp>
            <a:spAutoFit/>
          </a:bodyPr>
          <a:lstStyle/>
          <a:p>
            <a:pPr>
              <a:lnSpc>
                <a:spcPct val="90000"/>
              </a:lnSpc>
              <a:spcBef>
                <a:spcPct val="50000"/>
              </a:spcBef>
            </a:pPr>
            <a:r>
              <a:rPr lang="en-US" sz="2800" b="1">
                <a:solidFill>
                  <a:srgbClr val="114FFB"/>
                </a:solidFill>
                <a:latin typeface="Arial" pitchFamily="-110" charset="0"/>
              </a:rPr>
              <a:t>Conventional:                 4 disk  designs</a:t>
            </a:r>
          </a:p>
        </p:txBody>
      </p:sp>
      <p:sp>
        <p:nvSpPr>
          <p:cNvPr id="1130567" name="Line 71"/>
          <p:cNvSpPr>
            <a:spLocks noChangeShapeType="1"/>
          </p:cNvSpPr>
          <p:nvPr/>
        </p:nvSpPr>
        <p:spPr bwMode="auto">
          <a:xfrm flipV="1">
            <a:off x="2101850" y="5532438"/>
            <a:ext cx="628650" cy="19050"/>
          </a:xfrm>
          <a:prstGeom prst="line">
            <a:avLst/>
          </a:prstGeom>
          <a:noFill/>
          <a:ln w="76200">
            <a:solidFill>
              <a:schemeClr val="tx1"/>
            </a:solidFill>
            <a:round/>
            <a:headEnd/>
            <a:tailEnd type="triangle" w="med" len="med"/>
          </a:ln>
          <a:effectLst/>
        </p:spPr>
        <p:txBody>
          <a:bodyPr>
            <a:prstTxWarp prst="textNoShape">
              <a:avLst/>
            </a:prstTxWarp>
          </a:bodyPr>
          <a:lstStyle/>
          <a:p>
            <a:endParaRPr lang="en-US"/>
          </a:p>
        </p:txBody>
      </p:sp>
      <p:sp>
        <p:nvSpPr>
          <p:cNvPr id="1130568" name="Rectangle 72"/>
          <p:cNvSpPr>
            <a:spLocks noChangeArrowheads="1"/>
          </p:cNvSpPr>
          <p:nvPr/>
        </p:nvSpPr>
        <p:spPr bwMode="auto">
          <a:xfrm>
            <a:off x="2617788" y="3762375"/>
            <a:ext cx="1768475" cy="473075"/>
          </a:xfrm>
          <a:prstGeom prst="rect">
            <a:avLst/>
          </a:prstGeom>
          <a:noFill/>
          <a:ln w="12700">
            <a:noFill/>
            <a:miter lim="800000"/>
            <a:headEnd/>
            <a:tailEnd/>
          </a:ln>
          <a:effectLst/>
        </p:spPr>
        <p:txBody>
          <a:bodyPr lIns="90488" tIns="44450" rIns="90488" bIns="44450">
            <a:prstTxWarp prst="textNoShape">
              <a:avLst/>
            </a:prstTxWarp>
            <a:spAutoFit/>
          </a:bodyPr>
          <a:lstStyle/>
          <a:p>
            <a:pPr>
              <a:lnSpc>
                <a:spcPct val="90000"/>
              </a:lnSpc>
              <a:spcBef>
                <a:spcPct val="50000"/>
              </a:spcBef>
            </a:pPr>
            <a:r>
              <a:rPr lang="en-US" sz="2800" b="1">
                <a:solidFill>
                  <a:srgbClr val="00FF00"/>
                </a:solidFill>
                <a:latin typeface="Arial" pitchFamily="-110" charset="0"/>
              </a:rPr>
              <a:t>Low End</a:t>
            </a:r>
          </a:p>
        </p:txBody>
      </p:sp>
      <p:sp>
        <p:nvSpPr>
          <p:cNvPr id="1130569" name="Rectangle 73"/>
          <p:cNvSpPr>
            <a:spLocks noChangeArrowheads="1"/>
          </p:cNvSpPr>
          <p:nvPr/>
        </p:nvSpPr>
        <p:spPr bwMode="auto">
          <a:xfrm>
            <a:off x="6332538" y="3743325"/>
            <a:ext cx="1768475" cy="473075"/>
          </a:xfrm>
          <a:prstGeom prst="rect">
            <a:avLst/>
          </a:prstGeom>
          <a:noFill/>
          <a:ln w="12700">
            <a:noFill/>
            <a:miter lim="800000"/>
            <a:headEnd/>
            <a:tailEnd/>
          </a:ln>
          <a:effectLst/>
        </p:spPr>
        <p:txBody>
          <a:bodyPr lIns="90488" tIns="44450" rIns="90488" bIns="44450">
            <a:prstTxWarp prst="textNoShape">
              <a:avLst/>
            </a:prstTxWarp>
            <a:spAutoFit/>
          </a:bodyPr>
          <a:lstStyle/>
          <a:p>
            <a:pPr>
              <a:lnSpc>
                <a:spcPct val="90000"/>
              </a:lnSpc>
              <a:spcBef>
                <a:spcPct val="50000"/>
              </a:spcBef>
            </a:pPr>
            <a:r>
              <a:rPr lang="en-US" sz="2800" b="1">
                <a:solidFill>
                  <a:srgbClr val="00FF00"/>
                </a:solidFill>
                <a:latin typeface="Arial" pitchFamily="-110" charset="0"/>
              </a:rPr>
              <a:t>High End</a:t>
            </a:r>
          </a:p>
        </p:txBody>
      </p:sp>
      <p:sp>
        <p:nvSpPr>
          <p:cNvPr id="1130570" name="Line 74"/>
          <p:cNvSpPr>
            <a:spLocks noChangeShapeType="1"/>
          </p:cNvSpPr>
          <p:nvPr/>
        </p:nvSpPr>
        <p:spPr bwMode="auto">
          <a:xfrm>
            <a:off x="4349750" y="3970338"/>
            <a:ext cx="2057400" cy="0"/>
          </a:xfrm>
          <a:prstGeom prst="line">
            <a:avLst/>
          </a:prstGeom>
          <a:noFill/>
          <a:ln w="50800">
            <a:solidFill>
              <a:schemeClr val="tx1"/>
            </a:solidFill>
            <a:round/>
            <a:headEnd/>
            <a:tailEnd type="triangle" w="med" len="med"/>
          </a:ln>
          <a:effectLst/>
        </p:spPr>
        <p:txBody>
          <a:bodyPr>
            <a:prstTxWarp prst="textNoShape">
              <a:avLst/>
            </a:prstTxWarp>
          </a:bodyPr>
          <a:lstStyle/>
          <a:p>
            <a:endParaRPr lang="en-US"/>
          </a:p>
        </p:txBody>
      </p:sp>
      <p:sp>
        <p:nvSpPr>
          <p:cNvPr id="1130572" name="Line 76"/>
          <p:cNvSpPr>
            <a:spLocks noChangeShapeType="1"/>
          </p:cNvSpPr>
          <p:nvPr/>
        </p:nvSpPr>
        <p:spPr bwMode="auto">
          <a:xfrm>
            <a:off x="2540000" y="3646488"/>
            <a:ext cx="5638800" cy="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1130573" name="Line 77"/>
          <p:cNvSpPr>
            <a:spLocks noChangeShapeType="1"/>
          </p:cNvSpPr>
          <p:nvPr/>
        </p:nvSpPr>
        <p:spPr bwMode="auto">
          <a:xfrm>
            <a:off x="2520950" y="3646488"/>
            <a:ext cx="0" cy="620712"/>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1130574" name="Line 78"/>
          <p:cNvSpPr>
            <a:spLocks noChangeShapeType="1"/>
          </p:cNvSpPr>
          <p:nvPr/>
        </p:nvSpPr>
        <p:spPr bwMode="auto">
          <a:xfrm>
            <a:off x="8178800" y="3646488"/>
            <a:ext cx="0" cy="620712"/>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1130575" name="Line 79"/>
          <p:cNvSpPr>
            <a:spLocks noChangeShapeType="1"/>
          </p:cNvSpPr>
          <p:nvPr/>
        </p:nvSpPr>
        <p:spPr bwMode="auto">
          <a:xfrm>
            <a:off x="2540000" y="4267200"/>
            <a:ext cx="5638800" cy="0"/>
          </a:xfrm>
          <a:prstGeom prst="line">
            <a:avLst/>
          </a:prstGeom>
          <a:noFill/>
          <a:ln w="12700">
            <a:solidFill>
              <a:schemeClr val="tx1"/>
            </a:solidFill>
            <a:round/>
            <a:headEnd/>
            <a:tailEnd/>
          </a:ln>
          <a:effectLst/>
        </p:spPr>
        <p:txBody>
          <a:bodyPr>
            <a:prstTxWarp prst="textNoShape">
              <a:avLst/>
            </a:prstTxWarp>
          </a:bodyPr>
          <a:lstStyle/>
          <a:p>
            <a:endParaRPr lang="en-US"/>
          </a:p>
        </p:txBody>
      </p:sp>
      <p:sp>
        <p:nvSpPr>
          <p:cNvPr id="1130576" name="Rectangle 80"/>
          <p:cNvSpPr>
            <a:spLocks noChangeArrowheads="1"/>
          </p:cNvSpPr>
          <p:nvPr/>
        </p:nvSpPr>
        <p:spPr bwMode="auto">
          <a:xfrm>
            <a:off x="3640138" y="1431925"/>
            <a:ext cx="3971925" cy="485775"/>
          </a:xfrm>
          <a:prstGeom prst="rect">
            <a:avLst/>
          </a:prstGeom>
          <a:noFill/>
          <a:ln w="12700">
            <a:solidFill>
              <a:schemeClr val="tx1"/>
            </a:solidFill>
            <a:miter lim="800000"/>
            <a:headEnd/>
            <a:tailEnd/>
          </a:ln>
          <a:effectLst/>
        </p:spPr>
        <p:txBody>
          <a:bodyPr lIns="90488" tIns="44450" rIns="90488" bIns="44450">
            <a:prstTxWarp prst="textNoShape">
              <a:avLst/>
            </a:prstTxWarp>
            <a:spAutoFit/>
          </a:bodyPr>
          <a:lstStyle/>
          <a:p>
            <a:pPr>
              <a:lnSpc>
                <a:spcPct val="90000"/>
              </a:lnSpc>
              <a:spcBef>
                <a:spcPct val="50000"/>
              </a:spcBef>
            </a:pPr>
            <a:r>
              <a:rPr lang="en-US" sz="2800" b="1">
                <a:solidFill>
                  <a:srgbClr val="114FFB"/>
                </a:solidFill>
                <a:latin typeface="Arial" pitchFamily="-110" charset="0"/>
              </a:rPr>
              <a:t>Disk Product Families</a:t>
            </a:r>
          </a:p>
        </p:txBody>
      </p:sp>
      <p:sp>
        <p:nvSpPr>
          <p:cNvPr id="1130577" name="Line 81"/>
          <p:cNvSpPr>
            <a:spLocks noChangeShapeType="1"/>
          </p:cNvSpPr>
          <p:nvPr/>
        </p:nvSpPr>
        <p:spPr bwMode="auto">
          <a:xfrm>
            <a:off x="6405563" y="4559300"/>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78" name="Line 82"/>
          <p:cNvSpPr>
            <a:spLocks noChangeShapeType="1"/>
          </p:cNvSpPr>
          <p:nvPr/>
        </p:nvSpPr>
        <p:spPr bwMode="auto">
          <a:xfrm>
            <a:off x="6407150" y="4713288"/>
            <a:ext cx="300038"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79" name="Line 83"/>
          <p:cNvSpPr>
            <a:spLocks noChangeShapeType="1"/>
          </p:cNvSpPr>
          <p:nvPr/>
        </p:nvSpPr>
        <p:spPr bwMode="auto">
          <a:xfrm>
            <a:off x="6407150" y="4865688"/>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80" name="Line 84"/>
          <p:cNvSpPr>
            <a:spLocks noChangeShapeType="1"/>
          </p:cNvSpPr>
          <p:nvPr/>
        </p:nvSpPr>
        <p:spPr bwMode="auto">
          <a:xfrm>
            <a:off x="6400800" y="5002213"/>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81" name="Line 85"/>
          <p:cNvSpPr>
            <a:spLocks noChangeShapeType="1"/>
          </p:cNvSpPr>
          <p:nvPr/>
        </p:nvSpPr>
        <p:spPr bwMode="auto">
          <a:xfrm>
            <a:off x="6402388" y="5137150"/>
            <a:ext cx="300037"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82" name="Line 86"/>
          <p:cNvSpPr>
            <a:spLocks noChangeShapeType="1"/>
          </p:cNvSpPr>
          <p:nvPr/>
        </p:nvSpPr>
        <p:spPr bwMode="auto">
          <a:xfrm>
            <a:off x="6402388" y="5308600"/>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83" name="Line 87"/>
          <p:cNvSpPr>
            <a:spLocks noChangeShapeType="1"/>
          </p:cNvSpPr>
          <p:nvPr/>
        </p:nvSpPr>
        <p:spPr bwMode="auto">
          <a:xfrm>
            <a:off x="6400800" y="5473700"/>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84" name="Line 88"/>
          <p:cNvSpPr>
            <a:spLocks noChangeShapeType="1"/>
          </p:cNvSpPr>
          <p:nvPr/>
        </p:nvSpPr>
        <p:spPr bwMode="auto">
          <a:xfrm>
            <a:off x="6402388" y="5627688"/>
            <a:ext cx="300037"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85" name="Line 89"/>
          <p:cNvSpPr>
            <a:spLocks noChangeShapeType="1"/>
          </p:cNvSpPr>
          <p:nvPr/>
        </p:nvSpPr>
        <p:spPr bwMode="auto">
          <a:xfrm>
            <a:off x="6402388" y="5780088"/>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86" name="Line 90"/>
          <p:cNvSpPr>
            <a:spLocks noChangeShapeType="1"/>
          </p:cNvSpPr>
          <p:nvPr/>
        </p:nvSpPr>
        <p:spPr bwMode="auto">
          <a:xfrm>
            <a:off x="6896100" y="4564063"/>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87" name="Line 91"/>
          <p:cNvSpPr>
            <a:spLocks noChangeShapeType="1"/>
          </p:cNvSpPr>
          <p:nvPr/>
        </p:nvSpPr>
        <p:spPr bwMode="auto">
          <a:xfrm>
            <a:off x="6897688" y="4718050"/>
            <a:ext cx="300037"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88" name="Line 92"/>
          <p:cNvSpPr>
            <a:spLocks noChangeShapeType="1"/>
          </p:cNvSpPr>
          <p:nvPr/>
        </p:nvSpPr>
        <p:spPr bwMode="auto">
          <a:xfrm>
            <a:off x="6897688" y="4870450"/>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89" name="Line 93"/>
          <p:cNvSpPr>
            <a:spLocks noChangeShapeType="1"/>
          </p:cNvSpPr>
          <p:nvPr/>
        </p:nvSpPr>
        <p:spPr bwMode="auto">
          <a:xfrm>
            <a:off x="6891338" y="5006975"/>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90" name="Line 94"/>
          <p:cNvSpPr>
            <a:spLocks noChangeShapeType="1"/>
          </p:cNvSpPr>
          <p:nvPr/>
        </p:nvSpPr>
        <p:spPr bwMode="auto">
          <a:xfrm>
            <a:off x="6892925" y="5141913"/>
            <a:ext cx="300038"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91" name="Line 95"/>
          <p:cNvSpPr>
            <a:spLocks noChangeShapeType="1"/>
          </p:cNvSpPr>
          <p:nvPr/>
        </p:nvSpPr>
        <p:spPr bwMode="auto">
          <a:xfrm>
            <a:off x="6892925" y="5313363"/>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92" name="Line 96"/>
          <p:cNvSpPr>
            <a:spLocks noChangeShapeType="1"/>
          </p:cNvSpPr>
          <p:nvPr/>
        </p:nvSpPr>
        <p:spPr bwMode="auto">
          <a:xfrm>
            <a:off x="6891338" y="5478463"/>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93" name="Line 97"/>
          <p:cNvSpPr>
            <a:spLocks noChangeShapeType="1"/>
          </p:cNvSpPr>
          <p:nvPr/>
        </p:nvSpPr>
        <p:spPr bwMode="auto">
          <a:xfrm>
            <a:off x="6892925" y="5622925"/>
            <a:ext cx="300038"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94" name="Line 98"/>
          <p:cNvSpPr>
            <a:spLocks noChangeShapeType="1"/>
          </p:cNvSpPr>
          <p:nvPr/>
        </p:nvSpPr>
        <p:spPr bwMode="auto">
          <a:xfrm>
            <a:off x="6892925" y="5775325"/>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95" name="Line 99"/>
          <p:cNvSpPr>
            <a:spLocks noChangeShapeType="1"/>
          </p:cNvSpPr>
          <p:nvPr/>
        </p:nvSpPr>
        <p:spPr bwMode="auto">
          <a:xfrm>
            <a:off x="7381875" y="4564063"/>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96" name="Line 100"/>
          <p:cNvSpPr>
            <a:spLocks noChangeShapeType="1"/>
          </p:cNvSpPr>
          <p:nvPr/>
        </p:nvSpPr>
        <p:spPr bwMode="auto">
          <a:xfrm>
            <a:off x="7364413" y="4718050"/>
            <a:ext cx="300037"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97" name="Line 101"/>
          <p:cNvSpPr>
            <a:spLocks noChangeShapeType="1"/>
          </p:cNvSpPr>
          <p:nvPr/>
        </p:nvSpPr>
        <p:spPr bwMode="auto">
          <a:xfrm>
            <a:off x="7383463" y="4870450"/>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98" name="Line 102"/>
          <p:cNvSpPr>
            <a:spLocks noChangeShapeType="1"/>
          </p:cNvSpPr>
          <p:nvPr/>
        </p:nvSpPr>
        <p:spPr bwMode="auto">
          <a:xfrm>
            <a:off x="7377113" y="5006975"/>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599" name="Line 103"/>
          <p:cNvSpPr>
            <a:spLocks noChangeShapeType="1"/>
          </p:cNvSpPr>
          <p:nvPr/>
        </p:nvSpPr>
        <p:spPr bwMode="auto">
          <a:xfrm>
            <a:off x="7378700" y="5141913"/>
            <a:ext cx="300038"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00" name="Line 104"/>
          <p:cNvSpPr>
            <a:spLocks noChangeShapeType="1"/>
          </p:cNvSpPr>
          <p:nvPr/>
        </p:nvSpPr>
        <p:spPr bwMode="auto">
          <a:xfrm>
            <a:off x="7378700" y="5313363"/>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01" name="Line 105"/>
          <p:cNvSpPr>
            <a:spLocks noChangeShapeType="1"/>
          </p:cNvSpPr>
          <p:nvPr/>
        </p:nvSpPr>
        <p:spPr bwMode="auto">
          <a:xfrm>
            <a:off x="7377113" y="5478463"/>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02" name="Line 106"/>
          <p:cNvSpPr>
            <a:spLocks noChangeShapeType="1"/>
          </p:cNvSpPr>
          <p:nvPr/>
        </p:nvSpPr>
        <p:spPr bwMode="auto">
          <a:xfrm>
            <a:off x="7378700" y="5632450"/>
            <a:ext cx="300038"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03" name="Line 107"/>
          <p:cNvSpPr>
            <a:spLocks noChangeShapeType="1"/>
          </p:cNvSpPr>
          <p:nvPr/>
        </p:nvSpPr>
        <p:spPr bwMode="auto">
          <a:xfrm>
            <a:off x="7378700" y="5775325"/>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04" name="Line 108"/>
          <p:cNvSpPr>
            <a:spLocks noChangeShapeType="1"/>
          </p:cNvSpPr>
          <p:nvPr/>
        </p:nvSpPr>
        <p:spPr bwMode="auto">
          <a:xfrm>
            <a:off x="4752975" y="5345113"/>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05" name="Line 109"/>
          <p:cNvSpPr>
            <a:spLocks noChangeShapeType="1"/>
          </p:cNvSpPr>
          <p:nvPr/>
        </p:nvSpPr>
        <p:spPr bwMode="auto">
          <a:xfrm>
            <a:off x="4745038" y="5499100"/>
            <a:ext cx="300037"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06" name="Line 110"/>
          <p:cNvSpPr>
            <a:spLocks noChangeShapeType="1"/>
          </p:cNvSpPr>
          <p:nvPr/>
        </p:nvSpPr>
        <p:spPr bwMode="auto">
          <a:xfrm>
            <a:off x="4754563" y="5661025"/>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07" name="Line 111"/>
          <p:cNvSpPr>
            <a:spLocks noChangeShapeType="1"/>
          </p:cNvSpPr>
          <p:nvPr/>
        </p:nvSpPr>
        <p:spPr bwMode="auto">
          <a:xfrm>
            <a:off x="5214938" y="5340350"/>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08" name="Line 112"/>
          <p:cNvSpPr>
            <a:spLocks noChangeShapeType="1"/>
          </p:cNvSpPr>
          <p:nvPr/>
        </p:nvSpPr>
        <p:spPr bwMode="auto">
          <a:xfrm>
            <a:off x="5216525" y="5494338"/>
            <a:ext cx="300038"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09" name="Line 113"/>
          <p:cNvSpPr>
            <a:spLocks noChangeShapeType="1"/>
          </p:cNvSpPr>
          <p:nvPr/>
        </p:nvSpPr>
        <p:spPr bwMode="auto">
          <a:xfrm>
            <a:off x="5235575" y="5665788"/>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10" name="Line 114"/>
          <p:cNvSpPr>
            <a:spLocks noChangeShapeType="1"/>
          </p:cNvSpPr>
          <p:nvPr/>
        </p:nvSpPr>
        <p:spPr bwMode="auto">
          <a:xfrm>
            <a:off x="5681663" y="5321300"/>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11" name="Line 115"/>
          <p:cNvSpPr>
            <a:spLocks noChangeShapeType="1"/>
          </p:cNvSpPr>
          <p:nvPr/>
        </p:nvSpPr>
        <p:spPr bwMode="auto">
          <a:xfrm>
            <a:off x="5683250" y="5484813"/>
            <a:ext cx="300038"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12" name="Line 116"/>
          <p:cNvSpPr>
            <a:spLocks noChangeShapeType="1"/>
          </p:cNvSpPr>
          <p:nvPr/>
        </p:nvSpPr>
        <p:spPr bwMode="auto">
          <a:xfrm>
            <a:off x="5702300" y="5665788"/>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13" name="Line 117"/>
          <p:cNvSpPr>
            <a:spLocks noChangeShapeType="1"/>
          </p:cNvSpPr>
          <p:nvPr/>
        </p:nvSpPr>
        <p:spPr bwMode="auto">
          <a:xfrm>
            <a:off x="3668713" y="5480050"/>
            <a:ext cx="300037"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14" name="Line 118"/>
          <p:cNvSpPr>
            <a:spLocks noChangeShapeType="1"/>
          </p:cNvSpPr>
          <p:nvPr/>
        </p:nvSpPr>
        <p:spPr bwMode="auto">
          <a:xfrm>
            <a:off x="3659188" y="5622925"/>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15" name="Line 119"/>
          <p:cNvSpPr>
            <a:spLocks noChangeShapeType="1"/>
          </p:cNvSpPr>
          <p:nvPr/>
        </p:nvSpPr>
        <p:spPr bwMode="auto">
          <a:xfrm>
            <a:off x="4125913" y="5470525"/>
            <a:ext cx="300037"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16" name="Line 120"/>
          <p:cNvSpPr>
            <a:spLocks noChangeShapeType="1"/>
          </p:cNvSpPr>
          <p:nvPr/>
        </p:nvSpPr>
        <p:spPr bwMode="auto">
          <a:xfrm>
            <a:off x="4144963" y="5622925"/>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17" name="Line 121"/>
          <p:cNvSpPr>
            <a:spLocks noChangeShapeType="1"/>
          </p:cNvSpPr>
          <p:nvPr/>
        </p:nvSpPr>
        <p:spPr bwMode="auto">
          <a:xfrm>
            <a:off x="2763838" y="5603875"/>
            <a:ext cx="29845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18" name="Line 122"/>
          <p:cNvSpPr>
            <a:spLocks noChangeShapeType="1"/>
          </p:cNvSpPr>
          <p:nvPr/>
        </p:nvSpPr>
        <p:spPr bwMode="auto">
          <a:xfrm>
            <a:off x="2862263" y="2863850"/>
            <a:ext cx="304800" cy="0"/>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19" name="Line 123"/>
          <p:cNvSpPr>
            <a:spLocks noChangeShapeType="1"/>
          </p:cNvSpPr>
          <p:nvPr/>
        </p:nvSpPr>
        <p:spPr bwMode="auto">
          <a:xfrm flipV="1">
            <a:off x="3595688" y="2921000"/>
            <a:ext cx="361950" cy="9525"/>
          </a:xfrm>
          <a:prstGeom prst="line">
            <a:avLst/>
          </a:prstGeom>
          <a:noFill/>
          <a:ln w="76200">
            <a:solidFill>
              <a:schemeClr val="tx1"/>
            </a:solidFill>
            <a:round/>
            <a:headEnd/>
            <a:tailEnd/>
          </a:ln>
          <a:effectLst/>
        </p:spPr>
        <p:txBody>
          <a:bodyPr>
            <a:prstTxWarp prst="textNoShape">
              <a:avLst/>
            </a:prstTxWarp>
          </a:bodyPr>
          <a:lstStyle/>
          <a:p>
            <a:endParaRPr lang="en-US"/>
          </a:p>
        </p:txBody>
      </p:sp>
      <p:sp>
        <p:nvSpPr>
          <p:cNvPr id="1130620" name="Rectangle 124"/>
          <p:cNvSpPr>
            <a:spLocks noChangeArrowheads="1"/>
          </p:cNvSpPr>
          <p:nvPr/>
        </p:nvSpPr>
        <p:spPr bwMode="auto">
          <a:xfrm>
            <a:off x="381000" y="6156325"/>
            <a:ext cx="8610600" cy="457200"/>
          </a:xfrm>
          <a:prstGeom prst="rect">
            <a:avLst/>
          </a:prstGeom>
          <a:solidFill>
            <a:srgbClr val="99CCFF"/>
          </a:solidFill>
          <a:ln w="12700">
            <a:noFill/>
            <a:miter lim="800000"/>
            <a:headEnd/>
            <a:tailEnd/>
          </a:ln>
          <a:effectLst>
            <a:outerShdw blurRad="63500" dist="38099" dir="2700000" algn="ctr" rotWithShape="0">
              <a:schemeClr val="bg2">
                <a:alpha val="74998"/>
              </a:schemeClr>
            </a:outerShdw>
          </a:effectLst>
        </p:spPr>
        <p:txBody>
          <a:bodyPr lIns="90488" tIns="44450" rIns="90488" bIns="44450" anchor="ctr">
            <a:prstTxWarp prst="textNoShape">
              <a:avLst/>
            </a:prstTxWarp>
          </a:bodyPr>
          <a:lstStyle/>
          <a:p>
            <a:pPr algn="ctr"/>
            <a:r>
              <a:rPr lang="en-US">
                <a:latin typeface="Arial" pitchFamily="-110" charset="0"/>
              </a:rPr>
              <a:t>Replace Small # of Large Disks with Large # of Small Disks!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522" name="Object 2"/>
          <p:cNvGraphicFramePr>
            <a:graphicFrameLocks noChangeAspect="1"/>
          </p:cNvGraphicFramePr>
          <p:nvPr/>
        </p:nvGraphicFramePr>
        <p:xfrm>
          <a:off x="-76200" y="4518025"/>
          <a:ext cx="9313863" cy="2568575"/>
        </p:xfrm>
        <a:graphic>
          <a:graphicData uri="http://schemas.openxmlformats.org/presentationml/2006/ole">
            <mc:AlternateContent xmlns:mc="http://schemas.openxmlformats.org/markup-compatibility/2006">
              <mc:Choice xmlns:v="urn:schemas-microsoft-com:vml" Requires="v">
                <p:oleObj spid="_x0000_s528388" name="Document" r:id="rId5" imgW="6452616" imgH="1784604" progId="Word.Document.8">
                  <p:embed/>
                </p:oleObj>
              </mc:Choice>
              <mc:Fallback>
                <p:oleObj name="Document" r:id="rId5" imgW="6452616" imgH="1784604"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4518025"/>
                        <a:ext cx="9313863"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31528" name="Rectangle 8"/>
          <p:cNvSpPr>
            <a:spLocks noGrp="1" noChangeArrowheads="1"/>
          </p:cNvSpPr>
          <p:nvPr>
            <p:ph type="title"/>
          </p:nvPr>
        </p:nvSpPr>
        <p:spPr/>
        <p:txBody>
          <a:bodyPr/>
          <a:lstStyle/>
          <a:p>
            <a:r>
              <a:rPr lang="en-US"/>
              <a:t>Redundant Arrays of Disks</a:t>
            </a:r>
          </a:p>
        </p:txBody>
      </p:sp>
      <p:sp>
        <p:nvSpPr>
          <p:cNvPr id="1131529" name="Rectangle 9"/>
          <p:cNvSpPr>
            <a:spLocks noGrp="1" noChangeArrowheads="1"/>
          </p:cNvSpPr>
          <p:nvPr>
            <p:ph type="body" idx="1"/>
          </p:nvPr>
        </p:nvSpPr>
        <p:spPr>
          <a:xfrm>
            <a:off x="533400" y="1295400"/>
            <a:ext cx="7924800" cy="2667000"/>
          </a:xfrm>
        </p:spPr>
        <p:txBody>
          <a:bodyPr/>
          <a:lstStyle/>
          <a:p>
            <a:pPr>
              <a:lnSpc>
                <a:spcPct val="90000"/>
              </a:lnSpc>
            </a:pPr>
            <a:r>
              <a:rPr lang="en-US" sz="2400"/>
              <a:t>Redundant Array of Inexpensive Disks (RIAD)</a:t>
            </a:r>
          </a:p>
          <a:p>
            <a:pPr lvl="1">
              <a:lnSpc>
                <a:spcPct val="90000"/>
              </a:lnSpc>
            </a:pPr>
            <a:r>
              <a:rPr lang="en-US" sz="2000"/>
              <a:t>Widely available and used in today’s market</a:t>
            </a:r>
          </a:p>
          <a:p>
            <a:pPr lvl="1">
              <a:lnSpc>
                <a:spcPct val="90000"/>
              </a:lnSpc>
            </a:pPr>
            <a:r>
              <a:rPr lang="en-US" sz="2000"/>
              <a:t>Files are "striped" across multiple spindles</a:t>
            </a:r>
          </a:p>
          <a:p>
            <a:pPr lvl="1">
              <a:lnSpc>
                <a:spcPct val="90000"/>
              </a:lnSpc>
            </a:pPr>
            <a:r>
              <a:rPr lang="en-US" sz="2000"/>
              <a:t>Redundancy yields high data availability despite low reliability</a:t>
            </a:r>
          </a:p>
          <a:p>
            <a:pPr lvl="1">
              <a:lnSpc>
                <a:spcPct val="90000"/>
              </a:lnSpc>
            </a:pPr>
            <a:r>
              <a:rPr lang="en-US" sz="2000"/>
              <a:t>Contents of a failed disk is reconstructed from data redundantly stored in the disk array</a:t>
            </a:r>
          </a:p>
          <a:p>
            <a:pPr lvl="1">
              <a:lnSpc>
                <a:spcPct val="90000"/>
              </a:lnSpc>
            </a:pPr>
            <a:r>
              <a:rPr lang="en-US" sz="2000"/>
              <a:t>Drawbacks include capacity penalty to store redundant data and bandwidth penalty to update a disk block</a:t>
            </a:r>
          </a:p>
          <a:p>
            <a:pPr lvl="1">
              <a:lnSpc>
                <a:spcPct val="90000"/>
              </a:lnSpc>
            </a:pPr>
            <a:r>
              <a:rPr lang="en-US" sz="2000"/>
              <a:t>Different levels based on replication level and recovery techniques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32547" name="Oval 3"/>
          <p:cNvSpPr>
            <a:spLocks noChangeArrowheads="1"/>
          </p:cNvSpPr>
          <p:nvPr/>
        </p:nvSpPr>
        <p:spPr bwMode="auto">
          <a:xfrm>
            <a:off x="6019800" y="174625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32548" name="Oval 4"/>
          <p:cNvSpPr>
            <a:spLocks noChangeArrowheads="1"/>
          </p:cNvSpPr>
          <p:nvPr/>
        </p:nvSpPr>
        <p:spPr bwMode="auto">
          <a:xfrm>
            <a:off x="6019800" y="234315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2549" name="Line 5"/>
          <p:cNvSpPr>
            <a:spLocks noChangeShapeType="1"/>
          </p:cNvSpPr>
          <p:nvPr/>
        </p:nvSpPr>
        <p:spPr bwMode="auto">
          <a:xfrm>
            <a:off x="6007100" y="191135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2550" name="Line 6"/>
          <p:cNvSpPr>
            <a:spLocks noChangeShapeType="1"/>
          </p:cNvSpPr>
          <p:nvPr/>
        </p:nvSpPr>
        <p:spPr bwMode="auto">
          <a:xfrm>
            <a:off x="6883400" y="188595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useBgFill="1">
        <p:nvSpPr>
          <p:cNvPr id="1132551" name="Oval 7"/>
          <p:cNvSpPr>
            <a:spLocks noChangeArrowheads="1"/>
          </p:cNvSpPr>
          <p:nvPr/>
        </p:nvSpPr>
        <p:spPr bwMode="auto">
          <a:xfrm>
            <a:off x="7175500" y="1746250"/>
            <a:ext cx="850900" cy="279400"/>
          </a:xfrm>
          <a:prstGeom prst="ellipse">
            <a:avLst/>
          </a:prstGeom>
          <a:ln w="25400">
            <a:solidFill>
              <a:srgbClr val="00FF00"/>
            </a:solidFill>
            <a:round/>
            <a:headEnd/>
            <a:tailEnd/>
          </a:ln>
          <a:effectLst/>
        </p:spPr>
        <p:txBody>
          <a:bodyPr wrap="none" anchor="ctr">
            <a:prstTxWarp prst="textNoShape">
              <a:avLst/>
            </a:prstTxWarp>
          </a:bodyPr>
          <a:lstStyle/>
          <a:p>
            <a:endParaRPr lang="en-US"/>
          </a:p>
        </p:txBody>
      </p:sp>
      <p:sp useBgFill="1">
        <p:nvSpPr>
          <p:cNvPr id="1132552" name="Oval 8"/>
          <p:cNvSpPr>
            <a:spLocks noChangeArrowheads="1"/>
          </p:cNvSpPr>
          <p:nvPr/>
        </p:nvSpPr>
        <p:spPr bwMode="auto">
          <a:xfrm>
            <a:off x="7175500" y="2343150"/>
            <a:ext cx="850900" cy="279400"/>
          </a:xfrm>
          <a:prstGeom prst="ellipse">
            <a:avLst/>
          </a:prstGeom>
          <a:ln w="25400">
            <a:solidFill>
              <a:srgbClr val="00FF00"/>
            </a:solidFill>
            <a:round/>
            <a:headEnd/>
            <a:tailEnd/>
          </a:ln>
          <a:effectLst/>
        </p:spPr>
        <p:txBody>
          <a:bodyPr wrap="none" anchor="ctr">
            <a:prstTxWarp prst="textNoShape">
              <a:avLst/>
            </a:prstTxWarp>
          </a:bodyPr>
          <a:lstStyle/>
          <a:p>
            <a:endParaRPr lang="en-US"/>
          </a:p>
        </p:txBody>
      </p:sp>
      <p:sp>
        <p:nvSpPr>
          <p:cNvPr id="1132553" name="Line 9"/>
          <p:cNvSpPr>
            <a:spLocks noChangeShapeType="1"/>
          </p:cNvSpPr>
          <p:nvPr/>
        </p:nvSpPr>
        <p:spPr bwMode="auto">
          <a:xfrm>
            <a:off x="7162800" y="1911350"/>
            <a:ext cx="0" cy="584200"/>
          </a:xfrm>
          <a:prstGeom prst="line">
            <a:avLst/>
          </a:prstGeom>
          <a:noFill/>
          <a:ln w="25400">
            <a:solidFill>
              <a:srgbClr val="00FF00"/>
            </a:solidFill>
            <a:round/>
            <a:headEnd/>
            <a:tailEnd/>
          </a:ln>
          <a:effectLst/>
        </p:spPr>
        <p:txBody>
          <a:bodyPr>
            <a:prstTxWarp prst="textNoShape">
              <a:avLst/>
            </a:prstTxWarp>
          </a:bodyPr>
          <a:lstStyle/>
          <a:p>
            <a:endParaRPr lang="en-US"/>
          </a:p>
        </p:txBody>
      </p:sp>
      <p:sp>
        <p:nvSpPr>
          <p:cNvPr id="1132554" name="Line 10"/>
          <p:cNvSpPr>
            <a:spLocks noChangeShapeType="1"/>
          </p:cNvSpPr>
          <p:nvPr/>
        </p:nvSpPr>
        <p:spPr bwMode="auto">
          <a:xfrm>
            <a:off x="8039100" y="1885950"/>
            <a:ext cx="0" cy="584200"/>
          </a:xfrm>
          <a:prstGeom prst="line">
            <a:avLst/>
          </a:prstGeom>
          <a:noFill/>
          <a:ln w="25400">
            <a:solidFill>
              <a:srgbClr val="00FF00"/>
            </a:solidFill>
            <a:round/>
            <a:headEnd/>
            <a:tailEnd/>
          </a:ln>
          <a:effectLst/>
        </p:spPr>
        <p:txBody>
          <a:bodyPr>
            <a:prstTxWarp prst="textNoShape">
              <a:avLst/>
            </a:prstTxWarp>
          </a:bodyPr>
          <a:lstStyle/>
          <a:p>
            <a:endParaRPr lang="en-US"/>
          </a:p>
        </p:txBody>
      </p:sp>
      <p:sp>
        <p:nvSpPr>
          <p:cNvPr id="1132555" name="Rectangle 11"/>
          <p:cNvSpPr>
            <a:spLocks noChangeArrowheads="1"/>
          </p:cNvSpPr>
          <p:nvPr/>
        </p:nvSpPr>
        <p:spPr bwMode="auto">
          <a:xfrm>
            <a:off x="5753100" y="1492250"/>
            <a:ext cx="2628900" cy="15113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useBgFill="1">
        <p:nvSpPr>
          <p:cNvPr id="1132556" name="Oval 12"/>
          <p:cNvSpPr>
            <a:spLocks noChangeArrowheads="1"/>
          </p:cNvSpPr>
          <p:nvPr/>
        </p:nvSpPr>
        <p:spPr bwMode="auto">
          <a:xfrm>
            <a:off x="990600" y="172085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32557" name="Oval 13"/>
          <p:cNvSpPr>
            <a:spLocks noChangeArrowheads="1"/>
          </p:cNvSpPr>
          <p:nvPr/>
        </p:nvSpPr>
        <p:spPr bwMode="auto">
          <a:xfrm>
            <a:off x="990600" y="231775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2558" name="Line 14"/>
          <p:cNvSpPr>
            <a:spLocks noChangeShapeType="1"/>
          </p:cNvSpPr>
          <p:nvPr/>
        </p:nvSpPr>
        <p:spPr bwMode="auto">
          <a:xfrm>
            <a:off x="977900" y="188595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2559" name="Line 15"/>
          <p:cNvSpPr>
            <a:spLocks noChangeShapeType="1"/>
          </p:cNvSpPr>
          <p:nvPr/>
        </p:nvSpPr>
        <p:spPr bwMode="auto">
          <a:xfrm>
            <a:off x="1854200" y="186055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useBgFill="1">
        <p:nvSpPr>
          <p:cNvPr id="1132560" name="Oval 16"/>
          <p:cNvSpPr>
            <a:spLocks noChangeArrowheads="1"/>
          </p:cNvSpPr>
          <p:nvPr/>
        </p:nvSpPr>
        <p:spPr bwMode="auto">
          <a:xfrm>
            <a:off x="2146300" y="1720850"/>
            <a:ext cx="850900" cy="279400"/>
          </a:xfrm>
          <a:prstGeom prst="ellipse">
            <a:avLst/>
          </a:prstGeom>
          <a:ln w="25400">
            <a:solidFill>
              <a:srgbClr val="00FF00"/>
            </a:solidFill>
            <a:round/>
            <a:headEnd/>
            <a:tailEnd/>
          </a:ln>
          <a:effectLst/>
        </p:spPr>
        <p:txBody>
          <a:bodyPr wrap="none" anchor="ctr">
            <a:prstTxWarp prst="textNoShape">
              <a:avLst/>
            </a:prstTxWarp>
          </a:bodyPr>
          <a:lstStyle/>
          <a:p>
            <a:endParaRPr lang="en-US"/>
          </a:p>
        </p:txBody>
      </p:sp>
      <p:sp useBgFill="1">
        <p:nvSpPr>
          <p:cNvPr id="1132561" name="Oval 17"/>
          <p:cNvSpPr>
            <a:spLocks noChangeArrowheads="1"/>
          </p:cNvSpPr>
          <p:nvPr/>
        </p:nvSpPr>
        <p:spPr bwMode="auto">
          <a:xfrm>
            <a:off x="2146300" y="2317750"/>
            <a:ext cx="850900" cy="279400"/>
          </a:xfrm>
          <a:prstGeom prst="ellipse">
            <a:avLst/>
          </a:prstGeom>
          <a:ln w="25400">
            <a:solidFill>
              <a:srgbClr val="00FF00"/>
            </a:solidFill>
            <a:round/>
            <a:headEnd/>
            <a:tailEnd/>
          </a:ln>
          <a:effectLst/>
        </p:spPr>
        <p:txBody>
          <a:bodyPr wrap="none" anchor="ctr">
            <a:prstTxWarp prst="textNoShape">
              <a:avLst/>
            </a:prstTxWarp>
          </a:bodyPr>
          <a:lstStyle/>
          <a:p>
            <a:endParaRPr lang="en-US"/>
          </a:p>
        </p:txBody>
      </p:sp>
      <p:sp>
        <p:nvSpPr>
          <p:cNvPr id="1132562" name="Line 18"/>
          <p:cNvSpPr>
            <a:spLocks noChangeShapeType="1"/>
          </p:cNvSpPr>
          <p:nvPr/>
        </p:nvSpPr>
        <p:spPr bwMode="auto">
          <a:xfrm>
            <a:off x="2133600" y="1885950"/>
            <a:ext cx="0" cy="584200"/>
          </a:xfrm>
          <a:prstGeom prst="line">
            <a:avLst/>
          </a:prstGeom>
          <a:noFill/>
          <a:ln w="25400">
            <a:solidFill>
              <a:srgbClr val="00FF00"/>
            </a:solidFill>
            <a:round/>
            <a:headEnd/>
            <a:tailEnd/>
          </a:ln>
          <a:effectLst/>
        </p:spPr>
        <p:txBody>
          <a:bodyPr>
            <a:prstTxWarp prst="textNoShape">
              <a:avLst/>
            </a:prstTxWarp>
          </a:bodyPr>
          <a:lstStyle/>
          <a:p>
            <a:endParaRPr lang="en-US"/>
          </a:p>
        </p:txBody>
      </p:sp>
      <p:sp>
        <p:nvSpPr>
          <p:cNvPr id="1132563" name="Line 19"/>
          <p:cNvSpPr>
            <a:spLocks noChangeShapeType="1"/>
          </p:cNvSpPr>
          <p:nvPr/>
        </p:nvSpPr>
        <p:spPr bwMode="auto">
          <a:xfrm>
            <a:off x="3009900" y="1860550"/>
            <a:ext cx="0" cy="584200"/>
          </a:xfrm>
          <a:prstGeom prst="line">
            <a:avLst/>
          </a:prstGeom>
          <a:noFill/>
          <a:ln w="25400">
            <a:solidFill>
              <a:srgbClr val="00FF00"/>
            </a:solidFill>
            <a:round/>
            <a:headEnd/>
            <a:tailEnd/>
          </a:ln>
          <a:effectLst/>
        </p:spPr>
        <p:txBody>
          <a:bodyPr>
            <a:prstTxWarp prst="textNoShape">
              <a:avLst/>
            </a:prstTxWarp>
          </a:bodyPr>
          <a:lstStyle/>
          <a:p>
            <a:endParaRPr lang="en-US"/>
          </a:p>
        </p:txBody>
      </p:sp>
      <p:sp>
        <p:nvSpPr>
          <p:cNvPr id="1132564" name="Rectangle 20"/>
          <p:cNvSpPr>
            <a:spLocks noChangeArrowheads="1"/>
          </p:cNvSpPr>
          <p:nvPr/>
        </p:nvSpPr>
        <p:spPr bwMode="auto">
          <a:xfrm>
            <a:off x="723900" y="1466850"/>
            <a:ext cx="2628900" cy="15113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32566" name="Rectangle 22"/>
          <p:cNvSpPr>
            <a:spLocks noChangeArrowheads="1"/>
          </p:cNvSpPr>
          <p:nvPr/>
        </p:nvSpPr>
        <p:spPr bwMode="auto">
          <a:xfrm>
            <a:off x="457200" y="6229350"/>
            <a:ext cx="8445500" cy="400050"/>
          </a:xfrm>
          <a:prstGeom prst="rect">
            <a:avLst/>
          </a:prstGeom>
          <a:solidFill>
            <a:srgbClr val="FFFF66"/>
          </a:solidFill>
          <a:ln w="12700">
            <a:noFill/>
            <a:miter lim="800000"/>
            <a:headEnd/>
            <a:tailEnd/>
          </a:ln>
          <a:effectLst>
            <a:outerShdw blurRad="63500" dist="38099" dir="2700000" algn="ctr" rotWithShape="0">
              <a:schemeClr val="bg2">
                <a:alpha val="74998"/>
              </a:schemeClr>
            </a:outerShdw>
          </a:effectLst>
        </p:spPr>
        <p:txBody>
          <a:bodyPr wrap="none" lIns="90488" tIns="44450" rIns="90488" bIns="44450">
            <a:prstTxWarp prst="textNoShape">
              <a:avLst/>
            </a:prstTxWarp>
            <a:spAutoFit/>
          </a:bodyPr>
          <a:lstStyle/>
          <a:p>
            <a:pPr>
              <a:lnSpc>
                <a:spcPct val="85000"/>
              </a:lnSpc>
            </a:pPr>
            <a:r>
              <a:rPr lang="en-US" b="1" i="1">
                <a:solidFill>
                  <a:srgbClr val="000099"/>
                </a:solidFill>
                <a:latin typeface="Arial" pitchFamily="-110" charset="0"/>
              </a:rPr>
              <a:t>Targeted for high I/O rate , high availability environments</a:t>
            </a:r>
          </a:p>
        </p:txBody>
      </p:sp>
      <p:sp>
        <p:nvSpPr>
          <p:cNvPr id="1132567" name="Oval 23"/>
          <p:cNvSpPr>
            <a:spLocks noChangeArrowheads="1"/>
          </p:cNvSpPr>
          <p:nvPr/>
        </p:nvSpPr>
        <p:spPr bwMode="auto">
          <a:xfrm>
            <a:off x="3911600" y="2139950"/>
            <a:ext cx="127000" cy="127000"/>
          </a:xfrm>
          <a:prstGeom prst="ellipse">
            <a:avLst/>
          </a:prstGeom>
          <a:solidFill>
            <a:schemeClr val="accent1"/>
          </a:solidFill>
          <a:ln w="25400">
            <a:solidFill>
              <a:schemeClr val="tx1"/>
            </a:solidFill>
            <a:round/>
            <a:headEnd/>
            <a:tailEnd/>
          </a:ln>
          <a:effectLst/>
        </p:spPr>
        <p:txBody>
          <a:bodyPr wrap="none" anchor="ctr">
            <a:prstTxWarp prst="textNoShape">
              <a:avLst/>
            </a:prstTxWarp>
          </a:bodyPr>
          <a:lstStyle/>
          <a:p>
            <a:endParaRPr lang="en-US"/>
          </a:p>
        </p:txBody>
      </p:sp>
      <p:sp>
        <p:nvSpPr>
          <p:cNvPr id="1132568" name="Oval 24"/>
          <p:cNvSpPr>
            <a:spLocks noChangeArrowheads="1"/>
          </p:cNvSpPr>
          <p:nvPr/>
        </p:nvSpPr>
        <p:spPr bwMode="auto">
          <a:xfrm>
            <a:off x="4343400" y="2139950"/>
            <a:ext cx="127000" cy="127000"/>
          </a:xfrm>
          <a:prstGeom prst="ellipse">
            <a:avLst/>
          </a:prstGeom>
          <a:solidFill>
            <a:schemeClr val="accent1"/>
          </a:solidFill>
          <a:ln w="25400">
            <a:solidFill>
              <a:schemeClr val="tx1"/>
            </a:solidFill>
            <a:round/>
            <a:headEnd/>
            <a:tailEnd/>
          </a:ln>
          <a:effectLst/>
        </p:spPr>
        <p:txBody>
          <a:bodyPr wrap="none" anchor="ctr">
            <a:prstTxWarp prst="textNoShape">
              <a:avLst/>
            </a:prstTxWarp>
          </a:bodyPr>
          <a:lstStyle/>
          <a:p>
            <a:endParaRPr lang="en-US"/>
          </a:p>
        </p:txBody>
      </p:sp>
      <p:sp>
        <p:nvSpPr>
          <p:cNvPr id="1132569" name="Oval 25"/>
          <p:cNvSpPr>
            <a:spLocks noChangeArrowheads="1"/>
          </p:cNvSpPr>
          <p:nvPr/>
        </p:nvSpPr>
        <p:spPr bwMode="auto">
          <a:xfrm>
            <a:off x="4762500" y="2139950"/>
            <a:ext cx="127000" cy="127000"/>
          </a:xfrm>
          <a:prstGeom prst="ellipse">
            <a:avLst/>
          </a:prstGeom>
          <a:solidFill>
            <a:schemeClr val="accent1"/>
          </a:solidFill>
          <a:ln w="25400">
            <a:solidFill>
              <a:schemeClr val="tx1"/>
            </a:solidFill>
            <a:round/>
            <a:headEnd/>
            <a:tailEnd/>
          </a:ln>
          <a:effectLst/>
        </p:spPr>
        <p:txBody>
          <a:bodyPr wrap="none" anchor="ctr">
            <a:prstTxWarp prst="textNoShape">
              <a:avLst/>
            </a:prstTxWarp>
          </a:bodyPr>
          <a:lstStyle/>
          <a:p>
            <a:endParaRPr lang="en-US"/>
          </a:p>
        </p:txBody>
      </p:sp>
      <p:sp>
        <p:nvSpPr>
          <p:cNvPr id="1132570" name="Line 26"/>
          <p:cNvSpPr>
            <a:spLocks noChangeShapeType="1"/>
          </p:cNvSpPr>
          <p:nvPr/>
        </p:nvSpPr>
        <p:spPr bwMode="auto">
          <a:xfrm flipH="1">
            <a:off x="3403600" y="1555750"/>
            <a:ext cx="927100" cy="2286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2571" name="Rectangle 27"/>
          <p:cNvSpPr>
            <a:spLocks noChangeArrowheads="1"/>
          </p:cNvSpPr>
          <p:nvPr/>
        </p:nvSpPr>
        <p:spPr bwMode="auto">
          <a:xfrm>
            <a:off x="4202113" y="1295400"/>
            <a:ext cx="1133475" cy="5556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lnSpc>
                <a:spcPct val="85000"/>
              </a:lnSpc>
            </a:pPr>
            <a:r>
              <a:rPr lang="en-US" sz="1800" b="1">
                <a:latin typeface="Arial" pitchFamily="-110" charset="0"/>
              </a:rPr>
              <a:t>recovery</a:t>
            </a:r>
          </a:p>
          <a:p>
            <a:pPr algn="ctr">
              <a:lnSpc>
                <a:spcPct val="85000"/>
              </a:lnSpc>
            </a:pPr>
            <a:r>
              <a:rPr lang="en-US" sz="1800" b="1">
                <a:latin typeface="Arial" pitchFamily="-110" charset="0"/>
              </a:rPr>
              <a:t>group</a:t>
            </a:r>
          </a:p>
        </p:txBody>
      </p:sp>
      <p:sp>
        <p:nvSpPr>
          <p:cNvPr id="1132575" name="Rectangle 31"/>
          <p:cNvSpPr>
            <a:spLocks noGrp="1" noChangeArrowheads="1"/>
          </p:cNvSpPr>
          <p:nvPr>
            <p:ph type="title"/>
          </p:nvPr>
        </p:nvSpPr>
        <p:spPr/>
        <p:txBody>
          <a:bodyPr/>
          <a:lstStyle/>
          <a:p>
            <a:r>
              <a:rPr lang="en-US"/>
              <a:t>RAID 1: Disk Mirroring/Shadowing</a:t>
            </a:r>
          </a:p>
        </p:txBody>
      </p:sp>
      <p:sp>
        <p:nvSpPr>
          <p:cNvPr id="1132576" name="Rectangle 32"/>
          <p:cNvSpPr>
            <a:spLocks noGrp="1" noChangeArrowheads="1"/>
          </p:cNvSpPr>
          <p:nvPr>
            <p:ph type="body" idx="1"/>
          </p:nvPr>
        </p:nvSpPr>
        <p:spPr>
          <a:xfrm>
            <a:off x="533400" y="3003550"/>
            <a:ext cx="7924800" cy="3016250"/>
          </a:xfrm>
        </p:spPr>
        <p:txBody>
          <a:bodyPr/>
          <a:lstStyle/>
          <a:p>
            <a:pPr>
              <a:lnSpc>
                <a:spcPct val="90000"/>
              </a:lnSpc>
            </a:pPr>
            <a:r>
              <a:rPr lang="en-US" sz="2800"/>
              <a:t>Each disk is fully duplicated onto its "shadow“</a:t>
            </a:r>
          </a:p>
          <a:p>
            <a:pPr>
              <a:lnSpc>
                <a:spcPct val="90000"/>
              </a:lnSpc>
            </a:pPr>
            <a:r>
              <a:rPr lang="en-US" sz="2800"/>
              <a:t>Very high availability can be achieved</a:t>
            </a:r>
          </a:p>
          <a:p>
            <a:pPr>
              <a:lnSpc>
                <a:spcPct val="90000"/>
              </a:lnSpc>
            </a:pPr>
            <a:r>
              <a:rPr lang="en-US" sz="2800"/>
              <a:t>Bandwidth sacrifice on write: Logical write = two physical writes</a:t>
            </a:r>
          </a:p>
          <a:p>
            <a:pPr>
              <a:lnSpc>
                <a:spcPct val="90000"/>
              </a:lnSpc>
            </a:pPr>
            <a:r>
              <a:rPr lang="en-US" sz="2800"/>
              <a:t>Reads may be optimized</a:t>
            </a:r>
          </a:p>
          <a:p>
            <a:pPr>
              <a:lnSpc>
                <a:spcPct val="90000"/>
              </a:lnSpc>
            </a:pPr>
            <a:r>
              <a:rPr lang="en-US" sz="2800"/>
              <a:t>Most expensive solution: 100% capacity overhead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p:cNvSpPr>
            <a:spLocks noGrp="1" noChangeArrowheads="1"/>
          </p:cNvSpPr>
          <p:nvPr>
            <p:ph type="title"/>
          </p:nvPr>
        </p:nvSpPr>
        <p:spPr>
          <a:xfrm>
            <a:off x="0" y="57150"/>
            <a:ext cx="9144000" cy="628650"/>
          </a:xfrm>
          <a:noFill/>
          <a:ln/>
        </p:spPr>
        <p:txBody>
          <a:bodyPr lIns="90488" tIns="44450" rIns="90488" bIns="44450"/>
          <a:lstStyle/>
          <a:p>
            <a:r>
              <a:rPr lang="en-US"/>
              <a:t>RAID 3: Parity Disk</a:t>
            </a:r>
          </a:p>
        </p:txBody>
      </p:sp>
      <p:sp useBgFill="1">
        <p:nvSpPr>
          <p:cNvPr id="1133571" name="Oval 3"/>
          <p:cNvSpPr>
            <a:spLocks noChangeArrowheads="1"/>
          </p:cNvSpPr>
          <p:nvPr/>
        </p:nvSpPr>
        <p:spPr bwMode="auto">
          <a:xfrm>
            <a:off x="3810000" y="9779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33572" name="Oval 4"/>
          <p:cNvSpPr>
            <a:spLocks noChangeArrowheads="1"/>
          </p:cNvSpPr>
          <p:nvPr/>
        </p:nvSpPr>
        <p:spPr bwMode="auto">
          <a:xfrm>
            <a:off x="3810000" y="15748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3573" name="Line 5"/>
          <p:cNvSpPr>
            <a:spLocks noChangeShapeType="1"/>
          </p:cNvSpPr>
          <p:nvPr/>
        </p:nvSpPr>
        <p:spPr bwMode="auto">
          <a:xfrm>
            <a:off x="3797300" y="11430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3574" name="Line 6"/>
          <p:cNvSpPr>
            <a:spLocks noChangeShapeType="1"/>
          </p:cNvSpPr>
          <p:nvPr/>
        </p:nvSpPr>
        <p:spPr bwMode="auto">
          <a:xfrm>
            <a:off x="4673600" y="11176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useBgFill="1">
        <p:nvSpPr>
          <p:cNvPr id="1133575" name="Oval 7"/>
          <p:cNvSpPr>
            <a:spLocks noChangeArrowheads="1"/>
          </p:cNvSpPr>
          <p:nvPr/>
        </p:nvSpPr>
        <p:spPr bwMode="auto">
          <a:xfrm>
            <a:off x="4965700" y="9779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33576" name="Oval 8"/>
          <p:cNvSpPr>
            <a:spLocks noChangeArrowheads="1"/>
          </p:cNvSpPr>
          <p:nvPr/>
        </p:nvSpPr>
        <p:spPr bwMode="auto">
          <a:xfrm>
            <a:off x="4965700" y="15748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3577" name="Line 9"/>
          <p:cNvSpPr>
            <a:spLocks noChangeShapeType="1"/>
          </p:cNvSpPr>
          <p:nvPr/>
        </p:nvSpPr>
        <p:spPr bwMode="auto">
          <a:xfrm>
            <a:off x="4953000" y="11430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3578" name="Line 10"/>
          <p:cNvSpPr>
            <a:spLocks noChangeShapeType="1"/>
          </p:cNvSpPr>
          <p:nvPr/>
        </p:nvSpPr>
        <p:spPr bwMode="auto">
          <a:xfrm>
            <a:off x="5829300" y="11176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useBgFill="1">
        <p:nvSpPr>
          <p:cNvPr id="1133579" name="Oval 11"/>
          <p:cNvSpPr>
            <a:spLocks noChangeArrowheads="1"/>
          </p:cNvSpPr>
          <p:nvPr/>
        </p:nvSpPr>
        <p:spPr bwMode="auto">
          <a:xfrm>
            <a:off x="6096000" y="9779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33580" name="Oval 12"/>
          <p:cNvSpPr>
            <a:spLocks noChangeArrowheads="1"/>
          </p:cNvSpPr>
          <p:nvPr/>
        </p:nvSpPr>
        <p:spPr bwMode="auto">
          <a:xfrm>
            <a:off x="6096000" y="15748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3581" name="Line 13"/>
          <p:cNvSpPr>
            <a:spLocks noChangeShapeType="1"/>
          </p:cNvSpPr>
          <p:nvPr/>
        </p:nvSpPr>
        <p:spPr bwMode="auto">
          <a:xfrm>
            <a:off x="6083300" y="11430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3582" name="Line 14"/>
          <p:cNvSpPr>
            <a:spLocks noChangeShapeType="1"/>
          </p:cNvSpPr>
          <p:nvPr/>
        </p:nvSpPr>
        <p:spPr bwMode="auto">
          <a:xfrm>
            <a:off x="6959600" y="11176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useBgFill="1">
        <p:nvSpPr>
          <p:cNvPr id="1133583" name="Oval 15"/>
          <p:cNvSpPr>
            <a:spLocks noChangeArrowheads="1"/>
          </p:cNvSpPr>
          <p:nvPr/>
        </p:nvSpPr>
        <p:spPr bwMode="auto">
          <a:xfrm>
            <a:off x="7251700" y="977900"/>
            <a:ext cx="850900" cy="279400"/>
          </a:xfrm>
          <a:prstGeom prst="ellipse">
            <a:avLst/>
          </a:prstGeom>
          <a:ln w="25400">
            <a:solidFill>
              <a:srgbClr val="00FF00"/>
            </a:solidFill>
            <a:round/>
            <a:headEnd/>
            <a:tailEnd/>
          </a:ln>
          <a:effectLst/>
        </p:spPr>
        <p:txBody>
          <a:bodyPr wrap="none" anchor="ctr">
            <a:prstTxWarp prst="textNoShape">
              <a:avLst/>
            </a:prstTxWarp>
          </a:bodyPr>
          <a:lstStyle/>
          <a:p>
            <a:endParaRPr lang="en-US"/>
          </a:p>
        </p:txBody>
      </p:sp>
      <p:sp useBgFill="1">
        <p:nvSpPr>
          <p:cNvPr id="1133584" name="Oval 16"/>
          <p:cNvSpPr>
            <a:spLocks noChangeArrowheads="1"/>
          </p:cNvSpPr>
          <p:nvPr/>
        </p:nvSpPr>
        <p:spPr bwMode="auto">
          <a:xfrm>
            <a:off x="7251700" y="1574800"/>
            <a:ext cx="850900" cy="279400"/>
          </a:xfrm>
          <a:prstGeom prst="ellipse">
            <a:avLst/>
          </a:prstGeom>
          <a:ln w="25400">
            <a:solidFill>
              <a:srgbClr val="00FF00"/>
            </a:solidFill>
            <a:round/>
            <a:headEnd/>
            <a:tailEnd/>
          </a:ln>
          <a:effectLst/>
        </p:spPr>
        <p:txBody>
          <a:bodyPr wrap="none" anchor="ctr">
            <a:prstTxWarp prst="textNoShape">
              <a:avLst/>
            </a:prstTxWarp>
          </a:bodyPr>
          <a:lstStyle/>
          <a:p>
            <a:endParaRPr lang="en-US"/>
          </a:p>
        </p:txBody>
      </p:sp>
      <p:sp>
        <p:nvSpPr>
          <p:cNvPr id="1133585" name="Line 17"/>
          <p:cNvSpPr>
            <a:spLocks noChangeShapeType="1"/>
          </p:cNvSpPr>
          <p:nvPr/>
        </p:nvSpPr>
        <p:spPr bwMode="auto">
          <a:xfrm>
            <a:off x="7239000" y="1143000"/>
            <a:ext cx="0" cy="584200"/>
          </a:xfrm>
          <a:prstGeom prst="line">
            <a:avLst/>
          </a:prstGeom>
          <a:noFill/>
          <a:ln w="25400">
            <a:solidFill>
              <a:srgbClr val="00FF00"/>
            </a:solidFill>
            <a:round/>
            <a:headEnd/>
            <a:tailEnd/>
          </a:ln>
          <a:effectLst/>
        </p:spPr>
        <p:txBody>
          <a:bodyPr>
            <a:prstTxWarp prst="textNoShape">
              <a:avLst/>
            </a:prstTxWarp>
          </a:bodyPr>
          <a:lstStyle/>
          <a:p>
            <a:endParaRPr lang="en-US"/>
          </a:p>
        </p:txBody>
      </p:sp>
      <p:sp>
        <p:nvSpPr>
          <p:cNvPr id="1133586" name="Line 18"/>
          <p:cNvSpPr>
            <a:spLocks noChangeShapeType="1"/>
          </p:cNvSpPr>
          <p:nvPr/>
        </p:nvSpPr>
        <p:spPr bwMode="auto">
          <a:xfrm>
            <a:off x="8115300" y="1117600"/>
            <a:ext cx="0" cy="584200"/>
          </a:xfrm>
          <a:prstGeom prst="line">
            <a:avLst/>
          </a:prstGeom>
          <a:noFill/>
          <a:ln w="25400">
            <a:solidFill>
              <a:srgbClr val="00FF00"/>
            </a:solidFill>
            <a:round/>
            <a:headEnd/>
            <a:tailEnd/>
          </a:ln>
          <a:effectLst/>
        </p:spPr>
        <p:txBody>
          <a:bodyPr>
            <a:prstTxWarp prst="textNoShape">
              <a:avLst/>
            </a:prstTxWarp>
          </a:bodyPr>
          <a:lstStyle/>
          <a:p>
            <a:endParaRPr lang="en-US"/>
          </a:p>
        </p:txBody>
      </p:sp>
      <p:sp>
        <p:nvSpPr>
          <p:cNvPr id="1133587" name="Rectangle 19"/>
          <p:cNvSpPr>
            <a:spLocks noChangeArrowheads="1"/>
          </p:cNvSpPr>
          <p:nvPr/>
        </p:nvSpPr>
        <p:spPr bwMode="auto">
          <a:xfrm>
            <a:off x="3530600" y="825500"/>
            <a:ext cx="4851400" cy="12192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33588" name="Rectangle 20"/>
          <p:cNvSpPr>
            <a:spLocks noChangeArrowheads="1"/>
          </p:cNvSpPr>
          <p:nvPr/>
        </p:nvSpPr>
        <p:spPr bwMode="auto">
          <a:xfrm>
            <a:off x="7478713" y="1301750"/>
            <a:ext cx="33337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P</a:t>
            </a:r>
          </a:p>
        </p:txBody>
      </p:sp>
      <p:sp useBgFill="1">
        <p:nvSpPr>
          <p:cNvPr id="1133589" name="Rectangle 21"/>
          <p:cNvSpPr>
            <a:spLocks noChangeArrowheads="1"/>
          </p:cNvSpPr>
          <p:nvPr/>
        </p:nvSpPr>
        <p:spPr bwMode="auto">
          <a:xfrm>
            <a:off x="777875" y="923925"/>
            <a:ext cx="1336675" cy="1149350"/>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5000"/>
              </a:lnSpc>
            </a:pPr>
            <a:r>
              <a:rPr lang="en-US" sz="2000" b="1">
                <a:latin typeface="Arial" pitchFamily="-110" charset="0"/>
              </a:rPr>
              <a:t>10010011</a:t>
            </a:r>
          </a:p>
          <a:p>
            <a:pPr algn="ctr">
              <a:lnSpc>
                <a:spcPct val="85000"/>
              </a:lnSpc>
            </a:pPr>
            <a:r>
              <a:rPr lang="en-US" sz="2000" b="1">
                <a:latin typeface="Arial" pitchFamily="-110" charset="0"/>
              </a:rPr>
              <a:t>11001101</a:t>
            </a:r>
          </a:p>
          <a:p>
            <a:pPr algn="ctr">
              <a:lnSpc>
                <a:spcPct val="85000"/>
              </a:lnSpc>
            </a:pPr>
            <a:r>
              <a:rPr lang="en-US" sz="2000" b="1">
                <a:latin typeface="Arial" pitchFamily="-110" charset="0"/>
              </a:rPr>
              <a:t>10010011</a:t>
            </a:r>
          </a:p>
          <a:p>
            <a:pPr algn="ctr">
              <a:lnSpc>
                <a:spcPct val="85000"/>
              </a:lnSpc>
            </a:pPr>
            <a:r>
              <a:rPr lang="en-US" sz="2000" b="1">
                <a:latin typeface="Arial" pitchFamily="-110" charset="0"/>
              </a:rPr>
              <a:t>. . .</a:t>
            </a:r>
          </a:p>
        </p:txBody>
      </p:sp>
      <p:sp>
        <p:nvSpPr>
          <p:cNvPr id="1133590" name="Rectangle 22"/>
          <p:cNvSpPr>
            <a:spLocks noChangeArrowheads="1"/>
          </p:cNvSpPr>
          <p:nvPr/>
        </p:nvSpPr>
        <p:spPr bwMode="auto">
          <a:xfrm>
            <a:off x="595313" y="2063750"/>
            <a:ext cx="1846262" cy="3476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2000" b="1">
                <a:latin typeface="Arial" pitchFamily="-110" charset="0"/>
              </a:rPr>
              <a:t>logical record</a:t>
            </a:r>
          </a:p>
        </p:txBody>
      </p:sp>
      <p:sp>
        <p:nvSpPr>
          <p:cNvPr id="1133591" name="Rectangle 23"/>
          <p:cNvSpPr>
            <a:spLocks noChangeArrowheads="1"/>
          </p:cNvSpPr>
          <p:nvPr/>
        </p:nvSpPr>
        <p:spPr bwMode="auto">
          <a:xfrm>
            <a:off x="4075113" y="2190750"/>
            <a:ext cx="293687" cy="1854200"/>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600" b="1">
                <a:latin typeface="Arial" pitchFamily="-110" charset="0"/>
              </a:rPr>
              <a:t>1</a:t>
            </a:r>
          </a:p>
          <a:p>
            <a:pPr>
              <a:lnSpc>
                <a:spcPct val="90000"/>
              </a:lnSpc>
            </a:pPr>
            <a:r>
              <a:rPr lang="en-US" sz="1600" b="1">
                <a:latin typeface="Arial" pitchFamily="-110" charset="0"/>
              </a:rPr>
              <a:t>0</a:t>
            </a:r>
          </a:p>
          <a:p>
            <a:pPr>
              <a:lnSpc>
                <a:spcPct val="90000"/>
              </a:lnSpc>
            </a:pPr>
            <a:r>
              <a:rPr lang="en-US" sz="1600" b="1">
                <a:latin typeface="Arial" pitchFamily="-110" charset="0"/>
              </a:rPr>
              <a:t>0</a:t>
            </a:r>
          </a:p>
          <a:p>
            <a:pPr>
              <a:lnSpc>
                <a:spcPct val="90000"/>
              </a:lnSpc>
            </a:pPr>
            <a:r>
              <a:rPr lang="en-US" sz="1600" b="1">
                <a:latin typeface="Arial" pitchFamily="-110" charset="0"/>
              </a:rPr>
              <a:t>1</a:t>
            </a:r>
          </a:p>
          <a:p>
            <a:pPr>
              <a:lnSpc>
                <a:spcPct val="90000"/>
              </a:lnSpc>
            </a:pPr>
            <a:r>
              <a:rPr lang="en-US" sz="1600" b="1">
                <a:latin typeface="Arial" pitchFamily="-110" charset="0"/>
              </a:rPr>
              <a:t>0</a:t>
            </a:r>
          </a:p>
          <a:p>
            <a:pPr>
              <a:lnSpc>
                <a:spcPct val="90000"/>
              </a:lnSpc>
            </a:pPr>
            <a:r>
              <a:rPr lang="en-US" sz="1600" b="1">
                <a:latin typeface="Arial" pitchFamily="-110" charset="0"/>
              </a:rPr>
              <a:t>0</a:t>
            </a:r>
          </a:p>
          <a:p>
            <a:pPr>
              <a:lnSpc>
                <a:spcPct val="90000"/>
              </a:lnSpc>
            </a:pPr>
            <a:r>
              <a:rPr lang="en-US" sz="1600" b="1">
                <a:latin typeface="Arial" pitchFamily="-110" charset="0"/>
              </a:rPr>
              <a:t>1</a:t>
            </a:r>
          </a:p>
          <a:p>
            <a:pPr>
              <a:lnSpc>
                <a:spcPct val="90000"/>
              </a:lnSpc>
            </a:pPr>
            <a:r>
              <a:rPr lang="en-US" sz="1600" b="1">
                <a:latin typeface="Arial" pitchFamily="-110" charset="0"/>
              </a:rPr>
              <a:t>1</a:t>
            </a:r>
          </a:p>
        </p:txBody>
      </p:sp>
      <p:sp>
        <p:nvSpPr>
          <p:cNvPr id="1133592" name="Rectangle 24"/>
          <p:cNvSpPr>
            <a:spLocks noChangeArrowheads="1"/>
          </p:cNvSpPr>
          <p:nvPr/>
        </p:nvSpPr>
        <p:spPr bwMode="auto">
          <a:xfrm>
            <a:off x="5230813" y="2203450"/>
            <a:ext cx="293687" cy="1854200"/>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600" b="1">
                <a:latin typeface="Arial" pitchFamily="-110" charset="0"/>
              </a:rPr>
              <a:t>1</a:t>
            </a:r>
          </a:p>
          <a:p>
            <a:pPr>
              <a:lnSpc>
                <a:spcPct val="90000"/>
              </a:lnSpc>
            </a:pPr>
            <a:r>
              <a:rPr lang="en-US" sz="1600" b="1">
                <a:latin typeface="Arial" pitchFamily="-110" charset="0"/>
              </a:rPr>
              <a:t>1</a:t>
            </a:r>
          </a:p>
          <a:p>
            <a:pPr>
              <a:lnSpc>
                <a:spcPct val="90000"/>
              </a:lnSpc>
            </a:pPr>
            <a:r>
              <a:rPr lang="en-US" sz="1600" b="1">
                <a:latin typeface="Arial" pitchFamily="-110" charset="0"/>
              </a:rPr>
              <a:t>0</a:t>
            </a:r>
          </a:p>
          <a:p>
            <a:pPr>
              <a:lnSpc>
                <a:spcPct val="90000"/>
              </a:lnSpc>
            </a:pPr>
            <a:r>
              <a:rPr lang="en-US" sz="1600" b="1">
                <a:latin typeface="Arial" pitchFamily="-110" charset="0"/>
              </a:rPr>
              <a:t>0</a:t>
            </a:r>
          </a:p>
          <a:p>
            <a:pPr>
              <a:lnSpc>
                <a:spcPct val="90000"/>
              </a:lnSpc>
            </a:pPr>
            <a:r>
              <a:rPr lang="en-US" sz="1600" b="1">
                <a:latin typeface="Arial" pitchFamily="-110" charset="0"/>
              </a:rPr>
              <a:t>1</a:t>
            </a:r>
          </a:p>
          <a:p>
            <a:pPr>
              <a:lnSpc>
                <a:spcPct val="90000"/>
              </a:lnSpc>
            </a:pPr>
            <a:r>
              <a:rPr lang="en-US" sz="1600" b="1">
                <a:latin typeface="Arial" pitchFamily="-110" charset="0"/>
              </a:rPr>
              <a:t>1</a:t>
            </a:r>
          </a:p>
          <a:p>
            <a:pPr>
              <a:lnSpc>
                <a:spcPct val="90000"/>
              </a:lnSpc>
            </a:pPr>
            <a:r>
              <a:rPr lang="en-US" sz="1600" b="1">
                <a:latin typeface="Arial" pitchFamily="-110" charset="0"/>
              </a:rPr>
              <a:t>0</a:t>
            </a:r>
          </a:p>
          <a:p>
            <a:pPr>
              <a:lnSpc>
                <a:spcPct val="90000"/>
              </a:lnSpc>
            </a:pPr>
            <a:r>
              <a:rPr lang="en-US" sz="1600" b="1">
                <a:latin typeface="Arial" pitchFamily="-110" charset="0"/>
              </a:rPr>
              <a:t>1</a:t>
            </a:r>
          </a:p>
        </p:txBody>
      </p:sp>
      <p:sp>
        <p:nvSpPr>
          <p:cNvPr id="1133593" name="Rectangle 25"/>
          <p:cNvSpPr>
            <a:spLocks noChangeArrowheads="1"/>
          </p:cNvSpPr>
          <p:nvPr/>
        </p:nvSpPr>
        <p:spPr bwMode="auto">
          <a:xfrm>
            <a:off x="6386513" y="2228850"/>
            <a:ext cx="293687" cy="1854200"/>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600" b="1">
                <a:latin typeface="Arial" pitchFamily="-110" charset="0"/>
              </a:rPr>
              <a:t>1</a:t>
            </a:r>
          </a:p>
          <a:p>
            <a:pPr>
              <a:lnSpc>
                <a:spcPct val="90000"/>
              </a:lnSpc>
            </a:pPr>
            <a:r>
              <a:rPr lang="en-US" sz="1600" b="1">
                <a:latin typeface="Arial" pitchFamily="-110" charset="0"/>
              </a:rPr>
              <a:t>0</a:t>
            </a:r>
          </a:p>
          <a:p>
            <a:pPr>
              <a:lnSpc>
                <a:spcPct val="90000"/>
              </a:lnSpc>
            </a:pPr>
            <a:r>
              <a:rPr lang="en-US" sz="1600" b="1">
                <a:latin typeface="Arial" pitchFamily="-110" charset="0"/>
              </a:rPr>
              <a:t>0</a:t>
            </a:r>
          </a:p>
          <a:p>
            <a:pPr>
              <a:lnSpc>
                <a:spcPct val="90000"/>
              </a:lnSpc>
            </a:pPr>
            <a:r>
              <a:rPr lang="en-US" sz="1600" b="1">
                <a:latin typeface="Arial" pitchFamily="-110" charset="0"/>
              </a:rPr>
              <a:t>1</a:t>
            </a:r>
          </a:p>
          <a:p>
            <a:pPr>
              <a:lnSpc>
                <a:spcPct val="90000"/>
              </a:lnSpc>
            </a:pPr>
            <a:r>
              <a:rPr lang="en-US" sz="1600" b="1">
                <a:latin typeface="Arial" pitchFamily="-110" charset="0"/>
              </a:rPr>
              <a:t>0</a:t>
            </a:r>
          </a:p>
          <a:p>
            <a:pPr>
              <a:lnSpc>
                <a:spcPct val="90000"/>
              </a:lnSpc>
            </a:pPr>
            <a:r>
              <a:rPr lang="en-US" sz="1600" b="1">
                <a:latin typeface="Arial" pitchFamily="-110" charset="0"/>
              </a:rPr>
              <a:t>0</a:t>
            </a:r>
          </a:p>
          <a:p>
            <a:pPr>
              <a:lnSpc>
                <a:spcPct val="90000"/>
              </a:lnSpc>
            </a:pPr>
            <a:r>
              <a:rPr lang="en-US" sz="1600" b="1">
                <a:latin typeface="Arial" pitchFamily="-110" charset="0"/>
              </a:rPr>
              <a:t>1</a:t>
            </a:r>
          </a:p>
          <a:p>
            <a:pPr>
              <a:lnSpc>
                <a:spcPct val="90000"/>
              </a:lnSpc>
            </a:pPr>
            <a:r>
              <a:rPr lang="en-US" sz="1600" b="1">
                <a:latin typeface="Arial" pitchFamily="-110" charset="0"/>
              </a:rPr>
              <a:t>1</a:t>
            </a:r>
          </a:p>
        </p:txBody>
      </p:sp>
      <p:sp>
        <p:nvSpPr>
          <p:cNvPr id="1133594" name="Rectangle 26"/>
          <p:cNvSpPr>
            <a:spLocks noChangeArrowheads="1"/>
          </p:cNvSpPr>
          <p:nvPr/>
        </p:nvSpPr>
        <p:spPr bwMode="auto">
          <a:xfrm>
            <a:off x="7554913" y="2241550"/>
            <a:ext cx="293687" cy="1854200"/>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600" b="1">
                <a:solidFill>
                  <a:srgbClr val="00FF00"/>
                </a:solidFill>
                <a:latin typeface="Arial" pitchFamily="-110" charset="0"/>
              </a:rPr>
              <a:t>0</a:t>
            </a:r>
          </a:p>
          <a:p>
            <a:pPr>
              <a:lnSpc>
                <a:spcPct val="90000"/>
              </a:lnSpc>
            </a:pPr>
            <a:r>
              <a:rPr lang="en-US" sz="1600" b="1">
                <a:solidFill>
                  <a:srgbClr val="00FF00"/>
                </a:solidFill>
                <a:latin typeface="Arial" pitchFamily="-110" charset="0"/>
              </a:rPr>
              <a:t>0</a:t>
            </a:r>
          </a:p>
          <a:p>
            <a:pPr>
              <a:lnSpc>
                <a:spcPct val="90000"/>
              </a:lnSpc>
            </a:pPr>
            <a:r>
              <a:rPr lang="en-US" sz="1600" b="1">
                <a:solidFill>
                  <a:srgbClr val="00FF00"/>
                </a:solidFill>
                <a:latin typeface="Arial" pitchFamily="-110" charset="0"/>
              </a:rPr>
              <a:t>1</a:t>
            </a:r>
          </a:p>
          <a:p>
            <a:pPr>
              <a:lnSpc>
                <a:spcPct val="90000"/>
              </a:lnSpc>
            </a:pPr>
            <a:r>
              <a:rPr lang="en-US" sz="1600" b="1">
                <a:solidFill>
                  <a:srgbClr val="00FF00"/>
                </a:solidFill>
                <a:latin typeface="Arial" pitchFamily="-110" charset="0"/>
              </a:rPr>
              <a:t>1</a:t>
            </a:r>
          </a:p>
          <a:p>
            <a:pPr>
              <a:lnSpc>
                <a:spcPct val="90000"/>
              </a:lnSpc>
            </a:pPr>
            <a:r>
              <a:rPr lang="en-US" sz="1600" b="1">
                <a:solidFill>
                  <a:srgbClr val="00FF00"/>
                </a:solidFill>
                <a:latin typeface="Arial" pitchFamily="-110" charset="0"/>
              </a:rPr>
              <a:t>0</a:t>
            </a:r>
          </a:p>
          <a:p>
            <a:pPr>
              <a:lnSpc>
                <a:spcPct val="90000"/>
              </a:lnSpc>
            </a:pPr>
            <a:r>
              <a:rPr lang="en-US" sz="1600" b="1">
                <a:solidFill>
                  <a:srgbClr val="00FF00"/>
                </a:solidFill>
                <a:latin typeface="Arial" pitchFamily="-110" charset="0"/>
              </a:rPr>
              <a:t>0</a:t>
            </a:r>
          </a:p>
          <a:p>
            <a:pPr>
              <a:lnSpc>
                <a:spcPct val="90000"/>
              </a:lnSpc>
            </a:pPr>
            <a:r>
              <a:rPr lang="en-US" sz="1600" b="1">
                <a:solidFill>
                  <a:srgbClr val="00FF00"/>
                </a:solidFill>
                <a:latin typeface="Arial" pitchFamily="-110" charset="0"/>
              </a:rPr>
              <a:t>0</a:t>
            </a:r>
          </a:p>
          <a:p>
            <a:pPr>
              <a:lnSpc>
                <a:spcPct val="90000"/>
              </a:lnSpc>
            </a:pPr>
            <a:r>
              <a:rPr lang="en-US" sz="1600" b="1">
                <a:solidFill>
                  <a:srgbClr val="00FF00"/>
                </a:solidFill>
                <a:latin typeface="Arial" pitchFamily="-110" charset="0"/>
              </a:rPr>
              <a:t>0</a:t>
            </a:r>
          </a:p>
        </p:txBody>
      </p:sp>
      <p:sp>
        <p:nvSpPr>
          <p:cNvPr id="1133595" name="Line 27"/>
          <p:cNvSpPr>
            <a:spLocks noChangeShapeType="1"/>
          </p:cNvSpPr>
          <p:nvPr/>
        </p:nvSpPr>
        <p:spPr bwMode="auto">
          <a:xfrm>
            <a:off x="4902200" y="711200"/>
            <a:ext cx="1016000" cy="15240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3596" name="Line 28"/>
          <p:cNvSpPr>
            <a:spLocks noChangeShapeType="1"/>
          </p:cNvSpPr>
          <p:nvPr/>
        </p:nvSpPr>
        <p:spPr bwMode="auto">
          <a:xfrm flipH="1">
            <a:off x="4978400" y="685800"/>
            <a:ext cx="876300" cy="15240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3597" name="Rectangle 29"/>
          <p:cNvSpPr>
            <a:spLocks noChangeArrowheads="1"/>
          </p:cNvSpPr>
          <p:nvPr/>
        </p:nvSpPr>
        <p:spPr bwMode="auto">
          <a:xfrm>
            <a:off x="466725" y="2546350"/>
            <a:ext cx="2143125" cy="6064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lnSpc>
                <a:spcPct val="85000"/>
              </a:lnSpc>
            </a:pPr>
            <a:r>
              <a:rPr lang="en-US" sz="2000" b="1">
                <a:latin typeface="Arial" pitchFamily="-110" charset="0"/>
              </a:rPr>
              <a:t>Striped physical</a:t>
            </a:r>
          </a:p>
          <a:p>
            <a:pPr algn="ctr">
              <a:lnSpc>
                <a:spcPct val="85000"/>
              </a:lnSpc>
            </a:pPr>
            <a:r>
              <a:rPr lang="en-US" sz="2000" b="1">
                <a:latin typeface="Arial" pitchFamily="-110" charset="0"/>
              </a:rPr>
              <a:t>records</a:t>
            </a:r>
          </a:p>
        </p:txBody>
      </p:sp>
      <p:sp>
        <p:nvSpPr>
          <p:cNvPr id="1133598" name="Line 30"/>
          <p:cNvSpPr>
            <a:spLocks noChangeShapeType="1"/>
          </p:cNvSpPr>
          <p:nvPr/>
        </p:nvSpPr>
        <p:spPr bwMode="auto">
          <a:xfrm flipV="1">
            <a:off x="2552700" y="2743200"/>
            <a:ext cx="1371600" cy="127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3599" name="Rectangle 31"/>
          <p:cNvSpPr>
            <a:spLocks noChangeArrowheads="1"/>
          </p:cNvSpPr>
          <p:nvPr/>
        </p:nvSpPr>
        <p:spPr bwMode="auto">
          <a:xfrm>
            <a:off x="0" y="4102100"/>
            <a:ext cx="9050338" cy="1765300"/>
          </a:xfrm>
          <a:prstGeom prst="rect">
            <a:avLst/>
          </a:prstGeom>
          <a:noFill/>
          <a:ln w="12700">
            <a:noFill/>
            <a:miter lim="800000"/>
            <a:headEnd/>
            <a:tailEnd/>
          </a:ln>
          <a:effectLst/>
        </p:spPr>
        <p:txBody>
          <a:bodyPr lIns="90488" tIns="44450" rIns="90488" bIns="44450">
            <a:prstTxWarp prst="textNoShape">
              <a:avLst/>
            </a:prstTxWarp>
            <a:spAutoFit/>
          </a:bodyPr>
          <a:lstStyle/>
          <a:p>
            <a:pPr>
              <a:buFont typeface="Wingdings" pitchFamily="-110" charset="2"/>
              <a:buChar char="q"/>
            </a:pPr>
            <a:r>
              <a:rPr lang="en-US" sz="2000">
                <a:solidFill>
                  <a:srgbClr val="000099"/>
                </a:solidFill>
                <a:latin typeface="Arial" pitchFamily="-110" charset="0"/>
              </a:rPr>
              <a:t> Parity computed across recovery group to protect against hard disk failures</a:t>
            </a:r>
          </a:p>
          <a:p>
            <a:pPr>
              <a:spcBef>
                <a:spcPct val="25000"/>
              </a:spcBef>
              <a:buFont typeface="Wingdings" pitchFamily="-110" charset="2"/>
              <a:buChar char="q"/>
            </a:pPr>
            <a:r>
              <a:rPr lang="en-US" sz="2000">
                <a:solidFill>
                  <a:srgbClr val="000099"/>
                </a:solidFill>
                <a:latin typeface="Arial" pitchFamily="-110" charset="0"/>
              </a:rPr>
              <a:t> 33% capacity cost for parity in this configuration: wider arrays reduce </a:t>
            </a:r>
          </a:p>
          <a:p>
            <a:r>
              <a:rPr lang="en-US" sz="2000">
                <a:solidFill>
                  <a:srgbClr val="000099"/>
                </a:solidFill>
                <a:latin typeface="Arial" pitchFamily="-110" charset="0"/>
              </a:rPr>
              <a:t>    capacity costs, decrease expected availability, increase reconstruction time</a:t>
            </a:r>
          </a:p>
          <a:p>
            <a:pPr>
              <a:spcBef>
                <a:spcPct val="25000"/>
              </a:spcBef>
              <a:buFont typeface="Wingdings" pitchFamily="-110" charset="2"/>
              <a:buChar char="q"/>
            </a:pPr>
            <a:r>
              <a:rPr lang="en-US" sz="2000">
                <a:solidFill>
                  <a:srgbClr val="000099"/>
                </a:solidFill>
                <a:latin typeface="Arial" pitchFamily="-110" charset="0"/>
              </a:rPr>
              <a:t> Arms logically synchronized, spindles rotationally synchronized </a:t>
            </a:r>
          </a:p>
          <a:p>
            <a:r>
              <a:rPr lang="en-US" sz="2000">
                <a:solidFill>
                  <a:srgbClr val="000099"/>
                </a:solidFill>
                <a:latin typeface="Arial" pitchFamily="-110" charset="0"/>
              </a:rPr>
              <a:t>    (logically a single high capacity, high transfer rate disk)</a:t>
            </a:r>
          </a:p>
        </p:txBody>
      </p:sp>
      <p:sp>
        <p:nvSpPr>
          <p:cNvPr id="1133600" name="Rectangle 32"/>
          <p:cNvSpPr>
            <a:spLocks noChangeArrowheads="1"/>
          </p:cNvSpPr>
          <p:nvPr/>
        </p:nvSpPr>
        <p:spPr bwMode="auto">
          <a:xfrm>
            <a:off x="679450" y="5976938"/>
            <a:ext cx="8088313" cy="347662"/>
          </a:xfrm>
          <a:prstGeom prst="rect">
            <a:avLst/>
          </a:prstGeom>
          <a:solidFill>
            <a:srgbClr val="FFFF66"/>
          </a:solidFill>
          <a:ln w="12700">
            <a:noFill/>
            <a:miter lim="800000"/>
            <a:headEnd/>
            <a:tailEnd/>
          </a:ln>
          <a:effectLst>
            <a:outerShdw blurRad="63500" dist="38099" dir="2700000" algn="ctr" rotWithShape="0">
              <a:schemeClr val="bg2">
                <a:alpha val="74998"/>
              </a:schemeClr>
            </a:outerShdw>
          </a:effectLst>
        </p:spPr>
        <p:txBody>
          <a:bodyPr wrap="none" lIns="90488" tIns="44450" rIns="90488" bIns="44450">
            <a:prstTxWarp prst="textNoShape">
              <a:avLst/>
            </a:prstTxWarp>
            <a:spAutoFit/>
          </a:bodyPr>
          <a:lstStyle/>
          <a:p>
            <a:pPr>
              <a:lnSpc>
                <a:spcPct val="85000"/>
              </a:lnSpc>
            </a:pPr>
            <a:r>
              <a:rPr lang="en-US" sz="2000" i="1">
                <a:latin typeface="Arial" pitchFamily="-110" charset="0"/>
              </a:rPr>
              <a:t>Targeted for high bandwidth applications: Scientific, Image Processing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4594" name="Object 2"/>
          <p:cNvGraphicFramePr>
            <a:graphicFrameLocks noChangeAspect="1"/>
          </p:cNvGraphicFramePr>
          <p:nvPr/>
        </p:nvGraphicFramePr>
        <p:xfrm>
          <a:off x="228600" y="2438400"/>
          <a:ext cx="8534400" cy="3852863"/>
        </p:xfrm>
        <a:graphic>
          <a:graphicData uri="http://schemas.openxmlformats.org/presentationml/2006/ole">
            <mc:AlternateContent xmlns:mc="http://schemas.openxmlformats.org/markup-compatibility/2006">
              <mc:Choice xmlns:v="urn:schemas-microsoft-com:vml" Requires="v">
                <p:oleObj spid="_x0000_s534532" name="Bitmap Image" r:id="rId4" imgW="5775238" imgH="2865368" progId="">
                  <p:embed/>
                </p:oleObj>
              </mc:Choice>
              <mc:Fallback>
                <p:oleObj name="Bitmap Image" r:id="rId4" imgW="5775238" imgH="286536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438400"/>
                        <a:ext cx="8534400"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34595" name="Rectangle 3"/>
          <p:cNvSpPr>
            <a:spLocks noChangeArrowheads="1"/>
          </p:cNvSpPr>
          <p:nvPr/>
        </p:nvSpPr>
        <p:spPr bwMode="auto">
          <a:xfrm>
            <a:off x="0" y="57150"/>
            <a:ext cx="9144000" cy="552450"/>
          </a:xfrm>
          <a:prstGeom prst="rect">
            <a:avLst/>
          </a:prstGeom>
          <a:noFill/>
          <a:ln w="12700">
            <a:noFill/>
            <a:miter lim="800000"/>
            <a:headEnd/>
            <a:tailEnd/>
          </a:ln>
          <a:effectLst/>
        </p:spPr>
        <p:txBody>
          <a:bodyPr lIns="90488" tIns="44450" rIns="90488" bIns="44450" anchor="ctr">
            <a:prstTxWarp prst="textNoShape">
              <a:avLst/>
            </a:prstTxWarp>
          </a:bodyPr>
          <a:lstStyle/>
          <a:p>
            <a:pPr algn="ctr"/>
            <a:r>
              <a:rPr lang="en-US" sz="3600" b="1">
                <a:solidFill>
                  <a:srgbClr val="000099"/>
                </a:solidFill>
                <a:latin typeface="Arial" pitchFamily="-110" charset="0"/>
              </a:rPr>
              <a:t>Block-Based Parity</a:t>
            </a:r>
          </a:p>
        </p:txBody>
      </p:sp>
      <p:sp>
        <p:nvSpPr>
          <p:cNvPr id="1134596" name="Text Box 4"/>
          <p:cNvSpPr txBox="1">
            <a:spLocks noChangeArrowheads="1"/>
          </p:cNvSpPr>
          <p:nvPr/>
        </p:nvSpPr>
        <p:spPr bwMode="auto">
          <a:xfrm>
            <a:off x="0" y="609600"/>
            <a:ext cx="9144000" cy="1768475"/>
          </a:xfrm>
          <a:prstGeom prst="rect">
            <a:avLst/>
          </a:prstGeom>
          <a:noFill/>
          <a:ln w="9525">
            <a:noFill/>
            <a:miter lim="800000"/>
            <a:headEnd/>
            <a:tailEnd/>
          </a:ln>
          <a:effectLst/>
        </p:spPr>
        <p:txBody>
          <a:bodyPr>
            <a:prstTxWarp prst="textNoShape">
              <a:avLst/>
            </a:prstTxWarp>
            <a:spAutoFit/>
          </a:bodyPr>
          <a:lstStyle/>
          <a:p>
            <a:pPr>
              <a:spcBef>
                <a:spcPct val="50000"/>
              </a:spcBef>
              <a:buFont typeface="Wingdings" pitchFamily="-110" charset="2"/>
              <a:buChar char="q"/>
            </a:pPr>
            <a:r>
              <a:rPr lang="en-US" sz="2000" dirty="0">
                <a:latin typeface="Arial" pitchFamily="-110" charset="0"/>
              </a:rPr>
              <a:t> Block-based</a:t>
            </a:r>
            <a:r>
              <a:rPr lang="en-US" sz="2000" dirty="0" smtClean="0">
                <a:latin typeface="Arial" pitchFamily="-110" charset="0"/>
              </a:rPr>
              <a:t> parity leads </a:t>
            </a:r>
            <a:r>
              <a:rPr lang="en-US" sz="2000" dirty="0">
                <a:latin typeface="Arial" pitchFamily="-110" charset="0"/>
              </a:rPr>
              <a:t>to more efficient read access compared to RAID 3</a:t>
            </a:r>
          </a:p>
          <a:p>
            <a:pPr>
              <a:spcBef>
                <a:spcPct val="25000"/>
              </a:spcBef>
              <a:buFont typeface="Wingdings" pitchFamily="-110" charset="2"/>
              <a:buChar char="q"/>
            </a:pPr>
            <a:r>
              <a:rPr lang="en-US" sz="2000" dirty="0">
                <a:latin typeface="Arial" pitchFamily="-110" charset="0"/>
              </a:rPr>
              <a:t> Designating a</a:t>
            </a:r>
            <a:r>
              <a:rPr lang="en-US" sz="2000" dirty="0" smtClean="0">
                <a:latin typeface="Arial" pitchFamily="-110" charset="0"/>
              </a:rPr>
              <a:t> parity disk </a:t>
            </a:r>
            <a:r>
              <a:rPr lang="en-US" sz="2000" dirty="0">
                <a:latin typeface="Arial" pitchFamily="-110" charset="0"/>
              </a:rPr>
              <a:t>allows recovery but will keep it idle in the absence </a:t>
            </a:r>
          </a:p>
          <a:p>
            <a:pPr>
              <a:buFont typeface="Wingdings" pitchFamily="-110" charset="2"/>
              <a:buNone/>
            </a:pPr>
            <a:r>
              <a:rPr lang="en-US" sz="2000" dirty="0">
                <a:latin typeface="Arial" pitchFamily="-110" charset="0"/>
              </a:rPr>
              <a:t>    of a disk failure</a:t>
            </a:r>
          </a:p>
          <a:p>
            <a:pPr>
              <a:spcBef>
                <a:spcPct val="25000"/>
              </a:spcBef>
              <a:buFont typeface="Wingdings" pitchFamily="-110" charset="2"/>
              <a:buChar char="q"/>
            </a:pPr>
            <a:r>
              <a:rPr lang="en-US" sz="2000" dirty="0">
                <a:latin typeface="Arial" pitchFamily="-110" charset="0"/>
              </a:rPr>
              <a:t> RAID 5 distribute the</a:t>
            </a:r>
            <a:r>
              <a:rPr lang="en-US" sz="2000" dirty="0" smtClean="0">
                <a:latin typeface="Arial" pitchFamily="-110" charset="0"/>
              </a:rPr>
              <a:t> parity block </a:t>
            </a:r>
            <a:r>
              <a:rPr lang="en-US" sz="2000" dirty="0">
                <a:latin typeface="Arial" pitchFamily="-110" charset="0"/>
              </a:rPr>
              <a:t>to allow the use of all disk and enhance </a:t>
            </a:r>
          </a:p>
          <a:p>
            <a:pPr>
              <a:buFont typeface="Wingdings" pitchFamily="-110" charset="2"/>
              <a:buNone/>
            </a:pPr>
            <a:r>
              <a:rPr lang="en-US" sz="2000" dirty="0">
                <a:latin typeface="Arial" pitchFamily="-110" charset="0"/>
              </a:rPr>
              <a:t>    parallelism of disk access</a:t>
            </a:r>
          </a:p>
        </p:txBody>
      </p:sp>
      <p:sp>
        <p:nvSpPr>
          <p:cNvPr id="1134597" name="Text Box 5"/>
          <p:cNvSpPr txBox="1">
            <a:spLocks noChangeArrowheads="1"/>
          </p:cNvSpPr>
          <p:nvPr/>
        </p:nvSpPr>
        <p:spPr bwMode="auto">
          <a:xfrm>
            <a:off x="1752600" y="6172200"/>
            <a:ext cx="12192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b="1" i="1">
                <a:solidFill>
                  <a:srgbClr val="000099"/>
                </a:solidFill>
                <a:latin typeface="Arial" pitchFamily="-110" charset="0"/>
              </a:rPr>
              <a:t>RAID 4</a:t>
            </a:r>
          </a:p>
        </p:txBody>
      </p:sp>
      <p:sp>
        <p:nvSpPr>
          <p:cNvPr id="1134598" name="Text Box 6"/>
          <p:cNvSpPr txBox="1">
            <a:spLocks noChangeArrowheads="1"/>
          </p:cNvSpPr>
          <p:nvPr/>
        </p:nvSpPr>
        <p:spPr bwMode="auto">
          <a:xfrm>
            <a:off x="6324600" y="6172200"/>
            <a:ext cx="12192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b="1" i="1">
                <a:solidFill>
                  <a:srgbClr val="000099"/>
                </a:solidFill>
                <a:latin typeface="Arial" pitchFamily="-110" charset="0"/>
              </a:rPr>
              <a:t>RAID 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Grp="1" noChangeArrowheads="1"/>
          </p:cNvSpPr>
          <p:nvPr>
            <p:ph type="title"/>
          </p:nvPr>
        </p:nvSpPr>
        <p:spPr>
          <a:xfrm>
            <a:off x="0" y="0"/>
            <a:ext cx="9144000" cy="609600"/>
          </a:xfrm>
          <a:noFill/>
          <a:ln/>
        </p:spPr>
        <p:txBody>
          <a:bodyPr lIns="90488" tIns="44450" rIns="90488" bIns="44450"/>
          <a:lstStyle/>
          <a:p>
            <a:r>
              <a:rPr lang="en-US"/>
              <a:t>RAID 5+: High I/O Rate Parity</a:t>
            </a:r>
          </a:p>
        </p:txBody>
      </p:sp>
      <p:pic>
        <p:nvPicPr>
          <p:cNvPr id="1135619" name="Picture 3"/>
          <p:cNvPicPr>
            <a:picLocks noChangeArrowheads="1"/>
          </p:cNvPicPr>
          <p:nvPr/>
        </p:nvPicPr>
        <p:blipFill>
          <a:blip r:embed="rId3"/>
          <a:srcRect/>
          <a:stretch>
            <a:fillRect/>
          </a:stretch>
        </p:blipFill>
        <p:spPr bwMode="auto">
          <a:xfrm>
            <a:off x="617538" y="800100"/>
            <a:ext cx="215900" cy="279400"/>
          </a:xfrm>
          <a:prstGeom prst="rect">
            <a:avLst/>
          </a:prstGeom>
          <a:noFill/>
          <a:ln w="12700">
            <a:noFill/>
            <a:miter lim="800000"/>
            <a:headEnd/>
            <a:tailEnd/>
          </a:ln>
          <a:effectLst/>
        </p:spPr>
      </p:pic>
      <p:pic>
        <p:nvPicPr>
          <p:cNvPr id="1135620" name="Picture 4"/>
          <p:cNvPicPr>
            <a:picLocks noChangeArrowheads="1"/>
          </p:cNvPicPr>
          <p:nvPr/>
        </p:nvPicPr>
        <p:blipFill>
          <a:blip r:embed="rId3"/>
          <a:srcRect/>
          <a:stretch>
            <a:fillRect/>
          </a:stretch>
        </p:blipFill>
        <p:spPr bwMode="auto">
          <a:xfrm>
            <a:off x="1023938" y="800100"/>
            <a:ext cx="215900" cy="279400"/>
          </a:xfrm>
          <a:prstGeom prst="rect">
            <a:avLst/>
          </a:prstGeom>
          <a:noFill/>
          <a:ln w="12700">
            <a:noFill/>
            <a:miter lim="800000"/>
            <a:headEnd/>
            <a:tailEnd/>
          </a:ln>
          <a:effectLst/>
        </p:spPr>
      </p:pic>
      <p:pic>
        <p:nvPicPr>
          <p:cNvPr id="1135621" name="Picture 5"/>
          <p:cNvPicPr>
            <a:picLocks noChangeArrowheads="1"/>
          </p:cNvPicPr>
          <p:nvPr/>
        </p:nvPicPr>
        <p:blipFill>
          <a:blip r:embed="rId3"/>
          <a:srcRect/>
          <a:stretch>
            <a:fillRect/>
          </a:stretch>
        </p:blipFill>
        <p:spPr bwMode="auto">
          <a:xfrm>
            <a:off x="1417638" y="800100"/>
            <a:ext cx="215900" cy="279400"/>
          </a:xfrm>
          <a:prstGeom prst="rect">
            <a:avLst/>
          </a:prstGeom>
          <a:noFill/>
          <a:ln w="12700">
            <a:noFill/>
            <a:miter lim="800000"/>
            <a:headEnd/>
            <a:tailEnd/>
          </a:ln>
          <a:effectLst/>
        </p:spPr>
      </p:pic>
      <p:pic>
        <p:nvPicPr>
          <p:cNvPr id="1135622" name="Picture 6"/>
          <p:cNvPicPr>
            <a:picLocks noChangeArrowheads="1"/>
          </p:cNvPicPr>
          <p:nvPr/>
        </p:nvPicPr>
        <p:blipFill>
          <a:blip r:embed="rId3"/>
          <a:srcRect/>
          <a:stretch>
            <a:fillRect/>
          </a:stretch>
        </p:blipFill>
        <p:spPr bwMode="auto">
          <a:xfrm>
            <a:off x="1811338" y="800100"/>
            <a:ext cx="215900" cy="279400"/>
          </a:xfrm>
          <a:prstGeom prst="rect">
            <a:avLst/>
          </a:prstGeom>
          <a:noFill/>
          <a:ln w="12700">
            <a:noFill/>
            <a:miter lim="800000"/>
            <a:headEnd/>
            <a:tailEnd/>
          </a:ln>
          <a:effectLst/>
        </p:spPr>
      </p:pic>
      <p:pic>
        <p:nvPicPr>
          <p:cNvPr id="1135623" name="Picture 7"/>
          <p:cNvPicPr>
            <a:picLocks noChangeArrowheads="1"/>
          </p:cNvPicPr>
          <p:nvPr/>
        </p:nvPicPr>
        <p:blipFill>
          <a:blip r:embed="rId3"/>
          <a:srcRect/>
          <a:stretch>
            <a:fillRect/>
          </a:stretch>
        </p:blipFill>
        <p:spPr bwMode="auto">
          <a:xfrm>
            <a:off x="2192338" y="800100"/>
            <a:ext cx="215900" cy="279400"/>
          </a:xfrm>
          <a:prstGeom prst="rect">
            <a:avLst/>
          </a:prstGeom>
          <a:noFill/>
          <a:ln w="12700">
            <a:noFill/>
            <a:miter lim="800000"/>
            <a:headEnd/>
            <a:tailEnd/>
          </a:ln>
          <a:effectLst/>
        </p:spPr>
      </p:pic>
      <p:sp>
        <p:nvSpPr>
          <p:cNvPr id="1135624" name="Rectangle 8"/>
          <p:cNvSpPr>
            <a:spLocks noChangeArrowheads="1"/>
          </p:cNvSpPr>
          <p:nvPr/>
        </p:nvSpPr>
        <p:spPr bwMode="auto">
          <a:xfrm>
            <a:off x="388938" y="787400"/>
            <a:ext cx="2120900" cy="317500"/>
          </a:xfrm>
          <a:prstGeom prst="rect">
            <a:avLst/>
          </a:prstGeom>
          <a:noFill/>
          <a:ln w="25400">
            <a:pattFill prst="dkUpDiag">
              <a:fgClr>
                <a:schemeClr val="tx1"/>
              </a:fgClr>
              <a:bgClr>
                <a:schemeClr val="bg1"/>
              </a:bgClr>
            </a:pattFill>
            <a:miter lim="800000"/>
            <a:headEnd/>
            <a:tailEnd/>
          </a:ln>
          <a:effectLst/>
        </p:spPr>
        <p:txBody>
          <a:bodyPr wrap="none" anchor="ctr">
            <a:prstTxWarp prst="textNoShape">
              <a:avLst/>
            </a:prstTxWarp>
          </a:bodyPr>
          <a:lstStyle/>
          <a:p>
            <a:endParaRPr lang="en-US"/>
          </a:p>
        </p:txBody>
      </p:sp>
      <p:sp>
        <p:nvSpPr>
          <p:cNvPr id="1135625" name="Rectangle 9"/>
          <p:cNvSpPr>
            <a:spLocks noChangeArrowheads="1"/>
          </p:cNvSpPr>
          <p:nvPr/>
        </p:nvSpPr>
        <p:spPr bwMode="auto">
          <a:xfrm>
            <a:off x="304800" y="1295400"/>
            <a:ext cx="2390775" cy="2914650"/>
          </a:xfrm>
          <a:prstGeom prst="rect">
            <a:avLst/>
          </a:prstGeom>
          <a:solidFill>
            <a:srgbClr val="FFFFFF"/>
          </a:solidFill>
          <a:ln w="25400">
            <a:solidFill>
              <a:schemeClr val="tx1"/>
            </a:solidFill>
            <a:miter lim="800000"/>
            <a:headEnd/>
            <a:tailEnd/>
          </a:ln>
          <a:effectLst>
            <a:outerShdw blurRad="63500" dist="107763" dir="2700000" algn="ctr" rotWithShape="0">
              <a:schemeClr val="bg2">
                <a:alpha val="74998"/>
              </a:schemeClr>
            </a:outerShdw>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A logical write</a:t>
            </a:r>
          </a:p>
          <a:p>
            <a:pPr>
              <a:lnSpc>
                <a:spcPct val="85000"/>
              </a:lnSpc>
            </a:pPr>
            <a:r>
              <a:rPr lang="en-US" sz="1800" b="1">
                <a:latin typeface="Arial" pitchFamily="-110" charset="0"/>
              </a:rPr>
              <a:t>becomes four</a:t>
            </a:r>
          </a:p>
          <a:p>
            <a:pPr>
              <a:lnSpc>
                <a:spcPct val="85000"/>
              </a:lnSpc>
            </a:pPr>
            <a:r>
              <a:rPr lang="en-US" sz="1800" b="1">
                <a:latin typeface="Arial" pitchFamily="-110" charset="0"/>
              </a:rPr>
              <a:t>physical I/Os</a:t>
            </a:r>
          </a:p>
          <a:p>
            <a:pPr>
              <a:lnSpc>
                <a:spcPct val="85000"/>
              </a:lnSpc>
            </a:pPr>
            <a:endParaRPr lang="en-US" sz="1800" b="1">
              <a:latin typeface="Arial" pitchFamily="-110" charset="0"/>
            </a:endParaRPr>
          </a:p>
          <a:p>
            <a:pPr>
              <a:lnSpc>
                <a:spcPct val="85000"/>
              </a:lnSpc>
            </a:pPr>
            <a:r>
              <a:rPr lang="en-US" sz="1800" b="1">
                <a:latin typeface="Arial" pitchFamily="-110" charset="0"/>
              </a:rPr>
              <a:t>Independent writes</a:t>
            </a:r>
          </a:p>
          <a:p>
            <a:pPr>
              <a:lnSpc>
                <a:spcPct val="85000"/>
              </a:lnSpc>
            </a:pPr>
            <a:r>
              <a:rPr lang="en-US" sz="1800" b="1">
                <a:latin typeface="Arial" pitchFamily="-110" charset="0"/>
              </a:rPr>
              <a:t>possible because of</a:t>
            </a:r>
          </a:p>
          <a:p>
            <a:pPr>
              <a:lnSpc>
                <a:spcPct val="85000"/>
              </a:lnSpc>
            </a:pPr>
            <a:r>
              <a:rPr lang="en-US" sz="1800" b="1">
                <a:latin typeface="Arial" pitchFamily="-110" charset="0"/>
              </a:rPr>
              <a:t>interleaved parity</a:t>
            </a:r>
          </a:p>
          <a:p>
            <a:pPr>
              <a:lnSpc>
                <a:spcPct val="85000"/>
              </a:lnSpc>
            </a:pPr>
            <a:endParaRPr lang="en-US" sz="1800" b="1">
              <a:latin typeface="Arial" pitchFamily="-110" charset="0"/>
            </a:endParaRPr>
          </a:p>
          <a:p>
            <a:pPr>
              <a:lnSpc>
                <a:spcPct val="85000"/>
              </a:lnSpc>
            </a:pPr>
            <a:r>
              <a:rPr lang="en-US" sz="1800" b="1">
                <a:latin typeface="Arial" pitchFamily="-110" charset="0"/>
              </a:rPr>
              <a:t>Reed-Solomon</a:t>
            </a:r>
          </a:p>
          <a:p>
            <a:pPr>
              <a:lnSpc>
                <a:spcPct val="85000"/>
              </a:lnSpc>
            </a:pPr>
            <a:r>
              <a:rPr lang="en-US" sz="1800" b="1">
                <a:latin typeface="Arial" pitchFamily="-110" charset="0"/>
              </a:rPr>
              <a:t>Codes ("Q") for</a:t>
            </a:r>
          </a:p>
          <a:p>
            <a:pPr>
              <a:lnSpc>
                <a:spcPct val="85000"/>
              </a:lnSpc>
            </a:pPr>
            <a:r>
              <a:rPr lang="en-US" sz="1800" b="1">
                <a:latin typeface="Arial" pitchFamily="-110" charset="0"/>
              </a:rPr>
              <a:t>protection during</a:t>
            </a:r>
          </a:p>
          <a:p>
            <a:pPr>
              <a:lnSpc>
                <a:spcPct val="85000"/>
              </a:lnSpc>
            </a:pPr>
            <a:r>
              <a:rPr lang="en-US" sz="1800" b="1">
                <a:latin typeface="Arial" pitchFamily="-110" charset="0"/>
              </a:rPr>
              <a:t>reconstruction</a:t>
            </a:r>
          </a:p>
        </p:txBody>
      </p:sp>
      <p:sp>
        <p:nvSpPr>
          <p:cNvPr id="1135626" name="Rectangle 10"/>
          <p:cNvSpPr>
            <a:spLocks noChangeArrowheads="1"/>
          </p:cNvSpPr>
          <p:nvPr/>
        </p:nvSpPr>
        <p:spPr bwMode="auto">
          <a:xfrm>
            <a:off x="2840038" y="965200"/>
            <a:ext cx="4762500" cy="5257800"/>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35627" name="Line 11"/>
          <p:cNvSpPr>
            <a:spLocks noChangeShapeType="1"/>
          </p:cNvSpPr>
          <p:nvPr/>
        </p:nvSpPr>
        <p:spPr bwMode="auto">
          <a:xfrm>
            <a:off x="350838" y="787400"/>
            <a:ext cx="2476500" cy="165100"/>
          </a:xfrm>
          <a:prstGeom prst="line">
            <a:avLst/>
          </a:prstGeom>
          <a:noFill/>
          <a:ln w="25400">
            <a:pattFill prst="narVert">
              <a:fgClr>
                <a:schemeClr val="tx1"/>
              </a:fgClr>
              <a:bgClr>
                <a:schemeClr val="bg1"/>
              </a:bgClr>
            </a:pattFill>
            <a:round/>
            <a:headEnd/>
            <a:tailEnd/>
          </a:ln>
          <a:effectLst/>
        </p:spPr>
        <p:txBody>
          <a:bodyPr>
            <a:prstTxWarp prst="textNoShape">
              <a:avLst/>
            </a:prstTxWarp>
          </a:bodyPr>
          <a:lstStyle/>
          <a:p>
            <a:endParaRPr lang="en-US"/>
          </a:p>
        </p:txBody>
      </p:sp>
      <p:sp>
        <p:nvSpPr>
          <p:cNvPr id="1135628" name="Line 12"/>
          <p:cNvSpPr>
            <a:spLocks noChangeShapeType="1"/>
          </p:cNvSpPr>
          <p:nvPr/>
        </p:nvSpPr>
        <p:spPr bwMode="auto">
          <a:xfrm>
            <a:off x="2522538" y="762000"/>
            <a:ext cx="5003800" cy="177800"/>
          </a:xfrm>
          <a:prstGeom prst="line">
            <a:avLst/>
          </a:prstGeom>
          <a:noFill/>
          <a:ln w="25400">
            <a:pattFill prst="narVert">
              <a:fgClr>
                <a:schemeClr val="tx1"/>
              </a:fgClr>
              <a:bgClr>
                <a:schemeClr val="bg1"/>
              </a:bgClr>
            </a:pattFill>
            <a:round/>
            <a:headEnd/>
            <a:tailEnd/>
          </a:ln>
          <a:effectLst/>
        </p:spPr>
        <p:txBody>
          <a:bodyPr>
            <a:prstTxWarp prst="textNoShape">
              <a:avLst/>
            </a:prstTxWarp>
          </a:bodyPr>
          <a:lstStyle/>
          <a:p>
            <a:endParaRPr lang="en-US"/>
          </a:p>
        </p:txBody>
      </p:sp>
      <p:sp>
        <p:nvSpPr>
          <p:cNvPr id="1135629" name="Line 13"/>
          <p:cNvSpPr>
            <a:spLocks noChangeShapeType="1"/>
          </p:cNvSpPr>
          <p:nvPr/>
        </p:nvSpPr>
        <p:spPr bwMode="auto">
          <a:xfrm>
            <a:off x="2522538" y="1092200"/>
            <a:ext cx="304800" cy="317500"/>
          </a:xfrm>
          <a:prstGeom prst="line">
            <a:avLst/>
          </a:prstGeom>
          <a:noFill/>
          <a:ln w="25400">
            <a:pattFill prst="narVert">
              <a:fgClr>
                <a:schemeClr val="tx1"/>
              </a:fgClr>
              <a:bgClr>
                <a:schemeClr val="bg1"/>
              </a:bgClr>
            </a:pattFill>
            <a:round/>
            <a:headEnd/>
            <a:tailEnd/>
          </a:ln>
          <a:effectLst/>
        </p:spPr>
        <p:txBody>
          <a:bodyPr>
            <a:prstTxWarp prst="textNoShape">
              <a:avLst/>
            </a:prstTxWarp>
          </a:bodyPr>
          <a:lstStyle/>
          <a:p>
            <a:endParaRPr lang="en-US"/>
          </a:p>
        </p:txBody>
      </p:sp>
      <p:sp>
        <p:nvSpPr>
          <p:cNvPr id="1135630" name="Rectangle 14"/>
          <p:cNvSpPr>
            <a:spLocks noChangeArrowheads="1"/>
          </p:cNvSpPr>
          <p:nvPr/>
        </p:nvSpPr>
        <p:spPr bwMode="auto">
          <a:xfrm>
            <a:off x="2992438" y="11176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D0</a:t>
            </a:r>
          </a:p>
        </p:txBody>
      </p:sp>
      <p:sp>
        <p:nvSpPr>
          <p:cNvPr id="1135631" name="Rectangle 15"/>
          <p:cNvSpPr>
            <a:spLocks noChangeArrowheads="1"/>
          </p:cNvSpPr>
          <p:nvPr/>
        </p:nvSpPr>
        <p:spPr bwMode="auto">
          <a:xfrm>
            <a:off x="3868738" y="11176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a:t>
            </a:r>
          </a:p>
        </p:txBody>
      </p:sp>
      <p:sp>
        <p:nvSpPr>
          <p:cNvPr id="1135632" name="Rectangle 16"/>
          <p:cNvSpPr>
            <a:spLocks noChangeArrowheads="1"/>
          </p:cNvSpPr>
          <p:nvPr/>
        </p:nvSpPr>
        <p:spPr bwMode="auto">
          <a:xfrm>
            <a:off x="4770438" y="11176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D2</a:t>
            </a:r>
          </a:p>
        </p:txBody>
      </p:sp>
      <p:sp>
        <p:nvSpPr>
          <p:cNvPr id="1135633" name="Rectangle 17"/>
          <p:cNvSpPr>
            <a:spLocks noChangeArrowheads="1"/>
          </p:cNvSpPr>
          <p:nvPr/>
        </p:nvSpPr>
        <p:spPr bwMode="auto">
          <a:xfrm>
            <a:off x="5697538" y="11303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D3</a:t>
            </a:r>
          </a:p>
        </p:txBody>
      </p:sp>
      <p:sp>
        <p:nvSpPr>
          <p:cNvPr id="1135634" name="Rectangle 18"/>
          <p:cNvSpPr>
            <a:spLocks noChangeArrowheads="1"/>
          </p:cNvSpPr>
          <p:nvPr/>
        </p:nvSpPr>
        <p:spPr bwMode="auto">
          <a:xfrm>
            <a:off x="6650038" y="1155700"/>
            <a:ext cx="571500" cy="571500"/>
          </a:xfrm>
          <a:prstGeom prst="rect">
            <a:avLst/>
          </a:prstGeom>
          <a:pattFill prst="pct10">
            <a:fgClr>
              <a:srgbClr val="00FF00"/>
            </a:fgClr>
            <a:bgClr>
              <a:schemeClr val="bg1"/>
            </a:bgClr>
          </a:pattFill>
          <a:ln w="25400">
            <a:solidFill>
              <a:srgbClr val="00FF00"/>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P</a:t>
            </a:r>
          </a:p>
        </p:txBody>
      </p:sp>
      <p:sp>
        <p:nvSpPr>
          <p:cNvPr id="1135635" name="Rectangle 19"/>
          <p:cNvSpPr>
            <a:spLocks noChangeArrowheads="1"/>
          </p:cNvSpPr>
          <p:nvPr/>
        </p:nvSpPr>
        <p:spPr bwMode="auto">
          <a:xfrm>
            <a:off x="2992438" y="18669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D4</a:t>
            </a:r>
          </a:p>
        </p:txBody>
      </p:sp>
      <p:sp>
        <p:nvSpPr>
          <p:cNvPr id="1135636" name="Rectangle 20"/>
          <p:cNvSpPr>
            <a:spLocks noChangeArrowheads="1"/>
          </p:cNvSpPr>
          <p:nvPr/>
        </p:nvSpPr>
        <p:spPr bwMode="auto">
          <a:xfrm>
            <a:off x="3868738" y="18669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D5</a:t>
            </a:r>
          </a:p>
        </p:txBody>
      </p:sp>
      <p:sp>
        <p:nvSpPr>
          <p:cNvPr id="1135637" name="Rectangle 21"/>
          <p:cNvSpPr>
            <a:spLocks noChangeArrowheads="1"/>
          </p:cNvSpPr>
          <p:nvPr/>
        </p:nvSpPr>
        <p:spPr bwMode="auto">
          <a:xfrm>
            <a:off x="4770438" y="18669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D6</a:t>
            </a:r>
          </a:p>
        </p:txBody>
      </p:sp>
      <p:sp>
        <p:nvSpPr>
          <p:cNvPr id="1135638" name="Rectangle 22"/>
          <p:cNvSpPr>
            <a:spLocks noChangeArrowheads="1"/>
          </p:cNvSpPr>
          <p:nvPr/>
        </p:nvSpPr>
        <p:spPr bwMode="auto">
          <a:xfrm>
            <a:off x="5697538" y="1879600"/>
            <a:ext cx="571500" cy="571500"/>
          </a:xfrm>
          <a:prstGeom prst="rect">
            <a:avLst/>
          </a:prstGeom>
          <a:pattFill prst="pct10">
            <a:fgClr>
              <a:srgbClr val="00FF00"/>
            </a:fgClr>
            <a:bgClr>
              <a:schemeClr val="bg1"/>
            </a:bgClr>
          </a:pattFill>
          <a:ln w="25400">
            <a:solidFill>
              <a:srgbClr val="00FF00"/>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P</a:t>
            </a:r>
          </a:p>
        </p:txBody>
      </p:sp>
      <p:sp>
        <p:nvSpPr>
          <p:cNvPr id="1135639" name="Rectangle 23"/>
          <p:cNvSpPr>
            <a:spLocks noChangeArrowheads="1"/>
          </p:cNvSpPr>
          <p:nvPr/>
        </p:nvSpPr>
        <p:spPr bwMode="auto">
          <a:xfrm>
            <a:off x="6650038" y="19050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D7</a:t>
            </a:r>
          </a:p>
        </p:txBody>
      </p:sp>
      <p:sp>
        <p:nvSpPr>
          <p:cNvPr id="1135640" name="Rectangle 24"/>
          <p:cNvSpPr>
            <a:spLocks noChangeArrowheads="1"/>
          </p:cNvSpPr>
          <p:nvPr/>
        </p:nvSpPr>
        <p:spPr bwMode="auto">
          <a:xfrm>
            <a:off x="2992438" y="26035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D8</a:t>
            </a:r>
          </a:p>
        </p:txBody>
      </p:sp>
      <p:sp>
        <p:nvSpPr>
          <p:cNvPr id="1135641" name="Rectangle 25"/>
          <p:cNvSpPr>
            <a:spLocks noChangeArrowheads="1"/>
          </p:cNvSpPr>
          <p:nvPr/>
        </p:nvSpPr>
        <p:spPr bwMode="auto">
          <a:xfrm>
            <a:off x="3868738" y="26035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D9</a:t>
            </a:r>
          </a:p>
        </p:txBody>
      </p:sp>
      <p:sp>
        <p:nvSpPr>
          <p:cNvPr id="1135642" name="Rectangle 26"/>
          <p:cNvSpPr>
            <a:spLocks noChangeArrowheads="1"/>
          </p:cNvSpPr>
          <p:nvPr/>
        </p:nvSpPr>
        <p:spPr bwMode="auto">
          <a:xfrm>
            <a:off x="4770438" y="2603500"/>
            <a:ext cx="571500" cy="571500"/>
          </a:xfrm>
          <a:prstGeom prst="rect">
            <a:avLst/>
          </a:prstGeom>
          <a:pattFill prst="pct10">
            <a:fgClr>
              <a:srgbClr val="00FF00"/>
            </a:fgClr>
            <a:bgClr>
              <a:schemeClr val="bg1"/>
            </a:bgClr>
          </a:pattFill>
          <a:ln w="25400">
            <a:solidFill>
              <a:srgbClr val="00FF00"/>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P</a:t>
            </a:r>
          </a:p>
        </p:txBody>
      </p:sp>
      <p:sp>
        <p:nvSpPr>
          <p:cNvPr id="1135643" name="Rectangle 27"/>
          <p:cNvSpPr>
            <a:spLocks noChangeArrowheads="1"/>
          </p:cNvSpPr>
          <p:nvPr/>
        </p:nvSpPr>
        <p:spPr bwMode="auto">
          <a:xfrm>
            <a:off x="5697538" y="26162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D10</a:t>
            </a:r>
          </a:p>
        </p:txBody>
      </p:sp>
      <p:sp>
        <p:nvSpPr>
          <p:cNvPr id="1135644" name="Rectangle 28"/>
          <p:cNvSpPr>
            <a:spLocks noChangeArrowheads="1"/>
          </p:cNvSpPr>
          <p:nvPr/>
        </p:nvSpPr>
        <p:spPr bwMode="auto">
          <a:xfrm>
            <a:off x="6650038" y="26416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D11</a:t>
            </a:r>
          </a:p>
        </p:txBody>
      </p:sp>
      <p:sp>
        <p:nvSpPr>
          <p:cNvPr id="1135645" name="Rectangle 29"/>
          <p:cNvSpPr>
            <a:spLocks noChangeArrowheads="1"/>
          </p:cNvSpPr>
          <p:nvPr/>
        </p:nvSpPr>
        <p:spPr bwMode="auto">
          <a:xfrm>
            <a:off x="2992438" y="33528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D12</a:t>
            </a:r>
          </a:p>
        </p:txBody>
      </p:sp>
      <p:sp>
        <p:nvSpPr>
          <p:cNvPr id="1135646" name="Rectangle 30"/>
          <p:cNvSpPr>
            <a:spLocks noChangeArrowheads="1"/>
          </p:cNvSpPr>
          <p:nvPr/>
        </p:nvSpPr>
        <p:spPr bwMode="auto">
          <a:xfrm>
            <a:off x="3868738" y="3352800"/>
            <a:ext cx="571500" cy="571500"/>
          </a:xfrm>
          <a:prstGeom prst="rect">
            <a:avLst/>
          </a:prstGeom>
          <a:pattFill prst="pct10">
            <a:fgClr>
              <a:srgbClr val="00FF00"/>
            </a:fgClr>
            <a:bgClr>
              <a:schemeClr val="bg1"/>
            </a:bgClr>
          </a:pattFill>
          <a:ln w="25400">
            <a:solidFill>
              <a:srgbClr val="00FF00"/>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P</a:t>
            </a:r>
          </a:p>
        </p:txBody>
      </p:sp>
      <p:sp>
        <p:nvSpPr>
          <p:cNvPr id="1135647" name="Rectangle 31"/>
          <p:cNvSpPr>
            <a:spLocks noChangeArrowheads="1"/>
          </p:cNvSpPr>
          <p:nvPr/>
        </p:nvSpPr>
        <p:spPr bwMode="auto">
          <a:xfrm>
            <a:off x="4770438" y="33528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D13</a:t>
            </a:r>
          </a:p>
        </p:txBody>
      </p:sp>
      <p:sp>
        <p:nvSpPr>
          <p:cNvPr id="1135648" name="Rectangle 32"/>
          <p:cNvSpPr>
            <a:spLocks noChangeArrowheads="1"/>
          </p:cNvSpPr>
          <p:nvPr/>
        </p:nvSpPr>
        <p:spPr bwMode="auto">
          <a:xfrm>
            <a:off x="5697538" y="33655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D14</a:t>
            </a:r>
          </a:p>
        </p:txBody>
      </p:sp>
      <p:sp>
        <p:nvSpPr>
          <p:cNvPr id="1135649" name="Rectangle 33"/>
          <p:cNvSpPr>
            <a:spLocks noChangeArrowheads="1"/>
          </p:cNvSpPr>
          <p:nvPr/>
        </p:nvSpPr>
        <p:spPr bwMode="auto">
          <a:xfrm>
            <a:off x="6650038" y="33909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D15</a:t>
            </a:r>
          </a:p>
        </p:txBody>
      </p:sp>
      <p:sp>
        <p:nvSpPr>
          <p:cNvPr id="1135650" name="Rectangle 34"/>
          <p:cNvSpPr>
            <a:spLocks noChangeArrowheads="1"/>
          </p:cNvSpPr>
          <p:nvPr/>
        </p:nvSpPr>
        <p:spPr bwMode="auto">
          <a:xfrm>
            <a:off x="2992438" y="4127500"/>
            <a:ext cx="571500" cy="571500"/>
          </a:xfrm>
          <a:prstGeom prst="rect">
            <a:avLst/>
          </a:prstGeom>
          <a:pattFill prst="pct10">
            <a:fgClr>
              <a:srgbClr val="00FF00"/>
            </a:fgClr>
            <a:bgClr>
              <a:schemeClr val="bg1"/>
            </a:bgClr>
          </a:pattFill>
          <a:ln w="25400">
            <a:solidFill>
              <a:srgbClr val="00FF00"/>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P</a:t>
            </a:r>
          </a:p>
        </p:txBody>
      </p:sp>
      <p:sp>
        <p:nvSpPr>
          <p:cNvPr id="1135651" name="Rectangle 35"/>
          <p:cNvSpPr>
            <a:spLocks noChangeArrowheads="1"/>
          </p:cNvSpPr>
          <p:nvPr/>
        </p:nvSpPr>
        <p:spPr bwMode="auto">
          <a:xfrm>
            <a:off x="3868738" y="41275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D16</a:t>
            </a:r>
          </a:p>
        </p:txBody>
      </p:sp>
      <p:sp>
        <p:nvSpPr>
          <p:cNvPr id="1135652" name="Rectangle 36"/>
          <p:cNvSpPr>
            <a:spLocks noChangeArrowheads="1"/>
          </p:cNvSpPr>
          <p:nvPr/>
        </p:nvSpPr>
        <p:spPr bwMode="auto">
          <a:xfrm>
            <a:off x="4770438" y="41275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D17</a:t>
            </a:r>
          </a:p>
        </p:txBody>
      </p:sp>
      <p:sp>
        <p:nvSpPr>
          <p:cNvPr id="1135653" name="Rectangle 37"/>
          <p:cNvSpPr>
            <a:spLocks noChangeArrowheads="1"/>
          </p:cNvSpPr>
          <p:nvPr/>
        </p:nvSpPr>
        <p:spPr bwMode="auto">
          <a:xfrm>
            <a:off x="5697538" y="41402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D18</a:t>
            </a:r>
          </a:p>
        </p:txBody>
      </p:sp>
      <p:sp>
        <p:nvSpPr>
          <p:cNvPr id="1135654" name="Rectangle 38"/>
          <p:cNvSpPr>
            <a:spLocks noChangeArrowheads="1"/>
          </p:cNvSpPr>
          <p:nvPr/>
        </p:nvSpPr>
        <p:spPr bwMode="auto">
          <a:xfrm>
            <a:off x="6650038" y="41656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D19</a:t>
            </a:r>
          </a:p>
        </p:txBody>
      </p:sp>
      <p:sp>
        <p:nvSpPr>
          <p:cNvPr id="1135655" name="Rectangle 39"/>
          <p:cNvSpPr>
            <a:spLocks noChangeArrowheads="1"/>
          </p:cNvSpPr>
          <p:nvPr/>
        </p:nvSpPr>
        <p:spPr bwMode="auto">
          <a:xfrm>
            <a:off x="3005138" y="49149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D20</a:t>
            </a:r>
          </a:p>
        </p:txBody>
      </p:sp>
      <p:sp>
        <p:nvSpPr>
          <p:cNvPr id="1135656" name="Rectangle 40"/>
          <p:cNvSpPr>
            <a:spLocks noChangeArrowheads="1"/>
          </p:cNvSpPr>
          <p:nvPr/>
        </p:nvSpPr>
        <p:spPr bwMode="auto">
          <a:xfrm>
            <a:off x="3881438" y="49149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D21</a:t>
            </a:r>
          </a:p>
        </p:txBody>
      </p:sp>
      <p:sp>
        <p:nvSpPr>
          <p:cNvPr id="1135657" name="Rectangle 41"/>
          <p:cNvSpPr>
            <a:spLocks noChangeArrowheads="1"/>
          </p:cNvSpPr>
          <p:nvPr/>
        </p:nvSpPr>
        <p:spPr bwMode="auto">
          <a:xfrm>
            <a:off x="4783138" y="49149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D22</a:t>
            </a:r>
          </a:p>
        </p:txBody>
      </p:sp>
      <p:sp>
        <p:nvSpPr>
          <p:cNvPr id="1135658" name="Rectangle 42"/>
          <p:cNvSpPr>
            <a:spLocks noChangeArrowheads="1"/>
          </p:cNvSpPr>
          <p:nvPr/>
        </p:nvSpPr>
        <p:spPr bwMode="auto">
          <a:xfrm>
            <a:off x="5710238" y="49276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D23</a:t>
            </a:r>
          </a:p>
        </p:txBody>
      </p:sp>
      <p:sp>
        <p:nvSpPr>
          <p:cNvPr id="1135659" name="Rectangle 43"/>
          <p:cNvSpPr>
            <a:spLocks noChangeArrowheads="1"/>
          </p:cNvSpPr>
          <p:nvPr/>
        </p:nvSpPr>
        <p:spPr bwMode="auto">
          <a:xfrm>
            <a:off x="6662738" y="4953000"/>
            <a:ext cx="571500" cy="571500"/>
          </a:xfrm>
          <a:prstGeom prst="rect">
            <a:avLst/>
          </a:prstGeom>
          <a:pattFill prst="pct10">
            <a:fgClr>
              <a:srgbClr val="00FF00"/>
            </a:fgClr>
            <a:bgClr>
              <a:schemeClr val="bg1"/>
            </a:bgClr>
          </a:pattFill>
          <a:ln w="25400">
            <a:solidFill>
              <a:srgbClr val="00FF00"/>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P</a:t>
            </a:r>
          </a:p>
        </p:txBody>
      </p:sp>
      <p:sp>
        <p:nvSpPr>
          <p:cNvPr id="1135660" name="Rectangle 44"/>
          <p:cNvSpPr>
            <a:spLocks noChangeArrowheads="1"/>
          </p:cNvSpPr>
          <p:nvPr/>
        </p:nvSpPr>
        <p:spPr bwMode="auto">
          <a:xfrm>
            <a:off x="3194050" y="5441950"/>
            <a:ext cx="244475" cy="788988"/>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a:t>
            </a:r>
          </a:p>
          <a:p>
            <a:pPr>
              <a:lnSpc>
                <a:spcPct val="85000"/>
              </a:lnSpc>
            </a:pPr>
            <a:r>
              <a:rPr lang="en-US" sz="1800" b="1">
                <a:latin typeface="Arial" pitchFamily="-110" charset="0"/>
              </a:rPr>
              <a:t>.</a:t>
            </a:r>
          </a:p>
          <a:p>
            <a:pPr>
              <a:lnSpc>
                <a:spcPct val="85000"/>
              </a:lnSpc>
            </a:pPr>
            <a:r>
              <a:rPr lang="en-US" sz="1800" b="1">
                <a:latin typeface="Arial" pitchFamily="-110" charset="0"/>
              </a:rPr>
              <a:t>.</a:t>
            </a:r>
          </a:p>
        </p:txBody>
      </p:sp>
      <p:sp>
        <p:nvSpPr>
          <p:cNvPr id="1135661" name="Rectangle 45"/>
          <p:cNvSpPr>
            <a:spLocks noChangeArrowheads="1"/>
          </p:cNvSpPr>
          <p:nvPr/>
        </p:nvSpPr>
        <p:spPr bwMode="auto">
          <a:xfrm>
            <a:off x="4057650" y="5416550"/>
            <a:ext cx="244475" cy="788988"/>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a:t>
            </a:r>
          </a:p>
          <a:p>
            <a:pPr>
              <a:lnSpc>
                <a:spcPct val="85000"/>
              </a:lnSpc>
            </a:pPr>
            <a:r>
              <a:rPr lang="en-US" sz="1800" b="1">
                <a:latin typeface="Arial" pitchFamily="-110" charset="0"/>
              </a:rPr>
              <a:t>.</a:t>
            </a:r>
          </a:p>
          <a:p>
            <a:pPr>
              <a:lnSpc>
                <a:spcPct val="85000"/>
              </a:lnSpc>
            </a:pPr>
            <a:r>
              <a:rPr lang="en-US" sz="1800" b="1">
                <a:latin typeface="Arial" pitchFamily="-110" charset="0"/>
              </a:rPr>
              <a:t>.</a:t>
            </a:r>
          </a:p>
        </p:txBody>
      </p:sp>
      <p:sp>
        <p:nvSpPr>
          <p:cNvPr id="1135662" name="Rectangle 46"/>
          <p:cNvSpPr>
            <a:spLocks noChangeArrowheads="1"/>
          </p:cNvSpPr>
          <p:nvPr/>
        </p:nvSpPr>
        <p:spPr bwMode="auto">
          <a:xfrm>
            <a:off x="4972050" y="5441950"/>
            <a:ext cx="244475" cy="788988"/>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a:t>
            </a:r>
          </a:p>
          <a:p>
            <a:pPr>
              <a:lnSpc>
                <a:spcPct val="85000"/>
              </a:lnSpc>
            </a:pPr>
            <a:r>
              <a:rPr lang="en-US" sz="1800" b="1">
                <a:latin typeface="Arial" pitchFamily="-110" charset="0"/>
              </a:rPr>
              <a:t>.</a:t>
            </a:r>
          </a:p>
          <a:p>
            <a:pPr>
              <a:lnSpc>
                <a:spcPct val="85000"/>
              </a:lnSpc>
            </a:pPr>
            <a:r>
              <a:rPr lang="en-US" sz="1800" b="1">
                <a:latin typeface="Arial" pitchFamily="-110" charset="0"/>
              </a:rPr>
              <a:t>.</a:t>
            </a:r>
          </a:p>
        </p:txBody>
      </p:sp>
      <p:sp>
        <p:nvSpPr>
          <p:cNvPr id="1135663" name="Rectangle 47"/>
          <p:cNvSpPr>
            <a:spLocks noChangeArrowheads="1"/>
          </p:cNvSpPr>
          <p:nvPr/>
        </p:nvSpPr>
        <p:spPr bwMode="auto">
          <a:xfrm>
            <a:off x="5899150" y="5480050"/>
            <a:ext cx="244475" cy="788988"/>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a:t>
            </a:r>
          </a:p>
          <a:p>
            <a:pPr>
              <a:lnSpc>
                <a:spcPct val="85000"/>
              </a:lnSpc>
            </a:pPr>
            <a:r>
              <a:rPr lang="en-US" sz="1800" b="1">
                <a:latin typeface="Arial" pitchFamily="-110" charset="0"/>
              </a:rPr>
              <a:t>.</a:t>
            </a:r>
          </a:p>
          <a:p>
            <a:pPr>
              <a:lnSpc>
                <a:spcPct val="85000"/>
              </a:lnSpc>
            </a:pPr>
            <a:r>
              <a:rPr lang="en-US" sz="1800" b="1">
                <a:latin typeface="Arial" pitchFamily="-110" charset="0"/>
              </a:rPr>
              <a:t>.</a:t>
            </a:r>
          </a:p>
        </p:txBody>
      </p:sp>
      <p:sp>
        <p:nvSpPr>
          <p:cNvPr id="1135664" name="Rectangle 48"/>
          <p:cNvSpPr>
            <a:spLocks noChangeArrowheads="1"/>
          </p:cNvSpPr>
          <p:nvPr/>
        </p:nvSpPr>
        <p:spPr bwMode="auto">
          <a:xfrm>
            <a:off x="6851650" y="5441950"/>
            <a:ext cx="244475" cy="788988"/>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a:t>
            </a:r>
          </a:p>
          <a:p>
            <a:pPr>
              <a:lnSpc>
                <a:spcPct val="85000"/>
              </a:lnSpc>
            </a:pPr>
            <a:r>
              <a:rPr lang="en-US" sz="1800" b="1">
                <a:latin typeface="Arial" pitchFamily="-110" charset="0"/>
              </a:rPr>
              <a:t>.</a:t>
            </a:r>
          </a:p>
          <a:p>
            <a:pPr>
              <a:lnSpc>
                <a:spcPct val="85000"/>
              </a:lnSpc>
            </a:pPr>
            <a:r>
              <a:rPr lang="en-US" sz="1800" b="1">
                <a:latin typeface="Arial" pitchFamily="-110" charset="0"/>
              </a:rPr>
              <a:t>.</a:t>
            </a:r>
          </a:p>
        </p:txBody>
      </p:sp>
      <p:sp>
        <p:nvSpPr>
          <p:cNvPr id="1135665" name="Rectangle 49"/>
          <p:cNvSpPr>
            <a:spLocks noChangeArrowheads="1"/>
          </p:cNvSpPr>
          <p:nvPr/>
        </p:nvSpPr>
        <p:spPr bwMode="auto">
          <a:xfrm>
            <a:off x="4419600" y="5746750"/>
            <a:ext cx="170497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Disk Columns</a:t>
            </a:r>
          </a:p>
        </p:txBody>
      </p:sp>
      <p:sp>
        <p:nvSpPr>
          <p:cNvPr id="1135666" name="Rectangle 50"/>
          <p:cNvSpPr>
            <a:spLocks noChangeArrowheads="1"/>
          </p:cNvSpPr>
          <p:nvPr/>
        </p:nvSpPr>
        <p:spPr bwMode="auto">
          <a:xfrm>
            <a:off x="7600950" y="1098550"/>
            <a:ext cx="1349375" cy="1022350"/>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lnSpc>
                <a:spcPct val="85000"/>
              </a:lnSpc>
            </a:pPr>
            <a:r>
              <a:rPr lang="en-US" sz="1800" b="1">
                <a:latin typeface="Arial" pitchFamily="-110" charset="0"/>
              </a:rPr>
              <a:t>Increasing</a:t>
            </a:r>
          </a:p>
          <a:p>
            <a:pPr algn="ctr">
              <a:lnSpc>
                <a:spcPct val="85000"/>
              </a:lnSpc>
            </a:pPr>
            <a:r>
              <a:rPr lang="en-US" sz="1800" b="1">
                <a:latin typeface="Arial" pitchFamily="-110" charset="0"/>
              </a:rPr>
              <a:t>Logical</a:t>
            </a:r>
          </a:p>
          <a:p>
            <a:pPr algn="ctr">
              <a:lnSpc>
                <a:spcPct val="85000"/>
              </a:lnSpc>
            </a:pPr>
            <a:r>
              <a:rPr lang="en-US" sz="1800" b="1">
                <a:latin typeface="Arial" pitchFamily="-110" charset="0"/>
              </a:rPr>
              <a:t>Disk </a:t>
            </a:r>
          </a:p>
          <a:p>
            <a:pPr algn="ctr">
              <a:lnSpc>
                <a:spcPct val="85000"/>
              </a:lnSpc>
            </a:pPr>
            <a:r>
              <a:rPr lang="en-US" sz="1800" b="1">
                <a:latin typeface="Arial" pitchFamily="-110" charset="0"/>
              </a:rPr>
              <a:t>Addresses</a:t>
            </a:r>
          </a:p>
        </p:txBody>
      </p:sp>
      <p:sp>
        <p:nvSpPr>
          <p:cNvPr id="1135667" name="Line 51"/>
          <p:cNvSpPr>
            <a:spLocks noChangeShapeType="1"/>
          </p:cNvSpPr>
          <p:nvPr/>
        </p:nvSpPr>
        <p:spPr bwMode="auto">
          <a:xfrm>
            <a:off x="8288338" y="2082800"/>
            <a:ext cx="0" cy="12065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5668" name="Rectangle 52"/>
          <p:cNvSpPr>
            <a:spLocks noChangeArrowheads="1"/>
          </p:cNvSpPr>
          <p:nvPr/>
        </p:nvSpPr>
        <p:spPr bwMode="auto">
          <a:xfrm>
            <a:off x="2941638" y="3276600"/>
            <a:ext cx="4381500" cy="762000"/>
          </a:xfrm>
          <a:prstGeom prst="rect">
            <a:avLst/>
          </a:prstGeom>
          <a:noFill/>
          <a:ln w="25400">
            <a:solidFill>
              <a:srgbClr val="FC0128"/>
            </a:solidFill>
            <a:miter lim="800000"/>
            <a:headEnd/>
            <a:tailEnd/>
          </a:ln>
          <a:effectLst/>
        </p:spPr>
        <p:txBody>
          <a:bodyPr wrap="none" anchor="ctr">
            <a:prstTxWarp prst="textNoShape">
              <a:avLst/>
            </a:prstTxWarp>
          </a:bodyPr>
          <a:lstStyle/>
          <a:p>
            <a:endParaRPr lang="en-US"/>
          </a:p>
        </p:txBody>
      </p:sp>
      <p:sp>
        <p:nvSpPr>
          <p:cNvPr id="1135669" name="Line 53"/>
          <p:cNvSpPr>
            <a:spLocks noChangeShapeType="1"/>
          </p:cNvSpPr>
          <p:nvPr/>
        </p:nvSpPr>
        <p:spPr bwMode="auto">
          <a:xfrm>
            <a:off x="7373938" y="3670300"/>
            <a:ext cx="622300" cy="203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5670" name="Rectangle 54"/>
          <p:cNvSpPr>
            <a:spLocks noChangeArrowheads="1"/>
          </p:cNvSpPr>
          <p:nvPr/>
        </p:nvSpPr>
        <p:spPr bwMode="auto">
          <a:xfrm>
            <a:off x="7880350" y="3765550"/>
            <a:ext cx="82867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i="1">
                <a:latin typeface="Arial" pitchFamily="-110" charset="0"/>
              </a:rPr>
              <a:t>Stripe</a:t>
            </a:r>
          </a:p>
        </p:txBody>
      </p:sp>
      <p:sp>
        <p:nvSpPr>
          <p:cNvPr id="1135671" name="Line 55"/>
          <p:cNvSpPr>
            <a:spLocks noChangeShapeType="1"/>
          </p:cNvSpPr>
          <p:nvPr/>
        </p:nvSpPr>
        <p:spPr bwMode="auto">
          <a:xfrm>
            <a:off x="7234238" y="3975100"/>
            <a:ext cx="673100" cy="4318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5672" name="Rectangle 56"/>
          <p:cNvSpPr>
            <a:spLocks noChangeArrowheads="1"/>
          </p:cNvSpPr>
          <p:nvPr/>
        </p:nvSpPr>
        <p:spPr bwMode="auto">
          <a:xfrm>
            <a:off x="7886700" y="4298950"/>
            <a:ext cx="828675" cy="5556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lnSpc>
                <a:spcPct val="85000"/>
              </a:lnSpc>
            </a:pPr>
            <a:r>
              <a:rPr lang="en-US" sz="1800" b="1" i="1">
                <a:latin typeface="Arial" pitchFamily="-110" charset="0"/>
              </a:rPr>
              <a:t>Stripe</a:t>
            </a:r>
          </a:p>
          <a:p>
            <a:pPr algn="ctr">
              <a:lnSpc>
                <a:spcPct val="85000"/>
              </a:lnSpc>
            </a:pPr>
            <a:r>
              <a:rPr lang="en-US" sz="1800" b="1" i="1">
                <a:latin typeface="Arial" pitchFamily="-110" charset="0"/>
              </a:rPr>
              <a:t>Unit</a:t>
            </a:r>
          </a:p>
        </p:txBody>
      </p:sp>
      <p:sp>
        <p:nvSpPr>
          <p:cNvPr id="1135673" name="Line 57"/>
          <p:cNvSpPr>
            <a:spLocks noChangeShapeType="1"/>
          </p:cNvSpPr>
          <p:nvPr/>
        </p:nvSpPr>
        <p:spPr bwMode="auto">
          <a:xfrm>
            <a:off x="1900238" y="4254500"/>
            <a:ext cx="952500" cy="1993900"/>
          </a:xfrm>
          <a:prstGeom prst="line">
            <a:avLst/>
          </a:prstGeom>
          <a:noFill/>
          <a:ln w="25400">
            <a:pattFill prst="narVert">
              <a:fgClr>
                <a:schemeClr val="tx1"/>
              </a:fgClr>
              <a:bgClr>
                <a:schemeClr val="bg1"/>
              </a:bgClr>
            </a:pattFill>
            <a:round/>
            <a:headEnd/>
            <a:tailEnd/>
          </a:ln>
          <a:effectLst/>
        </p:spPr>
        <p:txBody>
          <a:bodyPr>
            <a:prstTxWarp prst="textNoShape">
              <a:avLst/>
            </a:prstTxWarp>
          </a:bodyPr>
          <a:lstStyle/>
          <a:p>
            <a:endParaRPr lang="en-US"/>
          </a:p>
        </p:txBody>
      </p:sp>
      <p:sp>
        <p:nvSpPr>
          <p:cNvPr id="1135674" name="Line 58"/>
          <p:cNvSpPr>
            <a:spLocks noChangeShapeType="1"/>
          </p:cNvSpPr>
          <p:nvPr/>
        </p:nvSpPr>
        <p:spPr bwMode="auto">
          <a:xfrm>
            <a:off x="376238" y="1104900"/>
            <a:ext cx="88900" cy="190500"/>
          </a:xfrm>
          <a:prstGeom prst="line">
            <a:avLst/>
          </a:prstGeom>
          <a:noFill/>
          <a:ln w="25400">
            <a:pattFill prst="narVert">
              <a:fgClr>
                <a:schemeClr val="tx1"/>
              </a:fgClr>
              <a:bgClr>
                <a:schemeClr val="bg1"/>
              </a:bgClr>
            </a:pattFill>
            <a:round/>
            <a:headEnd/>
            <a:tailEnd/>
          </a:ln>
          <a:effectLst/>
        </p:spPr>
        <p:txBody>
          <a:bodyPr>
            <a:prstTxWarp prst="textNoShape">
              <a:avLst/>
            </a:prstTxWarp>
          </a:bodyPr>
          <a:lstStyle/>
          <a:p>
            <a:endParaRPr lang="en-US"/>
          </a:p>
        </p:txBody>
      </p:sp>
      <p:sp>
        <p:nvSpPr>
          <p:cNvPr id="1135675" name="Rectangle 59"/>
          <p:cNvSpPr>
            <a:spLocks noChangeArrowheads="1"/>
          </p:cNvSpPr>
          <p:nvPr/>
        </p:nvSpPr>
        <p:spPr bwMode="auto">
          <a:xfrm>
            <a:off x="152400" y="5486400"/>
            <a:ext cx="2238375" cy="555625"/>
          </a:xfrm>
          <a:prstGeom prst="rect">
            <a:avLst/>
          </a:prstGeom>
          <a:solidFill>
            <a:srgbClr val="FFFF66"/>
          </a:solidFill>
          <a:ln w="12700">
            <a:noFill/>
            <a:miter lim="800000"/>
            <a:headEnd/>
            <a:tailEnd/>
          </a:ln>
          <a:effectLst>
            <a:outerShdw blurRad="63500" dist="38099" dir="2700000" algn="ctr" rotWithShape="0">
              <a:schemeClr val="bg2">
                <a:alpha val="74998"/>
              </a:schemeClr>
            </a:outerShdw>
          </a:effectLst>
        </p:spPr>
        <p:txBody>
          <a:bodyPr wrap="none" lIns="90488" tIns="44450" rIns="90488" bIns="44450">
            <a:prstTxWarp prst="textNoShape">
              <a:avLst/>
            </a:prstTxWarp>
            <a:spAutoFit/>
          </a:bodyPr>
          <a:lstStyle/>
          <a:p>
            <a:pPr>
              <a:lnSpc>
                <a:spcPct val="85000"/>
              </a:lnSpc>
            </a:pPr>
            <a:r>
              <a:rPr lang="en-US" sz="1800" b="1" i="1">
                <a:latin typeface="Arial" pitchFamily="-110" charset="0"/>
              </a:rPr>
              <a:t>Targeted for mixed</a:t>
            </a:r>
          </a:p>
          <a:p>
            <a:pPr>
              <a:lnSpc>
                <a:spcPct val="85000"/>
              </a:lnSpc>
            </a:pPr>
            <a:r>
              <a:rPr lang="en-US" sz="1800" b="1" i="1">
                <a:latin typeface="Arial" pitchFamily="-110" charset="0"/>
              </a:rPr>
              <a:t>applications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028" name="Rectangle 60"/>
          <p:cNvSpPr>
            <a:spLocks noGrp="1" noChangeArrowheads="1"/>
          </p:cNvSpPr>
          <p:nvPr>
            <p:ph type="title"/>
          </p:nvPr>
        </p:nvSpPr>
        <p:spPr/>
        <p:txBody>
          <a:bodyPr/>
          <a:lstStyle/>
          <a:p>
            <a:r>
              <a:rPr lang="en-US"/>
              <a:t>Input/Output</a:t>
            </a:r>
          </a:p>
        </p:txBody>
      </p:sp>
      <p:sp>
        <p:nvSpPr>
          <p:cNvPr id="1108029" name="Rectangle 61"/>
          <p:cNvSpPr>
            <a:spLocks noGrp="1" noChangeArrowheads="1"/>
          </p:cNvSpPr>
          <p:nvPr>
            <p:ph type="body" sz="half" idx="1"/>
          </p:nvPr>
        </p:nvSpPr>
        <p:spPr/>
        <p:txBody>
          <a:bodyPr/>
          <a:lstStyle/>
          <a:p>
            <a:pPr>
              <a:lnSpc>
                <a:spcPct val="90000"/>
              </a:lnSpc>
            </a:pPr>
            <a:r>
              <a:rPr lang="en-US" sz="2400"/>
              <a:t> I/O Interface</a:t>
            </a:r>
          </a:p>
          <a:p>
            <a:pPr lvl="1">
              <a:lnSpc>
                <a:spcPct val="90000"/>
              </a:lnSpc>
            </a:pPr>
            <a:r>
              <a:rPr lang="en-US" sz="2000"/>
              <a:t> Device drivers</a:t>
            </a:r>
          </a:p>
          <a:p>
            <a:pPr lvl="1">
              <a:lnSpc>
                <a:spcPct val="90000"/>
              </a:lnSpc>
            </a:pPr>
            <a:r>
              <a:rPr lang="en-US" sz="2000"/>
              <a:t> Device controller</a:t>
            </a:r>
          </a:p>
          <a:p>
            <a:pPr lvl="1">
              <a:lnSpc>
                <a:spcPct val="90000"/>
              </a:lnSpc>
            </a:pPr>
            <a:r>
              <a:rPr lang="en-US" sz="2000"/>
              <a:t> Service queues</a:t>
            </a:r>
          </a:p>
          <a:p>
            <a:pPr lvl="1">
              <a:lnSpc>
                <a:spcPct val="90000"/>
              </a:lnSpc>
            </a:pPr>
            <a:r>
              <a:rPr lang="en-US" sz="2000"/>
              <a:t> Interrupt handling</a:t>
            </a:r>
          </a:p>
          <a:p>
            <a:pPr>
              <a:lnSpc>
                <a:spcPct val="90000"/>
              </a:lnSpc>
            </a:pPr>
            <a:r>
              <a:rPr lang="en-US" sz="2400"/>
              <a:t> Design Issues</a:t>
            </a:r>
          </a:p>
          <a:p>
            <a:pPr lvl="1">
              <a:lnSpc>
                <a:spcPct val="90000"/>
              </a:lnSpc>
            </a:pPr>
            <a:r>
              <a:rPr lang="en-US" sz="2000"/>
              <a:t> Performance</a:t>
            </a:r>
          </a:p>
          <a:p>
            <a:pPr lvl="1">
              <a:lnSpc>
                <a:spcPct val="90000"/>
              </a:lnSpc>
            </a:pPr>
            <a:r>
              <a:rPr lang="en-US" sz="2000"/>
              <a:t> Expandability</a:t>
            </a:r>
          </a:p>
          <a:p>
            <a:pPr lvl="1">
              <a:lnSpc>
                <a:spcPct val="90000"/>
              </a:lnSpc>
            </a:pPr>
            <a:r>
              <a:rPr lang="en-US" sz="2000"/>
              <a:t> Standardization</a:t>
            </a:r>
          </a:p>
          <a:p>
            <a:pPr lvl="1">
              <a:lnSpc>
                <a:spcPct val="90000"/>
              </a:lnSpc>
            </a:pPr>
            <a:r>
              <a:rPr lang="en-US" sz="2000"/>
              <a:t> Resilience to failure</a:t>
            </a:r>
          </a:p>
          <a:p>
            <a:pPr>
              <a:lnSpc>
                <a:spcPct val="90000"/>
              </a:lnSpc>
            </a:pPr>
            <a:r>
              <a:rPr lang="en-US" sz="2400"/>
              <a:t> Impact on Tasks</a:t>
            </a:r>
          </a:p>
          <a:p>
            <a:pPr lvl="1">
              <a:lnSpc>
                <a:spcPct val="90000"/>
              </a:lnSpc>
            </a:pPr>
            <a:r>
              <a:rPr lang="en-US" sz="2000"/>
              <a:t> Blocking conditions</a:t>
            </a:r>
          </a:p>
          <a:p>
            <a:pPr lvl="1">
              <a:lnSpc>
                <a:spcPct val="90000"/>
              </a:lnSpc>
            </a:pPr>
            <a:r>
              <a:rPr lang="en-US" sz="2000"/>
              <a:t> Priority inversion</a:t>
            </a:r>
          </a:p>
          <a:p>
            <a:pPr lvl="1">
              <a:lnSpc>
                <a:spcPct val="90000"/>
              </a:lnSpc>
            </a:pPr>
            <a:r>
              <a:rPr lang="en-US" sz="2000"/>
              <a:t> Access ordering</a:t>
            </a:r>
          </a:p>
        </p:txBody>
      </p:sp>
      <p:sp>
        <p:nvSpPr>
          <p:cNvPr id="1108030" name="Rectangle 62"/>
          <p:cNvSpPr>
            <a:spLocks noGrp="1" noChangeArrowheads="1"/>
          </p:cNvSpPr>
          <p:nvPr>
            <p:ph sz="half" idx="2"/>
          </p:nvPr>
        </p:nvSpPr>
        <p:spPr>
          <a:xfrm>
            <a:off x="4911725" y="1774825"/>
            <a:ext cx="3546475" cy="4797425"/>
          </a:xfrm>
        </p:spPr>
        <p:txBody>
          <a:bodyPr/>
          <a:lstStyle/>
          <a:p>
            <a:endParaRPr lang="en-US" sz="2800"/>
          </a:p>
        </p:txBody>
      </p:sp>
      <p:grpSp>
        <p:nvGrpSpPr>
          <p:cNvPr id="2" name="Group 63"/>
          <p:cNvGrpSpPr>
            <a:grpSpLocks/>
          </p:cNvGrpSpPr>
          <p:nvPr/>
        </p:nvGrpSpPr>
        <p:grpSpPr bwMode="auto">
          <a:xfrm>
            <a:off x="4138613" y="1143000"/>
            <a:ext cx="4997730" cy="5353050"/>
            <a:chOff x="2409" y="336"/>
            <a:chExt cx="3346" cy="3744"/>
          </a:xfrm>
        </p:grpSpPr>
        <p:sp>
          <p:nvSpPr>
            <p:cNvPr id="1108032" name="Rectangle 64"/>
            <p:cNvSpPr>
              <a:spLocks noChangeArrowheads="1"/>
            </p:cNvSpPr>
            <p:nvPr/>
          </p:nvSpPr>
          <p:spPr bwMode="auto">
            <a:xfrm>
              <a:off x="2409" y="336"/>
              <a:ext cx="2808" cy="1344"/>
            </a:xfrm>
            <a:prstGeom prst="rect">
              <a:avLst/>
            </a:prstGeom>
            <a:solidFill>
              <a:srgbClr val="CCFFCC"/>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33" name="Rectangle 65"/>
            <p:cNvSpPr>
              <a:spLocks noChangeArrowheads="1"/>
            </p:cNvSpPr>
            <p:nvPr/>
          </p:nvSpPr>
          <p:spPr bwMode="auto">
            <a:xfrm>
              <a:off x="2617" y="579"/>
              <a:ext cx="797" cy="987"/>
            </a:xfrm>
            <a:prstGeom prst="rect">
              <a:avLst/>
            </a:prstGeom>
            <a:solidFill>
              <a:srgbClr val="CCCC00"/>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34" name="Rectangle 66"/>
            <p:cNvSpPr>
              <a:spLocks noChangeArrowheads="1"/>
            </p:cNvSpPr>
            <p:nvPr/>
          </p:nvSpPr>
          <p:spPr bwMode="auto">
            <a:xfrm>
              <a:off x="2601" y="636"/>
              <a:ext cx="857" cy="199"/>
            </a:xfrm>
            <a:prstGeom prst="rect">
              <a:avLst/>
            </a:prstGeom>
            <a:noFill/>
            <a:ln w="12700">
              <a:noFill/>
              <a:miter lim="800000"/>
              <a:headEnd/>
              <a:tailEnd/>
            </a:ln>
            <a:effectLst/>
          </p:spPr>
          <p:txBody>
            <a:bodyPr lIns="63500" tIns="25400" rIns="63500" bIns="25400">
              <a:prstTxWarp prst="textNoShape">
                <a:avLst/>
              </a:prstTxWarp>
              <a:spAutoFit/>
            </a:bodyPr>
            <a:lstStyle/>
            <a:p>
              <a:pPr>
                <a:lnSpc>
                  <a:spcPct val="85000"/>
                </a:lnSpc>
              </a:pPr>
              <a:r>
                <a:rPr lang="en-US" sz="1800" b="1">
                  <a:latin typeface="Arial" pitchFamily="-110" charset="0"/>
                </a:rPr>
                <a:t>Processor</a:t>
              </a:r>
            </a:p>
          </p:txBody>
        </p:sp>
        <p:sp>
          <p:nvSpPr>
            <p:cNvPr id="1108035" name="Rectangle 67"/>
            <p:cNvSpPr>
              <a:spLocks noChangeArrowheads="1"/>
            </p:cNvSpPr>
            <p:nvPr/>
          </p:nvSpPr>
          <p:spPr bwMode="auto">
            <a:xfrm>
              <a:off x="3518" y="579"/>
              <a:ext cx="728" cy="998"/>
            </a:xfrm>
            <a:prstGeom prst="rect">
              <a:avLst/>
            </a:prstGeom>
            <a:solidFill>
              <a:srgbClr val="FFFF66"/>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36" name="Rectangle 68"/>
            <p:cNvSpPr>
              <a:spLocks noChangeArrowheads="1"/>
            </p:cNvSpPr>
            <p:nvPr/>
          </p:nvSpPr>
          <p:spPr bwMode="auto">
            <a:xfrm>
              <a:off x="4336" y="579"/>
              <a:ext cx="728" cy="998"/>
            </a:xfrm>
            <a:prstGeom prst="rect">
              <a:avLst/>
            </a:prstGeom>
            <a:solidFill>
              <a:srgbClr val="99CCFF"/>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37" name="Rectangle 69"/>
            <p:cNvSpPr>
              <a:spLocks noChangeArrowheads="1"/>
            </p:cNvSpPr>
            <p:nvPr/>
          </p:nvSpPr>
          <p:spPr bwMode="auto">
            <a:xfrm>
              <a:off x="2457" y="336"/>
              <a:ext cx="888" cy="217"/>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000" b="1">
                  <a:latin typeface="Arial" pitchFamily="-110" charset="0"/>
                </a:rPr>
                <a:t>Computer</a:t>
              </a:r>
              <a:endParaRPr lang="en-US" sz="1800" b="1">
                <a:latin typeface="Arial" pitchFamily="-110" charset="0"/>
              </a:endParaRPr>
            </a:p>
          </p:txBody>
        </p:sp>
        <p:sp>
          <p:nvSpPr>
            <p:cNvPr id="1108038" name="AutoShape 70"/>
            <p:cNvSpPr>
              <a:spLocks noChangeArrowheads="1"/>
            </p:cNvSpPr>
            <p:nvPr/>
          </p:nvSpPr>
          <p:spPr bwMode="auto">
            <a:xfrm>
              <a:off x="2728" y="887"/>
              <a:ext cx="589" cy="268"/>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39" name="AutoShape 71"/>
            <p:cNvSpPr>
              <a:spLocks noChangeArrowheads="1"/>
            </p:cNvSpPr>
            <p:nvPr/>
          </p:nvSpPr>
          <p:spPr bwMode="auto">
            <a:xfrm>
              <a:off x="2697" y="1229"/>
              <a:ext cx="620" cy="268"/>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40" name="Rectangle 72"/>
            <p:cNvSpPr>
              <a:spLocks noChangeArrowheads="1"/>
            </p:cNvSpPr>
            <p:nvPr/>
          </p:nvSpPr>
          <p:spPr bwMode="auto">
            <a:xfrm>
              <a:off x="2755" y="961"/>
              <a:ext cx="569" cy="1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600" b="1">
                  <a:latin typeface="Arial" pitchFamily="-110" charset="0"/>
                </a:rPr>
                <a:t>Control</a:t>
              </a:r>
              <a:endParaRPr lang="en-US" sz="1800" b="1">
                <a:latin typeface="Arial" pitchFamily="-110" charset="0"/>
              </a:endParaRPr>
            </a:p>
          </p:txBody>
        </p:sp>
        <p:sp>
          <p:nvSpPr>
            <p:cNvPr id="1108041" name="Rectangle 73"/>
            <p:cNvSpPr>
              <a:spLocks noChangeArrowheads="1"/>
            </p:cNvSpPr>
            <p:nvPr/>
          </p:nvSpPr>
          <p:spPr bwMode="auto">
            <a:xfrm>
              <a:off x="2697" y="1295"/>
              <a:ext cx="650" cy="162"/>
            </a:xfrm>
            <a:prstGeom prst="rect">
              <a:avLst/>
            </a:prstGeom>
            <a:noFill/>
            <a:ln w="12700">
              <a:noFill/>
              <a:miter lim="800000"/>
              <a:headEnd/>
              <a:tailEnd/>
            </a:ln>
            <a:effectLst/>
          </p:spPr>
          <p:txBody>
            <a:bodyPr lIns="63500" tIns="25400" rIns="63500" bIns="25400">
              <a:prstTxWarp prst="textNoShape">
                <a:avLst/>
              </a:prstTxWarp>
              <a:spAutoFit/>
            </a:bodyPr>
            <a:lstStyle/>
            <a:p>
              <a:pPr>
                <a:lnSpc>
                  <a:spcPct val="85000"/>
                </a:lnSpc>
              </a:pPr>
              <a:r>
                <a:rPr lang="en-US" sz="1400" b="1">
                  <a:latin typeface="Arial" pitchFamily="-110" charset="0"/>
                </a:rPr>
                <a:t>Datapath</a:t>
              </a:r>
            </a:p>
          </p:txBody>
        </p:sp>
        <p:sp>
          <p:nvSpPr>
            <p:cNvPr id="1108042" name="Rectangle 74"/>
            <p:cNvSpPr>
              <a:spLocks noChangeArrowheads="1"/>
            </p:cNvSpPr>
            <p:nvPr/>
          </p:nvSpPr>
          <p:spPr bwMode="auto">
            <a:xfrm>
              <a:off x="3560" y="664"/>
              <a:ext cx="672" cy="19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Memory</a:t>
              </a:r>
            </a:p>
          </p:txBody>
        </p:sp>
        <p:sp>
          <p:nvSpPr>
            <p:cNvPr id="1108043" name="Rectangle 75"/>
            <p:cNvSpPr>
              <a:spLocks noChangeArrowheads="1"/>
            </p:cNvSpPr>
            <p:nvPr/>
          </p:nvSpPr>
          <p:spPr bwMode="auto">
            <a:xfrm>
              <a:off x="4406" y="664"/>
              <a:ext cx="663" cy="19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Devices</a:t>
              </a:r>
            </a:p>
          </p:txBody>
        </p:sp>
        <p:sp>
          <p:nvSpPr>
            <p:cNvPr id="1108044" name="AutoShape 76"/>
            <p:cNvSpPr>
              <a:spLocks noChangeArrowheads="1"/>
            </p:cNvSpPr>
            <p:nvPr/>
          </p:nvSpPr>
          <p:spPr bwMode="auto">
            <a:xfrm>
              <a:off x="4406" y="910"/>
              <a:ext cx="589" cy="268"/>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45" name="AutoShape 77"/>
            <p:cNvSpPr>
              <a:spLocks noChangeArrowheads="1"/>
            </p:cNvSpPr>
            <p:nvPr/>
          </p:nvSpPr>
          <p:spPr bwMode="auto">
            <a:xfrm>
              <a:off x="4406" y="1252"/>
              <a:ext cx="589" cy="268"/>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46" name="Rectangle 78"/>
            <p:cNvSpPr>
              <a:spLocks noChangeArrowheads="1"/>
            </p:cNvSpPr>
            <p:nvPr/>
          </p:nvSpPr>
          <p:spPr bwMode="auto">
            <a:xfrm>
              <a:off x="4434" y="984"/>
              <a:ext cx="417" cy="1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600" b="1">
                  <a:latin typeface="Arial" pitchFamily="-110" charset="0"/>
                </a:rPr>
                <a:t>Input</a:t>
              </a:r>
              <a:endParaRPr lang="en-US" sz="1800" b="1">
                <a:latin typeface="Arial" pitchFamily="-110" charset="0"/>
              </a:endParaRPr>
            </a:p>
          </p:txBody>
        </p:sp>
        <p:sp>
          <p:nvSpPr>
            <p:cNvPr id="1108047" name="Rectangle 79"/>
            <p:cNvSpPr>
              <a:spLocks noChangeArrowheads="1"/>
            </p:cNvSpPr>
            <p:nvPr/>
          </p:nvSpPr>
          <p:spPr bwMode="auto">
            <a:xfrm>
              <a:off x="4434" y="1326"/>
              <a:ext cx="530" cy="1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600" b="1">
                  <a:latin typeface="Arial" pitchFamily="-110" charset="0"/>
                </a:rPr>
                <a:t>Output</a:t>
              </a:r>
              <a:endParaRPr lang="en-US" sz="1800" b="1">
                <a:latin typeface="Arial" pitchFamily="-110" charset="0"/>
              </a:endParaRPr>
            </a:p>
          </p:txBody>
        </p:sp>
        <p:graphicFrame>
          <p:nvGraphicFramePr>
            <p:cNvPr id="1108048" name="Object 80"/>
            <p:cNvGraphicFramePr>
              <a:graphicFrameLocks noChangeAspect="1"/>
            </p:cNvGraphicFramePr>
            <p:nvPr/>
          </p:nvGraphicFramePr>
          <p:xfrm>
            <a:off x="3993" y="2304"/>
            <a:ext cx="415" cy="318"/>
          </p:xfrm>
          <a:graphic>
            <a:graphicData uri="http://schemas.openxmlformats.org/presentationml/2006/ole">
              <mc:AlternateContent xmlns:mc="http://schemas.openxmlformats.org/markup-compatibility/2006">
                <mc:Choice xmlns:v="urn:schemas-microsoft-com:vml" Requires="v">
                  <p:oleObj spid="_x0000_s500744" name="Clip" r:id="rId4" imgW="4826000" imgH="3703638" progId="">
                    <p:embed/>
                  </p:oleObj>
                </mc:Choice>
                <mc:Fallback>
                  <p:oleObj name="Clip" r:id="rId4" imgW="4826000" imgH="3703638"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3" y="2304"/>
                          <a:ext cx="415" cy="3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8049" name="Object 81"/>
            <p:cNvGraphicFramePr>
              <a:graphicFrameLocks noChangeAspect="1"/>
            </p:cNvGraphicFramePr>
            <p:nvPr/>
          </p:nvGraphicFramePr>
          <p:xfrm>
            <a:off x="3417" y="2296"/>
            <a:ext cx="432" cy="359"/>
          </p:xfrm>
          <a:graphic>
            <a:graphicData uri="http://schemas.openxmlformats.org/presentationml/2006/ole">
              <mc:AlternateContent xmlns:mc="http://schemas.openxmlformats.org/markup-compatibility/2006">
                <mc:Choice xmlns:v="urn:schemas-microsoft-com:vml" Requires="v">
                  <p:oleObj spid="_x0000_s500745" name="Clip" r:id="rId6" imgW="4154488" imgH="3452813" progId="">
                    <p:embed/>
                  </p:oleObj>
                </mc:Choice>
                <mc:Fallback>
                  <p:oleObj name="Clip" r:id="rId6" imgW="4154488" imgH="3452813"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 y="2296"/>
                          <a:ext cx="432" cy="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08050" name="Object 82"/>
            <p:cNvGraphicFramePr>
              <a:graphicFrameLocks noChangeAspect="1"/>
            </p:cNvGraphicFramePr>
            <p:nvPr/>
          </p:nvGraphicFramePr>
          <p:xfrm>
            <a:off x="3657" y="1776"/>
            <a:ext cx="473" cy="480"/>
          </p:xfrm>
          <a:graphic>
            <a:graphicData uri="http://schemas.openxmlformats.org/presentationml/2006/ole">
              <mc:AlternateContent xmlns:mc="http://schemas.openxmlformats.org/markup-compatibility/2006">
                <mc:Choice xmlns:v="urn:schemas-microsoft-com:vml" Requires="v">
                  <p:oleObj spid="_x0000_s500746" name="Clip" r:id="rId8" imgW="4756709" imgH="4828946" progId="">
                    <p:embed/>
                  </p:oleObj>
                </mc:Choice>
                <mc:Fallback>
                  <p:oleObj name="Clip" r:id="rId8" imgW="4756709" imgH="4828946" progId="">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57" y="1776"/>
                          <a:ext cx="473" cy="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83"/>
            <p:cNvGrpSpPr>
              <a:grpSpLocks/>
            </p:cNvGrpSpPr>
            <p:nvPr/>
          </p:nvGrpSpPr>
          <p:grpSpPr bwMode="auto">
            <a:xfrm>
              <a:off x="4473" y="1920"/>
              <a:ext cx="793" cy="716"/>
              <a:chOff x="3840" y="2640"/>
              <a:chExt cx="793" cy="716"/>
            </a:xfrm>
          </p:grpSpPr>
          <p:graphicFrame>
            <p:nvGraphicFramePr>
              <p:cNvPr id="1108052" name="Object 84"/>
              <p:cNvGraphicFramePr>
                <a:graphicFrameLocks noChangeAspect="1"/>
              </p:cNvGraphicFramePr>
              <p:nvPr/>
            </p:nvGraphicFramePr>
            <p:xfrm>
              <a:off x="3840" y="2640"/>
              <a:ext cx="793" cy="716"/>
            </p:xfrm>
            <a:graphic>
              <a:graphicData uri="http://schemas.openxmlformats.org/presentationml/2006/ole">
                <mc:AlternateContent xmlns:mc="http://schemas.openxmlformats.org/markup-compatibility/2006">
                  <mc:Choice xmlns:v="urn:schemas-microsoft-com:vml" Requires="v">
                    <p:oleObj spid="_x0000_s500747" name="Clip" r:id="rId10" imgW="1260958" imgH="1138428" progId="">
                      <p:embed/>
                    </p:oleObj>
                  </mc:Choice>
                  <mc:Fallback>
                    <p:oleObj name="Clip" r:id="rId10" imgW="1260958" imgH="1138428" progId="">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0" y="2640"/>
                            <a:ext cx="793" cy="7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8053" name="Rectangle 85"/>
              <p:cNvSpPr>
                <a:spLocks noChangeArrowheads="1"/>
              </p:cNvSpPr>
              <p:nvPr/>
            </p:nvSpPr>
            <p:spPr bwMode="auto">
              <a:xfrm>
                <a:off x="3936" y="2640"/>
                <a:ext cx="576" cy="48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grpSp>
        <p:sp>
          <p:nvSpPr>
            <p:cNvPr id="1108054" name="Rectangle 86"/>
            <p:cNvSpPr>
              <a:spLocks noChangeArrowheads="1"/>
            </p:cNvSpPr>
            <p:nvPr/>
          </p:nvSpPr>
          <p:spPr bwMode="auto">
            <a:xfrm>
              <a:off x="2409" y="2688"/>
              <a:ext cx="2808" cy="1344"/>
            </a:xfrm>
            <a:prstGeom prst="rect">
              <a:avLst/>
            </a:prstGeom>
            <a:solidFill>
              <a:srgbClr val="CCFFCC"/>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55" name="Rectangle 87"/>
            <p:cNvSpPr>
              <a:spLocks noChangeArrowheads="1"/>
            </p:cNvSpPr>
            <p:nvPr/>
          </p:nvSpPr>
          <p:spPr bwMode="auto">
            <a:xfrm>
              <a:off x="2617" y="2931"/>
              <a:ext cx="797" cy="987"/>
            </a:xfrm>
            <a:prstGeom prst="rect">
              <a:avLst/>
            </a:prstGeom>
            <a:solidFill>
              <a:srgbClr val="CCCC00"/>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56" name="Rectangle 88"/>
            <p:cNvSpPr>
              <a:spLocks noChangeArrowheads="1"/>
            </p:cNvSpPr>
            <p:nvPr/>
          </p:nvSpPr>
          <p:spPr bwMode="auto">
            <a:xfrm>
              <a:off x="2601" y="2989"/>
              <a:ext cx="857" cy="198"/>
            </a:xfrm>
            <a:prstGeom prst="rect">
              <a:avLst/>
            </a:prstGeom>
            <a:noFill/>
            <a:ln w="12700">
              <a:noFill/>
              <a:miter lim="800000"/>
              <a:headEnd/>
              <a:tailEnd/>
            </a:ln>
            <a:effectLst/>
          </p:spPr>
          <p:txBody>
            <a:bodyPr lIns="63500" tIns="25400" rIns="63500" bIns="25400">
              <a:prstTxWarp prst="textNoShape">
                <a:avLst/>
              </a:prstTxWarp>
              <a:spAutoFit/>
            </a:bodyPr>
            <a:lstStyle/>
            <a:p>
              <a:pPr>
                <a:lnSpc>
                  <a:spcPct val="85000"/>
                </a:lnSpc>
              </a:pPr>
              <a:r>
                <a:rPr lang="en-US" sz="1800" b="1">
                  <a:latin typeface="Arial" pitchFamily="-110" charset="0"/>
                </a:rPr>
                <a:t>Processor</a:t>
              </a:r>
            </a:p>
          </p:txBody>
        </p:sp>
        <p:sp>
          <p:nvSpPr>
            <p:cNvPr id="1108057" name="Rectangle 89"/>
            <p:cNvSpPr>
              <a:spLocks noChangeArrowheads="1"/>
            </p:cNvSpPr>
            <p:nvPr/>
          </p:nvSpPr>
          <p:spPr bwMode="auto">
            <a:xfrm>
              <a:off x="3518" y="2931"/>
              <a:ext cx="728" cy="998"/>
            </a:xfrm>
            <a:prstGeom prst="rect">
              <a:avLst/>
            </a:prstGeom>
            <a:solidFill>
              <a:srgbClr val="FFFF66"/>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58" name="Rectangle 90"/>
            <p:cNvSpPr>
              <a:spLocks noChangeArrowheads="1"/>
            </p:cNvSpPr>
            <p:nvPr/>
          </p:nvSpPr>
          <p:spPr bwMode="auto">
            <a:xfrm>
              <a:off x="4336" y="2931"/>
              <a:ext cx="728" cy="998"/>
            </a:xfrm>
            <a:prstGeom prst="rect">
              <a:avLst/>
            </a:prstGeom>
            <a:solidFill>
              <a:srgbClr val="99CCFF"/>
            </a:solidFill>
            <a:ln w="127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59" name="Rectangle 91"/>
            <p:cNvSpPr>
              <a:spLocks noChangeArrowheads="1"/>
            </p:cNvSpPr>
            <p:nvPr/>
          </p:nvSpPr>
          <p:spPr bwMode="auto">
            <a:xfrm>
              <a:off x="2457" y="2688"/>
              <a:ext cx="888" cy="216"/>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000" b="1">
                  <a:latin typeface="Arial" pitchFamily="-110" charset="0"/>
                </a:rPr>
                <a:t>Computer</a:t>
              </a:r>
              <a:endParaRPr lang="en-US" sz="1800" b="1">
                <a:latin typeface="Arial" pitchFamily="-110" charset="0"/>
              </a:endParaRPr>
            </a:p>
          </p:txBody>
        </p:sp>
        <p:sp>
          <p:nvSpPr>
            <p:cNvPr id="1108060" name="AutoShape 92"/>
            <p:cNvSpPr>
              <a:spLocks noChangeArrowheads="1"/>
            </p:cNvSpPr>
            <p:nvPr/>
          </p:nvSpPr>
          <p:spPr bwMode="auto">
            <a:xfrm>
              <a:off x="2728" y="3239"/>
              <a:ext cx="589" cy="268"/>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61" name="AutoShape 93"/>
            <p:cNvSpPr>
              <a:spLocks noChangeArrowheads="1"/>
            </p:cNvSpPr>
            <p:nvPr/>
          </p:nvSpPr>
          <p:spPr bwMode="auto">
            <a:xfrm>
              <a:off x="2697" y="3581"/>
              <a:ext cx="620" cy="268"/>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62" name="Rectangle 94"/>
            <p:cNvSpPr>
              <a:spLocks noChangeArrowheads="1"/>
            </p:cNvSpPr>
            <p:nvPr/>
          </p:nvSpPr>
          <p:spPr bwMode="auto">
            <a:xfrm>
              <a:off x="2755" y="3313"/>
              <a:ext cx="569" cy="1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600" b="1">
                  <a:latin typeface="Arial" pitchFamily="-110" charset="0"/>
                </a:rPr>
                <a:t>Control</a:t>
              </a:r>
              <a:endParaRPr lang="en-US" sz="1800" b="1">
                <a:latin typeface="Arial" pitchFamily="-110" charset="0"/>
              </a:endParaRPr>
            </a:p>
          </p:txBody>
        </p:sp>
        <p:sp>
          <p:nvSpPr>
            <p:cNvPr id="1108063" name="Rectangle 95"/>
            <p:cNvSpPr>
              <a:spLocks noChangeArrowheads="1"/>
            </p:cNvSpPr>
            <p:nvPr/>
          </p:nvSpPr>
          <p:spPr bwMode="auto">
            <a:xfrm>
              <a:off x="2697" y="3647"/>
              <a:ext cx="650" cy="162"/>
            </a:xfrm>
            <a:prstGeom prst="rect">
              <a:avLst/>
            </a:prstGeom>
            <a:noFill/>
            <a:ln w="12700">
              <a:noFill/>
              <a:miter lim="800000"/>
              <a:headEnd/>
              <a:tailEnd/>
            </a:ln>
            <a:effectLst/>
          </p:spPr>
          <p:txBody>
            <a:bodyPr lIns="63500" tIns="25400" rIns="63500" bIns="25400">
              <a:prstTxWarp prst="textNoShape">
                <a:avLst/>
              </a:prstTxWarp>
              <a:spAutoFit/>
            </a:bodyPr>
            <a:lstStyle/>
            <a:p>
              <a:pPr>
                <a:lnSpc>
                  <a:spcPct val="85000"/>
                </a:lnSpc>
              </a:pPr>
              <a:r>
                <a:rPr lang="en-US" sz="1400" b="1">
                  <a:latin typeface="Arial" pitchFamily="-110" charset="0"/>
                </a:rPr>
                <a:t>Datapath</a:t>
              </a:r>
            </a:p>
          </p:txBody>
        </p:sp>
        <p:sp>
          <p:nvSpPr>
            <p:cNvPr id="1108064" name="Rectangle 96"/>
            <p:cNvSpPr>
              <a:spLocks noChangeArrowheads="1"/>
            </p:cNvSpPr>
            <p:nvPr/>
          </p:nvSpPr>
          <p:spPr bwMode="auto">
            <a:xfrm>
              <a:off x="3560" y="3016"/>
              <a:ext cx="672" cy="19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Memory</a:t>
              </a:r>
            </a:p>
          </p:txBody>
        </p:sp>
        <p:sp>
          <p:nvSpPr>
            <p:cNvPr id="1108065" name="Rectangle 97"/>
            <p:cNvSpPr>
              <a:spLocks noChangeArrowheads="1"/>
            </p:cNvSpPr>
            <p:nvPr/>
          </p:nvSpPr>
          <p:spPr bwMode="auto">
            <a:xfrm>
              <a:off x="4406" y="3016"/>
              <a:ext cx="663" cy="19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Devices</a:t>
              </a:r>
            </a:p>
          </p:txBody>
        </p:sp>
        <p:sp>
          <p:nvSpPr>
            <p:cNvPr id="1108066" name="AutoShape 98"/>
            <p:cNvSpPr>
              <a:spLocks noChangeArrowheads="1"/>
            </p:cNvSpPr>
            <p:nvPr/>
          </p:nvSpPr>
          <p:spPr bwMode="auto">
            <a:xfrm>
              <a:off x="4406" y="3262"/>
              <a:ext cx="589" cy="268"/>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67" name="AutoShape 99"/>
            <p:cNvSpPr>
              <a:spLocks noChangeArrowheads="1"/>
            </p:cNvSpPr>
            <p:nvPr/>
          </p:nvSpPr>
          <p:spPr bwMode="auto">
            <a:xfrm>
              <a:off x="4406" y="3604"/>
              <a:ext cx="589" cy="268"/>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1108068" name="Rectangle 100"/>
            <p:cNvSpPr>
              <a:spLocks noChangeArrowheads="1"/>
            </p:cNvSpPr>
            <p:nvPr/>
          </p:nvSpPr>
          <p:spPr bwMode="auto">
            <a:xfrm>
              <a:off x="4434" y="3336"/>
              <a:ext cx="417" cy="1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600" b="1">
                  <a:latin typeface="Arial" pitchFamily="-110" charset="0"/>
                </a:rPr>
                <a:t>Input</a:t>
              </a:r>
              <a:endParaRPr lang="en-US" sz="1800" b="1">
                <a:latin typeface="Arial" pitchFamily="-110" charset="0"/>
              </a:endParaRPr>
            </a:p>
          </p:txBody>
        </p:sp>
        <p:sp>
          <p:nvSpPr>
            <p:cNvPr id="1108069" name="Rectangle 101"/>
            <p:cNvSpPr>
              <a:spLocks noChangeArrowheads="1"/>
            </p:cNvSpPr>
            <p:nvPr/>
          </p:nvSpPr>
          <p:spPr bwMode="auto">
            <a:xfrm>
              <a:off x="4434" y="3678"/>
              <a:ext cx="530" cy="18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600" b="1">
                  <a:latin typeface="Arial" pitchFamily="-110" charset="0"/>
                </a:rPr>
                <a:t>Output</a:t>
              </a:r>
              <a:endParaRPr lang="en-US" sz="1800" b="1">
                <a:latin typeface="Arial" pitchFamily="-110" charset="0"/>
              </a:endParaRPr>
            </a:p>
          </p:txBody>
        </p:sp>
        <p:sp>
          <p:nvSpPr>
            <p:cNvPr id="1108070" name="Line 102"/>
            <p:cNvSpPr>
              <a:spLocks noChangeShapeType="1"/>
            </p:cNvSpPr>
            <p:nvPr/>
          </p:nvSpPr>
          <p:spPr bwMode="auto">
            <a:xfrm>
              <a:off x="5529" y="336"/>
              <a:ext cx="0" cy="3744"/>
            </a:xfrm>
            <a:prstGeom prst="line">
              <a:avLst/>
            </a:prstGeom>
            <a:noFill/>
            <a:ln w="5715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08071" name="Line 103"/>
            <p:cNvSpPr>
              <a:spLocks noChangeShapeType="1"/>
            </p:cNvSpPr>
            <p:nvPr/>
          </p:nvSpPr>
          <p:spPr bwMode="auto">
            <a:xfrm flipH="1">
              <a:off x="5001" y="1008"/>
              <a:ext cx="528" cy="0"/>
            </a:xfrm>
            <a:prstGeom prst="line">
              <a:avLst/>
            </a:prstGeom>
            <a:noFill/>
            <a:ln w="38100">
              <a:solidFill>
                <a:srgbClr val="800000"/>
              </a:solidFill>
              <a:round/>
              <a:headEnd/>
              <a:tailEnd type="triangle" w="med" len="med"/>
            </a:ln>
            <a:effectLst/>
          </p:spPr>
          <p:txBody>
            <a:bodyPr wrap="none" anchor="ctr">
              <a:prstTxWarp prst="textNoShape">
                <a:avLst/>
              </a:prstTxWarp>
            </a:bodyPr>
            <a:lstStyle/>
            <a:p>
              <a:endParaRPr lang="en-US"/>
            </a:p>
          </p:txBody>
        </p:sp>
        <p:sp>
          <p:nvSpPr>
            <p:cNvPr id="1108072" name="Line 104"/>
            <p:cNvSpPr>
              <a:spLocks noChangeShapeType="1"/>
            </p:cNvSpPr>
            <p:nvPr/>
          </p:nvSpPr>
          <p:spPr bwMode="auto">
            <a:xfrm flipH="1">
              <a:off x="5001" y="3408"/>
              <a:ext cx="528" cy="0"/>
            </a:xfrm>
            <a:prstGeom prst="line">
              <a:avLst/>
            </a:prstGeom>
            <a:noFill/>
            <a:ln w="38100">
              <a:solidFill>
                <a:srgbClr val="800000"/>
              </a:solidFill>
              <a:round/>
              <a:headEnd/>
              <a:tailEnd type="triangle" w="med" len="med"/>
            </a:ln>
            <a:effectLst/>
          </p:spPr>
          <p:txBody>
            <a:bodyPr wrap="none" anchor="ctr">
              <a:prstTxWarp prst="textNoShape">
                <a:avLst/>
              </a:prstTxWarp>
            </a:bodyPr>
            <a:lstStyle/>
            <a:p>
              <a:endParaRPr lang="en-US"/>
            </a:p>
          </p:txBody>
        </p:sp>
        <p:sp>
          <p:nvSpPr>
            <p:cNvPr id="1108073" name="Line 105"/>
            <p:cNvSpPr>
              <a:spLocks noChangeShapeType="1"/>
            </p:cNvSpPr>
            <p:nvPr/>
          </p:nvSpPr>
          <p:spPr bwMode="auto">
            <a:xfrm flipH="1">
              <a:off x="5001" y="3744"/>
              <a:ext cx="528" cy="0"/>
            </a:xfrm>
            <a:prstGeom prst="line">
              <a:avLst/>
            </a:prstGeom>
            <a:noFill/>
            <a:ln w="38100">
              <a:solidFill>
                <a:srgbClr val="800000"/>
              </a:solidFill>
              <a:round/>
              <a:headEnd type="triangle" w="med" len="med"/>
              <a:tailEnd/>
            </a:ln>
            <a:effectLst/>
          </p:spPr>
          <p:txBody>
            <a:bodyPr wrap="none" anchor="ctr">
              <a:prstTxWarp prst="textNoShape">
                <a:avLst/>
              </a:prstTxWarp>
            </a:bodyPr>
            <a:lstStyle/>
            <a:p>
              <a:endParaRPr lang="en-US"/>
            </a:p>
          </p:txBody>
        </p:sp>
        <p:sp>
          <p:nvSpPr>
            <p:cNvPr id="1108074" name="Line 106"/>
            <p:cNvSpPr>
              <a:spLocks noChangeShapeType="1"/>
            </p:cNvSpPr>
            <p:nvPr/>
          </p:nvSpPr>
          <p:spPr bwMode="auto">
            <a:xfrm flipH="1">
              <a:off x="5001" y="1392"/>
              <a:ext cx="528" cy="0"/>
            </a:xfrm>
            <a:prstGeom prst="line">
              <a:avLst/>
            </a:prstGeom>
            <a:noFill/>
            <a:ln w="38100">
              <a:solidFill>
                <a:srgbClr val="800000"/>
              </a:solidFill>
              <a:round/>
              <a:headEnd type="triangle" w="med" len="med"/>
              <a:tailEnd/>
            </a:ln>
            <a:effectLst/>
          </p:spPr>
          <p:txBody>
            <a:bodyPr wrap="none" anchor="ctr">
              <a:prstTxWarp prst="textNoShape">
                <a:avLst/>
              </a:prstTxWarp>
            </a:bodyPr>
            <a:lstStyle/>
            <a:p>
              <a:endParaRPr lang="en-US"/>
            </a:p>
          </p:txBody>
        </p:sp>
        <p:sp>
          <p:nvSpPr>
            <p:cNvPr id="1108075" name="Text Box 107"/>
            <p:cNvSpPr txBox="1">
              <a:spLocks noChangeArrowheads="1"/>
            </p:cNvSpPr>
            <p:nvPr/>
          </p:nvSpPr>
          <p:spPr bwMode="auto">
            <a:xfrm rot="5420079">
              <a:off x="5191" y="2091"/>
              <a:ext cx="881" cy="247"/>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800" b="1" dirty="0">
                  <a:latin typeface="Arial" pitchFamily="-110" charset="0"/>
                </a:rPr>
                <a:t>Network</a:t>
              </a:r>
              <a:endParaRPr lang="en-US" sz="1600" b="1" dirty="0">
                <a:solidFill>
                  <a:srgbClr val="800000"/>
                </a:solidFill>
                <a:latin typeface="Arial" pitchFamily="-110" charset="0"/>
              </a:endParaRPr>
            </a:p>
          </p:txBody>
        </p:sp>
        <p:graphicFrame>
          <p:nvGraphicFramePr>
            <p:cNvPr id="1108076" name="Object 108"/>
            <p:cNvGraphicFramePr>
              <a:graphicFrameLocks noChangeAspect="1"/>
            </p:cNvGraphicFramePr>
            <p:nvPr/>
          </p:nvGraphicFramePr>
          <p:xfrm>
            <a:off x="4473" y="1776"/>
            <a:ext cx="722" cy="520"/>
          </p:xfrm>
          <a:graphic>
            <a:graphicData uri="http://schemas.openxmlformats.org/presentationml/2006/ole">
              <mc:AlternateContent xmlns:mc="http://schemas.openxmlformats.org/markup-compatibility/2006">
                <mc:Choice xmlns:v="urn:schemas-microsoft-com:vml" Requires="v">
                  <p:oleObj spid="_x0000_s500748" name="Clip" r:id="rId12" imgW="1301191" imgH="937260" progId="">
                    <p:embed/>
                  </p:oleObj>
                </mc:Choice>
                <mc:Fallback>
                  <p:oleObj name="Clip" r:id="rId12" imgW="1301191" imgH="937260" progId="">
                    <p:embed/>
                    <p:pic>
                      <p:nvPicPr>
                        <p:cNvPr id="0"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73" y="1776"/>
                          <a:ext cx="722" cy="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8077" name="Line 109"/>
            <p:cNvSpPr>
              <a:spLocks noChangeShapeType="1"/>
            </p:cNvSpPr>
            <p:nvPr/>
          </p:nvSpPr>
          <p:spPr bwMode="auto">
            <a:xfrm flipV="1">
              <a:off x="4089" y="1536"/>
              <a:ext cx="336" cy="240"/>
            </a:xfrm>
            <a:prstGeom prst="line">
              <a:avLst/>
            </a:prstGeom>
            <a:noFill/>
            <a:ln w="28575">
              <a:solidFill>
                <a:srgbClr val="800000"/>
              </a:solidFill>
              <a:round/>
              <a:headEnd type="triangle" w="med" len="med"/>
              <a:tailEnd/>
            </a:ln>
            <a:effectLst/>
          </p:spPr>
          <p:txBody>
            <a:bodyPr wrap="none" anchor="ctr">
              <a:prstTxWarp prst="textNoShape">
                <a:avLst/>
              </a:prstTxWarp>
            </a:bodyPr>
            <a:lstStyle/>
            <a:p>
              <a:endParaRPr lang="en-US"/>
            </a:p>
          </p:txBody>
        </p:sp>
        <p:sp>
          <p:nvSpPr>
            <p:cNvPr id="1108078" name="Line 110"/>
            <p:cNvSpPr>
              <a:spLocks noChangeShapeType="1"/>
            </p:cNvSpPr>
            <p:nvPr/>
          </p:nvSpPr>
          <p:spPr bwMode="auto">
            <a:xfrm flipV="1">
              <a:off x="4473" y="1536"/>
              <a:ext cx="48" cy="336"/>
            </a:xfrm>
            <a:prstGeom prst="line">
              <a:avLst/>
            </a:prstGeom>
            <a:noFill/>
            <a:ln w="28575">
              <a:solidFill>
                <a:srgbClr val="800000"/>
              </a:solidFill>
              <a:round/>
              <a:headEnd type="triangle" w="med" len="med"/>
              <a:tailEnd/>
            </a:ln>
            <a:effectLst/>
          </p:spPr>
          <p:txBody>
            <a:bodyPr wrap="none" anchor="ctr">
              <a:prstTxWarp prst="textNoShape">
                <a:avLst/>
              </a:prstTxWarp>
            </a:bodyPr>
            <a:lstStyle/>
            <a:p>
              <a:endParaRPr lang="en-US"/>
            </a:p>
          </p:txBody>
        </p:sp>
        <p:sp>
          <p:nvSpPr>
            <p:cNvPr id="1108079" name="Line 111"/>
            <p:cNvSpPr>
              <a:spLocks noChangeShapeType="1"/>
            </p:cNvSpPr>
            <p:nvPr/>
          </p:nvSpPr>
          <p:spPr bwMode="auto">
            <a:xfrm flipH="1" flipV="1">
              <a:off x="4809" y="2640"/>
              <a:ext cx="48" cy="624"/>
            </a:xfrm>
            <a:prstGeom prst="line">
              <a:avLst/>
            </a:prstGeom>
            <a:noFill/>
            <a:ln w="28575">
              <a:solidFill>
                <a:srgbClr val="800000"/>
              </a:solidFill>
              <a:round/>
              <a:headEnd type="triangle" w="med" len="med"/>
              <a:tailEnd/>
            </a:ln>
            <a:effectLst/>
          </p:spPr>
          <p:txBody>
            <a:bodyPr wrap="none" anchor="ctr">
              <a:prstTxWarp prst="textNoShape">
                <a:avLst/>
              </a:prstTxWarp>
            </a:bodyPr>
            <a:lstStyle/>
            <a:p>
              <a:endParaRPr lang="en-US"/>
            </a:p>
          </p:txBody>
        </p:sp>
        <p:sp>
          <p:nvSpPr>
            <p:cNvPr id="1108080" name="Line 112"/>
            <p:cNvSpPr>
              <a:spLocks noChangeShapeType="1"/>
            </p:cNvSpPr>
            <p:nvPr/>
          </p:nvSpPr>
          <p:spPr bwMode="auto">
            <a:xfrm flipH="1" flipV="1">
              <a:off x="4281" y="2592"/>
              <a:ext cx="432" cy="672"/>
            </a:xfrm>
            <a:prstGeom prst="line">
              <a:avLst/>
            </a:prstGeom>
            <a:noFill/>
            <a:ln w="28575">
              <a:solidFill>
                <a:srgbClr val="800000"/>
              </a:solidFill>
              <a:round/>
              <a:headEnd type="triangle" w="med" len="med"/>
              <a:tailEnd/>
            </a:ln>
            <a:effectLst/>
          </p:spPr>
          <p:txBody>
            <a:bodyPr wrap="none" anchor="ctr">
              <a:prstTxWarp prst="textNoShape">
                <a:avLst/>
              </a:prstTxWarp>
            </a:bodyPr>
            <a:lstStyle/>
            <a:p>
              <a:endParaRPr lang="en-US"/>
            </a:p>
          </p:txBody>
        </p:sp>
        <p:sp>
          <p:nvSpPr>
            <p:cNvPr id="1108081" name="Line 113"/>
            <p:cNvSpPr>
              <a:spLocks noChangeShapeType="1"/>
            </p:cNvSpPr>
            <p:nvPr/>
          </p:nvSpPr>
          <p:spPr bwMode="auto">
            <a:xfrm flipH="1" flipV="1">
              <a:off x="3888" y="2640"/>
              <a:ext cx="825" cy="624"/>
            </a:xfrm>
            <a:prstGeom prst="line">
              <a:avLst/>
            </a:prstGeom>
            <a:noFill/>
            <a:ln w="28575">
              <a:solidFill>
                <a:srgbClr val="800000"/>
              </a:solidFill>
              <a:round/>
              <a:headEnd type="triangle" w="med" len="med"/>
              <a:tailEnd/>
            </a:ln>
            <a:effectLst/>
          </p:spPr>
          <p:txBody>
            <a:bodyPr wrap="none" anchor="ctr">
              <a:prstTxWarp prst="textNoShape">
                <a:avLst/>
              </a:prstTxWarp>
            </a:bodyP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Grp="1" noChangeArrowheads="1"/>
          </p:cNvSpPr>
          <p:nvPr>
            <p:ph type="title"/>
          </p:nvPr>
        </p:nvSpPr>
        <p:spPr>
          <a:xfrm>
            <a:off x="0" y="76200"/>
            <a:ext cx="9144000" cy="571500"/>
          </a:xfrm>
          <a:noFill/>
          <a:ln/>
        </p:spPr>
        <p:txBody>
          <a:bodyPr lIns="90488" tIns="44450" rIns="90488" bIns="44450"/>
          <a:lstStyle/>
          <a:p>
            <a:r>
              <a:rPr lang="en-US"/>
              <a:t>Problems of Small Writes</a:t>
            </a:r>
          </a:p>
        </p:txBody>
      </p:sp>
      <p:sp>
        <p:nvSpPr>
          <p:cNvPr id="1136643" name="Rectangle 3"/>
          <p:cNvSpPr>
            <a:spLocks noChangeArrowheads="1"/>
          </p:cNvSpPr>
          <p:nvPr/>
        </p:nvSpPr>
        <p:spPr bwMode="auto">
          <a:xfrm>
            <a:off x="2703513" y="17272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D0</a:t>
            </a:r>
          </a:p>
        </p:txBody>
      </p:sp>
      <p:sp>
        <p:nvSpPr>
          <p:cNvPr id="1136644" name="Rectangle 4"/>
          <p:cNvSpPr>
            <a:spLocks noChangeArrowheads="1"/>
          </p:cNvSpPr>
          <p:nvPr/>
        </p:nvSpPr>
        <p:spPr bwMode="auto">
          <a:xfrm>
            <a:off x="3579813" y="17272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a:t>
            </a:r>
          </a:p>
        </p:txBody>
      </p:sp>
      <p:sp>
        <p:nvSpPr>
          <p:cNvPr id="1136645" name="Rectangle 5"/>
          <p:cNvSpPr>
            <a:spLocks noChangeArrowheads="1"/>
          </p:cNvSpPr>
          <p:nvPr/>
        </p:nvSpPr>
        <p:spPr bwMode="auto">
          <a:xfrm>
            <a:off x="4481513" y="17272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D2</a:t>
            </a:r>
          </a:p>
        </p:txBody>
      </p:sp>
      <p:sp>
        <p:nvSpPr>
          <p:cNvPr id="1136646" name="Rectangle 6"/>
          <p:cNvSpPr>
            <a:spLocks noChangeArrowheads="1"/>
          </p:cNvSpPr>
          <p:nvPr/>
        </p:nvSpPr>
        <p:spPr bwMode="auto">
          <a:xfrm>
            <a:off x="5408613" y="17399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D3</a:t>
            </a:r>
          </a:p>
        </p:txBody>
      </p:sp>
      <p:sp>
        <p:nvSpPr>
          <p:cNvPr id="1136647" name="Rectangle 7"/>
          <p:cNvSpPr>
            <a:spLocks noChangeArrowheads="1"/>
          </p:cNvSpPr>
          <p:nvPr/>
        </p:nvSpPr>
        <p:spPr bwMode="auto">
          <a:xfrm>
            <a:off x="6361113" y="1765300"/>
            <a:ext cx="571500" cy="571500"/>
          </a:xfrm>
          <a:prstGeom prst="rect">
            <a:avLst/>
          </a:prstGeom>
          <a:pattFill prst="pct10">
            <a:fgClr>
              <a:srgbClr val="00FF00"/>
            </a:fgClr>
            <a:bgClr>
              <a:schemeClr val="bg1"/>
            </a:bgClr>
          </a:pattFill>
          <a:ln w="25400">
            <a:solidFill>
              <a:srgbClr val="00FF00"/>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P</a:t>
            </a:r>
          </a:p>
        </p:txBody>
      </p:sp>
      <p:sp>
        <p:nvSpPr>
          <p:cNvPr id="1136648" name="Rectangle 8"/>
          <p:cNvSpPr>
            <a:spLocks noChangeArrowheads="1"/>
          </p:cNvSpPr>
          <p:nvPr/>
        </p:nvSpPr>
        <p:spPr bwMode="auto">
          <a:xfrm>
            <a:off x="1293813" y="1739900"/>
            <a:ext cx="571500" cy="571500"/>
          </a:xfrm>
          <a:prstGeom prst="rect">
            <a:avLst/>
          </a:prstGeom>
          <a:noFill/>
          <a:ln w="25400">
            <a:solidFill>
              <a:srgbClr val="FE9B03"/>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D0'</a:t>
            </a:r>
          </a:p>
        </p:txBody>
      </p:sp>
      <p:sp useBgFill="1">
        <p:nvSpPr>
          <p:cNvPr id="1136649" name="Oval 9"/>
          <p:cNvSpPr>
            <a:spLocks noChangeArrowheads="1"/>
          </p:cNvSpPr>
          <p:nvPr/>
        </p:nvSpPr>
        <p:spPr bwMode="auto">
          <a:xfrm>
            <a:off x="2398713" y="3314700"/>
            <a:ext cx="266700" cy="2667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6650" name="Rectangle 10"/>
          <p:cNvSpPr>
            <a:spLocks noChangeArrowheads="1"/>
          </p:cNvSpPr>
          <p:nvPr/>
        </p:nvSpPr>
        <p:spPr bwMode="auto">
          <a:xfrm>
            <a:off x="2384425" y="3308350"/>
            <a:ext cx="31432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a:t>
            </a:r>
          </a:p>
        </p:txBody>
      </p:sp>
      <p:sp>
        <p:nvSpPr>
          <p:cNvPr id="1136651" name="Line 11"/>
          <p:cNvSpPr>
            <a:spLocks noChangeShapeType="1"/>
          </p:cNvSpPr>
          <p:nvPr/>
        </p:nvSpPr>
        <p:spPr bwMode="auto">
          <a:xfrm>
            <a:off x="1598613" y="2311400"/>
            <a:ext cx="812800" cy="10033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6652" name="Line 12"/>
          <p:cNvSpPr>
            <a:spLocks noChangeShapeType="1"/>
          </p:cNvSpPr>
          <p:nvPr/>
        </p:nvSpPr>
        <p:spPr bwMode="auto">
          <a:xfrm flipH="1">
            <a:off x="2601913" y="2324100"/>
            <a:ext cx="368300" cy="10160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useBgFill="1">
        <p:nvSpPr>
          <p:cNvPr id="1136653" name="Oval 13"/>
          <p:cNvSpPr>
            <a:spLocks noChangeArrowheads="1"/>
          </p:cNvSpPr>
          <p:nvPr/>
        </p:nvSpPr>
        <p:spPr bwMode="auto">
          <a:xfrm>
            <a:off x="4329113" y="4038600"/>
            <a:ext cx="266700" cy="2667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6654" name="Rectangle 14"/>
          <p:cNvSpPr>
            <a:spLocks noChangeArrowheads="1"/>
          </p:cNvSpPr>
          <p:nvPr/>
        </p:nvSpPr>
        <p:spPr bwMode="auto">
          <a:xfrm>
            <a:off x="4314825" y="4019550"/>
            <a:ext cx="31432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a:t>
            </a:r>
          </a:p>
        </p:txBody>
      </p:sp>
      <p:sp>
        <p:nvSpPr>
          <p:cNvPr id="1136655" name="Line 15"/>
          <p:cNvSpPr>
            <a:spLocks noChangeShapeType="1"/>
          </p:cNvSpPr>
          <p:nvPr/>
        </p:nvSpPr>
        <p:spPr bwMode="auto">
          <a:xfrm>
            <a:off x="2665413" y="3505200"/>
            <a:ext cx="1689100" cy="6223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6656" name="Line 16"/>
          <p:cNvSpPr>
            <a:spLocks noChangeShapeType="1"/>
          </p:cNvSpPr>
          <p:nvPr/>
        </p:nvSpPr>
        <p:spPr bwMode="auto">
          <a:xfrm flipH="1">
            <a:off x="4621213" y="2349500"/>
            <a:ext cx="2032000" cy="17399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6657" name="Rectangle 17"/>
          <p:cNvSpPr>
            <a:spLocks noChangeArrowheads="1"/>
          </p:cNvSpPr>
          <p:nvPr/>
        </p:nvSpPr>
        <p:spPr bwMode="auto">
          <a:xfrm>
            <a:off x="2601913" y="5575300"/>
            <a:ext cx="571500" cy="571500"/>
          </a:xfrm>
          <a:prstGeom prst="rect">
            <a:avLst/>
          </a:prstGeom>
          <a:noFill/>
          <a:ln w="25400">
            <a:solidFill>
              <a:srgbClr val="FE9B03"/>
            </a:solidFill>
            <a:miter lim="800000"/>
            <a:headEnd/>
            <a:tailEnd/>
          </a:ln>
          <a:effectLst/>
        </p:spPr>
        <p:txBody>
          <a:bodyPr wrap="none" lIns="90488" tIns="44450" rIns="90488" bIns="44450" anchor="ctr">
            <a:prstTxWarp prst="textNoShape">
              <a:avLst/>
            </a:prstTxWarp>
          </a:bodyPr>
          <a:lstStyle/>
          <a:p>
            <a:pPr algn="ctr"/>
            <a:r>
              <a:rPr lang="en-US" sz="1800" b="1" u="sng">
                <a:latin typeface="Arial" pitchFamily="-110" charset="0"/>
              </a:rPr>
              <a:t>D0'</a:t>
            </a:r>
          </a:p>
        </p:txBody>
      </p:sp>
      <p:sp>
        <p:nvSpPr>
          <p:cNvPr id="1136658" name="Rectangle 18"/>
          <p:cNvSpPr>
            <a:spLocks noChangeArrowheads="1"/>
          </p:cNvSpPr>
          <p:nvPr/>
        </p:nvSpPr>
        <p:spPr bwMode="auto">
          <a:xfrm>
            <a:off x="3478213" y="55753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D1</a:t>
            </a:r>
          </a:p>
        </p:txBody>
      </p:sp>
      <p:sp>
        <p:nvSpPr>
          <p:cNvPr id="1136659" name="Rectangle 19"/>
          <p:cNvSpPr>
            <a:spLocks noChangeArrowheads="1"/>
          </p:cNvSpPr>
          <p:nvPr/>
        </p:nvSpPr>
        <p:spPr bwMode="auto">
          <a:xfrm>
            <a:off x="4379913" y="55753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D2</a:t>
            </a:r>
          </a:p>
        </p:txBody>
      </p:sp>
      <p:sp>
        <p:nvSpPr>
          <p:cNvPr id="1136660" name="Rectangle 20"/>
          <p:cNvSpPr>
            <a:spLocks noChangeArrowheads="1"/>
          </p:cNvSpPr>
          <p:nvPr/>
        </p:nvSpPr>
        <p:spPr bwMode="auto">
          <a:xfrm>
            <a:off x="5307013" y="5588000"/>
            <a:ext cx="571500" cy="571500"/>
          </a:xfrm>
          <a:prstGeom prst="rect">
            <a:avLst/>
          </a:prstGeom>
          <a:noFill/>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D3</a:t>
            </a:r>
          </a:p>
        </p:txBody>
      </p:sp>
      <p:sp>
        <p:nvSpPr>
          <p:cNvPr id="1136661" name="Rectangle 21"/>
          <p:cNvSpPr>
            <a:spLocks noChangeArrowheads="1"/>
          </p:cNvSpPr>
          <p:nvPr/>
        </p:nvSpPr>
        <p:spPr bwMode="auto">
          <a:xfrm>
            <a:off x="6259513" y="5613400"/>
            <a:ext cx="571500" cy="571500"/>
          </a:xfrm>
          <a:prstGeom prst="rect">
            <a:avLst/>
          </a:prstGeom>
          <a:pattFill prst="pct10">
            <a:fgClr>
              <a:srgbClr val="00FF00"/>
            </a:fgClr>
            <a:bgClr>
              <a:schemeClr val="bg1"/>
            </a:bgClr>
          </a:pattFill>
          <a:ln w="25400">
            <a:solidFill>
              <a:srgbClr val="00FF00"/>
            </a:solidFill>
            <a:miter lim="800000"/>
            <a:headEnd/>
            <a:tailEnd/>
          </a:ln>
          <a:effectLst/>
        </p:spPr>
        <p:txBody>
          <a:bodyPr wrap="none" lIns="90488" tIns="44450" rIns="90488" bIns="44450" anchor="ctr">
            <a:prstTxWarp prst="textNoShape">
              <a:avLst/>
            </a:prstTxWarp>
          </a:bodyPr>
          <a:lstStyle/>
          <a:p>
            <a:pPr algn="ctr"/>
            <a:r>
              <a:rPr lang="en-US" sz="1800" b="1" u="sng">
                <a:latin typeface="Arial" pitchFamily="-110" charset="0"/>
              </a:rPr>
              <a:t>P'</a:t>
            </a:r>
          </a:p>
        </p:txBody>
      </p:sp>
      <p:sp>
        <p:nvSpPr>
          <p:cNvPr id="1136662" name="Line 22"/>
          <p:cNvSpPr>
            <a:spLocks noChangeShapeType="1"/>
          </p:cNvSpPr>
          <p:nvPr/>
        </p:nvSpPr>
        <p:spPr bwMode="auto">
          <a:xfrm>
            <a:off x="4608513" y="4279900"/>
            <a:ext cx="1930400" cy="13335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6663" name="Line 23"/>
          <p:cNvSpPr>
            <a:spLocks noChangeShapeType="1"/>
          </p:cNvSpPr>
          <p:nvPr/>
        </p:nvSpPr>
        <p:spPr bwMode="auto">
          <a:xfrm>
            <a:off x="1598613" y="2311400"/>
            <a:ext cx="1295400" cy="326390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6664" name="Rectangle 24"/>
          <p:cNvSpPr>
            <a:spLocks noChangeArrowheads="1"/>
          </p:cNvSpPr>
          <p:nvPr/>
        </p:nvSpPr>
        <p:spPr bwMode="auto">
          <a:xfrm>
            <a:off x="1000125" y="2597150"/>
            <a:ext cx="650875" cy="55562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i="1">
                <a:latin typeface="Arial" pitchFamily="-110" charset="0"/>
              </a:rPr>
              <a:t>new</a:t>
            </a:r>
          </a:p>
          <a:p>
            <a:pPr>
              <a:lnSpc>
                <a:spcPct val="85000"/>
              </a:lnSpc>
            </a:pPr>
            <a:r>
              <a:rPr lang="en-US" sz="1800" b="1" i="1">
                <a:latin typeface="Arial" pitchFamily="-110" charset="0"/>
              </a:rPr>
              <a:t>data</a:t>
            </a:r>
          </a:p>
        </p:txBody>
      </p:sp>
      <p:sp>
        <p:nvSpPr>
          <p:cNvPr id="1136665" name="Rectangle 25"/>
          <p:cNvSpPr>
            <a:spLocks noChangeArrowheads="1"/>
          </p:cNvSpPr>
          <p:nvPr/>
        </p:nvSpPr>
        <p:spPr bwMode="auto">
          <a:xfrm>
            <a:off x="2892425" y="2571750"/>
            <a:ext cx="650875" cy="55562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i="1">
                <a:latin typeface="Arial" pitchFamily="-110" charset="0"/>
              </a:rPr>
              <a:t>old</a:t>
            </a:r>
          </a:p>
          <a:p>
            <a:pPr>
              <a:lnSpc>
                <a:spcPct val="85000"/>
              </a:lnSpc>
            </a:pPr>
            <a:r>
              <a:rPr lang="en-US" sz="1800" b="1" i="1">
                <a:latin typeface="Arial" pitchFamily="-110" charset="0"/>
              </a:rPr>
              <a:t>data</a:t>
            </a:r>
          </a:p>
        </p:txBody>
      </p:sp>
      <p:sp>
        <p:nvSpPr>
          <p:cNvPr id="1136666" name="Rectangle 26"/>
          <p:cNvSpPr>
            <a:spLocks noChangeArrowheads="1"/>
          </p:cNvSpPr>
          <p:nvPr/>
        </p:nvSpPr>
        <p:spPr bwMode="auto">
          <a:xfrm>
            <a:off x="6308725" y="2635250"/>
            <a:ext cx="803275" cy="55562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i="1">
                <a:latin typeface="Arial" pitchFamily="-110" charset="0"/>
              </a:rPr>
              <a:t>old </a:t>
            </a:r>
          </a:p>
          <a:p>
            <a:pPr>
              <a:lnSpc>
                <a:spcPct val="85000"/>
              </a:lnSpc>
            </a:pPr>
            <a:r>
              <a:rPr lang="en-US" sz="1800" b="1" i="1">
                <a:latin typeface="Arial" pitchFamily="-110" charset="0"/>
              </a:rPr>
              <a:t>parity</a:t>
            </a:r>
          </a:p>
        </p:txBody>
      </p:sp>
      <p:sp>
        <p:nvSpPr>
          <p:cNvPr id="1136667" name="Rectangle 27"/>
          <p:cNvSpPr>
            <a:spLocks noChangeArrowheads="1"/>
          </p:cNvSpPr>
          <p:nvPr/>
        </p:nvSpPr>
        <p:spPr bwMode="auto">
          <a:xfrm>
            <a:off x="4657725" y="4044950"/>
            <a:ext cx="67627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XOR</a:t>
            </a:r>
          </a:p>
        </p:txBody>
      </p:sp>
      <p:sp>
        <p:nvSpPr>
          <p:cNvPr id="1136668" name="Rectangle 28"/>
          <p:cNvSpPr>
            <a:spLocks noChangeArrowheads="1"/>
          </p:cNvSpPr>
          <p:nvPr/>
        </p:nvSpPr>
        <p:spPr bwMode="auto">
          <a:xfrm>
            <a:off x="2663825" y="3295650"/>
            <a:ext cx="67627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XOR</a:t>
            </a:r>
          </a:p>
        </p:txBody>
      </p:sp>
      <p:sp>
        <p:nvSpPr>
          <p:cNvPr id="1136669" name="Rectangle 29"/>
          <p:cNvSpPr>
            <a:spLocks noChangeArrowheads="1"/>
          </p:cNvSpPr>
          <p:nvPr/>
        </p:nvSpPr>
        <p:spPr bwMode="auto">
          <a:xfrm>
            <a:off x="3502025" y="2711450"/>
            <a:ext cx="114617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(1. Read)</a:t>
            </a:r>
          </a:p>
        </p:txBody>
      </p:sp>
      <p:sp>
        <p:nvSpPr>
          <p:cNvPr id="1136670" name="Rectangle 30"/>
          <p:cNvSpPr>
            <a:spLocks noChangeArrowheads="1"/>
          </p:cNvSpPr>
          <p:nvPr/>
        </p:nvSpPr>
        <p:spPr bwMode="auto">
          <a:xfrm>
            <a:off x="7083425" y="2749550"/>
            <a:ext cx="114617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(2. Read)</a:t>
            </a:r>
          </a:p>
        </p:txBody>
      </p:sp>
      <p:sp>
        <p:nvSpPr>
          <p:cNvPr id="1136671" name="Rectangle 31"/>
          <p:cNvSpPr>
            <a:spLocks noChangeArrowheads="1"/>
          </p:cNvSpPr>
          <p:nvPr/>
        </p:nvSpPr>
        <p:spPr bwMode="auto">
          <a:xfrm>
            <a:off x="2816225" y="4959350"/>
            <a:ext cx="115887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(3. Write)</a:t>
            </a:r>
          </a:p>
        </p:txBody>
      </p:sp>
      <p:sp>
        <p:nvSpPr>
          <p:cNvPr id="1136672" name="Rectangle 32"/>
          <p:cNvSpPr>
            <a:spLocks noChangeArrowheads="1"/>
          </p:cNvSpPr>
          <p:nvPr/>
        </p:nvSpPr>
        <p:spPr bwMode="auto">
          <a:xfrm>
            <a:off x="6143625" y="4984750"/>
            <a:ext cx="115887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(4. Write)</a:t>
            </a:r>
          </a:p>
        </p:txBody>
      </p:sp>
      <p:sp>
        <p:nvSpPr>
          <p:cNvPr id="1136673" name="Rectangle 33"/>
          <p:cNvSpPr>
            <a:spLocks noChangeArrowheads="1"/>
          </p:cNvSpPr>
          <p:nvPr/>
        </p:nvSpPr>
        <p:spPr bwMode="auto">
          <a:xfrm>
            <a:off x="949325" y="914400"/>
            <a:ext cx="3470275"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i="1">
                <a:latin typeface="Arial" pitchFamily="-110" charset="0"/>
              </a:rPr>
              <a:t>RAID-5: Small Write Algorithm</a:t>
            </a:r>
          </a:p>
        </p:txBody>
      </p:sp>
      <p:sp>
        <p:nvSpPr>
          <p:cNvPr id="1136674" name="Rectangle 34"/>
          <p:cNvSpPr>
            <a:spLocks noChangeArrowheads="1"/>
          </p:cNvSpPr>
          <p:nvPr/>
        </p:nvSpPr>
        <p:spPr bwMode="auto">
          <a:xfrm>
            <a:off x="1304925" y="1295400"/>
            <a:ext cx="6140450" cy="322263"/>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1 Logical Write = 2 Physical Reads + 2  Physical Writes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2"/>
          <p:cNvSpPr>
            <a:spLocks noGrp="1" noChangeArrowheads="1"/>
          </p:cNvSpPr>
          <p:nvPr>
            <p:ph type="title"/>
          </p:nvPr>
        </p:nvSpPr>
        <p:spPr>
          <a:xfrm>
            <a:off x="0" y="0"/>
            <a:ext cx="9144000" cy="762000"/>
          </a:xfrm>
          <a:noFill/>
          <a:ln/>
        </p:spPr>
        <p:txBody>
          <a:bodyPr lIns="90488" tIns="44450" rIns="90488" bIns="44450"/>
          <a:lstStyle/>
          <a:p>
            <a:r>
              <a:rPr lang="en-US"/>
              <a:t>Subsystem Organization</a:t>
            </a:r>
          </a:p>
        </p:txBody>
      </p:sp>
      <p:sp useBgFill="1">
        <p:nvSpPr>
          <p:cNvPr id="1137667" name="Rectangle 3"/>
          <p:cNvSpPr>
            <a:spLocks noChangeArrowheads="1"/>
          </p:cNvSpPr>
          <p:nvPr/>
        </p:nvSpPr>
        <p:spPr bwMode="auto">
          <a:xfrm>
            <a:off x="317500" y="1079500"/>
            <a:ext cx="977900" cy="901700"/>
          </a:xfrm>
          <a:prstGeom prst="rect">
            <a:avLst/>
          </a:prstGeom>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host</a:t>
            </a:r>
          </a:p>
        </p:txBody>
      </p:sp>
      <p:sp useBgFill="1">
        <p:nvSpPr>
          <p:cNvPr id="1137668" name="Rectangle 4"/>
          <p:cNvSpPr>
            <a:spLocks noChangeArrowheads="1"/>
          </p:cNvSpPr>
          <p:nvPr/>
        </p:nvSpPr>
        <p:spPr bwMode="auto">
          <a:xfrm>
            <a:off x="3098800" y="1066800"/>
            <a:ext cx="1117600" cy="914400"/>
          </a:xfrm>
          <a:prstGeom prst="rect">
            <a:avLst/>
          </a:prstGeom>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array</a:t>
            </a:r>
          </a:p>
          <a:p>
            <a:pPr algn="ctr"/>
            <a:r>
              <a:rPr lang="en-US" sz="1800" b="1">
                <a:latin typeface="Arial" pitchFamily="-110" charset="0"/>
              </a:rPr>
              <a:t>controller</a:t>
            </a:r>
          </a:p>
        </p:txBody>
      </p:sp>
      <p:sp useBgFill="1">
        <p:nvSpPr>
          <p:cNvPr id="1137669" name="Rectangle 5"/>
          <p:cNvSpPr>
            <a:spLocks noChangeArrowheads="1"/>
          </p:cNvSpPr>
          <p:nvPr/>
        </p:nvSpPr>
        <p:spPr bwMode="auto">
          <a:xfrm>
            <a:off x="5929313" y="1085850"/>
            <a:ext cx="1565275" cy="823913"/>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6000"/>
              </a:lnSpc>
            </a:pPr>
            <a:r>
              <a:rPr lang="en-US" sz="1800" b="1">
                <a:latin typeface="Arial" pitchFamily="-110" charset="0"/>
              </a:rPr>
              <a:t>single board</a:t>
            </a:r>
          </a:p>
          <a:p>
            <a:pPr algn="ctr">
              <a:lnSpc>
                <a:spcPct val="86000"/>
              </a:lnSpc>
            </a:pPr>
            <a:r>
              <a:rPr lang="en-US" sz="1800" b="1">
                <a:latin typeface="Arial" pitchFamily="-110" charset="0"/>
              </a:rPr>
              <a:t>disk </a:t>
            </a:r>
          </a:p>
          <a:p>
            <a:pPr algn="ctr">
              <a:lnSpc>
                <a:spcPct val="86000"/>
              </a:lnSpc>
            </a:pPr>
            <a:r>
              <a:rPr lang="en-US" sz="1800" b="1">
                <a:latin typeface="Arial" pitchFamily="-110" charset="0"/>
              </a:rPr>
              <a:t>controller</a:t>
            </a:r>
          </a:p>
        </p:txBody>
      </p:sp>
      <p:sp useBgFill="1">
        <p:nvSpPr>
          <p:cNvPr id="1137670" name="Oval 6"/>
          <p:cNvSpPr>
            <a:spLocks noChangeArrowheads="1"/>
          </p:cNvSpPr>
          <p:nvPr/>
        </p:nvSpPr>
        <p:spPr bwMode="auto">
          <a:xfrm>
            <a:off x="7899400" y="13081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37671" name="Oval 7"/>
          <p:cNvSpPr>
            <a:spLocks noChangeArrowheads="1"/>
          </p:cNvSpPr>
          <p:nvPr/>
        </p:nvSpPr>
        <p:spPr bwMode="auto">
          <a:xfrm>
            <a:off x="7899400" y="19050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7672" name="Line 8"/>
          <p:cNvSpPr>
            <a:spLocks noChangeShapeType="1"/>
          </p:cNvSpPr>
          <p:nvPr/>
        </p:nvSpPr>
        <p:spPr bwMode="auto">
          <a:xfrm>
            <a:off x="7886700" y="14732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73" name="Line 9"/>
          <p:cNvSpPr>
            <a:spLocks noChangeShapeType="1"/>
          </p:cNvSpPr>
          <p:nvPr/>
        </p:nvSpPr>
        <p:spPr bwMode="auto">
          <a:xfrm>
            <a:off x="8763000" y="14478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74" name="Line 10"/>
          <p:cNvSpPr>
            <a:spLocks noChangeShapeType="1"/>
          </p:cNvSpPr>
          <p:nvPr/>
        </p:nvSpPr>
        <p:spPr bwMode="auto">
          <a:xfrm>
            <a:off x="7493000" y="1193800"/>
            <a:ext cx="774700" cy="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75" name="Line 11"/>
          <p:cNvSpPr>
            <a:spLocks noChangeShapeType="1"/>
          </p:cNvSpPr>
          <p:nvPr/>
        </p:nvSpPr>
        <p:spPr bwMode="auto">
          <a:xfrm>
            <a:off x="8267700" y="1193800"/>
            <a:ext cx="0" cy="254000"/>
          </a:xfrm>
          <a:prstGeom prst="line">
            <a:avLst/>
          </a:prstGeom>
          <a:noFill/>
          <a:ln w="25400">
            <a:solidFill>
              <a:schemeClr val="tx1"/>
            </a:solidFill>
            <a:round/>
            <a:headEnd/>
            <a:tailEnd/>
          </a:ln>
          <a:effectLst/>
        </p:spPr>
        <p:txBody>
          <a:bodyPr>
            <a:prstTxWarp prst="textNoShape">
              <a:avLst/>
            </a:prstTxWarp>
          </a:bodyPr>
          <a:lstStyle/>
          <a:p>
            <a:endParaRPr lang="en-US"/>
          </a:p>
        </p:txBody>
      </p:sp>
      <p:sp useBgFill="1">
        <p:nvSpPr>
          <p:cNvPr id="1137676" name="Rectangle 12"/>
          <p:cNvSpPr>
            <a:spLocks noChangeArrowheads="1"/>
          </p:cNvSpPr>
          <p:nvPr/>
        </p:nvSpPr>
        <p:spPr bwMode="auto">
          <a:xfrm>
            <a:off x="5903913" y="2266950"/>
            <a:ext cx="1565275" cy="823913"/>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6000"/>
              </a:lnSpc>
            </a:pPr>
            <a:r>
              <a:rPr lang="en-US" sz="1800" b="1">
                <a:latin typeface="Arial" pitchFamily="-110" charset="0"/>
              </a:rPr>
              <a:t>single board</a:t>
            </a:r>
          </a:p>
          <a:p>
            <a:pPr algn="ctr">
              <a:lnSpc>
                <a:spcPct val="86000"/>
              </a:lnSpc>
            </a:pPr>
            <a:r>
              <a:rPr lang="en-US" sz="1800" b="1">
                <a:latin typeface="Arial" pitchFamily="-110" charset="0"/>
              </a:rPr>
              <a:t>disk </a:t>
            </a:r>
          </a:p>
          <a:p>
            <a:pPr algn="ctr">
              <a:lnSpc>
                <a:spcPct val="86000"/>
              </a:lnSpc>
            </a:pPr>
            <a:r>
              <a:rPr lang="en-US" sz="1800" b="1">
                <a:latin typeface="Arial" pitchFamily="-110" charset="0"/>
              </a:rPr>
              <a:t>controller</a:t>
            </a:r>
          </a:p>
        </p:txBody>
      </p:sp>
      <p:sp useBgFill="1">
        <p:nvSpPr>
          <p:cNvPr id="1137677" name="Oval 13"/>
          <p:cNvSpPr>
            <a:spLocks noChangeArrowheads="1"/>
          </p:cNvSpPr>
          <p:nvPr/>
        </p:nvSpPr>
        <p:spPr bwMode="auto">
          <a:xfrm>
            <a:off x="7874000" y="24892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37678" name="Oval 14"/>
          <p:cNvSpPr>
            <a:spLocks noChangeArrowheads="1"/>
          </p:cNvSpPr>
          <p:nvPr/>
        </p:nvSpPr>
        <p:spPr bwMode="auto">
          <a:xfrm>
            <a:off x="7874000" y="30861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7679" name="Line 15"/>
          <p:cNvSpPr>
            <a:spLocks noChangeShapeType="1"/>
          </p:cNvSpPr>
          <p:nvPr/>
        </p:nvSpPr>
        <p:spPr bwMode="auto">
          <a:xfrm>
            <a:off x="7861300" y="26543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80" name="Line 16"/>
          <p:cNvSpPr>
            <a:spLocks noChangeShapeType="1"/>
          </p:cNvSpPr>
          <p:nvPr/>
        </p:nvSpPr>
        <p:spPr bwMode="auto">
          <a:xfrm>
            <a:off x="8737600" y="26289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81" name="Line 17"/>
          <p:cNvSpPr>
            <a:spLocks noChangeShapeType="1"/>
          </p:cNvSpPr>
          <p:nvPr/>
        </p:nvSpPr>
        <p:spPr bwMode="auto">
          <a:xfrm>
            <a:off x="7467600" y="2374900"/>
            <a:ext cx="774700" cy="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82" name="Line 18"/>
          <p:cNvSpPr>
            <a:spLocks noChangeShapeType="1"/>
          </p:cNvSpPr>
          <p:nvPr/>
        </p:nvSpPr>
        <p:spPr bwMode="auto">
          <a:xfrm>
            <a:off x="8242300" y="2374900"/>
            <a:ext cx="0" cy="254000"/>
          </a:xfrm>
          <a:prstGeom prst="line">
            <a:avLst/>
          </a:prstGeom>
          <a:noFill/>
          <a:ln w="25400">
            <a:solidFill>
              <a:schemeClr val="tx1"/>
            </a:solidFill>
            <a:round/>
            <a:headEnd/>
            <a:tailEnd/>
          </a:ln>
          <a:effectLst/>
        </p:spPr>
        <p:txBody>
          <a:bodyPr>
            <a:prstTxWarp prst="textNoShape">
              <a:avLst/>
            </a:prstTxWarp>
          </a:bodyPr>
          <a:lstStyle/>
          <a:p>
            <a:endParaRPr lang="en-US"/>
          </a:p>
        </p:txBody>
      </p:sp>
      <p:sp useBgFill="1">
        <p:nvSpPr>
          <p:cNvPr id="1137683" name="Rectangle 19"/>
          <p:cNvSpPr>
            <a:spLocks noChangeArrowheads="1"/>
          </p:cNvSpPr>
          <p:nvPr/>
        </p:nvSpPr>
        <p:spPr bwMode="auto">
          <a:xfrm>
            <a:off x="5929313" y="3397250"/>
            <a:ext cx="1565275" cy="823913"/>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6000"/>
              </a:lnSpc>
            </a:pPr>
            <a:r>
              <a:rPr lang="en-US" sz="1800" b="1">
                <a:latin typeface="Arial" pitchFamily="-110" charset="0"/>
              </a:rPr>
              <a:t>single board</a:t>
            </a:r>
          </a:p>
          <a:p>
            <a:pPr algn="ctr">
              <a:lnSpc>
                <a:spcPct val="86000"/>
              </a:lnSpc>
            </a:pPr>
            <a:r>
              <a:rPr lang="en-US" sz="1800" b="1">
                <a:latin typeface="Arial" pitchFamily="-110" charset="0"/>
              </a:rPr>
              <a:t>disk </a:t>
            </a:r>
          </a:p>
          <a:p>
            <a:pPr algn="ctr">
              <a:lnSpc>
                <a:spcPct val="86000"/>
              </a:lnSpc>
            </a:pPr>
            <a:r>
              <a:rPr lang="en-US" sz="1800" b="1">
                <a:latin typeface="Arial" pitchFamily="-110" charset="0"/>
              </a:rPr>
              <a:t>controller</a:t>
            </a:r>
          </a:p>
        </p:txBody>
      </p:sp>
      <p:sp useBgFill="1">
        <p:nvSpPr>
          <p:cNvPr id="1137684" name="Oval 20"/>
          <p:cNvSpPr>
            <a:spLocks noChangeArrowheads="1"/>
          </p:cNvSpPr>
          <p:nvPr/>
        </p:nvSpPr>
        <p:spPr bwMode="auto">
          <a:xfrm>
            <a:off x="7899400" y="36195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37685" name="Oval 21"/>
          <p:cNvSpPr>
            <a:spLocks noChangeArrowheads="1"/>
          </p:cNvSpPr>
          <p:nvPr/>
        </p:nvSpPr>
        <p:spPr bwMode="auto">
          <a:xfrm>
            <a:off x="7899400" y="42164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7686" name="Line 22"/>
          <p:cNvSpPr>
            <a:spLocks noChangeShapeType="1"/>
          </p:cNvSpPr>
          <p:nvPr/>
        </p:nvSpPr>
        <p:spPr bwMode="auto">
          <a:xfrm>
            <a:off x="7886700" y="37846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87" name="Line 23"/>
          <p:cNvSpPr>
            <a:spLocks noChangeShapeType="1"/>
          </p:cNvSpPr>
          <p:nvPr/>
        </p:nvSpPr>
        <p:spPr bwMode="auto">
          <a:xfrm>
            <a:off x="8763000" y="37592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88" name="Line 24"/>
          <p:cNvSpPr>
            <a:spLocks noChangeShapeType="1"/>
          </p:cNvSpPr>
          <p:nvPr/>
        </p:nvSpPr>
        <p:spPr bwMode="auto">
          <a:xfrm>
            <a:off x="7493000" y="3505200"/>
            <a:ext cx="774700" cy="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89" name="Line 25"/>
          <p:cNvSpPr>
            <a:spLocks noChangeShapeType="1"/>
          </p:cNvSpPr>
          <p:nvPr/>
        </p:nvSpPr>
        <p:spPr bwMode="auto">
          <a:xfrm>
            <a:off x="8267700" y="3505200"/>
            <a:ext cx="0" cy="254000"/>
          </a:xfrm>
          <a:prstGeom prst="line">
            <a:avLst/>
          </a:prstGeom>
          <a:noFill/>
          <a:ln w="25400">
            <a:solidFill>
              <a:schemeClr val="tx1"/>
            </a:solidFill>
            <a:round/>
            <a:headEnd/>
            <a:tailEnd/>
          </a:ln>
          <a:effectLst/>
        </p:spPr>
        <p:txBody>
          <a:bodyPr>
            <a:prstTxWarp prst="textNoShape">
              <a:avLst/>
            </a:prstTxWarp>
          </a:bodyPr>
          <a:lstStyle/>
          <a:p>
            <a:endParaRPr lang="en-US"/>
          </a:p>
        </p:txBody>
      </p:sp>
      <p:sp useBgFill="1">
        <p:nvSpPr>
          <p:cNvPr id="1137690" name="Rectangle 26"/>
          <p:cNvSpPr>
            <a:spLocks noChangeArrowheads="1"/>
          </p:cNvSpPr>
          <p:nvPr/>
        </p:nvSpPr>
        <p:spPr bwMode="auto">
          <a:xfrm>
            <a:off x="5929313" y="4552950"/>
            <a:ext cx="1565275" cy="823913"/>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6000"/>
              </a:lnSpc>
            </a:pPr>
            <a:r>
              <a:rPr lang="en-US" sz="1800" b="1">
                <a:latin typeface="Arial" pitchFamily="-110" charset="0"/>
              </a:rPr>
              <a:t>single board</a:t>
            </a:r>
          </a:p>
          <a:p>
            <a:pPr algn="ctr">
              <a:lnSpc>
                <a:spcPct val="86000"/>
              </a:lnSpc>
            </a:pPr>
            <a:r>
              <a:rPr lang="en-US" sz="1800" b="1">
                <a:latin typeface="Arial" pitchFamily="-110" charset="0"/>
              </a:rPr>
              <a:t>disk </a:t>
            </a:r>
          </a:p>
          <a:p>
            <a:pPr algn="ctr">
              <a:lnSpc>
                <a:spcPct val="86000"/>
              </a:lnSpc>
            </a:pPr>
            <a:r>
              <a:rPr lang="en-US" sz="1800" b="1">
                <a:latin typeface="Arial" pitchFamily="-110" charset="0"/>
              </a:rPr>
              <a:t>controller</a:t>
            </a:r>
          </a:p>
        </p:txBody>
      </p:sp>
      <p:sp useBgFill="1">
        <p:nvSpPr>
          <p:cNvPr id="1137691" name="Oval 27"/>
          <p:cNvSpPr>
            <a:spLocks noChangeArrowheads="1"/>
          </p:cNvSpPr>
          <p:nvPr/>
        </p:nvSpPr>
        <p:spPr bwMode="auto">
          <a:xfrm>
            <a:off x="7899400" y="47752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37692" name="Oval 28"/>
          <p:cNvSpPr>
            <a:spLocks noChangeArrowheads="1"/>
          </p:cNvSpPr>
          <p:nvPr/>
        </p:nvSpPr>
        <p:spPr bwMode="auto">
          <a:xfrm>
            <a:off x="7899400" y="5372100"/>
            <a:ext cx="850900" cy="27940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37693" name="Line 29"/>
          <p:cNvSpPr>
            <a:spLocks noChangeShapeType="1"/>
          </p:cNvSpPr>
          <p:nvPr/>
        </p:nvSpPr>
        <p:spPr bwMode="auto">
          <a:xfrm>
            <a:off x="7886700" y="49403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94" name="Line 30"/>
          <p:cNvSpPr>
            <a:spLocks noChangeShapeType="1"/>
          </p:cNvSpPr>
          <p:nvPr/>
        </p:nvSpPr>
        <p:spPr bwMode="auto">
          <a:xfrm>
            <a:off x="8763000" y="4914900"/>
            <a:ext cx="0" cy="5842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95" name="Line 31"/>
          <p:cNvSpPr>
            <a:spLocks noChangeShapeType="1"/>
          </p:cNvSpPr>
          <p:nvPr/>
        </p:nvSpPr>
        <p:spPr bwMode="auto">
          <a:xfrm>
            <a:off x="7493000" y="4660900"/>
            <a:ext cx="774700" cy="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96" name="Line 32"/>
          <p:cNvSpPr>
            <a:spLocks noChangeShapeType="1"/>
          </p:cNvSpPr>
          <p:nvPr/>
        </p:nvSpPr>
        <p:spPr bwMode="auto">
          <a:xfrm>
            <a:off x="8267700" y="4660900"/>
            <a:ext cx="0" cy="2540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97" name="Line 33"/>
          <p:cNvSpPr>
            <a:spLocks noChangeShapeType="1"/>
          </p:cNvSpPr>
          <p:nvPr/>
        </p:nvSpPr>
        <p:spPr bwMode="auto">
          <a:xfrm>
            <a:off x="4241800" y="1193800"/>
            <a:ext cx="1689100" cy="0"/>
          </a:xfrm>
          <a:prstGeom prst="line">
            <a:avLst/>
          </a:prstGeom>
          <a:noFill/>
          <a:ln w="254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1137698" name="Line 34"/>
          <p:cNvSpPr>
            <a:spLocks noChangeShapeType="1"/>
          </p:cNvSpPr>
          <p:nvPr/>
        </p:nvSpPr>
        <p:spPr bwMode="auto">
          <a:xfrm>
            <a:off x="5397500" y="1422400"/>
            <a:ext cx="0" cy="12446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699" name="Line 35"/>
          <p:cNvSpPr>
            <a:spLocks noChangeShapeType="1"/>
          </p:cNvSpPr>
          <p:nvPr/>
        </p:nvSpPr>
        <p:spPr bwMode="auto">
          <a:xfrm>
            <a:off x="5397500" y="2667000"/>
            <a:ext cx="5080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7700" name="Line 36"/>
          <p:cNvSpPr>
            <a:spLocks noChangeShapeType="1"/>
          </p:cNvSpPr>
          <p:nvPr/>
        </p:nvSpPr>
        <p:spPr bwMode="auto">
          <a:xfrm flipH="1">
            <a:off x="4241800" y="1422400"/>
            <a:ext cx="11557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7701" name="Line 37"/>
          <p:cNvSpPr>
            <a:spLocks noChangeShapeType="1"/>
          </p:cNvSpPr>
          <p:nvPr/>
        </p:nvSpPr>
        <p:spPr bwMode="auto">
          <a:xfrm>
            <a:off x="5080000" y="1689100"/>
            <a:ext cx="0" cy="20701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702" name="Line 38"/>
          <p:cNvSpPr>
            <a:spLocks noChangeShapeType="1"/>
          </p:cNvSpPr>
          <p:nvPr/>
        </p:nvSpPr>
        <p:spPr bwMode="auto">
          <a:xfrm>
            <a:off x="5080000" y="3759200"/>
            <a:ext cx="8509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7703" name="Line 39"/>
          <p:cNvSpPr>
            <a:spLocks noChangeShapeType="1"/>
          </p:cNvSpPr>
          <p:nvPr/>
        </p:nvSpPr>
        <p:spPr bwMode="auto">
          <a:xfrm flipH="1">
            <a:off x="4241800" y="1663700"/>
            <a:ext cx="8382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7704" name="Line 40"/>
          <p:cNvSpPr>
            <a:spLocks noChangeShapeType="1"/>
          </p:cNvSpPr>
          <p:nvPr/>
        </p:nvSpPr>
        <p:spPr bwMode="auto">
          <a:xfrm>
            <a:off x="4775200" y="1879600"/>
            <a:ext cx="0" cy="306070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705" name="Line 41"/>
          <p:cNvSpPr>
            <a:spLocks noChangeShapeType="1"/>
          </p:cNvSpPr>
          <p:nvPr/>
        </p:nvSpPr>
        <p:spPr bwMode="auto">
          <a:xfrm>
            <a:off x="4775200" y="4940300"/>
            <a:ext cx="11557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p:nvSpPr>
          <p:cNvPr id="1137706" name="Line 42"/>
          <p:cNvSpPr>
            <a:spLocks noChangeShapeType="1"/>
          </p:cNvSpPr>
          <p:nvPr/>
        </p:nvSpPr>
        <p:spPr bwMode="auto">
          <a:xfrm flipH="1">
            <a:off x="4241800" y="1879600"/>
            <a:ext cx="533400" cy="0"/>
          </a:xfrm>
          <a:prstGeom prst="line">
            <a:avLst/>
          </a:prstGeom>
          <a:noFill/>
          <a:ln w="25400">
            <a:solidFill>
              <a:schemeClr val="tx1"/>
            </a:solidFill>
            <a:round/>
            <a:headEnd/>
            <a:tailEnd type="triangle" w="med" len="med"/>
          </a:ln>
          <a:effectLst/>
        </p:spPr>
        <p:txBody>
          <a:bodyPr>
            <a:prstTxWarp prst="textNoShape">
              <a:avLst/>
            </a:prstTxWarp>
          </a:bodyPr>
          <a:lstStyle/>
          <a:p>
            <a:endParaRPr lang="en-US"/>
          </a:p>
        </p:txBody>
      </p:sp>
      <p:sp useBgFill="1">
        <p:nvSpPr>
          <p:cNvPr id="1137707" name="Rectangle 43"/>
          <p:cNvSpPr>
            <a:spLocks noChangeArrowheads="1"/>
          </p:cNvSpPr>
          <p:nvPr/>
        </p:nvSpPr>
        <p:spPr bwMode="auto">
          <a:xfrm>
            <a:off x="1866900" y="1092200"/>
            <a:ext cx="977900" cy="901700"/>
          </a:xfrm>
          <a:prstGeom prst="rect">
            <a:avLst/>
          </a:prstGeom>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host</a:t>
            </a:r>
          </a:p>
          <a:p>
            <a:pPr algn="ctr"/>
            <a:r>
              <a:rPr lang="en-US" sz="1800" b="1">
                <a:latin typeface="Arial" pitchFamily="-110" charset="0"/>
              </a:rPr>
              <a:t>adapter</a:t>
            </a:r>
          </a:p>
        </p:txBody>
      </p:sp>
      <p:sp>
        <p:nvSpPr>
          <p:cNvPr id="1137708" name="Line 44"/>
          <p:cNvSpPr>
            <a:spLocks noChangeShapeType="1"/>
          </p:cNvSpPr>
          <p:nvPr/>
        </p:nvSpPr>
        <p:spPr bwMode="auto">
          <a:xfrm>
            <a:off x="2857500" y="1536700"/>
            <a:ext cx="241300" cy="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7709" name="Line 45"/>
          <p:cNvSpPr>
            <a:spLocks noChangeShapeType="1"/>
          </p:cNvSpPr>
          <p:nvPr/>
        </p:nvSpPr>
        <p:spPr bwMode="auto">
          <a:xfrm>
            <a:off x="1308100" y="1498600"/>
            <a:ext cx="533400" cy="0"/>
          </a:xfrm>
          <a:prstGeom prst="line">
            <a:avLst/>
          </a:prstGeom>
          <a:noFill/>
          <a:ln w="25400">
            <a:solidFill>
              <a:schemeClr val="tx1"/>
            </a:solidFill>
            <a:round/>
            <a:headEnd type="triangle" w="med" len="med"/>
            <a:tailEnd type="triangle" w="med" len="med"/>
          </a:ln>
          <a:effectLst/>
        </p:spPr>
        <p:txBody>
          <a:bodyPr>
            <a:prstTxWarp prst="textNoShape">
              <a:avLst/>
            </a:prstTxWarp>
          </a:bodyPr>
          <a:lstStyle/>
          <a:p>
            <a:endParaRPr lang="en-US"/>
          </a:p>
        </p:txBody>
      </p:sp>
      <p:sp>
        <p:nvSpPr>
          <p:cNvPr id="1137710" name="Rectangle 46"/>
          <p:cNvSpPr>
            <a:spLocks noChangeArrowheads="1"/>
          </p:cNvSpPr>
          <p:nvPr/>
        </p:nvSpPr>
        <p:spPr bwMode="auto">
          <a:xfrm>
            <a:off x="252413" y="2241550"/>
            <a:ext cx="2189162" cy="55562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manages interface</a:t>
            </a:r>
          </a:p>
          <a:p>
            <a:pPr>
              <a:lnSpc>
                <a:spcPct val="85000"/>
              </a:lnSpc>
            </a:pPr>
            <a:r>
              <a:rPr lang="en-US" sz="1800" b="1">
                <a:latin typeface="Arial" pitchFamily="-110" charset="0"/>
              </a:rPr>
              <a:t>to host, DMA</a:t>
            </a:r>
          </a:p>
        </p:txBody>
      </p:sp>
      <p:sp>
        <p:nvSpPr>
          <p:cNvPr id="1137711" name="Rectangle 47"/>
          <p:cNvSpPr>
            <a:spLocks noChangeArrowheads="1"/>
          </p:cNvSpPr>
          <p:nvPr/>
        </p:nvSpPr>
        <p:spPr bwMode="auto">
          <a:xfrm>
            <a:off x="227013" y="3041650"/>
            <a:ext cx="2136775" cy="55562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control, buffering,</a:t>
            </a:r>
          </a:p>
          <a:p>
            <a:pPr>
              <a:lnSpc>
                <a:spcPct val="85000"/>
              </a:lnSpc>
            </a:pPr>
            <a:r>
              <a:rPr lang="en-US" sz="1800" b="1">
                <a:latin typeface="Arial" pitchFamily="-110" charset="0"/>
              </a:rPr>
              <a:t>parity logic</a:t>
            </a:r>
          </a:p>
        </p:txBody>
      </p:sp>
      <p:sp>
        <p:nvSpPr>
          <p:cNvPr id="1137712" name="Rectangle 48"/>
          <p:cNvSpPr>
            <a:spLocks noChangeArrowheads="1"/>
          </p:cNvSpPr>
          <p:nvPr/>
        </p:nvSpPr>
        <p:spPr bwMode="auto">
          <a:xfrm>
            <a:off x="252413" y="3829050"/>
            <a:ext cx="1871662" cy="55562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physical device</a:t>
            </a:r>
          </a:p>
          <a:p>
            <a:pPr>
              <a:lnSpc>
                <a:spcPct val="85000"/>
              </a:lnSpc>
            </a:pPr>
            <a:r>
              <a:rPr lang="en-US" sz="1800" b="1">
                <a:latin typeface="Arial" pitchFamily="-110" charset="0"/>
              </a:rPr>
              <a:t>control</a:t>
            </a:r>
          </a:p>
        </p:txBody>
      </p:sp>
      <p:sp>
        <p:nvSpPr>
          <p:cNvPr id="1137713" name="Line 49"/>
          <p:cNvSpPr>
            <a:spLocks noChangeShapeType="1"/>
          </p:cNvSpPr>
          <p:nvPr/>
        </p:nvSpPr>
        <p:spPr bwMode="auto">
          <a:xfrm>
            <a:off x="2019300" y="2590800"/>
            <a:ext cx="381000" cy="0"/>
          </a:xfrm>
          <a:prstGeom prst="line">
            <a:avLst/>
          </a:prstGeom>
          <a:noFill/>
          <a:ln w="25400">
            <a:pattFill prst="dkUpDiag">
              <a:fgClr>
                <a:schemeClr val="tx1"/>
              </a:fgClr>
              <a:bgClr>
                <a:schemeClr val="bg1"/>
              </a:bgClr>
            </a:pattFill>
            <a:round/>
            <a:headEnd/>
            <a:tailEnd/>
          </a:ln>
          <a:effectLst/>
        </p:spPr>
        <p:txBody>
          <a:bodyPr>
            <a:prstTxWarp prst="textNoShape">
              <a:avLst/>
            </a:prstTxWarp>
          </a:bodyPr>
          <a:lstStyle/>
          <a:p>
            <a:endParaRPr lang="en-US"/>
          </a:p>
        </p:txBody>
      </p:sp>
      <p:sp>
        <p:nvSpPr>
          <p:cNvPr id="1137714" name="Line 50"/>
          <p:cNvSpPr>
            <a:spLocks noChangeShapeType="1"/>
          </p:cNvSpPr>
          <p:nvPr/>
        </p:nvSpPr>
        <p:spPr bwMode="auto">
          <a:xfrm flipV="1">
            <a:off x="2400300" y="1993900"/>
            <a:ext cx="0" cy="596900"/>
          </a:xfrm>
          <a:prstGeom prst="line">
            <a:avLst/>
          </a:prstGeom>
          <a:noFill/>
          <a:ln w="25400">
            <a:pattFill prst="dkUpDiag">
              <a:fgClr>
                <a:schemeClr val="tx1"/>
              </a:fgClr>
              <a:bgClr>
                <a:schemeClr val="bg1"/>
              </a:bgClr>
            </a:pattFill>
            <a:round/>
            <a:headEnd/>
            <a:tailEnd type="triangle" w="med" len="med"/>
          </a:ln>
          <a:effectLst/>
        </p:spPr>
        <p:txBody>
          <a:bodyPr>
            <a:prstTxWarp prst="textNoShape">
              <a:avLst/>
            </a:prstTxWarp>
          </a:bodyPr>
          <a:lstStyle/>
          <a:p>
            <a:endParaRPr lang="en-US"/>
          </a:p>
        </p:txBody>
      </p:sp>
      <p:sp>
        <p:nvSpPr>
          <p:cNvPr id="1137715" name="Line 51"/>
          <p:cNvSpPr>
            <a:spLocks noChangeShapeType="1"/>
          </p:cNvSpPr>
          <p:nvPr/>
        </p:nvSpPr>
        <p:spPr bwMode="auto">
          <a:xfrm>
            <a:off x="1981200" y="3327400"/>
            <a:ext cx="1676400" cy="0"/>
          </a:xfrm>
          <a:prstGeom prst="line">
            <a:avLst/>
          </a:prstGeom>
          <a:noFill/>
          <a:ln w="25400">
            <a:pattFill prst="dkUpDiag">
              <a:fgClr>
                <a:schemeClr val="tx1"/>
              </a:fgClr>
              <a:bgClr>
                <a:schemeClr val="bg1"/>
              </a:bgClr>
            </a:pattFill>
            <a:round/>
            <a:headEnd/>
            <a:tailEnd/>
          </a:ln>
          <a:effectLst/>
        </p:spPr>
        <p:txBody>
          <a:bodyPr>
            <a:prstTxWarp prst="textNoShape">
              <a:avLst/>
            </a:prstTxWarp>
          </a:bodyPr>
          <a:lstStyle/>
          <a:p>
            <a:endParaRPr lang="en-US"/>
          </a:p>
        </p:txBody>
      </p:sp>
      <p:sp>
        <p:nvSpPr>
          <p:cNvPr id="1137716" name="Line 52"/>
          <p:cNvSpPr>
            <a:spLocks noChangeShapeType="1"/>
          </p:cNvSpPr>
          <p:nvPr/>
        </p:nvSpPr>
        <p:spPr bwMode="auto">
          <a:xfrm flipV="1">
            <a:off x="3657600" y="1993900"/>
            <a:ext cx="0" cy="1333500"/>
          </a:xfrm>
          <a:prstGeom prst="line">
            <a:avLst/>
          </a:prstGeom>
          <a:noFill/>
          <a:ln w="25400">
            <a:pattFill prst="dkUpDiag">
              <a:fgClr>
                <a:schemeClr val="tx1"/>
              </a:fgClr>
              <a:bgClr>
                <a:schemeClr val="bg1"/>
              </a:bgClr>
            </a:pattFill>
            <a:round/>
            <a:headEnd/>
            <a:tailEnd type="triangle" w="med" len="med"/>
          </a:ln>
          <a:effectLst/>
        </p:spPr>
        <p:txBody>
          <a:bodyPr>
            <a:prstTxWarp prst="textNoShape">
              <a:avLst/>
            </a:prstTxWarp>
          </a:bodyPr>
          <a:lstStyle/>
          <a:p>
            <a:endParaRPr lang="en-US"/>
          </a:p>
        </p:txBody>
      </p:sp>
      <p:sp>
        <p:nvSpPr>
          <p:cNvPr id="1137717" name="Line 53"/>
          <p:cNvSpPr>
            <a:spLocks noChangeShapeType="1"/>
          </p:cNvSpPr>
          <p:nvPr/>
        </p:nvSpPr>
        <p:spPr bwMode="auto">
          <a:xfrm>
            <a:off x="1917700" y="4140200"/>
            <a:ext cx="1625600" cy="0"/>
          </a:xfrm>
          <a:prstGeom prst="line">
            <a:avLst/>
          </a:prstGeom>
          <a:noFill/>
          <a:ln w="25400">
            <a:pattFill prst="dkUpDiag">
              <a:fgClr>
                <a:schemeClr val="tx1"/>
              </a:fgClr>
              <a:bgClr>
                <a:schemeClr val="bg1"/>
              </a:bgClr>
            </a:pattFill>
            <a:round/>
            <a:headEnd/>
            <a:tailEnd/>
          </a:ln>
          <a:effectLst/>
        </p:spPr>
        <p:txBody>
          <a:bodyPr>
            <a:prstTxWarp prst="textNoShape">
              <a:avLst/>
            </a:prstTxWarp>
          </a:bodyPr>
          <a:lstStyle/>
          <a:p>
            <a:endParaRPr lang="en-US"/>
          </a:p>
        </p:txBody>
      </p:sp>
      <p:sp>
        <p:nvSpPr>
          <p:cNvPr id="1137718" name="Line 54"/>
          <p:cNvSpPr>
            <a:spLocks noChangeShapeType="1"/>
          </p:cNvSpPr>
          <p:nvPr/>
        </p:nvSpPr>
        <p:spPr bwMode="auto">
          <a:xfrm flipV="1">
            <a:off x="3543300" y="1905000"/>
            <a:ext cx="2387600" cy="2235200"/>
          </a:xfrm>
          <a:prstGeom prst="line">
            <a:avLst/>
          </a:prstGeom>
          <a:noFill/>
          <a:ln w="25400">
            <a:pattFill prst="narVert">
              <a:fgClr>
                <a:schemeClr val="tx1"/>
              </a:fgClr>
              <a:bgClr>
                <a:schemeClr val="bg1"/>
              </a:bgClr>
            </a:pattFill>
            <a:round/>
            <a:headEnd/>
            <a:tailEnd type="triangle" w="med" len="med"/>
          </a:ln>
          <a:effectLst/>
        </p:spPr>
        <p:txBody>
          <a:bodyPr>
            <a:prstTxWarp prst="textNoShape">
              <a:avLst/>
            </a:prstTxWarp>
          </a:bodyPr>
          <a:lstStyle/>
          <a:p>
            <a:endParaRPr lang="en-US"/>
          </a:p>
        </p:txBody>
      </p:sp>
      <p:sp>
        <p:nvSpPr>
          <p:cNvPr id="1137719" name="Rectangle 55"/>
          <p:cNvSpPr>
            <a:spLocks noChangeArrowheads="1"/>
          </p:cNvSpPr>
          <p:nvPr/>
        </p:nvSpPr>
        <p:spPr bwMode="auto">
          <a:xfrm>
            <a:off x="5091113" y="5505450"/>
            <a:ext cx="2709862" cy="555625"/>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i="1">
                <a:latin typeface="Arial" pitchFamily="-110" charset="0"/>
              </a:rPr>
              <a:t>often piggy-backed</a:t>
            </a:r>
          </a:p>
          <a:p>
            <a:pPr>
              <a:lnSpc>
                <a:spcPct val="85000"/>
              </a:lnSpc>
            </a:pPr>
            <a:r>
              <a:rPr lang="en-US" sz="1800" b="1" i="1">
                <a:latin typeface="Arial" pitchFamily="-110" charset="0"/>
              </a:rPr>
              <a:t>in small format devices</a:t>
            </a:r>
          </a:p>
        </p:txBody>
      </p:sp>
      <p:sp useBgFill="1">
        <p:nvSpPr>
          <p:cNvPr id="1137720" name="Rectangle 56"/>
          <p:cNvSpPr>
            <a:spLocks noChangeArrowheads="1"/>
          </p:cNvSpPr>
          <p:nvPr/>
        </p:nvSpPr>
        <p:spPr bwMode="auto">
          <a:xfrm>
            <a:off x="538163" y="4652963"/>
            <a:ext cx="3863975" cy="1514475"/>
          </a:xfrm>
          <a:prstGeom prst="rect">
            <a:avLst/>
          </a:prstGeom>
          <a:ln w="25400">
            <a:pattFill prst="dkUpDiag">
              <a:fgClr>
                <a:schemeClr val="tx1"/>
              </a:fgClr>
              <a:bgClr>
                <a:schemeClr val="bg1"/>
              </a:bgClr>
            </a:pattFill>
            <a:miter lim="800000"/>
            <a:headEnd/>
            <a:tailEnd/>
          </a:ln>
          <a:effectLst/>
        </p:spPr>
        <p:txBody>
          <a:bodyPr wrap="none" lIns="90488" tIns="44450" rIns="90488" bIns="44450" anchor="ctr">
            <a:prstTxWarp prst="textNoShape">
              <a:avLst/>
            </a:prstTxWarp>
            <a:spAutoFit/>
          </a:bodyPr>
          <a:lstStyle/>
          <a:p>
            <a:pPr algn="ctr">
              <a:lnSpc>
                <a:spcPct val="85000"/>
              </a:lnSpc>
            </a:pPr>
            <a:r>
              <a:rPr lang="en-US" sz="1800" b="1">
                <a:solidFill>
                  <a:srgbClr val="000099"/>
                </a:solidFill>
                <a:latin typeface="Arial" pitchFamily="-110" charset="0"/>
              </a:rPr>
              <a:t>striping software off-loaded from </a:t>
            </a:r>
          </a:p>
          <a:p>
            <a:pPr algn="ctr">
              <a:lnSpc>
                <a:spcPct val="85000"/>
              </a:lnSpc>
            </a:pPr>
            <a:r>
              <a:rPr lang="en-US" sz="1800" b="1">
                <a:solidFill>
                  <a:srgbClr val="000099"/>
                </a:solidFill>
                <a:latin typeface="Arial" pitchFamily="-110" charset="0"/>
              </a:rPr>
              <a:t>host to array controller</a:t>
            </a:r>
          </a:p>
          <a:p>
            <a:pPr algn="ctr">
              <a:lnSpc>
                <a:spcPct val="85000"/>
              </a:lnSpc>
            </a:pPr>
            <a:endParaRPr lang="en-US" sz="1800" b="1">
              <a:solidFill>
                <a:srgbClr val="000099"/>
              </a:solidFill>
              <a:latin typeface="Arial" pitchFamily="-110" charset="0"/>
            </a:endParaRPr>
          </a:p>
          <a:p>
            <a:pPr algn="ctr">
              <a:lnSpc>
                <a:spcPct val="85000"/>
              </a:lnSpc>
            </a:pPr>
            <a:r>
              <a:rPr lang="en-US" sz="1800" b="1">
                <a:solidFill>
                  <a:srgbClr val="000099"/>
                </a:solidFill>
                <a:latin typeface="Arial" pitchFamily="-110" charset="0"/>
              </a:rPr>
              <a:t>no applications modifications</a:t>
            </a:r>
          </a:p>
          <a:p>
            <a:pPr algn="ctr">
              <a:lnSpc>
                <a:spcPct val="85000"/>
              </a:lnSpc>
            </a:pPr>
            <a:endParaRPr lang="en-US" sz="1800" b="1">
              <a:solidFill>
                <a:srgbClr val="000099"/>
              </a:solidFill>
              <a:latin typeface="Arial" pitchFamily="-110" charset="0"/>
            </a:endParaRPr>
          </a:p>
          <a:p>
            <a:pPr algn="ctr">
              <a:lnSpc>
                <a:spcPct val="85000"/>
              </a:lnSpc>
            </a:pPr>
            <a:r>
              <a:rPr lang="en-US" sz="1800" b="1">
                <a:solidFill>
                  <a:srgbClr val="000099"/>
                </a:solidFill>
                <a:latin typeface="Arial" pitchFamily="-110" charset="0"/>
              </a:rPr>
              <a:t>no reduction of host performance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2"/>
          <p:cNvGrpSpPr>
            <a:grpSpLocks/>
          </p:cNvGrpSpPr>
          <p:nvPr/>
        </p:nvGrpSpPr>
        <p:grpSpPr bwMode="auto">
          <a:xfrm>
            <a:off x="2362200" y="1219200"/>
            <a:ext cx="5461000" cy="4057650"/>
            <a:chOff x="536" y="417"/>
            <a:chExt cx="4392" cy="3263"/>
          </a:xfrm>
        </p:grpSpPr>
        <p:sp useBgFill="1">
          <p:nvSpPr>
            <p:cNvPr id="1138691" name="Rectangle 3"/>
            <p:cNvSpPr>
              <a:spLocks noChangeArrowheads="1"/>
            </p:cNvSpPr>
            <p:nvPr/>
          </p:nvSpPr>
          <p:spPr bwMode="auto">
            <a:xfrm>
              <a:off x="536" y="448"/>
              <a:ext cx="728" cy="2544"/>
            </a:xfrm>
            <a:prstGeom prst="rect">
              <a:avLst/>
            </a:prstGeom>
            <a:ln w="25400">
              <a:solidFill>
                <a:schemeClr val="tx1"/>
              </a:solidFill>
              <a:miter lim="800000"/>
              <a:headEnd/>
              <a:tailEnd/>
            </a:ln>
            <a:effectLst/>
          </p:spPr>
          <p:txBody>
            <a:bodyPr wrap="none" lIns="90488" tIns="44450" rIns="90488" bIns="44450" anchor="ctr">
              <a:prstTxWarp prst="textNoShape">
                <a:avLst/>
              </a:prstTxWarp>
            </a:bodyPr>
            <a:lstStyle/>
            <a:p>
              <a:pPr algn="ctr"/>
              <a:r>
                <a:rPr lang="en-US" sz="1800" b="1">
                  <a:latin typeface="Arial" pitchFamily="-110" charset="0"/>
                </a:rPr>
                <a:t>Array</a:t>
              </a:r>
            </a:p>
            <a:p>
              <a:pPr algn="ctr"/>
              <a:r>
                <a:rPr lang="en-US" sz="1800" b="1">
                  <a:latin typeface="Arial" pitchFamily="-110" charset="0"/>
                </a:rPr>
                <a:t>Controller</a:t>
              </a:r>
            </a:p>
          </p:txBody>
        </p:sp>
        <p:sp useBgFill="1">
          <p:nvSpPr>
            <p:cNvPr id="1138692" name="Rectangle 4"/>
            <p:cNvSpPr>
              <a:spLocks noChangeArrowheads="1"/>
            </p:cNvSpPr>
            <p:nvPr/>
          </p:nvSpPr>
          <p:spPr bwMode="auto">
            <a:xfrm>
              <a:off x="1398" y="417"/>
              <a:ext cx="1044" cy="480"/>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8000"/>
                </a:lnSpc>
              </a:pPr>
              <a:r>
                <a:rPr lang="en-US" sz="1800" b="1">
                  <a:latin typeface="Arial" pitchFamily="-110" charset="0"/>
                </a:rPr>
                <a:t>String</a:t>
              </a:r>
            </a:p>
            <a:p>
              <a:pPr algn="ctr">
                <a:lnSpc>
                  <a:spcPct val="88000"/>
                </a:lnSpc>
              </a:pPr>
              <a:r>
                <a:rPr lang="en-US" sz="1800" b="1">
                  <a:latin typeface="Arial" pitchFamily="-110" charset="0"/>
                </a:rPr>
                <a:t>Controller</a:t>
              </a:r>
            </a:p>
          </p:txBody>
        </p:sp>
        <p:sp useBgFill="1">
          <p:nvSpPr>
            <p:cNvPr id="1138693" name="Rectangle 5"/>
            <p:cNvSpPr>
              <a:spLocks noChangeArrowheads="1"/>
            </p:cNvSpPr>
            <p:nvPr/>
          </p:nvSpPr>
          <p:spPr bwMode="auto">
            <a:xfrm>
              <a:off x="1398" y="880"/>
              <a:ext cx="1044" cy="480"/>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8000"/>
                </a:lnSpc>
              </a:pPr>
              <a:r>
                <a:rPr lang="en-US" sz="1800" b="1">
                  <a:latin typeface="Arial" pitchFamily="-110" charset="0"/>
                </a:rPr>
                <a:t>String</a:t>
              </a:r>
            </a:p>
            <a:p>
              <a:pPr algn="ctr">
                <a:lnSpc>
                  <a:spcPct val="88000"/>
                </a:lnSpc>
              </a:pPr>
              <a:r>
                <a:rPr lang="en-US" sz="1800" b="1">
                  <a:latin typeface="Arial" pitchFamily="-110" charset="0"/>
                </a:rPr>
                <a:t>Controller</a:t>
              </a:r>
            </a:p>
          </p:txBody>
        </p:sp>
        <p:sp useBgFill="1">
          <p:nvSpPr>
            <p:cNvPr id="1138694" name="Rectangle 6"/>
            <p:cNvSpPr>
              <a:spLocks noChangeArrowheads="1"/>
            </p:cNvSpPr>
            <p:nvPr/>
          </p:nvSpPr>
          <p:spPr bwMode="auto">
            <a:xfrm>
              <a:off x="1390" y="1321"/>
              <a:ext cx="1045" cy="480"/>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8000"/>
                </a:lnSpc>
              </a:pPr>
              <a:r>
                <a:rPr lang="en-US" sz="1800" b="1">
                  <a:latin typeface="Arial" pitchFamily="-110" charset="0"/>
                </a:rPr>
                <a:t>String</a:t>
              </a:r>
            </a:p>
            <a:p>
              <a:pPr algn="ctr">
                <a:lnSpc>
                  <a:spcPct val="88000"/>
                </a:lnSpc>
              </a:pPr>
              <a:r>
                <a:rPr lang="en-US" sz="1800" b="1">
                  <a:latin typeface="Arial" pitchFamily="-110" charset="0"/>
                </a:rPr>
                <a:t>Controller</a:t>
              </a:r>
            </a:p>
          </p:txBody>
        </p:sp>
        <p:sp useBgFill="1">
          <p:nvSpPr>
            <p:cNvPr id="1138695" name="Rectangle 7"/>
            <p:cNvSpPr>
              <a:spLocks noChangeArrowheads="1"/>
            </p:cNvSpPr>
            <p:nvPr/>
          </p:nvSpPr>
          <p:spPr bwMode="auto">
            <a:xfrm>
              <a:off x="1398" y="1760"/>
              <a:ext cx="1044" cy="480"/>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8000"/>
                </a:lnSpc>
              </a:pPr>
              <a:r>
                <a:rPr lang="en-US" sz="1800" b="1">
                  <a:latin typeface="Arial" pitchFamily="-110" charset="0"/>
                </a:rPr>
                <a:t>String</a:t>
              </a:r>
            </a:p>
            <a:p>
              <a:pPr algn="ctr">
                <a:lnSpc>
                  <a:spcPct val="88000"/>
                </a:lnSpc>
              </a:pPr>
              <a:r>
                <a:rPr lang="en-US" sz="1800" b="1">
                  <a:latin typeface="Arial" pitchFamily="-110" charset="0"/>
                </a:rPr>
                <a:t>Controller</a:t>
              </a:r>
            </a:p>
          </p:txBody>
        </p:sp>
        <p:sp useBgFill="1">
          <p:nvSpPr>
            <p:cNvPr id="1138696" name="Rectangle 8"/>
            <p:cNvSpPr>
              <a:spLocks noChangeArrowheads="1"/>
            </p:cNvSpPr>
            <p:nvPr/>
          </p:nvSpPr>
          <p:spPr bwMode="auto">
            <a:xfrm>
              <a:off x="1398" y="2208"/>
              <a:ext cx="1044" cy="480"/>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8000"/>
                </a:lnSpc>
              </a:pPr>
              <a:r>
                <a:rPr lang="en-US" sz="1800" b="1">
                  <a:latin typeface="Arial" pitchFamily="-110" charset="0"/>
                </a:rPr>
                <a:t>String</a:t>
              </a:r>
            </a:p>
            <a:p>
              <a:pPr algn="ctr">
                <a:lnSpc>
                  <a:spcPct val="88000"/>
                </a:lnSpc>
              </a:pPr>
              <a:r>
                <a:rPr lang="en-US" sz="1800" b="1">
                  <a:latin typeface="Arial" pitchFamily="-110" charset="0"/>
                </a:rPr>
                <a:t>Controller</a:t>
              </a:r>
            </a:p>
          </p:txBody>
        </p:sp>
        <p:sp useBgFill="1">
          <p:nvSpPr>
            <p:cNvPr id="1138697" name="Rectangle 9"/>
            <p:cNvSpPr>
              <a:spLocks noChangeArrowheads="1"/>
            </p:cNvSpPr>
            <p:nvPr/>
          </p:nvSpPr>
          <p:spPr bwMode="auto">
            <a:xfrm>
              <a:off x="1398" y="2641"/>
              <a:ext cx="1044" cy="480"/>
            </a:xfrm>
            <a:prstGeom prst="rect">
              <a:avLst/>
            </a:prstGeom>
            <a:ln w="25400">
              <a:solidFill>
                <a:schemeClr val="tx1"/>
              </a:solidFill>
              <a:miter lim="800000"/>
              <a:headEnd/>
              <a:tailEnd/>
            </a:ln>
            <a:effectLst/>
          </p:spPr>
          <p:txBody>
            <a:bodyPr wrap="none" lIns="90488" tIns="44450" rIns="90488" bIns="44450" anchor="ctr">
              <a:prstTxWarp prst="textNoShape">
                <a:avLst/>
              </a:prstTxWarp>
              <a:spAutoFit/>
            </a:bodyPr>
            <a:lstStyle/>
            <a:p>
              <a:pPr algn="ctr">
                <a:lnSpc>
                  <a:spcPct val="88000"/>
                </a:lnSpc>
              </a:pPr>
              <a:r>
                <a:rPr lang="en-US" sz="1800" b="1">
                  <a:latin typeface="Arial" pitchFamily="-110" charset="0"/>
                </a:rPr>
                <a:t>String</a:t>
              </a:r>
            </a:p>
            <a:p>
              <a:pPr algn="ctr">
                <a:lnSpc>
                  <a:spcPct val="88000"/>
                </a:lnSpc>
              </a:pPr>
              <a:r>
                <a:rPr lang="en-US" sz="1800" b="1">
                  <a:latin typeface="Arial" pitchFamily="-110" charset="0"/>
                </a:rPr>
                <a:t>Controller</a:t>
              </a:r>
            </a:p>
          </p:txBody>
        </p:sp>
        <p:sp>
          <p:nvSpPr>
            <p:cNvPr id="1138698" name="Line 10"/>
            <p:cNvSpPr>
              <a:spLocks noChangeShapeType="1"/>
            </p:cNvSpPr>
            <p:nvPr/>
          </p:nvSpPr>
          <p:spPr bwMode="auto">
            <a:xfrm>
              <a:off x="1272" y="632"/>
              <a:ext cx="240"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699" name="Line 11"/>
            <p:cNvSpPr>
              <a:spLocks noChangeShapeType="1"/>
            </p:cNvSpPr>
            <p:nvPr/>
          </p:nvSpPr>
          <p:spPr bwMode="auto">
            <a:xfrm>
              <a:off x="1272" y="1064"/>
              <a:ext cx="240"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00" name="Line 12"/>
            <p:cNvSpPr>
              <a:spLocks noChangeShapeType="1"/>
            </p:cNvSpPr>
            <p:nvPr/>
          </p:nvSpPr>
          <p:spPr bwMode="auto">
            <a:xfrm>
              <a:off x="1272" y="1504"/>
              <a:ext cx="216"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01" name="Line 13"/>
            <p:cNvSpPr>
              <a:spLocks noChangeShapeType="1"/>
            </p:cNvSpPr>
            <p:nvPr/>
          </p:nvSpPr>
          <p:spPr bwMode="auto">
            <a:xfrm>
              <a:off x="1272" y="1944"/>
              <a:ext cx="240"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02" name="Line 14"/>
            <p:cNvSpPr>
              <a:spLocks noChangeShapeType="1"/>
            </p:cNvSpPr>
            <p:nvPr/>
          </p:nvSpPr>
          <p:spPr bwMode="auto">
            <a:xfrm>
              <a:off x="1272" y="2360"/>
              <a:ext cx="240"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03" name="Line 15"/>
            <p:cNvSpPr>
              <a:spLocks noChangeShapeType="1"/>
            </p:cNvSpPr>
            <p:nvPr/>
          </p:nvSpPr>
          <p:spPr bwMode="auto">
            <a:xfrm>
              <a:off x="1272" y="2792"/>
              <a:ext cx="240"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04" name="Line 16"/>
            <p:cNvSpPr>
              <a:spLocks noChangeShapeType="1"/>
            </p:cNvSpPr>
            <p:nvPr/>
          </p:nvSpPr>
          <p:spPr bwMode="auto">
            <a:xfrm>
              <a:off x="2312" y="488"/>
              <a:ext cx="2416"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05" name="Line 17"/>
            <p:cNvSpPr>
              <a:spLocks noChangeShapeType="1"/>
            </p:cNvSpPr>
            <p:nvPr/>
          </p:nvSpPr>
          <p:spPr bwMode="auto">
            <a:xfrm>
              <a:off x="2328" y="952"/>
              <a:ext cx="2416"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06" name="Line 18"/>
            <p:cNvSpPr>
              <a:spLocks noChangeShapeType="1"/>
            </p:cNvSpPr>
            <p:nvPr/>
          </p:nvSpPr>
          <p:spPr bwMode="auto">
            <a:xfrm>
              <a:off x="2312" y="1384"/>
              <a:ext cx="2432"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07" name="Line 19"/>
            <p:cNvSpPr>
              <a:spLocks noChangeShapeType="1"/>
            </p:cNvSpPr>
            <p:nvPr/>
          </p:nvSpPr>
          <p:spPr bwMode="auto">
            <a:xfrm>
              <a:off x="2328" y="1840"/>
              <a:ext cx="2416"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08" name="Line 20"/>
            <p:cNvSpPr>
              <a:spLocks noChangeShapeType="1"/>
            </p:cNvSpPr>
            <p:nvPr/>
          </p:nvSpPr>
          <p:spPr bwMode="auto">
            <a:xfrm>
              <a:off x="2312" y="2280"/>
              <a:ext cx="2440" cy="1"/>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09" name="Line 21"/>
            <p:cNvSpPr>
              <a:spLocks noChangeShapeType="1"/>
            </p:cNvSpPr>
            <p:nvPr/>
          </p:nvSpPr>
          <p:spPr bwMode="auto">
            <a:xfrm>
              <a:off x="2328" y="2712"/>
              <a:ext cx="2424" cy="1"/>
            </a:xfrm>
            <a:prstGeom prst="line">
              <a:avLst/>
            </a:prstGeom>
            <a:noFill/>
            <a:ln w="25400">
              <a:solidFill>
                <a:schemeClr val="tx1"/>
              </a:solidFill>
              <a:round/>
              <a:headEnd/>
              <a:tailEnd/>
            </a:ln>
            <a:effectLst/>
          </p:spPr>
          <p:txBody>
            <a:bodyPr>
              <a:prstTxWarp prst="textNoShape">
                <a:avLst/>
              </a:prstTxWarp>
            </a:bodyPr>
            <a:lstStyle/>
            <a:p>
              <a:endParaRPr lang="en-US"/>
            </a:p>
          </p:txBody>
        </p:sp>
        <p:pic>
          <p:nvPicPr>
            <p:cNvPr id="1138710" name="Picture 22"/>
            <p:cNvPicPr>
              <a:picLocks noChangeArrowheads="1"/>
            </p:cNvPicPr>
            <p:nvPr/>
          </p:nvPicPr>
          <p:blipFill>
            <a:blip r:embed="rId3"/>
            <a:srcRect/>
            <a:stretch>
              <a:fillRect/>
            </a:stretch>
          </p:blipFill>
          <p:spPr bwMode="auto">
            <a:xfrm>
              <a:off x="2608" y="536"/>
              <a:ext cx="288" cy="336"/>
            </a:xfrm>
            <a:prstGeom prst="rect">
              <a:avLst/>
            </a:prstGeom>
            <a:noFill/>
            <a:ln w="12700">
              <a:noFill/>
              <a:miter lim="800000"/>
              <a:headEnd/>
              <a:tailEnd/>
            </a:ln>
            <a:effectLst/>
          </p:spPr>
        </p:pic>
        <p:pic>
          <p:nvPicPr>
            <p:cNvPr id="1138711" name="Picture 23"/>
            <p:cNvPicPr>
              <a:picLocks noChangeArrowheads="1"/>
            </p:cNvPicPr>
            <p:nvPr/>
          </p:nvPicPr>
          <p:blipFill>
            <a:blip r:embed="rId3"/>
            <a:srcRect/>
            <a:stretch>
              <a:fillRect/>
            </a:stretch>
          </p:blipFill>
          <p:spPr bwMode="auto">
            <a:xfrm>
              <a:off x="2600" y="992"/>
              <a:ext cx="288" cy="336"/>
            </a:xfrm>
            <a:prstGeom prst="rect">
              <a:avLst/>
            </a:prstGeom>
            <a:noFill/>
            <a:ln w="12700">
              <a:noFill/>
              <a:miter lim="800000"/>
              <a:headEnd/>
              <a:tailEnd/>
            </a:ln>
            <a:effectLst/>
          </p:spPr>
        </p:pic>
        <p:pic>
          <p:nvPicPr>
            <p:cNvPr id="1138712" name="Picture 24"/>
            <p:cNvPicPr>
              <a:picLocks noChangeArrowheads="1"/>
            </p:cNvPicPr>
            <p:nvPr/>
          </p:nvPicPr>
          <p:blipFill>
            <a:blip r:embed="rId3"/>
            <a:srcRect/>
            <a:stretch>
              <a:fillRect/>
            </a:stretch>
          </p:blipFill>
          <p:spPr bwMode="auto">
            <a:xfrm>
              <a:off x="2616" y="1440"/>
              <a:ext cx="288" cy="336"/>
            </a:xfrm>
            <a:prstGeom prst="rect">
              <a:avLst/>
            </a:prstGeom>
            <a:noFill/>
            <a:ln w="12700">
              <a:noFill/>
              <a:miter lim="800000"/>
              <a:headEnd/>
              <a:tailEnd/>
            </a:ln>
            <a:effectLst/>
          </p:spPr>
        </p:pic>
        <p:pic>
          <p:nvPicPr>
            <p:cNvPr id="1138713" name="Picture 25"/>
            <p:cNvPicPr>
              <a:picLocks noChangeArrowheads="1"/>
            </p:cNvPicPr>
            <p:nvPr/>
          </p:nvPicPr>
          <p:blipFill>
            <a:blip r:embed="rId3"/>
            <a:srcRect/>
            <a:stretch>
              <a:fillRect/>
            </a:stretch>
          </p:blipFill>
          <p:spPr bwMode="auto">
            <a:xfrm>
              <a:off x="2616" y="1896"/>
              <a:ext cx="288" cy="336"/>
            </a:xfrm>
            <a:prstGeom prst="rect">
              <a:avLst/>
            </a:prstGeom>
            <a:noFill/>
            <a:ln w="12700">
              <a:noFill/>
              <a:miter lim="800000"/>
              <a:headEnd/>
              <a:tailEnd/>
            </a:ln>
            <a:effectLst/>
          </p:spPr>
        </p:pic>
        <p:pic>
          <p:nvPicPr>
            <p:cNvPr id="1138714" name="Picture 26"/>
            <p:cNvPicPr>
              <a:picLocks noChangeArrowheads="1"/>
            </p:cNvPicPr>
            <p:nvPr/>
          </p:nvPicPr>
          <p:blipFill>
            <a:blip r:embed="rId3"/>
            <a:srcRect/>
            <a:stretch>
              <a:fillRect/>
            </a:stretch>
          </p:blipFill>
          <p:spPr bwMode="auto">
            <a:xfrm>
              <a:off x="2624" y="2312"/>
              <a:ext cx="288" cy="336"/>
            </a:xfrm>
            <a:prstGeom prst="rect">
              <a:avLst/>
            </a:prstGeom>
            <a:noFill/>
            <a:ln w="12700">
              <a:noFill/>
              <a:miter lim="800000"/>
              <a:headEnd/>
              <a:tailEnd/>
            </a:ln>
            <a:effectLst/>
          </p:spPr>
        </p:pic>
        <p:pic>
          <p:nvPicPr>
            <p:cNvPr id="1138715" name="Picture 27"/>
            <p:cNvPicPr>
              <a:picLocks noChangeArrowheads="1"/>
            </p:cNvPicPr>
            <p:nvPr/>
          </p:nvPicPr>
          <p:blipFill>
            <a:blip r:embed="rId3"/>
            <a:srcRect/>
            <a:stretch>
              <a:fillRect/>
            </a:stretch>
          </p:blipFill>
          <p:spPr bwMode="auto">
            <a:xfrm>
              <a:off x="2624" y="2760"/>
              <a:ext cx="288" cy="336"/>
            </a:xfrm>
            <a:prstGeom prst="rect">
              <a:avLst/>
            </a:prstGeom>
            <a:noFill/>
            <a:ln w="12700">
              <a:noFill/>
              <a:miter lim="800000"/>
              <a:headEnd/>
              <a:tailEnd/>
            </a:ln>
            <a:effectLst/>
          </p:spPr>
        </p:pic>
        <p:sp>
          <p:nvSpPr>
            <p:cNvPr id="1138716" name="Line 28"/>
            <p:cNvSpPr>
              <a:spLocks noChangeShapeType="1"/>
            </p:cNvSpPr>
            <p:nvPr/>
          </p:nvSpPr>
          <p:spPr bwMode="auto">
            <a:xfrm>
              <a:off x="2744" y="488"/>
              <a:ext cx="1" cy="104"/>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17" name="Line 29"/>
            <p:cNvSpPr>
              <a:spLocks noChangeShapeType="1"/>
            </p:cNvSpPr>
            <p:nvPr/>
          </p:nvSpPr>
          <p:spPr bwMode="auto">
            <a:xfrm>
              <a:off x="2744" y="952"/>
              <a:ext cx="1" cy="88"/>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18" name="Line 30"/>
            <p:cNvSpPr>
              <a:spLocks noChangeShapeType="1"/>
            </p:cNvSpPr>
            <p:nvPr/>
          </p:nvSpPr>
          <p:spPr bwMode="auto">
            <a:xfrm>
              <a:off x="2760" y="1400"/>
              <a:ext cx="1" cy="8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19" name="Line 31"/>
            <p:cNvSpPr>
              <a:spLocks noChangeShapeType="1"/>
            </p:cNvSpPr>
            <p:nvPr/>
          </p:nvSpPr>
          <p:spPr bwMode="auto">
            <a:xfrm>
              <a:off x="2760" y="1856"/>
              <a:ext cx="1" cy="88"/>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20" name="Line 32"/>
            <p:cNvSpPr>
              <a:spLocks noChangeShapeType="1"/>
            </p:cNvSpPr>
            <p:nvPr/>
          </p:nvSpPr>
          <p:spPr bwMode="auto">
            <a:xfrm>
              <a:off x="2768" y="2280"/>
              <a:ext cx="1" cy="96"/>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21" name="Line 33"/>
            <p:cNvSpPr>
              <a:spLocks noChangeShapeType="1"/>
            </p:cNvSpPr>
            <p:nvPr/>
          </p:nvSpPr>
          <p:spPr bwMode="auto">
            <a:xfrm>
              <a:off x="2768" y="2712"/>
              <a:ext cx="1" cy="96"/>
            </a:xfrm>
            <a:prstGeom prst="line">
              <a:avLst/>
            </a:prstGeom>
            <a:noFill/>
            <a:ln w="25400">
              <a:solidFill>
                <a:schemeClr val="tx1"/>
              </a:solidFill>
              <a:round/>
              <a:headEnd/>
              <a:tailEnd/>
            </a:ln>
            <a:effectLst/>
          </p:spPr>
          <p:txBody>
            <a:bodyPr>
              <a:prstTxWarp prst="textNoShape">
                <a:avLst/>
              </a:prstTxWarp>
            </a:bodyPr>
            <a:lstStyle/>
            <a:p>
              <a:endParaRPr lang="en-US"/>
            </a:p>
          </p:txBody>
        </p:sp>
        <p:pic>
          <p:nvPicPr>
            <p:cNvPr id="1138722" name="Picture 34"/>
            <p:cNvPicPr>
              <a:picLocks noChangeArrowheads="1"/>
            </p:cNvPicPr>
            <p:nvPr/>
          </p:nvPicPr>
          <p:blipFill>
            <a:blip r:embed="rId3"/>
            <a:srcRect/>
            <a:stretch>
              <a:fillRect/>
            </a:stretch>
          </p:blipFill>
          <p:spPr bwMode="auto">
            <a:xfrm>
              <a:off x="3088" y="536"/>
              <a:ext cx="288" cy="336"/>
            </a:xfrm>
            <a:prstGeom prst="rect">
              <a:avLst/>
            </a:prstGeom>
            <a:noFill/>
            <a:ln w="12700">
              <a:noFill/>
              <a:miter lim="800000"/>
              <a:headEnd/>
              <a:tailEnd/>
            </a:ln>
            <a:effectLst/>
          </p:spPr>
        </p:pic>
        <p:pic>
          <p:nvPicPr>
            <p:cNvPr id="1138723" name="Picture 35"/>
            <p:cNvPicPr>
              <a:picLocks noChangeArrowheads="1"/>
            </p:cNvPicPr>
            <p:nvPr/>
          </p:nvPicPr>
          <p:blipFill>
            <a:blip r:embed="rId3"/>
            <a:srcRect/>
            <a:stretch>
              <a:fillRect/>
            </a:stretch>
          </p:blipFill>
          <p:spPr bwMode="auto">
            <a:xfrm>
              <a:off x="3080" y="992"/>
              <a:ext cx="288" cy="336"/>
            </a:xfrm>
            <a:prstGeom prst="rect">
              <a:avLst/>
            </a:prstGeom>
            <a:noFill/>
            <a:ln w="12700">
              <a:noFill/>
              <a:miter lim="800000"/>
              <a:headEnd/>
              <a:tailEnd/>
            </a:ln>
            <a:effectLst/>
          </p:spPr>
        </p:pic>
        <p:pic>
          <p:nvPicPr>
            <p:cNvPr id="1138724" name="Picture 36"/>
            <p:cNvPicPr>
              <a:picLocks noChangeArrowheads="1"/>
            </p:cNvPicPr>
            <p:nvPr/>
          </p:nvPicPr>
          <p:blipFill>
            <a:blip r:embed="rId3"/>
            <a:srcRect/>
            <a:stretch>
              <a:fillRect/>
            </a:stretch>
          </p:blipFill>
          <p:spPr bwMode="auto">
            <a:xfrm>
              <a:off x="3096" y="1440"/>
              <a:ext cx="288" cy="336"/>
            </a:xfrm>
            <a:prstGeom prst="rect">
              <a:avLst/>
            </a:prstGeom>
            <a:noFill/>
            <a:ln w="12700">
              <a:noFill/>
              <a:miter lim="800000"/>
              <a:headEnd/>
              <a:tailEnd/>
            </a:ln>
            <a:effectLst/>
          </p:spPr>
        </p:pic>
        <p:pic>
          <p:nvPicPr>
            <p:cNvPr id="1138725" name="Picture 37"/>
            <p:cNvPicPr>
              <a:picLocks noChangeArrowheads="1"/>
            </p:cNvPicPr>
            <p:nvPr/>
          </p:nvPicPr>
          <p:blipFill>
            <a:blip r:embed="rId3"/>
            <a:srcRect/>
            <a:stretch>
              <a:fillRect/>
            </a:stretch>
          </p:blipFill>
          <p:spPr bwMode="auto">
            <a:xfrm>
              <a:off x="3096" y="1896"/>
              <a:ext cx="288" cy="336"/>
            </a:xfrm>
            <a:prstGeom prst="rect">
              <a:avLst/>
            </a:prstGeom>
            <a:noFill/>
            <a:ln w="12700">
              <a:noFill/>
              <a:miter lim="800000"/>
              <a:headEnd/>
              <a:tailEnd/>
            </a:ln>
            <a:effectLst/>
          </p:spPr>
        </p:pic>
        <p:pic>
          <p:nvPicPr>
            <p:cNvPr id="1138726" name="Picture 38"/>
            <p:cNvPicPr>
              <a:picLocks noChangeArrowheads="1"/>
            </p:cNvPicPr>
            <p:nvPr/>
          </p:nvPicPr>
          <p:blipFill>
            <a:blip r:embed="rId3"/>
            <a:srcRect/>
            <a:stretch>
              <a:fillRect/>
            </a:stretch>
          </p:blipFill>
          <p:spPr bwMode="auto">
            <a:xfrm>
              <a:off x="3104" y="2312"/>
              <a:ext cx="288" cy="336"/>
            </a:xfrm>
            <a:prstGeom prst="rect">
              <a:avLst/>
            </a:prstGeom>
            <a:noFill/>
            <a:ln w="12700">
              <a:noFill/>
              <a:miter lim="800000"/>
              <a:headEnd/>
              <a:tailEnd/>
            </a:ln>
            <a:effectLst/>
          </p:spPr>
        </p:pic>
        <p:pic>
          <p:nvPicPr>
            <p:cNvPr id="1138727" name="Picture 39"/>
            <p:cNvPicPr>
              <a:picLocks noChangeArrowheads="1"/>
            </p:cNvPicPr>
            <p:nvPr/>
          </p:nvPicPr>
          <p:blipFill>
            <a:blip r:embed="rId3"/>
            <a:srcRect/>
            <a:stretch>
              <a:fillRect/>
            </a:stretch>
          </p:blipFill>
          <p:spPr bwMode="auto">
            <a:xfrm>
              <a:off x="3104" y="2760"/>
              <a:ext cx="288" cy="336"/>
            </a:xfrm>
            <a:prstGeom prst="rect">
              <a:avLst/>
            </a:prstGeom>
            <a:noFill/>
            <a:ln w="12700">
              <a:noFill/>
              <a:miter lim="800000"/>
              <a:headEnd/>
              <a:tailEnd/>
            </a:ln>
            <a:effectLst/>
          </p:spPr>
        </p:pic>
        <p:sp>
          <p:nvSpPr>
            <p:cNvPr id="1138728" name="Line 40"/>
            <p:cNvSpPr>
              <a:spLocks noChangeShapeType="1"/>
            </p:cNvSpPr>
            <p:nvPr/>
          </p:nvSpPr>
          <p:spPr bwMode="auto">
            <a:xfrm>
              <a:off x="3224" y="488"/>
              <a:ext cx="1" cy="104"/>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29" name="Line 41"/>
            <p:cNvSpPr>
              <a:spLocks noChangeShapeType="1"/>
            </p:cNvSpPr>
            <p:nvPr/>
          </p:nvSpPr>
          <p:spPr bwMode="auto">
            <a:xfrm>
              <a:off x="3224" y="952"/>
              <a:ext cx="1" cy="88"/>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30" name="Line 42"/>
            <p:cNvSpPr>
              <a:spLocks noChangeShapeType="1"/>
            </p:cNvSpPr>
            <p:nvPr/>
          </p:nvSpPr>
          <p:spPr bwMode="auto">
            <a:xfrm>
              <a:off x="3240" y="1400"/>
              <a:ext cx="1" cy="8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31" name="Line 43"/>
            <p:cNvSpPr>
              <a:spLocks noChangeShapeType="1"/>
            </p:cNvSpPr>
            <p:nvPr/>
          </p:nvSpPr>
          <p:spPr bwMode="auto">
            <a:xfrm>
              <a:off x="3240" y="1856"/>
              <a:ext cx="1" cy="88"/>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32" name="Line 44"/>
            <p:cNvSpPr>
              <a:spLocks noChangeShapeType="1"/>
            </p:cNvSpPr>
            <p:nvPr/>
          </p:nvSpPr>
          <p:spPr bwMode="auto">
            <a:xfrm>
              <a:off x="3248" y="2280"/>
              <a:ext cx="1" cy="96"/>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33" name="Line 45"/>
            <p:cNvSpPr>
              <a:spLocks noChangeShapeType="1"/>
            </p:cNvSpPr>
            <p:nvPr/>
          </p:nvSpPr>
          <p:spPr bwMode="auto">
            <a:xfrm>
              <a:off x="3248" y="2712"/>
              <a:ext cx="1" cy="96"/>
            </a:xfrm>
            <a:prstGeom prst="line">
              <a:avLst/>
            </a:prstGeom>
            <a:noFill/>
            <a:ln w="25400">
              <a:solidFill>
                <a:schemeClr val="tx1"/>
              </a:solidFill>
              <a:round/>
              <a:headEnd/>
              <a:tailEnd/>
            </a:ln>
            <a:effectLst/>
          </p:spPr>
          <p:txBody>
            <a:bodyPr>
              <a:prstTxWarp prst="textNoShape">
                <a:avLst/>
              </a:prstTxWarp>
            </a:bodyPr>
            <a:lstStyle/>
            <a:p>
              <a:endParaRPr lang="en-US"/>
            </a:p>
          </p:txBody>
        </p:sp>
        <p:pic>
          <p:nvPicPr>
            <p:cNvPr id="1138734" name="Picture 46"/>
            <p:cNvPicPr>
              <a:picLocks noChangeArrowheads="1"/>
            </p:cNvPicPr>
            <p:nvPr/>
          </p:nvPicPr>
          <p:blipFill>
            <a:blip r:embed="rId3"/>
            <a:srcRect/>
            <a:stretch>
              <a:fillRect/>
            </a:stretch>
          </p:blipFill>
          <p:spPr bwMode="auto">
            <a:xfrm>
              <a:off x="3544" y="528"/>
              <a:ext cx="288" cy="336"/>
            </a:xfrm>
            <a:prstGeom prst="rect">
              <a:avLst/>
            </a:prstGeom>
            <a:noFill/>
            <a:ln w="12700">
              <a:noFill/>
              <a:miter lim="800000"/>
              <a:headEnd/>
              <a:tailEnd/>
            </a:ln>
            <a:effectLst/>
          </p:spPr>
        </p:pic>
        <p:pic>
          <p:nvPicPr>
            <p:cNvPr id="1138735" name="Picture 47"/>
            <p:cNvPicPr>
              <a:picLocks noChangeArrowheads="1"/>
            </p:cNvPicPr>
            <p:nvPr/>
          </p:nvPicPr>
          <p:blipFill>
            <a:blip r:embed="rId3"/>
            <a:srcRect/>
            <a:stretch>
              <a:fillRect/>
            </a:stretch>
          </p:blipFill>
          <p:spPr bwMode="auto">
            <a:xfrm>
              <a:off x="3536" y="984"/>
              <a:ext cx="288" cy="336"/>
            </a:xfrm>
            <a:prstGeom prst="rect">
              <a:avLst/>
            </a:prstGeom>
            <a:noFill/>
            <a:ln w="12700">
              <a:noFill/>
              <a:miter lim="800000"/>
              <a:headEnd/>
              <a:tailEnd/>
            </a:ln>
            <a:effectLst/>
          </p:spPr>
        </p:pic>
        <p:pic>
          <p:nvPicPr>
            <p:cNvPr id="1138736" name="Picture 48"/>
            <p:cNvPicPr>
              <a:picLocks noChangeArrowheads="1"/>
            </p:cNvPicPr>
            <p:nvPr/>
          </p:nvPicPr>
          <p:blipFill>
            <a:blip r:embed="rId3"/>
            <a:srcRect/>
            <a:stretch>
              <a:fillRect/>
            </a:stretch>
          </p:blipFill>
          <p:spPr bwMode="auto">
            <a:xfrm>
              <a:off x="3552" y="1432"/>
              <a:ext cx="288" cy="336"/>
            </a:xfrm>
            <a:prstGeom prst="rect">
              <a:avLst/>
            </a:prstGeom>
            <a:noFill/>
            <a:ln w="12700">
              <a:noFill/>
              <a:miter lim="800000"/>
              <a:headEnd/>
              <a:tailEnd/>
            </a:ln>
            <a:effectLst/>
          </p:spPr>
        </p:pic>
        <p:pic>
          <p:nvPicPr>
            <p:cNvPr id="1138737" name="Picture 49"/>
            <p:cNvPicPr>
              <a:picLocks noChangeArrowheads="1"/>
            </p:cNvPicPr>
            <p:nvPr/>
          </p:nvPicPr>
          <p:blipFill>
            <a:blip r:embed="rId3"/>
            <a:srcRect/>
            <a:stretch>
              <a:fillRect/>
            </a:stretch>
          </p:blipFill>
          <p:spPr bwMode="auto">
            <a:xfrm>
              <a:off x="3552" y="1888"/>
              <a:ext cx="288" cy="336"/>
            </a:xfrm>
            <a:prstGeom prst="rect">
              <a:avLst/>
            </a:prstGeom>
            <a:noFill/>
            <a:ln w="12700">
              <a:noFill/>
              <a:miter lim="800000"/>
              <a:headEnd/>
              <a:tailEnd/>
            </a:ln>
            <a:effectLst/>
          </p:spPr>
        </p:pic>
        <p:pic>
          <p:nvPicPr>
            <p:cNvPr id="1138738" name="Picture 50"/>
            <p:cNvPicPr>
              <a:picLocks noChangeArrowheads="1"/>
            </p:cNvPicPr>
            <p:nvPr/>
          </p:nvPicPr>
          <p:blipFill>
            <a:blip r:embed="rId3"/>
            <a:srcRect/>
            <a:stretch>
              <a:fillRect/>
            </a:stretch>
          </p:blipFill>
          <p:spPr bwMode="auto">
            <a:xfrm>
              <a:off x="3560" y="2304"/>
              <a:ext cx="288" cy="336"/>
            </a:xfrm>
            <a:prstGeom prst="rect">
              <a:avLst/>
            </a:prstGeom>
            <a:noFill/>
            <a:ln w="12700">
              <a:noFill/>
              <a:miter lim="800000"/>
              <a:headEnd/>
              <a:tailEnd/>
            </a:ln>
            <a:effectLst/>
          </p:spPr>
        </p:pic>
        <p:pic>
          <p:nvPicPr>
            <p:cNvPr id="1138739" name="Picture 51"/>
            <p:cNvPicPr>
              <a:picLocks noChangeArrowheads="1"/>
            </p:cNvPicPr>
            <p:nvPr/>
          </p:nvPicPr>
          <p:blipFill>
            <a:blip r:embed="rId3"/>
            <a:srcRect/>
            <a:stretch>
              <a:fillRect/>
            </a:stretch>
          </p:blipFill>
          <p:spPr bwMode="auto">
            <a:xfrm>
              <a:off x="3560" y="2752"/>
              <a:ext cx="288" cy="336"/>
            </a:xfrm>
            <a:prstGeom prst="rect">
              <a:avLst/>
            </a:prstGeom>
            <a:noFill/>
            <a:ln w="12700">
              <a:noFill/>
              <a:miter lim="800000"/>
              <a:headEnd/>
              <a:tailEnd/>
            </a:ln>
            <a:effectLst/>
          </p:spPr>
        </p:pic>
        <p:sp>
          <p:nvSpPr>
            <p:cNvPr id="1138740" name="Line 52"/>
            <p:cNvSpPr>
              <a:spLocks noChangeShapeType="1"/>
            </p:cNvSpPr>
            <p:nvPr/>
          </p:nvSpPr>
          <p:spPr bwMode="auto">
            <a:xfrm>
              <a:off x="3680" y="480"/>
              <a:ext cx="1" cy="104"/>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41" name="Line 53"/>
            <p:cNvSpPr>
              <a:spLocks noChangeShapeType="1"/>
            </p:cNvSpPr>
            <p:nvPr/>
          </p:nvSpPr>
          <p:spPr bwMode="auto">
            <a:xfrm>
              <a:off x="3680" y="944"/>
              <a:ext cx="1" cy="88"/>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42" name="Line 54"/>
            <p:cNvSpPr>
              <a:spLocks noChangeShapeType="1"/>
            </p:cNvSpPr>
            <p:nvPr/>
          </p:nvSpPr>
          <p:spPr bwMode="auto">
            <a:xfrm>
              <a:off x="3696" y="1392"/>
              <a:ext cx="1" cy="8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43" name="Line 55"/>
            <p:cNvSpPr>
              <a:spLocks noChangeShapeType="1"/>
            </p:cNvSpPr>
            <p:nvPr/>
          </p:nvSpPr>
          <p:spPr bwMode="auto">
            <a:xfrm>
              <a:off x="3696" y="1848"/>
              <a:ext cx="1" cy="88"/>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44" name="Line 56"/>
            <p:cNvSpPr>
              <a:spLocks noChangeShapeType="1"/>
            </p:cNvSpPr>
            <p:nvPr/>
          </p:nvSpPr>
          <p:spPr bwMode="auto">
            <a:xfrm>
              <a:off x="3704" y="2272"/>
              <a:ext cx="1" cy="96"/>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45" name="Line 57"/>
            <p:cNvSpPr>
              <a:spLocks noChangeShapeType="1"/>
            </p:cNvSpPr>
            <p:nvPr/>
          </p:nvSpPr>
          <p:spPr bwMode="auto">
            <a:xfrm>
              <a:off x="3704" y="2704"/>
              <a:ext cx="1" cy="96"/>
            </a:xfrm>
            <a:prstGeom prst="line">
              <a:avLst/>
            </a:prstGeom>
            <a:noFill/>
            <a:ln w="25400">
              <a:solidFill>
                <a:schemeClr val="tx1"/>
              </a:solidFill>
              <a:round/>
              <a:headEnd/>
              <a:tailEnd/>
            </a:ln>
            <a:effectLst/>
          </p:spPr>
          <p:txBody>
            <a:bodyPr>
              <a:prstTxWarp prst="textNoShape">
                <a:avLst/>
              </a:prstTxWarp>
            </a:bodyPr>
            <a:lstStyle/>
            <a:p>
              <a:endParaRPr lang="en-US"/>
            </a:p>
          </p:txBody>
        </p:sp>
        <p:pic>
          <p:nvPicPr>
            <p:cNvPr id="1138746" name="Picture 58"/>
            <p:cNvPicPr>
              <a:picLocks noChangeArrowheads="1"/>
            </p:cNvPicPr>
            <p:nvPr/>
          </p:nvPicPr>
          <p:blipFill>
            <a:blip r:embed="rId3"/>
            <a:srcRect/>
            <a:stretch>
              <a:fillRect/>
            </a:stretch>
          </p:blipFill>
          <p:spPr bwMode="auto">
            <a:xfrm>
              <a:off x="4592" y="536"/>
              <a:ext cx="288" cy="336"/>
            </a:xfrm>
            <a:prstGeom prst="rect">
              <a:avLst/>
            </a:prstGeom>
            <a:noFill/>
            <a:ln w="12700">
              <a:noFill/>
              <a:miter lim="800000"/>
              <a:headEnd/>
              <a:tailEnd/>
            </a:ln>
            <a:effectLst/>
          </p:spPr>
        </p:pic>
        <p:pic>
          <p:nvPicPr>
            <p:cNvPr id="1138747" name="Picture 59"/>
            <p:cNvPicPr>
              <a:picLocks noChangeArrowheads="1"/>
            </p:cNvPicPr>
            <p:nvPr/>
          </p:nvPicPr>
          <p:blipFill>
            <a:blip r:embed="rId3"/>
            <a:srcRect/>
            <a:stretch>
              <a:fillRect/>
            </a:stretch>
          </p:blipFill>
          <p:spPr bwMode="auto">
            <a:xfrm>
              <a:off x="4584" y="992"/>
              <a:ext cx="288" cy="336"/>
            </a:xfrm>
            <a:prstGeom prst="rect">
              <a:avLst/>
            </a:prstGeom>
            <a:noFill/>
            <a:ln w="12700">
              <a:noFill/>
              <a:miter lim="800000"/>
              <a:headEnd/>
              <a:tailEnd/>
            </a:ln>
            <a:effectLst/>
          </p:spPr>
        </p:pic>
        <p:pic>
          <p:nvPicPr>
            <p:cNvPr id="1138748" name="Picture 60"/>
            <p:cNvPicPr>
              <a:picLocks noChangeArrowheads="1"/>
            </p:cNvPicPr>
            <p:nvPr/>
          </p:nvPicPr>
          <p:blipFill>
            <a:blip r:embed="rId3"/>
            <a:srcRect/>
            <a:stretch>
              <a:fillRect/>
            </a:stretch>
          </p:blipFill>
          <p:spPr bwMode="auto">
            <a:xfrm>
              <a:off x="4600" y="1440"/>
              <a:ext cx="288" cy="336"/>
            </a:xfrm>
            <a:prstGeom prst="rect">
              <a:avLst/>
            </a:prstGeom>
            <a:noFill/>
            <a:ln w="12700">
              <a:noFill/>
              <a:miter lim="800000"/>
              <a:headEnd/>
              <a:tailEnd/>
            </a:ln>
            <a:effectLst/>
          </p:spPr>
        </p:pic>
        <p:pic>
          <p:nvPicPr>
            <p:cNvPr id="1138749" name="Picture 61"/>
            <p:cNvPicPr>
              <a:picLocks noChangeArrowheads="1"/>
            </p:cNvPicPr>
            <p:nvPr/>
          </p:nvPicPr>
          <p:blipFill>
            <a:blip r:embed="rId3"/>
            <a:srcRect/>
            <a:stretch>
              <a:fillRect/>
            </a:stretch>
          </p:blipFill>
          <p:spPr bwMode="auto">
            <a:xfrm>
              <a:off x="4600" y="1896"/>
              <a:ext cx="288" cy="336"/>
            </a:xfrm>
            <a:prstGeom prst="rect">
              <a:avLst/>
            </a:prstGeom>
            <a:noFill/>
            <a:ln w="12700">
              <a:noFill/>
              <a:miter lim="800000"/>
              <a:headEnd/>
              <a:tailEnd/>
            </a:ln>
            <a:effectLst/>
          </p:spPr>
        </p:pic>
        <p:pic>
          <p:nvPicPr>
            <p:cNvPr id="1138750" name="Picture 62"/>
            <p:cNvPicPr>
              <a:picLocks noChangeArrowheads="1"/>
            </p:cNvPicPr>
            <p:nvPr/>
          </p:nvPicPr>
          <p:blipFill>
            <a:blip r:embed="rId3"/>
            <a:srcRect/>
            <a:stretch>
              <a:fillRect/>
            </a:stretch>
          </p:blipFill>
          <p:spPr bwMode="auto">
            <a:xfrm>
              <a:off x="4608" y="2312"/>
              <a:ext cx="288" cy="336"/>
            </a:xfrm>
            <a:prstGeom prst="rect">
              <a:avLst/>
            </a:prstGeom>
            <a:noFill/>
            <a:ln w="12700">
              <a:noFill/>
              <a:miter lim="800000"/>
              <a:headEnd/>
              <a:tailEnd/>
            </a:ln>
            <a:effectLst/>
          </p:spPr>
        </p:pic>
        <p:pic>
          <p:nvPicPr>
            <p:cNvPr id="1138751" name="Picture 63"/>
            <p:cNvPicPr>
              <a:picLocks noChangeArrowheads="1"/>
            </p:cNvPicPr>
            <p:nvPr/>
          </p:nvPicPr>
          <p:blipFill>
            <a:blip r:embed="rId3"/>
            <a:srcRect/>
            <a:stretch>
              <a:fillRect/>
            </a:stretch>
          </p:blipFill>
          <p:spPr bwMode="auto">
            <a:xfrm>
              <a:off x="4608" y="2760"/>
              <a:ext cx="288" cy="336"/>
            </a:xfrm>
            <a:prstGeom prst="rect">
              <a:avLst/>
            </a:prstGeom>
            <a:noFill/>
            <a:ln w="12700">
              <a:noFill/>
              <a:miter lim="800000"/>
              <a:headEnd/>
              <a:tailEnd/>
            </a:ln>
            <a:effectLst/>
          </p:spPr>
        </p:pic>
        <p:sp>
          <p:nvSpPr>
            <p:cNvPr id="1138752" name="Line 64"/>
            <p:cNvSpPr>
              <a:spLocks noChangeShapeType="1"/>
            </p:cNvSpPr>
            <p:nvPr/>
          </p:nvSpPr>
          <p:spPr bwMode="auto">
            <a:xfrm>
              <a:off x="4728" y="488"/>
              <a:ext cx="1" cy="104"/>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53" name="Line 65"/>
            <p:cNvSpPr>
              <a:spLocks noChangeShapeType="1"/>
            </p:cNvSpPr>
            <p:nvPr/>
          </p:nvSpPr>
          <p:spPr bwMode="auto">
            <a:xfrm>
              <a:off x="4728" y="952"/>
              <a:ext cx="1" cy="88"/>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54" name="Line 66"/>
            <p:cNvSpPr>
              <a:spLocks noChangeShapeType="1"/>
            </p:cNvSpPr>
            <p:nvPr/>
          </p:nvSpPr>
          <p:spPr bwMode="auto">
            <a:xfrm>
              <a:off x="4744" y="1400"/>
              <a:ext cx="1" cy="80"/>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55" name="Line 67"/>
            <p:cNvSpPr>
              <a:spLocks noChangeShapeType="1"/>
            </p:cNvSpPr>
            <p:nvPr/>
          </p:nvSpPr>
          <p:spPr bwMode="auto">
            <a:xfrm>
              <a:off x="4744" y="1856"/>
              <a:ext cx="1" cy="88"/>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56" name="Line 68"/>
            <p:cNvSpPr>
              <a:spLocks noChangeShapeType="1"/>
            </p:cNvSpPr>
            <p:nvPr/>
          </p:nvSpPr>
          <p:spPr bwMode="auto">
            <a:xfrm>
              <a:off x="4752" y="2280"/>
              <a:ext cx="1" cy="96"/>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57" name="Line 69"/>
            <p:cNvSpPr>
              <a:spLocks noChangeShapeType="1"/>
            </p:cNvSpPr>
            <p:nvPr/>
          </p:nvSpPr>
          <p:spPr bwMode="auto">
            <a:xfrm>
              <a:off x="4752" y="2712"/>
              <a:ext cx="1" cy="96"/>
            </a:xfrm>
            <a:prstGeom prst="line">
              <a:avLst/>
            </a:prstGeom>
            <a:noFill/>
            <a:ln w="25400">
              <a:solidFill>
                <a:schemeClr val="tx1"/>
              </a:solidFill>
              <a:round/>
              <a:headEnd/>
              <a:tailEnd/>
            </a:ln>
            <a:effectLst/>
          </p:spPr>
          <p:txBody>
            <a:bodyPr>
              <a:prstTxWarp prst="textNoShape">
                <a:avLst/>
              </a:prstTxWarp>
            </a:bodyPr>
            <a:lstStyle/>
            <a:p>
              <a:endParaRPr lang="en-US"/>
            </a:p>
          </p:txBody>
        </p:sp>
        <p:sp>
          <p:nvSpPr>
            <p:cNvPr id="1138758" name="Rectangle 70"/>
            <p:cNvSpPr>
              <a:spLocks noChangeArrowheads="1"/>
            </p:cNvSpPr>
            <p:nvPr/>
          </p:nvSpPr>
          <p:spPr bwMode="auto">
            <a:xfrm>
              <a:off x="4007" y="620"/>
              <a:ext cx="504" cy="259"/>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  .  .</a:t>
              </a:r>
            </a:p>
          </p:txBody>
        </p:sp>
        <p:sp>
          <p:nvSpPr>
            <p:cNvPr id="1138759" name="Rectangle 71"/>
            <p:cNvSpPr>
              <a:spLocks noChangeArrowheads="1"/>
            </p:cNvSpPr>
            <p:nvPr/>
          </p:nvSpPr>
          <p:spPr bwMode="auto">
            <a:xfrm>
              <a:off x="4023" y="1051"/>
              <a:ext cx="503" cy="260"/>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  .  .</a:t>
              </a:r>
            </a:p>
          </p:txBody>
        </p:sp>
        <p:sp>
          <p:nvSpPr>
            <p:cNvPr id="1138760" name="Rectangle 72"/>
            <p:cNvSpPr>
              <a:spLocks noChangeArrowheads="1"/>
            </p:cNvSpPr>
            <p:nvPr/>
          </p:nvSpPr>
          <p:spPr bwMode="auto">
            <a:xfrm>
              <a:off x="4039" y="1524"/>
              <a:ext cx="503" cy="259"/>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  .  .</a:t>
              </a:r>
            </a:p>
          </p:txBody>
        </p:sp>
        <p:sp>
          <p:nvSpPr>
            <p:cNvPr id="1138761" name="Rectangle 73"/>
            <p:cNvSpPr>
              <a:spLocks noChangeArrowheads="1"/>
            </p:cNvSpPr>
            <p:nvPr/>
          </p:nvSpPr>
          <p:spPr bwMode="auto">
            <a:xfrm>
              <a:off x="4039" y="1979"/>
              <a:ext cx="503" cy="260"/>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  .  .</a:t>
              </a:r>
            </a:p>
          </p:txBody>
        </p:sp>
        <p:sp>
          <p:nvSpPr>
            <p:cNvPr id="1138762" name="Rectangle 74"/>
            <p:cNvSpPr>
              <a:spLocks noChangeArrowheads="1"/>
            </p:cNvSpPr>
            <p:nvPr/>
          </p:nvSpPr>
          <p:spPr bwMode="auto">
            <a:xfrm>
              <a:off x="4062" y="2388"/>
              <a:ext cx="503" cy="259"/>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  .  .</a:t>
              </a:r>
            </a:p>
          </p:txBody>
        </p:sp>
        <p:sp>
          <p:nvSpPr>
            <p:cNvPr id="1138763" name="Rectangle 75"/>
            <p:cNvSpPr>
              <a:spLocks noChangeArrowheads="1"/>
            </p:cNvSpPr>
            <p:nvPr/>
          </p:nvSpPr>
          <p:spPr bwMode="auto">
            <a:xfrm>
              <a:off x="4062" y="2819"/>
              <a:ext cx="503" cy="260"/>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85000"/>
                </a:lnSpc>
              </a:pPr>
              <a:r>
                <a:rPr lang="en-US" sz="1800" b="1">
                  <a:latin typeface="Arial" pitchFamily="-110" charset="0"/>
                </a:rPr>
                <a:t>.  .  .</a:t>
              </a:r>
            </a:p>
          </p:txBody>
        </p:sp>
        <p:sp>
          <p:nvSpPr>
            <p:cNvPr id="1138764" name="Rectangle 76"/>
            <p:cNvSpPr>
              <a:spLocks noChangeArrowheads="1"/>
            </p:cNvSpPr>
            <p:nvPr/>
          </p:nvSpPr>
          <p:spPr bwMode="auto">
            <a:xfrm>
              <a:off x="2576" y="432"/>
              <a:ext cx="368" cy="2760"/>
            </a:xfrm>
            <a:prstGeom prst="rect">
              <a:avLst/>
            </a:prstGeom>
            <a:noFill/>
            <a:ln w="25400">
              <a:solidFill>
                <a:srgbClr val="00FF00"/>
              </a:solidFill>
              <a:miter lim="800000"/>
              <a:headEnd/>
              <a:tailEnd/>
            </a:ln>
            <a:effectLst/>
          </p:spPr>
          <p:txBody>
            <a:bodyPr wrap="none" anchor="ctr">
              <a:prstTxWarp prst="textNoShape">
                <a:avLst/>
              </a:prstTxWarp>
            </a:bodyPr>
            <a:lstStyle/>
            <a:p>
              <a:endParaRPr lang="en-US"/>
            </a:p>
          </p:txBody>
        </p:sp>
        <p:sp>
          <p:nvSpPr>
            <p:cNvPr id="1138765" name="Rectangle 77"/>
            <p:cNvSpPr>
              <a:spLocks noChangeArrowheads="1"/>
            </p:cNvSpPr>
            <p:nvPr/>
          </p:nvSpPr>
          <p:spPr bwMode="auto">
            <a:xfrm>
              <a:off x="1480" y="2680"/>
              <a:ext cx="3448" cy="488"/>
            </a:xfrm>
            <a:prstGeom prst="rect">
              <a:avLst/>
            </a:prstGeom>
            <a:noFill/>
            <a:ln w="25400">
              <a:solidFill>
                <a:srgbClr val="FC0128"/>
              </a:solidFill>
              <a:miter lim="800000"/>
              <a:headEnd/>
              <a:tailEnd/>
            </a:ln>
            <a:effectLst/>
          </p:spPr>
          <p:txBody>
            <a:bodyPr wrap="none" anchor="ctr">
              <a:prstTxWarp prst="textNoShape">
                <a:avLst/>
              </a:prstTxWarp>
            </a:bodyPr>
            <a:lstStyle/>
            <a:p>
              <a:endParaRPr lang="en-US"/>
            </a:p>
          </p:txBody>
        </p:sp>
        <p:sp>
          <p:nvSpPr>
            <p:cNvPr id="1138768" name="Line 80"/>
            <p:cNvSpPr>
              <a:spLocks noChangeShapeType="1"/>
            </p:cNvSpPr>
            <p:nvPr/>
          </p:nvSpPr>
          <p:spPr bwMode="auto">
            <a:xfrm flipV="1">
              <a:off x="4720" y="3176"/>
              <a:ext cx="1" cy="504"/>
            </a:xfrm>
            <a:prstGeom prst="line">
              <a:avLst/>
            </a:prstGeom>
            <a:noFill/>
            <a:ln w="25400">
              <a:solidFill>
                <a:srgbClr val="FC0128"/>
              </a:solidFill>
              <a:round/>
              <a:headEnd/>
              <a:tailEnd type="triangle" w="med" len="med"/>
            </a:ln>
            <a:effectLst/>
          </p:spPr>
          <p:txBody>
            <a:bodyPr>
              <a:prstTxWarp prst="textNoShape">
                <a:avLst/>
              </a:prstTxWarp>
            </a:bodyPr>
            <a:lstStyle/>
            <a:p>
              <a:endParaRPr lang="en-US"/>
            </a:p>
          </p:txBody>
        </p:sp>
        <p:sp>
          <p:nvSpPr>
            <p:cNvPr id="1138769" name="Line 81"/>
            <p:cNvSpPr>
              <a:spLocks noChangeShapeType="1"/>
            </p:cNvSpPr>
            <p:nvPr/>
          </p:nvSpPr>
          <p:spPr bwMode="auto">
            <a:xfrm flipV="1">
              <a:off x="2744" y="3200"/>
              <a:ext cx="1" cy="232"/>
            </a:xfrm>
            <a:prstGeom prst="line">
              <a:avLst/>
            </a:prstGeom>
            <a:noFill/>
            <a:ln w="25400">
              <a:solidFill>
                <a:srgbClr val="00FF00"/>
              </a:solidFill>
              <a:round/>
              <a:headEnd/>
              <a:tailEnd type="triangle" w="med" len="med"/>
            </a:ln>
            <a:effectLst/>
          </p:spPr>
          <p:txBody>
            <a:bodyPr>
              <a:prstTxWarp prst="textNoShape">
                <a:avLst/>
              </a:prstTxWarp>
            </a:bodyPr>
            <a:lstStyle/>
            <a:p>
              <a:endParaRPr lang="en-US"/>
            </a:p>
          </p:txBody>
        </p:sp>
      </p:grpSp>
      <p:sp>
        <p:nvSpPr>
          <p:cNvPr id="1138777" name="Rectangle 89"/>
          <p:cNvSpPr>
            <a:spLocks noGrp="1" noChangeArrowheads="1"/>
          </p:cNvSpPr>
          <p:nvPr>
            <p:ph type="title"/>
          </p:nvPr>
        </p:nvSpPr>
        <p:spPr/>
        <p:txBody>
          <a:bodyPr/>
          <a:lstStyle/>
          <a:p>
            <a:r>
              <a:rPr lang="en-US"/>
              <a:t>System Availability: Orthogonal RAIDs</a:t>
            </a:r>
          </a:p>
        </p:txBody>
      </p:sp>
      <p:sp>
        <p:nvSpPr>
          <p:cNvPr id="1138779" name="Rectangle 91"/>
          <p:cNvSpPr>
            <a:spLocks noGrp="1" noChangeArrowheads="1"/>
          </p:cNvSpPr>
          <p:nvPr>
            <p:ph type="body" sz="half" idx="2"/>
          </p:nvPr>
        </p:nvSpPr>
        <p:spPr>
          <a:xfrm>
            <a:off x="533400" y="4870450"/>
            <a:ext cx="7924800" cy="1682750"/>
          </a:xfrm>
        </p:spPr>
        <p:txBody>
          <a:bodyPr/>
          <a:lstStyle/>
          <a:p>
            <a:pPr>
              <a:lnSpc>
                <a:spcPct val="90000"/>
              </a:lnSpc>
            </a:pPr>
            <a:r>
              <a:rPr lang="en-US" sz="2400"/>
              <a:t>Data Recovery Group: unit of data redundancy</a:t>
            </a:r>
          </a:p>
          <a:p>
            <a:pPr>
              <a:lnSpc>
                <a:spcPct val="90000"/>
              </a:lnSpc>
            </a:pPr>
            <a:r>
              <a:rPr lang="en-US" sz="2400"/>
              <a:t>Redundant Support Components: fans, power supplies, controller, cables</a:t>
            </a:r>
          </a:p>
          <a:p>
            <a:pPr>
              <a:lnSpc>
                <a:spcPct val="90000"/>
              </a:lnSpc>
            </a:pPr>
            <a:r>
              <a:rPr lang="en-US" sz="2400"/>
              <a:t>End to End Data Integrity: internal parity protected data paths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24000" y="1047750"/>
            <a:ext cx="5842000" cy="4133850"/>
            <a:chOff x="1112" y="1448"/>
            <a:chExt cx="3776" cy="2672"/>
          </a:xfrm>
        </p:grpSpPr>
        <p:sp>
          <p:nvSpPr>
            <p:cNvPr id="1110020" name="Rectangle 4" descr="25%"/>
            <p:cNvSpPr>
              <a:spLocks noChangeArrowheads="1"/>
            </p:cNvSpPr>
            <p:nvPr/>
          </p:nvSpPr>
          <p:spPr bwMode="auto">
            <a:xfrm>
              <a:off x="1112" y="2744"/>
              <a:ext cx="3776" cy="176"/>
            </a:xfrm>
            <a:prstGeom prst="rect">
              <a:avLst/>
            </a:prstGeom>
            <a:pattFill prst="pct25">
              <a:fgClr>
                <a:schemeClr val="accent1"/>
              </a:fgClr>
              <a:bgClr>
                <a:schemeClr val="bg1"/>
              </a:bgClr>
            </a:pattFill>
            <a:ln w="25400">
              <a:solidFill>
                <a:schemeClr val="tx1"/>
              </a:solidFill>
              <a:miter lim="800000"/>
              <a:headEnd/>
              <a:tailEnd/>
            </a:ln>
            <a:effectLst/>
          </p:spPr>
          <p:txBody>
            <a:bodyPr wrap="none" anchor="ctr">
              <a:prstTxWarp prst="textNoShape">
                <a:avLst/>
              </a:prstTxWarp>
            </a:bodyPr>
            <a:lstStyle/>
            <a:p>
              <a:endParaRPr lang="en-US"/>
            </a:p>
          </p:txBody>
        </p:sp>
        <p:sp useBgFill="1">
          <p:nvSpPr>
            <p:cNvPr id="1110021" name="Rectangle 5"/>
            <p:cNvSpPr>
              <a:spLocks noChangeArrowheads="1"/>
            </p:cNvSpPr>
            <p:nvPr/>
          </p:nvSpPr>
          <p:spPr bwMode="auto">
            <a:xfrm>
              <a:off x="2072" y="3800"/>
              <a:ext cx="368" cy="272"/>
            </a:xfrm>
            <a:prstGeom prst="rect">
              <a:avLst/>
            </a:prstGeom>
            <a:ln w="25400">
              <a:solidFill>
                <a:schemeClr val="tx1"/>
              </a:solidFill>
              <a:miter lim="800000"/>
              <a:headEnd/>
              <a:tailEnd/>
            </a:ln>
            <a:effectLst/>
          </p:spPr>
          <p:txBody>
            <a:bodyPr wrap="none" anchor="ctr">
              <a:prstTxWarp prst="textNoShape">
                <a:avLst/>
              </a:prstTxWarp>
            </a:bodyPr>
            <a:lstStyle/>
            <a:p>
              <a:endParaRPr lang="en-US"/>
            </a:p>
          </p:txBody>
        </p:sp>
        <p:sp>
          <p:nvSpPr>
            <p:cNvPr id="1110022" name="Rectangle 6"/>
            <p:cNvSpPr>
              <a:spLocks noChangeArrowheads="1"/>
            </p:cNvSpPr>
            <p:nvPr/>
          </p:nvSpPr>
          <p:spPr bwMode="auto">
            <a:xfrm>
              <a:off x="1160" y="1448"/>
              <a:ext cx="84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23" name="Rectangle 7"/>
            <p:cNvSpPr>
              <a:spLocks noChangeArrowheads="1"/>
            </p:cNvSpPr>
            <p:nvPr/>
          </p:nvSpPr>
          <p:spPr bwMode="auto">
            <a:xfrm>
              <a:off x="1208" y="1552"/>
              <a:ext cx="805" cy="18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Processor</a:t>
              </a:r>
            </a:p>
          </p:txBody>
        </p:sp>
        <p:sp>
          <p:nvSpPr>
            <p:cNvPr id="1110024" name="Rectangle 8"/>
            <p:cNvSpPr>
              <a:spLocks noChangeArrowheads="1"/>
            </p:cNvSpPr>
            <p:nvPr/>
          </p:nvSpPr>
          <p:spPr bwMode="auto">
            <a:xfrm>
              <a:off x="1304" y="2176"/>
              <a:ext cx="525" cy="18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Cache</a:t>
              </a:r>
            </a:p>
          </p:txBody>
        </p:sp>
        <p:sp>
          <p:nvSpPr>
            <p:cNvPr id="1110025" name="Rectangle 9"/>
            <p:cNvSpPr>
              <a:spLocks noChangeArrowheads="1"/>
            </p:cNvSpPr>
            <p:nvPr/>
          </p:nvSpPr>
          <p:spPr bwMode="auto">
            <a:xfrm>
              <a:off x="1928" y="2752"/>
              <a:ext cx="1297" cy="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Memory - I/O Bus</a:t>
              </a:r>
            </a:p>
          </p:txBody>
        </p:sp>
        <p:sp>
          <p:nvSpPr>
            <p:cNvPr id="1110026" name="Rectangle 10"/>
            <p:cNvSpPr>
              <a:spLocks noChangeArrowheads="1"/>
            </p:cNvSpPr>
            <p:nvPr/>
          </p:nvSpPr>
          <p:spPr bwMode="auto">
            <a:xfrm>
              <a:off x="1208" y="2120"/>
              <a:ext cx="704" cy="27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27" name="Rectangle 11"/>
            <p:cNvSpPr>
              <a:spLocks noChangeArrowheads="1"/>
            </p:cNvSpPr>
            <p:nvPr/>
          </p:nvSpPr>
          <p:spPr bwMode="auto">
            <a:xfrm>
              <a:off x="1196" y="3232"/>
              <a:ext cx="649" cy="33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Main</a:t>
              </a:r>
            </a:p>
            <a:p>
              <a:pPr algn="ctr">
                <a:lnSpc>
                  <a:spcPct val="85000"/>
                </a:lnSpc>
              </a:pPr>
              <a:r>
                <a:rPr lang="en-US" sz="1800" b="1">
                  <a:latin typeface="Arial" pitchFamily="-110" charset="0"/>
                </a:rPr>
                <a:t>Memory</a:t>
              </a:r>
            </a:p>
          </p:txBody>
        </p:sp>
        <p:sp>
          <p:nvSpPr>
            <p:cNvPr id="1110028" name="Rectangle 12"/>
            <p:cNvSpPr>
              <a:spLocks noChangeArrowheads="1"/>
            </p:cNvSpPr>
            <p:nvPr/>
          </p:nvSpPr>
          <p:spPr bwMode="auto">
            <a:xfrm>
              <a:off x="2102" y="3232"/>
              <a:ext cx="788" cy="33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I/O</a:t>
              </a:r>
            </a:p>
            <a:p>
              <a:pPr algn="ctr">
                <a:lnSpc>
                  <a:spcPct val="85000"/>
                </a:lnSpc>
              </a:pPr>
              <a:r>
                <a:rPr lang="en-US" sz="1800" b="1">
                  <a:latin typeface="Arial" pitchFamily="-110" charset="0"/>
                </a:rPr>
                <a:t>Controller</a:t>
              </a:r>
            </a:p>
          </p:txBody>
        </p:sp>
        <p:sp>
          <p:nvSpPr>
            <p:cNvPr id="1110029" name="Rectangle 13"/>
            <p:cNvSpPr>
              <a:spLocks noChangeArrowheads="1"/>
            </p:cNvSpPr>
            <p:nvPr/>
          </p:nvSpPr>
          <p:spPr bwMode="auto">
            <a:xfrm>
              <a:off x="2059" y="3856"/>
              <a:ext cx="394" cy="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Disk</a:t>
              </a:r>
            </a:p>
          </p:txBody>
        </p:sp>
        <p:sp>
          <p:nvSpPr>
            <p:cNvPr id="1110030" name="Rectangle 14"/>
            <p:cNvSpPr>
              <a:spLocks noChangeArrowheads="1"/>
            </p:cNvSpPr>
            <p:nvPr/>
          </p:nvSpPr>
          <p:spPr bwMode="auto">
            <a:xfrm>
              <a:off x="1112" y="3128"/>
              <a:ext cx="752" cy="75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1" name="Rectangle 15"/>
            <p:cNvSpPr>
              <a:spLocks noChangeArrowheads="1"/>
            </p:cNvSpPr>
            <p:nvPr/>
          </p:nvSpPr>
          <p:spPr bwMode="auto">
            <a:xfrm>
              <a:off x="2072" y="3128"/>
              <a:ext cx="84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2" name="Oval 16"/>
            <p:cNvSpPr>
              <a:spLocks noChangeArrowheads="1"/>
            </p:cNvSpPr>
            <p:nvPr/>
          </p:nvSpPr>
          <p:spPr bwMode="auto">
            <a:xfrm>
              <a:off x="2072" y="4040"/>
              <a:ext cx="368" cy="8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useBgFill="1">
          <p:nvSpPr>
            <p:cNvPr id="1110033" name="Oval 17"/>
            <p:cNvSpPr>
              <a:spLocks noChangeArrowheads="1"/>
            </p:cNvSpPr>
            <p:nvPr/>
          </p:nvSpPr>
          <p:spPr bwMode="auto">
            <a:xfrm>
              <a:off x="2072" y="3752"/>
              <a:ext cx="368" cy="8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10034" name="Rectangle 18"/>
            <p:cNvSpPr>
              <a:spLocks noChangeArrowheads="1"/>
            </p:cNvSpPr>
            <p:nvPr/>
          </p:nvSpPr>
          <p:spPr bwMode="auto">
            <a:xfrm>
              <a:off x="2552" y="3800"/>
              <a:ext cx="368" cy="272"/>
            </a:xfrm>
            <a:prstGeom prst="rect">
              <a:avLst/>
            </a:prstGeom>
            <a:ln w="25400">
              <a:solidFill>
                <a:schemeClr val="tx1"/>
              </a:solidFill>
              <a:miter lim="800000"/>
              <a:headEnd/>
              <a:tailEnd/>
            </a:ln>
            <a:effectLst/>
          </p:spPr>
          <p:txBody>
            <a:bodyPr wrap="none" anchor="ctr">
              <a:prstTxWarp prst="textNoShape">
                <a:avLst/>
              </a:prstTxWarp>
            </a:bodyPr>
            <a:lstStyle/>
            <a:p>
              <a:endParaRPr lang="en-US"/>
            </a:p>
          </p:txBody>
        </p:sp>
        <p:sp>
          <p:nvSpPr>
            <p:cNvPr id="1110035" name="Rectangle 19"/>
            <p:cNvSpPr>
              <a:spLocks noChangeArrowheads="1"/>
            </p:cNvSpPr>
            <p:nvPr/>
          </p:nvSpPr>
          <p:spPr bwMode="auto">
            <a:xfrm>
              <a:off x="2539" y="3856"/>
              <a:ext cx="394" cy="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Disk</a:t>
              </a:r>
            </a:p>
          </p:txBody>
        </p:sp>
        <p:sp>
          <p:nvSpPr>
            <p:cNvPr id="1110036" name="Oval 20"/>
            <p:cNvSpPr>
              <a:spLocks noChangeArrowheads="1"/>
            </p:cNvSpPr>
            <p:nvPr/>
          </p:nvSpPr>
          <p:spPr bwMode="auto">
            <a:xfrm>
              <a:off x="2552" y="4040"/>
              <a:ext cx="368" cy="8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useBgFill="1">
          <p:nvSpPr>
            <p:cNvPr id="1110037" name="Oval 21"/>
            <p:cNvSpPr>
              <a:spLocks noChangeArrowheads="1"/>
            </p:cNvSpPr>
            <p:nvPr/>
          </p:nvSpPr>
          <p:spPr bwMode="auto">
            <a:xfrm>
              <a:off x="2552" y="3752"/>
              <a:ext cx="368" cy="8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10038" name="Line 22"/>
            <p:cNvSpPr>
              <a:spLocks noChangeShapeType="1"/>
            </p:cNvSpPr>
            <p:nvPr/>
          </p:nvSpPr>
          <p:spPr bwMode="auto">
            <a:xfrm flipV="1">
              <a:off x="1440" y="2920"/>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39" name="Line 23"/>
            <p:cNvSpPr>
              <a:spLocks noChangeShapeType="1"/>
            </p:cNvSpPr>
            <p:nvPr/>
          </p:nvSpPr>
          <p:spPr bwMode="auto">
            <a:xfrm flipV="1">
              <a:off x="1440" y="2392"/>
              <a:ext cx="0" cy="35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0" name="Line 24"/>
            <p:cNvSpPr>
              <a:spLocks noChangeShapeType="1"/>
            </p:cNvSpPr>
            <p:nvPr/>
          </p:nvSpPr>
          <p:spPr bwMode="auto">
            <a:xfrm flipV="1">
              <a:off x="1440" y="1864"/>
              <a:ext cx="0" cy="25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1" name="Line 25"/>
            <p:cNvSpPr>
              <a:spLocks noChangeShapeType="1"/>
            </p:cNvSpPr>
            <p:nvPr/>
          </p:nvSpPr>
          <p:spPr bwMode="auto">
            <a:xfrm flipV="1">
              <a:off x="2448" y="2920"/>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2" name="Line 26"/>
            <p:cNvSpPr>
              <a:spLocks noChangeShapeType="1"/>
            </p:cNvSpPr>
            <p:nvPr/>
          </p:nvSpPr>
          <p:spPr bwMode="auto">
            <a:xfrm flipV="1">
              <a:off x="2256" y="3544"/>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3" name="Line 27"/>
            <p:cNvSpPr>
              <a:spLocks noChangeShapeType="1"/>
            </p:cNvSpPr>
            <p:nvPr/>
          </p:nvSpPr>
          <p:spPr bwMode="auto">
            <a:xfrm flipV="1">
              <a:off x="2736" y="3544"/>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4" name="Rectangle 28"/>
            <p:cNvSpPr>
              <a:spLocks noChangeArrowheads="1"/>
            </p:cNvSpPr>
            <p:nvPr/>
          </p:nvSpPr>
          <p:spPr bwMode="auto">
            <a:xfrm>
              <a:off x="3014" y="3232"/>
              <a:ext cx="788" cy="33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I/O</a:t>
              </a:r>
            </a:p>
            <a:p>
              <a:pPr algn="ctr">
                <a:lnSpc>
                  <a:spcPct val="85000"/>
                </a:lnSpc>
              </a:pPr>
              <a:r>
                <a:rPr lang="en-US" sz="1800" b="1">
                  <a:latin typeface="Arial" pitchFamily="-110" charset="0"/>
                </a:rPr>
                <a:t>Controller</a:t>
              </a:r>
            </a:p>
          </p:txBody>
        </p:sp>
        <p:sp>
          <p:nvSpPr>
            <p:cNvPr id="1110045" name="Rectangle 29"/>
            <p:cNvSpPr>
              <a:spLocks noChangeArrowheads="1"/>
            </p:cNvSpPr>
            <p:nvPr/>
          </p:nvSpPr>
          <p:spPr bwMode="auto">
            <a:xfrm>
              <a:off x="2984" y="3128"/>
              <a:ext cx="84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46" name="Line 30"/>
            <p:cNvSpPr>
              <a:spLocks noChangeShapeType="1"/>
            </p:cNvSpPr>
            <p:nvPr/>
          </p:nvSpPr>
          <p:spPr bwMode="auto">
            <a:xfrm flipV="1">
              <a:off x="3360" y="2920"/>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7" name="Rectangle 31"/>
            <p:cNvSpPr>
              <a:spLocks noChangeArrowheads="1"/>
            </p:cNvSpPr>
            <p:nvPr/>
          </p:nvSpPr>
          <p:spPr bwMode="auto">
            <a:xfrm>
              <a:off x="3974" y="3232"/>
              <a:ext cx="788" cy="33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I/O</a:t>
              </a:r>
            </a:p>
            <a:p>
              <a:pPr algn="ctr">
                <a:lnSpc>
                  <a:spcPct val="85000"/>
                </a:lnSpc>
              </a:pPr>
              <a:r>
                <a:rPr lang="en-US" sz="1800" b="1">
                  <a:latin typeface="Arial" pitchFamily="-110" charset="0"/>
                </a:rPr>
                <a:t>Controller</a:t>
              </a:r>
            </a:p>
          </p:txBody>
        </p:sp>
        <p:sp>
          <p:nvSpPr>
            <p:cNvPr id="1110048" name="Rectangle 32"/>
            <p:cNvSpPr>
              <a:spLocks noChangeArrowheads="1"/>
            </p:cNvSpPr>
            <p:nvPr/>
          </p:nvSpPr>
          <p:spPr bwMode="auto">
            <a:xfrm>
              <a:off x="3944" y="3128"/>
              <a:ext cx="84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49" name="Line 33"/>
            <p:cNvSpPr>
              <a:spLocks noChangeShapeType="1"/>
            </p:cNvSpPr>
            <p:nvPr/>
          </p:nvSpPr>
          <p:spPr bwMode="auto">
            <a:xfrm flipV="1">
              <a:off x="4320" y="2920"/>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0" name="Rectangle 34"/>
            <p:cNvSpPr>
              <a:spLocks noChangeArrowheads="1"/>
            </p:cNvSpPr>
            <p:nvPr/>
          </p:nvSpPr>
          <p:spPr bwMode="auto">
            <a:xfrm>
              <a:off x="3047" y="3808"/>
              <a:ext cx="723" cy="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Graphics</a:t>
              </a:r>
            </a:p>
          </p:txBody>
        </p:sp>
        <p:sp>
          <p:nvSpPr>
            <p:cNvPr id="1110051" name="AutoShape 35"/>
            <p:cNvSpPr>
              <a:spLocks noChangeArrowheads="1"/>
            </p:cNvSpPr>
            <p:nvPr/>
          </p:nvSpPr>
          <p:spPr bwMode="auto">
            <a:xfrm>
              <a:off x="3032" y="3752"/>
              <a:ext cx="752" cy="272"/>
            </a:xfrm>
            <a:prstGeom prst="roundRect">
              <a:avLst>
                <a:gd name="adj" fmla="val 12495"/>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2" name="Line 36"/>
            <p:cNvSpPr>
              <a:spLocks noChangeShapeType="1"/>
            </p:cNvSpPr>
            <p:nvPr/>
          </p:nvSpPr>
          <p:spPr bwMode="auto">
            <a:xfrm flipV="1">
              <a:off x="3360" y="3544"/>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3" name="Line 37"/>
            <p:cNvSpPr>
              <a:spLocks noChangeShapeType="1"/>
            </p:cNvSpPr>
            <p:nvPr/>
          </p:nvSpPr>
          <p:spPr bwMode="auto">
            <a:xfrm>
              <a:off x="4320" y="3560"/>
              <a:ext cx="0" cy="22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4" name="Rectangle 38"/>
            <p:cNvSpPr>
              <a:spLocks noChangeArrowheads="1"/>
            </p:cNvSpPr>
            <p:nvPr/>
          </p:nvSpPr>
          <p:spPr bwMode="auto">
            <a:xfrm>
              <a:off x="4132" y="3856"/>
              <a:ext cx="665" cy="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Network</a:t>
              </a:r>
            </a:p>
          </p:txBody>
        </p:sp>
        <p:sp>
          <p:nvSpPr>
            <p:cNvPr id="1110055" name="Line 39"/>
            <p:cNvSpPr>
              <a:spLocks noChangeShapeType="1"/>
            </p:cNvSpPr>
            <p:nvPr/>
          </p:nvSpPr>
          <p:spPr bwMode="auto">
            <a:xfrm flipV="1">
              <a:off x="4000" y="3728"/>
              <a:ext cx="688" cy="224"/>
            </a:xfrm>
            <a:prstGeom prst="line">
              <a:avLst/>
            </a:prstGeom>
            <a:noFill/>
            <a:ln w="50800">
              <a:solidFill>
                <a:schemeClr val="tx1"/>
              </a:solidFill>
              <a:round/>
              <a:headEnd/>
              <a:tailEnd/>
            </a:ln>
            <a:effectLst/>
          </p:spPr>
          <p:txBody>
            <a:bodyPr wrap="none" anchor="ctr">
              <a:prstTxWarp prst="textNoShape">
                <a:avLst/>
              </a:prstTxWarp>
            </a:bodyPr>
            <a:lstStyle/>
            <a:p>
              <a:endParaRPr lang="en-US"/>
            </a:p>
          </p:txBody>
        </p:sp>
        <p:sp>
          <p:nvSpPr>
            <p:cNvPr id="1110056" name="Line 40"/>
            <p:cNvSpPr>
              <a:spLocks noChangeShapeType="1"/>
            </p:cNvSpPr>
            <p:nvPr/>
          </p:nvSpPr>
          <p:spPr bwMode="auto">
            <a:xfrm flipH="1">
              <a:off x="2008" y="1632"/>
              <a:ext cx="232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10057" name="Line 41"/>
            <p:cNvSpPr>
              <a:spLocks noChangeShapeType="1"/>
            </p:cNvSpPr>
            <p:nvPr/>
          </p:nvSpPr>
          <p:spPr bwMode="auto">
            <a:xfrm>
              <a:off x="4320" y="1640"/>
              <a:ext cx="0" cy="108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8" name="Line 42"/>
            <p:cNvSpPr>
              <a:spLocks noChangeShapeType="1"/>
            </p:cNvSpPr>
            <p:nvPr/>
          </p:nvSpPr>
          <p:spPr bwMode="auto">
            <a:xfrm flipV="1">
              <a:off x="3360" y="1624"/>
              <a:ext cx="0" cy="112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9" name="Line 43"/>
            <p:cNvSpPr>
              <a:spLocks noChangeShapeType="1"/>
            </p:cNvSpPr>
            <p:nvPr/>
          </p:nvSpPr>
          <p:spPr bwMode="auto">
            <a:xfrm flipV="1">
              <a:off x="2448" y="1624"/>
              <a:ext cx="0" cy="112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60" name="Rectangle 44"/>
            <p:cNvSpPr>
              <a:spLocks noChangeArrowheads="1"/>
            </p:cNvSpPr>
            <p:nvPr/>
          </p:nvSpPr>
          <p:spPr bwMode="auto">
            <a:xfrm>
              <a:off x="2231" y="1472"/>
              <a:ext cx="619" cy="157"/>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90000"/>
                </a:lnSpc>
              </a:pPr>
              <a:r>
                <a:rPr lang="en-US" sz="1400" b="1">
                  <a:latin typeface="Arial" pitchFamily="-110" charset="0"/>
                </a:rPr>
                <a:t>interrupts</a:t>
              </a:r>
            </a:p>
          </p:txBody>
        </p:sp>
      </p:grpSp>
      <p:sp>
        <p:nvSpPr>
          <p:cNvPr id="1110070" name="Rectangle 54"/>
          <p:cNvSpPr>
            <a:spLocks noGrp="1" noChangeArrowheads="1"/>
          </p:cNvSpPr>
          <p:nvPr>
            <p:ph type="title"/>
          </p:nvPr>
        </p:nvSpPr>
        <p:spPr/>
        <p:txBody>
          <a:bodyPr/>
          <a:lstStyle/>
          <a:p>
            <a:r>
              <a:rPr lang="en-US" dirty="0" smtClean="0"/>
              <a:t>I/O Control</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Grp="1" noChangeArrowheads="1"/>
          </p:cNvSpPr>
          <p:nvPr>
            <p:ph type="title"/>
          </p:nvPr>
        </p:nvSpPr>
        <p:spPr>
          <a:xfrm>
            <a:off x="0" y="0"/>
            <a:ext cx="9144000" cy="600075"/>
          </a:xfrm>
          <a:noFill/>
          <a:ln/>
        </p:spPr>
        <p:txBody>
          <a:bodyPr lIns="63500" tIns="25400" rIns="63500" bIns="25400" anchor="t">
            <a:spAutoFit/>
          </a:bodyPr>
          <a:lstStyle/>
          <a:p>
            <a:r>
              <a:rPr lang="en-US"/>
              <a:t>Polling: Programmed I/O</a:t>
            </a:r>
          </a:p>
        </p:txBody>
      </p:sp>
      <p:sp>
        <p:nvSpPr>
          <p:cNvPr id="1144835" name="Rectangle 3"/>
          <p:cNvSpPr>
            <a:spLocks noGrp="1" noChangeArrowheads="1"/>
          </p:cNvSpPr>
          <p:nvPr>
            <p:ph type="body" idx="1"/>
          </p:nvPr>
        </p:nvSpPr>
        <p:spPr>
          <a:xfrm>
            <a:off x="896938" y="4949825"/>
            <a:ext cx="7099300" cy="1755775"/>
          </a:xfrm>
          <a:noFill/>
          <a:ln/>
        </p:spPr>
        <p:txBody>
          <a:bodyPr lIns="63500" tIns="25400" rIns="63500" bIns="25400">
            <a:spAutoFit/>
          </a:bodyPr>
          <a:lstStyle/>
          <a:p>
            <a:pPr marL="203200" indent="-203200"/>
            <a:r>
              <a:rPr lang="en-US" sz="2000" dirty="0">
                <a:solidFill>
                  <a:schemeClr val="accent2"/>
                </a:solidFill>
              </a:rPr>
              <a:t> Advantage:</a:t>
            </a:r>
            <a:r>
              <a:rPr lang="en-US" sz="2000" dirty="0"/>
              <a:t> </a:t>
            </a:r>
          </a:p>
          <a:p>
            <a:pPr marL="685800" lvl="1" indent="-190500"/>
            <a:r>
              <a:rPr lang="en-US" sz="2000" dirty="0"/>
              <a:t> Simple: the processor is totally in control and does all the work</a:t>
            </a:r>
          </a:p>
          <a:p>
            <a:pPr marL="203200" indent="-203200"/>
            <a:r>
              <a:rPr lang="en-US" sz="2000" dirty="0">
                <a:solidFill>
                  <a:schemeClr val="accent2"/>
                </a:solidFill>
              </a:rPr>
              <a:t> Disadvantage:</a:t>
            </a:r>
            <a:endParaRPr lang="en-US" sz="2000" dirty="0"/>
          </a:p>
          <a:p>
            <a:pPr marL="685800" lvl="1" indent="-190500"/>
            <a:r>
              <a:rPr lang="en-US" sz="2000" dirty="0"/>
              <a:t> Polling overhead can consume a lot of CPU time</a:t>
            </a:r>
          </a:p>
        </p:txBody>
      </p:sp>
      <p:grpSp>
        <p:nvGrpSpPr>
          <p:cNvPr id="2" name="Group 4"/>
          <p:cNvGrpSpPr>
            <a:grpSpLocks/>
          </p:cNvGrpSpPr>
          <p:nvPr/>
        </p:nvGrpSpPr>
        <p:grpSpPr bwMode="auto">
          <a:xfrm>
            <a:off x="812800" y="889000"/>
            <a:ext cx="2768600" cy="2894013"/>
            <a:chOff x="512" y="560"/>
            <a:chExt cx="1744" cy="1823"/>
          </a:xfrm>
        </p:grpSpPr>
        <p:sp>
          <p:nvSpPr>
            <p:cNvPr id="1144837" name="Rectangle 5"/>
            <p:cNvSpPr>
              <a:spLocks noChangeArrowheads="1"/>
            </p:cNvSpPr>
            <p:nvPr/>
          </p:nvSpPr>
          <p:spPr bwMode="auto">
            <a:xfrm>
              <a:off x="1168" y="560"/>
              <a:ext cx="400"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CPU</a:t>
              </a:r>
            </a:p>
          </p:txBody>
        </p:sp>
        <p:sp>
          <p:nvSpPr>
            <p:cNvPr id="1144838" name="Line 6"/>
            <p:cNvSpPr>
              <a:spLocks noChangeShapeType="1"/>
            </p:cNvSpPr>
            <p:nvPr/>
          </p:nvSpPr>
          <p:spPr bwMode="auto">
            <a:xfrm>
              <a:off x="512" y="1176"/>
              <a:ext cx="17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4839" name="Line 7"/>
            <p:cNvSpPr>
              <a:spLocks noChangeShapeType="1"/>
            </p:cNvSpPr>
            <p:nvPr/>
          </p:nvSpPr>
          <p:spPr bwMode="auto">
            <a:xfrm>
              <a:off x="1392" y="776"/>
              <a:ext cx="0" cy="368"/>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44840" name="Rectangle 8"/>
            <p:cNvSpPr>
              <a:spLocks noChangeArrowheads="1"/>
            </p:cNvSpPr>
            <p:nvPr/>
          </p:nvSpPr>
          <p:spPr bwMode="auto">
            <a:xfrm>
              <a:off x="1656" y="1608"/>
              <a:ext cx="352"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IOC</a:t>
              </a:r>
            </a:p>
          </p:txBody>
        </p:sp>
        <p:sp>
          <p:nvSpPr>
            <p:cNvPr id="1144841" name="Line 9"/>
            <p:cNvSpPr>
              <a:spLocks noChangeShapeType="1"/>
            </p:cNvSpPr>
            <p:nvPr/>
          </p:nvSpPr>
          <p:spPr bwMode="auto">
            <a:xfrm>
              <a:off x="1824" y="1200"/>
              <a:ext cx="0" cy="376"/>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44842" name="Rectangle 10"/>
            <p:cNvSpPr>
              <a:spLocks noChangeArrowheads="1"/>
            </p:cNvSpPr>
            <p:nvPr/>
          </p:nvSpPr>
          <p:spPr bwMode="auto">
            <a:xfrm>
              <a:off x="1544" y="2176"/>
              <a:ext cx="544"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device</a:t>
              </a:r>
            </a:p>
          </p:txBody>
        </p:sp>
        <p:sp>
          <p:nvSpPr>
            <p:cNvPr id="1144843" name="Line 11"/>
            <p:cNvSpPr>
              <a:spLocks noChangeShapeType="1"/>
            </p:cNvSpPr>
            <p:nvPr/>
          </p:nvSpPr>
          <p:spPr bwMode="auto">
            <a:xfrm>
              <a:off x="1824" y="1832"/>
              <a:ext cx="0" cy="368"/>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44844" name="Rectangle 12"/>
            <p:cNvSpPr>
              <a:spLocks noChangeArrowheads="1"/>
            </p:cNvSpPr>
            <p:nvPr/>
          </p:nvSpPr>
          <p:spPr bwMode="auto">
            <a:xfrm>
              <a:off x="572" y="1504"/>
              <a:ext cx="648"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Memory</a:t>
              </a:r>
            </a:p>
          </p:txBody>
        </p:sp>
        <p:sp>
          <p:nvSpPr>
            <p:cNvPr id="1144845" name="Line 13"/>
            <p:cNvSpPr>
              <a:spLocks noChangeShapeType="1"/>
            </p:cNvSpPr>
            <p:nvPr/>
          </p:nvSpPr>
          <p:spPr bwMode="auto">
            <a:xfrm>
              <a:off x="864" y="1160"/>
              <a:ext cx="0" cy="368"/>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sp>
        <p:nvSpPr>
          <p:cNvPr id="1144846" name="Rectangle 14"/>
          <p:cNvSpPr>
            <a:spLocks noChangeArrowheads="1"/>
          </p:cNvSpPr>
          <p:nvPr/>
        </p:nvSpPr>
        <p:spPr bwMode="auto">
          <a:xfrm>
            <a:off x="4622800" y="1346200"/>
            <a:ext cx="901700" cy="785813"/>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86000"/>
              </a:lnSpc>
            </a:pPr>
            <a:r>
              <a:rPr lang="en-US" sz="1800" b="1">
                <a:latin typeface="Arial" pitchFamily="-110" charset="0"/>
              </a:rPr>
              <a:t>Is the</a:t>
            </a:r>
          </a:p>
          <a:p>
            <a:pPr algn="ctr">
              <a:lnSpc>
                <a:spcPct val="86000"/>
              </a:lnSpc>
            </a:pPr>
            <a:r>
              <a:rPr lang="en-US" sz="1800" b="1">
                <a:latin typeface="Arial" pitchFamily="-110" charset="0"/>
              </a:rPr>
              <a:t>data</a:t>
            </a:r>
          </a:p>
          <a:p>
            <a:pPr algn="ctr">
              <a:lnSpc>
                <a:spcPct val="86000"/>
              </a:lnSpc>
            </a:pPr>
            <a:r>
              <a:rPr lang="en-US" sz="1800" b="1">
                <a:latin typeface="Arial" pitchFamily="-110" charset="0"/>
              </a:rPr>
              <a:t>ready?</a:t>
            </a:r>
          </a:p>
        </p:txBody>
      </p:sp>
      <p:sp>
        <p:nvSpPr>
          <p:cNvPr id="1144847" name="Rectangle 15"/>
          <p:cNvSpPr>
            <a:spLocks noChangeArrowheads="1"/>
          </p:cNvSpPr>
          <p:nvPr/>
        </p:nvSpPr>
        <p:spPr bwMode="auto">
          <a:xfrm>
            <a:off x="4737100" y="2692400"/>
            <a:ext cx="635000" cy="558800"/>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88000"/>
              </a:lnSpc>
            </a:pPr>
            <a:r>
              <a:rPr lang="en-US" sz="1800" b="1">
                <a:latin typeface="Arial" pitchFamily="-110" charset="0"/>
              </a:rPr>
              <a:t>read</a:t>
            </a:r>
          </a:p>
          <a:p>
            <a:pPr algn="ctr">
              <a:lnSpc>
                <a:spcPct val="88000"/>
              </a:lnSpc>
            </a:pPr>
            <a:r>
              <a:rPr lang="en-US" sz="1800" b="1">
                <a:latin typeface="Arial" pitchFamily="-110" charset="0"/>
              </a:rPr>
              <a:t>data</a:t>
            </a:r>
          </a:p>
        </p:txBody>
      </p:sp>
      <p:sp>
        <p:nvSpPr>
          <p:cNvPr id="1144848" name="Rectangle 16"/>
          <p:cNvSpPr>
            <a:spLocks noChangeArrowheads="1"/>
          </p:cNvSpPr>
          <p:nvPr/>
        </p:nvSpPr>
        <p:spPr bwMode="auto">
          <a:xfrm>
            <a:off x="4737100" y="3746500"/>
            <a:ext cx="711200" cy="558800"/>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88000"/>
              </a:lnSpc>
            </a:pPr>
            <a:r>
              <a:rPr lang="en-US" sz="1800" b="1">
                <a:latin typeface="Arial" pitchFamily="-110" charset="0"/>
              </a:rPr>
              <a:t>store</a:t>
            </a:r>
          </a:p>
          <a:p>
            <a:pPr algn="ctr">
              <a:lnSpc>
                <a:spcPct val="88000"/>
              </a:lnSpc>
            </a:pPr>
            <a:r>
              <a:rPr lang="en-US" sz="1800" b="1">
                <a:latin typeface="Arial" pitchFamily="-110" charset="0"/>
              </a:rPr>
              <a:t>data</a:t>
            </a:r>
          </a:p>
        </p:txBody>
      </p:sp>
      <p:sp>
        <p:nvSpPr>
          <p:cNvPr id="1144849" name="Line 17"/>
          <p:cNvSpPr>
            <a:spLocks noChangeShapeType="1"/>
          </p:cNvSpPr>
          <p:nvPr/>
        </p:nvSpPr>
        <p:spPr bwMode="auto">
          <a:xfrm>
            <a:off x="5029200" y="2298700"/>
            <a:ext cx="0" cy="3683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44850" name="Line 18"/>
          <p:cNvSpPr>
            <a:spLocks noChangeShapeType="1"/>
          </p:cNvSpPr>
          <p:nvPr/>
        </p:nvSpPr>
        <p:spPr bwMode="auto">
          <a:xfrm>
            <a:off x="5054600" y="3263900"/>
            <a:ext cx="0" cy="4572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44851" name="Line 19"/>
          <p:cNvSpPr>
            <a:spLocks noChangeShapeType="1"/>
          </p:cNvSpPr>
          <p:nvPr/>
        </p:nvSpPr>
        <p:spPr bwMode="auto">
          <a:xfrm flipH="1">
            <a:off x="5016500" y="977900"/>
            <a:ext cx="12700" cy="368300"/>
          </a:xfrm>
          <a:prstGeom prst="line">
            <a:avLst/>
          </a:prstGeom>
          <a:noFill/>
          <a:ln w="25400">
            <a:solidFill>
              <a:schemeClr val="accent1"/>
            </a:solidFill>
            <a:round/>
            <a:headEnd/>
            <a:tailEnd type="triangle" w="med" len="med"/>
          </a:ln>
          <a:effectLst/>
        </p:spPr>
        <p:txBody>
          <a:bodyPr wrap="none" anchor="ctr">
            <a:prstTxWarp prst="textNoShape">
              <a:avLst/>
            </a:prstTxWarp>
          </a:bodyPr>
          <a:lstStyle/>
          <a:p>
            <a:endParaRPr lang="en-US"/>
          </a:p>
        </p:txBody>
      </p:sp>
      <p:sp>
        <p:nvSpPr>
          <p:cNvPr id="1144852" name="Line 20"/>
          <p:cNvSpPr>
            <a:spLocks noChangeShapeType="1"/>
          </p:cNvSpPr>
          <p:nvPr/>
        </p:nvSpPr>
        <p:spPr bwMode="auto">
          <a:xfrm>
            <a:off x="5118100" y="4648200"/>
            <a:ext cx="8128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4853" name="Line 21"/>
          <p:cNvSpPr>
            <a:spLocks noChangeShapeType="1"/>
          </p:cNvSpPr>
          <p:nvPr/>
        </p:nvSpPr>
        <p:spPr bwMode="auto">
          <a:xfrm flipV="1">
            <a:off x="5943600" y="977900"/>
            <a:ext cx="0" cy="132080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1144854" name="Line 22"/>
          <p:cNvSpPr>
            <a:spLocks noChangeShapeType="1"/>
          </p:cNvSpPr>
          <p:nvPr/>
        </p:nvSpPr>
        <p:spPr bwMode="auto">
          <a:xfrm flipH="1">
            <a:off x="5016500" y="990600"/>
            <a:ext cx="939800" cy="0"/>
          </a:xfrm>
          <a:prstGeom prst="line">
            <a:avLst/>
          </a:prstGeom>
          <a:noFill/>
          <a:ln w="25400">
            <a:solidFill>
              <a:schemeClr val="accent1"/>
            </a:solidFill>
            <a:round/>
            <a:headEnd/>
            <a:tailEnd type="triangle" w="med" len="med"/>
          </a:ln>
          <a:effectLst/>
        </p:spPr>
        <p:txBody>
          <a:bodyPr wrap="none" anchor="ctr">
            <a:prstTxWarp prst="textNoShape">
              <a:avLst/>
            </a:prstTxWarp>
          </a:bodyPr>
          <a:lstStyle/>
          <a:p>
            <a:endParaRPr lang="en-US"/>
          </a:p>
        </p:txBody>
      </p:sp>
      <p:sp>
        <p:nvSpPr>
          <p:cNvPr id="1144855" name="Line 23"/>
          <p:cNvSpPr>
            <a:spLocks noChangeShapeType="1"/>
          </p:cNvSpPr>
          <p:nvPr/>
        </p:nvSpPr>
        <p:spPr bwMode="auto">
          <a:xfrm>
            <a:off x="5041900" y="2286000"/>
            <a:ext cx="889000" cy="0"/>
          </a:xfrm>
          <a:prstGeom prst="line">
            <a:avLst/>
          </a:prstGeom>
          <a:noFill/>
          <a:ln w="25400">
            <a:solidFill>
              <a:schemeClr val="accent1"/>
            </a:solidFill>
            <a:round/>
            <a:headEnd/>
            <a:tailEnd type="triangle" w="med" len="med"/>
          </a:ln>
          <a:effectLst/>
        </p:spPr>
        <p:txBody>
          <a:bodyPr wrap="none" anchor="ctr">
            <a:prstTxWarp prst="textNoShape">
              <a:avLst/>
            </a:prstTxWarp>
          </a:bodyPr>
          <a:lstStyle/>
          <a:p>
            <a:endParaRPr lang="en-US"/>
          </a:p>
        </p:txBody>
      </p:sp>
      <p:sp>
        <p:nvSpPr>
          <p:cNvPr id="1144856" name="Rectangle 24"/>
          <p:cNvSpPr>
            <a:spLocks noChangeArrowheads="1"/>
          </p:cNvSpPr>
          <p:nvPr/>
        </p:nvSpPr>
        <p:spPr bwMode="auto">
          <a:xfrm>
            <a:off x="4451350" y="2432050"/>
            <a:ext cx="508000" cy="28416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yes</a:t>
            </a:r>
          </a:p>
        </p:txBody>
      </p:sp>
      <p:sp>
        <p:nvSpPr>
          <p:cNvPr id="1144857" name="Rectangle 25"/>
          <p:cNvSpPr>
            <a:spLocks noChangeArrowheads="1"/>
          </p:cNvSpPr>
          <p:nvPr/>
        </p:nvSpPr>
        <p:spPr bwMode="auto">
          <a:xfrm>
            <a:off x="5441950" y="2355850"/>
            <a:ext cx="406400" cy="28416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no</a:t>
            </a:r>
          </a:p>
        </p:txBody>
      </p:sp>
      <p:sp>
        <p:nvSpPr>
          <p:cNvPr id="1144858" name="Rectangle 26"/>
          <p:cNvSpPr>
            <a:spLocks noChangeArrowheads="1"/>
          </p:cNvSpPr>
          <p:nvPr/>
        </p:nvSpPr>
        <p:spPr bwMode="auto">
          <a:xfrm>
            <a:off x="4197350" y="4413250"/>
            <a:ext cx="812800" cy="28416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done?</a:t>
            </a:r>
          </a:p>
        </p:txBody>
      </p:sp>
      <p:sp>
        <p:nvSpPr>
          <p:cNvPr id="1144859" name="Rectangle 27"/>
          <p:cNvSpPr>
            <a:spLocks noChangeArrowheads="1"/>
          </p:cNvSpPr>
          <p:nvPr/>
        </p:nvSpPr>
        <p:spPr bwMode="auto">
          <a:xfrm>
            <a:off x="5492750" y="4375150"/>
            <a:ext cx="406400" cy="28416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no</a:t>
            </a:r>
          </a:p>
        </p:txBody>
      </p:sp>
      <p:sp>
        <p:nvSpPr>
          <p:cNvPr id="1144860" name="Rectangle 28"/>
          <p:cNvSpPr>
            <a:spLocks noChangeArrowheads="1"/>
          </p:cNvSpPr>
          <p:nvPr/>
        </p:nvSpPr>
        <p:spPr bwMode="auto">
          <a:xfrm>
            <a:off x="4476750" y="4781550"/>
            <a:ext cx="508000" cy="28416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yes</a:t>
            </a:r>
          </a:p>
        </p:txBody>
      </p:sp>
      <p:sp>
        <p:nvSpPr>
          <p:cNvPr id="1144861" name="Rectangle 29"/>
          <p:cNvSpPr>
            <a:spLocks noChangeArrowheads="1"/>
          </p:cNvSpPr>
          <p:nvPr/>
        </p:nvSpPr>
        <p:spPr bwMode="auto">
          <a:xfrm>
            <a:off x="6235700" y="1517650"/>
            <a:ext cx="2247900" cy="1217613"/>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busy wait loop</a:t>
            </a:r>
          </a:p>
          <a:p>
            <a:pPr algn="ctr">
              <a:lnSpc>
                <a:spcPct val="85000"/>
              </a:lnSpc>
            </a:pPr>
            <a:r>
              <a:rPr lang="en-US" sz="1800" b="1">
                <a:latin typeface="Arial" pitchFamily="-110" charset="0"/>
              </a:rPr>
              <a:t>not an efficient</a:t>
            </a:r>
          </a:p>
          <a:p>
            <a:pPr algn="ctr">
              <a:lnSpc>
                <a:spcPct val="85000"/>
              </a:lnSpc>
            </a:pPr>
            <a:r>
              <a:rPr lang="en-US" sz="1800" b="1">
                <a:latin typeface="Arial" pitchFamily="-110" charset="0"/>
              </a:rPr>
              <a:t>way to use the CPU</a:t>
            </a:r>
          </a:p>
          <a:p>
            <a:pPr algn="ctr">
              <a:lnSpc>
                <a:spcPct val="85000"/>
              </a:lnSpc>
            </a:pPr>
            <a:r>
              <a:rPr lang="en-US" sz="1800" b="1">
                <a:latin typeface="Arial" pitchFamily="-110" charset="0"/>
              </a:rPr>
              <a:t>unless the device</a:t>
            </a:r>
          </a:p>
          <a:p>
            <a:pPr algn="ctr">
              <a:lnSpc>
                <a:spcPct val="85000"/>
              </a:lnSpc>
            </a:pPr>
            <a:r>
              <a:rPr lang="en-US" sz="1800" b="1">
                <a:latin typeface="Arial" pitchFamily="-110" charset="0"/>
              </a:rPr>
              <a:t>is very fast!</a:t>
            </a:r>
          </a:p>
        </p:txBody>
      </p:sp>
      <p:sp>
        <p:nvSpPr>
          <p:cNvPr id="1144862" name="Rectangle 30"/>
          <p:cNvSpPr>
            <a:spLocks noChangeArrowheads="1"/>
          </p:cNvSpPr>
          <p:nvPr/>
        </p:nvSpPr>
        <p:spPr bwMode="auto">
          <a:xfrm>
            <a:off x="6400800" y="3155950"/>
            <a:ext cx="2133600" cy="1217613"/>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but checks for I/O </a:t>
            </a:r>
          </a:p>
          <a:p>
            <a:pPr algn="ctr">
              <a:lnSpc>
                <a:spcPct val="85000"/>
              </a:lnSpc>
            </a:pPr>
            <a:r>
              <a:rPr lang="en-US" sz="1800" b="1">
                <a:latin typeface="Arial" pitchFamily="-110" charset="0"/>
              </a:rPr>
              <a:t>completion can be</a:t>
            </a:r>
          </a:p>
          <a:p>
            <a:pPr algn="ctr">
              <a:lnSpc>
                <a:spcPct val="85000"/>
              </a:lnSpc>
            </a:pPr>
            <a:r>
              <a:rPr lang="en-US" sz="1800" b="1">
                <a:latin typeface="Arial" pitchFamily="-110" charset="0"/>
              </a:rPr>
              <a:t>dispersed among</a:t>
            </a:r>
          </a:p>
          <a:p>
            <a:pPr algn="ctr">
              <a:lnSpc>
                <a:spcPct val="85000"/>
              </a:lnSpc>
            </a:pPr>
            <a:r>
              <a:rPr lang="en-US" sz="1800" b="1">
                <a:latin typeface="Arial" pitchFamily="-110" charset="0"/>
              </a:rPr>
              <a:t>computation </a:t>
            </a:r>
          </a:p>
          <a:p>
            <a:pPr algn="ctr">
              <a:lnSpc>
                <a:spcPct val="85000"/>
              </a:lnSpc>
            </a:pPr>
            <a:r>
              <a:rPr lang="en-US" sz="1800" b="1">
                <a:latin typeface="Arial" pitchFamily="-110" charset="0"/>
              </a:rPr>
              <a:t>intensive code</a:t>
            </a:r>
          </a:p>
        </p:txBody>
      </p:sp>
      <p:sp>
        <p:nvSpPr>
          <p:cNvPr id="1144863" name="Line 31"/>
          <p:cNvSpPr>
            <a:spLocks noChangeShapeType="1"/>
          </p:cNvSpPr>
          <p:nvPr/>
        </p:nvSpPr>
        <p:spPr bwMode="auto">
          <a:xfrm>
            <a:off x="5105400" y="4356100"/>
            <a:ext cx="0" cy="6604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44864" name="Line 32"/>
          <p:cNvSpPr>
            <a:spLocks noChangeShapeType="1"/>
          </p:cNvSpPr>
          <p:nvPr/>
        </p:nvSpPr>
        <p:spPr bwMode="auto">
          <a:xfrm>
            <a:off x="5943600" y="2298700"/>
            <a:ext cx="0" cy="23368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4865" name="Line 33"/>
          <p:cNvSpPr>
            <a:spLocks noChangeShapeType="1"/>
          </p:cNvSpPr>
          <p:nvPr/>
        </p:nvSpPr>
        <p:spPr bwMode="auto">
          <a:xfrm>
            <a:off x="5029200" y="2146300"/>
            <a:ext cx="0" cy="12700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1144866" name="Line 34"/>
          <p:cNvSpPr>
            <a:spLocks noChangeShapeType="1"/>
          </p:cNvSpPr>
          <p:nvPr/>
        </p:nvSpPr>
        <p:spPr bwMode="auto">
          <a:xfrm flipV="1">
            <a:off x="5029200" y="749300"/>
            <a:ext cx="0" cy="2540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p:cNvSpPr>
            <a:spLocks noGrp="1" noChangeArrowheads="1"/>
          </p:cNvSpPr>
          <p:nvPr>
            <p:ph type="title"/>
          </p:nvPr>
        </p:nvSpPr>
        <p:spPr>
          <a:xfrm>
            <a:off x="0" y="0"/>
            <a:ext cx="9144000" cy="600075"/>
          </a:xfrm>
          <a:noFill/>
          <a:ln/>
        </p:spPr>
        <p:txBody>
          <a:bodyPr lIns="63500" tIns="25400" rIns="63500" bIns="25400" anchor="t">
            <a:spAutoFit/>
          </a:bodyPr>
          <a:lstStyle/>
          <a:p>
            <a:r>
              <a:rPr lang="en-US"/>
              <a:t>Interrupt Driven Data Transfer</a:t>
            </a:r>
          </a:p>
        </p:txBody>
      </p:sp>
      <p:sp>
        <p:nvSpPr>
          <p:cNvPr id="1146883" name="Rectangle 3"/>
          <p:cNvSpPr>
            <a:spLocks noGrp="1" noChangeArrowheads="1"/>
          </p:cNvSpPr>
          <p:nvPr>
            <p:ph type="body" idx="1"/>
          </p:nvPr>
        </p:nvSpPr>
        <p:spPr>
          <a:xfrm>
            <a:off x="796925" y="4449763"/>
            <a:ext cx="7099300" cy="2251075"/>
          </a:xfrm>
          <a:noFill/>
          <a:ln/>
        </p:spPr>
        <p:txBody>
          <a:bodyPr lIns="63500" tIns="25400" rIns="63500" bIns="25400">
            <a:spAutoFit/>
          </a:bodyPr>
          <a:lstStyle/>
          <a:p>
            <a:pPr marL="203200" indent="-203200"/>
            <a:r>
              <a:rPr lang="en-US" sz="1800">
                <a:solidFill>
                  <a:schemeClr val="accent2"/>
                </a:solidFill>
              </a:rPr>
              <a:t> Advantage:</a:t>
            </a:r>
            <a:endParaRPr lang="en-US" sz="1800"/>
          </a:p>
          <a:p>
            <a:pPr marL="685800" lvl="1" indent="-190500"/>
            <a:r>
              <a:rPr lang="en-US" sz="1800"/>
              <a:t> User program progress is only halted during actual transfer</a:t>
            </a:r>
          </a:p>
          <a:p>
            <a:pPr marL="203200" indent="-203200"/>
            <a:r>
              <a:rPr lang="en-US" sz="1800">
                <a:solidFill>
                  <a:schemeClr val="accent2"/>
                </a:solidFill>
              </a:rPr>
              <a:t> Disadvantage:</a:t>
            </a:r>
            <a:r>
              <a:rPr lang="en-US" sz="1800"/>
              <a:t>  special hardware is needed to:</a:t>
            </a:r>
          </a:p>
          <a:p>
            <a:pPr marL="685800" lvl="1" indent="-190500"/>
            <a:r>
              <a:rPr lang="en-US" sz="1800"/>
              <a:t> Cause an interrupt (I/O device)</a:t>
            </a:r>
          </a:p>
          <a:p>
            <a:pPr marL="685800" lvl="1" indent="-190500"/>
            <a:r>
              <a:rPr lang="en-US" sz="1800"/>
              <a:t> Detect an interrupt (processor)</a:t>
            </a:r>
          </a:p>
          <a:p>
            <a:pPr marL="685800" lvl="1" indent="-190500"/>
            <a:r>
              <a:rPr lang="en-US" sz="1800"/>
              <a:t> Save the proper states to resume after the interrupt (processor)</a:t>
            </a:r>
          </a:p>
        </p:txBody>
      </p:sp>
      <p:sp>
        <p:nvSpPr>
          <p:cNvPr id="1146884" name="Line 4"/>
          <p:cNvSpPr>
            <a:spLocks noChangeShapeType="1"/>
          </p:cNvSpPr>
          <p:nvPr/>
        </p:nvSpPr>
        <p:spPr bwMode="auto">
          <a:xfrm>
            <a:off x="6311900" y="647700"/>
            <a:ext cx="0" cy="34925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85" name="Line 5"/>
          <p:cNvSpPr>
            <a:spLocks noChangeShapeType="1"/>
          </p:cNvSpPr>
          <p:nvPr/>
        </p:nvSpPr>
        <p:spPr bwMode="auto">
          <a:xfrm>
            <a:off x="7543800" y="660400"/>
            <a:ext cx="0" cy="34798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86" name="Rectangle 6"/>
          <p:cNvSpPr>
            <a:spLocks noChangeArrowheads="1"/>
          </p:cNvSpPr>
          <p:nvPr/>
        </p:nvSpPr>
        <p:spPr bwMode="auto">
          <a:xfrm>
            <a:off x="6369050" y="704850"/>
            <a:ext cx="546100" cy="121761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add</a:t>
            </a:r>
          </a:p>
          <a:p>
            <a:pPr>
              <a:lnSpc>
                <a:spcPct val="85000"/>
              </a:lnSpc>
            </a:pPr>
            <a:r>
              <a:rPr lang="en-US" sz="1800" b="1">
                <a:latin typeface="Arial" pitchFamily="-110" charset="0"/>
              </a:rPr>
              <a:t>sub</a:t>
            </a:r>
          </a:p>
          <a:p>
            <a:pPr>
              <a:lnSpc>
                <a:spcPct val="85000"/>
              </a:lnSpc>
            </a:pPr>
            <a:r>
              <a:rPr lang="en-US" sz="1800" b="1">
                <a:latin typeface="Arial" pitchFamily="-110" charset="0"/>
              </a:rPr>
              <a:t>and</a:t>
            </a:r>
          </a:p>
          <a:p>
            <a:pPr>
              <a:lnSpc>
                <a:spcPct val="85000"/>
              </a:lnSpc>
            </a:pPr>
            <a:r>
              <a:rPr lang="en-US" sz="1800" b="1">
                <a:latin typeface="Arial" pitchFamily="-110" charset="0"/>
              </a:rPr>
              <a:t>or</a:t>
            </a:r>
          </a:p>
          <a:p>
            <a:pPr>
              <a:lnSpc>
                <a:spcPct val="85000"/>
              </a:lnSpc>
            </a:pPr>
            <a:r>
              <a:rPr lang="en-US" sz="1800" b="1">
                <a:latin typeface="Arial" pitchFamily="-110" charset="0"/>
              </a:rPr>
              <a:t>nop</a:t>
            </a:r>
          </a:p>
        </p:txBody>
      </p:sp>
      <p:sp>
        <p:nvSpPr>
          <p:cNvPr id="1146887" name="Line 7"/>
          <p:cNvSpPr>
            <a:spLocks noChangeShapeType="1"/>
          </p:cNvSpPr>
          <p:nvPr/>
        </p:nvSpPr>
        <p:spPr bwMode="auto">
          <a:xfrm>
            <a:off x="6324600" y="939800"/>
            <a:ext cx="12065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88" name="Line 8"/>
          <p:cNvSpPr>
            <a:spLocks noChangeShapeType="1"/>
          </p:cNvSpPr>
          <p:nvPr/>
        </p:nvSpPr>
        <p:spPr bwMode="auto">
          <a:xfrm>
            <a:off x="6324600" y="1168400"/>
            <a:ext cx="12065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89" name="Line 9"/>
          <p:cNvSpPr>
            <a:spLocks noChangeShapeType="1"/>
          </p:cNvSpPr>
          <p:nvPr/>
        </p:nvSpPr>
        <p:spPr bwMode="auto">
          <a:xfrm>
            <a:off x="6337300" y="711200"/>
            <a:ext cx="11938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90" name="Line 10"/>
          <p:cNvSpPr>
            <a:spLocks noChangeShapeType="1"/>
          </p:cNvSpPr>
          <p:nvPr/>
        </p:nvSpPr>
        <p:spPr bwMode="auto">
          <a:xfrm>
            <a:off x="6324600" y="1397000"/>
            <a:ext cx="12065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91" name="Line 11"/>
          <p:cNvSpPr>
            <a:spLocks noChangeShapeType="1"/>
          </p:cNvSpPr>
          <p:nvPr/>
        </p:nvSpPr>
        <p:spPr bwMode="auto">
          <a:xfrm>
            <a:off x="6324600" y="1625600"/>
            <a:ext cx="12065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92" name="Line 12"/>
          <p:cNvSpPr>
            <a:spLocks noChangeShapeType="1"/>
          </p:cNvSpPr>
          <p:nvPr/>
        </p:nvSpPr>
        <p:spPr bwMode="auto">
          <a:xfrm>
            <a:off x="6299200" y="1866900"/>
            <a:ext cx="12319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93" name="Rectangle 13"/>
          <p:cNvSpPr>
            <a:spLocks noChangeArrowheads="1"/>
          </p:cNvSpPr>
          <p:nvPr/>
        </p:nvSpPr>
        <p:spPr bwMode="auto">
          <a:xfrm>
            <a:off x="6394450" y="3105150"/>
            <a:ext cx="685800" cy="98425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read</a:t>
            </a:r>
          </a:p>
          <a:p>
            <a:pPr>
              <a:lnSpc>
                <a:spcPct val="85000"/>
              </a:lnSpc>
            </a:pPr>
            <a:r>
              <a:rPr lang="en-US" sz="1800" b="1">
                <a:latin typeface="Arial" pitchFamily="-110" charset="0"/>
              </a:rPr>
              <a:t>store</a:t>
            </a:r>
          </a:p>
          <a:p>
            <a:pPr>
              <a:lnSpc>
                <a:spcPct val="85000"/>
              </a:lnSpc>
            </a:pPr>
            <a:r>
              <a:rPr lang="en-US" sz="1800" b="1">
                <a:latin typeface="Arial" pitchFamily="-110" charset="0"/>
              </a:rPr>
              <a:t>...</a:t>
            </a:r>
          </a:p>
          <a:p>
            <a:pPr>
              <a:lnSpc>
                <a:spcPct val="85000"/>
              </a:lnSpc>
            </a:pPr>
            <a:r>
              <a:rPr lang="en-US" sz="1800" b="1">
                <a:latin typeface="Arial" pitchFamily="-110" charset="0"/>
              </a:rPr>
              <a:t>rti</a:t>
            </a:r>
          </a:p>
        </p:txBody>
      </p:sp>
      <p:sp>
        <p:nvSpPr>
          <p:cNvPr id="1146894" name="Line 14"/>
          <p:cNvSpPr>
            <a:spLocks noChangeShapeType="1"/>
          </p:cNvSpPr>
          <p:nvPr/>
        </p:nvSpPr>
        <p:spPr bwMode="auto">
          <a:xfrm>
            <a:off x="6324600" y="3136900"/>
            <a:ext cx="12065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95" name="Line 15"/>
          <p:cNvSpPr>
            <a:spLocks noChangeShapeType="1"/>
          </p:cNvSpPr>
          <p:nvPr/>
        </p:nvSpPr>
        <p:spPr bwMode="auto">
          <a:xfrm>
            <a:off x="6324600" y="3327400"/>
            <a:ext cx="11938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96" name="Line 16"/>
          <p:cNvSpPr>
            <a:spLocks noChangeShapeType="1"/>
          </p:cNvSpPr>
          <p:nvPr/>
        </p:nvSpPr>
        <p:spPr bwMode="auto">
          <a:xfrm>
            <a:off x="6324600" y="3556000"/>
            <a:ext cx="12065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97" name="Line 17"/>
          <p:cNvSpPr>
            <a:spLocks noChangeShapeType="1"/>
          </p:cNvSpPr>
          <p:nvPr/>
        </p:nvSpPr>
        <p:spPr bwMode="auto">
          <a:xfrm>
            <a:off x="6311900" y="3784600"/>
            <a:ext cx="11938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98" name="Line 18"/>
          <p:cNvSpPr>
            <a:spLocks noChangeShapeType="1"/>
          </p:cNvSpPr>
          <p:nvPr/>
        </p:nvSpPr>
        <p:spPr bwMode="auto">
          <a:xfrm>
            <a:off x="6337300" y="4013200"/>
            <a:ext cx="119380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899" name="Rectangle 19"/>
          <p:cNvSpPr>
            <a:spLocks noChangeArrowheads="1"/>
          </p:cNvSpPr>
          <p:nvPr/>
        </p:nvSpPr>
        <p:spPr bwMode="auto">
          <a:xfrm>
            <a:off x="6432550" y="4159250"/>
            <a:ext cx="1016000" cy="28416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i="1">
                <a:latin typeface="Arial" pitchFamily="-110" charset="0"/>
              </a:rPr>
              <a:t>memory</a:t>
            </a:r>
          </a:p>
        </p:txBody>
      </p:sp>
      <p:sp>
        <p:nvSpPr>
          <p:cNvPr id="1146900" name="Rectangle 20"/>
          <p:cNvSpPr>
            <a:spLocks noChangeArrowheads="1"/>
          </p:cNvSpPr>
          <p:nvPr/>
        </p:nvSpPr>
        <p:spPr bwMode="auto">
          <a:xfrm>
            <a:off x="7766050" y="1047750"/>
            <a:ext cx="1054100" cy="51752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user</a:t>
            </a:r>
          </a:p>
          <a:p>
            <a:pPr>
              <a:lnSpc>
                <a:spcPct val="85000"/>
              </a:lnSpc>
            </a:pPr>
            <a:r>
              <a:rPr lang="en-US" sz="1800" b="1">
                <a:latin typeface="Arial" pitchFamily="-110" charset="0"/>
              </a:rPr>
              <a:t>program</a:t>
            </a:r>
          </a:p>
        </p:txBody>
      </p:sp>
      <p:sp>
        <p:nvSpPr>
          <p:cNvPr id="1146901" name="Line 21"/>
          <p:cNvSpPr>
            <a:spLocks noChangeShapeType="1"/>
          </p:cNvSpPr>
          <p:nvPr/>
        </p:nvSpPr>
        <p:spPr bwMode="auto">
          <a:xfrm>
            <a:off x="7575550" y="717550"/>
            <a:ext cx="228600" cy="355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46902" name="Line 22"/>
          <p:cNvSpPr>
            <a:spLocks noChangeShapeType="1"/>
          </p:cNvSpPr>
          <p:nvPr/>
        </p:nvSpPr>
        <p:spPr bwMode="auto">
          <a:xfrm flipV="1">
            <a:off x="7550150" y="1530350"/>
            <a:ext cx="215900" cy="3302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46903" name="Line 23"/>
          <p:cNvSpPr>
            <a:spLocks noChangeShapeType="1"/>
          </p:cNvSpPr>
          <p:nvPr/>
        </p:nvSpPr>
        <p:spPr bwMode="auto">
          <a:xfrm>
            <a:off x="6064250" y="628650"/>
            <a:ext cx="241300" cy="1905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146904" name="Line 24"/>
          <p:cNvSpPr>
            <a:spLocks noChangeShapeType="1"/>
          </p:cNvSpPr>
          <p:nvPr/>
        </p:nvSpPr>
        <p:spPr bwMode="auto">
          <a:xfrm flipH="1">
            <a:off x="6051550" y="857250"/>
            <a:ext cx="241300" cy="101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46905" name="Line 25"/>
          <p:cNvSpPr>
            <a:spLocks noChangeShapeType="1"/>
          </p:cNvSpPr>
          <p:nvPr/>
        </p:nvSpPr>
        <p:spPr bwMode="auto">
          <a:xfrm>
            <a:off x="6064250" y="971550"/>
            <a:ext cx="215900" cy="762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146906" name="Line 26"/>
          <p:cNvSpPr>
            <a:spLocks noChangeShapeType="1"/>
          </p:cNvSpPr>
          <p:nvPr/>
        </p:nvSpPr>
        <p:spPr bwMode="auto">
          <a:xfrm flipH="1">
            <a:off x="6076950" y="1098550"/>
            <a:ext cx="215900" cy="101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46907" name="Line 27"/>
          <p:cNvSpPr>
            <a:spLocks noChangeShapeType="1"/>
          </p:cNvSpPr>
          <p:nvPr/>
        </p:nvSpPr>
        <p:spPr bwMode="auto">
          <a:xfrm>
            <a:off x="6089650" y="1212850"/>
            <a:ext cx="215900" cy="8890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146908" name="Line 28"/>
          <p:cNvSpPr>
            <a:spLocks noChangeShapeType="1"/>
          </p:cNvSpPr>
          <p:nvPr/>
        </p:nvSpPr>
        <p:spPr bwMode="auto">
          <a:xfrm>
            <a:off x="5346700" y="1447800"/>
            <a:ext cx="9652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46909" name="Rectangle 29"/>
          <p:cNvSpPr>
            <a:spLocks noChangeArrowheads="1"/>
          </p:cNvSpPr>
          <p:nvPr/>
        </p:nvSpPr>
        <p:spPr bwMode="auto">
          <a:xfrm>
            <a:off x="4451350" y="1174750"/>
            <a:ext cx="1066800" cy="51752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(1) I/O</a:t>
            </a:r>
          </a:p>
          <a:p>
            <a:pPr>
              <a:lnSpc>
                <a:spcPct val="85000"/>
              </a:lnSpc>
            </a:pPr>
            <a:r>
              <a:rPr lang="en-US" sz="1800" b="1">
                <a:latin typeface="Arial" pitchFamily="-110" charset="0"/>
              </a:rPr>
              <a:t>interrupt</a:t>
            </a:r>
          </a:p>
        </p:txBody>
      </p:sp>
      <p:sp>
        <p:nvSpPr>
          <p:cNvPr id="1146910" name="Line 30"/>
          <p:cNvSpPr>
            <a:spLocks noChangeShapeType="1"/>
          </p:cNvSpPr>
          <p:nvPr/>
        </p:nvSpPr>
        <p:spPr bwMode="auto">
          <a:xfrm flipH="1">
            <a:off x="5080000" y="1460500"/>
            <a:ext cx="1257300" cy="4191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46911" name="Rectangle 31"/>
          <p:cNvSpPr>
            <a:spLocks noChangeArrowheads="1"/>
          </p:cNvSpPr>
          <p:nvPr/>
        </p:nvSpPr>
        <p:spPr bwMode="auto">
          <a:xfrm>
            <a:off x="4260850" y="1911350"/>
            <a:ext cx="1358900" cy="28416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(2) save PC</a:t>
            </a:r>
          </a:p>
        </p:txBody>
      </p:sp>
      <p:sp>
        <p:nvSpPr>
          <p:cNvPr id="1146912" name="Line 32"/>
          <p:cNvSpPr>
            <a:spLocks noChangeShapeType="1"/>
          </p:cNvSpPr>
          <p:nvPr/>
        </p:nvSpPr>
        <p:spPr bwMode="auto">
          <a:xfrm>
            <a:off x="4737100" y="2159000"/>
            <a:ext cx="0" cy="482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46913" name="Rectangle 33"/>
          <p:cNvSpPr>
            <a:spLocks noChangeArrowheads="1"/>
          </p:cNvSpPr>
          <p:nvPr/>
        </p:nvSpPr>
        <p:spPr bwMode="auto">
          <a:xfrm>
            <a:off x="4222750" y="2635250"/>
            <a:ext cx="1474788" cy="51752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(3) interrupt</a:t>
            </a:r>
          </a:p>
          <a:p>
            <a:pPr>
              <a:lnSpc>
                <a:spcPct val="85000"/>
              </a:lnSpc>
            </a:pPr>
            <a:r>
              <a:rPr lang="en-US" sz="1800" b="1">
                <a:latin typeface="Arial" pitchFamily="-110" charset="0"/>
              </a:rPr>
              <a:t>service addr</a:t>
            </a:r>
          </a:p>
        </p:txBody>
      </p:sp>
      <p:sp>
        <p:nvSpPr>
          <p:cNvPr id="1146914" name="Line 34"/>
          <p:cNvSpPr>
            <a:spLocks noChangeShapeType="1"/>
          </p:cNvSpPr>
          <p:nvPr/>
        </p:nvSpPr>
        <p:spPr bwMode="auto">
          <a:xfrm>
            <a:off x="5384800" y="3111500"/>
            <a:ext cx="914400" cy="101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46915" name="Rectangle 35"/>
          <p:cNvSpPr>
            <a:spLocks noChangeArrowheads="1"/>
          </p:cNvSpPr>
          <p:nvPr/>
        </p:nvSpPr>
        <p:spPr bwMode="auto">
          <a:xfrm>
            <a:off x="7905750" y="3270250"/>
            <a:ext cx="1066800" cy="750888"/>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interrupt</a:t>
            </a:r>
          </a:p>
          <a:p>
            <a:pPr>
              <a:lnSpc>
                <a:spcPct val="85000"/>
              </a:lnSpc>
            </a:pPr>
            <a:r>
              <a:rPr lang="en-US" sz="1800" b="1">
                <a:latin typeface="Arial" pitchFamily="-110" charset="0"/>
              </a:rPr>
              <a:t>service</a:t>
            </a:r>
          </a:p>
          <a:p>
            <a:pPr>
              <a:lnSpc>
                <a:spcPct val="85000"/>
              </a:lnSpc>
            </a:pPr>
            <a:r>
              <a:rPr lang="en-US" sz="1800" b="1">
                <a:latin typeface="Arial" pitchFamily="-110" charset="0"/>
              </a:rPr>
              <a:t>routine</a:t>
            </a:r>
          </a:p>
        </p:txBody>
      </p:sp>
      <p:sp>
        <p:nvSpPr>
          <p:cNvPr id="1146916" name="Line 36"/>
          <p:cNvSpPr>
            <a:spLocks noChangeShapeType="1"/>
          </p:cNvSpPr>
          <p:nvPr/>
        </p:nvSpPr>
        <p:spPr bwMode="auto">
          <a:xfrm>
            <a:off x="7550150" y="3143250"/>
            <a:ext cx="393700" cy="1397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46917" name="Line 37"/>
          <p:cNvSpPr>
            <a:spLocks noChangeShapeType="1"/>
          </p:cNvSpPr>
          <p:nvPr/>
        </p:nvSpPr>
        <p:spPr bwMode="auto">
          <a:xfrm flipV="1">
            <a:off x="7550150" y="3917950"/>
            <a:ext cx="406400" cy="1016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46918" name="Line 38"/>
          <p:cNvSpPr>
            <a:spLocks noChangeShapeType="1"/>
          </p:cNvSpPr>
          <p:nvPr/>
        </p:nvSpPr>
        <p:spPr bwMode="auto">
          <a:xfrm flipH="1" flipV="1">
            <a:off x="5803900" y="3594100"/>
            <a:ext cx="520700" cy="3429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919" name="Line 39"/>
          <p:cNvSpPr>
            <a:spLocks noChangeShapeType="1"/>
          </p:cNvSpPr>
          <p:nvPr/>
        </p:nvSpPr>
        <p:spPr bwMode="auto">
          <a:xfrm flipV="1">
            <a:off x="5816600" y="1866900"/>
            <a:ext cx="0" cy="175260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920" name="Line 40"/>
          <p:cNvSpPr>
            <a:spLocks noChangeShapeType="1"/>
          </p:cNvSpPr>
          <p:nvPr/>
        </p:nvSpPr>
        <p:spPr bwMode="auto">
          <a:xfrm flipV="1">
            <a:off x="5842000" y="1524000"/>
            <a:ext cx="457200" cy="35560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46921" name="Rectangle 41"/>
          <p:cNvSpPr>
            <a:spLocks noChangeArrowheads="1"/>
          </p:cNvSpPr>
          <p:nvPr/>
        </p:nvSpPr>
        <p:spPr bwMode="auto">
          <a:xfrm>
            <a:off x="5645150" y="3752850"/>
            <a:ext cx="406400" cy="28416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(4)</a:t>
            </a:r>
          </a:p>
        </p:txBody>
      </p:sp>
      <p:grpSp>
        <p:nvGrpSpPr>
          <p:cNvPr id="2" name="Group 42"/>
          <p:cNvGrpSpPr>
            <a:grpSpLocks/>
          </p:cNvGrpSpPr>
          <p:nvPr/>
        </p:nvGrpSpPr>
        <p:grpSpPr bwMode="auto">
          <a:xfrm>
            <a:off x="812800" y="889000"/>
            <a:ext cx="2768600" cy="2894013"/>
            <a:chOff x="512" y="560"/>
            <a:chExt cx="1744" cy="1823"/>
          </a:xfrm>
        </p:grpSpPr>
        <p:sp>
          <p:nvSpPr>
            <p:cNvPr id="1146923" name="Rectangle 43"/>
            <p:cNvSpPr>
              <a:spLocks noChangeArrowheads="1"/>
            </p:cNvSpPr>
            <p:nvPr/>
          </p:nvSpPr>
          <p:spPr bwMode="auto">
            <a:xfrm>
              <a:off x="1168" y="560"/>
              <a:ext cx="400"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CPU</a:t>
              </a:r>
            </a:p>
          </p:txBody>
        </p:sp>
        <p:sp>
          <p:nvSpPr>
            <p:cNvPr id="1146924" name="Line 44"/>
            <p:cNvSpPr>
              <a:spLocks noChangeShapeType="1"/>
            </p:cNvSpPr>
            <p:nvPr/>
          </p:nvSpPr>
          <p:spPr bwMode="auto">
            <a:xfrm>
              <a:off x="512" y="1176"/>
              <a:ext cx="17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46925" name="Line 45"/>
            <p:cNvSpPr>
              <a:spLocks noChangeShapeType="1"/>
            </p:cNvSpPr>
            <p:nvPr/>
          </p:nvSpPr>
          <p:spPr bwMode="auto">
            <a:xfrm>
              <a:off x="1392" y="776"/>
              <a:ext cx="0" cy="368"/>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46926" name="Rectangle 46"/>
            <p:cNvSpPr>
              <a:spLocks noChangeArrowheads="1"/>
            </p:cNvSpPr>
            <p:nvPr/>
          </p:nvSpPr>
          <p:spPr bwMode="auto">
            <a:xfrm>
              <a:off x="1656" y="1608"/>
              <a:ext cx="352"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IOC</a:t>
              </a:r>
            </a:p>
          </p:txBody>
        </p:sp>
        <p:sp>
          <p:nvSpPr>
            <p:cNvPr id="1146927" name="Line 47"/>
            <p:cNvSpPr>
              <a:spLocks noChangeShapeType="1"/>
            </p:cNvSpPr>
            <p:nvPr/>
          </p:nvSpPr>
          <p:spPr bwMode="auto">
            <a:xfrm>
              <a:off x="1824" y="1200"/>
              <a:ext cx="0" cy="376"/>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46928" name="Rectangle 48"/>
            <p:cNvSpPr>
              <a:spLocks noChangeArrowheads="1"/>
            </p:cNvSpPr>
            <p:nvPr/>
          </p:nvSpPr>
          <p:spPr bwMode="auto">
            <a:xfrm>
              <a:off x="1544" y="2176"/>
              <a:ext cx="544"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device</a:t>
              </a:r>
            </a:p>
          </p:txBody>
        </p:sp>
        <p:sp>
          <p:nvSpPr>
            <p:cNvPr id="1146929" name="Line 49"/>
            <p:cNvSpPr>
              <a:spLocks noChangeShapeType="1"/>
            </p:cNvSpPr>
            <p:nvPr/>
          </p:nvSpPr>
          <p:spPr bwMode="auto">
            <a:xfrm>
              <a:off x="1824" y="1832"/>
              <a:ext cx="0" cy="368"/>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46930" name="Rectangle 50"/>
            <p:cNvSpPr>
              <a:spLocks noChangeArrowheads="1"/>
            </p:cNvSpPr>
            <p:nvPr/>
          </p:nvSpPr>
          <p:spPr bwMode="auto">
            <a:xfrm>
              <a:off x="572" y="1504"/>
              <a:ext cx="648"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Memory</a:t>
              </a:r>
            </a:p>
          </p:txBody>
        </p:sp>
        <p:sp>
          <p:nvSpPr>
            <p:cNvPr id="1146931" name="Line 51"/>
            <p:cNvSpPr>
              <a:spLocks noChangeShapeType="1"/>
            </p:cNvSpPr>
            <p:nvPr/>
          </p:nvSpPr>
          <p:spPr bwMode="auto">
            <a:xfrm>
              <a:off x="864" y="1160"/>
              <a:ext cx="0" cy="368"/>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sp>
        <p:nvSpPr>
          <p:cNvPr id="1146932" name="Rectangle 52"/>
          <p:cNvSpPr>
            <a:spLocks noChangeArrowheads="1"/>
          </p:cNvSpPr>
          <p:nvPr/>
        </p:nvSpPr>
        <p:spPr bwMode="auto">
          <a:xfrm>
            <a:off x="6761163" y="3454400"/>
            <a:ext cx="265112" cy="39370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2"/>
          <p:cNvSpPr>
            <a:spLocks noGrp="1" noChangeArrowheads="1"/>
          </p:cNvSpPr>
          <p:nvPr>
            <p:ph type="title"/>
          </p:nvPr>
        </p:nvSpPr>
        <p:spPr>
          <a:xfrm>
            <a:off x="-228600" y="0"/>
            <a:ext cx="9372600" cy="600075"/>
          </a:xfrm>
          <a:noFill/>
          <a:ln/>
        </p:spPr>
        <p:txBody>
          <a:bodyPr lIns="63500" tIns="25400" rIns="63500" bIns="25400" anchor="t">
            <a:spAutoFit/>
          </a:bodyPr>
          <a:lstStyle/>
          <a:p>
            <a:r>
              <a:rPr lang="en-US"/>
              <a:t>I/O Interrupt vs. Exception</a:t>
            </a:r>
          </a:p>
        </p:txBody>
      </p:sp>
      <p:sp>
        <p:nvSpPr>
          <p:cNvPr id="1148931" name="Rectangle 3"/>
          <p:cNvSpPr>
            <a:spLocks noGrp="1" noChangeArrowheads="1"/>
          </p:cNvSpPr>
          <p:nvPr>
            <p:ph type="body" idx="1"/>
          </p:nvPr>
        </p:nvSpPr>
        <p:spPr>
          <a:xfrm>
            <a:off x="533400" y="1295400"/>
            <a:ext cx="7924800" cy="4716463"/>
          </a:xfrm>
          <a:noFill/>
          <a:ln/>
        </p:spPr>
        <p:txBody>
          <a:bodyPr lIns="63500" tIns="25400" rIns="63500" bIns="25400">
            <a:spAutoFit/>
          </a:bodyPr>
          <a:lstStyle/>
          <a:p>
            <a:pPr marL="203200" indent="-203200"/>
            <a:r>
              <a:rPr lang="en-US" sz="1800"/>
              <a:t> An I/O interrupt is just like the exceptions except:</a:t>
            </a:r>
          </a:p>
          <a:p>
            <a:pPr marL="685800" lvl="1" indent="-190500"/>
            <a:r>
              <a:rPr lang="en-US" sz="1800"/>
              <a:t> An I/O interrupt is asynchronous</a:t>
            </a:r>
          </a:p>
          <a:p>
            <a:pPr marL="685800" lvl="1" indent="-190500"/>
            <a:r>
              <a:rPr lang="en-US" sz="1800"/>
              <a:t> Further information needs to be conveyed</a:t>
            </a:r>
          </a:p>
          <a:p>
            <a:pPr marL="685800" lvl="1" indent="-190500"/>
            <a:r>
              <a:rPr lang="en-US" sz="1800"/>
              <a:t> Typically exceptions are more urgent than interrupts</a:t>
            </a:r>
          </a:p>
          <a:p>
            <a:pPr marL="203200" indent="-203200">
              <a:spcBef>
                <a:spcPct val="65000"/>
              </a:spcBef>
            </a:pPr>
            <a:r>
              <a:rPr lang="en-US" sz="1800"/>
              <a:t> An I/O interrupt is asynchronous with respect to instruction execution:</a:t>
            </a:r>
          </a:p>
          <a:p>
            <a:pPr marL="685800" lvl="1" indent="-190500"/>
            <a:r>
              <a:rPr lang="en-US" sz="1800"/>
              <a:t> I/O interrupt is not associated with any instruction</a:t>
            </a:r>
          </a:p>
          <a:p>
            <a:pPr marL="685800" lvl="1" indent="-190500"/>
            <a:r>
              <a:rPr lang="en-US" sz="1800"/>
              <a:t> I/O interrupt does not prevent any instruction from completion</a:t>
            </a:r>
          </a:p>
          <a:p>
            <a:pPr marL="1257300" lvl="2" indent="-342900"/>
            <a:r>
              <a:rPr lang="en-US" sz="1600"/>
              <a:t>You can pick your own convenient point to take an interrupt</a:t>
            </a:r>
            <a:endParaRPr lang="en-US" sz="1800"/>
          </a:p>
          <a:p>
            <a:pPr marL="203200" indent="-203200">
              <a:spcBef>
                <a:spcPct val="65000"/>
              </a:spcBef>
            </a:pPr>
            <a:r>
              <a:rPr lang="en-US" sz="1800"/>
              <a:t> I/O interrupt is more complicated than exception:</a:t>
            </a:r>
          </a:p>
          <a:p>
            <a:pPr marL="685800" lvl="1" indent="-190500"/>
            <a:r>
              <a:rPr lang="en-US" sz="1800"/>
              <a:t> Needs to convey the identity of the device generating the interrupt</a:t>
            </a:r>
          </a:p>
          <a:p>
            <a:pPr marL="685800" lvl="1" indent="-190500"/>
            <a:r>
              <a:rPr lang="en-US" sz="1800"/>
              <a:t> Interrupt requests can have different urgencies:</a:t>
            </a:r>
          </a:p>
          <a:p>
            <a:pPr marL="1257300" lvl="2" indent="-342900"/>
            <a:r>
              <a:rPr lang="en-US" sz="1600"/>
              <a:t>Interrupt request needs to be prioritized</a:t>
            </a:r>
          </a:p>
          <a:p>
            <a:pPr marL="1257300" lvl="2" indent="-342900"/>
            <a:r>
              <a:rPr lang="en-US" sz="1600"/>
              <a:t>Priority indicates urgency of dealing with the interrupt</a:t>
            </a:r>
          </a:p>
          <a:p>
            <a:pPr marL="1257300" lvl="2" indent="-342900"/>
            <a:r>
              <a:rPr lang="en-US" sz="1600"/>
              <a:t>high speed devices usually receive highest priority</a:t>
            </a:r>
            <a:endParaRPr lang="en-US" sz="18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title"/>
          </p:nvPr>
        </p:nvSpPr>
        <p:spPr>
          <a:xfrm>
            <a:off x="0" y="0"/>
            <a:ext cx="9144000" cy="600075"/>
          </a:xfrm>
          <a:noFill/>
          <a:ln/>
        </p:spPr>
        <p:txBody>
          <a:bodyPr lIns="63500" tIns="25400" rIns="63500" bIns="25400" anchor="t">
            <a:spAutoFit/>
          </a:bodyPr>
          <a:lstStyle/>
          <a:p>
            <a:r>
              <a:rPr lang="en-US"/>
              <a:t>Direct Memory Access</a:t>
            </a:r>
          </a:p>
        </p:txBody>
      </p:sp>
      <p:sp>
        <p:nvSpPr>
          <p:cNvPr id="1150979" name="Rectangle 3"/>
          <p:cNvSpPr>
            <a:spLocks noGrp="1" noChangeArrowheads="1"/>
          </p:cNvSpPr>
          <p:nvPr>
            <p:ph type="body" idx="1"/>
          </p:nvPr>
        </p:nvSpPr>
        <p:spPr>
          <a:xfrm>
            <a:off x="0" y="609600"/>
            <a:ext cx="5638800" cy="2714625"/>
          </a:xfrm>
          <a:noFill/>
          <a:ln/>
        </p:spPr>
        <p:txBody>
          <a:bodyPr lIns="63500" tIns="25400" rIns="63500" bIns="25400">
            <a:spAutoFit/>
          </a:bodyPr>
          <a:lstStyle/>
          <a:p>
            <a:pPr marL="203200" indent="-203200"/>
            <a:r>
              <a:rPr lang="en-US" sz="2000"/>
              <a:t> Direct Memory Access (DMA):</a:t>
            </a:r>
          </a:p>
          <a:p>
            <a:pPr marL="685800" lvl="1" indent="-190500">
              <a:spcBef>
                <a:spcPct val="10000"/>
              </a:spcBef>
            </a:pPr>
            <a:r>
              <a:rPr lang="en-US" sz="1800">
                <a:solidFill>
                  <a:schemeClr val="accent2"/>
                </a:solidFill>
              </a:rPr>
              <a:t> External to the CPU</a:t>
            </a:r>
          </a:p>
          <a:p>
            <a:pPr marL="685800" lvl="1" indent="-190500">
              <a:spcBef>
                <a:spcPct val="10000"/>
              </a:spcBef>
            </a:pPr>
            <a:r>
              <a:rPr lang="en-US" sz="1800">
                <a:solidFill>
                  <a:schemeClr val="accent2"/>
                </a:solidFill>
              </a:rPr>
              <a:t> Use idle bus cycles (</a:t>
            </a:r>
            <a:r>
              <a:rPr lang="en-US" sz="1800" i="1">
                <a:solidFill>
                  <a:schemeClr val="accent2"/>
                </a:solidFill>
              </a:rPr>
              <a:t>cycle stealing</a:t>
            </a:r>
            <a:r>
              <a:rPr lang="en-US" sz="1800">
                <a:solidFill>
                  <a:schemeClr val="accent2"/>
                </a:solidFill>
              </a:rPr>
              <a:t>)</a:t>
            </a:r>
          </a:p>
          <a:p>
            <a:pPr marL="685800" lvl="1" indent="-190500">
              <a:spcBef>
                <a:spcPct val="10000"/>
              </a:spcBef>
            </a:pPr>
            <a:r>
              <a:rPr lang="en-US" sz="1800">
                <a:solidFill>
                  <a:schemeClr val="accent2"/>
                </a:solidFill>
              </a:rPr>
              <a:t> Act as a master on the bus</a:t>
            </a:r>
          </a:p>
          <a:p>
            <a:pPr marL="685800" lvl="1" indent="-190500">
              <a:spcBef>
                <a:spcPct val="10000"/>
              </a:spcBef>
            </a:pPr>
            <a:r>
              <a:rPr lang="en-US" sz="1800">
                <a:solidFill>
                  <a:schemeClr val="accent2"/>
                </a:solidFill>
              </a:rPr>
              <a:t> Transfer blocks of data to or from  memory without CPU intervention</a:t>
            </a:r>
          </a:p>
          <a:p>
            <a:pPr marL="685800" lvl="1" indent="-190500">
              <a:spcBef>
                <a:spcPct val="10000"/>
              </a:spcBef>
            </a:pPr>
            <a:r>
              <a:rPr lang="en-US" sz="1800">
                <a:solidFill>
                  <a:schemeClr val="accent2"/>
                </a:solidFill>
              </a:rPr>
              <a:t> Efficient for large data transfer, e.g. from disk</a:t>
            </a:r>
          </a:p>
          <a:p>
            <a:pPr marL="685800" lvl="1" indent="-190500">
              <a:spcBef>
                <a:spcPct val="10000"/>
              </a:spcBef>
              <a:buClr>
                <a:srgbClr val="800000"/>
              </a:buClr>
              <a:buSzPct val="130000"/>
              <a:buFont typeface="Monotype Sorts" pitchFamily="-110" charset="2"/>
              <a:buChar char="*"/>
            </a:pPr>
            <a:r>
              <a:rPr lang="en-US" sz="1800">
                <a:solidFill>
                  <a:schemeClr val="accent2"/>
                </a:solidFill>
              </a:rPr>
              <a:t> Cache usage allows the processor to leave enough memory bandwidth for DMA</a:t>
            </a:r>
            <a:endParaRPr lang="en-US" sz="2000"/>
          </a:p>
        </p:txBody>
      </p:sp>
      <p:grpSp>
        <p:nvGrpSpPr>
          <p:cNvPr id="2" name="Group 4"/>
          <p:cNvGrpSpPr>
            <a:grpSpLocks/>
          </p:cNvGrpSpPr>
          <p:nvPr/>
        </p:nvGrpSpPr>
        <p:grpSpPr bwMode="auto">
          <a:xfrm>
            <a:off x="5486400" y="685800"/>
            <a:ext cx="3497263" cy="5118100"/>
            <a:chOff x="3276" y="596"/>
            <a:chExt cx="1948" cy="3369"/>
          </a:xfrm>
        </p:grpSpPr>
        <p:sp>
          <p:nvSpPr>
            <p:cNvPr id="1150981" name="Rectangle 5"/>
            <p:cNvSpPr>
              <a:spLocks noChangeArrowheads="1"/>
            </p:cNvSpPr>
            <p:nvPr/>
          </p:nvSpPr>
          <p:spPr bwMode="auto">
            <a:xfrm>
              <a:off x="4088" y="1323"/>
              <a:ext cx="353" cy="21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CPU</a:t>
              </a:r>
            </a:p>
          </p:txBody>
        </p:sp>
        <p:sp>
          <p:nvSpPr>
            <p:cNvPr id="1150982" name="Line 6"/>
            <p:cNvSpPr>
              <a:spLocks noChangeShapeType="1"/>
            </p:cNvSpPr>
            <p:nvPr/>
          </p:nvSpPr>
          <p:spPr bwMode="auto">
            <a:xfrm>
              <a:off x="3416" y="1944"/>
              <a:ext cx="1744"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0983" name="Line 7"/>
            <p:cNvSpPr>
              <a:spLocks noChangeShapeType="1"/>
            </p:cNvSpPr>
            <p:nvPr/>
          </p:nvSpPr>
          <p:spPr bwMode="auto">
            <a:xfrm>
              <a:off x="4272" y="1544"/>
              <a:ext cx="0" cy="376"/>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50984" name="Rectangle 8"/>
            <p:cNvSpPr>
              <a:spLocks noChangeArrowheads="1"/>
            </p:cNvSpPr>
            <p:nvPr/>
          </p:nvSpPr>
          <p:spPr bwMode="auto">
            <a:xfrm>
              <a:off x="4845" y="2322"/>
              <a:ext cx="311" cy="21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IOC</a:t>
              </a:r>
            </a:p>
          </p:txBody>
        </p:sp>
        <p:sp>
          <p:nvSpPr>
            <p:cNvPr id="1150985" name="Line 9"/>
            <p:cNvSpPr>
              <a:spLocks noChangeShapeType="1"/>
            </p:cNvSpPr>
            <p:nvPr/>
          </p:nvSpPr>
          <p:spPr bwMode="auto">
            <a:xfrm>
              <a:off x="4992" y="1928"/>
              <a:ext cx="0" cy="368"/>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50986" name="Rectangle 10"/>
            <p:cNvSpPr>
              <a:spLocks noChangeArrowheads="1"/>
            </p:cNvSpPr>
            <p:nvPr/>
          </p:nvSpPr>
          <p:spPr bwMode="auto">
            <a:xfrm>
              <a:off x="4743" y="2891"/>
              <a:ext cx="481" cy="216"/>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device</a:t>
              </a:r>
            </a:p>
          </p:txBody>
        </p:sp>
        <p:sp>
          <p:nvSpPr>
            <p:cNvPr id="1150987" name="Line 11"/>
            <p:cNvSpPr>
              <a:spLocks noChangeShapeType="1"/>
            </p:cNvSpPr>
            <p:nvPr/>
          </p:nvSpPr>
          <p:spPr bwMode="auto">
            <a:xfrm>
              <a:off x="4992" y="2520"/>
              <a:ext cx="0" cy="352"/>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50988" name="Rectangle 12"/>
            <p:cNvSpPr>
              <a:spLocks noChangeArrowheads="1"/>
            </p:cNvSpPr>
            <p:nvPr/>
          </p:nvSpPr>
          <p:spPr bwMode="auto">
            <a:xfrm>
              <a:off x="3441" y="2316"/>
              <a:ext cx="573" cy="216"/>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Memory</a:t>
              </a:r>
            </a:p>
          </p:txBody>
        </p:sp>
        <p:sp>
          <p:nvSpPr>
            <p:cNvPr id="1150989" name="Line 13"/>
            <p:cNvSpPr>
              <a:spLocks noChangeShapeType="1"/>
            </p:cNvSpPr>
            <p:nvPr/>
          </p:nvSpPr>
          <p:spPr bwMode="auto">
            <a:xfrm>
              <a:off x="3696" y="1928"/>
              <a:ext cx="8" cy="360"/>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50990" name="Rectangle 14"/>
            <p:cNvSpPr>
              <a:spLocks noChangeArrowheads="1"/>
            </p:cNvSpPr>
            <p:nvPr/>
          </p:nvSpPr>
          <p:spPr bwMode="auto">
            <a:xfrm>
              <a:off x="4168" y="2320"/>
              <a:ext cx="467" cy="217"/>
            </a:xfrm>
            <a:prstGeom prst="rect">
              <a:avLst/>
            </a:prstGeom>
            <a:noFill/>
            <a:ln w="25400">
              <a:solidFill>
                <a:schemeClr val="tx1"/>
              </a:solidFill>
              <a:miter lim="800000"/>
              <a:headEnd/>
              <a:tailEnd/>
            </a:ln>
            <a:effectLst/>
          </p:spPr>
          <p:txBody>
            <a:bodyPr wrap="none" lIns="63500" tIns="25400" rIns="63500" bIns="25400">
              <a:prstTxWarp prst="textNoShape">
                <a:avLst/>
              </a:prstTxWarp>
              <a:spAutoFit/>
            </a:bodyPr>
            <a:lstStyle/>
            <a:p>
              <a:pPr>
                <a:lnSpc>
                  <a:spcPct val="92000"/>
                </a:lnSpc>
              </a:pPr>
              <a:r>
                <a:rPr lang="en-US" sz="1800" b="1">
                  <a:latin typeface="Arial" pitchFamily="-110" charset="0"/>
                </a:rPr>
                <a:t>DMAC</a:t>
              </a:r>
            </a:p>
          </p:txBody>
        </p:sp>
        <p:sp>
          <p:nvSpPr>
            <p:cNvPr id="1150991" name="Line 15"/>
            <p:cNvSpPr>
              <a:spLocks noChangeShapeType="1"/>
            </p:cNvSpPr>
            <p:nvPr/>
          </p:nvSpPr>
          <p:spPr bwMode="auto">
            <a:xfrm>
              <a:off x="4368" y="1928"/>
              <a:ext cx="8" cy="376"/>
            </a:xfrm>
            <a:prstGeom prst="line">
              <a:avLst/>
            </a:prstGeom>
            <a:noFill/>
            <a:ln w="254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1150992" name="Rectangle 16"/>
            <p:cNvSpPr>
              <a:spLocks noChangeArrowheads="1"/>
            </p:cNvSpPr>
            <p:nvPr/>
          </p:nvSpPr>
          <p:spPr bwMode="auto">
            <a:xfrm>
              <a:off x="3276" y="596"/>
              <a:ext cx="1946" cy="494"/>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CPU sends a starting address, </a:t>
              </a:r>
            </a:p>
            <a:p>
              <a:pPr>
                <a:lnSpc>
                  <a:spcPct val="85000"/>
                </a:lnSpc>
              </a:pPr>
              <a:r>
                <a:rPr lang="en-US" sz="1800" b="1">
                  <a:latin typeface="Arial" pitchFamily="-110" charset="0"/>
                </a:rPr>
                <a:t>direction,  and length count </a:t>
              </a:r>
            </a:p>
            <a:p>
              <a:pPr>
                <a:lnSpc>
                  <a:spcPct val="85000"/>
                </a:lnSpc>
              </a:pPr>
              <a:r>
                <a:rPr lang="en-US" sz="1800" b="1">
                  <a:latin typeface="Arial" pitchFamily="-110" charset="0"/>
                </a:rPr>
                <a:t>to DMAC.  Then issues "start".</a:t>
              </a:r>
            </a:p>
          </p:txBody>
        </p:sp>
        <p:sp>
          <p:nvSpPr>
            <p:cNvPr id="1150993" name="Rectangle 17"/>
            <p:cNvSpPr>
              <a:spLocks noChangeArrowheads="1"/>
            </p:cNvSpPr>
            <p:nvPr/>
          </p:nvSpPr>
          <p:spPr bwMode="auto">
            <a:xfrm>
              <a:off x="3412" y="3164"/>
              <a:ext cx="1719" cy="80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DMAC provides handshake</a:t>
              </a:r>
            </a:p>
            <a:p>
              <a:pPr>
                <a:lnSpc>
                  <a:spcPct val="85000"/>
                </a:lnSpc>
              </a:pPr>
              <a:r>
                <a:rPr lang="en-US" sz="1800" b="1">
                  <a:latin typeface="Arial" pitchFamily="-110" charset="0"/>
                </a:rPr>
                <a:t>signals for Peripheral</a:t>
              </a:r>
            </a:p>
            <a:p>
              <a:pPr>
                <a:lnSpc>
                  <a:spcPct val="85000"/>
                </a:lnSpc>
              </a:pPr>
              <a:r>
                <a:rPr lang="en-US" sz="1800" b="1">
                  <a:latin typeface="Arial" pitchFamily="-110" charset="0"/>
                </a:rPr>
                <a:t>Controller, and Memory</a:t>
              </a:r>
            </a:p>
            <a:p>
              <a:pPr>
                <a:lnSpc>
                  <a:spcPct val="85000"/>
                </a:lnSpc>
              </a:pPr>
              <a:r>
                <a:rPr lang="en-US" sz="1800" b="1">
                  <a:latin typeface="Arial" pitchFamily="-110" charset="0"/>
                </a:rPr>
                <a:t>Addresses and handshake</a:t>
              </a:r>
            </a:p>
            <a:p>
              <a:pPr>
                <a:lnSpc>
                  <a:spcPct val="85000"/>
                </a:lnSpc>
              </a:pPr>
              <a:r>
                <a:rPr lang="en-US" sz="1800" b="1">
                  <a:latin typeface="Arial" pitchFamily="-110" charset="0"/>
                </a:rPr>
                <a:t>signals for Memory.</a:t>
              </a:r>
            </a:p>
          </p:txBody>
        </p:sp>
        <p:sp>
          <p:nvSpPr>
            <p:cNvPr id="1150994" name="Line 18"/>
            <p:cNvSpPr>
              <a:spLocks noChangeShapeType="1"/>
            </p:cNvSpPr>
            <p:nvPr/>
          </p:nvSpPr>
          <p:spPr bwMode="auto">
            <a:xfrm flipH="1" flipV="1">
              <a:off x="3836" y="1052"/>
              <a:ext cx="248" cy="248"/>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50995" name="Line 19"/>
            <p:cNvSpPr>
              <a:spLocks noChangeShapeType="1"/>
            </p:cNvSpPr>
            <p:nvPr/>
          </p:nvSpPr>
          <p:spPr bwMode="auto">
            <a:xfrm flipH="1">
              <a:off x="3692" y="2596"/>
              <a:ext cx="728" cy="52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1150997" name="Rectangle 21"/>
          <p:cNvSpPr>
            <a:spLocks noChangeArrowheads="1"/>
          </p:cNvSpPr>
          <p:nvPr/>
        </p:nvSpPr>
        <p:spPr bwMode="auto">
          <a:xfrm>
            <a:off x="0" y="3352800"/>
            <a:ext cx="5334000" cy="2500313"/>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eaLnBrk="1" hangingPunct="1">
              <a:spcBef>
                <a:spcPct val="20000"/>
              </a:spcBef>
              <a:buClr>
                <a:srgbClr val="FF0000"/>
              </a:buClr>
              <a:buFontTx/>
              <a:buChar char="•"/>
            </a:pPr>
            <a:r>
              <a:rPr lang="en-US" sz="2000">
                <a:latin typeface="Arial" pitchFamily="-110" charset="0"/>
              </a:rPr>
              <a:t> How does DMA work?:</a:t>
            </a:r>
          </a:p>
          <a:p>
            <a:pPr marL="685800" lvl="1" indent="-190500" eaLnBrk="1" hangingPunct="1">
              <a:spcBef>
                <a:spcPct val="20000"/>
              </a:spcBef>
              <a:buClr>
                <a:srgbClr val="FF0000"/>
              </a:buClr>
              <a:buFontTx/>
              <a:buChar char="–"/>
            </a:pPr>
            <a:r>
              <a:rPr lang="en-US" sz="1800">
                <a:solidFill>
                  <a:schemeClr val="accent2"/>
                </a:solidFill>
                <a:latin typeface="Arial" pitchFamily="-110" charset="0"/>
                <a:ea typeface="ＭＳ Ｐゴシック" pitchFamily="-110" charset="-128"/>
              </a:rPr>
              <a:t> CPU sets up and supply device id, memory address, number of bytes</a:t>
            </a:r>
          </a:p>
          <a:p>
            <a:pPr marL="685800" lvl="1" indent="-190500" eaLnBrk="1" hangingPunct="1">
              <a:spcBef>
                <a:spcPct val="20000"/>
              </a:spcBef>
              <a:buClr>
                <a:srgbClr val="FF0000"/>
              </a:buClr>
              <a:buFontTx/>
              <a:buChar char="–"/>
            </a:pPr>
            <a:r>
              <a:rPr lang="en-US" sz="1800">
                <a:solidFill>
                  <a:schemeClr val="accent2"/>
                </a:solidFill>
                <a:latin typeface="Arial" pitchFamily="-110" charset="0"/>
                <a:ea typeface="ＭＳ Ｐゴシック" pitchFamily="-110" charset="-128"/>
              </a:rPr>
              <a:t> DMA controller (DMAC) starts the access and becomes bus master</a:t>
            </a:r>
          </a:p>
          <a:p>
            <a:pPr marL="685800" lvl="1" indent="-190500" eaLnBrk="1" hangingPunct="1">
              <a:spcBef>
                <a:spcPct val="20000"/>
              </a:spcBef>
              <a:buClr>
                <a:srgbClr val="FF0000"/>
              </a:buClr>
              <a:buFontTx/>
              <a:buChar char="–"/>
            </a:pPr>
            <a:r>
              <a:rPr lang="en-US" sz="1800">
                <a:solidFill>
                  <a:schemeClr val="accent2"/>
                </a:solidFill>
                <a:latin typeface="Arial" pitchFamily="-110" charset="0"/>
                <a:ea typeface="ＭＳ Ｐゴシック" pitchFamily="-110" charset="-128"/>
              </a:rPr>
              <a:t> For multiple byte transfer, the DMAC increment the address</a:t>
            </a:r>
          </a:p>
          <a:p>
            <a:pPr marL="685800" lvl="1" indent="-190500" eaLnBrk="1" hangingPunct="1">
              <a:spcBef>
                <a:spcPct val="20000"/>
              </a:spcBef>
              <a:buClr>
                <a:srgbClr val="FF0000"/>
              </a:buClr>
              <a:buFontTx/>
              <a:buChar char="–"/>
            </a:pPr>
            <a:r>
              <a:rPr lang="en-US" sz="1800">
                <a:solidFill>
                  <a:schemeClr val="accent2"/>
                </a:solidFill>
                <a:latin typeface="Arial" pitchFamily="-110" charset="0"/>
                <a:ea typeface="ＭＳ Ｐゴシック" pitchFamily="-110" charset="-128"/>
              </a:rPr>
              <a:t> DMAC interrupts the CPU upon completion</a:t>
            </a:r>
            <a:endParaRPr lang="en-US" sz="2000">
              <a:latin typeface="Arial" pitchFamily="-110" charset="0"/>
              <a:ea typeface="ＭＳ Ｐゴシック" pitchFamily="-110" charset="-128"/>
            </a:endParaRPr>
          </a:p>
        </p:txBody>
      </p:sp>
      <p:sp>
        <p:nvSpPr>
          <p:cNvPr id="1150998" name="Text Box 22"/>
          <p:cNvSpPr txBox="1">
            <a:spLocks noChangeArrowheads="1"/>
          </p:cNvSpPr>
          <p:nvPr/>
        </p:nvSpPr>
        <p:spPr bwMode="auto">
          <a:xfrm>
            <a:off x="685800" y="5943600"/>
            <a:ext cx="8077200" cy="366713"/>
          </a:xfrm>
          <a:prstGeom prst="rect">
            <a:avLst/>
          </a:prstGeom>
          <a:solidFill>
            <a:srgbClr val="FFFF66"/>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spcBef>
                <a:spcPct val="50000"/>
              </a:spcBef>
            </a:pPr>
            <a:r>
              <a:rPr lang="en-US" sz="1800">
                <a:latin typeface="Arial" pitchFamily="-110" charset="0"/>
              </a:rPr>
              <a:t>For multiple bus system, each bus controller often contains DMA control logic</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Text Box 2"/>
          <p:cNvSpPr txBox="1">
            <a:spLocks noChangeArrowheads="1"/>
          </p:cNvSpPr>
          <p:nvPr/>
        </p:nvSpPr>
        <p:spPr bwMode="auto">
          <a:xfrm>
            <a:off x="0" y="457200"/>
            <a:ext cx="9144000" cy="5619750"/>
          </a:xfrm>
          <a:prstGeom prst="rect">
            <a:avLst/>
          </a:prstGeom>
          <a:noFill/>
          <a:ln w="9525">
            <a:noFill/>
            <a:miter lim="800000"/>
            <a:headEnd/>
            <a:tailEnd/>
          </a:ln>
          <a:effectLst/>
        </p:spPr>
        <p:txBody>
          <a:bodyPr>
            <a:prstTxWarp prst="textNoShape">
              <a:avLst/>
            </a:prstTxWarp>
            <a:spAutoFit/>
          </a:bodyPr>
          <a:lstStyle/>
          <a:p>
            <a:pPr>
              <a:buFont typeface="Monotype Sorts" pitchFamily="-110" charset="2"/>
              <a:buChar char="Ê"/>
            </a:pPr>
            <a:r>
              <a:rPr lang="en-US" sz="2000">
                <a:latin typeface="Arial" pitchFamily="-110" charset="0"/>
              </a:rPr>
              <a:t> </a:t>
            </a:r>
            <a:r>
              <a:rPr lang="en-US" sz="2000" b="1">
                <a:solidFill>
                  <a:srgbClr val="008080"/>
                </a:solidFill>
                <a:latin typeface="Arial" pitchFamily="-110" charset="0"/>
              </a:rPr>
              <a:t>With virtual memory systems</a:t>
            </a:r>
            <a:r>
              <a:rPr lang="en-US" sz="2000">
                <a:latin typeface="Arial" pitchFamily="-110" charset="0"/>
              </a:rPr>
              <a:t>: </a:t>
            </a:r>
            <a:r>
              <a:rPr lang="en-US" sz="1600">
                <a:latin typeface="Arial" pitchFamily="-110" charset="0"/>
              </a:rPr>
              <a:t>(pages would have physical and virtual addresses)</a:t>
            </a:r>
            <a:r>
              <a:rPr lang="en-US" sz="2000">
                <a:latin typeface="Arial" pitchFamily="-110" charset="0"/>
              </a:rPr>
              <a:t> </a:t>
            </a:r>
          </a:p>
          <a:p>
            <a:pPr lvl="1">
              <a:spcBef>
                <a:spcPct val="15000"/>
              </a:spcBef>
              <a:buFont typeface="Monotype Sorts" pitchFamily="-110" charset="2"/>
              <a:buChar char="è"/>
            </a:pPr>
            <a:r>
              <a:rPr lang="en-US" sz="1800">
                <a:latin typeface="Arial" pitchFamily="-110" charset="0"/>
              </a:rPr>
              <a:t> Physical pages re-mapping to different virtual pages during DMA operations</a:t>
            </a:r>
          </a:p>
          <a:p>
            <a:pPr lvl="1">
              <a:spcBef>
                <a:spcPct val="15000"/>
              </a:spcBef>
              <a:buFont typeface="Monotype Sorts" pitchFamily="-110" charset="2"/>
              <a:buChar char="è"/>
            </a:pPr>
            <a:r>
              <a:rPr lang="en-US" sz="1800">
                <a:latin typeface="Arial" pitchFamily="-110" charset="0"/>
              </a:rPr>
              <a:t> Multi-page DMA cannot assume consecutive addresses</a:t>
            </a:r>
            <a:endParaRPr lang="en-US" sz="2000">
              <a:latin typeface="Arial" pitchFamily="-110" charset="0"/>
            </a:endParaRPr>
          </a:p>
          <a:p>
            <a:pPr>
              <a:buFont typeface="Monotype Sorts" pitchFamily="-110" charset="2"/>
              <a:buNone/>
            </a:pPr>
            <a:r>
              <a:rPr lang="en-US" sz="2000">
                <a:latin typeface="Arial" pitchFamily="-110" charset="0"/>
              </a:rPr>
              <a:t>    </a:t>
            </a:r>
            <a:r>
              <a:rPr lang="en-US" sz="2000" i="1" u="sng">
                <a:solidFill>
                  <a:schemeClr val="accent2"/>
                </a:solidFill>
                <a:latin typeface="Arial" pitchFamily="-110" charset="0"/>
              </a:rPr>
              <a:t>Solutions:</a:t>
            </a:r>
            <a:endParaRPr lang="en-US" sz="2000">
              <a:latin typeface="Arial" pitchFamily="-110" charset="0"/>
            </a:endParaRPr>
          </a:p>
          <a:p>
            <a:pPr lvl="1">
              <a:spcBef>
                <a:spcPct val="5000"/>
              </a:spcBef>
              <a:buFont typeface="Monotype Sorts" pitchFamily="-110" charset="2"/>
              <a:buChar char="è"/>
            </a:pPr>
            <a:r>
              <a:rPr lang="en-US" sz="1800">
                <a:latin typeface="Arial" pitchFamily="-110" charset="0"/>
              </a:rPr>
              <a:t> Allow virtual addressing based DMA</a:t>
            </a:r>
            <a:endParaRPr lang="en-US" sz="2000">
              <a:latin typeface="Arial" pitchFamily="-110" charset="0"/>
            </a:endParaRPr>
          </a:p>
          <a:p>
            <a:pPr lvl="2">
              <a:buFont typeface="Monotype Sorts" pitchFamily="-110" charset="2"/>
              <a:buChar char="ñ"/>
            </a:pPr>
            <a:r>
              <a:rPr lang="en-US" sz="1600">
                <a:latin typeface="Arial" pitchFamily="-110" charset="0"/>
              </a:rPr>
              <a:t> Add translation logic to DMA controller</a:t>
            </a:r>
          </a:p>
          <a:p>
            <a:pPr lvl="2">
              <a:buFont typeface="Monotype Sorts" pitchFamily="-110" charset="2"/>
              <a:buChar char="ñ"/>
            </a:pPr>
            <a:r>
              <a:rPr lang="en-US" sz="1600">
                <a:latin typeface="Arial" pitchFamily="-110" charset="0"/>
              </a:rPr>
              <a:t> OS allocated virtual pages to DMA prevent re-mapping until DMA completes</a:t>
            </a:r>
            <a:endParaRPr lang="en-US" sz="2000">
              <a:latin typeface="Arial" pitchFamily="-110" charset="0"/>
            </a:endParaRPr>
          </a:p>
          <a:p>
            <a:pPr lvl="1">
              <a:spcBef>
                <a:spcPct val="10000"/>
              </a:spcBef>
              <a:buFont typeface="Monotype Sorts" pitchFamily="-110" charset="2"/>
              <a:buChar char="è"/>
            </a:pPr>
            <a:r>
              <a:rPr lang="en-US" sz="1800">
                <a:latin typeface="Arial" pitchFamily="-110" charset="0"/>
              </a:rPr>
              <a:t> Partitioned DMA</a:t>
            </a:r>
            <a:endParaRPr lang="en-US" sz="2000">
              <a:latin typeface="Arial" pitchFamily="-110" charset="0"/>
            </a:endParaRPr>
          </a:p>
          <a:p>
            <a:pPr lvl="2">
              <a:buFont typeface="Monotype Sorts" pitchFamily="-110" charset="2"/>
              <a:buChar char="ñ"/>
            </a:pPr>
            <a:r>
              <a:rPr lang="en-US" sz="1600">
                <a:latin typeface="Arial" pitchFamily="-110" charset="0"/>
              </a:rPr>
              <a:t> Break DMA transfer into multi-DMA operations, each is single page</a:t>
            </a:r>
          </a:p>
          <a:p>
            <a:pPr lvl="2">
              <a:buFont typeface="Monotype Sorts" pitchFamily="-110" charset="2"/>
              <a:buChar char="ñ"/>
            </a:pPr>
            <a:r>
              <a:rPr lang="en-US" sz="1600">
                <a:latin typeface="Arial" pitchFamily="-110" charset="0"/>
              </a:rPr>
              <a:t> OS chains the pages for the requester</a:t>
            </a:r>
            <a:endParaRPr lang="en-US" sz="2000">
              <a:latin typeface="Arial" pitchFamily="-110" charset="0"/>
            </a:endParaRPr>
          </a:p>
          <a:p>
            <a:pPr>
              <a:spcBef>
                <a:spcPct val="40000"/>
              </a:spcBef>
              <a:buFont typeface="Monotype Sorts" pitchFamily="-110" charset="2"/>
              <a:buChar char="Ë"/>
            </a:pPr>
            <a:r>
              <a:rPr lang="en-US" sz="2000">
                <a:latin typeface="Arial" pitchFamily="-110" charset="0"/>
              </a:rPr>
              <a:t> </a:t>
            </a:r>
            <a:r>
              <a:rPr lang="en-US" sz="2000" b="1">
                <a:solidFill>
                  <a:srgbClr val="008080"/>
                </a:solidFill>
                <a:latin typeface="Arial" pitchFamily="-110" charset="0"/>
              </a:rPr>
              <a:t>In cache-based systems</a:t>
            </a:r>
            <a:r>
              <a:rPr lang="en-US" sz="2000">
                <a:latin typeface="Arial" pitchFamily="-110" charset="0"/>
              </a:rPr>
              <a:t>: </a:t>
            </a:r>
            <a:r>
              <a:rPr lang="en-US" sz="1600">
                <a:latin typeface="Arial" pitchFamily="-110" charset="0"/>
              </a:rPr>
              <a:t>(there can be two copies of data items)</a:t>
            </a:r>
            <a:endParaRPr lang="en-US" sz="2000">
              <a:latin typeface="Arial" pitchFamily="-110" charset="0"/>
            </a:endParaRPr>
          </a:p>
          <a:p>
            <a:pPr lvl="1">
              <a:spcBef>
                <a:spcPct val="15000"/>
              </a:spcBef>
              <a:buFont typeface="Monotype Sorts" pitchFamily="-110" charset="2"/>
              <a:buChar char="è"/>
            </a:pPr>
            <a:r>
              <a:rPr lang="en-US" sz="1800">
                <a:latin typeface="Arial" pitchFamily="-110" charset="0"/>
              </a:rPr>
              <a:t> Processor might not know that the cache and memory pages are different</a:t>
            </a:r>
          </a:p>
          <a:p>
            <a:pPr lvl="1">
              <a:spcBef>
                <a:spcPct val="15000"/>
              </a:spcBef>
              <a:buFont typeface="Monotype Sorts" pitchFamily="-110" charset="2"/>
              <a:buChar char="è"/>
            </a:pPr>
            <a:r>
              <a:rPr lang="en-US" sz="1800">
                <a:latin typeface="Arial" pitchFamily="-110" charset="0"/>
              </a:rPr>
              <a:t> Write-back caches can overwrite I/O data or makes DMA to read wrong data</a:t>
            </a:r>
            <a:endParaRPr lang="en-US" sz="2000">
              <a:latin typeface="Arial" pitchFamily="-110" charset="0"/>
            </a:endParaRPr>
          </a:p>
          <a:p>
            <a:pPr>
              <a:buFont typeface="Monotype Sorts" pitchFamily="-110" charset="2"/>
              <a:buNone/>
            </a:pPr>
            <a:r>
              <a:rPr lang="en-US" sz="2000">
                <a:latin typeface="Arial" pitchFamily="-110" charset="0"/>
              </a:rPr>
              <a:t>    </a:t>
            </a:r>
            <a:r>
              <a:rPr lang="en-US" sz="2000" i="1" u="sng">
                <a:solidFill>
                  <a:schemeClr val="accent2"/>
                </a:solidFill>
                <a:latin typeface="Arial" pitchFamily="-110" charset="0"/>
              </a:rPr>
              <a:t>Solutions:</a:t>
            </a:r>
            <a:endParaRPr lang="en-US" sz="2000">
              <a:latin typeface="Arial" pitchFamily="-110" charset="0"/>
            </a:endParaRPr>
          </a:p>
          <a:p>
            <a:pPr lvl="1">
              <a:spcBef>
                <a:spcPct val="5000"/>
              </a:spcBef>
              <a:buFont typeface="Monotype Sorts" pitchFamily="-110" charset="2"/>
              <a:buChar char="è"/>
            </a:pPr>
            <a:r>
              <a:rPr lang="en-US" sz="1800">
                <a:latin typeface="Arial" pitchFamily="-110" charset="0"/>
              </a:rPr>
              <a:t> Route I/O activities through the cache</a:t>
            </a:r>
            <a:r>
              <a:rPr lang="en-US" sz="2000">
                <a:latin typeface="Arial" pitchFamily="-110" charset="0"/>
              </a:rPr>
              <a:t> </a:t>
            </a:r>
          </a:p>
          <a:p>
            <a:pPr lvl="2">
              <a:buFont typeface="Monotype Sorts" pitchFamily="-110" charset="2"/>
              <a:buChar char="ñ"/>
            </a:pPr>
            <a:r>
              <a:rPr lang="en-US" sz="1600">
                <a:latin typeface="Arial" pitchFamily="-110" charset="0"/>
              </a:rPr>
              <a:t> Not efficient since I/O data usually is not demonstrating temporal locality</a:t>
            </a:r>
            <a:endParaRPr lang="en-US" sz="2000">
              <a:latin typeface="Arial" pitchFamily="-110" charset="0"/>
            </a:endParaRPr>
          </a:p>
          <a:p>
            <a:pPr lvl="1">
              <a:spcBef>
                <a:spcPct val="10000"/>
              </a:spcBef>
              <a:buFont typeface="Monotype Sorts" pitchFamily="-110" charset="2"/>
              <a:buChar char="è"/>
            </a:pPr>
            <a:r>
              <a:rPr lang="en-US" sz="1800">
                <a:latin typeface="Arial" pitchFamily="-110" charset="0"/>
              </a:rPr>
              <a:t> OS selectively invalidates cache blocks before I/O read or force write-back prior </a:t>
            </a:r>
          </a:p>
          <a:p>
            <a:pPr lvl="1">
              <a:buFont typeface="Monotype Sorts" pitchFamily="-110" charset="2"/>
              <a:buNone/>
            </a:pPr>
            <a:r>
              <a:rPr lang="en-US" sz="1800">
                <a:latin typeface="Arial" pitchFamily="-110" charset="0"/>
              </a:rPr>
              <a:t>     to I/O write</a:t>
            </a:r>
            <a:endParaRPr lang="en-US" sz="2000">
              <a:latin typeface="Arial" pitchFamily="-110" charset="0"/>
            </a:endParaRPr>
          </a:p>
          <a:p>
            <a:pPr lvl="2">
              <a:buFont typeface="Monotype Sorts" pitchFamily="-110" charset="2"/>
              <a:buChar char="ñ"/>
            </a:pPr>
            <a:r>
              <a:rPr lang="en-US" sz="1600">
                <a:latin typeface="Arial" pitchFamily="-110" charset="0"/>
              </a:rPr>
              <a:t> Usually called cache </a:t>
            </a:r>
            <a:r>
              <a:rPr lang="en-US" sz="1600" i="1">
                <a:latin typeface="Arial" pitchFamily="-110" charset="0"/>
              </a:rPr>
              <a:t>flushing</a:t>
            </a:r>
            <a:r>
              <a:rPr lang="en-US" sz="1600">
                <a:latin typeface="Arial" pitchFamily="-110" charset="0"/>
              </a:rPr>
              <a:t> and requires hardware support</a:t>
            </a:r>
            <a:endParaRPr lang="en-US" sz="2000" b="1">
              <a:solidFill>
                <a:srgbClr val="800000"/>
              </a:solidFill>
              <a:latin typeface="Arial" pitchFamily="-110" charset="0"/>
            </a:endParaRPr>
          </a:p>
        </p:txBody>
      </p:sp>
      <p:sp>
        <p:nvSpPr>
          <p:cNvPr id="1153027" name="Rectangle 3"/>
          <p:cNvSpPr>
            <a:spLocks noChangeArrowheads="1"/>
          </p:cNvSpPr>
          <p:nvPr/>
        </p:nvSpPr>
        <p:spPr bwMode="auto">
          <a:xfrm>
            <a:off x="0" y="0"/>
            <a:ext cx="9144000" cy="517525"/>
          </a:xfrm>
          <a:prstGeom prst="rect">
            <a:avLst/>
          </a:prstGeom>
          <a:noFill/>
          <a:ln w="12700">
            <a:noFill/>
            <a:miter lim="800000"/>
            <a:headEnd/>
            <a:tailEnd/>
          </a:ln>
          <a:effectLst/>
        </p:spPr>
        <p:txBody>
          <a:bodyPr lIns="63500" tIns="25400" rIns="63500" bIns="25400">
            <a:prstTxWarp prst="textNoShape">
              <a:avLst/>
            </a:prstTxWarp>
            <a:spAutoFit/>
          </a:bodyPr>
          <a:lstStyle/>
          <a:p>
            <a:pPr algn="ctr" eaLnBrk="1" hangingPunct="1">
              <a:lnSpc>
                <a:spcPct val="85000"/>
              </a:lnSpc>
            </a:pPr>
            <a:r>
              <a:rPr lang="en-US" sz="3600">
                <a:solidFill>
                  <a:schemeClr val="tx2"/>
                </a:solidFill>
                <a:effectLst>
                  <a:outerShdw blurRad="38100" dist="38100" dir="2700000" algn="tl">
                    <a:srgbClr val="000000"/>
                  </a:outerShdw>
                </a:effectLst>
                <a:latin typeface="Arial Black" pitchFamily="-110" charset="0"/>
              </a:rPr>
              <a:t>DMA Problems</a:t>
            </a:r>
          </a:p>
        </p:txBody>
      </p:sp>
      <p:sp>
        <p:nvSpPr>
          <p:cNvPr id="1153028" name="Text Box 4"/>
          <p:cNvSpPr txBox="1">
            <a:spLocks noChangeArrowheads="1"/>
          </p:cNvSpPr>
          <p:nvPr/>
        </p:nvSpPr>
        <p:spPr bwMode="auto">
          <a:xfrm>
            <a:off x="609600" y="6096000"/>
            <a:ext cx="8382000" cy="366713"/>
          </a:xfrm>
          <a:prstGeom prst="rect">
            <a:avLst/>
          </a:prstGeom>
          <a:solidFill>
            <a:srgbClr val="FFFF66"/>
          </a:solidFill>
          <a:ln w="9525">
            <a:noFill/>
            <a:miter lim="800000"/>
            <a:headEnd/>
            <a:tailEnd/>
          </a:ln>
          <a:effectLst>
            <a:outerShdw blurRad="63500" dist="38099" dir="2700000" algn="ctr" rotWithShape="0">
              <a:srgbClr val="000000">
                <a:alpha val="74998"/>
              </a:srgbClr>
            </a:outerShdw>
          </a:effectLst>
        </p:spPr>
        <p:txBody>
          <a:bodyPr>
            <a:prstTxWarp prst="textNoShape">
              <a:avLst/>
            </a:prstTxWarp>
            <a:spAutoFit/>
          </a:bodyPr>
          <a:lstStyle/>
          <a:p>
            <a:pPr>
              <a:buFont typeface="Monotype Sorts" pitchFamily="-110" charset="2"/>
              <a:buNone/>
            </a:pPr>
            <a:r>
              <a:rPr lang="en-US" sz="1800">
                <a:latin typeface="Arial" pitchFamily="-110" charset="0"/>
              </a:rPr>
              <a:t>DMA allows another path to main memory with no cache and address translation</a:t>
            </a:r>
            <a:endParaRPr lang="en-US" sz="2000">
              <a:latin typeface="Arial" pitchFamily="-110"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ChangeArrowheads="1"/>
          </p:cNvSpPr>
          <p:nvPr>
            <p:ph type="title"/>
          </p:nvPr>
        </p:nvSpPr>
        <p:spPr>
          <a:xfrm>
            <a:off x="0" y="0"/>
            <a:ext cx="9144000" cy="600075"/>
          </a:xfrm>
          <a:noFill/>
          <a:ln/>
        </p:spPr>
        <p:txBody>
          <a:bodyPr lIns="63500" tIns="25400" rIns="63500" bIns="25400" anchor="t">
            <a:spAutoFit/>
          </a:bodyPr>
          <a:lstStyle/>
          <a:p>
            <a:r>
              <a:rPr lang="en-US"/>
              <a:t>I/O Processor</a:t>
            </a:r>
          </a:p>
        </p:txBody>
      </p:sp>
      <p:grpSp>
        <p:nvGrpSpPr>
          <p:cNvPr id="2" name="Group 3"/>
          <p:cNvGrpSpPr>
            <a:grpSpLocks/>
          </p:cNvGrpSpPr>
          <p:nvPr/>
        </p:nvGrpSpPr>
        <p:grpSpPr bwMode="auto">
          <a:xfrm>
            <a:off x="228600" y="914400"/>
            <a:ext cx="3689350" cy="2187575"/>
            <a:chOff x="584" y="656"/>
            <a:chExt cx="2324" cy="1378"/>
          </a:xfrm>
        </p:grpSpPr>
        <p:sp>
          <p:nvSpPr>
            <p:cNvPr id="1154052" name="Rectangle 4"/>
            <p:cNvSpPr>
              <a:spLocks noChangeArrowheads="1"/>
            </p:cNvSpPr>
            <p:nvPr/>
          </p:nvSpPr>
          <p:spPr bwMode="auto">
            <a:xfrm>
              <a:off x="672" y="728"/>
              <a:ext cx="400"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CPU</a:t>
              </a:r>
            </a:p>
          </p:txBody>
        </p:sp>
        <p:sp>
          <p:nvSpPr>
            <p:cNvPr id="1154053" name="Rectangle 5"/>
            <p:cNvSpPr>
              <a:spLocks noChangeArrowheads="1"/>
            </p:cNvSpPr>
            <p:nvPr/>
          </p:nvSpPr>
          <p:spPr bwMode="auto">
            <a:xfrm>
              <a:off x="1500" y="712"/>
              <a:ext cx="344"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IOP</a:t>
              </a:r>
            </a:p>
          </p:txBody>
        </p:sp>
        <p:sp>
          <p:nvSpPr>
            <p:cNvPr id="1154054" name="Rectangle 6"/>
            <p:cNvSpPr>
              <a:spLocks noChangeArrowheads="1"/>
            </p:cNvSpPr>
            <p:nvPr/>
          </p:nvSpPr>
          <p:spPr bwMode="auto">
            <a:xfrm>
              <a:off x="672" y="1280"/>
              <a:ext cx="424"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Mem</a:t>
              </a:r>
            </a:p>
          </p:txBody>
        </p:sp>
        <p:sp>
          <p:nvSpPr>
            <p:cNvPr id="1154055" name="Rectangle 7"/>
            <p:cNvSpPr>
              <a:spLocks noChangeArrowheads="1"/>
            </p:cNvSpPr>
            <p:nvPr/>
          </p:nvSpPr>
          <p:spPr bwMode="auto">
            <a:xfrm>
              <a:off x="2576" y="688"/>
              <a:ext cx="280"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D1</a:t>
              </a:r>
            </a:p>
          </p:txBody>
        </p:sp>
        <p:sp>
          <p:nvSpPr>
            <p:cNvPr id="1154056" name="Rectangle 8"/>
            <p:cNvSpPr>
              <a:spLocks noChangeArrowheads="1"/>
            </p:cNvSpPr>
            <p:nvPr/>
          </p:nvSpPr>
          <p:spPr bwMode="auto">
            <a:xfrm>
              <a:off x="2576" y="1016"/>
              <a:ext cx="280"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D2</a:t>
              </a:r>
            </a:p>
          </p:txBody>
        </p:sp>
        <p:sp>
          <p:nvSpPr>
            <p:cNvPr id="1154057" name="Rectangle 9"/>
            <p:cNvSpPr>
              <a:spLocks noChangeArrowheads="1"/>
            </p:cNvSpPr>
            <p:nvPr/>
          </p:nvSpPr>
          <p:spPr bwMode="auto">
            <a:xfrm>
              <a:off x="2572" y="1544"/>
              <a:ext cx="288" cy="207"/>
            </a:xfrm>
            <a:prstGeom prst="rect">
              <a:avLst/>
            </a:prstGeom>
            <a:noFill/>
            <a:ln w="25400">
              <a:solidFill>
                <a:schemeClr val="tx1"/>
              </a:solidFill>
              <a:miter lim="800000"/>
              <a:headEnd/>
              <a:tailEnd/>
            </a:ln>
            <a:effectLst/>
          </p:spPr>
          <p:txBody>
            <a:bodyPr wrap="none" lIns="63500" tIns="25400" rIns="63500" bIns="25400" anchor="ctr">
              <a:prstTxWarp prst="textNoShape">
                <a:avLst/>
              </a:prstTxWarp>
              <a:spAutoFit/>
            </a:bodyPr>
            <a:lstStyle/>
            <a:p>
              <a:pPr algn="ctr">
                <a:lnSpc>
                  <a:spcPct val="92000"/>
                </a:lnSpc>
              </a:pPr>
              <a:r>
                <a:rPr lang="en-US" sz="1800" b="1">
                  <a:latin typeface="Arial" pitchFamily="-110" charset="0"/>
                </a:rPr>
                <a:t>Dn</a:t>
              </a:r>
            </a:p>
          </p:txBody>
        </p:sp>
        <p:sp>
          <p:nvSpPr>
            <p:cNvPr id="1154058" name="Line 10"/>
            <p:cNvSpPr>
              <a:spLocks noChangeShapeType="1"/>
            </p:cNvSpPr>
            <p:nvPr/>
          </p:nvSpPr>
          <p:spPr bwMode="auto">
            <a:xfrm>
              <a:off x="584" y="1080"/>
              <a:ext cx="1432"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59" name="Line 11"/>
            <p:cNvSpPr>
              <a:spLocks noChangeShapeType="1"/>
            </p:cNvSpPr>
            <p:nvPr/>
          </p:nvSpPr>
          <p:spPr bwMode="auto">
            <a:xfrm>
              <a:off x="872" y="944"/>
              <a:ext cx="0" cy="32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60" name="Line 12"/>
            <p:cNvSpPr>
              <a:spLocks noChangeShapeType="1"/>
            </p:cNvSpPr>
            <p:nvPr/>
          </p:nvSpPr>
          <p:spPr bwMode="auto">
            <a:xfrm>
              <a:off x="1656" y="928"/>
              <a:ext cx="0" cy="15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61" name="Line 13"/>
            <p:cNvSpPr>
              <a:spLocks noChangeShapeType="1"/>
            </p:cNvSpPr>
            <p:nvPr/>
          </p:nvSpPr>
          <p:spPr bwMode="auto">
            <a:xfrm>
              <a:off x="2360" y="656"/>
              <a:ext cx="0" cy="116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62" name="Line 14"/>
            <p:cNvSpPr>
              <a:spLocks noChangeShapeType="1"/>
            </p:cNvSpPr>
            <p:nvPr/>
          </p:nvSpPr>
          <p:spPr bwMode="auto">
            <a:xfrm>
              <a:off x="1856" y="816"/>
              <a:ext cx="49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63" name="Line 15"/>
            <p:cNvSpPr>
              <a:spLocks noChangeShapeType="1"/>
            </p:cNvSpPr>
            <p:nvPr/>
          </p:nvSpPr>
          <p:spPr bwMode="auto">
            <a:xfrm>
              <a:off x="2384" y="1656"/>
              <a:ext cx="160"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64" name="Line 16"/>
            <p:cNvSpPr>
              <a:spLocks noChangeShapeType="1"/>
            </p:cNvSpPr>
            <p:nvPr/>
          </p:nvSpPr>
          <p:spPr bwMode="auto">
            <a:xfrm>
              <a:off x="2368" y="1104"/>
              <a:ext cx="17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65" name="Line 17"/>
            <p:cNvSpPr>
              <a:spLocks noChangeShapeType="1"/>
            </p:cNvSpPr>
            <p:nvPr/>
          </p:nvSpPr>
          <p:spPr bwMode="auto">
            <a:xfrm>
              <a:off x="2368" y="776"/>
              <a:ext cx="176" cy="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66" name="Oval 18"/>
            <p:cNvSpPr>
              <a:spLocks noChangeArrowheads="1"/>
            </p:cNvSpPr>
            <p:nvPr/>
          </p:nvSpPr>
          <p:spPr bwMode="auto">
            <a:xfrm>
              <a:off x="860" y="1068"/>
              <a:ext cx="24" cy="32"/>
            </a:xfrm>
            <a:prstGeom prst="ellipse">
              <a:avLst/>
            </a:prstGeom>
            <a:solidFill>
              <a:schemeClr val="accent1"/>
            </a:solidFill>
            <a:ln w="12700">
              <a:solidFill>
                <a:schemeClr val="tx1"/>
              </a:solidFill>
              <a:round/>
              <a:headEnd/>
              <a:tailEnd/>
            </a:ln>
            <a:effectLst/>
          </p:spPr>
          <p:txBody>
            <a:bodyPr wrap="none" anchor="ctr">
              <a:prstTxWarp prst="textNoShape">
                <a:avLst/>
              </a:prstTxWarp>
            </a:bodyPr>
            <a:lstStyle/>
            <a:p>
              <a:endParaRPr lang="en-US"/>
            </a:p>
          </p:txBody>
        </p:sp>
        <p:sp>
          <p:nvSpPr>
            <p:cNvPr id="1154067" name="Rectangle 19"/>
            <p:cNvSpPr>
              <a:spLocks noChangeArrowheads="1"/>
            </p:cNvSpPr>
            <p:nvPr/>
          </p:nvSpPr>
          <p:spPr bwMode="auto">
            <a:xfrm>
              <a:off x="2548" y="1276"/>
              <a:ext cx="360"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  .  .</a:t>
              </a:r>
            </a:p>
          </p:txBody>
        </p:sp>
        <p:sp>
          <p:nvSpPr>
            <p:cNvPr id="1154068" name="Rectangle 20"/>
            <p:cNvSpPr>
              <a:spLocks noChangeArrowheads="1"/>
            </p:cNvSpPr>
            <p:nvPr/>
          </p:nvSpPr>
          <p:spPr bwMode="auto">
            <a:xfrm>
              <a:off x="1080" y="1092"/>
              <a:ext cx="1016" cy="326"/>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main memory</a:t>
              </a:r>
            </a:p>
            <a:p>
              <a:pPr algn="ctr">
                <a:lnSpc>
                  <a:spcPct val="85000"/>
                </a:lnSpc>
              </a:pPr>
              <a:r>
                <a:rPr lang="en-US" sz="1800" b="1">
                  <a:latin typeface="Arial" pitchFamily="-110" charset="0"/>
                </a:rPr>
                <a:t>bus</a:t>
              </a:r>
            </a:p>
          </p:txBody>
        </p:sp>
        <p:sp>
          <p:nvSpPr>
            <p:cNvPr id="1154069" name="Rectangle 21"/>
            <p:cNvSpPr>
              <a:spLocks noChangeArrowheads="1"/>
            </p:cNvSpPr>
            <p:nvPr/>
          </p:nvSpPr>
          <p:spPr bwMode="auto">
            <a:xfrm>
              <a:off x="2044" y="1708"/>
              <a:ext cx="336" cy="326"/>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I/O</a:t>
              </a:r>
            </a:p>
            <a:p>
              <a:pPr>
                <a:lnSpc>
                  <a:spcPct val="85000"/>
                </a:lnSpc>
              </a:pPr>
              <a:r>
                <a:rPr lang="en-US" sz="1800" b="1">
                  <a:latin typeface="Arial" pitchFamily="-110" charset="0"/>
                </a:rPr>
                <a:t>bus</a:t>
              </a:r>
            </a:p>
          </p:txBody>
        </p:sp>
      </p:grpSp>
      <p:grpSp>
        <p:nvGrpSpPr>
          <p:cNvPr id="3" name="Group 22"/>
          <p:cNvGrpSpPr>
            <a:grpSpLocks/>
          </p:cNvGrpSpPr>
          <p:nvPr/>
        </p:nvGrpSpPr>
        <p:grpSpPr bwMode="auto">
          <a:xfrm>
            <a:off x="228600" y="3581400"/>
            <a:ext cx="3810000" cy="2792413"/>
            <a:chOff x="236" y="2268"/>
            <a:chExt cx="2400" cy="1759"/>
          </a:xfrm>
        </p:grpSpPr>
        <p:sp>
          <p:nvSpPr>
            <p:cNvPr id="1154071" name="Rectangle 23"/>
            <p:cNvSpPr>
              <a:spLocks noChangeArrowheads="1"/>
            </p:cNvSpPr>
            <p:nvPr/>
          </p:nvSpPr>
          <p:spPr bwMode="auto">
            <a:xfrm>
              <a:off x="1240" y="2268"/>
              <a:ext cx="384" cy="473"/>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solidFill>
                    <a:schemeClr val="accent2"/>
                  </a:solidFill>
                  <a:latin typeface="Arial" pitchFamily="-110" charset="0"/>
                </a:rPr>
                <a:t>CPU</a:t>
              </a:r>
            </a:p>
            <a:p>
              <a:pPr algn="ctr">
                <a:lnSpc>
                  <a:spcPct val="85000"/>
                </a:lnSpc>
              </a:pPr>
              <a:endParaRPr lang="en-US" sz="1800" b="1">
                <a:solidFill>
                  <a:schemeClr val="accent2"/>
                </a:solidFill>
                <a:latin typeface="Arial" pitchFamily="-110" charset="0"/>
              </a:endParaRPr>
            </a:p>
            <a:p>
              <a:pPr algn="ctr">
                <a:lnSpc>
                  <a:spcPct val="85000"/>
                </a:lnSpc>
              </a:pPr>
              <a:r>
                <a:rPr lang="en-US" sz="1800" b="1">
                  <a:solidFill>
                    <a:schemeClr val="accent2"/>
                  </a:solidFill>
                  <a:latin typeface="Arial" pitchFamily="-110" charset="0"/>
                </a:rPr>
                <a:t>IOP</a:t>
              </a:r>
            </a:p>
          </p:txBody>
        </p:sp>
        <p:sp>
          <p:nvSpPr>
            <p:cNvPr id="1154072" name="Line 24"/>
            <p:cNvSpPr>
              <a:spLocks noChangeShapeType="1"/>
            </p:cNvSpPr>
            <p:nvPr/>
          </p:nvSpPr>
          <p:spPr bwMode="auto">
            <a:xfrm flipH="1">
              <a:off x="1084" y="2332"/>
              <a:ext cx="192" cy="128"/>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54073" name="Line 25"/>
            <p:cNvSpPr>
              <a:spLocks noChangeShapeType="1"/>
            </p:cNvSpPr>
            <p:nvPr/>
          </p:nvSpPr>
          <p:spPr bwMode="auto">
            <a:xfrm>
              <a:off x="1092" y="2468"/>
              <a:ext cx="160" cy="13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154074" name="Rectangle 26"/>
            <p:cNvSpPr>
              <a:spLocks noChangeArrowheads="1"/>
            </p:cNvSpPr>
            <p:nvPr/>
          </p:nvSpPr>
          <p:spPr bwMode="auto">
            <a:xfrm>
              <a:off x="236" y="2316"/>
              <a:ext cx="864" cy="473"/>
            </a:xfrm>
            <a:prstGeom prst="rect">
              <a:avLst/>
            </a:prstGeom>
            <a:noFill/>
            <a:ln w="12700">
              <a:noFill/>
              <a:miter lim="800000"/>
              <a:headEnd/>
              <a:tailEnd/>
            </a:ln>
            <a:effectLst/>
          </p:spPr>
          <p:txBody>
            <a:bodyPr lIns="63500" tIns="25400" rIns="63500" bIns="25400">
              <a:prstTxWarp prst="textNoShape">
                <a:avLst/>
              </a:prstTxWarp>
              <a:spAutoFit/>
            </a:bodyPr>
            <a:lstStyle/>
            <a:p>
              <a:pPr>
                <a:lnSpc>
                  <a:spcPct val="85000"/>
                </a:lnSpc>
              </a:pPr>
              <a:r>
                <a:rPr lang="en-US" sz="1800" b="1">
                  <a:solidFill>
                    <a:schemeClr val="accent2"/>
                  </a:solidFill>
                  <a:latin typeface="Arial" pitchFamily="-110" charset="0"/>
                </a:rPr>
                <a:t>(1) Issues</a:t>
              </a:r>
            </a:p>
            <a:p>
              <a:pPr>
                <a:lnSpc>
                  <a:spcPct val="85000"/>
                </a:lnSpc>
              </a:pPr>
              <a:r>
                <a:rPr lang="en-US" sz="1800" b="1">
                  <a:solidFill>
                    <a:schemeClr val="accent2"/>
                  </a:solidFill>
                  <a:latin typeface="Arial" pitchFamily="-110" charset="0"/>
                </a:rPr>
                <a:t>instruction</a:t>
              </a:r>
            </a:p>
            <a:p>
              <a:pPr>
                <a:lnSpc>
                  <a:spcPct val="85000"/>
                </a:lnSpc>
              </a:pPr>
              <a:r>
                <a:rPr lang="en-US" sz="1800" b="1">
                  <a:solidFill>
                    <a:schemeClr val="accent2"/>
                  </a:solidFill>
                  <a:latin typeface="Arial" pitchFamily="-110" charset="0"/>
                </a:rPr>
                <a:t>to IOP</a:t>
              </a:r>
            </a:p>
          </p:txBody>
        </p:sp>
        <p:sp>
          <p:nvSpPr>
            <p:cNvPr id="1154075" name="Rectangle 27"/>
            <p:cNvSpPr>
              <a:spLocks noChangeArrowheads="1"/>
            </p:cNvSpPr>
            <p:nvPr/>
          </p:nvSpPr>
          <p:spPr bwMode="auto">
            <a:xfrm>
              <a:off x="1996" y="2996"/>
              <a:ext cx="640"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solidFill>
                    <a:schemeClr val="accent2"/>
                  </a:solidFill>
                  <a:latin typeface="Arial" pitchFamily="-110" charset="0"/>
                </a:rPr>
                <a:t>memory</a:t>
              </a:r>
            </a:p>
          </p:txBody>
        </p:sp>
        <p:sp>
          <p:nvSpPr>
            <p:cNvPr id="1154076" name="Line 28"/>
            <p:cNvSpPr>
              <a:spLocks noChangeShapeType="1"/>
            </p:cNvSpPr>
            <p:nvPr/>
          </p:nvSpPr>
          <p:spPr bwMode="auto">
            <a:xfrm>
              <a:off x="1564" y="2716"/>
              <a:ext cx="432" cy="296"/>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154077" name="Line 29"/>
            <p:cNvSpPr>
              <a:spLocks noChangeShapeType="1"/>
            </p:cNvSpPr>
            <p:nvPr/>
          </p:nvSpPr>
          <p:spPr bwMode="auto">
            <a:xfrm flipH="1" flipV="1">
              <a:off x="1436" y="2780"/>
              <a:ext cx="464" cy="320"/>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154078" name="Rectangle 30"/>
            <p:cNvSpPr>
              <a:spLocks noChangeArrowheads="1"/>
            </p:cNvSpPr>
            <p:nvPr/>
          </p:nvSpPr>
          <p:spPr bwMode="auto">
            <a:xfrm>
              <a:off x="1684" y="2660"/>
              <a:ext cx="256"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solidFill>
                    <a:schemeClr val="accent2"/>
                  </a:solidFill>
                  <a:latin typeface="Arial" pitchFamily="-110" charset="0"/>
                </a:rPr>
                <a:t>(2)</a:t>
              </a:r>
            </a:p>
          </p:txBody>
        </p:sp>
        <p:sp>
          <p:nvSpPr>
            <p:cNvPr id="1154079" name="Rectangle 31"/>
            <p:cNvSpPr>
              <a:spLocks noChangeArrowheads="1"/>
            </p:cNvSpPr>
            <p:nvPr/>
          </p:nvSpPr>
          <p:spPr bwMode="auto">
            <a:xfrm>
              <a:off x="1444" y="2948"/>
              <a:ext cx="256"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solidFill>
                    <a:schemeClr val="accent2"/>
                  </a:solidFill>
                  <a:latin typeface="Arial" pitchFamily="-110" charset="0"/>
                </a:rPr>
                <a:t>(3)</a:t>
              </a:r>
            </a:p>
          </p:txBody>
        </p:sp>
        <p:sp>
          <p:nvSpPr>
            <p:cNvPr id="1154080" name="Line 32"/>
            <p:cNvSpPr>
              <a:spLocks noChangeShapeType="1"/>
            </p:cNvSpPr>
            <p:nvPr/>
          </p:nvSpPr>
          <p:spPr bwMode="auto">
            <a:xfrm flipV="1">
              <a:off x="1572" y="2516"/>
              <a:ext cx="176" cy="104"/>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54081" name="Line 33"/>
            <p:cNvSpPr>
              <a:spLocks noChangeShapeType="1"/>
            </p:cNvSpPr>
            <p:nvPr/>
          </p:nvSpPr>
          <p:spPr bwMode="auto">
            <a:xfrm flipH="1" flipV="1">
              <a:off x="1588" y="2388"/>
              <a:ext cx="152" cy="128"/>
            </a:xfrm>
            <a:prstGeom prst="line">
              <a:avLst/>
            </a:prstGeom>
            <a:noFill/>
            <a:ln w="12700">
              <a:solidFill>
                <a:schemeClr val="tx1"/>
              </a:solidFill>
              <a:round/>
              <a:headEnd/>
              <a:tailEnd type="triangle" w="med" len="med"/>
            </a:ln>
            <a:effectLst/>
          </p:spPr>
          <p:txBody>
            <a:bodyPr wrap="none" anchor="ctr">
              <a:prstTxWarp prst="textNoShape">
                <a:avLst/>
              </a:prstTxWarp>
            </a:bodyPr>
            <a:lstStyle/>
            <a:p>
              <a:endParaRPr lang="en-US"/>
            </a:p>
          </p:txBody>
        </p:sp>
        <p:sp>
          <p:nvSpPr>
            <p:cNvPr id="1154082" name="Rectangle 34"/>
            <p:cNvSpPr>
              <a:spLocks noChangeArrowheads="1"/>
            </p:cNvSpPr>
            <p:nvPr/>
          </p:nvSpPr>
          <p:spPr bwMode="auto">
            <a:xfrm>
              <a:off x="660" y="3260"/>
              <a:ext cx="1897" cy="767"/>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solidFill>
                    <a:schemeClr val="accent2"/>
                  </a:solidFill>
                  <a:latin typeface="Arial" pitchFamily="-110" charset="0"/>
                </a:rPr>
                <a:t>Device to/from memory</a:t>
              </a:r>
            </a:p>
            <a:p>
              <a:pPr>
                <a:lnSpc>
                  <a:spcPct val="85000"/>
                </a:lnSpc>
              </a:pPr>
              <a:r>
                <a:rPr lang="en-US" sz="1800" b="1">
                  <a:solidFill>
                    <a:schemeClr val="accent2"/>
                  </a:solidFill>
                  <a:latin typeface="Arial" pitchFamily="-110" charset="0"/>
                </a:rPr>
                <a:t>transfers are controlled</a:t>
              </a:r>
            </a:p>
            <a:p>
              <a:pPr>
                <a:lnSpc>
                  <a:spcPct val="85000"/>
                </a:lnSpc>
              </a:pPr>
              <a:r>
                <a:rPr lang="en-US" sz="1800" b="1">
                  <a:solidFill>
                    <a:schemeClr val="accent2"/>
                  </a:solidFill>
                  <a:latin typeface="Arial" pitchFamily="-110" charset="0"/>
                </a:rPr>
                <a:t>by the IOP directly.</a:t>
              </a:r>
            </a:p>
            <a:p>
              <a:pPr>
                <a:lnSpc>
                  <a:spcPct val="85000"/>
                </a:lnSpc>
              </a:pPr>
              <a:endParaRPr lang="en-US" sz="1800" b="1">
                <a:solidFill>
                  <a:schemeClr val="accent2"/>
                </a:solidFill>
                <a:latin typeface="Arial" pitchFamily="-110" charset="0"/>
              </a:endParaRPr>
            </a:p>
            <a:p>
              <a:pPr>
                <a:lnSpc>
                  <a:spcPct val="85000"/>
                </a:lnSpc>
              </a:pPr>
              <a:r>
                <a:rPr lang="en-US" sz="1800" b="1">
                  <a:solidFill>
                    <a:schemeClr val="accent2"/>
                  </a:solidFill>
                  <a:latin typeface="Arial" pitchFamily="-110" charset="0"/>
                </a:rPr>
                <a:t>IOP steals memory cycles.</a:t>
              </a:r>
            </a:p>
          </p:txBody>
        </p:sp>
      </p:grpSp>
      <p:grpSp>
        <p:nvGrpSpPr>
          <p:cNvPr id="4" name="Group 35"/>
          <p:cNvGrpSpPr>
            <a:grpSpLocks/>
          </p:cNvGrpSpPr>
          <p:nvPr/>
        </p:nvGrpSpPr>
        <p:grpSpPr bwMode="auto">
          <a:xfrm>
            <a:off x="4927600" y="2743200"/>
            <a:ext cx="4217988" cy="3570288"/>
            <a:chOff x="3076" y="1716"/>
            <a:chExt cx="2657" cy="2249"/>
          </a:xfrm>
        </p:grpSpPr>
        <p:sp>
          <p:nvSpPr>
            <p:cNvPr id="1154084" name="Rectangle 36"/>
            <p:cNvSpPr>
              <a:spLocks noChangeArrowheads="1"/>
            </p:cNvSpPr>
            <p:nvPr/>
          </p:nvSpPr>
          <p:spPr bwMode="auto">
            <a:xfrm>
              <a:off x="3488" y="2168"/>
              <a:ext cx="1584" cy="19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54085" name="Rectangle 37"/>
            <p:cNvSpPr>
              <a:spLocks noChangeArrowheads="1"/>
            </p:cNvSpPr>
            <p:nvPr/>
          </p:nvSpPr>
          <p:spPr bwMode="auto">
            <a:xfrm>
              <a:off x="3500" y="2180"/>
              <a:ext cx="1569"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OP   Device   Address</a:t>
              </a:r>
            </a:p>
          </p:txBody>
        </p:sp>
        <p:sp>
          <p:nvSpPr>
            <p:cNvPr id="1154086" name="Line 38"/>
            <p:cNvSpPr>
              <a:spLocks noChangeShapeType="1"/>
            </p:cNvSpPr>
            <p:nvPr/>
          </p:nvSpPr>
          <p:spPr bwMode="auto">
            <a:xfrm>
              <a:off x="3792" y="2168"/>
              <a:ext cx="0" cy="1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87" name="Line 39"/>
            <p:cNvSpPr>
              <a:spLocks noChangeShapeType="1"/>
            </p:cNvSpPr>
            <p:nvPr/>
          </p:nvSpPr>
          <p:spPr bwMode="auto">
            <a:xfrm>
              <a:off x="4392" y="2168"/>
              <a:ext cx="0" cy="1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88" name="Rectangle 40"/>
            <p:cNvSpPr>
              <a:spLocks noChangeArrowheads="1"/>
            </p:cNvSpPr>
            <p:nvPr/>
          </p:nvSpPr>
          <p:spPr bwMode="auto">
            <a:xfrm>
              <a:off x="3748" y="1716"/>
              <a:ext cx="968"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target device</a:t>
              </a:r>
            </a:p>
          </p:txBody>
        </p:sp>
        <p:sp>
          <p:nvSpPr>
            <p:cNvPr id="1154089" name="Rectangle 41"/>
            <p:cNvSpPr>
              <a:spLocks noChangeArrowheads="1"/>
            </p:cNvSpPr>
            <p:nvPr/>
          </p:nvSpPr>
          <p:spPr bwMode="auto">
            <a:xfrm>
              <a:off x="4396" y="1876"/>
              <a:ext cx="1257"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where cmnds are</a:t>
              </a:r>
            </a:p>
          </p:txBody>
        </p:sp>
        <p:sp>
          <p:nvSpPr>
            <p:cNvPr id="1154090" name="Line 42"/>
            <p:cNvSpPr>
              <a:spLocks noChangeShapeType="1"/>
            </p:cNvSpPr>
            <p:nvPr/>
          </p:nvSpPr>
          <p:spPr bwMode="auto">
            <a:xfrm flipH="1">
              <a:off x="4076" y="1884"/>
              <a:ext cx="288" cy="272"/>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54091" name="Line 43"/>
            <p:cNvSpPr>
              <a:spLocks noChangeShapeType="1"/>
            </p:cNvSpPr>
            <p:nvPr/>
          </p:nvSpPr>
          <p:spPr bwMode="auto">
            <a:xfrm flipH="1">
              <a:off x="4764" y="2020"/>
              <a:ext cx="152" cy="13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54092" name="Rectangle 44"/>
            <p:cNvSpPr>
              <a:spLocks noChangeArrowheads="1"/>
            </p:cNvSpPr>
            <p:nvPr/>
          </p:nvSpPr>
          <p:spPr bwMode="auto">
            <a:xfrm>
              <a:off x="3188" y="2604"/>
              <a:ext cx="2545"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IOP looks in memory for commands</a:t>
              </a:r>
            </a:p>
          </p:txBody>
        </p:sp>
        <p:sp>
          <p:nvSpPr>
            <p:cNvPr id="1154093" name="Rectangle 45"/>
            <p:cNvSpPr>
              <a:spLocks noChangeArrowheads="1"/>
            </p:cNvSpPr>
            <p:nvPr/>
          </p:nvSpPr>
          <p:spPr bwMode="auto">
            <a:xfrm>
              <a:off x="3488" y="2864"/>
              <a:ext cx="1584" cy="19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54094" name="Rectangle 46"/>
            <p:cNvSpPr>
              <a:spLocks noChangeArrowheads="1"/>
            </p:cNvSpPr>
            <p:nvPr/>
          </p:nvSpPr>
          <p:spPr bwMode="auto">
            <a:xfrm>
              <a:off x="3476" y="2876"/>
              <a:ext cx="1608"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OP   Addr   Cnt   Other</a:t>
              </a:r>
            </a:p>
          </p:txBody>
        </p:sp>
        <p:sp>
          <p:nvSpPr>
            <p:cNvPr id="1154095" name="Line 47"/>
            <p:cNvSpPr>
              <a:spLocks noChangeShapeType="1"/>
            </p:cNvSpPr>
            <p:nvPr/>
          </p:nvSpPr>
          <p:spPr bwMode="auto">
            <a:xfrm>
              <a:off x="3768" y="2864"/>
              <a:ext cx="0" cy="1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96" name="Line 48"/>
            <p:cNvSpPr>
              <a:spLocks noChangeShapeType="1"/>
            </p:cNvSpPr>
            <p:nvPr/>
          </p:nvSpPr>
          <p:spPr bwMode="auto">
            <a:xfrm>
              <a:off x="4240" y="2864"/>
              <a:ext cx="0" cy="1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97" name="Line 49"/>
            <p:cNvSpPr>
              <a:spLocks noChangeShapeType="1"/>
            </p:cNvSpPr>
            <p:nvPr/>
          </p:nvSpPr>
          <p:spPr bwMode="auto">
            <a:xfrm>
              <a:off x="4584" y="2864"/>
              <a:ext cx="0" cy="19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54098" name="Rectangle 50"/>
            <p:cNvSpPr>
              <a:spLocks noChangeArrowheads="1"/>
            </p:cNvSpPr>
            <p:nvPr/>
          </p:nvSpPr>
          <p:spPr bwMode="auto">
            <a:xfrm>
              <a:off x="3076" y="3180"/>
              <a:ext cx="432" cy="326"/>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what</a:t>
              </a:r>
            </a:p>
            <a:p>
              <a:pPr>
                <a:lnSpc>
                  <a:spcPct val="85000"/>
                </a:lnSpc>
              </a:pPr>
              <a:r>
                <a:rPr lang="en-US" sz="1800" b="1">
                  <a:latin typeface="Arial" pitchFamily="-110" charset="0"/>
                </a:rPr>
                <a:t>to do</a:t>
              </a:r>
            </a:p>
          </p:txBody>
        </p:sp>
        <p:sp>
          <p:nvSpPr>
            <p:cNvPr id="1154099" name="Rectangle 51"/>
            <p:cNvSpPr>
              <a:spLocks noChangeArrowheads="1"/>
            </p:cNvSpPr>
            <p:nvPr/>
          </p:nvSpPr>
          <p:spPr bwMode="auto">
            <a:xfrm>
              <a:off x="3676" y="3492"/>
              <a:ext cx="496" cy="473"/>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where</a:t>
              </a:r>
            </a:p>
            <a:p>
              <a:pPr algn="ctr">
                <a:lnSpc>
                  <a:spcPct val="85000"/>
                </a:lnSpc>
              </a:pPr>
              <a:r>
                <a:rPr lang="en-US" sz="1800" b="1">
                  <a:latin typeface="Arial" pitchFamily="-110" charset="0"/>
                </a:rPr>
                <a:t>to put</a:t>
              </a:r>
            </a:p>
            <a:p>
              <a:pPr algn="ctr">
                <a:lnSpc>
                  <a:spcPct val="85000"/>
                </a:lnSpc>
              </a:pPr>
              <a:r>
                <a:rPr lang="en-US" sz="1800" b="1">
                  <a:latin typeface="Arial" pitchFamily="-110" charset="0"/>
                </a:rPr>
                <a:t>data</a:t>
              </a:r>
            </a:p>
          </p:txBody>
        </p:sp>
        <p:sp>
          <p:nvSpPr>
            <p:cNvPr id="1154100" name="Rectangle 52"/>
            <p:cNvSpPr>
              <a:spLocks noChangeArrowheads="1"/>
            </p:cNvSpPr>
            <p:nvPr/>
          </p:nvSpPr>
          <p:spPr bwMode="auto">
            <a:xfrm>
              <a:off x="4380" y="3500"/>
              <a:ext cx="464" cy="326"/>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how</a:t>
              </a:r>
            </a:p>
            <a:p>
              <a:pPr>
                <a:lnSpc>
                  <a:spcPct val="85000"/>
                </a:lnSpc>
              </a:pPr>
              <a:r>
                <a:rPr lang="en-US" sz="1800" b="1">
                  <a:latin typeface="Arial" pitchFamily="-110" charset="0"/>
                </a:rPr>
                <a:t>much</a:t>
              </a:r>
            </a:p>
          </p:txBody>
        </p:sp>
        <p:sp>
          <p:nvSpPr>
            <p:cNvPr id="1154101" name="Rectangle 53"/>
            <p:cNvSpPr>
              <a:spLocks noChangeArrowheads="1"/>
            </p:cNvSpPr>
            <p:nvPr/>
          </p:nvSpPr>
          <p:spPr bwMode="auto">
            <a:xfrm>
              <a:off x="4940" y="3180"/>
              <a:ext cx="680" cy="326"/>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special</a:t>
              </a:r>
            </a:p>
            <a:p>
              <a:pPr>
                <a:lnSpc>
                  <a:spcPct val="85000"/>
                </a:lnSpc>
              </a:pPr>
              <a:r>
                <a:rPr lang="en-US" sz="1800" b="1">
                  <a:latin typeface="Arial" pitchFamily="-110" charset="0"/>
                </a:rPr>
                <a:t>requests</a:t>
              </a:r>
            </a:p>
          </p:txBody>
        </p:sp>
        <p:sp>
          <p:nvSpPr>
            <p:cNvPr id="1154102" name="Line 54"/>
            <p:cNvSpPr>
              <a:spLocks noChangeShapeType="1"/>
            </p:cNvSpPr>
            <p:nvPr/>
          </p:nvSpPr>
          <p:spPr bwMode="auto">
            <a:xfrm flipV="1">
              <a:off x="3476" y="3060"/>
              <a:ext cx="168" cy="248"/>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54103" name="Line 55"/>
            <p:cNvSpPr>
              <a:spLocks noChangeShapeType="1"/>
            </p:cNvSpPr>
            <p:nvPr/>
          </p:nvSpPr>
          <p:spPr bwMode="auto">
            <a:xfrm flipV="1">
              <a:off x="3980" y="3060"/>
              <a:ext cx="40" cy="464"/>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54104" name="Line 56"/>
            <p:cNvSpPr>
              <a:spLocks noChangeShapeType="1"/>
            </p:cNvSpPr>
            <p:nvPr/>
          </p:nvSpPr>
          <p:spPr bwMode="auto">
            <a:xfrm flipH="1" flipV="1">
              <a:off x="4428" y="3060"/>
              <a:ext cx="136" cy="448"/>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54105" name="Line 57"/>
            <p:cNvSpPr>
              <a:spLocks noChangeShapeType="1"/>
            </p:cNvSpPr>
            <p:nvPr/>
          </p:nvSpPr>
          <p:spPr bwMode="auto">
            <a:xfrm flipH="1" flipV="1">
              <a:off x="4836" y="3060"/>
              <a:ext cx="136" cy="25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1154106" name="Rectangle 58"/>
          <p:cNvSpPr>
            <a:spLocks noChangeArrowheads="1"/>
          </p:cNvSpPr>
          <p:nvPr/>
        </p:nvSpPr>
        <p:spPr bwMode="auto">
          <a:xfrm>
            <a:off x="2635250" y="3676650"/>
            <a:ext cx="2247900" cy="51752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solidFill>
                  <a:schemeClr val="accent2"/>
                </a:solidFill>
                <a:latin typeface="Arial" pitchFamily="-110" charset="0"/>
              </a:rPr>
              <a:t> (4) IOP interrupts</a:t>
            </a:r>
          </a:p>
          <a:p>
            <a:pPr>
              <a:lnSpc>
                <a:spcPct val="85000"/>
              </a:lnSpc>
            </a:pPr>
            <a:r>
              <a:rPr lang="en-US" sz="1800" b="1">
                <a:solidFill>
                  <a:schemeClr val="accent2"/>
                </a:solidFill>
                <a:latin typeface="Arial" pitchFamily="-110" charset="0"/>
              </a:rPr>
              <a:t>      CPU when done</a:t>
            </a:r>
          </a:p>
        </p:txBody>
      </p:sp>
      <p:sp>
        <p:nvSpPr>
          <p:cNvPr id="1154108" name="Text Box 60"/>
          <p:cNvSpPr txBox="1">
            <a:spLocks noChangeArrowheads="1"/>
          </p:cNvSpPr>
          <p:nvPr/>
        </p:nvSpPr>
        <p:spPr bwMode="auto">
          <a:xfrm>
            <a:off x="4114800" y="762000"/>
            <a:ext cx="5029200" cy="1463675"/>
          </a:xfrm>
          <a:prstGeom prst="rect">
            <a:avLst/>
          </a:prstGeom>
          <a:noFill/>
          <a:ln w="9525">
            <a:noFill/>
            <a:miter lim="800000"/>
            <a:headEnd/>
            <a:tailEnd/>
          </a:ln>
          <a:effectLst/>
        </p:spPr>
        <p:txBody>
          <a:bodyPr>
            <a:prstTxWarp prst="textNoShape">
              <a:avLst/>
            </a:prstTxWarp>
            <a:spAutoFit/>
          </a:bodyPr>
          <a:lstStyle/>
          <a:p>
            <a:pPr>
              <a:spcBef>
                <a:spcPct val="50000"/>
              </a:spcBef>
              <a:buFont typeface="Monotype Sorts" pitchFamily="-110" charset="2"/>
              <a:buChar char="è"/>
            </a:pPr>
            <a:r>
              <a:rPr lang="en-US" sz="2000" dirty="0">
                <a:solidFill>
                  <a:schemeClr val="accent2"/>
                </a:solidFill>
                <a:latin typeface="Arial" pitchFamily="-110" charset="0"/>
              </a:rPr>
              <a:t> An I/O processor (IOP) offload the CPU</a:t>
            </a:r>
          </a:p>
          <a:p>
            <a:pPr>
              <a:spcBef>
                <a:spcPct val="50000"/>
              </a:spcBef>
              <a:buFont typeface="Monotype Sorts" pitchFamily="-110" charset="2"/>
              <a:buChar char="è"/>
            </a:pPr>
            <a:r>
              <a:rPr lang="en-US" sz="2000" dirty="0">
                <a:solidFill>
                  <a:schemeClr val="accent2"/>
                </a:solidFill>
                <a:latin typeface="Arial" pitchFamily="-110" charset="0"/>
              </a:rPr>
              <a:t> </a:t>
            </a:r>
            <a:r>
              <a:rPr lang="en-US" sz="2000">
                <a:solidFill>
                  <a:schemeClr val="accent2"/>
                </a:solidFill>
                <a:latin typeface="Arial" pitchFamily="-110" charset="0"/>
              </a:rPr>
              <a:t>Some</a:t>
            </a:r>
            <a:r>
              <a:rPr lang="en-US" sz="2000" smtClean="0">
                <a:solidFill>
                  <a:schemeClr val="accent2"/>
                </a:solidFill>
                <a:latin typeface="Arial" pitchFamily="-110" charset="0"/>
              </a:rPr>
              <a:t> processors</a:t>
            </a:r>
            <a:r>
              <a:rPr lang="en-US" sz="2000" dirty="0">
                <a:solidFill>
                  <a:schemeClr val="accent2"/>
                </a:solidFill>
                <a:latin typeface="Arial" pitchFamily="-110" charset="0"/>
              </a:rPr>
              <a:t>, e.g. </a:t>
            </a:r>
          </a:p>
          <a:p>
            <a:pPr>
              <a:buFont typeface="Monotype Sorts" pitchFamily="-110" charset="2"/>
              <a:buNone/>
            </a:pPr>
            <a:r>
              <a:rPr lang="en-US" sz="2000" dirty="0">
                <a:solidFill>
                  <a:schemeClr val="accent2"/>
                </a:solidFill>
                <a:latin typeface="Arial" pitchFamily="-110" charset="0"/>
              </a:rPr>
              <a:t>    Motorola 860, include special purpose </a:t>
            </a:r>
          </a:p>
          <a:p>
            <a:pPr>
              <a:buFont typeface="Monotype Sorts" pitchFamily="-110" charset="2"/>
              <a:buNone/>
            </a:pPr>
            <a:r>
              <a:rPr lang="en-US" sz="2000" dirty="0">
                <a:solidFill>
                  <a:schemeClr val="accent2"/>
                </a:solidFill>
                <a:latin typeface="Arial" pitchFamily="-110" charset="0"/>
              </a:rPr>
              <a:t>    IOP for serial communication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8995" name="Text Box 3"/>
          <p:cNvSpPr txBox="1">
            <a:spLocks noChangeArrowheads="1"/>
          </p:cNvSpPr>
          <p:nvPr/>
        </p:nvSpPr>
        <p:spPr bwMode="auto">
          <a:xfrm>
            <a:off x="0" y="1201738"/>
            <a:ext cx="9144000" cy="1252537"/>
          </a:xfrm>
          <a:prstGeom prst="rect">
            <a:avLst/>
          </a:prstGeom>
          <a:noFill/>
          <a:ln w="9525">
            <a:noFill/>
            <a:miter lim="800000"/>
            <a:headEnd/>
            <a:tailEnd/>
          </a:ln>
          <a:effectLst/>
        </p:spPr>
        <p:txBody>
          <a:bodyPr>
            <a:prstTxWarp prst="textNoShape">
              <a:avLst/>
            </a:prstTxWarp>
            <a:spAutoFit/>
          </a:bodyPr>
          <a:lstStyle/>
          <a:p>
            <a:r>
              <a:rPr lang="en-US" sz="1600">
                <a:solidFill>
                  <a:srgbClr val="800000"/>
                </a:solidFill>
                <a:latin typeface="Arial" pitchFamily="-110" charset="0"/>
              </a:rPr>
              <a:t>Suppose we have a benchmark that executes in 100 seconds of elapsed time, where 90 seconds is CPU time and the rest is I/O time. If the CPU time improves by 50% per year for the next five years but I/O time does not improve, how much faster will our program run at the end of the five years?</a:t>
            </a:r>
            <a:endParaRPr lang="en-US" sz="1800">
              <a:solidFill>
                <a:srgbClr val="800000"/>
              </a:solidFill>
              <a:latin typeface="Arial" pitchFamily="-110" charset="0"/>
            </a:endParaRPr>
          </a:p>
          <a:p>
            <a:endParaRPr lang="en-US" sz="800">
              <a:solidFill>
                <a:srgbClr val="800000"/>
              </a:solidFill>
              <a:latin typeface="Arial" pitchFamily="-110" charset="0"/>
            </a:endParaRPr>
          </a:p>
          <a:p>
            <a:r>
              <a:rPr lang="en-US" sz="2000" b="1" u="sng">
                <a:solidFill>
                  <a:schemeClr val="accent2"/>
                </a:solidFill>
                <a:latin typeface="Arial" pitchFamily="-110" charset="0"/>
              </a:rPr>
              <a:t>Answer:</a:t>
            </a:r>
            <a:r>
              <a:rPr lang="en-US" sz="2000" b="1">
                <a:solidFill>
                  <a:schemeClr val="accent2"/>
                </a:solidFill>
                <a:latin typeface="Arial" pitchFamily="-110" charset="0"/>
              </a:rPr>
              <a:t>	</a:t>
            </a:r>
            <a:r>
              <a:rPr lang="en-US" sz="2000">
                <a:solidFill>
                  <a:schemeClr val="accent2"/>
                </a:solidFill>
                <a:latin typeface="Arial" pitchFamily="-110" charset="0"/>
              </a:rPr>
              <a:t> </a:t>
            </a:r>
            <a:r>
              <a:rPr lang="en-US" sz="2000">
                <a:latin typeface="Arial" pitchFamily="-110" charset="0"/>
              </a:rPr>
              <a:t>Elapsed Time  =  CPU time  +  I/O time</a:t>
            </a:r>
          </a:p>
        </p:txBody>
      </p:sp>
      <p:sp>
        <p:nvSpPr>
          <p:cNvPr id="1108996" name="Text Box 4"/>
          <p:cNvSpPr txBox="1">
            <a:spLocks noChangeArrowheads="1"/>
          </p:cNvSpPr>
          <p:nvPr/>
        </p:nvSpPr>
        <p:spPr bwMode="auto">
          <a:xfrm>
            <a:off x="0" y="5988050"/>
            <a:ext cx="9144000" cy="800219"/>
          </a:xfrm>
          <a:prstGeom prst="rect">
            <a:avLst/>
          </a:prstGeom>
          <a:noFill/>
          <a:ln w="9525">
            <a:noFill/>
            <a:miter lim="800000"/>
            <a:headEnd/>
            <a:tailEnd/>
          </a:ln>
          <a:effectLst/>
        </p:spPr>
        <p:txBody>
          <a:bodyPr>
            <a:prstTxWarp prst="textNoShape">
              <a:avLst/>
            </a:prstTxWarp>
            <a:spAutoFit/>
          </a:bodyPr>
          <a:lstStyle/>
          <a:p>
            <a:r>
              <a:rPr lang="en-US" sz="2000" i="1" u="sng" dirty="0">
                <a:latin typeface="Arial" pitchFamily="-110" charset="0"/>
              </a:rPr>
              <a:t>Over five years:</a:t>
            </a:r>
            <a:endParaRPr lang="en-US" sz="2000" dirty="0">
              <a:latin typeface="Arial" pitchFamily="-110" charset="0"/>
            </a:endParaRPr>
          </a:p>
          <a:p>
            <a:pPr>
              <a:spcBef>
                <a:spcPct val="30000"/>
              </a:spcBef>
            </a:pPr>
            <a:r>
              <a:rPr lang="en-US" sz="2000" dirty="0">
                <a:latin typeface="Arial" pitchFamily="-110" charset="0"/>
              </a:rPr>
              <a:t>CPU improvement = 90/12 = </a:t>
            </a:r>
            <a:r>
              <a:rPr lang="en-US" sz="2000" dirty="0" smtClean="0">
                <a:solidFill>
                  <a:schemeClr val="accent2"/>
                </a:solidFill>
                <a:latin typeface="Arial" pitchFamily="-110" charset="0"/>
              </a:rPr>
              <a:t>7. </a:t>
            </a:r>
            <a:r>
              <a:rPr lang="en-US" sz="2000" dirty="0" smtClean="0">
                <a:latin typeface="Arial" pitchFamily="-110" charset="0"/>
              </a:rPr>
              <a:t>   </a:t>
            </a:r>
            <a:r>
              <a:rPr lang="en-US" sz="2000" b="1" dirty="0">
                <a:solidFill>
                  <a:srgbClr val="800000"/>
                </a:solidFill>
                <a:latin typeface="Arial" pitchFamily="-110" charset="0"/>
              </a:rPr>
              <a:t>BUT</a:t>
            </a:r>
            <a:r>
              <a:rPr lang="en-US" sz="2000" dirty="0">
                <a:latin typeface="Arial" pitchFamily="-110" charset="0"/>
              </a:rPr>
              <a:t>	   System improvement = 100/22 = </a:t>
            </a:r>
            <a:r>
              <a:rPr lang="en-US" sz="2000" dirty="0">
                <a:solidFill>
                  <a:schemeClr val="accent2"/>
                </a:solidFill>
                <a:latin typeface="Arial" pitchFamily="-110" charset="0"/>
              </a:rPr>
              <a:t>4.5</a:t>
            </a:r>
            <a:endParaRPr lang="en-US" sz="1800" dirty="0"/>
          </a:p>
        </p:txBody>
      </p:sp>
      <p:graphicFrame>
        <p:nvGraphicFramePr>
          <p:cNvPr id="1108997" name="Object 5"/>
          <p:cNvGraphicFramePr>
            <a:graphicFrameLocks noChangeAspect="1"/>
          </p:cNvGraphicFramePr>
          <p:nvPr/>
        </p:nvGraphicFramePr>
        <p:xfrm>
          <a:off x="536575" y="2559050"/>
          <a:ext cx="8226425" cy="3663950"/>
        </p:xfrm>
        <a:graphic>
          <a:graphicData uri="http://schemas.openxmlformats.org/presentationml/2006/ole">
            <mc:AlternateContent xmlns:mc="http://schemas.openxmlformats.org/markup-compatibility/2006">
              <mc:Choice xmlns:v="urn:schemas-microsoft-com:vml" Requires="v">
                <p:oleObj spid="_x0000_s502788" name="Document" r:id="rId5" imgW="5631180" imgH="2470404" progId="Word.Document.8">
                  <p:embed/>
                </p:oleObj>
              </mc:Choice>
              <mc:Fallback>
                <p:oleObj name="Document" r:id="rId5" imgW="5631180" imgH="2470404"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75" y="2559050"/>
                        <a:ext cx="8226425" cy="366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08998" name="Rectangle 6"/>
          <p:cNvSpPr>
            <a:spLocks noGrp="1" noChangeArrowheads="1"/>
          </p:cNvSpPr>
          <p:nvPr>
            <p:ph type="title"/>
          </p:nvPr>
        </p:nvSpPr>
        <p:spPr/>
        <p:txBody>
          <a:bodyPr/>
          <a:lstStyle/>
          <a:p>
            <a:r>
              <a:rPr lang="en-US"/>
              <a:t>Impact of I/O on System Performance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1089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08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8996"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524000" y="1047750"/>
            <a:ext cx="5842000" cy="4133850"/>
            <a:chOff x="1112" y="1448"/>
            <a:chExt cx="3776" cy="2672"/>
          </a:xfrm>
        </p:grpSpPr>
        <p:sp>
          <p:nvSpPr>
            <p:cNvPr id="1110020" name="Rectangle 4" descr="25%"/>
            <p:cNvSpPr>
              <a:spLocks noChangeArrowheads="1"/>
            </p:cNvSpPr>
            <p:nvPr/>
          </p:nvSpPr>
          <p:spPr bwMode="auto">
            <a:xfrm>
              <a:off x="1112" y="2744"/>
              <a:ext cx="3776" cy="176"/>
            </a:xfrm>
            <a:prstGeom prst="rect">
              <a:avLst/>
            </a:prstGeom>
            <a:pattFill prst="pct25">
              <a:fgClr>
                <a:schemeClr val="accent1"/>
              </a:fgClr>
              <a:bgClr>
                <a:schemeClr val="bg1"/>
              </a:bgClr>
            </a:pattFill>
            <a:ln w="25400">
              <a:solidFill>
                <a:schemeClr val="tx1"/>
              </a:solidFill>
              <a:miter lim="800000"/>
              <a:headEnd/>
              <a:tailEnd/>
            </a:ln>
            <a:effectLst/>
          </p:spPr>
          <p:txBody>
            <a:bodyPr wrap="none" anchor="ctr">
              <a:prstTxWarp prst="textNoShape">
                <a:avLst/>
              </a:prstTxWarp>
            </a:bodyPr>
            <a:lstStyle/>
            <a:p>
              <a:endParaRPr lang="en-US"/>
            </a:p>
          </p:txBody>
        </p:sp>
        <p:sp useBgFill="1">
          <p:nvSpPr>
            <p:cNvPr id="1110021" name="Rectangle 5"/>
            <p:cNvSpPr>
              <a:spLocks noChangeArrowheads="1"/>
            </p:cNvSpPr>
            <p:nvPr/>
          </p:nvSpPr>
          <p:spPr bwMode="auto">
            <a:xfrm>
              <a:off x="2072" y="3800"/>
              <a:ext cx="368" cy="272"/>
            </a:xfrm>
            <a:prstGeom prst="rect">
              <a:avLst/>
            </a:prstGeom>
            <a:ln w="25400">
              <a:solidFill>
                <a:schemeClr val="tx1"/>
              </a:solidFill>
              <a:miter lim="800000"/>
              <a:headEnd/>
              <a:tailEnd/>
            </a:ln>
            <a:effectLst/>
          </p:spPr>
          <p:txBody>
            <a:bodyPr wrap="none" anchor="ctr">
              <a:prstTxWarp prst="textNoShape">
                <a:avLst/>
              </a:prstTxWarp>
            </a:bodyPr>
            <a:lstStyle/>
            <a:p>
              <a:endParaRPr lang="en-US"/>
            </a:p>
          </p:txBody>
        </p:sp>
        <p:sp>
          <p:nvSpPr>
            <p:cNvPr id="1110022" name="Rectangle 6"/>
            <p:cNvSpPr>
              <a:spLocks noChangeArrowheads="1"/>
            </p:cNvSpPr>
            <p:nvPr/>
          </p:nvSpPr>
          <p:spPr bwMode="auto">
            <a:xfrm>
              <a:off x="1160" y="1448"/>
              <a:ext cx="84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23" name="Rectangle 7"/>
            <p:cNvSpPr>
              <a:spLocks noChangeArrowheads="1"/>
            </p:cNvSpPr>
            <p:nvPr/>
          </p:nvSpPr>
          <p:spPr bwMode="auto">
            <a:xfrm>
              <a:off x="1208" y="1552"/>
              <a:ext cx="805" cy="18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Processor</a:t>
              </a:r>
            </a:p>
          </p:txBody>
        </p:sp>
        <p:sp>
          <p:nvSpPr>
            <p:cNvPr id="1110024" name="Rectangle 8"/>
            <p:cNvSpPr>
              <a:spLocks noChangeArrowheads="1"/>
            </p:cNvSpPr>
            <p:nvPr/>
          </p:nvSpPr>
          <p:spPr bwMode="auto">
            <a:xfrm>
              <a:off x="1304" y="2176"/>
              <a:ext cx="525" cy="183"/>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Cache</a:t>
              </a:r>
            </a:p>
          </p:txBody>
        </p:sp>
        <p:sp>
          <p:nvSpPr>
            <p:cNvPr id="1110025" name="Rectangle 9"/>
            <p:cNvSpPr>
              <a:spLocks noChangeArrowheads="1"/>
            </p:cNvSpPr>
            <p:nvPr/>
          </p:nvSpPr>
          <p:spPr bwMode="auto">
            <a:xfrm>
              <a:off x="1928" y="2752"/>
              <a:ext cx="1297" cy="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Memory - I/O Bus</a:t>
              </a:r>
            </a:p>
          </p:txBody>
        </p:sp>
        <p:sp>
          <p:nvSpPr>
            <p:cNvPr id="1110026" name="Rectangle 10"/>
            <p:cNvSpPr>
              <a:spLocks noChangeArrowheads="1"/>
            </p:cNvSpPr>
            <p:nvPr/>
          </p:nvSpPr>
          <p:spPr bwMode="auto">
            <a:xfrm>
              <a:off x="1208" y="2120"/>
              <a:ext cx="704" cy="27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27" name="Rectangle 11"/>
            <p:cNvSpPr>
              <a:spLocks noChangeArrowheads="1"/>
            </p:cNvSpPr>
            <p:nvPr/>
          </p:nvSpPr>
          <p:spPr bwMode="auto">
            <a:xfrm>
              <a:off x="1196" y="3232"/>
              <a:ext cx="649" cy="33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Main</a:t>
              </a:r>
            </a:p>
            <a:p>
              <a:pPr algn="ctr">
                <a:lnSpc>
                  <a:spcPct val="85000"/>
                </a:lnSpc>
              </a:pPr>
              <a:r>
                <a:rPr lang="en-US" sz="1800" b="1">
                  <a:latin typeface="Arial" pitchFamily="-110" charset="0"/>
                </a:rPr>
                <a:t>Memory</a:t>
              </a:r>
            </a:p>
          </p:txBody>
        </p:sp>
        <p:sp>
          <p:nvSpPr>
            <p:cNvPr id="1110028" name="Rectangle 12"/>
            <p:cNvSpPr>
              <a:spLocks noChangeArrowheads="1"/>
            </p:cNvSpPr>
            <p:nvPr/>
          </p:nvSpPr>
          <p:spPr bwMode="auto">
            <a:xfrm>
              <a:off x="2102" y="3232"/>
              <a:ext cx="788" cy="33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I/O</a:t>
              </a:r>
            </a:p>
            <a:p>
              <a:pPr algn="ctr">
                <a:lnSpc>
                  <a:spcPct val="85000"/>
                </a:lnSpc>
              </a:pPr>
              <a:r>
                <a:rPr lang="en-US" sz="1800" b="1">
                  <a:latin typeface="Arial" pitchFamily="-110" charset="0"/>
                </a:rPr>
                <a:t>Controller</a:t>
              </a:r>
            </a:p>
          </p:txBody>
        </p:sp>
        <p:sp>
          <p:nvSpPr>
            <p:cNvPr id="1110029" name="Rectangle 13"/>
            <p:cNvSpPr>
              <a:spLocks noChangeArrowheads="1"/>
            </p:cNvSpPr>
            <p:nvPr/>
          </p:nvSpPr>
          <p:spPr bwMode="auto">
            <a:xfrm>
              <a:off x="2059" y="3856"/>
              <a:ext cx="394" cy="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Disk</a:t>
              </a:r>
            </a:p>
          </p:txBody>
        </p:sp>
        <p:sp>
          <p:nvSpPr>
            <p:cNvPr id="1110030" name="Rectangle 14"/>
            <p:cNvSpPr>
              <a:spLocks noChangeArrowheads="1"/>
            </p:cNvSpPr>
            <p:nvPr/>
          </p:nvSpPr>
          <p:spPr bwMode="auto">
            <a:xfrm>
              <a:off x="1112" y="3128"/>
              <a:ext cx="752" cy="752"/>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1" name="Rectangle 15"/>
            <p:cNvSpPr>
              <a:spLocks noChangeArrowheads="1"/>
            </p:cNvSpPr>
            <p:nvPr/>
          </p:nvSpPr>
          <p:spPr bwMode="auto">
            <a:xfrm>
              <a:off x="2072" y="3128"/>
              <a:ext cx="84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32" name="Oval 16"/>
            <p:cNvSpPr>
              <a:spLocks noChangeArrowheads="1"/>
            </p:cNvSpPr>
            <p:nvPr/>
          </p:nvSpPr>
          <p:spPr bwMode="auto">
            <a:xfrm>
              <a:off x="2072" y="4040"/>
              <a:ext cx="368" cy="8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useBgFill="1">
          <p:nvSpPr>
            <p:cNvPr id="1110033" name="Oval 17"/>
            <p:cNvSpPr>
              <a:spLocks noChangeArrowheads="1"/>
            </p:cNvSpPr>
            <p:nvPr/>
          </p:nvSpPr>
          <p:spPr bwMode="auto">
            <a:xfrm>
              <a:off x="2072" y="3752"/>
              <a:ext cx="368" cy="8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10034" name="Rectangle 18"/>
            <p:cNvSpPr>
              <a:spLocks noChangeArrowheads="1"/>
            </p:cNvSpPr>
            <p:nvPr/>
          </p:nvSpPr>
          <p:spPr bwMode="auto">
            <a:xfrm>
              <a:off x="2552" y="3800"/>
              <a:ext cx="368" cy="272"/>
            </a:xfrm>
            <a:prstGeom prst="rect">
              <a:avLst/>
            </a:prstGeom>
            <a:ln w="25400">
              <a:solidFill>
                <a:schemeClr val="tx1"/>
              </a:solidFill>
              <a:miter lim="800000"/>
              <a:headEnd/>
              <a:tailEnd/>
            </a:ln>
            <a:effectLst/>
          </p:spPr>
          <p:txBody>
            <a:bodyPr wrap="none" anchor="ctr">
              <a:prstTxWarp prst="textNoShape">
                <a:avLst/>
              </a:prstTxWarp>
            </a:bodyPr>
            <a:lstStyle/>
            <a:p>
              <a:endParaRPr lang="en-US"/>
            </a:p>
          </p:txBody>
        </p:sp>
        <p:sp>
          <p:nvSpPr>
            <p:cNvPr id="1110035" name="Rectangle 19"/>
            <p:cNvSpPr>
              <a:spLocks noChangeArrowheads="1"/>
            </p:cNvSpPr>
            <p:nvPr/>
          </p:nvSpPr>
          <p:spPr bwMode="auto">
            <a:xfrm>
              <a:off x="2539" y="3856"/>
              <a:ext cx="394" cy="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Disk</a:t>
              </a:r>
            </a:p>
          </p:txBody>
        </p:sp>
        <p:sp>
          <p:nvSpPr>
            <p:cNvPr id="1110036" name="Oval 20"/>
            <p:cNvSpPr>
              <a:spLocks noChangeArrowheads="1"/>
            </p:cNvSpPr>
            <p:nvPr/>
          </p:nvSpPr>
          <p:spPr bwMode="auto">
            <a:xfrm>
              <a:off x="2552" y="4040"/>
              <a:ext cx="368" cy="80"/>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useBgFill="1">
          <p:nvSpPr>
            <p:cNvPr id="1110037" name="Oval 21"/>
            <p:cNvSpPr>
              <a:spLocks noChangeArrowheads="1"/>
            </p:cNvSpPr>
            <p:nvPr/>
          </p:nvSpPr>
          <p:spPr bwMode="auto">
            <a:xfrm>
              <a:off x="2552" y="3752"/>
              <a:ext cx="368" cy="8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10038" name="Line 22"/>
            <p:cNvSpPr>
              <a:spLocks noChangeShapeType="1"/>
            </p:cNvSpPr>
            <p:nvPr/>
          </p:nvSpPr>
          <p:spPr bwMode="auto">
            <a:xfrm flipV="1">
              <a:off x="1440" y="2920"/>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39" name="Line 23"/>
            <p:cNvSpPr>
              <a:spLocks noChangeShapeType="1"/>
            </p:cNvSpPr>
            <p:nvPr/>
          </p:nvSpPr>
          <p:spPr bwMode="auto">
            <a:xfrm flipV="1">
              <a:off x="1440" y="2392"/>
              <a:ext cx="0" cy="35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0" name="Line 24"/>
            <p:cNvSpPr>
              <a:spLocks noChangeShapeType="1"/>
            </p:cNvSpPr>
            <p:nvPr/>
          </p:nvSpPr>
          <p:spPr bwMode="auto">
            <a:xfrm flipV="1">
              <a:off x="1440" y="1864"/>
              <a:ext cx="0" cy="25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1" name="Line 25"/>
            <p:cNvSpPr>
              <a:spLocks noChangeShapeType="1"/>
            </p:cNvSpPr>
            <p:nvPr/>
          </p:nvSpPr>
          <p:spPr bwMode="auto">
            <a:xfrm flipV="1">
              <a:off x="2448" y="2920"/>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2" name="Line 26"/>
            <p:cNvSpPr>
              <a:spLocks noChangeShapeType="1"/>
            </p:cNvSpPr>
            <p:nvPr/>
          </p:nvSpPr>
          <p:spPr bwMode="auto">
            <a:xfrm flipV="1">
              <a:off x="2256" y="3544"/>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3" name="Line 27"/>
            <p:cNvSpPr>
              <a:spLocks noChangeShapeType="1"/>
            </p:cNvSpPr>
            <p:nvPr/>
          </p:nvSpPr>
          <p:spPr bwMode="auto">
            <a:xfrm flipV="1">
              <a:off x="2736" y="3544"/>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4" name="Rectangle 28"/>
            <p:cNvSpPr>
              <a:spLocks noChangeArrowheads="1"/>
            </p:cNvSpPr>
            <p:nvPr/>
          </p:nvSpPr>
          <p:spPr bwMode="auto">
            <a:xfrm>
              <a:off x="3014" y="3232"/>
              <a:ext cx="788" cy="33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I/O</a:t>
              </a:r>
            </a:p>
            <a:p>
              <a:pPr algn="ctr">
                <a:lnSpc>
                  <a:spcPct val="85000"/>
                </a:lnSpc>
              </a:pPr>
              <a:r>
                <a:rPr lang="en-US" sz="1800" b="1">
                  <a:latin typeface="Arial" pitchFamily="-110" charset="0"/>
                </a:rPr>
                <a:t>Controller</a:t>
              </a:r>
            </a:p>
          </p:txBody>
        </p:sp>
        <p:sp>
          <p:nvSpPr>
            <p:cNvPr id="1110045" name="Rectangle 29"/>
            <p:cNvSpPr>
              <a:spLocks noChangeArrowheads="1"/>
            </p:cNvSpPr>
            <p:nvPr/>
          </p:nvSpPr>
          <p:spPr bwMode="auto">
            <a:xfrm>
              <a:off x="2984" y="3128"/>
              <a:ext cx="84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46" name="Line 30"/>
            <p:cNvSpPr>
              <a:spLocks noChangeShapeType="1"/>
            </p:cNvSpPr>
            <p:nvPr/>
          </p:nvSpPr>
          <p:spPr bwMode="auto">
            <a:xfrm flipV="1">
              <a:off x="3360" y="2920"/>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47" name="Rectangle 31"/>
            <p:cNvSpPr>
              <a:spLocks noChangeArrowheads="1"/>
            </p:cNvSpPr>
            <p:nvPr/>
          </p:nvSpPr>
          <p:spPr bwMode="auto">
            <a:xfrm>
              <a:off x="3974" y="3232"/>
              <a:ext cx="788" cy="335"/>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I/O</a:t>
              </a:r>
            </a:p>
            <a:p>
              <a:pPr algn="ctr">
                <a:lnSpc>
                  <a:spcPct val="85000"/>
                </a:lnSpc>
              </a:pPr>
              <a:r>
                <a:rPr lang="en-US" sz="1800" b="1">
                  <a:latin typeface="Arial" pitchFamily="-110" charset="0"/>
                </a:rPr>
                <a:t>Controller</a:t>
              </a:r>
            </a:p>
          </p:txBody>
        </p:sp>
        <p:sp>
          <p:nvSpPr>
            <p:cNvPr id="1110048" name="Rectangle 32"/>
            <p:cNvSpPr>
              <a:spLocks noChangeArrowheads="1"/>
            </p:cNvSpPr>
            <p:nvPr/>
          </p:nvSpPr>
          <p:spPr bwMode="auto">
            <a:xfrm>
              <a:off x="3944" y="3128"/>
              <a:ext cx="848" cy="416"/>
            </a:xfrm>
            <a:prstGeom prst="rect">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1110049" name="Line 33"/>
            <p:cNvSpPr>
              <a:spLocks noChangeShapeType="1"/>
            </p:cNvSpPr>
            <p:nvPr/>
          </p:nvSpPr>
          <p:spPr bwMode="auto">
            <a:xfrm flipV="1">
              <a:off x="4320" y="2920"/>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0" name="Rectangle 34"/>
            <p:cNvSpPr>
              <a:spLocks noChangeArrowheads="1"/>
            </p:cNvSpPr>
            <p:nvPr/>
          </p:nvSpPr>
          <p:spPr bwMode="auto">
            <a:xfrm>
              <a:off x="3047" y="3808"/>
              <a:ext cx="723" cy="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Graphics</a:t>
              </a:r>
            </a:p>
          </p:txBody>
        </p:sp>
        <p:sp>
          <p:nvSpPr>
            <p:cNvPr id="1110051" name="AutoShape 35"/>
            <p:cNvSpPr>
              <a:spLocks noChangeArrowheads="1"/>
            </p:cNvSpPr>
            <p:nvPr/>
          </p:nvSpPr>
          <p:spPr bwMode="auto">
            <a:xfrm>
              <a:off x="3032" y="3752"/>
              <a:ext cx="752" cy="272"/>
            </a:xfrm>
            <a:prstGeom prst="roundRect">
              <a:avLst>
                <a:gd name="adj" fmla="val 12495"/>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2" name="Line 36"/>
            <p:cNvSpPr>
              <a:spLocks noChangeShapeType="1"/>
            </p:cNvSpPr>
            <p:nvPr/>
          </p:nvSpPr>
          <p:spPr bwMode="auto">
            <a:xfrm flipV="1">
              <a:off x="3360" y="3544"/>
              <a:ext cx="0" cy="20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3" name="Line 37"/>
            <p:cNvSpPr>
              <a:spLocks noChangeShapeType="1"/>
            </p:cNvSpPr>
            <p:nvPr/>
          </p:nvSpPr>
          <p:spPr bwMode="auto">
            <a:xfrm>
              <a:off x="4320" y="3560"/>
              <a:ext cx="0" cy="224"/>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4" name="Rectangle 38"/>
            <p:cNvSpPr>
              <a:spLocks noChangeArrowheads="1"/>
            </p:cNvSpPr>
            <p:nvPr/>
          </p:nvSpPr>
          <p:spPr bwMode="auto">
            <a:xfrm>
              <a:off x="4132" y="3856"/>
              <a:ext cx="665" cy="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1800" b="1">
                  <a:latin typeface="Arial" pitchFamily="-110" charset="0"/>
                </a:rPr>
                <a:t>Network</a:t>
              </a:r>
            </a:p>
          </p:txBody>
        </p:sp>
        <p:sp>
          <p:nvSpPr>
            <p:cNvPr id="1110055" name="Line 39"/>
            <p:cNvSpPr>
              <a:spLocks noChangeShapeType="1"/>
            </p:cNvSpPr>
            <p:nvPr/>
          </p:nvSpPr>
          <p:spPr bwMode="auto">
            <a:xfrm flipV="1">
              <a:off x="4000" y="3728"/>
              <a:ext cx="688" cy="224"/>
            </a:xfrm>
            <a:prstGeom prst="line">
              <a:avLst/>
            </a:prstGeom>
            <a:noFill/>
            <a:ln w="50800">
              <a:solidFill>
                <a:schemeClr val="tx1"/>
              </a:solidFill>
              <a:round/>
              <a:headEnd/>
              <a:tailEnd/>
            </a:ln>
            <a:effectLst/>
          </p:spPr>
          <p:txBody>
            <a:bodyPr wrap="none" anchor="ctr">
              <a:prstTxWarp prst="textNoShape">
                <a:avLst/>
              </a:prstTxWarp>
            </a:bodyPr>
            <a:lstStyle/>
            <a:p>
              <a:endParaRPr lang="en-US"/>
            </a:p>
          </p:txBody>
        </p:sp>
        <p:sp>
          <p:nvSpPr>
            <p:cNvPr id="1110056" name="Line 40"/>
            <p:cNvSpPr>
              <a:spLocks noChangeShapeType="1"/>
            </p:cNvSpPr>
            <p:nvPr/>
          </p:nvSpPr>
          <p:spPr bwMode="auto">
            <a:xfrm flipH="1">
              <a:off x="2008" y="1632"/>
              <a:ext cx="232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10057" name="Line 41"/>
            <p:cNvSpPr>
              <a:spLocks noChangeShapeType="1"/>
            </p:cNvSpPr>
            <p:nvPr/>
          </p:nvSpPr>
          <p:spPr bwMode="auto">
            <a:xfrm>
              <a:off x="4320" y="1640"/>
              <a:ext cx="0" cy="1088"/>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8" name="Line 42"/>
            <p:cNvSpPr>
              <a:spLocks noChangeShapeType="1"/>
            </p:cNvSpPr>
            <p:nvPr/>
          </p:nvSpPr>
          <p:spPr bwMode="auto">
            <a:xfrm flipV="1">
              <a:off x="3360" y="1624"/>
              <a:ext cx="0" cy="112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59" name="Line 43"/>
            <p:cNvSpPr>
              <a:spLocks noChangeShapeType="1"/>
            </p:cNvSpPr>
            <p:nvPr/>
          </p:nvSpPr>
          <p:spPr bwMode="auto">
            <a:xfrm flipV="1">
              <a:off x="2448" y="1624"/>
              <a:ext cx="0" cy="112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0060" name="Rectangle 44"/>
            <p:cNvSpPr>
              <a:spLocks noChangeArrowheads="1"/>
            </p:cNvSpPr>
            <p:nvPr/>
          </p:nvSpPr>
          <p:spPr bwMode="auto">
            <a:xfrm>
              <a:off x="2231" y="1472"/>
              <a:ext cx="619" cy="157"/>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90000"/>
                </a:lnSpc>
              </a:pPr>
              <a:r>
                <a:rPr lang="en-US" sz="1400" b="1">
                  <a:latin typeface="Arial" pitchFamily="-110" charset="0"/>
                </a:rPr>
                <a:t>interrupts</a:t>
              </a:r>
            </a:p>
          </p:txBody>
        </p:sp>
      </p:grpSp>
      <p:sp>
        <p:nvSpPr>
          <p:cNvPr id="1110070" name="Rectangle 54"/>
          <p:cNvSpPr>
            <a:spLocks noGrp="1" noChangeArrowheads="1"/>
          </p:cNvSpPr>
          <p:nvPr>
            <p:ph type="title"/>
          </p:nvPr>
        </p:nvSpPr>
        <p:spPr/>
        <p:txBody>
          <a:bodyPr/>
          <a:lstStyle/>
          <a:p>
            <a:r>
              <a:rPr lang="en-US"/>
              <a:t>Typical I/O System</a:t>
            </a:r>
          </a:p>
        </p:txBody>
      </p:sp>
      <p:sp>
        <p:nvSpPr>
          <p:cNvPr id="1110072" name="Rectangle 56"/>
          <p:cNvSpPr>
            <a:spLocks noGrp="1" noChangeArrowheads="1"/>
          </p:cNvSpPr>
          <p:nvPr>
            <p:ph type="body" sz="half" idx="2"/>
          </p:nvPr>
        </p:nvSpPr>
        <p:spPr>
          <a:xfrm>
            <a:off x="533400" y="5181600"/>
            <a:ext cx="7924800" cy="1371600"/>
          </a:xfrm>
        </p:spPr>
        <p:txBody>
          <a:bodyPr/>
          <a:lstStyle/>
          <a:p>
            <a:pPr>
              <a:lnSpc>
                <a:spcPct val="90000"/>
              </a:lnSpc>
            </a:pPr>
            <a:r>
              <a:rPr lang="en-US" sz="2400"/>
              <a:t>The connection between the I/O devices, processor, and memory are usually called (local or internal) bus</a:t>
            </a:r>
          </a:p>
          <a:p>
            <a:pPr>
              <a:lnSpc>
                <a:spcPct val="90000"/>
              </a:lnSpc>
            </a:pPr>
            <a:r>
              <a:rPr lang="en-US" sz="2400"/>
              <a:t>Communication among the devices and the processor use both protocols on the bus and interrupts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1042" name="Rectangle 2"/>
          <p:cNvSpPr>
            <a:spLocks noGrp="1" noChangeArrowheads="1"/>
          </p:cNvSpPr>
          <p:nvPr>
            <p:ph type="title"/>
          </p:nvPr>
        </p:nvSpPr>
        <p:spPr>
          <a:xfrm>
            <a:off x="533400" y="152400"/>
            <a:ext cx="7924800" cy="600075"/>
          </a:xfrm>
          <a:noFill/>
          <a:ln/>
        </p:spPr>
        <p:txBody>
          <a:bodyPr lIns="63500" tIns="25400" rIns="63500" bIns="25400" anchor="t">
            <a:spAutoFit/>
          </a:bodyPr>
          <a:lstStyle/>
          <a:p>
            <a:r>
              <a:rPr lang="en-US"/>
              <a:t>I/O Device Examples</a:t>
            </a:r>
          </a:p>
        </p:txBody>
      </p:sp>
      <p:sp>
        <p:nvSpPr>
          <p:cNvPr id="1111043" name="Rectangle 3"/>
          <p:cNvSpPr>
            <a:spLocks noGrp="1" noChangeArrowheads="1"/>
          </p:cNvSpPr>
          <p:nvPr>
            <p:ph type="body" idx="4294967295"/>
          </p:nvPr>
        </p:nvSpPr>
        <p:spPr>
          <a:xfrm>
            <a:off x="533400" y="1295400"/>
            <a:ext cx="8686800" cy="4813300"/>
          </a:xfrm>
          <a:noFill/>
          <a:ln/>
        </p:spPr>
        <p:txBody>
          <a:bodyPr lIns="63500" tIns="25400" rIns="63500" bIns="25400">
            <a:spAutoFit/>
          </a:bodyPr>
          <a:lstStyle/>
          <a:p>
            <a:pPr marL="203200" indent="-203200">
              <a:buFontTx/>
              <a:buNone/>
            </a:pPr>
            <a:r>
              <a:rPr lang="en-US" sz="2000" b="1" i="1" u="sng" dirty="0"/>
              <a:t>Device	</a:t>
            </a:r>
            <a:r>
              <a:rPr lang="en-US" sz="2000" b="1" dirty="0"/>
              <a:t>   	</a:t>
            </a:r>
            <a:r>
              <a:rPr lang="en-US" sz="2000" b="1" i="1" u="sng" dirty="0"/>
              <a:t>Behavior	</a:t>
            </a:r>
            <a:r>
              <a:rPr lang="en-US" sz="2000" b="1" dirty="0"/>
              <a:t>      </a:t>
            </a:r>
            <a:r>
              <a:rPr lang="en-US" sz="2000" b="1" i="1" u="sng" dirty="0"/>
              <a:t>Partner</a:t>
            </a:r>
            <a:r>
              <a:rPr lang="en-US" sz="2000" b="1" i="1" dirty="0"/>
              <a:t>   </a:t>
            </a:r>
            <a:r>
              <a:rPr lang="en-US" sz="2000" b="1" dirty="0"/>
              <a:t> </a:t>
            </a:r>
            <a:r>
              <a:rPr lang="en-US" sz="2000" b="1" i="1" u="sng" dirty="0"/>
              <a:t>Data Rate (KB/sec)</a:t>
            </a:r>
          </a:p>
          <a:p>
            <a:pPr marL="203200" indent="-203200">
              <a:lnSpc>
                <a:spcPct val="160000"/>
              </a:lnSpc>
              <a:buFontTx/>
              <a:buNone/>
            </a:pPr>
            <a:r>
              <a:rPr lang="en-US" sz="1800" dirty="0"/>
              <a:t>Keyboard	       Input	         Human		         0.01</a:t>
            </a:r>
          </a:p>
          <a:p>
            <a:pPr marL="203200" indent="-203200">
              <a:lnSpc>
                <a:spcPct val="160000"/>
              </a:lnSpc>
              <a:buFontTx/>
              <a:buNone/>
            </a:pPr>
            <a:r>
              <a:rPr lang="en-US" sz="1800" dirty="0"/>
              <a:t>Mouse		       Input	         Human		         0.02</a:t>
            </a:r>
          </a:p>
          <a:p>
            <a:pPr marL="203200" indent="-203200">
              <a:lnSpc>
                <a:spcPct val="160000"/>
              </a:lnSpc>
              <a:buFontTx/>
              <a:buNone/>
            </a:pPr>
            <a:r>
              <a:rPr lang="en-US" sz="1800" dirty="0"/>
              <a:t>Line Printer	       Output	         Human		         1.00</a:t>
            </a:r>
          </a:p>
          <a:p>
            <a:pPr marL="203200" indent="-203200">
              <a:lnSpc>
                <a:spcPct val="160000"/>
              </a:lnSpc>
              <a:buFontTx/>
              <a:buNone/>
            </a:pPr>
            <a:r>
              <a:rPr lang="en-US" sz="1800" dirty="0"/>
              <a:t>Floppy disk	       Storage	         Machine		       50.00</a:t>
            </a:r>
          </a:p>
          <a:p>
            <a:pPr marL="203200" indent="-203200">
              <a:lnSpc>
                <a:spcPct val="160000"/>
              </a:lnSpc>
              <a:buFontTx/>
              <a:buNone/>
            </a:pPr>
            <a:r>
              <a:rPr lang="en-US" sz="1800" dirty="0"/>
              <a:t>Laser Printer	       Output	         Human		     100.00</a:t>
            </a:r>
          </a:p>
          <a:p>
            <a:pPr marL="203200" indent="-203200">
              <a:lnSpc>
                <a:spcPct val="160000"/>
              </a:lnSpc>
              <a:buFontTx/>
              <a:buNone/>
            </a:pPr>
            <a:r>
              <a:rPr lang="en-US" sz="1800" dirty="0"/>
              <a:t>Optical Disk	       Storage	         Machine		     500.00</a:t>
            </a:r>
          </a:p>
          <a:p>
            <a:pPr marL="203200" indent="-203200">
              <a:lnSpc>
                <a:spcPct val="160000"/>
              </a:lnSpc>
              <a:buFontTx/>
              <a:buNone/>
            </a:pPr>
            <a:r>
              <a:rPr lang="en-US" sz="1800" dirty="0"/>
              <a:t>Magnetic Disk	       Storage	         Machine		    5,000.00</a:t>
            </a:r>
          </a:p>
          <a:p>
            <a:pPr marL="203200" indent="-203200">
              <a:lnSpc>
                <a:spcPct val="160000"/>
              </a:lnSpc>
              <a:buFontTx/>
              <a:buNone/>
            </a:pPr>
            <a:r>
              <a:rPr lang="en-US" sz="1800" dirty="0"/>
              <a:t>Network-LAN	    Input or Output          Machine	         	20 – 1,000.00</a:t>
            </a:r>
          </a:p>
          <a:p>
            <a:pPr marL="203200" indent="-203200">
              <a:lnSpc>
                <a:spcPct val="160000"/>
              </a:lnSpc>
              <a:buFontTx/>
              <a:buNone/>
            </a:pPr>
            <a:r>
              <a:rPr lang="en-US" sz="1800" dirty="0"/>
              <a:t>Graphics Display         Output	         Human		    30,000.00</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4114" name="Picture 2"/>
          <p:cNvPicPr>
            <a:picLocks noChangeArrowheads="1"/>
          </p:cNvPicPr>
          <p:nvPr/>
        </p:nvPicPr>
        <p:blipFill>
          <a:blip r:embed="rId3"/>
          <a:srcRect/>
          <a:stretch>
            <a:fillRect/>
          </a:stretch>
        </p:blipFill>
        <p:spPr bwMode="auto">
          <a:xfrm>
            <a:off x="260350" y="3810000"/>
            <a:ext cx="8731250" cy="2641600"/>
          </a:xfrm>
          <a:prstGeom prst="rect">
            <a:avLst/>
          </a:prstGeom>
          <a:noFill/>
          <a:ln w="12700">
            <a:noFill/>
            <a:miter lim="800000"/>
            <a:headEnd/>
            <a:tailEnd/>
          </a:ln>
          <a:effectLst/>
        </p:spPr>
      </p:pic>
      <p:sp>
        <p:nvSpPr>
          <p:cNvPr id="1114115" name="Rectangle 3"/>
          <p:cNvSpPr>
            <a:spLocks noGrp="1" noChangeArrowheads="1"/>
          </p:cNvSpPr>
          <p:nvPr>
            <p:ph type="title"/>
          </p:nvPr>
        </p:nvSpPr>
        <p:spPr>
          <a:xfrm>
            <a:off x="533400" y="152400"/>
            <a:ext cx="7924800" cy="1016000"/>
          </a:xfrm>
          <a:noFill/>
          <a:ln/>
        </p:spPr>
        <p:txBody>
          <a:bodyPr lIns="90488" tIns="44450" rIns="90488" bIns="44450"/>
          <a:lstStyle/>
          <a:p>
            <a:r>
              <a:rPr lang="en-US"/>
              <a:t>Disk History</a:t>
            </a:r>
          </a:p>
        </p:txBody>
      </p:sp>
      <p:pic>
        <p:nvPicPr>
          <p:cNvPr id="1114116" name="Picture 4"/>
          <p:cNvPicPr>
            <a:picLocks noGrp="1" noChangeArrowheads="1"/>
          </p:cNvPicPr>
          <p:nvPr>
            <p:ph type="body" idx="1"/>
          </p:nvPr>
        </p:nvPicPr>
        <p:blipFill>
          <a:blip r:embed="rId4"/>
          <a:srcRect/>
          <a:stretch>
            <a:fillRect/>
          </a:stretch>
        </p:blipFill>
        <p:spPr>
          <a:xfrm>
            <a:off x="2971800" y="990600"/>
            <a:ext cx="6007100" cy="2743200"/>
          </a:xfrm>
          <a:noFill/>
          <a:ln/>
        </p:spPr>
      </p:pic>
      <p:sp>
        <p:nvSpPr>
          <p:cNvPr id="1114117" name="Rectangle 5"/>
          <p:cNvSpPr>
            <a:spLocks noChangeArrowheads="1"/>
          </p:cNvSpPr>
          <p:nvPr/>
        </p:nvSpPr>
        <p:spPr bwMode="auto">
          <a:xfrm>
            <a:off x="609600" y="1066800"/>
            <a:ext cx="2057400" cy="638175"/>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1800" b="1">
                <a:solidFill>
                  <a:srgbClr val="663300"/>
                </a:solidFill>
                <a:latin typeface="Arial" pitchFamily="-110" charset="0"/>
              </a:rPr>
              <a:t>Data density in</a:t>
            </a:r>
          </a:p>
          <a:p>
            <a:r>
              <a:rPr lang="en-US" sz="1800" b="1">
                <a:solidFill>
                  <a:srgbClr val="663300"/>
                </a:solidFill>
                <a:latin typeface="Arial" pitchFamily="-110" charset="0"/>
              </a:rPr>
              <a:t>Mbit/square inch</a:t>
            </a:r>
          </a:p>
        </p:txBody>
      </p:sp>
      <p:sp>
        <p:nvSpPr>
          <p:cNvPr id="1114118" name="Rectangle 6"/>
          <p:cNvSpPr>
            <a:spLocks noChangeArrowheads="1"/>
          </p:cNvSpPr>
          <p:nvPr/>
        </p:nvSpPr>
        <p:spPr bwMode="auto">
          <a:xfrm>
            <a:off x="0" y="2667000"/>
            <a:ext cx="2590800" cy="638175"/>
          </a:xfrm>
          <a:prstGeom prst="rect">
            <a:avLst/>
          </a:prstGeom>
          <a:noFill/>
          <a:ln w="12700">
            <a:noFill/>
            <a:miter lim="800000"/>
            <a:headEnd/>
            <a:tailEnd/>
          </a:ln>
          <a:effectLst/>
        </p:spPr>
        <p:txBody>
          <a:bodyPr lIns="90488" tIns="44450" rIns="90488" bIns="44450">
            <a:prstTxWarp prst="textNoShape">
              <a:avLst/>
            </a:prstTxWarp>
            <a:spAutoFit/>
          </a:bodyPr>
          <a:lstStyle/>
          <a:p>
            <a:r>
              <a:rPr lang="en-US" sz="1800" b="1">
                <a:solidFill>
                  <a:schemeClr val="accent2"/>
                </a:solidFill>
                <a:latin typeface="Arial" pitchFamily="-110" charset="0"/>
              </a:rPr>
              <a:t>Capacity of Unit Shown in Megabytes</a:t>
            </a:r>
          </a:p>
        </p:txBody>
      </p:sp>
      <p:sp>
        <p:nvSpPr>
          <p:cNvPr id="1114119" name="Rectangle 7"/>
          <p:cNvSpPr>
            <a:spLocks noChangeArrowheads="1"/>
          </p:cNvSpPr>
          <p:nvPr/>
        </p:nvSpPr>
        <p:spPr bwMode="auto">
          <a:xfrm>
            <a:off x="4378325" y="6494463"/>
            <a:ext cx="4614863" cy="3635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800" i="1">
                <a:solidFill>
                  <a:schemeClr val="accent2"/>
                </a:solidFill>
                <a:latin typeface="Arial" pitchFamily="-110" charset="0"/>
              </a:rPr>
              <a:t>source: New York Times, 2/23/98, page C3 </a:t>
            </a:r>
          </a:p>
        </p:txBody>
      </p:sp>
      <p:sp>
        <p:nvSpPr>
          <p:cNvPr id="1114120" name="Line 8"/>
          <p:cNvSpPr>
            <a:spLocks noChangeShapeType="1"/>
          </p:cNvSpPr>
          <p:nvPr/>
        </p:nvSpPr>
        <p:spPr bwMode="auto">
          <a:xfrm flipH="1" flipV="1">
            <a:off x="1905000" y="1676400"/>
            <a:ext cx="1143000" cy="457200"/>
          </a:xfrm>
          <a:prstGeom prst="line">
            <a:avLst/>
          </a:prstGeom>
          <a:noFill/>
          <a:ln w="28575">
            <a:solidFill>
              <a:srgbClr val="663300"/>
            </a:solidFill>
            <a:round/>
            <a:headEnd type="triangle" w="med" len="med"/>
            <a:tailEnd/>
          </a:ln>
          <a:effectLst/>
        </p:spPr>
        <p:txBody>
          <a:bodyPr>
            <a:prstTxWarp prst="textNoShape">
              <a:avLst/>
            </a:prstTxWarp>
          </a:bodyPr>
          <a:lstStyle/>
          <a:p>
            <a:endParaRPr lang="en-US"/>
          </a:p>
        </p:txBody>
      </p:sp>
      <p:sp>
        <p:nvSpPr>
          <p:cNvPr id="1114121" name="Line 9"/>
          <p:cNvSpPr>
            <a:spLocks noChangeShapeType="1"/>
          </p:cNvSpPr>
          <p:nvPr/>
        </p:nvSpPr>
        <p:spPr bwMode="auto">
          <a:xfrm flipH="1" flipV="1">
            <a:off x="1676400" y="1752600"/>
            <a:ext cx="2209800" cy="3352800"/>
          </a:xfrm>
          <a:prstGeom prst="line">
            <a:avLst/>
          </a:prstGeom>
          <a:noFill/>
          <a:ln w="28575">
            <a:solidFill>
              <a:srgbClr val="663300"/>
            </a:solidFill>
            <a:round/>
            <a:headEnd type="triangle" w="med" len="med"/>
            <a:tailEnd/>
          </a:ln>
          <a:effectLst/>
        </p:spPr>
        <p:txBody>
          <a:bodyPr>
            <a:prstTxWarp prst="textNoShape">
              <a:avLst/>
            </a:prstTxWarp>
          </a:bodyPr>
          <a:lstStyle/>
          <a:p>
            <a:endParaRPr lang="en-US"/>
          </a:p>
        </p:txBody>
      </p:sp>
      <p:sp>
        <p:nvSpPr>
          <p:cNvPr id="1114122" name="Line 10"/>
          <p:cNvSpPr>
            <a:spLocks noChangeShapeType="1"/>
          </p:cNvSpPr>
          <p:nvPr/>
        </p:nvSpPr>
        <p:spPr bwMode="auto">
          <a:xfrm flipH="1" flipV="1">
            <a:off x="152400" y="3352800"/>
            <a:ext cx="304800" cy="2362200"/>
          </a:xfrm>
          <a:prstGeom prst="line">
            <a:avLst/>
          </a:prstGeom>
          <a:noFill/>
          <a:ln w="28575">
            <a:solidFill>
              <a:schemeClr val="accent2"/>
            </a:solidFill>
            <a:round/>
            <a:headEnd type="triangle" w="med" len="med"/>
            <a:tailEnd/>
          </a:ln>
          <a:effectLst/>
        </p:spPr>
        <p:txBody>
          <a:bodyPr>
            <a:prstTxWarp prst="textNoShape">
              <a:avLst/>
            </a:prstTxWarp>
          </a:bodyPr>
          <a:lstStyle/>
          <a:p>
            <a:endParaRPr lang="en-US"/>
          </a:p>
        </p:txBody>
      </p:sp>
      <p:sp>
        <p:nvSpPr>
          <p:cNvPr id="1114123" name="Line 11"/>
          <p:cNvSpPr>
            <a:spLocks noChangeShapeType="1"/>
          </p:cNvSpPr>
          <p:nvPr/>
        </p:nvSpPr>
        <p:spPr bwMode="auto">
          <a:xfrm flipV="1">
            <a:off x="1981200" y="2590800"/>
            <a:ext cx="1066800" cy="30480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186" name="Rectangle 2"/>
          <p:cNvSpPr>
            <a:spLocks noGrp="1" noChangeArrowheads="1"/>
          </p:cNvSpPr>
          <p:nvPr>
            <p:ph type="title"/>
          </p:nvPr>
        </p:nvSpPr>
        <p:spPr>
          <a:xfrm>
            <a:off x="0" y="0"/>
            <a:ext cx="9144000" cy="600075"/>
          </a:xfrm>
          <a:noFill/>
          <a:ln/>
        </p:spPr>
        <p:txBody>
          <a:bodyPr lIns="63500" tIns="25400" rIns="63500" bIns="25400" anchor="t">
            <a:spAutoFit/>
          </a:bodyPr>
          <a:lstStyle/>
          <a:p>
            <a:r>
              <a:rPr lang="en-US"/>
              <a:t>Organization of a Hard Magnetic Disk</a:t>
            </a:r>
          </a:p>
        </p:txBody>
      </p:sp>
      <p:sp>
        <p:nvSpPr>
          <p:cNvPr id="1117187" name="Rectangle 3"/>
          <p:cNvSpPr>
            <a:spLocks noGrp="1" noChangeArrowheads="1"/>
          </p:cNvSpPr>
          <p:nvPr>
            <p:ph type="body" idx="1"/>
          </p:nvPr>
        </p:nvSpPr>
        <p:spPr>
          <a:xfrm>
            <a:off x="533400" y="3959225"/>
            <a:ext cx="7924800" cy="2913063"/>
          </a:xfrm>
          <a:noFill/>
          <a:ln/>
        </p:spPr>
        <p:txBody>
          <a:bodyPr lIns="63500" tIns="25400" rIns="63500" bIns="25400">
            <a:spAutoFit/>
          </a:bodyPr>
          <a:lstStyle/>
          <a:p>
            <a:pPr marL="203200" indent="-203200"/>
            <a:r>
              <a:rPr lang="en-US" sz="2000"/>
              <a:t>Typical numbers (depending on the disk size):</a:t>
            </a:r>
          </a:p>
          <a:p>
            <a:pPr marL="685800" lvl="1" indent="-190500"/>
            <a:r>
              <a:rPr lang="en-US" sz="2000"/>
              <a:t>500 to 2,000 tracks per surface</a:t>
            </a:r>
          </a:p>
          <a:p>
            <a:pPr marL="685800" lvl="1" indent="-190500"/>
            <a:r>
              <a:rPr lang="en-US" sz="2000"/>
              <a:t>32 to 128 sectors per track</a:t>
            </a:r>
          </a:p>
          <a:p>
            <a:pPr marL="1257300" lvl="2" indent="-342900"/>
            <a:r>
              <a:rPr lang="en-US" sz="2000"/>
              <a:t>A sector is the smallest unit that can be read or written to</a:t>
            </a:r>
          </a:p>
          <a:p>
            <a:pPr marL="203200" indent="-203200">
              <a:spcBef>
                <a:spcPct val="40000"/>
              </a:spcBef>
            </a:pPr>
            <a:r>
              <a:rPr lang="en-US" sz="2000"/>
              <a:t>Traditionally all tracks have the same number of sectors:</a:t>
            </a:r>
          </a:p>
          <a:p>
            <a:pPr marL="685800" lvl="1" indent="-190500"/>
            <a:r>
              <a:rPr lang="en-US" sz="2000"/>
              <a:t>Constant bit density: record more sectors on the outer tracks</a:t>
            </a:r>
          </a:p>
          <a:p>
            <a:pPr marL="685800" lvl="1" indent="-190500"/>
            <a:r>
              <a:rPr lang="en-US" sz="2000"/>
              <a:t>Recently relaxed: constant bit size, speed varies with track location</a:t>
            </a:r>
          </a:p>
        </p:txBody>
      </p:sp>
      <p:grpSp>
        <p:nvGrpSpPr>
          <p:cNvPr id="2" name="Group 4"/>
          <p:cNvGrpSpPr>
            <a:grpSpLocks/>
          </p:cNvGrpSpPr>
          <p:nvPr/>
        </p:nvGrpSpPr>
        <p:grpSpPr bwMode="auto">
          <a:xfrm>
            <a:off x="622300" y="774700"/>
            <a:ext cx="7975600" cy="3216275"/>
            <a:chOff x="392" y="488"/>
            <a:chExt cx="5024" cy="2026"/>
          </a:xfrm>
        </p:grpSpPr>
        <p:sp>
          <p:nvSpPr>
            <p:cNvPr id="1117189" name="Oval 5"/>
            <p:cNvSpPr>
              <a:spLocks noChangeArrowheads="1"/>
            </p:cNvSpPr>
            <p:nvPr/>
          </p:nvSpPr>
          <p:spPr bwMode="auto">
            <a:xfrm>
              <a:off x="392" y="1448"/>
              <a:ext cx="1520" cy="224"/>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1117190" name="Oval 6"/>
            <p:cNvSpPr>
              <a:spLocks noChangeArrowheads="1"/>
            </p:cNvSpPr>
            <p:nvPr/>
          </p:nvSpPr>
          <p:spPr bwMode="auto">
            <a:xfrm>
              <a:off x="392" y="1304"/>
              <a:ext cx="1520" cy="224"/>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1117191" name="Oval 7"/>
            <p:cNvSpPr>
              <a:spLocks noChangeArrowheads="1"/>
            </p:cNvSpPr>
            <p:nvPr/>
          </p:nvSpPr>
          <p:spPr bwMode="auto">
            <a:xfrm>
              <a:off x="392" y="1160"/>
              <a:ext cx="1520" cy="224"/>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1117192" name="Oval 8"/>
            <p:cNvSpPr>
              <a:spLocks noChangeArrowheads="1"/>
            </p:cNvSpPr>
            <p:nvPr/>
          </p:nvSpPr>
          <p:spPr bwMode="auto">
            <a:xfrm>
              <a:off x="392" y="1016"/>
              <a:ext cx="1520" cy="224"/>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1117193" name="Oval 9"/>
            <p:cNvSpPr>
              <a:spLocks noChangeArrowheads="1"/>
            </p:cNvSpPr>
            <p:nvPr/>
          </p:nvSpPr>
          <p:spPr bwMode="auto">
            <a:xfrm>
              <a:off x="392" y="872"/>
              <a:ext cx="1520" cy="224"/>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1117194" name="Line 10"/>
            <p:cNvSpPr>
              <a:spLocks noChangeShapeType="1"/>
            </p:cNvSpPr>
            <p:nvPr/>
          </p:nvSpPr>
          <p:spPr bwMode="auto">
            <a:xfrm>
              <a:off x="1928" y="968"/>
              <a:ext cx="752" cy="32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1117195" name="Line 11"/>
            <p:cNvSpPr>
              <a:spLocks noChangeShapeType="1"/>
            </p:cNvSpPr>
            <p:nvPr/>
          </p:nvSpPr>
          <p:spPr bwMode="auto">
            <a:xfrm>
              <a:off x="1928" y="1112"/>
              <a:ext cx="752" cy="176"/>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1117196" name="Line 12"/>
            <p:cNvSpPr>
              <a:spLocks noChangeShapeType="1"/>
            </p:cNvSpPr>
            <p:nvPr/>
          </p:nvSpPr>
          <p:spPr bwMode="auto">
            <a:xfrm>
              <a:off x="1928" y="1296"/>
              <a:ext cx="752"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1117197" name="Line 13"/>
            <p:cNvSpPr>
              <a:spLocks noChangeShapeType="1"/>
            </p:cNvSpPr>
            <p:nvPr/>
          </p:nvSpPr>
          <p:spPr bwMode="auto">
            <a:xfrm flipV="1">
              <a:off x="1928" y="1288"/>
              <a:ext cx="752" cy="16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1117198" name="Line 14"/>
            <p:cNvSpPr>
              <a:spLocks noChangeShapeType="1"/>
            </p:cNvSpPr>
            <p:nvPr/>
          </p:nvSpPr>
          <p:spPr bwMode="auto">
            <a:xfrm flipV="1">
              <a:off x="1928" y="1288"/>
              <a:ext cx="752" cy="304"/>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1117199" name="Rectangle 15"/>
            <p:cNvSpPr>
              <a:spLocks noChangeArrowheads="1"/>
            </p:cNvSpPr>
            <p:nvPr/>
          </p:nvSpPr>
          <p:spPr bwMode="auto">
            <a:xfrm>
              <a:off x="2727" y="1200"/>
              <a:ext cx="584"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rgbClr val="800000"/>
                  </a:solidFill>
                  <a:latin typeface="Arial" pitchFamily="-110" charset="0"/>
                </a:rPr>
                <a:t>Platters</a:t>
              </a:r>
              <a:endParaRPr lang="en-US" sz="1600" b="1">
                <a:latin typeface="Arial" pitchFamily="-110" charset="0"/>
              </a:endParaRPr>
            </a:p>
          </p:txBody>
        </p:sp>
        <p:sp>
          <p:nvSpPr>
            <p:cNvPr id="1117200" name="Oval 16"/>
            <p:cNvSpPr>
              <a:spLocks noChangeArrowheads="1"/>
            </p:cNvSpPr>
            <p:nvPr/>
          </p:nvSpPr>
          <p:spPr bwMode="auto">
            <a:xfrm>
              <a:off x="3704" y="488"/>
              <a:ext cx="1712" cy="1712"/>
            </a:xfrm>
            <a:prstGeom prst="ellipse">
              <a:avLst/>
            </a:prstGeom>
            <a:solidFill>
              <a:schemeClr val="hlink"/>
            </a:solidFill>
            <a:ln w="25400">
              <a:solidFill>
                <a:schemeClr val="tx1"/>
              </a:solidFill>
              <a:round/>
              <a:headEnd/>
              <a:tailEnd/>
            </a:ln>
            <a:effectLst/>
          </p:spPr>
          <p:txBody>
            <a:bodyPr wrap="none" anchor="ctr">
              <a:prstTxWarp prst="textNoShape">
                <a:avLst/>
              </a:prstTxWarp>
            </a:bodyPr>
            <a:lstStyle/>
            <a:p>
              <a:endParaRPr lang="en-US"/>
            </a:p>
          </p:txBody>
        </p:sp>
        <p:sp>
          <p:nvSpPr>
            <p:cNvPr id="1117201" name="Oval 17"/>
            <p:cNvSpPr>
              <a:spLocks noChangeArrowheads="1"/>
            </p:cNvSpPr>
            <p:nvPr/>
          </p:nvSpPr>
          <p:spPr bwMode="auto">
            <a:xfrm>
              <a:off x="3896" y="680"/>
              <a:ext cx="1328" cy="1328"/>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7202" name="Oval 18"/>
            <p:cNvSpPr>
              <a:spLocks noChangeArrowheads="1"/>
            </p:cNvSpPr>
            <p:nvPr/>
          </p:nvSpPr>
          <p:spPr bwMode="auto">
            <a:xfrm>
              <a:off x="4088" y="872"/>
              <a:ext cx="944" cy="944"/>
            </a:xfrm>
            <a:prstGeom prst="ellips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7203" name="Line 19"/>
            <p:cNvSpPr>
              <a:spLocks noChangeShapeType="1"/>
            </p:cNvSpPr>
            <p:nvPr/>
          </p:nvSpPr>
          <p:spPr bwMode="auto">
            <a:xfrm>
              <a:off x="3128" y="1728"/>
              <a:ext cx="752"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17204" name="Rectangle 20"/>
            <p:cNvSpPr>
              <a:spLocks noChangeArrowheads="1"/>
            </p:cNvSpPr>
            <p:nvPr/>
          </p:nvSpPr>
          <p:spPr bwMode="auto">
            <a:xfrm>
              <a:off x="2679" y="1632"/>
              <a:ext cx="456"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rgbClr val="800000"/>
                  </a:solidFill>
                  <a:latin typeface="Arial" pitchFamily="-110" charset="0"/>
                </a:rPr>
                <a:t>Track</a:t>
              </a:r>
              <a:endParaRPr lang="en-US" sz="1600" b="1">
                <a:latin typeface="Arial" pitchFamily="-110" charset="0"/>
              </a:endParaRPr>
            </a:p>
          </p:txBody>
        </p:sp>
        <p:sp>
          <p:nvSpPr>
            <p:cNvPr id="1117205" name="Line 21"/>
            <p:cNvSpPr>
              <a:spLocks noChangeShapeType="1"/>
            </p:cNvSpPr>
            <p:nvPr/>
          </p:nvSpPr>
          <p:spPr bwMode="auto">
            <a:xfrm>
              <a:off x="4560" y="1832"/>
              <a:ext cx="0" cy="176"/>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7206" name="Line 22"/>
            <p:cNvSpPr>
              <a:spLocks noChangeShapeType="1"/>
            </p:cNvSpPr>
            <p:nvPr/>
          </p:nvSpPr>
          <p:spPr bwMode="auto">
            <a:xfrm flipV="1">
              <a:off x="4088" y="1672"/>
              <a:ext cx="128" cy="16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1117207" name="Line 23"/>
            <p:cNvSpPr>
              <a:spLocks noChangeShapeType="1"/>
            </p:cNvSpPr>
            <p:nvPr/>
          </p:nvSpPr>
          <p:spPr bwMode="auto">
            <a:xfrm flipV="1">
              <a:off x="4040" y="1864"/>
              <a:ext cx="272" cy="496"/>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1117208" name="Rectangle 24"/>
            <p:cNvSpPr>
              <a:spLocks noChangeArrowheads="1"/>
            </p:cNvSpPr>
            <p:nvPr/>
          </p:nvSpPr>
          <p:spPr bwMode="auto">
            <a:xfrm>
              <a:off x="3687" y="2304"/>
              <a:ext cx="512" cy="21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1600" b="1">
                  <a:solidFill>
                    <a:srgbClr val="800000"/>
                  </a:solidFill>
                  <a:latin typeface="Arial" pitchFamily="-110" charset="0"/>
                </a:rPr>
                <a:t>Sector</a:t>
              </a:r>
              <a:endParaRPr lang="en-US" sz="1600" b="1">
                <a:latin typeface="Arial" pitchFamily="-110" charset="0"/>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6032500" y="685800"/>
            <a:ext cx="3111500" cy="2265363"/>
            <a:chOff x="3800" y="336"/>
            <a:chExt cx="1960" cy="1427"/>
          </a:xfrm>
        </p:grpSpPr>
        <p:sp>
          <p:nvSpPr>
            <p:cNvPr id="1119237" name="Rectangle 5"/>
            <p:cNvSpPr>
              <a:spLocks noChangeArrowheads="1"/>
            </p:cNvSpPr>
            <p:nvPr/>
          </p:nvSpPr>
          <p:spPr bwMode="auto">
            <a:xfrm>
              <a:off x="5104" y="1344"/>
              <a:ext cx="656"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solidFill>
                    <a:schemeClr val="accent1"/>
                  </a:solidFill>
                  <a:latin typeface="Arial" pitchFamily="-110" charset="0"/>
                </a:rPr>
                <a:t>Cylinder</a:t>
              </a:r>
            </a:p>
          </p:txBody>
        </p:sp>
        <p:sp useBgFill="1">
          <p:nvSpPr>
            <p:cNvPr id="1119238" name="Oval 6"/>
            <p:cNvSpPr>
              <a:spLocks noChangeArrowheads="1"/>
            </p:cNvSpPr>
            <p:nvPr/>
          </p:nvSpPr>
          <p:spPr bwMode="auto">
            <a:xfrm>
              <a:off x="4208" y="1264"/>
              <a:ext cx="784" cy="24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19239" name="Oval 7"/>
            <p:cNvSpPr>
              <a:spLocks noChangeArrowheads="1"/>
            </p:cNvSpPr>
            <p:nvPr/>
          </p:nvSpPr>
          <p:spPr bwMode="auto">
            <a:xfrm>
              <a:off x="4208" y="1120"/>
              <a:ext cx="784" cy="24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19240" name="Oval 8"/>
            <p:cNvSpPr>
              <a:spLocks noChangeArrowheads="1"/>
            </p:cNvSpPr>
            <p:nvPr/>
          </p:nvSpPr>
          <p:spPr bwMode="auto">
            <a:xfrm>
              <a:off x="4192" y="1008"/>
              <a:ext cx="784" cy="24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useBgFill="1">
          <p:nvSpPr>
            <p:cNvPr id="1119241" name="Oval 9"/>
            <p:cNvSpPr>
              <a:spLocks noChangeArrowheads="1"/>
            </p:cNvSpPr>
            <p:nvPr/>
          </p:nvSpPr>
          <p:spPr bwMode="auto">
            <a:xfrm>
              <a:off x="4192" y="912"/>
              <a:ext cx="784" cy="240"/>
            </a:xfrm>
            <a:prstGeom prst="ellipse">
              <a:avLst/>
            </a:prstGeom>
            <a:ln w="25400">
              <a:solidFill>
                <a:schemeClr val="tx1"/>
              </a:solidFill>
              <a:round/>
              <a:headEnd/>
              <a:tailEnd/>
            </a:ln>
            <a:effectLst/>
          </p:spPr>
          <p:txBody>
            <a:bodyPr wrap="none" anchor="ctr">
              <a:prstTxWarp prst="textNoShape">
                <a:avLst/>
              </a:prstTxWarp>
            </a:bodyPr>
            <a:lstStyle/>
            <a:p>
              <a:endParaRPr lang="en-US"/>
            </a:p>
          </p:txBody>
        </p:sp>
        <p:sp>
          <p:nvSpPr>
            <p:cNvPr id="1119242" name="Line 10"/>
            <p:cNvSpPr>
              <a:spLocks noChangeShapeType="1"/>
            </p:cNvSpPr>
            <p:nvPr/>
          </p:nvSpPr>
          <p:spPr bwMode="auto">
            <a:xfrm>
              <a:off x="4572" y="1020"/>
              <a:ext cx="152" cy="12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19243" name="Line 11"/>
            <p:cNvSpPr>
              <a:spLocks noChangeShapeType="1"/>
            </p:cNvSpPr>
            <p:nvPr/>
          </p:nvSpPr>
          <p:spPr bwMode="auto">
            <a:xfrm>
              <a:off x="4556" y="1004"/>
              <a:ext cx="376" cy="5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19244" name="Line 12"/>
            <p:cNvSpPr>
              <a:spLocks noChangeShapeType="1"/>
            </p:cNvSpPr>
            <p:nvPr/>
          </p:nvSpPr>
          <p:spPr bwMode="auto">
            <a:xfrm flipV="1">
              <a:off x="4748" y="636"/>
              <a:ext cx="184" cy="45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19245" name="Rectangle 13"/>
            <p:cNvSpPr>
              <a:spLocks noChangeArrowheads="1"/>
            </p:cNvSpPr>
            <p:nvPr/>
          </p:nvSpPr>
          <p:spPr bwMode="auto">
            <a:xfrm>
              <a:off x="4944" y="536"/>
              <a:ext cx="528"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Sector</a:t>
              </a:r>
            </a:p>
          </p:txBody>
        </p:sp>
        <p:sp>
          <p:nvSpPr>
            <p:cNvPr id="1119246" name="Line 14"/>
            <p:cNvSpPr>
              <a:spLocks noChangeShapeType="1"/>
            </p:cNvSpPr>
            <p:nvPr/>
          </p:nvSpPr>
          <p:spPr bwMode="auto">
            <a:xfrm flipV="1">
              <a:off x="4484" y="436"/>
              <a:ext cx="232" cy="52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19247" name="Rectangle 15"/>
            <p:cNvSpPr>
              <a:spLocks noChangeArrowheads="1"/>
            </p:cNvSpPr>
            <p:nvPr/>
          </p:nvSpPr>
          <p:spPr bwMode="auto">
            <a:xfrm>
              <a:off x="4744" y="336"/>
              <a:ext cx="464"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Track</a:t>
              </a:r>
            </a:p>
          </p:txBody>
        </p:sp>
        <p:grpSp>
          <p:nvGrpSpPr>
            <p:cNvPr id="3" name="Group 16"/>
            <p:cNvGrpSpPr>
              <a:grpSpLocks/>
            </p:cNvGrpSpPr>
            <p:nvPr/>
          </p:nvGrpSpPr>
          <p:grpSpPr bwMode="auto">
            <a:xfrm>
              <a:off x="4328" y="968"/>
              <a:ext cx="520" cy="456"/>
              <a:chOff x="4088" y="1136"/>
              <a:chExt cx="520" cy="456"/>
            </a:xfrm>
          </p:grpSpPr>
          <p:sp>
            <p:nvSpPr>
              <p:cNvPr id="1119249" name="Oval 17"/>
              <p:cNvSpPr>
                <a:spLocks noChangeArrowheads="1"/>
              </p:cNvSpPr>
              <p:nvPr/>
            </p:nvSpPr>
            <p:spPr bwMode="auto">
              <a:xfrm>
                <a:off x="4112" y="1464"/>
                <a:ext cx="496" cy="128"/>
              </a:xfrm>
              <a:prstGeom prst="ellips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1119250" name="Oval 18"/>
              <p:cNvSpPr>
                <a:spLocks noChangeArrowheads="1"/>
              </p:cNvSpPr>
              <p:nvPr/>
            </p:nvSpPr>
            <p:spPr bwMode="auto">
              <a:xfrm>
                <a:off x="4096" y="1136"/>
                <a:ext cx="496" cy="128"/>
              </a:xfrm>
              <a:prstGeom prst="ellips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1119251" name="Line 19"/>
              <p:cNvSpPr>
                <a:spLocks noChangeShapeType="1"/>
              </p:cNvSpPr>
              <p:nvPr/>
            </p:nvSpPr>
            <p:spPr bwMode="auto">
              <a:xfrm>
                <a:off x="4088" y="1200"/>
                <a:ext cx="0" cy="320"/>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sp>
            <p:nvSpPr>
              <p:cNvPr id="1119252" name="Line 20"/>
              <p:cNvSpPr>
                <a:spLocks noChangeShapeType="1"/>
              </p:cNvSpPr>
              <p:nvPr/>
            </p:nvSpPr>
            <p:spPr bwMode="auto">
              <a:xfrm>
                <a:off x="4592" y="1200"/>
                <a:ext cx="0" cy="344"/>
              </a:xfrm>
              <a:prstGeom prst="line">
                <a:avLst/>
              </a:prstGeom>
              <a:noFill/>
              <a:ln w="25400">
                <a:solidFill>
                  <a:schemeClr val="accent1"/>
                </a:solidFill>
                <a:round/>
                <a:headEnd/>
                <a:tailEnd/>
              </a:ln>
              <a:effectLst/>
            </p:spPr>
            <p:txBody>
              <a:bodyPr wrap="none" anchor="ctr">
                <a:prstTxWarp prst="textNoShape">
                  <a:avLst/>
                </a:prstTxWarp>
              </a:bodyPr>
              <a:lstStyle/>
              <a:p>
                <a:endParaRPr lang="en-US"/>
              </a:p>
            </p:txBody>
          </p:sp>
        </p:grpSp>
        <p:sp>
          <p:nvSpPr>
            <p:cNvPr id="1119253" name="Line 21"/>
            <p:cNvSpPr>
              <a:spLocks noChangeShapeType="1"/>
            </p:cNvSpPr>
            <p:nvPr/>
          </p:nvSpPr>
          <p:spPr bwMode="auto">
            <a:xfrm>
              <a:off x="4860" y="1260"/>
              <a:ext cx="352" cy="64"/>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19254" name="Line 22"/>
            <p:cNvSpPr>
              <a:spLocks noChangeShapeType="1"/>
            </p:cNvSpPr>
            <p:nvPr/>
          </p:nvSpPr>
          <p:spPr bwMode="auto">
            <a:xfrm>
              <a:off x="4064" y="1008"/>
              <a:ext cx="0" cy="400"/>
            </a:xfrm>
            <a:prstGeom prst="line">
              <a:avLst/>
            </a:prstGeom>
            <a:noFill/>
            <a:ln w="25400">
              <a:solidFill>
                <a:schemeClr val="accent2"/>
              </a:solidFill>
              <a:round/>
              <a:headEnd/>
              <a:tailEnd/>
            </a:ln>
            <a:effectLst/>
          </p:spPr>
          <p:txBody>
            <a:bodyPr wrap="none" anchor="ctr">
              <a:prstTxWarp prst="textNoShape">
                <a:avLst/>
              </a:prstTxWarp>
            </a:bodyPr>
            <a:lstStyle/>
            <a:p>
              <a:endParaRPr lang="en-US"/>
            </a:p>
          </p:txBody>
        </p:sp>
        <p:sp>
          <p:nvSpPr>
            <p:cNvPr id="1119255" name="Line 23"/>
            <p:cNvSpPr>
              <a:spLocks noChangeShapeType="1"/>
            </p:cNvSpPr>
            <p:nvPr/>
          </p:nvSpPr>
          <p:spPr bwMode="auto">
            <a:xfrm>
              <a:off x="4056" y="984"/>
              <a:ext cx="248" cy="0"/>
            </a:xfrm>
            <a:prstGeom prst="line">
              <a:avLst/>
            </a:prstGeom>
            <a:noFill/>
            <a:ln w="25400">
              <a:solidFill>
                <a:schemeClr val="accent2"/>
              </a:solidFill>
              <a:round/>
              <a:headEnd/>
              <a:tailEnd/>
            </a:ln>
            <a:effectLst/>
          </p:spPr>
          <p:txBody>
            <a:bodyPr wrap="none" anchor="ctr">
              <a:prstTxWarp prst="textNoShape">
                <a:avLst/>
              </a:prstTxWarp>
            </a:bodyPr>
            <a:lstStyle/>
            <a:p>
              <a:endParaRPr lang="en-US"/>
            </a:p>
          </p:txBody>
        </p:sp>
        <p:sp>
          <p:nvSpPr>
            <p:cNvPr id="1119256" name="Line 24"/>
            <p:cNvSpPr>
              <a:spLocks noChangeShapeType="1"/>
            </p:cNvSpPr>
            <p:nvPr/>
          </p:nvSpPr>
          <p:spPr bwMode="auto">
            <a:xfrm>
              <a:off x="4072" y="1176"/>
              <a:ext cx="184" cy="0"/>
            </a:xfrm>
            <a:prstGeom prst="line">
              <a:avLst/>
            </a:prstGeom>
            <a:noFill/>
            <a:ln w="25400">
              <a:solidFill>
                <a:schemeClr val="accent2"/>
              </a:solidFill>
              <a:round/>
              <a:headEnd/>
              <a:tailEnd/>
            </a:ln>
            <a:effectLst/>
          </p:spPr>
          <p:txBody>
            <a:bodyPr wrap="none" anchor="ctr">
              <a:prstTxWarp prst="textNoShape">
                <a:avLst/>
              </a:prstTxWarp>
            </a:bodyPr>
            <a:lstStyle/>
            <a:p>
              <a:endParaRPr lang="en-US"/>
            </a:p>
          </p:txBody>
        </p:sp>
        <p:sp>
          <p:nvSpPr>
            <p:cNvPr id="1119257" name="Line 25"/>
            <p:cNvSpPr>
              <a:spLocks noChangeShapeType="1"/>
            </p:cNvSpPr>
            <p:nvPr/>
          </p:nvSpPr>
          <p:spPr bwMode="auto">
            <a:xfrm>
              <a:off x="4072" y="1296"/>
              <a:ext cx="224" cy="0"/>
            </a:xfrm>
            <a:prstGeom prst="line">
              <a:avLst/>
            </a:prstGeom>
            <a:noFill/>
            <a:ln w="25400">
              <a:solidFill>
                <a:schemeClr val="accent2"/>
              </a:solidFill>
              <a:round/>
              <a:headEnd/>
              <a:tailEnd/>
            </a:ln>
            <a:effectLst/>
          </p:spPr>
          <p:txBody>
            <a:bodyPr wrap="none" anchor="ctr">
              <a:prstTxWarp prst="textNoShape">
                <a:avLst/>
              </a:prstTxWarp>
            </a:bodyPr>
            <a:lstStyle/>
            <a:p>
              <a:endParaRPr lang="en-US"/>
            </a:p>
          </p:txBody>
        </p:sp>
        <p:sp>
          <p:nvSpPr>
            <p:cNvPr id="1119258" name="Line 26"/>
            <p:cNvSpPr>
              <a:spLocks noChangeShapeType="1"/>
            </p:cNvSpPr>
            <p:nvPr/>
          </p:nvSpPr>
          <p:spPr bwMode="auto">
            <a:xfrm>
              <a:off x="4072" y="1432"/>
              <a:ext cx="232" cy="0"/>
            </a:xfrm>
            <a:prstGeom prst="line">
              <a:avLst/>
            </a:prstGeom>
            <a:noFill/>
            <a:ln w="25400">
              <a:solidFill>
                <a:schemeClr val="accent2"/>
              </a:solidFill>
              <a:round/>
              <a:headEnd/>
              <a:tailEnd/>
            </a:ln>
            <a:effectLst/>
          </p:spPr>
          <p:txBody>
            <a:bodyPr wrap="none" anchor="ctr">
              <a:prstTxWarp prst="textNoShape">
                <a:avLst/>
              </a:prstTxWarp>
            </a:bodyPr>
            <a:lstStyle/>
            <a:p>
              <a:endParaRPr lang="en-US"/>
            </a:p>
          </p:txBody>
        </p:sp>
        <p:sp>
          <p:nvSpPr>
            <p:cNvPr id="1119259" name="Line 27"/>
            <p:cNvSpPr>
              <a:spLocks noChangeShapeType="1"/>
            </p:cNvSpPr>
            <p:nvPr/>
          </p:nvSpPr>
          <p:spPr bwMode="auto">
            <a:xfrm flipH="1">
              <a:off x="3800" y="1240"/>
              <a:ext cx="272" cy="0"/>
            </a:xfrm>
            <a:prstGeom prst="line">
              <a:avLst/>
            </a:prstGeom>
            <a:noFill/>
            <a:ln w="25400">
              <a:solidFill>
                <a:schemeClr val="accent2"/>
              </a:solidFill>
              <a:round/>
              <a:headEnd/>
              <a:tailEnd/>
            </a:ln>
            <a:effectLst/>
          </p:spPr>
          <p:txBody>
            <a:bodyPr wrap="none" anchor="ctr">
              <a:prstTxWarp prst="textNoShape">
                <a:avLst/>
              </a:prstTxWarp>
            </a:bodyPr>
            <a:lstStyle/>
            <a:p>
              <a:endParaRPr lang="en-US"/>
            </a:p>
          </p:txBody>
        </p:sp>
        <p:sp>
          <p:nvSpPr>
            <p:cNvPr id="1119260" name="Line 28"/>
            <p:cNvSpPr>
              <a:spLocks noChangeShapeType="1"/>
            </p:cNvSpPr>
            <p:nvPr/>
          </p:nvSpPr>
          <p:spPr bwMode="auto">
            <a:xfrm>
              <a:off x="4316" y="1412"/>
              <a:ext cx="160" cy="25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19261" name="Rectangle 29"/>
            <p:cNvSpPr>
              <a:spLocks noChangeArrowheads="1"/>
            </p:cNvSpPr>
            <p:nvPr/>
          </p:nvSpPr>
          <p:spPr bwMode="auto">
            <a:xfrm>
              <a:off x="4480" y="1568"/>
              <a:ext cx="432"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solidFill>
                    <a:schemeClr val="accent2"/>
                  </a:solidFill>
                  <a:latin typeface="Arial" pitchFamily="-110" charset="0"/>
                </a:rPr>
                <a:t>Head</a:t>
              </a:r>
              <a:endParaRPr lang="en-US" sz="1800" b="1">
                <a:solidFill>
                  <a:schemeClr val="hlink"/>
                </a:solidFill>
                <a:latin typeface="Arial" pitchFamily="-110" charset="0"/>
              </a:endParaRPr>
            </a:p>
          </p:txBody>
        </p:sp>
        <p:sp>
          <p:nvSpPr>
            <p:cNvPr id="1119262" name="Line 30"/>
            <p:cNvSpPr>
              <a:spLocks noChangeShapeType="1"/>
            </p:cNvSpPr>
            <p:nvPr/>
          </p:nvSpPr>
          <p:spPr bwMode="auto">
            <a:xfrm>
              <a:off x="4980" y="1476"/>
              <a:ext cx="232" cy="64"/>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1119263" name="Rectangle 31"/>
            <p:cNvSpPr>
              <a:spLocks noChangeArrowheads="1"/>
            </p:cNvSpPr>
            <p:nvPr/>
          </p:nvSpPr>
          <p:spPr bwMode="auto">
            <a:xfrm>
              <a:off x="5232" y="1584"/>
              <a:ext cx="528" cy="179"/>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1800" b="1">
                  <a:latin typeface="Arial" pitchFamily="-110" charset="0"/>
                </a:rPr>
                <a:t>Platter</a:t>
              </a:r>
            </a:p>
          </p:txBody>
        </p:sp>
      </p:grpSp>
      <p:sp>
        <p:nvSpPr>
          <p:cNvPr id="1119267" name="Rectangle 35"/>
          <p:cNvSpPr>
            <a:spLocks noGrp="1" noChangeArrowheads="1"/>
          </p:cNvSpPr>
          <p:nvPr>
            <p:ph type="title"/>
          </p:nvPr>
        </p:nvSpPr>
        <p:spPr/>
        <p:txBody>
          <a:bodyPr/>
          <a:lstStyle/>
          <a:p>
            <a:r>
              <a:rPr lang="en-US"/>
              <a:t>Magnetic Disk Operation</a:t>
            </a:r>
          </a:p>
        </p:txBody>
      </p:sp>
      <p:sp>
        <p:nvSpPr>
          <p:cNvPr id="1119268" name="Rectangle 36"/>
          <p:cNvSpPr>
            <a:spLocks noGrp="1" noChangeArrowheads="1"/>
          </p:cNvSpPr>
          <p:nvPr>
            <p:ph type="body" idx="1"/>
          </p:nvPr>
        </p:nvSpPr>
        <p:spPr/>
        <p:txBody>
          <a:bodyPr/>
          <a:lstStyle/>
          <a:p>
            <a:pPr>
              <a:lnSpc>
                <a:spcPct val="90000"/>
              </a:lnSpc>
            </a:pPr>
            <a:r>
              <a:rPr lang="en-US" sz="2400"/>
              <a:t>Cylinder: all the tracks under the </a:t>
            </a:r>
            <a:br>
              <a:rPr lang="en-US" sz="2400"/>
            </a:br>
            <a:r>
              <a:rPr lang="en-US" sz="2400"/>
              <a:t>head at a given point on all surface</a:t>
            </a:r>
          </a:p>
          <a:p>
            <a:pPr>
              <a:lnSpc>
                <a:spcPct val="90000"/>
              </a:lnSpc>
            </a:pPr>
            <a:r>
              <a:rPr lang="en-US" sz="2400"/>
              <a:t>Read/write is a three-stage process:</a:t>
            </a:r>
          </a:p>
          <a:p>
            <a:pPr lvl="1">
              <a:lnSpc>
                <a:spcPct val="90000"/>
              </a:lnSpc>
            </a:pPr>
            <a:r>
              <a:rPr lang="en-US" sz="2400"/>
              <a:t>Seek time</a:t>
            </a:r>
          </a:p>
          <a:p>
            <a:pPr lvl="2">
              <a:lnSpc>
                <a:spcPct val="90000"/>
              </a:lnSpc>
            </a:pPr>
            <a:r>
              <a:rPr lang="en-US" sz="2000"/>
              <a:t>position the arm over proper track</a:t>
            </a:r>
          </a:p>
          <a:p>
            <a:pPr lvl="1">
              <a:lnSpc>
                <a:spcPct val="90000"/>
              </a:lnSpc>
            </a:pPr>
            <a:r>
              <a:rPr lang="en-US" sz="2400"/>
              <a:t>Rotational latency</a:t>
            </a:r>
          </a:p>
          <a:p>
            <a:pPr lvl="2">
              <a:lnSpc>
                <a:spcPct val="90000"/>
              </a:lnSpc>
            </a:pPr>
            <a:r>
              <a:rPr lang="en-US" sz="2000"/>
              <a:t>wait for the sector to rotate under the read/write head</a:t>
            </a:r>
          </a:p>
          <a:p>
            <a:pPr lvl="1">
              <a:lnSpc>
                <a:spcPct val="90000"/>
              </a:lnSpc>
            </a:pPr>
            <a:r>
              <a:rPr lang="en-US" sz="2400"/>
              <a:t>Transfer time</a:t>
            </a:r>
          </a:p>
          <a:p>
            <a:pPr lvl="2">
              <a:lnSpc>
                <a:spcPct val="90000"/>
              </a:lnSpc>
            </a:pPr>
            <a:r>
              <a:rPr lang="en-US" sz="2000"/>
              <a:t>transfer a block of bits (sector) under the read-write head</a:t>
            </a:r>
          </a:p>
          <a:p>
            <a:pPr>
              <a:lnSpc>
                <a:spcPct val="90000"/>
              </a:lnSpc>
            </a:pPr>
            <a:r>
              <a:rPr lang="en-US" sz="2400"/>
              <a:t>Average seek time </a:t>
            </a:r>
          </a:p>
          <a:p>
            <a:pPr lvl="1">
              <a:lnSpc>
                <a:spcPct val="90000"/>
              </a:lnSpc>
            </a:pPr>
            <a:r>
              <a:rPr lang="en-US" sz="2400"/>
              <a:t>(</a:t>
            </a:r>
            <a:r>
              <a:rPr lang="en-US" altLang="ja-JP" sz="2400"/>
              <a:t>∑ </a:t>
            </a:r>
            <a:r>
              <a:rPr lang="en-US" sz="2400"/>
              <a:t>time for all possible seeks) / (# seeks)</a:t>
            </a:r>
          </a:p>
          <a:p>
            <a:pPr lvl="1">
              <a:lnSpc>
                <a:spcPct val="90000"/>
              </a:lnSpc>
            </a:pPr>
            <a:r>
              <a:rPr lang="en-US" sz="2400"/>
              <a:t>Typically in the range of 8 ms to 12 ms</a:t>
            </a:r>
          </a:p>
          <a:p>
            <a:pPr lvl="1">
              <a:lnSpc>
                <a:spcPct val="90000"/>
              </a:lnSpc>
            </a:pPr>
            <a:r>
              <a:rPr lang="en-US" sz="2400"/>
              <a:t>Due to locality of disk reference, actual average seek time may only be 25% to 33% of the advertised number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316" name="Rectangle 36"/>
          <p:cNvSpPr>
            <a:spLocks noGrp="1" noChangeArrowheads="1"/>
          </p:cNvSpPr>
          <p:nvPr>
            <p:ph type="title"/>
          </p:nvPr>
        </p:nvSpPr>
        <p:spPr/>
        <p:txBody>
          <a:bodyPr/>
          <a:lstStyle/>
          <a:p>
            <a:r>
              <a:rPr lang="en-US"/>
              <a:t>Magnetic Disk Characteristic</a:t>
            </a:r>
          </a:p>
        </p:txBody>
      </p:sp>
      <p:sp>
        <p:nvSpPr>
          <p:cNvPr id="1121317" name="Rectangle 37"/>
          <p:cNvSpPr>
            <a:spLocks noGrp="1" noChangeArrowheads="1"/>
          </p:cNvSpPr>
          <p:nvPr>
            <p:ph type="body" idx="1"/>
          </p:nvPr>
        </p:nvSpPr>
        <p:spPr/>
        <p:txBody>
          <a:bodyPr/>
          <a:lstStyle/>
          <a:p>
            <a:pPr>
              <a:lnSpc>
                <a:spcPct val="90000"/>
              </a:lnSpc>
            </a:pPr>
            <a:r>
              <a:rPr lang="en-US" sz="2800" dirty="0"/>
              <a:t>Rotational Latency:</a:t>
            </a:r>
          </a:p>
          <a:p>
            <a:pPr lvl="1">
              <a:lnSpc>
                <a:spcPct val="90000"/>
              </a:lnSpc>
            </a:pPr>
            <a:r>
              <a:rPr lang="en-US" sz="2400" dirty="0"/>
              <a:t>Most disks rotate at</a:t>
            </a:r>
            <a:r>
              <a:rPr lang="en-US" sz="2400" dirty="0" smtClean="0"/>
              <a:t> 5,400 </a:t>
            </a:r>
            <a:r>
              <a:rPr lang="en-US" sz="2400" dirty="0"/>
              <a:t>to</a:t>
            </a:r>
            <a:r>
              <a:rPr lang="en-US" sz="2400" dirty="0" smtClean="0"/>
              <a:t> 10,000 </a:t>
            </a:r>
            <a:r>
              <a:rPr lang="en-US" sz="2400" dirty="0"/>
              <a:t>RPM</a:t>
            </a:r>
          </a:p>
          <a:p>
            <a:pPr lvl="1">
              <a:lnSpc>
                <a:spcPct val="90000"/>
              </a:lnSpc>
            </a:pPr>
            <a:r>
              <a:rPr lang="en-US" sz="2400" dirty="0"/>
              <a:t>Approximately</a:t>
            </a:r>
            <a:r>
              <a:rPr lang="en-US" sz="2400" dirty="0" smtClean="0"/>
              <a:t> 11 </a:t>
            </a:r>
            <a:r>
              <a:rPr lang="en-US" sz="2400" dirty="0"/>
              <a:t>ms to</a:t>
            </a:r>
            <a:r>
              <a:rPr lang="en-US" sz="2400" dirty="0" smtClean="0"/>
              <a:t> 6 </a:t>
            </a:r>
            <a:r>
              <a:rPr lang="en-US" sz="2400" dirty="0"/>
              <a:t>ms per revolution, respectively</a:t>
            </a:r>
          </a:p>
          <a:p>
            <a:pPr lvl="1">
              <a:lnSpc>
                <a:spcPct val="90000"/>
              </a:lnSpc>
            </a:pPr>
            <a:r>
              <a:rPr lang="en-US" sz="2400" dirty="0"/>
              <a:t>An average latency to the desired information is halfway around the disk: </a:t>
            </a:r>
            <a:endParaRPr lang="en-US" sz="2400" dirty="0" smtClean="0"/>
          </a:p>
          <a:p>
            <a:pPr lvl="2">
              <a:lnSpc>
                <a:spcPct val="90000"/>
              </a:lnSpc>
            </a:pPr>
            <a:r>
              <a:rPr lang="en-US" sz="2000" dirty="0" smtClean="0"/>
              <a:t>5.5 </a:t>
            </a:r>
            <a:r>
              <a:rPr lang="en-US" sz="2000" dirty="0"/>
              <a:t>ms at</a:t>
            </a:r>
            <a:r>
              <a:rPr lang="en-US" sz="2000" dirty="0" smtClean="0"/>
              <a:t> 5400 RPM</a:t>
            </a:r>
            <a:r>
              <a:rPr lang="en-US" sz="2000" dirty="0"/>
              <a:t>,</a:t>
            </a:r>
            <a:r>
              <a:rPr lang="en-US" sz="2000" dirty="0" smtClean="0"/>
              <a:t> 3 </a:t>
            </a:r>
            <a:r>
              <a:rPr lang="en-US" sz="2000" dirty="0"/>
              <a:t>ms at</a:t>
            </a:r>
            <a:r>
              <a:rPr lang="en-US" sz="2000" dirty="0" smtClean="0"/>
              <a:t> 10000 RPM</a:t>
            </a:r>
          </a:p>
          <a:p>
            <a:pPr>
              <a:lnSpc>
                <a:spcPct val="90000"/>
              </a:lnSpc>
            </a:pPr>
            <a:r>
              <a:rPr lang="en-US" sz="2800" dirty="0"/>
              <a:t>Transfer Time is a function of :</a:t>
            </a:r>
          </a:p>
          <a:p>
            <a:pPr lvl="1">
              <a:lnSpc>
                <a:spcPct val="90000"/>
              </a:lnSpc>
            </a:pPr>
            <a:r>
              <a:rPr lang="en-US" sz="2400" dirty="0"/>
              <a:t>Transfer size (usually a sector): 1 KB / sector</a:t>
            </a:r>
          </a:p>
          <a:p>
            <a:pPr lvl="1">
              <a:lnSpc>
                <a:spcPct val="90000"/>
              </a:lnSpc>
            </a:pPr>
            <a:r>
              <a:rPr lang="en-US" sz="2400" dirty="0"/>
              <a:t>Rotation speed:</a:t>
            </a:r>
            <a:r>
              <a:rPr lang="en-US" sz="2400" dirty="0" smtClean="0"/>
              <a:t> 5400 RPM </a:t>
            </a:r>
            <a:r>
              <a:rPr lang="en-US" sz="2400" dirty="0"/>
              <a:t>to</a:t>
            </a:r>
            <a:r>
              <a:rPr lang="en-US" sz="2400" dirty="0" smtClean="0"/>
              <a:t> 10000 RPM</a:t>
            </a:r>
            <a:endParaRPr lang="en-US" sz="2400" dirty="0"/>
          </a:p>
          <a:p>
            <a:pPr lvl="1">
              <a:lnSpc>
                <a:spcPct val="90000"/>
              </a:lnSpc>
            </a:pPr>
            <a:r>
              <a:rPr lang="en-US" sz="2400" dirty="0"/>
              <a:t>Recording density: bits per inch on a track</a:t>
            </a:r>
          </a:p>
          <a:p>
            <a:pPr lvl="1">
              <a:lnSpc>
                <a:spcPct val="90000"/>
              </a:lnSpc>
            </a:pPr>
            <a:r>
              <a:rPr lang="en-US" sz="2400" dirty="0"/>
              <a:t>Diameter: typical diameter ranges from  2.5 to 5.25”</a:t>
            </a:r>
          </a:p>
          <a:p>
            <a:pPr lvl="1">
              <a:lnSpc>
                <a:spcPct val="90000"/>
              </a:lnSpc>
            </a:pPr>
            <a:r>
              <a:rPr lang="en-US" sz="2400" dirty="0"/>
              <a:t>Typical </a:t>
            </a:r>
            <a:r>
              <a:rPr lang="en-US" sz="2400" dirty="0" smtClean="0"/>
              <a:t>values ~500MB per </a:t>
            </a:r>
            <a:r>
              <a:rPr lang="en-US" sz="2400" dirty="0"/>
              <a:t>second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UMBC">
  <a:themeElements>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UMBC">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UMBC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MBC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MBC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MBC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MB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MB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MB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X:Templates:My Templates:UMBC.pot</Template>
  <TotalTime>3549</TotalTime>
  <Words>4231</Words>
  <Application>Microsoft Macintosh PowerPoint</Application>
  <PresentationFormat>On-screen Show (4:3)</PresentationFormat>
  <Paragraphs>718</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29</vt:i4>
      </vt:variant>
    </vt:vector>
  </HeadingPairs>
  <TitlesOfParts>
    <vt:vector size="33" baseType="lpstr">
      <vt:lpstr>UMBC</vt:lpstr>
      <vt:lpstr>Clip</vt:lpstr>
      <vt:lpstr>Document</vt:lpstr>
      <vt:lpstr>Bitmap Image</vt:lpstr>
      <vt:lpstr>CMSC 611: Advanced Computer Architecture</vt:lpstr>
      <vt:lpstr>Input/Output</vt:lpstr>
      <vt:lpstr>Impact of I/O on System Performance</vt:lpstr>
      <vt:lpstr>Typical I/O System</vt:lpstr>
      <vt:lpstr>I/O Device Examples</vt:lpstr>
      <vt:lpstr>Disk History</vt:lpstr>
      <vt:lpstr>Organization of a Hard Magnetic Disk</vt:lpstr>
      <vt:lpstr>Magnetic Disk Operation</vt:lpstr>
      <vt:lpstr>Magnetic Disk Characteristic</vt:lpstr>
      <vt:lpstr>Example</vt:lpstr>
      <vt:lpstr>Historical Trend</vt:lpstr>
      <vt:lpstr>Reliability and Availability</vt:lpstr>
      <vt:lpstr>Disk Arrays</vt:lpstr>
      <vt:lpstr>Manufacturing Advantages of Disk Arrays</vt:lpstr>
      <vt:lpstr>Redundant Arrays of Disks</vt:lpstr>
      <vt:lpstr>RAID 1: Disk Mirroring/Shadowing</vt:lpstr>
      <vt:lpstr>RAID 3: Parity Disk</vt:lpstr>
      <vt:lpstr>PowerPoint Presentation</vt:lpstr>
      <vt:lpstr>RAID 5+: High I/O Rate Parity</vt:lpstr>
      <vt:lpstr>Problems of Small Writes</vt:lpstr>
      <vt:lpstr>Subsystem Organization</vt:lpstr>
      <vt:lpstr>System Availability: Orthogonal RAIDs</vt:lpstr>
      <vt:lpstr>I/O Control</vt:lpstr>
      <vt:lpstr>Polling: Programmed I/O</vt:lpstr>
      <vt:lpstr>Interrupt Driven Data Transfer</vt:lpstr>
      <vt:lpstr>I/O Interrupt vs. Exception</vt:lpstr>
      <vt:lpstr>Direct Memory Access</vt:lpstr>
      <vt:lpstr>PowerPoint Presentation</vt:lpstr>
      <vt:lpstr>I/O Processor</vt:lpstr>
    </vt:vector>
  </TitlesOfParts>
  <Company>˧怀쿘Ί뿿킀΂쿘˧뛼뿿큰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611: Advanced Computer Architecture</dc:title>
  <dc:creator>Marc Olano</dc:creator>
  <cp:lastModifiedBy>Marc Olano</cp:lastModifiedBy>
  <cp:revision>74</cp:revision>
  <cp:lastPrinted>2003-09-04T21:28:06Z</cp:lastPrinted>
  <dcterms:created xsi:type="dcterms:W3CDTF">2010-11-17T20:59:04Z</dcterms:created>
  <dcterms:modified xsi:type="dcterms:W3CDTF">2012-11-12T16:03:59Z</dcterms:modified>
</cp:coreProperties>
</file>