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7.bin" ContentType="application/vnd.openxmlformats-officedocument.oleObject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8.xml" ContentType="application/vnd.openxmlformats-officedocument.presentationml.notesSlide+xml"/>
  <Override PartName="/ppt/embeddings/oleObject1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1.xml" ContentType="application/vnd.openxmlformats-officedocument.presentationml.notesSlide+xml"/>
  <Override PartName="/ppt/embeddings/oleObject31.bin" ContentType="application/vnd.openxmlformats-officedocument.oleObject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728" y="-104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46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33361-453D-C44E-9851-46BF73B939D9}" type="slidenum">
              <a:rPr lang="en-US"/>
              <a:pPr/>
              <a:t>10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0425B-3D4F-4542-9B5A-5D9BB3AF65CD}" type="slidenum">
              <a:rPr lang="en-US"/>
              <a:pPr/>
              <a:t>11</a:t>
            </a:fld>
            <a:endParaRPr 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41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806F-AA0E-7546-9088-7D300AD428CC}" type="slidenum">
              <a:rPr lang="en-US"/>
              <a:pPr/>
              <a:t>12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30D64-CCBA-3B4A-96FC-5DECBF55C3A2}" type="slidenum">
              <a:rPr lang="en-US"/>
              <a:pPr/>
              <a:t>13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Direct mapped = simple / fully associative = complex</a:t>
            </a:r>
          </a:p>
          <a:p>
            <a:r>
              <a:rPr lang="en-US"/>
              <a:t>Like N-way set associative with N = # cache entries</a:t>
            </a:r>
          </a:p>
          <a:p>
            <a:r>
              <a:rPr lang="en-US"/>
              <a:t>i.e. no cache index bits in address.</a:t>
            </a:r>
          </a:p>
          <a:p>
            <a:r>
              <a:rPr lang="en-US"/>
              <a:t>Very hardware intensive: usually,  fully associative cache is limited to 64 or less entries.</a:t>
            </a:r>
          </a:p>
          <a:p>
            <a:r>
              <a:rPr lang="en-US"/>
              <a:t>Never conflict, but can have </a:t>
            </a:r>
            <a:r>
              <a:rPr lang="en-US" i="1"/>
              <a:t>Capacity Miss (on 65th item in 64-element cache)</a:t>
            </a:r>
            <a:endParaRPr lang="en-US"/>
          </a:p>
        </p:txBody>
      </p:sp>
      <p:sp>
        <p:nvSpPr>
          <p:cNvPr id="90214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10121-1D85-8643-9A0D-E38DB1BF643E}" type="slidenum">
              <a:rPr lang="en-US"/>
              <a:pPr/>
              <a:t>14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D3ED4-1CE5-8447-9332-04193E9FE3A6}" type="slidenum">
              <a:rPr lang="en-US"/>
              <a:pPr/>
              <a:t>15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9307E-CEE9-2A44-96C2-F740099E8464}" type="slidenum">
              <a:rPr lang="en-US"/>
              <a:pPr/>
              <a:t>16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1A667-674C-AB4B-AA65-7A2978E61129}" type="slidenum">
              <a:rPr lang="en-US"/>
              <a:pPr/>
              <a:t>17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EFCD-1F1B-3340-9ED4-8C0147F72994}" type="slidenum">
              <a:rPr lang="en-US"/>
              <a:pPr/>
              <a:t>18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3782D-2B31-E247-A3D4-EFD744208B15}" type="slidenum">
              <a:rPr lang="en-US"/>
              <a:pPr/>
              <a:t>19</a:t>
            </a:fld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>
            <a:prstTxWarp prst="textNoShape">
              <a:avLst/>
            </a:prstTxWarp>
          </a:bodyPr>
          <a:lstStyle/>
          <a:p>
            <a:r>
              <a:rPr lang="en-US"/>
              <a:t>Intuitive Model by Mark Hill</a:t>
            </a:r>
          </a:p>
          <a:p>
            <a:endParaRPr lang="en-US"/>
          </a:p>
        </p:txBody>
      </p:sp>
      <p:sp>
        <p:nvSpPr>
          <p:cNvPr id="951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12A51-120E-3E44-A4A2-28F3B2CE9248}" type="slidenum">
              <a:rPr lang="en-US"/>
              <a:pPr/>
              <a:t>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5FBF1-4EB5-504F-BBB6-6BEB48793C1C}" type="slidenum">
              <a:rPr lang="en-US"/>
              <a:pPr/>
              <a:t>20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>
            <a:prstTxWarp prst="textNoShape">
              <a:avLst/>
            </a:prstTxWarp>
          </a:bodyPr>
          <a:lstStyle/>
          <a:p>
            <a:r>
              <a:rPr lang="en-US"/>
              <a:t>Intuitive Model by Mark Hill</a:t>
            </a:r>
          </a:p>
          <a:p>
            <a:endParaRPr lang="en-US"/>
          </a:p>
        </p:txBody>
      </p:sp>
      <p:sp>
        <p:nvSpPr>
          <p:cNvPr id="932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14BE0-D640-0444-9D97-7ABF24E4A57D}" type="slidenum">
              <a:rPr lang="en-US"/>
              <a:pPr/>
              <a:t>47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351D1-80F5-5045-96E9-4E13DC016ACE}" type="slidenum">
              <a:rPr lang="en-US"/>
              <a:pPr/>
              <a:t>48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6FEF4-1F4C-1D42-8EA3-FBCE6C97C169}" type="slidenum">
              <a:rPr lang="en-US"/>
              <a:pPr/>
              <a:t>3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35C81-CB5C-544B-9B47-8D73F1AA4DB9}" type="slidenum">
              <a:rPr lang="en-US"/>
              <a:pPr/>
              <a:t>4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C0A76-51D9-CC4A-A73B-6356988952CA}" type="slidenum">
              <a:rPr lang="en-US"/>
              <a:pPr/>
              <a:t>5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D3BCF-E94A-1443-B5E3-53307E679745}" type="slidenum">
              <a:rPr lang="en-US"/>
              <a:pPr/>
              <a:t>6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4B0F7-A3CE-B64B-B3A8-544B46B6D29C}" type="slidenum">
              <a:rPr lang="en-US"/>
              <a:pPr/>
              <a:t>7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020BE-D243-BF4C-B9F1-440D37847F95}" type="slidenum">
              <a:rPr lang="en-US"/>
              <a:pPr/>
              <a:t>8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477F2-E8EE-4C4A-AEE5-150625AD5F85}" type="slidenum">
              <a:rPr lang="en-US"/>
              <a:pPr/>
              <a:t>9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19812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7912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9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2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Cache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0098" name="Object 2"/>
          <p:cNvGraphicFramePr>
            <a:graphicFrameLocks noChangeAspect="1"/>
          </p:cNvGraphicFramePr>
          <p:nvPr/>
        </p:nvGraphicFramePr>
        <p:xfrm>
          <a:off x="152400" y="1812925"/>
          <a:ext cx="86868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4" name="Graphics Workshop Drawing" r:id="rId4" imgW="4435920" imgH="1971360" progId="">
                  <p:embed/>
                </p:oleObj>
              </mc:Choice>
              <mc:Fallback>
                <p:oleObj name="Graphics Workshop Drawing" r:id="rId4" imgW="4435920" imgH="1971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12925"/>
                        <a:ext cx="86868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0099" name="Line 3"/>
          <p:cNvSpPr>
            <a:spLocks noChangeShapeType="1"/>
          </p:cNvSpPr>
          <p:nvPr/>
        </p:nvSpPr>
        <p:spPr bwMode="auto">
          <a:xfrm>
            <a:off x="304800" y="1660525"/>
            <a:ext cx="8458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100" name="Line 4"/>
          <p:cNvSpPr>
            <a:spLocks noChangeShapeType="1"/>
          </p:cNvSpPr>
          <p:nvPr/>
        </p:nvSpPr>
        <p:spPr bwMode="auto">
          <a:xfrm>
            <a:off x="304800" y="1203325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7086600" y="127952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Cache utilization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6705600" y="8223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-110" charset="0"/>
              </a:rPr>
              <a:t>Hardware Complexity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0" y="58515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 Set number = (Block number) modulo (Number of sets in the cache)</a:t>
            </a:r>
          </a:p>
          <a:p>
            <a:pPr marL="177800" indent="-1778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 Increased flexibility of block placement reduces probability of cache misses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Block Placement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913" y="2944813"/>
            <a:ext cx="9018587" cy="3871912"/>
            <a:chOff x="39" y="1920"/>
            <a:chExt cx="5681" cy="2154"/>
          </a:xfrm>
        </p:grpSpPr>
        <p:sp>
          <p:nvSpPr>
            <p:cNvPr id="903171" name="Rectangle 3"/>
            <p:cNvSpPr>
              <a:spLocks noChangeArrowheads="1"/>
            </p:cNvSpPr>
            <p:nvPr/>
          </p:nvSpPr>
          <p:spPr bwMode="auto">
            <a:xfrm>
              <a:off x="1640" y="2264"/>
              <a:ext cx="99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2" name="Line 4"/>
            <p:cNvSpPr>
              <a:spLocks noChangeShapeType="1"/>
            </p:cNvSpPr>
            <p:nvPr/>
          </p:nvSpPr>
          <p:spPr bwMode="auto">
            <a:xfrm>
              <a:off x="1640" y="2448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3" name="Line 5"/>
            <p:cNvSpPr>
              <a:spLocks noChangeShapeType="1"/>
            </p:cNvSpPr>
            <p:nvPr/>
          </p:nvSpPr>
          <p:spPr bwMode="auto">
            <a:xfrm>
              <a:off x="1640" y="2832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4" name="Rectangle 6"/>
            <p:cNvSpPr>
              <a:spLocks noChangeArrowheads="1"/>
            </p:cNvSpPr>
            <p:nvPr/>
          </p:nvSpPr>
          <p:spPr bwMode="auto">
            <a:xfrm>
              <a:off x="1767" y="2064"/>
              <a:ext cx="811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Data</a:t>
              </a:r>
            </a:p>
          </p:txBody>
        </p:sp>
        <p:sp>
          <p:nvSpPr>
            <p:cNvPr id="903175" name="Rectangle 7"/>
            <p:cNvSpPr>
              <a:spLocks noChangeArrowheads="1"/>
            </p:cNvSpPr>
            <p:nvPr/>
          </p:nvSpPr>
          <p:spPr bwMode="auto">
            <a:xfrm>
              <a:off x="1632" y="2256"/>
              <a:ext cx="1075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Block 0</a:t>
              </a:r>
            </a:p>
          </p:txBody>
        </p:sp>
        <p:sp>
          <p:nvSpPr>
            <p:cNvPr id="903176" name="Rectangle 8"/>
            <p:cNvSpPr>
              <a:spLocks noChangeArrowheads="1"/>
            </p:cNvSpPr>
            <p:nvPr/>
          </p:nvSpPr>
          <p:spPr bwMode="auto">
            <a:xfrm>
              <a:off x="440" y="2264"/>
              <a:ext cx="108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7" name="Line 9"/>
            <p:cNvSpPr>
              <a:spLocks noChangeShapeType="1"/>
            </p:cNvSpPr>
            <p:nvPr/>
          </p:nvSpPr>
          <p:spPr bwMode="auto">
            <a:xfrm flipH="1">
              <a:off x="424" y="2448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8" name="Line 10"/>
            <p:cNvSpPr>
              <a:spLocks noChangeShapeType="1"/>
            </p:cNvSpPr>
            <p:nvPr/>
          </p:nvSpPr>
          <p:spPr bwMode="auto">
            <a:xfrm flipH="1">
              <a:off x="424" y="2832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79" name="Rectangle 11"/>
            <p:cNvSpPr>
              <a:spLocks noChangeArrowheads="1"/>
            </p:cNvSpPr>
            <p:nvPr/>
          </p:nvSpPr>
          <p:spPr bwMode="auto">
            <a:xfrm>
              <a:off x="200" y="2264"/>
              <a:ext cx="12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80" name="Line 12"/>
            <p:cNvSpPr>
              <a:spLocks noChangeShapeType="1"/>
            </p:cNvSpPr>
            <p:nvPr/>
          </p:nvSpPr>
          <p:spPr bwMode="auto">
            <a:xfrm flipH="1">
              <a:off x="184" y="244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81" name="Line 13"/>
            <p:cNvSpPr>
              <a:spLocks noChangeShapeType="1"/>
            </p:cNvSpPr>
            <p:nvPr/>
          </p:nvSpPr>
          <p:spPr bwMode="auto">
            <a:xfrm flipH="1">
              <a:off x="184" y="2832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182" name="Rectangle 14"/>
            <p:cNvSpPr>
              <a:spLocks noChangeArrowheads="1"/>
            </p:cNvSpPr>
            <p:nvPr/>
          </p:nvSpPr>
          <p:spPr bwMode="auto">
            <a:xfrm>
              <a:off x="615" y="2064"/>
              <a:ext cx="761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Tag</a:t>
              </a:r>
            </a:p>
          </p:txBody>
        </p:sp>
        <p:sp>
          <p:nvSpPr>
            <p:cNvPr id="903183" name="Rectangle 15"/>
            <p:cNvSpPr>
              <a:spLocks noChangeArrowheads="1"/>
            </p:cNvSpPr>
            <p:nvPr/>
          </p:nvSpPr>
          <p:spPr bwMode="auto">
            <a:xfrm>
              <a:off x="39" y="2064"/>
              <a:ext cx="420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Valid</a:t>
              </a:r>
            </a:p>
          </p:txBody>
        </p:sp>
        <p:sp>
          <p:nvSpPr>
            <p:cNvPr id="903184" name="Rectangle 16"/>
            <p:cNvSpPr>
              <a:spLocks noChangeArrowheads="1"/>
            </p:cNvSpPr>
            <p:nvPr/>
          </p:nvSpPr>
          <p:spPr bwMode="auto">
            <a:xfrm>
              <a:off x="903" y="2487"/>
              <a:ext cx="17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3185" name="Rectangle 17"/>
            <p:cNvSpPr>
              <a:spLocks noChangeArrowheads="1"/>
            </p:cNvSpPr>
            <p:nvPr/>
          </p:nvSpPr>
          <p:spPr bwMode="auto">
            <a:xfrm>
              <a:off x="183" y="2487"/>
              <a:ext cx="17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3186" name="Rectangle 18"/>
            <p:cNvSpPr>
              <a:spLocks noChangeArrowheads="1"/>
            </p:cNvSpPr>
            <p:nvPr/>
          </p:nvSpPr>
          <p:spPr bwMode="auto">
            <a:xfrm>
              <a:off x="2055" y="2487"/>
              <a:ext cx="17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102" y="2064"/>
              <a:ext cx="2618" cy="952"/>
              <a:chOff x="3102" y="2064"/>
              <a:chExt cx="2618" cy="952"/>
            </a:xfrm>
          </p:grpSpPr>
          <p:sp>
            <p:nvSpPr>
              <p:cNvPr id="903188" name="Rectangle 20"/>
              <p:cNvSpPr>
                <a:spLocks noChangeArrowheads="1"/>
              </p:cNvSpPr>
              <p:nvPr/>
            </p:nvSpPr>
            <p:spPr bwMode="auto">
              <a:xfrm>
                <a:off x="3118" y="2264"/>
                <a:ext cx="992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89" name="Line 21"/>
              <p:cNvSpPr>
                <a:spLocks noChangeShapeType="1"/>
              </p:cNvSpPr>
              <p:nvPr/>
            </p:nvSpPr>
            <p:spPr bwMode="auto">
              <a:xfrm flipH="1">
                <a:off x="3102" y="2448"/>
                <a:ext cx="10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0" name="Line 22"/>
              <p:cNvSpPr>
                <a:spLocks noChangeShapeType="1"/>
              </p:cNvSpPr>
              <p:nvPr/>
            </p:nvSpPr>
            <p:spPr bwMode="auto">
              <a:xfrm flipH="1">
                <a:off x="3102" y="2832"/>
                <a:ext cx="10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1" name="Rectangle 23"/>
              <p:cNvSpPr>
                <a:spLocks noChangeArrowheads="1"/>
              </p:cNvSpPr>
              <p:nvPr/>
            </p:nvSpPr>
            <p:spPr bwMode="auto">
              <a:xfrm flipH="1">
                <a:off x="3263" y="2064"/>
                <a:ext cx="811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Cache Data</a:t>
                </a:r>
              </a:p>
            </p:txBody>
          </p:sp>
          <p:sp>
            <p:nvSpPr>
              <p:cNvPr id="903192" name="Rectangle 24"/>
              <p:cNvSpPr>
                <a:spLocks noChangeArrowheads="1"/>
              </p:cNvSpPr>
              <p:nvPr/>
            </p:nvSpPr>
            <p:spPr bwMode="auto">
              <a:xfrm flipH="1">
                <a:off x="3136" y="2256"/>
                <a:ext cx="989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Cache Block 0</a:t>
                </a:r>
              </a:p>
            </p:txBody>
          </p:sp>
          <p:sp>
            <p:nvSpPr>
              <p:cNvPr id="903193" name="Rectangle 25"/>
              <p:cNvSpPr>
                <a:spLocks noChangeArrowheads="1"/>
              </p:cNvSpPr>
              <p:nvPr/>
            </p:nvSpPr>
            <p:spPr bwMode="auto">
              <a:xfrm>
                <a:off x="4222" y="2264"/>
                <a:ext cx="1088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4" name="Line 26"/>
              <p:cNvSpPr>
                <a:spLocks noChangeShapeType="1"/>
              </p:cNvSpPr>
              <p:nvPr/>
            </p:nvSpPr>
            <p:spPr bwMode="auto">
              <a:xfrm>
                <a:off x="4222" y="2448"/>
                <a:ext cx="10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5" name="Line 27"/>
              <p:cNvSpPr>
                <a:spLocks noChangeShapeType="1"/>
              </p:cNvSpPr>
              <p:nvPr/>
            </p:nvSpPr>
            <p:spPr bwMode="auto">
              <a:xfrm>
                <a:off x="4222" y="2832"/>
                <a:ext cx="10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6" name="Rectangle 28"/>
              <p:cNvSpPr>
                <a:spLocks noChangeArrowheads="1"/>
              </p:cNvSpPr>
              <p:nvPr/>
            </p:nvSpPr>
            <p:spPr bwMode="auto">
              <a:xfrm>
                <a:off x="5422" y="2264"/>
                <a:ext cx="128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7" name="Line 29"/>
              <p:cNvSpPr>
                <a:spLocks noChangeShapeType="1"/>
              </p:cNvSpPr>
              <p:nvPr/>
            </p:nvSpPr>
            <p:spPr bwMode="auto">
              <a:xfrm>
                <a:off x="5422" y="2448"/>
                <a:ext cx="1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8" name="Line 30"/>
              <p:cNvSpPr>
                <a:spLocks noChangeShapeType="1"/>
              </p:cNvSpPr>
              <p:nvPr/>
            </p:nvSpPr>
            <p:spPr bwMode="auto">
              <a:xfrm>
                <a:off x="5422" y="2832"/>
                <a:ext cx="1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199" name="Rectangle 31"/>
              <p:cNvSpPr>
                <a:spLocks noChangeArrowheads="1"/>
              </p:cNvSpPr>
              <p:nvPr/>
            </p:nvSpPr>
            <p:spPr bwMode="auto">
              <a:xfrm flipH="1">
                <a:off x="4464" y="2064"/>
                <a:ext cx="761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Cache Tag</a:t>
                </a:r>
              </a:p>
            </p:txBody>
          </p:sp>
          <p:sp>
            <p:nvSpPr>
              <p:cNvPr id="903200" name="Rectangle 32"/>
              <p:cNvSpPr>
                <a:spLocks noChangeArrowheads="1"/>
              </p:cNvSpPr>
              <p:nvPr/>
            </p:nvSpPr>
            <p:spPr bwMode="auto">
              <a:xfrm flipH="1">
                <a:off x="5300" y="2064"/>
                <a:ext cx="420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Valid</a:t>
                </a:r>
              </a:p>
            </p:txBody>
          </p:sp>
          <p:sp>
            <p:nvSpPr>
              <p:cNvPr id="903201" name="Rectangle 33"/>
              <p:cNvSpPr>
                <a:spLocks noChangeArrowheads="1"/>
              </p:cNvSpPr>
              <p:nvPr/>
            </p:nvSpPr>
            <p:spPr bwMode="auto">
              <a:xfrm flipH="1">
                <a:off x="4669" y="2487"/>
                <a:ext cx="178" cy="2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Arial" pitchFamily="-110" charset="0"/>
                  </a:rPr>
                  <a:t>:</a:t>
                </a:r>
              </a:p>
            </p:txBody>
          </p:sp>
          <p:sp>
            <p:nvSpPr>
              <p:cNvPr id="903202" name="Rectangle 34"/>
              <p:cNvSpPr>
                <a:spLocks noChangeArrowheads="1"/>
              </p:cNvSpPr>
              <p:nvPr/>
            </p:nvSpPr>
            <p:spPr bwMode="auto">
              <a:xfrm flipH="1">
                <a:off x="5389" y="2487"/>
                <a:ext cx="178" cy="2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Arial" pitchFamily="-110" charset="0"/>
                  </a:rPr>
                  <a:t>:</a:t>
                </a:r>
              </a:p>
            </p:txBody>
          </p:sp>
          <p:sp>
            <p:nvSpPr>
              <p:cNvPr id="903203" name="Rectangle 35"/>
              <p:cNvSpPr>
                <a:spLocks noChangeArrowheads="1"/>
              </p:cNvSpPr>
              <p:nvPr/>
            </p:nvSpPr>
            <p:spPr bwMode="auto">
              <a:xfrm flipH="1">
                <a:off x="3517" y="2487"/>
                <a:ext cx="178" cy="2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Arial" pitchFamily="-110" charset="0"/>
                  </a:rPr>
                  <a:t>:</a:t>
                </a:r>
              </a:p>
            </p:txBody>
          </p:sp>
        </p:grpSp>
        <p:sp>
          <p:nvSpPr>
            <p:cNvPr id="903204" name="Line 36"/>
            <p:cNvSpPr>
              <a:spLocks noChangeShapeType="1"/>
            </p:cNvSpPr>
            <p:nvPr/>
          </p:nvSpPr>
          <p:spPr bwMode="auto">
            <a:xfrm>
              <a:off x="2880" y="2120"/>
              <a:ext cx="0" cy="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5" name="Line 37"/>
            <p:cNvSpPr>
              <a:spLocks noChangeShapeType="1"/>
            </p:cNvSpPr>
            <p:nvPr/>
          </p:nvSpPr>
          <p:spPr bwMode="auto">
            <a:xfrm>
              <a:off x="2648" y="2928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6" name="Rectangle 38"/>
            <p:cNvSpPr>
              <a:spLocks noChangeArrowheads="1"/>
            </p:cNvSpPr>
            <p:nvPr/>
          </p:nvSpPr>
          <p:spPr bwMode="auto">
            <a:xfrm>
              <a:off x="2583" y="1920"/>
              <a:ext cx="868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Index</a:t>
              </a:r>
            </a:p>
          </p:txBody>
        </p:sp>
        <p:sp>
          <p:nvSpPr>
            <p:cNvPr id="903207" name="Rectangle 39"/>
            <p:cNvSpPr>
              <a:spLocks noChangeArrowheads="1"/>
            </p:cNvSpPr>
            <p:nvPr/>
          </p:nvSpPr>
          <p:spPr bwMode="auto">
            <a:xfrm>
              <a:off x="152" y="2744"/>
              <a:ext cx="5456" cy="3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8" name="Line 40"/>
            <p:cNvSpPr>
              <a:spLocks noChangeShapeType="1"/>
            </p:cNvSpPr>
            <p:nvPr/>
          </p:nvSpPr>
          <p:spPr bwMode="auto">
            <a:xfrm>
              <a:off x="2120" y="3312"/>
              <a:ext cx="1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09" name="Line 41"/>
            <p:cNvSpPr>
              <a:spLocks noChangeShapeType="1"/>
            </p:cNvSpPr>
            <p:nvPr/>
          </p:nvSpPr>
          <p:spPr bwMode="auto">
            <a:xfrm>
              <a:off x="2120" y="3320"/>
              <a:ext cx="12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0" name="Line 42"/>
            <p:cNvSpPr>
              <a:spLocks noChangeShapeType="1"/>
            </p:cNvSpPr>
            <p:nvPr/>
          </p:nvSpPr>
          <p:spPr bwMode="auto">
            <a:xfrm>
              <a:off x="2264" y="3504"/>
              <a:ext cx="12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1" name="Line 43"/>
            <p:cNvSpPr>
              <a:spLocks noChangeShapeType="1"/>
            </p:cNvSpPr>
            <p:nvPr/>
          </p:nvSpPr>
          <p:spPr bwMode="auto">
            <a:xfrm flipH="1">
              <a:off x="3496" y="3320"/>
              <a:ext cx="16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2" name="Rectangle 44"/>
            <p:cNvSpPr>
              <a:spLocks noChangeArrowheads="1"/>
            </p:cNvSpPr>
            <p:nvPr/>
          </p:nvSpPr>
          <p:spPr bwMode="auto">
            <a:xfrm>
              <a:off x="2727" y="3312"/>
              <a:ext cx="370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Mux</a:t>
              </a:r>
            </a:p>
          </p:txBody>
        </p:sp>
        <p:sp>
          <p:nvSpPr>
            <p:cNvPr id="903213" name="Line 45"/>
            <p:cNvSpPr>
              <a:spLocks noChangeShapeType="1"/>
            </p:cNvSpPr>
            <p:nvPr/>
          </p:nvSpPr>
          <p:spPr bwMode="auto">
            <a:xfrm>
              <a:off x="2496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4" name="Line 46"/>
            <p:cNvSpPr>
              <a:spLocks noChangeShapeType="1"/>
            </p:cNvSpPr>
            <p:nvPr/>
          </p:nvSpPr>
          <p:spPr bwMode="auto">
            <a:xfrm>
              <a:off x="3264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15" name="Rectangle 47"/>
            <p:cNvSpPr>
              <a:spLocks noChangeArrowheads="1"/>
            </p:cNvSpPr>
            <p:nvPr/>
          </p:nvSpPr>
          <p:spPr bwMode="auto">
            <a:xfrm>
              <a:off x="3159" y="3279"/>
              <a:ext cx="176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0</a:t>
              </a:r>
            </a:p>
          </p:txBody>
        </p:sp>
        <p:sp>
          <p:nvSpPr>
            <p:cNvPr id="903216" name="Rectangle 48"/>
            <p:cNvSpPr>
              <a:spLocks noChangeArrowheads="1"/>
            </p:cNvSpPr>
            <p:nvPr/>
          </p:nvSpPr>
          <p:spPr bwMode="auto">
            <a:xfrm>
              <a:off x="2439" y="3279"/>
              <a:ext cx="176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1</a:t>
              </a:r>
            </a:p>
          </p:txBody>
        </p:sp>
        <p:sp>
          <p:nvSpPr>
            <p:cNvPr id="903217" name="Rectangle 49"/>
            <p:cNvSpPr>
              <a:spLocks noChangeArrowheads="1"/>
            </p:cNvSpPr>
            <p:nvPr/>
          </p:nvSpPr>
          <p:spPr bwMode="auto">
            <a:xfrm>
              <a:off x="2199" y="3327"/>
              <a:ext cx="338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Sel1</a:t>
              </a:r>
            </a:p>
          </p:txBody>
        </p:sp>
        <p:sp>
          <p:nvSpPr>
            <p:cNvPr id="903218" name="Rectangle 50"/>
            <p:cNvSpPr>
              <a:spLocks noChangeArrowheads="1"/>
            </p:cNvSpPr>
            <p:nvPr/>
          </p:nvSpPr>
          <p:spPr bwMode="auto">
            <a:xfrm>
              <a:off x="3255" y="3327"/>
              <a:ext cx="338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Arial" pitchFamily="-110" charset="0"/>
                </a:rPr>
                <a:t>Sel0</a:t>
              </a:r>
            </a:p>
          </p:txBody>
        </p:sp>
        <p:sp>
          <p:nvSpPr>
            <p:cNvPr id="903219" name="Line 51"/>
            <p:cNvSpPr>
              <a:spLocks noChangeShapeType="1"/>
            </p:cNvSpPr>
            <p:nvPr/>
          </p:nvSpPr>
          <p:spPr bwMode="auto">
            <a:xfrm>
              <a:off x="2880" y="3512"/>
              <a:ext cx="0" cy="4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20" name="Rectangle 52"/>
            <p:cNvSpPr>
              <a:spLocks noChangeArrowheads="1"/>
            </p:cNvSpPr>
            <p:nvPr/>
          </p:nvSpPr>
          <p:spPr bwMode="auto">
            <a:xfrm>
              <a:off x="2919" y="3792"/>
              <a:ext cx="882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Block</a:t>
              </a:r>
            </a:p>
          </p:txBody>
        </p:sp>
        <p:sp>
          <p:nvSpPr>
            <p:cNvPr id="903221" name="Oval 53"/>
            <p:cNvSpPr>
              <a:spLocks noChangeArrowheads="1"/>
            </p:cNvSpPr>
            <p:nvPr/>
          </p:nvSpPr>
          <p:spPr bwMode="auto">
            <a:xfrm>
              <a:off x="872" y="3224"/>
              <a:ext cx="560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1576" y="3312"/>
              <a:ext cx="624" cy="289"/>
              <a:chOff x="1576" y="3312"/>
              <a:chExt cx="624" cy="289"/>
            </a:xfrm>
          </p:grpSpPr>
          <p:grpSp>
            <p:nvGrpSpPr>
              <p:cNvPr id="5" name="Group 55"/>
              <p:cNvGrpSpPr>
                <a:grpSpLocks/>
              </p:cNvGrpSpPr>
              <p:nvPr/>
            </p:nvGrpSpPr>
            <p:grpSpPr bwMode="auto">
              <a:xfrm>
                <a:off x="1720" y="3312"/>
                <a:ext cx="480" cy="289"/>
                <a:chOff x="1720" y="3312"/>
                <a:chExt cx="480" cy="289"/>
              </a:xfrm>
            </p:grpSpPr>
            <p:sp>
              <p:nvSpPr>
                <p:cNvPr id="903224" name="Arc 56"/>
                <p:cNvSpPr>
                  <a:spLocks/>
                </p:cNvSpPr>
                <p:nvPr/>
              </p:nvSpPr>
              <p:spPr bwMode="auto">
                <a:xfrm>
                  <a:off x="1848" y="3321"/>
                  <a:ext cx="192" cy="13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5" name="Arc 57"/>
                <p:cNvSpPr>
                  <a:spLocks/>
                </p:cNvSpPr>
                <p:nvPr/>
              </p:nvSpPr>
              <p:spPr bwMode="auto">
                <a:xfrm rot="10800000">
                  <a:off x="1857" y="3465"/>
                  <a:ext cx="192" cy="13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8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21599"/>
                      </a:moveTo>
                      <a:cubicBezTo>
                        <a:pt x="-1" y="9714"/>
                        <a:pt x="9602" y="61"/>
                        <a:pt x="21488" y="0"/>
                      </a:cubicBezTo>
                    </a:path>
                    <a:path w="21600" h="21600" stroke="0" extrusionOk="0">
                      <a:moveTo>
                        <a:pt x="-1" y="21599"/>
                      </a:moveTo>
                      <a:cubicBezTo>
                        <a:pt x="-1" y="9714"/>
                        <a:pt x="9602" y="61"/>
                        <a:pt x="2148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720" y="3312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7" name="Line 59"/>
                <p:cNvSpPr>
                  <a:spLocks noChangeShapeType="1"/>
                </p:cNvSpPr>
                <p:nvPr/>
              </p:nvSpPr>
              <p:spPr bwMode="auto">
                <a:xfrm>
                  <a:off x="1728" y="3320"/>
                  <a:ext cx="0" cy="2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720" y="3600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29" name="Line 61"/>
                <p:cNvSpPr>
                  <a:spLocks noChangeShapeType="1"/>
                </p:cNvSpPr>
                <p:nvPr/>
              </p:nvSpPr>
              <p:spPr bwMode="auto">
                <a:xfrm>
                  <a:off x="2056" y="3456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3230" name="Line 62"/>
              <p:cNvSpPr>
                <a:spLocks noChangeShapeType="1"/>
              </p:cNvSpPr>
              <p:nvPr/>
            </p:nvSpPr>
            <p:spPr bwMode="auto">
              <a:xfrm flipH="1">
                <a:off x="1576" y="336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31" name="Line 63"/>
              <p:cNvSpPr>
                <a:spLocks noChangeShapeType="1"/>
              </p:cNvSpPr>
              <p:nvPr/>
            </p:nvSpPr>
            <p:spPr bwMode="auto">
              <a:xfrm flipH="1">
                <a:off x="1576" y="3552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3232" name="Rectangle 64"/>
            <p:cNvSpPr>
              <a:spLocks noChangeArrowheads="1"/>
            </p:cNvSpPr>
            <p:nvPr/>
          </p:nvSpPr>
          <p:spPr bwMode="auto">
            <a:xfrm>
              <a:off x="855" y="3264"/>
              <a:ext cx="669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Compare</a:t>
              </a:r>
            </a:p>
          </p:txBody>
        </p:sp>
        <p:sp>
          <p:nvSpPr>
            <p:cNvPr id="903233" name="Line 65"/>
            <p:cNvSpPr>
              <a:spLocks noChangeShapeType="1"/>
            </p:cNvSpPr>
            <p:nvPr/>
          </p:nvSpPr>
          <p:spPr bwMode="auto">
            <a:xfrm>
              <a:off x="1448" y="3360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4" name="Line 66"/>
            <p:cNvSpPr>
              <a:spLocks noChangeShapeType="1"/>
            </p:cNvSpPr>
            <p:nvPr/>
          </p:nvSpPr>
          <p:spPr bwMode="auto">
            <a:xfrm flipH="1">
              <a:off x="280" y="3552"/>
              <a:ext cx="1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5" name="Line 67"/>
            <p:cNvSpPr>
              <a:spLocks noChangeShapeType="1"/>
            </p:cNvSpPr>
            <p:nvPr/>
          </p:nvSpPr>
          <p:spPr bwMode="auto">
            <a:xfrm>
              <a:off x="288" y="2936"/>
              <a:ext cx="0" cy="6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6" name="Line 68"/>
            <p:cNvSpPr>
              <a:spLocks noChangeShapeType="1"/>
            </p:cNvSpPr>
            <p:nvPr/>
          </p:nvSpPr>
          <p:spPr bwMode="auto">
            <a:xfrm>
              <a:off x="1152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7" name="Line 69"/>
            <p:cNvSpPr>
              <a:spLocks noChangeShapeType="1"/>
            </p:cNvSpPr>
            <p:nvPr/>
          </p:nvSpPr>
          <p:spPr bwMode="auto">
            <a:xfrm flipH="1">
              <a:off x="376" y="3360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38" name="Rectangle 70"/>
            <p:cNvSpPr>
              <a:spLocks noChangeArrowheads="1"/>
            </p:cNvSpPr>
            <p:nvPr/>
          </p:nvSpPr>
          <p:spPr bwMode="auto">
            <a:xfrm>
              <a:off x="327" y="3168"/>
              <a:ext cx="598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Adr Tag</a:t>
              </a:r>
            </a:p>
          </p:txBody>
        </p: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3544" y="2936"/>
              <a:ext cx="1928" cy="665"/>
              <a:chOff x="3544" y="2936"/>
              <a:chExt cx="1928" cy="665"/>
            </a:xfrm>
          </p:grpSpPr>
          <p:sp>
            <p:nvSpPr>
              <p:cNvPr id="903240" name="Oval 72"/>
              <p:cNvSpPr>
                <a:spLocks noChangeArrowheads="1"/>
              </p:cNvSpPr>
              <p:nvPr/>
            </p:nvSpPr>
            <p:spPr bwMode="auto">
              <a:xfrm>
                <a:off x="4328" y="3224"/>
                <a:ext cx="560" cy="27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73"/>
              <p:cNvGrpSpPr>
                <a:grpSpLocks/>
              </p:cNvGrpSpPr>
              <p:nvPr/>
            </p:nvGrpSpPr>
            <p:grpSpPr bwMode="auto">
              <a:xfrm>
                <a:off x="3544" y="3312"/>
                <a:ext cx="624" cy="289"/>
                <a:chOff x="3544" y="3312"/>
                <a:chExt cx="624" cy="289"/>
              </a:xfrm>
            </p:grpSpPr>
            <p:grpSp>
              <p:nvGrpSpPr>
                <p:cNvPr id="8" name="Group 74"/>
                <p:cNvGrpSpPr>
                  <a:grpSpLocks/>
                </p:cNvGrpSpPr>
                <p:nvPr/>
              </p:nvGrpSpPr>
              <p:grpSpPr bwMode="auto">
                <a:xfrm>
                  <a:off x="3544" y="3312"/>
                  <a:ext cx="488" cy="289"/>
                  <a:chOff x="3544" y="3312"/>
                  <a:chExt cx="488" cy="289"/>
                </a:xfrm>
              </p:grpSpPr>
              <p:sp>
                <p:nvSpPr>
                  <p:cNvPr id="903243" name="Arc 75"/>
                  <p:cNvSpPr>
                    <a:spLocks/>
                  </p:cNvSpPr>
                  <p:nvPr/>
                </p:nvSpPr>
                <p:spPr bwMode="auto">
                  <a:xfrm>
                    <a:off x="3721" y="3321"/>
                    <a:ext cx="192" cy="13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21600"/>
                      <a:gd name="T1" fmla="*/ 21600 h 21600"/>
                      <a:gd name="T2" fmla="*/ 21488 w 21600"/>
                      <a:gd name="T3" fmla="*/ 0 h 21600"/>
                      <a:gd name="T4" fmla="*/ 2160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21599"/>
                        </a:moveTo>
                        <a:cubicBezTo>
                          <a:pt x="-1" y="9714"/>
                          <a:pt x="9602" y="61"/>
                          <a:pt x="21488" y="0"/>
                        </a:cubicBezTo>
                      </a:path>
                      <a:path w="21600" h="21600" stroke="0" extrusionOk="0">
                        <a:moveTo>
                          <a:pt x="-1" y="21599"/>
                        </a:moveTo>
                        <a:cubicBezTo>
                          <a:pt x="-1" y="9714"/>
                          <a:pt x="9602" y="61"/>
                          <a:pt x="21488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4" name="Arc 76"/>
                  <p:cNvSpPr>
                    <a:spLocks/>
                  </p:cNvSpPr>
                  <p:nvPr/>
                </p:nvSpPr>
                <p:spPr bwMode="auto">
                  <a:xfrm rot="10800000">
                    <a:off x="3712" y="3465"/>
                    <a:ext cx="192" cy="13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920" y="3312"/>
                    <a:ext cx="10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20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920" y="3600"/>
                    <a:ext cx="10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248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4" y="3456"/>
                    <a:ext cx="17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3249" name="Line 81"/>
                <p:cNvSpPr>
                  <a:spLocks noChangeShapeType="1"/>
                </p:cNvSpPr>
                <p:nvPr/>
              </p:nvSpPr>
              <p:spPr bwMode="auto">
                <a:xfrm>
                  <a:off x="4040" y="3360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250" name="Line 82"/>
                <p:cNvSpPr>
                  <a:spLocks noChangeShapeType="1"/>
                </p:cNvSpPr>
                <p:nvPr/>
              </p:nvSpPr>
              <p:spPr bwMode="auto">
                <a:xfrm>
                  <a:off x="4040" y="3552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3251" name="Rectangle 83"/>
              <p:cNvSpPr>
                <a:spLocks noChangeArrowheads="1"/>
              </p:cNvSpPr>
              <p:nvPr/>
            </p:nvSpPr>
            <p:spPr bwMode="auto">
              <a:xfrm flipH="1">
                <a:off x="4308" y="3262"/>
                <a:ext cx="669" cy="1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itchFamily="-110" charset="0"/>
                  </a:rPr>
                  <a:t>Compare</a:t>
                </a:r>
              </a:p>
            </p:txBody>
          </p:sp>
          <p:sp>
            <p:nvSpPr>
              <p:cNvPr id="903252" name="Line 84"/>
              <p:cNvSpPr>
                <a:spLocks noChangeShapeType="1"/>
              </p:cNvSpPr>
              <p:nvPr/>
            </p:nvSpPr>
            <p:spPr bwMode="auto">
              <a:xfrm flipH="1">
                <a:off x="4168" y="336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3" name="Line 85"/>
              <p:cNvSpPr>
                <a:spLocks noChangeShapeType="1"/>
              </p:cNvSpPr>
              <p:nvPr/>
            </p:nvSpPr>
            <p:spPr bwMode="auto">
              <a:xfrm>
                <a:off x="4184" y="3552"/>
                <a:ext cx="12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4" name="Line 86"/>
              <p:cNvSpPr>
                <a:spLocks noChangeShapeType="1"/>
              </p:cNvSpPr>
              <p:nvPr/>
            </p:nvSpPr>
            <p:spPr bwMode="auto">
              <a:xfrm>
                <a:off x="5472" y="2936"/>
                <a:ext cx="0" cy="6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5" name="Line 87"/>
              <p:cNvSpPr>
                <a:spLocks noChangeShapeType="1"/>
              </p:cNvSpPr>
              <p:nvPr/>
            </p:nvSpPr>
            <p:spPr bwMode="auto">
              <a:xfrm>
                <a:off x="4608" y="2936"/>
                <a:ext cx="0" cy="3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256" name="Line 88"/>
              <p:cNvSpPr>
                <a:spLocks noChangeShapeType="1"/>
              </p:cNvSpPr>
              <p:nvPr/>
            </p:nvSpPr>
            <p:spPr bwMode="auto">
              <a:xfrm>
                <a:off x="4904" y="3360"/>
                <a:ext cx="4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3257" name="Oval 89"/>
            <p:cNvSpPr>
              <a:spLocks noChangeArrowheads="1"/>
            </p:cNvSpPr>
            <p:nvPr/>
          </p:nvSpPr>
          <p:spPr bwMode="auto">
            <a:xfrm>
              <a:off x="2264" y="3560"/>
              <a:ext cx="272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58" name="Rectangle 90"/>
            <p:cNvSpPr>
              <a:spLocks noChangeArrowheads="1"/>
            </p:cNvSpPr>
            <p:nvPr/>
          </p:nvSpPr>
          <p:spPr bwMode="auto">
            <a:xfrm>
              <a:off x="2247" y="3600"/>
              <a:ext cx="306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OR</a:t>
              </a:r>
            </a:p>
          </p:txBody>
        </p:sp>
        <p:sp>
          <p:nvSpPr>
            <p:cNvPr id="903259" name="Line 91"/>
            <p:cNvSpPr>
              <a:spLocks noChangeShapeType="1"/>
            </p:cNvSpPr>
            <p:nvPr/>
          </p:nvSpPr>
          <p:spPr bwMode="auto">
            <a:xfrm>
              <a:off x="2112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0" name="Line 92"/>
            <p:cNvSpPr>
              <a:spLocks noChangeShapeType="1"/>
            </p:cNvSpPr>
            <p:nvPr/>
          </p:nvSpPr>
          <p:spPr bwMode="auto">
            <a:xfrm>
              <a:off x="2120" y="3696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1" name="Line 93"/>
            <p:cNvSpPr>
              <a:spLocks noChangeShapeType="1"/>
            </p:cNvSpPr>
            <p:nvPr/>
          </p:nvSpPr>
          <p:spPr bwMode="auto">
            <a:xfrm>
              <a:off x="3600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2" name="Line 94"/>
            <p:cNvSpPr>
              <a:spLocks noChangeShapeType="1"/>
            </p:cNvSpPr>
            <p:nvPr/>
          </p:nvSpPr>
          <p:spPr bwMode="auto">
            <a:xfrm>
              <a:off x="2552" y="3696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3" name="Line 95"/>
            <p:cNvSpPr>
              <a:spLocks noChangeShapeType="1"/>
            </p:cNvSpPr>
            <p:nvPr/>
          </p:nvSpPr>
          <p:spPr bwMode="auto">
            <a:xfrm>
              <a:off x="2400" y="3848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264" name="Rectangle 96"/>
            <p:cNvSpPr>
              <a:spLocks noChangeArrowheads="1"/>
            </p:cNvSpPr>
            <p:nvPr/>
          </p:nvSpPr>
          <p:spPr bwMode="auto">
            <a:xfrm>
              <a:off x="2103" y="3888"/>
              <a:ext cx="292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Hit</a:t>
              </a:r>
            </a:p>
          </p:txBody>
        </p:sp>
      </p:grpSp>
      <p:sp>
        <p:nvSpPr>
          <p:cNvPr id="903266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N-way Set Associative Cache</a:t>
            </a:r>
          </a:p>
        </p:txBody>
      </p:sp>
      <p:sp>
        <p:nvSpPr>
          <p:cNvPr id="903267" name="Rectangle 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N entries for each Cache Index </a:t>
            </a:r>
          </a:p>
          <a:p>
            <a:r>
              <a:rPr lang="en-US" sz="2000"/>
              <a:t>Example: Two-way set associative cache</a:t>
            </a:r>
          </a:p>
          <a:p>
            <a:pPr lvl="1"/>
            <a:r>
              <a:rPr lang="en-US" sz="1800"/>
              <a:t>Cache Index selects a “set” from the cache</a:t>
            </a:r>
          </a:p>
          <a:p>
            <a:pPr lvl="1"/>
            <a:r>
              <a:rPr lang="en-US" sz="1800"/>
              <a:t>The two tags in the set are compared in parallel</a:t>
            </a:r>
          </a:p>
          <a:p>
            <a:pPr lvl="1"/>
            <a:r>
              <a:rPr lang="en-US" sz="1800"/>
              <a:t>Data is selected based on the tag result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Text Box 2"/>
          <p:cNvSpPr txBox="1">
            <a:spLocks noChangeArrowheads="1"/>
          </p:cNvSpPr>
          <p:nvPr/>
        </p:nvSpPr>
        <p:spPr bwMode="auto">
          <a:xfrm>
            <a:off x="152400" y="5699125"/>
            <a:ext cx="32766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Tag size increases with higher level of associativity</a:t>
            </a:r>
            <a:endParaRPr lang="en-US" b="1"/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a Block in Associative Cache</a:t>
            </a:r>
          </a:p>
        </p:txBody>
      </p:sp>
      <p:graphicFrame>
        <p:nvGraphicFramePr>
          <p:cNvPr id="9052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295400"/>
          <a:ext cx="60388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0" name="Graphics Workshop Drawing" r:id="rId4" imgW="4943880" imgH="4305600" progId="">
                  <p:embed/>
                </p:oleObj>
              </mc:Choice>
              <mc:Fallback>
                <p:oleObj name="Graphics Workshop Drawing" r:id="rId4" imgW="4943880" imgH="430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95400"/>
                        <a:ext cx="603885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727325"/>
            <a:ext cx="8763000" cy="4021138"/>
            <a:chOff x="567" y="1872"/>
            <a:chExt cx="4993" cy="2104"/>
          </a:xfrm>
        </p:grpSpPr>
        <p:sp>
          <p:nvSpPr>
            <p:cNvPr id="901123" name="Rectangle 3"/>
            <p:cNvSpPr>
              <a:spLocks noChangeArrowheads="1"/>
            </p:cNvSpPr>
            <p:nvPr/>
          </p:nvSpPr>
          <p:spPr bwMode="auto">
            <a:xfrm>
              <a:off x="3800" y="2840"/>
              <a:ext cx="1760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3800" y="3024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3800" y="3216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3800" y="3408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7" name="Line 7"/>
            <p:cNvSpPr>
              <a:spLocks noChangeShapeType="1"/>
            </p:cNvSpPr>
            <p:nvPr/>
          </p:nvSpPr>
          <p:spPr bwMode="auto">
            <a:xfrm>
              <a:off x="3800" y="3600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8" name="Rectangle 8"/>
            <p:cNvSpPr>
              <a:spLocks noChangeArrowheads="1"/>
            </p:cNvSpPr>
            <p:nvPr/>
          </p:nvSpPr>
          <p:spPr bwMode="auto">
            <a:xfrm>
              <a:off x="4648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29" name="Rectangle 9"/>
            <p:cNvSpPr>
              <a:spLocks noChangeArrowheads="1"/>
            </p:cNvSpPr>
            <p:nvPr/>
          </p:nvSpPr>
          <p:spPr bwMode="auto">
            <a:xfrm>
              <a:off x="3927" y="2640"/>
              <a:ext cx="76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 Cache Data</a:t>
              </a:r>
            </a:p>
          </p:txBody>
        </p:sp>
        <p:sp>
          <p:nvSpPr>
            <p:cNvPr id="901130" name="Rectangle 10"/>
            <p:cNvSpPr>
              <a:spLocks noChangeArrowheads="1"/>
            </p:cNvSpPr>
            <p:nvPr/>
          </p:nvSpPr>
          <p:spPr bwMode="auto">
            <a:xfrm>
              <a:off x="5079" y="2832"/>
              <a:ext cx="407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0</a:t>
              </a:r>
            </a:p>
          </p:txBody>
        </p:sp>
        <p:sp>
          <p:nvSpPr>
            <p:cNvPr id="901131" name="Rectangle 11"/>
            <p:cNvSpPr>
              <a:spLocks noChangeArrowheads="1"/>
            </p:cNvSpPr>
            <p:nvPr/>
          </p:nvSpPr>
          <p:spPr bwMode="auto">
            <a:xfrm>
              <a:off x="584" y="2072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2" name="Rectangle 12"/>
            <p:cNvSpPr>
              <a:spLocks noChangeArrowheads="1"/>
            </p:cNvSpPr>
            <p:nvPr/>
          </p:nvSpPr>
          <p:spPr bwMode="auto">
            <a:xfrm>
              <a:off x="5127" y="1872"/>
              <a:ext cx="16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0</a:t>
              </a:r>
            </a:p>
          </p:txBody>
        </p:sp>
        <p:sp>
          <p:nvSpPr>
            <p:cNvPr id="901133" name="Rectangle 13"/>
            <p:cNvSpPr>
              <a:spLocks noChangeArrowheads="1"/>
            </p:cNvSpPr>
            <p:nvPr/>
          </p:nvSpPr>
          <p:spPr bwMode="auto">
            <a:xfrm>
              <a:off x="4359" y="1872"/>
              <a:ext cx="16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4</a:t>
              </a:r>
            </a:p>
          </p:txBody>
        </p:sp>
        <p:sp>
          <p:nvSpPr>
            <p:cNvPr id="901134" name="Rectangle 14"/>
            <p:cNvSpPr>
              <a:spLocks noChangeArrowheads="1"/>
            </p:cNvSpPr>
            <p:nvPr/>
          </p:nvSpPr>
          <p:spPr bwMode="auto">
            <a:xfrm>
              <a:off x="567" y="1872"/>
              <a:ext cx="23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31</a:t>
              </a:r>
            </a:p>
          </p:txBody>
        </p:sp>
        <p:sp>
          <p:nvSpPr>
            <p:cNvPr id="901135" name="Rectangle 15"/>
            <p:cNvSpPr>
              <a:spLocks noChangeArrowheads="1"/>
            </p:cNvSpPr>
            <p:nvPr/>
          </p:nvSpPr>
          <p:spPr bwMode="auto">
            <a:xfrm>
              <a:off x="1688" y="2840"/>
              <a:ext cx="1856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6" name="Line 16"/>
            <p:cNvSpPr>
              <a:spLocks noChangeShapeType="1"/>
            </p:cNvSpPr>
            <p:nvPr/>
          </p:nvSpPr>
          <p:spPr bwMode="auto">
            <a:xfrm flipH="1">
              <a:off x="1672" y="3024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7" name="Line 17"/>
            <p:cNvSpPr>
              <a:spLocks noChangeShapeType="1"/>
            </p:cNvSpPr>
            <p:nvPr/>
          </p:nvSpPr>
          <p:spPr bwMode="auto">
            <a:xfrm flipH="1">
              <a:off x="1672" y="3216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8" name="Line 18"/>
            <p:cNvSpPr>
              <a:spLocks noChangeShapeType="1"/>
            </p:cNvSpPr>
            <p:nvPr/>
          </p:nvSpPr>
          <p:spPr bwMode="auto">
            <a:xfrm flipH="1">
              <a:off x="1672" y="3408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9" name="Line 19"/>
            <p:cNvSpPr>
              <a:spLocks noChangeShapeType="1"/>
            </p:cNvSpPr>
            <p:nvPr/>
          </p:nvSpPr>
          <p:spPr bwMode="auto">
            <a:xfrm flipH="1">
              <a:off x="1672" y="3600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0" name="Rectangle 20"/>
            <p:cNvSpPr>
              <a:spLocks noChangeArrowheads="1"/>
            </p:cNvSpPr>
            <p:nvPr/>
          </p:nvSpPr>
          <p:spPr bwMode="auto">
            <a:xfrm>
              <a:off x="2439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41" name="Rectangle 21"/>
            <p:cNvSpPr>
              <a:spLocks noChangeArrowheads="1"/>
            </p:cNvSpPr>
            <p:nvPr/>
          </p:nvSpPr>
          <p:spPr bwMode="auto">
            <a:xfrm>
              <a:off x="2151" y="2064"/>
              <a:ext cx="144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Tag (27 bits long)</a:t>
              </a:r>
            </a:p>
          </p:txBody>
        </p:sp>
        <p:sp>
          <p:nvSpPr>
            <p:cNvPr id="901142" name="Rectangle 22"/>
            <p:cNvSpPr>
              <a:spLocks noChangeArrowheads="1"/>
            </p:cNvSpPr>
            <p:nvPr/>
          </p:nvSpPr>
          <p:spPr bwMode="auto">
            <a:xfrm>
              <a:off x="3608" y="2840"/>
              <a:ext cx="128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3" name="Rectangle 23"/>
            <p:cNvSpPr>
              <a:spLocks noChangeArrowheads="1"/>
            </p:cNvSpPr>
            <p:nvPr/>
          </p:nvSpPr>
          <p:spPr bwMode="auto">
            <a:xfrm>
              <a:off x="3351" y="2640"/>
              <a:ext cx="56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Valid Bit</a:t>
              </a:r>
            </a:p>
          </p:txBody>
        </p:sp>
        <p:sp>
          <p:nvSpPr>
            <p:cNvPr id="901144" name="Line 24"/>
            <p:cNvSpPr>
              <a:spLocks noChangeShapeType="1"/>
            </p:cNvSpPr>
            <p:nvPr/>
          </p:nvSpPr>
          <p:spPr bwMode="auto">
            <a:xfrm flipH="1">
              <a:off x="3592" y="3024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5" name="Line 25"/>
            <p:cNvSpPr>
              <a:spLocks noChangeShapeType="1"/>
            </p:cNvSpPr>
            <p:nvPr/>
          </p:nvSpPr>
          <p:spPr bwMode="auto">
            <a:xfrm flipH="1">
              <a:off x="3592" y="3216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6" name="Line 26"/>
            <p:cNvSpPr>
              <a:spLocks noChangeShapeType="1"/>
            </p:cNvSpPr>
            <p:nvPr/>
          </p:nvSpPr>
          <p:spPr bwMode="auto">
            <a:xfrm flipH="1">
              <a:off x="3592" y="340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7" name="Line 27"/>
            <p:cNvSpPr>
              <a:spLocks noChangeShapeType="1"/>
            </p:cNvSpPr>
            <p:nvPr/>
          </p:nvSpPr>
          <p:spPr bwMode="auto">
            <a:xfrm flipH="1">
              <a:off x="3592" y="3600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8" name="Rectangle 28"/>
            <p:cNvSpPr>
              <a:spLocks noChangeArrowheads="1"/>
            </p:cNvSpPr>
            <p:nvPr/>
          </p:nvSpPr>
          <p:spPr bwMode="auto">
            <a:xfrm>
              <a:off x="3592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49" name="Line 29"/>
            <p:cNvSpPr>
              <a:spLocks noChangeShapeType="1"/>
            </p:cNvSpPr>
            <p:nvPr/>
          </p:nvSpPr>
          <p:spPr bwMode="auto">
            <a:xfrm>
              <a:off x="5088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0" name="Rectangle 30"/>
            <p:cNvSpPr>
              <a:spLocks noChangeArrowheads="1"/>
            </p:cNvSpPr>
            <p:nvPr/>
          </p:nvSpPr>
          <p:spPr bwMode="auto">
            <a:xfrm>
              <a:off x="4600" y="2832"/>
              <a:ext cx="407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1</a:t>
              </a:r>
            </a:p>
          </p:txBody>
        </p:sp>
        <p:sp>
          <p:nvSpPr>
            <p:cNvPr id="901151" name="Line 31"/>
            <p:cNvSpPr>
              <a:spLocks noChangeShapeType="1"/>
            </p:cNvSpPr>
            <p:nvPr/>
          </p:nvSpPr>
          <p:spPr bwMode="auto">
            <a:xfrm>
              <a:off x="4608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2" name="Rectangle 32"/>
            <p:cNvSpPr>
              <a:spLocks noChangeArrowheads="1"/>
            </p:cNvSpPr>
            <p:nvPr/>
          </p:nvSpPr>
          <p:spPr bwMode="auto">
            <a:xfrm>
              <a:off x="3783" y="2832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31</a:t>
              </a:r>
            </a:p>
          </p:txBody>
        </p:sp>
        <p:sp>
          <p:nvSpPr>
            <p:cNvPr id="901153" name="Line 33"/>
            <p:cNvSpPr>
              <a:spLocks noChangeShapeType="1"/>
            </p:cNvSpPr>
            <p:nvPr/>
          </p:nvSpPr>
          <p:spPr bwMode="auto">
            <a:xfrm>
              <a:off x="4272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4" name="Rectangle 34"/>
            <p:cNvSpPr>
              <a:spLocks noChangeArrowheads="1"/>
            </p:cNvSpPr>
            <p:nvPr/>
          </p:nvSpPr>
          <p:spPr bwMode="auto">
            <a:xfrm rot="16200000">
              <a:off x="4357" y="2795"/>
              <a:ext cx="148" cy="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55" name="Rectangle 35"/>
            <p:cNvSpPr>
              <a:spLocks noChangeArrowheads="1"/>
            </p:cNvSpPr>
            <p:nvPr/>
          </p:nvSpPr>
          <p:spPr bwMode="auto">
            <a:xfrm>
              <a:off x="5079" y="3024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32</a:t>
              </a:r>
            </a:p>
          </p:txBody>
        </p:sp>
        <p:sp>
          <p:nvSpPr>
            <p:cNvPr id="901156" name="Line 36"/>
            <p:cNvSpPr>
              <a:spLocks noChangeShapeType="1"/>
            </p:cNvSpPr>
            <p:nvPr/>
          </p:nvSpPr>
          <p:spPr bwMode="auto">
            <a:xfrm>
              <a:off x="5088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7" name="Rectangle 37"/>
            <p:cNvSpPr>
              <a:spLocks noChangeArrowheads="1"/>
            </p:cNvSpPr>
            <p:nvPr/>
          </p:nvSpPr>
          <p:spPr bwMode="auto">
            <a:xfrm>
              <a:off x="4599" y="3024"/>
              <a:ext cx="464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33</a:t>
              </a:r>
            </a:p>
          </p:txBody>
        </p:sp>
        <p:sp>
          <p:nvSpPr>
            <p:cNvPr id="901158" name="Line 38"/>
            <p:cNvSpPr>
              <a:spLocks noChangeShapeType="1"/>
            </p:cNvSpPr>
            <p:nvPr/>
          </p:nvSpPr>
          <p:spPr bwMode="auto">
            <a:xfrm>
              <a:off x="4608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9" name="Rectangle 39"/>
            <p:cNvSpPr>
              <a:spLocks noChangeArrowheads="1"/>
            </p:cNvSpPr>
            <p:nvPr/>
          </p:nvSpPr>
          <p:spPr bwMode="auto">
            <a:xfrm>
              <a:off x="3783" y="3024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63</a:t>
              </a:r>
            </a:p>
          </p:txBody>
        </p:sp>
        <p:sp>
          <p:nvSpPr>
            <p:cNvPr id="901160" name="Line 40"/>
            <p:cNvSpPr>
              <a:spLocks noChangeShapeType="1"/>
            </p:cNvSpPr>
            <p:nvPr/>
          </p:nvSpPr>
          <p:spPr bwMode="auto">
            <a:xfrm>
              <a:off x="4272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1" name="Rectangle 41"/>
            <p:cNvSpPr>
              <a:spLocks noChangeArrowheads="1"/>
            </p:cNvSpPr>
            <p:nvPr/>
          </p:nvSpPr>
          <p:spPr bwMode="auto">
            <a:xfrm rot="16200000">
              <a:off x="4358" y="2992"/>
              <a:ext cx="148" cy="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62" name="Rectangle 42"/>
            <p:cNvSpPr>
              <a:spLocks noChangeArrowheads="1"/>
            </p:cNvSpPr>
            <p:nvPr/>
          </p:nvSpPr>
          <p:spPr bwMode="auto">
            <a:xfrm>
              <a:off x="1671" y="2640"/>
              <a:ext cx="721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 Cache Tag</a:t>
              </a:r>
            </a:p>
          </p:txBody>
        </p:sp>
        <p:sp>
          <p:nvSpPr>
            <p:cNvPr id="901163" name="Line 43"/>
            <p:cNvSpPr>
              <a:spLocks noChangeShapeType="1"/>
            </p:cNvSpPr>
            <p:nvPr/>
          </p:nvSpPr>
          <p:spPr bwMode="auto">
            <a:xfrm>
              <a:off x="4368" y="207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4" name="Rectangle 44"/>
            <p:cNvSpPr>
              <a:spLocks noChangeArrowheads="1"/>
            </p:cNvSpPr>
            <p:nvPr/>
          </p:nvSpPr>
          <p:spPr bwMode="auto">
            <a:xfrm>
              <a:off x="4407" y="2064"/>
              <a:ext cx="72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Byte Select</a:t>
              </a:r>
            </a:p>
          </p:txBody>
        </p:sp>
        <p:sp>
          <p:nvSpPr>
            <p:cNvPr id="901165" name="Rectangle 45"/>
            <p:cNvSpPr>
              <a:spLocks noChangeArrowheads="1"/>
            </p:cNvSpPr>
            <p:nvPr/>
          </p:nvSpPr>
          <p:spPr bwMode="auto">
            <a:xfrm>
              <a:off x="4503" y="2256"/>
              <a:ext cx="573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Ex: 0x01</a:t>
              </a:r>
            </a:p>
          </p:txBody>
        </p:sp>
        <p:sp>
          <p:nvSpPr>
            <p:cNvPr id="901166" name="Oval 46"/>
            <p:cNvSpPr>
              <a:spLocks noChangeArrowheads="1"/>
            </p:cNvSpPr>
            <p:nvPr/>
          </p:nvSpPr>
          <p:spPr bwMode="auto">
            <a:xfrm>
              <a:off x="1256" y="284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7" name="Rectangle 47"/>
            <p:cNvSpPr>
              <a:spLocks noChangeArrowheads="1"/>
            </p:cNvSpPr>
            <p:nvPr/>
          </p:nvSpPr>
          <p:spPr bwMode="auto">
            <a:xfrm>
              <a:off x="1239" y="2832"/>
              <a:ext cx="180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68" name="Line 48"/>
            <p:cNvSpPr>
              <a:spLocks noChangeShapeType="1"/>
            </p:cNvSpPr>
            <p:nvPr/>
          </p:nvSpPr>
          <p:spPr bwMode="auto">
            <a:xfrm flipH="1">
              <a:off x="1432" y="292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9" name="Oval 49"/>
            <p:cNvSpPr>
              <a:spLocks noChangeArrowheads="1"/>
            </p:cNvSpPr>
            <p:nvPr/>
          </p:nvSpPr>
          <p:spPr bwMode="auto">
            <a:xfrm>
              <a:off x="1256" y="3224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0" name="Rectangle 50"/>
            <p:cNvSpPr>
              <a:spLocks noChangeArrowheads="1"/>
            </p:cNvSpPr>
            <p:nvPr/>
          </p:nvSpPr>
          <p:spPr bwMode="auto">
            <a:xfrm>
              <a:off x="1239" y="3216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1" name="Line 51"/>
            <p:cNvSpPr>
              <a:spLocks noChangeShapeType="1"/>
            </p:cNvSpPr>
            <p:nvPr/>
          </p:nvSpPr>
          <p:spPr bwMode="auto">
            <a:xfrm flipH="1">
              <a:off x="1432" y="3312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2" name="Oval 52"/>
            <p:cNvSpPr>
              <a:spLocks noChangeArrowheads="1"/>
            </p:cNvSpPr>
            <p:nvPr/>
          </p:nvSpPr>
          <p:spPr bwMode="auto">
            <a:xfrm>
              <a:off x="1016" y="3032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3" name="Rectangle 53"/>
            <p:cNvSpPr>
              <a:spLocks noChangeArrowheads="1"/>
            </p:cNvSpPr>
            <p:nvPr/>
          </p:nvSpPr>
          <p:spPr bwMode="auto">
            <a:xfrm>
              <a:off x="999" y="3024"/>
              <a:ext cx="180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4" name="Line 54"/>
            <p:cNvSpPr>
              <a:spLocks noChangeShapeType="1"/>
            </p:cNvSpPr>
            <p:nvPr/>
          </p:nvSpPr>
          <p:spPr bwMode="auto">
            <a:xfrm flipH="1">
              <a:off x="1192" y="3120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5" name="Oval 55"/>
            <p:cNvSpPr>
              <a:spLocks noChangeArrowheads="1"/>
            </p:cNvSpPr>
            <p:nvPr/>
          </p:nvSpPr>
          <p:spPr bwMode="auto">
            <a:xfrm>
              <a:off x="1016" y="3416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6" name="Line 56"/>
            <p:cNvSpPr>
              <a:spLocks noChangeShapeType="1"/>
            </p:cNvSpPr>
            <p:nvPr/>
          </p:nvSpPr>
          <p:spPr bwMode="auto">
            <a:xfrm flipH="1">
              <a:off x="1192" y="3504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7" name="Rectangle 57"/>
            <p:cNvSpPr>
              <a:spLocks noChangeArrowheads="1"/>
            </p:cNvSpPr>
            <p:nvPr/>
          </p:nvSpPr>
          <p:spPr bwMode="auto">
            <a:xfrm>
              <a:off x="999" y="3408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8" name="Line 58"/>
            <p:cNvSpPr>
              <a:spLocks noChangeShapeType="1"/>
            </p:cNvSpPr>
            <p:nvPr/>
          </p:nvSpPr>
          <p:spPr bwMode="auto">
            <a:xfrm>
              <a:off x="672" y="2168"/>
              <a:ext cx="0" cy="1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9" name="Line 59"/>
            <p:cNvSpPr>
              <a:spLocks noChangeShapeType="1"/>
            </p:cNvSpPr>
            <p:nvPr/>
          </p:nvSpPr>
          <p:spPr bwMode="auto">
            <a:xfrm>
              <a:off x="680" y="3504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0" name="Line 60"/>
            <p:cNvSpPr>
              <a:spLocks noChangeShapeType="1"/>
            </p:cNvSpPr>
            <p:nvPr/>
          </p:nvSpPr>
          <p:spPr bwMode="auto">
            <a:xfrm>
              <a:off x="680" y="3120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1" name="Line 61"/>
            <p:cNvSpPr>
              <a:spLocks noChangeShapeType="1"/>
            </p:cNvSpPr>
            <p:nvPr/>
          </p:nvSpPr>
          <p:spPr bwMode="auto">
            <a:xfrm>
              <a:off x="680" y="3312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2" name="Line 62"/>
            <p:cNvSpPr>
              <a:spLocks noChangeShapeType="1"/>
            </p:cNvSpPr>
            <p:nvPr/>
          </p:nvSpPr>
          <p:spPr bwMode="auto">
            <a:xfrm>
              <a:off x="680" y="2928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3" name="Oval 63"/>
            <p:cNvSpPr>
              <a:spLocks noChangeArrowheads="1"/>
            </p:cNvSpPr>
            <p:nvPr/>
          </p:nvSpPr>
          <p:spPr bwMode="auto">
            <a:xfrm>
              <a:off x="1016" y="380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4" name="Line 64"/>
            <p:cNvSpPr>
              <a:spLocks noChangeShapeType="1"/>
            </p:cNvSpPr>
            <p:nvPr/>
          </p:nvSpPr>
          <p:spPr bwMode="auto">
            <a:xfrm flipH="1">
              <a:off x="1192" y="3888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5" name="Rectangle 65"/>
            <p:cNvSpPr>
              <a:spLocks noChangeArrowheads="1"/>
            </p:cNvSpPr>
            <p:nvPr/>
          </p:nvSpPr>
          <p:spPr bwMode="auto">
            <a:xfrm>
              <a:off x="999" y="3792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86" name="Line 66"/>
            <p:cNvSpPr>
              <a:spLocks noChangeShapeType="1"/>
            </p:cNvSpPr>
            <p:nvPr/>
          </p:nvSpPr>
          <p:spPr bwMode="auto">
            <a:xfrm>
              <a:off x="680" y="3888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7" name="Line 67"/>
            <p:cNvSpPr>
              <a:spLocks noChangeShapeType="1"/>
            </p:cNvSpPr>
            <p:nvPr/>
          </p:nvSpPr>
          <p:spPr bwMode="auto">
            <a:xfrm>
              <a:off x="4848" y="245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88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Associative Cache</a:t>
            </a:r>
          </a:p>
        </p:txBody>
      </p:sp>
      <p:sp>
        <p:nvSpPr>
          <p:cNvPr id="901189" name="Rectangle 69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371600"/>
            <a:ext cx="7924800" cy="2552700"/>
          </a:xfrm>
        </p:spPr>
        <p:txBody>
          <a:bodyPr/>
          <a:lstStyle/>
          <a:p>
            <a:r>
              <a:rPr lang="en-US" sz="1800"/>
              <a:t>Forget about the Cache Index</a:t>
            </a:r>
          </a:p>
          <a:p>
            <a:r>
              <a:rPr lang="en-US" sz="1800"/>
              <a:t>Compare the Cache Tags of  all cache entries in parallel</a:t>
            </a:r>
          </a:p>
          <a:p>
            <a:r>
              <a:rPr lang="en-US" sz="1800"/>
              <a:t>Example: Block Size = 32 Byte blocks, we need N 27-bit comparators</a:t>
            </a:r>
          </a:p>
          <a:p>
            <a:r>
              <a:rPr lang="en-US" sz="1800"/>
              <a:t>By definition: Conflict Miss = 0 for a fully associative cache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Cache Misses</a:t>
            </a:r>
          </a:p>
        </p:txBody>
      </p:sp>
      <p:sp>
        <p:nvSpPr>
          <p:cNvPr id="906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Read misses bring blocks from memory </a:t>
            </a:r>
          </a:p>
          <a:p>
            <a:pPr>
              <a:lnSpc>
                <a:spcPct val="90000"/>
              </a:lnSpc>
            </a:pPr>
            <a:r>
              <a:rPr lang="en-US" sz="2800"/>
              <a:t>Write access requires careful maintenance of consistency between cache and main memory</a:t>
            </a:r>
          </a:p>
          <a:p>
            <a:pPr>
              <a:lnSpc>
                <a:spcPct val="90000"/>
              </a:lnSpc>
            </a:pPr>
            <a:r>
              <a:rPr lang="en-US" sz="2800"/>
              <a:t>Two write strategies: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 through: write to both cache and memory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Read misses cannot result in writes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allocation of a cache block is needed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Always combined with write buffers so that don’t wait for slow memory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 back: write cache only; write to memory when cache block is replaced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Is block clean or dirty?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writes to slow memory for repeated write accesses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Requires allocation of a cache block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138238"/>
            <a:ext cx="7010400" cy="1347787"/>
            <a:chOff x="776" y="632"/>
            <a:chExt cx="3152" cy="819"/>
          </a:xfrm>
        </p:grpSpPr>
        <p:sp>
          <p:nvSpPr>
            <p:cNvPr id="907267" name="Rectangle 3"/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68" name="Rectangle 4"/>
            <p:cNvSpPr>
              <a:spLocks noChangeArrowheads="1"/>
            </p:cNvSpPr>
            <p:nvPr/>
          </p:nvSpPr>
          <p:spPr bwMode="auto">
            <a:xfrm>
              <a:off x="855" y="816"/>
              <a:ext cx="52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07269" name="Rectangle 5"/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0" name="Rectangle 6"/>
            <p:cNvSpPr>
              <a:spLocks noChangeArrowheads="1"/>
            </p:cNvSpPr>
            <p:nvPr/>
          </p:nvSpPr>
          <p:spPr bwMode="auto">
            <a:xfrm>
              <a:off x="2391" y="720"/>
              <a:ext cx="35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271" name="Rectangle 7"/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2" name="Line 8"/>
            <p:cNvSpPr>
              <a:spLocks noChangeShapeType="1"/>
            </p:cNvSpPr>
            <p:nvPr/>
          </p:nvSpPr>
          <p:spPr bwMode="auto">
            <a:xfrm>
              <a:off x="2448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3" name="Line 9"/>
            <p:cNvSpPr>
              <a:spLocks noChangeShapeType="1"/>
            </p:cNvSpPr>
            <p:nvPr/>
          </p:nvSpPr>
          <p:spPr bwMode="auto">
            <a:xfrm>
              <a:off x="2592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4" name="Line 10"/>
            <p:cNvSpPr>
              <a:spLocks noChangeShapeType="1"/>
            </p:cNvSpPr>
            <p:nvPr/>
          </p:nvSpPr>
          <p:spPr bwMode="auto">
            <a:xfrm>
              <a:off x="2736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5" name="Line 11"/>
            <p:cNvSpPr>
              <a:spLocks noChangeShapeType="1"/>
            </p:cNvSpPr>
            <p:nvPr/>
          </p:nvSpPr>
          <p:spPr bwMode="auto">
            <a:xfrm>
              <a:off x="2024" y="115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6" name="Line 12"/>
            <p:cNvSpPr>
              <a:spLocks noChangeShapeType="1"/>
            </p:cNvSpPr>
            <p:nvPr/>
          </p:nvSpPr>
          <p:spPr bwMode="auto">
            <a:xfrm>
              <a:off x="1592" y="8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7" name="Rectangle 13"/>
            <p:cNvSpPr>
              <a:spLocks noChangeArrowheads="1"/>
            </p:cNvSpPr>
            <p:nvPr/>
          </p:nvSpPr>
          <p:spPr bwMode="auto">
            <a:xfrm>
              <a:off x="2247" y="1248"/>
              <a:ext cx="604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07278" name="Rectangle 14"/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9" name="Rectangle 15"/>
            <p:cNvSpPr>
              <a:spLocks noChangeArrowheads="1"/>
            </p:cNvSpPr>
            <p:nvPr/>
          </p:nvSpPr>
          <p:spPr bwMode="auto">
            <a:xfrm>
              <a:off x="3351" y="816"/>
              <a:ext cx="35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07280" name="Line 16"/>
            <p:cNvSpPr>
              <a:spLocks noChangeShapeType="1"/>
            </p:cNvSpPr>
            <p:nvPr/>
          </p:nvSpPr>
          <p:spPr bwMode="auto">
            <a:xfrm>
              <a:off x="2888" y="1152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1" name="Line 17"/>
            <p:cNvSpPr>
              <a:spLocks noChangeShapeType="1"/>
            </p:cNvSpPr>
            <p:nvPr/>
          </p:nvSpPr>
          <p:spPr bwMode="auto">
            <a:xfrm>
              <a:off x="2888" y="816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2" name="Line 18"/>
            <p:cNvSpPr>
              <a:spLocks noChangeShapeType="1"/>
            </p:cNvSpPr>
            <p:nvPr/>
          </p:nvSpPr>
          <p:spPr bwMode="auto">
            <a:xfrm>
              <a:off x="2016" y="82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7283" name="Rectangle 19"/>
          <p:cNvSpPr>
            <a:spLocks noChangeArrowheads="1"/>
          </p:cNvSpPr>
          <p:nvPr/>
        </p:nvSpPr>
        <p:spPr bwMode="auto">
          <a:xfrm>
            <a:off x="0" y="2509838"/>
            <a:ext cx="91440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Processor writes data into the cache and the write buffer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Memory controller writes contents of the buffer to memory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Increased write frequency can cause saturation of write buffer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If CPU cycle time too fast and/or too many store instructions in a row: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latin typeface="Arial" pitchFamily="-110" charset="0"/>
                <a:ea typeface="ＭＳ Ｐゴシック" pitchFamily="-110" charset="-128"/>
              </a:rPr>
              <a:t> Store buffer will overflow no matter how big you make it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latin typeface="Arial" pitchFamily="-110" charset="0"/>
                <a:ea typeface="ＭＳ Ｐゴシック" pitchFamily="-110" charset="-128"/>
              </a:rPr>
              <a:t> The CPU Cycle Time get closer to DRAM Write Cycle Time</a:t>
            </a:r>
            <a:endParaRPr lang="en-US" sz="2000">
              <a:latin typeface="Arial" pitchFamily="-110" charset="0"/>
              <a:ea typeface="ＭＳ Ｐゴシック" pitchFamily="-110" charset="-128"/>
            </a:endParaRP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Write buffer saturation can be handled by installing a second level (L2) cache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09600" y="5253038"/>
            <a:ext cx="7391400" cy="1606550"/>
            <a:chOff x="824" y="3320"/>
            <a:chExt cx="4112" cy="778"/>
          </a:xfrm>
        </p:grpSpPr>
        <p:sp>
          <p:nvSpPr>
            <p:cNvPr id="907285" name="Rectangle 21"/>
            <p:cNvSpPr>
              <a:spLocks noChangeArrowheads="1"/>
            </p:cNvSpPr>
            <p:nvPr/>
          </p:nvSpPr>
          <p:spPr bwMode="auto">
            <a:xfrm>
              <a:off x="824" y="3320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6" name="Rectangle 22"/>
            <p:cNvSpPr>
              <a:spLocks noChangeArrowheads="1"/>
            </p:cNvSpPr>
            <p:nvPr/>
          </p:nvSpPr>
          <p:spPr bwMode="auto">
            <a:xfrm>
              <a:off x="903" y="3504"/>
              <a:ext cx="653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07287" name="Rectangle 23"/>
            <p:cNvSpPr>
              <a:spLocks noChangeArrowheads="1"/>
            </p:cNvSpPr>
            <p:nvPr/>
          </p:nvSpPr>
          <p:spPr bwMode="auto">
            <a:xfrm>
              <a:off x="2360" y="3320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8" name="Rectangle 24"/>
            <p:cNvSpPr>
              <a:spLocks noChangeArrowheads="1"/>
            </p:cNvSpPr>
            <p:nvPr/>
          </p:nvSpPr>
          <p:spPr bwMode="auto">
            <a:xfrm>
              <a:off x="2439" y="3408"/>
              <a:ext cx="440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289" name="Rectangle 25"/>
            <p:cNvSpPr>
              <a:spLocks noChangeArrowheads="1"/>
            </p:cNvSpPr>
            <p:nvPr/>
          </p:nvSpPr>
          <p:spPr bwMode="auto">
            <a:xfrm>
              <a:off x="2360" y="3752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0" name="Line 26"/>
            <p:cNvSpPr>
              <a:spLocks noChangeShapeType="1"/>
            </p:cNvSpPr>
            <p:nvPr/>
          </p:nvSpPr>
          <p:spPr bwMode="auto">
            <a:xfrm>
              <a:off x="2496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1" name="Line 27"/>
            <p:cNvSpPr>
              <a:spLocks noChangeShapeType="1"/>
            </p:cNvSpPr>
            <p:nvPr/>
          </p:nvSpPr>
          <p:spPr bwMode="auto">
            <a:xfrm>
              <a:off x="2640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2" name="Line 28"/>
            <p:cNvSpPr>
              <a:spLocks noChangeShapeType="1"/>
            </p:cNvSpPr>
            <p:nvPr/>
          </p:nvSpPr>
          <p:spPr bwMode="auto">
            <a:xfrm>
              <a:off x="2784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3" name="Line 29"/>
            <p:cNvSpPr>
              <a:spLocks noChangeShapeType="1"/>
            </p:cNvSpPr>
            <p:nvPr/>
          </p:nvSpPr>
          <p:spPr bwMode="auto">
            <a:xfrm>
              <a:off x="2072" y="384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4" name="Line 30"/>
            <p:cNvSpPr>
              <a:spLocks noChangeShapeType="1"/>
            </p:cNvSpPr>
            <p:nvPr/>
          </p:nvSpPr>
          <p:spPr bwMode="auto">
            <a:xfrm>
              <a:off x="1640" y="350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5" name="Rectangle 31"/>
            <p:cNvSpPr>
              <a:spLocks noChangeArrowheads="1"/>
            </p:cNvSpPr>
            <p:nvPr/>
          </p:nvSpPr>
          <p:spPr bwMode="auto">
            <a:xfrm>
              <a:off x="2295" y="3936"/>
              <a:ext cx="748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07296" name="Rectangle 32"/>
            <p:cNvSpPr>
              <a:spLocks noChangeArrowheads="1"/>
            </p:cNvSpPr>
            <p:nvPr/>
          </p:nvSpPr>
          <p:spPr bwMode="auto">
            <a:xfrm>
              <a:off x="4280" y="3320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7" name="Rectangle 33"/>
            <p:cNvSpPr>
              <a:spLocks noChangeArrowheads="1"/>
            </p:cNvSpPr>
            <p:nvPr/>
          </p:nvSpPr>
          <p:spPr bwMode="auto">
            <a:xfrm>
              <a:off x="4359" y="3504"/>
              <a:ext cx="440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07298" name="Line 34"/>
            <p:cNvSpPr>
              <a:spLocks noChangeShapeType="1"/>
            </p:cNvSpPr>
            <p:nvPr/>
          </p:nvSpPr>
          <p:spPr bwMode="auto">
            <a:xfrm>
              <a:off x="2936" y="3840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9" name="Line 35"/>
            <p:cNvSpPr>
              <a:spLocks noChangeShapeType="1"/>
            </p:cNvSpPr>
            <p:nvPr/>
          </p:nvSpPr>
          <p:spPr bwMode="auto">
            <a:xfrm>
              <a:off x="2936" y="3504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0" name="Line 36"/>
            <p:cNvSpPr>
              <a:spLocks noChangeShapeType="1"/>
            </p:cNvSpPr>
            <p:nvPr/>
          </p:nvSpPr>
          <p:spPr bwMode="auto">
            <a:xfrm>
              <a:off x="2064" y="3512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1" name="Rectangle 37"/>
            <p:cNvSpPr>
              <a:spLocks noChangeArrowheads="1"/>
            </p:cNvSpPr>
            <p:nvPr/>
          </p:nvSpPr>
          <p:spPr bwMode="auto">
            <a:xfrm>
              <a:off x="3320" y="3320"/>
              <a:ext cx="41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2" name="Rectangle 38"/>
            <p:cNvSpPr>
              <a:spLocks noChangeArrowheads="1"/>
            </p:cNvSpPr>
            <p:nvPr/>
          </p:nvSpPr>
          <p:spPr bwMode="auto">
            <a:xfrm>
              <a:off x="3310" y="3456"/>
              <a:ext cx="44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L2</a:t>
              </a:r>
            </a:p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303" name="Line 39"/>
            <p:cNvSpPr>
              <a:spLocks noChangeShapeType="1"/>
            </p:cNvSpPr>
            <p:nvPr/>
          </p:nvSpPr>
          <p:spPr bwMode="auto">
            <a:xfrm>
              <a:off x="3752" y="3600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730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Through via Buffering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0" y="56388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Empirical results indicates less significance of replacement strategy with </a:t>
            </a:r>
          </a:p>
          <a:p>
            <a:pPr marL="228600" indent="-228600"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increased cache sizes</a:t>
            </a:r>
            <a:endParaRPr lang="en-US" sz="2000" b="1"/>
          </a:p>
        </p:txBody>
      </p:sp>
      <p:sp>
        <p:nvSpPr>
          <p:cNvPr id="908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Block Replacement Strategy</a:t>
            </a:r>
          </a:p>
        </p:txBody>
      </p:sp>
      <p:sp>
        <p:nvSpPr>
          <p:cNvPr id="908293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285750" indent="-285750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Straight forward for Direct Mapped since every block has only one location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Set Associative or Fully Associative: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 Random: pick any block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 LRU (Least Recently Used)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requires tracking block reference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for two-way set associative cache, reference bit attached to every block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more complex hardware is needed for higher level of cache associativity</a:t>
            </a:r>
            <a:endParaRPr lang="en-US" sz="1400"/>
          </a:p>
        </p:txBody>
      </p:sp>
      <p:graphicFrame>
        <p:nvGraphicFramePr>
          <p:cNvPr id="908294" name="Object 6"/>
          <p:cNvGraphicFramePr>
            <a:graphicFrameLocks noGrp="1"/>
          </p:cNvGraphicFramePr>
          <p:nvPr>
            <p:ph sz="half" idx="2"/>
          </p:nvPr>
        </p:nvGraphicFramePr>
        <p:xfrm>
          <a:off x="533400" y="3733800"/>
          <a:ext cx="83820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2" name="Document" r:id="rId5" imgW="5629656" imgH="1258824" progId="Word.Document.8">
                  <p:embed/>
                </p:oleObj>
              </mc:Choice>
              <mc:Fallback>
                <p:oleObj name="Document" r:id="rId5" imgW="5629656" imgH="1258824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838200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314" name="Object 2"/>
          <p:cNvGraphicFramePr>
            <a:graphicFrameLocks noChangeAspect="1"/>
          </p:cNvGraphicFramePr>
          <p:nvPr/>
        </p:nvGraphicFramePr>
        <p:xfrm>
          <a:off x="1066800" y="4419600"/>
          <a:ext cx="70294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6" name="Equation" r:id="rId4" imgW="7023100" imgH="622300" progId="Equation.3">
                  <p:embed/>
                </p:oleObj>
              </mc:Choice>
              <mc:Fallback>
                <p:oleObj name="Equation" r:id="rId4" imgW="7023100" imgH="622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029450" cy="620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5" name="Object 3"/>
          <p:cNvGraphicFramePr>
            <a:graphicFrameLocks noChangeAspect="1"/>
          </p:cNvGraphicFramePr>
          <p:nvPr/>
        </p:nvGraphicFramePr>
        <p:xfrm>
          <a:off x="911225" y="3413125"/>
          <a:ext cx="74771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7" name="Equation" r:id="rId6" imgW="7454900" imgH="241300" progId="Equation.3">
                  <p:embed/>
                </p:oleObj>
              </mc:Choice>
              <mc:Fallback>
                <p:oleObj name="Equation" r:id="rId6" imgW="74549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413125"/>
                        <a:ext cx="7477125" cy="244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6" name="Object 4"/>
          <p:cNvGraphicFramePr>
            <a:graphicFrameLocks noChangeAspect="1"/>
          </p:cNvGraphicFramePr>
          <p:nvPr/>
        </p:nvGraphicFramePr>
        <p:xfrm>
          <a:off x="1524000" y="3962400"/>
          <a:ext cx="6088063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8" name="Equation" r:id="rId8" imgW="6172200" imgH="241300" progId="Equation.3">
                  <p:embed/>
                </p:oleObj>
              </mc:Choice>
              <mc:Fallback>
                <p:oleObj name="Equation" r:id="rId8" imgW="61722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6088063" cy="239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7" name="Object 5"/>
          <p:cNvGraphicFramePr>
            <a:graphicFrameLocks/>
          </p:cNvGraphicFramePr>
          <p:nvPr/>
        </p:nvGraphicFramePr>
        <p:xfrm>
          <a:off x="0" y="5867400"/>
          <a:ext cx="9131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9" name="Equation" r:id="rId10" imgW="9131300" imgH="660400" progId="Equation.3">
                  <p:embed/>
                </p:oleObj>
              </mc:Choice>
              <mc:Fallback>
                <p:oleObj name="Equation" r:id="rId10" imgW="9131300" imgH="66040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67400"/>
                        <a:ext cx="9131300" cy="657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9318" name="Text Box 6"/>
          <p:cNvSpPr txBox="1">
            <a:spLocks noChangeArrowheads="1"/>
          </p:cNvSpPr>
          <p:nvPr/>
        </p:nvSpPr>
        <p:spPr bwMode="auto">
          <a:xfrm>
            <a:off x="0" y="5241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write-through scheme: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909319" name="Line 7"/>
          <p:cNvSpPr>
            <a:spLocks noChangeShapeType="1"/>
          </p:cNvSpPr>
          <p:nvPr/>
        </p:nvSpPr>
        <p:spPr bwMode="auto">
          <a:xfrm flipH="1">
            <a:off x="7620000" y="57245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9320" name="Text Box 8"/>
          <p:cNvSpPr txBox="1">
            <a:spLocks noChangeArrowheads="1"/>
          </p:cNvSpPr>
          <p:nvPr/>
        </p:nvSpPr>
        <p:spPr bwMode="auto">
          <a:xfrm>
            <a:off x="6781800" y="519112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-110" charset="0"/>
              </a:rPr>
              <a:t>Hard to control, assume enough buffer size</a:t>
            </a:r>
          </a:p>
        </p:txBody>
      </p:sp>
      <p:sp>
        <p:nvSpPr>
          <p:cNvPr id="909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Cache Performance</a:t>
            </a:r>
          </a:p>
        </p:txBody>
      </p:sp>
      <p:sp>
        <p:nvSpPr>
          <p:cNvPr id="90932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To enhance cache performance, one can:</a:t>
            </a:r>
          </a:p>
          <a:p>
            <a:pPr lvl="1"/>
            <a:r>
              <a:rPr lang="en-US" sz="2000"/>
              <a:t>Reduce the miss rate (e.g. diminishing blocks collisions)</a:t>
            </a:r>
          </a:p>
          <a:p>
            <a:pPr lvl="1"/>
            <a:r>
              <a:rPr lang="en-US" sz="2000"/>
              <a:t>Reduce the miss penalty (e.g. adding multi-level caching)</a:t>
            </a:r>
          </a:p>
          <a:p>
            <a:pPr lvl="1"/>
            <a:r>
              <a:rPr lang="en-US" sz="2000"/>
              <a:t>Enhance hit access time (e.g. simple and small cache)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Text Box 2"/>
          <p:cNvSpPr txBox="1">
            <a:spLocks noChangeArrowheads="1"/>
          </p:cNvSpPr>
          <p:nvPr/>
        </p:nvSpPr>
        <p:spPr bwMode="auto">
          <a:xfrm>
            <a:off x="0" y="9429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Assume an instruction cache miss rate for gcc of 2% and a data cache miss rate of 4%. If a machine has a CPI of 2 without any memory stalls and the miss penalty is 40 cycles for all misses, determine how much faster a machine would run with a perfect cache that never missed. Assume 36% combined frequencies for load and store instructions</a:t>
            </a:r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  <a:latin typeface="Arial" pitchFamily="-110" charset="0"/>
              </a:rPr>
              <a:t>Answer:</a:t>
            </a:r>
            <a:endParaRPr lang="en-US" b="1">
              <a:latin typeface="Arial" pitchFamily="-110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</a:rPr>
              <a:t>Assume number of instructions =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</a:rPr>
              <a:t>Instruction miss cycles = I </a:t>
            </a:r>
            <a:r>
              <a:rPr lang="en-US">
                <a:latin typeface="Arial" pitchFamily="-110" charset="0"/>
                <a:sym typeface="Symbol" pitchFamily="-110" charset="2"/>
              </a:rPr>
              <a:t> 2%  40 = 0.8 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Data miss cycles = I  36%  4%  40 = 0.56 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Total number of memory-stall cycles = 0.8 I + 0.56 I = 1.36 I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pitchFamily="-110" charset="0"/>
                <a:sym typeface="Symbol" pitchFamily="-110" charset="2"/>
              </a:rPr>
              <a:t>The CPI with memory stalls = 2 + 1.36 = 3.36</a:t>
            </a:r>
          </a:p>
        </p:txBody>
      </p:sp>
      <p:graphicFrame>
        <p:nvGraphicFramePr>
          <p:cNvPr id="910340" name="Object 4"/>
          <p:cNvGraphicFramePr>
            <a:graphicFrameLocks noChangeAspect="1"/>
          </p:cNvGraphicFramePr>
          <p:nvPr/>
        </p:nvGraphicFramePr>
        <p:xfrm>
          <a:off x="228600" y="5470525"/>
          <a:ext cx="8686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2" name="Equation" r:id="rId4" imgW="5054997" imgH="457597" progId="Equation.3">
                  <p:embed/>
                </p:oleObj>
              </mc:Choice>
              <mc:Fallback>
                <p:oleObj name="Equation" r:id="rId4" imgW="5054997" imgH="45759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70525"/>
                        <a:ext cx="86868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1" name="Text Box 5"/>
          <p:cNvSpPr txBox="1">
            <a:spLocks noChangeArrowheads="1"/>
          </p:cNvSpPr>
          <p:nvPr/>
        </p:nvSpPr>
        <p:spPr bwMode="auto">
          <a:xfrm>
            <a:off x="1905000" y="6384925"/>
            <a:ext cx="45720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What happens if the CPU gets faster?</a:t>
            </a:r>
          </a:p>
        </p:txBody>
      </p:sp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 bldLvl="2" autoUpdateAnimBg="0"/>
      <p:bldP spid="91034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Cache Misses</a:t>
            </a:r>
          </a:p>
        </p:txBody>
      </p:sp>
      <p:sp>
        <p:nvSpPr>
          <p:cNvPr id="9502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Compulsory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First access to a block not in cache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Also called cold start or first reference misses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(Misses in even an Infinite Cache)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Capacity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If the cache cannot contain all needed blocks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Due to blocks discarded and re-retrieved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(Misses in Fully Associative Cache)</a:t>
            </a:r>
          </a:p>
          <a:p>
            <a:pPr>
              <a:lnSpc>
                <a:spcPct val="90000"/>
              </a:lnSpc>
            </a:pPr>
            <a:r>
              <a:rPr lang="en-US" sz="2800"/>
              <a:t>Conflict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Set associative or direct mapped: too many blocks in set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Also called collision or interference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(Misses in N-way Associative Cache)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/>
        </p:nvSpPr>
        <p:spPr bwMode="auto">
          <a:xfrm>
            <a:off x="614363" y="3168650"/>
            <a:ext cx="2706687" cy="747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1527175" y="3408363"/>
            <a:ext cx="903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Control</a:t>
            </a:r>
          </a:p>
        </p:txBody>
      </p:sp>
      <p:sp>
        <p:nvSpPr>
          <p:cNvPr id="891908" name="Rectangle 4"/>
          <p:cNvSpPr>
            <a:spLocks noChangeArrowheads="1"/>
          </p:cNvSpPr>
          <p:nvPr/>
        </p:nvSpPr>
        <p:spPr bwMode="auto">
          <a:xfrm>
            <a:off x="614363" y="4173538"/>
            <a:ext cx="1893887" cy="1133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09" name="Rectangle 5"/>
          <p:cNvSpPr>
            <a:spLocks noChangeArrowheads="1"/>
          </p:cNvSpPr>
          <p:nvPr/>
        </p:nvSpPr>
        <p:spPr bwMode="auto">
          <a:xfrm>
            <a:off x="679450" y="4448175"/>
            <a:ext cx="1050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Datapath</a:t>
            </a:r>
          </a:p>
        </p:txBody>
      </p:sp>
      <p:sp>
        <p:nvSpPr>
          <p:cNvPr id="891910" name="Rectangle 6"/>
          <p:cNvSpPr>
            <a:spLocks noChangeArrowheads="1"/>
          </p:cNvSpPr>
          <p:nvPr/>
        </p:nvSpPr>
        <p:spPr bwMode="auto">
          <a:xfrm>
            <a:off x="7413625" y="2782888"/>
            <a:ext cx="1489075" cy="2678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1" name="Rectangle 7"/>
          <p:cNvSpPr>
            <a:spLocks noChangeArrowheads="1"/>
          </p:cNvSpPr>
          <p:nvPr/>
        </p:nvSpPr>
        <p:spPr bwMode="auto">
          <a:xfrm>
            <a:off x="7651750" y="3648075"/>
            <a:ext cx="12207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Secondary</a:t>
            </a:r>
          </a:p>
          <a:p>
            <a:pPr algn="ctr"/>
            <a:r>
              <a:rPr lang="en-US" sz="1600" b="1">
                <a:latin typeface="Arial" pitchFamily="-110" charset="0"/>
              </a:rPr>
              <a:t>Storage</a:t>
            </a:r>
          </a:p>
          <a:p>
            <a:pPr algn="ctr"/>
            <a:r>
              <a:rPr lang="en-US" sz="1600" b="1">
                <a:latin typeface="Arial" pitchFamily="-110" charset="0"/>
              </a:rPr>
              <a:t>(Disk)</a:t>
            </a:r>
          </a:p>
        </p:txBody>
      </p:sp>
      <p:sp>
        <p:nvSpPr>
          <p:cNvPr id="891912" name="Rectangle 8"/>
          <p:cNvSpPr>
            <a:spLocks noChangeArrowheads="1"/>
          </p:cNvSpPr>
          <p:nvPr/>
        </p:nvSpPr>
        <p:spPr bwMode="auto">
          <a:xfrm>
            <a:off x="411163" y="2782888"/>
            <a:ext cx="3416300" cy="2678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3" name="Rectangle 9"/>
          <p:cNvSpPr>
            <a:spLocks noChangeArrowheads="1"/>
          </p:cNvSpPr>
          <p:nvPr/>
        </p:nvSpPr>
        <p:spPr bwMode="auto">
          <a:xfrm>
            <a:off x="1693863" y="2770188"/>
            <a:ext cx="14239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 pitchFamily="-110" charset="0"/>
              </a:rPr>
              <a:t>Processor</a:t>
            </a:r>
            <a:endParaRPr lang="en-US" sz="1600" b="1">
              <a:latin typeface="Arial" pitchFamily="-110" charset="0"/>
            </a:endParaRPr>
          </a:p>
        </p:txBody>
      </p:sp>
      <p:sp>
        <p:nvSpPr>
          <p:cNvPr id="891914" name="Line 10"/>
          <p:cNvSpPr>
            <a:spLocks noChangeShapeType="1"/>
          </p:cNvSpPr>
          <p:nvPr/>
        </p:nvSpPr>
        <p:spPr bwMode="auto">
          <a:xfrm flipV="1">
            <a:off x="2544763" y="2770188"/>
            <a:ext cx="4852987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5" name="Line 11"/>
          <p:cNvSpPr>
            <a:spLocks noChangeShapeType="1"/>
          </p:cNvSpPr>
          <p:nvPr/>
        </p:nvSpPr>
        <p:spPr bwMode="auto">
          <a:xfrm>
            <a:off x="2468563" y="5284788"/>
            <a:ext cx="4929187" cy="1889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6" name="Rectangle 12"/>
          <p:cNvSpPr>
            <a:spLocks noChangeArrowheads="1"/>
          </p:cNvSpPr>
          <p:nvPr/>
        </p:nvSpPr>
        <p:spPr bwMode="auto">
          <a:xfrm>
            <a:off x="1933575" y="4251325"/>
            <a:ext cx="473075" cy="977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7" name="Rectangle 13"/>
          <p:cNvSpPr>
            <a:spLocks noChangeArrowheads="1"/>
          </p:cNvSpPr>
          <p:nvPr/>
        </p:nvSpPr>
        <p:spPr bwMode="auto">
          <a:xfrm rot="5400000">
            <a:off x="1669257" y="4623594"/>
            <a:ext cx="11064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Registers</a:t>
            </a:r>
          </a:p>
        </p:txBody>
      </p:sp>
      <p:sp>
        <p:nvSpPr>
          <p:cNvPr id="891918" name="Rectangle 14"/>
          <p:cNvSpPr>
            <a:spLocks noChangeArrowheads="1"/>
          </p:cNvSpPr>
          <p:nvPr/>
        </p:nvSpPr>
        <p:spPr bwMode="auto">
          <a:xfrm>
            <a:off x="2744788" y="4251325"/>
            <a:ext cx="881062" cy="977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19" name="Rectangle 15"/>
          <p:cNvSpPr>
            <a:spLocks noChangeArrowheads="1"/>
          </p:cNvSpPr>
          <p:nvPr/>
        </p:nvSpPr>
        <p:spPr bwMode="auto">
          <a:xfrm>
            <a:off x="4267200" y="3787775"/>
            <a:ext cx="1184275" cy="1519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20" name="Rectangle 16"/>
          <p:cNvSpPr>
            <a:spLocks noChangeArrowheads="1"/>
          </p:cNvSpPr>
          <p:nvPr/>
        </p:nvSpPr>
        <p:spPr bwMode="auto">
          <a:xfrm>
            <a:off x="5688013" y="3400425"/>
            <a:ext cx="1387475" cy="1906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921" name="Rectangle 17"/>
          <p:cNvSpPr>
            <a:spLocks noChangeArrowheads="1"/>
          </p:cNvSpPr>
          <p:nvPr/>
        </p:nvSpPr>
        <p:spPr bwMode="auto">
          <a:xfrm>
            <a:off x="5919788" y="4033838"/>
            <a:ext cx="96043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Main</a:t>
            </a:r>
          </a:p>
          <a:p>
            <a:pPr algn="ctr"/>
            <a:r>
              <a:rPr lang="en-US" sz="1600" b="1">
                <a:latin typeface="Arial" pitchFamily="-110" charset="0"/>
              </a:rPr>
              <a:t>Memory</a:t>
            </a:r>
          </a:p>
          <a:p>
            <a:pPr algn="ctr"/>
            <a:r>
              <a:rPr lang="en-US" sz="1600" b="1">
                <a:latin typeface="Arial" pitchFamily="-110" charset="0"/>
              </a:rPr>
              <a:t>(DRAM)</a:t>
            </a:r>
          </a:p>
        </p:txBody>
      </p:sp>
      <p:sp>
        <p:nvSpPr>
          <p:cNvPr id="891922" name="Rectangle 18"/>
          <p:cNvSpPr>
            <a:spLocks noChangeArrowheads="1"/>
          </p:cNvSpPr>
          <p:nvPr/>
        </p:nvSpPr>
        <p:spPr bwMode="auto">
          <a:xfrm>
            <a:off x="4386263" y="4033838"/>
            <a:ext cx="914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Second</a:t>
            </a:r>
          </a:p>
          <a:p>
            <a:pPr algn="ctr"/>
            <a:r>
              <a:rPr lang="en-US" sz="1600" b="1">
                <a:latin typeface="Arial" pitchFamily="-110" charset="0"/>
              </a:rPr>
              <a:t>Level</a:t>
            </a:r>
          </a:p>
          <a:p>
            <a:pPr algn="ctr"/>
            <a:r>
              <a:rPr lang="en-US" sz="1600" b="1">
                <a:latin typeface="Arial" pitchFamily="-110" charset="0"/>
              </a:rPr>
              <a:t>Cache</a:t>
            </a:r>
          </a:p>
          <a:p>
            <a:pPr algn="ctr"/>
            <a:r>
              <a:rPr lang="en-US" sz="1600" b="1">
                <a:latin typeface="Arial" pitchFamily="-110" charset="0"/>
              </a:rPr>
              <a:t>(SRAM)</a:t>
            </a:r>
          </a:p>
        </p:txBody>
      </p:sp>
      <p:sp>
        <p:nvSpPr>
          <p:cNvPr id="891923" name="Rectangle 19"/>
          <p:cNvSpPr>
            <a:spLocks noChangeArrowheads="1"/>
          </p:cNvSpPr>
          <p:nvPr/>
        </p:nvSpPr>
        <p:spPr bwMode="auto">
          <a:xfrm rot="5400000">
            <a:off x="2761457" y="4417219"/>
            <a:ext cx="98266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Arial" pitchFamily="-110" charset="0"/>
              </a:rPr>
              <a:t>On-Chip</a:t>
            </a:r>
          </a:p>
          <a:p>
            <a:pPr algn="ctr"/>
            <a:r>
              <a:rPr lang="en-US" sz="1600" b="1">
                <a:latin typeface="Arial" pitchFamily="-110" charset="0"/>
              </a:rPr>
              <a:t>Cache</a:t>
            </a:r>
          </a:p>
        </p:txBody>
      </p:sp>
      <p:sp>
        <p:nvSpPr>
          <p:cNvPr id="891924" name="Rectangle 20"/>
          <p:cNvSpPr>
            <a:spLocks noChangeArrowheads="1"/>
          </p:cNvSpPr>
          <p:nvPr/>
        </p:nvSpPr>
        <p:spPr bwMode="auto">
          <a:xfrm>
            <a:off x="1935163" y="5813425"/>
            <a:ext cx="930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Fastest</a:t>
            </a:r>
          </a:p>
        </p:txBody>
      </p:sp>
      <p:sp>
        <p:nvSpPr>
          <p:cNvPr id="891925" name="Rectangle 21"/>
          <p:cNvSpPr>
            <a:spLocks noChangeArrowheads="1"/>
          </p:cNvSpPr>
          <p:nvPr/>
        </p:nvSpPr>
        <p:spPr bwMode="auto">
          <a:xfrm>
            <a:off x="7812088" y="5843588"/>
            <a:ext cx="981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Slowest</a:t>
            </a:r>
            <a:endParaRPr lang="en-US" sz="1600">
              <a:solidFill>
                <a:srgbClr val="800000"/>
              </a:solidFill>
              <a:latin typeface="Arial" pitchFamily="-110" charset="0"/>
            </a:endParaRPr>
          </a:p>
        </p:txBody>
      </p:sp>
      <p:sp>
        <p:nvSpPr>
          <p:cNvPr id="891926" name="Rectangle 22"/>
          <p:cNvSpPr>
            <a:spLocks noChangeArrowheads="1"/>
          </p:cNvSpPr>
          <p:nvPr/>
        </p:nvSpPr>
        <p:spPr bwMode="auto">
          <a:xfrm>
            <a:off x="1935163" y="6122988"/>
            <a:ext cx="1057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Smallest</a:t>
            </a:r>
          </a:p>
        </p:txBody>
      </p:sp>
      <p:sp>
        <p:nvSpPr>
          <p:cNvPr id="891927" name="Rectangle 23"/>
          <p:cNvSpPr>
            <a:spLocks noChangeArrowheads="1"/>
          </p:cNvSpPr>
          <p:nvPr/>
        </p:nvSpPr>
        <p:spPr bwMode="auto">
          <a:xfrm>
            <a:off x="7812088" y="6153150"/>
            <a:ext cx="942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Biggest</a:t>
            </a:r>
          </a:p>
        </p:txBody>
      </p:sp>
      <p:sp>
        <p:nvSpPr>
          <p:cNvPr id="891928" name="Rectangle 24"/>
          <p:cNvSpPr>
            <a:spLocks noChangeArrowheads="1"/>
          </p:cNvSpPr>
          <p:nvPr/>
        </p:nvSpPr>
        <p:spPr bwMode="auto">
          <a:xfrm>
            <a:off x="1935163" y="6432550"/>
            <a:ext cx="955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Highest</a:t>
            </a:r>
          </a:p>
        </p:txBody>
      </p:sp>
      <p:sp>
        <p:nvSpPr>
          <p:cNvPr id="891929" name="Rectangle 25"/>
          <p:cNvSpPr>
            <a:spLocks noChangeArrowheads="1"/>
          </p:cNvSpPr>
          <p:nvPr/>
        </p:nvSpPr>
        <p:spPr bwMode="auto">
          <a:xfrm>
            <a:off x="7812088" y="6461125"/>
            <a:ext cx="904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Lowest</a:t>
            </a:r>
          </a:p>
        </p:txBody>
      </p:sp>
      <p:sp>
        <p:nvSpPr>
          <p:cNvPr id="891930" name="Rectangle 26"/>
          <p:cNvSpPr>
            <a:spLocks noChangeArrowheads="1"/>
          </p:cNvSpPr>
          <p:nvPr/>
        </p:nvSpPr>
        <p:spPr bwMode="auto">
          <a:xfrm>
            <a:off x="919163" y="5815013"/>
            <a:ext cx="942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Speed:</a:t>
            </a:r>
          </a:p>
        </p:txBody>
      </p:sp>
      <p:sp>
        <p:nvSpPr>
          <p:cNvPr id="891931" name="Rectangle 27"/>
          <p:cNvSpPr>
            <a:spLocks noChangeArrowheads="1"/>
          </p:cNvSpPr>
          <p:nvPr/>
        </p:nvSpPr>
        <p:spPr bwMode="auto">
          <a:xfrm>
            <a:off x="1122363" y="6122988"/>
            <a:ext cx="714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Size:</a:t>
            </a:r>
          </a:p>
        </p:txBody>
      </p:sp>
      <p:sp>
        <p:nvSpPr>
          <p:cNvPr id="891932" name="Rectangle 28"/>
          <p:cNvSpPr>
            <a:spLocks noChangeArrowheads="1"/>
          </p:cNvSpPr>
          <p:nvPr/>
        </p:nvSpPr>
        <p:spPr bwMode="auto">
          <a:xfrm>
            <a:off x="1020763" y="6432550"/>
            <a:ext cx="765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Cost:</a:t>
            </a:r>
          </a:p>
        </p:txBody>
      </p:sp>
      <p:sp>
        <p:nvSpPr>
          <p:cNvPr id="891933" name="Arc 29"/>
          <p:cNvSpPr>
            <a:spLocks/>
          </p:cNvSpPr>
          <p:nvPr/>
        </p:nvSpPr>
        <p:spPr bwMode="auto">
          <a:xfrm rot="9442657">
            <a:off x="2308225" y="4805363"/>
            <a:ext cx="2132013" cy="1098550"/>
          </a:xfrm>
          <a:custGeom>
            <a:avLst/>
            <a:gdLst>
              <a:gd name="G0" fmla="+- 15805 0 0"/>
              <a:gd name="G1" fmla="+- 21600 0 0"/>
              <a:gd name="G2" fmla="+- 21600 0 0"/>
              <a:gd name="T0" fmla="*/ 0 w 37405"/>
              <a:gd name="T1" fmla="*/ 6877 h 25749"/>
              <a:gd name="T2" fmla="*/ 37003 w 37405"/>
              <a:gd name="T3" fmla="*/ 25749 h 25749"/>
              <a:gd name="T4" fmla="*/ 15805 w 37405"/>
              <a:gd name="T5" fmla="*/ 21600 h 2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05" h="25749" fill="none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992"/>
                  <a:pt x="37270" y="24382"/>
                  <a:pt x="37002" y="25748"/>
                </a:cubicBezTo>
              </a:path>
              <a:path w="37405" h="25749" stroke="0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992"/>
                  <a:pt x="37270" y="24382"/>
                  <a:pt x="37002" y="25748"/>
                </a:cubicBezTo>
                <a:lnTo>
                  <a:pt x="15805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b="1"/>
          </a:p>
        </p:txBody>
      </p:sp>
      <p:sp>
        <p:nvSpPr>
          <p:cNvPr id="891934" name="Arc 30"/>
          <p:cNvSpPr>
            <a:spLocks/>
          </p:cNvSpPr>
          <p:nvPr/>
        </p:nvSpPr>
        <p:spPr bwMode="auto">
          <a:xfrm rot="9442657">
            <a:off x="4983163" y="5132388"/>
            <a:ext cx="1006475" cy="569912"/>
          </a:xfrm>
          <a:custGeom>
            <a:avLst/>
            <a:gdLst>
              <a:gd name="G0" fmla="+- 15805 0 0"/>
              <a:gd name="G1" fmla="+- 21600 0 0"/>
              <a:gd name="G2" fmla="+- 21600 0 0"/>
              <a:gd name="T0" fmla="*/ 0 w 37405"/>
              <a:gd name="T1" fmla="*/ 6877 h 23085"/>
              <a:gd name="T2" fmla="*/ 37354 w 37405"/>
              <a:gd name="T3" fmla="*/ 23085 h 23085"/>
              <a:gd name="T4" fmla="*/ 15805 w 37405"/>
              <a:gd name="T5" fmla="*/ 21600 h 2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05" h="23085" fill="none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</a:path>
              <a:path w="37405" h="23085" stroke="0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  <a:lnTo>
                  <a:pt x="15805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b="1"/>
          </a:p>
        </p:txBody>
      </p:sp>
      <p:sp>
        <p:nvSpPr>
          <p:cNvPr id="891935" name="Arc 31"/>
          <p:cNvSpPr>
            <a:spLocks/>
          </p:cNvSpPr>
          <p:nvPr/>
        </p:nvSpPr>
        <p:spPr bwMode="auto">
          <a:xfrm rot="9442657">
            <a:off x="6659563" y="5284788"/>
            <a:ext cx="1006475" cy="569912"/>
          </a:xfrm>
          <a:custGeom>
            <a:avLst/>
            <a:gdLst>
              <a:gd name="G0" fmla="+- 15805 0 0"/>
              <a:gd name="G1" fmla="+- 21600 0 0"/>
              <a:gd name="G2" fmla="+- 21600 0 0"/>
              <a:gd name="T0" fmla="*/ 0 w 37405"/>
              <a:gd name="T1" fmla="*/ 6877 h 23085"/>
              <a:gd name="T2" fmla="*/ 37354 w 37405"/>
              <a:gd name="T3" fmla="*/ 23085 h 23085"/>
              <a:gd name="T4" fmla="*/ 15805 w 37405"/>
              <a:gd name="T5" fmla="*/ 21600 h 2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405" h="23085" fill="none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</a:path>
              <a:path w="37405" h="23085" stroke="0" extrusionOk="0">
                <a:moveTo>
                  <a:pt x="0" y="6877"/>
                </a:moveTo>
                <a:cubicBezTo>
                  <a:pt x="4085" y="2490"/>
                  <a:pt x="9810" y="-1"/>
                  <a:pt x="15805" y="-1"/>
                </a:cubicBezTo>
                <a:cubicBezTo>
                  <a:pt x="27734" y="0"/>
                  <a:pt x="37405" y="9670"/>
                  <a:pt x="37405" y="21600"/>
                </a:cubicBezTo>
                <a:cubicBezTo>
                  <a:pt x="37405" y="22095"/>
                  <a:pt x="37387" y="22590"/>
                  <a:pt x="37353" y="23084"/>
                </a:cubicBezTo>
                <a:lnTo>
                  <a:pt x="15805" y="21600"/>
                </a:ln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b="1"/>
          </a:p>
        </p:txBody>
      </p:sp>
      <p:sp>
        <p:nvSpPr>
          <p:cNvPr id="891936" name="Text Box 32"/>
          <p:cNvSpPr txBox="1">
            <a:spLocks noChangeArrowheads="1"/>
          </p:cNvSpPr>
          <p:nvPr/>
        </p:nvSpPr>
        <p:spPr bwMode="auto">
          <a:xfrm>
            <a:off x="2697163" y="551338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Arial" pitchFamily="-110" charset="0"/>
              </a:rPr>
              <a:t>Compiler</a:t>
            </a:r>
            <a:endParaRPr lang="en-US" b="1"/>
          </a:p>
        </p:txBody>
      </p:sp>
      <p:sp>
        <p:nvSpPr>
          <p:cNvPr id="891937" name="Text Box 33"/>
          <p:cNvSpPr txBox="1">
            <a:spLocks noChangeArrowheads="1"/>
          </p:cNvSpPr>
          <p:nvPr/>
        </p:nvSpPr>
        <p:spPr bwMode="auto">
          <a:xfrm>
            <a:off x="4906963" y="566578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Arial" pitchFamily="-110" charset="0"/>
              </a:rPr>
              <a:t>Hardware</a:t>
            </a:r>
            <a:endParaRPr lang="en-US" b="1"/>
          </a:p>
        </p:txBody>
      </p:sp>
      <p:sp>
        <p:nvSpPr>
          <p:cNvPr id="891938" name="Text Box 34"/>
          <p:cNvSpPr txBox="1">
            <a:spLocks noChangeArrowheads="1"/>
          </p:cNvSpPr>
          <p:nvPr/>
        </p:nvSpPr>
        <p:spPr bwMode="auto">
          <a:xfrm>
            <a:off x="6430963" y="5818188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Arial" pitchFamily="-110" charset="0"/>
              </a:rPr>
              <a:t>Operating System</a:t>
            </a:r>
            <a:endParaRPr lang="en-US" b="1"/>
          </a:p>
        </p:txBody>
      </p:sp>
      <p:sp>
        <p:nvSpPr>
          <p:cNvPr id="891939" name="Rectangle 3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Memory Hierarchy </a:t>
            </a:r>
          </a:p>
        </p:txBody>
      </p:sp>
      <p:sp>
        <p:nvSpPr>
          <p:cNvPr id="891940" name="Rectangle 36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203200" indent="-203200"/>
            <a:r>
              <a:rPr lang="en-US" sz="1800">
                <a:solidFill>
                  <a:schemeClr val="accent2"/>
                </a:solidFill>
              </a:rPr>
              <a:t> Temporal Locality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/>
              <a:t>(Locality in Time):</a:t>
            </a:r>
          </a:p>
          <a:p>
            <a:pPr marL="685800" lvl="1" indent="-190500">
              <a:buFontTx/>
              <a:buNone/>
            </a:pPr>
            <a:r>
              <a:rPr lang="en-US" sz="1800">
                <a:sym typeface="Symbol" pitchFamily="-110" charset="2"/>
              </a:rPr>
              <a:t></a:t>
            </a:r>
            <a:r>
              <a:rPr lang="en-US" sz="1800"/>
              <a:t> Keep most recently accessed data items closer to the processor</a:t>
            </a:r>
          </a:p>
          <a:p>
            <a:pPr marL="203200" indent="-203200">
              <a:spcBef>
                <a:spcPct val="60000"/>
              </a:spcBef>
            </a:pPr>
            <a:r>
              <a:rPr lang="en-US" sz="1800">
                <a:solidFill>
                  <a:schemeClr val="accent2"/>
                </a:solidFill>
              </a:rPr>
              <a:t> Spatial Locality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r>
              <a:rPr lang="en-US" sz="1800"/>
              <a:t>(Locality in Space):</a:t>
            </a:r>
          </a:p>
          <a:p>
            <a:pPr marL="685800" lvl="1" indent="-190500">
              <a:buFontTx/>
              <a:buNone/>
            </a:pPr>
            <a:r>
              <a:rPr lang="en-US" sz="1800">
                <a:sym typeface="Symbol" pitchFamily="-110" charset="2"/>
              </a:rPr>
              <a:t></a:t>
            </a:r>
            <a:r>
              <a:rPr lang="en-US" sz="1800"/>
              <a:t> Move blocks consists of contiguous words to the faster levels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Cache Performance</a:t>
            </a:r>
          </a:p>
        </p:txBody>
      </p:sp>
      <p:sp>
        <p:nvSpPr>
          <p:cNvPr id="931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Capacity misses can be damaging to the performance (excessive main memory access)</a:t>
            </a:r>
          </a:p>
          <a:p>
            <a:pPr>
              <a:lnSpc>
                <a:spcPct val="90000"/>
              </a:lnSpc>
            </a:pPr>
            <a:r>
              <a:rPr lang="en-US"/>
              <a:t>Increasing associativity, cache size and block width can reduces misses</a:t>
            </a:r>
          </a:p>
          <a:p>
            <a:pPr>
              <a:lnSpc>
                <a:spcPct val="90000"/>
              </a:lnSpc>
            </a:pPr>
            <a:r>
              <a:rPr lang="en-US"/>
              <a:t>Changing cache size affects both capacity and conflict misses since it spreads out references to more blocks</a:t>
            </a:r>
          </a:p>
          <a:p>
            <a:pPr>
              <a:lnSpc>
                <a:spcPct val="90000"/>
              </a:lnSpc>
            </a:pPr>
            <a:r>
              <a:rPr lang="en-US"/>
              <a:t>Some optimization techniques that reduces miss rate also increases hit access time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2" name="Rectangle 4"/>
          <p:cNvSpPr>
            <a:spLocks noChangeArrowheads="1"/>
          </p:cNvSpPr>
          <p:nvPr/>
        </p:nvSpPr>
        <p:spPr bwMode="auto">
          <a:xfrm>
            <a:off x="5235575" y="3530600"/>
            <a:ext cx="1012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/>
              <a:t>Conflict</a:t>
            </a:r>
          </a:p>
        </p:txBody>
      </p:sp>
      <p:sp>
        <p:nvSpPr>
          <p:cNvPr id="933893" name="Line 5"/>
          <p:cNvSpPr>
            <a:spLocks noChangeShapeType="1"/>
          </p:cNvSpPr>
          <p:nvPr/>
        </p:nvSpPr>
        <p:spPr bwMode="auto">
          <a:xfrm>
            <a:off x="4114800" y="3657600"/>
            <a:ext cx="1184275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4" name="Line 6"/>
          <p:cNvSpPr>
            <a:spLocks noChangeShapeType="1"/>
          </p:cNvSpPr>
          <p:nvPr/>
        </p:nvSpPr>
        <p:spPr bwMode="auto">
          <a:xfrm>
            <a:off x="5461000" y="3914775"/>
            <a:ext cx="390525" cy="96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9" name="Text Box 11"/>
          <p:cNvSpPr txBox="1">
            <a:spLocks noChangeArrowheads="1"/>
          </p:cNvSpPr>
          <p:nvPr/>
        </p:nvSpPr>
        <p:spPr bwMode="auto">
          <a:xfrm>
            <a:off x="6324600" y="34893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Based on SPEC92</a:t>
            </a:r>
          </a:p>
        </p:txBody>
      </p:sp>
      <p:sp>
        <p:nvSpPr>
          <p:cNvPr id="9339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Distribution</a:t>
            </a:r>
          </a:p>
        </p:txBody>
      </p:sp>
      <p:sp>
        <p:nvSpPr>
          <p:cNvPr id="933903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Compulsory misses are small compared to other categories</a:t>
            </a:r>
          </a:p>
          <a:p>
            <a:r>
              <a:rPr lang="en-US" sz="2400"/>
              <a:t>Capacity misses diminish with increased cache size</a:t>
            </a:r>
          </a:p>
          <a:p>
            <a:r>
              <a:rPr lang="en-US" sz="2400"/>
              <a:t>Increasing associativity limits the placement conflicts</a:t>
            </a:r>
          </a:p>
        </p:txBody>
      </p:sp>
      <p:pic>
        <p:nvPicPr>
          <p:cNvPr id="933905" name="Picture 17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3200400"/>
            <a:ext cx="5562600" cy="3581400"/>
          </a:xfrm>
          <a:noFill/>
          <a:ln/>
        </p:spPr>
      </p:pic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Techniques for Reducing Misses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17763"/>
            <a:ext cx="7924800" cy="3802062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1. Reducing Misses via Larger Block Size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2. Reducing Misses via Higher 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3. Reducing Misses via Victim Cache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4. Reducing Misses via Pseudo-Associativity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5. Reducing Misses by H/W Prefetching Instr. and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6. Reducing Misses by S/W Prefetching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7. Reducing Misses by Compiler Optimizations</a:t>
            </a:r>
          </a:p>
        </p:txBody>
      </p:sp>
      <p:graphicFrame>
        <p:nvGraphicFramePr>
          <p:cNvPr id="9349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447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0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7" name="Oval 5"/>
          <p:cNvSpPr>
            <a:spLocks noChangeArrowheads="1"/>
          </p:cNvSpPr>
          <p:nvPr/>
        </p:nvSpPr>
        <p:spPr bwMode="auto">
          <a:xfrm>
            <a:off x="4572000" y="1447800"/>
            <a:ext cx="1066800" cy="609600"/>
          </a:xfrm>
          <a:prstGeom prst="ellips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Misses via Larger Block Size</a:t>
            </a:r>
          </a:p>
        </p:txBody>
      </p:sp>
      <p:sp>
        <p:nvSpPr>
          <p:cNvPr id="935946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533400" y="1282700"/>
            <a:ext cx="7924800" cy="2552700"/>
          </a:xfrm>
        </p:spPr>
        <p:txBody>
          <a:bodyPr/>
          <a:lstStyle/>
          <a:p>
            <a:endParaRPr lang="en-US" sz="2800"/>
          </a:p>
        </p:txBody>
      </p:sp>
      <p:sp>
        <p:nvSpPr>
          <p:cNvPr id="93594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572000"/>
            <a:ext cx="7924800" cy="2611438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Larger block sizes reduces compulsory misses (principle of spatial locality)</a:t>
            </a:r>
          </a:p>
          <a:p>
            <a:pPr>
              <a:lnSpc>
                <a:spcPct val="90000"/>
              </a:lnSpc>
            </a:pPr>
            <a:r>
              <a:rPr lang="en-US" sz="2400"/>
              <a:t>Conflict misses increase for larger block sizes since cache has fewer blocks</a:t>
            </a:r>
          </a:p>
          <a:p>
            <a:pPr>
              <a:lnSpc>
                <a:spcPct val="90000"/>
              </a:lnSpc>
            </a:pPr>
            <a:r>
              <a:rPr lang="en-US" sz="2400"/>
              <a:t>The miss penalty usually outweighs the decrease of the miss rate making large block sizes less favored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1201738"/>
            <a:ext cx="6400800" cy="3311525"/>
            <a:chOff x="96" y="613"/>
            <a:chExt cx="5520" cy="2964"/>
          </a:xfrm>
        </p:grpSpPr>
        <p:graphicFrame>
          <p:nvGraphicFramePr>
            <p:cNvPr id="935949" name="Object 13"/>
            <p:cNvGraphicFramePr>
              <a:graphicFrameLocks noChangeAspect="1"/>
            </p:cNvGraphicFramePr>
            <p:nvPr/>
          </p:nvGraphicFramePr>
          <p:xfrm>
            <a:off x="96" y="613"/>
            <a:ext cx="5520" cy="2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296" name="Bitmap Image" r:id="rId3" imgW="6157494" imgH="3306667" progId="">
                    <p:embed/>
                  </p:oleObj>
                </mc:Choice>
                <mc:Fallback>
                  <p:oleObj name="Bitmap Image" r:id="rId3" imgW="6157494" imgH="330666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613"/>
                          <a:ext cx="5520" cy="29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5950" name="Object 14"/>
            <p:cNvGraphicFramePr>
              <a:graphicFrameLocks noChangeAspect="1"/>
            </p:cNvGraphicFramePr>
            <p:nvPr/>
          </p:nvGraphicFramePr>
          <p:xfrm>
            <a:off x="1584" y="816"/>
            <a:ext cx="273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297" name="Bitmap Image" r:id="rId5" imgW="2423370" imgH="380872" progId="">
                    <p:embed/>
                  </p:oleObj>
                </mc:Choice>
                <mc:Fallback>
                  <p:oleObj name="Bitmap Image" r:id="rId5" imgW="2423370" imgH="38087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816"/>
                          <a:ext cx="2736" cy="38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70" name="Text Box 10"/>
          <p:cNvSpPr txBox="1">
            <a:spLocks noChangeArrowheads="1"/>
          </p:cNvSpPr>
          <p:nvPr/>
        </p:nvSpPr>
        <p:spPr bwMode="auto">
          <a:xfrm>
            <a:off x="6096000" y="1477963"/>
            <a:ext cx="2971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2000" b="1" u="sng">
                <a:solidFill>
                  <a:schemeClr val="accent2"/>
                </a:solidFill>
                <a:latin typeface="Arial" pitchFamily="-110" charset="0"/>
              </a:rPr>
              <a:t>2:1 Cache Rule: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Miss Rate for direct mapped cache of size N = Miss Rate 2-way 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cache size N/2</a:t>
            </a:r>
          </a:p>
        </p:txBody>
      </p:sp>
      <p:sp>
        <p:nvSpPr>
          <p:cNvPr id="93697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Misses via Higher Associativity</a:t>
            </a:r>
          </a:p>
        </p:txBody>
      </p:sp>
      <p:sp>
        <p:nvSpPr>
          <p:cNvPr id="93697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267200"/>
            <a:ext cx="79248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Greater associativity comes at the expense of larger hit access time</a:t>
            </a:r>
          </a:p>
          <a:p>
            <a:pPr>
              <a:lnSpc>
                <a:spcPct val="90000"/>
              </a:lnSpc>
            </a:pPr>
            <a:r>
              <a:rPr lang="en-US" sz="2800"/>
              <a:t>Hardware complexity grows for high associativity and clock cycle increases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936979" name="Picture 19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4988" y="1295400"/>
            <a:ext cx="5357812" cy="3200400"/>
          </a:xfrm>
          <a:noFill/>
          <a:ln/>
        </p:spPr>
      </p:pic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Example</a:t>
            </a:r>
          </a:p>
        </p:txBody>
      </p:sp>
      <p:graphicFrame>
        <p:nvGraphicFramePr>
          <p:cNvPr id="937987" name="Object 3"/>
          <p:cNvGraphicFramePr>
            <a:graphicFrameLocks noChangeAspect="1"/>
          </p:cNvGraphicFramePr>
          <p:nvPr/>
        </p:nvGraphicFramePr>
        <p:xfrm>
          <a:off x="76200" y="2590800"/>
          <a:ext cx="8991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2" name="Document" r:id="rId4" imgW="5631180" imgH="1999488" progId="Word.Document.8">
                  <p:embed/>
                </p:oleObj>
              </mc:Choice>
              <mc:Fallback>
                <p:oleObj name="Document" r:id="rId4" imgW="5631180" imgH="199948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90800"/>
                        <a:ext cx="8991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pitchFamily="-110" charset="0"/>
              </a:rPr>
              <a:t>Assume hit time is 1 clock cycle and average miss penalty is 50 clock cycles for a direct mapped cache. The clock cycle increases by a factor of  1.10 for 2-way, 1.12 for 4-way, 1.14 for 8-way associative cache. Compare the average memory access based on the previous figure miss rates</a:t>
            </a:r>
          </a:p>
        </p:txBody>
      </p:sp>
      <p:sp>
        <p:nvSpPr>
          <p:cNvPr id="937989" name="Line 5"/>
          <p:cNvSpPr>
            <a:spLocks noChangeShapeType="1"/>
          </p:cNvSpPr>
          <p:nvPr/>
        </p:nvSpPr>
        <p:spPr bwMode="auto">
          <a:xfrm flipH="1">
            <a:off x="7391400" y="53340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5410200" y="6156325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High associativity becomes a negative aspect</a:t>
            </a:r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A good size of direct mapped cache can be very efficient given its simplicity</a:t>
            </a:r>
          </a:p>
        </p:txBody>
      </p:sp>
      <p:sp>
        <p:nvSpPr>
          <p:cNvPr id="937992" name="Line 8"/>
          <p:cNvSpPr>
            <a:spLocks noChangeShapeType="1"/>
          </p:cNvSpPr>
          <p:nvPr/>
        </p:nvSpPr>
        <p:spPr bwMode="auto">
          <a:xfrm flipH="1">
            <a:off x="2209800" y="5410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Victim Cache Approach</a:t>
            </a:r>
          </a:p>
        </p:txBody>
      </p:sp>
      <p:graphicFrame>
        <p:nvGraphicFramePr>
          <p:cNvPr id="939016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990600"/>
          <a:ext cx="5943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6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5943600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Combines fast hit time of direct </a:t>
            </a:r>
            <a:br>
              <a:rPr lang="en-US" sz="2400"/>
            </a:br>
            <a:r>
              <a:rPr lang="en-US" sz="2400"/>
              <a:t>mapped yet still avoids conflict misses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Adds small fully asssociative cache between the direct mapped cache and memory to place data discarded from cache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Jouppi [1990]: 4-entry victim cache removed 20% to 95% of conflicts for a 4 KB direct mapped data cache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Technique is used in Alpha, HP machines and does not impair the clock rate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Pseudo-Associativity Mechanism</a:t>
            </a:r>
          </a:p>
        </p:txBody>
      </p:sp>
      <p:sp>
        <p:nvSpPr>
          <p:cNvPr id="9400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5792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Combine fast hit time of Direct Mapped and lower conflict misses of 2-way set associative</a:t>
            </a:r>
          </a:p>
          <a:p>
            <a:pPr>
              <a:lnSpc>
                <a:spcPct val="90000"/>
              </a:lnSpc>
            </a:pPr>
            <a:r>
              <a:rPr lang="en-US" sz="2800"/>
              <a:t>Divide cache: on a miss, check other half of cache to see if there, if so have a pseudo-hit</a:t>
            </a:r>
          </a:p>
          <a:p>
            <a:pPr>
              <a:lnSpc>
                <a:spcPct val="90000"/>
              </a:lnSpc>
            </a:pPr>
            <a:r>
              <a:rPr lang="en-US" sz="2800"/>
              <a:t>Simplest implementation inverts the index field MSB to find the other pseudo set</a:t>
            </a:r>
          </a:p>
          <a:p>
            <a:pPr>
              <a:lnSpc>
                <a:spcPct val="90000"/>
              </a:lnSpc>
            </a:pPr>
            <a:r>
              <a:rPr lang="en-US" sz="2800"/>
              <a:t>To limit the impact of hit time variability on performance, swap block contents</a:t>
            </a:r>
          </a:p>
          <a:p>
            <a:pPr>
              <a:lnSpc>
                <a:spcPct val="90000"/>
              </a:lnSpc>
            </a:pPr>
            <a:r>
              <a:rPr lang="en-US" sz="2800"/>
              <a:t>Drawback: CPU pipeline is hard if hit takes 1 or 2 cycles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Better for caches not tied directly to  processor (L2)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Used in MIPS R1000 L2 cache, similar in UltraSPARC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H/W Pre-fetching of Instructions &amp; Data</a:t>
            </a:r>
          </a:p>
        </p:txBody>
      </p:sp>
      <p:sp>
        <p:nvSpPr>
          <p:cNvPr id="94106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Hardware pre-fetches instructions and data while handing other cache misses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Assume pre-fetched items will be referenced shortly</a:t>
            </a:r>
          </a:p>
          <a:p>
            <a:pPr>
              <a:lnSpc>
                <a:spcPct val="90000"/>
              </a:lnSpc>
            </a:pPr>
            <a:r>
              <a:rPr lang="en-US" sz="2000"/>
              <a:t>Pre-fetching relies on having extra memory bandwidth that can be used without penalty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Examples of Instruction Pre-fetching: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Alpha 21064 fetches 2 blocks on a miss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Extra block placed in “stream buffer”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On miss check stream buffer</a:t>
            </a:r>
          </a:p>
          <a:p>
            <a:pPr>
              <a:lnSpc>
                <a:spcPct val="90000"/>
              </a:lnSpc>
            </a:pPr>
            <a:r>
              <a:rPr lang="en-US" sz="2000"/>
              <a:t>Works with data blocks too: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Jouppi [1990] 1 data stream buffer got 25% misses from 4KB cache; 4 streams got 43%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Palacharla &amp; Kessler [1994] for scientific programs for 8 streams got 50% to 70% of misses from 2 64KB, 4-way set associative caches</a:t>
            </a:r>
          </a:p>
        </p:txBody>
      </p:sp>
      <p:graphicFrame>
        <p:nvGraphicFramePr>
          <p:cNvPr id="941065" name="Object 9"/>
          <p:cNvGraphicFramePr>
            <a:graphicFrameLocks noChangeAspect="1"/>
          </p:cNvGraphicFramePr>
          <p:nvPr/>
        </p:nvGraphicFramePr>
        <p:xfrm>
          <a:off x="1789113" y="2971800"/>
          <a:ext cx="55641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4" name="Equation" r:id="rId3" imgW="5562600" imgH="584200" progId="Equation.3">
                  <p:embed/>
                </p:oleObj>
              </mc:Choice>
              <mc:Fallback>
                <p:oleObj name="Equation" r:id="rId3" imgW="5562600" imgH="584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971800"/>
                        <a:ext cx="5564187" cy="584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76200" y="5105400"/>
            <a:ext cx="3657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(i = 0; i &lt; 3;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a[i][j] = b[j][0] * b[j+1][0];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4800600" y="4740275"/>
            <a:ext cx="4267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pre-fetch (b[i+7][0]);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a[0][j] = b[j][0] * b[j+1][0];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for (i = 1; i &lt; 3;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   pre-fetch (a[i][j+7]);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    a[i-1][j] = b[j][0] * b[j+1][0];</a:t>
            </a:r>
          </a:p>
        </p:txBody>
      </p:sp>
      <p:sp>
        <p:nvSpPr>
          <p:cNvPr id="942086" name="AutoShape 6"/>
          <p:cNvSpPr>
            <a:spLocks/>
          </p:cNvSpPr>
          <p:nvPr/>
        </p:nvSpPr>
        <p:spPr bwMode="auto">
          <a:xfrm>
            <a:off x="3581400" y="4800600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7" name="Line 7"/>
          <p:cNvSpPr>
            <a:spLocks noChangeShapeType="1"/>
          </p:cNvSpPr>
          <p:nvPr/>
        </p:nvSpPr>
        <p:spPr bwMode="auto">
          <a:xfrm>
            <a:off x="3886200" y="5715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Pre-fetching Data</a:t>
            </a:r>
          </a:p>
        </p:txBody>
      </p:sp>
      <p:sp>
        <p:nvSpPr>
          <p:cNvPr id="942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Uses special instructions to pre-fetch data:</a:t>
            </a:r>
          </a:p>
          <a:p>
            <a:pPr lvl="1"/>
            <a:r>
              <a:rPr lang="en-US" sz="1600"/>
              <a:t> Load data into register (HP PA-RISC loads)</a:t>
            </a:r>
          </a:p>
          <a:p>
            <a:pPr lvl="1"/>
            <a:r>
              <a:rPr lang="en-US" sz="1600"/>
              <a:t> Cache Pre-fetch: load into cache (MIPS IV, PowerPC, SPARC v. 9)</a:t>
            </a:r>
          </a:p>
          <a:p>
            <a:r>
              <a:rPr lang="en-US" sz="1600"/>
              <a:t>Special pre-fetching instructions cannot cause faults (undesired exceptions) since it is a form of speculative execution</a:t>
            </a:r>
          </a:p>
          <a:p>
            <a:r>
              <a:rPr lang="en-US" sz="1600"/>
              <a:t>Makes sense if the processor can proceeds without blocking for a cache access (lock-free cache)</a:t>
            </a:r>
          </a:p>
          <a:p>
            <a:r>
              <a:rPr lang="en-US" sz="1600"/>
              <a:t>Loops are typical target for pre-fetching after unrolling (miss penalty is small) or after applying software pipelining (miss penalty is large)</a:t>
            </a:r>
          </a:p>
          <a:p>
            <a:r>
              <a:rPr lang="en-US" sz="1600"/>
              <a:t>Issuing Pre-fetch Instructions takes time</a:t>
            </a:r>
          </a:p>
          <a:p>
            <a:pPr lvl="1"/>
            <a:r>
              <a:rPr lang="en-US" sz="1600"/>
              <a:t> Is cost of pre-fetch issues &lt; savings in reduced misses?</a:t>
            </a:r>
          </a:p>
          <a:p>
            <a:pPr lvl="1"/>
            <a:r>
              <a:rPr lang="en-US" sz="1600"/>
              <a:t> Higher superscalar reduces difficulty of issue bandwidth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2775" y="4343400"/>
            <a:ext cx="8266113" cy="2273300"/>
            <a:chOff x="903" y="2936"/>
            <a:chExt cx="3313" cy="1184"/>
          </a:xfrm>
        </p:grpSpPr>
        <p:sp>
          <p:nvSpPr>
            <p:cNvPr id="892931" name="Rectangle 3"/>
            <p:cNvSpPr>
              <a:spLocks noChangeArrowheads="1"/>
            </p:cNvSpPr>
            <p:nvPr/>
          </p:nvSpPr>
          <p:spPr bwMode="auto">
            <a:xfrm>
              <a:off x="2072" y="3080"/>
              <a:ext cx="800" cy="8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2" name="Rectangle 4"/>
            <p:cNvSpPr>
              <a:spLocks noChangeArrowheads="1"/>
            </p:cNvSpPr>
            <p:nvPr/>
          </p:nvSpPr>
          <p:spPr bwMode="auto">
            <a:xfrm>
              <a:off x="3464" y="2936"/>
              <a:ext cx="752" cy="11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3" name="Rectangle 5"/>
            <p:cNvSpPr>
              <a:spLocks noChangeArrowheads="1"/>
            </p:cNvSpPr>
            <p:nvPr/>
          </p:nvSpPr>
          <p:spPr bwMode="auto">
            <a:xfrm>
              <a:off x="3515" y="2945"/>
              <a:ext cx="695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latin typeface="Arial" pitchFamily="-110" charset="0"/>
                </a:rPr>
                <a:t>Slower Level</a:t>
              </a:r>
            </a:p>
            <a:p>
              <a:pPr algn="ctr"/>
              <a:r>
                <a:rPr lang="en-US" sz="20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892934" name="Rectangle 6"/>
            <p:cNvSpPr>
              <a:spLocks noChangeArrowheads="1"/>
            </p:cNvSpPr>
            <p:nvPr/>
          </p:nvSpPr>
          <p:spPr bwMode="auto">
            <a:xfrm>
              <a:off x="2134" y="3089"/>
              <a:ext cx="666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latin typeface="Arial" pitchFamily="-110" charset="0"/>
                </a:rPr>
                <a:t>Faster Level</a:t>
              </a:r>
            </a:p>
            <a:p>
              <a:pPr algn="ctr"/>
              <a:r>
                <a:rPr lang="en-US" sz="20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892935" name="Line 7"/>
            <p:cNvSpPr>
              <a:spLocks noChangeShapeType="1"/>
            </p:cNvSpPr>
            <p:nvPr/>
          </p:nvSpPr>
          <p:spPr bwMode="auto">
            <a:xfrm flipH="1">
              <a:off x="904" y="3312"/>
              <a:ext cx="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6" name="Rectangle 8"/>
            <p:cNvSpPr>
              <a:spLocks noChangeArrowheads="1"/>
            </p:cNvSpPr>
            <p:nvPr/>
          </p:nvSpPr>
          <p:spPr bwMode="auto">
            <a:xfrm>
              <a:off x="1143" y="3120"/>
              <a:ext cx="593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" pitchFamily="-110" charset="0"/>
                </a:rPr>
                <a:t>To Processor</a:t>
              </a:r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920" y="3792"/>
              <a:ext cx="1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38" name="Rectangle 10"/>
            <p:cNvSpPr>
              <a:spLocks noChangeArrowheads="1"/>
            </p:cNvSpPr>
            <p:nvPr/>
          </p:nvSpPr>
          <p:spPr bwMode="auto">
            <a:xfrm>
              <a:off x="903" y="3600"/>
              <a:ext cx="69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" pitchFamily="-110" charset="0"/>
                </a:rPr>
                <a:t>From Processor</a:t>
              </a:r>
            </a:p>
          </p:txBody>
        </p:sp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>
              <a:off x="2888" y="3504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0" name="Rectangle 12"/>
            <p:cNvSpPr>
              <a:spLocks noChangeArrowheads="1"/>
            </p:cNvSpPr>
            <p:nvPr/>
          </p:nvSpPr>
          <p:spPr bwMode="auto">
            <a:xfrm>
              <a:off x="2356" y="3652"/>
              <a:ext cx="232" cy="2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1" name="Rectangle 13"/>
            <p:cNvSpPr>
              <a:spLocks noChangeArrowheads="1"/>
            </p:cNvSpPr>
            <p:nvPr/>
          </p:nvSpPr>
          <p:spPr bwMode="auto">
            <a:xfrm>
              <a:off x="2295" y="3471"/>
              <a:ext cx="383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8080"/>
                  </a:solidFill>
                  <a:latin typeface="Arial" pitchFamily="-110" charset="0"/>
                </a:rPr>
                <a:t>Block X</a:t>
              </a:r>
              <a:endParaRPr lang="en-US" sz="1400">
                <a:latin typeface="Arial" pitchFamily="-110" charset="0"/>
              </a:endParaRPr>
            </a:p>
          </p:txBody>
        </p:sp>
        <p:sp>
          <p:nvSpPr>
            <p:cNvPr id="892942" name="Rectangle 14"/>
            <p:cNvSpPr>
              <a:spLocks noChangeArrowheads="1"/>
            </p:cNvSpPr>
            <p:nvPr/>
          </p:nvSpPr>
          <p:spPr bwMode="auto">
            <a:xfrm>
              <a:off x="3748" y="3844"/>
              <a:ext cx="232" cy="2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943" name="Rectangle 15"/>
            <p:cNvSpPr>
              <a:spLocks noChangeArrowheads="1"/>
            </p:cNvSpPr>
            <p:nvPr/>
          </p:nvSpPr>
          <p:spPr bwMode="auto">
            <a:xfrm>
              <a:off x="3687" y="3663"/>
              <a:ext cx="383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pitchFamily="-110" charset="0"/>
                </a:rPr>
                <a:t>Block Y</a:t>
              </a:r>
              <a:endParaRPr lang="en-US" sz="1400">
                <a:latin typeface="Arial" pitchFamily="-110" charset="0"/>
              </a:endParaRPr>
            </a:p>
          </p:txBody>
        </p:sp>
      </p:grpSp>
      <p:sp>
        <p:nvSpPr>
          <p:cNvPr id="8929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 Terminology </a:t>
            </a:r>
          </a:p>
        </p:txBody>
      </p:sp>
      <p:sp>
        <p:nvSpPr>
          <p:cNvPr id="89294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Hit: data appears in some block in the faster level (example: Block X) </a:t>
            </a:r>
          </a:p>
          <a:p>
            <a:pPr lvl="1"/>
            <a:r>
              <a:rPr lang="en-US" sz="1800"/>
              <a:t>Hit Rate: the fraction of memory access found in the faster level</a:t>
            </a:r>
          </a:p>
          <a:p>
            <a:pPr lvl="1"/>
            <a:r>
              <a:rPr lang="en-US" sz="1800"/>
              <a:t>Hit Time: Time to access the faster level which consists of</a:t>
            </a:r>
          </a:p>
          <a:p>
            <a:pPr lvl="2"/>
            <a:r>
              <a:rPr lang="en-US" sz="1800"/>
              <a:t>Memory access time + Time to determine hit/miss</a:t>
            </a:r>
          </a:p>
          <a:p>
            <a:r>
              <a:rPr lang="en-US" sz="1800"/>
              <a:t>Miss: data needs to be retrieve from a block in the slower level (Block Y)</a:t>
            </a:r>
          </a:p>
          <a:p>
            <a:pPr lvl="1"/>
            <a:r>
              <a:rPr lang="en-US" sz="1800"/>
              <a:t>Miss Rate  = 1 - (Hit Rate)</a:t>
            </a:r>
          </a:p>
          <a:p>
            <a:pPr lvl="1"/>
            <a:r>
              <a:rPr lang="en-US" sz="1800"/>
              <a:t>Miss Penalty: Time to replace a block in the upper level  + Time to deliver the block the processor</a:t>
            </a:r>
          </a:p>
          <a:p>
            <a:r>
              <a:rPr lang="en-US" sz="1800"/>
              <a:t>Hit Time &lt;&lt; Miss Penalty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Techniques for Reducing Misses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17763"/>
            <a:ext cx="7924800" cy="3802062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1. Reducing Misses via Larger Block Size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2. Reducing Misses via Higher 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3. Reducing Misses via Victim Cache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4. Reducing Misses via Pseudo-Associativity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5. Reducing Misses by H/W Prefetching Instr. and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6. Reducing Misses by S/W Prefetching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/>
              <a:t>7. Reducing Misses by Compiler Optimizations</a:t>
            </a:r>
          </a:p>
        </p:txBody>
      </p:sp>
      <p:graphicFrame>
        <p:nvGraphicFramePr>
          <p:cNvPr id="9349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447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62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7" name="Oval 5"/>
          <p:cNvSpPr>
            <a:spLocks noChangeArrowheads="1"/>
          </p:cNvSpPr>
          <p:nvPr/>
        </p:nvSpPr>
        <p:spPr bwMode="auto">
          <a:xfrm>
            <a:off x="4572000" y="1447800"/>
            <a:ext cx="1066800" cy="609600"/>
          </a:xfrm>
          <a:prstGeom prst="ellips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Compiler-based Cache Optimizations</a:t>
            </a:r>
          </a:p>
        </p:txBody>
      </p:sp>
      <p:sp>
        <p:nvSpPr>
          <p:cNvPr id="9431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Complier-based cache optimization reduces the miss rate without any hardware change</a:t>
            </a:r>
          </a:p>
          <a:p>
            <a:pPr>
              <a:lnSpc>
                <a:spcPct val="90000"/>
              </a:lnSpc>
            </a:pPr>
            <a:r>
              <a:rPr lang="en-US" sz="2000"/>
              <a:t>McFarling [1989] reduced caches misses by 75% (8KB direct mapped / 4 byte blocks)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For Instructions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Reorder procedures in memory to reduce conflict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Profiling to determine likely conflicts among groups of instructions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For Data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Merging Arrays</a:t>
            </a:r>
            <a:r>
              <a:rPr lang="en-US" sz="2000"/>
              <a:t>: improve spatial locality by single array of compound elements vs. two arrays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Loop Interchange</a:t>
            </a:r>
            <a:r>
              <a:rPr lang="en-US" sz="2000"/>
              <a:t>: change nesting of loops to access data in order stored in memory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Loop Fusion</a:t>
            </a:r>
            <a:r>
              <a:rPr lang="en-US" sz="2000"/>
              <a:t>: Combine two independent loops that have same looping and some variables overlap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Blocking</a:t>
            </a:r>
            <a:r>
              <a:rPr lang="en-US" sz="2000"/>
              <a:t>: Improve temporal locality by accessing “blocks” of data repeatedly vs. going down whole columns or rows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0" y="868363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u="sng">
                <a:latin typeface="Arial" pitchFamily="-110" charset="0"/>
              </a:rPr>
              <a:t>Merging Arrays</a:t>
            </a:r>
            <a:r>
              <a:rPr lang="en-US" b="1" u="sng">
                <a:latin typeface="Arial" pitchFamily="-110" charset="0"/>
              </a:rPr>
              <a:t>:</a:t>
            </a:r>
          </a:p>
        </p:txBody>
      </p:sp>
      <p:sp>
        <p:nvSpPr>
          <p:cNvPr id="944132" name="Text Box 4"/>
          <p:cNvSpPr txBox="1">
            <a:spLocks noChangeArrowheads="1"/>
          </p:cNvSpPr>
          <p:nvPr/>
        </p:nvSpPr>
        <p:spPr bwMode="auto">
          <a:xfrm>
            <a:off x="0" y="1477963"/>
            <a:ext cx="38100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Before: 2 sequential arrays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int val[SIZE];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int key[SIZE];</a:t>
            </a:r>
            <a:endParaRPr lang="en-US"/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4876800" y="1096963"/>
            <a:ext cx="411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After: 1 array of stuctures */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struct merge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int val;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int key;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};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struct merge merged_array[SIZE];</a:t>
            </a:r>
            <a:endParaRPr lang="en-US">
              <a:latin typeface="Arial" pitchFamily="-110" charset="0"/>
            </a:endParaRPr>
          </a:p>
        </p:txBody>
      </p:sp>
      <p:sp>
        <p:nvSpPr>
          <p:cNvPr id="944134" name="AutoShape 6"/>
          <p:cNvSpPr>
            <a:spLocks/>
          </p:cNvSpPr>
          <p:nvPr/>
        </p:nvSpPr>
        <p:spPr bwMode="auto">
          <a:xfrm>
            <a:off x="3810000" y="1096963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35" name="Line 7"/>
          <p:cNvSpPr>
            <a:spLocks noChangeShapeType="1"/>
          </p:cNvSpPr>
          <p:nvPr/>
        </p:nvSpPr>
        <p:spPr bwMode="auto">
          <a:xfrm>
            <a:off x="4114800" y="20113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0" y="30781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Reduces misses by improving spatial locality through combined arrays that are accessed simultaneously</a:t>
            </a: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0" y="3778250"/>
            <a:ext cx="284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u="sng">
                <a:latin typeface="Arial" pitchFamily="-110" charset="0"/>
              </a:rPr>
              <a:t>Loop Interchange</a:t>
            </a:r>
            <a:r>
              <a:rPr lang="en-US" b="1" u="sng">
                <a:latin typeface="Arial" pitchFamily="-110" charset="0"/>
              </a:rPr>
              <a:t>:</a:t>
            </a:r>
          </a:p>
        </p:txBody>
      </p:sp>
      <p:sp>
        <p:nvSpPr>
          <p:cNvPr id="944138" name="Text Box 10"/>
          <p:cNvSpPr txBox="1">
            <a:spLocks noChangeArrowheads="1"/>
          </p:cNvSpPr>
          <p:nvPr/>
        </p:nvSpPr>
        <p:spPr bwMode="auto">
          <a:xfrm>
            <a:off x="0" y="4267200"/>
            <a:ext cx="43434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(k = 0; k &lt; 100; k = k+1)</a:t>
            </a:r>
            <a:endParaRPr lang="en-US" sz="2000">
              <a:solidFill>
                <a:schemeClr val="accent1"/>
              </a:solidFill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(i = 0; i &lt; 5000;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x[i][j] = 2 * x[i][j];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4876800" y="4267200"/>
            <a:ext cx="4114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 */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(k = 0; k &lt; 100; k = k+1)</a:t>
            </a:r>
            <a:endParaRPr lang="en-US" sz="2000">
              <a:solidFill>
                <a:schemeClr val="hlink"/>
              </a:solidFill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(i = 0; i &lt; 5000;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x[i][j] = 2 * x[i][j];</a:t>
            </a:r>
          </a:p>
        </p:txBody>
      </p:sp>
      <p:sp>
        <p:nvSpPr>
          <p:cNvPr id="944140" name="AutoShape 12"/>
          <p:cNvSpPr>
            <a:spLocks/>
          </p:cNvSpPr>
          <p:nvPr/>
        </p:nvSpPr>
        <p:spPr bwMode="auto">
          <a:xfrm>
            <a:off x="3810000" y="4221163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41" name="Line 13"/>
          <p:cNvSpPr>
            <a:spLocks noChangeShapeType="1"/>
          </p:cNvSpPr>
          <p:nvPr/>
        </p:nvSpPr>
        <p:spPr bwMode="auto">
          <a:xfrm>
            <a:off x="4114800" y="51355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0" y="6140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Sequential accesses instead of striding through memory every 100 words; improved spatial locality</a:t>
            </a:r>
          </a:p>
        </p:txBody>
      </p:sp>
      <p:sp>
        <p:nvSpPr>
          <p:cNvPr id="9441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228600" y="3352800"/>
            <a:ext cx="43434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/* Before */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a[i][j] = 1/b[i][j] *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d[i][j] = a[i][j] + c[i][j];</a:t>
            </a: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5181600" y="3581400"/>
            <a:ext cx="3657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/* After */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for (i = 0; i &lt; N; i = i+1)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for (j = 0; j &lt; N; j = j+1) {	a[i][j] = 1/b[i][j] *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	d[i][j] = a[i][j] + c[i][j];</a:t>
            </a:r>
          </a:p>
          <a:p>
            <a:pPr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}</a:t>
            </a:r>
          </a:p>
        </p:txBody>
      </p:sp>
      <p:sp>
        <p:nvSpPr>
          <p:cNvPr id="945157" name="AutoShape 5"/>
          <p:cNvSpPr>
            <a:spLocks/>
          </p:cNvSpPr>
          <p:nvPr/>
        </p:nvSpPr>
        <p:spPr bwMode="auto">
          <a:xfrm>
            <a:off x="3962400" y="3429000"/>
            <a:ext cx="304800" cy="2438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158" name="Line 6"/>
          <p:cNvSpPr>
            <a:spLocks noChangeShapeType="1"/>
          </p:cNvSpPr>
          <p:nvPr/>
        </p:nvSpPr>
        <p:spPr bwMode="auto">
          <a:xfrm>
            <a:off x="4343400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160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45161" name="Text Box 9"/>
          <p:cNvSpPr txBox="1">
            <a:spLocks noChangeArrowheads="1"/>
          </p:cNvSpPr>
          <p:nvPr/>
        </p:nvSpPr>
        <p:spPr bwMode="auto">
          <a:xfrm>
            <a:off x="0" y="6080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Arial" pitchFamily="-110" charset="0"/>
              </a:rPr>
              <a:t>Accessing array “a” and “c” would have caused twice the number of misses without loop fusion</a:t>
            </a:r>
          </a:p>
        </p:txBody>
      </p:sp>
      <p:sp>
        <p:nvSpPr>
          <p:cNvPr id="9451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Fusion Example</a:t>
            </a:r>
          </a:p>
        </p:txBody>
      </p:sp>
      <p:sp>
        <p:nvSpPr>
          <p:cNvPr id="94516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Some programs have separate sections of code that access the same arrays (performing different computation on common data)  </a:t>
            </a:r>
          </a:p>
          <a:p>
            <a:r>
              <a:rPr lang="en-US" sz="2000"/>
              <a:t>Fusing multiple loops into a single loop allows the data in cache to be used repeatedly before being swapped out</a:t>
            </a:r>
          </a:p>
          <a:p>
            <a:r>
              <a:rPr lang="en-US" sz="2000"/>
              <a:t>Loop fusion reduces missed through improved temporal locality (rather than spatial locality in array merging and loop interchange)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Blocking Example</a:t>
            </a:r>
          </a:p>
        </p:txBody>
      </p:sp>
      <p:sp>
        <p:nvSpPr>
          <p:cNvPr id="946179" name="Rectangle 3"/>
          <p:cNvSpPr>
            <a:spLocks noChangeArrowheads="1"/>
          </p:cNvSpPr>
          <p:nvPr/>
        </p:nvSpPr>
        <p:spPr bwMode="auto">
          <a:xfrm>
            <a:off x="0" y="685800"/>
            <a:ext cx="36576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Before */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 = 0; i &lt; N; i = i+1)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for (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0; j &lt; N; j = j+1) {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r = 0;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for (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0; k &lt; N; k = k+1)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r = r + y[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 * z[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x[</a:t>
            </a:r>
            <a:r>
              <a:rPr lang="en-US" sz="2000" u="sng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= r;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};</a:t>
            </a:r>
          </a:p>
        </p:txBody>
      </p:sp>
      <p:graphicFrame>
        <p:nvGraphicFramePr>
          <p:cNvPr id="946180" name="Object 4"/>
          <p:cNvGraphicFramePr>
            <a:graphicFrameLocks noChangeAspect="1"/>
          </p:cNvGraphicFramePr>
          <p:nvPr/>
        </p:nvGraphicFramePr>
        <p:xfrm>
          <a:off x="76200" y="3429000"/>
          <a:ext cx="89154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8" name="Bitmap Image" r:id="rId3" imgW="6744285" imgH="2163810" progId="">
                  <p:embed/>
                </p:oleObj>
              </mc:Choice>
              <mc:Fallback>
                <p:oleObj name="Bitmap Image" r:id="rId3" imgW="6744285" imgH="216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429000"/>
                        <a:ext cx="891540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685800"/>
            <a:ext cx="5715000" cy="25146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Two Inner Loops: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Read all NxN elements of z[]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Read N elements of 1 row of y[] repeatedly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>
                <a:solidFill>
                  <a:schemeClr val="accent2"/>
                </a:solidFill>
              </a:rPr>
              <a:t>Write N elements of 1 row  of x[]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Capacity Misses a function of N &amp; Cache Size: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 3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N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N </a:t>
            </a:r>
            <a:r>
              <a:rPr lang="en-US" sz="160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>
                <a:solidFill>
                  <a:schemeClr val="accent2"/>
                </a:solidFill>
              </a:rPr>
              <a:t> 4 bytes =&gt; no capacity misses; 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>
                <a:solidFill>
                  <a:schemeClr val="accent2"/>
                </a:solidFill>
              </a:rPr>
              <a:t>Idea: compute on B </a:t>
            </a:r>
            <a:r>
              <a:rPr lang="en-US" sz="1800">
                <a:solidFill>
                  <a:schemeClr val="accent2"/>
                </a:solidFill>
                <a:sym typeface="Symbol" pitchFamily="-110" charset="2"/>
              </a:rPr>
              <a:t> </a:t>
            </a:r>
            <a:r>
              <a:rPr lang="en-US" sz="1800">
                <a:solidFill>
                  <a:schemeClr val="accent2"/>
                </a:solidFill>
              </a:rPr>
              <a:t>B sub-matrix that fits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6400" y="4029075"/>
            <a:ext cx="3352800" cy="2314575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tabLst>
                <a:tab pos="685800" algn="l"/>
                <a:tab pos="1085850" algn="l"/>
              </a:tabLst>
            </a:pPr>
            <a:r>
              <a:rPr lang="en-US" sz="1800"/>
              <a:t>B called </a:t>
            </a:r>
            <a:r>
              <a:rPr lang="en-US" sz="1800" i="1">
                <a:solidFill>
                  <a:schemeClr val="accent2"/>
                </a:solidFill>
              </a:rPr>
              <a:t>Blocking Factor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Memory words accessed </a:t>
            </a:r>
          </a:p>
          <a:p>
            <a:pPr marL="285750" indent="-285750">
              <a:lnSpc>
                <a:spcPct val="90000"/>
              </a:lnSpc>
              <a:buFontTx/>
              <a:buNone/>
              <a:tabLst>
                <a:tab pos="685800" algn="l"/>
                <a:tab pos="1085850" algn="l"/>
              </a:tabLst>
            </a:pPr>
            <a:r>
              <a:rPr lang="en-US" sz="1800"/>
              <a:t>    2N</a:t>
            </a:r>
            <a:r>
              <a:rPr lang="en-US" sz="1800" baseline="30000"/>
              <a:t>3</a:t>
            </a:r>
            <a:r>
              <a:rPr lang="en-US" sz="1800"/>
              <a:t> + N</a:t>
            </a:r>
            <a:r>
              <a:rPr lang="en-US" sz="1800" baseline="30000"/>
              <a:t>2</a:t>
            </a:r>
            <a:r>
              <a:rPr lang="en-US" sz="1800"/>
              <a:t> </a:t>
            </a:r>
            <a:r>
              <a:rPr lang="en-US" sz="1800">
                <a:sym typeface="Wingdings" pitchFamily="-110" charset="2"/>
              </a:rPr>
              <a:t></a:t>
            </a:r>
            <a:r>
              <a:rPr lang="en-US" sz="1800"/>
              <a:t> 2N</a:t>
            </a:r>
            <a:r>
              <a:rPr lang="en-US" sz="1800" baseline="30000"/>
              <a:t>3</a:t>
            </a:r>
            <a:r>
              <a:rPr lang="en-US" sz="1800"/>
              <a:t>/B +N</a:t>
            </a:r>
            <a:r>
              <a:rPr lang="en-US" sz="1800" baseline="30000"/>
              <a:t>2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Conflict misses can go down too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/>
              <a:t>Blocking is also useful for register allocation</a:t>
            </a:r>
          </a:p>
        </p:txBody>
      </p:sp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152400" y="3429000"/>
            <a:ext cx="6324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/* After */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= 0;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&lt; N;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+B)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= 0;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&lt; N;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+B)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 = 0; i &lt; N; i = i+1)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for (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;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&lt; min(</a:t>
            </a:r>
            <a:r>
              <a:rPr lang="en-US" sz="2000">
                <a:solidFill>
                  <a:srgbClr val="008080"/>
                </a:solidFill>
                <a:latin typeface="Arial" pitchFamily="-110" charset="0"/>
              </a:rPr>
              <a:t>jj</a:t>
            </a:r>
            <a:r>
              <a:rPr lang="en-US" sz="2000">
                <a:latin typeface="Arial" pitchFamily="-110" charset="0"/>
              </a:rPr>
              <a:t>+B-1,N);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+1)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r = 0;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for (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;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&lt; min(</a:t>
            </a:r>
            <a:r>
              <a:rPr lang="en-US" sz="2000">
                <a:solidFill>
                  <a:srgbClr val="800000"/>
                </a:solidFill>
                <a:latin typeface="Arial" pitchFamily="-110" charset="0"/>
              </a:rPr>
              <a:t>kk</a:t>
            </a:r>
            <a:r>
              <a:rPr lang="en-US" sz="2000">
                <a:latin typeface="Arial" pitchFamily="-110" charset="0"/>
              </a:rPr>
              <a:t>+B-1,N);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 = 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+1) {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	r = r + y[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 * z[</a:t>
            </a:r>
            <a:r>
              <a:rPr lang="en-US" sz="2000">
                <a:solidFill>
                  <a:srgbClr val="FF3300"/>
                </a:solidFill>
                <a:latin typeface="Arial" pitchFamily="-110" charset="0"/>
              </a:rPr>
              <a:t>k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];};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x[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= x[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>
                <a:latin typeface="Arial" pitchFamily="-110" charset="0"/>
              </a:rPr>
              <a:t>][</a:t>
            </a:r>
            <a:r>
              <a:rPr lang="en-US" sz="2000">
                <a:solidFill>
                  <a:schemeClr val="accent1"/>
                </a:solidFill>
                <a:latin typeface="Arial" pitchFamily="-110" charset="0"/>
              </a:rPr>
              <a:t>j</a:t>
            </a:r>
            <a:r>
              <a:rPr lang="en-US" sz="2000">
                <a:latin typeface="Arial" pitchFamily="-110" charset="0"/>
              </a:rPr>
              <a:t>] + r;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    };</a:t>
            </a:r>
          </a:p>
        </p:txBody>
      </p:sp>
      <p:graphicFrame>
        <p:nvGraphicFramePr>
          <p:cNvPr id="947204" name="Object 4"/>
          <p:cNvGraphicFramePr>
            <a:graphicFrameLocks noChangeAspect="1"/>
          </p:cNvGraphicFramePr>
          <p:nvPr/>
        </p:nvGraphicFramePr>
        <p:xfrm>
          <a:off x="76200" y="604838"/>
          <a:ext cx="8915400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82" name="Bitmap Image" r:id="rId3" imgW="5433531" imgH="1767993" progId="">
                  <p:embed/>
                </p:oleObj>
              </mc:Choice>
              <mc:Fallback>
                <p:oleObj name="Bitmap Image" r:id="rId3" imgW="5433531" imgH="176799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04838"/>
                        <a:ext cx="8915400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Blocking Example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Factor</a:t>
            </a:r>
          </a:p>
        </p:txBody>
      </p:sp>
      <p:sp>
        <p:nvSpPr>
          <p:cNvPr id="94823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Traditionally blocking is used to reduce capacity misses relying on high associativity to tackle conflict misses</a:t>
            </a:r>
          </a:p>
          <a:p>
            <a:pPr>
              <a:lnSpc>
                <a:spcPct val="90000"/>
              </a:lnSpc>
            </a:pPr>
            <a:r>
              <a:rPr lang="en-US" sz="2800"/>
              <a:t>Choosing smaller blocking factor than the cache capacity can also reduce conflict misses (fewer words are active in cache)</a:t>
            </a:r>
          </a:p>
        </p:txBody>
      </p:sp>
      <p:graphicFrame>
        <p:nvGraphicFramePr>
          <p:cNvPr id="94823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189163" y="3733800"/>
          <a:ext cx="4611687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06" name="Bitmap Image" r:id="rId3" imgW="6744285" imgH="3734124" progId="">
                  <p:embed/>
                </p:oleObj>
              </mc:Choice>
              <mc:Fallback>
                <p:oleObj name="Bitmap Image" r:id="rId3" imgW="6744285" imgH="37341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3733800"/>
                        <a:ext cx="4611687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304800" y="6248400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</a:pPr>
            <a:r>
              <a:rPr lang="en-US" sz="1600">
                <a:solidFill>
                  <a:schemeClr val="accent2"/>
                </a:solidFill>
                <a:latin typeface="Arial" pitchFamily="-110" charset="0"/>
              </a:rPr>
              <a:t>Lam et al [1991] a blocking factor of 24 had a fifth the misses compared to a factor of 48 despite both fit in cache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Efficiency of Compiler-Based Cache Opt.</a:t>
            </a:r>
          </a:p>
        </p:txBody>
      </p:sp>
      <p:graphicFrame>
        <p:nvGraphicFramePr>
          <p:cNvPr id="94925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47688" y="1317625"/>
          <a:ext cx="7894637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0" name="Chart" r:id="rId3" imgW="8788400" imgH="5803900" progId="Excel.Chart.8">
                  <p:embed followColorScheme="full"/>
                </p:oleObj>
              </mc:Choice>
              <mc:Fallback>
                <p:oleObj name="Chart" r:id="rId3" imgW="8788400" imgH="5803900" progId="Excel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317625"/>
                        <a:ext cx="7894637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066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4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066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5" name="Oval 5"/>
          <p:cNvSpPr>
            <a:spLocks noChangeArrowheads="1"/>
          </p:cNvSpPr>
          <p:nvPr/>
        </p:nvSpPr>
        <p:spPr bwMode="auto">
          <a:xfrm>
            <a:off x="5638800" y="1066800"/>
            <a:ext cx="15240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Miss Penalty</a:t>
            </a:r>
          </a:p>
        </p:txBody>
      </p:sp>
      <p:sp>
        <p:nvSpPr>
          <p:cNvPr id="9625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5257800"/>
          </a:xfrm>
        </p:spPr>
        <p:txBody>
          <a:bodyPr/>
          <a:lstStyle/>
          <a:p>
            <a:r>
              <a:rPr lang="en-US" sz="1800"/>
              <a:t>Reducing miss penalty can be as effective as the reducing miss rate</a:t>
            </a:r>
          </a:p>
          <a:p>
            <a:r>
              <a:rPr lang="en-US" sz="1800"/>
              <a:t>With the gap between the processor and DRAM widening, the relative cost of the miss penalties increases over time</a:t>
            </a:r>
          </a:p>
          <a:p>
            <a:r>
              <a:rPr lang="en-US" sz="1800"/>
              <a:t>Seven techniques</a:t>
            </a:r>
          </a:p>
          <a:p>
            <a:pPr lvl="1"/>
            <a:r>
              <a:rPr lang="en-US" sz="1800"/>
              <a:t>Read priority over write on miss</a:t>
            </a:r>
          </a:p>
          <a:p>
            <a:pPr lvl="1"/>
            <a:r>
              <a:rPr lang="en-US" sz="1800"/>
              <a:t>Sub-block placement</a:t>
            </a:r>
          </a:p>
          <a:p>
            <a:pPr lvl="1"/>
            <a:r>
              <a:rPr lang="en-US" sz="1800"/>
              <a:t>Merging write buffer</a:t>
            </a:r>
          </a:p>
          <a:p>
            <a:pPr lvl="1"/>
            <a:r>
              <a:rPr lang="en-US" sz="1800"/>
              <a:t>Victim cache</a:t>
            </a:r>
          </a:p>
          <a:p>
            <a:pPr lvl="1"/>
            <a:r>
              <a:rPr lang="en-US" sz="1800"/>
              <a:t>Early Restart and Critical Word First on miss</a:t>
            </a:r>
          </a:p>
          <a:p>
            <a:pPr lvl="1"/>
            <a:r>
              <a:rPr lang="en-US" sz="1800"/>
              <a:t>Non-blocking Caches (Hit under Miss, Miss under Miss)</a:t>
            </a:r>
          </a:p>
          <a:p>
            <a:pPr lvl="1"/>
            <a:r>
              <a:rPr lang="en-US" sz="1800"/>
              <a:t>Second Level Cache</a:t>
            </a:r>
          </a:p>
          <a:p>
            <a:r>
              <a:rPr lang="en-US" sz="1800"/>
              <a:t>Can be applied recursively to Multilevel Caches</a:t>
            </a:r>
          </a:p>
          <a:p>
            <a:pPr lvl="1"/>
            <a:r>
              <a:rPr lang="en-US" sz="1800"/>
              <a:t>Danger is that time to DRAM will grow with multiple levels in between</a:t>
            </a:r>
          </a:p>
          <a:p>
            <a:pPr lvl="1"/>
            <a:r>
              <a:rPr lang="en-US" sz="1800"/>
              <a:t>First attempts at L2 caches can make things worse, since increased worst case is worse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Read Priority over Write on Miss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21336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en-US" sz="1800"/>
              <a:t>Write through with write buffers offer RAW conflicts with main memory reads on cache misses</a:t>
            </a:r>
          </a:p>
          <a:p>
            <a:pPr marL="285750" indent="-285750"/>
            <a:r>
              <a:rPr lang="en-US" sz="1800"/>
              <a:t>If simply wait for write buffer to empty, might increase read miss penalty (old MIPS 1000 by 50% )</a:t>
            </a:r>
          </a:p>
          <a:p>
            <a:pPr marL="285750" indent="-285750"/>
            <a:r>
              <a:rPr lang="en-US" sz="1800"/>
              <a:t>Check write buffer contents before read; if no conflicts, let the memory access continue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2819400"/>
            <a:ext cx="7010400" cy="1347788"/>
            <a:chOff x="776" y="632"/>
            <a:chExt cx="3152" cy="819"/>
          </a:xfrm>
        </p:grpSpPr>
        <p:sp>
          <p:nvSpPr>
            <p:cNvPr id="963589" name="Rectangle 5"/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0" name="Rectangle 6"/>
            <p:cNvSpPr>
              <a:spLocks noChangeArrowheads="1"/>
            </p:cNvSpPr>
            <p:nvPr/>
          </p:nvSpPr>
          <p:spPr bwMode="auto">
            <a:xfrm>
              <a:off x="855" y="816"/>
              <a:ext cx="52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63591" name="Rectangle 7"/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2" name="Rectangle 8"/>
            <p:cNvSpPr>
              <a:spLocks noChangeArrowheads="1"/>
            </p:cNvSpPr>
            <p:nvPr/>
          </p:nvSpPr>
          <p:spPr bwMode="auto">
            <a:xfrm>
              <a:off x="2391" y="720"/>
              <a:ext cx="35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63593" name="Rectangle 9"/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4" name="Line 10"/>
            <p:cNvSpPr>
              <a:spLocks noChangeShapeType="1"/>
            </p:cNvSpPr>
            <p:nvPr/>
          </p:nvSpPr>
          <p:spPr bwMode="auto">
            <a:xfrm>
              <a:off x="2448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5" name="Line 11"/>
            <p:cNvSpPr>
              <a:spLocks noChangeShapeType="1"/>
            </p:cNvSpPr>
            <p:nvPr/>
          </p:nvSpPr>
          <p:spPr bwMode="auto">
            <a:xfrm>
              <a:off x="2592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6" name="Line 12"/>
            <p:cNvSpPr>
              <a:spLocks noChangeShapeType="1"/>
            </p:cNvSpPr>
            <p:nvPr/>
          </p:nvSpPr>
          <p:spPr bwMode="auto">
            <a:xfrm>
              <a:off x="2736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7" name="Line 13"/>
            <p:cNvSpPr>
              <a:spLocks noChangeShapeType="1"/>
            </p:cNvSpPr>
            <p:nvPr/>
          </p:nvSpPr>
          <p:spPr bwMode="auto">
            <a:xfrm>
              <a:off x="2024" y="115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8" name="Line 14"/>
            <p:cNvSpPr>
              <a:spLocks noChangeShapeType="1"/>
            </p:cNvSpPr>
            <p:nvPr/>
          </p:nvSpPr>
          <p:spPr bwMode="auto">
            <a:xfrm>
              <a:off x="1592" y="8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9" name="Rectangle 15"/>
            <p:cNvSpPr>
              <a:spLocks noChangeArrowheads="1"/>
            </p:cNvSpPr>
            <p:nvPr/>
          </p:nvSpPr>
          <p:spPr bwMode="auto">
            <a:xfrm>
              <a:off x="2247" y="1248"/>
              <a:ext cx="604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63600" name="Rectangle 16"/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1" name="Rectangle 17"/>
            <p:cNvSpPr>
              <a:spLocks noChangeArrowheads="1"/>
            </p:cNvSpPr>
            <p:nvPr/>
          </p:nvSpPr>
          <p:spPr bwMode="auto">
            <a:xfrm>
              <a:off x="3351" y="816"/>
              <a:ext cx="35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63602" name="Line 18"/>
            <p:cNvSpPr>
              <a:spLocks noChangeShapeType="1"/>
            </p:cNvSpPr>
            <p:nvPr/>
          </p:nvSpPr>
          <p:spPr bwMode="auto">
            <a:xfrm>
              <a:off x="2888" y="1152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3" name="Line 19"/>
            <p:cNvSpPr>
              <a:spLocks noChangeShapeType="1"/>
            </p:cNvSpPr>
            <p:nvPr/>
          </p:nvSpPr>
          <p:spPr bwMode="auto">
            <a:xfrm>
              <a:off x="2888" y="816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4" name="Line 20"/>
            <p:cNvSpPr>
              <a:spLocks noChangeShapeType="1"/>
            </p:cNvSpPr>
            <p:nvPr/>
          </p:nvSpPr>
          <p:spPr bwMode="auto">
            <a:xfrm>
              <a:off x="2016" y="82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3605" name="Rectangle 21"/>
          <p:cNvSpPr>
            <a:spLocks noChangeArrowheads="1"/>
          </p:cNvSpPr>
          <p:nvPr/>
        </p:nvSpPr>
        <p:spPr bwMode="auto">
          <a:xfrm>
            <a:off x="0" y="3962400"/>
            <a:ext cx="9144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pitchFamily="-110" charset="2"/>
              <a:buChar char="q"/>
            </a:pPr>
            <a:r>
              <a:rPr lang="en-US" sz="2000">
                <a:latin typeface="Arial" pitchFamily="-110" charset="0"/>
              </a:rPr>
              <a:t>Write Back?</a:t>
            </a:r>
          </a:p>
          <a:p>
            <a:pPr lvl="1">
              <a:spcBef>
                <a:spcPct val="20000"/>
              </a:spcBef>
              <a:buFont typeface="Monotype Sorts" pitchFamily="-110" charset="2"/>
              <a:buChar char="è"/>
            </a:pPr>
            <a:r>
              <a:rPr lang="en-US" sz="2000">
                <a:latin typeface="Arial" pitchFamily="-110" charset="0"/>
              </a:rPr>
              <a:t> Read miss replacing dirty block</a:t>
            </a:r>
          </a:p>
          <a:p>
            <a:pPr lvl="1">
              <a:spcBef>
                <a:spcPct val="20000"/>
              </a:spcBef>
              <a:buFont typeface="Monotype Sorts" pitchFamily="-110" charset="2"/>
              <a:buChar char="è"/>
            </a:pPr>
            <a:r>
              <a:rPr lang="en-US" sz="2000">
                <a:latin typeface="Arial" pitchFamily="-110" charset="0"/>
              </a:rPr>
              <a:t> Normal: Write dirty block to memory, and then do the read</a:t>
            </a:r>
          </a:p>
          <a:p>
            <a:pPr lvl="1">
              <a:spcBef>
                <a:spcPct val="20000"/>
              </a:spcBef>
              <a:buFont typeface="Monotype Sorts" pitchFamily="-110" charset="2"/>
              <a:buChar char="è"/>
            </a:pPr>
            <a:r>
              <a:rPr lang="en-US" sz="2000">
                <a:latin typeface="Arial" pitchFamily="-110" charset="0"/>
              </a:rPr>
              <a:t> Instead copy the dirty block to a write buffer, then do the read, and then </a:t>
            </a:r>
          </a:p>
          <a:p>
            <a:pPr lvl="1"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do the write</a:t>
            </a:r>
          </a:p>
          <a:p>
            <a:pPr lvl="1">
              <a:spcBef>
                <a:spcPct val="20000"/>
              </a:spcBef>
              <a:buFont typeface="Monotype Sorts" pitchFamily="-110" charset="2"/>
              <a:buChar char="è"/>
            </a:pPr>
            <a:r>
              <a:rPr lang="en-US" sz="2000">
                <a:latin typeface="Arial" pitchFamily="-110" charset="0"/>
              </a:rPr>
              <a:t> CPU stall less since restarts as soon as do read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 Design Issues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Block identification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is a block found if it is in the upper (faster) level?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Tag/Block</a:t>
            </a:r>
          </a:p>
          <a:p>
            <a:pPr>
              <a:lnSpc>
                <a:spcPct val="90000"/>
              </a:lnSpc>
            </a:pPr>
            <a:r>
              <a:rPr lang="en-US" sz="2400"/>
              <a:t>Block placement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Where can a block be placed in the upper (faster) level?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Fully Associative, Set Associative, Direct Mapped</a:t>
            </a:r>
          </a:p>
          <a:p>
            <a:pPr>
              <a:lnSpc>
                <a:spcPct val="90000"/>
              </a:lnSpc>
            </a:pPr>
            <a:r>
              <a:rPr lang="en-US" sz="2400"/>
              <a:t>Block replacement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Which block should be replaced on a miss?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Random, LRU</a:t>
            </a:r>
          </a:p>
          <a:p>
            <a:pPr>
              <a:lnSpc>
                <a:spcPct val="90000"/>
              </a:lnSpc>
            </a:pPr>
            <a:r>
              <a:rPr lang="en-US" sz="2400"/>
              <a:t>Write strategy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happens on a write?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Write Back or Write Through (with Write Buffer)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610" name="Object 2"/>
          <p:cNvGraphicFramePr>
            <a:graphicFrameLocks noChangeAspect="1"/>
          </p:cNvGraphicFramePr>
          <p:nvPr/>
        </p:nvGraphicFramePr>
        <p:xfrm>
          <a:off x="304800" y="2906713"/>
          <a:ext cx="8229600" cy="332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02" name="Bitmap Image" r:id="rId3" imgW="6713802" imgH="2712381" progId="">
                  <p:embed/>
                </p:oleObj>
              </mc:Choice>
              <mc:Fallback>
                <p:oleObj name="Bitmap Image" r:id="rId3" imgW="6713802" imgH="271238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06713"/>
                        <a:ext cx="8229600" cy="332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Sub-block Placement</a:t>
            </a:r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209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en-US" sz="1800"/>
              <a:t>Originally invented to reduce tag storage while avoiding the increased miss penalty caused by large block sizes</a:t>
            </a:r>
          </a:p>
          <a:p>
            <a:pPr marL="285750" indent="-285750"/>
            <a:r>
              <a:rPr lang="en-US" sz="1800"/>
              <a:t>Enlarge the block size while dividing each block into smaller units (sub-blocks) and thus does not have to load full block on a miss</a:t>
            </a:r>
          </a:p>
          <a:p>
            <a:pPr marL="285750" indent="-285750"/>
            <a:r>
              <a:rPr lang="en-US" sz="1800"/>
              <a:t>Include </a:t>
            </a:r>
            <a:r>
              <a:rPr lang="en-US" sz="1800" u="sng"/>
              <a:t>valid bits</a:t>
            </a:r>
            <a:r>
              <a:rPr lang="en-US" sz="1800"/>
              <a:t> per </a:t>
            </a:r>
            <a:r>
              <a:rPr lang="en-US" sz="1800" u="sng"/>
              <a:t>sub-block</a:t>
            </a:r>
            <a:r>
              <a:rPr lang="en-US" sz="1800"/>
              <a:t> to indicate the status of the sub-block (in cache or not)</a:t>
            </a:r>
            <a:endParaRPr lang="en-US" sz="2800"/>
          </a:p>
        </p:txBody>
      </p:sp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519113" y="6172200"/>
            <a:ext cx="1222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Valid Bits</a:t>
            </a:r>
          </a:p>
        </p:txBody>
      </p:sp>
      <p:sp>
        <p:nvSpPr>
          <p:cNvPr id="964614" name="Line 6"/>
          <p:cNvSpPr>
            <a:spLocks noChangeShapeType="1"/>
          </p:cNvSpPr>
          <p:nvPr/>
        </p:nvSpPr>
        <p:spPr bwMode="auto">
          <a:xfrm flipV="1">
            <a:off x="1714500" y="5257800"/>
            <a:ext cx="114300" cy="10477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5" name="Line 7"/>
          <p:cNvSpPr>
            <a:spLocks noChangeShapeType="1"/>
          </p:cNvSpPr>
          <p:nvPr/>
        </p:nvSpPr>
        <p:spPr bwMode="auto">
          <a:xfrm flipV="1">
            <a:off x="1695450" y="5181600"/>
            <a:ext cx="1962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6" name="Line 8"/>
          <p:cNvSpPr>
            <a:spLocks noChangeShapeType="1"/>
          </p:cNvSpPr>
          <p:nvPr/>
        </p:nvSpPr>
        <p:spPr bwMode="auto">
          <a:xfrm flipV="1">
            <a:off x="1771650" y="5257800"/>
            <a:ext cx="3333750" cy="11049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7" name="Line 9"/>
          <p:cNvSpPr>
            <a:spLocks noChangeShapeType="1"/>
          </p:cNvSpPr>
          <p:nvPr/>
        </p:nvSpPr>
        <p:spPr bwMode="auto">
          <a:xfrm flipV="1">
            <a:off x="1771650" y="5181600"/>
            <a:ext cx="5010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63738" y="4254500"/>
            <a:ext cx="4741862" cy="622300"/>
            <a:chOff x="1045" y="1912"/>
            <a:chExt cx="2987" cy="392"/>
          </a:xfrm>
        </p:grpSpPr>
        <p:sp>
          <p:nvSpPr>
            <p:cNvPr id="967685" name="Rectangle 5"/>
            <p:cNvSpPr>
              <a:spLocks noChangeArrowheads="1"/>
            </p:cNvSpPr>
            <p:nvPr/>
          </p:nvSpPr>
          <p:spPr bwMode="auto">
            <a:xfrm>
              <a:off x="1045" y="1912"/>
              <a:ext cx="2312" cy="3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6" name="Rectangle 6"/>
            <p:cNvSpPr>
              <a:spLocks noChangeArrowheads="1"/>
            </p:cNvSpPr>
            <p:nvPr/>
          </p:nvSpPr>
          <p:spPr bwMode="auto">
            <a:xfrm>
              <a:off x="2113" y="1912"/>
              <a:ext cx="512" cy="392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7" name="Rectangle 7"/>
            <p:cNvSpPr>
              <a:spLocks noChangeArrowheads="1"/>
            </p:cNvSpPr>
            <p:nvPr/>
          </p:nvSpPr>
          <p:spPr bwMode="auto">
            <a:xfrm>
              <a:off x="3500" y="1972"/>
              <a:ext cx="53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Arial" pitchFamily="-110" charset="0"/>
                </a:rPr>
                <a:t>block</a:t>
              </a:r>
            </a:p>
          </p:txBody>
        </p:sp>
      </p:grpSp>
      <p:sp>
        <p:nvSpPr>
          <p:cNvPr id="9676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Restart and Critical Word First</a:t>
            </a:r>
          </a:p>
        </p:txBody>
      </p:sp>
      <p:sp>
        <p:nvSpPr>
          <p:cNvPr id="96769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Don’t wait for full block to be loaded before restarting CPU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Early restart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000"/>
              <a:t>As soon as the requested word of the block arrives, send it to the CPU and let the CPU continue execution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Critical Word First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000"/>
              <a:t>Request the missed word first from memory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Also called wrapped fetch and requested word  first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140000"/>
              </a:lnSpc>
            </a:pPr>
            <a:r>
              <a:rPr lang="en-US" sz="2800"/>
              <a:t>Complicates cache controller design</a:t>
            </a:r>
          </a:p>
          <a:p>
            <a:pPr>
              <a:lnSpc>
                <a:spcPct val="90000"/>
              </a:lnSpc>
            </a:pPr>
            <a:r>
              <a:rPr lang="en-US" sz="2800"/>
              <a:t>CWF generally useful only in large blocks </a:t>
            </a:r>
          </a:p>
          <a:p>
            <a:pPr>
              <a:lnSpc>
                <a:spcPct val="90000"/>
              </a:lnSpc>
            </a:pPr>
            <a:r>
              <a:rPr lang="en-US" sz="2800"/>
              <a:t>Given spatial locality programs tend to want next sequential word, limits benefit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Victim Cache Approach</a:t>
            </a:r>
          </a:p>
        </p:txBody>
      </p:sp>
      <p:graphicFrame>
        <p:nvGraphicFramePr>
          <p:cNvPr id="96666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1295400"/>
          <a:ext cx="5640388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0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640388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Lower both miss rate </a:t>
            </a:r>
          </a:p>
          <a:p>
            <a:r>
              <a:rPr lang="en-US" sz="2800"/>
              <a:t>Reduce average miss penalty </a:t>
            </a:r>
          </a:p>
          <a:p>
            <a:r>
              <a:rPr lang="en-US" sz="2800"/>
              <a:t>Slightly extend the worst case miss penalty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Non-blocking Caches</a:t>
            </a:r>
          </a:p>
        </p:txBody>
      </p:sp>
      <p:sp>
        <p:nvSpPr>
          <p:cNvPr id="9687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Early restart still waits for the requested word to arrive before the CPU can continue execution</a:t>
            </a:r>
          </a:p>
          <a:p>
            <a:r>
              <a:rPr lang="en-US" sz="2000"/>
              <a:t>For machines that allows out-of-order execution using a scoreboard or a Tomasulo-style control the CPU should not stall on cache misses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chemeClr val="accent2"/>
                </a:solidFill>
              </a:rPr>
              <a:t>Non-blocking cache</a:t>
            </a:r>
            <a:r>
              <a:rPr lang="en-US" sz="2000"/>
              <a:t>” or “</a:t>
            </a:r>
            <a:r>
              <a:rPr lang="en-US" sz="2000">
                <a:solidFill>
                  <a:schemeClr val="accent2"/>
                </a:solidFill>
              </a:rPr>
              <a:t>lock-free cache</a:t>
            </a:r>
            <a:r>
              <a:rPr lang="en-US" sz="2000"/>
              <a:t>” allows data cache to continue to supply cache hits during a miss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chemeClr val="accent2"/>
                </a:solidFill>
              </a:rPr>
              <a:t>hit under miss</a:t>
            </a:r>
            <a:r>
              <a:rPr lang="en-US" sz="2000"/>
              <a:t>”  reduces the effective miss penalty by working during miss vs. ignoring CPU requests</a:t>
            </a:r>
          </a:p>
          <a:p>
            <a:r>
              <a:rPr lang="en-US" sz="2000"/>
              <a:t>“</a:t>
            </a:r>
            <a:r>
              <a:rPr lang="en-US" sz="2000">
                <a:solidFill>
                  <a:schemeClr val="accent2"/>
                </a:solidFill>
              </a:rPr>
              <a:t>hit under multiple miss</a:t>
            </a:r>
            <a:r>
              <a:rPr lang="en-US" sz="2000"/>
              <a:t>” or “</a:t>
            </a:r>
            <a:r>
              <a:rPr lang="en-US" sz="2000">
                <a:solidFill>
                  <a:schemeClr val="accent2"/>
                </a:solidFill>
              </a:rPr>
              <a:t>miss under miss</a:t>
            </a:r>
            <a:r>
              <a:rPr lang="en-US" sz="2000"/>
              <a:t>”  may further lower the effective miss penalty by overlapping multiple misses</a:t>
            </a:r>
          </a:p>
          <a:p>
            <a:pPr lvl="1"/>
            <a:r>
              <a:rPr lang="en-US" sz="2000"/>
              <a:t>Significantly increases the complexity of the cache controller as there can be multiple outstanding memory accesses</a:t>
            </a:r>
          </a:p>
          <a:p>
            <a:pPr lvl="1"/>
            <a:r>
              <a:rPr lang="en-US" sz="2000"/>
              <a:t>Requires multiple memory banks (otherwise cannot support)</a:t>
            </a:r>
          </a:p>
          <a:p>
            <a:pPr lvl="1"/>
            <a:r>
              <a:rPr lang="en-US" sz="2000"/>
              <a:t>Pentium Pro allows 4 outstanding memory misses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3581400" y="5943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Benchmark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 rot="-5402713">
            <a:off x="-2048668" y="4085431"/>
            <a:ext cx="464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Ratio of the average memory stall time</a:t>
            </a:r>
          </a:p>
        </p:txBody>
      </p:sp>
      <p:graphicFrame>
        <p:nvGraphicFramePr>
          <p:cNvPr id="969733" name="Object 5"/>
          <p:cNvGraphicFramePr>
            <a:graphicFrameLocks noChangeAspect="1"/>
          </p:cNvGraphicFramePr>
          <p:nvPr/>
        </p:nvGraphicFramePr>
        <p:xfrm>
          <a:off x="1752600" y="1204913"/>
          <a:ext cx="60198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0" name="Bitmap Image" r:id="rId3" imgW="5067739" imgH="525937" progId="">
                  <p:embed/>
                </p:oleObj>
              </mc:Choice>
              <mc:Fallback>
                <p:oleObj name="Bitmap Image" r:id="rId3" imgW="5067739" imgH="52593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04913"/>
                        <a:ext cx="60198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Non-blocking Caches</a:t>
            </a:r>
          </a:p>
        </p:txBody>
      </p:sp>
      <p:graphicFrame>
        <p:nvGraphicFramePr>
          <p:cNvPr id="96973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33400" y="1746250"/>
          <a:ext cx="79248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1" name="Bitmap Image" r:id="rId5" imgW="6049524" imgH="3900952" progId="">
                  <p:embed/>
                </p:oleObj>
              </mc:Choice>
              <mc:Fallback>
                <p:oleObj name="Bitmap Image" r:id="rId5" imgW="6049524" imgH="390095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46250"/>
                        <a:ext cx="7924800" cy="511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Level Cache</a:t>
            </a: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previous techniques reduce the impact of the miss penalty on the CPU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L2 cache handles the cache-memory interface</a:t>
            </a:r>
          </a:p>
          <a:p>
            <a:pPr>
              <a:lnSpc>
                <a:spcPct val="90000"/>
              </a:lnSpc>
            </a:pPr>
            <a:r>
              <a:rPr lang="en-US" sz="2800"/>
              <a:t>Measuring cache performance    </a:t>
            </a:r>
          </a:p>
          <a:p>
            <a:pPr>
              <a:lnSpc>
                <a:spcPct val="17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Local miss rate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to this cache (MissRate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Global miss rate (&amp; biggest penalty!)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generated by the CPU (MissRate</a:t>
            </a:r>
            <a:r>
              <a:rPr lang="en-US" sz="2400" baseline="-25000"/>
              <a:t>L1</a:t>
            </a:r>
            <a:r>
              <a:rPr lang="en-US" sz="2400"/>
              <a:t> </a:t>
            </a:r>
            <a:r>
              <a:rPr lang="en-US" sz="2400">
                <a:sym typeface="Symbol" pitchFamily="-110" charset="2"/>
              </a:rPr>
              <a:t></a:t>
            </a:r>
            <a:r>
              <a:rPr lang="en-US" sz="2400"/>
              <a:t> 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</p:txBody>
      </p:sp>
      <p:graphicFrame>
        <p:nvGraphicFramePr>
          <p:cNvPr id="970759" name="Object 7"/>
          <p:cNvGraphicFramePr>
            <a:graphicFrameLocks noChangeAspect="1"/>
          </p:cNvGraphicFramePr>
          <p:nvPr/>
        </p:nvGraphicFramePr>
        <p:xfrm>
          <a:off x="679450" y="3098800"/>
          <a:ext cx="77866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2" name="Equation" r:id="rId3" imgW="7785100" imgH="660400" progId="Equation.3">
                  <p:embed/>
                </p:oleObj>
              </mc:Choice>
              <mc:Fallback>
                <p:oleObj name="Equation" r:id="rId3" imgW="77851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098800"/>
                        <a:ext cx="7786688" cy="660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609600" y="58816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(Global miss rate close to single level cache rate provided L2 &gt;&gt; L1)</a:t>
            </a:r>
          </a:p>
        </p:txBody>
      </p:sp>
      <p:sp>
        <p:nvSpPr>
          <p:cNvPr id="9717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 Global Misses</a:t>
            </a:r>
          </a:p>
        </p:txBody>
      </p:sp>
      <p:graphicFrame>
        <p:nvGraphicFramePr>
          <p:cNvPr id="971785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33400" y="2051050"/>
          <a:ext cx="79248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6" name="Bitmap Image" r:id="rId3" imgW="7064352" imgH="3337849" progId="">
                  <p:embed/>
                </p:oleObj>
              </mc:Choice>
              <mc:Fallback>
                <p:oleObj name="Bitmap Image" r:id="rId3" imgW="7064352" imgH="333784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1050"/>
                        <a:ext cx="7924800" cy="374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Block size of second-level cache (byte)</a:t>
            </a:r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 rot="-5400000">
            <a:off x="-1249362" y="2895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Relative execution time</a:t>
            </a: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1752600" y="1219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pitchFamily="-110" charset="0"/>
              </a:rPr>
              <a:t> 32 bit bus</a:t>
            </a:r>
          </a:p>
          <a:p>
            <a:pPr>
              <a:buFontTx/>
              <a:buChar char="•"/>
            </a:pPr>
            <a:r>
              <a:rPr lang="en-US" sz="1800">
                <a:latin typeface="Arial" pitchFamily="-110" charset="0"/>
              </a:rPr>
              <a:t> 512KB cache</a:t>
            </a:r>
          </a:p>
        </p:txBody>
      </p:sp>
      <p:sp>
        <p:nvSpPr>
          <p:cNvPr id="9728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 Cache Parameters</a:t>
            </a:r>
          </a:p>
        </p:txBody>
      </p:sp>
      <p:graphicFrame>
        <p:nvGraphicFramePr>
          <p:cNvPr id="972813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2087563"/>
          <a:ext cx="38862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4" name="Bitmap Image" r:id="rId4" imgW="3886537" imgH="3672381" progId="">
                  <p:embed/>
                </p:oleObj>
              </mc:Choice>
              <mc:Fallback>
                <p:oleObj name="Bitmap Image" r:id="rId4" imgW="3886537" imgH="367238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87563"/>
                        <a:ext cx="3886200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14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L1 cache directly affects the processor design and clock cycle: should be simple and small</a:t>
            </a:r>
          </a:p>
          <a:p>
            <a:pPr>
              <a:lnSpc>
                <a:spcPct val="90000"/>
              </a:lnSpc>
            </a:pPr>
            <a:r>
              <a:rPr lang="en-US" sz="2400"/>
              <a:t>Bulk of optimization techniques can go easily to L2 cache</a:t>
            </a:r>
          </a:p>
          <a:p>
            <a:pPr>
              <a:lnSpc>
                <a:spcPct val="90000"/>
              </a:lnSpc>
            </a:pPr>
            <a:r>
              <a:rPr lang="en-US" sz="2400"/>
              <a:t>Miss-rate reduction more practical for L2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Considering the L2 cache can improve the L1 cache design,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 use write-through if L2 cache applies write-back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5344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-110" charset="0"/>
              </a:rPr>
              <a:t>Average Access Time = Hit Time x (1 - Miss Rate)  +  Miss Time x Miss Rate</a:t>
            </a:r>
          </a:p>
        </p:txBody>
      </p:sp>
      <p:sp>
        <p:nvSpPr>
          <p:cNvPr id="973829" name="Oval 5"/>
          <p:cNvSpPr>
            <a:spLocks noChangeArrowheads="1"/>
          </p:cNvSpPr>
          <p:nvPr/>
        </p:nvSpPr>
        <p:spPr bwMode="auto">
          <a:xfrm>
            <a:off x="2971800" y="1219200"/>
            <a:ext cx="10668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Hit Time</a:t>
            </a:r>
          </a:p>
        </p:txBody>
      </p:sp>
      <p:sp>
        <p:nvSpPr>
          <p:cNvPr id="973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Hit rate is typically very high compared to miss rate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any reduction in hit time is magnified</a:t>
            </a:r>
          </a:p>
          <a:p>
            <a:pPr>
              <a:lnSpc>
                <a:spcPct val="90000"/>
              </a:lnSpc>
            </a:pPr>
            <a:r>
              <a:rPr lang="en-US" sz="2400"/>
              <a:t>Hit time critical: affects processor clock rate</a:t>
            </a:r>
          </a:p>
          <a:p>
            <a:pPr>
              <a:lnSpc>
                <a:spcPct val="90000"/>
              </a:lnSpc>
            </a:pPr>
            <a:r>
              <a:rPr lang="en-US" sz="2400"/>
              <a:t>Three techniques to reduce hit time: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Simple and small caches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Avoid address translation during cache indexing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Pipelining writes for fast write hits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/>
              <a:t>Simple and small caches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Design simplicity limits control logic complexity and allows shorter clock cycles </a:t>
            </a:r>
          </a:p>
          <a:p>
            <a:pPr>
              <a:lnSpc>
                <a:spcPct val="90000"/>
              </a:lnSpc>
            </a:pPr>
            <a:r>
              <a:rPr lang="en-US" sz="2400"/>
              <a:t>On-chip integration decreases signal propagation delay, thus reducing hit time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Alpha 21164 has 8KB Instruction and 8KB data cache and 96KB second level cache to reduce clock rate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978" name="Object 2"/>
          <p:cNvGraphicFramePr>
            <a:graphicFrameLocks noChangeAspect="1"/>
          </p:cNvGraphicFramePr>
          <p:nvPr/>
        </p:nvGraphicFramePr>
        <p:xfrm>
          <a:off x="2667000" y="2514600"/>
          <a:ext cx="61388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4" name="Graphics Workshop Drawing" r:id="rId4" imgW="2979720" imgH="2010600" progId="">
                  <p:embed/>
                </p:oleObj>
              </mc:Choice>
              <mc:Fallback>
                <p:oleObj name="Graphics Workshop Drawing" r:id="rId4" imgW="2979720" imgH="2010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1388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0" y="3186113"/>
            <a:ext cx="27432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Requesting X</a:t>
            </a:r>
            <a:r>
              <a:rPr lang="en-US" sz="2000" baseline="-25000">
                <a:solidFill>
                  <a:srgbClr val="000099"/>
                </a:solidFill>
                <a:latin typeface="Arial" pitchFamily="-110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generates a miss and the word X</a:t>
            </a:r>
            <a:r>
              <a:rPr lang="en-US" sz="2000" baseline="-25000">
                <a:solidFill>
                  <a:srgbClr val="000099"/>
                </a:solidFill>
                <a:latin typeface="Arial" pitchFamily="-110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will be brought from main memory to cache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8686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ct val="10000"/>
              </a:spcBef>
              <a:buFont typeface="Monotype Sorts" pitchFamily="-110" charset="2"/>
              <a:buNone/>
            </a:pPr>
            <a:r>
              <a:rPr lang="en-US" i="1" u="sng">
                <a:latin typeface="Arial" pitchFamily="-110" charset="0"/>
              </a:rPr>
              <a:t>Issues:</a:t>
            </a:r>
            <a:r>
              <a:rPr lang="en-US" sz="2000">
                <a:latin typeface="Arial" pitchFamily="-110" charset="0"/>
              </a:rPr>
              <a:t> </a:t>
            </a:r>
          </a:p>
          <a:p>
            <a:pPr marL="177800" indent="-177800">
              <a:spcBef>
                <a:spcPct val="1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How do we know that a data item is in cache?</a:t>
            </a:r>
          </a:p>
          <a:p>
            <a:pPr marL="177800" indent="-177800">
              <a:spcBef>
                <a:spcPct val="1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If so, How to find it?</a:t>
            </a:r>
            <a:r>
              <a:rPr lang="en-US" b="1"/>
              <a:t> </a:t>
            </a:r>
          </a:p>
        </p:txBody>
      </p:sp>
      <p:sp>
        <p:nvSpPr>
          <p:cNvPr id="89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Basics of Cache </a:t>
            </a:r>
          </a:p>
        </p:txBody>
      </p:sp>
      <p:sp>
        <p:nvSpPr>
          <p:cNvPr id="8949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Cache: level of hierarchy closest to processor</a:t>
            </a:r>
          </a:p>
          <a:p>
            <a:r>
              <a:rPr lang="en-US" sz="2000"/>
              <a:t>Caches first appeared in research machines in early 1960s</a:t>
            </a:r>
          </a:p>
          <a:p>
            <a:r>
              <a:rPr lang="en-US" sz="2000"/>
              <a:t>Virtually every general-purpose computer produced today includes cache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002" name="Object 2"/>
          <p:cNvGraphicFramePr>
            <a:graphicFrameLocks noChangeAspect="1"/>
          </p:cNvGraphicFramePr>
          <p:nvPr/>
        </p:nvGraphicFramePr>
        <p:xfrm>
          <a:off x="1447800" y="1965325"/>
          <a:ext cx="75438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2" name="Graphics Workshop Drawing" r:id="rId4" imgW="4037040" imgH="3036960" progId="">
                  <p:embed/>
                </p:oleObj>
              </mc:Choice>
              <mc:Fallback>
                <p:oleObj name="Graphics Workshop Drawing" r:id="rId4" imgW="4037040" imgH="3036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65325"/>
                        <a:ext cx="75438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533400" y="638492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pitchFamily="-110" charset="0"/>
              </a:rPr>
              <a:t>Cache block address = (Block address) modulo (Number of cache blocks)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6324600" y="2270125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Memory words can be mapped only to one cache block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974725"/>
            <a:ext cx="8045450" cy="838200"/>
            <a:chOff x="471" y="576"/>
            <a:chExt cx="4713" cy="376"/>
          </a:xfrm>
        </p:grpSpPr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078" y="768"/>
              <a:ext cx="106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3303" y="576"/>
              <a:ext cx="783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 </a:t>
              </a:r>
              <a:r>
                <a:rPr lang="en-US" sz="1600" b="1">
                  <a:latin typeface="Arial" pitchFamily="-110" charset="0"/>
                </a:rPr>
                <a:t>Cache Data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471" y="576"/>
              <a:ext cx="582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" pitchFamily="-110" charset="0"/>
                </a:rPr>
                <a:t>Valid Bit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9" name="Rectangle 9"/>
            <p:cNvSpPr>
              <a:spLocks noChangeArrowheads="1"/>
            </p:cNvSpPr>
            <p:nvPr/>
          </p:nvSpPr>
          <p:spPr bwMode="auto">
            <a:xfrm>
              <a:off x="4647" y="768"/>
              <a:ext cx="419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0</a:t>
              </a:r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4656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1" name="Rectangle 11"/>
            <p:cNvSpPr>
              <a:spLocks noChangeArrowheads="1"/>
            </p:cNvSpPr>
            <p:nvPr/>
          </p:nvSpPr>
          <p:spPr bwMode="auto">
            <a:xfrm>
              <a:off x="4215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1</a:t>
              </a:r>
            </a:p>
          </p:txBody>
        </p:sp>
        <p:sp>
          <p:nvSpPr>
            <p:cNvPr id="896012" name="Line 12"/>
            <p:cNvSpPr>
              <a:spLocks noChangeShapeType="1"/>
            </p:cNvSpPr>
            <p:nvPr/>
          </p:nvSpPr>
          <p:spPr bwMode="auto">
            <a:xfrm>
              <a:off x="4224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3" name="Rectangle 13"/>
            <p:cNvSpPr>
              <a:spLocks noChangeArrowheads="1"/>
            </p:cNvSpPr>
            <p:nvPr/>
          </p:nvSpPr>
          <p:spPr bwMode="auto">
            <a:xfrm>
              <a:off x="3303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3</a:t>
              </a:r>
            </a:p>
          </p:txBody>
        </p:sp>
        <p:sp>
          <p:nvSpPr>
            <p:cNvPr id="896014" name="Line 14"/>
            <p:cNvSpPr>
              <a:spLocks noChangeShapeType="1"/>
            </p:cNvSpPr>
            <p:nvPr/>
          </p:nvSpPr>
          <p:spPr bwMode="auto">
            <a:xfrm>
              <a:off x="3744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5" name="Rectangle 15"/>
            <p:cNvSpPr>
              <a:spLocks noChangeArrowheads="1"/>
            </p:cNvSpPr>
            <p:nvPr/>
          </p:nvSpPr>
          <p:spPr bwMode="auto">
            <a:xfrm>
              <a:off x="1095" y="576"/>
              <a:ext cx="737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 </a:t>
              </a:r>
              <a:r>
                <a:rPr lang="en-US" sz="1600" b="1">
                  <a:latin typeface="Arial" pitchFamily="-110" charset="0"/>
                </a:rPr>
                <a:t>Cache Tag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16" name="Rectangle 16"/>
            <p:cNvSpPr>
              <a:spLocks noChangeArrowheads="1"/>
            </p:cNvSpPr>
            <p:nvPr/>
          </p:nvSpPr>
          <p:spPr bwMode="auto">
            <a:xfrm>
              <a:off x="680" y="776"/>
              <a:ext cx="176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7" name="Rectangle 17"/>
            <p:cNvSpPr>
              <a:spLocks noChangeArrowheads="1"/>
            </p:cNvSpPr>
            <p:nvPr/>
          </p:nvSpPr>
          <p:spPr bwMode="auto">
            <a:xfrm>
              <a:off x="1064" y="776"/>
              <a:ext cx="204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8" name="Rectangle 18"/>
            <p:cNvSpPr>
              <a:spLocks noChangeArrowheads="1"/>
            </p:cNvSpPr>
            <p:nvPr/>
          </p:nvSpPr>
          <p:spPr bwMode="auto">
            <a:xfrm>
              <a:off x="3320" y="776"/>
              <a:ext cx="17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9" name="Rectangle 19"/>
            <p:cNvSpPr>
              <a:spLocks noChangeArrowheads="1"/>
            </p:cNvSpPr>
            <p:nvPr/>
          </p:nvSpPr>
          <p:spPr bwMode="auto">
            <a:xfrm>
              <a:off x="3783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2</a:t>
              </a:r>
            </a:p>
          </p:txBody>
        </p:sp>
      </p:grpSp>
      <p:sp>
        <p:nvSpPr>
          <p:cNvPr id="896020" name="Rectangle 20"/>
          <p:cNvSpPr>
            <a:spLocks noChangeArrowheads="1"/>
          </p:cNvSpPr>
          <p:nvPr/>
        </p:nvSpPr>
        <p:spPr bwMode="auto">
          <a:xfrm>
            <a:off x="0" y="2041525"/>
            <a:ext cx="3962400" cy="235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Worst case is to keep replacing a block followed by a miss for it: 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Ping Pong Effect</a:t>
            </a:r>
            <a:endParaRPr lang="en-US" sz="2800">
              <a:latin typeface="Arial" pitchFamily="-110" charset="0"/>
            </a:endParaRPr>
          </a:p>
          <a:p>
            <a:pPr marL="203200" indent="-203200" eaLnBrk="1" hangingPunct="1">
              <a:spcBef>
                <a:spcPct val="45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To reduces misses: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</a:t>
            </a:r>
          </a:p>
          <a:p>
            <a:pPr marL="685800" lvl="1" indent="-190500" eaLnBrk="1" hangingPunct="1">
              <a:spcBef>
                <a:spcPct val="45000"/>
              </a:spcBef>
              <a:buClr>
                <a:srgbClr val="FF0000"/>
              </a:buClr>
              <a:buFontTx/>
              <a:buChar char="–"/>
            </a:pPr>
            <a:r>
              <a:rPr lang="en-US" sz="16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make the cache size bigger</a:t>
            </a:r>
          </a:p>
          <a:p>
            <a:pPr marL="685800" lvl="1" indent="-190500" eaLnBrk="1" hangingPunct="1">
              <a:spcBef>
                <a:spcPct val="45000"/>
              </a:spcBef>
              <a:buClr>
                <a:srgbClr val="FF0000"/>
              </a:buClr>
              <a:buFontTx/>
              <a:buChar char="–"/>
            </a:pPr>
            <a:r>
              <a:rPr lang="en-US" sz="16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multiple entries for the same Cache Index</a:t>
            </a:r>
            <a:endParaRPr lang="en-US"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896021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Direct-Mapped Cache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Line 2"/>
          <p:cNvSpPr>
            <a:spLocks noChangeShapeType="1"/>
          </p:cNvSpPr>
          <p:nvPr/>
        </p:nvSpPr>
        <p:spPr bwMode="auto">
          <a:xfrm flipH="1">
            <a:off x="762000" y="4954588"/>
            <a:ext cx="685800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27" name="Text Box 3"/>
          <p:cNvSpPr txBox="1">
            <a:spLocks noChangeArrowheads="1"/>
          </p:cNvSpPr>
          <p:nvPr/>
        </p:nvSpPr>
        <p:spPr bwMode="auto">
          <a:xfrm>
            <a:off x="228600" y="5762625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# cache blocks</a:t>
            </a:r>
            <a:endParaRPr lang="en-US" b="1">
              <a:solidFill>
                <a:srgbClr val="000099"/>
              </a:solidFill>
              <a:latin typeface="Arial" pitchFamily="-110" charset="0"/>
            </a:endParaRPr>
          </a:p>
        </p:txBody>
      </p:sp>
      <p:sp>
        <p:nvSpPr>
          <p:cNvPr id="897028" name="AutoShape 4"/>
          <p:cNvSpPr>
            <a:spLocks/>
          </p:cNvSpPr>
          <p:nvPr/>
        </p:nvSpPr>
        <p:spPr bwMode="auto">
          <a:xfrm rot="-5380234">
            <a:off x="2172494" y="4610894"/>
            <a:ext cx="150812" cy="838200"/>
          </a:xfrm>
          <a:prstGeom prst="leftBrace">
            <a:avLst>
              <a:gd name="adj1" fmla="val 463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29" name="Line 5"/>
          <p:cNvSpPr>
            <a:spLocks noChangeShapeType="1"/>
          </p:cNvSpPr>
          <p:nvPr/>
        </p:nvSpPr>
        <p:spPr bwMode="auto">
          <a:xfrm flipH="1">
            <a:off x="1828800" y="5181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30" name="Text Box 6"/>
          <p:cNvSpPr txBox="1">
            <a:spLocks noChangeArrowheads="1"/>
          </p:cNvSpPr>
          <p:nvPr/>
        </p:nvSpPr>
        <p:spPr bwMode="auto">
          <a:xfrm>
            <a:off x="1447800" y="58674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Tag</a:t>
            </a:r>
            <a:endParaRPr lang="en-US" b="1">
              <a:solidFill>
                <a:srgbClr val="000099"/>
              </a:solidFill>
              <a:latin typeface="Arial" pitchFamily="-110" charset="0"/>
            </a:endParaRPr>
          </a:p>
        </p:txBody>
      </p:sp>
      <p:sp>
        <p:nvSpPr>
          <p:cNvPr id="897031" name="Line 7"/>
          <p:cNvSpPr>
            <a:spLocks noChangeShapeType="1"/>
          </p:cNvSpPr>
          <p:nvPr/>
        </p:nvSpPr>
        <p:spPr bwMode="auto">
          <a:xfrm flipH="1">
            <a:off x="2819400" y="5105400"/>
            <a:ext cx="22860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32" name="Text Box 8"/>
          <p:cNvSpPr txBox="1">
            <a:spLocks noChangeArrowheads="1"/>
          </p:cNvSpPr>
          <p:nvPr/>
        </p:nvSpPr>
        <p:spPr bwMode="auto">
          <a:xfrm>
            <a:off x="2362200" y="5426075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Valid bit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897033" name="Line 9"/>
          <p:cNvSpPr>
            <a:spLocks noChangeShapeType="1"/>
          </p:cNvSpPr>
          <p:nvPr/>
        </p:nvSpPr>
        <p:spPr bwMode="auto">
          <a:xfrm>
            <a:off x="3657600" y="510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034" name="Text Box 10"/>
          <p:cNvSpPr txBox="1">
            <a:spLocks noChangeArrowheads="1"/>
          </p:cNvSpPr>
          <p:nvPr/>
        </p:nvSpPr>
        <p:spPr bwMode="auto">
          <a:xfrm>
            <a:off x="3352800" y="5867400"/>
            <a:ext cx="83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Arial" pitchFamily="-110" charset="0"/>
              </a:rPr>
              <a:t>Word size</a:t>
            </a:r>
          </a:p>
        </p:txBody>
      </p:sp>
      <p:sp>
        <p:nvSpPr>
          <p:cNvPr id="8970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Cache</a:t>
            </a:r>
          </a:p>
        </p:txBody>
      </p:sp>
      <p:sp>
        <p:nvSpPr>
          <p:cNvPr id="89703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Cache Size depends on:</a:t>
            </a:r>
          </a:p>
          <a:p>
            <a:pPr lvl="1"/>
            <a:r>
              <a:rPr lang="en-US" sz="2000"/>
              <a:t># cache blocks</a:t>
            </a:r>
          </a:p>
          <a:p>
            <a:pPr lvl="1"/>
            <a:r>
              <a:rPr lang="en-US" sz="2000"/>
              <a:t># address bits</a:t>
            </a:r>
          </a:p>
          <a:p>
            <a:pPr lvl="1"/>
            <a:r>
              <a:rPr lang="en-US" sz="2000"/>
              <a:t>Word size</a:t>
            </a:r>
          </a:p>
          <a:p>
            <a:r>
              <a:rPr lang="en-US" sz="2400"/>
              <a:t>Example: </a:t>
            </a:r>
          </a:p>
          <a:p>
            <a:pPr lvl="1"/>
            <a:r>
              <a:rPr lang="en-US" sz="2000"/>
              <a:t>For n-bit address, 4-byte word &amp; 1024 cache blocks: </a:t>
            </a:r>
          </a:p>
          <a:p>
            <a:pPr lvl="1"/>
            <a:r>
              <a:rPr lang="en-US" sz="2000"/>
              <a:t>cache size = </a:t>
            </a:r>
          </a:p>
          <a:p>
            <a:pPr lvl="1">
              <a:buFontTx/>
              <a:buNone/>
            </a:pPr>
            <a:r>
              <a:rPr lang="en-US" sz="2000"/>
              <a:t>1024 [(n-10 -2) + 1 + 32] bit</a:t>
            </a:r>
          </a:p>
        </p:txBody>
      </p:sp>
      <p:graphicFrame>
        <p:nvGraphicFramePr>
          <p:cNvPr id="89703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4387850" y="1295400"/>
          <a:ext cx="4578350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0" name="Graphics Workshop Drawing" r:id="rId4" imgW="3784320" imgH="4057920" progId="">
                  <p:embed/>
                </p:oleObj>
              </mc:Choice>
              <mc:Fallback>
                <p:oleObj name="Graphics Workshop Drawing" r:id="rId4" imgW="3784320" imgH="4057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295400"/>
                        <a:ext cx="4578350" cy="490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with Multi-Word/Block</a:t>
            </a:r>
          </a:p>
        </p:txBody>
      </p:sp>
      <p:graphicFrame>
        <p:nvGraphicFramePr>
          <p:cNvPr id="89805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1144588"/>
          <a:ext cx="5715000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98" name="Graphics Workshop Drawing" r:id="rId4" imgW="5583240" imgH="3692880" progId="">
                  <p:embed/>
                </p:oleObj>
              </mc:Choice>
              <mc:Fallback>
                <p:oleObj name="Graphics Workshop Drawing" r:id="rId4" imgW="5583240" imgH="3692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4588"/>
                        <a:ext cx="5715000" cy="377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067300"/>
            <a:ext cx="7924800" cy="1485900"/>
          </a:xfrm>
        </p:spPr>
        <p:txBody>
          <a:bodyPr/>
          <a:lstStyle/>
          <a:p>
            <a:r>
              <a:rPr lang="en-US" sz="1800"/>
              <a:t>Takes advantage of spatial locality to improve performance </a:t>
            </a:r>
          </a:p>
          <a:p>
            <a:r>
              <a:rPr lang="en-US" sz="1800"/>
              <a:t>Cache block address = (Block address) modulo (Number of cache blocks)</a:t>
            </a:r>
          </a:p>
          <a:p>
            <a:r>
              <a:rPr lang="en-US" sz="1800"/>
              <a:t>Block address = (byte address) / (bytes per block)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Line 2"/>
          <p:cNvSpPr>
            <a:spLocks noChangeShapeType="1"/>
          </p:cNvSpPr>
          <p:nvPr/>
        </p:nvSpPr>
        <p:spPr bwMode="auto">
          <a:xfrm>
            <a:off x="368300" y="4589463"/>
            <a:ext cx="1588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5" name="Line 3"/>
          <p:cNvSpPr>
            <a:spLocks noChangeShapeType="1"/>
          </p:cNvSpPr>
          <p:nvPr/>
        </p:nvSpPr>
        <p:spPr bwMode="auto">
          <a:xfrm>
            <a:off x="381000" y="6332538"/>
            <a:ext cx="19558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0" y="4071938"/>
            <a:ext cx="84931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Miss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Penalty</a:t>
            </a:r>
          </a:p>
        </p:txBody>
      </p:sp>
      <p:sp>
        <p:nvSpPr>
          <p:cNvPr id="899077" name="Line 5"/>
          <p:cNvSpPr>
            <a:spLocks noChangeShapeType="1"/>
          </p:cNvSpPr>
          <p:nvPr/>
        </p:nvSpPr>
        <p:spPr bwMode="auto">
          <a:xfrm flipV="1">
            <a:off x="381000" y="4835525"/>
            <a:ext cx="1498600" cy="9572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8" name="Rectangle 6"/>
          <p:cNvSpPr>
            <a:spLocks noChangeArrowheads="1"/>
          </p:cNvSpPr>
          <p:nvPr/>
        </p:nvSpPr>
        <p:spPr bwMode="auto">
          <a:xfrm>
            <a:off x="1268413" y="6332538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079" name="Line 7"/>
          <p:cNvSpPr>
            <a:spLocks noChangeShapeType="1"/>
          </p:cNvSpPr>
          <p:nvPr/>
        </p:nvSpPr>
        <p:spPr bwMode="auto">
          <a:xfrm>
            <a:off x="3187700" y="4627563"/>
            <a:ext cx="1588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0" name="Line 8"/>
          <p:cNvSpPr>
            <a:spLocks noChangeShapeType="1"/>
          </p:cNvSpPr>
          <p:nvPr/>
        </p:nvSpPr>
        <p:spPr bwMode="auto">
          <a:xfrm>
            <a:off x="3200400" y="6372225"/>
            <a:ext cx="19558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1" name="Rectangle 9"/>
          <p:cNvSpPr>
            <a:spLocks noChangeArrowheads="1"/>
          </p:cNvSpPr>
          <p:nvPr/>
        </p:nvSpPr>
        <p:spPr bwMode="auto">
          <a:xfrm>
            <a:off x="2819400" y="4087813"/>
            <a:ext cx="5794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Miss</a:t>
            </a:r>
            <a:endParaRPr lang="en-US" sz="1800" b="1">
              <a:latin typeface="Arial" pitchFamily="-110" charset="0"/>
            </a:endParaRPr>
          </a:p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Rate</a:t>
            </a:r>
            <a:endParaRPr lang="en-US" sz="1800" b="1">
              <a:latin typeface="Arial" pitchFamily="-110" charset="0"/>
            </a:endParaRPr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 flipV="1">
            <a:off x="3822700" y="4603750"/>
            <a:ext cx="292100" cy="103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8" name="Rectangle 16"/>
          <p:cNvSpPr>
            <a:spLocks noChangeArrowheads="1"/>
          </p:cNvSpPr>
          <p:nvPr/>
        </p:nvSpPr>
        <p:spPr bwMode="auto">
          <a:xfrm>
            <a:off x="3505200" y="4387850"/>
            <a:ext cx="22621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Exploits Spatial Locality</a:t>
            </a:r>
          </a:p>
        </p:txBody>
      </p:sp>
      <p:sp>
        <p:nvSpPr>
          <p:cNvPr id="899090" name="Rectangle 18"/>
          <p:cNvSpPr>
            <a:spLocks noChangeArrowheads="1"/>
          </p:cNvSpPr>
          <p:nvPr/>
        </p:nvSpPr>
        <p:spPr bwMode="auto">
          <a:xfrm>
            <a:off x="4191000" y="4943475"/>
            <a:ext cx="1595438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Fewer blocks: </a:t>
            </a:r>
          </a:p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compromises</a:t>
            </a:r>
          </a:p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temporal locality</a:t>
            </a:r>
          </a:p>
        </p:txBody>
      </p:sp>
      <p:sp>
        <p:nvSpPr>
          <p:cNvPr id="899091" name="Line 19"/>
          <p:cNvSpPr>
            <a:spLocks noChangeShapeType="1"/>
          </p:cNvSpPr>
          <p:nvPr/>
        </p:nvSpPr>
        <p:spPr bwMode="auto">
          <a:xfrm>
            <a:off x="6675438" y="4583113"/>
            <a:ext cx="1587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2" name="Line 20"/>
          <p:cNvSpPr>
            <a:spLocks noChangeShapeType="1"/>
          </p:cNvSpPr>
          <p:nvPr/>
        </p:nvSpPr>
        <p:spPr bwMode="auto">
          <a:xfrm>
            <a:off x="6688138" y="6326188"/>
            <a:ext cx="19558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3" name="Rectangle 21"/>
          <p:cNvSpPr>
            <a:spLocks noChangeArrowheads="1"/>
          </p:cNvSpPr>
          <p:nvPr/>
        </p:nvSpPr>
        <p:spPr bwMode="auto">
          <a:xfrm>
            <a:off x="6230938" y="3787775"/>
            <a:ext cx="928687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Average</a:t>
            </a:r>
          </a:p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Access</a:t>
            </a:r>
          </a:p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Time</a:t>
            </a:r>
          </a:p>
        </p:txBody>
      </p:sp>
      <p:sp>
        <p:nvSpPr>
          <p:cNvPr id="899099" name="Line 27"/>
          <p:cNvSpPr>
            <a:spLocks noChangeShapeType="1"/>
          </p:cNvSpPr>
          <p:nvPr/>
        </p:nvSpPr>
        <p:spPr bwMode="auto">
          <a:xfrm flipH="1" flipV="1">
            <a:off x="4648200" y="5638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0" name="Rectangle 28"/>
          <p:cNvSpPr>
            <a:spLocks noChangeArrowheads="1"/>
          </p:cNvSpPr>
          <p:nvPr/>
        </p:nvSpPr>
        <p:spPr bwMode="auto">
          <a:xfrm>
            <a:off x="6916738" y="4806950"/>
            <a:ext cx="222726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Increased Miss Penalty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&amp; Miss Rate</a:t>
            </a:r>
          </a:p>
        </p:txBody>
      </p:sp>
      <p:sp>
        <p:nvSpPr>
          <p:cNvPr id="899101" name="Rectangle 29"/>
          <p:cNvSpPr>
            <a:spLocks noChangeArrowheads="1"/>
          </p:cNvSpPr>
          <p:nvPr/>
        </p:nvSpPr>
        <p:spPr bwMode="auto">
          <a:xfrm>
            <a:off x="4011613" y="6372225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102" name="Rectangle 30"/>
          <p:cNvSpPr>
            <a:spLocks noChangeArrowheads="1"/>
          </p:cNvSpPr>
          <p:nvPr/>
        </p:nvSpPr>
        <p:spPr bwMode="auto">
          <a:xfrm>
            <a:off x="7499350" y="6326188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10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Block Size</a:t>
            </a:r>
          </a:p>
        </p:txBody>
      </p:sp>
      <p:sp>
        <p:nvSpPr>
          <p:cNvPr id="899105" name="Rectangle 3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Larger block size take advantage of spatial locality BUT:</a:t>
            </a:r>
          </a:p>
          <a:p>
            <a:pPr lvl="1"/>
            <a:r>
              <a:rPr lang="en-US" sz="1600" dirty="0"/>
              <a:t>Larger block size means larger miss penalty:</a:t>
            </a:r>
          </a:p>
          <a:p>
            <a:pPr lvl="2"/>
            <a:r>
              <a:rPr lang="en-US" sz="1400" dirty="0"/>
              <a:t>Takes longer time to fill up the block</a:t>
            </a:r>
          </a:p>
          <a:p>
            <a:pPr lvl="1"/>
            <a:r>
              <a:rPr lang="en-US" sz="1600" dirty="0"/>
              <a:t>If block size is too big relative to cache size, miss rate will go up</a:t>
            </a:r>
          </a:p>
          <a:p>
            <a:pPr lvl="2"/>
            <a:r>
              <a:rPr lang="en-US" sz="1400" dirty="0"/>
              <a:t>Too few cache blocks</a:t>
            </a:r>
          </a:p>
          <a:p>
            <a:r>
              <a:rPr lang="en-US" sz="1800" dirty="0"/>
              <a:t>Average Access Time </a:t>
            </a:r>
            <a:r>
              <a:rPr lang="en-US" sz="1800"/>
              <a:t>= </a:t>
            </a:r>
            <a:r>
              <a:rPr lang="en-US" sz="1800" smtClean="0"/>
              <a:t>Hit Time </a:t>
            </a:r>
            <a:r>
              <a:rPr lang="en-US" sz="1800" dirty="0"/>
              <a:t>+  Miss Penalty * Miss Rate</a:t>
            </a:r>
          </a:p>
        </p:txBody>
      </p:sp>
      <p:sp>
        <p:nvSpPr>
          <p:cNvPr id="899107" name="Freeform 35"/>
          <p:cNvSpPr>
            <a:spLocks/>
          </p:cNvSpPr>
          <p:nvPr/>
        </p:nvSpPr>
        <p:spPr bwMode="auto">
          <a:xfrm>
            <a:off x="3352800" y="4876800"/>
            <a:ext cx="1549400" cy="133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8" y="704"/>
              </a:cxn>
              <a:cxn ang="0">
                <a:pos x="752" y="808"/>
              </a:cxn>
              <a:cxn ang="0">
                <a:pos x="976" y="640"/>
              </a:cxn>
            </a:cxnLst>
            <a:rect l="0" t="0" r="r" b="b"/>
            <a:pathLst>
              <a:path w="976" h="839">
                <a:moveTo>
                  <a:pt x="0" y="0"/>
                </a:moveTo>
                <a:cubicBezTo>
                  <a:pt x="61" y="117"/>
                  <a:pt x="243" y="569"/>
                  <a:pt x="368" y="704"/>
                </a:cubicBezTo>
                <a:cubicBezTo>
                  <a:pt x="493" y="839"/>
                  <a:pt x="651" y="819"/>
                  <a:pt x="752" y="808"/>
                </a:cubicBezTo>
                <a:cubicBezTo>
                  <a:pt x="853" y="797"/>
                  <a:pt x="929" y="675"/>
                  <a:pt x="976" y="64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8" name="Freeform 36"/>
          <p:cNvSpPr>
            <a:spLocks/>
          </p:cNvSpPr>
          <p:nvPr/>
        </p:nvSpPr>
        <p:spPr bwMode="auto">
          <a:xfrm>
            <a:off x="6781800" y="4800600"/>
            <a:ext cx="1397000" cy="133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704"/>
              </a:cxn>
              <a:cxn ang="0">
                <a:pos x="600" y="808"/>
              </a:cxn>
              <a:cxn ang="0">
                <a:pos x="880" y="488"/>
              </a:cxn>
            </a:cxnLst>
            <a:rect l="0" t="0" r="r" b="b"/>
            <a:pathLst>
              <a:path w="880" h="844">
                <a:moveTo>
                  <a:pt x="0" y="0"/>
                </a:moveTo>
                <a:cubicBezTo>
                  <a:pt x="44" y="117"/>
                  <a:pt x="164" y="569"/>
                  <a:pt x="264" y="704"/>
                </a:cubicBezTo>
                <a:cubicBezTo>
                  <a:pt x="364" y="839"/>
                  <a:pt x="497" y="844"/>
                  <a:pt x="600" y="808"/>
                </a:cubicBezTo>
                <a:cubicBezTo>
                  <a:pt x="703" y="772"/>
                  <a:pt x="822" y="555"/>
                  <a:pt x="880" y="48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9" name="Line 37"/>
          <p:cNvSpPr>
            <a:spLocks noChangeShapeType="1"/>
          </p:cNvSpPr>
          <p:nvPr/>
        </p:nvSpPr>
        <p:spPr bwMode="auto">
          <a:xfrm flipH="1" flipV="1">
            <a:off x="7924800" y="5257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3099</TotalTime>
  <Words>4092</Words>
  <Application>Microsoft Macintosh PowerPoint</Application>
  <PresentationFormat>On-screen Show (4:3)</PresentationFormat>
  <Paragraphs>564</Paragraphs>
  <Slides>48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UMBC</vt:lpstr>
      <vt:lpstr>Graphics Workshop Drawing</vt:lpstr>
      <vt:lpstr>Document</vt:lpstr>
      <vt:lpstr>Equation</vt:lpstr>
      <vt:lpstr>Bitmap Image</vt:lpstr>
      <vt:lpstr>VISIO</vt:lpstr>
      <vt:lpstr>Chart</vt:lpstr>
      <vt:lpstr>CMSC 611: Advanced Computer Architecture</vt:lpstr>
      <vt:lpstr>Memory Hierarchy </vt:lpstr>
      <vt:lpstr>Memory Hierarchy Terminology </vt:lpstr>
      <vt:lpstr>Memory Hierarchy Design Issues</vt:lpstr>
      <vt:lpstr>The Basics of Cache </vt:lpstr>
      <vt:lpstr>Direct-Mapped Cache </vt:lpstr>
      <vt:lpstr>Accessing Cache</vt:lpstr>
      <vt:lpstr>Cache with Multi-Word/Block</vt:lpstr>
      <vt:lpstr>Determining Block Size</vt:lpstr>
      <vt:lpstr>Block Placement</vt:lpstr>
      <vt:lpstr>N-way Set Associative Cache</vt:lpstr>
      <vt:lpstr>Locating a Block in Associative Cache</vt:lpstr>
      <vt:lpstr>Fully Associative Cache</vt:lpstr>
      <vt:lpstr>Handling Cache Misses</vt:lpstr>
      <vt:lpstr>Write Through via Buffering</vt:lpstr>
      <vt:lpstr>Block Replacement Strategy</vt:lpstr>
      <vt:lpstr>Measuring Cache Performance</vt:lpstr>
      <vt:lpstr>Example</vt:lpstr>
      <vt:lpstr>Classifying Cache Misses</vt:lpstr>
      <vt:lpstr>Improving Cache Performance</vt:lpstr>
      <vt:lpstr>Miss Rate Distribution</vt:lpstr>
      <vt:lpstr>Techniques for Reducing Misses</vt:lpstr>
      <vt:lpstr>Reduce Misses via Larger Block Size</vt:lpstr>
      <vt:lpstr>Reduce Misses via Higher Associativity</vt:lpstr>
      <vt:lpstr>Example</vt:lpstr>
      <vt:lpstr>Victim Cache Approach</vt:lpstr>
      <vt:lpstr>Pseudo-Associativity Mechanism</vt:lpstr>
      <vt:lpstr>H/W Pre-fetching of Instructions &amp; Data</vt:lpstr>
      <vt:lpstr>Software Pre-fetching Data</vt:lpstr>
      <vt:lpstr>Techniques for Reducing Misses</vt:lpstr>
      <vt:lpstr>Compiler-based Cache Optimizations</vt:lpstr>
      <vt:lpstr>Examples</vt:lpstr>
      <vt:lpstr>Loop Fusion Example</vt:lpstr>
      <vt:lpstr>Blocking Example</vt:lpstr>
      <vt:lpstr>Blocking Example</vt:lpstr>
      <vt:lpstr>Blocking Factor</vt:lpstr>
      <vt:lpstr>Efficiency of Compiler-Based Cache Opt.</vt:lpstr>
      <vt:lpstr>Reducing Miss Penalty</vt:lpstr>
      <vt:lpstr>Read Priority over Write on Miss</vt:lpstr>
      <vt:lpstr>Sub-block Placement</vt:lpstr>
      <vt:lpstr>Early Restart and Critical Word First</vt:lpstr>
      <vt:lpstr>Victim Cache Approach</vt:lpstr>
      <vt:lpstr>Non-blocking Caches</vt:lpstr>
      <vt:lpstr>Performance of Non-blocking Caches</vt:lpstr>
      <vt:lpstr>Second Level Cache</vt:lpstr>
      <vt:lpstr>Local vs Global Misses</vt:lpstr>
      <vt:lpstr>L2 Cache Parameters</vt:lpstr>
      <vt:lpstr>Reducing Hit Time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64</cp:revision>
  <cp:lastPrinted>2003-09-04T21:28:06Z</cp:lastPrinted>
  <dcterms:created xsi:type="dcterms:W3CDTF">2010-11-03T00:45:30Z</dcterms:created>
  <dcterms:modified xsi:type="dcterms:W3CDTF">2012-10-31T19:45:28Z</dcterms:modified>
</cp:coreProperties>
</file>