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0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1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000" y="-120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0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3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A0002-9A82-A048-B403-0C8741CEE4F8}" type="slidenum">
              <a:rPr lang="en-US"/>
              <a:pPr/>
              <a:t>35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1F386-1823-5546-8A83-DF6874DCB2CA}" type="slidenum">
              <a:rPr lang="en-US"/>
              <a:pPr/>
              <a:t>41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38AA0-CB3E-9C41-858A-9CB75944035E}" type="slidenum">
              <a:rPr lang="en-US"/>
              <a:pPr/>
              <a:t>2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EF0E1-6A2D-504A-8859-11AC4BF66E7C}" type="slidenum">
              <a:rPr lang="en-US"/>
              <a:pPr/>
              <a:t>3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3E9D-17DB-634D-AD72-6048FFDC5049}" type="slidenum">
              <a:rPr lang="en-US"/>
              <a:pPr/>
              <a:t>4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2B52A-A107-2749-AF2D-AD8530D0054C}" type="slidenum">
              <a:rPr lang="en-US"/>
              <a:pPr/>
              <a:t>5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Resolve RAW memory conflict? (address in memory buffers)</a:t>
            </a:r>
          </a:p>
          <a:p>
            <a:r>
              <a:rPr lang="en-US"/>
              <a:t>Integer unit executes in parallel</a:t>
            </a:r>
          </a:p>
        </p:txBody>
      </p:sp>
      <p:sp>
        <p:nvSpPr>
          <p:cNvPr id="628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70F32-8674-9443-ABCD-7099E90295EB}" type="slidenum">
              <a:rPr lang="en-US"/>
              <a:pPr/>
              <a:t>6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What you might have thought</a:t>
            </a:r>
          </a:p>
          <a:p>
            <a:r>
              <a:rPr lang="en-US"/>
              <a:t>1. 4 stages of instruction executino</a:t>
            </a:r>
          </a:p>
          <a:p>
            <a:r>
              <a:rPr lang="en-US"/>
              <a:t>2.Status of FU: Normal things to keep track of (RAW &amp; structura for busyl):</a:t>
            </a:r>
          </a:p>
          <a:p>
            <a:r>
              <a:rPr lang="en-US"/>
              <a:t>Fi from instruction format of the mahine (Fi is dest)</a:t>
            </a:r>
          </a:p>
          <a:p>
            <a:r>
              <a:rPr lang="en-US"/>
              <a:t>Add unit can Add or Sub</a:t>
            </a:r>
          </a:p>
          <a:p>
            <a:r>
              <a:rPr lang="en-US"/>
              <a:t>Rj, Rk - status of registers (Yes means ready)</a:t>
            </a:r>
          </a:p>
          <a:p>
            <a:r>
              <a:rPr lang="en-US"/>
              <a:t>Qj,Qk - If a no in Rj, Rk, means waiting for a FU to write result; Qj, Qk means wihch FU waiting for it</a:t>
            </a:r>
          </a:p>
          <a:p>
            <a:r>
              <a:rPr lang="en-US"/>
              <a:t>3.Status of register result (WAW &amp;WAR)s:</a:t>
            </a:r>
          </a:p>
          <a:p>
            <a:r>
              <a:rPr lang="en-US"/>
              <a:t>which FU is going to write into registers</a:t>
            </a:r>
          </a:p>
          <a:p>
            <a:r>
              <a:rPr lang="en-US"/>
              <a:t>Scoreboard on 6600 = size of FU</a:t>
            </a:r>
          </a:p>
          <a:p>
            <a:r>
              <a:rPr lang="en-US"/>
              <a:t>6.7, 6.8, 6.9, 6.12, 6.13, 6.16, 6.17</a:t>
            </a:r>
          </a:p>
          <a:p>
            <a:r>
              <a:rPr lang="en-US"/>
              <a:t>FU latencies: Add 2, Mult 10, Div 40 clocks</a:t>
            </a:r>
          </a:p>
        </p:txBody>
      </p:sp>
      <p:sp>
        <p:nvSpPr>
          <p:cNvPr id="630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1DBBD-0B44-9E44-9AD0-52400AFEE3C8}" type="slidenum">
              <a:rPr lang="en-US"/>
              <a:pPr/>
              <a:t>7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913D4-7D8F-1B4A-9F15-C2BEBE121439}" type="slidenum">
              <a:rPr lang="en-US"/>
              <a:pPr/>
              <a:t>8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C460-9D28-5048-947C-9DE4C829BF28}" type="slidenum">
              <a:rPr lang="en-US"/>
              <a:pPr/>
              <a:t>9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19812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791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5.doc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Tomasulo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8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9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3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366713" y="5872163"/>
            <a:ext cx="7620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accent2"/>
                </a:solidFill>
                <a:latin typeface="Arial" charset="0"/>
              </a:rPr>
              <a:t>Note: Unlike 6600, can have multiple loads outstanding</a:t>
            </a:r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7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647700" y="5594350"/>
            <a:ext cx="82677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Note: registers names are removed (“renamed”) in Reservation Stations; MULT issued vs. scoreboard</a:t>
            </a:r>
          </a:p>
          <a:p>
            <a:pPr marL="285750" indent="-285750"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Load1 completing; what is waiting for Load1?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9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1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7620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9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5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6</a:t>
            </a:r>
          </a:p>
        </p:txBody>
      </p:sp>
      <p:graphicFrame>
        <p:nvGraphicFramePr>
          <p:cNvPr id="63897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9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546100" y="60960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ADDD here vs. scoreboard?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7</a:t>
            </a:r>
          </a:p>
        </p:txBody>
      </p:sp>
      <p:graphicFrame>
        <p:nvGraphicFramePr>
          <p:cNvPr id="6400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3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7207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Add1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8</a:t>
            </a:r>
          </a:p>
        </p:txBody>
      </p:sp>
      <p:graphicFrame>
        <p:nvGraphicFramePr>
          <p:cNvPr id="64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7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9</a:t>
            </a:r>
          </a:p>
        </p:txBody>
      </p:sp>
      <p:graphicFrame>
        <p:nvGraphicFramePr>
          <p:cNvPr id="64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1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10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6445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Add2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Scoreboard Summary</a:t>
            </a:r>
          </a:p>
        </p:txBody>
      </p:sp>
      <p:sp>
        <p:nvSpPr>
          <p:cNvPr id="6256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50459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Why in HW at run time?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Works when can’t know real dependence at compile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Compiler simpler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Code for one machine runs well on another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Key idea: Allow </a:t>
            </a:r>
            <a:r>
              <a:rPr lang="en-US" sz="2000" dirty="0"/>
              <a:t>instructions behind stall to proceed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Enables out-of-order execution / out-of-order completion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ID stage checked both for structural and data hazards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Out-of-order execution divides ID stage: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Issue—decode instructions, check for structural hazards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Read operands—wait until no data hazards, then read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CDC 6600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Speedup 1.7 from </a:t>
            </a:r>
            <a:r>
              <a:rPr lang="en-US" sz="1800" dirty="0" smtClean="0"/>
              <a:t>compiler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 forwarding (First write register then read it)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Limited to instructions in basic block (small window)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Number of functional </a:t>
            </a:r>
            <a:r>
              <a:rPr lang="en-US" sz="1800" dirty="0" smtClean="0"/>
              <a:t>units (</a:t>
            </a:r>
            <a:r>
              <a:rPr lang="en-US" sz="1800" dirty="0"/>
              <a:t>structural hazards)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Wait for WAR hazards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11</a:t>
            </a:r>
          </a:p>
        </p:txBody>
      </p:sp>
      <p:graphicFrame>
        <p:nvGraphicFramePr>
          <p:cNvPr id="6440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9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4699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Write result of ADDD here vs. scoreboard?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12</a:t>
            </a:r>
          </a:p>
        </p:txBody>
      </p:sp>
      <p:graphicFrame>
        <p:nvGraphicFramePr>
          <p:cNvPr id="64512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400050" y="6032500"/>
            <a:ext cx="71437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all quick instructions complete already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13</a:t>
            </a:r>
          </a:p>
        </p:txBody>
      </p:sp>
      <p:graphicFrame>
        <p:nvGraphicFramePr>
          <p:cNvPr id="64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7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14</a:t>
            </a:r>
          </a:p>
        </p:txBody>
      </p:sp>
      <p:graphicFrame>
        <p:nvGraphicFramePr>
          <p:cNvPr id="6471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1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15</a:t>
            </a:r>
          </a:p>
        </p:txBody>
      </p:sp>
      <p:graphicFrame>
        <p:nvGraphicFramePr>
          <p:cNvPr id="64819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5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096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16</a:t>
            </a:r>
          </a:p>
        </p:txBody>
      </p:sp>
      <p:graphicFrame>
        <p:nvGraphicFramePr>
          <p:cNvPr id="6492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9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6985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Just waiting for divide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55</a:t>
            </a:r>
          </a:p>
        </p:txBody>
      </p:sp>
      <p:graphicFrame>
        <p:nvGraphicFramePr>
          <p:cNvPr id="6502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3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56</a:t>
            </a:r>
          </a:p>
        </p:txBody>
      </p:sp>
      <p:graphicFrame>
        <p:nvGraphicFramePr>
          <p:cNvPr id="65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7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381000" y="5943600"/>
            <a:ext cx="5759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 2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57</a:t>
            </a:r>
          </a:p>
        </p:txBody>
      </p:sp>
      <p:graphicFrame>
        <p:nvGraphicFramePr>
          <p:cNvPr id="6522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1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304800" y="5880100"/>
            <a:ext cx="87820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Again, in-order issue, out-of-order execution, completion</a:t>
            </a:r>
          </a:p>
        </p:txBody>
      </p:sp>
      <p:sp>
        <p:nvSpPr>
          <p:cNvPr id="652293" name="AutoShape 5"/>
          <p:cNvSpPr>
            <a:spLocks noChangeArrowheads="1"/>
          </p:cNvSpPr>
          <p:nvPr/>
        </p:nvSpPr>
        <p:spPr bwMode="auto">
          <a:xfrm>
            <a:off x="2286000" y="1485900"/>
            <a:ext cx="387350" cy="14414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4" name="AutoShape 6"/>
          <p:cNvSpPr>
            <a:spLocks noChangeArrowheads="1"/>
          </p:cNvSpPr>
          <p:nvPr/>
        </p:nvSpPr>
        <p:spPr bwMode="auto">
          <a:xfrm>
            <a:off x="31051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AutoShape 7"/>
          <p:cNvSpPr>
            <a:spLocks noChangeArrowheads="1"/>
          </p:cNvSpPr>
          <p:nvPr/>
        </p:nvSpPr>
        <p:spPr bwMode="auto">
          <a:xfrm>
            <a:off x="41338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319088" y="5880100"/>
            <a:ext cx="74104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Why longer on Scoreboard/6600?</a:t>
            </a:r>
          </a:p>
        </p:txBody>
      </p:sp>
      <p:sp>
        <p:nvSpPr>
          <p:cNvPr id="653317" name="AutoShape 5"/>
          <p:cNvSpPr>
            <a:spLocks noChangeArrowheads="1"/>
          </p:cNvSpPr>
          <p:nvPr/>
        </p:nvSpPr>
        <p:spPr bwMode="auto">
          <a:xfrm>
            <a:off x="4772025" y="1955800"/>
            <a:ext cx="387350" cy="981075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318" name="AutoShape 6"/>
          <p:cNvSpPr>
            <a:spLocks noChangeArrowheads="1"/>
          </p:cNvSpPr>
          <p:nvPr/>
        </p:nvSpPr>
        <p:spPr bwMode="auto">
          <a:xfrm>
            <a:off x="3340100" y="1955800"/>
            <a:ext cx="1143000" cy="981075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319" name="AutoShape 7"/>
          <p:cNvSpPr>
            <a:spLocks noChangeArrowheads="1"/>
          </p:cNvSpPr>
          <p:nvPr/>
        </p:nvSpPr>
        <p:spPr bwMode="auto">
          <a:xfrm>
            <a:off x="2514600" y="1454150"/>
            <a:ext cx="387350" cy="1482725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3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 to Scoreboard</a:t>
            </a:r>
          </a:p>
        </p:txBody>
      </p:sp>
      <p:graphicFrame>
        <p:nvGraphicFramePr>
          <p:cNvPr id="653323" name="Object 11"/>
          <p:cNvGraphicFramePr>
            <a:graphicFrameLocks/>
          </p:cNvGraphicFramePr>
          <p:nvPr/>
        </p:nvGraphicFramePr>
        <p:xfrm>
          <a:off x="74613" y="1130300"/>
          <a:ext cx="8980487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5" name="Worksheet" r:id="rId3" imgW="9634728" imgH="5225796" progId="Excel.Sheet.8">
                  <p:embed/>
                </p:oleObj>
              </mc:Choice>
              <mc:Fallback>
                <p:oleObj name="Worksheet" r:id="rId3" imgW="9634728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Tomasulo’s Algorithm vs. Scoreboard</a:t>
            </a:r>
          </a:p>
        </p:txBody>
      </p:sp>
      <p:sp>
        <p:nvSpPr>
          <p:cNvPr id="626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Tomasulo’s</a:t>
            </a:r>
            <a:r>
              <a:rPr lang="en-US" dirty="0"/>
              <a:t> algorithm lead to Alpha 21264, HP 8000, MIPS 10000, Pentium II, PowerPC 604</a:t>
            </a:r>
          </a:p>
          <a:p>
            <a:pPr>
              <a:lnSpc>
                <a:spcPct val="90000"/>
              </a:lnSpc>
            </a:pPr>
            <a:r>
              <a:rPr lang="en-US" dirty="0"/>
              <a:t>Many differences from scoreboard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Register renaming </a:t>
            </a:r>
            <a:r>
              <a:rPr lang="en-US" dirty="0"/>
              <a:t>to avoid WAR and WAW</a:t>
            </a:r>
          </a:p>
          <a:p>
            <a:pPr>
              <a:lnSpc>
                <a:spcPct val="90000"/>
              </a:lnSpc>
            </a:pPr>
            <a:r>
              <a:rPr lang="en-US" dirty="0"/>
              <a:t>Control &amp; buffers distributed with Function Units (FU) vs. centralized in scoreboard;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 buffers called “reservation stations”; have pending operands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vs. Scoreboard</a:t>
            </a:r>
          </a:p>
        </p:txBody>
      </p:sp>
      <p:graphicFrame>
        <p:nvGraphicFramePr>
          <p:cNvPr id="654351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954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9" name="Document" r:id="rId3" imgW="6659880" imgH="2042160" progId="Word.Document.8">
                  <p:embed/>
                </p:oleObj>
              </mc:Choice>
              <mc:Fallback>
                <p:oleObj name="Document" r:id="rId3" imgW="6659880" imgH="20421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52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Tomasulo Drawbacks</a:t>
            </a:r>
          </a:p>
          <a:p>
            <a:pPr lvl="1"/>
            <a:r>
              <a:rPr lang="en-US" sz="2400"/>
              <a:t>Circuit complexity</a:t>
            </a:r>
          </a:p>
          <a:p>
            <a:pPr lvl="1"/>
            <a:r>
              <a:rPr lang="en-US" sz="2400"/>
              <a:t>Many associative stores (CDB) at high speed</a:t>
            </a:r>
          </a:p>
          <a:p>
            <a:pPr lvl="1"/>
            <a:r>
              <a:rPr lang="en-US" sz="2400"/>
              <a:t>Performance limited by Common Data Bus</a:t>
            </a:r>
          </a:p>
          <a:p>
            <a:pPr lvl="2"/>
            <a:r>
              <a:rPr lang="en-US" sz="2000"/>
              <a:t>Multiple CDBs </a:t>
            </a:r>
            <a:r>
              <a:rPr lang="en-US" sz="2000">
                <a:sym typeface="Wingdings" charset="2"/>
              </a:rPr>
              <a:t></a:t>
            </a:r>
            <a:r>
              <a:rPr lang="en-US" sz="2000"/>
              <a:t> more FU logic for parallel associative stores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Tomasulo Loop Example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95400"/>
            <a:ext cx="7661275" cy="5257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Loop:	LD		</a:t>
            </a:r>
            <a:r>
              <a:rPr lang="en-US" sz="2800" dirty="0" smtClean="0">
                <a:latin typeface="Courier"/>
                <a:cs typeface="Courier"/>
              </a:rPr>
              <a:t>F0,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MULTD</a:t>
            </a:r>
            <a:r>
              <a:rPr lang="en-US" sz="2800" dirty="0">
                <a:latin typeface="Courier"/>
                <a:cs typeface="Courier"/>
              </a:rPr>
              <a:t>	</a:t>
            </a:r>
            <a:r>
              <a:rPr lang="en-US" sz="2800" dirty="0" smtClean="0">
                <a:latin typeface="Courier"/>
                <a:cs typeface="Courier"/>
              </a:rPr>
              <a:t>F4,	F0,	</a:t>
            </a:r>
            <a:r>
              <a:rPr lang="en-US" sz="2800" dirty="0">
                <a:latin typeface="Courier"/>
                <a:cs typeface="Courier"/>
              </a:rPr>
              <a:t>F2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SD</a:t>
            </a:r>
            <a:r>
              <a:rPr lang="en-US" sz="2800" dirty="0">
                <a:latin typeface="Courier"/>
                <a:cs typeface="Courier"/>
              </a:rPr>
              <a:t>		</a:t>
            </a:r>
            <a:r>
              <a:rPr lang="en-US" sz="2800" dirty="0" smtClean="0">
                <a:latin typeface="Courier"/>
                <a:cs typeface="Courier"/>
              </a:rPr>
              <a:t>F4,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SUBI		R1,	R1,	</a:t>
            </a:r>
            <a:r>
              <a:rPr lang="en-US" sz="2800" dirty="0">
                <a:latin typeface="Courier"/>
                <a:cs typeface="Courier"/>
              </a:rPr>
              <a:t>#8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BNEZ		R1,	</a:t>
            </a:r>
            <a:r>
              <a:rPr lang="en-US" sz="2800" dirty="0">
                <a:latin typeface="Courier"/>
                <a:cs typeface="Courier"/>
              </a:rPr>
              <a:t>Loop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Multiply takes 4 clocks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first load takes 8 clocks (cache miss), second load takes 4 clocks (hit)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To be clear, will show clocks for SUBI, BNEZ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Reality, integer instructions ahead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38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4528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8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41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35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2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</a:t>
            </a:r>
          </a:p>
        </p:txBody>
      </p:sp>
      <p:graphicFrame>
        <p:nvGraphicFramePr>
          <p:cNvPr id="65843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61412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6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3</a:t>
            </a:r>
          </a:p>
        </p:txBody>
      </p:sp>
      <p:graphicFrame>
        <p:nvGraphicFramePr>
          <p:cNvPr id="65945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90955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0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484188" y="60960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MULT1 has no registers names in 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4</a:t>
            </a:r>
          </a:p>
        </p:txBody>
      </p:sp>
      <p:graphicFrame>
        <p:nvGraphicFramePr>
          <p:cNvPr id="66048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9726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8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484188" y="6096000"/>
            <a:ext cx="18970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SUBI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5</a:t>
            </a:r>
          </a:p>
        </p:txBody>
      </p:sp>
      <p:graphicFrame>
        <p:nvGraphicFramePr>
          <p:cNvPr id="66150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246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2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484188" y="6096000"/>
            <a:ext cx="19986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BNEZ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6</a:t>
            </a:r>
          </a:p>
        </p:txBody>
      </p:sp>
      <p:graphicFrame>
        <p:nvGraphicFramePr>
          <p:cNvPr id="66253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7114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6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566738" y="6019800"/>
            <a:ext cx="4878387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F0 never sees Load1 result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7</a:t>
            </a:r>
          </a:p>
        </p:txBody>
      </p:sp>
      <p:graphicFrame>
        <p:nvGraphicFramePr>
          <p:cNvPr id="663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2578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560388" y="60198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MULT2 has no registers names in 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“Register Renaming”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Registers in instructions replaced by values or pointers to reservation stations(RS)</a:t>
            </a:r>
          </a:p>
          <a:p>
            <a:pPr lvl="1"/>
            <a:r>
              <a:rPr lang="en-US" sz="2400"/>
              <a:t>avoids WAR, WAW hazards</a:t>
            </a:r>
          </a:p>
          <a:p>
            <a:pPr lvl="1"/>
            <a:r>
              <a:rPr lang="en-US" sz="2400"/>
              <a:t>More reservation stations than registers</a:t>
            </a:r>
          </a:p>
          <a:p>
            <a:pPr lvl="1"/>
            <a:r>
              <a:rPr lang="en-US" sz="2400"/>
              <a:t>Can do optimizations compilers cannot perform</a:t>
            </a:r>
          </a:p>
          <a:p>
            <a:r>
              <a:rPr lang="en-US" sz="2800"/>
              <a:t>Operands to FU from RS, not registers</a:t>
            </a:r>
          </a:p>
          <a:p>
            <a:r>
              <a:rPr lang="en-US" sz="2800"/>
              <a:t>Results broadcast over Common Data Bus </a:t>
            </a:r>
          </a:p>
          <a:p>
            <a:r>
              <a:rPr lang="en-US" sz="2800"/>
              <a:t>Load and Stores treated as FU w/ RS</a:t>
            </a:r>
          </a:p>
          <a:p>
            <a:r>
              <a:rPr lang="en-US" sz="2800"/>
              <a:t>Integer instructions can go past branches, allowing FP operations beyond basic block in FP queue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8</a:t>
            </a:r>
          </a:p>
        </p:txBody>
      </p:sp>
      <p:graphicFrame>
        <p:nvGraphicFramePr>
          <p:cNvPr id="66457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47285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9</a:t>
            </a:r>
          </a:p>
        </p:txBody>
      </p:sp>
      <p:graphicFrame>
        <p:nvGraphicFramePr>
          <p:cNvPr id="66560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27581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8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585788" y="6096000"/>
            <a:ext cx="577691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Load1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10</a:t>
            </a:r>
          </a:p>
        </p:txBody>
      </p:sp>
      <p:graphicFrame>
        <p:nvGraphicFramePr>
          <p:cNvPr id="6676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40983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6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6858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11</a:t>
            </a:r>
          </a:p>
        </p:txBody>
      </p:sp>
      <p:graphicFrame>
        <p:nvGraphicFramePr>
          <p:cNvPr id="66867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17068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0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12</a:t>
            </a:r>
          </a:p>
        </p:txBody>
      </p:sp>
      <p:graphicFrame>
        <p:nvGraphicFramePr>
          <p:cNvPr id="66969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201072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4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13</a:t>
            </a:r>
          </a:p>
        </p:txBody>
      </p:sp>
      <p:graphicFrame>
        <p:nvGraphicFramePr>
          <p:cNvPr id="67072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15328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8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14</a:t>
            </a:r>
          </a:p>
        </p:txBody>
      </p:sp>
      <p:graphicFrame>
        <p:nvGraphicFramePr>
          <p:cNvPr id="67174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8465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2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611188" y="60960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15</a:t>
            </a:r>
          </a:p>
        </p:txBody>
      </p:sp>
      <p:graphicFrame>
        <p:nvGraphicFramePr>
          <p:cNvPr id="67277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9482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6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4572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Mult2 completing; what is waiting for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16</a:t>
            </a:r>
          </a:p>
        </p:txBody>
      </p:sp>
      <p:graphicFrame>
        <p:nvGraphicFramePr>
          <p:cNvPr id="67379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59871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0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17</a:t>
            </a:r>
          </a:p>
        </p:txBody>
      </p:sp>
      <p:graphicFrame>
        <p:nvGraphicFramePr>
          <p:cNvPr id="6748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51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4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Organization</a:t>
            </a:r>
          </a:p>
        </p:txBody>
      </p:sp>
      <p:graphicFrame>
        <p:nvGraphicFramePr>
          <p:cNvPr id="627715" name="Object 3"/>
          <p:cNvGraphicFramePr>
            <a:graphicFrameLocks/>
          </p:cNvGraphicFramePr>
          <p:nvPr/>
        </p:nvGraphicFramePr>
        <p:xfrm>
          <a:off x="2235200" y="1066800"/>
          <a:ext cx="4927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9" name="Bitmap Image" r:id="rId4" imgW="5243014" imgH="4723810" progId="">
                  <p:embed/>
                </p:oleObj>
              </mc:Choice>
              <mc:Fallback>
                <p:oleObj name="Bitmap Image" r:id="rId4" imgW="5243014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066800"/>
                        <a:ext cx="4927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457200" y="5500688"/>
            <a:ext cx="8686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The reservation stations hold instructions that had been issued and are awaiting execution at a functional unit</a:t>
            </a:r>
          </a:p>
          <a:p>
            <a:pPr marL="168275" indent="-168275">
              <a:spcBef>
                <a:spcPct val="1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 All results from FP FU and loads are broadcasted on the CDB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18</a:t>
            </a:r>
          </a:p>
        </p:txBody>
      </p:sp>
      <p:graphicFrame>
        <p:nvGraphicFramePr>
          <p:cNvPr id="67584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23209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8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19</a:t>
            </a:r>
          </a:p>
        </p:txBody>
      </p:sp>
      <p:graphicFrame>
        <p:nvGraphicFramePr>
          <p:cNvPr id="67686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4868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2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20</a:t>
            </a:r>
          </a:p>
        </p:txBody>
      </p:sp>
      <p:graphicFrame>
        <p:nvGraphicFramePr>
          <p:cNvPr id="67789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86894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21</a:t>
            </a:r>
          </a:p>
        </p:txBody>
      </p:sp>
      <p:graphicFrame>
        <p:nvGraphicFramePr>
          <p:cNvPr id="67891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4849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Static: Integer/FP instruction pairs</a:t>
            </a:r>
          </a:p>
          <a:p>
            <a:r>
              <a:rPr lang="en-US" dirty="0" smtClean="0"/>
              <a:t>Dynamic: Extend </a:t>
            </a:r>
            <a:r>
              <a:rPr lang="en-US" dirty="0" err="1" smtClean="0"/>
              <a:t>Tomasulo</a:t>
            </a:r>
            <a:endParaRPr lang="en-US" dirty="0" smtClean="0"/>
          </a:p>
          <a:p>
            <a:pPr lvl="1"/>
            <a:r>
              <a:rPr lang="en-US" dirty="0" smtClean="0"/>
              <a:t>Must handle dependencies on issue</a:t>
            </a:r>
          </a:p>
          <a:p>
            <a:pPr lvl="1"/>
            <a:r>
              <a:rPr lang="en-US" dirty="0" smtClean="0"/>
              <a:t>Two instructions: split clock in half</a:t>
            </a:r>
          </a:p>
          <a:p>
            <a:pPr lvl="1"/>
            <a:r>
              <a:rPr lang="en-US" dirty="0" smtClean="0"/>
              <a:t>More: Explicit dependency issue logic</a:t>
            </a:r>
          </a:p>
          <a:p>
            <a:pPr lvl="2"/>
            <a:r>
              <a:rPr lang="en-US" dirty="0" smtClean="0"/>
              <a:t>E.g. </a:t>
            </a:r>
            <a:r>
              <a:rPr lang="en-US" smtClean="0"/>
              <a:t>2 in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half of clock, 2 in 2</a:t>
            </a:r>
            <a:r>
              <a:rPr lang="en-US" baseline="30000" dirty="0" smtClean="0"/>
              <a:t>nd</a:t>
            </a:r>
            <a:r>
              <a:rPr lang="en-US" dirty="0" smtClean="0"/>
              <a:t> half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Reservation Station Components</a:t>
            </a:r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Functional Unit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Op—Operation to perform in the unit (e.g., + or –)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Vj</a:t>
            </a:r>
            <a:r>
              <a:rPr lang="en-US" sz="2400" dirty="0"/>
              <a:t>, </a:t>
            </a:r>
            <a:r>
              <a:rPr lang="en-US" sz="2400" dirty="0" err="1"/>
              <a:t>Vk</a:t>
            </a:r>
            <a:r>
              <a:rPr lang="en-US" sz="2400" dirty="0"/>
              <a:t>—Value of Source operands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Store buffers has V field, result to be stored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Qj</a:t>
            </a:r>
            <a:r>
              <a:rPr lang="en-US" sz="2400" dirty="0"/>
              <a:t>, </a:t>
            </a:r>
            <a:r>
              <a:rPr lang="en-US" sz="2400" dirty="0" err="1"/>
              <a:t>Qk</a:t>
            </a:r>
            <a:r>
              <a:rPr lang="en-US" sz="2400" dirty="0"/>
              <a:t>—Reservation stations producing source registers (value to be written)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Note: No ready flags as in Scoreboard; </a:t>
            </a:r>
            <a:r>
              <a:rPr lang="en-US" sz="2000" dirty="0" err="1"/>
              <a:t>Qj,Qk</a:t>
            </a:r>
            <a:r>
              <a:rPr lang="en-US" sz="2000" dirty="0"/>
              <a:t>=0 =&gt; ready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Store buffers only have </a:t>
            </a:r>
            <a:r>
              <a:rPr lang="en-US" sz="2000" dirty="0" err="1"/>
              <a:t>Qi</a:t>
            </a:r>
            <a:r>
              <a:rPr lang="en-US" sz="2000" dirty="0"/>
              <a:t> for RS producing result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Busy—Indicates reservation station or FU is busy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Register result status—Indicates which functional unit will write each register, if one exists. Blank when no pending instructions that will write that register.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Stages of Tomasulo Algorithm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Issue—get instruction from FP Op Queue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If </a:t>
            </a:r>
            <a:r>
              <a:rPr lang="en-US" sz="2400" dirty="0"/>
              <a:t>reservation station free (no structural hazard),</a:t>
            </a:r>
            <a:r>
              <a:rPr lang="en-US" sz="2400" dirty="0" smtClean="0"/>
              <a:t> control </a:t>
            </a:r>
            <a:r>
              <a:rPr lang="en-US" sz="2400" dirty="0"/>
              <a:t>issues </a:t>
            </a:r>
            <a:r>
              <a:rPr lang="en-US" sz="2400" dirty="0" err="1"/>
              <a:t>instr</a:t>
            </a:r>
            <a:r>
              <a:rPr lang="en-US" sz="2400" dirty="0"/>
              <a:t> &amp; sends operands (</a:t>
            </a:r>
            <a:r>
              <a:rPr lang="en-US" sz="2400" dirty="0" smtClean="0"/>
              <a:t>renames registers</a:t>
            </a:r>
            <a:r>
              <a:rPr lang="en-US" sz="2400" dirty="0"/>
              <a:t>).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Execution—operate on operands (EX)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When </a:t>
            </a:r>
            <a:r>
              <a:rPr lang="en-US" sz="2400" dirty="0"/>
              <a:t>both operands ready then execute</a:t>
            </a:r>
            <a:r>
              <a:rPr lang="en-US" sz="2400" dirty="0" smtClean="0"/>
              <a:t>; if </a:t>
            </a:r>
            <a:r>
              <a:rPr lang="en-US" sz="2400" dirty="0"/>
              <a:t>not ready, watch Common Data Bus for result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Write result—finish execution (WB)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Write </a:t>
            </a:r>
            <a:r>
              <a:rPr lang="en-US" sz="2400" dirty="0"/>
              <a:t>on Common Data Bus to all awaiting units;</a:t>
            </a:r>
            <a:r>
              <a:rPr lang="en-US" sz="2400" dirty="0" smtClean="0"/>
              <a:t> mark </a:t>
            </a:r>
            <a:r>
              <a:rPr lang="en-US" sz="2400" dirty="0"/>
              <a:t>reservation station available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vs. Common Data Bus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 data bus: data + destination </a:t>
            </a:r>
          </a:p>
          <a:p>
            <a:pPr lvl="1"/>
            <a:r>
              <a:rPr lang="en-US"/>
              <a:t>(“go to” bus)</a:t>
            </a:r>
          </a:p>
          <a:p>
            <a:r>
              <a:rPr lang="en-US"/>
              <a:t>Common data bus: data + source</a:t>
            </a:r>
          </a:p>
          <a:p>
            <a:pPr lvl="1"/>
            <a:r>
              <a:rPr lang="en-US"/>
              <a:t>(“come from” bus)</a:t>
            </a:r>
          </a:p>
          <a:p>
            <a:pPr lvl="1"/>
            <a:r>
              <a:rPr lang="en-US"/>
              <a:t>64 bits of data + 4 bits of Functional Unit source address</a:t>
            </a:r>
          </a:p>
          <a:p>
            <a:pPr lvl="1"/>
            <a:r>
              <a:rPr lang="en-US"/>
              <a:t>Write if matches expected Functional Unit (produces result)</a:t>
            </a:r>
          </a:p>
          <a:p>
            <a:pPr lvl="1"/>
            <a:r>
              <a:rPr lang="en-US"/>
              <a:t>Broadcast: one to many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1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2841</TotalTime>
  <Words>1233</Words>
  <Application>Microsoft Macintosh PowerPoint</Application>
  <PresentationFormat>On-screen Show (4:3)</PresentationFormat>
  <Paragraphs>180</Paragraphs>
  <Slides>54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UMBC</vt:lpstr>
      <vt:lpstr>Bitmap Image</vt:lpstr>
      <vt:lpstr>Worksheet</vt:lpstr>
      <vt:lpstr>Document</vt:lpstr>
      <vt:lpstr>Microsoft Excel 97 - 2004 Worksheet</vt:lpstr>
      <vt:lpstr>CMSC 611: Advanced Computer Architecture</vt:lpstr>
      <vt:lpstr>Scoreboard Summary</vt:lpstr>
      <vt:lpstr>Tomasulo’s Algorithm vs. Scoreboard</vt:lpstr>
      <vt:lpstr>Tomasulo “Register Renaming”</vt:lpstr>
      <vt:lpstr>Tomasulo Organization</vt:lpstr>
      <vt:lpstr>Reservation Station Components</vt:lpstr>
      <vt:lpstr>Three Stages of Tomasulo Algorithm</vt:lpstr>
      <vt:lpstr>Normal vs. Common Data Bus</vt:lpstr>
      <vt:lpstr>Tomasulo Example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Tomasulo Example Cycle 55</vt:lpstr>
      <vt:lpstr>Tomasulo Example Cycle 56</vt:lpstr>
      <vt:lpstr>Tomasulo Example Cycle 57</vt:lpstr>
      <vt:lpstr>Compare to Scoreboard</vt:lpstr>
      <vt:lpstr>Tomasulo vs. Scoreboard</vt:lpstr>
      <vt:lpstr>Tomasulo Loop Example</vt:lpstr>
      <vt:lpstr>Loop Example Cycle 0</vt:lpstr>
      <vt:lpstr>Loop Example Cycle 1</vt:lpstr>
      <vt:lpstr>Loop Example Cycle 2</vt:lpstr>
      <vt:lpstr>Loop Example Cycle 3</vt:lpstr>
      <vt:lpstr>Loop Example Cycle 4</vt:lpstr>
      <vt:lpstr>Loop Example Cycle 5</vt:lpstr>
      <vt:lpstr>Loop Example Cycle 6</vt:lpstr>
      <vt:lpstr>Loop Example Cycle 7</vt:lpstr>
      <vt:lpstr>Loop Example Cycle 8</vt:lpstr>
      <vt:lpstr>Loop Example Cycle 9</vt:lpstr>
      <vt:lpstr>Loop Example Cycle 10</vt:lpstr>
      <vt:lpstr>Loop Example Cycle 11</vt:lpstr>
      <vt:lpstr>Loop Example Cycle 12</vt:lpstr>
      <vt:lpstr>Loop Example Cycle 13</vt:lpstr>
      <vt:lpstr>Loop Example Cycle 14</vt:lpstr>
      <vt:lpstr>Loop Example Cycle 15</vt:lpstr>
      <vt:lpstr>Loop Example Cycle 16</vt:lpstr>
      <vt:lpstr>Loop Example Cycle 17</vt:lpstr>
      <vt:lpstr>Loop Example Cycle 18</vt:lpstr>
      <vt:lpstr>Loop Example Cycle 19</vt:lpstr>
      <vt:lpstr>Loop Example Cycle 20</vt:lpstr>
      <vt:lpstr>Loop Example Cycle 21</vt:lpstr>
      <vt:lpstr>Multiple Issue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54</cp:revision>
  <cp:lastPrinted>2003-09-04T21:28:06Z</cp:lastPrinted>
  <dcterms:created xsi:type="dcterms:W3CDTF">2010-10-11T17:02:56Z</dcterms:created>
  <dcterms:modified xsi:type="dcterms:W3CDTF">2012-10-10T19:32:07Z</dcterms:modified>
</cp:coreProperties>
</file>