
<file path=[Content_Types].xml><?xml version="1.0" encoding="utf-8"?>
<Types xmlns="http://schemas.openxmlformats.org/package/2006/content-types">
  <Default Extension="xml" ContentType="application/xml"/>
  <Default Extension="doc" ContentType="application/msword"/>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1.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ppt/embeddings/oleObject2.bin" ContentType="application/vnd.openxmlformats-officedocument.oleObject"/>
  <Override PartName="/ppt/notesSlides/notesSlide9.xml" ContentType="application/vnd.openxmlformats-officedocument.presentationml.notesSlide+xml"/>
  <Override PartName="/ppt/notesSlides/notesSlide10.xml" ContentType="application/vnd.openxmlformats-officedocument.presentationml.notesSlide+xml"/>
  <Override PartName="/ppt/embeddings/oleObject3.bin" ContentType="application/vnd.openxmlformats-officedocument.oleObject"/>
  <Override PartName="/ppt/notesSlides/notesSlide11.xml" ContentType="application/vnd.openxmlformats-officedocument.presentationml.notesSlide+xml"/>
  <Override PartName="/ppt/embeddings/oleObject4.bin" ContentType="application/vnd.openxmlformats-officedocument.oleObject"/>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embeddings/oleObject5.bin" ContentType="application/vnd.openxmlformats-officedocument.oleObject"/>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embeddings/oleObject11.bin" ContentType="application/vnd.openxmlformats-officedocument.oleObject"/>
  <Override PartName="/ppt/notesSlides/notesSlide43.xml" ContentType="application/vnd.openxmlformats-officedocument.presentationml.notesSlide+xml"/>
  <Override PartName="/ppt/notesSlides/notesSlide44.xml" ContentType="application/vnd.openxmlformats-officedocument.presentationml.notesSlide+xml"/>
  <Override PartName="/ppt/embeddings/oleObject1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46"/>
  </p:notesMasterIdLst>
  <p:handoutMasterIdLst>
    <p:handoutMasterId r:id="rId47"/>
  </p:handoutMasterIdLst>
  <p:sldIdLst>
    <p:sldId id="256" r:id="rId2"/>
    <p:sldId id="353" r:id="rId3"/>
    <p:sldId id="354" r:id="rId4"/>
    <p:sldId id="355" r:id="rId5"/>
    <p:sldId id="356" r:id="rId6"/>
    <p:sldId id="361" r:id="rId7"/>
    <p:sldId id="362" r:id="rId8"/>
    <p:sldId id="363" r:id="rId9"/>
    <p:sldId id="364" r:id="rId10"/>
    <p:sldId id="365" r:id="rId11"/>
    <p:sldId id="366" r:id="rId12"/>
    <p:sldId id="367" r:id="rId13"/>
    <p:sldId id="368" r:id="rId14"/>
    <p:sldId id="369" r:id="rId15"/>
    <p:sldId id="370" r:id="rId16"/>
    <p:sldId id="371" r:id="rId17"/>
    <p:sldId id="372" r:id="rId18"/>
    <p:sldId id="373" r:id="rId19"/>
    <p:sldId id="374" r:id="rId20"/>
    <p:sldId id="375" r:id="rId21"/>
    <p:sldId id="376" r:id="rId22"/>
    <p:sldId id="377" r:id="rId23"/>
    <p:sldId id="378" r:id="rId24"/>
    <p:sldId id="379" r:id="rId25"/>
    <p:sldId id="380" r:id="rId26"/>
    <p:sldId id="381" r:id="rId27"/>
    <p:sldId id="382" r:id="rId28"/>
    <p:sldId id="383" r:id="rId29"/>
    <p:sldId id="384" r:id="rId30"/>
    <p:sldId id="385" r:id="rId31"/>
    <p:sldId id="386" r:id="rId32"/>
    <p:sldId id="387" r:id="rId33"/>
    <p:sldId id="388" r:id="rId34"/>
    <p:sldId id="389" r:id="rId35"/>
    <p:sldId id="390" r:id="rId36"/>
    <p:sldId id="391" r:id="rId37"/>
    <p:sldId id="392" r:id="rId38"/>
    <p:sldId id="393" r:id="rId39"/>
    <p:sldId id="394" r:id="rId40"/>
    <p:sldId id="395" r:id="rId41"/>
    <p:sldId id="396" r:id="rId42"/>
    <p:sldId id="397" r:id="rId43"/>
    <p:sldId id="398" r:id="rId44"/>
    <p:sldId id="399" r:id="rId45"/>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457200" rtl="0" eaLnBrk="1" latinLnBrk="0" hangingPunct="1">
      <a:defRPr sz="2400" kern="1200">
        <a:solidFill>
          <a:schemeClr val="tx1"/>
        </a:solidFill>
        <a:latin typeface="Arial" charset="0"/>
        <a:ea typeface="+mn-ea"/>
        <a:cs typeface="+mn-cs"/>
      </a:defRPr>
    </a:lvl6pPr>
    <a:lvl7pPr marL="2743200" algn="l" defTabSz="457200" rtl="0" eaLnBrk="1" latinLnBrk="0" hangingPunct="1">
      <a:defRPr sz="2400" kern="1200">
        <a:solidFill>
          <a:schemeClr val="tx1"/>
        </a:solidFill>
        <a:latin typeface="Arial" charset="0"/>
        <a:ea typeface="+mn-ea"/>
        <a:cs typeface="+mn-cs"/>
      </a:defRPr>
    </a:lvl7pPr>
    <a:lvl8pPr marL="3200400" algn="l" defTabSz="457200" rtl="0" eaLnBrk="1" latinLnBrk="0" hangingPunct="1">
      <a:defRPr sz="2400" kern="1200">
        <a:solidFill>
          <a:schemeClr val="tx1"/>
        </a:solidFill>
        <a:latin typeface="Arial" charset="0"/>
        <a:ea typeface="+mn-ea"/>
        <a:cs typeface="+mn-cs"/>
      </a:defRPr>
    </a:lvl8pPr>
    <a:lvl9pPr marL="3657600" algn="l" defTabSz="4572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FFFF66"/>
    <a:srgbClr val="008080"/>
    <a:srgbClr val="000099"/>
    <a:srgbClr val="2E7F7F"/>
    <a:srgbClr val="800000"/>
    <a:srgbClr val="0033CC"/>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90" d="100"/>
          <a:sy n="90" d="100"/>
        </p:scale>
        <p:origin x="-528" y="-96"/>
      </p:cViewPr>
      <p:guideLst>
        <p:guide orient="horz" pos="3408"/>
        <p:guide orient="horz" pos="3531"/>
        <p:guide orient="horz" pos="3292"/>
        <p:guide orient="horz" pos="3640"/>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24504"/>
    </p:cViewPr>
  </p:sorterViewPr>
  <p:notesViewPr>
    <p:cSldViewPr snapToObjects="1">
      <p:cViewPr varScale="1">
        <p:scale>
          <a:sx n="58" d="100"/>
          <a:sy n="58" d="100"/>
        </p:scale>
        <p:origin x="-1770"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handoutMaster" Target="handoutMasters/handout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10.emf"/><Relationship Id="rId5" Type="http://schemas.openxmlformats.org/officeDocument/2006/relationships/image" Target="../media/image11.emf"/><Relationship Id="rId1" Type="http://schemas.openxmlformats.org/officeDocument/2006/relationships/image" Target="../media/image7.emf"/><Relationship Id="rId2"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3036888" cy="463550"/>
          </a:xfrm>
          <a:prstGeom prst="rect">
            <a:avLst/>
          </a:prstGeom>
          <a:noFill/>
          <a:ln w="9525">
            <a:noFill/>
            <a:miter lim="800000"/>
            <a:headEnd/>
            <a:tailEnd/>
          </a:ln>
          <a:effectLst/>
        </p:spPr>
        <p:txBody>
          <a:bodyPr vert="horz" wrap="square" lIns="92702" tIns="46351" rIns="92702" bIns="46351" numCol="1" anchor="t" anchorCtr="0" compatLnSpc="1">
            <a:prstTxWarp prst="textNoShape">
              <a:avLst/>
            </a:prstTxWarp>
          </a:bodyPr>
          <a:lstStyle>
            <a:lvl1pPr defTabSz="927100">
              <a:defRPr sz="1200">
                <a:latin typeface="Times New Roman" charset="0"/>
              </a:defRPr>
            </a:lvl1pPr>
          </a:lstStyle>
          <a:p>
            <a:pPr>
              <a:defRPr/>
            </a:pPr>
            <a:endParaRPr lang="en-US"/>
          </a:p>
        </p:txBody>
      </p:sp>
      <p:sp>
        <p:nvSpPr>
          <p:cNvPr id="60419" name="Rectangle 3"/>
          <p:cNvSpPr>
            <a:spLocks noGrp="1" noChangeArrowheads="1"/>
          </p:cNvSpPr>
          <p:nvPr>
            <p:ph type="dt" sz="quarter" idx="1"/>
          </p:nvPr>
        </p:nvSpPr>
        <p:spPr bwMode="auto">
          <a:xfrm>
            <a:off x="3973513" y="0"/>
            <a:ext cx="3036887" cy="463550"/>
          </a:xfrm>
          <a:prstGeom prst="rect">
            <a:avLst/>
          </a:prstGeom>
          <a:noFill/>
          <a:ln w="9525">
            <a:noFill/>
            <a:miter lim="800000"/>
            <a:headEnd/>
            <a:tailEnd/>
          </a:ln>
          <a:effectLst/>
        </p:spPr>
        <p:txBody>
          <a:bodyPr vert="horz" wrap="square" lIns="92702" tIns="46351" rIns="92702" bIns="46351" numCol="1" anchor="t" anchorCtr="0" compatLnSpc="1">
            <a:prstTxWarp prst="textNoShape">
              <a:avLst/>
            </a:prstTxWarp>
          </a:bodyPr>
          <a:lstStyle>
            <a:lvl1pPr algn="r" defTabSz="927100">
              <a:defRPr sz="1200">
                <a:latin typeface="Times New Roman" charset="0"/>
              </a:defRPr>
            </a:lvl1pPr>
          </a:lstStyle>
          <a:p>
            <a:pPr>
              <a:defRPr/>
            </a:pPr>
            <a:endParaRPr lang="en-US"/>
          </a:p>
        </p:txBody>
      </p:sp>
      <p:sp>
        <p:nvSpPr>
          <p:cNvPr id="60420" name="Rectangle 4"/>
          <p:cNvSpPr>
            <a:spLocks noGrp="1" noChangeArrowheads="1"/>
          </p:cNvSpPr>
          <p:nvPr>
            <p:ph type="ftr" sz="quarter" idx="2"/>
          </p:nvPr>
        </p:nvSpPr>
        <p:spPr bwMode="auto">
          <a:xfrm>
            <a:off x="0" y="8832850"/>
            <a:ext cx="3036888" cy="463550"/>
          </a:xfrm>
          <a:prstGeom prst="rect">
            <a:avLst/>
          </a:prstGeom>
          <a:noFill/>
          <a:ln w="9525">
            <a:noFill/>
            <a:miter lim="800000"/>
            <a:headEnd/>
            <a:tailEnd/>
          </a:ln>
          <a:effectLst/>
        </p:spPr>
        <p:txBody>
          <a:bodyPr vert="horz" wrap="square" lIns="92702" tIns="46351" rIns="92702" bIns="46351" numCol="1" anchor="b" anchorCtr="0" compatLnSpc="1">
            <a:prstTxWarp prst="textNoShape">
              <a:avLst/>
            </a:prstTxWarp>
          </a:bodyPr>
          <a:lstStyle>
            <a:lvl1pPr defTabSz="927100">
              <a:defRPr sz="1200">
                <a:latin typeface="Times New Roman" charset="0"/>
              </a:defRPr>
            </a:lvl1pPr>
          </a:lstStyle>
          <a:p>
            <a:pPr>
              <a:defRPr/>
            </a:pPr>
            <a:endParaRPr lang="en-US"/>
          </a:p>
        </p:txBody>
      </p:sp>
      <p:sp>
        <p:nvSpPr>
          <p:cNvPr id="60421" name="Rectangle 5"/>
          <p:cNvSpPr>
            <a:spLocks noGrp="1" noChangeArrowheads="1"/>
          </p:cNvSpPr>
          <p:nvPr>
            <p:ph type="sldNum" sz="quarter" idx="3"/>
          </p:nvPr>
        </p:nvSpPr>
        <p:spPr bwMode="auto">
          <a:xfrm>
            <a:off x="3973513" y="8832850"/>
            <a:ext cx="3036887" cy="463550"/>
          </a:xfrm>
          <a:prstGeom prst="rect">
            <a:avLst/>
          </a:prstGeom>
          <a:noFill/>
          <a:ln w="9525">
            <a:noFill/>
            <a:miter lim="800000"/>
            <a:headEnd/>
            <a:tailEnd/>
          </a:ln>
          <a:effectLst/>
        </p:spPr>
        <p:txBody>
          <a:bodyPr vert="horz" wrap="square" lIns="92702" tIns="46351" rIns="92702" bIns="46351" numCol="1" anchor="b" anchorCtr="0" compatLnSpc="1">
            <a:prstTxWarp prst="textNoShape">
              <a:avLst/>
            </a:prstTxWarp>
          </a:bodyPr>
          <a:lstStyle>
            <a:lvl1pPr algn="r" defTabSz="927100">
              <a:defRPr sz="1200">
                <a:latin typeface="Times New Roman" charset="0"/>
              </a:defRPr>
            </a:lvl1pPr>
          </a:lstStyle>
          <a:p>
            <a:pPr>
              <a:defRPr/>
            </a:pPr>
            <a:fld id="{CEF4B011-080B-CE4B-BA48-CDB09FBE2510}" type="slidenum">
              <a:rPr lang="en-US"/>
              <a:pPr>
                <a:defRPr/>
              </a:pPr>
              <a:t>‹#›</a:t>
            </a:fld>
            <a:endParaRPr lang="en-US"/>
          </a:p>
        </p:txBody>
      </p:sp>
    </p:spTree>
    <p:extLst>
      <p:ext uri="{BB962C8B-B14F-4D97-AF65-F5344CB8AC3E}">
        <p14:creationId xmlns:p14="http://schemas.microsoft.com/office/powerpoint/2010/main" val="4936752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6888" cy="463550"/>
          </a:xfrm>
          <a:prstGeom prst="rect">
            <a:avLst/>
          </a:prstGeom>
          <a:noFill/>
          <a:ln w="9525">
            <a:noFill/>
            <a:miter lim="800000"/>
            <a:headEnd/>
            <a:tailEnd/>
          </a:ln>
          <a:effectLst/>
        </p:spPr>
        <p:txBody>
          <a:bodyPr vert="horz" wrap="square" lIns="92702" tIns="46351" rIns="92702" bIns="46351" numCol="1" anchor="t" anchorCtr="0" compatLnSpc="1">
            <a:prstTxWarp prst="textNoShape">
              <a:avLst/>
            </a:prstTxWarp>
          </a:bodyPr>
          <a:lstStyle>
            <a:lvl1pPr defTabSz="927100">
              <a:defRPr sz="1200">
                <a:latin typeface="Times New Roman" charset="0"/>
              </a:defRPr>
            </a:lvl1pPr>
          </a:lstStyle>
          <a:p>
            <a:pPr>
              <a:defRPr/>
            </a:pPr>
            <a:endParaRPr lang="en-US"/>
          </a:p>
        </p:txBody>
      </p:sp>
      <p:sp>
        <p:nvSpPr>
          <p:cNvPr id="5123" name="Rectangle 3"/>
          <p:cNvSpPr>
            <a:spLocks noGrp="1" noChangeArrowheads="1"/>
          </p:cNvSpPr>
          <p:nvPr>
            <p:ph type="dt" idx="1"/>
          </p:nvPr>
        </p:nvSpPr>
        <p:spPr bwMode="auto">
          <a:xfrm>
            <a:off x="3973513" y="0"/>
            <a:ext cx="3036887" cy="463550"/>
          </a:xfrm>
          <a:prstGeom prst="rect">
            <a:avLst/>
          </a:prstGeom>
          <a:noFill/>
          <a:ln w="9525">
            <a:noFill/>
            <a:miter lim="800000"/>
            <a:headEnd/>
            <a:tailEnd/>
          </a:ln>
          <a:effectLst/>
        </p:spPr>
        <p:txBody>
          <a:bodyPr vert="horz" wrap="square" lIns="92702" tIns="46351" rIns="92702" bIns="46351" numCol="1" anchor="t" anchorCtr="0" compatLnSpc="1">
            <a:prstTxWarp prst="textNoShape">
              <a:avLst/>
            </a:prstTxWarp>
          </a:bodyPr>
          <a:lstStyle>
            <a:lvl1pPr algn="r" defTabSz="927100">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81100" y="696913"/>
            <a:ext cx="4649788" cy="3487737"/>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35038" y="4414838"/>
            <a:ext cx="5140325" cy="4184650"/>
          </a:xfrm>
          <a:prstGeom prst="rect">
            <a:avLst/>
          </a:prstGeom>
          <a:noFill/>
          <a:ln w="9525">
            <a:noFill/>
            <a:miter lim="800000"/>
            <a:headEnd/>
            <a:tailEnd/>
          </a:ln>
          <a:effectLst/>
        </p:spPr>
        <p:txBody>
          <a:bodyPr vert="horz" wrap="square" lIns="92702" tIns="46351" rIns="92702" bIns="4635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832850"/>
            <a:ext cx="3036888" cy="463550"/>
          </a:xfrm>
          <a:prstGeom prst="rect">
            <a:avLst/>
          </a:prstGeom>
          <a:noFill/>
          <a:ln w="9525">
            <a:noFill/>
            <a:miter lim="800000"/>
            <a:headEnd/>
            <a:tailEnd/>
          </a:ln>
          <a:effectLst/>
        </p:spPr>
        <p:txBody>
          <a:bodyPr vert="horz" wrap="square" lIns="92702" tIns="46351" rIns="92702" bIns="46351" numCol="1" anchor="b" anchorCtr="0" compatLnSpc="1">
            <a:prstTxWarp prst="textNoShape">
              <a:avLst/>
            </a:prstTxWarp>
          </a:bodyPr>
          <a:lstStyle>
            <a:lvl1pPr defTabSz="927100">
              <a:defRPr sz="1200">
                <a:latin typeface="Times New Roman" charset="0"/>
              </a:defRPr>
            </a:lvl1pPr>
          </a:lstStyle>
          <a:p>
            <a:pPr>
              <a:defRPr/>
            </a:pPr>
            <a:endParaRPr lang="en-US"/>
          </a:p>
        </p:txBody>
      </p:sp>
      <p:sp>
        <p:nvSpPr>
          <p:cNvPr id="5127" name="Rectangle 7"/>
          <p:cNvSpPr>
            <a:spLocks noGrp="1" noChangeArrowheads="1"/>
          </p:cNvSpPr>
          <p:nvPr>
            <p:ph type="sldNum" sz="quarter" idx="5"/>
          </p:nvPr>
        </p:nvSpPr>
        <p:spPr bwMode="auto">
          <a:xfrm>
            <a:off x="3973513" y="8832850"/>
            <a:ext cx="3036887" cy="463550"/>
          </a:xfrm>
          <a:prstGeom prst="rect">
            <a:avLst/>
          </a:prstGeom>
          <a:noFill/>
          <a:ln w="9525">
            <a:noFill/>
            <a:miter lim="800000"/>
            <a:headEnd/>
            <a:tailEnd/>
          </a:ln>
          <a:effectLst/>
        </p:spPr>
        <p:txBody>
          <a:bodyPr vert="horz" wrap="square" lIns="92702" tIns="46351" rIns="92702" bIns="46351" numCol="1" anchor="b" anchorCtr="0" compatLnSpc="1">
            <a:prstTxWarp prst="textNoShape">
              <a:avLst/>
            </a:prstTxWarp>
          </a:bodyPr>
          <a:lstStyle>
            <a:lvl1pPr algn="r" defTabSz="927100">
              <a:defRPr sz="1200">
                <a:latin typeface="Times New Roman" charset="0"/>
              </a:defRPr>
            </a:lvl1pPr>
          </a:lstStyle>
          <a:p>
            <a:pPr>
              <a:defRPr/>
            </a:pPr>
            <a:fld id="{F2FC29B8-9F61-584D-99C9-00A2D58E0164}" type="slidenum">
              <a:rPr lang="en-US"/>
              <a:pPr>
                <a:defRPr/>
              </a:pPr>
              <a:t>‹#›</a:t>
            </a:fld>
            <a:endParaRPr lang="en-US"/>
          </a:p>
        </p:txBody>
      </p:sp>
    </p:spTree>
    <p:extLst>
      <p:ext uri="{BB962C8B-B14F-4D97-AF65-F5344CB8AC3E}">
        <p14:creationId xmlns:p14="http://schemas.microsoft.com/office/powerpoint/2010/main" val="1574045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5DBBFEFB-F863-2540-B0D0-1F9ED72D919D}" type="slidenum">
              <a:rPr lang="en-US"/>
              <a:pPr/>
              <a:t>1</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52BAC80F-9DEE-444E-B521-36D559C0A28B}" type="slidenum">
              <a:rPr lang="en-US"/>
              <a:pPr/>
              <a:t>10</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90090B42-2765-794A-81C4-FF80EF4F2EA5}" type="slidenum">
              <a:rPr lang="en-US"/>
              <a:pPr/>
              <a:t>11</a:t>
            </a:fld>
            <a:endParaRPr lang="en-US"/>
          </a:p>
        </p:txBody>
      </p:sp>
      <p:sp>
        <p:nvSpPr>
          <p:cNvPr id="54275" name="Rectangle 2"/>
          <p:cNvSpPr>
            <a:spLocks noGrp="1" noChangeArrowheads="1"/>
          </p:cNvSpPr>
          <p:nvPr>
            <p:ph type="body" idx="1"/>
          </p:nvPr>
        </p:nvSpPr>
        <p:spPr>
          <a:xfrm>
            <a:off x="528638" y="4414838"/>
            <a:ext cx="6040437" cy="4184650"/>
          </a:xfrm>
          <a:noFill/>
          <a:ln/>
        </p:spPr>
        <p:txBody>
          <a:bodyPr lIns="91737" tIns="45063" rIns="91737" bIns="45063"/>
          <a:lstStyle/>
          <a:p>
            <a:endParaRPr lang="en-US"/>
          </a:p>
        </p:txBody>
      </p:sp>
      <p:sp>
        <p:nvSpPr>
          <p:cNvPr id="54276" name="Rectangle 3"/>
          <p:cNvSpPr>
            <a:spLocks noGrp="1" noRot="1" noChangeAspect="1" noChangeArrowheads="1"/>
          </p:cNvSpPr>
          <p:nvPr>
            <p:ph type="sldImg"/>
          </p:nvPr>
        </p:nvSpPr>
        <p:spPr>
          <a:xfrm>
            <a:off x="1093788" y="819150"/>
            <a:ext cx="4667250" cy="3500438"/>
          </a:xfrm>
          <a:ln w="12700"/>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71B04304-A8F0-8948-9F08-E0092EA07EBD}" type="slidenum">
              <a:rPr lang="en-US"/>
              <a:pPr/>
              <a:t>12</a:t>
            </a:fld>
            <a:endParaRPr lang="en-US"/>
          </a:p>
        </p:txBody>
      </p:sp>
      <p:sp>
        <p:nvSpPr>
          <p:cNvPr id="56323" name="Rectangle 2"/>
          <p:cNvSpPr>
            <a:spLocks noGrp="1" noChangeArrowheads="1"/>
          </p:cNvSpPr>
          <p:nvPr>
            <p:ph type="body" idx="1"/>
          </p:nvPr>
        </p:nvSpPr>
        <p:spPr>
          <a:xfrm>
            <a:off x="528638" y="4414838"/>
            <a:ext cx="6040437" cy="4184650"/>
          </a:xfrm>
          <a:noFill/>
          <a:ln/>
        </p:spPr>
        <p:txBody>
          <a:bodyPr lIns="91737" tIns="45063" rIns="91737" bIns="45063"/>
          <a:lstStyle/>
          <a:p>
            <a:r>
              <a:rPr lang="en-US"/>
              <a:t>Here are the timing diagrams showing the differences between the single cycle, multiple cycle, and pipeline implementations.</a:t>
            </a:r>
          </a:p>
          <a:p>
            <a:r>
              <a:rPr lang="en-US"/>
              <a:t>For example, in the pipeline implementation, we can finish executing the Load, Store, and R-type instruction sequence in seven cycles.</a:t>
            </a:r>
          </a:p>
          <a:p>
            <a:r>
              <a:rPr lang="en-US"/>
              <a:t>In the multiple clock cycle implementation, however, we cannot start executing the store until Cycle 6 because we must wait for the load instruction to  complete.</a:t>
            </a:r>
          </a:p>
          <a:p>
            <a:r>
              <a:rPr lang="en-US"/>
              <a:t>Similarly, we cannot start the execution of the R-type instruction until the store instruction has completed its execution in Cycle 9.</a:t>
            </a:r>
          </a:p>
          <a:p>
            <a:r>
              <a:rPr lang="en-US"/>
              <a:t>In the Single Cycle implementation, the cycle time is set to accommodate the longest instruction, the Load instruction.</a:t>
            </a:r>
          </a:p>
          <a:p>
            <a:r>
              <a:rPr lang="en-US"/>
              <a:t>Consequently, the cycle time for the Single Cycle implementation can be five times longer than the multiple cycle implementation.</a:t>
            </a:r>
          </a:p>
          <a:p>
            <a:r>
              <a:rPr lang="en-US"/>
              <a:t>But may be more importantly, since the cycle time has to be long enough for the load instruction, it is too long for the store instruction so the last part of the cycle here is wasted.</a:t>
            </a:r>
          </a:p>
          <a:p>
            <a:endParaRPr lang="en-US"/>
          </a:p>
          <a:p>
            <a:r>
              <a:rPr lang="en-US"/>
              <a:t>+2 = 77 min. (X:57)</a:t>
            </a:r>
          </a:p>
        </p:txBody>
      </p:sp>
      <p:sp>
        <p:nvSpPr>
          <p:cNvPr id="56324" name="Rectangle 3"/>
          <p:cNvSpPr>
            <a:spLocks noGrp="1" noRot="1" noChangeAspect="1" noChangeArrowheads="1"/>
          </p:cNvSpPr>
          <p:nvPr>
            <p:ph type="sldImg"/>
          </p:nvPr>
        </p:nvSpPr>
        <p:spPr>
          <a:xfrm>
            <a:off x="1196975" y="598488"/>
            <a:ext cx="4629150" cy="3471862"/>
          </a:xfrm>
          <a:ln w="12700"/>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51FBD97A-89A9-EC44-B865-4693B2FCF74B}" type="slidenum">
              <a:rPr lang="en-US"/>
              <a:pPr/>
              <a:t>13</a:t>
            </a:fld>
            <a:endParaRPr lang="en-US"/>
          </a:p>
        </p:txBody>
      </p:sp>
      <p:sp>
        <p:nvSpPr>
          <p:cNvPr id="58371" name="Rectangle 2"/>
          <p:cNvSpPr>
            <a:spLocks noGrp="1" noChangeArrowheads="1"/>
          </p:cNvSpPr>
          <p:nvPr>
            <p:ph type="body" idx="1"/>
          </p:nvPr>
        </p:nvSpPr>
        <p:spPr>
          <a:xfrm>
            <a:off x="528638" y="4414838"/>
            <a:ext cx="6040437" cy="4184650"/>
          </a:xfrm>
          <a:noFill/>
          <a:ln/>
        </p:spPr>
        <p:txBody>
          <a:bodyPr lIns="91737" tIns="45063" rIns="91737" bIns="45063"/>
          <a:lstStyle/>
          <a:p>
            <a:r>
              <a:rPr lang="en-US"/>
              <a:t>Here are the timing diagrams showing the differences between the single cycle, multiple cycle, and pipeline implementations.</a:t>
            </a:r>
          </a:p>
          <a:p>
            <a:r>
              <a:rPr lang="en-US"/>
              <a:t>For example, in the pipeline implementation, we can finish executing the Load, Store, and R-type instruction sequence in seven cycles.</a:t>
            </a:r>
          </a:p>
          <a:p>
            <a:r>
              <a:rPr lang="en-US"/>
              <a:t>In the multiple clock cycle implementation, however, we cannot start executing the store until Cycle 6 because we must wait for the load instruction to  complete.</a:t>
            </a:r>
          </a:p>
          <a:p>
            <a:r>
              <a:rPr lang="en-US"/>
              <a:t>Similarly, we cannot start the execution of the R-type instruction until the store instruction has completed its execution in Cycle 9.</a:t>
            </a:r>
          </a:p>
          <a:p>
            <a:r>
              <a:rPr lang="en-US"/>
              <a:t>In the Single Cycle implementation, the cycle time is set to accommodate the longest instruction, the Load instruction.</a:t>
            </a:r>
          </a:p>
          <a:p>
            <a:r>
              <a:rPr lang="en-US"/>
              <a:t>Consequently, the cycle time for the Single Cycle implementation can be five times longer than the multiple cycle implementation.</a:t>
            </a:r>
          </a:p>
          <a:p>
            <a:r>
              <a:rPr lang="en-US"/>
              <a:t>But may be more importantly, since the cycle time has to be long enough for the load instruction, it is too long for the store instruction so the last part of the cycle here is wasted.</a:t>
            </a:r>
          </a:p>
          <a:p>
            <a:endParaRPr lang="en-US"/>
          </a:p>
          <a:p>
            <a:r>
              <a:rPr lang="en-US"/>
              <a:t>+2 = 77 min. (X:57)</a:t>
            </a:r>
          </a:p>
        </p:txBody>
      </p:sp>
      <p:sp>
        <p:nvSpPr>
          <p:cNvPr id="58372" name="Rectangle 3"/>
          <p:cNvSpPr>
            <a:spLocks noGrp="1" noRot="1" noChangeAspect="1" noChangeArrowheads="1"/>
          </p:cNvSpPr>
          <p:nvPr>
            <p:ph type="sldImg"/>
          </p:nvPr>
        </p:nvSpPr>
        <p:spPr>
          <a:xfrm>
            <a:off x="1196975" y="598488"/>
            <a:ext cx="4629150" cy="3471862"/>
          </a:xfrm>
          <a:ln w="12700"/>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576FF09B-CF62-114E-B7A9-F13D6B229BD4}" type="slidenum">
              <a:rPr lang="en-US"/>
              <a:pPr/>
              <a:t>14</a:t>
            </a:fld>
            <a:endParaRPr lang="en-US"/>
          </a:p>
        </p:txBody>
      </p:sp>
      <p:sp>
        <p:nvSpPr>
          <p:cNvPr id="60419" name="Rectangle 2"/>
          <p:cNvSpPr>
            <a:spLocks noGrp="1" noChangeArrowheads="1"/>
          </p:cNvSpPr>
          <p:nvPr>
            <p:ph type="body" idx="1"/>
          </p:nvPr>
        </p:nvSpPr>
        <p:spPr>
          <a:xfrm>
            <a:off x="528638" y="4414838"/>
            <a:ext cx="6040437" cy="4184650"/>
          </a:xfrm>
          <a:noFill/>
          <a:ln/>
        </p:spPr>
        <p:txBody>
          <a:bodyPr lIns="91737" tIns="45063" rIns="91737" bIns="45063"/>
          <a:lstStyle/>
          <a:p>
            <a:r>
              <a:rPr lang="en-US"/>
              <a:t>Here are the timing diagrams showing the differences between the single cycle, multiple cycle, and pipeline implementations.</a:t>
            </a:r>
          </a:p>
          <a:p>
            <a:r>
              <a:rPr lang="en-US"/>
              <a:t>For example, in the pipeline implementation, we can finish executing the Load, Store, and R-type instruction sequence in seven cycles.</a:t>
            </a:r>
          </a:p>
          <a:p>
            <a:r>
              <a:rPr lang="en-US"/>
              <a:t>In the multiple clock cycle implementation, however, we cannot start executing the store until Cycle 6 because we must wait for the load instruction to  complete.</a:t>
            </a:r>
          </a:p>
          <a:p>
            <a:r>
              <a:rPr lang="en-US"/>
              <a:t>Similarly, we cannot start the execution of the R-type instruction until the store instruction has completed its execution in Cycle 9.</a:t>
            </a:r>
          </a:p>
          <a:p>
            <a:r>
              <a:rPr lang="en-US"/>
              <a:t>In the Single Cycle implementation, the cycle time is set to accommodate the longest instruction, the Load instruction.</a:t>
            </a:r>
          </a:p>
          <a:p>
            <a:r>
              <a:rPr lang="en-US"/>
              <a:t>Consequently, the cycle time for the Single Cycle implementation can be five times longer than the multiple cycle implementation.</a:t>
            </a:r>
          </a:p>
          <a:p>
            <a:r>
              <a:rPr lang="en-US"/>
              <a:t>But may be more importantly, since the cycle time has to be long enough for the load instruction, it is too long for the store instruction so the last part of the cycle here is wasted.</a:t>
            </a:r>
          </a:p>
          <a:p>
            <a:endParaRPr lang="en-US"/>
          </a:p>
          <a:p>
            <a:r>
              <a:rPr lang="en-US"/>
              <a:t>+2 = 77 min. (X:57)</a:t>
            </a:r>
          </a:p>
        </p:txBody>
      </p:sp>
      <p:sp>
        <p:nvSpPr>
          <p:cNvPr id="60420" name="Rectangle 3"/>
          <p:cNvSpPr>
            <a:spLocks noGrp="1" noRot="1" noChangeAspect="1" noChangeArrowheads="1"/>
          </p:cNvSpPr>
          <p:nvPr>
            <p:ph type="sldImg"/>
          </p:nvPr>
        </p:nvSpPr>
        <p:spPr>
          <a:xfrm>
            <a:off x="1196975" y="598488"/>
            <a:ext cx="4629150" cy="3471862"/>
          </a:xfrm>
          <a:ln w="12700"/>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8C598608-A8A5-5C4C-AE44-03FC2A82E983}" type="slidenum">
              <a:rPr lang="en-US"/>
              <a:pPr/>
              <a:t>15</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56022894-C408-0D4B-93F3-13D277DE8C04}" type="slidenum">
              <a:rPr lang="en-US"/>
              <a:pPr/>
              <a:t>16</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1617ED2E-A8ED-F94B-A50A-FFA85A376140}" type="slidenum">
              <a:rPr lang="en-US"/>
              <a:pPr/>
              <a:t>17</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A66051CD-3E96-AE47-9E2A-2367BEA6C15C}" type="slidenum">
              <a:rPr lang="en-US"/>
              <a:pPr/>
              <a:t>18</a:t>
            </a:fld>
            <a:endParaRPr lang="en-US"/>
          </a:p>
        </p:txBody>
      </p:sp>
      <p:sp>
        <p:nvSpPr>
          <p:cNvPr id="68611" name="Rectangle 2"/>
          <p:cNvSpPr>
            <a:spLocks noGrp="1" noChangeArrowheads="1"/>
          </p:cNvSpPr>
          <p:nvPr>
            <p:ph type="body" idx="1"/>
          </p:nvPr>
        </p:nvSpPr>
        <p:spPr>
          <a:xfrm>
            <a:off x="528638" y="4414838"/>
            <a:ext cx="6040437" cy="4184650"/>
          </a:xfrm>
          <a:noFill/>
          <a:ln/>
        </p:spPr>
        <p:txBody>
          <a:bodyPr lIns="91737" tIns="45063" rIns="91737" bIns="45063"/>
          <a:lstStyle/>
          <a:p>
            <a:endParaRPr lang="en-US"/>
          </a:p>
        </p:txBody>
      </p:sp>
      <p:sp>
        <p:nvSpPr>
          <p:cNvPr id="68612" name="Rectangle 3"/>
          <p:cNvSpPr>
            <a:spLocks noGrp="1" noRot="1" noChangeAspect="1" noChangeArrowheads="1"/>
          </p:cNvSpPr>
          <p:nvPr>
            <p:ph type="sldImg"/>
          </p:nvPr>
        </p:nvSpPr>
        <p:spPr>
          <a:xfrm>
            <a:off x="1196975" y="598488"/>
            <a:ext cx="4629150" cy="3471862"/>
          </a:xfrm>
          <a:ln w="12700"/>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D20D51D-C4DD-F642-A461-1612C5491D83}" type="slidenum">
              <a:rPr lang="en-US"/>
              <a:pPr/>
              <a:t>19</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C0F752E8-D99B-7C43-894D-64D94BD88FEE}" type="slidenum">
              <a:rPr lang="en-US"/>
              <a:pPr/>
              <a:t>2</a:t>
            </a:fld>
            <a:endParaRPr lang="en-US"/>
          </a:p>
        </p:txBody>
      </p:sp>
      <p:sp>
        <p:nvSpPr>
          <p:cNvPr id="35843" name="Rectangle 2"/>
          <p:cNvSpPr>
            <a:spLocks noGrp="1" noChangeArrowheads="1"/>
          </p:cNvSpPr>
          <p:nvPr>
            <p:ph type="body" idx="1"/>
          </p:nvPr>
        </p:nvSpPr>
        <p:spPr>
          <a:xfrm>
            <a:off x="528638" y="4414838"/>
            <a:ext cx="6040437" cy="4184650"/>
          </a:xfrm>
          <a:noFill/>
          <a:ln/>
        </p:spPr>
        <p:txBody>
          <a:bodyPr lIns="91737" tIns="45063" rIns="91737" bIns="45063"/>
          <a:lstStyle/>
          <a:p>
            <a:endParaRPr lang="en-US"/>
          </a:p>
        </p:txBody>
      </p:sp>
      <p:sp>
        <p:nvSpPr>
          <p:cNvPr id="35844" name="Rectangle 3"/>
          <p:cNvSpPr>
            <a:spLocks noGrp="1" noRot="1" noChangeAspect="1" noChangeArrowheads="1"/>
          </p:cNvSpPr>
          <p:nvPr>
            <p:ph type="sldImg"/>
          </p:nvPr>
        </p:nvSpPr>
        <p:spPr>
          <a:xfrm>
            <a:off x="1196975" y="598488"/>
            <a:ext cx="4629150" cy="3471862"/>
          </a:xfrm>
          <a:ln w="12700"/>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D4252D5E-8822-FA4F-B3A6-A63853FB3EDC}" type="slidenum">
              <a:rPr lang="en-US"/>
              <a:pPr/>
              <a:t>20</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13ADE893-5D43-9041-96B1-78A4AC8844D4}" type="slidenum">
              <a:rPr lang="en-US"/>
              <a:pPr/>
              <a:t>21</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EDCF5931-14B7-714A-AE79-4D269A87DF7E}" type="slidenum">
              <a:rPr lang="en-US"/>
              <a:pPr/>
              <a:t>22</a:t>
            </a:fld>
            <a:endParaRPr 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D87D8C0F-A9F4-8C4C-BD41-912802AD8582}" type="slidenum">
              <a:rPr lang="en-US"/>
              <a:pPr/>
              <a:t>23</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7B50FF94-0597-A143-9420-8069A91D09D8}" type="slidenum">
              <a:rPr lang="en-US"/>
              <a:pPr/>
              <a:t>24</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24F4E773-B581-2542-A034-7FFA91519B37}" type="slidenum">
              <a:rPr lang="en-US"/>
              <a:pPr/>
              <a:t>25</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495836AE-AF0E-7243-AAB0-AF38AD5438D5}" type="slidenum">
              <a:rPr lang="en-US"/>
              <a:pPr/>
              <a:t>26</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4FCB6A0D-E0E7-9D4F-813E-EDDFCDF2EF11}" type="slidenum">
              <a:rPr lang="en-US"/>
              <a:pPr/>
              <a:t>27</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EFEE6B8F-0A1E-C44A-A5AA-121A2BE7174A}" type="slidenum">
              <a:rPr lang="en-US"/>
              <a:pPr/>
              <a:t>28</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93EBA498-6558-964C-93A8-D3A365330894}" type="slidenum">
              <a:rPr lang="en-US"/>
              <a:pPr/>
              <a:t>29</a:t>
            </a:fld>
            <a:endParaRPr 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AEF3FF3C-24DB-F94F-9641-3B5DA43DF984}" type="slidenum">
              <a:rPr lang="en-US"/>
              <a:pPr/>
              <a:t>3</a:t>
            </a:fld>
            <a:endParaRPr lang="en-US"/>
          </a:p>
        </p:txBody>
      </p:sp>
      <p:sp>
        <p:nvSpPr>
          <p:cNvPr id="37891" name="Rectangle 2"/>
          <p:cNvSpPr>
            <a:spLocks noGrp="1" noChangeArrowheads="1"/>
          </p:cNvSpPr>
          <p:nvPr>
            <p:ph type="body" idx="1"/>
          </p:nvPr>
        </p:nvSpPr>
        <p:spPr>
          <a:xfrm>
            <a:off x="528638" y="4414838"/>
            <a:ext cx="6040437" cy="4184650"/>
          </a:xfrm>
          <a:noFill/>
          <a:ln/>
        </p:spPr>
        <p:txBody>
          <a:bodyPr lIns="91737" tIns="45063" rIns="91737" bIns="45063"/>
          <a:lstStyle/>
          <a:p>
            <a:endParaRPr lang="en-US"/>
          </a:p>
        </p:txBody>
      </p:sp>
      <p:sp>
        <p:nvSpPr>
          <p:cNvPr id="37892" name="Rectangle 3"/>
          <p:cNvSpPr>
            <a:spLocks noGrp="1" noRot="1" noChangeAspect="1" noChangeArrowheads="1"/>
          </p:cNvSpPr>
          <p:nvPr>
            <p:ph type="sldImg"/>
          </p:nvPr>
        </p:nvSpPr>
        <p:spPr>
          <a:xfrm>
            <a:off x="1196975" y="598488"/>
            <a:ext cx="4629150" cy="3471862"/>
          </a:xfrm>
          <a:ln w="12700"/>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7F6007B8-1F98-8242-BE69-7B60986D42CA}" type="slidenum">
              <a:rPr lang="en-US"/>
              <a:pPr/>
              <a:t>30</a:t>
            </a:fld>
            <a:endParaRPr lang="en-US"/>
          </a:p>
        </p:txBody>
      </p:sp>
      <p:sp>
        <p:nvSpPr>
          <p:cNvPr id="93187" name="Rectangle 2"/>
          <p:cNvSpPr>
            <a:spLocks noGrp="1" noChangeArrowheads="1"/>
          </p:cNvSpPr>
          <p:nvPr>
            <p:ph type="body" idx="1"/>
          </p:nvPr>
        </p:nvSpPr>
        <p:spPr>
          <a:xfrm>
            <a:off x="933450" y="4416425"/>
            <a:ext cx="5143500" cy="4183063"/>
          </a:xfrm>
          <a:noFill/>
          <a:ln/>
        </p:spPr>
        <p:txBody>
          <a:bodyPr lIns="92184" tIns="45282" rIns="92184" bIns="45282"/>
          <a:lstStyle/>
          <a:p>
            <a:r>
              <a:rPr lang="en-US"/>
              <a:t>MIPS actutally didn’t interlecok: MPU without Interlocked Pipelined Stages</a:t>
            </a:r>
          </a:p>
        </p:txBody>
      </p:sp>
      <p:sp>
        <p:nvSpPr>
          <p:cNvPr id="93188" name="Rectangle 3"/>
          <p:cNvSpPr>
            <a:spLocks noGrp="1" noRot="1" noChangeAspect="1" noChangeArrowheads="1"/>
          </p:cNvSpPr>
          <p:nvPr>
            <p:ph type="sldImg"/>
          </p:nvPr>
        </p:nvSpPr>
        <p:spPr>
          <a:ln w="12700" cap="flat">
            <a:solidFill>
              <a:schemeClr val="tx1"/>
            </a:solidFill>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4170286B-16C7-874E-9649-5307F65C2F3B}" type="slidenum">
              <a:rPr lang="en-US"/>
              <a:pPr/>
              <a:t>31</a:t>
            </a:fld>
            <a:endParaRPr 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0B3CDF5C-EA7D-CA48-8811-A857CE670131}" type="slidenum">
              <a:rPr lang="en-US"/>
              <a:pPr/>
              <a:t>32</a:t>
            </a:fld>
            <a:endParaRPr 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E6D021B7-8EC9-7C41-B646-C1CB4D8A48F0}" type="slidenum">
              <a:rPr lang="en-US"/>
              <a:pPr/>
              <a:t>33</a:t>
            </a:fld>
            <a:endParaRPr 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E0897098-7607-D94E-A93E-03961899F625}" type="slidenum">
              <a:rPr lang="en-US"/>
              <a:pPr/>
              <a:t>34</a:t>
            </a:fld>
            <a:endParaRPr 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1347FA52-810F-8A49-B0E4-20D39E39E349}" type="slidenum">
              <a:rPr lang="en-US"/>
              <a:pPr/>
              <a:t>35</a:t>
            </a:fld>
            <a:endParaRPr lang="en-US"/>
          </a:p>
        </p:txBody>
      </p:sp>
      <p:sp>
        <p:nvSpPr>
          <p:cNvPr id="103427" name="Rectangle 2"/>
          <p:cNvSpPr>
            <a:spLocks noGrp="1" noChangeArrowheads="1"/>
          </p:cNvSpPr>
          <p:nvPr>
            <p:ph type="body" idx="1"/>
          </p:nvPr>
        </p:nvSpPr>
        <p:spPr>
          <a:xfrm>
            <a:off x="528638" y="4414838"/>
            <a:ext cx="6040437" cy="4184650"/>
          </a:xfrm>
          <a:noFill/>
          <a:ln/>
        </p:spPr>
        <p:txBody>
          <a:bodyPr lIns="91737" tIns="45063" rIns="91737" bIns="45063"/>
          <a:lstStyle/>
          <a:p>
            <a:endParaRPr lang="en-US"/>
          </a:p>
        </p:txBody>
      </p:sp>
      <p:sp>
        <p:nvSpPr>
          <p:cNvPr id="103428" name="Rectangle 3"/>
          <p:cNvSpPr>
            <a:spLocks noGrp="1" noRot="1" noChangeAspect="1" noChangeArrowheads="1"/>
          </p:cNvSpPr>
          <p:nvPr>
            <p:ph type="sldImg"/>
          </p:nvPr>
        </p:nvSpPr>
        <p:spPr>
          <a:xfrm>
            <a:off x="1196975" y="598488"/>
            <a:ext cx="4629150" cy="3471862"/>
          </a:xfrm>
          <a:ln w="12700"/>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F16CCDDE-5EF7-BF43-9789-926417727770}" type="slidenum">
              <a:rPr lang="en-US"/>
              <a:pPr/>
              <a:t>36</a:t>
            </a:fld>
            <a:endParaRPr 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9D9F72E9-93A7-334B-9256-C017E3E0DFAD}" type="slidenum">
              <a:rPr lang="en-US"/>
              <a:pPr/>
              <a:t>37</a:t>
            </a:fld>
            <a:endParaRPr 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982FDA04-3277-2A48-9F11-9C5CB4828DE1}" type="slidenum">
              <a:rPr lang="en-US"/>
              <a:pPr/>
              <a:t>38</a:t>
            </a:fld>
            <a:endParaRPr lang="en-US"/>
          </a:p>
        </p:txBody>
      </p:sp>
      <p:sp>
        <p:nvSpPr>
          <p:cNvPr id="109571" name="Rectangle 2"/>
          <p:cNvSpPr>
            <a:spLocks noGrp="1" noChangeArrowheads="1"/>
          </p:cNvSpPr>
          <p:nvPr>
            <p:ph type="body" idx="1"/>
          </p:nvPr>
        </p:nvSpPr>
        <p:spPr>
          <a:xfrm>
            <a:off x="933450" y="4416425"/>
            <a:ext cx="5143500" cy="4183063"/>
          </a:xfrm>
          <a:noFill/>
          <a:ln/>
        </p:spPr>
        <p:txBody>
          <a:bodyPr lIns="92184" tIns="45282" rIns="92184" bIns="45282"/>
          <a:lstStyle/>
          <a:p>
            <a:endParaRPr lang="en-US"/>
          </a:p>
        </p:txBody>
      </p:sp>
      <p:sp>
        <p:nvSpPr>
          <p:cNvPr id="109572" name="Rectangle 3"/>
          <p:cNvSpPr>
            <a:spLocks noGrp="1" noRot="1" noChangeAspect="1" noChangeArrowheads="1"/>
          </p:cNvSpPr>
          <p:nvPr>
            <p:ph type="sldImg"/>
          </p:nvPr>
        </p:nvSpPr>
        <p:spPr>
          <a:ln w="12700" cap="flat">
            <a:solidFill>
              <a:schemeClr val="tx1"/>
            </a:solidFill>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7BD95B24-F0B0-DE4A-91E3-CF96A339DCD9}" type="slidenum">
              <a:rPr lang="en-US"/>
              <a:pPr/>
              <a:t>39</a:t>
            </a:fld>
            <a:endParaRPr 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698D44A7-E616-614E-BA3E-F9ADEBDB2205}" type="slidenum">
              <a:rPr lang="en-US"/>
              <a:pPr/>
              <a:t>4</a:t>
            </a:fld>
            <a:endParaRPr lang="en-US"/>
          </a:p>
        </p:txBody>
      </p:sp>
      <p:sp>
        <p:nvSpPr>
          <p:cNvPr id="39939" name="Rectangle 2"/>
          <p:cNvSpPr>
            <a:spLocks noGrp="1" noChangeArrowheads="1"/>
          </p:cNvSpPr>
          <p:nvPr>
            <p:ph type="body" idx="1"/>
          </p:nvPr>
        </p:nvSpPr>
        <p:spPr>
          <a:xfrm>
            <a:off x="528638" y="4414838"/>
            <a:ext cx="6040437" cy="4184650"/>
          </a:xfrm>
          <a:noFill/>
          <a:ln/>
        </p:spPr>
        <p:txBody>
          <a:bodyPr lIns="91737" tIns="45063" rIns="91737" bIns="45063"/>
          <a:lstStyle/>
          <a:p>
            <a:endParaRPr lang="en-US"/>
          </a:p>
        </p:txBody>
      </p:sp>
      <p:sp>
        <p:nvSpPr>
          <p:cNvPr id="39940" name="Rectangle 3"/>
          <p:cNvSpPr>
            <a:spLocks noGrp="1" noRot="1" noChangeAspect="1" noChangeArrowheads="1"/>
          </p:cNvSpPr>
          <p:nvPr>
            <p:ph type="sldImg"/>
          </p:nvPr>
        </p:nvSpPr>
        <p:spPr>
          <a:xfrm>
            <a:off x="1196975" y="598488"/>
            <a:ext cx="4629150" cy="3471862"/>
          </a:xfrm>
          <a:ln w="12700"/>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D4238A38-A7E5-E14B-90E6-9B79C3A91E01}" type="slidenum">
              <a:rPr lang="en-US"/>
              <a:pPr/>
              <a:t>40</a:t>
            </a:fld>
            <a:endParaRPr 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582C35B8-F07B-6E43-96F7-88A5B5C73DFB}" type="slidenum">
              <a:rPr lang="en-US"/>
              <a:pPr/>
              <a:t>41</a:t>
            </a:fld>
            <a:endParaRPr 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90E6F1AD-4B1E-7E49-AF69-A30F52C65391}" type="slidenum">
              <a:rPr lang="en-US"/>
              <a:pPr/>
              <a:t>42</a:t>
            </a:fld>
            <a:endParaRPr lang="en-US"/>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5172794C-B5E5-854A-98F6-F18339D4F16B}" type="slidenum">
              <a:rPr lang="en-US"/>
              <a:pPr/>
              <a:t>43</a:t>
            </a:fld>
            <a:endParaRPr lang="en-US"/>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4FB33BF7-28BC-CA4F-A240-757CF0538D2A}" type="slidenum">
              <a:rPr lang="en-US"/>
              <a:pPr/>
              <a:t>44</a:t>
            </a:fld>
            <a:endParaRPr lang="en-U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r>
              <a:rPr lang="en-US"/>
              <a:t>Stall: 1+.14(branches)*3(cycle stall)</a:t>
            </a:r>
          </a:p>
          <a:p>
            <a:r>
              <a:rPr lang="en-US"/>
              <a:t>Taken: 1+.14(branches)*(.65(taken)*1(delay to find address)+.35(not taken)*1(penalty))</a:t>
            </a:r>
          </a:p>
          <a:p>
            <a:r>
              <a:rPr lang="en-US"/>
              <a:t>Not taken: 1+.14*(.65(taken)*1+[.35(not taken)*0])</a:t>
            </a:r>
          </a:p>
          <a:p>
            <a:r>
              <a:rPr lang="en-US"/>
              <a:t>Delayed: 1+.14*(.52(not usefully filled)*1)</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5B434DB8-F662-974F-8E21-D8C76B9A5E3A}" type="slidenum">
              <a:rPr lang="en-US"/>
              <a:pPr/>
              <a:t>5</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66E9E624-6C9A-F848-90CF-563432E8A9B1}" type="slidenum">
              <a:rPr lang="en-US"/>
              <a:pPr/>
              <a:t>6</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46DDCE86-F824-7F4D-A5EB-974570B37297}" type="slidenum">
              <a:rPr lang="en-US"/>
              <a:pPr/>
              <a:t>7</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C99C2792-B532-B84F-994E-9AE31036D781}" type="slidenum">
              <a:rPr lang="en-US"/>
              <a:pPr/>
              <a:t>8</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65C83D7B-3DDB-0E4F-B31C-040FF226F6D9}" type="slidenum">
              <a:rPr lang="en-US"/>
              <a:pPr/>
              <a:t>9</a:t>
            </a:fld>
            <a:endParaRPr lang="en-US"/>
          </a:p>
        </p:txBody>
      </p:sp>
      <p:sp>
        <p:nvSpPr>
          <p:cNvPr id="50179" name="Rectangle 2"/>
          <p:cNvSpPr>
            <a:spLocks noGrp="1" noChangeArrowheads="1"/>
          </p:cNvSpPr>
          <p:nvPr>
            <p:ph type="body" idx="1"/>
          </p:nvPr>
        </p:nvSpPr>
        <p:spPr>
          <a:xfrm>
            <a:off x="528638" y="4414838"/>
            <a:ext cx="6040437" cy="4184650"/>
          </a:xfrm>
          <a:noFill/>
          <a:ln/>
        </p:spPr>
        <p:txBody>
          <a:bodyPr lIns="91737" tIns="45063" rIns="91737" bIns="45063"/>
          <a:lstStyle/>
          <a:p>
            <a:r>
              <a:rPr lang="en-US"/>
              <a:t>As shown here, each of these five steps will take one clock cycle to complete.</a:t>
            </a:r>
          </a:p>
          <a:p>
            <a:r>
              <a:rPr lang="en-US"/>
              <a:t>And in pipeline terminology, each step is referred to as one stage of the pipeline.</a:t>
            </a:r>
          </a:p>
          <a:p>
            <a:endParaRPr lang="en-US"/>
          </a:p>
          <a:p>
            <a:r>
              <a:rPr lang="en-US"/>
              <a:t>+1 = 8 min. (X:48)</a:t>
            </a:r>
          </a:p>
        </p:txBody>
      </p:sp>
      <p:sp>
        <p:nvSpPr>
          <p:cNvPr id="50180" name="Rectangle 3"/>
          <p:cNvSpPr>
            <a:spLocks noGrp="1" noRot="1" noChangeAspect="1" noChangeArrowheads="1"/>
          </p:cNvSpPr>
          <p:nvPr>
            <p:ph type="sldImg"/>
          </p:nvPr>
        </p:nvSpPr>
        <p:spPr>
          <a:xfrm>
            <a:off x="1196975" y="598488"/>
            <a:ext cx="4629150" cy="3471862"/>
          </a:xfrm>
          <a:ln w="12700"/>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6802" name="Rectangle 2"/>
          <p:cNvSpPr>
            <a:spLocks noGrp="1" noChangeArrowheads="1"/>
          </p:cNvSpPr>
          <p:nvPr>
            <p:ph type="subTitle" idx="1"/>
          </p:nvPr>
        </p:nvSpPr>
        <p:spPr>
          <a:xfrm>
            <a:off x="685800" y="3505200"/>
            <a:ext cx="7772400" cy="1219200"/>
          </a:xfrm>
        </p:spPr>
        <p:txBody>
          <a:bodyPr/>
          <a:lstStyle>
            <a:lvl1pPr marL="0" indent="0" algn="ctr">
              <a:buFontTx/>
              <a:buNone/>
              <a:defRPr>
                <a:solidFill>
                  <a:schemeClr val="tx2"/>
                </a:solidFill>
                <a:effectLst>
                  <a:outerShdw blurRad="38100" dist="38100" dir="2700000" algn="tl">
                    <a:srgbClr val="000000"/>
                  </a:outerShdw>
                </a:effectLst>
              </a:defRPr>
            </a:lvl1pPr>
          </a:lstStyle>
          <a:p>
            <a:r>
              <a:rPr lang="en-US"/>
              <a:t>Click to edit Master subtitle style</a:t>
            </a:r>
          </a:p>
        </p:txBody>
      </p:sp>
      <p:sp>
        <p:nvSpPr>
          <p:cNvPr id="76806" name="Rectangle 6"/>
          <p:cNvSpPr>
            <a:spLocks noGrp="1" noChangeArrowheads="1"/>
          </p:cNvSpPr>
          <p:nvPr>
            <p:ph type="ctrTitle"/>
          </p:nvPr>
        </p:nvSpPr>
        <p:spPr>
          <a:xfrm>
            <a:off x="685800" y="1676400"/>
            <a:ext cx="7772400" cy="1371600"/>
          </a:xfrm>
          <a:solidFill>
            <a:srgbClr val="FFCC00"/>
          </a:solidFill>
        </p:spPr>
        <p:txBody>
          <a:bodyPr/>
          <a:lstStyle>
            <a:lvl1pPr>
              <a:defRPr>
                <a:solidFill>
                  <a:schemeClr val="tx1"/>
                </a:solidFill>
                <a:effectLst>
                  <a:outerShdw blurRad="38100" dist="38100" dir="2700000" algn="tl">
                    <a:srgbClr val="FFFFFF"/>
                  </a:outerShdw>
                </a:effectLst>
              </a:defRPr>
            </a:lvl1pPr>
          </a:lstStyle>
          <a:p>
            <a:r>
              <a:rPr lang="en-US"/>
              <a:t>Click to edit Master title style</a:t>
            </a:r>
          </a:p>
        </p:txBody>
      </p:sp>
    </p:spTree>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152400"/>
            <a:ext cx="1981200" cy="6400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152400"/>
            <a:ext cx="5791200"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924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295400"/>
            <a:ext cx="79248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33400" y="4000500"/>
            <a:ext cx="79248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924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295400"/>
            <a:ext cx="79248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 y="4000500"/>
            <a:ext cx="79248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295400"/>
            <a:ext cx="38862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295400"/>
            <a:ext cx="38862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bwMode="auto">
          <a:xfrm>
            <a:off x="533400" y="152400"/>
            <a:ext cx="7924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33400" y="1295400"/>
            <a:ext cx="79248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ransition xmlns:p14="http://schemas.microsoft.com/office/powerpoint/2010/main"/>
  <p:txStyles>
    <p:titleStyle>
      <a:lvl1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Black" charset="0"/>
          <a:ea typeface="ＭＳ Ｐゴシック" charset="-128"/>
          <a:cs typeface="ＭＳ Ｐゴシック" charset="-128"/>
        </a:defRPr>
      </a:lvl2pPr>
      <a:lvl3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Black" charset="0"/>
          <a:ea typeface="ＭＳ Ｐゴシック" charset="-128"/>
          <a:cs typeface="ＭＳ Ｐゴシック" charset="-128"/>
        </a:defRPr>
      </a:lvl3pPr>
      <a:lvl4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Black" charset="0"/>
          <a:ea typeface="ＭＳ Ｐゴシック" charset="-128"/>
          <a:cs typeface="ＭＳ Ｐゴシック" charset="-128"/>
        </a:defRPr>
      </a:lvl4pPr>
      <a:lvl5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Black" charset="0"/>
          <a:ea typeface="ＭＳ Ｐゴシック" charset="-128"/>
          <a:cs typeface="ＭＳ Ｐゴシック" charset="-128"/>
        </a:defRPr>
      </a:lvl5pPr>
      <a:lvl6pPr marL="457200" algn="ctr" rtl="0" fontAlgn="base">
        <a:spcBef>
          <a:spcPct val="0"/>
        </a:spcBef>
        <a:spcAft>
          <a:spcPct val="0"/>
        </a:spcAft>
        <a:defRPr sz="3600">
          <a:solidFill>
            <a:schemeClr val="tx2"/>
          </a:solidFill>
          <a:effectLst>
            <a:outerShdw blurRad="38100" dist="38100" dir="2700000" algn="tl">
              <a:srgbClr val="000000"/>
            </a:outerShdw>
          </a:effectLst>
          <a:latin typeface="Arial Black" charset="0"/>
        </a:defRPr>
      </a:lvl6pPr>
      <a:lvl7pPr marL="914400" algn="ctr" rtl="0" fontAlgn="base">
        <a:spcBef>
          <a:spcPct val="0"/>
        </a:spcBef>
        <a:spcAft>
          <a:spcPct val="0"/>
        </a:spcAft>
        <a:defRPr sz="3600">
          <a:solidFill>
            <a:schemeClr val="tx2"/>
          </a:solidFill>
          <a:effectLst>
            <a:outerShdw blurRad="38100" dist="38100" dir="2700000" algn="tl">
              <a:srgbClr val="000000"/>
            </a:outerShdw>
          </a:effectLst>
          <a:latin typeface="Arial Black" charset="0"/>
        </a:defRPr>
      </a:lvl7pPr>
      <a:lvl8pPr marL="1371600" algn="ctr" rtl="0" fontAlgn="base">
        <a:spcBef>
          <a:spcPct val="0"/>
        </a:spcBef>
        <a:spcAft>
          <a:spcPct val="0"/>
        </a:spcAft>
        <a:defRPr sz="3600">
          <a:solidFill>
            <a:schemeClr val="tx2"/>
          </a:solidFill>
          <a:effectLst>
            <a:outerShdw blurRad="38100" dist="38100" dir="2700000" algn="tl">
              <a:srgbClr val="000000"/>
            </a:outerShdw>
          </a:effectLst>
          <a:latin typeface="Arial Black" charset="0"/>
        </a:defRPr>
      </a:lvl8pPr>
      <a:lvl9pPr marL="1828800" algn="ctr" rtl="0" fontAlgn="base">
        <a:spcBef>
          <a:spcPct val="0"/>
        </a:spcBef>
        <a:spcAft>
          <a:spcPct val="0"/>
        </a:spcAft>
        <a:defRPr sz="3600">
          <a:solidFill>
            <a:schemeClr val="tx2"/>
          </a:solidFill>
          <a:effectLst>
            <a:outerShdw blurRad="38100" dist="38100" dir="2700000" algn="tl">
              <a:srgbClr val="000000"/>
            </a:outerShdw>
          </a:effectLst>
          <a:latin typeface="Arial Black" charset="0"/>
        </a:defRPr>
      </a:lvl9pPr>
    </p:titleStyle>
    <p:bodyStyle>
      <a:lvl1pPr marL="342900" indent="-342900" algn="l" rtl="0" eaLnBrk="0" fontAlgn="base" hangingPunct="0">
        <a:spcBef>
          <a:spcPct val="20000"/>
        </a:spcBef>
        <a:spcAft>
          <a:spcPct val="0"/>
        </a:spcAft>
        <a:buClr>
          <a:srgbClr val="FF0000"/>
        </a:buClr>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FF0000"/>
        </a:buClr>
        <a:buChar char="–"/>
        <a:defRPr sz="2800">
          <a:solidFill>
            <a:schemeClr val="tx1"/>
          </a:solidFill>
          <a:latin typeface="+mn-lt"/>
          <a:ea typeface="ＭＳ Ｐゴシック" charset="-128"/>
        </a:defRPr>
      </a:lvl2pPr>
      <a:lvl3pPr marL="1085850" indent="-228600" algn="l" rtl="0" eaLnBrk="0" fontAlgn="base" hangingPunct="0">
        <a:spcBef>
          <a:spcPct val="20000"/>
        </a:spcBef>
        <a:spcAft>
          <a:spcPct val="0"/>
        </a:spcAft>
        <a:buClr>
          <a:srgbClr val="FF0000"/>
        </a:buClr>
        <a:buChar char="•"/>
        <a:defRPr sz="2400">
          <a:solidFill>
            <a:schemeClr val="tx1"/>
          </a:solidFill>
          <a:latin typeface="+mn-lt"/>
          <a:ea typeface="ＭＳ Ｐゴシック" charset="-128"/>
        </a:defRPr>
      </a:lvl3pPr>
      <a:lvl4pPr marL="1428750" indent="-228600" algn="l" rtl="0" eaLnBrk="0" fontAlgn="base" hangingPunct="0">
        <a:spcBef>
          <a:spcPct val="20000"/>
        </a:spcBef>
        <a:spcAft>
          <a:spcPct val="0"/>
        </a:spcAft>
        <a:buClr>
          <a:srgbClr val="FF0000"/>
        </a:buClr>
        <a:buChar char="–"/>
        <a:defRPr sz="2000">
          <a:solidFill>
            <a:schemeClr val="tx1"/>
          </a:solidFill>
          <a:latin typeface="+mn-lt"/>
          <a:ea typeface="ＭＳ Ｐゴシック" charset="-128"/>
        </a:defRPr>
      </a:lvl4pPr>
      <a:lvl5pPr marL="1771650" indent="-228600" algn="l" rtl="0" eaLnBrk="0" fontAlgn="base" hangingPunct="0">
        <a:spcBef>
          <a:spcPct val="20000"/>
        </a:spcBef>
        <a:spcAft>
          <a:spcPct val="0"/>
        </a:spcAft>
        <a:buClr>
          <a:srgbClr val="FF0000"/>
        </a:buClr>
        <a:buChar char="»"/>
        <a:defRPr sz="2000">
          <a:solidFill>
            <a:schemeClr val="tx1"/>
          </a:solidFill>
          <a:latin typeface="+mn-lt"/>
          <a:ea typeface="ＭＳ Ｐゴシック" charset="-128"/>
        </a:defRPr>
      </a:lvl5pPr>
      <a:lvl6pPr marL="2228850" indent="-228600" algn="l" rtl="0" fontAlgn="base">
        <a:spcBef>
          <a:spcPct val="20000"/>
        </a:spcBef>
        <a:spcAft>
          <a:spcPct val="0"/>
        </a:spcAft>
        <a:buClr>
          <a:srgbClr val="FF0000"/>
        </a:buClr>
        <a:buChar char="»"/>
        <a:defRPr sz="2000">
          <a:solidFill>
            <a:schemeClr val="tx1"/>
          </a:solidFill>
          <a:latin typeface="+mn-lt"/>
          <a:ea typeface="ＭＳ Ｐゴシック" charset="-128"/>
        </a:defRPr>
      </a:lvl6pPr>
      <a:lvl7pPr marL="2686050" indent="-228600" algn="l" rtl="0" fontAlgn="base">
        <a:spcBef>
          <a:spcPct val="20000"/>
        </a:spcBef>
        <a:spcAft>
          <a:spcPct val="0"/>
        </a:spcAft>
        <a:buClr>
          <a:srgbClr val="FF0000"/>
        </a:buClr>
        <a:buChar char="»"/>
        <a:defRPr sz="2000">
          <a:solidFill>
            <a:schemeClr val="tx1"/>
          </a:solidFill>
          <a:latin typeface="+mn-lt"/>
          <a:ea typeface="ＭＳ Ｐゴシック" charset="-128"/>
        </a:defRPr>
      </a:lvl7pPr>
      <a:lvl8pPr marL="3143250" indent="-228600" algn="l" rtl="0" fontAlgn="base">
        <a:spcBef>
          <a:spcPct val="20000"/>
        </a:spcBef>
        <a:spcAft>
          <a:spcPct val="0"/>
        </a:spcAft>
        <a:buClr>
          <a:srgbClr val="FF0000"/>
        </a:buClr>
        <a:buChar char="»"/>
        <a:defRPr sz="2000">
          <a:solidFill>
            <a:schemeClr val="tx1"/>
          </a:solidFill>
          <a:latin typeface="+mn-lt"/>
          <a:ea typeface="ＭＳ Ｐゴシック" charset="-128"/>
        </a:defRPr>
      </a:lvl8pPr>
      <a:lvl9pPr marL="3600450" indent="-228600" algn="l" rtl="0" fontAlgn="base">
        <a:spcBef>
          <a:spcPct val="20000"/>
        </a:spcBef>
        <a:spcAft>
          <a:spcPct val="0"/>
        </a:spcAft>
        <a:buClr>
          <a:srgbClr val="FF0000"/>
        </a:buClr>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3.bin"/><Relationship Id="rId5" Type="http://schemas.openxmlformats.org/officeDocument/2006/relationships/image" Target="../media/image3.emf"/><Relationship Id="rId1" Type="http://schemas.openxmlformats.org/officeDocument/2006/relationships/vmlDrawing" Target="../drawings/vmlDrawing3.vml"/><Relationship Id="rId2"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4.bin"/><Relationship Id="rId5" Type="http://schemas.openxmlformats.org/officeDocument/2006/relationships/image" Target="../media/image4.emf"/><Relationship Id="rId1" Type="http://schemas.openxmlformats.org/officeDocument/2006/relationships/vmlDrawing" Target="../drawings/vmlDrawing4.vml"/><Relationship Id="rId2"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5.bin"/><Relationship Id="rId5" Type="http://schemas.openxmlformats.org/officeDocument/2006/relationships/image" Target="../media/image5.png"/><Relationship Id="rId1" Type="http://schemas.openxmlformats.org/officeDocument/2006/relationships/vmlDrawing" Target="../drawings/vmlDrawing5.vml"/><Relationship Id="rId2"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oleObject" Target="../embeddings/Microsoft_Word_97_-_2004_Document1.doc"/><Relationship Id="rId5" Type="http://schemas.openxmlformats.org/officeDocument/2006/relationships/image" Target="../media/image6.emf"/><Relationship Id="rId1" Type="http://schemas.openxmlformats.org/officeDocument/2006/relationships/vmlDrawing" Target="../drawings/vmlDrawing6.vml"/><Relationship Id="rId2"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1" Type="http://schemas.openxmlformats.org/officeDocument/2006/relationships/image" Target="../media/image10.emf"/><Relationship Id="rId12" Type="http://schemas.openxmlformats.org/officeDocument/2006/relationships/oleObject" Target="../embeddings/oleObject10.bin"/><Relationship Id="rId13" Type="http://schemas.openxmlformats.org/officeDocument/2006/relationships/image" Target="../media/image11.emf"/><Relationship Id="rId1" Type="http://schemas.openxmlformats.org/officeDocument/2006/relationships/vmlDrawing" Target="../drawings/vmlDrawing7.vml"/><Relationship Id="rId2" Type="http://schemas.openxmlformats.org/officeDocument/2006/relationships/slideLayout" Target="../slideLayouts/slideLayout6.xml"/><Relationship Id="rId3" Type="http://schemas.openxmlformats.org/officeDocument/2006/relationships/notesSlide" Target="../notesSlides/notesSlide23.xml"/><Relationship Id="rId4" Type="http://schemas.openxmlformats.org/officeDocument/2006/relationships/oleObject" Target="../embeddings/oleObject6.bin"/><Relationship Id="rId5" Type="http://schemas.openxmlformats.org/officeDocument/2006/relationships/image" Target="../media/image7.emf"/><Relationship Id="rId6" Type="http://schemas.openxmlformats.org/officeDocument/2006/relationships/oleObject" Target="../embeddings/oleObject7.bin"/><Relationship Id="rId7" Type="http://schemas.openxmlformats.org/officeDocument/2006/relationships/image" Target="../media/image8.emf"/><Relationship Id="rId8" Type="http://schemas.openxmlformats.org/officeDocument/2006/relationships/oleObject" Target="../embeddings/oleObject8.bin"/><Relationship Id="rId9" Type="http://schemas.openxmlformats.org/officeDocument/2006/relationships/image" Target="../media/image9.emf"/><Relationship Id="rId10" Type="http://schemas.openxmlformats.org/officeDocument/2006/relationships/oleObject" Target="../embeddings/oleObject9.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 Id="rId3" Type="http://schemas.openxmlformats.org/officeDocument/2006/relationships/image" Target="../media/image12.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4" Type="http://schemas.openxmlformats.org/officeDocument/2006/relationships/oleObject" Target="../embeddings/oleObject11.bin"/><Relationship Id="rId5" Type="http://schemas.openxmlformats.org/officeDocument/2006/relationships/image" Target="../media/image13.png"/><Relationship Id="rId1" Type="http://schemas.openxmlformats.org/officeDocument/2006/relationships/vmlDrawing" Target="../drawings/vmlDrawing8.vml"/><Relationship Id="rId2"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4" Type="http://schemas.openxmlformats.org/officeDocument/2006/relationships/oleObject" Target="../embeddings/Microsoft_Word_97_-_2004_Document2.doc"/><Relationship Id="rId5" Type="http://schemas.openxmlformats.org/officeDocument/2006/relationships/image" Target="../media/image14.emf"/><Relationship Id="rId1" Type="http://schemas.openxmlformats.org/officeDocument/2006/relationships/vmlDrawing" Target="../drawings/vmlDrawing9.vml"/><Relationship Id="rId2"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4" Type="http://schemas.openxmlformats.org/officeDocument/2006/relationships/oleObject" Target="../embeddings/oleObject12.bin"/><Relationship Id="rId5" Type="http://schemas.openxmlformats.org/officeDocument/2006/relationships/image" Target="../media/image15.e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1.bin"/><Relationship Id="rId5"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2.bin"/><Relationship Id="rId5" Type="http://schemas.openxmlformats.org/officeDocument/2006/relationships/image" Target="../media/image2.png"/><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Grp="1" noChangeArrowheads="1"/>
          </p:cNvSpPr>
          <p:nvPr>
            <p:ph type="ctrTitle"/>
          </p:nvPr>
        </p:nvSpPr>
        <p:spPr/>
        <p:txBody>
          <a:bodyPr/>
          <a:lstStyle/>
          <a:p>
            <a:pPr eaLnBrk="1" hangingPunct="1">
              <a:defRPr/>
            </a:pPr>
            <a:r>
              <a:rPr lang="en-US">
                <a:ea typeface="+mj-ea"/>
                <a:cs typeface="+mj-cs"/>
              </a:rPr>
              <a:t>CMSC 611: Advanced Computer Architecture</a:t>
            </a:r>
          </a:p>
        </p:txBody>
      </p:sp>
      <p:sp>
        <p:nvSpPr>
          <p:cNvPr id="2054" name="Rectangle 6"/>
          <p:cNvSpPr>
            <a:spLocks noGrp="1" noChangeArrowheads="1"/>
          </p:cNvSpPr>
          <p:nvPr>
            <p:ph type="subTitle" idx="1"/>
          </p:nvPr>
        </p:nvSpPr>
        <p:spPr/>
        <p:txBody>
          <a:bodyPr/>
          <a:lstStyle/>
          <a:p>
            <a:pPr eaLnBrk="1" hangingPunct="1">
              <a:defRPr/>
            </a:pPr>
            <a:r>
              <a:rPr lang="en-US" dirty="0" smtClean="0">
                <a:ea typeface="ＭＳ Ｐゴシック" pitchFamily="-108" charset="-128"/>
                <a:cs typeface="ＭＳ Ｐゴシック" pitchFamily="-108" charset="-128"/>
              </a:rPr>
              <a:t>Pipelining</a:t>
            </a:r>
          </a:p>
        </p:txBody>
      </p:sp>
      <p:sp>
        <p:nvSpPr>
          <p:cNvPr id="18436" name="Text Box 7"/>
          <p:cNvSpPr txBox="1">
            <a:spLocks noChangeArrowheads="1"/>
          </p:cNvSpPr>
          <p:nvPr/>
        </p:nvSpPr>
        <p:spPr bwMode="auto">
          <a:xfrm>
            <a:off x="0" y="6461125"/>
            <a:ext cx="4845050" cy="396875"/>
          </a:xfrm>
          <a:prstGeom prst="rect">
            <a:avLst/>
          </a:prstGeom>
          <a:noFill/>
          <a:ln w="9525">
            <a:noFill/>
            <a:miter lim="800000"/>
            <a:headEnd/>
            <a:tailEnd/>
          </a:ln>
        </p:spPr>
        <p:txBody>
          <a:bodyPr wrap="none">
            <a:prstTxWarp prst="textNoShape">
              <a:avLst/>
            </a:prstTxWarp>
            <a:spAutoFit/>
          </a:bodyPr>
          <a:lstStyle/>
          <a:p>
            <a:r>
              <a:rPr lang="en-US" sz="1000">
                <a:latin typeface="Times New Roman" charset="0"/>
              </a:rPr>
              <a:t>Some material adapted from Mohamed Younis, UMBC CMSC 611 Spr 2003 course slides</a:t>
            </a:r>
          </a:p>
          <a:p>
            <a:r>
              <a:rPr lang="en-US" sz="1000">
                <a:latin typeface="Times New Roman" charset="0"/>
              </a:rPr>
              <a:t>Some material adapted from Hennessy &amp; Patterson / © 2003 Elsevier Science</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03" name="Group 2"/>
          <p:cNvGrpSpPr>
            <a:grpSpLocks/>
          </p:cNvGrpSpPr>
          <p:nvPr/>
        </p:nvGrpSpPr>
        <p:grpSpPr bwMode="auto">
          <a:xfrm>
            <a:off x="457200" y="2286000"/>
            <a:ext cx="8445500" cy="3128963"/>
            <a:chOff x="240" y="1200"/>
            <a:chExt cx="5320" cy="2261"/>
          </a:xfrm>
        </p:grpSpPr>
        <p:grpSp>
          <p:nvGrpSpPr>
            <p:cNvPr id="51207" name="Group 3"/>
            <p:cNvGrpSpPr>
              <a:grpSpLocks/>
            </p:cNvGrpSpPr>
            <p:nvPr/>
          </p:nvGrpSpPr>
          <p:grpSpPr bwMode="auto">
            <a:xfrm>
              <a:off x="296" y="1518"/>
              <a:ext cx="2624" cy="262"/>
              <a:chOff x="344" y="990"/>
              <a:chExt cx="2624" cy="262"/>
            </a:xfrm>
          </p:grpSpPr>
          <p:sp>
            <p:nvSpPr>
              <p:cNvPr id="51267" name="Rectangle 4"/>
              <p:cNvSpPr>
                <a:spLocks noChangeArrowheads="1"/>
              </p:cNvSpPr>
              <p:nvPr/>
            </p:nvSpPr>
            <p:spPr bwMode="auto">
              <a:xfrm>
                <a:off x="344" y="1016"/>
                <a:ext cx="512" cy="224"/>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1268" name="Rectangle 5"/>
              <p:cNvSpPr>
                <a:spLocks noChangeArrowheads="1"/>
              </p:cNvSpPr>
              <p:nvPr/>
            </p:nvSpPr>
            <p:spPr bwMode="auto">
              <a:xfrm>
                <a:off x="371" y="990"/>
                <a:ext cx="514" cy="262"/>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t>IFetch</a:t>
                </a:r>
              </a:p>
            </p:txBody>
          </p:sp>
          <p:sp>
            <p:nvSpPr>
              <p:cNvPr id="51269" name="Rectangle 6"/>
              <p:cNvSpPr>
                <a:spLocks noChangeArrowheads="1"/>
              </p:cNvSpPr>
              <p:nvPr/>
            </p:nvSpPr>
            <p:spPr bwMode="auto">
              <a:xfrm>
                <a:off x="872" y="1016"/>
                <a:ext cx="512" cy="224"/>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1270" name="Rectangle 7"/>
              <p:cNvSpPr>
                <a:spLocks noChangeArrowheads="1"/>
              </p:cNvSpPr>
              <p:nvPr/>
            </p:nvSpPr>
            <p:spPr bwMode="auto">
              <a:xfrm>
                <a:off x="1400" y="1016"/>
                <a:ext cx="512" cy="224"/>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1271" name="Rectangle 8"/>
              <p:cNvSpPr>
                <a:spLocks noChangeArrowheads="1"/>
              </p:cNvSpPr>
              <p:nvPr/>
            </p:nvSpPr>
            <p:spPr bwMode="auto">
              <a:xfrm>
                <a:off x="1928" y="1016"/>
                <a:ext cx="512" cy="224"/>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1272" name="Rectangle 9"/>
              <p:cNvSpPr>
                <a:spLocks noChangeArrowheads="1"/>
              </p:cNvSpPr>
              <p:nvPr/>
            </p:nvSpPr>
            <p:spPr bwMode="auto">
              <a:xfrm>
                <a:off x="2456" y="1016"/>
                <a:ext cx="512" cy="224"/>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1273" name="Rectangle 10"/>
              <p:cNvSpPr>
                <a:spLocks noChangeArrowheads="1"/>
              </p:cNvSpPr>
              <p:nvPr/>
            </p:nvSpPr>
            <p:spPr bwMode="auto">
              <a:xfrm>
                <a:off x="851" y="990"/>
                <a:ext cx="370" cy="262"/>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t>Dec</a:t>
                </a:r>
              </a:p>
            </p:txBody>
          </p:sp>
          <p:sp>
            <p:nvSpPr>
              <p:cNvPr id="51274" name="Rectangle 11"/>
              <p:cNvSpPr>
                <a:spLocks noChangeArrowheads="1"/>
              </p:cNvSpPr>
              <p:nvPr/>
            </p:nvSpPr>
            <p:spPr bwMode="auto">
              <a:xfrm>
                <a:off x="1379" y="990"/>
                <a:ext cx="434" cy="262"/>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t>Exec</a:t>
                </a:r>
              </a:p>
            </p:txBody>
          </p:sp>
          <p:sp>
            <p:nvSpPr>
              <p:cNvPr id="51275" name="Rectangle 12"/>
              <p:cNvSpPr>
                <a:spLocks noChangeArrowheads="1"/>
              </p:cNvSpPr>
              <p:nvPr/>
            </p:nvSpPr>
            <p:spPr bwMode="auto">
              <a:xfrm>
                <a:off x="1907" y="990"/>
                <a:ext cx="434" cy="262"/>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t>Mem</a:t>
                </a:r>
              </a:p>
            </p:txBody>
          </p:sp>
          <p:sp>
            <p:nvSpPr>
              <p:cNvPr id="51276" name="Rectangle 13"/>
              <p:cNvSpPr>
                <a:spLocks noChangeArrowheads="1"/>
              </p:cNvSpPr>
              <p:nvPr/>
            </p:nvSpPr>
            <p:spPr bwMode="auto">
              <a:xfrm>
                <a:off x="2483" y="990"/>
                <a:ext cx="346" cy="262"/>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t>WB</a:t>
                </a:r>
              </a:p>
            </p:txBody>
          </p:sp>
        </p:grpSp>
        <p:grpSp>
          <p:nvGrpSpPr>
            <p:cNvPr id="51208" name="Group 14"/>
            <p:cNvGrpSpPr>
              <a:grpSpLocks/>
            </p:cNvGrpSpPr>
            <p:nvPr/>
          </p:nvGrpSpPr>
          <p:grpSpPr bwMode="auto">
            <a:xfrm>
              <a:off x="824" y="1854"/>
              <a:ext cx="2624" cy="263"/>
              <a:chOff x="872" y="1326"/>
              <a:chExt cx="2624" cy="263"/>
            </a:xfrm>
          </p:grpSpPr>
          <p:sp>
            <p:nvSpPr>
              <p:cNvPr id="51257" name="Rectangle 15"/>
              <p:cNvSpPr>
                <a:spLocks noChangeArrowheads="1"/>
              </p:cNvSpPr>
              <p:nvPr/>
            </p:nvSpPr>
            <p:spPr bwMode="auto">
              <a:xfrm>
                <a:off x="872" y="1352"/>
                <a:ext cx="512" cy="224"/>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1258" name="Rectangle 16"/>
              <p:cNvSpPr>
                <a:spLocks noChangeArrowheads="1"/>
              </p:cNvSpPr>
              <p:nvPr/>
            </p:nvSpPr>
            <p:spPr bwMode="auto">
              <a:xfrm>
                <a:off x="899" y="1326"/>
                <a:ext cx="514" cy="263"/>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accent1"/>
                    </a:solidFill>
                  </a:rPr>
                  <a:t>IFetch</a:t>
                </a:r>
              </a:p>
            </p:txBody>
          </p:sp>
          <p:sp>
            <p:nvSpPr>
              <p:cNvPr id="51259" name="Rectangle 17"/>
              <p:cNvSpPr>
                <a:spLocks noChangeArrowheads="1"/>
              </p:cNvSpPr>
              <p:nvPr/>
            </p:nvSpPr>
            <p:spPr bwMode="auto">
              <a:xfrm>
                <a:off x="1400" y="1352"/>
                <a:ext cx="512" cy="224"/>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1260" name="Rectangle 18"/>
              <p:cNvSpPr>
                <a:spLocks noChangeArrowheads="1"/>
              </p:cNvSpPr>
              <p:nvPr/>
            </p:nvSpPr>
            <p:spPr bwMode="auto">
              <a:xfrm>
                <a:off x="1928" y="1352"/>
                <a:ext cx="512" cy="224"/>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1261" name="Rectangle 19"/>
              <p:cNvSpPr>
                <a:spLocks noChangeArrowheads="1"/>
              </p:cNvSpPr>
              <p:nvPr/>
            </p:nvSpPr>
            <p:spPr bwMode="auto">
              <a:xfrm>
                <a:off x="2456" y="1352"/>
                <a:ext cx="512" cy="224"/>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1262" name="Rectangle 20"/>
              <p:cNvSpPr>
                <a:spLocks noChangeArrowheads="1"/>
              </p:cNvSpPr>
              <p:nvPr/>
            </p:nvSpPr>
            <p:spPr bwMode="auto">
              <a:xfrm>
                <a:off x="2984" y="1352"/>
                <a:ext cx="512" cy="224"/>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1263" name="Rectangle 21"/>
              <p:cNvSpPr>
                <a:spLocks noChangeArrowheads="1"/>
              </p:cNvSpPr>
              <p:nvPr/>
            </p:nvSpPr>
            <p:spPr bwMode="auto">
              <a:xfrm>
                <a:off x="1379" y="1326"/>
                <a:ext cx="370" cy="263"/>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accent1"/>
                    </a:solidFill>
                  </a:rPr>
                  <a:t>Dec</a:t>
                </a:r>
              </a:p>
            </p:txBody>
          </p:sp>
          <p:sp>
            <p:nvSpPr>
              <p:cNvPr id="51264" name="Rectangle 22"/>
              <p:cNvSpPr>
                <a:spLocks noChangeArrowheads="1"/>
              </p:cNvSpPr>
              <p:nvPr/>
            </p:nvSpPr>
            <p:spPr bwMode="auto">
              <a:xfrm>
                <a:off x="1907" y="1326"/>
                <a:ext cx="434" cy="263"/>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accent1"/>
                    </a:solidFill>
                  </a:rPr>
                  <a:t>Exec</a:t>
                </a:r>
              </a:p>
            </p:txBody>
          </p:sp>
          <p:sp>
            <p:nvSpPr>
              <p:cNvPr id="51265" name="Rectangle 23"/>
              <p:cNvSpPr>
                <a:spLocks noChangeArrowheads="1"/>
              </p:cNvSpPr>
              <p:nvPr/>
            </p:nvSpPr>
            <p:spPr bwMode="auto">
              <a:xfrm>
                <a:off x="2435" y="1326"/>
                <a:ext cx="434" cy="263"/>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accent1"/>
                    </a:solidFill>
                  </a:rPr>
                  <a:t>Mem</a:t>
                </a:r>
              </a:p>
            </p:txBody>
          </p:sp>
          <p:sp>
            <p:nvSpPr>
              <p:cNvPr id="51266" name="Rectangle 24"/>
              <p:cNvSpPr>
                <a:spLocks noChangeArrowheads="1"/>
              </p:cNvSpPr>
              <p:nvPr/>
            </p:nvSpPr>
            <p:spPr bwMode="auto">
              <a:xfrm>
                <a:off x="3011" y="1326"/>
                <a:ext cx="346" cy="263"/>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accent1"/>
                    </a:solidFill>
                  </a:rPr>
                  <a:t>WB</a:t>
                </a:r>
              </a:p>
            </p:txBody>
          </p:sp>
        </p:grpSp>
        <p:grpSp>
          <p:nvGrpSpPr>
            <p:cNvPr id="51209" name="Group 25"/>
            <p:cNvGrpSpPr>
              <a:grpSpLocks/>
            </p:cNvGrpSpPr>
            <p:nvPr/>
          </p:nvGrpSpPr>
          <p:grpSpPr bwMode="auto">
            <a:xfrm>
              <a:off x="1352" y="2190"/>
              <a:ext cx="2624" cy="263"/>
              <a:chOff x="1400" y="1662"/>
              <a:chExt cx="2624" cy="263"/>
            </a:xfrm>
          </p:grpSpPr>
          <p:sp>
            <p:nvSpPr>
              <p:cNvPr id="51247" name="Rectangle 26"/>
              <p:cNvSpPr>
                <a:spLocks noChangeArrowheads="1"/>
              </p:cNvSpPr>
              <p:nvPr/>
            </p:nvSpPr>
            <p:spPr bwMode="auto">
              <a:xfrm>
                <a:off x="1400" y="1688"/>
                <a:ext cx="512" cy="224"/>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1248" name="Rectangle 27"/>
              <p:cNvSpPr>
                <a:spLocks noChangeArrowheads="1"/>
              </p:cNvSpPr>
              <p:nvPr/>
            </p:nvSpPr>
            <p:spPr bwMode="auto">
              <a:xfrm>
                <a:off x="1427" y="1662"/>
                <a:ext cx="514" cy="263"/>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accent2"/>
                    </a:solidFill>
                  </a:rPr>
                  <a:t>IFetch</a:t>
                </a:r>
              </a:p>
            </p:txBody>
          </p:sp>
          <p:sp>
            <p:nvSpPr>
              <p:cNvPr id="51249" name="Rectangle 28"/>
              <p:cNvSpPr>
                <a:spLocks noChangeArrowheads="1"/>
              </p:cNvSpPr>
              <p:nvPr/>
            </p:nvSpPr>
            <p:spPr bwMode="auto">
              <a:xfrm>
                <a:off x="1928" y="1688"/>
                <a:ext cx="512" cy="224"/>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1250" name="Rectangle 29"/>
              <p:cNvSpPr>
                <a:spLocks noChangeArrowheads="1"/>
              </p:cNvSpPr>
              <p:nvPr/>
            </p:nvSpPr>
            <p:spPr bwMode="auto">
              <a:xfrm>
                <a:off x="2456" y="1688"/>
                <a:ext cx="512" cy="224"/>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1251" name="Rectangle 30"/>
              <p:cNvSpPr>
                <a:spLocks noChangeArrowheads="1"/>
              </p:cNvSpPr>
              <p:nvPr/>
            </p:nvSpPr>
            <p:spPr bwMode="auto">
              <a:xfrm>
                <a:off x="2984" y="1688"/>
                <a:ext cx="512" cy="224"/>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1252" name="Rectangle 31"/>
              <p:cNvSpPr>
                <a:spLocks noChangeArrowheads="1"/>
              </p:cNvSpPr>
              <p:nvPr/>
            </p:nvSpPr>
            <p:spPr bwMode="auto">
              <a:xfrm>
                <a:off x="3512" y="1688"/>
                <a:ext cx="512" cy="224"/>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1253" name="Rectangle 32"/>
              <p:cNvSpPr>
                <a:spLocks noChangeArrowheads="1"/>
              </p:cNvSpPr>
              <p:nvPr/>
            </p:nvSpPr>
            <p:spPr bwMode="auto">
              <a:xfrm>
                <a:off x="1907" y="1662"/>
                <a:ext cx="370" cy="263"/>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accent2"/>
                    </a:solidFill>
                  </a:rPr>
                  <a:t>Dec</a:t>
                </a:r>
              </a:p>
            </p:txBody>
          </p:sp>
          <p:sp>
            <p:nvSpPr>
              <p:cNvPr id="51254" name="Rectangle 33"/>
              <p:cNvSpPr>
                <a:spLocks noChangeArrowheads="1"/>
              </p:cNvSpPr>
              <p:nvPr/>
            </p:nvSpPr>
            <p:spPr bwMode="auto">
              <a:xfrm>
                <a:off x="2435" y="1662"/>
                <a:ext cx="434" cy="263"/>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accent2"/>
                    </a:solidFill>
                  </a:rPr>
                  <a:t>Exec</a:t>
                </a:r>
              </a:p>
            </p:txBody>
          </p:sp>
          <p:sp>
            <p:nvSpPr>
              <p:cNvPr id="51255" name="Rectangle 34"/>
              <p:cNvSpPr>
                <a:spLocks noChangeArrowheads="1"/>
              </p:cNvSpPr>
              <p:nvPr/>
            </p:nvSpPr>
            <p:spPr bwMode="auto">
              <a:xfrm>
                <a:off x="2963" y="1662"/>
                <a:ext cx="434" cy="263"/>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accent2"/>
                    </a:solidFill>
                  </a:rPr>
                  <a:t>Mem</a:t>
                </a:r>
              </a:p>
            </p:txBody>
          </p:sp>
          <p:sp>
            <p:nvSpPr>
              <p:cNvPr id="51256" name="Rectangle 35"/>
              <p:cNvSpPr>
                <a:spLocks noChangeArrowheads="1"/>
              </p:cNvSpPr>
              <p:nvPr/>
            </p:nvSpPr>
            <p:spPr bwMode="auto">
              <a:xfrm>
                <a:off x="3539" y="1662"/>
                <a:ext cx="346" cy="263"/>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accent2"/>
                    </a:solidFill>
                  </a:rPr>
                  <a:t>WB</a:t>
                </a:r>
              </a:p>
            </p:txBody>
          </p:sp>
        </p:grpSp>
        <p:grpSp>
          <p:nvGrpSpPr>
            <p:cNvPr id="51210" name="Group 36"/>
            <p:cNvGrpSpPr>
              <a:grpSpLocks/>
            </p:cNvGrpSpPr>
            <p:nvPr/>
          </p:nvGrpSpPr>
          <p:grpSpPr bwMode="auto">
            <a:xfrm>
              <a:off x="1880" y="2526"/>
              <a:ext cx="2624" cy="263"/>
              <a:chOff x="1928" y="1998"/>
              <a:chExt cx="2624" cy="263"/>
            </a:xfrm>
          </p:grpSpPr>
          <p:sp>
            <p:nvSpPr>
              <p:cNvPr id="51237" name="Rectangle 37"/>
              <p:cNvSpPr>
                <a:spLocks noChangeArrowheads="1"/>
              </p:cNvSpPr>
              <p:nvPr/>
            </p:nvSpPr>
            <p:spPr bwMode="auto">
              <a:xfrm>
                <a:off x="1928" y="2024"/>
                <a:ext cx="512" cy="224"/>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1238" name="Rectangle 38"/>
              <p:cNvSpPr>
                <a:spLocks noChangeArrowheads="1"/>
              </p:cNvSpPr>
              <p:nvPr/>
            </p:nvSpPr>
            <p:spPr bwMode="auto">
              <a:xfrm>
                <a:off x="1955" y="1998"/>
                <a:ext cx="514" cy="263"/>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rgbClr val="005400"/>
                    </a:solidFill>
                  </a:rPr>
                  <a:t>IFetch</a:t>
                </a:r>
              </a:p>
            </p:txBody>
          </p:sp>
          <p:sp>
            <p:nvSpPr>
              <p:cNvPr id="51239" name="Rectangle 39"/>
              <p:cNvSpPr>
                <a:spLocks noChangeArrowheads="1"/>
              </p:cNvSpPr>
              <p:nvPr/>
            </p:nvSpPr>
            <p:spPr bwMode="auto">
              <a:xfrm>
                <a:off x="2456" y="2024"/>
                <a:ext cx="512" cy="224"/>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1240" name="Rectangle 40"/>
              <p:cNvSpPr>
                <a:spLocks noChangeArrowheads="1"/>
              </p:cNvSpPr>
              <p:nvPr/>
            </p:nvSpPr>
            <p:spPr bwMode="auto">
              <a:xfrm>
                <a:off x="2984" y="2024"/>
                <a:ext cx="512" cy="224"/>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1241" name="Rectangle 41"/>
              <p:cNvSpPr>
                <a:spLocks noChangeArrowheads="1"/>
              </p:cNvSpPr>
              <p:nvPr/>
            </p:nvSpPr>
            <p:spPr bwMode="auto">
              <a:xfrm>
                <a:off x="3512" y="2024"/>
                <a:ext cx="512" cy="224"/>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1242" name="Rectangle 42"/>
              <p:cNvSpPr>
                <a:spLocks noChangeArrowheads="1"/>
              </p:cNvSpPr>
              <p:nvPr/>
            </p:nvSpPr>
            <p:spPr bwMode="auto">
              <a:xfrm>
                <a:off x="4040" y="2024"/>
                <a:ext cx="512" cy="224"/>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1243" name="Rectangle 43"/>
              <p:cNvSpPr>
                <a:spLocks noChangeArrowheads="1"/>
              </p:cNvSpPr>
              <p:nvPr/>
            </p:nvSpPr>
            <p:spPr bwMode="auto">
              <a:xfrm>
                <a:off x="2435" y="1998"/>
                <a:ext cx="370" cy="263"/>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rgbClr val="005400"/>
                    </a:solidFill>
                  </a:rPr>
                  <a:t>Dec</a:t>
                </a:r>
              </a:p>
            </p:txBody>
          </p:sp>
          <p:sp>
            <p:nvSpPr>
              <p:cNvPr id="51244" name="Rectangle 44"/>
              <p:cNvSpPr>
                <a:spLocks noChangeArrowheads="1"/>
              </p:cNvSpPr>
              <p:nvPr/>
            </p:nvSpPr>
            <p:spPr bwMode="auto">
              <a:xfrm>
                <a:off x="2963" y="1998"/>
                <a:ext cx="434" cy="263"/>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rgbClr val="005400"/>
                    </a:solidFill>
                  </a:rPr>
                  <a:t>Exec</a:t>
                </a:r>
              </a:p>
            </p:txBody>
          </p:sp>
          <p:sp>
            <p:nvSpPr>
              <p:cNvPr id="51245" name="Rectangle 45"/>
              <p:cNvSpPr>
                <a:spLocks noChangeArrowheads="1"/>
              </p:cNvSpPr>
              <p:nvPr/>
            </p:nvSpPr>
            <p:spPr bwMode="auto">
              <a:xfrm>
                <a:off x="3491" y="1998"/>
                <a:ext cx="434" cy="263"/>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rgbClr val="005400"/>
                    </a:solidFill>
                  </a:rPr>
                  <a:t>Mem</a:t>
                </a:r>
              </a:p>
            </p:txBody>
          </p:sp>
          <p:sp>
            <p:nvSpPr>
              <p:cNvPr id="51246" name="Rectangle 46"/>
              <p:cNvSpPr>
                <a:spLocks noChangeArrowheads="1"/>
              </p:cNvSpPr>
              <p:nvPr/>
            </p:nvSpPr>
            <p:spPr bwMode="auto">
              <a:xfrm>
                <a:off x="4067" y="1998"/>
                <a:ext cx="346" cy="263"/>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rgbClr val="005400"/>
                    </a:solidFill>
                  </a:rPr>
                  <a:t>WB</a:t>
                </a:r>
              </a:p>
            </p:txBody>
          </p:sp>
        </p:grpSp>
        <p:grpSp>
          <p:nvGrpSpPr>
            <p:cNvPr id="51211" name="Group 47"/>
            <p:cNvGrpSpPr>
              <a:grpSpLocks/>
            </p:cNvGrpSpPr>
            <p:nvPr/>
          </p:nvGrpSpPr>
          <p:grpSpPr bwMode="auto">
            <a:xfrm>
              <a:off x="2408" y="2862"/>
              <a:ext cx="2624" cy="263"/>
              <a:chOff x="2456" y="2334"/>
              <a:chExt cx="2624" cy="263"/>
            </a:xfrm>
          </p:grpSpPr>
          <p:sp>
            <p:nvSpPr>
              <p:cNvPr id="51227" name="Rectangle 48"/>
              <p:cNvSpPr>
                <a:spLocks noChangeArrowheads="1"/>
              </p:cNvSpPr>
              <p:nvPr/>
            </p:nvSpPr>
            <p:spPr bwMode="auto">
              <a:xfrm>
                <a:off x="2456" y="2360"/>
                <a:ext cx="512" cy="224"/>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1228" name="Rectangle 49"/>
              <p:cNvSpPr>
                <a:spLocks noChangeArrowheads="1"/>
              </p:cNvSpPr>
              <p:nvPr/>
            </p:nvSpPr>
            <p:spPr bwMode="auto">
              <a:xfrm>
                <a:off x="2483" y="2334"/>
                <a:ext cx="514" cy="263"/>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2"/>
                    </a:solidFill>
                  </a:rPr>
                  <a:t>IFetch</a:t>
                </a:r>
              </a:p>
            </p:txBody>
          </p:sp>
          <p:sp>
            <p:nvSpPr>
              <p:cNvPr id="51229" name="Rectangle 50"/>
              <p:cNvSpPr>
                <a:spLocks noChangeArrowheads="1"/>
              </p:cNvSpPr>
              <p:nvPr/>
            </p:nvSpPr>
            <p:spPr bwMode="auto">
              <a:xfrm>
                <a:off x="2984" y="2360"/>
                <a:ext cx="512" cy="224"/>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1230" name="Rectangle 51"/>
              <p:cNvSpPr>
                <a:spLocks noChangeArrowheads="1"/>
              </p:cNvSpPr>
              <p:nvPr/>
            </p:nvSpPr>
            <p:spPr bwMode="auto">
              <a:xfrm>
                <a:off x="3512" y="2360"/>
                <a:ext cx="512" cy="224"/>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1231" name="Rectangle 52"/>
              <p:cNvSpPr>
                <a:spLocks noChangeArrowheads="1"/>
              </p:cNvSpPr>
              <p:nvPr/>
            </p:nvSpPr>
            <p:spPr bwMode="auto">
              <a:xfrm>
                <a:off x="4040" y="2360"/>
                <a:ext cx="512" cy="224"/>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1232" name="Rectangle 53"/>
              <p:cNvSpPr>
                <a:spLocks noChangeArrowheads="1"/>
              </p:cNvSpPr>
              <p:nvPr/>
            </p:nvSpPr>
            <p:spPr bwMode="auto">
              <a:xfrm>
                <a:off x="4568" y="2360"/>
                <a:ext cx="512" cy="224"/>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1233" name="Rectangle 54"/>
              <p:cNvSpPr>
                <a:spLocks noChangeArrowheads="1"/>
              </p:cNvSpPr>
              <p:nvPr/>
            </p:nvSpPr>
            <p:spPr bwMode="auto">
              <a:xfrm>
                <a:off x="2963" y="2334"/>
                <a:ext cx="370" cy="263"/>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2"/>
                    </a:solidFill>
                  </a:rPr>
                  <a:t>Dec</a:t>
                </a:r>
              </a:p>
            </p:txBody>
          </p:sp>
          <p:sp>
            <p:nvSpPr>
              <p:cNvPr id="51234" name="Rectangle 55"/>
              <p:cNvSpPr>
                <a:spLocks noChangeArrowheads="1"/>
              </p:cNvSpPr>
              <p:nvPr/>
            </p:nvSpPr>
            <p:spPr bwMode="auto">
              <a:xfrm>
                <a:off x="3491" y="2334"/>
                <a:ext cx="434" cy="263"/>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2"/>
                    </a:solidFill>
                  </a:rPr>
                  <a:t>Exec</a:t>
                </a:r>
              </a:p>
            </p:txBody>
          </p:sp>
          <p:sp>
            <p:nvSpPr>
              <p:cNvPr id="51235" name="Rectangle 56"/>
              <p:cNvSpPr>
                <a:spLocks noChangeArrowheads="1"/>
              </p:cNvSpPr>
              <p:nvPr/>
            </p:nvSpPr>
            <p:spPr bwMode="auto">
              <a:xfrm>
                <a:off x="4019" y="2334"/>
                <a:ext cx="434" cy="263"/>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2"/>
                    </a:solidFill>
                  </a:rPr>
                  <a:t>Mem</a:t>
                </a:r>
              </a:p>
            </p:txBody>
          </p:sp>
          <p:sp>
            <p:nvSpPr>
              <p:cNvPr id="51236" name="Rectangle 57"/>
              <p:cNvSpPr>
                <a:spLocks noChangeArrowheads="1"/>
              </p:cNvSpPr>
              <p:nvPr/>
            </p:nvSpPr>
            <p:spPr bwMode="auto">
              <a:xfrm>
                <a:off x="4595" y="2334"/>
                <a:ext cx="346" cy="263"/>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2"/>
                    </a:solidFill>
                  </a:rPr>
                  <a:t>WB</a:t>
                </a:r>
              </a:p>
            </p:txBody>
          </p:sp>
        </p:grpSp>
        <p:grpSp>
          <p:nvGrpSpPr>
            <p:cNvPr id="51212" name="Group 58"/>
            <p:cNvGrpSpPr>
              <a:grpSpLocks/>
            </p:cNvGrpSpPr>
            <p:nvPr/>
          </p:nvGrpSpPr>
          <p:grpSpPr bwMode="auto">
            <a:xfrm>
              <a:off x="2936" y="3198"/>
              <a:ext cx="2624" cy="263"/>
              <a:chOff x="2984" y="2670"/>
              <a:chExt cx="2624" cy="263"/>
            </a:xfrm>
          </p:grpSpPr>
          <p:sp>
            <p:nvSpPr>
              <p:cNvPr id="51217" name="Rectangle 59"/>
              <p:cNvSpPr>
                <a:spLocks noChangeArrowheads="1"/>
              </p:cNvSpPr>
              <p:nvPr/>
            </p:nvSpPr>
            <p:spPr bwMode="auto">
              <a:xfrm>
                <a:off x="2984" y="2696"/>
                <a:ext cx="512" cy="224"/>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1218" name="Rectangle 60"/>
              <p:cNvSpPr>
                <a:spLocks noChangeArrowheads="1"/>
              </p:cNvSpPr>
              <p:nvPr/>
            </p:nvSpPr>
            <p:spPr bwMode="auto">
              <a:xfrm>
                <a:off x="3011" y="2670"/>
                <a:ext cx="514" cy="263"/>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t>IFetch</a:t>
                </a:r>
              </a:p>
            </p:txBody>
          </p:sp>
          <p:sp>
            <p:nvSpPr>
              <p:cNvPr id="51219" name="Rectangle 61"/>
              <p:cNvSpPr>
                <a:spLocks noChangeArrowheads="1"/>
              </p:cNvSpPr>
              <p:nvPr/>
            </p:nvSpPr>
            <p:spPr bwMode="auto">
              <a:xfrm>
                <a:off x="3512" y="2696"/>
                <a:ext cx="512" cy="224"/>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1220" name="Rectangle 62"/>
              <p:cNvSpPr>
                <a:spLocks noChangeArrowheads="1"/>
              </p:cNvSpPr>
              <p:nvPr/>
            </p:nvSpPr>
            <p:spPr bwMode="auto">
              <a:xfrm>
                <a:off x="4040" y="2696"/>
                <a:ext cx="512" cy="224"/>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1221" name="Rectangle 63"/>
              <p:cNvSpPr>
                <a:spLocks noChangeArrowheads="1"/>
              </p:cNvSpPr>
              <p:nvPr/>
            </p:nvSpPr>
            <p:spPr bwMode="auto">
              <a:xfrm>
                <a:off x="4568" y="2696"/>
                <a:ext cx="512" cy="224"/>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1222" name="Rectangle 64"/>
              <p:cNvSpPr>
                <a:spLocks noChangeArrowheads="1"/>
              </p:cNvSpPr>
              <p:nvPr/>
            </p:nvSpPr>
            <p:spPr bwMode="auto">
              <a:xfrm>
                <a:off x="5096" y="2696"/>
                <a:ext cx="512" cy="224"/>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1223" name="Rectangle 65"/>
              <p:cNvSpPr>
                <a:spLocks noChangeArrowheads="1"/>
              </p:cNvSpPr>
              <p:nvPr/>
            </p:nvSpPr>
            <p:spPr bwMode="auto">
              <a:xfrm>
                <a:off x="3491" y="2670"/>
                <a:ext cx="370" cy="263"/>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t>Dec</a:t>
                </a:r>
              </a:p>
            </p:txBody>
          </p:sp>
          <p:sp>
            <p:nvSpPr>
              <p:cNvPr id="51224" name="Rectangle 66"/>
              <p:cNvSpPr>
                <a:spLocks noChangeArrowheads="1"/>
              </p:cNvSpPr>
              <p:nvPr/>
            </p:nvSpPr>
            <p:spPr bwMode="auto">
              <a:xfrm>
                <a:off x="4019" y="2670"/>
                <a:ext cx="434" cy="263"/>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t>Exec</a:t>
                </a:r>
              </a:p>
            </p:txBody>
          </p:sp>
          <p:sp>
            <p:nvSpPr>
              <p:cNvPr id="51225" name="Rectangle 67"/>
              <p:cNvSpPr>
                <a:spLocks noChangeArrowheads="1"/>
              </p:cNvSpPr>
              <p:nvPr/>
            </p:nvSpPr>
            <p:spPr bwMode="auto">
              <a:xfrm>
                <a:off x="4547" y="2670"/>
                <a:ext cx="434" cy="263"/>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t>Mem</a:t>
                </a:r>
              </a:p>
            </p:txBody>
          </p:sp>
          <p:sp>
            <p:nvSpPr>
              <p:cNvPr id="51226" name="Rectangle 68"/>
              <p:cNvSpPr>
                <a:spLocks noChangeArrowheads="1"/>
              </p:cNvSpPr>
              <p:nvPr/>
            </p:nvSpPr>
            <p:spPr bwMode="auto">
              <a:xfrm>
                <a:off x="5123" y="2670"/>
                <a:ext cx="346" cy="263"/>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t>WB</a:t>
                </a:r>
              </a:p>
            </p:txBody>
          </p:sp>
        </p:grpSp>
        <p:sp>
          <p:nvSpPr>
            <p:cNvPr id="51213" name="Line 69"/>
            <p:cNvSpPr>
              <a:spLocks noChangeShapeType="1"/>
            </p:cNvSpPr>
            <p:nvPr/>
          </p:nvSpPr>
          <p:spPr bwMode="auto">
            <a:xfrm>
              <a:off x="240" y="1440"/>
              <a:ext cx="0" cy="1912"/>
            </a:xfrm>
            <a:prstGeom prst="line">
              <a:avLst/>
            </a:prstGeom>
            <a:noFill/>
            <a:ln w="25400">
              <a:solidFill>
                <a:srgbClr val="800000"/>
              </a:solidFill>
              <a:round/>
              <a:headEnd/>
              <a:tailEnd type="triangle" w="med" len="med"/>
            </a:ln>
          </p:spPr>
          <p:txBody>
            <a:bodyPr wrap="none" anchor="ctr">
              <a:prstTxWarp prst="textNoShape">
                <a:avLst/>
              </a:prstTxWarp>
            </a:bodyPr>
            <a:lstStyle/>
            <a:p>
              <a:endParaRPr lang="en-US"/>
            </a:p>
          </p:txBody>
        </p:sp>
        <p:sp>
          <p:nvSpPr>
            <p:cNvPr id="51214" name="Rectangle 70"/>
            <p:cNvSpPr>
              <a:spLocks noChangeArrowheads="1"/>
            </p:cNvSpPr>
            <p:nvPr/>
          </p:nvSpPr>
          <p:spPr bwMode="auto">
            <a:xfrm>
              <a:off x="275" y="3102"/>
              <a:ext cx="1010" cy="263"/>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rgbClr val="800000"/>
                  </a:solidFill>
                </a:rPr>
                <a:t>Program Flow</a:t>
              </a:r>
            </a:p>
          </p:txBody>
        </p:sp>
        <p:sp>
          <p:nvSpPr>
            <p:cNvPr id="51215" name="Line 71"/>
            <p:cNvSpPr>
              <a:spLocks noChangeShapeType="1"/>
            </p:cNvSpPr>
            <p:nvPr/>
          </p:nvSpPr>
          <p:spPr bwMode="auto">
            <a:xfrm>
              <a:off x="248" y="1440"/>
              <a:ext cx="4832" cy="0"/>
            </a:xfrm>
            <a:prstGeom prst="line">
              <a:avLst/>
            </a:prstGeom>
            <a:noFill/>
            <a:ln w="25400">
              <a:solidFill>
                <a:srgbClr val="800000"/>
              </a:solidFill>
              <a:round/>
              <a:headEnd/>
              <a:tailEnd type="triangle" w="med" len="med"/>
            </a:ln>
          </p:spPr>
          <p:txBody>
            <a:bodyPr wrap="none" anchor="ctr">
              <a:prstTxWarp prst="textNoShape">
                <a:avLst/>
              </a:prstTxWarp>
            </a:bodyPr>
            <a:lstStyle/>
            <a:p>
              <a:endParaRPr lang="en-US"/>
            </a:p>
          </p:txBody>
        </p:sp>
        <p:sp>
          <p:nvSpPr>
            <p:cNvPr id="51216" name="Rectangle 72"/>
            <p:cNvSpPr>
              <a:spLocks noChangeArrowheads="1"/>
            </p:cNvSpPr>
            <p:nvPr/>
          </p:nvSpPr>
          <p:spPr bwMode="auto">
            <a:xfrm>
              <a:off x="5040" y="1200"/>
              <a:ext cx="434" cy="263"/>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rgbClr val="800000"/>
                  </a:solidFill>
                </a:rPr>
                <a:t>Time</a:t>
              </a:r>
            </a:p>
          </p:txBody>
        </p:sp>
      </p:grpSp>
      <p:sp>
        <p:nvSpPr>
          <p:cNvPr id="726089" name="Rectangle 73"/>
          <p:cNvSpPr>
            <a:spLocks noChangeArrowheads="1"/>
          </p:cNvSpPr>
          <p:nvPr/>
        </p:nvSpPr>
        <p:spPr bwMode="auto">
          <a:xfrm>
            <a:off x="762000" y="6400800"/>
            <a:ext cx="8077200" cy="355600"/>
          </a:xfrm>
          <a:prstGeom prst="rect">
            <a:avLst/>
          </a:prstGeom>
          <a:solidFill>
            <a:srgbClr val="FFFF66"/>
          </a:solidFill>
          <a:ln w="12700">
            <a:noFill/>
            <a:miter lim="800000"/>
            <a:headEnd/>
            <a:tailEnd/>
          </a:ln>
          <a:effectLst>
            <a:outerShdw blurRad="63500" dist="38099" dir="2700000" algn="ctr" rotWithShape="0">
              <a:schemeClr val="bg2">
                <a:alpha val="74998"/>
              </a:schemeClr>
            </a:outerShdw>
          </a:effectLst>
        </p:spPr>
        <p:txBody>
          <a:bodyPr lIns="63500" tIns="25400" rIns="63500" bIns="25400">
            <a:prstTxWarp prst="textNoShape">
              <a:avLst/>
            </a:prstTxWarp>
            <a:spAutoFit/>
          </a:bodyPr>
          <a:lstStyle/>
          <a:p>
            <a:pPr marL="203200" indent="-203200" eaLnBrk="1" hangingPunct="1">
              <a:spcBef>
                <a:spcPct val="20000"/>
              </a:spcBef>
              <a:buClr>
                <a:srgbClr val="FF0000"/>
              </a:buClr>
              <a:defRPr/>
            </a:pPr>
            <a:r>
              <a:rPr lang="en-US" sz="2000"/>
              <a:t> Pipelining improves performance by increasing instruction throughput</a:t>
            </a:r>
            <a:endParaRPr lang="en-US" sz="2000" i="1"/>
          </a:p>
        </p:txBody>
      </p:sp>
      <p:sp>
        <p:nvSpPr>
          <p:cNvPr id="726090" name="Rectangle 74"/>
          <p:cNvSpPr>
            <a:spLocks noGrp="1" noChangeArrowheads="1"/>
          </p:cNvSpPr>
          <p:nvPr>
            <p:ph type="title"/>
          </p:nvPr>
        </p:nvSpPr>
        <p:spPr/>
        <p:txBody>
          <a:bodyPr/>
          <a:lstStyle/>
          <a:p>
            <a:pPr>
              <a:defRPr/>
            </a:pPr>
            <a:r>
              <a:rPr lang="en-US"/>
              <a:t>Instruction Pipelining</a:t>
            </a:r>
          </a:p>
        </p:txBody>
      </p:sp>
      <p:sp>
        <p:nvSpPr>
          <p:cNvPr id="51206" name="Rectangle 75"/>
          <p:cNvSpPr>
            <a:spLocks noGrp="1" noChangeArrowheads="1"/>
          </p:cNvSpPr>
          <p:nvPr>
            <p:ph type="body" sz="half" idx="1"/>
          </p:nvPr>
        </p:nvSpPr>
        <p:spPr/>
        <p:txBody>
          <a:bodyPr/>
          <a:lstStyle/>
          <a:p>
            <a:r>
              <a:rPr lang="en-US" sz="2400"/>
              <a:t>Start handling next instruction while the current instruction is in progress</a:t>
            </a:r>
          </a:p>
          <a:p>
            <a:r>
              <a:rPr lang="en-US" sz="2400"/>
              <a:t>Feasible when different devices at different stages</a:t>
            </a:r>
            <a:endParaRPr lang="en-US" sz="2800"/>
          </a:p>
        </p:txBody>
      </p:sp>
      <p:graphicFrame>
        <p:nvGraphicFramePr>
          <p:cNvPr id="51202" name="Object 2"/>
          <p:cNvGraphicFramePr>
            <a:graphicFrameLocks noGrp="1" noChangeAspect="1"/>
          </p:cNvGraphicFramePr>
          <p:nvPr>
            <p:ph sz="half" idx="2"/>
          </p:nvPr>
        </p:nvGraphicFramePr>
        <p:xfrm>
          <a:off x="533400" y="5486400"/>
          <a:ext cx="7924800" cy="715963"/>
        </p:xfrm>
        <a:graphic>
          <a:graphicData uri="http://schemas.openxmlformats.org/presentationml/2006/ole">
            <mc:AlternateContent xmlns:mc="http://schemas.openxmlformats.org/markup-compatibility/2006">
              <mc:Choice xmlns:v="urn:schemas-microsoft-com:vml" Requires="v">
                <p:oleObj spid="_x0000_s51207" name="Equation" r:id="rId4" imgW="6604000" imgH="596900" progId="Equation.3">
                  <p:embed/>
                </p:oleObj>
              </mc:Choice>
              <mc:Fallback>
                <p:oleObj name="Equation" r:id="rId4" imgW="6604000" imgH="5969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5486400"/>
                        <a:ext cx="7924800" cy="715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42" name="Text Box 2"/>
          <p:cNvSpPr txBox="1">
            <a:spLocks noChangeArrowheads="1"/>
          </p:cNvSpPr>
          <p:nvPr/>
        </p:nvSpPr>
        <p:spPr bwMode="auto">
          <a:xfrm>
            <a:off x="762000" y="6384925"/>
            <a:ext cx="8153400" cy="396875"/>
          </a:xfrm>
          <a:prstGeom prst="rect">
            <a:avLst/>
          </a:prstGeom>
          <a:solidFill>
            <a:srgbClr val="FFFF66"/>
          </a:solidFill>
          <a:ln w="9525">
            <a:noFill/>
            <a:miter lim="800000"/>
            <a:headEnd/>
            <a:tailEnd/>
          </a:ln>
          <a:effectLst>
            <a:outerShdw blurRad="63500" dist="38099" dir="2700000" algn="ctr" rotWithShape="0">
              <a:schemeClr val="bg2">
                <a:alpha val="74998"/>
              </a:schemeClr>
            </a:outerShdw>
          </a:effectLst>
        </p:spPr>
        <p:txBody>
          <a:bodyPr>
            <a:prstTxWarp prst="textNoShape">
              <a:avLst/>
            </a:prstTxWarp>
            <a:spAutoFit/>
          </a:bodyPr>
          <a:lstStyle/>
          <a:p>
            <a:pPr>
              <a:spcBef>
                <a:spcPct val="50000"/>
              </a:spcBef>
              <a:defRPr/>
            </a:pPr>
            <a:r>
              <a:rPr lang="en-US" sz="2000" i="1"/>
              <a:t>Ideal and upper bound for speedup is number of stages in the pipeline</a:t>
            </a:r>
          </a:p>
        </p:txBody>
      </p:sp>
      <p:graphicFrame>
        <p:nvGraphicFramePr>
          <p:cNvPr id="53250" name="Object 2"/>
          <p:cNvGraphicFramePr>
            <a:graphicFrameLocks noChangeAspect="1"/>
          </p:cNvGraphicFramePr>
          <p:nvPr/>
        </p:nvGraphicFramePr>
        <p:xfrm>
          <a:off x="152400" y="1295400"/>
          <a:ext cx="8686800" cy="5029200"/>
        </p:xfrm>
        <a:graphic>
          <a:graphicData uri="http://schemas.openxmlformats.org/presentationml/2006/ole">
            <mc:AlternateContent xmlns:mc="http://schemas.openxmlformats.org/markup-compatibility/2006">
              <mc:Choice xmlns:v="urn:schemas-microsoft-com:vml" Requires="v">
                <p:oleObj spid="_x0000_s53255" name="Graphics Workshop Drawing" r:id="rId4" imgW="5393880" imgH="3362760" progId="">
                  <p:embed/>
                </p:oleObj>
              </mc:Choice>
              <mc:Fallback>
                <p:oleObj name="Graphics Workshop Drawing" r:id="rId4" imgW="5393880" imgH="336276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295400"/>
                        <a:ext cx="86868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3252" name="Text Box 4"/>
          <p:cNvSpPr txBox="1">
            <a:spLocks noChangeArrowheads="1"/>
          </p:cNvSpPr>
          <p:nvPr/>
        </p:nvSpPr>
        <p:spPr bwMode="auto">
          <a:xfrm>
            <a:off x="6781800" y="4495800"/>
            <a:ext cx="2209800" cy="915988"/>
          </a:xfrm>
          <a:prstGeom prst="rect">
            <a:avLst/>
          </a:prstGeom>
          <a:noFill/>
          <a:ln w="9525">
            <a:noFill/>
            <a:miter lim="800000"/>
            <a:headEnd/>
            <a:tailEnd/>
          </a:ln>
        </p:spPr>
        <p:txBody>
          <a:bodyPr>
            <a:prstTxWarp prst="textNoShape">
              <a:avLst/>
            </a:prstTxWarp>
            <a:spAutoFit/>
          </a:bodyPr>
          <a:lstStyle/>
          <a:p>
            <a:pPr>
              <a:spcBef>
                <a:spcPct val="50000"/>
              </a:spcBef>
            </a:pPr>
            <a:r>
              <a:rPr lang="en-US" sz="1800">
                <a:solidFill>
                  <a:schemeClr val="accent2"/>
                </a:solidFill>
              </a:rPr>
              <a:t>Time between first &amp; fourth instructions is 3 </a:t>
            </a:r>
            <a:r>
              <a:rPr lang="en-US" sz="1800">
                <a:solidFill>
                  <a:schemeClr val="accent2"/>
                </a:solidFill>
                <a:sym typeface="Symbol" charset="2"/>
              </a:rPr>
              <a:t> 2 = </a:t>
            </a:r>
            <a:r>
              <a:rPr lang="en-US" sz="1800" b="1">
                <a:solidFill>
                  <a:srgbClr val="800000"/>
                </a:solidFill>
                <a:sym typeface="Symbol" charset="2"/>
              </a:rPr>
              <a:t>6</a:t>
            </a:r>
            <a:r>
              <a:rPr lang="en-US" sz="1800">
                <a:solidFill>
                  <a:schemeClr val="accent2"/>
                </a:solidFill>
                <a:sym typeface="Symbol" charset="2"/>
              </a:rPr>
              <a:t> ns</a:t>
            </a:r>
            <a:endParaRPr lang="en-US" sz="1800">
              <a:solidFill>
                <a:schemeClr val="accent2"/>
              </a:solidFill>
            </a:endParaRPr>
          </a:p>
        </p:txBody>
      </p:sp>
      <p:sp>
        <p:nvSpPr>
          <p:cNvPr id="53253" name="Text Box 5"/>
          <p:cNvSpPr txBox="1">
            <a:spLocks noChangeArrowheads="1"/>
          </p:cNvSpPr>
          <p:nvPr/>
        </p:nvSpPr>
        <p:spPr bwMode="auto">
          <a:xfrm>
            <a:off x="1981200" y="2819400"/>
            <a:ext cx="2209800" cy="915988"/>
          </a:xfrm>
          <a:prstGeom prst="rect">
            <a:avLst/>
          </a:prstGeom>
          <a:noFill/>
          <a:ln w="9525">
            <a:noFill/>
            <a:miter lim="800000"/>
            <a:headEnd/>
            <a:tailEnd/>
          </a:ln>
        </p:spPr>
        <p:txBody>
          <a:bodyPr>
            <a:prstTxWarp prst="textNoShape">
              <a:avLst/>
            </a:prstTxWarp>
            <a:spAutoFit/>
          </a:bodyPr>
          <a:lstStyle/>
          <a:p>
            <a:pPr>
              <a:spcBef>
                <a:spcPct val="50000"/>
              </a:spcBef>
            </a:pPr>
            <a:r>
              <a:rPr lang="en-US" sz="1800">
                <a:solidFill>
                  <a:schemeClr val="accent2"/>
                </a:solidFill>
              </a:rPr>
              <a:t>Time between first &amp; fourth instructions is 3 </a:t>
            </a:r>
            <a:r>
              <a:rPr lang="en-US" sz="1800">
                <a:solidFill>
                  <a:schemeClr val="accent2"/>
                </a:solidFill>
                <a:sym typeface="Symbol" charset="2"/>
              </a:rPr>
              <a:t> 8 = </a:t>
            </a:r>
            <a:r>
              <a:rPr lang="en-US" sz="1800" b="1">
                <a:solidFill>
                  <a:srgbClr val="800000"/>
                </a:solidFill>
                <a:sym typeface="Symbol" charset="2"/>
              </a:rPr>
              <a:t>24</a:t>
            </a:r>
            <a:r>
              <a:rPr lang="en-US" sz="1800">
                <a:solidFill>
                  <a:schemeClr val="accent2"/>
                </a:solidFill>
                <a:sym typeface="Symbol" charset="2"/>
              </a:rPr>
              <a:t> ns</a:t>
            </a:r>
            <a:endParaRPr lang="en-US" sz="1800">
              <a:solidFill>
                <a:schemeClr val="accent2"/>
              </a:solidFill>
            </a:endParaRPr>
          </a:p>
        </p:txBody>
      </p:sp>
      <p:sp>
        <p:nvSpPr>
          <p:cNvPr id="727046" name="Rectangle 6"/>
          <p:cNvSpPr>
            <a:spLocks noGrp="1" noChangeArrowheads="1"/>
          </p:cNvSpPr>
          <p:nvPr>
            <p:ph type="title"/>
          </p:nvPr>
        </p:nvSpPr>
        <p:spPr/>
        <p:txBody>
          <a:bodyPr/>
          <a:lstStyle/>
          <a:p>
            <a:pPr>
              <a:defRPr/>
            </a:pPr>
            <a:r>
              <a:rPr lang="en-US"/>
              <a:t>Example of Instruction Pipelining</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090" name="Rectangle 2"/>
          <p:cNvSpPr>
            <a:spLocks noGrp="1" noChangeArrowheads="1"/>
          </p:cNvSpPr>
          <p:nvPr>
            <p:ph type="title"/>
          </p:nvPr>
        </p:nvSpPr>
        <p:spPr>
          <a:xfrm>
            <a:off x="533400" y="152400"/>
            <a:ext cx="7924800" cy="695325"/>
          </a:xfrm>
        </p:spPr>
        <p:txBody>
          <a:bodyPr lIns="63500" tIns="25400" rIns="63500" bIns="25400" anchor="t">
            <a:spAutoFit/>
          </a:bodyPr>
          <a:lstStyle/>
          <a:p>
            <a:pPr>
              <a:defRPr/>
            </a:pPr>
            <a:r>
              <a:rPr lang="en-US"/>
              <a:t>Single Cycle</a:t>
            </a:r>
          </a:p>
        </p:txBody>
      </p:sp>
      <p:sp>
        <p:nvSpPr>
          <p:cNvPr id="55299" name="Line 3"/>
          <p:cNvSpPr>
            <a:spLocks noChangeShapeType="1"/>
          </p:cNvSpPr>
          <p:nvPr/>
        </p:nvSpPr>
        <p:spPr bwMode="auto">
          <a:xfrm flipV="1">
            <a:off x="762000" y="1295400"/>
            <a:ext cx="0" cy="1600200"/>
          </a:xfrm>
          <a:prstGeom prst="line">
            <a:avLst/>
          </a:prstGeom>
          <a:noFill/>
          <a:ln w="25400">
            <a:solidFill>
              <a:srgbClr val="990033"/>
            </a:solidFill>
            <a:prstDash val="sysDot"/>
            <a:round/>
            <a:headEnd/>
            <a:tailEnd/>
          </a:ln>
        </p:spPr>
        <p:txBody>
          <a:bodyPr wrap="none" anchor="ctr">
            <a:prstTxWarp prst="textNoShape">
              <a:avLst/>
            </a:prstTxWarp>
          </a:bodyPr>
          <a:lstStyle/>
          <a:p>
            <a:endParaRPr lang="en-US"/>
          </a:p>
        </p:txBody>
      </p:sp>
      <p:sp>
        <p:nvSpPr>
          <p:cNvPr id="55300" name="Line 4"/>
          <p:cNvSpPr>
            <a:spLocks noChangeShapeType="1"/>
          </p:cNvSpPr>
          <p:nvPr/>
        </p:nvSpPr>
        <p:spPr bwMode="auto">
          <a:xfrm>
            <a:off x="393700" y="1612900"/>
            <a:ext cx="355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5301" name="Line 5"/>
          <p:cNvSpPr>
            <a:spLocks noChangeShapeType="1"/>
          </p:cNvSpPr>
          <p:nvPr/>
        </p:nvSpPr>
        <p:spPr bwMode="auto">
          <a:xfrm>
            <a:off x="762000" y="1625600"/>
            <a:ext cx="0" cy="2032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5302" name="Line 6"/>
          <p:cNvSpPr>
            <a:spLocks noChangeShapeType="1"/>
          </p:cNvSpPr>
          <p:nvPr/>
        </p:nvSpPr>
        <p:spPr bwMode="auto">
          <a:xfrm>
            <a:off x="4343400" y="1625600"/>
            <a:ext cx="0" cy="2032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5303" name="Line 7"/>
          <p:cNvSpPr>
            <a:spLocks noChangeShapeType="1"/>
          </p:cNvSpPr>
          <p:nvPr/>
        </p:nvSpPr>
        <p:spPr bwMode="auto">
          <a:xfrm flipV="1">
            <a:off x="8077200" y="1295400"/>
            <a:ext cx="0" cy="1612900"/>
          </a:xfrm>
          <a:prstGeom prst="line">
            <a:avLst/>
          </a:prstGeom>
          <a:noFill/>
          <a:ln w="25400">
            <a:solidFill>
              <a:srgbClr val="990033"/>
            </a:solidFill>
            <a:prstDash val="sysDot"/>
            <a:round/>
            <a:headEnd/>
            <a:tailEnd/>
          </a:ln>
        </p:spPr>
        <p:txBody>
          <a:bodyPr wrap="none" anchor="ctr">
            <a:prstTxWarp prst="textNoShape">
              <a:avLst/>
            </a:prstTxWarp>
          </a:bodyPr>
          <a:lstStyle/>
          <a:p>
            <a:endParaRPr lang="en-US"/>
          </a:p>
        </p:txBody>
      </p:sp>
      <p:sp>
        <p:nvSpPr>
          <p:cNvPr id="55304" name="Line 8"/>
          <p:cNvSpPr>
            <a:spLocks noChangeShapeType="1"/>
          </p:cNvSpPr>
          <p:nvPr/>
        </p:nvSpPr>
        <p:spPr bwMode="auto">
          <a:xfrm>
            <a:off x="8077200" y="1625600"/>
            <a:ext cx="0" cy="2032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5305" name="Line 9"/>
          <p:cNvSpPr>
            <a:spLocks noChangeShapeType="1"/>
          </p:cNvSpPr>
          <p:nvPr/>
        </p:nvSpPr>
        <p:spPr bwMode="auto">
          <a:xfrm>
            <a:off x="774700" y="1841500"/>
            <a:ext cx="1879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5306" name="Line 10"/>
          <p:cNvSpPr>
            <a:spLocks noChangeShapeType="1"/>
          </p:cNvSpPr>
          <p:nvPr/>
        </p:nvSpPr>
        <p:spPr bwMode="auto">
          <a:xfrm>
            <a:off x="2679700" y="1612900"/>
            <a:ext cx="16510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5307" name="Line 11"/>
          <p:cNvSpPr>
            <a:spLocks noChangeShapeType="1"/>
          </p:cNvSpPr>
          <p:nvPr/>
        </p:nvSpPr>
        <p:spPr bwMode="auto">
          <a:xfrm>
            <a:off x="2667000" y="1625600"/>
            <a:ext cx="0" cy="2032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5308" name="Line 12"/>
          <p:cNvSpPr>
            <a:spLocks noChangeShapeType="1"/>
          </p:cNvSpPr>
          <p:nvPr/>
        </p:nvSpPr>
        <p:spPr bwMode="auto">
          <a:xfrm>
            <a:off x="4356100" y="1841500"/>
            <a:ext cx="1879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5309" name="Line 13"/>
          <p:cNvSpPr>
            <a:spLocks noChangeShapeType="1"/>
          </p:cNvSpPr>
          <p:nvPr/>
        </p:nvSpPr>
        <p:spPr bwMode="auto">
          <a:xfrm>
            <a:off x="6261100" y="1612900"/>
            <a:ext cx="18034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5310" name="Line 14"/>
          <p:cNvSpPr>
            <a:spLocks noChangeShapeType="1"/>
          </p:cNvSpPr>
          <p:nvPr/>
        </p:nvSpPr>
        <p:spPr bwMode="auto">
          <a:xfrm>
            <a:off x="6248400" y="1625600"/>
            <a:ext cx="0" cy="2032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5311" name="Line 15"/>
          <p:cNvSpPr>
            <a:spLocks noChangeShapeType="1"/>
          </p:cNvSpPr>
          <p:nvPr/>
        </p:nvSpPr>
        <p:spPr bwMode="auto">
          <a:xfrm>
            <a:off x="8166100" y="1841500"/>
            <a:ext cx="355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5312" name="Rectangle 16"/>
          <p:cNvSpPr>
            <a:spLocks noChangeArrowheads="1"/>
          </p:cNvSpPr>
          <p:nvPr/>
        </p:nvSpPr>
        <p:spPr bwMode="auto">
          <a:xfrm>
            <a:off x="304800" y="1600200"/>
            <a:ext cx="496888"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Clk</a:t>
            </a:r>
          </a:p>
        </p:txBody>
      </p:sp>
      <p:sp>
        <p:nvSpPr>
          <p:cNvPr id="55313" name="Rectangle 17"/>
          <p:cNvSpPr>
            <a:spLocks noChangeArrowheads="1"/>
          </p:cNvSpPr>
          <p:nvPr/>
        </p:nvSpPr>
        <p:spPr bwMode="auto">
          <a:xfrm>
            <a:off x="774700" y="2387600"/>
            <a:ext cx="3556000" cy="279400"/>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5314" name="Rectangle 18"/>
          <p:cNvSpPr>
            <a:spLocks noChangeArrowheads="1"/>
          </p:cNvSpPr>
          <p:nvPr/>
        </p:nvSpPr>
        <p:spPr bwMode="auto">
          <a:xfrm>
            <a:off x="4356100" y="2387600"/>
            <a:ext cx="3708400" cy="279400"/>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5315" name="Rectangle 19"/>
          <p:cNvSpPr>
            <a:spLocks noChangeArrowheads="1"/>
          </p:cNvSpPr>
          <p:nvPr/>
        </p:nvSpPr>
        <p:spPr bwMode="auto">
          <a:xfrm>
            <a:off x="2112963" y="2368550"/>
            <a:ext cx="633412"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Load</a:t>
            </a:r>
          </a:p>
        </p:txBody>
      </p:sp>
      <p:sp>
        <p:nvSpPr>
          <p:cNvPr id="55316" name="Rectangle 20"/>
          <p:cNvSpPr>
            <a:spLocks noChangeArrowheads="1"/>
          </p:cNvSpPr>
          <p:nvPr/>
        </p:nvSpPr>
        <p:spPr bwMode="auto">
          <a:xfrm>
            <a:off x="5922963" y="2368550"/>
            <a:ext cx="642937"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Store</a:t>
            </a:r>
          </a:p>
        </p:txBody>
      </p:sp>
      <p:sp>
        <p:nvSpPr>
          <p:cNvPr id="55317" name="Line 21"/>
          <p:cNvSpPr>
            <a:spLocks noChangeShapeType="1"/>
          </p:cNvSpPr>
          <p:nvPr/>
        </p:nvSpPr>
        <p:spPr bwMode="auto">
          <a:xfrm flipV="1">
            <a:off x="7391400" y="2362200"/>
            <a:ext cx="0" cy="330200"/>
          </a:xfrm>
          <a:prstGeom prst="line">
            <a:avLst/>
          </a:prstGeom>
          <a:noFill/>
          <a:ln w="25400">
            <a:solidFill>
              <a:schemeClr val="tx1"/>
            </a:solidFill>
            <a:prstDash val="sysDot"/>
            <a:round/>
            <a:headEnd/>
            <a:tailEnd/>
          </a:ln>
        </p:spPr>
        <p:txBody>
          <a:bodyPr wrap="none" anchor="ctr">
            <a:prstTxWarp prst="textNoShape">
              <a:avLst/>
            </a:prstTxWarp>
          </a:bodyPr>
          <a:lstStyle/>
          <a:p>
            <a:endParaRPr lang="en-US"/>
          </a:p>
        </p:txBody>
      </p:sp>
      <p:sp>
        <p:nvSpPr>
          <p:cNvPr id="55318" name="Rectangle 22"/>
          <p:cNvSpPr>
            <a:spLocks noChangeArrowheads="1"/>
          </p:cNvSpPr>
          <p:nvPr/>
        </p:nvSpPr>
        <p:spPr bwMode="auto">
          <a:xfrm>
            <a:off x="7370763" y="2368550"/>
            <a:ext cx="722312"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Waste</a:t>
            </a:r>
          </a:p>
        </p:txBody>
      </p:sp>
      <p:sp>
        <p:nvSpPr>
          <p:cNvPr id="55319" name="Rectangle 23"/>
          <p:cNvSpPr>
            <a:spLocks noChangeArrowheads="1"/>
          </p:cNvSpPr>
          <p:nvPr/>
        </p:nvSpPr>
        <p:spPr bwMode="auto">
          <a:xfrm>
            <a:off x="2265363" y="1301750"/>
            <a:ext cx="81915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Cycle 1</a:t>
            </a:r>
          </a:p>
        </p:txBody>
      </p:sp>
      <p:sp>
        <p:nvSpPr>
          <p:cNvPr id="55320" name="Line 24"/>
          <p:cNvSpPr>
            <a:spLocks noChangeShapeType="1"/>
          </p:cNvSpPr>
          <p:nvPr/>
        </p:nvSpPr>
        <p:spPr bwMode="auto">
          <a:xfrm flipV="1">
            <a:off x="4343400" y="1295400"/>
            <a:ext cx="0" cy="330200"/>
          </a:xfrm>
          <a:prstGeom prst="line">
            <a:avLst/>
          </a:prstGeom>
          <a:noFill/>
          <a:ln w="25400">
            <a:solidFill>
              <a:srgbClr val="990033"/>
            </a:solidFill>
            <a:prstDash val="sysDot"/>
            <a:round/>
            <a:headEnd/>
            <a:tailEnd/>
          </a:ln>
        </p:spPr>
        <p:txBody>
          <a:bodyPr wrap="none" anchor="ctr">
            <a:prstTxWarp prst="textNoShape">
              <a:avLst/>
            </a:prstTxWarp>
          </a:bodyPr>
          <a:lstStyle/>
          <a:p>
            <a:endParaRPr lang="en-US"/>
          </a:p>
        </p:txBody>
      </p:sp>
      <p:sp>
        <p:nvSpPr>
          <p:cNvPr id="55321" name="Rectangle 25"/>
          <p:cNvSpPr>
            <a:spLocks noChangeArrowheads="1"/>
          </p:cNvSpPr>
          <p:nvPr/>
        </p:nvSpPr>
        <p:spPr bwMode="auto">
          <a:xfrm>
            <a:off x="5846763" y="1301750"/>
            <a:ext cx="81915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Cycle 2</a:t>
            </a:r>
          </a:p>
        </p:txBody>
      </p:sp>
      <p:sp>
        <p:nvSpPr>
          <p:cNvPr id="55322" name="Line 26"/>
          <p:cNvSpPr>
            <a:spLocks noChangeShapeType="1"/>
          </p:cNvSpPr>
          <p:nvPr/>
        </p:nvSpPr>
        <p:spPr bwMode="auto">
          <a:xfrm>
            <a:off x="774700" y="1460500"/>
            <a:ext cx="1422400" cy="0"/>
          </a:xfrm>
          <a:prstGeom prst="line">
            <a:avLst/>
          </a:prstGeom>
          <a:noFill/>
          <a:ln w="25400">
            <a:solidFill>
              <a:schemeClr val="tx1"/>
            </a:solidFill>
            <a:round/>
            <a:headEnd type="triangle" w="med" len="med"/>
            <a:tailEnd/>
          </a:ln>
        </p:spPr>
        <p:txBody>
          <a:bodyPr wrap="none" anchor="ctr">
            <a:prstTxWarp prst="textNoShape">
              <a:avLst/>
            </a:prstTxWarp>
          </a:bodyPr>
          <a:lstStyle/>
          <a:p>
            <a:endParaRPr lang="en-US"/>
          </a:p>
        </p:txBody>
      </p:sp>
      <p:sp>
        <p:nvSpPr>
          <p:cNvPr id="55323" name="Line 27"/>
          <p:cNvSpPr>
            <a:spLocks noChangeShapeType="1"/>
          </p:cNvSpPr>
          <p:nvPr/>
        </p:nvSpPr>
        <p:spPr bwMode="auto">
          <a:xfrm>
            <a:off x="4356100" y="1460500"/>
            <a:ext cx="1422400" cy="0"/>
          </a:xfrm>
          <a:prstGeom prst="line">
            <a:avLst/>
          </a:prstGeom>
          <a:noFill/>
          <a:ln w="25400">
            <a:solidFill>
              <a:schemeClr val="tx1"/>
            </a:solidFill>
            <a:round/>
            <a:headEnd type="triangle" w="med" len="med"/>
            <a:tailEnd/>
          </a:ln>
        </p:spPr>
        <p:txBody>
          <a:bodyPr wrap="none" anchor="ctr">
            <a:prstTxWarp prst="textNoShape">
              <a:avLst/>
            </a:prstTxWarp>
          </a:bodyPr>
          <a:lstStyle/>
          <a:p>
            <a:endParaRPr lang="en-US"/>
          </a:p>
        </p:txBody>
      </p:sp>
      <p:sp>
        <p:nvSpPr>
          <p:cNvPr id="55324" name="Line 28"/>
          <p:cNvSpPr>
            <a:spLocks noChangeShapeType="1"/>
          </p:cNvSpPr>
          <p:nvPr/>
        </p:nvSpPr>
        <p:spPr bwMode="auto">
          <a:xfrm flipH="1">
            <a:off x="6616700" y="1460500"/>
            <a:ext cx="1473200" cy="0"/>
          </a:xfrm>
          <a:prstGeom prst="line">
            <a:avLst/>
          </a:prstGeom>
          <a:noFill/>
          <a:ln w="25400">
            <a:solidFill>
              <a:schemeClr val="tx1"/>
            </a:solidFill>
            <a:round/>
            <a:headEnd type="triangle" w="med" len="med"/>
            <a:tailEnd/>
          </a:ln>
        </p:spPr>
        <p:txBody>
          <a:bodyPr wrap="none" anchor="ctr">
            <a:prstTxWarp prst="textNoShape">
              <a:avLst/>
            </a:prstTxWarp>
          </a:bodyPr>
          <a:lstStyle/>
          <a:p>
            <a:endParaRPr lang="en-US"/>
          </a:p>
        </p:txBody>
      </p:sp>
      <p:sp>
        <p:nvSpPr>
          <p:cNvPr id="55325" name="Line 29"/>
          <p:cNvSpPr>
            <a:spLocks noChangeShapeType="1"/>
          </p:cNvSpPr>
          <p:nvPr/>
        </p:nvSpPr>
        <p:spPr bwMode="auto">
          <a:xfrm flipH="1">
            <a:off x="3111500" y="1460500"/>
            <a:ext cx="1092200" cy="0"/>
          </a:xfrm>
          <a:prstGeom prst="line">
            <a:avLst/>
          </a:prstGeom>
          <a:noFill/>
          <a:ln w="25400">
            <a:solidFill>
              <a:schemeClr val="tx1"/>
            </a:solidFill>
            <a:round/>
            <a:headEnd type="triangle" w="med" len="med"/>
            <a:tailEnd/>
          </a:ln>
        </p:spPr>
        <p:txBody>
          <a:bodyPr wrap="none" anchor="ctr">
            <a:prstTxWarp prst="textNoShape">
              <a:avLst/>
            </a:prstTxWarp>
          </a:bodyPr>
          <a:lstStyle/>
          <a:p>
            <a:endParaRPr lang="en-US"/>
          </a:p>
        </p:txBody>
      </p:sp>
      <p:sp>
        <p:nvSpPr>
          <p:cNvPr id="55326" name="Line 30"/>
          <p:cNvSpPr>
            <a:spLocks noChangeShapeType="1"/>
          </p:cNvSpPr>
          <p:nvPr/>
        </p:nvSpPr>
        <p:spPr bwMode="auto">
          <a:xfrm flipV="1">
            <a:off x="4343400" y="1600200"/>
            <a:ext cx="0" cy="1295400"/>
          </a:xfrm>
          <a:prstGeom prst="line">
            <a:avLst/>
          </a:prstGeom>
          <a:noFill/>
          <a:ln w="25400">
            <a:solidFill>
              <a:srgbClr val="990033"/>
            </a:solidFill>
            <a:prstDash val="sysDot"/>
            <a:round/>
            <a:headEnd/>
            <a:tailEnd/>
          </a:ln>
        </p:spPr>
        <p:txBody>
          <a:bodyPr wrap="none" anchor="ctr">
            <a:prstTxWarp prst="textNoShape">
              <a:avLst/>
            </a:prstTxWarp>
          </a:bodyPr>
          <a:lstStyle/>
          <a:p>
            <a:endParaRPr lang="en-US"/>
          </a:p>
        </p:txBody>
      </p:sp>
      <p:sp>
        <p:nvSpPr>
          <p:cNvPr id="55327" name="Text Box 31"/>
          <p:cNvSpPr txBox="1">
            <a:spLocks noChangeArrowheads="1"/>
          </p:cNvSpPr>
          <p:nvPr/>
        </p:nvSpPr>
        <p:spPr bwMode="auto">
          <a:xfrm>
            <a:off x="7788275" y="6705600"/>
            <a:ext cx="1355725" cy="152400"/>
          </a:xfrm>
          <a:prstGeom prst="rect">
            <a:avLst/>
          </a:prstGeom>
          <a:noFill/>
          <a:ln w="9525">
            <a:noFill/>
            <a:miter lim="800000"/>
            <a:headEnd/>
            <a:tailEnd/>
          </a:ln>
        </p:spPr>
        <p:txBody>
          <a:bodyPr wrap="none">
            <a:prstTxWarp prst="textNoShape">
              <a:avLst/>
            </a:prstTxWarp>
            <a:spAutoFit/>
          </a:bodyPr>
          <a:lstStyle/>
          <a:p>
            <a:pPr algn="r">
              <a:lnSpc>
                <a:spcPct val="40000"/>
              </a:lnSpc>
            </a:pPr>
            <a:r>
              <a:rPr lang="en-US" sz="1000">
                <a:latin typeface="Times New Roman" charset="0"/>
              </a:rPr>
              <a:t>Figure: Dave Patterson</a:t>
            </a:r>
            <a:endParaRPr lang="en-US">
              <a:latin typeface="Times New Roman" charset="0"/>
            </a:endParaRPr>
          </a:p>
        </p:txBody>
      </p:sp>
      <p:sp>
        <p:nvSpPr>
          <p:cNvPr id="55328" name="Rectangle 32"/>
          <p:cNvSpPr>
            <a:spLocks noGrp="1" noChangeArrowheads="1"/>
          </p:cNvSpPr>
          <p:nvPr>
            <p:ph type="body" sz="half" idx="2"/>
          </p:nvPr>
        </p:nvSpPr>
        <p:spPr/>
        <p:txBody>
          <a:bodyPr/>
          <a:lstStyle/>
          <a:p>
            <a:r>
              <a:rPr lang="en-US" sz="2800"/>
              <a:t>Cycle time long enough for longest instruction</a:t>
            </a:r>
          </a:p>
          <a:p>
            <a:r>
              <a:rPr lang="en-US" sz="2800"/>
              <a:t>Shorter instructions waste time</a:t>
            </a:r>
          </a:p>
          <a:p>
            <a:r>
              <a:rPr lang="en-US" sz="2800"/>
              <a:t>No overlap</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138" name="Rectangle 2"/>
          <p:cNvSpPr>
            <a:spLocks noGrp="1" noChangeArrowheads="1"/>
          </p:cNvSpPr>
          <p:nvPr>
            <p:ph type="title"/>
          </p:nvPr>
        </p:nvSpPr>
        <p:spPr>
          <a:xfrm>
            <a:off x="533400" y="152400"/>
            <a:ext cx="7924800" cy="695325"/>
          </a:xfrm>
        </p:spPr>
        <p:txBody>
          <a:bodyPr lIns="63500" tIns="25400" rIns="63500" bIns="25400" anchor="t">
            <a:spAutoFit/>
          </a:bodyPr>
          <a:lstStyle/>
          <a:p>
            <a:pPr>
              <a:defRPr/>
            </a:pPr>
            <a:r>
              <a:rPr lang="en-US"/>
              <a:t>Multiple Cycle</a:t>
            </a:r>
          </a:p>
        </p:txBody>
      </p:sp>
      <p:sp>
        <p:nvSpPr>
          <p:cNvPr id="57347" name="Text Box 3"/>
          <p:cNvSpPr txBox="1">
            <a:spLocks noChangeArrowheads="1"/>
          </p:cNvSpPr>
          <p:nvPr/>
        </p:nvSpPr>
        <p:spPr bwMode="auto">
          <a:xfrm>
            <a:off x="7788275" y="6705600"/>
            <a:ext cx="1355725" cy="152400"/>
          </a:xfrm>
          <a:prstGeom prst="rect">
            <a:avLst/>
          </a:prstGeom>
          <a:noFill/>
          <a:ln w="9525">
            <a:noFill/>
            <a:miter lim="800000"/>
            <a:headEnd/>
            <a:tailEnd/>
          </a:ln>
        </p:spPr>
        <p:txBody>
          <a:bodyPr wrap="none">
            <a:prstTxWarp prst="textNoShape">
              <a:avLst/>
            </a:prstTxWarp>
            <a:spAutoFit/>
          </a:bodyPr>
          <a:lstStyle/>
          <a:p>
            <a:pPr algn="r">
              <a:lnSpc>
                <a:spcPct val="40000"/>
              </a:lnSpc>
            </a:pPr>
            <a:r>
              <a:rPr lang="en-US" sz="1000">
                <a:latin typeface="Times New Roman" charset="0"/>
              </a:rPr>
              <a:t>Figure: Dave Patterson</a:t>
            </a:r>
            <a:endParaRPr lang="en-US">
              <a:latin typeface="Times New Roman" charset="0"/>
            </a:endParaRPr>
          </a:p>
        </p:txBody>
      </p:sp>
      <p:sp>
        <p:nvSpPr>
          <p:cNvPr id="57348" name="Rectangle 4"/>
          <p:cNvSpPr>
            <a:spLocks noGrp="1" noChangeArrowheads="1"/>
          </p:cNvSpPr>
          <p:nvPr>
            <p:ph type="body" sz="half" idx="2"/>
          </p:nvPr>
        </p:nvSpPr>
        <p:spPr/>
        <p:txBody>
          <a:bodyPr/>
          <a:lstStyle/>
          <a:p>
            <a:r>
              <a:rPr lang="en-US" sz="2800"/>
              <a:t>Cycle time long enough for longest stage</a:t>
            </a:r>
          </a:p>
          <a:p>
            <a:r>
              <a:rPr lang="en-US" sz="2800"/>
              <a:t>Shorter stages waste time</a:t>
            </a:r>
          </a:p>
          <a:p>
            <a:r>
              <a:rPr lang="en-US" sz="2800"/>
              <a:t>Shorter instructions can take fewer cycles</a:t>
            </a:r>
          </a:p>
          <a:p>
            <a:r>
              <a:rPr lang="en-US" sz="2800"/>
              <a:t>No overlap</a:t>
            </a:r>
          </a:p>
        </p:txBody>
      </p:sp>
      <p:sp>
        <p:nvSpPr>
          <p:cNvPr id="57349" name="Line 5"/>
          <p:cNvSpPr>
            <a:spLocks noChangeShapeType="1"/>
          </p:cNvSpPr>
          <p:nvPr/>
        </p:nvSpPr>
        <p:spPr bwMode="auto">
          <a:xfrm>
            <a:off x="795338" y="1841500"/>
            <a:ext cx="355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7350" name="Line 6"/>
          <p:cNvSpPr>
            <a:spLocks noChangeShapeType="1"/>
          </p:cNvSpPr>
          <p:nvPr/>
        </p:nvSpPr>
        <p:spPr bwMode="auto">
          <a:xfrm>
            <a:off x="782638" y="1625600"/>
            <a:ext cx="0" cy="2032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7351" name="Line 7"/>
          <p:cNvSpPr>
            <a:spLocks noChangeShapeType="1"/>
          </p:cNvSpPr>
          <p:nvPr/>
        </p:nvSpPr>
        <p:spPr bwMode="auto">
          <a:xfrm flipV="1">
            <a:off x="1163638" y="1600200"/>
            <a:ext cx="0" cy="2540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7352" name="Line 8"/>
          <p:cNvSpPr>
            <a:spLocks noChangeShapeType="1"/>
          </p:cNvSpPr>
          <p:nvPr/>
        </p:nvSpPr>
        <p:spPr bwMode="auto">
          <a:xfrm>
            <a:off x="1176338" y="1612900"/>
            <a:ext cx="355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7353" name="Line 9"/>
          <p:cNvSpPr>
            <a:spLocks noChangeShapeType="1"/>
          </p:cNvSpPr>
          <p:nvPr/>
        </p:nvSpPr>
        <p:spPr bwMode="auto">
          <a:xfrm>
            <a:off x="1544638" y="1625600"/>
            <a:ext cx="0" cy="2032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7354" name="Line 10"/>
          <p:cNvSpPr>
            <a:spLocks noChangeShapeType="1"/>
          </p:cNvSpPr>
          <p:nvPr/>
        </p:nvSpPr>
        <p:spPr bwMode="auto">
          <a:xfrm>
            <a:off x="414338" y="1612900"/>
            <a:ext cx="355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7355" name="Rectangle 11"/>
          <p:cNvSpPr>
            <a:spLocks noChangeArrowheads="1"/>
          </p:cNvSpPr>
          <p:nvPr/>
        </p:nvSpPr>
        <p:spPr bwMode="auto">
          <a:xfrm>
            <a:off x="762000" y="1295400"/>
            <a:ext cx="81915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Cycle 1</a:t>
            </a:r>
          </a:p>
        </p:txBody>
      </p:sp>
      <p:grpSp>
        <p:nvGrpSpPr>
          <p:cNvPr id="57356" name="Group 12"/>
          <p:cNvGrpSpPr>
            <a:grpSpLocks/>
          </p:cNvGrpSpPr>
          <p:nvPr/>
        </p:nvGrpSpPr>
        <p:grpSpPr bwMode="auto">
          <a:xfrm>
            <a:off x="762000" y="2362200"/>
            <a:ext cx="3784600" cy="333375"/>
            <a:chOff x="488" y="2540"/>
            <a:chExt cx="2384" cy="210"/>
          </a:xfrm>
        </p:grpSpPr>
        <p:grpSp>
          <p:nvGrpSpPr>
            <p:cNvPr id="57434" name="Group 13"/>
            <p:cNvGrpSpPr>
              <a:grpSpLocks/>
            </p:cNvGrpSpPr>
            <p:nvPr/>
          </p:nvGrpSpPr>
          <p:grpSpPr bwMode="auto">
            <a:xfrm>
              <a:off x="488" y="2540"/>
              <a:ext cx="464" cy="210"/>
              <a:chOff x="488" y="2540"/>
              <a:chExt cx="464" cy="210"/>
            </a:xfrm>
          </p:grpSpPr>
          <p:sp>
            <p:nvSpPr>
              <p:cNvPr id="57447" name="Rectangle 14"/>
              <p:cNvSpPr>
                <a:spLocks noChangeArrowheads="1"/>
              </p:cNvSpPr>
              <p:nvPr/>
            </p:nvSpPr>
            <p:spPr bwMode="auto">
              <a:xfrm>
                <a:off x="488" y="2552"/>
                <a:ext cx="464" cy="17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7448" name="Rectangle 15"/>
              <p:cNvSpPr>
                <a:spLocks noChangeArrowheads="1"/>
              </p:cNvSpPr>
              <p:nvPr/>
            </p:nvSpPr>
            <p:spPr bwMode="auto">
              <a:xfrm>
                <a:off x="515" y="2540"/>
                <a:ext cx="434"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Ifetch</a:t>
                </a:r>
              </a:p>
            </p:txBody>
          </p:sp>
        </p:grpSp>
        <p:grpSp>
          <p:nvGrpSpPr>
            <p:cNvPr id="57435" name="Group 16"/>
            <p:cNvGrpSpPr>
              <a:grpSpLocks/>
            </p:cNvGrpSpPr>
            <p:nvPr/>
          </p:nvGrpSpPr>
          <p:grpSpPr bwMode="auto">
            <a:xfrm>
              <a:off x="968" y="2540"/>
              <a:ext cx="464" cy="210"/>
              <a:chOff x="968" y="2540"/>
              <a:chExt cx="464" cy="210"/>
            </a:xfrm>
          </p:grpSpPr>
          <p:sp>
            <p:nvSpPr>
              <p:cNvPr id="57445" name="Rectangle 17"/>
              <p:cNvSpPr>
                <a:spLocks noChangeArrowheads="1"/>
              </p:cNvSpPr>
              <p:nvPr/>
            </p:nvSpPr>
            <p:spPr bwMode="auto">
              <a:xfrm>
                <a:off x="968" y="2552"/>
                <a:ext cx="464" cy="17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7446" name="Rectangle 18"/>
              <p:cNvSpPr>
                <a:spLocks noChangeArrowheads="1"/>
              </p:cNvSpPr>
              <p:nvPr/>
            </p:nvSpPr>
            <p:spPr bwMode="auto">
              <a:xfrm>
                <a:off x="1043" y="2540"/>
                <a:ext cx="327"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Reg</a:t>
                </a:r>
              </a:p>
            </p:txBody>
          </p:sp>
        </p:grpSp>
        <p:grpSp>
          <p:nvGrpSpPr>
            <p:cNvPr id="57436" name="Group 19"/>
            <p:cNvGrpSpPr>
              <a:grpSpLocks/>
            </p:cNvGrpSpPr>
            <p:nvPr/>
          </p:nvGrpSpPr>
          <p:grpSpPr bwMode="auto">
            <a:xfrm>
              <a:off x="1448" y="2540"/>
              <a:ext cx="464" cy="210"/>
              <a:chOff x="1448" y="2540"/>
              <a:chExt cx="464" cy="210"/>
            </a:xfrm>
          </p:grpSpPr>
          <p:sp>
            <p:nvSpPr>
              <p:cNvPr id="57443" name="Rectangle 20"/>
              <p:cNvSpPr>
                <a:spLocks noChangeArrowheads="1"/>
              </p:cNvSpPr>
              <p:nvPr/>
            </p:nvSpPr>
            <p:spPr bwMode="auto">
              <a:xfrm>
                <a:off x="1448" y="2552"/>
                <a:ext cx="464" cy="17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7444" name="Rectangle 21"/>
              <p:cNvSpPr>
                <a:spLocks noChangeArrowheads="1"/>
              </p:cNvSpPr>
              <p:nvPr/>
            </p:nvSpPr>
            <p:spPr bwMode="auto">
              <a:xfrm>
                <a:off x="1475" y="2540"/>
                <a:ext cx="377"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Exec</a:t>
                </a:r>
              </a:p>
            </p:txBody>
          </p:sp>
        </p:grpSp>
        <p:grpSp>
          <p:nvGrpSpPr>
            <p:cNvPr id="57437" name="Group 22"/>
            <p:cNvGrpSpPr>
              <a:grpSpLocks/>
            </p:cNvGrpSpPr>
            <p:nvPr/>
          </p:nvGrpSpPr>
          <p:grpSpPr bwMode="auto">
            <a:xfrm>
              <a:off x="1928" y="2540"/>
              <a:ext cx="464" cy="210"/>
              <a:chOff x="1928" y="2540"/>
              <a:chExt cx="464" cy="210"/>
            </a:xfrm>
          </p:grpSpPr>
          <p:sp>
            <p:nvSpPr>
              <p:cNvPr id="57441" name="Rectangle 23"/>
              <p:cNvSpPr>
                <a:spLocks noChangeArrowheads="1"/>
              </p:cNvSpPr>
              <p:nvPr/>
            </p:nvSpPr>
            <p:spPr bwMode="auto">
              <a:xfrm>
                <a:off x="1928" y="2552"/>
                <a:ext cx="464" cy="17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7442" name="Rectangle 24"/>
              <p:cNvSpPr>
                <a:spLocks noChangeArrowheads="1"/>
              </p:cNvSpPr>
              <p:nvPr/>
            </p:nvSpPr>
            <p:spPr bwMode="auto">
              <a:xfrm>
                <a:off x="1955" y="2540"/>
                <a:ext cx="39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Mem</a:t>
                </a:r>
              </a:p>
            </p:txBody>
          </p:sp>
        </p:grpSp>
        <p:grpSp>
          <p:nvGrpSpPr>
            <p:cNvPr id="57438" name="Group 25"/>
            <p:cNvGrpSpPr>
              <a:grpSpLocks/>
            </p:cNvGrpSpPr>
            <p:nvPr/>
          </p:nvGrpSpPr>
          <p:grpSpPr bwMode="auto">
            <a:xfrm>
              <a:off x="2408" y="2540"/>
              <a:ext cx="464" cy="210"/>
              <a:chOff x="2408" y="2540"/>
              <a:chExt cx="464" cy="210"/>
            </a:xfrm>
          </p:grpSpPr>
          <p:sp>
            <p:nvSpPr>
              <p:cNvPr id="57439" name="Rectangle 26"/>
              <p:cNvSpPr>
                <a:spLocks noChangeArrowheads="1"/>
              </p:cNvSpPr>
              <p:nvPr/>
            </p:nvSpPr>
            <p:spPr bwMode="auto">
              <a:xfrm>
                <a:off x="2408" y="2552"/>
                <a:ext cx="464" cy="17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7440" name="Rectangle 27"/>
              <p:cNvSpPr>
                <a:spLocks noChangeArrowheads="1"/>
              </p:cNvSpPr>
              <p:nvPr/>
            </p:nvSpPr>
            <p:spPr bwMode="auto">
              <a:xfrm>
                <a:off x="2483" y="2540"/>
                <a:ext cx="299"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Wr</a:t>
                </a:r>
              </a:p>
            </p:txBody>
          </p:sp>
        </p:grpSp>
      </p:grpSp>
      <p:sp>
        <p:nvSpPr>
          <p:cNvPr id="57357" name="Line 28"/>
          <p:cNvSpPr>
            <a:spLocks noChangeShapeType="1"/>
          </p:cNvSpPr>
          <p:nvPr/>
        </p:nvSpPr>
        <p:spPr bwMode="auto">
          <a:xfrm>
            <a:off x="1557338" y="1841500"/>
            <a:ext cx="355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7358" name="Line 29"/>
          <p:cNvSpPr>
            <a:spLocks noChangeShapeType="1"/>
          </p:cNvSpPr>
          <p:nvPr/>
        </p:nvSpPr>
        <p:spPr bwMode="auto">
          <a:xfrm flipV="1">
            <a:off x="1925638" y="1600200"/>
            <a:ext cx="0" cy="2540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7359" name="Line 30"/>
          <p:cNvSpPr>
            <a:spLocks noChangeShapeType="1"/>
          </p:cNvSpPr>
          <p:nvPr/>
        </p:nvSpPr>
        <p:spPr bwMode="auto">
          <a:xfrm>
            <a:off x="1938338" y="1612900"/>
            <a:ext cx="355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7360" name="Line 31"/>
          <p:cNvSpPr>
            <a:spLocks noChangeShapeType="1"/>
          </p:cNvSpPr>
          <p:nvPr/>
        </p:nvSpPr>
        <p:spPr bwMode="auto">
          <a:xfrm>
            <a:off x="2306638" y="1625600"/>
            <a:ext cx="0" cy="2032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7361" name="Line 32"/>
          <p:cNvSpPr>
            <a:spLocks noChangeShapeType="1"/>
          </p:cNvSpPr>
          <p:nvPr/>
        </p:nvSpPr>
        <p:spPr bwMode="auto">
          <a:xfrm flipV="1">
            <a:off x="1544638" y="1289050"/>
            <a:ext cx="0" cy="330200"/>
          </a:xfrm>
          <a:prstGeom prst="line">
            <a:avLst/>
          </a:prstGeom>
          <a:noFill/>
          <a:ln w="25400">
            <a:solidFill>
              <a:schemeClr val="tx1"/>
            </a:solidFill>
            <a:prstDash val="sysDot"/>
            <a:round/>
            <a:headEnd/>
            <a:tailEnd/>
          </a:ln>
        </p:spPr>
        <p:txBody>
          <a:bodyPr wrap="none" anchor="ctr">
            <a:prstTxWarp prst="textNoShape">
              <a:avLst/>
            </a:prstTxWarp>
          </a:bodyPr>
          <a:lstStyle/>
          <a:p>
            <a:endParaRPr lang="en-US"/>
          </a:p>
        </p:txBody>
      </p:sp>
      <p:sp>
        <p:nvSpPr>
          <p:cNvPr id="57362" name="Rectangle 33"/>
          <p:cNvSpPr>
            <a:spLocks noChangeArrowheads="1"/>
          </p:cNvSpPr>
          <p:nvPr/>
        </p:nvSpPr>
        <p:spPr bwMode="auto">
          <a:xfrm>
            <a:off x="1524000" y="1295400"/>
            <a:ext cx="81915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Cycle 2</a:t>
            </a:r>
          </a:p>
        </p:txBody>
      </p:sp>
      <p:sp>
        <p:nvSpPr>
          <p:cNvPr id="57363" name="Line 34"/>
          <p:cNvSpPr>
            <a:spLocks noChangeShapeType="1"/>
          </p:cNvSpPr>
          <p:nvPr/>
        </p:nvSpPr>
        <p:spPr bwMode="auto">
          <a:xfrm>
            <a:off x="2319338" y="1841500"/>
            <a:ext cx="355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7364" name="Line 35"/>
          <p:cNvSpPr>
            <a:spLocks noChangeShapeType="1"/>
          </p:cNvSpPr>
          <p:nvPr/>
        </p:nvSpPr>
        <p:spPr bwMode="auto">
          <a:xfrm flipV="1">
            <a:off x="2687638" y="1600200"/>
            <a:ext cx="0" cy="2540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7365" name="Line 36"/>
          <p:cNvSpPr>
            <a:spLocks noChangeShapeType="1"/>
          </p:cNvSpPr>
          <p:nvPr/>
        </p:nvSpPr>
        <p:spPr bwMode="auto">
          <a:xfrm>
            <a:off x="2700338" y="1612900"/>
            <a:ext cx="355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7366" name="Line 37"/>
          <p:cNvSpPr>
            <a:spLocks noChangeShapeType="1"/>
          </p:cNvSpPr>
          <p:nvPr/>
        </p:nvSpPr>
        <p:spPr bwMode="auto">
          <a:xfrm>
            <a:off x="3068638" y="1625600"/>
            <a:ext cx="0" cy="2032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7367" name="Line 38"/>
          <p:cNvSpPr>
            <a:spLocks noChangeShapeType="1"/>
          </p:cNvSpPr>
          <p:nvPr/>
        </p:nvSpPr>
        <p:spPr bwMode="auto">
          <a:xfrm flipV="1">
            <a:off x="2306638" y="1289050"/>
            <a:ext cx="0" cy="330200"/>
          </a:xfrm>
          <a:prstGeom prst="line">
            <a:avLst/>
          </a:prstGeom>
          <a:noFill/>
          <a:ln w="25400">
            <a:solidFill>
              <a:schemeClr val="tx1"/>
            </a:solidFill>
            <a:prstDash val="sysDot"/>
            <a:round/>
            <a:headEnd/>
            <a:tailEnd/>
          </a:ln>
        </p:spPr>
        <p:txBody>
          <a:bodyPr wrap="none" anchor="ctr">
            <a:prstTxWarp prst="textNoShape">
              <a:avLst/>
            </a:prstTxWarp>
          </a:bodyPr>
          <a:lstStyle/>
          <a:p>
            <a:endParaRPr lang="en-US"/>
          </a:p>
        </p:txBody>
      </p:sp>
      <p:sp>
        <p:nvSpPr>
          <p:cNvPr id="57368" name="Rectangle 39"/>
          <p:cNvSpPr>
            <a:spLocks noChangeArrowheads="1"/>
          </p:cNvSpPr>
          <p:nvPr/>
        </p:nvSpPr>
        <p:spPr bwMode="auto">
          <a:xfrm>
            <a:off x="2286000" y="1295400"/>
            <a:ext cx="81915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Cycle 3</a:t>
            </a:r>
          </a:p>
        </p:txBody>
      </p:sp>
      <p:sp>
        <p:nvSpPr>
          <p:cNvPr id="57369" name="Line 40"/>
          <p:cNvSpPr>
            <a:spLocks noChangeShapeType="1"/>
          </p:cNvSpPr>
          <p:nvPr/>
        </p:nvSpPr>
        <p:spPr bwMode="auto">
          <a:xfrm>
            <a:off x="3081338" y="1841500"/>
            <a:ext cx="355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7370" name="Line 41"/>
          <p:cNvSpPr>
            <a:spLocks noChangeShapeType="1"/>
          </p:cNvSpPr>
          <p:nvPr/>
        </p:nvSpPr>
        <p:spPr bwMode="auto">
          <a:xfrm flipV="1">
            <a:off x="3449638" y="1600200"/>
            <a:ext cx="0" cy="2540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7371" name="Line 42"/>
          <p:cNvSpPr>
            <a:spLocks noChangeShapeType="1"/>
          </p:cNvSpPr>
          <p:nvPr/>
        </p:nvSpPr>
        <p:spPr bwMode="auto">
          <a:xfrm>
            <a:off x="3462338" y="1612900"/>
            <a:ext cx="355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7372" name="Line 43"/>
          <p:cNvSpPr>
            <a:spLocks noChangeShapeType="1"/>
          </p:cNvSpPr>
          <p:nvPr/>
        </p:nvSpPr>
        <p:spPr bwMode="auto">
          <a:xfrm>
            <a:off x="3830638" y="1625600"/>
            <a:ext cx="0" cy="2032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7373" name="Line 44"/>
          <p:cNvSpPr>
            <a:spLocks noChangeShapeType="1"/>
          </p:cNvSpPr>
          <p:nvPr/>
        </p:nvSpPr>
        <p:spPr bwMode="auto">
          <a:xfrm flipV="1">
            <a:off x="3068638" y="1289050"/>
            <a:ext cx="0" cy="330200"/>
          </a:xfrm>
          <a:prstGeom prst="line">
            <a:avLst/>
          </a:prstGeom>
          <a:noFill/>
          <a:ln w="25400">
            <a:solidFill>
              <a:schemeClr val="tx1"/>
            </a:solidFill>
            <a:prstDash val="sysDot"/>
            <a:round/>
            <a:headEnd/>
            <a:tailEnd/>
          </a:ln>
        </p:spPr>
        <p:txBody>
          <a:bodyPr wrap="none" anchor="ctr">
            <a:prstTxWarp prst="textNoShape">
              <a:avLst/>
            </a:prstTxWarp>
          </a:bodyPr>
          <a:lstStyle/>
          <a:p>
            <a:endParaRPr lang="en-US"/>
          </a:p>
        </p:txBody>
      </p:sp>
      <p:sp>
        <p:nvSpPr>
          <p:cNvPr id="57374" name="Rectangle 45"/>
          <p:cNvSpPr>
            <a:spLocks noChangeArrowheads="1"/>
          </p:cNvSpPr>
          <p:nvPr/>
        </p:nvSpPr>
        <p:spPr bwMode="auto">
          <a:xfrm>
            <a:off x="3048000" y="1295400"/>
            <a:ext cx="81915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Cycle 4</a:t>
            </a:r>
          </a:p>
        </p:txBody>
      </p:sp>
      <p:sp>
        <p:nvSpPr>
          <p:cNvPr id="57375" name="Line 46"/>
          <p:cNvSpPr>
            <a:spLocks noChangeShapeType="1"/>
          </p:cNvSpPr>
          <p:nvPr/>
        </p:nvSpPr>
        <p:spPr bwMode="auto">
          <a:xfrm>
            <a:off x="3843338" y="1841500"/>
            <a:ext cx="355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7376" name="Line 47"/>
          <p:cNvSpPr>
            <a:spLocks noChangeShapeType="1"/>
          </p:cNvSpPr>
          <p:nvPr/>
        </p:nvSpPr>
        <p:spPr bwMode="auto">
          <a:xfrm flipV="1">
            <a:off x="4211638" y="1600200"/>
            <a:ext cx="0" cy="2540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7377" name="Line 48"/>
          <p:cNvSpPr>
            <a:spLocks noChangeShapeType="1"/>
          </p:cNvSpPr>
          <p:nvPr/>
        </p:nvSpPr>
        <p:spPr bwMode="auto">
          <a:xfrm>
            <a:off x="4224338" y="1612900"/>
            <a:ext cx="355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7378" name="Line 49"/>
          <p:cNvSpPr>
            <a:spLocks noChangeShapeType="1"/>
          </p:cNvSpPr>
          <p:nvPr/>
        </p:nvSpPr>
        <p:spPr bwMode="auto">
          <a:xfrm>
            <a:off x="4592638" y="1625600"/>
            <a:ext cx="0" cy="2032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7379" name="Line 50"/>
          <p:cNvSpPr>
            <a:spLocks noChangeShapeType="1"/>
          </p:cNvSpPr>
          <p:nvPr/>
        </p:nvSpPr>
        <p:spPr bwMode="auto">
          <a:xfrm flipV="1">
            <a:off x="3830638" y="1289050"/>
            <a:ext cx="0" cy="330200"/>
          </a:xfrm>
          <a:prstGeom prst="line">
            <a:avLst/>
          </a:prstGeom>
          <a:noFill/>
          <a:ln w="25400">
            <a:solidFill>
              <a:schemeClr val="tx1"/>
            </a:solidFill>
            <a:prstDash val="sysDot"/>
            <a:round/>
            <a:headEnd/>
            <a:tailEnd/>
          </a:ln>
        </p:spPr>
        <p:txBody>
          <a:bodyPr wrap="none" anchor="ctr">
            <a:prstTxWarp prst="textNoShape">
              <a:avLst/>
            </a:prstTxWarp>
          </a:bodyPr>
          <a:lstStyle/>
          <a:p>
            <a:endParaRPr lang="en-US"/>
          </a:p>
        </p:txBody>
      </p:sp>
      <p:sp>
        <p:nvSpPr>
          <p:cNvPr id="57380" name="Rectangle 51"/>
          <p:cNvSpPr>
            <a:spLocks noChangeArrowheads="1"/>
          </p:cNvSpPr>
          <p:nvPr/>
        </p:nvSpPr>
        <p:spPr bwMode="auto">
          <a:xfrm>
            <a:off x="3810000" y="1295400"/>
            <a:ext cx="81915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Cycle 5</a:t>
            </a:r>
          </a:p>
        </p:txBody>
      </p:sp>
      <p:sp>
        <p:nvSpPr>
          <p:cNvPr id="57381" name="Line 52"/>
          <p:cNvSpPr>
            <a:spLocks noChangeShapeType="1"/>
          </p:cNvSpPr>
          <p:nvPr/>
        </p:nvSpPr>
        <p:spPr bwMode="auto">
          <a:xfrm>
            <a:off x="4605338" y="1841500"/>
            <a:ext cx="355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7382" name="Line 53"/>
          <p:cNvSpPr>
            <a:spLocks noChangeShapeType="1"/>
          </p:cNvSpPr>
          <p:nvPr/>
        </p:nvSpPr>
        <p:spPr bwMode="auto">
          <a:xfrm flipV="1">
            <a:off x="4973638" y="1600200"/>
            <a:ext cx="0" cy="2540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7383" name="Line 54"/>
          <p:cNvSpPr>
            <a:spLocks noChangeShapeType="1"/>
          </p:cNvSpPr>
          <p:nvPr/>
        </p:nvSpPr>
        <p:spPr bwMode="auto">
          <a:xfrm>
            <a:off x="4986338" y="1612900"/>
            <a:ext cx="355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7384" name="Line 55"/>
          <p:cNvSpPr>
            <a:spLocks noChangeShapeType="1"/>
          </p:cNvSpPr>
          <p:nvPr/>
        </p:nvSpPr>
        <p:spPr bwMode="auto">
          <a:xfrm>
            <a:off x="5354638" y="1625600"/>
            <a:ext cx="0" cy="2032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7385" name="Rectangle 56"/>
          <p:cNvSpPr>
            <a:spLocks noChangeArrowheads="1"/>
          </p:cNvSpPr>
          <p:nvPr/>
        </p:nvSpPr>
        <p:spPr bwMode="auto">
          <a:xfrm>
            <a:off x="4572000" y="1295400"/>
            <a:ext cx="81915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Cycle 6</a:t>
            </a:r>
          </a:p>
        </p:txBody>
      </p:sp>
      <p:sp>
        <p:nvSpPr>
          <p:cNvPr id="57386" name="Line 57"/>
          <p:cNvSpPr>
            <a:spLocks noChangeShapeType="1"/>
          </p:cNvSpPr>
          <p:nvPr/>
        </p:nvSpPr>
        <p:spPr bwMode="auto">
          <a:xfrm>
            <a:off x="5367338" y="1841500"/>
            <a:ext cx="355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7387" name="Line 58"/>
          <p:cNvSpPr>
            <a:spLocks noChangeShapeType="1"/>
          </p:cNvSpPr>
          <p:nvPr/>
        </p:nvSpPr>
        <p:spPr bwMode="auto">
          <a:xfrm flipV="1">
            <a:off x="5735638" y="1600200"/>
            <a:ext cx="0" cy="2540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7388" name="Line 59"/>
          <p:cNvSpPr>
            <a:spLocks noChangeShapeType="1"/>
          </p:cNvSpPr>
          <p:nvPr/>
        </p:nvSpPr>
        <p:spPr bwMode="auto">
          <a:xfrm>
            <a:off x="5748338" y="1612900"/>
            <a:ext cx="355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7389" name="Line 60"/>
          <p:cNvSpPr>
            <a:spLocks noChangeShapeType="1"/>
          </p:cNvSpPr>
          <p:nvPr/>
        </p:nvSpPr>
        <p:spPr bwMode="auto">
          <a:xfrm>
            <a:off x="6116638" y="1625600"/>
            <a:ext cx="0" cy="2032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7390" name="Line 61"/>
          <p:cNvSpPr>
            <a:spLocks noChangeShapeType="1"/>
          </p:cNvSpPr>
          <p:nvPr/>
        </p:nvSpPr>
        <p:spPr bwMode="auto">
          <a:xfrm flipV="1">
            <a:off x="5354638" y="1289050"/>
            <a:ext cx="0" cy="330200"/>
          </a:xfrm>
          <a:prstGeom prst="line">
            <a:avLst/>
          </a:prstGeom>
          <a:noFill/>
          <a:ln w="25400">
            <a:solidFill>
              <a:schemeClr val="tx1"/>
            </a:solidFill>
            <a:prstDash val="sysDot"/>
            <a:round/>
            <a:headEnd/>
            <a:tailEnd/>
          </a:ln>
        </p:spPr>
        <p:txBody>
          <a:bodyPr wrap="none" anchor="ctr">
            <a:prstTxWarp prst="textNoShape">
              <a:avLst/>
            </a:prstTxWarp>
          </a:bodyPr>
          <a:lstStyle/>
          <a:p>
            <a:endParaRPr lang="en-US"/>
          </a:p>
        </p:txBody>
      </p:sp>
      <p:sp>
        <p:nvSpPr>
          <p:cNvPr id="57391" name="Rectangle 62"/>
          <p:cNvSpPr>
            <a:spLocks noChangeArrowheads="1"/>
          </p:cNvSpPr>
          <p:nvPr/>
        </p:nvSpPr>
        <p:spPr bwMode="auto">
          <a:xfrm>
            <a:off x="5334000" y="1295400"/>
            <a:ext cx="81915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Cycle 7</a:t>
            </a:r>
          </a:p>
        </p:txBody>
      </p:sp>
      <p:sp>
        <p:nvSpPr>
          <p:cNvPr id="57392" name="Line 63"/>
          <p:cNvSpPr>
            <a:spLocks noChangeShapeType="1"/>
          </p:cNvSpPr>
          <p:nvPr/>
        </p:nvSpPr>
        <p:spPr bwMode="auto">
          <a:xfrm>
            <a:off x="6129338" y="1841500"/>
            <a:ext cx="355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7393" name="Line 64"/>
          <p:cNvSpPr>
            <a:spLocks noChangeShapeType="1"/>
          </p:cNvSpPr>
          <p:nvPr/>
        </p:nvSpPr>
        <p:spPr bwMode="auto">
          <a:xfrm flipV="1">
            <a:off x="6497638" y="1600200"/>
            <a:ext cx="0" cy="2540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7394" name="Line 65"/>
          <p:cNvSpPr>
            <a:spLocks noChangeShapeType="1"/>
          </p:cNvSpPr>
          <p:nvPr/>
        </p:nvSpPr>
        <p:spPr bwMode="auto">
          <a:xfrm>
            <a:off x="6510338" y="1612900"/>
            <a:ext cx="355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7395" name="Line 66"/>
          <p:cNvSpPr>
            <a:spLocks noChangeShapeType="1"/>
          </p:cNvSpPr>
          <p:nvPr/>
        </p:nvSpPr>
        <p:spPr bwMode="auto">
          <a:xfrm>
            <a:off x="6878638" y="1625600"/>
            <a:ext cx="0" cy="2032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7396" name="Line 67"/>
          <p:cNvSpPr>
            <a:spLocks noChangeShapeType="1"/>
          </p:cNvSpPr>
          <p:nvPr/>
        </p:nvSpPr>
        <p:spPr bwMode="auto">
          <a:xfrm flipV="1">
            <a:off x="6116638" y="1289050"/>
            <a:ext cx="0" cy="330200"/>
          </a:xfrm>
          <a:prstGeom prst="line">
            <a:avLst/>
          </a:prstGeom>
          <a:noFill/>
          <a:ln w="25400">
            <a:solidFill>
              <a:schemeClr val="tx1"/>
            </a:solidFill>
            <a:prstDash val="sysDot"/>
            <a:round/>
            <a:headEnd/>
            <a:tailEnd/>
          </a:ln>
        </p:spPr>
        <p:txBody>
          <a:bodyPr wrap="none" anchor="ctr">
            <a:prstTxWarp prst="textNoShape">
              <a:avLst/>
            </a:prstTxWarp>
          </a:bodyPr>
          <a:lstStyle/>
          <a:p>
            <a:endParaRPr lang="en-US"/>
          </a:p>
        </p:txBody>
      </p:sp>
      <p:sp>
        <p:nvSpPr>
          <p:cNvPr id="57397" name="Rectangle 68"/>
          <p:cNvSpPr>
            <a:spLocks noChangeArrowheads="1"/>
          </p:cNvSpPr>
          <p:nvPr/>
        </p:nvSpPr>
        <p:spPr bwMode="auto">
          <a:xfrm>
            <a:off x="6096000" y="1295400"/>
            <a:ext cx="81915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Cycle 8</a:t>
            </a:r>
          </a:p>
        </p:txBody>
      </p:sp>
      <p:sp>
        <p:nvSpPr>
          <p:cNvPr id="57398" name="Line 69"/>
          <p:cNvSpPr>
            <a:spLocks noChangeShapeType="1"/>
          </p:cNvSpPr>
          <p:nvPr/>
        </p:nvSpPr>
        <p:spPr bwMode="auto">
          <a:xfrm>
            <a:off x="6891338" y="1841500"/>
            <a:ext cx="355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7399" name="Line 70"/>
          <p:cNvSpPr>
            <a:spLocks noChangeShapeType="1"/>
          </p:cNvSpPr>
          <p:nvPr/>
        </p:nvSpPr>
        <p:spPr bwMode="auto">
          <a:xfrm flipV="1">
            <a:off x="7259638" y="1600200"/>
            <a:ext cx="0" cy="2540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7400" name="Line 71"/>
          <p:cNvSpPr>
            <a:spLocks noChangeShapeType="1"/>
          </p:cNvSpPr>
          <p:nvPr/>
        </p:nvSpPr>
        <p:spPr bwMode="auto">
          <a:xfrm>
            <a:off x="7272338" y="1612900"/>
            <a:ext cx="355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7401" name="Line 72"/>
          <p:cNvSpPr>
            <a:spLocks noChangeShapeType="1"/>
          </p:cNvSpPr>
          <p:nvPr/>
        </p:nvSpPr>
        <p:spPr bwMode="auto">
          <a:xfrm>
            <a:off x="7640638" y="1625600"/>
            <a:ext cx="0" cy="2032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7402" name="Line 73"/>
          <p:cNvSpPr>
            <a:spLocks noChangeShapeType="1"/>
          </p:cNvSpPr>
          <p:nvPr/>
        </p:nvSpPr>
        <p:spPr bwMode="auto">
          <a:xfrm flipV="1">
            <a:off x="6878638" y="1289050"/>
            <a:ext cx="0" cy="330200"/>
          </a:xfrm>
          <a:prstGeom prst="line">
            <a:avLst/>
          </a:prstGeom>
          <a:noFill/>
          <a:ln w="25400">
            <a:solidFill>
              <a:schemeClr val="tx1"/>
            </a:solidFill>
            <a:prstDash val="sysDot"/>
            <a:round/>
            <a:headEnd/>
            <a:tailEnd/>
          </a:ln>
        </p:spPr>
        <p:txBody>
          <a:bodyPr wrap="none" anchor="ctr">
            <a:prstTxWarp prst="textNoShape">
              <a:avLst/>
            </a:prstTxWarp>
          </a:bodyPr>
          <a:lstStyle/>
          <a:p>
            <a:endParaRPr lang="en-US"/>
          </a:p>
        </p:txBody>
      </p:sp>
      <p:sp>
        <p:nvSpPr>
          <p:cNvPr id="57403" name="Rectangle 74"/>
          <p:cNvSpPr>
            <a:spLocks noChangeArrowheads="1"/>
          </p:cNvSpPr>
          <p:nvPr/>
        </p:nvSpPr>
        <p:spPr bwMode="auto">
          <a:xfrm>
            <a:off x="6858000" y="1295400"/>
            <a:ext cx="81915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Cycle 9</a:t>
            </a:r>
          </a:p>
        </p:txBody>
      </p:sp>
      <p:sp>
        <p:nvSpPr>
          <p:cNvPr id="57404" name="Line 75"/>
          <p:cNvSpPr>
            <a:spLocks noChangeShapeType="1"/>
          </p:cNvSpPr>
          <p:nvPr/>
        </p:nvSpPr>
        <p:spPr bwMode="auto">
          <a:xfrm>
            <a:off x="7653338" y="1841500"/>
            <a:ext cx="355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7405" name="Line 76"/>
          <p:cNvSpPr>
            <a:spLocks noChangeShapeType="1"/>
          </p:cNvSpPr>
          <p:nvPr/>
        </p:nvSpPr>
        <p:spPr bwMode="auto">
          <a:xfrm flipV="1">
            <a:off x="8021638" y="1600200"/>
            <a:ext cx="0" cy="2540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7406" name="Line 77"/>
          <p:cNvSpPr>
            <a:spLocks noChangeShapeType="1"/>
          </p:cNvSpPr>
          <p:nvPr/>
        </p:nvSpPr>
        <p:spPr bwMode="auto">
          <a:xfrm>
            <a:off x="8034338" y="1612900"/>
            <a:ext cx="355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7407" name="Line 78"/>
          <p:cNvSpPr>
            <a:spLocks noChangeShapeType="1"/>
          </p:cNvSpPr>
          <p:nvPr/>
        </p:nvSpPr>
        <p:spPr bwMode="auto">
          <a:xfrm>
            <a:off x="8402638" y="1625600"/>
            <a:ext cx="0" cy="2032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7408" name="Line 79"/>
          <p:cNvSpPr>
            <a:spLocks noChangeShapeType="1"/>
          </p:cNvSpPr>
          <p:nvPr/>
        </p:nvSpPr>
        <p:spPr bwMode="auto">
          <a:xfrm flipV="1">
            <a:off x="7640638" y="1289050"/>
            <a:ext cx="0" cy="330200"/>
          </a:xfrm>
          <a:prstGeom prst="line">
            <a:avLst/>
          </a:prstGeom>
          <a:noFill/>
          <a:ln w="25400">
            <a:solidFill>
              <a:schemeClr val="tx1"/>
            </a:solidFill>
            <a:prstDash val="sysDot"/>
            <a:round/>
            <a:headEnd/>
            <a:tailEnd/>
          </a:ln>
        </p:spPr>
        <p:txBody>
          <a:bodyPr wrap="none" anchor="ctr">
            <a:prstTxWarp prst="textNoShape">
              <a:avLst/>
            </a:prstTxWarp>
          </a:bodyPr>
          <a:lstStyle/>
          <a:p>
            <a:endParaRPr lang="en-US"/>
          </a:p>
        </p:txBody>
      </p:sp>
      <p:sp>
        <p:nvSpPr>
          <p:cNvPr id="57409" name="Rectangle 80"/>
          <p:cNvSpPr>
            <a:spLocks noChangeArrowheads="1"/>
          </p:cNvSpPr>
          <p:nvPr/>
        </p:nvSpPr>
        <p:spPr bwMode="auto">
          <a:xfrm>
            <a:off x="7543800" y="1295400"/>
            <a:ext cx="92075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Cycle 10</a:t>
            </a:r>
          </a:p>
        </p:txBody>
      </p:sp>
      <p:sp>
        <p:nvSpPr>
          <p:cNvPr id="57410" name="Line 81"/>
          <p:cNvSpPr>
            <a:spLocks noChangeShapeType="1"/>
          </p:cNvSpPr>
          <p:nvPr/>
        </p:nvSpPr>
        <p:spPr bwMode="auto">
          <a:xfrm>
            <a:off x="8415338" y="1841500"/>
            <a:ext cx="355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grpSp>
        <p:nvGrpSpPr>
          <p:cNvPr id="57411" name="Group 82"/>
          <p:cNvGrpSpPr>
            <a:grpSpLocks/>
          </p:cNvGrpSpPr>
          <p:nvPr/>
        </p:nvGrpSpPr>
        <p:grpSpPr bwMode="auto">
          <a:xfrm>
            <a:off x="4572000" y="2362200"/>
            <a:ext cx="736600" cy="333375"/>
            <a:chOff x="2888" y="2540"/>
            <a:chExt cx="464" cy="210"/>
          </a:xfrm>
        </p:grpSpPr>
        <p:sp>
          <p:nvSpPr>
            <p:cNvPr id="57432" name="Rectangle 83"/>
            <p:cNvSpPr>
              <a:spLocks noChangeArrowheads="1"/>
            </p:cNvSpPr>
            <p:nvPr/>
          </p:nvSpPr>
          <p:spPr bwMode="auto">
            <a:xfrm>
              <a:off x="2888" y="2552"/>
              <a:ext cx="464" cy="17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7433" name="Rectangle 84"/>
            <p:cNvSpPr>
              <a:spLocks noChangeArrowheads="1"/>
            </p:cNvSpPr>
            <p:nvPr/>
          </p:nvSpPr>
          <p:spPr bwMode="auto">
            <a:xfrm>
              <a:off x="2915" y="2540"/>
              <a:ext cx="434"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Ifetch</a:t>
              </a:r>
            </a:p>
          </p:txBody>
        </p:sp>
      </p:grpSp>
      <p:grpSp>
        <p:nvGrpSpPr>
          <p:cNvPr id="57412" name="Group 85"/>
          <p:cNvGrpSpPr>
            <a:grpSpLocks/>
          </p:cNvGrpSpPr>
          <p:nvPr/>
        </p:nvGrpSpPr>
        <p:grpSpPr bwMode="auto">
          <a:xfrm>
            <a:off x="5334000" y="2362200"/>
            <a:ext cx="736600" cy="333375"/>
            <a:chOff x="3368" y="2540"/>
            <a:chExt cx="464" cy="210"/>
          </a:xfrm>
        </p:grpSpPr>
        <p:sp>
          <p:nvSpPr>
            <p:cNvPr id="57430" name="Rectangle 86"/>
            <p:cNvSpPr>
              <a:spLocks noChangeArrowheads="1"/>
            </p:cNvSpPr>
            <p:nvPr/>
          </p:nvSpPr>
          <p:spPr bwMode="auto">
            <a:xfrm>
              <a:off x="3368" y="2552"/>
              <a:ext cx="464" cy="17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7431" name="Rectangle 87"/>
            <p:cNvSpPr>
              <a:spLocks noChangeArrowheads="1"/>
            </p:cNvSpPr>
            <p:nvPr/>
          </p:nvSpPr>
          <p:spPr bwMode="auto">
            <a:xfrm>
              <a:off x="3443" y="2540"/>
              <a:ext cx="327"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Reg</a:t>
              </a:r>
            </a:p>
          </p:txBody>
        </p:sp>
      </p:grpSp>
      <p:grpSp>
        <p:nvGrpSpPr>
          <p:cNvPr id="57413" name="Group 88"/>
          <p:cNvGrpSpPr>
            <a:grpSpLocks/>
          </p:cNvGrpSpPr>
          <p:nvPr/>
        </p:nvGrpSpPr>
        <p:grpSpPr bwMode="auto">
          <a:xfrm>
            <a:off x="6096000" y="2362200"/>
            <a:ext cx="736600" cy="333375"/>
            <a:chOff x="3848" y="2540"/>
            <a:chExt cx="464" cy="210"/>
          </a:xfrm>
        </p:grpSpPr>
        <p:sp>
          <p:nvSpPr>
            <p:cNvPr id="57428" name="Rectangle 89"/>
            <p:cNvSpPr>
              <a:spLocks noChangeArrowheads="1"/>
            </p:cNvSpPr>
            <p:nvPr/>
          </p:nvSpPr>
          <p:spPr bwMode="auto">
            <a:xfrm>
              <a:off x="3848" y="2552"/>
              <a:ext cx="464" cy="17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7429" name="Rectangle 90"/>
            <p:cNvSpPr>
              <a:spLocks noChangeArrowheads="1"/>
            </p:cNvSpPr>
            <p:nvPr/>
          </p:nvSpPr>
          <p:spPr bwMode="auto">
            <a:xfrm>
              <a:off x="3875" y="2540"/>
              <a:ext cx="377"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Exec</a:t>
              </a:r>
            </a:p>
          </p:txBody>
        </p:sp>
      </p:grpSp>
      <p:grpSp>
        <p:nvGrpSpPr>
          <p:cNvPr id="57414" name="Group 91"/>
          <p:cNvGrpSpPr>
            <a:grpSpLocks/>
          </p:cNvGrpSpPr>
          <p:nvPr/>
        </p:nvGrpSpPr>
        <p:grpSpPr bwMode="auto">
          <a:xfrm>
            <a:off x="6858000" y="2362200"/>
            <a:ext cx="736600" cy="333375"/>
            <a:chOff x="4328" y="2540"/>
            <a:chExt cx="464" cy="210"/>
          </a:xfrm>
        </p:grpSpPr>
        <p:sp>
          <p:nvSpPr>
            <p:cNvPr id="57426" name="Rectangle 92"/>
            <p:cNvSpPr>
              <a:spLocks noChangeArrowheads="1"/>
            </p:cNvSpPr>
            <p:nvPr/>
          </p:nvSpPr>
          <p:spPr bwMode="auto">
            <a:xfrm>
              <a:off x="4328" y="2552"/>
              <a:ext cx="464" cy="17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7427" name="Rectangle 93"/>
            <p:cNvSpPr>
              <a:spLocks noChangeArrowheads="1"/>
            </p:cNvSpPr>
            <p:nvPr/>
          </p:nvSpPr>
          <p:spPr bwMode="auto">
            <a:xfrm>
              <a:off x="4355" y="2540"/>
              <a:ext cx="39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Mem</a:t>
              </a:r>
            </a:p>
          </p:txBody>
        </p:sp>
      </p:grpSp>
      <p:sp>
        <p:nvSpPr>
          <p:cNvPr id="57415" name="Rectangle 94"/>
          <p:cNvSpPr>
            <a:spLocks noChangeArrowheads="1"/>
          </p:cNvSpPr>
          <p:nvPr/>
        </p:nvSpPr>
        <p:spPr bwMode="auto">
          <a:xfrm>
            <a:off x="728663" y="2028825"/>
            <a:ext cx="633412"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Load</a:t>
            </a:r>
          </a:p>
        </p:txBody>
      </p:sp>
      <p:sp>
        <p:nvSpPr>
          <p:cNvPr id="57416" name="Rectangle 95"/>
          <p:cNvSpPr>
            <a:spLocks noChangeArrowheads="1"/>
          </p:cNvSpPr>
          <p:nvPr/>
        </p:nvSpPr>
        <p:spPr bwMode="auto">
          <a:xfrm>
            <a:off x="4538663" y="2028825"/>
            <a:ext cx="642937"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Store</a:t>
            </a:r>
          </a:p>
        </p:txBody>
      </p:sp>
      <p:sp>
        <p:nvSpPr>
          <p:cNvPr id="57417" name="Line 96"/>
          <p:cNvSpPr>
            <a:spLocks noChangeShapeType="1"/>
          </p:cNvSpPr>
          <p:nvPr/>
        </p:nvSpPr>
        <p:spPr bwMode="auto">
          <a:xfrm flipV="1">
            <a:off x="4592638" y="1898650"/>
            <a:ext cx="0" cy="939800"/>
          </a:xfrm>
          <a:prstGeom prst="line">
            <a:avLst/>
          </a:prstGeom>
          <a:noFill/>
          <a:ln w="25400">
            <a:solidFill>
              <a:srgbClr val="990033"/>
            </a:solidFill>
            <a:prstDash val="sysDot"/>
            <a:round/>
            <a:headEnd/>
            <a:tailEnd/>
          </a:ln>
        </p:spPr>
        <p:txBody>
          <a:bodyPr wrap="none" anchor="ctr">
            <a:prstTxWarp prst="textNoShape">
              <a:avLst/>
            </a:prstTxWarp>
          </a:bodyPr>
          <a:lstStyle/>
          <a:p>
            <a:endParaRPr lang="en-US"/>
          </a:p>
        </p:txBody>
      </p:sp>
      <p:sp>
        <p:nvSpPr>
          <p:cNvPr id="57418" name="Line 97"/>
          <p:cNvSpPr>
            <a:spLocks noChangeShapeType="1"/>
          </p:cNvSpPr>
          <p:nvPr/>
        </p:nvSpPr>
        <p:spPr bwMode="auto">
          <a:xfrm flipV="1">
            <a:off x="7640638" y="1898650"/>
            <a:ext cx="0" cy="939800"/>
          </a:xfrm>
          <a:prstGeom prst="line">
            <a:avLst/>
          </a:prstGeom>
          <a:noFill/>
          <a:ln w="25400">
            <a:solidFill>
              <a:srgbClr val="990033"/>
            </a:solidFill>
            <a:prstDash val="sysDot"/>
            <a:round/>
            <a:headEnd/>
            <a:tailEnd/>
          </a:ln>
        </p:spPr>
        <p:txBody>
          <a:bodyPr wrap="none" anchor="ctr">
            <a:prstTxWarp prst="textNoShape">
              <a:avLst/>
            </a:prstTxWarp>
          </a:bodyPr>
          <a:lstStyle/>
          <a:p>
            <a:endParaRPr lang="en-US"/>
          </a:p>
        </p:txBody>
      </p:sp>
      <p:sp>
        <p:nvSpPr>
          <p:cNvPr id="57419" name="Line 98"/>
          <p:cNvSpPr>
            <a:spLocks noChangeShapeType="1"/>
          </p:cNvSpPr>
          <p:nvPr/>
        </p:nvSpPr>
        <p:spPr bwMode="auto">
          <a:xfrm flipV="1">
            <a:off x="4592638" y="1295400"/>
            <a:ext cx="0" cy="400050"/>
          </a:xfrm>
          <a:prstGeom prst="line">
            <a:avLst/>
          </a:prstGeom>
          <a:noFill/>
          <a:ln w="25400">
            <a:solidFill>
              <a:srgbClr val="990033"/>
            </a:solidFill>
            <a:prstDash val="sysDot"/>
            <a:round/>
            <a:headEnd/>
            <a:tailEnd/>
          </a:ln>
        </p:spPr>
        <p:txBody>
          <a:bodyPr wrap="none" anchor="ctr">
            <a:prstTxWarp prst="textNoShape">
              <a:avLst/>
            </a:prstTxWarp>
          </a:bodyPr>
          <a:lstStyle/>
          <a:p>
            <a:endParaRPr lang="en-US"/>
          </a:p>
        </p:txBody>
      </p:sp>
      <p:grpSp>
        <p:nvGrpSpPr>
          <p:cNvPr id="57420" name="Group 99"/>
          <p:cNvGrpSpPr>
            <a:grpSpLocks/>
          </p:cNvGrpSpPr>
          <p:nvPr/>
        </p:nvGrpSpPr>
        <p:grpSpPr bwMode="auto">
          <a:xfrm>
            <a:off x="7620000" y="2362200"/>
            <a:ext cx="736600" cy="333375"/>
            <a:chOff x="4808" y="2540"/>
            <a:chExt cx="464" cy="210"/>
          </a:xfrm>
        </p:grpSpPr>
        <p:sp>
          <p:nvSpPr>
            <p:cNvPr id="57424" name="Rectangle 100"/>
            <p:cNvSpPr>
              <a:spLocks noChangeArrowheads="1"/>
            </p:cNvSpPr>
            <p:nvPr/>
          </p:nvSpPr>
          <p:spPr bwMode="auto">
            <a:xfrm>
              <a:off x="4808" y="2552"/>
              <a:ext cx="464" cy="17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7425" name="Rectangle 101"/>
            <p:cNvSpPr>
              <a:spLocks noChangeArrowheads="1"/>
            </p:cNvSpPr>
            <p:nvPr/>
          </p:nvSpPr>
          <p:spPr bwMode="auto">
            <a:xfrm>
              <a:off x="4835" y="2540"/>
              <a:ext cx="434"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Ifetch</a:t>
              </a:r>
            </a:p>
          </p:txBody>
        </p:sp>
      </p:grpSp>
      <p:sp>
        <p:nvSpPr>
          <p:cNvPr id="57421" name="Rectangle 102"/>
          <p:cNvSpPr>
            <a:spLocks noChangeArrowheads="1"/>
          </p:cNvSpPr>
          <p:nvPr/>
        </p:nvSpPr>
        <p:spPr bwMode="auto">
          <a:xfrm>
            <a:off x="7586663" y="2028825"/>
            <a:ext cx="76835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R-type</a:t>
            </a:r>
          </a:p>
        </p:txBody>
      </p:sp>
      <p:sp>
        <p:nvSpPr>
          <p:cNvPr id="57422" name="Line 103"/>
          <p:cNvSpPr>
            <a:spLocks noChangeShapeType="1"/>
          </p:cNvSpPr>
          <p:nvPr/>
        </p:nvSpPr>
        <p:spPr bwMode="auto">
          <a:xfrm flipV="1">
            <a:off x="782638" y="1295400"/>
            <a:ext cx="0" cy="1530350"/>
          </a:xfrm>
          <a:prstGeom prst="line">
            <a:avLst/>
          </a:prstGeom>
          <a:noFill/>
          <a:ln w="25400">
            <a:solidFill>
              <a:srgbClr val="990033"/>
            </a:solidFill>
            <a:prstDash val="sysDot"/>
            <a:round/>
            <a:headEnd/>
            <a:tailEnd/>
          </a:ln>
        </p:spPr>
        <p:txBody>
          <a:bodyPr wrap="none" anchor="ctr">
            <a:prstTxWarp prst="textNoShape">
              <a:avLst/>
            </a:prstTxWarp>
          </a:bodyPr>
          <a:lstStyle/>
          <a:p>
            <a:endParaRPr lang="en-US"/>
          </a:p>
        </p:txBody>
      </p:sp>
      <p:sp>
        <p:nvSpPr>
          <p:cNvPr id="57423" name="Rectangle 104"/>
          <p:cNvSpPr>
            <a:spLocks noChangeArrowheads="1"/>
          </p:cNvSpPr>
          <p:nvPr/>
        </p:nvSpPr>
        <p:spPr bwMode="auto">
          <a:xfrm>
            <a:off x="304800" y="1600200"/>
            <a:ext cx="496888"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Clk</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186" name="Rectangle 2"/>
          <p:cNvSpPr>
            <a:spLocks noGrp="1" noChangeArrowheads="1"/>
          </p:cNvSpPr>
          <p:nvPr>
            <p:ph type="title"/>
          </p:nvPr>
        </p:nvSpPr>
        <p:spPr>
          <a:xfrm>
            <a:off x="533400" y="152400"/>
            <a:ext cx="7924800" cy="695325"/>
          </a:xfrm>
        </p:spPr>
        <p:txBody>
          <a:bodyPr lIns="63500" tIns="25400" rIns="63500" bIns="25400" anchor="t">
            <a:spAutoFit/>
          </a:bodyPr>
          <a:lstStyle/>
          <a:p>
            <a:pPr>
              <a:defRPr/>
            </a:pPr>
            <a:r>
              <a:rPr lang="en-US"/>
              <a:t>Pipeline</a:t>
            </a:r>
          </a:p>
        </p:txBody>
      </p:sp>
      <p:sp>
        <p:nvSpPr>
          <p:cNvPr id="59395" name="Text Box 3"/>
          <p:cNvSpPr txBox="1">
            <a:spLocks noChangeArrowheads="1"/>
          </p:cNvSpPr>
          <p:nvPr/>
        </p:nvSpPr>
        <p:spPr bwMode="auto">
          <a:xfrm>
            <a:off x="7788275" y="6705600"/>
            <a:ext cx="1355725" cy="152400"/>
          </a:xfrm>
          <a:prstGeom prst="rect">
            <a:avLst/>
          </a:prstGeom>
          <a:noFill/>
          <a:ln w="9525">
            <a:noFill/>
            <a:miter lim="800000"/>
            <a:headEnd/>
            <a:tailEnd/>
          </a:ln>
        </p:spPr>
        <p:txBody>
          <a:bodyPr wrap="none">
            <a:prstTxWarp prst="textNoShape">
              <a:avLst/>
            </a:prstTxWarp>
            <a:spAutoFit/>
          </a:bodyPr>
          <a:lstStyle/>
          <a:p>
            <a:pPr algn="r">
              <a:lnSpc>
                <a:spcPct val="40000"/>
              </a:lnSpc>
            </a:pPr>
            <a:r>
              <a:rPr lang="en-US" sz="1000">
                <a:latin typeface="Times New Roman" charset="0"/>
              </a:rPr>
              <a:t>Figure: Dave Patterson</a:t>
            </a:r>
            <a:endParaRPr lang="en-US">
              <a:latin typeface="Times New Roman" charset="0"/>
            </a:endParaRPr>
          </a:p>
        </p:txBody>
      </p:sp>
      <p:sp>
        <p:nvSpPr>
          <p:cNvPr id="59396" name="Rectangle 4"/>
          <p:cNvSpPr>
            <a:spLocks noGrp="1" noChangeArrowheads="1"/>
          </p:cNvSpPr>
          <p:nvPr>
            <p:ph type="body" sz="half" idx="2"/>
          </p:nvPr>
        </p:nvSpPr>
        <p:spPr/>
        <p:txBody>
          <a:bodyPr/>
          <a:lstStyle/>
          <a:p>
            <a:r>
              <a:rPr lang="en-US" sz="2800"/>
              <a:t>Cycle time long enough for longest stage</a:t>
            </a:r>
          </a:p>
          <a:p>
            <a:r>
              <a:rPr lang="en-US" sz="2800"/>
              <a:t>Shorter stages waste time</a:t>
            </a:r>
          </a:p>
          <a:p>
            <a:r>
              <a:rPr lang="en-US" sz="2800"/>
              <a:t>No additional benefit from shorter instructions</a:t>
            </a:r>
          </a:p>
          <a:p>
            <a:r>
              <a:rPr lang="en-US" sz="2800"/>
              <a:t>Overlap instruction execution</a:t>
            </a:r>
          </a:p>
        </p:txBody>
      </p:sp>
      <p:sp>
        <p:nvSpPr>
          <p:cNvPr id="59397" name="Line 5"/>
          <p:cNvSpPr>
            <a:spLocks noChangeShapeType="1"/>
          </p:cNvSpPr>
          <p:nvPr/>
        </p:nvSpPr>
        <p:spPr bwMode="auto">
          <a:xfrm>
            <a:off x="795338" y="1841500"/>
            <a:ext cx="355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9398" name="Line 6"/>
          <p:cNvSpPr>
            <a:spLocks noChangeShapeType="1"/>
          </p:cNvSpPr>
          <p:nvPr/>
        </p:nvSpPr>
        <p:spPr bwMode="auto">
          <a:xfrm>
            <a:off x="782638" y="1625600"/>
            <a:ext cx="0" cy="2032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9399" name="Line 7"/>
          <p:cNvSpPr>
            <a:spLocks noChangeShapeType="1"/>
          </p:cNvSpPr>
          <p:nvPr/>
        </p:nvSpPr>
        <p:spPr bwMode="auto">
          <a:xfrm flipV="1">
            <a:off x="1163638" y="1600200"/>
            <a:ext cx="0" cy="2540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9400" name="Line 8"/>
          <p:cNvSpPr>
            <a:spLocks noChangeShapeType="1"/>
          </p:cNvSpPr>
          <p:nvPr/>
        </p:nvSpPr>
        <p:spPr bwMode="auto">
          <a:xfrm>
            <a:off x="1176338" y="1612900"/>
            <a:ext cx="355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9401" name="Line 9"/>
          <p:cNvSpPr>
            <a:spLocks noChangeShapeType="1"/>
          </p:cNvSpPr>
          <p:nvPr/>
        </p:nvSpPr>
        <p:spPr bwMode="auto">
          <a:xfrm>
            <a:off x="1544638" y="1625600"/>
            <a:ext cx="0" cy="2032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9402" name="Line 10"/>
          <p:cNvSpPr>
            <a:spLocks noChangeShapeType="1"/>
          </p:cNvSpPr>
          <p:nvPr/>
        </p:nvSpPr>
        <p:spPr bwMode="auto">
          <a:xfrm>
            <a:off x="414338" y="1612900"/>
            <a:ext cx="355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9403" name="Rectangle 11"/>
          <p:cNvSpPr>
            <a:spLocks noChangeArrowheads="1"/>
          </p:cNvSpPr>
          <p:nvPr/>
        </p:nvSpPr>
        <p:spPr bwMode="auto">
          <a:xfrm>
            <a:off x="762000" y="1295400"/>
            <a:ext cx="81915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Cycle 1</a:t>
            </a:r>
          </a:p>
        </p:txBody>
      </p:sp>
      <p:sp>
        <p:nvSpPr>
          <p:cNvPr id="59404" name="Line 12"/>
          <p:cNvSpPr>
            <a:spLocks noChangeShapeType="1"/>
          </p:cNvSpPr>
          <p:nvPr/>
        </p:nvSpPr>
        <p:spPr bwMode="auto">
          <a:xfrm>
            <a:off x="1557338" y="1841500"/>
            <a:ext cx="355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9405" name="Line 13"/>
          <p:cNvSpPr>
            <a:spLocks noChangeShapeType="1"/>
          </p:cNvSpPr>
          <p:nvPr/>
        </p:nvSpPr>
        <p:spPr bwMode="auto">
          <a:xfrm flipV="1">
            <a:off x="1925638" y="1600200"/>
            <a:ext cx="0" cy="2540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9406" name="Line 14"/>
          <p:cNvSpPr>
            <a:spLocks noChangeShapeType="1"/>
          </p:cNvSpPr>
          <p:nvPr/>
        </p:nvSpPr>
        <p:spPr bwMode="auto">
          <a:xfrm>
            <a:off x="1938338" y="1612900"/>
            <a:ext cx="355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9407" name="Line 15"/>
          <p:cNvSpPr>
            <a:spLocks noChangeShapeType="1"/>
          </p:cNvSpPr>
          <p:nvPr/>
        </p:nvSpPr>
        <p:spPr bwMode="auto">
          <a:xfrm>
            <a:off x="2306638" y="1625600"/>
            <a:ext cx="0" cy="2032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9408" name="Line 16"/>
          <p:cNvSpPr>
            <a:spLocks noChangeShapeType="1"/>
          </p:cNvSpPr>
          <p:nvPr/>
        </p:nvSpPr>
        <p:spPr bwMode="auto">
          <a:xfrm flipV="1">
            <a:off x="1544638" y="1289050"/>
            <a:ext cx="0" cy="330200"/>
          </a:xfrm>
          <a:prstGeom prst="line">
            <a:avLst/>
          </a:prstGeom>
          <a:noFill/>
          <a:ln w="25400">
            <a:solidFill>
              <a:schemeClr val="tx1"/>
            </a:solidFill>
            <a:prstDash val="sysDot"/>
            <a:round/>
            <a:headEnd/>
            <a:tailEnd/>
          </a:ln>
        </p:spPr>
        <p:txBody>
          <a:bodyPr wrap="none" anchor="ctr">
            <a:prstTxWarp prst="textNoShape">
              <a:avLst/>
            </a:prstTxWarp>
          </a:bodyPr>
          <a:lstStyle/>
          <a:p>
            <a:endParaRPr lang="en-US"/>
          </a:p>
        </p:txBody>
      </p:sp>
      <p:sp>
        <p:nvSpPr>
          <p:cNvPr id="59409" name="Rectangle 17"/>
          <p:cNvSpPr>
            <a:spLocks noChangeArrowheads="1"/>
          </p:cNvSpPr>
          <p:nvPr/>
        </p:nvSpPr>
        <p:spPr bwMode="auto">
          <a:xfrm>
            <a:off x="1524000" y="1295400"/>
            <a:ext cx="81915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Cycle 2</a:t>
            </a:r>
          </a:p>
        </p:txBody>
      </p:sp>
      <p:sp>
        <p:nvSpPr>
          <p:cNvPr id="59410" name="Line 18"/>
          <p:cNvSpPr>
            <a:spLocks noChangeShapeType="1"/>
          </p:cNvSpPr>
          <p:nvPr/>
        </p:nvSpPr>
        <p:spPr bwMode="auto">
          <a:xfrm>
            <a:off x="2319338" y="1841500"/>
            <a:ext cx="355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9411" name="Line 19"/>
          <p:cNvSpPr>
            <a:spLocks noChangeShapeType="1"/>
          </p:cNvSpPr>
          <p:nvPr/>
        </p:nvSpPr>
        <p:spPr bwMode="auto">
          <a:xfrm flipV="1">
            <a:off x="2687638" y="1600200"/>
            <a:ext cx="0" cy="2540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9412" name="Line 20"/>
          <p:cNvSpPr>
            <a:spLocks noChangeShapeType="1"/>
          </p:cNvSpPr>
          <p:nvPr/>
        </p:nvSpPr>
        <p:spPr bwMode="auto">
          <a:xfrm>
            <a:off x="2700338" y="1612900"/>
            <a:ext cx="355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9413" name="Line 21"/>
          <p:cNvSpPr>
            <a:spLocks noChangeShapeType="1"/>
          </p:cNvSpPr>
          <p:nvPr/>
        </p:nvSpPr>
        <p:spPr bwMode="auto">
          <a:xfrm>
            <a:off x="3068638" y="1625600"/>
            <a:ext cx="0" cy="2032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9414" name="Line 22"/>
          <p:cNvSpPr>
            <a:spLocks noChangeShapeType="1"/>
          </p:cNvSpPr>
          <p:nvPr/>
        </p:nvSpPr>
        <p:spPr bwMode="auto">
          <a:xfrm flipV="1">
            <a:off x="2306638" y="1289050"/>
            <a:ext cx="0" cy="330200"/>
          </a:xfrm>
          <a:prstGeom prst="line">
            <a:avLst/>
          </a:prstGeom>
          <a:noFill/>
          <a:ln w="25400">
            <a:solidFill>
              <a:schemeClr val="tx1"/>
            </a:solidFill>
            <a:prstDash val="sysDot"/>
            <a:round/>
            <a:headEnd/>
            <a:tailEnd/>
          </a:ln>
        </p:spPr>
        <p:txBody>
          <a:bodyPr wrap="none" anchor="ctr">
            <a:prstTxWarp prst="textNoShape">
              <a:avLst/>
            </a:prstTxWarp>
          </a:bodyPr>
          <a:lstStyle/>
          <a:p>
            <a:endParaRPr lang="en-US"/>
          </a:p>
        </p:txBody>
      </p:sp>
      <p:sp>
        <p:nvSpPr>
          <p:cNvPr id="59415" name="Rectangle 23"/>
          <p:cNvSpPr>
            <a:spLocks noChangeArrowheads="1"/>
          </p:cNvSpPr>
          <p:nvPr/>
        </p:nvSpPr>
        <p:spPr bwMode="auto">
          <a:xfrm>
            <a:off x="2286000" y="1295400"/>
            <a:ext cx="81915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Cycle 3</a:t>
            </a:r>
          </a:p>
        </p:txBody>
      </p:sp>
      <p:sp>
        <p:nvSpPr>
          <p:cNvPr id="59416" name="Line 24"/>
          <p:cNvSpPr>
            <a:spLocks noChangeShapeType="1"/>
          </p:cNvSpPr>
          <p:nvPr/>
        </p:nvSpPr>
        <p:spPr bwMode="auto">
          <a:xfrm>
            <a:off x="3081338" y="1841500"/>
            <a:ext cx="355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9417" name="Line 25"/>
          <p:cNvSpPr>
            <a:spLocks noChangeShapeType="1"/>
          </p:cNvSpPr>
          <p:nvPr/>
        </p:nvSpPr>
        <p:spPr bwMode="auto">
          <a:xfrm flipV="1">
            <a:off x="3449638" y="1600200"/>
            <a:ext cx="0" cy="2540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9418" name="Line 26"/>
          <p:cNvSpPr>
            <a:spLocks noChangeShapeType="1"/>
          </p:cNvSpPr>
          <p:nvPr/>
        </p:nvSpPr>
        <p:spPr bwMode="auto">
          <a:xfrm>
            <a:off x="3462338" y="1612900"/>
            <a:ext cx="355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9419" name="Line 27"/>
          <p:cNvSpPr>
            <a:spLocks noChangeShapeType="1"/>
          </p:cNvSpPr>
          <p:nvPr/>
        </p:nvSpPr>
        <p:spPr bwMode="auto">
          <a:xfrm>
            <a:off x="3830638" y="1625600"/>
            <a:ext cx="0" cy="2032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9420" name="Line 28"/>
          <p:cNvSpPr>
            <a:spLocks noChangeShapeType="1"/>
          </p:cNvSpPr>
          <p:nvPr/>
        </p:nvSpPr>
        <p:spPr bwMode="auto">
          <a:xfrm flipV="1">
            <a:off x="3068638" y="1289050"/>
            <a:ext cx="0" cy="330200"/>
          </a:xfrm>
          <a:prstGeom prst="line">
            <a:avLst/>
          </a:prstGeom>
          <a:noFill/>
          <a:ln w="25400">
            <a:solidFill>
              <a:schemeClr val="tx1"/>
            </a:solidFill>
            <a:prstDash val="sysDot"/>
            <a:round/>
            <a:headEnd/>
            <a:tailEnd/>
          </a:ln>
        </p:spPr>
        <p:txBody>
          <a:bodyPr wrap="none" anchor="ctr">
            <a:prstTxWarp prst="textNoShape">
              <a:avLst/>
            </a:prstTxWarp>
          </a:bodyPr>
          <a:lstStyle/>
          <a:p>
            <a:endParaRPr lang="en-US"/>
          </a:p>
        </p:txBody>
      </p:sp>
      <p:sp>
        <p:nvSpPr>
          <p:cNvPr id="59421" name="Rectangle 29"/>
          <p:cNvSpPr>
            <a:spLocks noChangeArrowheads="1"/>
          </p:cNvSpPr>
          <p:nvPr/>
        </p:nvSpPr>
        <p:spPr bwMode="auto">
          <a:xfrm>
            <a:off x="3048000" y="1295400"/>
            <a:ext cx="81915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Cycle 4</a:t>
            </a:r>
          </a:p>
        </p:txBody>
      </p:sp>
      <p:sp>
        <p:nvSpPr>
          <p:cNvPr id="59422" name="Line 30"/>
          <p:cNvSpPr>
            <a:spLocks noChangeShapeType="1"/>
          </p:cNvSpPr>
          <p:nvPr/>
        </p:nvSpPr>
        <p:spPr bwMode="auto">
          <a:xfrm>
            <a:off x="3843338" y="1841500"/>
            <a:ext cx="355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9423" name="Line 31"/>
          <p:cNvSpPr>
            <a:spLocks noChangeShapeType="1"/>
          </p:cNvSpPr>
          <p:nvPr/>
        </p:nvSpPr>
        <p:spPr bwMode="auto">
          <a:xfrm flipV="1">
            <a:off x="4211638" y="1600200"/>
            <a:ext cx="0" cy="2540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9424" name="Line 32"/>
          <p:cNvSpPr>
            <a:spLocks noChangeShapeType="1"/>
          </p:cNvSpPr>
          <p:nvPr/>
        </p:nvSpPr>
        <p:spPr bwMode="auto">
          <a:xfrm>
            <a:off x="4224338" y="1612900"/>
            <a:ext cx="355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9425" name="Line 33"/>
          <p:cNvSpPr>
            <a:spLocks noChangeShapeType="1"/>
          </p:cNvSpPr>
          <p:nvPr/>
        </p:nvSpPr>
        <p:spPr bwMode="auto">
          <a:xfrm>
            <a:off x="4592638" y="1625600"/>
            <a:ext cx="0" cy="2032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9426" name="Line 34"/>
          <p:cNvSpPr>
            <a:spLocks noChangeShapeType="1"/>
          </p:cNvSpPr>
          <p:nvPr/>
        </p:nvSpPr>
        <p:spPr bwMode="auto">
          <a:xfrm flipV="1">
            <a:off x="3830638" y="1289050"/>
            <a:ext cx="0" cy="330200"/>
          </a:xfrm>
          <a:prstGeom prst="line">
            <a:avLst/>
          </a:prstGeom>
          <a:noFill/>
          <a:ln w="25400">
            <a:solidFill>
              <a:schemeClr val="tx1"/>
            </a:solidFill>
            <a:prstDash val="sysDot"/>
            <a:round/>
            <a:headEnd/>
            <a:tailEnd/>
          </a:ln>
        </p:spPr>
        <p:txBody>
          <a:bodyPr wrap="none" anchor="ctr">
            <a:prstTxWarp prst="textNoShape">
              <a:avLst/>
            </a:prstTxWarp>
          </a:bodyPr>
          <a:lstStyle/>
          <a:p>
            <a:endParaRPr lang="en-US"/>
          </a:p>
        </p:txBody>
      </p:sp>
      <p:sp>
        <p:nvSpPr>
          <p:cNvPr id="59427" name="Rectangle 35"/>
          <p:cNvSpPr>
            <a:spLocks noChangeArrowheads="1"/>
          </p:cNvSpPr>
          <p:nvPr/>
        </p:nvSpPr>
        <p:spPr bwMode="auto">
          <a:xfrm>
            <a:off x="3810000" y="1295400"/>
            <a:ext cx="81915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Cycle 5</a:t>
            </a:r>
          </a:p>
        </p:txBody>
      </p:sp>
      <p:sp>
        <p:nvSpPr>
          <p:cNvPr id="59428" name="Line 36"/>
          <p:cNvSpPr>
            <a:spLocks noChangeShapeType="1"/>
          </p:cNvSpPr>
          <p:nvPr/>
        </p:nvSpPr>
        <p:spPr bwMode="auto">
          <a:xfrm>
            <a:off x="4605338" y="1841500"/>
            <a:ext cx="355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9429" name="Line 37"/>
          <p:cNvSpPr>
            <a:spLocks noChangeShapeType="1"/>
          </p:cNvSpPr>
          <p:nvPr/>
        </p:nvSpPr>
        <p:spPr bwMode="auto">
          <a:xfrm flipV="1">
            <a:off x="4973638" y="1600200"/>
            <a:ext cx="0" cy="2540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9430" name="Line 38"/>
          <p:cNvSpPr>
            <a:spLocks noChangeShapeType="1"/>
          </p:cNvSpPr>
          <p:nvPr/>
        </p:nvSpPr>
        <p:spPr bwMode="auto">
          <a:xfrm>
            <a:off x="4986338" y="1612900"/>
            <a:ext cx="355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9431" name="Line 39"/>
          <p:cNvSpPr>
            <a:spLocks noChangeShapeType="1"/>
          </p:cNvSpPr>
          <p:nvPr/>
        </p:nvSpPr>
        <p:spPr bwMode="auto">
          <a:xfrm>
            <a:off x="5354638" y="1625600"/>
            <a:ext cx="0" cy="2032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9432" name="Rectangle 40"/>
          <p:cNvSpPr>
            <a:spLocks noChangeArrowheads="1"/>
          </p:cNvSpPr>
          <p:nvPr/>
        </p:nvSpPr>
        <p:spPr bwMode="auto">
          <a:xfrm>
            <a:off x="4572000" y="1295400"/>
            <a:ext cx="81915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Cycle 6</a:t>
            </a:r>
          </a:p>
        </p:txBody>
      </p:sp>
      <p:sp>
        <p:nvSpPr>
          <p:cNvPr id="59433" name="Line 41"/>
          <p:cNvSpPr>
            <a:spLocks noChangeShapeType="1"/>
          </p:cNvSpPr>
          <p:nvPr/>
        </p:nvSpPr>
        <p:spPr bwMode="auto">
          <a:xfrm>
            <a:off x="5367338" y="1841500"/>
            <a:ext cx="355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9434" name="Line 42"/>
          <p:cNvSpPr>
            <a:spLocks noChangeShapeType="1"/>
          </p:cNvSpPr>
          <p:nvPr/>
        </p:nvSpPr>
        <p:spPr bwMode="auto">
          <a:xfrm flipV="1">
            <a:off x="5735638" y="1600200"/>
            <a:ext cx="0" cy="2540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9435" name="Line 43"/>
          <p:cNvSpPr>
            <a:spLocks noChangeShapeType="1"/>
          </p:cNvSpPr>
          <p:nvPr/>
        </p:nvSpPr>
        <p:spPr bwMode="auto">
          <a:xfrm>
            <a:off x="5748338" y="1612900"/>
            <a:ext cx="355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9436" name="Line 44"/>
          <p:cNvSpPr>
            <a:spLocks noChangeShapeType="1"/>
          </p:cNvSpPr>
          <p:nvPr/>
        </p:nvSpPr>
        <p:spPr bwMode="auto">
          <a:xfrm>
            <a:off x="6116638" y="1625600"/>
            <a:ext cx="0" cy="2032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9437" name="Line 45"/>
          <p:cNvSpPr>
            <a:spLocks noChangeShapeType="1"/>
          </p:cNvSpPr>
          <p:nvPr/>
        </p:nvSpPr>
        <p:spPr bwMode="auto">
          <a:xfrm flipV="1">
            <a:off x="5354638" y="1289050"/>
            <a:ext cx="0" cy="330200"/>
          </a:xfrm>
          <a:prstGeom prst="line">
            <a:avLst/>
          </a:prstGeom>
          <a:noFill/>
          <a:ln w="25400">
            <a:solidFill>
              <a:schemeClr val="tx1"/>
            </a:solidFill>
            <a:prstDash val="sysDot"/>
            <a:round/>
            <a:headEnd/>
            <a:tailEnd/>
          </a:ln>
        </p:spPr>
        <p:txBody>
          <a:bodyPr wrap="none" anchor="ctr">
            <a:prstTxWarp prst="textNoShape">
              <a:avLst/>
            </a:prstTxWarp>
          </a:bodyPr>
          <a:lstStyle/>
          <a:p>
            <a:endParaRPr lang="en-US"/>
          </a:p>
        </p:txBody>
      </p:sp>
      <p:sp>
        <p:nvSpPr>
          <p:cNvPr id="59438" name="Rectangle 46"/>
          <p:cNvSpPr>
            <a:spLocks noChangeArrowheads="1"/>
          </p:cNvSpPr>
          <p:nvPr/>
        </p:nvSpPr>
        <p:spPr bwMode="auto">
          <a:xfrm>
            <a:off x="5334000" y="1295400"/>
            <a:ext cx="81915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Cycle 7</a:t>
            </a:r>
          </a:p>
        </p:txBody>
      </p:sp>
      <p:sp>
        <p:nvSpPr>
          <p:cNvPr id="59439" name="Line 47"/>
          <p:cNvSpPr>
            <a:spLocks noChangeShapeType="1"/>
          </p:cNvSpPr>
          <p:nvPr/>
        </p:nvSpPr>
        <p:spPr bwMode="auto">
          <a:xfrm>
            <a:off x="6129338" y="1841500"/>
            <a:ext cx="355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9440" name="Line 48"/>
          <p:cNvSpPr>
            <a:spLocks noChangeShapeType="1"/>
          </p:cNvSpPr>
          <p:nvPr/>
        </p:nvSpPr>
        <p:spPr bwMode="auto">
          <a:xfrm flipV="1">
            <a:off x="6497638" y="1600200"/>
            <a:ext cx="0" cy="2540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9441" name="Line 49"/>
          <p:cNvSpPr>
            <a:spLocks noChangeShapeType="1"/>
          </p:cNvSpPr>
          <p:nvPr/>
        </p:nvSpPr>
        <p:spPr bwMode="auto">
          <a:xfrm>
            <a:off x="6510338" y="1612900"/>
            <a:ext cx="355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9442" name="Line 50"/>
          <p:cNvSpPr>
            <a:spLocks noChangeShapeType="1"/>
          </p:cNvSpPr>
          <p:nvPr/>
        </p:nvSpPr>
        <p:spPr bwMode="auto">
          <a:xfrm>
            <a:off x="6878638" y="1625600"/>
            <a:ext cx="0" cy="2032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9443" name="Line 51"/>
          <p:cNvSpPr>
            <a:spLocks noChangeShapeType="1"/>
          </p:cNvSpPr>
          <p:nvPr/>
        </p:nvSpPr>
        <p:spPr bwMode="auto">
          <a:xfrm flipV="1">
            <a:off x="6116638" y="1289050"/>
            <a:ext cx="0" cy="330200"/>
          </a:xfrm>
          <a:prstGeom prst="line">
            <a:avLst/>
          </a:prstGeom>
          <a:noFill/>
          <a:ln w="25400">
            <a:solidFill>
              <a:schemeClr val="tx1"/>
            </a:solidFill>
            <a:prstDash val="sysDot"/>
            <a:round/>
            <a:headEnd/>
            <a:tailEnd/>
          </a:ln>
        </p:spPr>
        <p:txBody>
          <a:bodyPr wrap="none" anchor="ctr">
            <a:prstTxWarp prst="textNoShape">
              <a:avLst/>
            </a:prstTxWarp>
          </a:bodyPr>
          <a:lstStyle/>
          <a:p>
            <a:endParaRPr lang="en-US"/>
          </a:p>
        </p:txBody>
      </p:sp>
      <p:sp>
        <p:nvSpPr>
          <p:cNvPr id="59444" name="Rectangle 52"/>
          <p:cNvSpPr>
            <a:spLocks noChangeArrowheads="1"/>
          </p:cNvSpPr>
          <p:nvPr/>
        </p:nvSpPr>
        <p:spPr bwMode="auto">
          <a:xfrm>
            <a:off x="6096000" y="1295400"/>
            <a:ext cx="81915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Cycle 8</a:t>
            </a:r>
          </a:p>
        </p:txBody>
      </p:sp>
      <p:sp>
        <p:nvSpPr>
          <p:cNvPr id="59445" name="Line 53"/>
          <p:cNvSpPr>
            <a:spLocks noChangeShapeType="1"/>
          </p:cNvSpPr>
          <p:nvPr/>
        </p:nvSpPr>
        <p:spPr bwMode="auto">
          <a:xfrm>
            <a:off x="6891338" y="1841500"/>
            <a:ext cx="355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9446" name="Line 54"/>
          <p:cNvSpPr>
            <a:spLocks noChangeShapeType="1"/>
          </p:cNvSpPr>
          <p:nvPr/>
        </p:nvSpPr>
        <p:spPr bwMode="auto">
          <a:xfrm flipV="1">
            <a:off x="7259638" y="1600200"/>
            <a:ext cx="0" cy="2540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9447" name="Line 55"/>
          <p:cNvSpPr>
            <a:spLocks noChangeShapeType="1"/>
          </p:cNvSpPr>
          <p:nvPr/>
        </p:nvSpPr>
        <p:spPr bwMode="auto">
          <a:xfrm>
            <a:off x="7272338" y="1612900"/>
            <a:ext cx="355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9448" name="Line 56"/>
          <p:cNvSpPr>
            <a:spLocks noChangeShapeType="1"/>
          </p:cNvSpPr>
          <p:nvPr/>
        </p:nvSpPr>
        <p:spPr bwMode="auto">
          <a:xfrm>
            <a:off x="7640638" y="1625600"/>
            <a:ext cx="0" cy="2032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9449" name="Line 57"/>
          <p:cNvSpPr>
            <a:spLocks noChangeShapeType="1"/>
          </p:cNvSpPr>
          <p:nvPr/>
        </p:nvSpPr>
        <p:spPr bwMode="auto">
          <a:xfrm flipV="1">
            <a:off x="6878638" y="1289050"/>
            <a:ext cx="0" cy="330200"/>
          </a:xfrm>
          <a:prstGeom prst="line">
            <a:avLst/>
          </a:prstGeom>
          <a:noFill/>
          <a:ln w="25400">
            <a:solidFill>
              <a:schemeClr val="tx1"/>
            </a:solidFill>
            <a:prstDash val="sysDot"/>
            <a:round/>
            <a:headEnd/>
            <a:tailEnd/>
          </a:ln>
        </p:spPr>
        <p:txBody>
          <a:bodyPr wrap="none" anchor="ctr">
            <a:prstTxWarp prst="textNoShape">
              <a:avLst/>
            </a:prstTxWarp>
          </a:bodyPr>
          <a:lstStyle/>
          <a:p>
            <a:endParaRPr lang="en-US"/>
          </a:p>
        </p:txBody>
      </p:sp>
      <p:sp>
        <p:nvSpPr>
          <p:cNvPr id="59450" name="Rectangle 58"/>
          <p:cNvSpPr>
            <a:spLocks noChangeArrowheads="1"/>
          </p:cNvSpPr>
          <p:nvPr/>
        </p:nvSpPr>
        <p:spPr bwMode="auto">
          <a:xfrm>
            <a:off x="6858000" y="1295400"/>
            <a:ext cx="81915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Cycle 9</a:t>
            </a:r>
          </a:p>
        </p:txBody>
      </p:sp>
      <p:sp>
        <p:nvSpPr>
          <p:cNvPr id="59451" name="Line 59"/>
          <p:cNvSpPr>
            <a:spLocks noChangeShapeType="1"/>
          </p:cNvSpPr>
          <p:nvPr/>
        </p:nvSpPr>
        <p:spPr bwMode="auto">
          <a:xfrm>
            <a:off x="7653338" y="1841500"/>
            <a:ext cx="355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9452" name="Line 60"/>
          <p:cNvSpPr>
            <a:spLocks noChangeShapeType="1"/>
          </p:cNvSpPr>
          <p:nvPr/>
        </p:nvSpPr>
        <p:spPr bwMode="auto">
          <a:xfrm flipV="1">
            <a:off x="8021638" y="1600200"/>
            <a:ext cx="0" cy="2540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9453" name="Line 61"/>
          <p:cNvSpPr>
            <a:spLocks noChangeShapeType="1"/>
          </p:cNvSpPr>
          <p:nvPr/>
        </p:nvSpPr>
        <p:spPr bwMode="auto">
          <a:xfrm>
            <a:off x="8034338" y="1612900"/>
            <a:ext cx="355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9454" name="Line 62"/>
          <p:cNvSpPr>
            <a:spLocks noChangeShapeType="1"/>
          </p:cNvSpPr>
          <p:nvPr/>
        </p:nvSpPr>
        <p:spPr bwMode="auto">
          <a:xfrm>
            <a:off x="8402638" y="1625600"/>
            <a:ext cx="0" cy="2032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9455" name="Line 63"/>
          <p:cNvSpPr>
            <a:spLocks noChangeShapeType="1"/>
          </p:cNvSpPr>
          <p:nvPr/>
        </p:nvSpPr>
        <p:spPr bwMode="auto">
          <a:xfrm flipV="1">
            <a:off x="7640638" y="1289050"/>
            <a:ext cx="0" cy="330200"/>
          </a:xfrm>
          <a:prstGeom prst="line">
            <a:avLst/>
          </a:prstGeom>
          <a:noFill/>
          <a:ln w="25400">
            <a:solidFill>
              <a:schemeClr val="tx1"/>
            </a:solidFill>
            <a:prstDash val="sysDot"/>
            <a:round/>
            <a:headEnd/>
            <a:tailEnd/>
          </a:ln>
        </p:spPr>
        <p:txBody>
          <a:bodyPr wrap="none" anchor="ctr">
            <a:prstTxWarp prst="textNoShape">
              <a:avLst/>
            </a:prstTxWarp>
          </a:bodyPr>
          <a:lstStyle/>
          <a:p>
            <a:endParaRPr lang="en-US"/>
          </a:p>
        </p:txBody>
      </p:sp>
      <p:sp>
        <p:nvSpPr>
          <p:cNvPr id="59456" name="Rectangle 64"/>
          <p:cNvSpPr>
            <a:spLocks noChangeArrowheads="1"/>
          </p:cNvSpPr>
          <p:nvPr/>
        </p:nvSpPr>
        <p:spPr bwMode="auto">
          <a:xfrm>
            <a:off x="7543800" y="1295400"/>
            <a:ext cx="92075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Cycle 10</a:t>
            </a:r>
          </a:p>
        </p:txBody>
      </p:sp>
      <p:sp>
        <p:nvSpPr>
          <p:cNvPr id="59457" name="Line 65"/>
          <p:cNvSpPr>
            <a:spLocks noChangeShapeType="1"/>
          </p:cNvSpPr>
          <p:nvPr/>
        </p:nvSpPr>
        <p:spPr bwMode="auto">
          <a:xfrm>
            <a:off x="8415338" y="1841500"/>
            <a:ext cx="355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9458" name="Line 66"/>
          <p:cNvSpPr>
            <a:spLocks noChangeShapeType="1"/>
          </p:cNvSpPr>
          <p:nvPr/>
        </p:nvSpPr>
        <p:spPr bwMode="auto">
          <a:xfrm flipV="1">
            <a:off x="4592638" y="1898650"/>
            <a:ext cx="0" cy="939800"/>
          </a:xfrm>
          <a:prstGeom prst="line">
            <a:avLst/>
          </a:prstGeom>
          <a:noFill/>
          <a:ln w="25400">
            <a:solidFill>
              <a:srgbClr val="990033"/>
            </a:solidFill>
            <a:prstDash val="sysDot"/>
            <a:round/>
            <a:headEnd/>
            <a:tailEnd/>
          </a:ln>
        </p:spPr>
        <p:txBody>
          <a:bodyPr wrap="none" anchor="ctr">
            <a:prstTxWarp prst="textNoShape">
              <a:avLst/>
            </a:prstTxWarp>
          </a:bodyPr>
          <a:lstStyle/>
          <a:p>
            <a:endParaRPr lang="en-US"/>
          </a:p>
        </p:txBody>
      </p:sp>
      <p:sp>
        <p:nvSpPr>
          <p:cNvPr id="59459" name="Line 67"/>
          <p:cNvSpPr>
            <a:spLocks noChangeShapeType="1"/>
          </p:cNvSpPr>
          <p:nvPr/>
        </p:nvSpPr>
        <p:spPr bwMode="auto">
          <a:xfrm flipV="1">
            <a:off x="7640638" y="1898650"/>
            <a:ext cx="0" cy="939800"/>
          </a:xfrm>
          <a:prstGeom prst="line">
            <a:avLst/>
          </a:prstGeom>
          <a:noFill/>
          <a:ln w="25400">
            <a:solidFill>
              <a:srgbClr val="990033"/>
            </a:solidFill>
            <a:prstDash val="sysDot"/>
            <a:round/>
            <a:headEnd/>
            <a:tailEnd/>
          </a:ln>
        </p:spPr>
        <p:txBody>
          <a:bodyPr wrap="none" anchor="ctr">
            <a:prstTxWarp prst="textNoShape">
              <a:avLst/>
            </a:prstTxWarp>
          </a:bodyPr>
          <a:lstStyle/>
          <a:p>
            <a:endParaRPr lang="en-US"/>
          </a:p>
        </p:txBody>
      </p:sp>
      <p:sp>
        <p:nvSpPr>
          <p:cNvPr id="59460" name="Line 68"/>
          <p:cNvSpPr>
            <a:spLocks noChangeShapeType="1"/>
          </p:cNvSpPr>
          <p:nvPr/>
        </p:nvSpPr>
        <p:spPr bwMode="auto">
          <a:xfrm flipV="1">
            <a:off x="4592638" y="1295400"/>
            <a:ext cx="0" cy="400050"/>
          </a:xfrm>
          <a:prstGeom prst="line">
            <a:avLst/>
          </a:prstGeom>
          <a:noFill/>
          <a:ln w="25400">
            <a:solidFill>
              <a:srgbClr val="990033"/>
            </a:solidFill>
            <a:prstDash val="sysDot"/>
            <a:round/>
            <a:headEnd/>
            <a:tailEnd/>
          </a:ln>
        </p:spPr>
        <p:txBody>
          <a:bodyPr wrap="none" anchor="ctr">
            <a:prstTxWarp prst="textNoShape">
              <a:avLst/>
            </a:prstTxWarp>
          </a:bodyPr>
          <a:lstStyle/>
          <a:p>
            <a:endParaRPr lang="en-US"/>
          </a:p>
        </p:txBody>
      </p:sp>
      <p:sp>
        <p:nvSpPr>
          <p:cNvPr id="59461" name="Line 69"/>
          <p:cNvSpPr>
            <a:spLocks noChangeShapeType="1"/>
          </p:cNvSpPr>
          <p:nvPr/>
        </p:nvSpPr>
        <p:spPr bwMode="auto">
          <a:xfrm flipV="1">
            <a:off x="782638" y="1295400"/>
            <a:ext cx="0" cy="1530350"/>
          </a:xfrm>
          <a:prstGeom prst="line">
            <a:avLst/>
          </a:prstGeom>
          <a:noFill/>
          <a:ln w="25400">
            <a:solidFill>
              <a:srgbClr val="990033"/>
            </a:solidFill>
            <a:prstDash val="sysDot"/>
            <a:round/>
            <a:headEnd/>
            <a:tailEnd/>
          </a:ln>
        </p:spPr>
        <p:txBody>
          <a:bodyPr wrap="none" anchor="ctr">
            <a:prstTxWarp prst="textNoShape">
              <a:avLst/>
            </a:prstTxWarp>
          </a:bodyPr>
          <a:lstStyle/>
          <a:p>
            <a:endParaRPr lang="en-US"/>
          </a:p>
        </p:txBody>
      </p:sp>
      <p:sp>
        <p:nvSpPr>
          <p:cNvPr id="59462" name="Rectangle 70"/>
          <p:cNvSpPr>
            <a:spLocks noChangeArrowheads="1"/>
          </p:cNvSpPr>
          <p:nvPr/>
        </p:nvSpPr>
        <p:spPr bwMode="auto">
          <a:xfrm>
            <a:off x="304800" y="1600200"/>
            <a:ext cx="496888"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Clk</a:t>
            </a:r>
          </a:p>
        </p:txBody>
      </p:sp>
      <p:sp>
        <p:nvSpPr>
          <p:cNvPr id="59463" name="Rectangle 71"/>
          <p:cNvSpPr>
            <a:spLocks noChangeArrowheads="1"/>
          </p:cNvSpPr>
          <p:nvPr/>
        </p:nvSpPr>
        <p:spPr bwMode="auto">
          <a:xfrm>
            <a:off x="207963" y="2362200"/>
            <a:ext cx="633412"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Load</a:t>
            </a:r>
          </a:p>
        </p:txBody>
      </p:sp>
      <p:grpSp>
        <p:nvGrpSpPr>
          <p:cNvPr id="59464" name="Group 72"/>
          <p:cNvGrpSpPr>
            <a:grpSpLocks/>
          </p:cNvGrpSpPr>
          <p:nvPr/>
        </p:nvGrpSpPr>
        <p:grpSpPr bwMode="auto">
          <a:xfrm>
            <a:off x="774700" y="2362200"/>
            <a:ext cx="3784600" cy="333375"/>
            <a:chOff x="488" y="3260"/>
            <a:chExt cx="2384" cy="210"/>
          </a:xfrm>
        </p:grpSpPr>
        <p:grpSp>
          <p:nvGrpSpPr>
            <p:cNvPr id="59499" name="Group 73"/>
            <p:cNvGrpSpPr>
              <a:grpSpLocks/>
            </p:cNvGrpSpPr>
            <p:nvPr/>
          </p:nvGrpSpPr>
          <p:grpSpPr bwMode="auto">
            <a:xfrm>
              <a:off x="488" y="3260"/>
              <a:ext cx="464" cy="210"/>
              <a:chOff x="488" y="3260"/>
              <a:chExt cx="464" cy="210"/>
            </a:xfrm>
          </p:grpSpPr>
          <p:sp>
            <p:nvSpPr>
              <p:cNvPr id="59512" name="Rectangle 74"/>
              <p:cNvSpPr>
                <a:spLocks noChangeArrowheads="1"/>
              </p:cNvSpPr>
              <p:nvPr/>
            </p:nvSpPr>
            <p:spPr bwMode="auto">
              <a:xfrm>
                <a:off x="488" y="3272"/>
                <a:ext cx="464" cy="17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9513" name="Rectangle 75"/>
              <p:cNvSpPr>
                <a:spLocks noChangeArrowheads="1"/>
              </p:cNvSpPr>
              <p:nvPr/>
            </p:nvSpPr>
            <p:spPr bwMode="auto">
              <a:xfrm>
                <a:off x="515" y="3260"/>
                <a:ext cx="434"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Ifetch</a:t>
                </a:r>
              </a:p>
            </p:txBody>
          </p:sp>
        </p:grpSp>
        <p:grpSp>
          <p:nvGrpSpPr>
            <p:cNvPr id="59500" name="Group 76"/>
            <p:cNvGrpSpPr>
              <a:grpSpLocks/>
            </p:cNvGrpSpPr>
            <p:nvPr/>
          </p:nvGrpSpPr>
          <p:grpSpPr bwMode="auto">
            <a:xfrm>
              <a:off x="968" y="3260"/>
              <a:ext cx="464" cy="210"/>
              <a:chOff x="968" y="3260"/>
              <a:chExt cx="464" cy="210"/>
            </a:xfrm>
          </p:grpSpPr>
          <p:sp>
            <p:nvSpPr>
              <p:cNvPr id="59510" name="Rectangle 77"/>
              <p:cNvSpPr>
                <a:spLocks noChangeArrowheads="1"/>
              </p:cNvSpPr>
              <p:nvPr/>
            </p:nvSpPr>
            <p:spPr bwMode="auto">
              <a:xfrm>
                <a:off x="968" y="3272"/>
                <a:ext cx="464" cy="17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9511" name="Rectangle 78"/>
              <p:cNvSpPr>
                <a:spLocks noChangeArrowheads="1"/>
              </p:cNvSpPr>
              <p:nvPr/>
            </p:nvSpPr>
            <p:spPr bwMode="auto">
              <a:xfrm>
                <a:off x="1043" y="3260"/>
                <a:ext cx="327"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Reg</a:t>
                </a:r>
              </a:p>
            </p:txBody>
          </p:sp>
        </p:grpSp>
        <p:grpSp>
          <p:nvGrpSpPr>
            <p:cNvPr id="59501" name="Group 79"/>
            <p:cNvGrpSpPr>
              <a:grpSpLocks/>
            </p:cNvGrpSpPr>
            <p:nvPr/>
          </p:nvGrpSpPr>
          <p:grpSpPr bwMode="auto">
            <a:xfrm>
              <a:off x="1448" y="3260"/>
              <a:ext cx="464" cy="210"/>
              <a:chOff x="1448" y="3260"/>
              <a:chExt cx="464" cy="210"/>
            </a:xfrm>
          </p:grpSpPr>
          <p:sp>
            <p:nvSpPr>
              <p:cNvPr id="59508" name="Rectangle 80"/>
              <p:cNvSpPr>
                <a:spLocks noChangeArrowheads="1"/>
              </p:cNvSpPr>
              <p:nvPr/>
            </p:nvSpPr>
            <p:spPr bwMode="auto">
              <a:xfrm>
                <a:off x="1448" y="3272"/>
                <a:ext cx="464" cy="17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9509" name="Rectangle 81"/>
              <p:cNvSpPr>
                <a:spLocks noChangeArrowheads="1"/>
              </p:cNvSpPr>
              <p:nvPr/>
            </p:nvSpPr>
            <p:spPr bwMode="auto">
              <a:xfrm>
                <a:off x="1475" y="3260"/>
                <a:ext cx="377"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Exec</a:t>
                </a:r>
              </a:p>
            </p:txBody>
          </p:sp>
        </p:grpSp>
        <p:grpSp>
          <p:nvGrpSpPr>
            <p:cNvPr id="59502" name="Group 82"/>
            <p:cNvGrpSpPr>
              <a:grpSpLocks/>
            </p:cNvGrpSpPr>
            <p:nvPr/>
          </p:nvGrpSpPr>
          <p:grpSpPr bwMode="auto">
            <a:xfrm>
              <a:off x="1928" y="3260"/>
              <a:ext cx="464" cy="210"/>
              <a:chOff x="1928" y="3260"/>
              <a:chExt cx="464" cy="210"/>
            </a:xfrm>
          </p:grpSpPr>
          <p:sp>
            <p:nvSpPr>
              <p:cNvPr id="59506" name="Rectangle 83"/>
              <p:cNvSpPr>
                <a:spLocks noChangeArrowheads="1"/>
              </p:cNvSpPr>
              <p:nvPr/>
            </p:nvSpPr>
            <p:spPr bwMode="auto">
              <a:xfrm>
                <a:off x="1928" y="3272"/>
                <a:ext cx="464" cy="17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9507" name="Rectangle 84"/>
              <p:cNvSpPr>
                <a:spLocks noChangeArrowheads="1"/>
              </p:cNvSpPr>
              <p:nvPr/>
            </p:nvSpPr>
            <p:spPr bwMode="auto">
              <a:xfrm>
                <a:off x="1955" y="3260"/>
                <a:ext cx="39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Mem</a:t>
                </a:r>
              </a:p>
            </p:txBody>
          </p:sp>
        </p:grpSp>
        <p:grpSp>
          <p:nvGrpSpPr>
            <p:cNvPr id="59503" name="Group 85"/>
            <p:cNvGrpSpPr>
              <a:grpSpLocks/>
            </p:cNvGrpSpPr>
            <p:nvPr/>
          </p:nvGrpSpPr>
          <p:grpSpPr bwMode="auto">
            <a:xfrm>
              <a:off x="2408" y="3260"/>
              <a:ext cx="464" cy="210"/>
              <a:chOff x="2408" y="3260"/>
              <a:chExt cx="464" cy="210"/>
            </a:xfrm>
          </p:grpSpPr>
          <p:sp>
            <p:nvSpPr>
              <p:cNvPr id="59504" name="Rectangle 86"/>
              <p:cNvSpPr>
                <a:spLocks noChangeArrowheads="1"/>
              </p:cNvSpPr>
              <p:nvPr/>
            </p:nvSpPr>
            <p:spPr bwMode="auto">
              <a:xfrm>
                <a:off x="2408" y="3272"/>
                <a:ext cx="464" cy="17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9505" name="Rectangle 87"/>
              <p:cNvSpPr>
                <a:spLocks noChangeArrowheads="1"/>
              </p:cNvSpPr>
              <p:nvPr/>
            </p:nvSpPr>
            <p:spPr bwMode="auto">
              <a:xfrm>
                <a:off x="2483" y="3260"/>
                <a:ext cx="299"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Wr</a:t>
                </a:r>
              </a:p>
            </p:txBody>
          </p:sp>
        </p:grpSp>
      </p:grpSp>
      <p:grpSp>
        <p:nvGrpSpPr>
          <p:cNvPr id="59465" name="Group 88"/>
          <p:cNvGrpSpPr>
            <a:grpSpLocks/>
          </p:cNvGrpSpPr>
          <p:nvPr/>
        </p:nvGrpSpPr>
        <p:grpSpPr bwMode="auto">
          <a:xfrm>
            <a:off x="1536700" y="2819400"/>
            <a:ext cx="3784600" cy="333375"/>
            <a:chOff x="968" y="3548"/>
            <a:chExt cx="2384" cy="210"/>
          </a:xfrm>
        </p:grpSpPr>
        <p:grpSp>
          <p:nvGrpSpPr>
            <p:cNvPr id="59484" name="Group 89"/>
            <p:cNvGrpSpPr>
              <a:grpSpLocks/>
            </p:cNvGrpSpPr>
            <p:nvPr/>
          </p:nvGrpSpPr>
          <p:grpSpPr bwMode="auto">
            <a:xfrm>
              <a:off x="968" y="3548"/>
              <a:ext cx="464" cy="210"/>
              <a:chOff x="968" y="3548"/>
              <a:chExt cx="464" cy="210"/>
            </a:xfrm>
          </p:grpSpPr>
          <p:sp>
            <p:nvSpPr>
              <p:cNvPr id="59497" name="Rectangle 90"/>
              <p:cNvSpPr>
                <a:spLocks noChangeArrowheads="1"/>
              </p:cNvSpPr>
              <p:nvPr/>
            </p:nvSpPr>
            <p:spPr bwMode="auto">
              <a:xfrm>
                <a:off x="968" y="3560"/>
                <a:ext cx="464" cy="17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9498" name="Rectangle 91"/>
              <p:cNvSpPr>
                <a:spLocks noChangeArrowheads="1"/>
              </p:cNvSpPr>
              <p:nvPr/>
            </p:nvSpPr>
            <p:spPr bwMode="auto">
              <a:xfrm>
                <a:off x="995" y="3548"/>
                <a:ext cx="434"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Ifetch</a:t>
                </a:r>
              </a:p>
            </p:txBody>
          </p:sp>
        </p:grpSp>
        <p:grpSp>
          <p:nvGrpSpPr>
            <p:cNvPr id="59485" name="Group 92"/>
            <p:cNvGrpSpPr>
              <a:grpSpLocks/>
            </p:cNvGrpSpPr>
            <p:nvPr/>
          </p:nvGrpSpPr>
          <p:grpSpPr bwMode="auto">
            <a:xfrm>
              <a:off x="1448" y="3548"/>
              <a:ext cx="464" cy="210"/>
              <a:chOff x="1448" y="3548"/>
              <a:chExt cx="464" cy="210"/>
            </a:xfrm>
          </p:grpSpPr>
          <p:sp>
            <p:nvSpPr>
              <p:cNvPr id="59495" name="Rectangle 93"/>
              <p:cNvSpPr>
                <a:spLocks noChangeArrowheads="1"/>
              </p:cNvSpPr>
              <p:nvPr/>
            </p:nvSpPr>
            <p:spPr bwMode="auto">
              <a:xfrm>
                <a:off x="1448" y="3560"/>
                <a:ext cx="464" cy="17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9496" name="Rectangle 94"/>
              <p:cNvSpPr>
                <a:spLocks noChangeArrowheads="1"/>
              </p:cNvSpPr>
              <p:nvPr/>
            </p:nvSpPr>
            <p:spPr bwMode="auto">
              <a:xfrm>
                <a:off x="1523" y="3548"/>
                <a:ext cx="327"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Reg</a:t>
                </a:r>
              </a:p>
            </p:txBody>
          </p:sp>
        </p:grpSp>
        <p:grpSp>
          <p:nvGrpSpPr>
            <p:cNvPr id="59486" name="Group 95"/>
            <p:cNvGrpSpPr>
              <a:grpSpLocks/>
            </p:cNvGrpSpPr>
            <p:nvPr/>
          </p:nvGrpSpPr>
          <p:grpSpPr bwMode="auto">
            <a:xfrm>
              <a:off x="1928" y="3548"/>
              <a:ext cx="464" cy="210"/>
              <a:chOff x="1928" y="3548"/>
              <a:chExt cx="464" cy="210"/>
            </a:xfrm>
          </p:grpSpPr>
          <p:sp>
            <p:nvSpPr>
              <p:cNvPr id="59493" name="Rectangle 96"/>
              <p:cNvSpPr>
                <a:spLocks noChangeArrowheads="1"/>
              </p:cNvSpPr>
              <p:nvPr/>
            </p:nvSpPr>
            <p:spPr bwMode="auto">
              <a:xfrm>
                <a:off x="1928" y="3560"/>
                <a:ext cx="464" cy="17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9494" name="Rectangle 97"/>
              <p:cNvSpPr>
                <a:spLocks noChangeArrowheads="1"/>
              </p:cNvSpPr>
              <p:nvPr/>
            </p:nvSpPr>
            <p:spPr bwMode="auto">
              <a:xfrm>
                <a:off x="1955" y="3548"/>
                <a:ext cx="377"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Exec</a:t>
                </a:r>
              </a:p>
            </p:txBody>
          </p:sp>
        </p:grpSp>
        <p:grpSp>
          <p:nvGrpSpPr>
            <p:cNvPr id="59487" name="Group 98"/>
            <p:cNvGrpSpPr>
              <a:grpSpLocks/>
            </p:cNvGrpSpPr>
            <p:nvPr/>
          </p:nvGrpSpPr>
          <p:grpSpPr bwMode="auto">
            <a:xfrm>
              <a:off x="2408" y="3548"/>
              <a:ext cx="464" cy="210"/>
              <a:chOff x="2408" y="3548"/>
              <a:chExt cx="464" cy="210"/>
            </a:xfrm>
          </p:grpSpPr>
          <p:sp>
            <p:nvSpPr>
              <p:cNvPr id="59491" name="Rectangle 99"/>
              <p:cNvSpPr>
                <a:spLocks noChangeArrowheads="1"/>
              </p:cNvSpPr>
              <p:nvPr/>
            </p:nvSpPr>
            <p:spPr bwMode="auto">
              <a:xfrm>
                <a:off x="2408" y="3560"/>
                <a:ext cx="464" cy="17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9492" name="Rectangle 100"/>
              <p:cNvSpPr>
                <a:spLocks noChangeArrowheads="1"/>
              </p:cNvSpPr>
              <p:nvPr/>
            </p:nvSpPr>
            <p:spPr bwMode="auto">
              <a:xfrm>
                <a:off x="2435" y="3548"/>
                <a:ext cx="39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Mem</a:t>
                </a:r>
              </a:p>
            </p:txBody>
          </p:sp>
        </p:grpSp>
        <p:grpSp>
          <p:nvGrpSpPr>
            <p:cNvPr id="59488" name="Group 101"/>
            <p:cNvGrpSpPr>
              <a:grpSpLocks/>
            </p:cNvGrpSpPr>
            <p:nvPr/>
          </p:nvGrpSpPr>
          <p:grpSpPr bwMode="auto">
            <a:xfrm>
              <a:off x="2888" y="3548"/>
              <a:ext cx="464" cy="210"/>
              <a:chOff x="2888" y="3548"/>
              <a:chExt cx="464" cy="210"/>
            </a:xfrm>
          </p:grpSpPr>
          <p:sp>
            <p:nvSpPr>
              <p:cNvPr id="59489" name="Rectangle 102"/>
              <p:cNvSpPr>
                <a:spLocks noChangeArrowheads="1"/>
              </p:cNvSpPr>
              <p:nvPr/>
            </p:nvSpPr>
            <p:spPr bwMode="auto">
              <a:xfrm>
                <a:off x="2888" y="3560"/>
                <a:ext cx="464" cy="17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9490" name="Rectangle 103"/>
              <p:cNvSpPr>
                <a:spLocks noChangeArrowheads="1"/>
              </p:cNvSpPr>
              <p:nvPr/>
            </p:nvSpPr>
            <p:spPr bwMode="auto">
              <a:xfrm>
                <a:off x="2963" y="3548"/>
                <a:ext cx="299"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Wr</a:t>
                </a:r>
              </a:p>
            </p:txBody>
          </p:sp>
        </p:grpSp>
      </p:grpSp>
      <p:sp>
        <p:nvSpPr>
          <p:cNvPr id="59466" name="Rectangle 104"/>
          <p:cNvSpPr>
            <a:spLocks noChangeArrowheads="1"/>
          </p:cNvSpPr>
          <p:nvPr/>
        </p:nvSpPr>
        <p:spPr bwMode="auto">
          <a:xfrm>
            <a:off x="969963" y="2819400"/>
            <a:ext cx="642937"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Store</a:t>
            </a:r>
          </a:p>
        </p:txBody>
      </p:sp>
      <p:grpSp>
        <p:nvGrpSpPr>
          <p:cNvPr id="59467" name="Group 105"/>
          <p:cNvGrpSpPr>
            <a:grpSpLocks/>
          </p:cNvGrpSpPr>
          <p:nvPr/>
        </p:nvGrpSpPr>
        <p:grpSpPr bwMode="auto">
          <a:xfrm>
            <a:off x="2374900" y="3276600"/>
            <a:ext cx="3784600" cy="333375"/>
            <a:chOff x="1496" y="3836"/>
            <a:chExt cx="2384" cy="210"/>
          </a:xfrm>
        </p:grpSpPr>
        <p:grpSp>
          <p:nvGrpSpPr>
            <p:cNvPr id="59469" name="Group 106"/>
            <p:cNvGrpSpPr>
              <a:grpSpLocks/>
            </p:cNvGrpSpPr>
            <p:nvPr/>
          </p:nvGrpSpPr>
          <p:grpSpPr bwMode="auto">
            <a:xfrm>
              <a:off x="1496" y="3836"/>
              <a:ext cx="464" cy="210"/>
              <a:chOff x="1496" y="3836"/>
              <a:chExt cx="464" cy="210"/>
            </a:xfrm>
          </p:grpSpPr>
          <p:sp>
            <p:nvSpPr>
              <p:cNvPr id="59482" name="Rectangle 107"/>
              <p:cNvSpPr>
                <a:spLocks noChangeArrowheads="1"/>
              </p:cNvSpPr>
              <p:nvPr/>
            </p:nvSpPr>
            <p:spPr bwMode="auto">
              <a:xfrm>
                <a:off x="1496" y="3848"/>
                <a:ext cx="464" cy="17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9483" name="Rectangle 108"/>
              <p:cNvSpPr>
                <a:spLocks noChangeArrowheads="1"/>
              </p:cNvSpPr>
              <p:nvPr/>
            </p:nvSpPr>
            <p:spPr bwMode="auto">
              <a:xfrm>
                <a:off x="1523" y="3836"/>
                <a:ext cx="434"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Ifetch</a:t>
                </a:r>
              </a:p>
            </p:txBody>
          </p:sp>
        </p:grpSp>
        <p:grpSp>
          <p:nvGrpSpPr>
            <p:cNvPr id="59470" name="Group 109"/>
            <p:cNvGrpSpPr>
              <a:grpSpLocks/>
            </p:cNvGrpSpPr>
            <p:nvPr/>
          </p:nvGrpSpPr>
          <p:grpSpPr bwMode="auto">
            <a:xfrm>
              <a:off x="1976" y="3836"/>
              <a:ext cx="464" cy="210"/>
              <a:chOff x="1976" y="3836"/>
              <a:chExt cx="464" cy="210"/>
            </a:xfrm>
          </p:grpSpPr>
          <p:sp>
            <p:nvSpPr>
              <p:cNvPr id="59480" name="Rectangle 110"/>
              <p:cNvSpPr>
                <a:spLocks noChangeArrowheads="1"/>
              </p:cNvSpPr>
              <p:nvPr/>
            </p:nvSpPr>
            <p:spPr bwMode="auto">
              <a:xfrm>
                <a:off x="1976" y="3848"/>
                <a:ext cx="464" cy="17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9481" name="Rectangle 111"/>
              <p:cNvSpPr>
                <a:spLocks noChangeArrowheads="1"/>
              </p:cNvSpPr>
              <p:nvPr/>
            </p:nvSpPr>
            <p:spPr bwMode="auto">
              <a:xfrm>
                <a:off x="2051" y="3836"/>
                <a:ext cx="327"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Reg</a:t>
                </a:r>
              </a:p>
            </p:txBody>
          </p:sp>
        </p:grpSp>
        <p:grpSp>
          <p:nvGrpSpPr>
            <p:cNvPr id="59471" name="Group 112"/>
            <p:cNvGrpSpPr>
              <a:grpSpLocks/>
            </p:cNvGrpSpPr>
            <p:nvPr/>
          </p:nvGrpSpPr>
          <p:grpSpPr bwMode="auto">
            <a:xfrm>
              <a:off x="2456" y="3836"/>
              <a:ext cx="464" cy="210"/>
              <a:chOff x="2456" y="3836"/>
              <a:chExt cx="464" cy="210"/>
            </a:xfrm>
          </p:grpSpPr>
          <p:sp>
            <p:nvSpPr>
              <p:cNvPr id="59478" name="Rectangle 113"/>
              <p:cNvSpPr>
                <a:spLocks noChangeArrowheads="1"/>
              </p:cNvSpPr>
              <p:nvPr/>
            </p:nvSpPr>
            <p:spPr bwMode="auto">
              <a:xfrm>
                <a:off x="2456" y="3848"/>
                <a:ext cx="464" cy="17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9479" name="Rectangle 114"/>
              <p:cNvSpPr>
                <a:spLocks noChangeArrowheads="1"/>
              </p:cNvSpPr>
              <p:nvPr/>
            </p:nvSpPr>
            <p:spPr bwMode="auto">
              <a:xfrm>
                <a:off x="2483" y="3836"/>
                <a:ext cx="377"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Exec</a:t>
                </a:r>
              </a:p>
            </p:txBody>
          </p:sp>
        </p:grpSp>
        <p:grpSp>
          <p:nvGrpSpPr>
            <p:cNvPr id="59472" name="Group 115"/>
            <p:cNvGrpSpPr>
              <a:grpSpLocks/>
            </p:cNvGrpSpPr>
            <p:nvPr/>
          </p:nvGrpSpPr>
          <p:grpSpPr bwMode="auto">
            <a:xfrm>
              <a:off x="2936" y="3836"/>
              <a:ext cx="464" cy="210"/>
              <a:chOff x="2936" y="3836"/>
              <a:chExt cx="464" cy="210"/>
            </a:xfrm>
          </p:grpSpPr>
          <p:sp>
            <p:nvSpPr>
              <p:cNvPr id="59476" name="Rectangle 116"/>
              <p:cNvSpPr>
                <a:spLocks noChangeArrowheads="1"/>
              </p:cNvSpPr>
              <p:nvPr/>
            </p:nvSpPr>
            <p:spPr bwMode="auto">
              <a:xfrm>
                <a:off x="2936" y="3848"/>
                <a:ext cx="464" cy="17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9477" name="Rectangle 117"/>
              <p:cNvSpPr>
                <a:spLocks noChangeArrowheads="1"/>
              </p:cNvSpPr>
              <p:nvPr/>
            </p:nvSpPr>
            <p:spPr bwMode="auto">
              <a:xfrm>
                <a:off x="2963" y="3836"/>
                <a:ext cx="39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Mem</a:t>
                </a:r>
              </a:p>
            </p:txBody>
          </p:sp>
        </p:grpSp>
        <p:grpSp>
          <p:nvGrpSpPr>
            <p:cNvPr id="59473" name="Group 118"/>
            <p:cNvGrpSpPr>
              <a:grpSpLocks/>
            </p:cNvGrpSpPr>
            <p:nvPr/>
          </p:nvGrpSpPr>
          <p:grpSpPr bwMode="auto">
            <a:xfrm>
              <a:off x="3416" y="3836"/>
              <a:ext cx="464" cy="210"/>
              <a:chOff x="3416" y="3836"/>
              <a:chExt cx="464" cy="210"/>
            </a:xfrm>
          </p:grpSpPr>
          <p:sp>
            <p:nvSpPr>
              <p:cNvPr id="59474" name="Rectangle 119"/>
              <p:cNvSpPr>
                <a:spLocks noChangeArrowheads="1"/>
              </p:cNvSpPr>
              <p:nvPr/>
            </p:nvSpPr>
            <p:spPr bwMode="auto">
              <a:xfrm>
                <a:off x="3416" y="3848"/>
                <a:ext cx="464" cy="17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9475" name="Rectangle 120"/>
              <p:cNvSpPr>
                <a:spLocks noChangeArrowheads="1"/>
              </p:cNvSpPr>
              <p:nvPr/>
            </p:nvSpPr>
            <p:spPr bwMode="auto">
              <a:xfrm>
                <a:off x="3491" y="3836"/>
                <a:ext cx="299"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Wr</a:t>
                </a:r>
              </a:p>
            </p:txBody>
          </p:sp>
        </p:grpSp>
      </p:grpSp>
      <p:sp>
        <p:nvSpPr>
          <p:cNvPr id="59468" name="Rectangle 121"/>
          <p:cNvSpPr>
            <a:spLocks noChangeArrowheads="1"/>
          </p:cNvSpPr>
          <p:nvPr/>
        </p:nvSpPr>
        <p:spPr bwMode="auto">
          <a:xfrm>
            <a:off x="1655763" y="3276600"/>
            <a:ext cx="76835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R-type</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234" name="Rectangle 2"/>
          <p:cNvSpPr>
            <a:spLocks noGrp="1" noChangeArrowheads="1"/>
          </p:cNvSpPr>
          <p:nvPr>
            <p:ph type="title"/>
          </p:nvPr>
        </p:nvSpPr>
        <p:spPr/>
        <p:txBody>
          <a:bodyPr/>
          <a:lstStyle/>
          <a:p>
            <a:pPr>
              <a:defRPr/>
            </a:pPr>
            <a:r>
              <a:rPr lang="en-US"/>
              <a:t>Pipeline Performance</a:t>
            </a:r>
          </a:p>
        </p:txBody>
      </p:sp>
      <p:sp>
        <p:nvSpPr>
          <p:cNvPr id="61443" name="Rectangle 3"/>
          <p:cNvSpPr>
            <a:spLocks noGrp="1" noChangeArrowheads="1"/>
          </p:cNvSpPr>
          <p:nvPr>
            <p:ph type="body" idx="1"/>
          </p:nvPr>
        </p:nvSpPr>
        <p:spPr/>
        <p:txBody>
          <a:bodyPr/>
          <a:lstStyle/>
          <a:p>
            <a:pPr>
              <a:lnSpc>
                <a:spcPct val="90000"/>
              </a:lnSpc>
            </a:pPr>
            <a:r>
              <a:rPr lang="en-US" sz="2400"/>
              <a:t>Pipeline increases the instruction throughput</a:t>
            </a:r>
          </a:p>
          <a:p>
            <a:pPr lvl="1">
              <a:lnSpc>
                <a:spcPct val="90000"/>
              </a:lnSpc>
            </a:pPr>
            <a:r>
              <a:rPr lang="en-US" sz="2000"/>
              <a:t>not execution time of an individual instruction</a:t>
            </a:r>
          </a:p>
          <a:p>
            <a:pPr>
              <a:lnSpc>
                <a:spcPct val="90000"/>
              </a:lnSpc>
            </a:pPr>
            <a:r>
              <a:rPr lang="en-US" sz="2400"/>
              <a:t>An individual instruction can be </a:t>
            </a:r>
            <a:r>
              <a:rPr lang="en-US" sz="2400" b="1">
                <a:solidFill>
                  <a:schemeClr val="accent2"/>
                </a:solidFill>
              </a:rPr>
              <a:t>slower</a:t>
            </a:r>
            <a:r>
              <a:rPr lang="en-US" sz="2400"/>
              <a:t>: </a:t>
            </a:r>
          </a:p>
          <a:p>
            <a:pPr lvl="1">
              <a:lnSpc>
                <a:spcPct val="90000"/>
              </a:lnSpc>
            </a:pPr>
            <a:r>
              <a:rPr lang="en-US" sz="2000"/>
              <a:t>Additional pipeline control</a:t>
            </a:r>
          </a:p>
          <a:p>
            <a:pPr lvl="1">
              <a:lnSpc>
                <a:spcPct val="90000"/>
              </a:lnSpc>
            </a:pPr>
            <a:r>
              <a:rPr lang="en-US" sz="2000"/>
              <a:t>Imbalance among pipeline stages</a:t>
            </a:r>
          </a:p>
          <a:p>
            <a:pPr>
              <a:lnSpc>
                <a:spcPct val="90000"/>
              </a:lnSpc>
            </a:pPr>
            <a:r>
              <a:rPr lang="en-US" sz="2400"/>
              <a:t>Suppose we execute 100 instructions:</a:t>
            </a:r>
          </a:p>
          <a:p>
            <a:pPr lvl="1">
              <a:lnSpc>
                <a:spcPct val="90000"/>
              </a:lnSpc>
            </a:pPr>
            <a:r>
              <a:rPr lang="en-US" sz="2000"/>
              <a:t> Single Cycle Machine</a:t>
            </a:r>
          </a:p>
          <a:p>
            <a:pPr lvl="2">
              <a:lnSpc>
                <a:spcPct val="90000"/>
              </a:lnSpc>
            </a:pPr>
            <a:r>
              <a:rPr lang="en-US" sz="1800"/>
              <a:t>45 ns/cycle  x 1 CPI x 100 inst = 4500 ns</a:t>
            </a:r>
          </a:p>
          <a:p>
            <a:pPr lvl="1">
              <a:lnSpc>
                <a:spcPct val="90000"/>
              </a:lnSpc>
            </a:pPr>
            <a:r>
              <a:rPr lang="en-US" sz="2000"/>
              <a:t> Multi-cycle Machine</a:t>
            </a:r>
          </a:p>
          <a:p>
            <a:pPr lvl="2">
              <a:lnSpc>
                <a:spcPct val="90000"/>
              </a:lnSpc>
            </a:pPr>
            <a:r>
              <a:rPr lang="en-US" sz="1800"/>
              <a:t>10 ns/cycle x 4.2 CPI (due to inst mix) x 100 inst = 4200 ns</a:t>
            </a:r>
          </a:p>
          <a:p>
            <a:pPr lvl="1">
              <a:lnSpc>
                <a:spcPct val="90000"/>
              </a:lnSpc>
            </a:pPr>
            <a:r>
              <a:rPr lang="en-US" sz="2000"/>
              <a:t> Ideal 5 stages pipelined machine</a:t>
            </a:r>
          </a:p>
          <a:p>
            <a:pPr lvl="2">
              <a:lnSpc>
                <a:spcPct val="90000"/>
              </a:lnSpc>
            </a:pPr>
            <a:r>
              <a:rPr lang="en-US" sz="1800"/>
              <a:t>10 ns/cycle x (1 CPI x 100 inst + 4 cycle drain) = 1040 ns</a:t>
            </a:r>
          </a:p>
          <a:p>
            <a:pPr>
              <a:lnSpc>
                <a:spcPct val="90000"/>
              </a:lnSpc>
            </a:pPr>
            <a:r>
              <a:rPr lang="en-US" sz="2400"/>
              <a:t>Lose performance due to fill and drain</a:t>
            </a:r>
            <a:endParaRPr lang="en-US" sz="2400">
              <a:sym typeface="Symbol" charset="2"/>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490" name="Object 2"/>
          <p:cNvGraphicFramePr>
            <a:graphicFrameLocks noGrp="1" noChangeAspect="1"/>
          </p:cNvGraphicFramePr>
          <p:nvPr>
            <p:ph sz="half" idx="2"/>
          </p:nvPr>
        </p:nvGraphicFramePr>
        <p:xfrm>
          <a:off x="990600" y="3282950"/>
          <a:ext cx="6858000" cy="3578225"/>
        </p:xfrm>
        <a:graphic>
          <a:graphicData uri="http://schemas.openxmlformats.org/presentationml/2006/ole">
            <mc:AlternateContent xmlns:mc="http://schemas.openxmlformats.org/markup-compatibility/2006">
              <mc:Choice xmlns:v="urn:schemas-microsoft-com:vml" Requires="v">
                <p:oleObj spid="_x0000_s63495" name="Bitmap Image" r:id="rId4" imgW="7125318" imgH="3718095" progId="">
                  <p:embed/>
                </p:oleObj>
              </mc:Choice>
              <mc:Fallback>
                <p:oleObj name="Bitmap Image" r:id="rId4" imgW="7125318" imgH="3718095"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3282950"/>
                        <a:ext cx="6858000" cy="3578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3491" name="Text Box 3"/>
          <p:cNvSpPr txBox="1">
            <a:spLocks noChangeArrowheads="1"/>
          </p:cNvSpPr>
          <p:nvPr/>
        </p:nvSpPr>
        <p:spPr bwMode="auto">
          <a:xfrm>
            <a:off x="6781800" y="3352800"/>
            <a:ext cx="23622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a:solidFill>
                  <a:schemeClr val="accent2"/>
                </a:solidFill>
              </a:rPr>
              <a:t>Data Stationary</a:t>
            </a:r>
            <a:endParaRPr lang="en-US">
              <a:latin typeface="Times New Roman" charset="0"/>
            </a:endParaRPr>
          </a:p>
        </p:txBody>
      </p:sp>
      <p:sp>
        <p:nvSpPr>
          <p:cNvPr id="63492" name="Line 4"/>
          <p:cNvSpPr>
            <a:spLocks noChangeShapeType="1"/>
          </p:cNvSpPr>
          <p:nvPr/>
        </p:nvSpPr>
        <p:spPr bwMode="auto">
          <a:xfrm flipV="1">
            <a:off x="2667000" y="3505200"/>
            <a:ext cx="4191000" cy="685800"/>
          </a:xfrm>
          <a:prstGeom prst="line">
            <a:avLst/>
          </a:prstGeom>
          <a:noFill/>
          <a:ln w="9525">
            <a:solidFill>
              <a:schemeClr val="accent2"/>
            </a:solidFill>
            <a:prstDash val="sysDot"/>
            <a:round/>
            <a:headEnd type="triangle" w="med" len="med"/>
            <a:tailEnd/>
          </a:ln>
        </p:spPr>
        <p:txBody>
          <a:bodyPr wrap="none" anchor="ctr">
            <a:prstTxWarp prst="textNoShape">
              <a:avLst/>
            </a:prstTxWarp>
          </a:bodyPr>
          <a:lstStyle/>
          <a:p>
            <a:endParaRPr lang="en-US"/>
          </a:p>
        </p:txBody>
      </p:sp>
      <p:sp>
        <p:nvSpPr>
          <p:cNvPr id="63493" name="Line 5"/>
          <p:cNvSpPr>
            <a:spLocks noChangeShapeType="1"/>
          </p:cNvSpPr>
          <p:nvPr/>
        </p:nvSpPr>
        <p:spPr bwMode="auto">
          <a:xfrm flipH="1">
            <a:off x="4343400" y="3657600"/>
            <a:ext cx="2590800" cy="685800"/>
          </a:xfrm>
          <a:prstGeom prst="line">
            <a:avLst/>
          </a:prstGeom>
          <a:noFill/>
          <a:ln w="9525">
            <a:solidFill>
              <a:schemeClr val="accent2"/>
            </a:solidFill>
            <a:prstDash val="sysDot"/>
            <a:round/>
            <a:headEnd/>
            <a:tailEnd type="triangle" w="med" len="med"/>
          </a:ln>
        </p:spPr>
        <p:txBody>
          <a:bodyPr wrap="none" anchor="ctr">
            <a:prstTxWarp prst="textNoShape">
              <a:avLst/>
            </a:prstTxWarp>
          </a:bodyPr>
          <a:lstStyle/>
          <a:p>
            <a:endParaRPr lang="en-US"/>
          </a:p>
        </p:txBody>
      </p:sp>
      <p:sp>
        <p:nvSpPr>
          <p:cNvPr id="63494" name="Line 6"/>
          <p:cNvSpPr>
            <a:spLocks noChangeShapeType="1"/>
          </p:cNvSpPr>
          <p:nvPr/>
        </p:nvSpPr>
        <p:spPr bwMode="auto">
          <a:xfrm flipH="1">
            <a:off x="5791200" y="3657600"/>
            <a:ext cx="1295400" cy="762000"/>
          </a:xfrm>
          <a:prstGeom prst="line">
            <a:avLst/>
          </a:prstGeom>
          <a:noFill/>
          <a:ln w="9525">
            <a:solidFill>
              <a:schemeClr val="accent2"/>
            </a:solidFill>
            <a:prstDash val="sysDot"/>
            <a:round/>
            <a:headEnd/>
            <a:tailEnd type="triangle" w="med" len="med"/>
          </a:ln>
        </p:spPr>
        <p:txBody>
          <a:bodyPr wrap="none" anchor="ctr">
            <a:prstTxWarp prst="textNoShape">
              <a:avLst/>
            </a:prstTxWarp>
          </a:bodyPr>
          <a:lstStyle/>
          <a:p>
            <a:endParaRPr lang="en-US"/>
          </a:p>
        </p:txBody>
      </p:sp>
      <p:sp>
        <p:nvSpPr>
          <p:cNvPr id="63495" name="Line 7"/>
          <p:cNvSpPr>
            <a:spLocks noChangeShapeType="1"/>
          </p:cNvSpPr>
          <p:nvPr/>
        </p:nvSpPr>
        <p:spPr bwMode="auto">
          <a:xfrm flipH="1">
            <a:off x="7162800" y="3733800"/>
            <a:ext cx="914400" cy="762000"/>
          </a:xfrm>
          <a:prstGeom prst="line">
            <a:avLst/>
          </a:prstGeom>
          <a:noFill/>
          <a:ln w="9525">
            <a:solidFill>
              <a:schemeClr val="accent2"/>
            </a:solidFill>
            <a:prstDash val="sysDot"/>
            <a:round/>
            <a:headEnd/>
            <a:tailEnd type="triangle" w="med" len="med"/>
          </a:ln>
        </p:spPr>
        <p:txBody>
          <a:bodyPr wrap="none" anchor="ctr">
            <a:prstTxWarp prst="textNoShape">
              <a:avLst/>
            </a:prstTxWarp>
          </a:bodyPr>
          <a:lstStyle/>
          <a:p>
            <a:endParaRPr lang="en-US"/>
          </a:p>
        </p:txBody>
      </p:sp>
      <p:sp>
        <p:nvSpPr>
          <p:cNvPr id="736264" name="Rectangle 8"/>
          <p:cNvSpPr>
            <a:spLocks noGrp="1" noChangeArrowheads="1"/>
          </p:cNvSpPr>
          <p:nvPr>
            <p:ph type="title"/>
          </p:nvPr>
        </p:nvSpPr>
        <p:spPr/>
        <p:txBody>
          <a:bodyPr/>
          <a:lstStyle/>
          <a:p>
            <a:pPr>
              <a:defRPr/>
            </a:pPr>
            <a:r>
              <a:rPr lang="en-US"/>
              <a:t>Pipeline Datapath</a:t>
            </a:r>
          </a:p>
        </p:txBody>
      </p:sp>
      <p:sp>
        <p:nvSpPr>
          <p:cNvPr id="63497" name="Rectangle 9"/>
          <p:cNvSpPr>
            <a:spLocks noGrp="1" noChangeArrowheads="1"/>
          </p:cNvSpPr>
          <p:nvPr>
            <p:ph type="body" sz="half" idx="1"/>
          </p:nvPr>
        </p:nvSpPr>
        <p:spPr/>
        <p:txBody>
          <a:bodyPr/>
          <a:lstStyle/>
          <a:p>
            <a:r>
              <a:rPr lang="en-US" sz="2000"/>
              <a:t>Every stage must be completed in one clock cycle to avoid stalls</a:t>
            </a:r>
          </a:p>
          <a:p>
            <a:r>
              <a:rPr lang="en-US" sz="2000"/>
              <a:t>Values must be latched to ensure correct execution of instructions</a:t>
            </a:r>
          </a:p>
          <a:p>
            <a:r>
              <a:rPr lang="en-US" sz="2000"/>
              <a:t>The PC multiplexer has moved to the IF stage to prevent two instructions from updating the PC simultaneously (in case of branch instruction)</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82" name="Rectangle 2"/>
          <p:cNvSpPr>
            <a:spLocks noGrp="1" noChangeArrowheads="1"/>
          </p:cNvSpPr>
          <p:nvPr>
            <p:ph type="title"/>
          </p:nvPr>
        </p:nvSpPr>
        <p:spPr/>
        <p:txBody>
          <a:bodyPr/>
          <a:lstStyle/>
          <a:p>
            <a:pPr>
              <a:defRPr/>
            </a:pPr>
            <a:r>
              <a:rPr lang="en-US"/>
              <a:t>Pipeline Stage Interface</a:t>
            </a:r>
          </a:p>
        </p:txBody>
      </p:sp>
      <p:graphicFrame>
        <p:nvGraphicFramePr>
          <p:cNvPr id="65538" name="Object 2"/>
          <p:cNvGraphicFramePr>
            <a:graphicFrameLocks noChangeAspect="1"/>
          </p:cNvGraphicFramePr>
          <p:nvPr/>
        </p:nvGraphicFramePr>
        <p:xfrm>
          <a:off x="1371600" y="1141413"/>
          <a:ext cx="6240463" cy="5716587"/>
        </p:xfrm>
        <a:graphic>
          <a:graphicData uri="http://schemas.openxmlformats.org/presentationml/2006/ole">
            <mc:AlternateContent xmlns:mc="http://schemas.openxmlformats.org/markup-compatibility/2006">
              <mc:Choice xmlns:v="urn:schemas-microsoft-com:vml" Requires="v">
                <p:oleObj spid="_x0000_s65543" name="Document" r:id="rId4" imgW="6239256" imgH="5715000" progId="Word.Document.8">
                  <p:embed/>
                </p:oleObj>
              </mc:Choice>
              <mc:Fallback>
                <p:oleObj name="Document" r:id="rId4" imgW="6239256" imgH="571500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1141413"/>
                        <a:ext cx="6240463" cy="571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306" name="Rectangle 2"/>
          <p:cNvSpPr>
            <a:spLocks noGrp="1" noChangeArrowheads="1"/>
          </p:cNvSpPr>
          <p:nvPr>
            <p:ph type="title"/>
          </p:nvPr>
        </p:nvSpPr>
        <p:spPr/>
        <p:txBody>
          <a:bodyPr/>
          <a:lstStyle/>
          <a:p>
            <a:pPr>
              <a:defRPr/>
            </a:pPr>
            <a:r>
              <a:rPr lang="en-US"/>
              <a:t>Pipeline Hazards</a:t>
            </a:r>
          </a:p>
        </p:txBody>
      </p:sp>
      <p:sp>
        <p:nvSpPr>
          <p:cNvPr id="67587" name="Rectangle 3"/>
          <p:cNvSpPr>
            <a:spLocks noGrp="1" noChangeArrowheads="1"/>
          </p:cNvSpPr>
          <p:nvPr>
            <p:ph type="body" idx="1"/>
          </p:nvPr>
        </p:nvSpPr>
        <p:spPr/>
        <p:txBody>
          <a:bodyPr/>
          <a:lstStyle/>
          <a:p>
            <a:pPr>
              <a:lnSpc>
                <a:spcPct val="90000"/>
              </a:lnSpc>
            </a:pPr>
            <a:r>
              <a:rPr lang="en-US" sz="2400"/>
              <a:t>Cases that affect instruction execution                     semantics and thus need to be detected and corrected</a:t>
            </a:r>
          </a:p>
          <a:p>
            <a:pPr>
              <a:lnSpc>
                <a:spcPct val="90000"/>
              </a:lnSpc>
            </a:pPr>
            <a:r>
              <a:rPr lang="en-US" sz="2400"/>
              <a:t>Hazards types</a:t>
            </a:r>
          </a:p>
          <a:p>
            <a:pPr lvl="1">
              <a:lnSpc>
                <a:spcPct val="90000"/>
              </a:lnSpc>
            </a:pPr>
            <a:r>
              <a:rPr lang="en-US" sz="2000">
                <a:solidFill>
                  <a:schemeClr val="accent2"/>
                </a:solidFill>
              </a:rPr>
              <a:t>Structural hazard</a:t>
            </a:r>
            <a:r>
              <a:rPr lang="en-US" sz="2000"/>
              <a:t>: attempt to use a resource two different ways at same time</a:t>
            </a:r>
          </a:p>
          <a:p>
            <a:pPr lvl="2">
              <a:lnSpc>
                <a:spcPct val="90000"/>
              </a:lnSpc>
            </a:pPr>
            <a:r>
              <a:rPr lang="en-US" sz="1800"/>
              <a:t>Single memory for instruction and data</a:t>
            </a:r>
          </a:p>
          <a:p>
            <a:pPr lvl="1">
              <a:lnSpc>
                <a:spcPct val="90000"/>
              </a:lnSpc>
            </a:pPr>
            <a:r>
              <a:rPr lang="en-US" sz="2000">
                <a:solidFill>
                  <a:schemeClr val="accent2"/>
                </a:solidFill>
              </a:rPr>
              <a:t>Data hazard</a:t>
            </a:r>
            <a:r>
              <a:rPr lang="en-US" sz="2000"/>
              <a:t>: attempt to use item before it is ready</a:t>
            </a:r>
          </a:p>
          <a:p>
            <a:pPr lvl="2">
              <a:lnSpc>
                <a:spcPct val="90000"/>
              </a:lnSpc>
            </a:pPr>
            <a:r>
              <a:rPr lang="en-US" sz="1800"/>
              <a:t>Instruction depends on result of prior instruction still in the pipeline</a:t>
            </a:r>
          </a:p>
          <a:p>
            <a:pPr lvl="1">
              <a:lnSpc>
                <a:spcPct val="90000"/>
              </a:lnSpc>
            </a:pPr>
            <a:r>
              <a:rPr lang="en-US" sz="2000">
                <a:solidFill>
                  <a:schemeClr val="accent2"/>
                </a:solidFill>
              </a:rPr>
              <a:t>Control hazard</a:t>
            </a:r>
            <a:r>
              <a:rPr lang="en-US" sz="2000"/>
              <a:t>: attempt to make a decision before condition is evaluated</a:t>
            </a:r>
          </a:p>
          <a:p>
            <a:pPr lvl="2">
              <a:lnSpc>
                <a:spcPct val="90000"/>
              </a:lnSpc>
            </a:pPr>
            <a:r>
              <a:rPr lang="en-US" sz="1800"/>
              <a:t>branch instructions</a:t>
            </a:r>
          </a:p>
          <a:p>
            <a:pPr>
              <a:lnSpc>
                <a:spcPct val="90000"/>
              </a:lnSpc>
            </a:pPr>
            <a:r>
              <a:rPr lang="en-US" sz="2400"/>
              <a:t>Hazards can always be resolved by waiting</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354" name="Rectangle 2"/>
          <p:cNvSpPr>
            <a:spLocks noGrp="1" noChangeArrowheads="1"/>
          </p:cNvSpPr>
          <p:nvPr>
            <p:ph type="title"/>
          </p:nvPr>
        </p:nvSpPr>
        <p:spPr>
          <a:xfrm>
            <a:off x="990600" y="228600"/>
            <a:ext cx="7162800" cy="1143000"/>
          </a:xfrm>
        </p:spPr>
        <p:txBody>
          <a:bodyPr lIns="90488" tIns="44450" rIns="90488" bIns="44450"/>
          <a:lstStyle/>
          <a:p>
            <a:pPr>
              <a:defRPr/>
            </a:pPr>
            <a:r>
              <a:rPr lang="en-US"/>
              <a:t>Visualizing Pipelining</a:t>
            </a:r>
            <a:endParaRPr lang="en-US" sz="2000">
              <a:solidFill>
                <a:schemeClr val="tx1"/>
              </a:solidFill>
              <a:effectLst>
                <a:outerShdw blurRad="38100" dist="38100" dir="2700000" algn="tl">
                  <a:srgbClr val="FFFFFF"/>
                </a:outerShdw>
              </a:effectLst>
            </a:endParaRPr>
          </a:p>
        </p:txBody>
      </p:sp>
      <p:sp>
        <p:nvSpPr>
          <p:cNvPr id="69635" name="Rectangle 3"/>
          <p:cNvSpPr>
            <a:spLocks noChangeArrowheads="1"/>
          </p:cNvSpPr>
          <p:nvPr/>
        </p:nvSpPr>
        <p:spPr bwMode="auto">
          <a:xfrm>
            <a:off x="519113" y="2209800"/>
            <a:ext cx="390525" cy="3598863"/>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sz="1800" b="1" i="1">
                <a:latin typeface="Comic Sans MS" charset="0"/>
              </a:rPr>
              <a:t>I</a:t>
            </a:r>
          </a:p>
          <a:p>
            <a:pPr algn="ctr"/>
            <a:r>
              <a:rPr lang="en-US" sz="1800" b="1" i="1">
                <a:latin typeface="Comic Sans MS" charset="0"/>
              </a:rPr>
              <a:t>n</a:t>
            </a:r>
          </a:p>
          <a:p>
            <a:pPr algn="ctr"/>
            <a:r>
              <a:rPr lang="en-US" sz="1800" b="1" i="1">
                <a:latin typeface="Comic Sans MS" charset="0"/>
              </a:rPr>
              <a:t>s</a:t>
            </a:r>
          </a:p>
          <a:p>
            <a:pPr algn="ctr"/>
            <a:r>
              <a:rPr lang="en-US" sz="1800" b="1" i="1">
                <a:latin typeface="Comic Sans MS" charset="0"/>
              </a:rPr>
              <a:t>t</a:t>
            </a:r>
          </a:p>
          <a:p>
            <a:pPr algn="ctr"/>
            <a:r>
              <a:rPr lang="en-US" sz="1800" b="1" i="1">
                <a:latin typeface="Comic Sans MS" charset="0"/>
              </a:rPr>
              <a:t>r.</a:t>
            </a:r>
          </a:p>
          <a:p>
            <a:pPr algn="ctr"/>
            <a:endParaRPr lang="en-US" sz="1800" b="1" i="1">
              <a:latin typeface="Comic Sans MS" charset="0"/>
            </a:endParaRPr>
          </a:p>
          <a:p>
            <a:pPr algn="ctr"/>
            <a:r>
              <a:rPr lang="en-US" sz="1800" b="1" i="1">
                <a:latin typeface="Comic Sans MS" charset="0"/>
              </a:rPr>
              <a:t>O</a:t>
            </a:r>
          </a:p>
          <a:p>
            <a:pPr algn="ctr"/>
            <a:r>
              <a:rPr lang="en-US" sz="1800" b="1" i="1">
                <a:latin typeface="Comic Sans MS" charset="0"/>
              </a:rPr>
              <a:t>r</a:t>
            </a:r>
          </a:p>
          <a:p>
            <a:pPr algn="ctr"/>
            <a:r>
              <a:rPr lang="en-US" sz="1800" b="1" i="1">
                <a:latin typeface="Comic Sans MS" charset="0"/>
              </a:rPr>
              <a:t>d</a:t>
            </a:r>
          </a:p>
          <a:p>
            <a:pPr algn="ctr"/>
            <a:r>
              <a:rPr lang="en-US" sz="1800" b="1" i="1">
                <a:latin typeface="Comic Sans MS" charset="0"/>
              </a:rPr>
              <a:t>e</a:t>
            </a:r>
          </a:p>
          <a:p>
            <a:pPr algn="ctr"/>
            <a:r>
              <a:rPr lang="en-US" sz="1800" b="1" i="1">
                <a:latin typeface="Comic Sans MS" charset="0"/>
              </a:rPr>
              <a:t>r</a:t>
            </a:r>
          </a:p>
        </p:txBody>
      </p:sp>
      <p:sp>
        <p:nvSpPr>
          <p:cNvPr id="69636" name="Line 4"/>
          <p:cNvSpPr>
            <a:spLocks noChangeShapeType="1"/>
          </p:cNvSpPr>
          <p:nvPr/>
        </p:nvSpPr>
        <p:spPr bwMode="auto">
          <a:xfrm>
            <a:off x="1066800" y="2286000"/>
            <a:ext cx="0" cy="30226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69637" name="Rectangle 5"/>
          <p:cNvSpPr>
            <a:spLocks noChangeArrowheads="1"/>
          </p:cNvSpPr>
          <p:nvPr/>
        </p:nvSpPr>
        <p:spPr bwMode="auto">
          <a:xfrm>
            <a:off x="3414713" y="1279525"/>
            <a:ext cx="2374900" cy="407988"/>
          </a:xfrm>
          <a:prstGeom prst="rect">
            <a:avLst/>
          </a:prstGeom>
          <a:solidFill>
            <a:schemeClr val="bg1"/>
          </a:solidFill>
          <a:ln w="12700">
            <a:noFill/>
            <a:miter lim="800000"/>
            <a:headEnd/>
            <a:tailEnd/>
          </a:ln>
        </p:spPr>
        <p:txBody>
          <a:bodyPr lIns="90488" tIns="44450" rIns="90488" bIns="44450">
            <a:prstTxWarp prst="textNoShape">
              <a:avLst/>
            </a:prstTxWarp>
            <a:spAutoFit/>
          </a:bodyPr>
          <a:lstStyle/>
          <a:p>
            <a:r>
              <a:rPr lang="en-US" sz="1800" i="1">
                <a:latin typeface="Comic Sans MS" charset="0"/>
              </a:rPr>
              <a:t>Time (clock cycles)</a:t>
            </a:r>
          </a:p>
        </p:txBody>
      </p:sp>
      <p:sp>
        <p:nvSpPr>
          <p:cNvPr id="69638" name="Rectangle 6"/>
          <p:cNvSpPr>
            <a:spLocks noChangeArrowheads="1"/>
          </p:cNvSpPr>
          <p:nvPr/>
        </p:nvSpPr>
        <p:spPr bwMode="auto">
          <a:xfrm>
            <a:off x="1257300" y="1314450"/>
            <a:ext cx="1447800" cy="285750"/>
          </a:xfrm>
          <a:prstGeom prst="rect">
            <a:avLst/>
          </a:prstGeom>
          <a:solidFill>
            <a:schemeClr val="bg1"/>
          </a:solidFill>
          <a:ln w="12700">
            <a:noFill/>
            <a:miter lim="800000"/>
            <a:headEnd/>
            <a:tailEnd/>
          </a:ln>
        </p:spPr>
        <p:txBody>
          <a:bodyPr wrap="none" anchor="ctr">
            <a:prstTxWarp prst="textNoShape">
              <a:avLst/>
            </a:prstTxWarp>
          </a:bodyPr>
          <a:lstStyle/>
          <a:p>
            <a:endParaRPr lang="en-US"/>
          </a:p>
        </p:txBody>
      </p:sp>
      <p:grpSp>
        <p:nvGrpSpPr>
          <p:cNvPr id="69639" name="Group 7"/>
          <p:cNvGrpSpPr>
            <a:grpSpLocks/>
          </p:cNvGrpSpPr>
          <p:nvPr/>
        </p:nvGrpSpPr>
        <p:grpSpPr bwMode="auto">
          <a:xfrm>
            <a:off x="1295400" y="1676400"/>
            <a:ext cx="6851650" cy="4572000"/>
            <a:chOff x="816" y="1056"/>
            <a:chExt cx="4316" cy="2880"/>
          </a:xfrm>
        </p:grpSpPr>
        <p:sp>
          <p:nvSpPr>
            <p:cNvPr id="69641" name="Line 8"/>
            <p:cNvSpPr>
              <a:spLocks noChangeShapeType="1"/>
            </p:cNvSpPr>
            <p:nvPr/>
          </p:nvSpPr>
          <p:spPr bwMode="auto">
            <a:xfrm>
              <a:off x="816" y="1056"/>
              <a:ext cx="4144" cy="12"/>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grpSp>
          <p:nvGrpSpPr>
            <p:cNvPr id="69642" name="Group 9"/>
            <p:cNvGrpSpPr>
              <a:grpSpLocks/>
            </p:cNvGrpSpPr>
            <p:nvPr/>
          </p:nvGrpSpPr>
          <p:grpSpPr bwMode="auto">
            <a:xfrm>
              <a:off x="1094" y="1440"/>
              <a:ext cx="2444" cy="441"/>
              <a:chOff x="1962" y="1200"/>
              <a:chExt cx="1910" cy="441"/>
            </a:xfrm>
          </p:grpSpPr>
          <p:grpSp>
            <p:nvGrpSpPr>
              <p:cNvPr id="69760" name="Group 10"/>
              <p:cNvGrpSpPr>
                <a:grpSpLocks noChangeAspect="1"/>
              </p:cNvGrpSpPr>
              <p:nvPr/>
            </p:nvGrpSpPr>
            <p:grpSpPr bwMode="auto">
              <a:xfrm>
                <a:off x="2429" y="1304"/>
                <a:ext cx="221" cy="233"/>
                <a:chOff x="1374" y="528"/>
                <a:chExt cx="480" cy="432"/>
              </a:xfrm>
            </p:grpSpPr>
            <p:grpSp>
              <p:nvGrpSpPr>
                <p:cNvPr id="69789" name="Group 11"/>
                <p:cNvGrpSpPr>
                  <a:grpSpLocks noChangeAspect="1"/>
                </p:cNvGrpSpPr>
                <p:nvPr/>
              </p:nvGrpSpPr>
              <p:grpSpPr bwMode="auto">
                <a:xfrm>
                  <a:off x="1374" y="528"/>
                  <a:ext cx="480" cy="432"/>
                  <a:chOff x="1392" y="528"/>
                  <a:chExt cx="480" cy="432"/>
                </a:xfrm>
              </p:grpSpPr>
              <p:sp>
                <p:nvSpPr>
                  <p:cNvPr id="69791" name="Rectangle 12"/>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69792" name="Rectangle 13"/>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69790" name="Text Box 14"/>
                <p:cNvSpPr txBox="1">
                  <a:spLocks noChangeAspect="1" noChangeArrowheads="1"/>
                </p:cNvSpPr>
                <p:nvPr/>
              </p:nvSpPr>
              <p:spPr bwMode="auto">
                <a:xfrm>
                  <a:off x="1400" y="561"/>
                  <a:ext cx="432" cy="314"/>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sp>
            <p:nvSpPr>
              <p:cNvPr id="69761" name="Line 15"/>
              <p:cNvSpPr>
                <a:spLocks noChangeAspect="1" noChangeShapeType="1"/>
              </p:cNvSpPr>
              <p:nvPr/>
            </p:nvSpPr>
            <p:spPr bwMode="auto">
              <a:xfrm>
                <a:off x="2651" y="1351"/>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69762" name="Line 16"/>
              <p:cNvSpPr>
                <a:spLocks noChangeAspect="1" noChangeShapeType="1"/>
              </p:cNvSpPr>
              <p:nvPr/>
            </p:nvSpPr>
            <p:spPr bwMode="auto">
              <a:xfrm>
                <a:off x="2651" y="1490"/>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69763" name="Group 17"/>
              <p:cNvGrpSpPr>
                <a:grpSpLocks noChangeAspect="1"/>
              </p:cNvGrpSpPr>
              <p:nvPr/>
            </p:nvGrpSpPr>
            <p:grpSpPr bwMode="auto">
              <a:xfrm>
                <a:off x="2851" y="1235"/>
                <a:ext cx="199" cy="371"/>
                <a:chOff x="2991" y="411"/>
                <a:chExt cx="359" cy="768"/>
              </a:xfrm>
            </p:grpSpPr>
            <p:sp>
              <p:nvSpPr>
                <p:cNvPr id="69785" name="AutoShape 18"/>
                <p:cNvSpPr>
                  <a:spLocks noChangeAspect="1" noChangeArrowheads="1"/>
                </p:cNvSpPr>
                <p:nvPr/>
              </p:nvSpPr>
              <p:spPr bwMode="auto">
                <a:xfrm rot="-5400000">
                  <a:off x="2798" y="626"/>
                  <a:ext cx="768" cy="337"/>
                </a:xfrm>
                <a:custGeom>
                  <a:avLst/>
                  <a:gdLst>
                    <a:gd name="T0" fmla="*/ 24 w 21600"/>
                    <a:gd name="T1" fmla="*/ 3 h 21600"/>
                    <a:gd name="T2" fmla="*/ 14 w 21600"/>
                    <a:gd name="T3" fmla="*/ 5 h 21600"/>
                    <a:gd name="T4" fmla="*/ 3 w 21600"/>
                    <a:gd name="T5" fmla="*/ 3 h 21600"/>
                    <a:gd name="T6" fmla="*/ 14 w 21600"/>
                    <a:gd name="T7" fmla="*/ 0 h 21600"/>
                    <a:gd name="T8" fmla="*/ 0 60000 65536"/>
                    <a:gd name="T9" fmla="*/ 0 60000 65536"/>
                    <a:gd name="T10" fmla="*/ 0 60000 65536"/>
                    <a:gd name="T11" fmla="*/ 0 60000 65536"/>
                    <a:gd name="T12" fmla="*/ 4500 w 21600"/>
                    <a:gd name="T13" fmla="*/ 4487 h 21600"/>
                    <a:gd name="T14" fmla="*/ 17100 w 21600"/>
                    <a:gd name="T15" fmla="*/ 1711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p:spPr>
              <p:txBody>
                <a:bodyPr vert="eaVert" wrap="none" anchor="ctr">
                  <a:prstTxWarp prst="textNoShape">
                    <a:avLst/>
                  </a:prstTxWarp>
                </a:bodyPr>
                <a:lstStyle/>
                <a:p>
                  <a:pPr algn="ctr"/>
                  <a:endParaRPr lang="en-US" sz="1000" b="1">
                    <a:latin typeface="Comic Sans MS" charset="0"/>
                  </a:endParaRPr>
                </a:p>
              </p:txBody>
            </p:sp>
            <p:sp>
              <p:nvSpPr>
                <p:cNvPr id="69786" name="AutoShape 19"/>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p:spPr>
              <p:txBody>
                <a:bodyPr wrap="none" anchor="ctr">
                  <a:prstTxWarp prst="textNoShape">
                    <a:avLst/>
                  </a:prstTxWarp>
                </a:bodyPr>
                <a:lstStyle/>
                <a:p>
                  <a:endParaRPr lang="en-US"/>
                </a:p>
              </p:txBody>
            </p:sp>
            <p:sp>
              <p:nvSpPr>
                <p:cNvPr id="69787" name="Freeform 20"/>
                <p:cNvSpPr>
                  <a:spLocks noChangeAspect="1"/>
                </p:cNvSpPr>
                <p:nvPr/>
              </p:nvSpPr>
              <p:spPr bwMode="auto">
                <a:xfrm rot="5400000">
                  <a:off x="2974" y="725"/>
                  <a:ext cx="218" cy="139"/>
                </a:xfrm>
                <a:custGeom>
                  <a:avLst/>
                  <a:gdLst>
                    <a:gd name="T0" fmla="*/ 0 w 384"/>
                    <a:gd name="T1" fmla="*/ 139 h 288"/>
                    <a:gd name="T2" fmla="*/ 109 w 384"/>
                    <a:gd name="T3" fmla="*/ 0 h 288"/>
                    <a:gd name="T4" fmla="*/ 218 w 384"/>
                    <a:gd name="T5" fmla="*/ 139 h 288"/>
                    <a:gd name="T6" fmla="*/ 0 60000 65536"/>
                    <a:gd name="T7" fmla="*/ 0 60000 65536"/>
                    <a:gd name="T8" fmla="*/ 0 60000 65536"/>
                    <a:gd name="T9" fmla="*/ 0 w 384"/>
                    <a:gd name="T10" fmla="*/ 0 h 288"/>
                    <a:gd name="T11" fmla="*/ 384 w 384"/>
                    <a:gd name="T12" fmla="*/ 288 h 288"/>
                  </a:gdLst>
                  <a:ahLst/>
                  <a:cxnLst>
                    <a:cxn ang="T6">
                      <a:pos x="T0" y="T1"/>
                    </a:cxn>
                    <a:cxn ang="T7">
                      <a:pos x="T2" y="T3"/>
                    </a:cxn>
                    <a:cxn ang="T8">
                      <a:pos x="T4" y="T5"/>
                    </a:cxn>
                  </a:cxnLst>
                  <a:rect l="T9" t="T10" r="T11" b="T12"/>
                  <a:pathLst>
                    <a:path w="384" h="288">
                      <a:moveTo>
                        <a:pt x="0" y="288"/>
                      </a:moveTo>
                      <a:lnTo>
                        <a:pt x="192" y="0"/>
                      </a:lnTo>
                      <a:lnTo>
                        <a:pt x="384" y="288"/>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69788" name="Text Box 21"/>
                <p:cNvSpPr txBox="1">
                  <a:spLocks noChangeAspect="1" noChangeArrowheads="1"/>
                </p:cNvSpPr>
                <p:nvPr/>
              </p:nvSpPr>
              <p:spPr bwMode="auto">
                <a:xfrm rot="-5400000">
                  <a:off x="2941" y="630"/>
                  <a:ext cx="575" cy="23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ALU</a:t>
                  </a:r>
                </a:p>
              </p:txBody>
            </p:sp>
          </p:grpSp>
          <p:sp>
            <p:nvSpPr>
              <p:cNvPr id="69764" name="Line 22"/>
              <p:cNvSpPr>
                <a:spLocks noChangeAspect="1" noChangeShapeType="1"/>
              </p:cNvSpPr>
              <p:nvPr/>
            </p:nvSpPr>
            <p:spPr bwMode="auto">
              <a:xfrm>
                <a:off x="3052"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69765" name="Line 23"/>
              <p:cNvSpPr>
                <a:spLocks noChangeAspect="1" noChangeShapeType="1"/>
              </p:cNvSpPr>
              <p:nvPr/>
            </p:nvSpPr>
            <p:spPr bwMode="auto">
              <a:xfrm>
                <a:off x="3475"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69766" name="Group 24"/>
              <p:cNvGrpSpPr>
                <a:grpSpLocks noChangeAspect="1"/>
              </p:cNvGrpSpPr>
              <p:nvPr/>
            </p:nvGrpSpPr>
            <p:grpSpPr bwMode="auto">
              <a:xfrm>
                <a:off x="3209" y="1305"/>
                <a:ext cx="275" cy="232"/>
                <a:chOff x="3853" y="576"/>
                <a:chExt cx="594" cy="480"/>
              </a:xfrm>
            </p:grpSpPr>
            <p:sp>
              <p:nvSpPr>
                <p:cNvPr id="69783" name="Rectangle 25"/>
                <p:cNvSpPr>
                  <a:spLocks noChangeAspect="1" noChangeArrowheads="1"/>
                </p:cNvSpPr>
                <p:nvPr/>
              </p:nvSpPr>
              <p:spPr bwMode="auto">
                <a:xfrm>
                  <a:off x="3915"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69784" name="Text Box 26"/>
                <p:cNvSpPr txBox="1">
                  <a:spLocks noChangeAspect="1" noChangeArrowheads="1"/>
                </p:cNvSpPr>
                <p:nvPr/>
              </p:nvSpPr>
              <p:spPr bwMode="auto">
                <a:xfrm>
                  <a:off x="3853" y="613"/>
                  <a:ext cx="594" cy="350"/>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DMem</a:t>
                  </a:r>
                </a:p>
              </p:txBody>
            </p:sp>
          </p:grpSp>
          <p:sp>
            <p:nvSpPr>
              <p:cNvPr id="69767" name="Freeform 27"/>
              <p:cNvSpPr>
                <a:spLocks noChangeAspect="1"/>
              </p:cNvSpPr>
              <p:nvPr/>
            </p:nvSpPr>
            <p:spPr bwMode="auto">
              <a:xfrm>
                <a:off x="3208" y="1421"/>
                <a:ext cx="332" cy="185"/>
              </a:xfrm>
              <a:custGeom>
                <a:avLst/>
                <a:gdLst>
                  <a:gd name="T0" fmla="*/ 0 w 816"/>
                  <a:gd name="T1" fmla="*/ 0 h 384"/>
                  <a:gd name="T2" fmla="*/ 0 w 816"/>
                  <a:gd name="T3" fmla="*/ 185 h 384"/>
                  <a:gd name="T4" fmla="*/ 293 w 816"/>
                  <a:gd name="T5" fmla="*/ 185 h 384"/>
                  <a:gd name="T6" fmla="*/ 293 w 816"/>
                  <a:gd name="T7" fmla="*/ 69 h 384"/>
                  <a:gd name="T8" fmla="*/ 332 w 816"/>
                  <a:gd name="T9" fmla="*/ 69 h 384"/>
                  <a:gd name="T10" fmla="*/ 0 60000 65536"/>
                  <a:gd name="T11" fmla="*/ 0 60000 65536"/>
                  <a:gd name="T12" fmla="*/ 0 60000 65536"/>
                  <a:gd name="T13" fmla="*/ 0 60000 65536"/>
                  <a:gd name="T14" fmla="*/ 0 60000 65536"/>
                  <a:gd name="T15" fmla="*/ 0 w 816"/>
                  <a:gd name="T16" fmla="*/ 0 h 384"/>
                  <a:gd name="T17" fmla="*/ 816 w 816"/>
                  <a:gd name="T18" fmla="*/ 384 h 384"/>
                </a:gdLst>
                <a:ahLst/>
                <a:cxnLst>
                  <a:cxn ang="T10">
                    <a:pos x="T0" y="T1"/>
                  </a:cxn>
                  <a:cxn ang="T11">
                    <a:pos x="T2" y="T3"/>
                  </a:cxn>
                  <a:cxn ang="T12">
                    <a:pos x="T4" y="T5"/>
                  </a:cxn>
                  <a:cxn ang="T13">
                    <a:pos x="T6" y="T7"/>
                  </a:cxn>
                  <a:cxn ang="T14">
                    <a:pos x="T8" y="T9"/>
                  </a:cxn>
                </a:cxnLst>
                <a:rect l="T15" t="T16" r="T17" b="T18"/>
                <a:pathLst>
                  <a:path w="816" h="384">
                    <a:moveTo>
                      <a:pt x="0" y="0"/>
                    </a:moveTo>
                    <a:lnTo>
                      <a:pt x="0" y="384"/>
                    </a:lnTo>
                    <a:lnTo>
                      <a:pt x="720" y="384"/>
                    </a:lnTo>
                    <a:lnTo>
                      <a:pt x="720" y="144"/>
                    </a:lnTo>
                    <a:lnTo>
                      <a:pt x="816" y="144"/>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69768" name="Line 28"/>
              <p:cNvSpPr>
                <a:spLocks noChangeAspect="1" noChangeShapeType="1"/>
              </p:cNvSpPr>
              <p:nvPr/>
            </p:nvSpPr>
            <p:spPr bwMode="auto">
              <a:xfrm>
                <a:off x="2199" y="1491"/>
                <a:ext cx="23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69769" name="Line 29"/>
              <p:cNvSpPr>
                <a:spLocks noChangeAspect="1" noChangeShapeType="1"/>
              </p:cNvSpPr>
              <p:nvPr/>
            </p:nvSpPr>
            <p:spPr bwMode="auto">
              <a:xfrm>
                <a:off x="2169" y="1351"/>
                <a:ext cx="259"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69770" name="Group 30"/>
              <p:cNvGrpSpPr>
                <a:grpSpLocks noChangeAspect="1"/>
              </p:cNvGrpSpPr>
              <p:nvPr/>
            </p:nvGrpSpPr>
            <p:grpSpPr bwMode="auto">
              <a:xfrm>
                <a:off x="1962" y="1305"/>
                <a:ext cx="289" cy="232"/>
                <a:chOff x="1123" y="576"/>
                <a:chExt cx="624" cy="480"/>
              </a:xfrm>
            </p:grpSpPr>
            <p:sp>
              <p:nvSpPr>
                <p:cNvPr id="69781" name="Rectangle 31"/>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69782" name="Text Box 32"/>
                <p:cNvSpPr txBox="1">
                  <a:spLocks noChangeAspect="1" noChangeArrowheads="1"/>
                </p:cNvSpPr>
                <p:nvPr/>
              </p:nvSpPr>
              <p:spPr bwMode="auto">
                <a:xfrm>
                  <a:off x="1123" y="613"/>
                  <a:ext cx="624" cy="350"/>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Ifetch</a:t>
                  </a:r>
                </a:p>
              </p:txBody>
            </p:sp>
          </p:grpSp>
          <p:grpSp>
            <p:nvGrpSpPr>
              <p:cNvPr id="69771" name="Group 33"/>
              <p:cNvGrpSpPr>
                <a:grpSpLocks/>
              </p:cNvGrpSpPr>
              <p:nvPr/>
            </p:nvGrpSpPr>
            <p:grpSpPr bwMode="auto">
              <a:xfrm>
                <a:off x="2288" y="1200"/>
                <a:ext cx="1297" cy="441"/>
                <a:chOff x="2112" y="528"/>
                <a:chExt cx="2088" cy="681"/>
              </a:xfrm>
            </p:grpSpPr>
            <p:sp>
              <p:nvSpPr>
                <p:cNvPr id="69777" name="Rectangle 34"/>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69778" name="Rectangle 35"/>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69779" name="Rectangle 36"/>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69780" name="Rectangle 37"/>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grpSp>
          <p:grpSp>
            <p:nvGrpSpPr>
              <p:cNvPr id="69772" name="Group 38"/>
              <p:cNvGrpSpPr>
                <a:grpSpLocks noChangeAspect="1"/>
              </p:cNvGrpSpPr>
              <p:nvPr/>
            </p:nvGrpSpPr>
            <p:grpSpPr bwMode="auto">
              <a:xfrm flipH="1">
                <a:off x="3649" y="1296"/>
                <a:ext cx="223" cy="233"/>
                <a:chOff x="1374" y="528"/>
                <a:chExt cx="480" cy="432"/>
              </a:xfrm>
            </p:grpSpPr>
            <p:grpSp>
              <p:nvGrpSpPr>
                <p:cNvPr id="69773" name="Group 39"/>
                <p:cNvGrpSpPr>
                  <a:grpSpLocks noChangeAspect="1"/>
                </p:cNvGrpSpPr>
                <p:nvPr/>
              </p:nvGrpSpPr>
              <p:grpSpPr bwMode="auto">
                <a:xfrm>
                  <a:off x="1374" y="528"/>
                  <a:ext cx="480" cy="432"/>
                  <a:chOff x="1392" y="528"/>
                  <a:chExt cx="480" cy="432"/>
                </a:xfrm>
              </p:grpSpPr>
              <p:sp>
                <p:nvSpPr>
                  <p:cNvPr id="69775" name="Rectangle 40"/>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69776" name="Rectangle 41"/>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69774" name="Text Box 42"/>
                <p:cNvSpPr txBox="1">
                  <a:spLocks noChangeAspect="1" noChangeArrowheads="1"/>
                </p:cNvSpPr>
                <p:nvPr/>
              </p:nvSpPr>
              <p:spPr bwMode="auto">
                <a:xfrm>
                  <a:off x="1404" y="561"/>
                  <a:ext cx="428" cy="314"/>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grpSp>
        <p:grpSp>
          <p:nvGrpSpPr>
            <p:cNvPr id="69643" name="Group 43"/>
            <p:cNvGrpSpPr>
              <a:grpSpLocks/>
            </p:cNvGrpSpPr>
            <p:nvPr/>
          </p:nvGrpSpPr>
          <p:grpSpPr bwMode="auto">
            <a:xfrm>
              <a:off x="1632" y="2016"/>
              <a:ext cx="2444" cy="441"/>
              <a:chOff x="1962" y="1200"/>
              <a:chExt cx="1910" cy="441"/>
            </a:xfrm>
          </p:grpSpPr>
          <p:grpSp>
            <p:nvGrpSpPr>
              <p:cNvPr id="69727" name="Group 44"/>
              <p:cNvGrpSpPr>
                <a:grpSpLocks noChangeAspect="1"/>
              </p:cNvGrpSpPr>
              <p:nvPr/>
            </p:nvGrpSpPr>
            <p:grpSpPr bwMode="auto">
              <a:xfrm>
                <a:off x="2429" y="1304"/>
                <a:ext cx="221" cy="233"/>
                <a:chOff x="1374" y="528"/>
                <a:chExt cx="480" cy="432"/>
              </a:xfrm>
            </p:grpSpPr>
            <p:grpSp>
              <p:nvGrpSpPr>
                <p:cNvPr id="69756" name="Group 45"/>
                <p:cNvGrpSpPr>
                  <a:grpSpLocks noChangeAspect="1"/>
                </p:cNvGrpSpPr>
                <p:nvPr/>
              </p:nvGrpSpPr>
              <p:grpSpPr bwMode="auto">
                <a:xfrm>
                  <a:off x="1374" y="528"/>
                  <a:ext cx="480" cy="432"/>
                  <a:chOff x="1392" y="528"/>
                  <a:chExt cx="480" cy="432"/>
                </a:xfrm>
              </p:grpSpPr>
              <p:sp>
                <p:nvSpPr>
                  <p:cNvPr id="69758" name="Rectangle 46"/>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69759" name="Rectangle 47"/>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69757" name="Text Box 48"/>
                <p:cNvSpPr txBox="1">
                  <a:spLocks noChangeAspect="1" noChangeArrowheads="1"/>
                </p:cNvSpPr>
                <p:nvPr/>
              </p:nvSpPr>
              <p:spPr bwMode="auto">
                <a:xfrm>
                  <a:off x="1400" y="561"/>
                  <a:ext cx="432" cy="314"/>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sp>
            <p:nvSpPr>
              <p:cNvPr id="69728" name="Line 49"/>
              <p:cNvSpPr>
                <a:spLocks noChangeAspect="1" noChangeShapeType="1"/>
              </p:cNvSpPr>
              <p:nvPr/>
            </p:nvSpPr>
            <p:spPr bwMode="auto">
              <a:xfrm>
                <a:off x="2651" y="1351"/>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69729" name="Line 50"/>
              <p:cNvSpPr>
                <a:spLocks noChangeAspect="1" noChangeShapeType="1"/>
              </p:cNvSpPr>
              <p:nvPr/>
            </p:nvSpPr>
            <p:spPr bwMode="auto">
              <a:xfrm>
                <a:off x="2651" y="1490"/>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69730" name="Group 51"/>
              <p:cNvGrpSpPr>
                <a:grpSpLocks noChangeAspect="1"/>
              </p:cNvGrpSpPr>
              <p:nvPr/>
            </p:nvGrpSpPr>
            <p:grpSpPr bwMode="auto">
              <a:xfrm>
                <a:off x="2851" y="1235"/>
                <a:ext cx="199" cy="371"/>
                <a:chOff x="2991" y="411"/>
                <a:chExt cx="359" cy="768"/>
              </a:xfrm>
            </p:grpSpPr>
            <p:sp>
              <p:nvSpPr>
                <p:cNvPr id="69752" name="AutoShape 52"/>
                <p:cNvSpPr>
                  <a:spLocks noChangeAspect="1" noChangeArrowheads="1"/>
                </p:cNvSpPr>
                <p:nvPr/>
              </p:nvSpPr>
              <p:spPr bwMode="auto">
                <a:xfrm rot="-5400000">
                  <a:off x="2798" y="626"/>
                  <a:ext cx="768" cy="337"/>
                </a:xfrm>
                <a:custGeom>
                  <a:avLst/>
                  <a:gdLst>
                    <a:gd name="T0" fmla="*/ 24 w 21600"/>
                    <a:gd name="T1" fmla="*/ 3 h 21600"/>
                    <a:gd name="T2" fmla="*/ 14 w 21600"/>
                    <a:gd name="T3" fmla="*/ 5 h 21600"/>
                    <a:gd name="T4" fmla="*/ 3 w 21600"/>
                    <a:gd name="T5" fmla="*/ 3 h 21600"/>
                    <a:gd name="T6" fmla="*/ 14 w 21600"/>
                    <a:gd name="T7" fmla="*/ 0 h 21600"/>
                    <a:gd name="T8" fmla="*/ 0 60000 65536"/>
                    <a:gd name="T9" fmla="*/ 0 60000 65536"/>
                    <a:gd name="T10" fmla="*/ 0 60000 65536"/>
                    <a:gd name="T11" fmla="*/ 0 60000 65536"/>
                    <a:gd name="T12" fmla="*/ 4500 w 21600"/>
                    <a:gd name="T13" fmla="*/ 4487 h 21600"/>
                    <a:gd name="T14" fmla="*/ 17100 w 21600"/>
                    <a:gd name="T15" fmla="*/ 1711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p:spPr>
              <p:txBody>
                <a:bodyPr vert="eaVert" wrap="none" anchor="ctr">
                  <a:prstTxWarp prst="textNoShape">
                    <a:avLst/>
                  </a:prstTxWarp>
                </a:bodyPr>
                <a:lstStyle/>
                <a:p>
                  <a:pPr algn="ctr"/>
                  <a:endParaRPr lang="en-US" sz="1000" b="1">
                    <a:latin typeface="Comic Sans MS" charset="0"/>
                  </a:endParaRPr>
                </a:p>
              </p:txBody>
            </p:sp>
            <p:sp>
              <p:nvSpPr>
                <p:cNvPr id="69753" name="AutoShape 53"/>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p:spPr>
              <p:txBody>
                <a:bodyPr wrap="none" anchor="ctr">
                  <a:prstTxWarp prst="textNoShape">
                    <a:avLst/>
                  </a:prstTxWarp>
                </a:bodyPr>
                <a:lstStyle/>
                <a:p>
                  <a:endParaRPr lang="en-US"/>
                </a:p>
              </p:txBody>
            </p:sp>
            <p:sp>
              <p:nvSpPr>
                <p:cNvPr id="69754" name="Freeform 54"/>
                <p:cNvSpPr>
                  <a:spLocks noChangeAspect="1"/>
                </p:cNvSpPr>
                <p:nvPr/>
              </p:nvSpPr>
              <p:spPr bwMode="auto">
                <a:xfrm rot="5400000">
                  <a:off x="2974" y="725"/>
                  <a:ext cx="218" cy="139"/>
                </a:xfrm>
                <a:custGeom>
                  <a:avLst/>
                  <a:gdLst>
                    <a:gd name="T0" fmla="*/ 0 w 384"/>
                    <a:gd name="T1" fmla="*/ 139 h 288"/>
                    <a:gd name="T2" fmla="*/ 109 w 384"/>
                    <a:gd name="T3" fmla="*/ 0 h 288"/>
                    <a:gd name="T4" fmla="*/ 218 w 384"/>
                    <a:gd name="T5" fmla="*/ 139 h 288"/>
                    <a:gd name="T6" fmla="*/ 0 60000 65536"/>
                    <a:gd name="T7" fmla="*/ 0 60000 65536"/>
                    <a:gd name="T8" fmla="*/ 0 60000 65536"/>
                    <a:gd name="T9" fmla="*/ 0 w 384"/>
                    <a:gd name="T10" fmla="*/ 0 h 288"/>
                    <a:gd name="T11" fmla="*/ 384 w 384"/>
                    <a:gd name="T12" fmla="*/ 288 h 288"/>
                  </a:gdLst>
                  <a:ahLst/>
                  <a:cxnLst>
                    <a:cxn ang="T6">
                      <a:pos x="T0" y="T1"/>
                    </a:cxn>
                    <a:cxn ang="T7">
                      <a:pos x="T2" y="T3"/>
                    </a:cxn>
                    <a:cxn ang="T8">
                      <a:pos x="T4" y="T5"/>
                    </a:cxn>
                  </a:cxnLst>
                  <a:rect l="T9" t="T10" r="T11" b="T12"/>
                  <a:pathLst>
                    <a:path w="384" h="288">
                      <a:moveTo>
                        <a:pt x="0" y="288"/>
                      </a:moveTo>
                      <a:lnTo>
                        <a:pt x="192" y="0"/>
                      </a:lnTo>
                      <a:lnTo>
                        <a:pt x="384" y="288"/>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69755" name="Text Box 55"/>
                <p:cNvSpPr txBox="1">
                  <a:spLocks noChangeAspect="1" noChangeArrowheads="1"/>
                </p:cNvSpPr>
                <p:nvPr/>
              </p:nvSpPr>
              <p:spPr bwMode="auto">
                <a:xfrm rot="-5400000">
                  <a:off x="2941" y="630"/>
                  <a:ext cx="575" cy="23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ALU</a:t>
                  </a:r>
                </a:p>
              </p:txBody>
            </p:sp>
          </p:grpSp>
          <p:sp>
            <p:nvSpPr>
              <p:cNvPr id="69731" name="Line 56"/>
              <p:cNvSpPr>
                <a:spLocks noChangeAspect="1" noChangeShapeType="1"/>
              </p:cNvSpPr>
              <p:nvPr/>
            </p:nvSpPr>
            <p:spPr bwMode="auto">
              <a:xfrm>
                <a:off x="3052"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69732" name="Line 57"/>
              <p:cNvSpPr>
                <a:spLocks noChangeAspect="1" noChangeShapeType="1"/>
              </p:cNvSpPr>
              <p:nvPr/>
            </p:nvSpPr>
            <p:spPr bwMode="auto">
              <a:xfrm>
                <a:off x="3475"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69733" name="Group 58"/>
              <p:cNvGrpSpPr>
                <a:grpSpLocks noChangeAspect="1"/>
              </p:cNvGrpSpPr>
              <p:nvPr/>
            </p:nvGrpSpPr>
            <p:grpSpPr bwMode="auto">
              <a:xfrm>
                <a:off x="3209" y="1305"/>
                <a:ext cx="275" cy="232"/>
                <a:chOff x="3853" y="576"/>
                <a:chExt cx="594" cy="480"/>
              </a:xfrm>
            </p:grpSpPr>
            <p:sp>
              <p:nvSpPr>
                <p:cNvPr id="69750" name="Rectangle 59"/>
                <p:cNvSpPr>
                  <a:spLocks noChangeAspect="1" noChangeArrowheads="1"/>
                </p:cNvSpPr>
                <p:nvPr/>
              </p:nvSpPr>
              <p:spPr bwMode="auto">
                <a:xfrm>
                  <a:off x="3915"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69751" name="Text Box 60"/>
                <p:cNvSpPr txBox="1">
                  <a:spLocks noChangeAspect="1" noChangeArrowheads="1"/>
                </p:cNvSpPr>
                <p:nvPr/>
              </p:nvSpPr>
              <p:spPr bwMode="auto">
                <a:xfrm>
                  <a:off x="3853" y="613"/>
                  <a:ext cx="594" cy="350"/>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DMem</a:t>
                  </a:r>
                </a:p>
              </p:txBody>
            </p:sp>
          </p:grpSp>
          <p:sp>
            <p:nvSpPr>
              <p:cNvPr id="69734" name="Freeform 61"/>
              <p:cNvSpPr>
                <a:spLocks noChangeAspect="1"/>
              </p:cNvSpPr>
              <p:nvPr/>
            </p:nvSpPr>
            <p:spPr bwMode="auto">
              <a:xfrm>
                <a:off x="3208" y="1421"/>
                <a:ext cx="332" cy="185"/>
              </a:xfrm>
              <a:custGeom>
                <a:avLst/>
                <a:gdLst>
                  <a:gd name="T0" fmla="*/ 0 w 816"/>
                  <a:gd name="T1" fmla="*/ 0 h 384"/>
                  <a:gd name="T2" fmla="*/ 0 w 816"/>
                  <a:gd name="T3" fmla="*/ 185 h 384"/>
                  <a:gd name="T4" fmla="*/ 293 w 816"/>
                  <a:gd name="T5" fmla="*/ 185 h 384"/>
                  <a:gd name="T6" fmla="*/ 293 w 816"/>
                  <a:gd name="T7" fmla="*/ 69 h 384"/>
                  <a:gd name="T8" fmla="*/ 332 w 816"/>
                  <a:gd name="T9" fmla="*/ 69 h 384"/>
                  <a:gd name="T10" fmla="*/ 0 60000 65536"/>
                  <a:gd name="T11" fmla="*/ 0 60000 65536"/>
                  <a:gd name="T12" fmla="*/ 0 60000 65536"/>
                  <a:gd name="T13" fmla="*/ 0 60000 65536"/>
                  <a:gd name="T14" fmla="*/ 0 60000 65536"/>
                  <a:gd name="T15" fmla="*/ 0 w 816"/>
                  <a:gd name="T16" fmla="*/ 0 h 384"/>
                  <a:gd name="T17" fmla="*/ 816 w 816"/>
                  <a:gd name="T18" fmla="*/ 384 h 384"/>
                </a:gdLst>
                <a:ahLst/>
                <a:cxnLst>
                  <a:cxn ang="T10">
                    <a:pos x="T0" y="T1"/>
                  </a:cxn>
                  <a:cxn ang="T11">
                    <a:pos x="T2" y="T3"/>
                  </a:cxn>
                  <a:cxn ang="T12">
                    <a:pos x="T4" y="T5"/>
                  </a:cxn>
                  <a:cxn ang="T13">
                    <a:pos x="T6" y="T7"/>
                  </a:cxn>
                  <a:cxn ang="T14">
                    <a:pos x="T8" y="T9"/>
                  </a:cxn>
                </a:cxnLst>
                <a:rect l="T15" t="T16" r="T17" b="T18"/>
                <a:pathLst>
                  <a:path w="816" h="384">
                    <a:moveTo>
                      <a:pt x="0" y="0"/>
                    </a:moveTo>
                    <a:lnTo>
                      <a:pt x="0" y="384"/>
                    </a:lnTo>
                    <a:lnTo>
                      <a:pt x="720" y="384"/>
                    </a:lnTo>
                    <a:lnTo>
                      <a:pt x="720" y="144"/>
                    </a:lnTo>
                    <a:lnTo>
                      <a:pt x="816" y="144"/>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69735" name="Line 62"/>
              <p:cNvSpPr>
                <a:spLocks noChangeAspect="1" noChangeShapeType="1"/>
              </p:cNvSpPr>
              <p:nvPr/>
            </p:nvSpPr>
            <p:spPr bwMode="auto">
              <a:xfrm>
                <a:off x="2199" y="1491"/>
                <a:ext cx="23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69736" name="Line 63"/>
              <p:cNvSpPr>
                <a:spLocks noChangeAspect="1" noChangeShapeType="1"/>
              </p:cNvSpPr>
              <p:nvPr/>
            </p:nvSpPr>
            <p:spPr bwMode="auto">
              <a:xfrm>
                <a:off x="2169" y="1351"/>
                <a:ext cx="259"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69737" name="Group 64"/>
              <p:cNvGrpSpPr>
                <a:grpSpLocks noChangeAspect="1"/>
              </p:cNvGrpSpPr>
              <p:nvPr/>
            </p:nvGrpSpPr>
            <p:grpSpPr bwMode="auto">
              <a:xfrm>
                <a:off x="1962" y="1305"/>
                <a:ext cx="289" cy="232"/>
                <a:chOff x="1123" y="576"/>
                <a:chExt cx="624" cy="480"/>
              </a:xfrm>
            </p:grpSpPr>
            <p:sp>
              <p:nvSpPr>
                <p:cNvPr id="69748" name="Rectangle 65"/>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69749" name="Text Box 66"/>
                <p:cNvSpPr txBox="1">
                  <a:spLocks noChangeAspect="1" noChangeArrowheads="1"/>
                </p:cNvSpPr>
                <p:nvPr/>
              </p:nvSpPr>
              <p:spPr bwMode="auto">
                <a:xfrm>
                  <a:off x="1123" y="613"/>
                  <a:ext cx="624" cy="350"/>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Ifetch</a:t>
                  </a:r>
                </a:p>
              </p:txBody>
            </p:sp>
          </p:grpSp>
          <p:grpSp>
            <p:nvGrpSpPr>
              <p:cNvPr id="69738" name="Group 67"/>
              <p:cNvGrpSpPr>
                <a:grpSpLocks/>
              </p:cNvGrpSpPr>
              <p:nvPr/>
            </p:nvGrpSpPr>
            <p:grpSpPr bwMode="auto">
              <a:xfrm>
                <a:off x="2288" y="1200"/>
                <a:ext cx="1297" cy="441"/>
                <a:chOff x="2112" y="528"/>
                <a:chExt cx="2088" cy="681"/>
              </a:xfrm>
            </p:grpSpPr>
            <p:sp>
              <p:nvSpPr>
                <p:cNvPr id="69744" name="Rectangle 68"/>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69745" name="Rectangle 69"/>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69746" name="Rectangle 70"/>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69747" name="Rectangle 71"/>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grpSp>
          <p:grpSp>
            <p:nvGrpSpPr>
              <p:cNvPr id="69739" name="Group 72"/>
              <p:cNvGrpSpPr>
                <a:grpSpLocks noChangeAspect="1"/>
              </p:cNvGrpSpPr>
              <p:nvPr/>
            </p:nvGrpSpPr>
            <p:grpSpPr bwMode="auto">
              <a:xfrm flipH="1">
                <a:off x="3649" y="1296"/>
                <a:ext cx="223" cy="233"/>
                <a:chOff x="1374" y="528"/>
                <a:chExt cx="480" cy="432"/>
              </a:xfrm>
            </p:grpSpPr>
            <p:grpSp>
              <p:nvGrpSpPr>
                <p:cNvPr id="69740" name="Group 73"/>
                <p:cNvGrpSpPr>
                  <a:grpSpLocks noChangeAspect="1"/>
                </p:cNvGrpSpPr>
                <p:nvPr/>
              </p:nvGrpSpPr>
              <p:grpSpPr bwMode="auto">
                <a:xfrm>
                  <a:off x="1374" y="528"/>
                  <a:ext cx="480" cy="432"/>
                  <a:chOff x="1392" y="528"/>
                  <a:chExt cx="480" cy="432"/>
                </a:xfrm>
              </p:grpSpPr>
              <p:sp>
                <p:nvSpPr>
                  <p:cNvPr id="69742" name="Rectangle 74"/>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69743" name="Rectangle 75"/>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69741" name="Text Box 76"/>
                <p:cNvSpPr txBox="1">
                  <a:spLocks noChangeAspect="1" noChangeArrowheads="1"/>
                </p:cNvSpPr>
                <p:nvPr/>
              </p:nvSpPr>
              <p:spPr bwMode="auto">
                <a:xfrm>
                  <a:off x="1404" y="561"/>
                  <a:ext cx="428" cy="314"/>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grpSp>
        <p:grpSp>
          <p:nvGrpSpPr>
            <p:cNvPr id="69644" name="Group 77"/>
            <p:cNvGrpSpPr>
              <a:grpSpLocks/>
            </p:cNvGrpSpPr>
            <p:nvPr/>
          </p:nvGrpSpPr>
          <p:grpSpPr bwMode="auto">
            <a:xfrm>
              <a:off x="2160" y="2544"/>
              <a:ext cx="2444" cy="441"/>
              <a:chOff x="1962" y="1200"/>
              <a:chExt cx="1910" cy="441"/>
            </a:xfrm>
          </p:grpSpPr>
          <p:grpSp>
            <p:nvGrpSpPr>
              <p:cNvPr id="69694" name="Group 78"/>
              <p:cNvGrpSpPr>
                <a:grpSpLocks noChangeAspect="1"/>
              </p:cNvGrpSpPr>
              <p:nvPr/>
            </p:nvGrpSpPr>
            <p:grpSpPr bwMode="auto">
              <a:xfrm>
                <a:off x="2429" y="1304"/>
                <a:ext cx="221" cy="233"/>
                <a:chOff x="1374" y="528"/>
                <a:chExt cx="480" cy="432"/>
              </a:xfrm>
            </p:grpSpPr>
            <p:grpSp>
              <p:nvGrpSpPr>
                <p:cNvPr id="69723" name="Group 79"/>
                <p:cNvGrpSpPr>
                  <a:grpSpLocks noChangeAspect="1"/>
                </p:cNvGrpSpPr>
                <p:nvPr/>
              </p:nvGrpSpPr>
              <p:grpSpPr bwMode="auto">
                <a:xfrm>
                  <a:off x="1374" y="528"/>
                  <a:ext cx="480" cy="432"/>
                  <a:chOff x="1392" y="528"/>
                  <a:chExt cx="480" cy="432"/>
                </a:xfrm>
              </p:grpSpPr>
              <p:sp>
                <p:nvSpPr>
                  <p:cNvPr id="69725" name="Rectangle 80"/>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69726" name="Rectangle 81"/>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69724" name="Text Box 82"/>
                <p:cNvSpPr txBox="1">
                  <a:spLocks noChangeAspect="1" noChangeArrowheads="1"/>
                </p:cNvSpPr>
                <p:nvPr/>
              </p:nvSpPr>
              <p:spPr bwMode="auto">
                <a:xfrm>
                  <a:off x="1400" y="561"/>
                  <a:ext cx="432" cy="314"/>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sp>
            <p:nvSpPr>
              <p:cNvPr id="69695" name="Line 83"/>
              <p:cNvSpPr>
                <a:spLocks noChangeAspect="1" noChangeShapeType="1"/>
              </p:cNvSpPr>
              <p:nvPr/>
            </p:nvSpPr>
            <p:spPr bwMode="auto">
              <a:xfrm>
                <a:off x="2651" y="1351"/>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69696" name="Line 84"/>
              <p:cNvSpPr>
                <a:spLocks noChangeAspect="1" noChangeShapeType="1"/>
              </p:cNvSpPr>
              <p:nvPr/>
            </p:nvSpPr>
            <p:spPr bwMode="auto">
              <a:xfrm>
                <a:off x="2651" y="1490"/>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69697" name="Group 85"/>
              <p:cNvGrpSpPr>
                <a:grpSpLocks noChangeAspect="1"/>
              </p:cNvGrpSpPr>
              <p:nvPr/>
            </p:nvGrpSpPr>
            <p:grpSpPr bwMode="auto">
              <a:xfrm>
                <a:off x="2851" y="1235"/>
                <a:ext cx="199" cy="371"/>
                <a:chOff x="2991" y="411"/>
                <a:chExt cx="359" cy="768"/>
              </a:xfrm>
            </p:grpSpPr>
            <p:sp>
              <p:nvSpPr>
                <p:cNvPr id="69719" name="AutoShape 86"/>
                <p:cNvSpPr>
                  <a:spLocks noChangeAspect="1" noChangeArrowheads="1"/>
                </p:cNvSpPr>
                <p:nvPr/>
              </p:nvSpPr>
              <p:spPr bwMode="auto">
                <a:xfrm rot="-5400000">
                  <a:off x="2798" y="626"/>
                  <a:ext cx="768" cy="337"/>
                </a:xfrm>
                <a:custGeom>
                  <a:avLst/>
                  <a:gdLst>
                    <a:gd name="T0" fmla="*/ 24 w 21600"/>
                    <a:gd name="T1" fmla="*/ 3 h 21600"/>
                    <a:gd name="T2" fmla="*/ 14 w 21600"/>
                    <a:gd name="T3" fmla="*/ 5 h 21600"/>
                    <a:gd name="T4" fmla="*/ 3 w 21600"/>
                    <a:gd name="T5" fmla="*/ 3 h 21600"/>
                    <a:gd name="T6" fmla="*/ 14 w 21600"/>
                    <a:gd name="T7" fmla="*/ 0 h 21600"/>
                    <a:gd name="T8" fmla="*/ 0 60000 65536"/>
                    <a:gd name="T9" fmla="*/ 0 60000 65536"/>
                    <a:gd name="T10" fmla="*/ 0 60000 65536"/>
                    <a:gd name="T11" fmla="*/ 0 60000 65536"/>
                    <a:gd name="T12" fmla="*/ 4500 w 21600"/>
                    <a:gd name="T13" fmla="*/ 4487 h 21600"/>
                    <a:gd name="T14" fmla="*/ 17100 w 21600"/>
                    <a:gd name="T15" fmla="*/ 1711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p:spPr>
              <p:txBody>
                <a:bodyPr vert="eaVert" wrap="none" anchor="ctr">
                  <a:prstTxWarp prst="textNoShape">
                    <a:avLst/>
                  </a:prstTxWarp>
                </a:bodyPr>
                <a:lstStyle/>
                <a:p>
                  <a:pPr algn="ctr"/>
                  <a:endParaRPr lang="en-US" sz="1000" b="1">
                    <a:latin typeface="Comic Sans MS" charset="0"/>
                  </a:endParaRPr>
                </a:p>
              </p:txBody>
            </p:sp>
            <p:sp>
              <p:nvSpPr>
                <p:cNvPr id="69720" name="AutoShape 87"/>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p:spPr>
              <p:txBody>
                <a:bodyPr wrap="none" anchor="ctr">
                  <a:prstTxWarp prst="textNoShape">
                    <a:avLst/>
                  </a:prstTxWarp>
                </a:bodyPr>
                <a:lstStyle/>
                <a:p>
                  <a:endParaRPr lang="en-US"/>
                </a:p>
              </p:txBody>
            </p:sp>
            <p:sp>
              <p:nvSpPr>
                <p:cNvPr id="69721" name="Freeform 88"/>
                <p:cNvSpPr>
                  <a:spLocks noChangeAspect="1"/>
                </p:cNvSpPr>
                <p:nvPr/>
              </p:nvSpPr>
              <p:spPr bwMode="auto">
                <a:xfrm rot="5400000">
                  <a:off x="2974" y="725"/>
                  <a:ext cx="218" cy="139"/>
                </a:xfrm>
                <a:custGeom>
                  <a:avLst/>
                  <a:gdLst>
                    <a:gd name="T0" fmla="*/ 0 w 384"/>
                    <a:gd name="T1" fmla="*/ 139 h 288"/>
                    <a:gd name="T2" fmla="*/ 109 w 384"/>
                    <a:gd name="T3" fmla="*/ 0 h 288"/>
                    <a:gd name="T4" fmla="*/ 218 w 384"/>
                    <a:gd name="T5" fmla="*/ 139 h 288"/>
                    <a:gd name="T6" fmla="*/ 0 60000 65536"/>
                    <a:gd name="T7" fmla="*/ 0 60000 65536"/>
                    <a:gd name="T8" fmla="*/ 0 60000 65536"/>
                    <a:gd name="T9" fmla="*/ 0 w 384"/>
                    <a:gd name="T10" fmla="*/ 0 h 288"/>
                    <a:gd name="T11" fmla="*/ 384 w 384"/>
                    <a:gd name="T12" fmla="*/ 288 h 288"/>
                  </a:gdLst>
                  <a:ahLst/>
                  <a:cxnLst>
                    <a:cxn ang="T6">
                      <a:pos x="T0" y="T1"/>
                    </a:cxn>
                    <a:cxn ang="T7">
                      <a:pos x="T2" y="T3"/>
                    </a:cxn>
                    <a:cxn ang="T8">
                      <a:pos x="T4" y="T5"/>
                    </a:cxn>
                  </a:cxnLst>
                  <a:rect l="T9" t="T10" r="T11" b="T12"/>
                  <a:pathLst>
                    <a:path w="384" h="288">
                      <a:moveTo>
                        <a:pt x="0" y="288"/>
                      </a:moveTo>
                      <a:lnTo>
                        <a:pt x="192" y="0"/>
                      </a:lnTo>
                      <a:lnTo>
                        <a:pt x="384" y="288"/>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69722" name="Text Box 89"/>
                <p:cNvSpPr txBox="1">
                  <a:spLocks noChangeAspect="1" noChangeArrowheads="1"/>
                </p:cNvSpPr>
                <p:nvPr/>
              </p:nvSpPr>
              <p:spPr bwMode="auto">
                <a:xfrm rot="-5400000">
                  <a:off x="2941" y="630"/>
                  <a:ext cx="575" cy="23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ALU</a:t>
                  </a:r>
                </a:p>
              </p:txBody>
            </p:sp>
          </p:grpSp>
          <p:sp>
            <p:nvSpPr>
              <p:cNvPr id="69698" name="Line 90"/>
              <p:cNvSpPr>
                <a:spLocks noChangeAspect="1" noChangeShapeType="1"/>
              </p:cNvSpPr>
              <p:nvPr/>
            </p:nvSpPr>
            <p:spPr bwMode="auto">
              <a:xfrm>
                <a:off x="3052"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69699" name="Line 91"/>
              <p:cNvSpPr>
                <a:spLocks noChangeAspect="1" noChangeShapeType="1"/>
              </p:cNvSpPr>
              <p:nvPr/>
            </p:nvSpPr>
            <p:spPr bwMode="auto">
              <a:xfrm>
                <a:off x="3475"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69700" name="Group 92"/>
              <p:cNvGrpSpPr>
                <a:grpSpLocks noChangeAspect="1"/>
              </p:cNvGrpSpPr>
              <p:nvPr/>
            </p:nvGrpSpPr>
            <p:grpSpPr bwMode="auto">
              <a:xfrm>
                <a:off x="3209" y="1305"/>
                <a:ext cx="275" cy="232"/>
                <a:chOff x="3853" y="576"/>
                <a:chExt cx="594" cy="480"/>
              </a:xfrm>
            </p:grpSpPr>
            <p:sp>
              <p:nvSpPr>
                <p:cNvPr id="69717" name="Rectangle 93"/>
                <p:cNvSpPr>
                  <a:spLocks noChangeAspect="1" noChangeArrowheads="1"/>
                </p:cNvSpPr>
                <p:nvPr/>
              </p:nvSpPr>
              <p:spPr bwMode="auto">
                <a:xfrm>
                  <a:off x="3915"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69718" name="Text Box 94"/>
                <p:cNvSpPr txBox="1">
                  <a:spLocks noChangeAspect="1" noChangeArrowheads="1"/>
                </p:cNvSpPr>
                <p:nvPr/>
              </p:nvSpPr>
              <p:spPr bwMode="auto">
                <a:xfrm>
                  <a:off x="3853" y="613"/>
                  <a:ext cx="594" cy="350"/>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DMem</a:t>
                  </a:r>
                </a:p>
              </p:txBody>
            </p:sp>
          </p:grpSp>
          <p:sp>
            <p:nvSpPr>
              <p:cNvPr id="69701" name="Freeform 95"/>
              <p:cNvSpPr>
                <a:spLocks noChangeAspect="1"/>
              </p:cNvSpPr>
              <p:nvPr/>
            </p:nvSpPr>
            <p:spPr bwMode="auto">
              <a:xfrm>
                <a:off x="3208" y="1421"/>
                <a:ext cx="332" cy="185"/>
              </a:xfrm>
              <a:custGeom>
                <a:avLst/>
                <a:gdLst>
                  <a:gd name="T0" fmla="*/ 0 w 816"/>
                  <a:gd name="T1" fmla="*/ 0 h 384"/>
                  <a:gd name="T2" fmla="*/ 0 w 816"/>
                  <a:gd name="T3" fmla="*/ 185 h 384"/>
                  <a:gd name="T4" fmla="*/ 293 w 816"/>
                  <a:gd name="T5" fmla="*/ 185 h 384"/>
                  <a:gd name="T6" fmla="*/ 293 w 816"/>
                  <a:gd name="T7" fmla="*/ 69 h 384"/>
                  <a:gd name="T8" fmla="*/ 332 w 816"/>
                  <a:gd name="T9" fmla="*/ 69 h 384"/>
                  <a:gd name="T10" fmla="*/ 0 60000 65536"/>
                  <a:gd name="T11" fmla="*/ 0 60000 65536"/>
                  <a:gd name="T12" fmla="*/ 0 60000 65536"/>
                  <a:gd name="T13" fmla="*/ 0 60000 65536"/>
                  <a:gd name="T14" fmla="*/ 0 60000 65536"/>
                  <a:gd name="T15" fmla="*/ 0 w 816"/>
                  <a:gd name="T16" fmla="*/ 0 h 384"/>
                  <a:gd name="T17" fmla="*/ 816 w 816"/>
                  <a:gd name="T18" fmla="*/ 384 h 384"/>
                </a:gdLst>
                <a:ahLst/>
                <a:cxnLst>
                  <a:cxn ang="T10">
                    <a:pos x="T0" y="T1"/>
                  </a:cxn>
                  <a:cxn ang="T11">
                    <a:pos x="T2" y="T3"/>
                  </a:cxn>
                  <a:cxn ang="T12">
                    <a:pos x="T4" y="T5"/>
                  </a:cxn>
                  <a:cxn ang="T13">
                    <a:pos x="T6" y="T7"/>
                  </a:cxn>
                  <a:cxn ang="T14">
                    <a:pos x="T8" y="T9"/>
                  </a:cxn>
                </a:cxnLst>
                <a:rect l="T15" t="T16" r="T17" b="T18"/>
                <a:pathLst>
                  <a:path w="816" h="384">
                    <a:moveTo>
                      <a:pt x="0" y="0"/>
                    </a:moveTo>
                    <a:lnTo>
                      <a:pt x="0" y="384"/>
                    </a:lnTo>
                    <a:lnTo>
                      <a:pt x="720" y="384"/>
                    </a:lnTo>
                    <a:lnTo>
                      <a:pt x="720" y="144"/>
                    </a:lnTo>
                    <a:lnTo>
                      <a:pt x="816" y="144"/>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69702" name="Line 96"/>
              <p:cNvSpPr>
                <a:spLocks noChangeAspect="1" noChangeShapeType="1"/>
              </p:cNvSpPr>
              <p:nvPr/>
            </p:nvSpPr>
            <p:spPr bwMode="auto">
              <a:xfrm>
                <a:off x="2199" y="1491"/>
                <a:ext cx="23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69703" name="Line 97"/>
              <p:cNvSpPr>
                <a:spLocks noChangeAspect="1" noChangeShapeType="1"/>
              </p:cNvSpPr>
              <p:nvPr/>
            </p:nvSpPr>
            <p:spPr bwMode="auto">
              <a:xfrm>
                <a:off x="2169" y="1351"/>
                <a:ext cx="259"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69704" name="Group 98"/>
              <p:cNvGrpSpPr>
                <a:grpSpLocks noChangeAspect="1"/>
              </p:cNvGrpSpPr>
              <p:nvPr/>
            </p:nvGrpSpPr>
            <p:grpSpPr bwMode="auto">
              <a:xfrm>
                <a:off x="1962" y="1305"/>
                <a:ext cx="289" cy="232"/>
                <a:chOff x="1123" y="576"/>
                <a:chExt cx="624" cy="480"/>
              </a:xfrm>
            </p:grpSpPr>
            <p:sp>
              <p:nvSpPr>
                <p:cNvPr id="69715" name="Rectangle 99"/>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69716" name="Text Box 100"/>
                <p:cNvSpPr txBox="1">
                  <a:spLocks noChangeAspect="1" noChangeArrowheads="1"/>
                </p:cNvSpPr>
                <p:nvPr/>
              </p:nvSpPr>
              <p:spPr bwMode="auto">
                <a:xfrm>
                  <a:off x="1123" y="613"/>
                  <a:ext cx="624" cy="350"/>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Ifetch</a:t>
                  </a:r>
                </a:p>
              </p:txBody>
            </p:sp>
          </p:grpSp>
          <p:grpSp>
            <p:nvGrpSpPr>
              <p:cNvPr id="69705" name="Group 101"/>
              <p:cNvGrpSpPr>
                <a:grpSpLocks/>
              </p:cNvGrpSpPr>
              <p:nvPr/>
            </p:nvGrpSpPr>
            <p:grpSpPr bwMode="auto">
              <a:xfrm>
                <a:off x="2288" y="1200"/>
                <a:ext cx="1297" cy="441"/>
                <a:chOff x="2112" y="528"/>
                <a:chExt cx="2088" cy="681"/>
              </a:xfrm>
            </p:grpSpPr>
            <p:sp>
              <p:nvSpPr>
                <p:cNvPr id="69711" name="Rectangle 102"/>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69712" name="Rectangle 103"/>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69713" name="Rectangle 104"/>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69714" name="Rectangle 105"/>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grpSp>
          <p:grpSp>
            <p:nvGrpSpPr>
              <p:cNvPr id="69706" name="Group 106"/>
              <p:cNvGrpSpPr>
                <a:grpSpLocks noChangeAspect="1"/>
              </p:cNvGrpSpPr>
              <p:nvPr/>
            </p:nvGrpSpPr>
            <p:grpSpPr bwMode="auto">
              <a:xfrm flipH="1">
                <a:off x="3649" y="1296"/>
                <a:ext cx="223" cy="233"/>
                <a:chOff x="1374" y="528"/>
                <a:chExt cx="480" cy="432"/>
              </a:xfrm>
            </p:grpSpPr>
            <p:grpSp>
              <p:nvGrpSpPr>
                <p:cNvPr id="69707" name="Group 107"/>
                <p:cNvGrpSpPr>
                  <a:grpSpLocks noChangeAspect="1"/>
                </p:cNvGrpSpPr>
                <p:nvPr/>
              </p:nvGrpSpPr>
              <p:grpSpPr bwMode="auto">
                <a:xfrm>
                  <a:off x="1374" y="528"/>
                  <a:ext cx="480" cy="432"/>
                  <a:chOff x="1392" y="528"/>
                  <a:chExt cx="480" cy="432"/>
                </a:xfrm>
              </p:grpSpPr>
              <p:sp>
                <p:nvSpPr>
                  <p:cNvPr id="69709" name="Rectangle 108"/>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69710" name="Rectangle 109"/>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69708" name="Text Box 110"/>
                <p:cNvSpPr txBox="1">
                  <a:spLocks noChangeAspect="1" noChangeArrowheads="1"/>
                </p:cNvSpPr>
                <p:nvPr/>
              </p:nvSpPr>
              <p:spPr bwMode="auto">
                <a:xfrm>
                  <a:off x="1404" y="561"/>
                  <a:ext cx="428" cy="314"/>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grpSp>
        <p:grpSp>
          <p:nvGrpSpPr>
            <p:cNvPr id="69645" name="Group 111"/>
            <p:cNvGrpSpPr>
              <a:grpSpLocks/>
            </p:cNvGrpSpPr>
            <p:nvPr/>
          </p:nvGrpSpPr>
          <p:grpSpPr bwMode="auto">
            <a:xfrm>
              <a:off x="2688" y="3072"/>
              <a:ext cx="2444" cy="441"/>
              <a:chOff x="1962" y="1200"/>
              <a:chExt cx="1910" cy="441"/>
            </a:xfrm>
          </p:grpSpPr>
          <p:grpSp>
            <p:nvGrpSpPr>
              <p:cNvPr id="69661" name="Group 112"/>
              <p:cNvGrpSpPr>
                <a:grpSpLocks noChangeAspect="1"/>
              </p:cNvGrpSpPr>
              <p:nvPr/>
            </p:nvGrpSpPr>
            <p:grpSpPr bwMode="auto">
              <a:xfrm>
                <a:off x="2429" y="1304"/>
                <a:ext cx="221" cy="233"/>
                <a:chOff x="1374" y="528"/>
                <a:chExt cx="480" cy="432"/>
              </a:xfrm>
            </p:grpSpPr>
            <p:grpSp>
              <p:nvGrpSpPr>
                <p:cNvPr id="69690" name="Group 113"/>
                <p:cNvGrpSpPr>
                  <a:grpSpLocks noChangeAspect="1"/>
                </p:cNvGrpSpPr>
                <p:nvPr/>
              </p:nvGrpSpPr>
              <p:grpSpPr bwMode="auto">
                <a:xfrm>
                  <a:off x="1374" y="528"/>
                  <a:ext cx="480" cy="432"/>
                  <a:chOff x="1392" y="528"/>
                  <a:chExt cx="480" cy="432"/>
                </a:xfrm>
              </p:grpSpPr>
              <p:sp>
                <p:nvSpPr>
                  <p:cNvPr id="69692" name="Rectangle 114"/>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69693" name="Rectangle 115"/>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69691" name="Text Box 116"/>
                <p:cNvSpPr txBox="1">
                  <a:spLocks noChangeAspect="1" noChangeArrowheads="1"/>
                </p:cNvSpPr>
                <p:nvPr/>
              </p:nvSpPr>
              <p:spPr bwMode="auto">
                <a:xfrm>
                  <a:off x="1400" y="561"/>
                  <a:ext cx="432" cy="314"/>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sp>
            <p:nvSpPr>
              <p:cNvPr id="69662" name="Line 117"/>
              <p:cNvSpPr>
                <a:spLocks noChangeAspect="1" noChangeShapeType="1"/>
              </p:cNvSpPr>
              <p:nvPr/>
            </p:nvSpPr>
            <p:spPr bwMode="auto">
              <a:xfrm>
                <a:off x="2651" y="1351"/>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69663" name="Line 118"/>
              <p:cNvSpPr>
                <a:spLocks noChangeAspect="1" noChangeShapeType="1"/>
              </p:cNvSpPr>
              <p:nvPr/>
            </p:nvSpPr>
            <p:spPr bwMode="auto">
              <a:xfrm>
                <a:off x="2651" y="1490"/>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69664" name="Group 119"/>
              <p:cNvGrpSpPr>
                <a:grpSpLocks noChangeAspect="1"/>
              </p:cNvGrpSpPr>
              <p:nvPr/>
            </p:nvGrpSpPr>
            <p:grpSpPr bwMode="auto">
              <a:xfrm>
                <a:off x="2851" y="1235"/>
                <a:ext cx="199" cy="371"/>
                <a:chOff x="2991" y="411"/>
                <a:chExt cx="359" cy="768"/>
              </a:xfrm>
            </p:grpSpPr>
            <p:sp>
              <p:nvSpPr>
                <p:cNvPr id="69686" name="AutoShape 120"/>
                <p:cNvSpPr>
                  <a:spLocks noChangeAspect="1" noChangeArrowheads="1"/>
                </p:cNvSpPr>
                <p:nvPr/>
              </p:nvSpPr>
              <p:spPr bwMode="auto">
                <a:xfrm rot="-5400000">
                  <a:off x="2798" y="626"/>
                  <a:ext cx="768" cy="337"/>
                </a:xfrm>
                <a:custGeom>
                  <a:avLst/>
                  <a:gdLst>
                    <a:gd name="T0" fmla="*/ 24 w 21600"/>
                    <a:gd name="T1" fmla="*/ 3 h 21600"/>
                    <a:gd name="T2" fmla="*/ 14 w 21600"/>
                    <a:gd name="T3" fmla="*/ 5 h 21600"/>
                    <a:gd name="T4" fmla="*/ 3 w 21600"/>
                    <a:gd name="T5" fmla="*/ 3 h 21600"/>
                    <a:gd name="T6" fmla="*/ 14 w 21600"/>
                    <a:gd name="T7" fmla="*/ 0 h 21600"/>
                    <a:gd name="T8" fmla="*/ 0 60000 65536"/>
                    <a:gd name="T9" fmla="*/ 0 60000 65536"/>
                    <a:gd name="T10" fmla="*/ 0 60000 65536"/>
                    <a:gd name="T11" fmla="*/ 0 60000 65536"/>
                    <a:gd name="T12" fmla="*/ 4500 w 21600"/>
                    <a:gd name="T13" fmla="*/ 4487 h 21600"/>
                    <a:gd name="T14" fmla="*/ 17100 w 21600"/>
                    <a:gd name="T15" fmla="*/ 1711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p:spPr>
              <p:txBody>
                <a:bodyPr vert="eaVert" wrap="none" anchor="ctr">
                  <a:prstTxWarp prst="textNoShape">
                    <a:avLst/>
                  </a:prstTxWarp>
                </a:bodyPr>
                <a:lstStyle/>
                <a:p>
                  <a:pPr algn="ctr"/>
                  <a:endParaRPr lang="en-US" sz="1000" b="1">
                    <a:latin typeface="Comic Sans MS" charset="0"/>
                  </a:endParaRPr>
                </a:p>
              </p:txBody>
            </p:sp>
            <p:sp>
              <p:nvSpPr>
                <p:cNvPr id="69687" name="AutoShape 121"/>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p:spPr>
              <p:txBody>
                <a:bodyPr wrap="none" anchor="ctr">
                  <a:prstTxWarp prst="textNoShape">
                    <a:avLst/>
                  </a:prstTxWarp>
                </a:bodyPr>
                <a:lstStyle/>
                <a:p>
                  <a:endParaRPr lang="en-US"/>
                </a:p>
              </p:txBody>
            </p:sp>
            <p:sp>
              <p:nvSpPr>
                <p:cNvPr id="69688" name="Freeform 122"/>
                <p:cNvSpPr>
                  <a:spLocks noChangeAspect="1"/>
                </p:cNvSpPr>
                <p:nvPr/>
              </p:nvSpPr>
              <p:spPr bwMode="auto">
                <a:xfrm rot="5400000">
                  <a:off x="2974" y="725"/>
                  <a:ext cx="218" cy="139"/>
                </a:xfrm>
                <a:custGeom>
                  <a:avLst/>
                  <a:gdLst>
                    <a:gd name="T0" fmla="*/ 0 w 384"/>
                    <a:gd name="T1" fmla="*/ 139 h 288"/>
                    <a:gd name="T2" fmla="*/ 109 w 384"/>
                    <a:gd name="T3" fmla="*/ 0 h 288"/>
                    <a:gd name="T4" fmla="*/ 218 w 384"/>
                    <a:gd name="T5" fmla="*/ 139 h 288"/>
                    <a:gd name="T6" fmla="*/ 0 60000 65536"/>
                    <a:gd name="T7" fmla="*/ 0 60000 65536"/>
                    <a:gd name="T8" fmla="*/ 0 60000 65536"/>
                    <a:gd name="T9" fmla="*/ 0 w 384"/>
                    <a:gd name="T10" fmla="*/ 0 h 288"/>
                    <a:gd name="T11" fmla="*/ 384 w 384"/>
                    <a:gd name="T12" fmla="*/ 288 h 288"/>
                  </a:gdLst>
                  <a:ahLst/>
                  <a:cxnLst>
                    <a:cxn ang="T6">
                      <a:pos x="T0" y="T1"/>
                    </a:cxn>
                    <a:cxn ang="T7">
                      <a:pos x="T2" y="T3"/>
                    </a:cxn>
                    <a:cxn ang="T8">
                      <a:pos x="T4" y="T5"/>
                    </a:cxn>
                  </a:cxnLst>
                  <a:rect l="T9" t="T10" r="T11" b="T12"/>
                  <a:pathLst>
                    <a:path w="384" h="288">
                      <a:moveTo>
                        <a:pt x="0" y="288"/>
                      </a:moveTo>
                      <a:lnTo>
                        <a:pt x="192" y="0"/>
                      </a:lnTo>
                      <a:lnTo>
                        <a:pt x="384" y="288"/>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69689" name="Text Box 123"/>
                <p:cNvSpPr txBox="1">
                  <a:spLocks noChangeAspect="1" noChangeArrowheads="1"/>
                </p:cNvSpPr>
                <p:nvPr/>
              </p:nvSpPr>
              <p:spPr bwMode="auto">
                <a:xfrm rot="-5400000">
                  <a:off x="2941" y="630"/>
                  <a:ext cx="575" cy="23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ALU</a:t>
                  </a:r>
                </a:p>
              </p:txBody>
            </p:sp>
          </p:grpSp>
          <p:sp>
            <p:nvSpPr>
              <p:cNvPr id="69665" name="Line 124"/>
              <p:cNvSpPr>
                <a:spLocks noChangeAspect="1" noChangeShapeType="1"/>
              </p:cNvSpPr>
              <p:nvPr/>
            </p:nvSpPr>
            <p:spPr bwMode="auto">
              <a:xfrm>
                <a:off x="3052"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69666" name="Line 125"/>
              <p:cNvSpPr>
                <a:spLocks noChangeAspect="1" noChangeShapeType="1"/>
              </p:cNvSpPr>
              <p:nvPr/>
            </p:nvSpPr>
            <p:spPr bwMode="auto">
              <a:xfrm>
                <a:off x="3475"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69667" name="Group 126"/>
              <p:cNvGrpSpPr>
                <a:grpSpLocks noChangeAspect="1"/>
              </p:cNvGrpSpPr>
              <p:nvPr/>
            </p:nvGrpSpPr>
            <p:grpSpPr bwMode="auto">
              <a:xfrm>
                <a:off x="3209" y="1305"/>
                <a:ext cx="275" cy="232"/>
                <a:chOff x="3853" y="576"/>
                <a:chExt cx="594" cy="480"/>
              </a:xfrm>
            </p:grpSpPr>
            <p:sp>
              <p:nvSpPr>
                <p:cNvPr id="69684" name="Rectangle 127"/>
                <p:cNvSpPr>
                  <a:spLocks noChangeAspect="1" noChangeArrowheads="1"/>
                </p:cNvSpPr>
                <p:nvPr/>
              </p:nvSpPr>
              <p:spPr bwMode="auto">
                <a:xfrm>
                  <a:off x="3915"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69685" name="Text Box 128"/>
                <p:cNvSpPr txBox="1">
                  <a:spLocks noChangeAspect="1" noChangeArrowheads="1"/>
                </p:cNvSpPr>
                <p:nvPr/>
              </p:nvSpPr>
              <p:spPr bwMode="auto">
                <a:xfrm>
                  <a:off x="3853" y="613"/>
                  <a:ext cx="594" cy="350"/>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DMem</a:t>
                  </a:r>
                </a:p>
              </p:txBody>
            </p:sp>
          </p:grpSp>
          <p:sp>
            <p:nvSpPr>
              <p:cNvPr id="69668" name="Freeform 129"/>
              <p:cNvSpPr>
                <a:spLocks noChangeAspect="1"/>
              </p:cNvSpPr>
              <p:nvPr/>
            </p:nvSpPr>
            <p:spPr bwMode="auto">
              <a:xfrm>
                <a:off x="3208" y="1421"/>
                <a:ext cx="332" cy="185"/>
              </a:xfrm>
              <a:custGeom>
                <a:avLst/>
                <a:gdLst>
                  <a:gd name="T0" fmla="*/ 0 w 816"/>
                  <a:gd name="T1" fmla="*/ 0 h 384"/>
                  <a:gd name="T2" fmla="*/ 0 w 816"/>
                  <a:gd name="T3" fmla="*/ 185 h 384"/>
                  <a:gd name="T4" fmla="*/ 293 w 816"/>
                  <a:gd name="T5" fmla="*/ 185 h 384"/>
                  <a:gd name="T6" fmla="*/ 293 w 816"/>
                  <a:gd name="T7" fmla="*/ 69 h 384"/>
                  <a:gd name="T8" fmla="*/ 332 w 816"/>
                  <a:gd name="T9" fmla="*/ 69 h 384"/>
                  <a:gd name="T10" fmla="*/ 0 60000 65536"/>
                  <a:gd name="T11" fmla="*/ 0 60000 65536"/>
                  <a:gd name="T12" fmla="*/ 0 60000 65536"/>
                  <a:gd name="T13" fmla="*/ 0 60000 65536"/>
                  <a:gd name="T14" fmla="*/ 0 60000 65536"/>
                  <a:gd name="T15" fmla="*/ 0 w 816"/>
                  <a:gd name="T16" fmla="*/ 0 h 384"/>
                  <a:gd name="T17" fmla="*/ 816 w 816"/>
                  <a:gd name="T18" fmla="*/ 384 h 384"/>
                </a:gdLst>
                <a:ahLst/>
                <a:cxnLst>
                  <a:cxn ang="T10">
                    <a:pos x="T0" y="T1"/>
                  </a:cxn>
                  <a:cxn ang="T11">
                    <a:pos x="T2" y="T3"/>
                  </a:cxn>
                  <a:cxn ang="T12">
                    <a:pos x="T4" y="T5"/>
                  </a:cxn>
                  <a:cxn ang="T13">
                    <a:pos x="T6" y="T7"/>
                  </a:cxn>
                  <a:cxn ang="T14">
                    <a:pos x="T8" y="T9"/>
                  </a:cxn>
                </a:cxnLst>
                <a:rect l="T15" t="T16" r="T17" b="T18"/>
                <a:pathLst>
                  <a:path w="816" h="384">
                    <a:moveTo>
                      <a:pt x="0" y="0"/>
                    </a:moveTo>
                    <a:lnTo>
                      <a:pt x="0" y="384"/>
                    </a:lnTo>
                    <a:lnTo>
                      <a:pt x="720" y="384"/>
                    </a:lnTo>
                    <a:lnTo>
                      <a:pt x="720" y="144"/>
                    </a:lnTo>
                    <a:lnTo>
                      <a:pt x="816" y="144"/>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69669" name="Line 130"/>
              <p:cNvSpPr>
                <a:spLocks noChangeAspect="1" noChangeShapeType="1"/>
              </p:cNvSpPr>
              <p:nvPr/>
            </p:nvSpPr>
            <p:spPr bwMode="auto">
              <a:xfrm>
                <a:off x="2199" y="1491"/>
                <a:ext cx="23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69670" name="Line 131"/>
              <p:cNvSpPr>
                <a:spLocks noChangeAspect="1" noChangeShapeType="1"/>
              </p:cNvSpPr>
              <p:nvPr/>
            </p:nvSpPr>
            <p:spPr bwMode="auto">
              <a:xfrm>
                <a:off x="2169" y="1351"/>
                <a:ext cx="259"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69671" name="Group 132"/>
              <p:cNvGrpSpPr>
                <a:grpSpLocks noChangeAspect="1"/>
              </p:cNvGrpSpPr>
              <p:nvPr/>
            </p:nvGrpSpPr>
            <p:grpSpPr bwMode="auto">
              <a:xfrm>
                <a:off x="1962" y="1305"/>
                <a:ext cx="289" cy="232"/>
                <a:chOff x="1123" y="576"/>
                <a:chExt cx="624" cy="480"/>
              </a:xfrm>
            </p:grpSpPr>
            <p:sp>
              <p:nvSpPr>
                <p:cNvPr id="69682" name="Rectangle 133"/>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69683" name="Text Box 134"/>
                <p:cNvSpPr txBox="1">
                  <a:spLocks noChangeAspect="1" noChangeArrowheads="1"/>
                </p:cNvSpPr>
                <p:nvPr/>
              </p:nvSpPr>
              <p:spPr bwMode="auto">
                <a:xfrm>
                  <a:off x="1123" y="613"/>
                  <a:ext cx="624" cy="350"/>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Ifetch</a:t>
                  </a:r>
                </a:p>
              </p:txBody>
            </p:sp>
          </p:grpSp>
          <p:grpSp>
            <p:nvGrpSpPr>
              <p:cNvPr id="69672" name="Group 135"/>
              <p:cNvGrpSpPr>
                <a:grpSpLocks/>
              </p:cNvGrpSpPr>
              <p:nvPr/>
            </p:nvGrpSpPr>
            <p:grpSpPr bwMode="auto">
              <a:xfrm>
                <a:off x="2288" y="1200"/>
                <a:ext cx="1297" cy="441"/>
                <a:chOff x="2112" y="528"/>
                <a:chExt cx="2088" cy="681"/>
              </a:xfrm>
            </p:grpSpPr>
            <p:sp>
              <p:nvSpPr>
                <p:cNvPr id="69678" name="Rectangle 136"/>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69679" name="Rectangle 137"/>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69680" name="Rectangle 138"/>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69681" name="Rectangle 139"/>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grpSp>
          <p:grpSp>
            <p:nvGrpSpPr>
              <p:cNvPr id="69673" name="Group 140"/>
              <p:cNvGrpSpPr>
                <a:grpSpLocks noChangeAspect="1"/>
              </p:cNvGrpSpPr>
              <p:nvPr/>
            </p:nvGrpSpPr>
            <p:grpSpPr bwMode="auto">
              <a:xfrm flipH="1">
                <a:off x="3649" y="1296"/>
                <a:ext cx="223" cy="233"/>
                <a:chOff x="1374" y="528"/>
                <a:chExt cx="480" cy="432"/>
              </a:xfrm>
            </p:grpSpPr>
            <p:grpSp>
              <p:nvGrpSpPr>
                <p:cNvPr id="69674" name="Group 141"/>
                <p:cNvGrpSpPr>
                  <a:grpSpLocks noChangeAspect="1"/>
                </p:cNvGrpSpPr>
                <p:nvPr/>
              </p:nvGrpSpPr>
              <p:grpSpPr bwMode="auto">
                <a:xfrm>
                  <a:off x="1374" y="528"/>
                  <a:ext cx="480" cy="432"/>
                  <a:chOff x="1392" y="528"/>
                  <a:chExt cx="480" cy="432"/>
                </a:xfrm>
              </p:grpSpPr>
              <p:sp>
                <p:nvSpPr>
                  <p:cNvPr id="69676" name="Rectangle 142"/>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69677" name="Rectangle 143"/>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69675" name="Text Box 144"/>
                <p:cNvSpPr txBox="1">
                  <a:spLocks noChangeAspect="1" noChangeArrowheads="1"/>
                </p:cNvSpPr>
                <p:nvPr/>
              </p:nvSpPr>
              <p:spPr bwMode="auto">
                <a:xfrm>
                  <a:off x="1404" y="561"/>
                  <a:ext cx="428" cy="314"/>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grpSp>
        <p:sp>
          <p:nvSpPr>
            <p:cNvPr id="69646" name="Line 145"/>
            <p:cNvSpPr>
              <a:spLocks noChangeShapeType="1"/>
            </p:cNvSpPr>
            <p:nvPr/>
          </p:nvSpPr>
          <p:spPr bwMode="auto">
            <a:xfrm>
              <a:off x="1536" y="1056"/>
              <a:ext cx="0" cy="2880"/>
            </a:xfrm>
            <a:prstGeom prst="line">
              <a:avLst/>
            </a:prstGeom>
            <a:noFill/>
            <a:ln w="28575">
              <a:solidFill>
                <a:schemeClr val="tx1"/>
              </a:solidFill>
              <a:prstDash val="sysDot"/>
              <a:round/>
              <a:headEnd/>
              <a:tailEnd/>
            </a:ln>
          </p:spPr>
          <p:txBody>
            <a:bodyPr wrap="none" anchor="ctr">
              <a:prstTxWarp prst="textNoShape">
                <a:avLst/>
              </a:prstTxWarp>
            </a:bodyPr>
            <a:lstStyle/>
            <a:p>
              <a:endParaRPr lang="en-US"/>
            </a:p>
          </p:txBody>
        </p:sp>
        <p:sp>
          <p:nvSpPr>
            <p:cNvPr id="69647" name="Line 146"/>
            <p:cNvSpPr>
              <a:spLocks noChangeShapeType="1"/>
            </p:cNvSpPr>
            <p:nvPr/>
          </p:nvSpPr>
          <p:spPr bwMode="auto">
            <a:xfrm>
              <a:off x="2064" y="1056"/>
              <a:ext cx="0" cy="2880"/>
            </a:xfrm>
            <a:prstGeom prst="line">
              <a:avLst/>
            </a:prstGeom>
            <a:noFill/>
            <a:ln w="28575">
              <a:solidFill>
                <a:schemeClr val="tx1"/>
              </a:solidFill>
              <a:prstDash val="sysDot"/>
              <a:round/>
              <a:headEnd/>
              <a:tailEnd/>
            </a:ln>
          </p:spPr>
          <p:txBody>
            <a:bodyPr wrap="none" anchor="ctr">
              <a:prstTxWarp prst="textNoShape">
                <a:avLst/>
              </a:prstTxWarp>
            </a:bodyPr>
            <a:lstStyle/>
            <a:p>
              <a:endParaRPr lang="en-US"/>
            </a:p>
          </p:txBody>
        </p:sp>
        <p:sp>
          <p:nvSpPr>
            <p:cNvPr id="69648" name="Line 147"/>
            <p:cNvSpPr>
              <a:spLocks noChangeShapeType="1"/>
            </p:cNvSpPr>
            <p:nvPr/>
          </p:nvSpPr>
          <p:spPr bwMode="auto">
            <a:xfrm>
              <a:off x="2592" y="1056"/>
              <a:ext cx="0" cy="2880"/>
            </a:xfrm>
            <a:prstGeom prst="line">
              <a:avLst/>
            </a:prstGeom>
            <a:noFill/>
            <a:ln w="28575">
              <a:solidFill>
                <a:schemeClr val="tx1"/>
              </a:solidFill>
              <a:prstDash val="sysDot"/>
              <a:round/>
              <a:headEnd/>
              <a:tailEnd/>
            </a:ln>
          </p:spPr>
          <p:txBody>
            <a:bodyPr wrap="none" anchor="ctr">
              <a:prstTxWarp prst="textNoShape">
                <a:avLst/>
              </a:prstTxWarp>
            </a:bodyPr>
            <a:lstStyle/>
            <a:p>
              <a:endParaRPr lang="en-US"/>
            </a:p>
          </p:txBody>
        </p:sp>
        <p:sp>
          <p:nvSpPr>
            <p:cNvPr id="69649" name="Line 148"/>
            <p:cNvSpPr>
              <a:spLocks noChangeShapeType="1"/>
            </p:cNvSpPr>
            <p:nvPr/>
          </p:nvSpPr>
          <p:spPr bwMode="auto">
            <a:xfrm>
              <a:off x="3696" y="1056"/>
              <a:ext cx="0" cy="2880"/>
            </a:xfrm>
            <a:prstGeom prst="line">
              <a:avLst/>
            </a:prstGeom>
            <a:noFill/>
            <a:ln w="28575">
              <a:solidFill>
                <a:schemeClr val="tx1"/>
              </a:solidFill>
              <a:prstDash val="sysDot"/>
              <a:round/>
              <a:headEnd/>
              <a:tailEnd/>
            </a:ln>
          </p:spPr>
          <p:txBody>
            <a:bodyPr wrap="none" anchor="ctr">
              <a:prstTxWarp prst="textNoShape">
                <a:avLst/>
              </a:prstTxWarp>
            </a:bodyPr>
            <a:lstStyle/>
            <a:p>
              <a:endParaRPr lang="en-US"/>
            </a:p>
          </p:txBody>
        </p:sp>
        <p:sp>
          <p:nvSpPr>
            <p:cNvPr id="69650" name="Line 149"/>
            <p:cNvSpPr>
              <a:spLocks noChangeShapeType="1"/>
            </p:cNvSpPr>
            <p:nvPr/>
          </p:nvSpPr>
          <p:spPr bwMode="auto">
            <a:xfrm>
              <a:off x="3120" y="1056"/>
              <a:ext cx="0" cy="2880"/>
            </a:xfrm>
            <a:prstGeom prst="line">
              <a:avLst/>
            </a:prstGeom>
            <a:noFill/>
            <a:ln w="28575">
              <a:solidFill>
                <a:schemeClr val="tx1"/>
              </a:solidFill>
              <a:prstDash val="sysDot"/>
              <a:round/>
              <a:headEnd/>
              <a:tailEnd/>
            </a:ln>
          </p:spPr>
          <p:txBody>
            <a:bodyPr wrap="none" anchor="ctr">
              <a:prstTxWarp prst="textNoShape">
                <a:avLst/>
              </a:prstTxWarp>
            </a:bodyPr>
            <a:lstStyle/>
            <a:p>
              <a:endParaRPr lang="en-US"/>
            </a:p>
          </p:txBody>
        </p:sp>
        <p:sp>
          <p:nvSpPr>
            <p:cNvPr id="69651" name="Line 150"/>
            <p:cNvSpPr>
              <a:spLocks noChangeShapeType="1"/>
            </p:cNvSpPr>
            <p:nvPr/>
          </p:nvSpPr>
          <p:spPr bwMode="auto">
            <a:xfrm>
              <a:off x="4224" y="1056"/>
              <a:ext cx="0" cy="2880"/>
            </a:xfrm>
            <a:prstGeom prst="line">
              <a:avLst/>
            </a:prstGeom>
            <a:noFill/>
            <a:ln w="28575">
              <a:solidFill>
                <a:schemeClr val="tx1"/>
              </a:solidFill>
              <a:prstDash val="sysDot"/>
              <a:round/>
              <a:headEnd/>
              <a:tailEnd/>
            </a:ln>
          </p:spPr>
          <p:txBody>
            <a:bodyPr wrap="none" anchor="ctr">
              <a:prstTxWarp prst="textNoShape">
                <a:avLst/>
              </a:prstTxWarp>
            </a:bodyPr>
            <a:lstStyle/>
            <a:p>
              <a:endParaRPr lang="en-US"/>
            </a:p>
          </p:txBody>
        </p:sp>
        <p:sp>
          <p:nvSpPr>
            <p:cNvPr id="69652" name="Line 151"/>
            <p:cNvSpPr>
              <a:spLocks noChangeShapeType="1"/>
            </p:cNvSpPr>
            <p:nvPr/>
          </p:nvSpPr>
          <p:spPr bwMode="auto">
            <a:xfrm>
              <a:off x="4752" y="1056"/>
              <a:ext cx="0" cy="2880"/>
            </a:xfrm>
            <a:prstGeom prst="line">
              <a:avLst/>
            </a:prstGeom>
            <a:noFill/>
            <a:ln w="28575">
              <a:solidFill>
                <a:schemeClr val="tx1"/>
              </a:solidFill>
              <a:prstDash val="sysDot"/>
              <a:round/>
              <a:headEnd/>
              <a:tailEnd/>
            </a:ln>
          </p:spPr>
          <p:txBody>
            <a:bodyPr wrap="none" anchor="ctr">
              <a:prstTxWarp prst="textNoShape">
                <a:avLst/>
              </a:prstTxWarp>
            </a:bodyPr>
            <a:lstStyle/>
            <a:p>
              <a:endParaRPr lang="en-US"/>
            </a:p>
          </p:txBody>
        </p:sp>
        <p:sp>
          <p:nvSpPr>
            <p:cNvPr id="69653" name="Line 152"/>
            <p:cNvSpPr>
              <a:spLocks noChangeShapeType="1"/>
            </p:cNvSpPr>
            <p:nvPr/>
          </p:nvSpPr>
          <p:spPr bwMode="auto">
            <a:xfrm>
              <a:off x="1008" y="1056"/>
              <a:ext cx="0" cy="2880"/>
            </a:xfrm>
            <a:prstGeom prst="line">
              <a:avLst/>
            </a:prstGeom>
            <a:noFill/>
            <a:ln w="28575">
              <a:solidFill>
                <a:schemeClr val="tx1"/>
              </a:solidFill>
              <a:prstDash val="sysDot"/>
              <a:round/>
              <a:headEnd/>
              <a:tailEnd/>
            </a:ln>
          </p:spPr>
          <p:txBody>
            <a:bodyPr wrap="none" anchor="ctr">
              <a:prstTxWarp prst="textNoShape">
                <a:avLst/>
              </a:prstTxWarp>
            </a:bodyPr>
            <a:lstStyle/>
            <a:p>
              <a:endParaRPr lang="en-US"/>
            </a:p>
          </p:txBody>
        </p:sp>
        <p:sp>
          <p:nvSpPr>
            <p:cNvPr id="69654" name="Text Box 153"/>
            <p:cNvSpPr txBox="1">
              <a:spLocks noChangeArrowheads="1"/>
            </p:cNvSpPr>
            <p:nvPr/>
          </p:nvSpPr>
          <p:spPr bwMode="auto">
            <a:xfrm>
              <a:off x="987" y="1156"/>
              <a:ext cx="572" cy="236"/>
            </a:xfrm>
            <a:prstGeom prst="rect">
              <a:avLst/>
            </a:prstGeom>
            <a:noFill/>
            <a:ln w="28575">
              <a:noFill/>
              <a:miter lim="800000"/>
              <a:headEnd/>
              <a:tailEnd/>
            </a:ln>
          </p:spPr>
          <p:txBody>
            <a:bodyPr wrap="none" anchor="ctr">
              <a:prstTxWarp prst="textNoShape">
                <a:avLst/>
              </a:prstTxWarp>
              <a:spAutoFit/>
            </a:bodyPr>
            <a:lstStyle/>
            <a:p>
              <a:pPr algn="ctr"/>
              <a:r>
                <a:rPr lang="en-US" sz="1600" b="1">
                  <a:latin typeface="Comic Sans MS" charset="0"/>
                </a:rPr>
                <a:t>Cycle 1</a:t>
              </a:r>
              <a:endParaRPr lang="en-US" sz="1600">
                <a:latin typeface="Comic Sans MS" charset="0"/>
              </a:endParaRPr>
            </a:p>
          </p:txBody>
        </p:sp>
        <p:sp>
          <p:nvSpPr>
            <p:cNvPr id="69655" name="Text Box 154"/>
            <p:cNvSpPr txBox="1">
              <a:spLocks noChangeArrowheads="1"/>
            </p:cNvSpPr>
            <p:nvPr/>
          </p:nvSpPr>
          <p:spPr bwMode="auto">
            <a:xfrm>
              <a:off x="1501" y="1156"/>
              <a:ext cx="572" cy="236"/>
            </a:xfrm>
            <a:prstGeom prst="rect">
              <a:avLst/>
            </a:prstGeom>
            <a:noFill/>
            <a:ln w="28575">
              <a:noFill/>
              <a:miter lim="800000"/>
              <a:headEnd/>
              <a:tailEnd/>
            </a:ln>
          </p:spPr>
          <p:txBody>
            <a:bodyPr wrap="none" anchor="ctr">
              <a:prstTxWarp prst="textNoShape">
                <a:avLst/>
              </a:prstTxWarp>
              <a:spAutoFit/>
            </a:bodyPr>
            <a:lstStyle/>
            <a:p>
              <a:pPr algn="ctr"/>
              <a:r>
                <a:rPr lang="en-US" sz="1600" b="1">
                  <a:latin typeface="Comic Sans MS" charset="0"/>
                </a:rPr>
                <a:t>Cycle 2</a:t>
              </a:r>
              <a:endParaRPr lang="en-US" sz="1600">
                <a:latin typeface="Comic Sans MS" charset="0"/>
              </a:endParaRPr>
            </a:p>
          </p:txBody>
        </p:sp>
        <p:sp>
          <p:nvSpPr>
            <p:cNvPr id="69656" name="Text Box 155"/>
            <p:cNvSpPr txBox="1">
              <a:spLocks noChangeArrowheads="1"/>
            </p:cNvSpPr>
            <p:nvPr/>
          </p:nvSpPr>
          <p:spPr bwMode="auto">
            <a:xfrm>
              <a:off x="2046" y="1156"/>
              <a:ext cx="572" cy="236"/>
            </a:xfrm>
            <a:prstGeom prst="rect">
              <a:avLst/>
            </a:prstGeom>
            <a:noFill/>
            <a:ln w="28575">
              <a:noFill/>
              <a:miter lim="800000"/>
              <a:headEnd/>
              <a:tailEnd/>
            </a:ln>
          </p:spPr>
          <p:txBody>
            <a:bodyPr wrap="none" anchor="ctr">
              <a:prstTxWarp prst="textNoShape">
                <a:avLst/>
              </a:prstTxWarp>
              <a:spAutoFit/>
            </a:bodyPr>
            <a:lstStyle/>
            <a:p>
              <a:pPr algn="ctr"/>
              <a:r>
                <a:rPr lang="en-US" sz="1600" b="1">
                  <a:latin typeface="Comic Sans MS" charset="0"/>
                </a:rPr>
                <a:t>Cycle 3</a:t>
              </a:r>
              <a:endParaRPr lang="en-US" sz="1600">
                <a:latin typeface="Comic Sans MS" charset="0"/>
              </a:endParaRPr>
            </a:p>
          </p:txBody>
        </p:sp>
        <p:sp>
          <p:nvSpPr>
            <p:cNvPr id="69657" name="Text Box 156"/>
            <p:cNvSpPr txBox="1">
              <a:spLocks noChangeArrowheads="1"/>
            </p:cNvSpPr>
            <p:nvPr/>
          </p:nvSpPr>
          <p:spPr bwMode="auto">
            <a:xfrm>
              <a:off x="2581" y="1156"/>
              <a:ext cx="572" cy="236"/>
            </a:xfrm>
            <a:prstGeom prst="rect">
              <a:avLst/>
            </a:prstGeom>
            <a:noFill/>
            <a:ln w="28575">
              <a:noFill/>
              <a:miter lim="800000"/>
              <a:headEnd/>
              <a:tailEnd/>
            </a:ln>
          </p:spPr>
          <p:txBody>
            <a:bodyPr wrap="none" anchor="ctr">
              <a:prstTxWarp prst="textNoShape">
                <a:avLst/>
              </a:prstTxWarp>
              <a:spAutoFit/>
            </a:bodyPr>
            <a:lstStyle/>
            <a:p>
              <a:pPr algn="ctr"/>
              <a:r>
                <a:rPr lang="en-US" sz="1600" b="1">
                  <a:latin typeface="Comic Sans MS" charset="0"/>
                </a:rPr>
                <a:t>Cycle 4</a:t>
              </a:r>
              <a:endParaRPr lang="en-US" sz="1600">
                <a:latin typeface="Comic Sans MS" charset="0"/>
              </a:endParaRPr>
            </a:p>
          </p:txBody>
        </p:sp>
        <p:sp>
          <p:nvSpPr>
            <p:cNvPr id="69658" name="Text Box 157"/>
            <p:cNvSpPr txBox="1">
              <a:spLocks noChangeArrowheads="1"/>
            </p:cNvSpPr>
            <p:nvPr/>
          </p:nvSpPr>
          <p:spPr bwMode="auto">
            <a:xfrm>
              <a:off x="3673" y="1156"/>
              <a:ext cx="572" cy="236"/>
            </a:xfrm>
            <a:prstGeom prst="rect">
              <a:avLst/>
            </a:prstGeom>
            <a:noFill/>
            <a:ln w="28575">
              <a:noFill/>
              <a:miter lim="800000"/>
              <a:headEnd/>
              <a:tailEnd/>
            </a:ln>
          </p:spPr>
          <p:txBody>
            <a:bodyPr wrap="none" anchor="ctr">
              <a:prstTxWarp prst="textNoShape">
                <a:avLst/>
              </a:prstTxWarp>
              <a:spAutoFit/>
            </a:bodyPr>
            <a:lstStyle/>
            <a:p>
              <a:pPr algn="ctr"/>
              <a:r>
                <a:rPr lang="en-US" sz="1600" b="1">
                  <a:latin typeface="Comic Sans MS" charset="0"/>
                </a:rPr>
                <a:t>Cycle 6</a:t>
              </a:r>
              <a:endParaRPr lang="en-US" sz="1600">
                <a:latin typeface="Comic Sans MS" charset="0"/>
              </a:endParaRPr>
            </a:p>
          </p:txBody>
        </p:sp>
        <p:sp>
          <p:nvSpPr>
            <p:cNvPr id="69659" name="Text Box 158"/>
            <p:cNvSpPr txBox="1">
              <a:spLocks noChangeArrowheads="1"/>
            </p:cNvSpPr>
            <p:nvPr/>
          </p:nvSpPr>
          <p:spPr bwMode="auto">
            <a:xfrm>
              <a:off x="4201" y="1156"/>
              <a:ext cx="572" cy="236"/>
            </a:xfrm>
            <a:prstGeom prst="rect">
              <a:avLst/>
            </a:prstGeom>
            <a:noFill/>
            <a:ln w="28575">
              <a:noFill/>
              <a:miter lim="800000"/>
              <a:headEnd/>
              <a:tailEnd/>
            </a:ln>
          </p:spPr>
          <p:txBody>
            <a:bodyPr wrap="none" anchor="ctr">
              <a:prstTxWarp prst="textNoShape">
                <a:avLst/>
              </a:prstTxWarp>
              <a:spAutoFit/>
            </a:bodyPr>
            <a:lstStyle/>
            <a:p>
              <a:pPr algn="ctr"/>
              <a:r>
                <a:rPr lang="en-US" sz="1600" b="1">
                  <a:latin typeface="Comic Sans MS" charset="0"/>
                </a:rPr>
                <a:t>Cycle 7</a:t>
              </a:r>
              <a:endParaRPr lang="en-US" sz="1600">
                <a:latin typeface="Comic Sans MS" charset="0"/>
              </a:endParaRPr>
            </a:p>
          </p:txBody>
        </p:sp>
        <p:sp>
          <p:nvSpPr>
            <p:cNvPr id="69660" name="Text Box 159"/>
            <p:cNvSpPr txBox="1">
              <a:spLocks noChangeArrowheads="1"/>
            </p:cNvSpPr>
            <p:nvPr/>
          </p:nvSpPr>
          <p:spPr bwMode="auto">
            <a:xfrm>
              <a:off x="3097" y="1156"/>
              <a:ext cx="572" cy="236"/>
            </a:xfrm>
            <a:prstGeom prst="rect">
              <a:avLst/>
            </a:prstGeom>
            <a:noFill/>
            <a:ln w="28575">
              <a:noFill/>
              <a:miter lim="800000"/>
              <a:headEnd/>
              <a:tailEnd/>
            </a:ln>
          </p:spPr>
          <p:txBody>
            <a:bodyPr wrap="none" anchor="ctr">
              <a:prstTxWarp prst="textNoShape">
                <a:avLst/>
              </a:prstTxWarp>
              <a:spAutoFit/>
            </a:bodyPr>
            <a:lstStyle/>
            <a:p>
              <a:pPr algn="ctr"/>
              <a:r>
                <a:rPr lang="en-US" sz="1600" b="1">
                  <a:latin typeface="Comic Sans MS" charset="0"/>
                </a:rPr>
                <a:t>Cycle 5</a:t>
              </a:r>
              <a:endParaRPr lang="en-US" sz="1600">
                <a:latin typeface="Comic Sans MS" charset="0"/>
              </a:endParaRPr>
            </a:p>
          </p:txBody>
        </p:sp>
      </p:grpSp>
      <p:sp>
        <p:nvSpPr>
          <p:cNvPr id="69640" name="Text Box 160"/>
          <p:cNvSpPr txBox="1">
            <a:spLocks noChangeArrowheads="1"/>
          </p:cNvSpPr>
          <p:nvPr/>
        </p:nvSpPr>
        <p:spPr bwMode="auto">
          <a:xfrm>
            <a:off x="7972425" y="6702425"/>
            <a:ext cx="1171575" cy="152400"/>
          </a:xfrm>
          <a:prstGeom prst="rect">
            <a:avLst/>
          </a:prstGeom>
          <a:noFill/>
          <a:ln w="9525">
            <a:noFill/>
            <a:miter lim="800000"/>
            <a:headEnd/>
            <a:tailEnd/>
          </a:ln>
        </p:spPr>
        <p:txBody>
          <a:bodyPr wrap="none">
            <a:prstTxWarp prst="textNoShape">
              <a:avLst/>
            </a:prstTxWarp>
            <a:spAutoFit/>
          </a:bodyPr>
          <a:lstStyle/>
          <a:p>
            <a:pPr algn="r">
              <a:lnSpc>
                <a:spcPct val="40000"/>
              </a:lnSpc>
            </a:pPr>
            <a:r>
              <a:rPr lang="en-US" sz="1000">
                <a:latin typeface="Times New Roman" charset="0"/>
              </a:rPr>
              <a:t>Slide: David Culler</a:t>
            </a:r>
            <a:endParaRPr lang="en-US">
              <a:latin typeface="Times New Roman"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body" idx="4294967295"/>
          </p:nvPr>
        </p:nvSpPr>
        <p:spPr>
          <a:xfrm>
            <a:off x="533400" y="5562600"/>
            <a:ext cx="7924800" cy="1085850"/>
          </a:xfrm>
          <a:noFill/>
        </p:spPr>
        <p:txBody>
          <a:bodyPr lIns="63500" tIns="25400" rIns="63500" bIns="25400">
            <a:spAutoFit/>
          </a:bodyPr>
          <a:lstStyle/>
          <a:p>
            <a:pPr marL="203200" indent="-203200"/>
            <a:r>
              <a:rPr lang="en-US" sz="1600"/>
              <a:t> Washer takes 30 min, Dryer takes 40 min, folding takes 20 min</a:t>
            </a:r>
          </a:p>
          <a:p>
            <a:pPr marL="203200" indent="-203200"/>
            <a:r>
              <a:rPr lang="en-US" sz="1600"/>
              <a:t> Sequential laundry takes 6 hours for 4 loads</a:t>
            </a:r>
          </a:p>
          <a:p>
            <a:pPr marL="203200" indent="-203200"/>
            <a:r>
              <a:rPr lang="en-US" sz="1600">
                <a:solidFill>
                  <a:schemeClr val="accent2"/>
                </a:solidFill>
              </a:rPr>
              <a:t> If they learned pipelining, how long would laundry take?</a:t>
            </a:r>
            <a:r>
              <a:rPr lang="en-US" sz="1600"/>
              <a:t> </a:t>
            </a:r>
          </a:p>
        </p:txBody>
      </p:sp>
      <p:sp>
        <p:nvSpPr>
          <p:cNvPr id="34819" name="Rectangle 3"/>
          <p:cNvSpPr>
            <a:spLocks noChangeArrowheads="1"/>
          </p:cNvSpPr>
          <p:nvPr/>
        </p:nvSpPr>
        <p:spPr bwMode="auto">
          <a:xfrm>
            <a:off x="1327150" y="1898650"/>
            <a:ext cx="520700" cy="454025"/>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b="1"/>
              <a:t>30</a:t>
            </a:r>
          </a:p>
        </p:txBody>
      </p:sp>
      <p:grpSp>
        <p:nvGrpSpPr>
          <p:cNvPr id="34820" name="Group 4"/>
          <p:cNvGrpSpPr>
            <a:grpSpLocks/>
          </p:cNvGrpSpPr>
          <p:nvPr/>
        </p:nvGrpSpPr>
        <p:grpSpPr bwMode="auto">
          <a:xfrm>
            <a:off x="1360488" y="1893888"/>
            <a:ext cx="1498600" cy="0"/>
            <a:chOff x="952" y="1400"/>
            <a:chExt cx="944" cy="0"/>
          </a:xfrm>
        </p:grpSpPr>
        <p:sp>
          <p:nvSpPr>
            <p:cNvPr id="34958" name="Line 5"/>
            <p:cNvSpPr>
              <a:spLocks noChangeShapeType="1"/>
            </p:cNvSpPr>
            <p:nvPr/>
          </p:nvSpPr>
          <p:spPr bwMode="auto">
            <a:xfrm>
              <a:off x="952" y="1400"/>
              <a:ext cx="288" cy="0"/>
            </a:xfrm>
            <a:prstGeom prst="line">
              <a:avLst/>
            </a:prstGeom>
            <a:noFill/>
            <a:ln w="50800">
              <a:solidFill>
                <a:srgbClr val="F6BF69"/>
              </a:solidFill>
              <a:round/>
              <a:headEnd/>
              <a:tailEnd/>
            </a:ln>
          </p:spPr>
          <p:txBody>
            <a:bodyPr wrap="none" anchor="ctr">
              <a:prstTxWarp prst="textNoShape">
                <a:avLst/>
              </a:prstTxWarp>
            </a:bodyPr>
            <a:lstStyle/>
            <a:p>
              <a:endParaRPr lang="en-US"/>
            </a:p>
          </p:txBody>
        </p:sp>
        <p:sp>
          <p:nvSpPr>
            <p:cNvPr id="34959" name="Line 6"/>
            <p:cNvSpPr>
              <a:spLocks noChangeShapeType="1"/>
            </p:cNvSpPr>
            <p:nvPr/>
          </p:nvSpPr>
          <p:spPr bwMode="auto">
            <a:xfrm>
              <a:off x="1280" y="1400"/>
              <a:ext cx="360" cy="0"/>
            </a:xfrm>
            <a:prstGeom prst="line">
              <a:avLst/>
            </a:prstGeom>
            <a:noFill/>
            <a:ln w="50800">
              <a:solidFill>
                <a:srgbClr val="A2C1FE"/>
              </a:solidFill>
              <a:round/>
              <a:headEnd/>
              <a:tailEnd/>
            </a:ln>
          </p:spPr>
          <p:txBody>
            <a:bodyPr wrap="none" anchor="ctr">
              <a:prstTxWarp prst="textNoShape">
                <a:avLst/>
              </a:prstTxWarp>
            </a:bodyPr>
            <a:lstStyle/>
            <a:p>
              <a:endParaRPr lang="en-US"/>
            </a:p>
          </p:txBody>
        </p:sp>
        <p:sp>
          <p:nvSpPr>
            <p:cNvPr id="34960" name="Line 7"/>
            <p:cNvSpPr>
              <a:spLocks noChangeShapeType="1"/>
            </p:cNvSpPr>
            <p:nvPr/>
          </p:nvSpPr>
          <p:spPr bwMode="auto">
            <a:xfrm>
              <a:off x="1680" y="1400"/>
              <a:ext cx="216" cy="0"/>
            </a:xfrm>
            <a:prstGeom prst="line">
              <a:avLst/>
            </a:prstGeom>
            <a:noFill/>
            <a:ln w="50800">
              <a:solidFill>
                <a:schemeClr val="hlink"/>
              </a:solidFill>
              <a:round/>
              <a:headEnd/>
              <a:tailEnd/>
            </a:ln>
          </p:spPr>
          <p:txBody>
            <a:bodyPr wrap="none" anchor="ctr">
              <a:prstTxWarp prst="textNoShape">
                <a:avLst/>
              </a:prstTxWarp>
            </a:bodyPr>
            <a:lstStyle/>
            <a:p>
              <a:endParaRPr lang="en-US"/>
            </a:p>
          </p:txBody>
        </p:sp>
      </p:grpSp>
      <p:sp>
        <p:nvSpPr>
          <p:cNvPr id="34821" name="Rectangle 8"/>
          <p:cNvSpPr>
            <a:spLocks noChangeArrowheads="1"/>
          </p:cNvSpPr>
          <p:nvPr/>
        </p:nvSpPr>
        <p:spPr bwMode="auto">
          <a:xfrm>
            <a:off x="1911350" y="1898650"/>
            <a:ext cx="520700" cy="454025"/>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b="1"/>
              <a:t>40</a:t>
            </a:r>
          </a:p>
        </p:txBody>
      </p:sp>
      <p:sp>
        <p:nvSpPr>
          <p:cNvPr id="34822" name="Rectangle 9"/>
          <p:cNvSpPr>
            <a:spLocks noChangeArrowheads="1"/>
          </p:cNvSpPr>
          <p:nvPr/>
        </p:nvSpPr>
        <p:spPr bwMode="auto">
          <a:xfrm>
            <a:off x="2432050" y="1898650"/>
            <a:ext cx="520700" cy="454025"/>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b="1"/>
              <a:t>20</a:t>
            </a:r>
          </a:p>
        </p:txBody>
      </p:sp>
      <p:sp>
        <p:nvSpPr>
          <p:cNvPr id="34823" name="Line 10"/>
          <p:cNvSpPr>
            <a:spLocks noChangeShapeType="1"/>
          </p:cNvSpPr>
          <p:nvPr/>
        </p:nvSpPr>
        <p:spPr bwMode="auto">
          <a:xfrm>
            <a:off x="1855788" y="1741488"/>
            <a:ext cx="0" cy="271462"/>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4824" name="Line 11"/>
          <p:cNvSpPr>
            <a:spLocks noChangeShapeType="1"/>
          </p:cNvSpPr>
          <p:nvPr/>
        </p:nvSpPr>
        <p:spPr bwMode="auto">
          <a:xfrm>
            <a:off x="2490788" y="1741488"/>
            <a:ext cx="0" cy="271462"/>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4825" name="Line 12"/>
          <p:cNvSpPr>
            <a:spLocks noChangeShapeType="1"/>
          </p:cNvSpPr>
          <p:nvPr/>
        </p:nvSpPr>
        <p:spPr bwMode="auto">
          <a:xfrm>
            <a:off x="2897188" y="1741488"/>
            <a:ext cx="0" cy="271462"/>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4826" name="Rectangle 13"/>
          <p:cNvSpPr>
            <a:spLocks noChangeArrowheads="1"/>
          </p:cNvSpPr>
          <p:nvPr/>
        </p:nvSpPr>
        <p:spPr bwMode="auto">
          <a:xfrm>
            <a:off x="2901950" y="1898650"/>
            <a:ext cx="520700" cy="454025"/>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b="1"/>
              <a:t>30</a:t>
            </a:r>
          </a:p>
        </p:txBody>
      </p:sp>
      <p:grpSp>
        <p:nvGrpSpPr>
          <p:cNvPr id="34827" name="Group 14"/>
          <p:cNvGrpSpPr>
            <a:grpSpLocks/>
          </p:cNvGrpSpPr>
          <p:nvPr/>
        </p:nvGrpSpPr>
        <p:grpSpPr bwMode="auto">
          <a:xfrm>
            <a:off x="2935288" y="1893888"/>
            <a:ext cx="1498600" cy="0"/>
            <a:chOff x="1944" y="1400"/>
            <a:chExt cx="944" cy="0"/>
          </a:xfrm>
        </p:grpSpPr>
        <p:sp>
          <p:nvSpPr>
            <p:cNvPr id="34955" name="Line 15"/>
            <p:cNvSpPr>
              <a:spLocks noChangeShapeType="1"/>
            </p:cNvSpPr>
            <p:nvPr/>
          </p:nvSpPr>
          <p:spPr bwMode="auto">
            <a:xfrm>
              <a:off x="1944" y="1400"/>
              <a:ext cx="288" cy="0"/>
            </a:xfrm>
            <a:prstGeom prst="line">
              <a:avLst/>
            </a:prstGeom>
            <a:noFill/>
            <a:ln w="50800">
              <a:solidFill>
                <a:srgbClr val="F6BF69"/>
              </a:solidFill>
              <a:round/>
              <a:headEnd/>
              <a:tailEnd/>
            </a:ln>
          </p:spPr>
          <p:txBody>
            <a:bodyPr wrap="none" anchor="ctr">
              <a:prstTxWarp prst="textNoShape">
                <a:avLst/>
              </a:prstTxWarp>
            </a:bodyPr>
            <a:lstStyle/>
            <a:p>
              <a:endParaRPr lang="en-US"/>
            </a:p>
          </p:txBody>
        </p:sp>
        <p:sp>
          <p:nvSpPr>
            <p:cNvPr id="34956" name="Line 16"/>
            <p:cNvSpPr>
              <a:spLocks noChangeShapeType="1"/>
            </p:cNvSpPr>
            <p:nvPr/>
          </p:nvSpPr>
          <p:spPr bwMode="auto">
            <a:xfrm>
              <a:off x="2272" y="1400"/>
              <a:ext cx="360" cy="0"/>
            </a:xfrm>
            <a:prstGeom prst="line">
              <a:avLst/>
            </a:prstGeom>
            <a:noFill/>
            <a:ln w="50800">
              <a:solidFill>
                <a:srgbClr val="A2C1FE"/>
              </a:solidFill>
              <a:round/>
              <a:headEnd/>
              <a:tailEnd/>
            </a:ln>
          </p:spPr>
          <p:txBody>
            <a:bodyPr wrap="none" anchor="ctr">
              <a:prstTxWarp prst="textNoShape">
                <a:avLst/>
              </a:prstTxWarp>
            </a:bodyPr>
            <a:lstStyle/>
            <a:p>
              <a:endParaRPr lang="en-US"/>
            </a:p>
          </p:txBody>
        </p:sp>
        <p:sp>
          <p:nvSpPr>
            <p:cNvPr id="34957" name="Line 17"/>
            <p:cNvSpPr>
              <a:spLocks noChangeShapeType="1"/>
            </p:cNvSpPr>
            <p:nvPr/>
          </p:nvSpPr>
          <p:spPr bwMode="auto">
            <a:xfrm>
              <a:off x="2672" y="1400"/>
              <a:ext cx="216" cy="0"/>
            </a:xfrm>
            <a:prstGeom prst="line">
              <a:avLst/>
            </a:prstGeom>
            <a:noFill/>
            <a:ln w="50800">
              <a:solidFill>
                <a:schemeClr val="hlink"/>
              </a:solidFill>
              <a:round/>
              <a:headEnd/>
              <a:tailEnd/>
            </a:ln>
          </p:spPr>
          <p:txBody>
            <a:bodyPr wrap="none" anchor="ctr">
              <a:prstTxWarp prst="textNoShape">
                <a:avLst/>
              </a:prstTxWarp>
            </a:bodyPr>
            <a:lstStyle/>
            <a:p>
              <a:endParaRPr lang="en-US"/>
            </a:p>
          </p:txBody>
        </p:sp>
      </p:grpSp>
      <p:sp>
        <p:nvSpPr>
          <p:cNvPr id="34828" name="Rectangle 18"/>
          <p:cNvSpPr>
            <a:spLocks noChangeArrowheads="1"/>
          </p:cNvSpPr>
          <p:nvPr/>
        </p:nvSpPr>
        <p:spPr bwMode="auto">
          <a:xfrm>
            <a:off x="3486150" y="1898650"/>
            <a:ext cx="520700" cy="454025"/>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b="1"/>
              <a:t>40</a:t>
            </a:r>
          </a:p>
        </p:txBody>
      </p:sp>
      <p:sp>
        <p:nvSpPr>
          <p:cNvPr id="34829" name="Rectangle 19"/>
          <p:cNvSpPr>
            <a:spLocks noChangeArrowheads="1"/>
          </p:cNvSpPr>
          <p:nvPr/>
        </p:nvSpPr>
        <p:spPr bwMode="auto">
          <a:xfrm>
            <a:off x="4006850" y="1898650"/>
            <a:ext cx="520700" cy="454025"/>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b="1"/>
              <a:t>20</a:t>
            </a:r>
          </a:p>
        </p:txBody>
      </p:sp>
      <p:sp>
        <p:nvSpPr>
          <p:cNvPr id="34830" name="Line 20"/>
          <p:cNvSpPr>
            <a:spLocks noChangeShapeType="1"/>
          </p:cNvSpPr>
          <p:nvPr/>
        </p:nvSpPr>
        <p:spPr bwMode="auto">
          <a:xfrm>
            <a:off x="3430588" y="1741488"/>
            <a:ext cx="0" cy="271462"/>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4831" name="Line 21"/>
          <p:cNvSpPr>
            <a:spLocks noChangeShapeType="1"/>
          </p:cNvSpPr>
          <p:nvPr/>
        </p:nvSpPr>
        <p:spPr bwMode="auto">
          <a:xfrm>
            <a:off x="4065588" y="1741488"/>
            <a:ext cx="0" cy="271462"/>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4832" name="Line 22"/>
          <p:cNvSpPr>
            <a:spLocks noChangeShapeType="1"/>
          </p:cNvSpPr>
          <p:nvPr/>
        </p:nvSpPr>
        <p:spPr bwMode="auto">
          <a:xfrm>
            <a:off x="4471988" y="1741488"/>
            <a:ext cx="0" cy="271462"/>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4833" name="Rectangle 23"/>
          <p:cNvSpPr>
            <a:spLocks noChangeArrowheads="1"/>
          </p:cNvSpPr>
          <p:nvPr/>
        </p:nvSpPr>
        <p:spPr bwMode="auto">
          <a:xfrm>
            <a:off x="4476750" y="1898650"/>
            <a:ext cx="520700" cy="454025"/>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b="1"/>
              <a:t>30</a:t>
            </a:r>
          </a:p>
        </p:txBody>
      </p:sp>
      <p:grpSp>
        <p:nvGrpSpPr>
          <p:cNvPr id="34834" name="Group 24"/>
          <p:cNvGrpSpPr>
            <a:grpSpLocks/>
          </p:cNvGrpSpPr>
          <p:nvPr/>
        </p:nvGrpSpPr>
        <p:grpSpPr bwMode="auto">
          <a:xfrm>
            <a:off x="4510088" y="1893888"/>
            <a:ext cx="1498600" cy="0"/>
            <a:chOff x="2936" y="1400"/>
            <a:chExt cx="944" cy="0"/>
          </a:xfrm>
        </p:grpSpPr>
        <p:sp>
          <p:nvSpPr>
            <p:cNvPr id="34952" name="Line 25"/>
            <p:cNvSpPr>
              <a:spLocks noChangeShapeType="1"/>
            </p:cNvSpPr>
            <p:nvPr/>
          </p:nvSpPr>
          <p:spPr bwMode="auto">
            <a:xfrm>
              <a:off x="2936" y="1400"/>
              <a:ext cx="288" cy="0"/>
            </a:xfrm>
            <a:prstGeom prst="line">
              <a:avLst/>
            </a:prstGeom>
            <a:noFill/>
            <a:ln w="50800">
              <a:solidFill>
                <a:srgbClr val="F6BF69"/>
              </a:solidFill>
              <a:round/>
              <a:headEnd/>
              <a:tailEnd/>
            </a:ln>
          </p:spPr>
          <p:txBody>
            <a:bodyPr wrap="none" anchor="ctr">
              <a:prstTxWarp prst="textNoShape">
                <a:avLst/>
              </a:prstTxWarp>
            </a:bodyPr>
            <a:lstStyle/>
            <a:p>
              <a:endParaRPr lang="en-US"/>
            </a:p>
          </p:txBody>
        </p:sp>
        <p:sp>
          <p:nvSpPr>
            <p:cNvPr id="34953" name="Line 26"/>
            <p:cNvSpPr>
              <a:spLocks noChangeShapeType="1"/>
            </p:cNvSpPr>
            <p:nvPr/>
          </p:nvSpPr>
          <p:spPr bwMode="auto">
            <a:xfrm>
              <a:off x="3264" y="1400"/>
              <a:ext cx="360" cy="0"/>
            </a:xfrm>
            <a:prstGeom prst="line">
              <a:avLst/>
            </a:prstGeom>
            <a:noFill/>
            <a:ln w="50800">
              <a:solidFill>
                <a:srgbClr val="A2C1FE"/>
              </a:solidFill>
              <a:round/>
              <a:headEnd/>
              <a:tailEnd/>
            </a:ln>
          </p:spPr>
          <p:txBody>
            <a:bodyPr wrap="none" anchor="ctr">
              <a:prstTxWarp prst="textNoShape">
                <a:avLst/>
              </a:prstTxWarp>
            </a:bodyPr>
            <a:lstStyle/>
            <a:p>
              <a:endParaRPr lang="en-US"/>
            </a:p>
          </p:txBody>
        </p:sp>
        <p:sp>
          <p:nvSpPr>
            <p:cNvPr id="34954" name="Line 27"/>
            <p:cNvSpPr>
              <a:spLocks noChangeShapeType="1"/>
            </p:cNvSpPr>
            <p:nvPr/>
          </p:nvSpPr>
          <p:spPr bwMode="auto">
            <a:xfrm>
              <a:off x="3664" y="1400"/>
              <a:ext cx="216" cy="0"/>
            </a:xfrm>
            <a:prstGeom prst="line">
              <a:avLst/>
            </a:prstGeom>
            <a:noFill/>
            <a:ln w="50800">
              <a:solidFill>
                <a:schemeClr val="hlink"/>
              </a:solidFill>
              <a:round/>
              <a:headEnd/>
              <a:tailEnd/>
            </a:ln>
          </p:spPr>
          <p:txBody>
            <a:bodyPr wrap="none" anchor="ctr">
              <a:prstTxWarp prst="textNoShape">
                <a:avLst/>
              </a:prstTxWarp>
            </a:bodyPr>
            <a:lstStyle/>
            <a:p>
              <a:endParaRPr lang="en-US"/>
            </a:p>
          </p:txBody>
        </p:sp>
      </p:grpSp>
      <p:sp>
        <p:nvSpPr>
          <p:cNvPr id="34835" name="Rectangle 28"/>
          <p:cNvSpPr>
            <a:spLocks noChangeArrowheads="1"/>
          </p:cNvSpPr>
          <p:nvPr/>
        </p:nvSpPr>
        <p:spPr bwMode="auto">
          <a:xfrm>
            <a:off x="5060950" y="1898650"/>
            <a:ext cx="520700" cy="454025"/>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b="1"/>
              <a:t>40</a:t>
            </a:r>
          </a:p>
        </p:txBody>
      </p:sp>
      <p:sp>
        <p:nvSpPr>
          <p:cNvPr id="34836" name="Rectangle 29"/>
          <p:cNvSpPr>
            <a:spLocks noChangeArrowheads="1"/>
          </p:cNvSpPr>
          <p:nvPr/>
        </p:nvSpPr>
        <p:spPr bwMode="auto">
          <a:xfrm>
            <a:off x="5581650" y="1898650"/>
            <a:ext cx="520700" cy="454025"/>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b="1"/>
              <a:t>20</a:t>
            </a:r>
          </a:p>
        </p:txBody>
      </p:sp>
      <p:sp>
        <p:nvSpPr>
          <p:cNvPr id="34837" name="Line 30"/>
          <p:cNvSpPr>
            <a:spLocks noChangeShapeType="1"/>
          </p:cNvSpPr>
          <p:nvPr/>
        </p:nvSpPr>
        <p:spPr bwMode="auto">
          <a:xfrm>
            <a:off x="5005388" y="1741488"/>
            <a:ext cx="0" cy="271462"/>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4838" name="Line 31"/>
          <p:cNvSpPr>
            <a:spLocks noChangeShapeType="1"/>
          </p:cNvSpPr>
          <p:nvPr/>
        </p:nvSpPr>
        <p:spPr bwMode="auto">
          <a:xfrm>
            <a:off x="5640388" y="1741488"/>
            <a:ext cx="0" cy="271462"/>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4839" name="Line 32"/>
          <p:cNvSpPr>
            <a:spLocks noChangeShapeType="1"/>
          </p:cNvSpPr>
          <p:nvPr/>
        </p:nvSpPr>
        <p:spPr bwMode="auto">
          <a:xfrm>
            <a:off x="6046788" y="1741488"/>
            <a:ext cx="0" cy="271462"/>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4840" name="Rectangle 33"/>
          <p:cNvSpPr>
            <a:spLocks noChangeArrowheads="1"/>
          </p:cNvSpPr>
          <p:nvPr/>
        </p:nvSpPr>
        <p:spPr bwMode="auto">
          <a:xfrm>
            <a:off x="6051550" y="1898650"/>
            <a:ext cx="520700" cy="454025"/>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b="1"/>
              <a:t>30</a:t>
            </a:r>
          </a:p>
        </p:txBody>
      </p:sp>
      <p:grpSp>
        <p:nvGrpSpPr>
          <p:cNvPr id="34841" name="Group 34"/>
          <p:cNvGrpSpPr>
            <a:grpSpLocks/>
          </p:cNvGrpSpPr>
          <p:nvPr/>
        </p:nvGrpSpPr>
        <p:grpSpPr bwMode="auto">
          <a:xfrm>
            <a:off x="6084888" y="1893888"/>
            <a:ext cx="1498600" cy="0"/>
            <a:chOff x="3928" y="1400"/>
            <a:chExt cx="944" cy="0"/>
          </a:xfrm>
        </p:grpSpPr>
        <p:sp>
          <p:nvSpPr>
            <p:cNvPr id="34949" name="Line 35"/>
            <p:cNvSpPr>
              <a:spLocks noChangeShapeType="1"/>
            </p:cNvSpPr>
            <p:nvPr/>
          </p:nvSpPr>
          <p:spPr bwMode="auto">
            <a:xfrm>
              <a:off x="3928" y="1400"/>
              <a:ext cx="288" cy="0"/>
            </a:xfrm>
            <a:prstGeom prst="line">
              <a:avLst/>
            </a:prstGeom>
            <a:noFill/>
            <a:ln w="50800">
              <a:solidFill>
                <a:srgbClr val="F6BF69"/>
              </a:solidFill>
              <a:round/>
              <a:headEnd/>
              <a:tailEnd/>
            </a:ln>
          </p:spPr>
          <p:txBody>
            <a:bodyPr wrap="none" anchor="ctr">
              <a:prstTxWarp prst="textNoShape">
                <a:avLst/>
              </a:prstTxWarp>
            </a:bodyPr>
            <a:lstStyle/>
            <a:p>
              <a:endParaRPr lang="en-US"/>
            </a:p>
          </p:txBody>
        </p:sp>
        <p:sp>
          <p:nvSpPr>
            <p:cNvPr id="34950" name="Line 36"/>
            <p:cNvSpPr>
              <a:spLocks noChangeShapeType="1"/>
            </p:cNvSpPr>
            <p:nvPr/>
          </p:nvSpPr>
          <p:spPr bwMode="auto">
            <a:xfrm>
              <a:off x="4256" y="1400"/>
              <a:ext cx="360" cy="0"/>
            </a:xfrm>
            <a:prstGeom prst="line">
              <a:avLst/>
            </a:prstGeom>
            <a:noFill/>
            <a:ln w="50800">
              <a:solidFill>
                <a:srgbClr val="A2C1FE"/>
              </a:solidFill>
              <a:round/>
              <a:headEnd/>
              <a:tailEnd/>
            </a:ln>
          </p:spPr>
          <p:txBody>
            <a:bodyPr wrap="none" anchor="ctr">
              <a:prstTxWarp prst="textNoShape">
                <a:avLst/>
              </a:prstTxWarp>
            </a:bodyPr>
            <a:lstStyle/>
            <a:p>
              <a:endParaRPr lang="en-US"/>
            </a:p>
          </p:txBody>
        </p:sp>
        <p:sp>
          <p:nvSpPr>
            <p:cNvPr id="34951" name="Line 37"/>
            <p:cNvSpPr>
              <a:spLocks noChangeShapeType="1"/>
            </p:cNvSpPr>
            <p:nvPr/>
          </p:nvSpPr>
          <p:spPr bwMode="auto">
            <a:xfrm>
              <a:off x="4656" y="1400"/>
              <a:ext cx="216" cy="0"/>
            </a:xfrm>
            <a:prstGeom prst="line">
              <a:avLst/>
            </a:prstGeom>
            <a:noFill/>
            <a:ln w="50800">
              <a:solidFill>
                <a:schemeClr val="hlink"/>
              </a:solidFill>
              <a:round/>
              <a:headEnd/>
              <a:tailEnd/>
            </a:ln>
          </p:spPr>
          <p:txBody>
            <a:bodyPr wrap="none" anchor="ctr">
              <a:prstTxWarp prst="textNoShape">
                <a:avLst/>
              </a:prstTxWarp>
            </a:bodyPr>
            <a:lstStyle/>
            <a:p>
              <a:endParaRPr lang="en-US"/>
            </a:p>
          </p:txBody>
        </p:sp>
      </p:grpSp>
      <p:sp>
        <p:nvSpPr>
          <p:cNvPr id="34842" name="Rectangle 38"/>
          <p:cNvSpPr>
            <a:spLocks noChangeArrowheads="1"/>
          </p:cNvSpPr>
          <p:nvPr/>
        </p:nvSpPr>
        <p:spPr bwMode="auto">
          <a:xfrm>
            <a:off x="6635750" y="1898650"/>
            <a:ext cx="520700" cy="454025"/>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b="1"/>
              <a:t>40</a:t>
            </a:r>
          </a:p>
        </p:txBody>
      </p:sp>
      <p:sp>
        <p:nvSpPr>
          <p:cNvPr id="34843" name="Rectangle 39"/>
          <p:cNvSpPr>
            <a:spLocks noChangeArrowheads="1"/>
          </p:cNvSpPr>
          <p:nvPr/>
        </p:nvSpPr>
        <p:spPr bwMode="auto">
          <a:xfrm>
            <a:off x="7156450" y="1898650"/>
            <a:ext cx="520700" cy="454025"/>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b="1"/>
              <a:t>20</a:t>
            </a:r>
          </a:p>
        </p:txBody>
      </p:sp>
      <p:sp>
        <p:nvSpPr>
          <p:cNvPr id="34844" name="Line 40"/>
          <p:cNvSpPr>
            <a:spLocks noChangeShapeType="1"/>
          </p:cNvSpPr>
          <p:nvPr/>
        </p:nvSpPr>
        <p:spPr bwMode="auto">
          <a:xfrm>
            <a:off x="6580188" y="1741488"/>
            <a:ext cx="0" cy="271462"/>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4845" name="Line 41"/>
          <p:cNvSpPr>
            <a:spLocks noChangeShapeType="1"/>
          </p:cNvSpPr>
          <p:nvPr/>
        </p:nvSpPr>
        <p:spPr bwMode="auto">
          <a:xfrm>
            <a:off x="7215188" y="1741488"/>
            <a:ext cx="0" cy="271462"/>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4846" name="Line 42"/>
          <p:cNvSpPr>
            <a:spLocks noChangeShapeType="1"/>
          </p:cNvSpPr>
          <p:nvPr/>
        </p:nvSpPr>
        <p:spPr bwMode="auto">
          <a:xfrm>
            <a:off x="7621588" y="1741488"/>
            <a:ext cx="0" cy="271462"/>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4847" name="Rectangle 43"/>
          <p:cNvSpPr>
            <a:spLocks noChangeArrowheads="1"/>
          </p:cNvSpPr>
          <p:nvPr/>
        </p:nvSpPr>
        <p:spPr bwMode="auto">
          <a:xfrm>
            <a:off x="958850" y="914400"/>
            <a:ext cx="892175" cy="454025"/>
          </a:xfrm>
          <a:prstGeom prst="rect">
            <a:avLst/>
          </a:prstGeom>
          <a:noFill/>
          <a:ln w="12700">
            <a:noFill/>
            <a:miter lim="800000"/>
            <a:headEnd/>
            <a:tailEnd/>
          </a:ln>
        </p:spPr>
        <p:txBody>
          <a:bodyPr wrap="none" lIns="90488" tIns="44450" rIns="90488" bIns="44450">
            <a:prstTxWarp prst="textNoShape">
              <a:avLst/>
            </a:prstTxWarp>
            <a:spAutoFit/>
          </a:bodyPr>
          <a:lstStyle/>
          <a:p>
            <a:r>
              <a:rPr lang="en-US" b="1"/>
              <a:t>6 PM</a:t>
            </a:r>
          </a:p>
        </p:txBody>
      </p:sp>
      <p:sp>
        <p:nvSpPr>
          <p:cNvPr id="34848" name="Rectangle 44"/>
          <p:cNvSpPr>
            <a:spLocks noChangeArrowheads="1"/>
          </p:cNvSpPr>
          <p:nvPr/>
        </p:nvSpPr>
        <p:spPr bwMode="auto">
          <a:xfrm>
            <a:off x="2190750" y="925513"/>
            <a:ext cx="350838" cy="454025"/>
          </a:xfrm>
          <a:prstGeom prst="rect">
            <a:avLst/>
          </a:prstGeom>
          <a:noFill/>
          <a:ln w="12700">
            <a:noFill/>
            <a:miter lim="800000"/>
            <a:headEnd/>
            <a:tailEnd/>
          </a:ln>
        </p:spPr>
        <p:txBody>
          <a:bodyPr wrap="none" lIns="90488" tIns="44450" rIns="90488" bIns="44450">
            <a:prstTxWarp prst="textNoShape">
              <a:avLst/>
            </a:prstTxWarp>
            <a:spAutoFit/>
          </a:bodyPr>
          <a:lstStyle/>
          <a:p>
            <a:r>
              <a:rPr lang="en-US" b="1"/>
              <a:t>7</a:t>
            </a:r>
          </a:p>
        </p:txBody>
      </p:sp>
      <p:sp>
        <p:nvSpPr>
          <p:cNvPr id="34849" name="Rectangle 45"/>
          <p:cNvSpPr>
            <a:spLocks noChangeArrowheads="1"/>
          </p:cNvSpPr>
          <p:nvPr/>
        </p:nvSpPr>
        <p:spPr bwMode="auto">
          <a:xfrm>
            <a:off x="3257550" y="925513"/>
            <a:ext cx="350838" cy="454025"/>
          </a:xfrm>
          <a:prstGeom prst="rect">
            <a:avLst/>
          </a:prstGeom>
          <a:noFill/>
          <a:ln w="12700">
            <a:noFill/>
            <a:miter lim="800000"/>
            <a:headEnd/>
            <a:tailEnd/>
          </a:ln>
        </p:spPr>
        <p:txBody>
          <a:bodyPr wrap="none" lIns="90488" tIns="44450" rIns="90488" bIns="44450">
            <a:prstTxWarp prst="textNoShape">
              <a:avLst/>
            </a:prstTxWarp>
            <a:spAutoFit/>
          </a:bodyPr>
          <a:lstStyle/>
          <a:p>
            <a:r>
              <a:rPr lang="en-US" b="1"/>
              <a:t>8</a:t>
            </a:r>
          </a:p>
        </p:txBody>
      </p:sp>
      <p:sp>
        <p:nvSpPr>
          <p:cNvPr id="34850" name="Rectangle 46"/>
          <p:cNvSpPr>
            <a:spLocks noChangeArrowheads="1"/>
          </p:cNvSpPr>
          <p:nvPr/>
        </p:nvSpPr>
        <p:spPr bwMode="auto">
          <a:xfrm>
            <a:off x="4273550" y="925513"/>
            <a:ext cx="350838" cy="454025"/>
          </a:xfrm>
          <a:prstGeom prst="rect">
            <a:avLst/>
          </a:prstGeom>
          <a:noFill/>
          <a:ln w="12700">
            <a:noFill/>
            <a:miter lim="800000"/>
            <a:headEnd/>
            <a:tailEnd/>
          </a:ln>
        </p:spPr>
        <p:txBody>
          <a:bodyPr wrap="none" lIns="90488" tIns="44450" rIns="90488" bIns="44450">
            <a:prstTxWarp prst="textNoShape">
              <a:avLst/>
            </a:prstTxWarp>
            <a:spAutoFit/>
          </a:bodyPr>
          <a:lstStyle/>
          <a:p>
            <a:r>
              <a:rPr lang="en-US" b="1"/>
              <a:t>9</a:t>
            </a:r>
          </a:p>
        </p:txBody>
      </p:sp>
      <p:sp>
        <p:nvSpPr>
          <p:cNvPr id="34851" name="Rectangle 47"/>
          <p:cNvSpPr>
            <a:spLocks noChangeArrowheads="1"/>
          </p:cNvSpPr>
          <p:nvPr/>
        </p:nvSpPr>
        <p:spPr bwMode="auto">
          <a:xfrm>
            <a:off x="5213350" y="936625"/>
            <a:ext cx="520700" cy="454025"/>
          </a:xfrm>
          <a:prstGeom prst="rect">
            <a:avLst/>
          </a:prstGeom>
          <a:noFill/>
          <a:ln w="12700">
            <a:noFill/>
            <a:miter lim="800000"/>
            <a:headEnd/>
            <a:tailEnd/>
          </a:ln>
        </p:spPr>
        <p:txBody>
          <a:bodyPr wrap="none" lIns="90488" tIns="44450" rIns="90488" bIns="44450">
            <a:prstTxWarp prst="textNoShape">
              <a:avLst/>
            </a:prstTxWarp>
            <a:spAutoFit/>
          </a:bodyPr>
          <a:lstStyle/>
          <a:p>
            <a:r>
              <a:rPr lang="en-US" b="1"/>
              <a:t>10</a:t>
            </a:r>
          </a:p>
        </p:txBody>
      </p:sp>
      <p:sp>
        <p:nvSpPr>
          <p:cNvPr id="34852" name="Rectangle 48"/>
          <p:cNvSpPr>
            <a:spLocks noChangeArrowheads="1"/>
          </p:cNvSpPr>
          <p:nvPr/>
        </p:nvSpPr>
        <p:spPr bwMode="auto">
          <a:xfrm>
            <a:off x="6305550" y="925513"/>
            <a:ext cx="520700" cy="454025"/>
          </a:xfrm>
          <a:prstGeom prst="rect">
            <a:avLst/>
          </a:prstGeom>
          <a:noFill/>
          <a:ln w="12700">
            <a:noFill/>
            <a:miter lim="800000"/>
            <a:headEnd/>
            <a:tailEnd/>
          </a:ln>
        </p:spPr>
        <p:txBody>
          <a:bodyPr wrap="none" lIns="90488" tIns="44450" rIns="90488" bIns="44450">
            <a:prstTxWarp prst="textNoShape">
              <a:avLst/>
            </a:prstTxWarp>
            <a:spAutoFit/>
          </a:bodyPr>
          <a:lstStyle/>
          <a:p>
            <a:r>
              <a:rPr lang="en-US" b="1"/>
              <a:t>11</a:t>
            </a:r>
          </a:p>
        </p:txBody>
      </p:sp>
      <p:sp>
        <p:nvSpPr>
          <p:cNvPr id="34853" name="Rectangle 49"/>
          <p:cNvSpPr>
            <a:spLocks noChangeArrowheads="1"/>
          </p:cNvSpPr>
          <p:nvPr/>
        </p:nvSpPr>
        <p:spPr bwMode="auto">
          <a:xfrm>
            <a:off x="6985000" y="914400"/>
            <a:ext cx="1450975" cy="454025"/>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b="1"/>
              <a:t>Midnight</a:t>
            </a:r>
          </a:p>
        </p:txBody>
      </p:sp>
      <p:sp>
        <p:nvSpPr>
          <p:cNvPr id="34854" name="Text Box 50"/>
          <p:cNvSpPr txBox="1">
            <a:spLocks noChangeArrowheads="1"/>
          </p:cNvSpPr>
          <p:nvPr/>
        </p:nvSpPr>
        <p:spPr bwMode="auto">
          <a:xfrm>
            <a:off x="7854950" y="6705600"/>
            <a:ext cx="1289050" cy="152400"/>
          </a:xfrm>
          <a:prstGeom prst="rect">
            <a:avLst/>
          </a:prstGeom>
          <a:noFill/>
          <a:ln w="9525">
            <a:noFill/>
            <a:miter lim="800000"/>
            <a:headEnd/>
            <a:tailEnd/>
          </a:ln>
        </p:spPr>
        <p:txBody>
          <a:bodyPr wrap="none">
            <a:prstTxWarp prst="textNoShape">
              <a:avLst/>
            </a:prstTxWarp>
            <a:spAutoFit/>
          </a:bodyPr>
          <a:lstStyle/>
          <a:p>
            <a:pPr algn="r">
              <a:lnSpc>
                <a:spcPct val="40000"/>
              </a:lnSpc>
            </a:pPr>
            <a:r>
              <a:rPr lang="en-US" sz="1000">
                <a:latin typeface="Times New Roman" charset="0"/>
              </a:rPr>
              <a:t>Slide: Dave Patterson</a:t>
            </a:r>
            <a:endParaRPr lang="en-US">
              <a:latin typeface="Times New Roman" charset="0"/>
            </a:endParaRPr>
          </a:p>
        </p:txBody>
      </p:sp>
      <p:sp>
        <p:nvSpPr>
          <p:cNvPr id="34855" name="Line 51"/>
          <p:cNvSpPr>
            <a:spLocks noChangeShapeType="1"/>
          </p:cNvSpPr>
          <p:nvPr/>
        </p:nvSpPr>
        <p:spPr bwMode="auto">
          <a:xfrm>
            <a:off x="1328738" y="1506538"/>
            <a:ext cx="6324600" cy="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34856" name="Line 52"/>
          <p:cNvSpPr>
            <a:spLocks noChangeShapeType="1"/>
          </p:cNvSpPr>
          <p:nvPr/>
        </p:nvSpPr>
        <p:spPr bwMode="auto">
          <a:xfrm>
            <a:off x="1322388" y="1373188"/>
            <a:ext cx="0" cy="3048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4857" name="Rectangle 53"/>
          <p:cNvSpPr>
            <a:spLocks noChangeArrowheads="1"/>
          </p:cNvSpPr>
          <p:nvPr/>
        </p:nvSpPr>
        <p:spPr bwMode="auto">
          <a:xfrm>
            <a:off x="3968750" y="1465263"/>
            <a:ext cx="688975" cy="363537"/>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i="1"/>
              <a:t>Time</a:t>
            </a:r>
          </a:p>
        </p:txBody>
      </p:sp>
      <p:grpSp>
        <p:nvGrpSpPr>
          <p:cNvPr id="34858" name="Group 54"/>
          <p:cNvGrpSpPr>
            <a:grpSpLocks/>
          </p:cNvGrpSpPr>
          <p:nvPr/>
        </p:nvGrpSpPr>
        <p:grpSpPr bwMode="auto">
          <a:xfrm>
            <a:off x="693738" y="2516188"/>
            <a:ext cx="522287" cy="528637"/>
            <a:chOff x="532" y="1716"/>
            <a:chExt cx="329" cy="333"/>
          </a:xfrm>
        </p:grpSpPr>
        <p:sp>
          <p:nvSpPr>
            <p:cNvPr id="34947" name="Freeform 55"/>
            <p:cNvSpPr>
              <a:spLocks/>
            </p:cNvSpPr>
            <p:nvPr/>
          </p:nvSpPr>
          <p:spPr bwMode="auto">
            <a:xfrm>
              <a:off x="532" y="1716"/>
              <a:ext cx="329" cy="295"/>
            </a:xfrm>
            <a:custGeom>
              <a:avLst/>
              <a:gdLst>
                <a:gd name="T0" fmla="*/ 93 w 329"/>
                <a:gd name="T1" fmla="*/ 14 h 295"/>
                <a:gd name="T2" fmla="*/ 156 w 329"/>
                <a:gd name="T3" fmla="*/ 16 h 295"/>
                <a:gd name="T4" fmla="*/ 224 w 329"/>
                <a:gd name="T5" fmla="*/ 0 h 295"/>
                <a:gd name="T6" fmla="*/ 305 w 329"/>
                <a:gd name="T7" fmla="*/ 0 h 295"/>
                <a:gd name="T8" fmla="*/ 215 w 329"/>
                <a:gd name="T9" fmla="*/ 84 h 295"/>
                <a:gd name="T10" fmla="*/ 239 w 329"/>
                <a:gd name="T11" fmla="*/ 89 h 295"/>
                <a:gd name="T12" fmla="*/ 263 w 329"/>
                <a:gd name="T13" fmla="*/ 99 h 295"/>
                <a:gd name="T14" fmla="*/ 285 w 329"/>
                <a:gd name="T15" fmla="*/ 111 h 295"/>
                <a:gd name="T16" fmla="*/ 302 w 329"/>
                <a:gd name="T17" fmla="*/ 126 h 295"/>
                <a:gd name="T18" fmla="*/ 316 w 329"/>
                <a:gd name="T19" fmla="*/ 144 h 295"/>
                <a:gd name="T20" fmla="*/ 325 w 329"/>
                <a:gd name="T21" fmla="*/ 165 h 295"/>
                <a:gd name="T22" fmla="*/ 328 w 329"/>
                <a:gd name="T23" fmla="*/ 187 h 295"/>
                <a:gd name="T24" fmla="*/ 324 w 329"/>
                <a:gd name="T25" fmla="*/ 210 h 295"/>
                <a:gd name="T26" fmla="*/ 317 w 329"/>
                <a:gd name="T27" fmla="*/ 228 h 295"/>
                <a:gd name="T28" fmla="*/ 303 w 329"/>
                <a:gd name="T29" fmla="*/ 247 h 295"/>
                <a:gd name="T30" fmla="*/ 280 w 329"/>
                <a:gd name="T31" fmla="*/ 267 h 295"/>
                <a:gd name="T32" fmla="*/ 257 w 329"/>
                <a:gd name="T33" fmla="*/ 279 h 295"/>
                <a:gd name="T34" fmla="*/ 236 w 329"/>
                <a:gd name="T35" fmla="*/ 287 h 295"/>
                <a:gd name="T36" fmla="*/ 215 w 329"/>
                <a:gd name="T37" fmla="*/ 292 h 295"/>
                <a:gd name="T38" fmla="*/ 189 w 329"/>
                <a:gd name="T39" fmla="*/ 294 h 295"/>
                <a:gd name="T40" fmla="*/ 122 w 329"/>
                <a:gd name="T41" fmla="*/ 293 h 295"/>
                <a:gd name="T42" fmla="*/ 90 w 329"/>
                <a:gd name="T43" fmla="*/ 287 h 295"/>
                <a:gd name="T44" fmla="*/ 56 w 329"/>
                <a:gd name="T45" fmla="*/ 272 h 295"/>
                <a:gd name="T46" fmla="*/ 30 w 329"/>
                <a:gd name="T47" fmla="*/ 253 h 295"/>
                <a:gd name="T48" fmla="*/ 13 w 329"/>
                <a:gd name="T49" fmla="*/ 232 h 295"/>
                <a:gd name="T50" fmla="*/ 4 w 329"/>
                <a:gd name="T51" fmla="*/ 210 h 295"/>
                <a:gd name="T52" fmla="*/ 0 w 329"/>
                <a:gd name="T53" fmla="*/ 191 h 295"/>
                <a:gd name="T54" fmla="*/ 3 w 329"/>
                <a:gd name="T55" fmla="*/ 169 h 295"/>
                <a:gd name="T56" fmla="*/ 14 w 329"/>
                <a:gd name="T57" fmla="*/ 141 h 295"/>
                <a:gd name="T58" fmla="*/ 35 w 329"/>
                <a:gd name="T59" fmla="*/ 118 h 295"/>
                <a:gd name="T60" fmla="*/ 63 w 329"/>
                <a:gd name="T61" fmla="*/ 99 h 295"/>
                <a:gd name="T62" fmla="*/ 102 w 329"/>
                <a:gd name="T63" fmla="*/ 86 h 295"/>
                <a:gd name="T64" fmla="*/ 40 w 329"/>
                <a:gd name="T65" fmla="*/ 4 h 2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9"/>
                <a:gd name="T100" fmla="*/ 0 h 295"/>
                <a:gd name="T101" fmla="*/ 329 w 329"/>
                <a:gd name="T102" fmla="*/ 295 h 2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9" h="295">
                  <a:moveTo>
                    <a:pt x="40" y="4"/>
                  </a:moveTo>
                  <a:lnTo>
                    <a:pt x="93" y="14"/>
                  </a:lnTo>
                  <a:lnTo>
                    <a:pt x="92" y="0"/>
                  </a:lnTo>
                  <a:lnTo>
                    <a:pt x="156" y="16"/>
                  </a:lnTo>
                  <a:lnTo>
                    <a:pt x="156" y="0"/>
                  </a:lnTo>
                  <a:lnTo>
                    <a:pt x="224" y="0"/>
                  </a:lnTo>
                  <a:lnTo>
                    <a:pt x="223" y="15"/>
                  </a:lnTo>
                  <a:lnTo>
                    <a:pt x="305" y="0"/>
                  </a:lnTo>
                  <a:lnTo>
                    <a:pt x="205" y="83"/>
                  </a:lnTo>
                  <a:lnTo>
                    <a:pt x="215" y="84"/>
                  </a:lnTo>
                  <a:lnTo>
                    <a:pt x="226" y="86"/>
                  </a:lnTo>
                  <a:lnTo>
                    <a:pt x="239" y="89"/>
                  </a:lnTo>
                  <a:lnTo>
                    <a:pt x="250" y="93"/>
                  </a:lnTo>
                  <a:lnTo>
                    <a:pt x="263" y="99"/>
                  </a:lnTo>
                  <a:lnTo>
                    <a:pt x="274" y="104"/>
                  </a:lnTo>
                  <a:lnTo>
                    <a:pt x="285" y="111"/>
                  </a:lnTo>
                  <a:lnTo>
                    <a:pt x="294" y="119"/>
                  </a:lnTo>
                  <a:lnTo>
                    <a:pt x="302" y="126"/>
                  </a:lnTo>
                  <a:lnTo>
                    <a:pt x="309" y="135"/>
                  </a:lnTo>
                  <a:lnTo>
                    <a:pt x="316" y="144"/>
                  </a:lnTo>
                  <a:lnTo>
                    <a:pt x="321" y="155"/>
                  </a:lnTo>
                  <a:lnTo>
                    <a:pt x="325" y="165"/>
                  </a:lnTo>
                  <a:lnTo>
                    <a:pt x="327" y="174"/>
                  </a:lnTo>
                  <a:lnTo>
                    <a:pt x="328" y="187"/>
                  </a:lnTo>
                  <a:lnTo>
                    <a:pt x="327" y="200"/>
                  </a:lnTo>
                  <a:lnTo>
                    <a:pt x="324" y="210"/>
                  </a:lnTo>
                  <a:lnTo>
                    <a:pt x="321" y="220"/>
                  </a:lnTo>
                  <a:lnTo>
                    <a:pt x="317" y="228"/>
                  </a:lnTo>
                  <a:lnTo>
                    <a:pt x="311" y="237"/>
                  </a:lnTo>
                  <a:lnTo>
                    <a:pt x="303" y="247"/>
                  </a:lnTo>
                  <a:lnTo>
                    <a:pt x="292" y="258"/>
                  </a:lnTo>
                  <a:lnTo>
                    <a:pt x="280" y="267"/>
                  </a:lnTo>
                  <a:lnTo>
                    <a:pt x="268" y="274"/>
                  </a:lnTo>
                  <a:lnTo>
                    <a:pt x="257" y="279"/>
                  </a:lnTo>
                  <a:lnTo>
                    <a:pt x="246" y="284"/>
                  </a:lnTo>
                  <a:lnTo>
                    <a:pt x="236" y="287"/>
                  </a:lnTo>
                  <a:lnTo>
                    <a:pt x="224" y="290"/>
                  </a:lnTo>
                  <a:lnTo>
                    <a:pt x="215" y="292"/>
                  </a:lnTo>
                  <a:lnTo>
                    <a:pt x="201" y="293"/>
                  </a:lnTo>
                  <a:lnTo>
                    <a:pt x="189" y="294"/>
                  </a:lnTo>
                  <a:lnTo>
                    <a:pt x="133" y="294"/>
                  </a:lnTo>
                  <a:lnTo>
                    <a:pt x="122" y="293"/>
                  </a:lnTo>
                  <a:lnTo>
                    <a:pt x="108" y="291"/>
                  </a:lnTo>
                  <a:lnTo>
                    <a:pt x="90" y="287"/>
                  </a:lnTo>
                  <a:lnTo>
                    <a:pt x="73" y="280"/>
                  </a:lnTo>
                  <a:lnTo>
                    <a:pt x="56" y="272"/>
                  </a:lnTo>
                  <a:lnTo>
                    <a:pt x="41" y="262"/>
                  </a:lnTo>
                  <a:lnTo>
                    <a:pt x="30" y="253"/>
                  </a:lnTo>
                  <a:lnTo>
                    <a:pt x="21" y="244"/>
                  </a:lnTo>
                  <a:lnTo>
                    <a:pt x="13" y="232"/>
                  </a:lnTo>
                  <a:lnTo>
                    <a:pt x="7" y="219"/>
                  </a:lnTo>
                  <a:lnTo>
                    <a:pt x="4" y="210"/>
                  </a:lnTo>
                  <a:lnTo>
                    <a:pt x="1" y="201"/>
                  </a:lnTo>
                  <a:lnTo>
                    <a:pt x="0" y="191"/>
                  </a:lnTo>
                  <a:lnTo>
                    <a:pt x="1" y="183"/>
                  </a:lnTo>
                  <a:lnTo>
                    <a:pt x="3" y="169"/>
                  </a:lnTo>
                  <a:lnTo>
                    <a:pt x="7" y="156"/>
                  </a:lnTo>
                  <a:lnTo>
                    <a:pt x="14" y="141"/>
                  </a:lnTo>
                  <a:lnTo>
                    <a:pt x="24" y="129"/>
                  </a:lnTo>
                  <a:lnTo>
                    <a:pt x="35" y="118"/>
                  </a:lnTo>
                  <a:lnTo>
                    <a:pt x="49" y="107"/>
                  </a:lnTo>
                  <a:lnTo>
                    <a:pt x="63" y="99"/>
                  </a:lnTo>
                  <a:lnTo>
                    <a:pt x="82" y="91"/>
                  </a:lnTo>
                  <a:lnTo>
                    <a:pt x="102" y="86"/>
                  </a:lnTo>
                  <a:lnTo>
                    <a:pt x="115" y="83"/>
                  </a:lnTo>
                  <a:lnTo>
                    <a:pt x="40" y="4"/>
                  </a:lnTo>
                </a:path>
              </a:pathLst>
            </a:custGeom>
            <a:solidFill>
              <a:srgbClr val="D49FFF"/>
            </a:solidFill>
            <a:ln w="12700" cap="rnd">
              <a:solidFill>
                <a:srgbClr val="000000"/>
              </a:solidFill>
              <a:round/>
              <a:headEnd/>
              <a:tailEnd/>
            </a:ln>
          </p:spPr>
          <p:txBody>
            <a:bodyPr>
              <a:prstTxWarp prst="textNoShape">
                <a:avLst/>
              </a:prstTxWarp>
            </a:bodyPr>
            <a:lstStyle/>
            <a:p>
              <a:endParaRPr lang="en-US"/>
            </a:p>
          </p:txBody>
        </p:sp>
        <p:sp>
          <p:nvSpPr>
            <p:cNvPr id="34948" name="Rectangle 56"/>
            <p:cNvSpPr>
              <a:spLocks noChangeArrowheads="1"/>
            </p:cNvSpPr>
            <p:nvPr/>
          </p:nvSpPr>
          <p:spPr bwMode="auto">
            <a:xfrm>
              <a:off x="583" y="1763"/>
              <a:ext cx="253" cy="286"/>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b="1"/>
                <a:t>A</a:t>
              </a:r>
            </a:p>
          </p:txBody>
        </p:sp>
      </p:grpSp>
      <p:grpSp>
        <p:nvGrpSpPr>
          <p:cNvPr id="34859" name="Group 57"/>
          <p:cNvGrpSpPr>
            <a:grpSpLocks/>
          </p:cNvGrpSpPr>
          <p:nvPr/>
        </p:nvGrpSpPr>
        <p:grpSpPr bwMode="auto">
          <a:xfrm>
            <a:off x="681038" y="3367088"/>
            <a:ext cx="522287" cy="528637"/>
            <a:chOff x="524" y="2252"/>
            <a:chExt cx="329" cy="333"/>
          </a:xfrm>
        </p:grpSpPr>
        <p:sp>
          <p:nvSpPr>
            <p:cNvPr id="34945" name="Freeform 58"/>
            <p:cNvSpPr>
              <a:spLocks/>
            </p:cNvSpPr>
            <p:nvPr/>
          </p:nvSpPr>
          <p:spPr bwMode="auto">
            <a:xfrm>
              <a:off x="524" y="2252"/>
              <a:ext cx="329" cy="295"/>
            </a:xfrm>
            <a:custGeom>
              <a:avLst/>
              <a:gdLst>
                <a:gd name="T0" fmla="*/ 93 w 329"/>
                <a:gd name="T1" fmla="*/ 14 h 295"/>
                <a:gd name="T2" fmla="*/ 156 w 329"/>
                <a:gd name="T3" fmla="*/ 16 h 295"/>
                <a:gd name="T4" fmla="*/ 224 w 329"/>
                <a:gd name="T5" fmla="*/ 0 h 295"/>
                <a:gd name="T6" fmla="*/ 305 w 329"/>
                <a:gd name="T7" fmla="*/ 0 h 295"/>
                <a:gd name="T8" fmla="*/ 215 w 329"/>
                <a:gd name="T9" fmla="*/ 84 h 295"/>
                <a:gd name="T10" fmla="*/ 239 w 329"/>
                <a:gd name="T11" fmla="*/ 89 h 295"/>
                <a:gd name="T12" fmla="*/ 263 w 329"/>
                <a:gd name="T13" fmla="*/ 99 h 295"/>
                <a:gd name="T14" fmla="*/ 285 w 329"/>
                <a:gd name="T15" fmla="*/ 111 h 295"/>
                <a:gd name="T16" fmla="*/ 302 w 329"/>
                <a:gd name="T17" fmla="*/ 126 h 295"/>
                <a:gd name="T18" fmla="*/ 316 w 329"/>
                <a:gd name="T19" fmla="*/ 144 h 295"/>
                <a:gd name="T20" fmla="*/ 325 w 329"/>
                <a:gd name="T21" fmla="*/ 165 h 295"/>
                <a:gd name="T22" fmla="*/ 328 w 329"/>
                <a:gd name="T23" fmla="*/ 187 h 295"/>
                <a:gd name="T24" fmla="*/ 324 w 329"/>
                <a:gd name="T25" fmla="*/ 210 h 295"/>
                <a:gd name="T26" fmla="*/ 317 w 329"/>
                <a:gd name="T27" fmla="*/ 228 h 295"/>
                <a:gd name="T28" fmla="*/ 303 w 329"/>
                <a:gd name="T29" fmla="*/ 247 h 295"/>
                <a:gd name="T30" fmla="*/ 280 w 329"/>
                <a:gd name="T31" fmla="*/ 267 h 295"/>
                <a:gd name="T32" fmla="*/ 257 w 329"/>
                <a:gd name="T33" fmla="*/ 279 h 295"/>
                <a:gd name="T34" fmla="*/ 236 w 329"/>
                <a:gd name="T35" fmla="*/ 287 h 295"/>
                <a:gd name="T36" fmla="*/ 215 w 329"/>
                <a:gd name="T37" fmla="*/ 292 h 295"/>
                <a:gd name="T38" fmla="*/ 189 w 329"/>
                <a:gd name="T39" fmla="*/ 294 h 295"/>
                <a:gd name="T40" fmla="*/ 122 w 329"/>
                <a:gd name="T41" fmla="*/ 293 h 295"/>
                <a:gd name="T42" fmla="*/ 90 w 329"/>
                <a:gd name="T43" fmla="*/ 287 h 295"/>
                <a:gd name="T44" fmla="*/ 56 w 329"/>
                <a:gd name="T45" fmla="*/ 272 h 295"/>
                <a:gd name="T46" fmla="*/ 30 w 329"/>
                <a:gd name="T47" fmla="*/ 253 h 295"/>
                <a:gd name="T48" fmla="*/ 13 w 329"/>
                <a:gd name="T49" fmla="*/ 232 h 295"/>
                <a:gd name="T50" fmla="*/ 4 w 329"/>
                <a:gd name="T51" fmla="*/ 210 h 295"/>
                <a:gd name="T52" fmla="*/ 0 w 329"/>
                <a:gd name="T53" fmla="*/ 191 h 295"/>
                <a:gd name="T54" fmla="*/ 3 w 329"/>
                <a:gd name="T55" fmla="*/ 169 h 295"/>
                <a:gd name="T56" fmla="*/ 14 w 329"/>
                <a:gd name="T57" fmla="*/ 141 h 295"/>
                <a:gd name="T58" fmla="*/ 35 w 329"/>
                <a:gd name="T59" fmla="*/ 118 h 295"/>
                <a:gd name="T60" fmla="*/ 63 w 329"/>
                <a:gd name="T61" fmla="*/ 99 h 295"/>
                <a:gd name="T62" fmla="*/ 102 w 329"/>
                <a:gd name="T63" fmla="*/ 86 h 295"/>
                <a:gd name="T64" fmla="*/ 40 w 329"/>
                <a:gd name="T65" fmla="*/ 4 h 2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9"/>
                <a:gd name="T100" fmla="*/ 0 h 295"/>
                <a:gd name="T101" fmla="*/ 329 w 329"/>
                <a:gd name="T102" fmla="*/ 295 h 2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9" h="295">
                  <a:moveTo>
                    <a:pt x="40" y="4"/>
                  </a:moveTo>
                  <a:lnTo>
                    <a:pt x="93" y="14"/>
                  </a:lnTo>
                  <a:lnTo>
                    <a:pt x="92" y="0"/>
                  </a:lnTo>
                  <a:lnTo>
                    <a:pt x="156" y="16"/>
                  </a:lnTo>
                  <a:lnTo>
                    <a:pt x="156" y="0"/>
                  </a:lnTo>
                  <a:lnTo>
                    <a:pt x="224" y="0"/>
                  </a:lnTo>
                  <a:lnTo>
                    <a:pt x="223" y="15"/>
                  </a:lnTo>
                  <a:lnTo>
                    <a:pt x="305" y="0"/>
                  </a:lnTo>
                  <a:lnTo>
                    <a:pt x="205" y="83"/>
                  </a:lnTo>
                  <a:lnTo>
                    <a:pt x="215" y="84"/>
                  </a:lnTo>
                  <a:lnTo>
                    <a:pt x="226" y="86"/>
                  </a:lnTo>
                  <a:lnTo>
                    <a:pt x="239" y="89"/>
                  </a:lnTo>
                  <a:lnTo>
                    <a:pt x="250" y="93"/>
                  </a:lnTo>
                  <a:lnTo>
                    <a:pt x="263" y="99"/>
                  </a:lnTo>
                  <a:lnTo>
                    <a:pt x="274" y="104"/>
                  </a:lnTo>
                  <a:lnTo>
                    <a:pt x="285" y="111"/>
                  </a:lnTo>
                  <a:lnTo>
                    <a:pt x="294" y="119"/>
                  </a:lnTo>
                  <a:lnTo>
                    <a:pt x="302" y="126"/>
                  </a:lnTo>
                  <a:lnTo>
                    <a:pt x="309" y="135"/>
                  </a:lnTo>
                  <a:lnTo>
                    <a:pt x="316" y="144"/>
                  </a:lnTo>
                  <a:lnTo>
                    <a:pt x="321" y="155"/>
                  </a:lnTo>
                  <a:lnTo>
                    <a:pt x="325" y="165"/>
                  </a:lnTo>
                  <a:lnTo>
                    <a:pt x="327" y="174"/>
                  </a:lnTo>
                  <a:lnTo>
                    <a:pt x="328" y="187"/>
                  </a:lnTo>
                  <a:lnTo>
                    <a:pt x="327" y="200"/>
                  </a:lnTo>
                  <a:lnTo>
                    <a:pt x="324" y="210"/>
                  </a:lnTo>
                  <a:lnTo>
                    <a:pt x="321" y="220"/>
                  </a:lnTo>
                  <a:lnTo>
                    <a:pt x="317" y="228"/>
                  </a:lnTo>
                  <a:lnTo>
                    <a:pt x="311" y="237"/>
                  </a:lnTo>
                  <a:lnTo>
                    <a:pt x="303" y="247"/>
                  </a:lnTo>
                  <a:lnTo>
                    <a:pt x="292" y="258"/>
                  </a:lnTo>
                  <a:lnTo>
                    <a:pt x="280" y="267"/>
                  </a:lnTo>
                  <a:lnTo>
                    <a:pt x="268" y="274"/>
                  </a:lnTo>
                  <a:lnTo>
                    <a:pt x="257" y="279"/>
                  </a:lnTo>
                  <a:lnTo>
                    <a:pt x="246" y="284"/>
                  </a:lnTo>
                  <a:lnTo>
                    <a:pt x="236" y="287"/>
                  </a:lnTo>
                  <a:lnTo>
                    <a:pt x="224" y="290"/>
                  </a:lnTo>
                  <a:lnTo>
                    <a:pt x="215" y="292"/>
                  </a:lnTo>
                  <a:lnTo>
                    <a:pt x="201" y="293"/>
                  </a:lnTo>
                  <a:lnTo>
                    <a:pt x="189" y="294"/>
                  </a:lnTo>
                  <a:lnTo>
                    <a:pt x="133" y="294"/>
                  </a:lnTo>
                  <a:lnTo>
                    <a:pt x="122" y="293"/>
                  </a:lnTo>
                  <a:lnTo>
                    <a:pt x="108" y="291"/>
                  </a:lnTo>
                  <a:lnTo>
                    <a:pt x="90" y="287"/>
                  </a:lnTo>
                  <a:lnTo>
                    <a:pt x="73" y="280"/>
                  </a:lnTo>
                  <a:lnTo>
                    <a:pt x="56" y="272"/>
                  </a:lnTo>
                  <a:lnTo>
                    <a:pt x="41" y="262"/>
                  </a:lnTo>
                  <a:lnTo>
                    <a:pt x="30" y="253"/>
                  </a:lnTo>
                  <a:lnTo>
                    <a:pt x="21" y="244"/>
                  </a:lnTo>
                  <a:lnTo>
                    <a:pt x="13" y="232"/>
                  </a:lnTo>
                  <a:lnTo>
                    <a:pt x="7" y="219"/>
                  </a:lnTo>
                  <a:lnTo>
                    <a:pt x="4" y="210"/>
                  </a:lnTo>
                  <a:lnTo>
                    <a:pt x="1" y="201"/>
                  </a:lnTo>
                  <a:lnTo>
                    <a:pt x="0" y="191"/>
                  </a:lnTo>
                  <a:lnTo>
                    <a:pt x="1" y="183"/>
                  </a:lnTo>
                  <a:lnTo>
                    <a:pt x="3" y="169"/>
                  </a:lnTo>
                  <a:lnTo>
                    <a:pt x="7" y="156"/>
                  </a:lnTo>
                  <a:lnTo>
                    <a:pt x="14" y="141"/>
                  </a:lnTo>
                  <a:lnTo>
                    <a:pt x="24" y="129"/>
                  </a:lnTo>
                  <a:lnTo>
                    <a:pt x="35" y="118"/>
                  </a:lnTo>
                  <a:lnTo>
                    <a:pt x="49" y="107"/>
                  </a:lnTo>
                  <a:lnTo>
                    <a:pt x="63" y="99"/>
                  </a:lnTo>
                  <a:lnTo>
                    <a:pt x="82" y="91"/>
                  </a:lnTo>
                  <a:lnTo>
                    <a:pt x="102" y="86"/>
                  </a:lnTo>
                  <a:lnTo>
                    <a:pt x="115" y="83"/>
                  </a:lnTo>
                  <a:lnTo>
                    <a:pt x="40" y="4"/>
                  </a:lnTo>
                </a:path>
              </a:pathLst>
            </a:custGeom>
            <a:solidFill>
              <a:srgbClr val="D49FFF"/>
            </a:solidFill>
            <a:ln w="12700" cap="rnd">
              <a:solidFill>
                <a:srgbClr val="000000"/>
              </a:solidFill>
              <a:round/>
              <a:headEnd/>
              <a:tailEnd/>
            </a:ln>
          </p:spPr>
          <p:txBody>
            <a:bodyPr>
              <a:prstTxWarp prst="textNoShape">
                <a:avLst/>
              </a:prstTxWarp>
            </a:bodyPr>
            <a:lstStyle/>
            <a:p>
              <a:endParaRPr lang="en-US"/>
            </a:p>
          </p:txBody>
        </p:sp>
        <p:sp>
          <p:nvSpPr>
            <p:cNvPr id="34946" name="Rectangle 59"/>
            <p:cNvSpPr>
              <a:spLocks noChangeArrowheads="1"/>
            </p:cNvSpPr>
            <p:nvPr/>
          </p:nvSpPr>
          <p:spPr bwMode="auto">
            <a:xfrm>
              <a:off x="575" y="2299"/>
              <a:ext cx="253" cy="286"/>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b="1"/>
                <a:t>B</a:t>
              </a:r>
            </a:p>
          </p:txBody>
        </p:sp>
      </p:grpSp>
      <p:grpSp>
        <p:nvGrpSpPr>
          <p:cNvPr id="34860" name="Group 60"/>
          <p:cNvGrpSpPr>
            <a:grpSpLocks/>
          </p:cNvGrpSpPr>
          <p:nvPr/>
        </p:nvGrpSpPr>
        <p:grpSpPr bwMode="auto">
          <a:xfrm>
            <a:off x="642938" y="4116388"/>
            <a:ext cx="522287" cy="528637"/>
            <a:chOff x="500" y="2724"/>
            <a:chExt cx="329" cy="333"/>
          </a:xfrm>
        </p:grpSpPr>
        <p:sp>
          <p:nvSpPr>
            <p:cNvPr id="34943" name="Freeform 61"/>
            <p:cNvSpPr>
              <a:spLocks/>
            </p:cNvSpPr>
            <p:nvPr/>
          </p:nvSpPr>
          <p:spPr bwMode="auto">
            <a:xfrm>
              <a:off x="500" y="2724"/>
              <a:ext cx="329" cy="295"/>
            </a:xfrm>
            <a:custGeom>
              <a:avLst/>
              <a:gdLst>
                <a:gd name="T0" fmla="*/ 93 w 329"/>
                <a:gd name="T1" fmla="*/ 14 h 295"/>
                <a:gd name="T2" fmla="*/ 156 w 329"/>
                <a:gd name="T3" fmla="*/ 16 h 295"/>
                <a:gd name="T4" fmla="*/ 224 w 329"/>
                <a:gd name="T5" fmla="*/ 0 h 295"/>
                <a:gd name="T6" fmla="*/ 305 w 329"/>
                <a:gd name="T7" fmla="*/ 0 h 295"/>
                <a:gd name="T8" fmla="*/ 215 w 329"/>
                <a:gd name="T9" fmla="*/ 84 h 295"/>
                <a:gd name="T10" fmla="*/ 239 w 329"/>
                <a:gd name="T11" fmla="*/ 89 h 295"/>
                <a:gd name="T12" fmla="*/ 263 w 329"/>
                <a:gd name="T13" fmla="*/ 99 h 295"/>
                <a:gd name="T14" fmla="*/ 285 w 329"/>
                <a:gd name="T15" fmla="*/ 111 h 295"/>
                <a:gd name="T16" fmla="*/ 302 w 329"/>
                <a:gd name="T17" fmla="*/ 126 h 295"/>
                <a:gd name="T18" fmla="*/ 316 w 329"/>
                <a:gd name="T19" fmla="*/ 144 h 295"/>
                <a:gd name="T20" fmla="*/ 325 w 329"/>
                <a:gd name="T21" fmla="*/ 165 h 295"/>
                <a:gd name="T22" fmla="*/ 328 w 329"/>
                <a:gd name="T23" fmla="*/ 187 h 295"/>
                <a:gd name="T24" fmla="*/ 324 w 329"/>
                <a:gd name="T25" fmla="*/ 210 h 295"/>
                <a:gd name="T26" fmla="*/ 317 w 329"/>
                <a:gd name="T27" fmla="*/ 228 h 295"/>
                <a:gd name="T28" fmla="*/ 303 w 329"/>
                <a:gd name="T29" fmla="*/ 247 h 295"/>
                <a:gd name="T30" fmla="*/ 280 w 329"/>
                <a:gd name="T31" fmla="*/ 267 h 295"/>
                <a:gd name="T32" fmla="*/ 257 w 329"/>
                <a:gd name="T33" fmla="*/ 279 h 295"/>
                <a:gd name="T34" fmla="*/ 236 w 329"/>
                <a:gd name="T35" fmla="*/ 287 h 295"/>
                <a:gd name="T36" fmla="*/ 215 w 329"/>
                <a:gd name="T37" fmla="*/ 292 h 295"/>
                <a:gd name="T38" fmla="*/ 189 w 329"/>
                <a:gd name="T39" fmla="*/ 294 h 295"/>
                <a:gd name="T40" fmla="*/ 122 w 329"/>
                <a:gd name="T41" fmla="*/ 293 h 295"/>
                <a:gd name="T42" fmla="*/ 90 w 329"/>
                <a:gd name="T43" fmla="*/ 287 h 295"/>
                <a:gd name="T44" fmla="*/ 56 w 329"/>
                <a:gd name="T45" fmla="*/ 272 h 295"/>
                <a:gd name="T46" fmla="*/ 30 w 329"/>
                <a:gd name="T47" fmla="*/ 253 h 295"/>
                <a:gd name="T48" fmla="*/ 13 w 329"/>
                <a:gd name="T49" fmla="*/ 232 h 295"/>
                <a:gd name="T50" fmla="*/ 4 w 329"/>
                <a:gd name="T51" fmla="*/ 210 h 295"/>
                <a:gd name="T52" fmla="*/ 0 w 329"/>
                <a:gd name="T53" fmla="*/ 191 h 295"/>
                <a:gd name="T54" fmla="*/ 3 w 329"/>
                <a:gd name="T55" fmla="*/ 169 h 295"/>
                <a:gd name="T56" fmla="*/ 14 w 329"/>
                <a:gd name="T57" fmla="*/ 141 h 295"/>
                <a:gd name="T58" fmla="*/ 35 w 329"/>
                <a:gd name="T59" fmla="*/ 118 h 295"/>
                <a:gd name="T60" fmla="*/ 63 w 329"/>
                <a:gd name="T61" fmla="*/ 99 h 295"/>
                <a:gd name="T62" fmla="*/ 102 w 329"/>
                <a:gd name="T63" fmla="*/ 86 h 295"/>
                <a:gd name="T64" fmla="*/ 40 w 329"/>
                <a:gd name="T65" fmla="*/ 4 h 2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9"/>
                <a:gd name="T100" fmla="*/ 0 h 295"/>
                <a:gd name="T101" fmla="*/ 329 w 329"/>
                <a:gd name="T102" fmla="*/ 295 h 2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9" h="295">
                  <a:moveTo>
                    <a:pt x="40" y="4"/>
                  </a:moveTo>
                  <a:lnTo>
                    <a:pt x="93" y="14"/>
                  </a:lnTo>
                  <a:lnTo>
                    <a:pt x="92" y="0"/>
                  </a:lnTo>
                  <a:lnTo>
                    <a:pt x="156" y="16"/>
                  </a:lnTo>
                  <a:lnTo>
                    <a:pt x="156" y="0"/>
                  </a:lnTo>
                  <a:lnTo>
                    <a:pt x="224" y="0"/>
                  </a:lnTo>
                  <a:lnTo>
                    <a:pt x="223" y="15"/>
                  </a:lnTo>
                  <a:lnTo>
                    <a:pt x="305" y="0"/>
                  </a:lnTo>
                  <a:lnTo>
                    <a:pt x="205" y="83"/>
                  </a:lnTo>
                  <a:lnTo>
                    <a:pt x="215" y="84"/>
                  </a:lnTo>
                  <a:lnTo>
                    <a:pt x="226" y="86"/>
                  </a:lnTo>
                  <a:lnTo>
                    <a:pt x="239" y="89"/>
                  </a:lnTo>
                  <a:lnTo>
                    <a:pt x="250" y="93"/>
                  </a:lnTo>
                  <a:lnTo>
                    <a:pt x="263" y="99"/>
                  </a:lnTo>
                  <a:lnTo>
                    <a:pt x="274" y="104"/>
                  </a:lnTo>
                  <a:lnTo>
                    <a:pt x="285" y="111"/>
                  </a:lnTo>
                  <a:lnTo>
                    <a:pt x="294" y="119"/>
                  </a:lnTo>
                  <a:lnTo>
                    <a:pt x="302" y="126"/>
                  </a:lnTo>
                  <a:lnTo>
                    <a:pt x="309" y="135"/>
                  </a:lnTo>
                  <a:lnTo>
                    <a:pt x="316" y="144"/>
                  </a:lnTo>
                  <a:lnTo>
                    <a:pt x="321" y="155"/>
                  </a:lnTo>
                  <a:lnTo>
                    <a:pt x="325" y="165"/>
                  </a:lnTo>
                  <a:lnTo>
                    <a:pt x="327" y="174"/>
                  </a:lnTo>
                  <a:lnTo>
                    <a:pt x="328" y="187"/>
                  </a:lnTo>
                  <a:lnTo>
                    <a:pt x="327" y="200"/>
                  </a:lnTo>
                  <a:lnTo>
                    <a:pt x="324" y="210"/>
                  </a:lnTo>
                  <a:lnTo>
                    <a:pt x="321" y="220"/>
                  </a:lnTo>
                  <a:lnTo>
                    <a:pt x="317" y="228"/>
                  </a:lnTo>
                  <a:lnTo>
                    <a:pt x="311" y="237"/>
                  </a:lnTo>
                  <a:lnTo>
                    <a:pt x="303" y="247"/>
                  </a:lnTo>
                  <a:lnTo>
                    <a:pt x="292" y="258"/>
                  </a:lnTo>
                  <a:lnTo>
                    <a:pt x="280" y="267"/>
                  </a:lnTo>
                  <a:lnTo>
                    <a:pt x="268" y="274"/>
                  </a:lnTo>
                  <a:lnTo>
                    <a:pt x="257" y="279"/>
                  </a:lnTo>
                  <a:lnTo>
                    <a:pt x="246" y="284"/>
                  </a:lnTo>
                  <a:lnTo>
                    <a:pt x="236" y="287"/>
                  </a:lnTo>
                  <a:lnTo>
                    <a:pt x="224" y="290"/>
                  </a:lnTo>
                  <a:lnTo>
                    <a:pt x="215" y="292"/>
                  </a:lnTo>
                  <a:lnTo>
                    <a:pt x="201" y="293"/>
                  </a:lnTo>
                  <a:lnTo>
                    <a:pt x="189" y="294"/>
                  </a:lnTo>
                  <a:lnTo>
                    <a:pt x="133" y="294"/>
                  </a:lnTo>
                  <a:lnTo>
                    <a:pt x="122" y="293"/>
                  </a:lnTo>
                  <a:lnTo>
                    <a:pt x="108" y="291"/>
                  </a:lnTo>
                  <a:lnTo>
                    <a:pt x="90" y="287"/>
                  </a:lnTo>
                  <a:lnTo>
                    <a:pt x="73" y="280"/>
                  </a:lnTo>
                  <a:lnTo>
                    <a:pt x="56" y="272"/>
                  </a:lnTo>
                  <a:lnTo>
                    <a:pt x="41" y="262"/>
                  </a:lnTo>
                  <a:lnTo>
                    <a:pt x="30" y="253"/>
                  </a:lnTo>
                  <a:lnTo>
                    <a:pt x="21" y="244"/>
                  </a:lnTo>
                  <a:lnTo>
                    <a:pt x="13" y="232"/>
                  </a:lnTo>
                  <a:lnTo>
                    <a:pt x="7" y="219"/>
                  </a:lnTo>
                  <a:lnTo>
                    <a:pt x="4" y="210"/>
                  </a:lnTo>
                  <a:lnTo>
                    <a:pt x="1" y="201"/>
                  </a:lnTo>
                  <a:lnTo>
                    <a:pt x="0" y="191"/>
                  </a:lnTo>
                  <a:lnTo>
                    <a:pt x="1" y="183"/>
                  </a:lnTo>
                  <a:lnTo>
                    <a:pt x="3" y="169"/>
                  </a:lnTo>
                  <a:lnTo>
                    <a:pt x="7" y="156"/>
                  </a:lnTo>
                  <a:lnTo>
                    <a:pt x="14" y="141"/>
                  </a:lnTo>
                  <a:lnTo>
                    <a:pt x="24" y="129"/>
                  </a:lnTo>
                  <a:lnTo>
                    <a:pt x="35" y="118"/>
                  </a:lnTo>
                  <a:lnTo>
                    <a:pt x="49" y="107"/>
                  </a:lnTo>
                  <a:lnTo>
                    <a:pt x="63" y="99"/>
                  </a:lnTo>
                  <a:lnTo>
                    <a:pt x="82" y="91"/>
                  </a:lnTo>
                  <a:lnTo>
                    <a:pt x="102" y="86"/>
                  </a:lnTo>
                  <a:lnTo>
                    <a:pt x="115" y="83"/>
                  </a:lnTo>
                  <a:lnTo>
                    <a:pt x="40" y="4"/>
                  </a:lnTo>
                </a:path>
              </a:pathLst>
            </a:custGeom>
            <a:solidFill>
              <a:srgbClr val="D49FFF"/>
            </a:solidFill>
            <a:ln w="12700" cap="rnd">
              <a:solidFill>
                <a:srgbClr val="000000"/>
              </a:solidFill>
              <a:round/>
              <a:headEnd/>
              <a:tailEnd/>
            </a:ln>
          </p:spPr>
          <p:txBody>
            <a:bodyPr>
              <a:prstTxWarp prst="textNoShape">
                <a:avLst/>
              </a:prstTxWarp>
            </a:bodyPr>
            <a:lstStyle/>
            <a:p>
              <a:endParaRPr lang="en-US"/>
            </a:p>
          </p:txBody>
        </p:sp>
        <p:sp>
          <p:nvSpPr>
            <p:cNvPr id="34944" name="Rectangle 62"/>
            <p:cNvSpPr>
              <a:spLocks noChangeArrowheads="1"/>
            </p:cNvSpPr>
            <p:nvPr/>
          </p:nvSpPr>
          <p:spPr bwMode="auto">
            <a:xfrm>
              <a:off x="551" y="2771"/>
              <a:ext cx="253" cy="286"/>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b="1"/>
                <a:t>C</a:t>
              </a:r>
            </a:p>
          </p:txBody>
        </p:sp>
      </p:grpSp>
      <p:grpSp>
        <p:nvGrpSpPr>
          <p:cNvPr id="34861" name="Group 63"/>
          <p:cNvGrpSpPr>
            <a:grpSpLocks/>
          </p:cNvGrpSpPr>
          <p:nvPr/>
        </p:nvGrpSpPr>
        <p:grpSpPr bwMode="auto">
          <a:xfrm>
            <a:off x="642938" y="4840288"/>
            <a:ext cx="522287" cy="528637"/>
            <a:chOff x="500" y="3180"/>
            <a:chExt cx="329" cy="333"/>
          </a:xfrm>
        </p:grpSpPr>
        <p:sp>
          <p:nvSpPr>
            <p:cNvPr id="34941" name="Freeform 64"/>
            <p:cNvSpPr>
              <a:spLocks/>
            </p:cNvSpPr>
            <p:nvPr/>
          </p:nvSpPr>
          <p:spPr bwMode="auto">
            <a:xfrm>
              <a:off x="500" y="3180"/>
              <a:ext cx="329" cy="295"/>
            </a:xfrm>
            <a:custGeom>
              <a:avLst/>
              <a:gdLst>
                <a:gd name="T0" fmla="*/ 93 w 329"/>
                <a:gd name="T1" fmla="*/ 14 h 295"/>
                <a:gd name="T2" fmla="*/ 156 w 329"/>
                <a:gd name="T3" fmla="*/ 16 h 295"/>
                <a:gd name="T4" fmla="*/ 224 w 329"/>
                <a:gd name="T5" fmla="*/ 0 h 295"/>
                <a:gd name="T6" fmla="*/ 305 w 329"/>
                <a:gd name="T7" fmla="*/ 0 h 295"/>
                <a:gd name="T8" fmla="*/ 215 w 329"/>
                <a:gd name="T9" fmla="*/ 84 h 295"/>
                <a:gd name="T10" fmla="*/ 239 w 329"/>
                <a:gd name="T11" fmla="*/ 89 h 295"/>
                <a:gd name="T12" fmla="*/ 263 w 329"/>
                <a:gd name="T13" fmla="*/ 99 h 295"/>
                <a:gd name="T14" fmla="*/ 285 w 329"/>
                <a:gd name="T15" fmla="*/ 111 h 295"/>
                <a:gd name="T16" fmla="*/ 302 w 329"/>
                <a:gd name="T17" fmla="*/ 126 h 295"/>
                <a:gd name="T18" fmla="*/ 316 w 329"/>
                <a:gd name="T19" fmla="*/ 144 h 295"/>
                <a:gd name="T20" fmla="*/ 325 w 329"/>
                <a:gd name="T21" fmla="*/ 165 h 295"/>
                <a:gd name="T22" fmla="*/ 328 w 329"/>
                <a:gd name="T23" fmla="*/ 187 h 295"/>
                <a:gd name="T24" fmla="*/ 324 w 329"/>
                <a:gd name="T25" fmla="*/ 210 h 295"/>
                <a:gd name="T26" fmla="*/ 317 w 329"/>
                <a:gd name="T27" fmla="*/ 228 h 295"/>
                <a:gd name="T28" fmla="*/ 303 w 329"/>
                <a:gd name="T29" fmla="*/ 247 h 295"/>
                <a:gd name="T30" fmla="*/ 280 w 329"/>
                <a:gd name="T31" fmla="*/ 267 h 295"/>
                <a:gd name="T32" fmla="*/ 257 w 329"/>
                <a:gd name="T33" fmla="*/ 279 h 295"/>
                <a:gd name="T34" fmla="*/ 236 w 329"/>
                <a:gd name="T35" fmla="*/ 287 h 295"/>
                <a:gd name="T36" fmla="*/ 215 w 329"/>
                <a:gd name="T37" fmla="*/ 292 h 295"/>
                <a:gd name="T38" fmla="*/ 189 w 329"/>
                <a:gd name="T39" fmla="*/ 294 h 295"/>
                <a:gd name="T40" fmla="*/ 122 w 329"/>
                <a:gd name="T41" fmla="*/ 293 h 295"/>
                <a:gd name="T42" fmla="*/ 90 w 329"/>
                <a:gd name="T43" fmla="*/ 287 h 295"/>
                <a:gd name="T44" fmla="*/ 56 w 329"/>
                <a:gd name="T45" fmla="*/ 272 h 295"/>
                <a:gd name="T46" fmla="*/ 30 w 329"/>
                <a:gd name="T47" fmla="*/ 253 h 295"/>
                <a:gd name="T48" fmla="*/ 13 w 329"/>
                <a:gd name="T49" fmla="*/ 232 h 295"/>
                <a:gd name="T50" fmla="*/ 4 w 329"/>
                <a:gd name="T51" fmla="*/ 210 h 295"/>
                <a:gd name="T52" fmla="*/ 0 w 329"/>
                <a:gd name="T53" fmla="*/ 191 h 295"/>
                <a:gd name="T54" fmla="*/ 3 w 329"/>
                <a:gd name="T55" fmla="*/ 169 h 295"/>
                <a:gd name="T56" fmla="*/ 14 w 329"/>
                <a:gd name="T57" fmla="*/ 141 h 295"/>
                <a:gd name="T58" fmla="*/ 35 w 329"/>
                <a:gd name="T59" fmla="*/ 118 h 295"/>
                <a:gd name="T60" fmla="*/ 63 w 329"/>
                <a:gd name="T61" fmla="*/ 99 h 295"/>
                <a:gd name="T62" fmla="*/ 102 w 329"/>
                <a:gd name="T63" fmla="*/ 86 h 295"/>
                <a:gd name="T64" fmla="*/ 40 w 329"/>
                <a:gd name="T65" fmla="*/ 4 h 2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9"/>
                <a:gd name="T100" fmla="*/ 0 h 295"/>
                <a:gd name="T101" fmla="*/ 329 w 329"/>
                <a:gd name="T102" fmla="*/ 295 h 2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9" h="295">
                  <a:moveTo>
                    <a:pt x="40" y="4"/>
                  </a:moveTo>
                  <a:lnTo>
                    <a:pt x="93" y="14"/>
                  </a:lnTo>
                  <a:lnTo>
                    <a:pt x="92" y="0"/>
                  </a:lnTo>
                  <a:lnTo>
                    <a:pt x="156" y="16"/>
                  </a:lnTo>
                  <a:lnTo>
                    <a:pt x="156" y="0"/>
                  </a:lnTo>
                  <a:lnTo>
                    <a:pt x="224" y="0"/>
                  </a:lnTo>
                  <a:lnTo>
                    <a:pt x="223" y="15"/>
                  </a:lnTo>
                  <a:lnTo>
                    <a:pt x="305" y="0"/>
                  </a:lnTo>
                  <a:lnTo>
                    <a:pt x="205" y="83"/>
                  </a:lnTo>
                  <a:lnTo>
                    <a:pt x="215" y="84"/>
                  </a:lnTo>
                  <a:lnTo>
                    <a:pt x="226" y="86"/>
                  </a:lnTo>
                  <a:lnTo>
                    <a:pt x="239" y="89"/>
                  </a:lnTo>
                  <a:lnTo>
                    <a:pt x="250" y="93"/>
                  </a:lnTo>
                  <a:lnTo>
                    <a:pt x="263" y="99"/>
                  </a:lnTo>
                  <a:lnTo>
                    <a:pt x="274" y="104"/>
                  </a:lnTo>
                  <a:lnTo>
                    <a:pt x="285" y="111"/>
                  </a:lnTo>
                  <a:lnTo>
                    <a:pt x="294" y="119"/>
                  </a:lnTo>
                  <a:lnTo>
                    <a:pt x="302" y="126"/>
                  </a:lnTo>
                  <a:lnTo>
                    <a:pt x="309" y="135"/>
                  </a:lnTo>
                  <a:lnTo>
                    <a:pt x="316" y="144"/>
                  </a:lnTo>
                  <a:lnTo>
                    <a:pt x="321" y="155"/>
                  </a:lnTo>
                  <a:lnTo>
                    <a:pt x="325" y="165"/>
                  </a:lnTo>
                  <a:lnTo>
                    <a:pt x="327" y="174"/>
                  </a:lnTo>
                  <a:lnTo>
                    <a:pt x="328" y="187"/>
                  </a:lnTo>
                  <a:lnTo>
                    <a:pt x="327" y="200"/>
                  </a:lnTo>
                  <a:lnTo>
                    <a:pt x="324" y="210"/>
                  </a:lnTo>
                  <a:lnTo>
                    <a:pt x="321" y="220"/>
                  </a:lnTo>
                  <a:lnTo>
                    <a:pt x="317" y="228"/>
                  </a:lnTo>
                  <a:lnTo>
                    <a:pt x="311" y="237"/>
                  </a:lnTo>
                  <a:lnTo>
                    <a:pt x="303" y="247"/>
                  </a:lnTo>
                  <a:lnTo>
                    <a:pt x="292" y="258"/>
                  </a:lnTo>
                  <a:lnTo>
                    <a:pt x="280" y="267"/>
                  </a:lnTo>
                  <a:lnTo>
                    <a:pt x="268" y="274"/>
                  </a:lnTo>
                  <a:lnTo>
                    <a:pt x="257" y="279"/>
                  </a:lnTo>
                  <a:lnTo>
                    <a:pt x="246" y="284"/>
                  </a:lnTo>
                  <a:lnTo>
                    <a:pt x="236" y="287"/>
                  </a:lnTo>
                  <a:lnTo>
                    <a:pt x="224" y="290"/>
                  </a:lnTo>
                  <a:lnTo>
                    <a:pt x="215" y="292"/>
                  </a:lnTo>
                  <a:lnTo>
                    <a:pt x="201" y="293"/>
                  </a:lnTo>
                  <a:lnTo>
                    <a:pt x="189" y="294"/>
                  </a:lnTo>
                  <a:lnTo>
                    <a:pt x="133" y="294"/>
                  </a:lnTo>
                  <a:lnTo>
                    <a:pt x="122" y="293"/>
                  </a:lnTo>
                  <a:lnTo>
                    <a:pt x="108" y="291"/>
                  </a:lnTo>
                  <a:lnTo>
                    <a:pt x="90" y="287"/>
                  </a:lnTo>
                  <a:lnTo>
                    <a:pt x="73" y="280"/>
                  </a:lnTo>
                  <a:lnTo>
                    <a:pt x="56" y="272"/>
                  </a:lnTo>
                  <a:lnTo>
                    <a:pt x="41" y="262"/>
                  </a:lnTo>
                  <a:lnTo>
                    <a:pt x="30" y="253"/>
                  </a:lnTo>
                  <a:lnTo>
                    <a:pt x="21" y="244"/>
                  </a:lnTo>
                  <a:lnTo>
                    <a:pt x="13" y="232"/>
                  </a:lnTo>
                  <a:lnTo>
                    <a:pt x="7" y="219"/>
                  </a:lnTo>
                  <a:lnTo>
                    <a:pt x="4" y="210"/>
                  </a:lnTo>
                  <a:lnTo>
                    <a:pt x="1" y="201"/>
                  </a:lnTo>
                  <a:lnTo>
                    <a:pt x="0" y="191"/>
                  </a:lnTo>
                  <a:lnTo>
                    <a:pt x="1" y="183"/>
                  </a:lnTo>
                  <a:lnTo>
                    <a:pt x="3" y="169"/>
                  </a:lnTo>
                  <a:lnTo>
                    <a:pt x="7" y="156"/>
                  </a:lnTo>
                  <a:lnTo>
                    <a:pt x="14" y="141"/>
                  </a:lnTo>
                  <a:lnTo>
                    <a:pt x="24" y="129"/>
                  </a:lnTo>
                  <a:lnTo>
                    <a:pt x="35" y="118"/>
                  </a:lnTo>
                  <a:lnTo>
                    <a:pt x="49" y="107"/>
                  </a:lnTo>
                  <a:lnTo>
                    <a:pt x="63" y="99"/>
                  </a:lnTo>
                  <a:lnTo>
                    <a:pt x="82" y="91"/>
                  </a:lnTo>
                  <a:lnTo>
                    <a:pt x="102" y="86"/>
                  </a:lnTo>
                  <a:lnTo>
                    <a:pt x="115" y="83"/>
                  </a:lnTo>
                  <a:lnTo>
                    <a:pt x="40" y="4"/>
                  </a:lnTo>
                </a:path>
              </a:pathLst>
            </a:custGeom>
            <a:solidFill>
              <a:srgbClr val="D49FFF"/>
            </a:solidFill>
            <a:ln w="12700" cap="rnd">
              <a:solidFill>
                <a:srgbClr val="000000"/>
              </a:solidFill>
              <a:round/>
              <a:headEnd/>
              <a:tailEnd/>
            </a:ln>
          </p:spPr>
          <p:txBody>
            <a:bodyPr>
              <a:prstTxWarp prst="textNoShape">
                <a:avLst/>
              </a:prstTxWarp>
            </a:bodyPr>
            <a:lstStyle/>
            <a:p>
              <a:endParaRPr lang="en-US"/>
            </a:p>
          </p:txBody>
        </p:sp>
        <p:sp>
          <p:nvSpPr>
            <p:cNvPr id="34942" name="Rectangle 65"/>
            <p:cNvSpPr>
              <a:spLocks noChangeArrowheads="1"/>
            </p:cNvSpPr>
            <p:nvPr/>
          </p:nvSpPr>
          <p:spPr bwMode="auto">
            <a:xfrm>
              <a:off x="551" y="3227"/>
              <a:ext cx="253" cy="286"/>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b="1"/>
                <a:t>D</a:t>
              </a:r>
            </a:p>
          </p:txBody>
        </p:sp>
      </p:grpSp>
      <p:grpSp>
        <p:nvGrpSpPr>
          <p:cNvPr id="34862" name="Group 66"/>
          <p:cNvGrpSpPr>
            <a:grpSpLocks/>
          </p:cNvGrpSpPr>
          <p:nvPr/>
        </p:nvGrpSpPr>
        <p:grpSpPr bwMode="auto">
          <a:xfrm>
            <a:off x="1366838" y="2414588"/>
            <a:ext cx="1535112" cy="711200"/>
            <a:chOff x="956" y="1652"/>
            <a:chExt cx="967" cy="448"/>
          </a:xfrm>
        </p:grpSpPr>
        <p:grpSp>
          <p:nvGrpSpPr>
            <p:cNvPr id="34923" name="Group 67"/>
            <p:cNvGrpSpPr>
              <a:grpSpLocks/>
            </p:cNvGrpSpPr>
            <p:nvPr/>
          </p:nvGrpSpPr>
          <p:grpSpPr bwMode="auto">
            <a:xfrm>
              <a:off x="956" y="1652"/>
              <a:ext cx="305" cy="448"/>
              <a:chOff x="956" y="1652"/>
              <a:chExt cx="305" cy="448"/>
            </a:xfrm>
          </p:grpSpPr>
          <p:grpSp>
            <p:nvGrpSpPr>
              <p:cNvPr id="34937" name="Group 68"/>
              <p:cNvGrpSpPr>
                <a:grpSpLocks/>
              </p:cNvGrpSpPr>
              <p:nvPr/>
            </p:nvGrpSpPr>
            <p:grpSpPr bwMode="auto">
              <a:xfrm>
                <a:off x="956" y="1652"/>
                <a:ext cx="305" cy="448"/>
                <a:chOff x="956" y="1652"/>
                <a:chExt cx="305" cy="448"/>
              </a:xfrm>
            </p:grpSpPr>
            <p:sp>
              <p:nvSpPr>
                <p:cNvPr id="34939" name="AutoShape 69"/>
                <p:cNvSpPr>
                  <a:spLocks noChangeArrowheads="1"/>
                </p:cNvSpPr>
                <p:nvPr/>
              </p:nvSpPr>
              <p:spPr bwMode="auto">
                <a:xfrm>
                  <a:off x="956" y="1723"/>
                  <a:ext cx="305" cy="377"/>
                </a:xfrm>
                <a:prstGeom prst="cube">
                  <a:avLst>
                    <a:gd name="adj" fmla="val 24995"/>
                  </a:avLst>
                </a:prstGeom>
                <a:solidFill>
                  <a:srgbClr val="F6BF69"/>
                </a:solidFill>
                <a:ln w="12700">
                  <a:solidFill>
                    <a:schemeClr val="tx1"/>
                  </a:solidFill>
                  <a:miter lim="800000"/>
                  <a:headEnd/>
                  <a:tailEnd/>
                </a:ln>
              </p:spPr>
              <p:txBody>
                <a:bodyPr wrap="none" anchor="ctr">
                  <a:prstTxWarp prst="textNoShape">
                    <a:avLst/>
                  </a:prstTxWarp>
                </a:bodyPr>
                <a:lstStyle/>
                <a:p>
                  <a:endParaRPr lang="en-US"/>
                </a:p>
              </p:txBody>
            </p:sp>
            <p:sp>
              <p:nvSpPr>
                <p:cNvPr id="34940" name="AutoShape 70"/>
                <p:cNvSpPr>
                  <a:spLocks noChangeArrowheads="1"/>
                </p:cNvSpPr>
                <p:nvPr/>
              </p:nvSpPr>
              <p:spPr bwMode="auto">
                <a:xfrm>
                  <a:off x="1026" y="1652"/>
                  <a:ext cx="235" cy="78"/>
                </a:xfrm>
                <a:prstGeom prst="cube">
                  <a:avLst>
                    <a:gd name="adj" fmla="val 24995"/>
                  </a:avLst>
                </a:prstGeom>
                <a:solidFill>
                  <a:srgbClr val="F6BF69"/>
                </a:solidFill>
                <a:ln w="12700">
                  <a:solidFill>
                    <a:schemeClr val="tx1"/>
                  </a:solidFill>
                  <a:miter lim="800000"/>
                  <a:headEnd/>
                  <a:tailEnd/>
                </a:ln>
              </p:spPr>
              <p:txBody>
                <a:bodyPr wrap="none" anchor="ctr">
                  <a:prstTxWarp prst="textNoShape">
                    <a:avLst/>
                  </a:prstTxWarp>
                </a:bodyPr>
                <a:lstStyle/>
                <a:p>
                  <a:endParaRPr lang="en-US"/>
                </a:p>
              </p:txBody>
            </p:sp>
          </p:grpSp>
          <p:sp>
            <p:nvSpPr>
              <p:cNvPr id="34938" name="AutoShape 71"/>
              <p:cNvSpPr>
                <a:spLocks noChangeArrowheads="1"/>
              </p:cNvSpPr>
              <p:nvPr/>
            </p:nvSpPr>
            <p:spPr bwMode="auto">
              <a:xfrm>
                <a:off x="1018" y="1756"/>
                <a:ext cx="158" cy="27"/>
              </a:xfrm>
              <a:prstGeom prst="parallelogram">
                <a:avLst>
                  <a:gd name="adj" fmla="val 146269"/>
                </a:avLst>
              </a:prstGeom>
              <a:solidFill>
                <a:srgbClr val="F6BF69"/>
              </a:solidFill>
              <a:ln w="25400">
                <a:solidFill>
                  <a:schemeClr val="tx1"/>
                </a:solidFill>
                <a:miter lim="800000"/>
                <a:headEnd/>
                <a:tailEnd/>
              </a:ln>
            </p:spPr>
            <p:txBody>
              <a:bodyPr wrap="none" anchor="ctr">
                <a:prstTxWarp prst="textNoShape">
                  <a:avLst/>
                </a:prstTxWarp>
              </a:bodyPr>
              <a:lstStyle/>
              <a:p>
                <a:endParaRPr lang="en-US"/>
              </a:p>
            </p:txBody>
          </p:sp>
        </p:grpSp>
        <p:grpSp>
          <p:nvGrpSpPr>
            <p:cNvPr id="34924" name="Group 72"/>
            <p:cNvGrpSpPr>
              <a:grpSpLocks/>
            </p:cNvGrpSpPr>
            <p:nvPr/>
          </p:nvGrpSpPr>
          <p:grpSpPr bwMode="auto">
            <a:xfrm>
              <a:off x="1257" y="1652"/>
              <a:ext cx="378" cy="448"/>
              <a:chOff x="1257" y="1652"/>
              <a:chExt cx="378" cy="448"/>
            </a:xfrm>
          </p:grpSpPr>
          <p:grpSp>
            <p:nvGrpSpPr>
              <p:cNvPr id="34932" name="Group 73"/>
              <p:cNvGrpSpPr>
                <a:grpSpLocks/>
              </p:cNvGrpSpPr>
              <p:nvPr/>
            </p:nvGrpSpPr>
            <p:grpSpPr bwMode="auto">
              <a:xfrm>
                <a:off x="1257" y="1652"/>
                <a:ext cx="378" cy="448"/>
                <a:chOff x="1257" y="1652"/>
                <a:chExt cx="378" cy="448"/>
              </a:xfrm>
            </p:grpSpPr>
            <p:sp>
              <p:nvSpPr>
                <p:cNvPr id="34935" name="AutoShape 74"/>
                <p:cNvSpPr>
                  <a:spLocks noChangeArrowheads="1"/>
                </p:cNvSpPr>
                <p:nvPr/>
              </p:nvSpPr>
              <p:spPr bwMode="auto">
                <a:xfrm>
                  <a:off x="1257" y="1723"/>
                  <a:ext cx="378" cy="377"/>
                </a:xfrm>
                <a:prstGeom prst="cube">
                  <a:avLst>
                    <a:gd name="adj" fmla="val 24995"/>
                  </a:avLst>
                </a:prstGeom>
                <a:solidFill>
                  <a:srgbClr val="A2C1FE"/>
                </a:solidFill>
                <a:ln w="12700">
                  <a:solidFill>
                    <a:schemeClr val="tx1"/>
                  </a:solidFill>
                  <a:miter lim="800000"/>
                  <a:headEnd/>
                  <a:tailEnd/>
                </a:ln>
              </p:spPr>
              <p:txBody>
                <a:bodyPr wrap="none" anchor="ctr">
                  <a:prstTxWarp prst="textNoShape">
                    <a:avLst/>
                  </a:prstTxWarp>
                </a:bodyPr>
                <a:lstStyle/>
                <a:p>
                  <a:endParaRPr lang="en-US"/>
                </a:p>
              </p:txBody>
            </p:sp>
            <p:sp>
              <p:nvSpPr>
                <p:cNvPr id="34936" name="AutoShape 75"/>
                <p:cNvSpPr>
                  <a:spLocks noChangeArrowheads="1"/>
                </p:cNvSpPr>
                <p:nvPr/>
              </p:nvSpPr>
              <p:spPr bwMode="auto">
                <a:xfrm>
                  <a:off x="1343" y="1652"/>
                  <a:ext cx="292" cy="78"/>
                </a:xfrm>
                <a:prstGeom prst="cube">
                  <a:avLst>
                    <a:gd name="adj" fmla="val 24995"/>
                  </a:avLst>
                </a:prstGeom>
                <a:solidFill>
                  <a:srgbClr val="A2C1FE"/>
                </a:solidFill>
                <a:ln w="12700">
                  <a:solidFill>
                    <a:schemeClr val="tx1"/>
                  </a:solidFill>
                  <a:miter lim="800000"/>
                  <a:headEnd/>
                  <a:tailEnd/>
                </a:ln>
              </p:spPr>
              <p:txBody>
                <a:bodyPr wrap="none" anchor="ctr">
                  <a:prstTxWarp prst="textNoShape">
                    <a:avLst/>
                  </a:prstTxWarp>
                </a:bodyPr>
                <a:lstStyle/>
                <a:p>
                  <a:endParaRPr lang="en-US"/>
                </a:p>
              </p:txBody>
            </p:sp>
          </p:grpSp>
          <p:sp>
            <p:nvSpPr>
              <p:cNvPr id="34933" name="Oval 76"/>
              <p:cNvSpPr>
                <a:spLocks noChangeArrowheads="1"/>
              </p:cNvSpPr>
              <p:nvPr/>
            </p:nvSpPr>
            <p:spPr bwMode="auto">
              <a:xfrm>
                <a:off x="1372" y="1688"/>
                <a:ext cx="49" cy="27"/>
              </a:xfrm>
              <a:prstGeom prst="ellipse">
                <a:avLst/>
              </a:prstGeom>
              <a:solidFill>
                <a:schemeClr val="bg1"/>
              </a:solidFill>
              <a:ln w="12700">
                <a:solidFill>
                  <a:schemeClr val="tx1"/>
                </a:solidFill>
                <a:round/>
                <a:headEnd/>
                <a:tailEnd/>
              </a:ln>
            </p:spPr>
            <p:txBody>
              <a:bodyPr wrap="none" anchor="ctr">
                <a:prstTxWarp prst="textNoShape">
                  <a:avLst/>
                </a:prstTxWarp>
              </a:bodyPr>
              <a:lstStyle/>
              <a:p>
                <a:endParaRPr lang="en-US"/>
              </a:p>
            </p:txBody>
          </p:sp>
          <p:sp>
            <p:nvSpPr>
              <p:cNvPr id="34934" name="AutoShape 77"/>
              <p:cNvSpPr>
                <a:spLocks noChangeArrowheads="1"/>
              </p:cNvSpPr>
              <p:nvPr/>
            </p:nvSpPr>
            <p:spPr bwMode="auto">
              <a:xfrm>
                <a:off x="1304" y="1898"/>
                <a:ext cx="198" cy="84"/>
              </a:xfrm>
              <a:prstGeom prst="octagon">
                <a:avLst>
                  <a:gd name="adj" fmla="val 29282"/>
                </a:avLst>
              </a:prstGeom>
              <a:solidFill>
                <a:srgbClr val="A2C1FE"/>
              </a:solidFill>
              <a:ln w="25400">
                <a:solidFill>
                  <a:schemeClr val="tx1"/>
                </a:solidFill>
                <a:miter lim="800000"/>
                <a:headEnd/>
                <a:tailEnd/>
              </a:ln>
            </p:spPr>
            <p:txBody>
              <a:bodyPr wrap="none" anchor="ctr">
                <a:prstTxWarp prst="textNoShape">
                  <a:avLst/>
                </a:prstTxWarp>
              </a:bodyPr>
              <a:lstStyle/>
              <a:p>
                <a:endParaRPr lang="en-US"/>
              </a:p>
            </p:txBody>
          </p:sp>
        </p:grpSp>
        <p:sp>
          <p:nvSpPr>
            <p:cNvPr id="34925" name="Freeform 78"/>
            <p:cNvSpPr>
              <a:spLocks/>
            </p:cNvSpPr>
            <p:nvPr/>
          </p:nvSpPr>
          <p:spPr bwMode="auto">
            <a:xfrm>
              <a:off x="1821" y="1881"/>
              <a:ext cx="86" cy="192"/>
            </a:xfrm>
            <a:custGeom>
              <a:avLst/>
              <a:gdLst>
                <a:gd name="T0" fmla="*/ 62 w 86"/>
                <a:gd name="T1" fmla="*/ 0 h 192"/>
                <a:gd name="T2" fmla="*/ 85 w 86"/>
                <a:gd name="T3" fmla="*/ 0 h 192"/>
                <a:gd name="T4" fmla="*/ 23 w 86"/>
                <a:gd name="T5" fmla="*/ 191 h 192"/>
                <a:gd name="T6" fmla="*/ 0 w 86"/>
                <a:gd name="T7" fmla="*/ 191 h 192"/>
                <a:gd name="T8" fmla="*/ 62 w 86"/>
                <a:gd name="T9" fmla="*/ 0 h 192"/>
                <a:gd name="T10" fmla="*/ 0 60000 65536"/>
                <a:gd name="T11" fmla="*/ 0 60000 65536"/>
                <a:gd name="T12" fmla="*/ 0 60000 65536"/>
                <a:gd name="T13" fmla="*/ 0 60000 65536"/>
                <a:gd name="T14" fmla="*/ 0 60000 65536"/>
                <a:gd name="T15" fmla="*/ 0 w 86"/>
                <a:gd name="T16" fmla="*/ 0 h 192"/>
                <a:gd name="T17" fmla="*/ 86 w 86"/>
                <a:gd name="T18" fmla="*/ 192 h 192"/>
              </a:gdLst>
              <a:ahLst/>
              <a:cxnLst>
                <a:cxn ang="T10">
                  <a:pos x="T0" y="T1"/>
                </a:cxn>
                <a:cxn ang="T11">
                  <a:pos x="T2" y="T3"/>
                </a:cxn>
                <a:cxn ang="T12">
                  <a:pos x="T4" y="T5"/>
                </a:cxn>
                <a:cxn ang="T13">
                  <a:pos x="T6" y="T7"/>
                </a:cxn>
                <a:cxn ang="T14">
                  <a:pos x="T8" y="T9"/>
                </a:cxn>
              </a:cxnLst>
              <a:rect l="T15" t="T16" r="T17" b="T18"/>
              <a:pathLst>
                <a:path w="86" h="192">
                  <a:moveTo>
                    <a:pt x="62" y="0"/>
                  </a:moveTo>
                  <a:lnTo>
                    <a:pt x="85" y="0"/>
                  </a:lnTo>
                  <a:lnTo>
                    <a:pt x="23" y="191"/>
                  </a:lnTo>
                  <a:lnTo>
                    <a:pt x="0" y="191"/>
                  </a:lnTo>
                  <a:lnTo>
                    <a:pt x="62" y="0"/>
                  </a:lnTo>
                </a:path>
              </a:pathLst>
            </a:custGeom>
            <a:solidFill>
              <a:srgbClr val="FC0128"/>
            </a:solidFill>
            <a:ln w="12700" cap="rnd">
              <a:noFill/>
              <a:round/>
              <a:headEnd/>
              <a:tailEnd/>
            </a:ln>
          </p:spPr>
          <p:txBody>
            <a:bodyPr>
              <a:prstTxWarp prst="textNoShape">
                <a:avLst/>
              </a:prstTxWarp>
            </a:bodyPr>
            <a:lstStyle/>
            <a:p>
              <a:endParaRPr lang="en-US"/>
            </a:p>
          </p:txBody>
        </p:sp>
        <p:sp>
          <p:nvSpPr>
            <p:cNvPr id="34926" name="Rectangle 79"/>
            <p:cNvSpPr>
              <a:spLocks noChangeArrowheads="1"/>
            </p:cNvSpPr>
            <p:nvPr/>
          </p:nvSpPr>
          <p:spPr bwMode="auto">
            <a:xfrm>
              <a:off x="1817" y="1881"/>
              <a:ext cx="106" cy="16"/>
            </a:xfrm>
            <a:prstGeom prst="rect">
              <a:avLst/>
            </a:prstGeom>
            <a:solidFill>
              <a:srgbClr val="FC0128"/>
            </a:solidFill>
            <a:ln w="12700">
              <a:noFill/>
              <a:miter lim="800000"/>
              <a:headEnd/>
              <a:tailEnd/>
            </a:ln>
          </p:spPr>
          <p:txBody>
            <a:bodyPr wrap="none" anchor="ctr">
              <a:prstTxWarp prst="textNoShape">
                <a:avLst/>
              </a:prstTxWarp>
            </a:bodyPr>
            <a:lstStyle/>
            <a:p>
              <a:endParaRPr lang="en-US"/>
            </a:p>
          </p:txBody>
        </p:sp>
        <p:sp>
          <p:nvSpPr>
            <p:cNvPr id="34927" name="Rectangle 80"/>
            <p:cNvSpPr>
              <a:spLocks noChangeArrowheads="1"/>
            </p:cNvSpPr>
            <p:nvPr/>
          </p:nvSpPr>
          <p:spPr bwMode="auto">
            <a:xfrm>
              <a:off x="1824" y="1962"/>
              <a:ext cx="82" cy="16"/>
            </a:xfrm>
            <a:prstGeom prst="rect">
              <a:avLst/>
            </a:prstGeom>
            <a:solidFill>
              <a:srgbClr val="FC0128"/>
            </a:solidFill>
            <a:ln w="12700">
              <a:noFill/>
              <a:miter lim="800000"/>
              <a:headEnd/>
              <a:tailEnd/>
            </a:ln>
          </p:spPr>
          <p:txBody>
            <a:bodyPr wrap="none" anchor="ctr">
              <a:prstTxWarp prst="textNoShape">
                <a:avLst/>
              </a:prstTxWarp>
            </a:bodyPr>
            <a:lstStyle/>
            <a:p>
              <a:endParaRPr lang="en-US"/>
            </a:p>
          </p:txBody>
        </p:sp>
        <p:sp>
          <p:nvSpPr>
            <p:cNvPr id="34928" name="Rectangle 81"/>
            <p:cNvSpPr>
              <a:spLocks noChangeArrowheads="1"/>
            </p:cNvSpPr>
            <p:nvPr/>
          </p:nvSpPr>
          <p:spPr bwMode="auto">
            <a:xfrm>
              <a:off x="1641" y="1962"/>
              <a:ext cx="103" cy="11"/>
            </a:xfrm>
            <a:prstGeom prst="rect">
              <a:avLst/>
            </a:prstGeom>
            <a:solidFill>
              <a:srgbClr val="FC0128"/>
            </a:solidFill>
            <a:ln w="12700">
              <a:noFill/>
              <a:miter lim="800000"/>
              <a:headEnd/>
              <a:tailEnd/>
            </a:ln>
          </p:spPr>
          <p:txBody>
            <a:bodyPr wrap="none" anchor="ctr">
              <a:prstTxWarp prst="textNoShape">
                <a:avLst/>
              </a:prstTxWarp>
            </a:bodyPr>
            <a:lstStyle/>
            <a:p>
              <a:endParaRPr lang="en-US"/>
            </a:p>
          </p:txBody>
        </p:sp>
        <p:grpSp>
          <p:nvGrpSpPr>
            <p:cNvPr id="34929" name="Group 82"/>
            <p:cNvGrpSpPr>
              <a:grpSpLocks/>
            </p:cNvGrpSpPr>
            <p:nvPr/>
          </p:nvGrpSpPr>
          <p:grpSpPr bwMode="auto">
            <a:xfrm>
              <a:off x="1639" y="1709"/>
              <a:ext cx="194" cy="364"/>
              <a:chOff x="1639" y="1709"/>
              <a:chExt cx="194" cy="364"/>
            </a:xfrm>
          </p:grpSpPr>
          <p:sp>
            <p:nvSpPr>
              <p:cNvPr id="34930" name="Oval 83"/>
              <p:cNvSpPr>
                <a:spLocks noChangeArrowheads="1"/>
              </p:cNvSpPr>
              <p:nvPr/>
            </p:nvSpPr>
            <p:spPr bwMode="auto">
              <a:xfrm>
                <a:off x="1715" y="1709"/>
                <a:ext cx="48" cy="48"/>
              </a:xfrm>
              <a:prstGeom prst="ellipse">
                <a:avLst/>
              </a:prstGeom>
              <a:solidFill>
                <a:srgbClr val="FC0128"/>
              </a:solidFill>
              <a:ln w="12700">
                <a:solidFill>
                  <a:srgbClr val="000000"/>
                </a:solidFill>
                <a:round/>
                <a:headEnd/>
                <a:tailEnd/>
              </a:ln>
            </p:spPr>
            <p:txBody>
              <a:bodyPr wrap="none" anchor="ctr">
                <a:prstTxWarp prst="textNoShape">
                  <a:avLst/>
                </a:prstTxWarp>
              </a:bodyPr>
              <a:lstStyle/>
              <a:p>
                <a:endParaRPr lang="en-US"/>
              </a:p>
            </p:txBody>
          </p:sp>
          <p:sp>
            <p:nvSpPr>
              <p:cNvPr id="34931" name="Freeform 84"/>
              <p:cNvSpPr>
                <a:spLocks/>
              </p:cNvSpPr>
              <p:nvPr/>
            </p:nvSpPr>
            <p:spPr bwMode="auto">
              <a:xfrm>
                <a:off x="1639" y="1777"/>
                <a:ext cx="194" cy="296"/>
              </a:xfrm>
              <a:custGeom>
                <a:avLst/>
                <a:gdLst>
                  <a:gd name="T0" fmla="*/ 2 w 194"/>
                  <a:gd name="T1" fmla="*/ 137 h 296"/>
                  <a:gd name="T2" fmla="*/ 1 w 194"/>
                  <a:gd name="T3" fmla="*/ 140 h 296"/>
                  <a:gd name="T4" fmla="*/ 0 w 194"/>
                  <a:gd name="T5" fmla="*/ 145 h 296"/>
                  <a:gd name="T6" fmla="*/ 0 w 194"/>
                  <a:gd name="T7" fmla="*/ 150 h 296"/>
                  <a:gd name="T8" fmla="*/ 2 w 194"/>
                  <a:gd name="T9" fmla="*/ 155 h 296"/>
                  <a:gd name="T10" fmla="*/ 4 w 194"/>
                  <a:gd name="T11" fmla="*/ 159 h 296"/>
                  <a:gd name="T12" fmla="*/ 8 w 194"/>
                  <a:gd name="T13" fmla="*/ 163 h 296"/>
                  <a:gd name="T14" fmla="*/ 12 w 194"/>
                  <a:gd name="T15" fmla="*/ 165 h 296"/>
                  <a:gd name="T16" fmla="*/ 16 w 194"/>
                  <a:gd name="T17" fmla="*/ 166 h 296"/>
                  <a:gd name="T18" fmla="*/ 21 w 194"/>
                  <a:gd name="T19" fmla="*/ 166 h 296"/>
                  <a:gd name="T20" fmla="*/ 126 w 194"/>
                  <a:gd name="T21" fmla="*/ 295 h 296"/>
                  <a:gd name="T22" fmla="*/ 159 w 194"/>
                  <a:gd name="T23" fmla="*/ 142 h 296"/>
                  <a:gd name="T24" fmla="*/ 159 w 194"/>
                  <a:gd name="T25" fmla="*/ 138 h 296"/>
                  <a:gd name="T26" fmla="*/ 157 w 194"/>
                  <a:gd name="T27" fmla="*/ 136 h 296"/>
                  <a:gd name="T28" fmla="*/ 154 w 194"/>
                  <a:gd name="T29" fmla="*/ 133 h 296"/>
                  <a:gd name="T30" fmla="*/ 152 w 194"/>
                  <a:gd name="T31" fmla="*/ 131 h 296"/>
                  <a:gd name="T32" fmla="*/ 148 w 194"/>
                  <a:gd name="T33" fmla="*/ 130 h 296"/>
                  <a:gd name="T34" fmla="*/ 144 w 194"/>
                  <a:gd name="T35" fmla="*/ 129 h 296"/>
                  <a:gd name="T36" fmla="*/ 140 w 194"/>
                  <a:gd name="T37" fmla="*/ 129 h 296"/>
                  <a:gd name="T38" fmla="*/ 137 w 194"/>
                  <a:gd name="T39" fmla="*/ 129 h 296"/>
                  <a:gd name="T40" fmla="*/ 93 w 194"/>
                  <a:gd name="T41" fmla="*/ 75 h 296"/>
                  <a:gd name="T42" fmla="*/ 179 w 194"/>
                  <a:gd name="T43" fmla="*/ 93 h 296"/>
                  <a:gd name="T44" fmla="*/ 183 w 194"/>
                  <a:gd name="T45" fmla="*/ 92 h 296"/>
                  <a:gd name="T46" fmla="*/ 185 w 194"/>
                  <a:gd name="T47" fmla="*/ 91 h 296"/>
                  <a:gd name="T48" fmla="*/ 189 w 194"/>
                  <a:gd name="T49" fmla="*/ 89 h 296"/>
                  <a:gd name="T50" fmla="*/ 191 w 194"/>
                  <a:gd name="T51" fmla="*/ 86 h 296"/>
                  <a:gd name="T52" fmla="*/ 192 w 194"/>
                  <a:gd name="T53" fmla="*/ 83 h 296"/>
                  <a:gd name="T54" fmla="*/ 193 w 194"/>
                  <a:gd name="T55" fmla="*/ 78 h 296"/>
                  <a:gd name="T56" fmla="*/ 192 w 194"/>
                  <a:gd name="T57" fmla="*/ 74 h 296"/>
                  <a:gd name="T58" fmla="*/ 190 w 194"/>
                  <a:gd name="T59" fmla="*/ 70 h 296"/>
                  <a:gd name="T60" fmla="*/ 188 w 194"/>
                  <a:gd name="T61" fmla="*/ 68 h 296"/>
                  <a:gd name="T62" fmla="*/ 184 w 194"/>
                  <a:gd name="T63" fmla="*/ 65 h 296"/>
                  <a:gd name="T64" fmla="*/ 181 w 194"/>
                  <a:gd name="T65" fmla="*/ 64 h 296"/>
                  <a:gd name="T66" fmla="*/ 122 w 194"/>
                  <a:gd name="T67" fmla="*/ 64 h 296"/>
                  <a:gd name="T68" fmla="*/ 112 w 194"/>
                  <a:gd name="T69" fmla="*/ 42 h 296"/>
                  <a:gd name="T70" fmla="*/ 113 w 194"/>
                  <a:gd name="T71" fmla="*/ 37 h 296"/>
                  <a:gd name="T72" fmla="*/ 114 w 194"/>
                  <a:gd name="T73" fmla="*/ 30 h 296"/>
                  <a:gd name="T74" fmla="*/ 114 w 194"/>
                  <a:gd name="T75" fmla="*/ 24 h 296"/>
                  <a:gd name="T76" fmla="*/ 112 w 194"/>
                  <a:gd name="T77" fmla="*/ 19 h 296"/>
                  <a:gd name="T78" fmla="*/ 110 w 194"/>
                  <a:gd name="T79" fmla="*/ 15 h 296"/>
                  <a:gd name="T80" fmla="*/ 107 w 194"/>
                  <a:gd name="T81" fmla="*/ 10 h 296"/>
                  <a:gd name="T82" fmla="*/ 103 w 194"/>
                  <a:gd name="T83" fmla="*/ 7 h 296"/>
                  <a:gd name="T84" fmla="*/ 98 w 194"/>
                  <a:gd name="T85" fmla="*/ 3 h 296"/>
                  <a:gd name="T86" fmla="*/ 93 w 194"/>
                  <a:gd name="T87" fmla="*/ 1 h 296"/>
                  <a:gd name="T88" fmla="*/ 87 w 194"/>
                  <a:gd name="T89" fmla="*/ 0 h 296"/>
                  <a:gd name="T90" fmla="*/ 81 w 194"/>
                  <a:gd name="T91" fmla="*/ 0 h 296"/>
                  <a:gd name="T92" fmla="*/ 75 w 194"/>
                  <a:gd name="T93" fmla="*/ 1 h 296"/>
                  <a:gd name="T94" fmla="*/ 69 w 194"/>
                  <a:gd name="T95" fmla="*/ 3 h 296"/>
                  <a:gd name="T96" fmla="*/ 63 w 194"/>
                  <a:gd name="T97" fmla="*/ 6 h 296"/>
                  <a:gd name="T98" fmla="*/ 59 w 194"/>
                  <a:gd name="T99" fmla="*/ 11 h 296"/>
                  <a:gd name="T100" fmla="*/ 55 w 194"/>
                  <a:gd name="T101" fmla="*/ 17 h 296"/>
                  <a:gd name="T102" fmla="*/ 53 w 194"/>
                  <a:gd name="T103" fmla="*/ 23 h 29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94"/>
                  <a:gd name="T157" fmla="*/ 0 h 296"/>
                  <a:gd name="T158" fmla="*/ 194 w 194"/>
                  <a:gd name="T159" fmla="*/ 296 h 29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94" h="296">
                    <a:moveTo>
                      <a:pt x="53" y="23"/>
                    </a:moveTo>
                    <a:lnTo>
                      <a:pt x="2" y="137"/>
                    </a:lnTo>
                    <a:lnTo>
                      <a:pt x="1" y="138"/>
                    </a:lnTo>
                    <a:lnTo>
                      <a:pt x="1" y="140"/>
                    </a:lnTo>
                    <a:lnTo>
                      <a:pt x="0" y="142"/>
                    </a:lnTo>
                    <a:lnTo>
                      <a:pt x="0" y="145"/>
                    </a:lnTo>
                    <a:lnTo>
                      <a:pt x="0" y="147"/>
                    </a:lnTo>
                    <a:lnTo>
                      <a:pt x="0" y="150"/>
                    </a:lnTo>
                    <a:lnTo>
                      <a:pt x="1" y="152"/>
                    </a:lnTo>
                    <a:lnTo>
                      <a:pt x="2" y="155"/>
                    </a:lnTo>
                    <a:lnTo>
                      <a:pt x="3" y="157"/>
                    </a:lnTo>
                    <a:lnTo>
                      <a:pt x="4" y="159"/>
                    </a:lnTo>
                    <a:lnTo>
                      <a:pt x="6" y="161"/>
                    </a:lnTo>
                    <a:lnTo>
                      <a:pt x="8" y="163"/>
                    </a:lnTo>
                    <a:lnTo>
                      <a:pt x="10" y="164"/>
                    </a:lnTo>
                    <a:lnTo>
                      <a:pt x="12" y="165"/>
                    </a:lnTo>
                    <a:lnTo>
                      <a:pt x="14" y="165"/>
                    </a:lnTo>
                    <a:lnTo>
                      <a:pt x="16" y="166"/>
                    </a:lnTo>
                    <a:lnTo>
                      <a:pt x="18" y="166"/>
                    </a:lnTo>
                    <a:lnTo>
                      <a:pt x="21" y="166"/>
                    </a:lnTo>
                    <a:lnTo>
                      <a:pt x="126" y="166"/>
                    </a:lnTo>
                    <a:lnTo>
                      <a:pt x="126" y="295"/>
                    </a:lnTo>
                    <a:lnTo>
                      <a:pt x="159" y="295"/>
                    </a:lnTo>
                    <a:lnTo>
                      <a:pt x="159" y="142"/>
                    </a:lnTo>
                    <a:lnTo>
                      <a:pt x="159" y="140"/>
                    </a:lnTo>
                    <a:lnTo>
                      <a:pt x="159" y="138"/>
                    </a:lnTo>
                    <a:lnTo>
                      <a:pt x="158" y="137"/>
                    </a:lnTo>
                    <a:lnTo>
                      <a:pt x="157" y="136"/>
                    </a:lnTo>
                    <a:lnTo>
                      <a:pt x="156" y="135"/>
                    </a:lnTo>
                    <a:lnTo>
                      <a:pt x="154" y="133"/>
                    </a:lnTo>
                    <a:lnTo>
                      <a:pt x="153" y="132"/>
                    </a:lnTo>
                    <a:lnTo>
                      <a:pt x="152" y="131"/>
                    </a:lnTo>
                    <a:lnTo>
                      <a:pt x="150" y="131"/>
                    </a:lnTo>
                    <a:lnTo>
                      <a:pt x="148" y="130"/>
                    </a:lnTo>
                    <a:lnTo>
                      <a:pt x="146" y="130"/>
                    </a:lnTo>
                    <a:lnTo>
                      <a:pt x="144" y="129"/>
                    </a:lnTo>
                    <a:lnTo>
                      <a:pt x="142" y="129"/>
                    </a:lnTo>
                    <a:lnTo>
                      <a:pt x="140" y="129"/>
                    </a:lnTo>
                    <a:lnTo>
                      <a:pt x="139" y="129"/>
                    </a:lnTo>
                    <a:lnTo>
                      <a:pt x="137" y="129"/>
                    </a:lnTo>
                    <a:lnTo>
                      <a:pt x="76" y="125"/>
                    </a:lnTo>
                    <a:lnTo>
                      <a:pt x="93" y="75"/>
                    </a:lnTo>
                    <a:lnTo>
                      <a:pt x="105" y="93"/>
                    </a:lnTo>
                    <a:lnTo>
                      <a:pt x="179" y="93"/>
                    </a:lnTo>
                    <a:lnTo>
                      <a:pt x="181" y="92"/>
                    </a:lnTo>
                    <a:lnTo>
                      <a:pt x="183" y="92"/>
                    </a:lnTo>
                    <a:lnTo>
                      <a:pt x="184" y="91"/>
                    </a:lnTo>
                    <a:lnTo>
                      <a:pt x="185" y="91"/>
                    </a:lnTo>
                    <a:lnTo>
                      <a:pt x="187" y="90"/>
                    </a:lnTo>
                    <a:lnTo>
                      <a:pt x="189" y="89"/>
                    </a:lnTo>
                    <a:lnTo>
                      <a:pt x="190" y="87"/>
                    </a:lnTo>
                    <a:lnTo>
                      <a:pt x="191" y="86"/>
                    </a:lnTo>
                    <a:lnTo>
                      <a:pt x="192" y="84"/>
                    </a:lnTo>
                    <a:lnTo>
                      <a:pt x="192" y="83"/>
                    </a:lnTo>
                    <a:lnTo>
                      <a:pt x="193" y="81"/>
                    </a:lnTo>
                    <a:lnTo>
                      <a:pt x="193" y="78"/>
                    </a:lnTo>
                    <a:lnTo>
                      <a:pt x="193" y="76"/>
                    </a:lnTo>
                    <a:lnTo>
                      <a:pt x="192" y="74"/>
                    </a:lnTo>
                    <a:lnTo>
                      <a:pt x="191" y="72"/>
                    </a:lnTo>
                    <a:lnTo>
                      <a:pt x="190" y="70"/>
                    </a:lnTo>
                    <a:lnTo>
                      <a:pt x="189" y="69"/>
                    </a:lnTo>
                    <a:lnTo>
                      <a:pt x="188" y="68"/>
                    </a:lnTo>
                    <a:lnTo>
                      <a:pt x="186" y="66"/>
                    </a:lnTo>
                    <a:lnTo>
                      <a:pt x="184" y="65"/>
                    </a:lnTo>
                    <a:lnTo>
                      <a:pt x="184" y="64"/>
                    </a:lnTo>
                    <a:lnTo>
                      <a:pt x="181" y="64"/>
                    </a:lnTo>
                    <a:lnTo>
                      <a:pt x="179" y="64"/>
                    </a:lnTo>
                    <a:lnTo>
                      <a:pt x="122" y="64"/>
                    </a:lnTo>
                    <a:lnTo>
                      <a:pt x="110" y="44"/>
                    </a:lnTo>
                    <a:lnTo>
                      <a:pt x="112" y="42"/>
                    </a:lnTo>
                    <a:lnTo>
                      <a:pt x="113" y="39"/>
                    </a:lnTo>
                    <a:lnTo>
                      <a:pt x="113" y="37"/>
                    </a:lnTo>
                    <a:lnTo>
                      <a:pt x="114" y="34"/>
                    </a:lnTo>
                    <a:lnTo>
                      <a:pt x="114" y="30"/>
                    </a:lnTo>
                    <a:lnTo>
                      <a:pt x="114" y="28"/>
                    </a:lnTo>
                    <a:lnTo>
                      <a:pt x="114" y="24"/>
                    </a:lnTo>
                    <a:lnTo>
                      <a:pt x="113" y="22"/>
                    </a:lnTo>
                    <a:lnTo>
                      <a:pt x="112" y="19"/>
                    </a:lnTo>
                    <a:lnTo>
                      <a:pt x="111" y="17"/>
                    </a:lnTo>
                    <a:lnTo>
                      <a:pt x="110" y="15"/>
                    </a:lnTo>
                    <a:lnTo>
                      <a:pt x="109" y="13"/>
                    </a:lnTo>
                    <a:lnTo>
                      <a:pt x="107" y="10"/>
                    </a:lnTo>
                    <a:lnTo>
                      <a:pt x="105" y="9"/>
                    </a:lnTo>
                    <a:lnTo>
                      <a:pt x="103" y="7"/>
                    </a:lnTo>
                    <a:lnTo>
                      <a:pt x="101" y="5"/>
                    </a:lnTo>
                    <a:lnTo>
                      <a:pt x="98" y="3"/>
                    </a:lnTo>
                    <a:lnTo>
                      <a:pt x="96" y="3"/>
                    </a:lnTo>
                    <a:lnTo>
                      <a:pt x="93" y="1"/>
                    </a:lnTo>
                    <a:lnTo>
                      <a:pt x="90" y="1"/>
                    </a:lnTo>
                    <a:lnTo>
                      <a:pt x="87" y="0"/>
                    </a:lnTo>
                    <a:lnTo>
                      <a:pt x="84" y="0"/>
                    </a:lnTo>
                    <a:lnTo>
                      <a:pt x="81" y="0"/>
                    </a:lnTo>
                    <a:lnTo>
                      <a:pt x="78" y="0"/>
                    </a:lnTo>
                    <a:lnTo>
                      <a:pt x="75" y="1"/>
                    </a:lnTo>
                    <a:lnTo>
                      <a:pt x="72" y="2"/>
                    </a:lnTo>
                    <a:lnTo>
                      <a:pt x="69" y="3"/>
                    </a:lnTo>
                    <a:lnTo>
                      <a:pt x="66" y="4"/>
                    </a:lnTo>
                    <a:lnTo>
                      <a:pt x="63" y="6"/>
                    </a:lnTo>
                    <a:lnTo>
                      <a:pt x="61" y="9"/>
                    </a:lnTo>
                    <a:lnTo>
                      <a:pt x="59" y="11"/>
                    </a:lnTo>
                    <a:lnTo>
                      <a:pt x="57" y="13"/>
                    </a:lnTo>
                    <a:lnTo>
                      <a:pt x="55" y="17"/>
                    </a:lnTo>
                    <a:lnTo>
                      <a:pt x="53" y="19"/>
                    </a:lnTo>
                    <a:lnTo>
                      <a:pt x="53" y="23"/>
                    </a:lnTo>
                  </a:path>
                </a:pathLst>
              </a:custGeom>
              <a:solidFill>
                <a:srgbClr val="FC0128"/>
              </a:solidFill>
              <a:ln w="127000" cap="rnd">
                <a:noFill/>
                <a:round/>
                <a:headEnd/>
                <a:tailEnd/>
              </a:ln>
            </p:spPr>
            <p:txBody>
              <a:bodyPr>
                <a:prstTxWarp prst="textNoShape">
                  <a:avLst/>
                </a:prstTxWarp>
              </a:bodyPr>
              <a:lstStyle/>
              <a:p>
                <a:endParaRPr lang="en-US"/>
              </a:p>
            </p:txBody>
          </p:sp>
        </p:grpSp>
      </p:grpSp>
      <p:grpSp>
        <p:nvGrpSpPr>
          <p:cNvPr id="34863" name="Group 85"/>
          <p:cNvGrpSpPr>
            <a:grpSpLocks/>
          </p:cNvGrpSpPr>
          <p:nvPr/>
        </p:nvGrpSpPr>
        <p:grpSpPr bwMode="auto">
          <a:xfrm>
            <a:off x="2895600" y="3151188"/>
            <a:ext cx="1535113" cy="711200"/>
            <a:chOff x="1356" y="2116"/>
            <a:chExt cx="967" cy="448"/>
          </a:xfrm>
        </p:grpSpPr>
        <p:grpSp>
          <p:nvGrpSpPr>
            <p:cNvPr id="34905" name="Group 86"/>
            <p:cNvGrpSpPr>
              <a:grpSpLocks/>
            </p:cNvGrpSpPr>
            <p:nvPr/>
          </p:nvGrpSpPr>
          <p:grpSpPr bwMode="auto">
            <a:xfrm>
              <a:off x="1356" y="2116"/>
              <a:ext cx="305" cy="448"/>
              <a:chOff x="1356" y="2116"/>
              <a:chExt cx="305" cy="448"/>
            </a:xfrm>
          </p:grpSpPr>
          <p:grpSp>
            <p:nvGrpSpPr>
              <p:cNvPr id="34919" name="Group 87"/>
              <p:cNvGrpSpPr>
                <a:grpSpLocks/>
              </p:cNvGrpSpPr>
              <p:nvPr/>
            </p:nvGrpSpPr>
            <p:grpSpPr bwMode="auto">
              <a:xfrm>
                <a:off x="1356" y="2116"/>
                <a:ext cx="305" cy="448"/>
                <a:chOff x="1356" y="2116"/>
                <a:chExt cx="305" cy="448"/>
              </a:xfrm>
            </p:grpSpPr>
            <p:sp>
              <p:nvSpPr>
                <p:cNvPr id="34921" name="AutoShape 88"/>
                <p:cNvSpPr>
                  <a:spLocks noChangeArrowheads="1"/>
                </p:cNvSpPr>
                <p:nvPr/>
              </p:nvSpPr>
              <p:spPr bwMode="auto">
                <a:xfrm>
                  <a:off x="1356" y="2187"/>
                  <a:ext cx="305" cy="377"/>
                </a:xfrm>
                <a:prstGeom prst="cube">
                  <a:avLst>
                    <a:gd name="adj" fmla="val 24995"/>
                  </a:avLst>
                </a:prstGeom>
                <a:solidFill>
                  <a:srgbClr val="F6BF69"/>
                </a:solidFill>
                <a:ln w="12700">
                  <a:solidFill>
                    <a:schemeClr val="tx1"/>
                  </a:solidFill>
                  <a:miter lim="800000"/>
                  <a:headEnd/>
                  <a:tailEnd/>
                </a:ln>
              </p:spPr>
              <p:txBody>
                <a:bodyPr wrap="none" anchor="ctr">
                  <a:prstTxWarp prst="textNoShape">
                    <a:avLst/>
                  </a:prstTxWarp>
                </a:bodyPr>
                <a:lstStyle/>
                <a:p>
                  <a:endParaRPr lang="en-US"/>
                </a:p>
              </p:txBody>
            </p:sp>
            <p:sp>
              <p:nvSpPr>
                <p:cNvPr id="34922" name="AutoShape 89"/>
                <p:cNvSpPr>
                  <a:spLocks noChangeArrowheads="1"/>
                </p:cNvSpPr>
                <p:nvPr/>
              </p:nvSpPr>
              <p:spPr bwMode="auto">
                <a:xfrm>
                  <a:off x="1426" y="2116"/>
                  <a:ext cx="235" cy="78"/>
                </a:xfrm>
                <a:prstGeom prst="cube">
                  <a:avLst>
                    <a:gd name="adj" fmla="val 24995"/>
                  </a:avLst>
                </a:prstGeom>
                <a:solidFill>
                  <a:srgbClr val="F6BF69"/>
                </a:solidFill>
                <a:ln w="12700">
                  <a:solidFill>
                    <a:schemeClr val="tx1"/>
                  </a:solidFill>
                  <a:miter lim="800000"/>
                  <a:headEnd/>
                  <a:tailEnd/>
                </a:ln>
              </p:spPr>
              <p:txBody>
                <a:bodyPr wrap="none" anchor="ctr">
                  <a:prstTxWarp prst="textNoShape">
                    <a:avLst/>
                  </a:prstTxWarp>
                </a:bodyPr>
                <a:lstStyle/>
                <a:p>
                  <a:endParaRPr lang="en-US"/>
                </a:p>
              </p:txBody>
            </p:sp>
          </p:grpSp>
          <p:sp>
            <p:nvSpPr>
              <p:cNvPr id="34920" name="AutoShape 90"/>
              <p:cNvSpPr>
                <a:spLocks noChangeArrowheads="1"/>
              </p:cNvSpPr>
              <p:nvPr/>
            </p:nvSpPr>
            <p:spPr bwMode="auto">
              <a:xfrm>
                <a:off x="1418" y="2220"/>
                <a:ext cx="158" cy="27"/>
              </a:xfrm>
              <a:prstGeom prst="parallelogram">
                <a:avLst>
                  <a:gd name="adj" fmla="val 146269"/>
                </a:avLst>
              </a:prstGeom>
              <a:solidFill>
                <a:srgbClr val="F6BF69"/>
              </a:solidFill>
              <a:ln w="25400">
                <a:solidFill>
                  <a:schemeClr val="tx1"/>
                </a:solidFill>
                <a:miter lim="800000"/>
                <a:headEnd/>
                <a:tailEnd/>
              </a:ln>
            </p:spPr>
            <p:txBody>
              <a:bodyPr wrap="none" anchor="ctr">
                <a:prstTxWarp prst="textNoShape">
                  <a:avLst/>
                </a:prstTxWarp>
              </a:bodyPr>
              <a:lstStyle/>
              <a:p>
                <a:endParaRPr lang="en-US"/>
              </a:p>
            </p:txBody>
          </p:sp>
        </p:grpSp>
        <p:grpSp>
          <p:nvGrpSpPr>
            <p:cNvPr id="34906" name="Group 91"/>
            <p:cNvGrpSpPr>
              <a:grpSpLocks/>
            </p:cNvGrpSpPr>
            <p:nvPr/>
          </p:nvGrpSpPr>
          <p:grpSpPr bwMode="auto">
            <a:xfrm>
              <a:off x="1657" y="2116"/>
              <a:ext cx="378" cy="448"/>
              <a:chOff x="1657" y="2116"/>
              <a:chExt cx="378" cy="448"/>
            </a:xfrm>
          </p:grpSpPr>
          <p:grpSp>
            <p:nvGrpSpPr>
              <p:cNvPr id="34914" name="Group 92"/>
              <p:cNvGrpSpPr>
                <a:grpSpLocks/>
              </p:cNvGrpSpPr>
              <p:nvPr/>
            </p:nvGrpSpPr>
            <p:grpSpPr bwMode="auto">
              <a:xfrm>
                <a:off x="1657" y="2116"/>
                <a:ext cx="378" cy="448"/>
                <a:chOff x="1657" y="2116"/>
                <a:chExt cx="378" cy="448"/>
              </a:xfrm>
            </p:grpSpPr>
            <p:sp>
              <p:nvSpPr>
                <p:cNvPr id="34917" name="AutoShape 93"/>
                <p:cNvSpPr>
                  <a:spLocks noChangeArrowheads="1"/>
                </p:cNvSpPr>
                <p:nvPr/>
              </p:nvSpPr>
              <p:spPr bwMode="auto">
                <a:xfrm>
                  <a:off x="1657" y="2187"/>
                  <a:ext cx="378" cy="377"/>
                </a:xfrm>
                <a:prstGeom prst="cube">
                  <a:avLst>
                    <a:gd name="adj" fmla="val 24995"/>
                  </a:avLst>
                </a:prstGeom>
                <a:solidFill>
                  <a:srgbClr val="A2C1FE"/>
                </a:solidFill>
                <a:ln w="12700">
                  <a:solidFill>
                    <a:schemeClr val="tx1"/>
                  </a:solidFill>
                  <a:miter lim="800000"/>
                  <a:headEnd/>
                  <a:tailEnd/>
                </a:ln>
              </p:spPr>
              <p:txBody>
                <a:bodyPr wrap="none" anchor="ctr">
                  <a:prstTxWarp prst="textNoShape">
                    <a:avLst/>
                  </a:prstTxWarp>
                </a:bodyPr>
                <a:lstStyle/>
                <a:p>
                  <a:endParaRPr lang="en-US"/>
                </a:p>
              </p:txBody>
            </p:sp>
            <p:sp>
              <p:nvSpPr>
                <p:cNvPr id="34918" name="AutoShape 94"/>
                <p:cNvSpPr>
                  <a:spLocks noChangeArrowheads="1"/>
                </p:cNvSpPr>
                <p:nvPr/>
              </p:nvSpPr>
              <p:spPr bwMode="auto">
                <a:xfrm>
                  <a:off x="1743" y="2116"/>
                  <a:ext cx="292" cy="78"/>
                </a:xfrm>
                <a:prstGeom prst="cube">
                  <a:avLst>
                    <a:gd name="adj" fmla="val 24995"/>
                  </a:avLst>
                </a:prstGeom>
                <a:solidFill>
                  <a:srgbClr val="A2C1FE"/>
                </a:solidFill>
                <a:ln w="12700">
                  <a:solidFill>
                    <a:schemeClr val="tx1"/>
                  </a:solidFill>
                  <a:miter lim="800000"/>
                  <a:headEnd/>
                  <a:tailEnd/>
                </a:ln>
              </p:spPr>
              <p:txBody>
                <a:bodyPr wrap="none" anchor="ctr">
                  <a:prstTxWarp prst="textNoShape">
                    <a:avLst/>
                  </a:prstTxWarp>
                </a:bodyPr>
                <a:lstStyle/>
                <a:p>
                  <a:endParaRPr lang="en-US"/>
                </a:p>
              </p:txBody>
            </p:sp>
          </p:grpSp>
          <p:sp>
            <p:nvSpPr>
              <p:cNvPr id="34915" name="Oval 95"/>
              <p:cNvSpPr>
                <a:spLocks noChangeArrowheads="1"/>
              </p:cNvSpPr>
              <p:nvPr/>
            </p:nvSpPr>
            <p:spPr bwMode="auto">
              <a:xfrm>
                <a:off x="1772" y="2152"/>
                <a:ext cx="49" cy="27"/>
              </a:xfrm>
              <a:prstGeom prst="ellipse">
                <a:avLst/>
              </a:prstGeom>
              <a:solidFill>
                <a:schemeClr val="bg1"/>
              </a:solidFill>
              <a:ln w="12700">
                <a:solidFill>
                  <a:schemeClr val="tx1"/>
                </a:solidFill>
                <a:round/>
                <a:headEnd/>
                <a:tailEnd/>
              </a:ln>
            </p:spPr>
            <p:txBody>
              <a:bodyPr wrap="none" anchor="ctr">
                <a:prstTxWarp prst="textNoShape">
                  <a:avLst/>
                </a:prstTxWarp>
              </a:bodyPr>
              <a:lstStyle/>
              <a:p>
                <a:endParaRPr lang="en-US"/>
              </a:p>
            </p:txBody>
          </p:sp>
          <p:sp>
            <p:nvSpPr>
              <p:cNvPr id="34916" name="AutoShape 96"/>
              <p:cNvSpPr>
                <a:spLocks noChangeArrowheads="1"/>
              </p:cNvSpPr>
              <p:nvPr/>
            </p:nvSpPr>
            <p:spPr bwMode="auto">
              <a:xfrm>
                <a:off x="1704" y="2362"/>
                <a:ext cx="198" cy="84"/>
              </a:xfrm>
              <a:prstGeom prst="octagon">
                <a:avLst>
                  <a:gd name="adj" fmla="val 29282"/>
                </a:avLst>
              </a:prstGeom>
              <a:solidFill>
                <a:srgbClr val="A2C1FE"/>
              </a:solidFill>
              <a:ln w="25400">
                <a:solidFill>
                  <a:schemeClr val="tx1"/>
                </a:solidFill>
                <a:miter lim="800000"/>
                <a:headEnd/>
                <a:tailEnd/>
              </a:ln>
            </p:spPr>
            <p:txBody>
              <a:bodyPr wrap="none" anchor="ctr">
                <a:prstTxWarp prst="textNoShape">
                  <a:avLst/>
                </a:prstTxWarp>
              </a:bodyPr>
              <a:lstStyle/>
              <a:p>
                <a:endParaRPr lang="en-US"/>
              </a:p>
            </p:txBody>
          </p:sp>
        </p:grpSp>
        <p:sp>
          <p:nvSpPr>
            <p:cNvPr id="34907" name="Freeform 97"/>
            <p:cNvSpPr>
              <a:spLocks/>
            </p:cNvSpPr>
            <p:nvPr/>
          </p:nvSpPr>
          <p:spPr bwMode="auto">
            <a:xfrm>
              <a:off x="2221" y="2345"/>
              <a:ext cx="86" cy="192"/>
            </a:xfrm>
            <a:custGeom>
              <a:avLst/>
              <a:gdLst>
                <a:gd name="T0" fmla="*/ 62 w 86"/>
                <a:gd name="T1" fmla="*/ 0 h 192"/>
                <a:gd name="T2" fmla="*/ 85 w 86"/>
                <a:gd name="T3" fmla="*/ 0 h 192"/>
                <a:gd name="T4" fmla="*/ 23 w 86"/>
                <a:gd name="T5" fmla="*/ 191 h 192"/>
                <a:gd name="T6" fmla="*/ 0 w 86"/>
                <a:gd name="T7" fmla="*/ 191 h 192"/>
                <a:gd name="T8" fmla="*/ 62 w 86"/>
                <a:gd name="T9" fmla="*/ 0 h 192"/>
                <a:gd name="T10" fmla="*/ 0 60000 65536"/>
                <a:gd name="T11" fmla="*/ 0 60000 65536"/>
                <a:gd name="T12" fmla="*/ 0 60000 65536"/>
                <a:gd name="T13" fmla="*/ 0 60000 65536"/>
                <a:gd name="T14" fmla="*/ 0 60000 65536"/>
                <a:gd name="T15" fmla="*/ 0 w 86"/>
                <a:gd name="T16" fmla="*/ 0 h 192"/>
                <a:gd name="T17" fmla="*/ 86 w 86"/>
                <a:gd name="T18" fmla="*/ 192 h 192"/>
              </a:gdLst>
              <a:ahLst/>
              <a:cxnLst>
                <a:cxn ang="T10">
                  <a:pos x="T0" y="T1"/>
                </a:cxn>
                <a:cxn ang="T11">
                  <a:pos x="T2" y="T3"/>
                </a:cxn>
                <a:cxn ang="T12">
                  <a:pos x="T4" y="T5"/>
                </a:cxn>
                <a:cxn ang="T13">
                  <a:pos x="T6" y="T7"/>
                </a:cxn>
                <a:cxn ang="T14">
                  <a:pos x="T8" y="T9"/>
                </a:cxn>
              </a:cxnLst>
              <a:rect l="T15" t="T16" r="T17" b="T18"/>
              <a:pathLst>
                <a:path w="86" h="192">
                  <a:moveTo>
                    <a:pt x="62" y="0"/>
                  </a:moveTo>
                  <a:lnTo>
                    <a:pt x="85" y="0"/>
                  </a:lnTo>
                  <a:lnTo>
                    <a:pt x="23" y="191"/>
                  </a:lnTo>
                  <a:lnTo>
                    <a:pt x="0" y="191"/>
                  </a:lnTo>
                  <a:lnTo>
                    <a:pt x="62" y="0"/>
                  </a:lnTo>
                </a:path>
              </a:pathLst>
            </a:custGeom>
            <a:solidFill>
              <a:srgbClr val="FC0128"/>
            </a:solidFill>
            <a:ln w="12700" cap="rnd">
              <a:noFill/>
              <a:round/>
              <a:headEnd/>
              <a:tailEnd/>
            </a:ln>
          </p:spPr>
          <p:txBody>
            <a:bodyPr>
              <a:prstTxWarp prst="textNoShape">
                <a:avLst/>
              </a:prstTxWarp>
            </a:bodyPr>
            <a:lstStyle/>
            <a:p>
              <a:endParaRPr lang="en-US"/>
            </a:p>
          </p:txBody>
        </p:sp>
        <p:sp>
          <p:nvSpPr>
            <p:cNvPr id="34908" name="Rectangle 98"/>
            <p:cNvSpPr>
              <a:spLocks noChangeArrowheads="1"/>
            </p:cNvSpPr>
            <p:nvPr/>
          </p:nvSpPr>
          <p:spPr bwMode="auto">
            <a:xfrm>
              <a:off x="2217" y="2345"/>
              <a:ext cx="106" cy="16"/>
            </a:xfrm>
            <a:prstGeom prst="rect">
              <a:avLst/>
            </a:prstGeom>
            <a:solidFill>
              <a:srgbClr val="FC0128"/>
            </a:solidFill>
            <a:ln w="12700">
              <a:noFill/>
              <a:miter lim="800000"/>
              <a:headEnd/>
              <a:tailEnd/>
            </a:ln>
          </p:spPr>
          <p:txBody>
            <a:bodyPr wrap="none" anchor="ctr">
              <a:prstTxWarp prst="textNoShape">
                <a:avLst/>
              </a:prstTxWarp>
            </a:bodyPr>
            <a:lstStyle/>
            <a:p>
              <a:endParaRPr lang="en-US"/>
            </a:p>
          </p:txBody>
        </p:sp>
        <p:sp>
          <p:nvSpPr>
            <p:cNvPr id="34909" name="Rectangle 99"/>
            <p:cNvSpPr>
              <a:spLocks noChangeArrowheads="1"/>
            </p:cNvSpPr>
            <p:nvPr/>
          </p:nvSpPr>
          <p:spPr bwMode="auto">
            <a:xfrm>
              <a:off x="2224" y="2426"/>
              <a:ext cx="82" cy="16"/>
            </a:xfrm>
            <a:prstGeom prst="rect">
              <a:avLst/>
            </a:prstGeom>
            <a:solidFill>
              <a:srgbClr val="FC0128"/>
            </a:solidFill>
            <a:ln w="12700">
              <a:noFill/>
              <a:miter lim="800000"/>
              <a:headEnd/>
              <a:tailEnd/>
            </a:ln>
          </p:spPr>
          <p:txBody>
            <a:bodyPr wrap="none" anchor="ctr">
              <a:prstTxWarp prst="textNoShape">
                <a:avLst/>
              </a:prstTxWarp>
            </a:bodyPr>
            <a:lstStyle/>
            <a:p>
              <a:endParaRPr lang="en-US"/>
            </a:p>
          </p:txBody>
        </p:sp>
        <p:sp>
          <p:nvSpPr>
            <p:cNvPr id="34910" name="Rectangle 100"/>
            <p:cNvSpPr>
              <a:spLocks noChangeArrowheads="1"/>
            </p:cNvSpPr>
            <p:nvPr/>
          </p:nvSpPr>
          <p:spPr bwMode="auto">
            <a:xfrm>
              <a:off x="2041" y="2426"/>
              <a:ext cx="103" cy="11"/>
            </a:xfrm>
            <a:prstGeom prst="rect">
              <a:avLst/>
            </a:prstGeom>
            <a:solidFill>
              <a:srgbClr val="FC0128"/>
            </a:solidFill>
            <a:ln w="12700">
              <a:noFill/>
              <a:miter lim="800000"/>
              <a:headEnd/>
              <a:tailEnd/>
            </a:ln>
          </p:spPr>
          <p:txBody>
            <a:bodyPr wrap="none" anchor="ctr">
              <a:prstTxWarp prst="textNoShape">
                <a:avLst/>
              </a:prstTxWarp>
            </a:bodyPr>
            <a:lstStyle/>
            <a:p>
              <a:endParaRPr lang="en-US"/>
            </a:p>
          </p:txBody>
        </p:sp>
        <p:grpSp>
          <p:nvGrpSpPr>
            <p:cNvPr id="34911" name="Group 101"/>
            <p:cNvGrpSpPr>
              <a:grpSpLocks/>
            </p:cNvGrpSpPr>
            <p:nvPr/>
          </p:nvGrpSpPr>
          <p:grpSpPr bwMode="auto">
            <a:xfrm>
              <a:off x="2039" y="2173"/>
              <a:ext cx="194" cy="364"/>
              <a:chOff x="2039" y="2173"/>
              <a:chExt cx="194" cy="364"/>
            </a:xfrm>
          </p:grpSpPr>
          <p:sp>
            <p:nvSpPr>
              <p:cNvPr id="34912" name="Oval 102"/>
              <p:cNvSpPr>
                <a:spLocks noChangeArrowheads="1"/>
              </p:cNvSpPr>
              <p:nvPr/>
            </p:nvSpPr>
            <p:spPr bwMode="auto">
              <a:xfrm>
                <a:off x="2115" y="2173"/>
                <a:ext cx="48" cy="48"/>
              </a:xfrm>
              <a:prstGeom prst="ellipse">
                <a:avLst/>
              </a:prstGeom>
              <a:solidFill>
                <a:srgbClr val="FC0128"/>
              </a:solidFill>
              <a:ln w="12700">
                <a:solidFill>
                  <a:srgbClr val="000000"/>
                </a:solidFill>
                <a:round/>
                <a:headEnd/>
                <a:tailEnd/>
              </a:ln>
            </p:spPr>
            <p:txBody>
              <a:bodyPr wrap="none" anchor="ctr">
                <a:prstTxWarp prst="textNoShape">
                  <a:avLst/>
                </a:prstTxWarp>
              </a:bodyPr>
              <a:lstStyle/>
              <a:p>
                <a:endParaRPr lang="en-US"/>
              </a:p>
            </p:txBody>
          </p:sp>
          <p:sp>
            <p:nvSpPr>
              <p:cNvPr id="34913" name="Freeform 103"/>
              <p:cNvSpPr>
                <a:spLocks/>
              </p:cNvSpPr>
              <p:nvPr/>
            </p:nvSpPr>
            <p:spPr bwMode="auto">
              <a:xfrm>
                <a:off x="2039" y="2241"/>
                <a:ext cx="194" cy="296"/>
              </a:xfrm>
              <a:custGeom>
                <a:avLst/>
                <a:gdLst>
                  <a:gd name="T0" fmla="*/ 2 w 194"/>
                  <a:gd name="T1" fmla="*/ 137 h 296"/>
                  <a:gd name="T2" fmla="*/ 1 w 194"/>
                  <a:gd name="T3" fmla="*/ 140 h 296"/>
                  <a:gd name="T4" fmla="*/ 0 w 194"/>
                  <a:gd name="T5" fmla="*/ 145 h 296"/>
                  <a:gd name="T6" fmla="*/ 0 w 194"/>
                  <a:gd name="T7" fmla="*/ 150 h 296"/>
                  <a:gd name="T8" fmla="*/ 2 w 194"/>
                  <a:gd name="T9" fmla="*/ 155 h 296"/>
                  <a:gd name="T10" fmla="*/ 4 w 194"/>
                  <a:gd name="T11" fmla="*/ 159 h 296"/>
                  <a:gd name="T12" fmla="*/ 8 w 194"/>
                  <a:gd name="T13" fmla="*/ 163 h 296"/>
                  <a:gd name="T14" fmla="*/ 12 w 194"/>
                  <a:gd name="T15" fmla="*/ 165 h 296"/>
                  <a:gd name="T16" fmla="*/ 16 w 194"/>
                  <a:gd name="T17" fmla="*/ 166 h 296"/>
                  <a:gd name="T18" fmla="*/ 21 w 194"/>
                  <a:gd name="T19" fmla="*/ 166 h 296"/>
                  <a:gd name="T20" fmla="*/ 126 w 194"/>
                  <a:gd name="T21" fmla="*/ 295 h 296"/>
                  <a:gd name="T22" fmla="*/ 159 w 194"/>
                  <a:gd name="T23" fmla="*/ 142 h 296"/>
                  <a:gd name="T24" fmla="*/ 159 w 194"/>
                  <a:gd name="T25" fmla="*/ 138 h 296"/>
                  <a:gd name="T26" fmla="*/ 157 w 194"/>
                  <a:gd name="T27" fmla="*/ 136 h 296"/>
                  <a:gd name="T28" fmla="*/ 154 w 194"/>
                  <a:gd name="T29" fmla="*/ 133 h 296"/>
                  <a:gd name="T30" fmla="*/ 152 w 194"/>
                  <a:gd name="T31" fmla="*/ 131 h 296"/>
                  <a:gd name="T32" fmla="*/ 148 w 194"/>
                  <a:gd name="T33" fmla="*/ 130 h 296"/>
                  <a:gd name="T34" fmla="*/ 144 w 194"/>
                  <a:gd name="T35" fmla="*/ 129 h 296"/>
                  <a:gd name="T36" fmla="*/ 140 w 194"/>
                  <a:gd name="T37" fmla="*/ 129 h 296"/>
                  <a:gd name="T38" fmla="*/ 137 w 194"/>
                  <a:gd name="T39" fmla="*/ 129 h 296"/>
                  <a:gd name="T40" fmla="*/ 93 w 194"/>
                  <a:gd name="T41" fmla="*/ 75 h 296"/>
                  <a:gd name="T42" fmla="*/ 179 w 194"/>
                  <a:gd name="T43" fmla="*/ 93 h 296"/>
                  <a:gd name="T44" fmla="*/ 183 w 194"/>
                  <a:gd name="T45" fmla="*/ 92 h 296"/>
                  <a:gd name="T46" fmla="*/ 185 w 194"/>
                  <a:gd name="T47" fmla="*/ 91 h 296"/>
                  <a:gd name="T48" fmla="*/ 189 w 194"/>
                  <a:gd name="T49" fmla="*/ 89 h 296"/>
                  <a:gd name="T50" fmla="*/ 191 w 194"/>
                  <a:gd name="T51" fmla="*/ 86 h 296"/>
                  <a:gd name="T52" fmla="*/ 192 w 194"/>
                  <a:gd name="T53" fmla="*/ 83 h 296"/>
                  <a:gd name="T54" fmla="*/ 193 w 194"/>
                  <a:gd name="T55" fmla="*/ 78 h 296"/>
                  <a:gd name="T56" fmla="*/ 192 w 194"/>
                  <a:gd name="T57" fmla="*/ 74 h 296"/>
                  <a:gd name="T58" fmla="*/ 190 w 194"/>
                  <a:gd name="T59" fmla="*/ 70 h 296"/>
                  <a:gd name="T60" fmla="*/ 188 w 194"/>
                  <a:gd name="T61" fmla="*/ 68 h 296"/>
                  <a:gd name="T62" fmla="*/ 184 w 194"/>
                  <a:gd name="T63" fmla="*/ 65 h 296"/>
                  <a:gd name="T64" fmla="*/ 181 w 194"/>
                  <a:gd name="T65" fmla="*/ 64 h 296"/>
                  <a:gd name="T66" fmla="*/ 122 w 194"/>
                  <a:gd name="T67" fmla="*/ 64 h 296"/>
                  <a:gd name="T68" fmla="*/ 112 w 194"/>
                  <a:gd name="T69" fmla="*/ 42 h 296"/>
                  <a:gd name="T70" fmla="*/ 113 w 194"/>
                  <a:gd name="T71" fmla="*/ 37 h 296"/>
                  <a:gd name="T72" fmla="*/ 114 w 194"/>
                  <a:gd name="T73" fmla="*/ 30 h 296"/>
                  <a:gd name="T74" fmla="*/ 114 w 194"/>
                  <a:gd name="T75" fmla="*/ 24 h 296"/>
                  <a:gd name="T76" fmla="*/ 112 w 194"/>
                  <a:gd name="T77" fmla="*/ 19 h 296"/>
                  <a:gd name="T78" fmla="*/ 110 w 194"/>
                  <a:gd name="T79" fmla="*/ 15 h 296"/>
                  <a:gd name="T80" fmla="*/ 107 w 194"/>
                  <a:gd name="T81" fmla="*/ 10 h 296"/>
                  <a:gd name="T82" fmla="*/ 103 w 194"/>
                  <a:gd name="T83" fmla="*/ 7 h 296"/>
                  <a:gd name="T84" fmla="*/ 98 w 194"/>
                  <a:gd name="T85" fmla="*/ 3 h 296"/>
                  <a:gd name="T86" fmla="*/ 93 w 194"/>
                  <a:gd name="T87" fmla="*/ 1 h 296"/>
                  <a:gd name="T88" fmla="*/ 87 w 194"/>
                  <a:gd name="T89" fmla="*/ 0 h 296"/>
                  <a:gd name="T90" fmla="*/ 81 w 194"/>
                  <a:gd name="T91" fmla="*/ 0 h 296"/>
                  <a:gd name="T92" fmla="*/ 75 w 194"/>
                  <a:gd name="T93" fmla="*/ 1 h 296"/>
                  <a:gd name="T94" fmla="*/ 69 w 194"/>
                  <a:gd name="T95" fmla="*/ 3 h 296"/>
                  <a:gd name="T96" fmla="*/ 63 w 194"/>
                  <a:gd name="T97" fmla="*/ 6 h 296"/>
                  <a:gd name="T98" fmla="*/ 59 w 194"/>
                  <a:gd name="T99" fmla="*/ 11 h 296"/>
                  <a:gd name="T100" fmla="*/ 55 w 194"/>
                  <a:gd name="T101" fmla="*/ 17 h 296"/>
                  <a:gd name="T102" fmla="*/ 53 w 194"/>
                  <a:gd name="T103" fmla="*/ 23 h 29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94"/>
                  <a:gd name="T157" fmla="*/ 0 h 296"/>
                  <a:gd name="T158" fmla="*/ 194 w 194"/>
                  <a:gd name="T159" fmla="*/ 296 h 29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94" h="296">
                    <a:moveTo>
                      <a:pt x="53" y="23"/>
                    </a:moveTo>
                    <a:lnTo>
                      <a:pt x="2" y="137"/>
                    </a:lnTo>
                    <a:lnTo>
                      <a:pt x="1" y="138"/>
                    </a:lnTo>
                    <a:lnTo>
                      <a:pt x="1" y="140"/>
                    </a:lnTo>
                    <a:lnTo>
                      <a:pt x="0" y="142"/>
                    </a:lnTo>
                    <a:lnTo>
                      <a:pt x="0" y="145"/>
                    </a:lnTo>
                    <a:lnTo>
                      <a:pt x="0" y="147"/>
                    </a:lnTo>
                    <a:lnTo>
                      <a:pt x="0" y="150"/>
                    </a:lnTo>
                    <a:lnTo>
                      <a:pt x="1" y="152"/>
                    </a:lnTo>
                    <a:lnTo>
                      <a:pt x="2" y="155"/>
                    </a:lnTo>
                    <a:lnTo>
                      <a:pt x="3" y="157"/>
                    </a:lnTo>
                    <a:lnTo>
                      <a:pt x="4" y="159"/>
                    </a:lnTo>
                    <a:lnTo>
                      <a:pt x="6" y="161"/>
                    </a:lnTo>
                    <a:lnTo>
                      <a:pt x="8" y="163"/>
                    </a:lnTo>
                    <a:lnTo>
                      <a:pt x="10" y="164"/>
                    </a:lnTo>
                    <a:lnTo>
                      <a:pt x="12" y="165"/>
                    </a:lnTo>
                    <a:lnTo>
                      <a:pt x="14" y="165"/>
                    </a:lnTo>
                    <a:lnTo>
                      <a:pt x="16" y="166"/>
                    </a:lnTo>
                    <a:lnTo>
                      <a:pt x="18" y="166"/>
                    </a:lnTo>
                    <a:lnTo>
                      <a:pt x="21" y="166"/>
                    </a:lnTo>
                    <a:lnTo>
                      <a:pt x="126" y="166"/>
                    </a:lnTo>
                    <a:lnTo>
                      <a:pt x="126" y="295"/>
                    </a:lnTo>
                    <a:lnTo>
                      <a:pt x="159" y="295"/>
                    </a:lnTo>
                    <a:lnTo>
                      <a:pt x="159" y="142"/>
                    </a:lnTo>
                    <a:lnTo>
                      <a:pt x="159" y="140"/>
                    </a:lnTo>
                    <a:lnTo>
                      <a:pt x="159" y="138"/>
                    </a:lnTo>
                    <a:lnTo>
                      <a:pt x="158" y="137"/>
                    </a:lnTo>
                    <a:lnTo>
                      <a:pt x="157" y="136"/>
                    </a:lnTo>
                    <a:lnTo>
                      <a:pt x="156" y="135"/>
                    </a:lnTo>
                    <a:lnTo>
                      <a:pt x="154" y="133"/>
                    </a:lnTo>
                    <a:lnTo>
                      <a:pt x="153" y="132"/>
                    </a:lnTo>
                    <a:lnTo>
                      <a:pt x="152" y="131"/>
                    </a:lnTo>
                    <a:lnTo>
                      <a:pt x="150" y="131"/>
                    </a:lnTo>
                    <a:lnTo>
                      <a:pt x="148" y="130"/>
                    </a:lnTo>
                    <a:lnTo>
                      <a:pt x="146" y="130"/>
                    </a:lnTo>
                    <a:lnTo>
                      <a:pt x="144" y="129"/>
                    </a:lnTo>
                    <a:lnTo>
                      <a:pt x="142" y="129"/>
                    </a:lnTo>
                    <a:lnTo>
                      <a:pt x="140" y="129"/>
                    </a:lnTo>
                    <a:lnTo>
                      <a:pt x="139" y="129"/>
                    </a:lnTo>
                    <a:lnTo>
                      <a:pt x="137" y="129"/>
                    </a:lnTo>
                    <a:lnTo>
                      <a:pt x="76" y="125"/>
                    </a:lnTo>
                    <a:lnTo>
                      <a:pt x="93" y="75"/>
                    </a:lnTo>
                    <a:lnTo>
                      <a:pt x="105" y="93"/>
                    </a:lnTo>
                    <a:lnTo>
                      <a:pt x="179" y="93"/>
                    </a:lnTo>
                    <a:lnTo>
                      <a:pt x="181" y="92"/>
                    </a:lnTo>
                    <a:lnTo>
                      <a:pt x="183" y="92"/>
                    </a:lnTo>
                    <a:lnTo>
                      <a:pt x="184" y="91"/>
                    </a:lnTo>
                    <a:lnTo>
                      <a:pt x="185" y="91"/>
                    </a:lnTo>
                    <a:lnTo>
                      <a:pt x="187" y="90"/>
                    </a:lnTo>
                    <a:lnTo>
                      <a:pt x="189" y="89"/>
                    </a:lnTo>
                    <a:lnTo>
                      <a:pt x="190" y="87"/>
                    </a:lnTo>
                    <a:lnTo>
                      <a:pt x="191" y="86"/>
                    </a:lnTo>
                    <a:lnTo>
                      <a:pt x="192" y="84"/>
                    </a:lnTo>
                    <a:lnTo>
                      <a:pt x="192" y="83"/>
                    </a:lnTo>
                    <a:lnTo>
                      <a:pt x="193" y="81"/>
                    </a:lnTo>
                    <a:lnTo>
                      <a:pt x="193" y="78"/>
                    </a:lnTo>
                    <a:lnTo>
                      <a:pt x="193" y="76"/>
                    </a:lnTo>
                    <a:lnTo>
                      <a:pt x="192" y="74"/>
                    </a:lnTo>
                    <a:lnTo>
                      <a:pt x="191" y="72"/>
                    </a:lnTo>
                    <a:lnTo>
                      <a:pt x="190" y="70"/>
                    </a:lnTo>
                    <a:lnTo>
                      <a:pt x="189" y="69"/>
                    </a:lnTo>
                    <a:lnTo>
                      <a:pt x="188" y="68"/>
                    </a:lnTo>
                    <a:lnTo>
                      <a:pt x="186" y="66"/>
                    </a:lnTo>
                    <a:lnTo>
                      <a:pt x="184" y="65"/>
                    </a:lnTo>
                    <a:lnTo>
                      <a:pt x="184" y="64"/>
                    </a:lnTo>
                    <a:lnTo>
                      <a:pt x="181" y="64"/>
                    </a:lnTo>
                    <a:lnTo>
                      <a:pt x="179" y="64"/>
                    </a:lnTo>
                    <a:lnTo>
                      <a:pt x="122" y="64"/>
                    </a:lnTo>
                    <a:lnTo>
                      <a:pt x="110" y="44"/>
                    </a:lnTo>
                    <a:lnTo>
                      <a:pt x="112" y="42"/>
                    </a:lnTo>
                    <a:lnTo>
                      <a:pt x="113" y="39"/>
                    </a:lnTo>
                    <a:lnTo>
                      <a:pt x="113" y="37"/>
                    </a:lnTo>
                    <a:lnTo>
                      <a:pt x="114" y="34"/>
                    </a:lnTo>
                    <a:lnTo>
                      <a:pt x="114" y="30"/>
                    </a:lnTo>
                    <a:lnTo>
                      <a:pt x="114" y="28"/>
                    </a:lnTo>
                    <a:lnTo>
                      <a:pt x="114" y="24"/>
                    </a:lnTo>
                    <a:lnTo>
                      <a:pt x="113" y="22"/>
                    </a:lnTo>
                    <a:lnTo>
                      <a:pt x="112" y="19"/>
                    </a:lnTo>
                    <a:lnTo>
                      <a:pt x="111" y="17"/>
                    </a:lnTo>
                    <a:lnTo>
                      <a:pt x="110" y="15"/>
                    </a:lnTo>
                    <a:lnTo>
                      <a:pt x="109" y="13"/>
                    </a:lnTo>
                    <a:lnTo>
                      <a:pt x="107" y="10"/>
                    </a:lnTo>
                    <a:lnTo>
                      <a:pt x="105" y="9"/>
                    </a:lnTo>
                    <a:lnTo>
                      <a:pt x="103" y="7"/>
                    </a:lnTo>
                    <a:lnTo>
                      <a:pt x="101" y="5"/>
                    </a:lnTo>
                    <a:lnTo>
                      <a:pt x="98" y="3"/>
                    </a:lnTo>
                    <a:lnTo>
                      <a:pt x="96" y="3"/>
                    </a:lnTo>
                    <a:lnTo>
                      <a:pt x="93" y="1"/>
                    </a:lnTo>
                    <a:lnTo>
                      <a:pt x="90" y="1"/>
                    </a:lnTo>
                    <a:lnTo>
                      <a:pt x="87" y="0"/>
                    </a:lnTo>
                    <a:lnTo>
                      <a:pt x="84" y="0"/>
                    </a:lnTo>
                    <a:lnTo>
                      <a:pt x="81" y="0"/>
                    </a:lnTo>
                    <a:lnTo>
                      <a:pt x="78" y="0"/>
                    </a:lnTo>
                    <a:lnTo>
                      <a:pt x="75" y="1"/>
                    </a:lnTo>
                    <a:lnTo>
                      <a:pt x="72" y="2"/>
                    </a:lnTo>
                    <a:lnTo>
                      <a:pt x="69" y="3"/>
                    </a:lnTo>
                    <a:lnTo>
                      <a:pt x="66" y="4"/>
                    </a:lnTo>
                    <a:lnTo>
                      <a:pt x="63" y="6"/>
                    </a:lnTo>
                    <a:lnTo>
                      <a:pt x="61" y="9"/>
                    </a:lnTo>
                    <a:lnTo>
                      <a:pt x="59" y="11"/>
                    </a:lnTo>
                    <a:lnTo>
                      <a:pt x="57" y="13"/>
                    </a:lnTo>
                    <a:lnTo>
                      <a:pt x="55" y="17"/>
                    </a:lnTo>
                    <a:lnTo>
                      <a:pt x="53" y="19"/>
                    </a:lnTo>
                    <a:lnTo>
                      <a:pt x="53" y="23"/>
                    </a:lnTo>
                  </a:path>
                </a:pathLst>
              </a:custGeom>
              <a:solidFill>
                <a:srgbClr val="FC0128"/>
              </a:solidFill>
              <a:ln w="127000" cap="rnd">
                <a:noFill/>
                <a:round/>
                <a:headEnd/>
                <a:tailEnd/>
              </a:ln>
            </p:spPr>
            <p:txBody>
              <a:bodyPr>
                <a:prstTxWarp prst="textNoShape">
                  <a:avLst/>
                </a:prstTxWarp>
              </a:bodyPr>
              <a:lstStyle/>
              <a:p>
                <a:endParaRPr lang="en-US"/>
              </a:p>
            </p:txBody>
          </p:sp>
        </p:grpSp>
      </p:grpSp>
      <p:grpSp>
        <p:nvGrpSpPr>
          <p:cNvPr id="34864" name="Group 104"/>
          <p:cNvGrpSpPr>
            <a:grpSpLocks/>
          </p:cNvGrpSpPr>
          <p:nvPr/>
        </p:nvGrpSpPr>
        <p:grpSpPr bwMode="auto">
          <a:xfrm>
            <a:off x="4495800" y="3925888"/>
            <a:ext cx="1535113" cy="711200"/>
            <a:chOff x="1772" y="2604"/>
            <a:chExt cx="967" cy="448"/>
          </a:xfrm>
        </p:grpSpPr>
        <p:grpSp>
          <p:nvGrpSpPr>
            <p:cNvPr id="34887" name="Group 105"/>
            <p:cNvGrpSpPr>
              <a:grpSpLocks/>
            </p:cNvGrpSpPr>
            <p:nvPr/>
          </p:nvGrpSpPr>
          <p:grpSpPr bwMode="auto">
            <a:xfrm>
              <a:off x="1772" y="2604"/>
              <a:ext cx="305" cy="448"/>
              <a:chOff x="1772" y="2604"/>
              <a:chExt cx="305" cy="448"/>
            </a:xfrm>
          </p:grpSpPr>
          <p:grpSp>
            <p:nvGrpSpPr>
              <p:cNvPr id="34901" name="Group 106"/>
              <p:cNvGrpSpPr>
                <a:grpSpLocks/>
              </p:cNvGrpSpPr>
              <p:nvPr/>
            </p:nvGrpSpPr>
            <p:grpSpPr bwMode="auto">
              <a:xfrm>
                <a:off x="1772" y="2604"/>
                <a:ext cx="305" cy="448"/>
                <a:chOff x="1772" y="2604"/>
                <a:chExt cx="305" cy="448"/>
              </a:xfrm>
            </p:grpSpPr>
            <p:sp>
              <p:nvSpPr>
                <p:cNvPr id="34903" name="AutoShape 107"/>
                <p:cNvSpPr>
                  <a:spLocks noChangeArrowheads="1"/>
                </p:cNvSpPr>
                <p:nvPr/>
              </p:nvSpPr>
              <p:spPr bwMode="auto">
                <a:xfrm>
                  <a:off x="1772" y="2675"/>
                  <a:ext cx="305" cy="377"/>
                </a:xfrm>
                <a:prstGeom prst="cube">
                  <a:avLst>
                    <a:gd name="adj" fmla="val 24995"/>
                  </a:avLst>
                </a:prstGeom>
                <a:solidFill>
                  <a:srgbClr val="F6BF69"/>
                </a:solidFill>
                <a:ln w="12700">
                  <a:solidFill>
                    <a:schemeClr val="tx1"/>
                  </a:solidFill>
                  <a:miter lim="800000"/>
                  <a:headEnd/>
                  <a:tailEnd/>
                </a:ln>
              </p:spPr>
              <p:txBody>
                <a:bodyPr wrap="none" anchor="ctr">
                  <a:prstTxWarp prst="textNoShape">
                    <a:avLst/>
                  </a:prstTxWarp>
                </a:bodyPr>
                <a:lstStyle/>
                <a:p>
                  <a:endParaRPr lang="en-US"/>
                </a:p>
              </p:txBody>
            </p:sp>
            <p:sp>
              <p:nvSpPr>
                <p:cNvPr id="34904" name="AutoShape 108"/>
                <p:cNvSpPr>
                  <a:spLocks noChangeArrowheads="1"/>
                </p:cNvSpPr>
                <p:nvPr/>
              </p:nvSpPr>
              <p:spPr bwMode="auto">
                <a:xfrm>
                  <a:off x="1842" y="2604"/>
                  <a:ext cx="235" cy="78"/>
                </a:xfrm>
                <a:prstGeom prst="cube">
                  <a:avLst>
                    <a:gd name="adj" fmla="val 24995"/>
                  </a:avLst>
                </a:prstGeom>
                <a:solidFill>
                  <a:srgbClr val="F6BF69"/>
                </a:solidFill>
                <a:ln w="12700">
                  <a:solidFill>
                    <a:schemeClr val="tx1"/>
                  </a:solidFill>
                  <a:miter lim="800000"/>
                  <a:headEnd/>
                  <a:tailEnd/>
                </a:ln>
              </p:spPr>
              <p:txBody>
                <a:bodyPr wrap="none" anchor="ctr">
                  <a:prstTxWarp prst="textNoShape">
                    <a:avLst/>
                  </a:prstTxWarp>
                </a:bodyPr>
                <a:lstStyle/>
                <a:p>
                  <a:endParaRPr lang="en-US"/>
                </a:p>
              </p:txBody>
            </p:sp>
          </p:grpSp>
          <p:sp>
            <p:nvSpPr>
              <p:cNvPr id="34902" name="AutoShape 109"/>
              <p:cNvSpPr>
                <a:spLocks noChangeArrowheads="1"/>
              </p:cNvSpPr>
              <p:nvPr/>
            </p:nvSpPr>
            <p:spPr bwMode="auto">
              <a:xfrm>
                <a:off x="1834" y="2708"/>
                <a:ext cx="158" cy="27"/>
              </a:xfrm>
              <a:prstGeom prst="parallelogram">
                <a:avLst>
                  <a:gd name="adj" fmla="val 146269"/>
                </a:avLst>
              </a:prstGeom>
              <a:solidFill>
                <a:srgbClr val="F6BF69"/>
              </a:solidFill>
              <a:ln w="25400">
                <a:solidFill>
                  <a:schemeClr val="tx1"/>
                </a:solidFill>
                <a:miter lim="800000"/>
                <a:headEnd/>
                <a:tailEnd/>
              </a:ln>
            </p:spPr>
            <p:txBody>
              <a:bodyPr wrap="none" anchor="ctr">
                <a:prstTxWarp prst="textNoShape">
                  <a:avLst/>
                </a:prstTxWarp>
              </a:bodyPr>
              <a:lstStyle/>
              <a:p>
                <a:endParaRPr lang="en-US"/>
              </a:p>
            </p:txBody>
          </p:sp>
        </p:grpSp>
        <p:grpSp>
          <p:nvGrpSpPr>
            <p:cNvPr id="34888" name="Group 110"/>
            <p:cNvGrpSpPr>
              <a:grpSpLocks/>
            </p:cNvGrpSpPr>
            <p:nvPr/>
          </p:nvGrpSpPr>
          <p:grpSpPr bwMode="auto">
            <a:xfrm>
              <a:off x="2073" y="2604"/>
              <a:ext cx="378" cy="448"/>
              <a:chOff x="2073" y="2604"/>
              <a:chExt cx="378" cy="448"/>
            </a:xfrm>
          </p:grpSpPr>
          <p:grpSp>
            <p:nvGrpSpPr>
              <p:cNvPr id="34896" name="Group 111"/>
              <p:cNvGrpSpPr>
                <a:grpSpLocks/>
              </p:cNvGrpSpPr>
              <p:nvPr/>
            </p:nvGrpSpPr>
            <p:grpSpPr bwMode="auto">
              <a:xfrm>
                <a:off x="2073" y="2604"/>
                <a:ext cx="378" cy="448"/>
                <a:chOff x="2073" y="2604"/>
                <a:chExt cx="378" cy="448"/>
              </a:xfrm>
            </p:grpSpPr>
            <p:sp>
              <p:nvSpPr>
                <p:cNvPr id="34899" name="AutoShape 112"/>
                <p:cNvSpPr>
                  <a:spLocks noChangeArrowheads="1"/>
                </p:cNvSpPr>
                <p:nvPr/>
              </p:nvSpPr>
              <p:spPr bwMode="auto">
                <a:xfrm>
                  <a:off x="2073" y="2675"/>
                  <a:ext cx="378" cy="377"/>
                </a:xfrm>
                <a:prstGeom prst="cube">
                  <a:avLst>
                    <a:gd name="adj" fmla="val 24995"/>
                  </a:avLst>
                </a:prstGeom>
                <a:solidFill>
                  <a:srgbClr val="A2C1FE"/>
                </a:solidFill>
                <a:ln w="12700">
                  <a:solidFill>
                    <a:schemeClr val="tx1"/>
                  </a:solidFill>
                  <a:miter lim="800000"/>
                  <a:headEnd/>
                  <a:tailEnd/>
                </a:ln>
              </p:spPr>
              <p:txBody>
                <a:bodyPr wrap="none" anchor="ctr">
                  <a:prstTxWarp prst="textNoShape">
                    <a:avLst/>
                  </a:prstTxWarp>
                </a:bodyPr>
                <a:lstStyle/>
                <a:p>
                  <a:endParaRPr lang="en-US"/>
                </a:p>
              </p:txBody>
            </p:sp>
            <p:sp>
              <p:nvSpPr>
                <p:cNvPr id="34900" name="AutoShape 113"/>
                <p:cNvSpPr>
                  <a:spLocks noChangeArrowheads="1"/>
                </p:cNvSpPr>
                <p:nvPr/>
              </p:nvSpPr>
              <p:spPr bwMode="auto">
                <a:xfrm>
                  <a:off x="2159" y="2604"/>
                  <a:ext cx="292" cy="78"/>
                </a:xfrm>
                <a:prstGeom prst="cube">
                  <a:avLst>
                    <a:gd name="adj" fmla="val 24995"/>
                  </a:avLst>
                </a:prstGeom>
                <a:solidFill>
                  <a:srgbClr val="A2C1FE"/>
                </a:solidFill>
                <a:ln w="12700">
                  <a:solidFill>
                    <a:schemeClr val="tx1"/>
                  </a:solidFill>
                  <a:miter lim="800000"/>
                  <a:headEnd/>
                  <a:tailEnd/>
                </a:ln>
              </p:spPr>
              <p:txBody>
                <a:bodyPr wrap="none" anchor="ctr">
                  <a:prstTxWarp prst="textNoShape">
                    <a:avLst/>
                  </a:prstTxWarp>
                </a:bodyPr>
                <a:lstStyle/>
                <a:p>
                  <a:endParaRPr lang="en-US"/>
                </a:p>
              </p:txBody>
            </p:sp>
          </p:grpSp>
          <p:sp>
            <p:nvSpPr>
              <p:cNvPr id="34897" name="Oval 114"/>
              <p:cNvSpPr>
                <a:spLocks noChangeArrowheads="1"/>
              </p:cNvSpPr>
              <p:nvPr/>
            </p:nvSpPr>
            <p:spPr bwMode="auto">
              <a:xfrm>
                <a:off x="2188" y="2640"/>
                <a:ext cx="49" cy="27"/>
              </a:xfrm>
              <a:prstGeom prst="ellipse">
                <a:avLst/>
              </a:prstGeom>
              <a:solidFill>
                <a:schemeClr val="bg1"/>
              </a:solidFill>
              <a:ln w="12700">
                <a:solidFill>
                  <a:schemeClr val="tx1"/>
                </a:solidFill>
                <a:round/>
                <a:headEnd/>
                <a:tailEnd/>
              </a:ln>
            </p:spPr>
            <p:txBody>
              <a:bodyPr wrap="none" anchor="ctr">
                <a:prstTxWarp prst="textNoShape">
                  <a:avLst/>
                </a:prstTxWarp>
              </a:bodyPr>
              <a:lstStyle/>
              <a:p>
                <a:endParaRPr lang="en-US"/>
              </a:p>
            </p:txBody>
          </p:sp>
          <p:sp>
            <p:nvSpPr>
              <p:cNvPr id="34898" name="AutoShape 115"/>
              <p:cNvSpPr>
                <a:spLocks noChangeArrowheads="1"/>
              </p:cNvSpPr>
              <p:nvPr/>
            </p:nvSpPr>
            <p:spPr bwMode="auto">
              <a:xfrm>
                <a:off x="2120" y="2850"/>
                <a:ext cx="198" cy="84"/>
              </a:xfrm>
              <a:prstGeom prst="octagon">
                <a:avLst>
                  <a:gd name="adj" fmla="val 29282"/>
                </a:avLst>
              </a:prstGeom>
              <a:solidFill>
                <a:srgbClr val="A2C1FE"/>
              </a:solidFill>
              <a:ln w="25400">
                <a:solidFill>
                  <a:schemeClr val="tx1"/>
                </a:solidFill>
                <a:miter lim="800000"/>
                <a:headEnd/>
                <a:tailEnd/>
              </a:ln>
            </p:spPr>
            <p:txBody>
              <a:bodyPr wrap="none" anchor="ctr">
                <a:prstTxWarp prst="textNoShape">
                  <a:avLst/>
                </a:prstTxWarp>
              </a:bodyPr>
              <a:lstStyle/>
              <a:p>
                <a:endParaRPr lang="en-US"/>
              </a:p>
            </p:txBody>
          </p:sp>
        </p:grpSp>
        <p:sp>
          <p:nvSpPr>
            <p:cNvPr id="34889" name="Freeform 116"/>
            <p:cNvSpPr>
              <a:spLocks/>
            </p:cNvSpPr>
            <p:nvPr/>
          </p:nvSpPr>
          <p:spPr bwMode="auto">
            <a:xfrm>
              <a:off x="2637" y="2833"/>
              <a:ext cx="86" cy="192"/>
            </a:xfrm>
            <a:custGeom>
              <a:avLst/>
              <a:gdLst>
                <a:gd name="T0" fmla="*/ 62 w 86"/>
                <a:gd name="T1" fmla="*/ 0 h 192"/>
                <a:gd name="T2" fmla="*/ 85 w 86"/>
                <a:gd name="T3" fmla="*/ 0 h 192"/>
                <a:gd name="T4" fmla="*/ 23 w 86"/>
                <a:gd name="T5" fmla="*/ 191 h 192"/>
                <a:gd name="T6" fmla="*/ 0 w 86"/>
                <a:gd name="T7" fmla="*/ 191 h 192"/>
                <a:gd name="T8" fmla="*/ 62 w 86"/>
                <a:gd name="T9" fmla="*/ 0 h 192"/>
                <a:gd name="T10" fmla="*/ 0 60000 65536"/>
                <a:gd name="T11" fmla="*/ 0 60000 65536"/>
                <a:gd name="T12" fmla="*/ 0 60000 65536"/>
                <a:gd name="T13" fmla="*/ 0 60000 65536"/>
                <a:gd name="T14" fmla="*/ 0 60000 65536"/>
                <a:gd name="T15" fmla="*/ 0 w 86"/>
                <a:gd name="T16" fmla="*/ 0 h 192"/>
                <a:gd name="T17" fmla="*/ 86 w 86"/>
                <a:gd name="T18" fmla="*/ 192 h 192"/>
              </a:gdLst>
              <a:ahLst/>
              <a:cxnLst>
                <a:cxn ang="T10">
                  <a:pos x="T0" y="T1"/>
                </a:cxn>
                <a:cxn ang="T11">
                  <a:pos x="T2" y="T3"/>
                </a:cxn>
                <a:cxn ang="T12">
                  <a:pos x="T4" y="T5"/>
                </a:cxn>
                <a:cxn ang="T13">
                  <a:pos x="T6" y="T7"/>
                </a:cxn>
                <a:cxn ang="T14">
                  <a:pos x="T8" y="T9"/>
                </a:cxn>
              </a:cxnLst>
              <a:rect l="T15" t="T16" r="T17" b="T18"/>
              <a:pathLst>
                <a:path w="86" h="192">
                  <a:moveTo>
                    <a:pt x="62" y="0"/>
                  </a:moveTo>
                  <a:lnTo>
                    <a:pt x="85" y="0"/>
                  </a:lnTo>
                  <a:lnTo>
                    <a:pt x="23" y="191"/>
                  </a:lnTo>
                  <a:lnTo>
                    <a:pt x="0" y="191"/>
                  </a:lnTo>
                  <a:lnTo>
                    <a:pt x="62" y="0"/>
                  </a:lnTo>
                </a:path>
              </a:pathLst>
            </a:custGeom>
            <a:solidFill>
              <a:srgbClr val="FC0128"/>
            </a:solidFill>
            <a:ln w="12700" cap="rnd">
              <a:noFill/>
              <a:round/>
              <a:headEnd/>
              <a:tailEnd/>
            </a:ln>
          </p:spPr>
          <p:txBody>
            <a:bodyPr>
              <a:prstTxWarp prst="textNoShape">
                <a:avLst/>
              </a:prstTxWarp>
            </a:bodyPr>
            <a:lstStyle/>
            <a:p>
              <a:endParaRPr lang="en-US"/>
            </a:p>
          </p:txBody>
        </p:sp>
        <p:sp>
          <p:nvSpPr>
            <p:cNvPr id="34890" name="Rectangle 117"/>
            <p:cNvSpPr>
              <a:spLocks noChangeArrowheads="1"/>
            </p:cNvSpPr>
            <p:nvPr/>
          </p:nvSpPr>
          <p:spPr bwMode="auto">
            <a:xfrm>
              <a:off x="2633" y="2833"/>
              <a:ext cx="106" cy="16"/>
            </a:xfrm>
            <a:prstGeom prst="rect">
              <a:avLst/>
            </a:prstGeom>
            <a:solidFill>
              <a:srgbClr val="FC0128"/>
            </a:solidFill>
            <a:ln w="12700">
              <a:noFill/>
              <a:miter lim="800000"/>
              <a:headEnd/>
              <a:tailEnd/>
            </a:ln>
          </p:spPr>
          <p:txBody>
            <a:bodyPr wrap="none" anchor="ctr">
              <a:prstTxWarp prst="textNoShape">
                <a:avLst/>
              </a:prstTxWarp>
            </a:bodyPr>
            <a:lstStyle/>
            <a:p>
              <a:endParaRPr lang="en-US"/>
            </a:p>
          </p:txBody>
        </p:sp>
        <p:sp>
          <p:nvSpPr>
            <p:cNvPr id="34891" name="Rectangle 118"/>
            <p:cNvSpPr>
              <a:spLocks noChangeArrowheads="1"/>
            </p:cNvSpPr>
            <p:nvPr/>
          </p:nvSpPr>
          <p:spPr bwMode="auto">
            <a:xfrm>
              <a:off x="2640" y="2914"/>
              <a:ext cx="82" cy="16"/>
            </a:xfrm>
            <a:prstGeom prst="rect">
              <a:avLst/>
            </a:prstGeom>
            <a:solidFill>
              <a:srgbClr val="FC0128"/>
            </a:solidFill>
            <a:ln w="12700">
              <a:noFill/>
              <a:miter lim="800000"/>
              <a:headEnd/>
              <a:tailEnd/>
            </a:ln>
          </p:spPr>
          <p:txBody>
            <a:bodyPr wrap="none" anchor="ctr">
              <a:prstTxWarp prst="textNoShape">
                <a:avLst/>
              </a:prstTxWarp>
            </a:bodyPr>
            <a:lstStyle/>
            <a:p>
              <a:endParaRPr lang="en-US"/>
            </a:p>
          </p:txBody>
        </p:sp>
        <p:sp>
          <p:nvSpPr>
            <p:cNvPr id="34892" name="Rectangle 119"/>
            <p:cNvSpPr>
              <a:spLocks noChangeArrowheads="1"/>
            </p:cNvSpPr>
            <p:nvPr/>
          </p:nvSpPr>
          <p:spPr bwMode="auto">
            <a:xfrm>
              <a:off x="2457" y="2914"/>
              <a:ext cx="103" cy="11"/>
            </a:xfrm>
            <a:prstGeom prst="rect">
              <a:avLst/>
            </a:prstGeom>
            <a:solidFill>
              <a:srgbClr val="FC0128"/>
            </a:solidFill>
            <a:ln w="12700">
              <a:noFill/>
              <a:miter lim="800000"/>
              <a:headEnd/>
              <a:tailEnd/>
            </a:ln>
          </p:spPr>
          <p:txBody>
            <a:bodyPr wrap="none" anchor="ctr">
              <a:prstTxWarp prst="textNoShape">
                <a:avLst/>
              </a:prstTxWarp>
            </a:bodyPr>
            <a:lstStyle/>
            <a:p>
              <a:endParaRPr lang="en-US"/>
            </a:p>
          </p:txBody>
        </p:sp>
        <p:grpSp>
          <p:nvGrpSpPr>
            <p:cNvPr id="34893" name="Group 120"/>
            <p:cNvGrpSpPr>
              <a:grpSpLocks/>
            </p:cNvGrpSpPr>
            <p:nvPr/>
          </p:nvGrpSpPr>
          <p:grpSpPr bwMode="auto">
            <a:xfrm>
              <a:off x="2455" y="2661"/>
              <a:ext cx="194" cy="364"/>
              <a:chOff x="2455" y="2661"/>
              <a:chExt cx="194" cy="364"/>
            </a:xfrm>
          </p:grpSpPr>
          <p:sp>
            <p:nvSpPr>
              <p:cNvPr id="34894" name="Oval 121"/>
              <p:cNvSpPr>
                <a:spLocks noChangeArrowheads="1"/>
              </p:cNvSpPr>
              <p:nvPr/>
            </p:nvSpPr>
            <p:spPr bwMode="auto">
              <a:xfrm>
                <a:off x="2531" y="2661"/>
                <a:ext cx="48" cy="48"/>
              </a:xfrm>
              <a:prstGeom prst="ellipse">
                <a:avLst/>
              </a:prstGeom>
              <a:solidFill>
                <a:srgbClr val="FC0128"/>
              </a:solidFill>
              <a:ln w="12700">
                <a:solidFill>
                  <a:srgbClr val="000000"/>
                </a:solidFill>
                <a:round/>
                <a:headEnd/>
                <a:tailEnd/>
              </a:ln>
            </p:spPr>
            <p:txBody>
              <a:bodyPr wrap="none" anchor="ctr">
                <a:prstTxWarp prst="textNoShape">
                  <a:avLst/>
                </a:prstTxWarp>
              </a:bodyPr>
              <a:lstStyle/>
              <a:p>
                <a:endParaRPr lang="en-US"/>
              </a:p>
            </p:txBody>
          </p:sp>
          <p:sp>
            <p:nvSpPr>
              <p:cNvPr id="34895" name="Freeform 122"/>
              <p:cNvSpPr>
                <a:spLocks/>
              </p:cNvSpPr>
              <p:nvPr/>
            </p:nvSpPr>
            <p:spPr bwMode="auto">
              <a:xfrm>
                <a:off x="2455" y="2729"/>
                <a:ext cx="194" cy="296"/>
              </a:xfrm>
              <a:custGeom>
                <a:avLst/>
                <a:gdLst>
                  <a:gd name="T0" fmla="*/ 2 w 194"/>
                  <a:gd name="T1" fmla="*/ 137 h 296"/>
                  <a:gd name="T2" fmla="*/ 1 w 194"/>
                  <a:gd name="T3" fmla="*/ 140 h 296"/>
                  <a:gd name="T4" fmla="*/ 0 w 194"/>
                  <a:gd name="T5" fmla="*/ 145 h 296"/>
                  <a:gd name="T6" fmla="*/ 0 w 194"/>
                  <a:gd name="T7" fmla="*/ 150 h 296"/>
                  <a:gd name="T8" fmla="*/ 2 w 194"/>
                  <a:gd name="T9" fmla="*/ 155 h 296"/>
                  <a:gd name="T10" fmla="*/ 4 w 194"/>
                  <a:gd name="T11" fmla="*/ 159 h 296"/>
                  <a:gd name="T12" fmla="*/ 8 w 194"/>
                  <a:gd name="T13" fmla="*/ 163 h 296"/>
                  <a:gd name="T14" fmla="*/ 12 w 194"/>
                  <a:gd name="T15" fmla="*/ 165 h 296"/>
                  <a:gd name="T16" fmla="*/ 16 w 194"/>
                  <a:gd name="T17" fmla="*/ 166 h 296"/>
                  <a:gd name="T18" fmla="*/ 21 w 194"/>
                  <a:gd name="T19" fmla="*/ 166 h 296"/>
                  <a:gd name="T20" fmla="*/ 126 w 194"/>
                  <a:gd name="T21" fmla="*/ 295 h 296"/>
                  <a:gd name="T22" fmla="*/ 159 w 194"/>
                  <a:gd name="T23" fmla="*/ 142 h 296"/>
                  <a:gd name="T24" fmla="*/ 159 w 194"/>
                  <a:gd name="T25" fmla="*/ 138 h 296"/>
                  <a:gd name="T26" fmla="*/ 157 w 194"/>
                  <a:gd name="T27" fmla="*/ 136 h 296"/>
                  <a:gd name="T28" fmla="*/ 154 w 194"/>
                  <a:gd name="T29" fmla="*/ 133 h 296"/>
                  <a:gd name="T30" fmla="*/ 152 w 194"/>
                  <a:gd name="T31" fmla="*/ 131 h 296"/>
                  <a:gd name="T32" fmla="*/ 148 w 194"/>
                  <a:gd name="T33" fmla="*/ 130 h 296"/>
                  <a:gd name="T34" fmla="*/ 144 w 194"/>
                  <a:gd name="T35" fmla="*/ 129 h 296"/>
                  <a:gd name="T36" fmla="*/ 140 w 194"/>
                  <a:gd name="T37" fmla="*/ 129 h 296"/>
                  <a:gd name="T38" fmla="*/ 137 w 194"/>
                  <a:gd name="T39" fmla="*/ 129 h 296"/>
                  <a:gd name="T40" fmla="*/ 93 w 194"/>
                  <a:gd name="T41" fmla="*/ 75 h 296"/>
                  <a:gd name="T42" fmla="*/ 179 w 194"/>
                  <a:gd name="T43" fmla="*/ 93 h 296"/>
                  <a:gd name="T44" fmla="*/ 183 w 194"/>
                  <a:gd name="T45" fmla="*/ 92 h 296"/>
                  <a:gd name="T46" fmla="*/ 185 w 194"/>
                  <a:gd name="T47" fmla="*/ 91 h 296"/>
                  <a:gd name="T48" fmla="*/ 189 w 194"/>
                  <a:gd name="T49" fmla="*/ 89 h 296"/>
                  <a:gd name="T50" fmla="*/ 191 w 194"/>
                  <a:gd name="T51" fmla="*/ 86 h 296"/>
                  <a:gd name="T52" fmla="*/ 192 w 194"/>
                  <a:gd name="T53" fmla="*/ 83 h 296"/>
                  <a:gd name="T54" fmla="*/ 193 w 194"/>
                  <a:gd name="T55" fmla="*/ 78 h 296"/>
                  <a:gd name="T56" fmla="*/ 192 w 194"/>
                  <a:gd name="T57" fmla="*/ 74 h 296"/>
                  <a:gd name="T58" fmla="*/ 190 w 194"/>
                  <a:gd name="T59" fmla="*/ 70 h 296"/>
                  <a:gd name="T60" fmla="*/ 188 w 194"/>
                  <a:gd name="T61" fmla="*/ 68 h 296"/>
                  <a:gd name="T62" fmla="*/ 184 w 194"/>
                  <a:gd name="T63" fmla="*/ 65 h 296"/>
                  <a:gd name="T64" fmla="*/ 181 w 194"/>
                  <a:gd name="T65" fmla="*/ 64 h 296"/>
                  <a:gd name="T66" fmla="*/ 122 w 194"/>
                  <a:gd name="T67" fmla="*/ 64 h 296"/>
                  <a:gd name="T68" fmla="*/ 112 w 194"/>
                  <a:gd name="T69" fmla="*/ 42 h 296"/>
                  <a:gd name="T70" fmla="*/ 113 w 194"/>
                  <a:gd name="T71" fmla="*/ 37 h 296"/>
                  <a:gd name="T72" fmla="*/ 114 w 194"/>
                  <a:gd name="T73" fmla="*/ 30 h 296"/>
                  <a:gd name="T74" fmla="*/ 114 w 194"/>
                  <a:gd name="T75" fmla="*/ 24 h 296"/>
                  <a:gd name="T76" fmla="*/ 112 w 194"/>
                  <a:gd name="T77" fmla="*/ 19 h 296"/>
                  <a:gd name="T78" fmla="*/ 110 w 194"/>
                  <a:gd name="T79" fmla="*/ 15 h 296"/>
                  <a:gd name="T80" fmla="*/ 107 w 194"/>
                  <a:gd name="T81" fmla="*/ 10 h 296"/>
                  <a:gd name="T82" fmla="*/ 103 w 194"/>
                  <a:gd name="T83" fmla="*/ 7 h 296"/>
                  <a:gd name="T84" fmla="*/ 98 w 194"/>
                  <a:gd name="T85" fmla="*/ 3 h 296"/>
                  <a:gd name="T86" fmla="*/ 93 w 194"/>
                  <a:gd name="T87" fmla="*/ 1 h 296"/>
                  <a:gd name="T88" fmla="*/ 87 w 194"/>
                  <a:gd name="T89" fmla="*/ 0 h 296"/>
                  <a:gd name="T90" fmla="*/ 81 w 194"/>
                  <a:gd name="T91" fmla="*/ 0 h 296"/>
                  <a:gd name="T92" fmla="*/ 75 w 194"/>
                  <a:gd name="T93" fmla="*/ 1 h 296"/>
                  <a:gd name="T94" fmla="*/ 69 w 194"/>
                  <a:gd name="T95" fmla="*/ 3 h 296"/>
                  <a:gd name="T96" fmla="*/ 63 w 194"/>
                  <a:gd name="T97" fmla="*/ 6 h 296"/>
                  <a:gd name="T98" fmla="*/ 59 w 194"/>
                  <a:gd name="T99" fmla="*/ 11 h 296"/>
                  <a:gd name="T100" fmla="*/ 55 w 194"/>
                  <a:gd name="T101" fmla="*/ 17 h 296"/>
                  <a:gd name="T102" fmla="*/ 53 w 194"/>
                  <a:gd name="T103" fmla="*/ 23 h 29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94"/>
                  <a:gd name="T157" fmla="*/ 0 h 296"/>
                  <a:gd name="T158" fmla="*/ 194 w 194"/>
                  <a:gd name="T159" fmla="*/ 296 h 29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94" h="296">
                    <a:moveTo>
                      <a:pt x="53" y="23"/>
                    </a:moveTo>
                    <a:lnTo>
                      <a:pt x="2" y="137"/>
                    </a:lnTo>
                    <a:lnTo>
                      <a:pt x="1" y="138"/>
                    </a:lnTo>
                    <a:lnTo>
                      <a:pt x="1" y="140"/>
                    </a:lnTo>
                    <a:lnTo>
                      <a:pt x="0" y="142"/>
                    </a:lnTo>
                    <a:lnTo>
                      <a:pt x="0" y="145"/>
                    </a:lnTo>
                    <a:lnTo>
                      <a:pt x="0" y="147"/>
                    </a:lnTo>
                    <a:lnTo>
                      <a:pt x="0" y="150"/>
                    </a:lnTo>
                    <a:lnTo>
                      <a:pt x="1" y="152"/>
                    </a:lnTo>
                    <a:lnTo>
                      <a:pt x="2" y="155"/>
                    </a:lnTo>
                    <a:lnTo>
                      <a:pt x="3" y="157"/>
                    </a:lnTo>
                    <a:lnTo>
                      <a:pt x="4" y="159"/>
                    </a:lnTo>
                    <a:lnTo>
                      <a:pt x="6" y="161"/>
                    </a:lnTo>
                    <a:lnTo>
                      <a:pt x="8" y="163"/>
                    </a:lnTo>
                    <a:lnTo>
                      <a:pt x="10" y="164"/>
                    </a:lnTo>
                    <a:lnTo>
                      <a:pt x="12" y="165"/>
                    </a:lnTo>
                    <a:lnTo>
                      <a:pt x="14" y="165"/>
                    </a:lnTo>
                    <a:lnTo>
                      <a:pt x="16" y="166"/>
                    </a:lnTo>
                    <a:lnTo>
                      <a:pt x="18" y="166"/>
                    </a:lnTo>
                    <a:lnTo>
                      <a:pt x="21" y="166"/>
                    </a:lnTo>
                    <a:lnTo>
                      <a:pt x="126" y="166"/>
                    </a:lnTo>
                    <a:lnTo>
                      <a:pt x="126" y="295"/>
                    </a:lnTo>
                    <a:lnTo>
                      <a:pt x="159" y="295"/>
                    </a:lnTo>
                    <a:lnTo>
                      <a:pt x="159" y="142"/>
                    </a:lnTo>
                    <a:lnTo>
                      <a:pt x="159" y="140"/>
                    </a:lnTo>
                    <a:lnTo>
                      <a:pt x="159" y="138"/>
                    </a:lnTo>
                    <a:lnTo>
                      <a:pt x="158" y="137"/>
                    </a:lnTo>
                    <a:lnTo>
                      <a:pt x="157" y="136"/>
                    </a:lnTo>
                    <a:lnTo>
                      <a:pt x="156" y="135"/>
                    </a:lnTo>
                    <a:lnTo>
                      <a:pt x="154" y="133"/>
                    </a:lnTo>
                    <a:lnTo>
                      <a:pt x="153" y="132"/>
                    </a:lnTo>
                    <a:lnTo>
                      <a:pt x="152" y="131"/>
                    </a:lnTo>
                    <a:lnTo>
                      <a:pt x="150" y="131"/>
                    </a:lnTo>
                    <a:lnTo>
                      <a:pt x="148" y="130"/>
                    </a:lnTo>
                    <a:lnTo>
                      <a:pt x="146" y="130"/>
                    </a:lnTo>
                    <a:lnTo>
                      <a:pt x="144" y="129"/>
                    </a:lnTo>
                    <a:lnTo>
                      <a:pt x="142" y="129"/>
                    </a:lnTo>
                    <a:lnTo>
                      <a:pt x="140" y="129"/>
                    </a:lnTo>
                    <a:lnTo>
                      <a:pt x="139" y="129"/>
                    </a:lnTo>
                    <a:lnTo>
                      <a:pt x="137" y="129"/>
                    </a:lnTo>
                    <a:lnTo>
                      <a:pt x="76" y="125"/>
                    </a:lnTo>
                    <a:lnTo>
                      <a:pt x="93" y="75"/>
                    </a:lnTo>
                    <a:lnTo>
                      <a:pt x="105" y="93"/>
                    </a:lnTo>
                    <a:lnTo>
                      <a:pt x="179" y="93"/>
                    </a:lnTo>
                    <a:lnTo>
                      <a:pt x="181" y="92"/>
                    </a:lnTo>
                    <a:lnTo>
                      <a:pt x="183" y="92"/>
                    </a:lnTo>
                    <a:lnTo>
                      <a:pt x="184" y="91"/>
                    </a:lnTo>
                    <a:lnTo>
                      <a:pt x="185" y="91"/>
                    </a:lnTo>
                    <a:lnTo>
                      <a:pt x="187" y="90"/>
                    </a:lnTo>
                    <a:lnTo>
                      <a:pt x="189" y="89"/>
                    </a:lnTo>
                    <a:lnTo>
                      <a:pt x="190" y="87"/>
                    </a:lnTo>
                    <a:lnTo>
                      <a:pt x="191" y="86"/>
                    </a:lnTo>
                    <a:lnTo>
                      <a:pt x="192" y="84"/>
                    </a:lnTo>
                    <a:lnTo>
                      <a:pt x="192" y="83"/>
                    </a:lnTo>
                    <a:lnTo>
                      <a:pt x="193" y="81"/>
                    </a:lnTo>
                    <a:lnTo>
                      <a:pt x="193" y="78"/>
                    </a:lnTo>
                    <a:lnTo>
                      <a:pt x="193" y="76"/>
                    </a:lnTo>
                    <a:lnTo>
                      <a:pt x="192" y="74"/>
                    </a:lnTo>
                    <a:lnTo>
                      <a:pt x="191" y="72"/>
                    </a:lnTo>
                    <a:lnTo>
                      <a:pt x="190" y="70"/>
                    </a:lnTo>
                    <a:lnTo>
                      <a:pt x="189" y="69"/>
                    </a:lnTo>
                    <a:lnTo>
                      <a:pt x="188" y="68"/>
                    </a:lnTo>
                    <a:lnTo>
                      <a:pt x="186" y="66"/>
                    </a:lnTo>
                    <a:lnTo>
                      <a:pt x="184" y="65"/>
                    </a:lnTo>
                    <a:lnTo>
                      <a:pt x="184" y="64"/>
                    </a:lnTo>
                    <a:lnTo>
                      <a:pt x="181" y="64"/>
                    </a:lnTo>
                    <a:lnTo>
                      <a:pt x="179" y="64"/>
                    </a:lnTo>
                    <a:lnTo>
                      <a:pt x="122" y="64"/>
                    </a:lnTo>
                    <a:lnTo>
                      <a:pt x="110" y="44"/>
                    </a:lnTo>
                    <a:lnTo>
                      <a:pt x="112" y="42"/>
                    </a:lnTo>
                    <a:lnTo>
                      <a:pt x="113" y="39"/>
                    </a:lnTo>
                    <a:lnTo>
                      <a:pt x="113" y="37"/>
                    </a:lnTo>
                    <a:lnTo>
                      <a:pt x="114" y="34"/>
                    </a:lnTo>
                    <a:lnTo>
                      <a:pt x="114" y="30"/>
                    </a:lnTo>
                    <a:lnTo>
                      <a:pt x="114" y="28"/>
                    </a:lnTo>
                    <a:lnTo>
                      <a:pt x="114" y="24"/>
                    </a:lnTo>
                    <a:lnTo>
                      <a:pt x="113" y="22"/>
                    </a:lnTo>
                    <a:lnTo>
                      <a:pt x="112" y="19"/>
                    </a:lnTo>
                    <a:lnTo>
                      <a:pt x="111" y="17"/>
                    </a:lnTo>
                    <a:lnTo>
                      <a:pt x="110" y="15"/>
                    </a:lnTo>
                    <a:lnTo>
                      <a:pt x="109" y="13"/>
                    </a:lnTo>
                    <a:lnTo>
                      <a:pt x="107" y="10"/>
                    </a:lnTo>
                    <a:lnTo>
                      <a:pt x="105" y="9"/>
                    </a:lnTo>
                    <a:lnTo>
                      <a:pt x="103" y="7"/>
                    </a:lnTo>
                    <a:lnTo>
                      <a:pt x="101" y="5"/>
                    </a:lnTo>
                    <a:lnTo>
                      <a:pt x="98" y="3"/>
                    </a:lnTo>
                    <a:lnTo>
                      <a:pt x="96" y="3"/>
                    </a:lnTo>
                    <a:lnTo>
                      <a:pt x="93" y="1"/>
                    </a:lnTo>
                    <a:lnTo>
                      <a:pt x="90" y="1"/>
                    </a:lnTo>
                    <a:lnTo>
                      <a:pt x="87" y="0"/>
                    </a:lnTo>
                    <a:lnTo>
                      <a:pt x="84" y="0"/>
                    </a:lnTo>
                    <a:lnTo>
                      <a:pt x="81" y="0"/>
                    </a:lnTo>
                    <a:lnTo>
                      <a:pt x="78" y="0"/>
                    </a:lnTo>
                    <a:lnTo>
                      <a:pt x="75" y="1"/>
                    </a:lnTo>
                    <a:lnTo>
                      <a:pt x="72" y="2"/>
                    </a:lnTo>
                    <a:lnTo>
                      <a:pt x="69" y="3"/>
                    </a:lnTo>
                    <a:lnTo>
                      <a:pt x="66" y="4"/>
                    </a:lnTo>
                    <a:lnTo>
                      <a:pt x="63" y="6"/>
                    </a:lnTo>
                    <a:lnTo>
                      <a:pt x="61" y="9"/>
                    </a:lnTo>
                    <a:lnTo>
                      <a:pt x="59" y="11"/>
                    </a:lnTo>
                    <a:lnTo>
                      <a:pt x="57" y="13"/>
                    </a:lnTo>
                    <a:lnTo>
                      <a:pt x="55" y="17"/>
                    </a:lnTo>
                    <a:lnTo>
                      <a:pt x="53" y="19"/>
                    </a:lnTo>
                    <a:lnTo>
                      <a:pt x="53" y="23"/>
                    </a:lnTo>
                  </a:path>
                </a:pathLst>
              </a:custGeom>
              <a:solidFill>
                <a:srgbClr val="FC0128"/>
              </a:solidFill>
              <a:ln w="127000" cap="rnd">
                <a:noFill/>
                <a:round/>
                <a:headEnd/>
                <a:tailEnd/>
              </a:ln>
            </p:spPr>
            <p:txBody>
              <a:bodyPr>
                <a:prstTxWarp prst="textNoShape">
                  <a:avLst/>
                </a:prstTxWarp>
              </a:bodyPr>
              <a:lstStyle/>
              <a:p>
                <a:endParaRPr lang="en-US"/>
              </a:p>
            </p:txBody>
          </p:sp>
        </p:grpSp>
      </p:grpSp>
      <p:grpSp>
        <p:nvGrpSpPr>
          <p:cNvPr id="34865" name="Group 123"/>
          <p:cNvGrpSpPr>
            <a:grpSpLocks/>
          </p:cNvGrpSpPr>
          <p:nvPr/>
        </p:nvGrpSpPr>
        <p:grpSpPr bwMode="auto">
          <a:xfrm>
            <a:off x="6019800" y="4637088"/>
            <a:ext cx="1535113" cy="711200"/>
            <a:chOff x="2188" y="3052"/>
            <a:chExt cx="967" cy="448"/>
          </a:xfrm>
        </p:grpSpPr>
        <p:grpSp>
          <p:nvGrpSpPr>
            <p:cNvPr id="34869" name="Group 124"/>
            <p:cNvGrpSpPr>
              <a:grpSpLocks/>
            </p:cNvGrpSpPr>
            <p:nvPr/>
          </p:nvGrpSpPr>
          <p:grpSpPr bwMode="auto">
            <a:xfrm>
              <a:off x="2188" y="3052"/>
              <a:ext cx="305" cy="448"/>
              <a:chOff x="2188" y="3052"/>
              <a:chExt cx="305" cy="448"/>
            </a:xfrm>
          </p:grpSpPr>
          <p:grpSp>
            <p:nvGrpSpPr>
              <p:cNvPr id="34883" name="Group 125"/>
              <p:cNvGrpSpPr>
                <a:grpSpLocks/>
              </p:cNvGrpSpPr>
              <p:nvPr/>
            </p:nvGrpSpPr>
            <p:grpSpPr bwMode="auto">
              <a:xfrm>
                <a:off x="2188" y="3052"/>
                <a:ext cx="305" cy="448"/>
                <a:chOff x="2188" y="3052"/>
                <a:chExt cx="305" cy="448"/>
              </a:xfrm>
            </p:grpSpPr>
            <p:sp>
              <p:nvSpPr>
                <p:cNvPr id="34885" name="AutoShape 126"/>
                <p:cNvSpPr>
                  <a:spLocks noChangeArrowheads="1"/>
                </p:cNvSpPr>
                <p:nvPr/>
              </p:nvSpPr>
              <p:spPr bwMode="auto">
                <a:xfrm>
                  <a:off x="2188" y="3123"/>
                  <a:ext cx="305" cy="377"/>
                </a:xfrm>
                <a:prstGeom prst="cube">
                  <a:avLst>
                    <a:gd name="adj" fmla="val 24995"/>
                  </a:avLst>
                </a:prstGeom>
                <a:solidFill>
                  <a:srgbClr val="F6BF69"/>
                </a:solidFill>
                <a:ln w="12700">
                  <a:solidFill>
                    <a:schemeClr val="tx1"/>
                  </a:solidFill>
                  <a:miter lim="800000"/>
                  <a:headEnd/>
                  <a:tailEnd/>
                </a:ln>
              </p:spPr>
              <p:txBody>
                <a:bodyPr wrap="none" anchor="ctr">
                  <a:prstTxWarp prst="textNoShape">
                    <a:avLst/>
                  </a:prstTxWarp>
                </a:bodyPr>
                <a:lstStyle/>
                <a:p>
                  <a:endParaRPr lang="en-US"/>
                </a:p>
              </p:txBody>
            </p:sp>
            <p:sp>
              <p:nvSpPr>
                <p:cNvPr id="34886" name="AutoShape 127"/>
                <p:cNvSpPr>
                  <a:spLocks noChangeArrowheads="1"/>
                </p:cNvSpPr>
                <p:nvPr/>
              </p:nvSpPr>
              <p:spPr bwMode="auto">
                <a:xfrm>
                  <a:off x="2258" y="3052"/>
                  <a:ext cx="235" cy="78"/>
                </a:xfrm>
                <a:prstGeom prst="cube">
                  <a:avLst>
                    <a:gd name="adj" fmla="val 24995"/>
                  </a:avLst>
                </a:prstGeom>
                <a:solidFill>
                  <a:srgbClr val="F6BF69"/>
                </a:solidFill>
                <a:ln w="12700">
                  <a:solidFill>
                    <a:schemeClr val="tx1"/>
                  </a:solidFill>
                  <a:miter lim="800000"/>
                  <a:headEnd/>
                  <a:tailEnd/>
                </a:ln>
              </p:spPr>
              <p:txBody>
                <a:bodyPr wrap="none" anchor="ctr">
                  <a:prstTxWarp prst="textNoShape">
                    <a:avLst/>
                  </a:prstTxWarp>
                </a:bodyPr>
                <a:lstStyle/>
                <a:p>
                  <a:endParaRPr lang="en-US"/>
                </a:p>
              </p:txBody>
            </p:sp>
          </p:grpSp>
          <p:sp>
            <p:nvSpPr>
              <p:cNvPr id="34884" name="AutoShape 128"/>
              <p:cNvSpPr>
                <a:spLocks noChangeArrowheads="1"/>
              </p:cNvSpPr>
              <p:nvPr/>
            </p:nvSpPr>
            <p:spPr bwMode="auto">
              <a:xfrm>
                <a:off x="2250" y="3156"/>
                <a:ext cx="158" cy="27"/>
              </a:xfrm>
              <a:prstGeom prst="parallelogram">
                <a:avLst>
                  <a:gd name="adj" fmla="val 146269"/>
                </a:avLst>
              </a:prstGeom>
              <a:solidFill>
                <a:srgbClr val="F6BF69"/>
              </a:solidFill>
              <a:ln w="25400">
                <a:solidFill>
                  <a:schemeClr val="tx1"/>
                </a:solidFill>
                <a:miter lim="800000"/>
                <a:headEnd/>
                <a:tailEnd/>
              </a:ln>
            </p:spPr>
            <p:txBody>
              <a:bodyPr wrap="none" anchor="ctr">
                <a:prstTxWarp prst="textNoShape">
                  <a:avLst/>
                </a:prstTxWarp>
              </a:bodyPr>
              <a:lstStyle/>
              <a:p>
                <a:endParaRPr lang="en-US"/>
              </a:p>
            </p:txBody>
          </p:sp>
        </p:grpSp>
        <p:grpSp>
          <p:nvGrpSpPr>
            <p:cNvPr id="34870" name="Group 129"/>
            <p:cNvGrpSpPr>
              <a:grpSpLocks/>
            </p:cNvGrpSpPr>
            <p:nvPr/>
          </p:nvGrpSpPr>
          <p:grpSpPr bwMode="auto">
            <a:xfrm>
              <a:off x="2489" y="3052"/>
              <a:ext cx="378" cy="448"/>
              <a:chOff x="2489" y="3052"/>
              <a:chExt cx="378" cy="448"/>
            </a:xfrm>
          </p:grpSpPr>
          <p:grpSp>
            <p:nvGrpSpPr>
              <p:cNvPr id="34878" name="Group 130"/>
              <p:cNvGrpSpPr>
                <a:grpSpLocks/>
              </p:cNvGrpSpPr>
              <p:nvPr/>
            </p:nvGrpSpPr>
            <p:grpSpPr bwMode="auto">
              <a:xfrm>
                <a:off x="2489" y="3052"/>
                <a:ext cx="378" cy="448"/>
                <a:chOff x="2489" y="3052"/>
                <a:chExt cx="378" cy="448"/>
              </a:xfrm>
            </p:grpSpPr>
            <p:sp>
              <p:nvSpPr>
                <p:cNvPr id="34881" name="AutoShape 131"/>
                <p:cNvSpPr>
                  <a:spLocks noChangeArrowheads="1"/>
                </p:cNvSpPr>
                <p:nvPr/>
              </p:nvSpPr>
              <p:spPr bwMode="auto">
                <a:xfrm>
                  <a:off x="2489" y="3123"/>
                  <a:ext cx="378" cy="377"/>
                </a:xfrm>
                <a:prstGeom prst="cube">
                  <a:avLst>
                    <a:gd name="adj" fmla="val 24995"/>
                  </a:avLst>
                </a:prstGeom>
                <a:solidFill>
                  <a:srgbClr val="A2C1FE"/>
                </a:solidFill>
                <a:ln w="12700">
                  <a:solidFill>
                    <a:schemeClr val="tx1"/>
                  </a:solidFill>
                  <a:miter lim="800000"/>
                  <a:headEnd/>
                  <a:tailEnd/>
                </a:ln>
              </p:spPr>
              <p:txBody>
                <a:bodyPr wrap="none" anchor="ctr">
                  <a:prstTxWarp prst="textNoShape">
                    <a:avLst/>
                  </a:prstTxWarp>
                </a:bodyPr>
                <a:lstStyle/>
                <a:p>
                  <a:endParaRPr lang="en-US"/>
                </a:p>
              </p:txBody>
            </p:sp>
            <p:sp>
              <p:nvSpPr>
                <p:cNvPr id="34882" name="AutoShape 132"/>
                <p:cNvSpPr>
                  <a:spLocks noChangeArrowheads="1"/>
                </p:cNvSpPr>
                <p:nvPr/>
              </p:nvSpPr>
              <p:spPr bwMode="auto">
                <a:xfrm>
                  <a:off x="2575" y="3052"/>
                  <a:ext cx="292" cy="78"/>
                </a:xfrm>
                <a:prstGeom prst="cube">
                  <a:avLst>
                    <a:gd name="adj" fmla="val 24995"/>
                  </a:avLst>
                </a:prstGeom>
                <a:solidFill>
                  <a:srgbClr val="A2C1FE"/>
                </a:solidFill>
                <a:ln w="12700">
                  <a:solidFill>
                    <a:schemeClr val="tx1"/>
                  </a:solidFill>
                  <a:miter lim="800000"/>
                  <a:headEnd/>
                  <a:tailEnd/>
                </a:ln>
              </p:spPr>
              <p:txBody>
                <a:bodyPr wrap="none" anchor="ctr">
                  <a:prstTxWarp prst="textNoShape">
                    <a:avLst/>
                  </a:prstTxWarp>
                </a:bodyPr>
                <a:lstStyle/>
                <a:p>
                  <a:endParaRPr lang="en-US"/>
                </a:p>
              </p:txBody>
            </p:sp>
          </p:grpSp>
          <p:sp>
            <p:nvSpPr>
              <p:cNvPr id="34879" name="Oval 133"/>
              <p:cNvSpPr>
                <a:spLocks noChangeArrowheads="1"/>
              </p:cNvSpPr>
              <p:nvPr/>
            </p:nvSpPr>
            <p:spPr bwMode="auto">
              <a:xfrm>
                <a:off x="2604" y="3088"/>
                <a:ext cx="49" cy="27"/>
              </a:xfrm>
              <a:prstGeom prst="ellipse">
                <a:avLst/>
              </a:prstGeom>
              <a:solidFill>
                <a:schemeClr val="bg1"/>
              </a:solidFill>
              <a:ln w="12700">
                <a:solidFill>
                  <a:schemeClr val="tx1"/>
                </a:solidFill>
                <a:round/>
                <a:headEnd/>
                <a:tailEnd/>
              </a:ln>
            </p:spPr>
            <p:txBody>
              <a:bodyPr wrap="none" anchor="ctr">
                <a:prstTxWarp prst="textNoShape">
                  <a:avLst/>
                </a:prstTxWarp>
              </a:bodyPr>
              <a:lstStyle/>
              <a:p>
                <a:endParaRPr lang="en-US"/>
              </a:p>
            </p:txBody>
          </p:sp>
          <p:sp>
            <p:nvSpPr>
              <p:cNvPr id="34880" name="AutoShape 134"/>
              <p:cNvSpPr>
                <a:spLocks noChangeArrowheads="1"/>
              </p:cNvSpPr>
              <p:nvPr/>
            </p:nvSpPr>
            <p:spPr bwMode="auto">
              <a:xfrm>
                <a:off x="2536" y="3298"/>
                <a:ext cx="198" cy="84"/>
              </a:xfrm>
              <a:prstGeom prst="octagon">
                <a:avLst>
                  <a:gd name="adj" fmla="val 29282"/>
                </a:avLst>
              </a:prstGeom>
              <a:solidFill>
                <a:srgbClr val="A2C1FE"/>
              </a:solidFill>
              <a:ln w="25400">
                <a:solidFill>
                  <a:schemeClr val="tx1"/>
                </a:solidFill>
                <a:miter lim="800000"/>
                <a:headEnd/>
                <a:tailEnd/>
              </a:ln>
            </p:spPr>
            <p:txBody>
              <a:bodyPr wrap="none" anchor="ctr">
                <a:prstTxWarp prst="textNoShape">
                  <a:avLst/>
                </a:prstTxWarp>
              </a:bodyPr>
              <a:lstStyle/>
              <a:p>
                <a:endParaRPr lang="en-US"/>
              </a:p>
            </p:txBody>
          </p:sp>
        </p:grpSp>
        <p:sp>
          <p:nvSpPr>
            <p:cNvPr id="34871" name="Freeform 135"/>
            <p:cNvSpPr>
              <a:spLocks/>
            </p:cNvSpPr>
            <p:nvPr/>
          </p:nvSpPr>
          <p:spPr bwMode="auto">
            <a:xfrm>
              <a:off x="3053" y="3281"/>
              <a:ext cx="86" cy="192"/>
            </a:xfrm>
            <a:custGeom>
              <a:avLst/>
              <a:gdLst>
                <a:gd name="T0" fmla="*/ 62 w 86"/>
                <a:gd name="T1" fmla="*/ 0 h 192"/>
                <a:gd name="T2" fmla="*/ 85 w 86"/>
                <a:gd name="T3" fmla="*/ 0 h 192"/>
                <a:gd name="T4" fmla="*/ 23 w 86"/>
                <a:gd name="T5" fmla="*/ 191 h 192"/>
                <a:gd name="T6" fmla="*/ 0 w 86"/>
                <a:gd name="T7" fmla="*/ 191 h 192"/>
                <a:gd name="T8" fmla="*/ 62 w 86"/>
                <a:gd name="T9" fmla="*/ 0 h 192"/>
                <a:gd name="T10" fmla="*/ 0 60000 65536"/>
                <a:gd name="T11" fmla="*/ 0 60000 65536"/>
                <a:gd name="T12" fmla="*/ 0 60000 65536"/>
                <a:gd name="T13" fmla="*/ 0 60000 65536"/>
                <a:gd name="T14" fmla="*/ 0 60000 65536"/>
                <a:gd name="T15" fmla="*/ 0 w 86"/>
                <a:gd name="T16" fmla="*/ 0 h 192"/>
                <a:gd name="T17" fmla="*/ 86 w 86"/>
                <a:gd name="T18" fmla="*/ 192 h 192"/>
              </a:gdLst>
              <a:ahLst/>
              <a:cxnLst>
                <a:cxn ang="T10">
                  <a:pos x="T0" y="T1"/>
                </a:cxn>
                <a:cxn ang="T11">
                  <a:pos x="T2" y="T3"/>
                </a:cxn>
                <a:cxn ang="T12">
                  <a:pos x="T4" y="T5"/>
                </a:cxn>
                <a:cxn ang="T13">
                  <a:pos x="T6" y="T7"/>
                </a:cxn>
                <a:cxn ang="T14">
                  <a:pos x="T8" y="T9"/>
                </a:cxn>
              </a:cxnLst>
              <a:rect l="T15" t="T16" r="T17" b="T18"/>
              <a:pathLst>
                <a:path w="86" h="192">
                  <a:moveTo>
                    <a:pt x="62" y="0"/>
                  </a:moveTo>
                  <a:lnTo>
                    <a:pt x="85" y="0"/>
                  </a:lnTo>
                  <a:lnTo>
                    <a:pt x="23" y="191"/>
                  </a:lnTo>
                  <a:lnTo>
                    <a:pt x="0" y="191"/>
                  </a:lnTo>
                  <a:lnTo>
                    <a:pt x="62" y="0"/>
                  </a:lnTo>
                </a:path>
              </a:pathLst>
            </a:custGeom>
            <a:solidFill>
              <a:srgbClr val="FC0128"/>
            </a:solidFill>
            <a:ln w="12700" cap="rnd">
              <a:noFill/>
              <a:round/>
              <a:headEnd/>
              <a:tailEnd/>
            </a:ln>
          </p:spPr>
          <p:txBody>
            <a:bodyPr>
              <a:prstTxWarp prst="textNoShape">
                <a:avLst/>
              </a:prstTxWarp>
            </a:bodyPr>
            <a:lstStyle/>
            <a:p>
              <a:endParaRPr lang="en-US"/>
            </a:p>
          </p:txBody>
        </p:sp>
        <p:sp>
          <p:nvSpPr>
            <p:cNvPr id="34872" name="Rectangle 136"/>
            <p:cNvSpPr>
              <a:spLocks noChangeArrowheads="1"/>
            </p:cNvSpPr>
            <p:nvPr/>
          </p:nvSpPr>
          <p:spPr bwMode="auto">
            <a:xfrm>
              <a:off x="3049" y="3281"/>
              <a:ext cx="106" cy="16"/>
            </a:xfrm>
            <a:prstGeom prst="rect">
              <a:avLst/>
            </a:prstGeom>
            <a:solidFill>
              <a:srgbClr val="FC0128"/>
            </a:solidFill>
            <a:ln w="12700">
              <a:noFill/>
              <a:miter lim="800000"/>
              <a:headEnd/>
              <a:tailEnd/>
            </a:ln>
          </p:spPr>
          <p:txBody>
            <a:bodyPr wrap="none" anchor="ctr">
              <a:prstTxWarp prst="textNoShape">
                <a:avLst/>
              </a:prstTxWarp>
            </a:bodyPr>
            <a:lstStyle/>
            <a:p>
              <a:endParaRPr lang="en-US"/>
            </a:p>
          </p:txBody>
        </p:sp>
        <p:sp>
          <p:nvSpPr>
            <p:cNvPr id="34873" name="Rectangle 137"/>
            <p:cNvSpPr>
              <a:spLocks noChangeArrowheads="1"/>
            </p:cNvSpPr>
            <p:nvPr/>
          </p:nvSpPr>
          <p:spPr bwMode="auto">
            <a:xfrm>
              <a:off x="3056" y="3362"/>
              <a:ext cx="82" cy="16"/>
            </a:xfrm>
            <a:prstGeom prst="rect">
              <a:avLst/>
            </a:prstGeom>
            <a:solidFill>
              <a:srgbClr val="FC0128"/>
            </a:solidFill>
            <a:ln w="12700">
              <a:noFill/>
              <a:miter lim="800000"/>
              <a:headEnd/>
              <a:tailEnd/>
            </a:ln>
          </p:spPr>
          <p:txBody>
            <a:bodyPr wrap="none" anchor="ctr">
              <a:prstTxWarp prst="textNoShape">
                <a:avLst/>
              </a:prstTxWarp>
            </a:bodyPr>
            <a:lstStyle/>
            <a:p>
              <a:endParaRPr lang="en-US"/>
            </a:p>
          </p:txBody>
        </p:sp>
        <p:sp>
          <p:nvSpPr>
            <p:cNvPr id="34874" name="Rectangle 138"/>
            <p:cNvSpPr>
              <a:spLocks noChangeArrowheads="1"/>
            </p:cNvSpPr>
            <p:nvPr/>
          </p:nvSpPr>
          <p:spPr bwMode="auto">
            <a:xfrm>
              <a:off x="2873" y="3362"/>
              <a:ext cx="103" cy="11"/>
            </a:xfrm>
            <a:prstGeom prst="rect">
              <a:avLst/>
            </a:prstGeom>
            <a:solidFill>
              <a:srgbClr val="FC0128"/>
            </a:solidFill>
            <a:ln w="12700">
              <a:noFill/>
              <a:miter lim="800000"/>
              <a:headEnd/>
              <a:tailEnd/>
            </a:ln>
          </p:spPr>
          <p:txBody>
            <a:bodyPr wrap="none" anchor="ctr">
              <a:prstTxWarp prst="textNoShape">
                <a:avLst/>
              </a:prstTxWarp>
            </a:bodyPr>
            <a:lstStyle/>
            <a:p>
              <a:endParaRPr lang="en-US"/>
            </a:p>
          </p:txBody>
        </p:sp>
        <p:grpSp>
          <p:nvGrpSpPr>
            <p:cNvPr id="34875" name="Group 139"/>
            <p:cNvGrpSpPr>
              <a:grpSpLocks/>
            </p:cNvGrpSpPr>
            <p:nvPr/>
          </p:nvGrpSpPr>
          <p:grpSpPr bwMode="auto">
            <a:xfrm>
              <a:off x="2871" y="3109"/>
              <a:ext cx="194" cy="364"/>
              <a:chOff x="2871" y="3109"/>
              <a:chExt cx="194" cy="364"/>
            </a:xfrm>
          </p:grpSpPr>
          <p:sp>
            <p:nvSpPr>
              <p:cNvPr id="34876" name="Oval 140"/>
              <p:cNvSpPr>
                <a:spLocks noChangeArrowheads="1"/>
              </p:cNvSpPr>
              <p:nvPr/>
            </p:nvSpPr>
            <p:spPr bwMode="auto">
              <a:xfrm>
                <a:off x="2947" y="3109"/>
                <a:ext cx="48" cy="48"/>
              </a:xfrm>
              <a:prstGeom prst="ellipse">
                <a:avLst/>
              </a:prstGeom>
              <a:solidFill>
                <a:srgbClr val="FC0128"/>
              </a:solidFill>
              <a:ln w="12700">
                <a:solidFill>
                  <a:srgbClr val="000000"/>
                </a:solidFill>
                <a:round/>
                <a:headEnd/>
                <a:tailEnd/>
              </a:ln>
            </p:spPr>
            <p:txBody>
              <a:bodyPr wrap="none" anchor="ctr">
                <a:prstTxWarp prst="textNoShape">
                  <a:avLst/>
                </a:prstTxWarp>
              </a:bodyPr>
              <a:lstStyle/>
              <a:p>
                <a:endParaRPr lang="en-US"/>
              </a:p>
            </p:txBody>
          </p:sp>
          <p:sp>
            <p:nvSpPr>
              <p:cNvPr id="34877" name="Freeform 141"/>
              <p:cNvSpPr>
                <a:spLocks/>
              </p:cNvSpPr>
              <p:nvPr/>
            </p:nvSpPr>
            <p:spPr bwMode="auto">
              <a:xfrm>
                <a:off x="2871" y="3177"/>
                <a:ext cx="194" cy="296"/>
              </a:xfrm>
              <a:custGeom>
                <a:avLst/>
                <a:gdLst>
                  <a:gd name="T0" fmla="*/ 2 w 194"/>
                  <a:gd name="T1" fmla="*/ 137 h 296"/>
                  <a:gd name="T2" fmla="*/ 1 w 194"/>
                  <a:gd name="T3" fmla="*/ 140 h 296"/>
                  <a:gd name="T4" fmla="*/ 0 w 194"/>
                  <a:gd name="T5" fmla="*/ 145 h 296"/>
                  <a:gd name="T6" fmla="*/ 0 w 194"/>
                  <a:gd name="T7" fmla="*/ 150 h 296"/>
                  <a:gd name="T8" fmla="*/ 2 w 194"/>
                  <a:gd name="T9" fmla="*/ 155 h 296"/>
                  <a:gd name="T10" fmla="*/ 4 w 194"/>
                  <a:gd name="T11" fmla="*/ 159 h 296"/>
                  <a:gd name="T12" fmla="*/ 8 w 194"/>
                  <a:gd name="T13" fmla="*/ 163 h 296"/>
                  <a:gd name="T14" fmla="*/ 12 w 194"/>
                  <a:gd name="T15" fmla="*/ 165 h 296"/>
                  <a:gd name="T16" fmla="*/ 16 w 194"/>
                  <a:gd name="T17" fmla="*/ 166 h 296"/>
                  <a:gd name="T18" fmla="*/ 21 w 194"/>
                  <a:gd name="T19" fmla="*/ 166 h 296"/>
                  <a:gd name="T20" fmla="*/ 126 w 194"/>
                  <a:gd name="T21" fmla="*/ 295 h 296"/>
                  <a:gd name="T22" fmla="*/ 159 w 194"/>
                  <a:gd name="T23" fmla="*/ 142 h 296"/>
                  <a:gd name="T24" fmla="*/ 159 w 194"/>
                  <a:gd name="T25" fmla="*/ 138 h 296"/>
                  <a:gd name="T26" fmla="*/ 157 w 194"/>
                  <a:gd name="T27" fmla="*/ 136 h 296"/>
                  <a:gd name="T28" fmla="*/ 154 w 194"/>
                  <a:gd name="T29" fmla="*/ 133 h 296"/>
                  <a:gd name="T30" fmla="*/ 152 w 194"/>
                  <a:gd name="T31" fmla="*/ 131 h 296"/>
                  <a:gd name="T32" fmla="*/ 148 w 194"/>
                  <a:gd name="T33" fmla="*/ 130 h 296"/>
                  <a:gd name="T34" fmla="*/ 144 w 194"/>
                  <a:gd name="T35" fmla="*/ 129 h 296"/>
                  <a:gd name="T36" fmla="*/ 140 w 194"/>
                  <a:gd name="T37" fmla="*/ 129 h 296"/>
                  <a:gd name="T38" fmla="*/ 137 w 194"/>
                  <a:gd name="T39" fmla="*/ 129 h 296"/>
                  <a:gd name="T40" fmla="*/ 93 w 194"/>
                  <a:gd name="T41" fmla="*/ 75 h 296"/>
                  <a:gd name="T42" fmla="*/ 179 w 194"/>
                  <a:gd name="T43" fmla="*/ 93 h 296"/>
                  <a:gd name="T44" fmla="*/ 183 w 194"/>
                  <a:gd name="T45" fmla="*/ 92 h 296"/>
                  <a:gd name="T46" fmla="*/ 185 w 194"/>
                  <a:gd name="T47" fmla="*/ 91 h 296"/>
                  <a:gd name="T48" fmla="*/ 189 w 194"/>
                  <a:gd name="T49" fmla="*/ 89 h 296"/>
                  <a:gd name="T50" fmla="*/ 191 w 194"/>
                  <a:gd name="T51" fmla="*/ 86 h 296"/>
                  <a:gd name="T52" fmla="*/ 192 w 194"/>
                  <a:gd name="T53" fmla="*/ 83 h 296"/>
                  <a:gd name="T54" fmla="*/ 193 w 194"/>
                  <a:gd name="T55" fmla="*/ 78 h 296"/>
                  <a:gd name="T56" fmla="*/ 192 w 194"/>
                  <a:gd name="T57" fmla="*/ 74 h 296"/>
                  <a:gd name="T58" fmla="*/ 190 w 194"/>
                  <a:gd name="T59" fmla="*/ 70 h 296"/>
                  <a:gd name="T60" fmla="*/ 188 w 194"/>
                  <a:gd name="T61" fmla="*/ 68 h 296"/>
                  <a:gd name="T62" fmla="*/ 184 w 194"/>
                  <a:gd name="T63" fmla="*/ 65 h 296"/>
                  <a:gd name="T64" fmla="*/ 181 w 194"/>
                  <a:gd name="T65" fmla="*/ 64 h 296"/>
                  <a:gd name="T66" fmla="*/ 122 w 194"/>
                  <a:gd name="T67" fmla="*/ 64 h 296"/>
                  <a:gd name="T68" fmla="*/ 112 w 194"/>
                  <a:gd name="T69" fmla="*/ 42 h 296"/>
                  <a:gd name="T70" fmla="*/ 113 w 194"/>
                  <a:gd name="T71" fmla="*/ 37 h 296"/>
                  <a:gd name="T72" fmla="*/ 114 w 194"/>
                  <a:gd name="T73" fmla="*/ 30 h 296"/>
                  <a:gd name="T74" fmla="*/ 114 w 194"/>
                  <a:gd name="T75" fmla="*/ 24 h 296"/>
                  <a:gd name="T76" fmla="*/ 112 w 194"/>
                  <a:gd name="T77" fmla="*/ 19 h 296"/>
                  <a:gd name="T78" fmla="*/ 110 w 194"/>
                  <a:gd name="T79" fmla="*/ 15 h 296"/>
                  <a:gd name="T80" fmla="*/ 107 w 194"/>
                  <a:gd name="T81" fmla="*/ 10 h 296"/>
                  <a:gd name="T82" fmla="*/ 103 w 194"/>
                  <a:gd name="T83" fmla="*/ 7 h 296"/>
                  <a:gd name="T84" fmla="*/ 98 w 194"/>
                  <a:gd name="T85" fmla="*/ 3 h 296"/>
                  <a:gd name="T86" fmla="*/ 93 w 194"/>
                  <a:gd name="T87" fmla="*/ 1 h 296"/>
                  <a:gd name="T88" fmla="*/ 87 w 194"/>
                  <a:gd name="T89" fmla="*/ 0 h 296"/>
                  <a:gd name="T90" fmla="*/ 81 w 194"/>
                  <a:gd name="T91" fmla="*/ 0 h 296"/>
                  <a:gd name="T92" fmla="*/ 75 w 194"/>
                  <a:gd name="T93" fmla="*/ 1 h 296"/>
                  <a:gd name="T94" fmla="*/ 69 w 194"/>
                  <a:gd name="T95" fmla="*/ 3 h 296"/>
                  <a:gd name="T96" fmla="*/ 63 w 194"/>
                  <a:gd name="T97" fmla="*/ 6 h 296"/>
                  <a:gd name="T98" fmla="*/ 59 w 194"/>
                  <a:gd name="T99" fmla="*/ 11 h 296"/>
                  <a:gd name="T100" fmla="*/ 55 w 194"/>
                  <a:gd name="T101" fmla="*/ 17 h 296"/>
                  <a:gd name="T102" fmla="*/ 53 w 194"/>
                  <a:gd name="T103" fmla="*/ 23 h 29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94"/>
                  <a:gd name="T157" fmla="*/ 0 h 296"/>
                  <a:gd name="T158" fmla="*/ 194 w 194"/>
                  <a:gd name="T159" fmla="*/ 296 h 29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94" h="296">
                    <a:moveTo>
                      <a:pt x="53" y="23"/>
                    </a:moveTo>
                    <a:lnTo>
                      <a:pt x="2" y="137"/>
                    </a:lnTo>
                    <a:lnTo>
                      <a:pt x="1" y="138"/>
                    </a:lnTo>
                    <a:lnTo>
                      <a:pt x="1" y="140"/>
                    </a:lnTo>
                    <a:lnTo>
                      <a:pt x="0" y="142"/>
                    </a:lnTo>
                    <a:lnTo>
                      <a:pt x="0" y="145"/>
                    </a:lnTo>
                    <a:lnTo>
                      <a:pt x="0" y="147"/>
                    </a:lnTo>
                    <a:lnTo>
                      <a:pt x="0" y="150"/>
                    </a:lnTo>
                    <a:lnTo>
                      <a:pt x="1" y="152"/>
                    </a:lnTo>
                    <a:lnTo>
                      <a:pt x="2" y="155"/>
                    </a:lnTo>
                    <a:lnTo>
                      <a:pt x="3" y="157"/>
                    </a:lnTo>
                    <a:lnTo>
                      <a:pt x="4" y="159"/>
                    </a:lnTo>
                    <a:lnTo>
                      <a:pt x="6" y="161"/>
                    </a:lnTo>
                    <a:lnTo>
                      <a:pt x="8" y="163"/>
                    </a:lnTo>
                    <a:lnTo>
                      <a:pt x="10" y="164"/>
                    </a:lnTo>
                    <a:lnTo>
                      <a:pt x="12" y="165"/>
                    </a:lnTo>
                    <a:lnTo>
                      <a:pt x="14" y="165"/>
                    </a:lnTo>
                    <a:lnTo>
                      <a:pt x="16" y="166"/>
                    </a:lnTo>
                    <a:lnTo>
                      <a:pt x="18" y="166"/>
                    </a:lnTo>
                    <a:lnTo>
                      <a:pt x="21" y="166"/>
                    </a:lnTo>
                    <a:lnTo>
                      <a:pt x="126" y="166"/>
                    </a:lnTo>
                    <a:lnTo>
                      <a:pt x="126" y="295"/>
                    </a:lnTo>
                    <a:lnTo>
                      <a:pt x="159" y="295"/>
                    </a:lnTo>
                    <a:lnTo>
                      <a:pt x="159" y="142"/>
                    </a:lnTo>
                    <a:lnTo>
                      <a:pt x="159" y="140"/>
                    </a:lnTo>
                    <a:lnTo>
                      <a:pt x="159" y="138"/>
                    </a:lnTo>
                    <a:lnTo>
                      <a:pt x="158" y="137"/>
                    </a:lnTo>
                    <a:lnTo>
                      <a:pt x="157" y="136"/>
                    </a:lnTo>
                    <a:lnTo>
                      <a:pt x="156" y="135"/>
                    </a:lnTo>
                    <a:lnTo>
                      <a:pt x="154" y="133"/>
                    </a:lnTo>
                    <a:lnTo>
                      <a:pt x="153" y="132"/>
                    </a:lnTo>
                    <a:lnTo>
                      <a:pt x="152" y="131"/>
                    </a:lnTo>
                    <a:lnTo>
                      <a:pt x="150" y="131"/>
                    </a:lnTo>
                    <a:lnTo>
                      <a:pt x="148" y="130"/>
                    </a:lnTo>
                    <a:lnTo>
                      <a:pt x="146" y="130"/>
                    </a:lnTo>
                    <a:lnTo>
                      <a:pt x="144" y="129"/>
                    </a:lnTo>
                    <a:lnTo>
                      <a:pt x="142" y="129"/>
                    </a:lnTo>
                    <a:lnTo>
                      <a:pt x="140" y="129"/>
                    </a:lnTo>
                    <a:lnTo>
                      <a:pt x="139" y="129"/>
                    </a:lnTo>
                    <a:lnTo>
                      <a:pt x="137" y="129"/>
                    </a:lnTo>
                    <a:lnTo>
                      <a:pt x="76" y="125"/>
                    </a:lnTo>
                    <a:lnTo>
                      <a:pt x="93" y="75"/>
                    </a:lnTo>
                    <a:lnTo>
                      <a:pt x="105" y="93"/>
                    </a:lnTo>
                    <a:lnTo>
                      <a:pt x="179" y="93"/>
                    </a:lnTo>
                    <a:lnTo>
                      <a:pt x="181" y="92"/>
                    </a:lnTo>
                    <a:lnTo>
                      <a:pt x="183" y="92"/>
                    </a:lnTo>
                    <a:lnTo>
                      <a:pt x="184" y="91"/>
                    </a:lnTo>
                    <a:lnTo>
                      <a:pt x="185" y="91"/>
                    </a:lnTo>
                    <a:lnTo>
                      <a:pt x="187" y="90"/>
                    </a:lnTo>
                    <a:lnTo>
                      <a:pt x="189" y="89"/>
                    </a:lnTo>
                    <a:lnTo>
                      <a:pt x="190" y="87"/>
                    </a:lnTo>
                    <a:lnTo>
                      <a:pt x="191" y="86"/>
                    </a:lnTo>
                    <a:lnTo>
                      <a:pt x="192" y="84"/>
                    </a:lnTo>
                    <a:lnTo>
                      <a:pt x="192" y="83"/>
                    </a:lnTo>
                    <a:lnTo>
                      <a:pt x="193" y="81"/>
                    </a:lnTo>
                    <a:lnTo>
                      <a:pt x="193" y="78"/>
                    </a:lnTo>
                    <a:lnTo>
                      <a:pt x="193" y="76"/>
                    </a:lnTo>
                    <a:lnTo>
                      <a:pt x="192" y="74"/>
                    </a:lnTo>
                    <a:lnTo>
                      <a:pt x="191" y="72"/>
                    </a:lnTo>
                    <a:lnTo>
                      <a:pt x="190" y="70"/>
                    </a:lnTo>
                    <a:lnTo>
                      <a:pt x="189" y="69"/>
                    </a:lnTo>
                    <a:lnTo>
                      <a:pt x="188" y="68"/>
                    </a:lnTo>
                    <a:lnTo>
                      <a:pt x="186" y="66"/>
                    </a:lnTo>
                    <a:lnTo>
                      <a:pt x="184" y="65"/>
                    </a:lnTo>
                    <a:lnTo>
                      <a:pt x="184" y="64"/>
                    </a:lnTo>
                    <a:lnTo>
                      <a:pt x="181" y="64"/>
                    </a:lnTo>
                    <a:lnTo>
                      <a:pt x="179" y="64"/>
                    </a:lnTo>
                    <a:lnTo>
                      <a:pt x="122" y="64"/>
                    </a:lnTo>
                    <a:lnTo>
                      <a:pt x="110" y="44"/>
                    </a:lnTo>
                    <a:lnTo>
                      <a:pt x="112" y="42"/>
                    </a:lnTo>
                    <a:lnTo>
                      <a:pt x="113" y="39"/>
                    </a:lnTo>
                    <a:lnTo>
                      <a:pt x="113" y="37"/>
                    </a:lnTo>
                    <a:lnTo>
                      <a:pt x="114" y="34"/>
                    </a:lnTo>
                    <a:lnTo>
                      <a:pt x="114" y="30"/>
                    </a:lnTo>
                    <a:lnTo>
                      <a:pt x="114" y="28"/>
                    </a:lnTo>
                    <a:lnTo>
                      <a:pt x="114" y="24"/>
                    </a:lnTo>
                    <a:lnTo>
                      <a:pt x="113" y="22"/>
                    </a:lnTo>
                    <a:lnTo>
                      <a:pt x="112" y="19"/>
                    </a:lnTo>
                    <a:lnTo>
                      <a:pt x="111" y="17"/>
                    </a:lnTo>
                    <a:lnTo>
                      <a:pt x="110" y="15"/>
                    </a:lnTo>
                    <a:lnTo>
                      <a:pt x="109" y="13"/>
                    </a:lnTo>
                    <a:lnTo>
                      <a:pt x="107" y="10"/>
                    </a:lnTo>
                    <a:lnTo>
                      <a:pt x="105" y="9"/>
                    </a:lnTo>
                    <a:lnTo>
                      <a:pt x="103" y="7"/>
                    </a:lnTo>
                    <a:lnTo>
                      <a:pt x="101" y="5"/>
                    </a:lnTo>
                    <a:lnTo>
                      <a:pt x="98" y="3"/>
                    </a:lnTo>
                    <a:lnTo>
                      <a:pt x="96" y="3"/>
                    </a:lnTo>
                    <a:lnTo>
                      <a:pt x="93" y="1"/>
                    </a:lnTo>
                    <a:lnTo>
                      <a:pt x="90" y="1"/>
                    </a:lnTo>
                    <a:lnTo>
                      <a:pt x="87" y="0"/>
                    </a:lnTo>
                    <a:lnTo>
                      <a:pt x="84" y="0"/>
                    </a:lnTo>
                    <a:lnTo>
                      <a:pt x="81" y="0"/>
                    </a:lnTo>
                    <a:lnTo>
                      <a:pt x="78" y="0"/>
                    </a:lnTo>
                    <a:lnTo>
                      <a:pt x="75" y="1"/>
                    </a:lnTo>
                    <a:lnTo>
                      <a:pt x="72" y="2"/>
                    </a:lnTo>
                    <a:lnTo>
                      <a:pt x="69" y="3"/>
                    </a:lnTo>
                    <a:lnTo>
                      <a:pt x="66" y="4"/>
                    </a:lnTo>
                    <a:lnTo>
                      <a:pt x="63" y="6"/>
                    </a:lnTo>
                    <a:lnTo>
                      <a:pt x="61" y="9"/>
                    </a:lnTo>
                    <a:lnTo>
                      <a:pt x="59" y="11"/>
                    </a:lnTo>
                    <a:lnTo>
                      <a:pt x="57" y="13"/>
                    </a:lnTo>
                    <a:lnTo>
                      <a:pt x="55" y="17"/>
                    </a:lnTo>
                    <a:lnTo>
                      <a:pt x="53" y="19"/>
                    </a:lnTo>
                    <a:lnTo>
                      <a:pt x="53" y="23"/>
                    </a:lnTo>
                  </a:path>
                </a:pathLst>
              </a:custGeom>
              <a:solidFill>
                <a:srgbClr val="FC0128"/>
              </a:solidFill>
              <a:ln w="127000" cap="rnd">
                <a:noFill/>
                <a:round/>
                <a:headEnd/>
                <a:tailEnd/>
              </a:ln>
            </p:spPr>
            <p:txBody>
              <a:bodyPr>
                <a:prstTxWarp prst="textNoShape">
                  <a:avLst/>
                </a:prstTxWarp>
              </a:bodyPr>
              <a:lstStyle/>
              <a:p>
                <a:endParaRPr lang="en-US"/>
              </a:p>
            </p:txBody>
          </p:sp>
        </p:grpSp>
      </p:grpSp>
      <p:sp>
        <p:nvSpPr>
          <p:cNvPr id="34866" name="Rectangle 142"/>
          <p:cNvSpPr>
            <a:spLocks noChangeArrowheads="1"/>
          </p:cNvSpPr>
          <p:nvPr/>
        </p:nvSpPr>
        <p:spPr bwMode="auto">
          <a:xfrm>
            <a:off x="0" y="2392363"/>
            <a:ext cx="358775" cy="2835275"/>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sz="1800" i="1"/>
              <a:t>T</a:t>
            </a:r>
          </a:p>
          <a:p>
            <a:pPr algn="ctr"/>
            <a:r>
              <a:rPr lang="en-US" sz="1800" i="1"/>
              <a:t>a</a:t>
            </a:r>
          </a:p>
          <a:p>
            <a:pPr algn="ctr"/>
            <a:r>
              <a:rPr lang="en-US" sz="1800" i="1"/>
              <a:t>s</a:t>
            </a:r>
          </a:p>
          <a:p>
            <a:pPr algn="ctr"/>
            <a:r>
              <a:rPr lang="en-US" sz="1800" i="1"/>
              <a:t>k</a:t>
            </a:r>
          </a:p>
          <a:p>
            <a:pPr algn="ctr"/>
            <a:endParaRPr lang="en-US" sz="1800" i="1"/>
          </a:p>
          <a:p>
            <a:pPr algn="ctr"/>
            <a:r>
              <a:rPr lang="en-US" sz="1800" i="1"/>
              <a:t>O</a:t>
            </a:r>
          </a:p>
          <a:p>
            <a:pPr algn="ctr"/>
            <a:r>
              <a:rPr lang="en-US" sz="1800" i="1"/>
              <a:t>r</a:t>
            </a:r>
          </a:p>
          <a:p>
            <a:pPr algn="ctr"/>
            <a:r>
              <a:rPr lang="en-US" sz="1800" i="1"/>
              <a:t>d</a:t>
            </a:r>
          </a:p>
          <a:p>
            <a:pPr algn="ctr"/>
            <a:r>
              <a:rPr lang="en-US" sz="1800" i="1"/>
              <a:t>e</a:t>
            </a:r>
          </a:p>
          <a:p>
            <a:pPr algn="ctr"/>
            <a:r>
              <a:rPr lang="en-US" sz="1800" i="1"/>
              <a:t>r</a:t>
            </a:r>
          </a:p>
        </p:txBody>
      </p:sp>
      <p:sp>
        <p:nvSpPr>
          <p:cNvPr id="34867" name="Line 143"/>
          <p:cNvSpPr>
            <a:spLocks noChangeShapeType="1"/>
          </p:cNvSpPr>
          <p:nvPr/>
        </p:nvSpPr>
        <p:spPr bwMode="auto">
          <a:xfrm>
            <a:off x="484188" y="2249488"/>
            <a:ext cx="0" cy="303530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709776" name="Rectangle 144"/>
          <p:cNvSpPr>
            <a:spLocks noGrp="1" noChangeArrowheads="1"/>
          </p:cNvSpPr>
          <p:nvPr>
            <p:ph type="title"/>
          </p:nvPr>
        </p:nvSpPr>
        <p:spPr/>
        <p:txBody>
          <a:bodyPr/>
          <a:lstStyle/>
          <a:p>
            <a:pPr>
              <a:defRPr/>
            </a:pPr>
            <a:r>
              <a:rPr lang="en-US"/>
              <a:t>Sequential Laundry</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8" name="Rectangle 2"/>
          <p:cNvSpPr>
            <a:spLocks noGrp="1" noChangeArrowheads="1"/>
          </p:cNvSpPr>
          <p:nvPr>
            <p:ph type="title"/>
          </p:nvPr>
        </p:nvSpPr>
        <p:spPr>
          <a:xfrm>
            <a:off x="457200" y="228600"/>
            <a:ext cx="8229600" cy="1143000"/>
          </a:xfrm>
        </p:spPr>
        <p:txBody>
          <a:bodyPr lIns="90488" tIns="44450" rIns="90488" bIns="44450"/>
          <a:lstStyle/>
          <a:p>
            <a:pPr>
              <a:defRPr/>
            </a:pPr>
            <a:r>
              <a:rPr lang="en-US"/>
              <a:t>Example: One Memory Port/Structural Hazard</a:t>
            </a:r>
            <a:endParaRPr lang="en-US" sz="2000">
              <a:solidFill>
                <a:schemeClr val="tx1"/>
              </a:solidFill>
              <a:effectLst>
                <a:outerShdw blurRad="38100" dist="38100" dir="2700000" algn="tl">
                  <a:srgbClr val="FFFFFF"/>
                </a:outerShdw>
              </a:effectLst>
            </a:endParaRPr>
          </a:p>
        </p:txBody>
      </p:sp>
      <p:sp>
        <p:nvSpPr>
          <p:cNvPr id="71683" name="Rectangle 3"/>
          <p:cNvSpPr>
            <a:spLocks noChangeArrowheads="1"/>
          </p:cNvSpPr>
          <p:nvPr/>
        </p:nvSpPr>
        <p:spPr bwMode="auto">
          <a:xfrm>
            <a:off x="228600" y="2590800"/>
            <a:ext cx="412750" cy="3983038"/>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sz="2000" b="1" i="1">
                <a:latin typeface="Comic Sans MS" charset="0"/>
              </a:rPr>
              <a:t>I</a:t>
            </a:r>
          </a:p>
          <a:p>
            <a:pPr algn="ctr"/>
            <a:r>
              <a:rPr lang="en-US" sz="2000" b="1" i="1">
                <a:latin typeface="Comic Sans MS" charset="0"/>
              </a:rPr>
              <a:t>n</a:t>
            </a:r>
          </a:p>
          <a:p>
            <a:pPr algn="ctr"/>
            <a:r>
              <a:rPr lang="en-US" sz="2000" b="1" i="1">
                <a:latin typeface="Comic Sans MS" charset="0"/>
              </a:rPr>
              <a:t>s</a:t>
            </a:r>
          </a:p>
          <a:p>
            <a:pPr algn="ctr"/>
            <a:r>
              <a:rPr lang="en-US" sz="2000" b="1" i="1">
                <a:latin typeface="Comic Sans MS" charset="0"/>
              </a:rPr>
              <a:t>t</a:t>
            </a:r>
          </a:p>
          <a:p>
            <a:pPr algn="ctr"/>
            <a:r>
              <a:rPr lang="en-US" sz="2000" b="1" i="1">
                <a:latin typeface="Comic Sans MS" charset="0"/>
              </a:rPr>
              <a:t>r.</a:t>
            </a:r>
          </a:p>
          <a:p>
            <a:pPr algn="ctr"/>
            <a:endParaRPr lang="en-US" sz="2000" b="1" i="1">
              <a:latin typeface="Comic Sans MS" charset="0"/>
            </a:endParaRPr>
          </a:p>
          <a:p>
            <a:pPr algn="ctr"/>
            <a:r>
              <a:rPr lang="en-US" sz="2000" b="1" i="1">
                <a:latin typeface="Comic Sans MS" charset="0"/>
              </a:rPr>
              <a:t>O</a:t>
            </a:r>
          </a:p>
          <a:p>
            <a:pPr algn="ctr"/>
            <a:r>
              <a:rPr lang="en-US" sz="2000" b="1" i="1">
                <a:latin typeface="Comic Sans MS" charset="0"/>
              </a:rPr>
              <a:t>r</a:t>
            </a:r>
          </a:p>
          <a:p>
            <a:pPr algn="ctr"/>
            <a:r>
              <a:rPr lang="en-US" sz="2000" b="1" i="1">
                <a:latin typeface="Comic Sans MS" charset="0"/>
              </a:rPr>
              <a:t>d</a:t>
            </a:r>
          </a:p>
          <a:p>
            <a:pPr algn="ctr"/>
            <a:r>
              <a:rPr lang="en-US" sz="2000" b="1" i="1">
                <a:latin typeface="Comic Sans MS" charset="0"/>
              </a:rPr>
              <a:t>e</a:t>
            </a:r>
          </a:p>
          <a:p>
            <a:pPr algn="ctr"/>
            <a:r>
              <a:rPr lang="en-US" sz="2000" b="1" i="1">
                <a:latin typeface="Comic Sans MS" charset="0"/>
              </a:rPr>
              <a:t>r</a:t>
            </a:r>
          </a:p>
        </p:txBody>
      </p:sp>
      <p:sp>
        <p:nvSpPr>
          <p:cNvPr id="71684" name="Line 4"/>
          <p:cNvSpPr>
            <a:spLocks noChangeShapeType="1"/>
          </p:cNvSpPr>
          <p:nvPr/>
        </p:nvSpPr>
        <p:spPr bwMode="auto">
          <a:xfrm flipH="1">
            <a:off x="685800" y="2209800"/>
            <a:ext cx="0" cy="39624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71685" name="Rectangle 5"/>
          <p:cNvSpPr>
            <a:spLocks noChangeArrowheads="1"/>
          </p:cNvSpPr>
          <p:nvPr/>
        </p:nvSpPr>
        <p:spPr bwMode="auto">
          <a:xfrm>
            <a:off x="1066800" y="1524000"/>
            <a:ext cx="2513013" cy="442913"/>
          </a:xfrm>
          <a:prstGeom prst="rect">
            <a:avLst/>
          </a:prstGeom>
          <a:solidFill>
            <a:schemeClr val="bg1"/>
          </a:solidFill>
          <a:ln w="12700">
            <a:noFill/>
            <a:miter lim="800000"/>
            <a:headEnd/>
            <a:tailEnd/>
          </a:ln>
        </p:spPr>
        <p:txBody>
          <a:bodyPr wrap="none" lIns="90488" tIns="44450" rIns="90488" bIns="44450">
            <a:prstTxWarp prst="textNoShape">
              <a:avLst/>
            </a:prstTxWarp>
            <a:spAutoFit/>
          </a:bodyPr>
          <a:lstStyle/>
          <a:p>
            <a:r>
              <a:rPr lang="en-US" sz="2000" b="1" i="1">
                <a:latin typeface="Comic Sans MS" charset="0"/>
              </a:rPr>
              <a:t>Time (clock cycles)</a:t>
            </a:r>
          </a:p>
        </p:txBody>
      </p:sp>
      <p:sp>
        <p:nvSpPr>
          <p:cNvPr id="71686" name="Rectangle 6"/>
          <p:cNvSpPr>
            <a:spLocks noChangeArrowheads="1"/>
          </p:cNvSpPr>
          <p:nvPr/>
        </p:nvSpPr>
        <p:spPr bwMode="auto">
          <a:xfrm>
            <a:off x="685800" y="2590800"/>
            <a:ext cx="912813" cy="454025"/>
          </a:xfrm>
          <a:prstGeom prst="rect">
            <a:avLst/>
          </a:prstGeom>
          <a:solidFill>
            <a:schemeClr val="bg1"/>
          </a:solidFill>
          <a:ln w="12700">
            <a:noFill/>
            <a:miter lim="800000"/>
            <a:headEnd/>
            <a:tailEnd/>
          </a:ln>
        </p:spPr>
        <p:txBody>
          <a:bodyPr wrap="none" lIns="90488" tIns="44450" rIns="90488" bIns="44450">
            <a:prstTxWarp prst="textNoShape">
              <a:avLst/>
            </a:prstTxWarp>
            <a:spAutoFit/>
          </a:bodyPr>
          <a:lstStyle/>
          <a:p>
            <a:r>
              <a:rPr lang="en-US" b="1">
                <a:latin typeface="Courier New" charset="0"/>
              </a:rPr>
              <a:t>Load</a:t>
            </a:r>
          </a:p>
        </p:txBody>
      </p:sp>
      <p:sp>
        <p:nvSpPr>
          <p:cNvPr id="71687" name="Rectangle 7"/>
          <p:cNvSpPr>
            <a:spLocks noChangeArrowheads="1"/>
          </p:cNvSpPr>
          <p:nvPr/>
        </p:nvSpPr>
        <p:spPr bwMode="auto">
          <a:xfrm>
            <a:off x="685800" y="3336925"/>
            <a:ext cx="1460500" cy="454025"/>
          </a:xfrm>
          <a:prstGeom prst="rect">
            <a:avLst/>
          </a:prstGeom>
          <a:solidFill>
            <a:schemeClr val="bg1"/>
          </a:solidFill>
          <a:ln w="12700">
            <a:noFill/>
            <a:miter lim="800000"/>
            <a:headEnd/>
            <a:tailEnd/>
          </a:ln>
        </p:spPr>
        <p:txBody>
          <a:bodyPr wrap="none" lIns="90488" tIns="44450" rIns="90488" bIns="44450">
            <a:prstTxWarp prst="textNoShape">
              <a:avLst/>
            </a:prstTxWarp>
            <a:spAutoFit/>
          </a:bodyPr>
          <a:lstStyle/>
          <a:p>
            <a:r>
              <a:rPr lang="en-US" b="1">
                <a:latin typeface="Courier New" charset="0"/>
              </a:rPr>
              <a:t>Instr 1</a:t>
            </a:r>
          </a:p>
        </p:txBody>
      </p:sp>
      <p:sp>
        <p:nvSpPr>
          <p:cNvPr id="71688" name="Rectangle 8"/>
          <p:cNvSpPr>
            <a:spLocks noChangeArrowheads="1"/>
          </p:cNvSpPr>
          <p:nvPr/>
        </p:nvSpPr>
        <p:spPr bwMode="auto">
          <a:xfrm>
            <a:off x="736600" y="4130675"/>
            <a:ext cx="1460500" cy="454025"/>
          </a:xfrm>
          <a:prstGeom prst="rect">
            <a:avLst/>
          </a:prstGeom>
          <a:solidFill>
            <a:schemeClr val="bg1"/>
          </a:solidFill>
          <a:ln w="12700">
            <a:noFill/>
            <a:miter lim="800000"/>
            <a:headEnd/>
            <a:tailEnd/>
          </a:ln>
        </p:spPr>
        <p:txBody>
          <a:bodyPr wrap="none" lIns="90488" tIns="44450" rIns="90488" bIns="44450">
            <a:prstTxWarp prst="textNoShape">
              <a:avLst/>
            </a:prstTxWarp>
            <a:spAutoFit/>
          </a:bodyPr>
          <a:lstStyle/>
          <a:p>
            <a:r>
              <a:rPr lang="en-US" b="1">
                <a:latin typeface="Courier New" charset="0"/>
              </a:rPr>
              <a:t>Instr 2</a:t>
            </a:r>
          </a:p>
        </p:txBody>
      </p:sp>
      <p:sp>
        <p:nvSpPr>
          <p:cNvPr id="71689" name="Rectangle 9"/>
          <p:cNvSpPr>
            <a:spLocks noChangeArrowheads="1"/>
          </p:cNvSpPr>
          <p:nvPr/>
        </p:nvSpPr>
        <p:spPr bwMode="auto">
          <a:xfrm>
            <a:off x="746125" y="4881563"/>
            <a:ext cx="1460500" cy="454025"/>
          </a:xfrm>
          <a:prstGeom prst="rect">
            <a:avLst/>
          </a:prstGeom>
          <a:solidFill>
            <a:schemeClr val="bg1"/>
          </a:solidFill>
          <a:ln w="12700">
            <a:noFill/>
            <a:miter lim="800000"/>
            <a:headEnd/>
            <a:tailEnd/>
          </a:ln>
        </p:spPr>
        <p:txBody>
          <a:bodyPr wrap="none" lIns="90488" tIns="44450" rIns="90488" bIns="44450">
            <a:prstTxWarp prst="textNoShape">
              <a:avLst/>
            </a:prstTxWarp>
            <a:spAutoFit/>
          </a:bodyPr>
          <a:lstStyle/>
          <a:p>
            <a:r>
              <a:rPr lang="en-US" b="1">
                <a:latin typeface="Courier New" charset="0"/>
              </a:rPr>
              <a:t>Instr 3</a:t>
            </a:r>
          </a:p>
        </p:txBody>
      </p:sp>
      <p:sp>
        <p:nvSpPr>
          <p:cNvPr id="71690" name="Rectangle 10"/>
          <p:cNvSpPr>
            <a:spLocks noChangeArrowheads="1"/>
          </p:cNvSpPr>
          <p:nvPr/>
        </p:nvSpPr>
        <p:spPr bwMode="auto">
          <a:xfrm>
            <a:off x="784225" y="5662613"/>
            <a:ext cx="1460500" cy="454025"/>
          </a:xfrm>
          <a:prstGeom prst="rect">
            <a:avLst/>
          </a:prstGeom>
          <a:solidFill>
            <a:schemeClr val="bg1"/>
          </a:solidFill>
          <a:ln w="12700">
            <a:noFill/>
            <a:miter lim="800000"/>
            <a:headEnd/>
            <a:tailEnd/>
          </a:ln>
        </p:spPr>
        <p:txBody>
          <a:bodyPr wrap="none" lIns="90488" tIns="44450" rIns="90488" bIns="44450">
            <a:prstTxWarp prst="textNoShape">
              <a:avLst/>
            </a:prstTxWarp>
            <a:spAutoFit/>
          </a:bodyPr>
          <a:lstStyle/>
          <a:p>
            <a:r>
              <a:rPr lang="en-US" b="1">
                <a:latin typeface="Courier New" charset="0"/>
              </a:rPr>
              <a:t>Instr 4</a:t>
            </a:r>
          </a:p>
        </p:txBody>
      </p:sp>
      <p:sp>
        <p:nvSpPr>
          <p:cNvPr id="71691" name="Line 11"/>
          <p:cNvSpPr>
            <a:spLocks noChangeShapeType="1"/>
          </p:cNvSpPr>
          <p:nvPr/>
        </p:nvSpPr>
        <p:spPr bwMode="auto">
          <a:xfrm>
            <a:off x="1219200" y="1981200"/>
            <a:ext cx="6553200" cy="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grpSp>
        <p:nvGrpSpPr>
          <p:cNvPr id="71692" name="Group 12"/>
          <p:cNvGrpSpPr>
            <a:grpSpLocks noChangeAspect="1"/>
          </p:cNvGrpSpPr>
          <p:nvPr/>
        </p:nvGrpSpPr>
        <p:grpSpPr bwMode="auto">
          <a:xfrm>
            <a:off x="2609850" y="2603500"/>
            <a:ext cx="447675" cy="369888"/>
            <a:chOff x="1374" y="528"/>
            <a:chExt cx="480" cy="432"/>
          </a:xfrm>
        </p:grpSpPr>
        <p:grpSp>
          <p:nvGrpSpPr>
            <p:cNvPr id="71843" name="Group 13"/>
            <p:cNvGrpSpPr>
              <a:grpSpLocks noChangeAspect="1"/>
            </p:cNvGrpSpPr>
            <p:nvPr/>
          </p:nvGrpSpPr>
          <p:grpSpPr bwMode="auto">
            <a:xfrm>
              <a:off x="1374" y="528"/>
              <a:ext cx="480" cy="432"/>
              <a:chOff x="1392" y="528"/>
              <a:chExt cx="480" cy="432"/>
            </a:xfrm>
          </p:grpSpPr>
          <p:sp>
            <p:nvSpPr>
              <p:cNvPr id="71845" name="Rectangle 14"/>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71846" name="Rectangle 15"/>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71844" name="Text Box 16"/>
            <p:cNvSpPr txBox="1">
              <a:spLocks noChangeAspect="1" noChangeArrowheads="1"/>
            </p:cNvSpPr>
            <p:nvPr/>
          </p:nvSpPr>
          <p:spPr bwMode="auto">
            <a:xfrm>
              <a:off x="1400" y="561"/>
              <a:ext cx="432" cy="314"/>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sp>
        <p:nvSpPr>
          <p:cNvPr id="71693" name="Line 17"/>
          <p:cNvSpPr>
            <a:spLocks noChangeAspect="1" noChangeShapeType="1"/>
          </p:cNvSpPr>
          <p:nvPr/>
        </p:nvSpPr>
        <p:spPr bwMode="auto">
          <a:xfrm>
            <a:off x="3060700" y="2678113"/>
            <a:ext cx="49530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1694" name="Line 18"/>
          <p:cNvSpPr>
            <a:spLocks noChangeAspect="1" noChangeShapeType="1"/>
          </p:cNvSpPr>
          <p:nvPr/>
        </p:nvSpPr>
        <p:spPr bwMode="auto">
          <a:xfrm>
            <a:off x="3060700" y="2898775"/>
            <a:ext cx="49530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71695" name="Group 19"/>
          <p:cNvGrpSpPr>
            <a:grpSpLocks noChangeAspect="1"/>
          </p:cNvGrpSpPr>
          <p:nvPr/>
        </p:nvGrpSpPr>
        <p:grpSpPr bwMode="auto">
          <a:xfrm>
            <a:off x="3467100" y="2493963"/>
            <a:ext cx="403225" cy="588962"/>
            <a:chOff x="2991" y="411"/>
            <a:chExt cx="359" cy="768"/>
          </a:xfrm>
        </p:grpSpPr>
        <p:sp>
          <p:nvSpPr>
            <p:cNvPr id="71839" name="AutoShape 20"/>
            <p:cNvSpPr>
              <a:spLocks noChangeAspect="1" noChangeArrowheads="1"/>
            </p:cNvSpPr>
            <p:nvPr/>
          </p:nvSpPr>
          <p:spPr bwMode="auto">
            <a:xfrm rot="-5400000">
              <a:off x="2798" y="626"/>
              <a:ext cx="768" cy="337"/>
            </a:xfrm>
            <a:custGeom>
              <a:avLst/>
              <a:gdLst>
                <a:gd name="T0" fmla="*/ 24 w 21600"/>
                <a:gd name="T1" fmla="*/ 3 h 21600"/>
                <a:gd name="T2" fmla="*/ 14 w 21600"/>
                <a:gd name="T3" fmla="*/ 5 h 21600"/>
                <a:gd name="T4" fmla="*/ 3 w 21600"/>
                <a:gd name="T5" fmla="*/ 3 h 21600"/>
                <a:gd name="T6" fmla="*/ 14 w 21600"/>
                <a:gd name="T7" fmla="*/ 0 h 21600"/>
                <a:gd name="T8" fmla="*/ 0 60000 65536"/>
                <a:gd name="T9" fmla="*/ 0 60000 65536"/>
                <a:gd name="T10" fmla="*/ 0 60000 65536"/>
                <a:gd name="T11" fmla="*/ 0 60000 65536"/>
                <a:gd name="T12" fmla="*/ 4500 w 21600"/>
                <a:gd name="T13" fmla="*/ 4487 h 21600"/>
                <a:gd name="T14" fmla="*/ 17100 w 21600"/>
                <a:gd name="T15" fmla="*/ 1711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p:spPr>
          <p:txBody>
            <a:bodyPr vert="eaVert" wrap="none" anchor="ctr">
              <a:prstTxWarp prst="textNoShape">
                <a:avLst/>
              </a:prstTxWarp>
            </a:bodyPr>
            <a:lstStyle/>
            <a:p>
              <a:pPr algn="ctr"/>
              <a:endParaRPr lang="en-US" sz="1000" b="1">
                <a:latin typeface="Comic Sans MS" charset="0"/>
              </a:endParaRPr>
            </a:p>
          </p:txBody>
        </p:sp>
        <p:sp>
          <p:nvSpPr>
            <p:cNvPr id="71840" name="AutoShape 21"/>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p:spPr>
          <p:txBody>
            <a:bodyPr wrap="none" anchor="ctr">
              <a:prstTxWarp prst="textNoShape">
                <a:avLst/>
              </a:prstTxWarp>
            </a:bodyPr>
            <a:lstStyle/>
            <a:p>
              <a:endParaRPr lang="en-US"/>
            </a:p>
          </p:txBody>
        </p:sp>
        <p:sp>
          <p:nvSpPr>
            <p:cNvPr id="71841" name="Freeform 22"/>
            <p:cNvSpPr>
              <a:spLocks noChangeAspect="1"/>
            </p:cNvSpPr>
            <p:nvPr/>
          </p:nvSpPr>
          <p:spPr bwMode="auto">
            <a:xfrm rot="5400000">
              <a:off x="2974" y="725"/>
              <a:ext cx="218" cy="139"/>
            </a:xfrm>
            <a:custGeom>
              <a:avLst/>
              <a:gdLst>
                <a:gd name="T0" fmla="*/ 0 w 384"/>
                <a:gd name="T1" fmla="*/ 139 h 288"/>
                <a:gd name="T2" fmla="*/ 109 w 384"/>
                <a:gd name="T3" fmla="*/ 0 h 288"/>
                <a:gd name="T4" fmla="*/ 218 w 384"/>
                <a:gd name="T5" fmla="*/ 139 h 288"/>
                <a:gd name="T6" fmla="*/ 0 60000 65536"/>
                <a:gd name="T7" fmla="*/ 0 60000 65536"/>
                <a:gd name="T8" fmla="*/ 0 60000 65536"/>
                <a:gd name="T9" fmla="*/ 0 w 384"/>
                <a:gd name="T10" fmla="*/ 0 h 288"/>
                <a:gd name="T11" fmla="*/ 384 w 384"/>
                <a:gd name="T12" fmla="*/ 288 h 288"/>
              </a:gdLst>
              <a:ahLst/>
              <a:cxnLst>
                <a:cxn ang="T6">
                  <a:pos x="T0" y="T1"/>
                </a:cxn>
                <a:cxn ang="T7">
                  <a:pos x="T2" y="T3"/>
                </a:cxn>
                <a:cxn ang="T8">
                  <a:pos x="T4" y="T5"/>
                </a:cxn>
              </a:cxnLst>
              <a:rect l="T9" t="T10" r="T11" b="T12"/>
              <a:pathLst>
                <a:path w="384" h="288">
                  <a:moveTo>
                    <a:pt x="0" y="288"/>
                  </a:moveTo>
                  <a:lnTo>
                    <a:pt x="192" y="0"/>
                  </a:lnTo>
                  <a:lnTo>
                    <a:pt x="384" y="288"/>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71842" name="Text Box 23"/>
            <p:cNvSpPr txBox="1">
              <a:spLocks noChangeAspect="1" noChangeArrowheads="1"/>
            </p:cNvSpPr>
            <p:nvPr/>
          </p:nvSpPr>
          <p:spPr bwMode="auto">
            <a:xfrm rot="-5400000">
              <a:off x="2942" y="629"/>
              <a:ext cx="575" cy="239"/>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ALU</a:t>
              </a:r>
            </a:p>
          </p:txBody>
        </p:sp>
      </p:grpSp>
      <p:sp>
        <p:nvSpPr>
          <p:cNvPr id="71696" name="Line 24"/>
          <p:cNvSpPr>
            <a:spLocks noChangeAspect="1" noChangeShapeType="1"/>
          </p:cNvSpPr>
          <p:nvPr/>
        </p:nvSpPr>
        <p:spPr bwMode="auto">
          <a:xfrm>
            <a:off x="3875088" y="2789238"/>
            <a:ext cx="496887"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1697" name="Line 25"/>
          <p:cNvSpPr>
            <a:spLocks noChangeAspect="1" noChangeShapeType="1"/>
          </p:cNvSpPr>
          <p:nvPr/>
        </p:nvSpPr>
        <p:spPr bwMode="auto">
          <a:xfrm>
            <a:off x="4733925" y="2789238"/>
            <a:ext cx="49847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1698" name="Rectangle 26"/>
          <p:cNvSpPr>
            <a:spLocks noChangeAspect="1" noChangeArrowheads="1"/>
          </p:cNvSpPr>
          <p:nvPr/>
        </p:nvSpPr>
        <p:spPr bwMode="auto">
          <a:xfrm>
            <a:off x="4252913" y="2605088"/>
            <a:ext cx="450850" cy="368300"/>
          </a:xfrm>
          <a:prstGeom prst="rect">
            <a:avLst/>
          </a:prstGeom>
          <a:no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71699" name="Text Box 27"/>
          <p:cNvSpPr txBox="1">
            <a:spLocks noChangeAspect="1" noChangeArrowheads="1"/>
          </p:cNvSpPr>
          <p:nvPr/>
        </p:nvSpPr>
        <p:spPr bwMode="auto">
          <a:xfrm>
            <a:off x="4194175" y="2633663"/>
            <a:ext cx="557213" cy="268287"/>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DMem</a:t>
            </a:r>
          </a:p>
        </p:txBody>
      </p:sp>
      <p:sp>
        <p:nvSpPr>
          <p:cNvPr id="71700" name="Freeform 28"/>
          <p:cNvSpPr>
            <a:spLocks noChangeAspect="1"/>
          </p:cNvSpPr>
          <p:nvPr/>
        </p:nvSpPr>
        <p:spPr bwMode="auto">
          <a:xfrm>
            <a:off x="4191000" y="2789238"/>
            <a:ext cx="674688" cy="293687"/>
          </a:xfrm>
          <a:custGeom>
            <a:avLst/>
            <a:gdLst>
              <a:gd name="T0" fmla="*/ 0 w 816"/>
              <a:gd name="T1" fmla="*/ 0 h 384"/>
              <a:gd name="T2" fmla="*/ 0 w 816"/>
              <a:gd name="T3" fmla="*/ 293687 h 384"/>
              <a:gd name="T4" fmla="*/ 595313 w 816"/>
              <a:gd name="T5" fmla="*/ 293687 h 384"/>
              <a:gd name="T6" fmla="*/ 595313 w 816"/>
              <a:gd name="T7" fmla="*/ 110133 h 384"/>
              <a:gd name="T8" fmla="*/ 674688 w 816"/>
              <a:gd name="T9" fmla="*/ 110133 h 384"/>
              <a:gd name="T10" fmla="*/ 0 60000 65536"/>
              <a:gd name="T11" fmla="*/ 0 60000 65536"/>
              <a:gd name="T12" fmla="*/ 0 60000 65536"/>
              <a:gd name="T13" fmla="*/ 0 60000 65536"/>
              <a:gd name="T14" fmla="*/ 0 60000 65536"/>
              <a:gd name="T15" fmla="*/ 0 w 816"/>
              <a:gd name="T16" fmla="*/ 0 h 384"/>
              <a:gd name="T17" fmla="*/ 816 w 816"/>
              <a:gd name="T18" fmla="*/ 384 h 384"/>
            </a:gdLst>
            <a:ahLst/>
            <a:cxnLst>
              <a:cxn ang="T10">
                <a:pos x="T0" y="T1"/>
              </a:cxn>
              <a:cxn ang="T11">
                <a:pos x="T2" y="T3"/>
              </a:cxn>
              <a:cxn ang="T12">
                <a:pos x="T4" y="T5"/>
              </a:cxn>
              <a:cxn ang="T13">
                <a:pos x="T6" y="T7"/>
              </a:cxn>
              <a:cxn ang="T14">
                <a:pos x="T8" y="T9"/>
              </a:cxn>
            </a:cxnLst>
            <a:rect l="T15" t="T16" r="T17" b="T18"/>
            <a:pathLst>
              <a:path w="816" h="384">
                <a:moveTo>
                  <a:pt x="0" y="0"/>
                </a:moveTo>
                <a:lnTo>
                  <a:pt x="0" y="384"/>
                </a:lnTo>
                <a:lnTo>
                  <a:pt x="720" y="384"/>
                </a:lnTo>
                <a:lnTo>
                  <a:pt x="720" y="144"/>
                </a:lnTo>
                <a:lnTo>
                  <a:pt x="816" y="144"/>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71701" name="Line 29"/>
          <p:cNvSpPr>
            <a:spLocks noChangeAspect="1" noChangeShapeType="1"/>
          </p:cNvSpPr>
          <p:nvPr/>
        </p:nvSpPr>
        <p:spPr bwMode="auto">
          <a:xfrm>
            <a:off x="2141538" y="2900363"/>
            <a:ext cx="468312"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1702" name="Line 30"/>
          <p:cNvSpPr>
            <a:spLocks noChangeAspect="1" noChangeShapeType="1"/>
          </p:cNvSpPr>
          <p:nvPr/>
        </p:nvSpPr>
        <p:spPr bwMode="auto">
          <a:xfrm>
            <a:off x="2081213" y="2678113"/>
            <a:ext cx="525462"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71703" name="Group 31"/>
          <p:cNvGrpSpPr>
            <a:grpSpLocks noChangeAspect="1"/>
          </p:cNvGrpSpPr>
          <p:nvPr/>
        </p:nvGrpSpPr>
        <p:grpSpPr bwMode="auto">
          <a:xfrm>
            <a:off x="1660525" y="2605088"/>
            <a:ext cx="587375" cy="368300"/>
            <a:chOff x="1123" y="576"/>
            <a:chExt cx="624" cy="480"/>
          </a:xfrm>
        </p:grpSpPr>
        <p:sp>
          <p:nvSpPr>
            <p:cNvPr id="71837" name="Rectangle 32"/>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71838" name="Text Box 33"/>
            <p:cNvSpPr txBox="1">
              <a:spLocks noChangeAspect="1" noChangeArrowheads="1"/>
            </p:cNvSpPr>
            <p:nvPr/>
          </p:nvSpPr>
          <p:spPr bwMode="auto">
            <a:xfrm>
              <a:off x="1123" y="613"/>
              <a:ext cx="624" cy="350"/>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Ifetch</a:t>
              </a:r>
            </a:p>
          </p:txBody>
        </p:sp>
      </p:grpSp>
      <p:grpSp>
        <p:nvGrpSpPr>
          <p:cNvPr id="71704" name="Group 34"/>
          <p:cNvGrpSpPr>
            <a:grpSpLocks/>
          </p:cNvGrpSpPr>
          <p:nvPr/>
        </p:nvGrpSpPr>
        <p:grpSpPr bwMode="auto">
          <a:xfrm>
            <a:off x="2322513" y="2438400"/>
            <a:ext cx="2635250" cy="700088"/>
            <a:chOff x="2112" y="528"/>
            <a:chExt cx="2088" cy="681"/>
          </a:xfrm>
        </p:grpSpPr>
        <p:sp>
          <p:nvSpPr>
            <p:cNvPr id="71833" name="Rectangle 35"/>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71834" name="Rectangle 36"/>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71835" name="Rectangle 37"/>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71836" name="Rectangle 38"/>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grpSp>
      <p:grpSp>
        <p:nvGrpSpPr>
          <p:cNvPr id="71705" name="Group 39"/>
          <p:cNvGrpSpPr>
            <a:grpSpLocks noChangeAspect="1"/>
          </p:cNvGrpSpPr>
          <p:nvPr/>
        </p:nvGrpSpPr>
        <p:grpSpPr bwMode="auto">
          <a:xfrm flipH="1">
            <a:off x="5087938" y="2590800"/>
            <a:ext cx="452437" cy="369888"/>
            <a:chOff x="1374" y="528"/>
            <a:chExt cx="480" cy="432"/>
          </a:xfrm>
        </p:grpSpPr>
        <p:grpSp>
          <p:nvGrpSpPr>
            <p:cNvPr id="71829" name="Group 40"/>
            <p:cNvGrpSpPr>
              <a:grpSpLocks noChangeAspect="1"/>
            </p:cNvGrpSpPr>
            <p:nvPr/>
          </p:nvGrpSpPr>
          <p:grpSpPr bwMode="auto">
            <a:xfrm>
              <a:off x="1374" y="528"/>
              <a:ext cx="480" cy="432"/>
              <a:chOff x="1392" y="528"/>
              <a:chExt cx="480" cy="432"/>
            </a:xfrm>
          </p:grpSpPr>
          <p:sp>
            <p:nvSpPr>
              <p:cNvPr id="71831" name="Rectangle 41"/>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71832" name="Rectangle 42"/>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71830" name="Text Box 43"/>
            <p:cNvSpPr txBox="1">
              <a:spLocks noChangeAspect="1" noChangeArrowheads="1"/>
            </p:cNvSpPr>
            <p:nvPr/>
          </p:nvSpPr>
          <p:spPr bwMode="auto">
            <a:xfrm>
              <a:off x="1404" y="561"/>
              <a:ext cx="428" cy="314"/>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grpSp>
        <p:nvGrpSpPr>
          <p:cNvPr id="9" name="Group 44"/>
          <p:cNvGrpSpPr>
            <a:grpSpLocks/>
          </p:cNvGrpSpPr>
          <p:nvPr/>
        </p:nvGrpSpPr>
        <p:grpSpPr bwMode="auto">
          <a:xfrm>
            <a:off x="2514600" y="3200400"/>
            <a:ext cx="3879850" cy="700088"/>
            <a:chOff x="1962" y="1200"/>
            <a:chExt cx="1910" cy="441"/>
          </a:xfrm>
        </p:grpSpPr>
        <p:grpSp>
          <p:nvGrpSpPr>
            <p:cNvPr id="71796" name="Group 45"/>
            <p:cNvGrpSpPr>
              <a:grpSpLocks noChangeAspect="1"/>
            </p:cNvGrpSpPr>
            <p:nvPr/>
          </p:nvGrpSpPr>
          <p:grpSpPr bwMode="auto">
            <a:xfrm>
              <a:off x="2429" y="1304"/>
              <a:ext cx="221" cy="233"/>
              <a:chOff x="1374" y="528"/>
              <a:chExt cx="480" cy="432"/>
            </a:xfrm>
          </p:grpSpPr>
          <p:grpSp>
            <p:nvGrpSpPr>
              <p:cNvPr id="71825" name="Group 46"/>
              <p:cNvGrpSpPr>
                <a:grpSpLocks noChangeAspect="1"/>
              </p:cNvGrpSpPr>
              <p:nvPr/>
            </p:nvGrpSpPr>
            <p:grpSpPr bwMode="auto">
              <a:xfrm>
                <a:off x="1374" y="528"/>
                <a:ext cx="480" cy="432"/>
                <a:chOff x="1392" y="528"/>
                <a:chExt cx="480" cy="432"/>
              </a:xfrm>
            </p:grpSpPr>
            <p:sp>
              <p:nvSpPr>
                <p:cNvPr id="71827" name="Rectangle 47"/>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71828" name="Rectangle 48"/>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71826" name="Text Box 49"/>
              <p:cNvSpPr txBox="1">
                <a:spLocks noChangeAspect="1" noChangeArrowheads="1"/>
              </p:cNvSpPr>
              <p:nvPr/>
            </p:nvSpPr>
            <p:spPr bwMode="auto">
              <a:xfrm>
                <a:off x="1400" y="561"/>
                <a:ext cx="432" cy="314"/>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sp>
          <p:nvSpPr>
            <p:cNvPr id="71797" name="Line 50"/>
            <p:cNvSpPr>
              <a:spLocks noChangeAspect="1" noChangeShapeType="1"/>
            </p:cNvSpPr>
            <p:nvPr/>
          </p:nvSpPr>
          <p:spPr bwMode="auto">
            <a:xfrm>
              <a:off x="2651" y="1351"/>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1798" name="Line 51"/>
            <p:cNvSpPr>
              <a:spLocks noChangeAspect="1" noChangeShapeType="1"/>
            </p:cNvSpPr>
            <p:nvPr/>
          </p:nvSpPr>
          <p:spPr bwMode="auto">
            <a:xfrm>
              <a:off x="2651" y="1490"/>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71799" name="Group 52"/>
            <p:cNvGrpSpPr>
              <a:grpSpLocks noChangeAspect="1"/>
            </p:cNvGrpSpPr>
            <p:nvPr/>
          </p:nvGrpSpPr>
          <p:grpSpPr bwMode="auto">
            <a:xfrm>
              <a:off x="2851" y="1235"/>
              <a:ext cx="199" cy="371"/>
              <a:chOff x="2991" y="411"/>
              <a:chExt cx="359" cy="768"/>
            </a:xfrm>
          </p:grpSpPr>
          <p:sp>
            <p:nvSpPr>
              <p:cNvPr id="71821" name="AutoShape 53"/>
              <p:cNvSpPr>
                <a:spLocks noChangeAspect="1" noChangeArrowheads="1"/>
              </p:cNvSpPr>
              <p:nvPr/>
            </p:nvSpPr>
            <p:spPr bwMode="auto">
              <a:xfrm rot="-5400000">
                <a:off x="2798" y="626"/>
                <a:ext cx="768" cy="337"/>
              </a:xfrm>
              <a:custGeom>
                <a:avLst/>
                <a:gdLst>
                  <a:gd name="T0" fmla="*/ 24 w 21600"/>
                  <a:gd name="T1" fmla="*/ 3 h 21600"/>
                  <a:gd name="T2" fmla="*/ 14 w 21600"/>
                  <a:gd name="T3" fmla="*/ 5 h 21600"/>
                  <a:gd name="T4" fmla="*/ 3 w 21600"/>
                  <a:gd name="T5" fmla="*/ 3 h 21600"/>
                  <a:gd name="T6" fmla="*/ 14 w 21600"/>
                  <a:gd name="T7" fmla="*/ 0 h 21600"/>
                  <a:gd name="T8" fmla="*/ 0 60000 65536"/>
                  <a:gd name="T9" fmla="*/ 0 60000 65536"/>
                  <a:gd name="T10" fmla="*/ 0 60000 65536"/>
                  <a:gd name="T11" fmla="*/ 0 60000 65536"/>
                  <a:gd name="T12" fmla="*/ 4500 w 21600"/>
                  <a:gd name="T13" fmla="*/ 4487 h 21600"/>
                  <a:gd name="T14" fmla="*/ 17100 w 21600"/>
                  <a:gd name="T15" fmla="*/ 1711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p:spPr>
            <p:txBody>
              <a:bodyPr vert="eaVert" wrap="none" anchor="ctr">
                <a:prstTxWarp prst="textNoShape">
                  <a:avLst/>
                </a:prstTxWarp>
              </a:bodyPr>
              <a:lstStyle/>
              <a:p>
                <a:pPr algn="ctr"/>
                <a:endParaRPr lang="en-US" sz="1000" b="1">
                  <a:latin typeface="Comic Sans MS" charset="0"/>
                </a:endParaRPr>
              </a:p>
            </p:txBody>
          </p:sp>
          <p:sp>
            <p:nvSpPr>
              <p:cNvPr id="71822" name="AutoShape 54"/>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p:spPr>
            <p:txBody>
              <a:bodyPr wrap="none" anchor="ctr">
                <a:prstTxWarp prst="textNoShape">
                  <a:avLst/>
                </a:prstTxWarp>
              </a:bodyPr>
              <a:lstStyle/>
              <a:p>
                <a:endParaRPr lang="en-US"/>
              </a:p>
            </p:txBody>
          </p:sp>
          <p:sp>
            <p:nvSpPr>
              <p:cNvPr id="71823" name="Freeform 55"/>
              <p:cNvSpPr>
                <a:spLocks noChangeAspect="1"/>
              </p:cNvSpPr>
              <p:nvPr/>
            </p:nvSpPr>
            <p:spPr bwMode="auto">
              <a:xfrm rot="5400000">
                <a:off x="2974" y="725"/>
                <a:ext cx="218" cy="139"/>
              </a:xfrm>
              <a:custGeom>
                <a:avLst/>
                <a:gdLst>
                  <a:gd name="T0" fmla="*/ 0 w 384"/>
                  <a:gd name="T1" fmla="*/ 139 h 288"/>
                  <a:gd name="T2" fmla="*/ 109 w 384"/>
                  <a:gd name="T3" fmla="*/ 0 h 288"/>
                  <a:gd name="T4" fmla="*/ 218 w 384"/>
                  <a:gd name="T5" fmla="*/ 139 h 288"/>
                  <a:gd name="T6" fmla="*/ 0 60000 65536"/>
                  <a:gd name="T7" fmla="*/ 0 60000 65536"/>
                  <a:gd name="T8" fmla="*/ 0 60000 65536"/>
                  <a:gd name="T9" fmla="*/ 0 w 384"/>
                  <a:gd name="T10" fmla="*/ 0 h 288"/>
                  <a:gd name="T11" fmla="*/ 384 w 384"/>
                  <a:gd name="T12" fmla="*/ 288 h 288"/>
                </a:gdLst>
                <a:ahLst/>
                <a:cxnLst>
                  <a:cxn ang="T6">
                    <a:pos x="T0" y="T1"/>
                  </a:cxn>
                  <a:cxn ang="T7">
                    <a:pos x="T2" y="T3"/>
                  </a:cxn>
                  <a:cxn ang="T8">
                    <a:pos x="T4" y="T5"/>
                  </a:cxn>
                </a:cxnLst>
                <a:rect l="T9" t="T10" r="T11" b="T12"/>
                <a:pathLst>
                  <a:path w="384" h="288">
                    <a:moveTo>
                      <a:pt x="0" y="288"/>
                    </a:moveTo>
                    <a:lnTo>
                      <a:pt x="192" y="0"/>
                    </a:lnTo>
                    <a:lnTo>
                      <a:pt x="384" y="288"/>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71824" name="Text Box 56"/>
              <p:cNvSpPr txBox="1">
                <a:spLocks noChangeAspect="1" noChangeArrowheads="1"/>
              </p:cNvSpPr>
              <p:nvPr/>
            </p:nvSpPr>
            <p:spPr bwMode="auto">
              <a:xfrm rot="-5400000">
                <a:off x="2941" y="630"/>
                <a:ext cx="575" cy="23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ALU</a:t>
                </a:r>
              </a:p>
            </p:txBody>
          </p:sp>
        </p:grpSp>
        <p:sp>
          <p:nvSpPr>
            <p:cNvPr id="71800" name="Line 57"/>
            <p:cNvSpPr>
              <a:spLocks noChangeAspect="1" noChangeShapeType="1"/>
            </p:cNvSpPr>
            <p:nvPr/>
          </p:nvSpPr>
          <p:spPr bwMode="auto">
            <a:xfrm>
              <a:off x="3052"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1801" name="Line 58"/>
            <p:cNvSpPr>
              <a:spLocks noChangeAspect="1" noChangeShapeType="1"/>
            </p:cNvSpPr>
            <p:nvPr/>
          </p:nvSpPr>
          <p:spPr bwMode="auto">
            <a:xfrm>
              <a:off x="3475"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71802" name="Group 59"/>
            <p:cNvGrpSpPr>
              <a:grpSpLocks noChangeAspect="1"/>
            </p:cNvGrpSpPr>
            <p:nvPr/>
          </p:nvGrpSpPr>
          <p:grpSpPr bwMode="auto">
            <a:xfrm>
              <a:off x="3209" y="1305"/>
              <a:ext cx="275" cy="232"/>
              <a:chOff x="3853" y="576"/>
              <a:chExt cx="594" cy="480"/>
            </a:xfrm>
          </p:grpSpPr>
          <p:sp>
            <p:nvSpPr>
              <p:cNvPr id="71819" name="Rectangle 60"/>
              <p:cNvSpPr>
                <a:spLocks noChangeAspect="1" noChangeArrowheads="1"/>
              </p:cNvSpPr>
              <p:nvPr/>
            </p:nvSpPr>
            <p:spPr bwMode="auto">
              <a:xfrm>
                <a:off x="3915"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71820" name="Text Box 61"/>
              <p:cNvSpPr txBox="1">
                <a:spLocks noChangeAspect="1" noChangeArrowheads="1"/>
              </p:cNvSpPr>
              <p:nvPr/>
            </p:nvSpPr>
            <p:spPr bwMode="auto">
              <a:xfrm>
                <a:off x="3853" y="613"/>
                <a:ext cx="594" cy="350"/>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DMem</a:t>
                </a:r>
              </a:p>
            </p:txBody>
          </p:sp>
        </p:grpSp>
        <p:sp>
          <p:nvSpPr>
            <p:cNvPr id="71803" name="Freeform 62"/>
            <p:cNvSpPr>
              <a:spLocks noChangeAspect="1"/>
            </p:cNvSpPr>
            <p:nvPr/>
          </p:nvSpPr>
          <p:spPr bwMode="auto">
            <a:xfrm>
              <a:off x="3208" y="1421"/>
              <a:ext cx="332" cy="185"/>
            </a:xfrm>
            <a:custGeom>
              <a:avLst/>
              <a:gdLst>
                <a:gd name="T0" fmla="*/ 0 w 816"/>
                <a:gd name="T1" fmla="*/ 0 h 384"/>
                <a:gd name="T2" fmla="*/ 0 w 816"/>
                <a:gd name="T3" fmla="*/ 185 h 384"/>
                <a:gd name="T4" fmla="*/ 293 w 816"/>
                <a:gd name="T5" fmla="*/ 185 h 384"/>
                <a:gd name="T6" fmla="*/ 293 w 816"/>
                <a:gd name="T7" fmla="*/ 69 h 384"/>
                <a:gd name="T8" fmla="*/ 332 w 816"/>
                <a:gd name="T9" fmla="*/ 69 h 384"/>
                <a:gd name="T10" fmla="*/ 0 60000 65536"/>
                <a:gd name="T11" fmla="*/ 0 60000 65536"/>
                <a:gd name="T12" fmla="*/ 0 60000 65536"/>
                <a:gd name="T13" fmla="*/ 0 60000 65536"/>
                <a:gd name="T14" fmla="*/ 0 60000 65536"/>
                <a:gd name="T15" fmla="*/ 0 w 816"/>
                <a:gd name="T16" fmla="*/ 0 h 384"/>
                <a:gd name="T17" fmla="*/ 816 w 816"/>
                <a:gd name="T18" fmla="*/ 384 h 384"/>
              </a:gdLst>
              <a:ahLst/>
              <a:cxnLst>
                <a:cxn ang="T10">
                  <a:pos x="T0" y="T1"/>
                </a:cxn>
                <a:cxn ang="T11">
                  <a:pos x="T2" y="T3"/>
                </a:cxn>
                <a:cxn ang="T12">
                  <a:pos x="T4" y="T5"/>
                </a:cxn>
                <a:cxn ang="T13">
                  <a:pos x="T6" y="T7"/>
                </a:cxn>
                <a:cxn ang="T14">
                  <a:pos x="T8" y="T9"/>
                </a:cxn>
              </a:cxnLst>
              <a:rect l="T15" t="T16" r="T17" b="T18"/>
              <a:pathLst>
                <a:path w="816" h="384">
                  <a:moveTo>
                    <a:pt x="0" y="0"/>
                  </a:moveTo>
                  <a:lnTo>
                    <a:pt x="0" y="384"/>
                  </a:lnTo>
                  <a:lnTo>
                    <a:pt x="720" y="384"/>
                  </a:lnTo>
                  <a:lnTo>
                    <a:pt x="720" y="144"/>
                  </a:lnTo>
                  <a:lnTo>
                    <a:pt x="816" y="144"/>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71804" name="Line 63"/>
            <p:cNvSpPr>
              <a:spLocks noChangeAspect="1" noChangeShapeType="1"/>
            </p:cNvSpPr>
            <p:nvPr/>
          </p:nvSpPr>
          <p:spPr bwMode="auto">
            <a:xfrm>
              <a:off x="2199" y="1491"/>
              <a:ext cx="23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1805" name="Line 64"/>
            <p:cNvSpPr>
              <a:spLocks noChangeAspect="1" noChangeShapeType="1"/>
            </p:cNvSpPr>
            <p:nvPr/>
          </p:nvSpPr>
          <p:spPr bwMode="auto">
            <a:xfrm>
              <a:off x="2169" y="1351"/>
              <a:ext cx="259"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71806" name="Group 65"/>
            <p:cNvGrpSpPr>
              <a:grpSpLocks noChangeAspect="1"/>
            </p:cNvGrpSpPr>
            <p:nvPr/>
          </p:nvGrpSpPr>
          <p:grpSpPr bwMode="auto">
            <a:xfrm>
              <a:off x="1962" y="1305"/>
              <a:ext cx="289" cy="232"/>
              <a:chOff x="1123" y="576"/>
              <a:chExt cx="624" cy="480"/>
            </a:xfrm>
          </p:grpSpPr>
          <p:sp>
            <p:nvSpPr>
              <p:cNvPr id="71817" name="Rectangle 66"/>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71818" name="Text Box 67"/>
              <p:cNvSpPr txBox="1">
                <a:spLocks noChangeAspect="1" noChangeArrowheads="1"/>
              </p:cNvSpPr>
              <p:nvPr/>
            </p:nvSpPr>
            <p:spPr bwMode="auto">
              <a:xfrm>
                <a:off x="1123" y="613"/>
                <a:ext cx="624" cy="350"/>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Ifetch</a:t>
                </a:r>
              </a:p>
            </p:txBody>
          </p:sp>
        </p:grpSp>
        <p:grpSp>
          <p:nvGrpSpPr>
            <p:cNvPr id="71807" name="Group 68"/>
            <p:cNvGrpSpPr>
              <a:grpSpLocks/>
            </p:cNvGrpSpPr>
            <p:nvPr/>
          </p:nvGrpSpPr>
          <p:grpSpPr bwMode="auto">
            <a:xfrm>
              <a:off x="2288" y="1200"/>
              <a:ext cx="1297" cy="441"/>
              <a:chOff x="2112" y="528"/>
              <a:chExt cx="2088" cy="681"/>
            </a:xfrm>
          </p:grpSpPr>
          <p:sp>
            <p:nvSpPr>
              <p:cNvPr id="71813" name="Rectangle 69"/>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71814" name="Rectangle 70"/>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71815" name="Rectangle 71"/>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71816" name="Rectangle 72"/>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grpSp>
        <p:grpSp>
          <p:nvGrpSpPr>
            <p:cNvPr id="71808" name="Group 73"/>
            <p:cNvGrpSpPr>
              <a:grpSpLocks noChangeAspect="1"/>
            </p:cNvGrpSpPr>
            <p:nvPr/>
          </p:nvGrpSpPr>
          <p:grpSpPr bwMode="auto">
            <a:xfrm flipH="1">
              <a:off x="3649" y="1296"/>
              <a:ext cx="223" cy="233"/>
              <a:chOff x="1374" y="528"/>
              <a:chExt cx="480" cy="432"/>
            </a:xfrm>
          </p:grpSpPr>
          <p:grpSp>
            <p:nvGrpSpPr>
              <p:cNvPr id="71809" name="Group 74"/>
              <p:cNvGrpSpPr>
                <a:grpSpLocks noChangeAspect="1"/>
              </p:cNvGrpSpPr>
              <p:nvPr/>
            </p:nvGrpSpPr>
            <p:grpSpPr bwMode="auto">
              <a:xfrm>
                <a:off x="1374" y="528"/>
                <a:ext cx="480" cy="432"/>
                <a:chOff x="1392" y="528"/>
                <a:chExt cx="480" cy="432"/>
              </a:xfrm>
            </p:grpSpPr>
            <p:sp>
              <p:nvSpPr>
                <p:cNvPr id="71811" name="Rectangle 75"/>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71812" name="Rectangle 76"/>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71810" name="Text Box 77"/>
              <p:cNvSpPr txBox="1">
                <a:spLocks noChangeAspect="1" noChangeArrowheads="1"/>
              </p:cNvSpPr>
              <p:nvPr/>
            </p:nvSpPr>
            <p:spPr bwMode="auto">
              <a:xfrm>
                <a:off x="1404" y="561"/>
                <a:ext cx="428" cy="314"/>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grpSp>
      <p:grpSp>
        <p:nvGrpSpPr>
          <p:cNvPr id="18" name="Group 78"/>
          <p:cNvGrpSpPr>
            <a:grpSpLocks/>
          </p:cNvGrpSpPr>
          <p:nvPr/>
        </p:nvGrpSpPr>
        <p:grpSpPr bwMode="auto">
          <a:xfrm>
            <a:off x="3352800" y="3962400"/>
            <a:ext cx="3879850" cy="700088"/>
            <a:chOff x="1962" y="1200"/>
            <a:chExt cx="1910" cy="441"/>
          </a:xfrm>
        </p:grpSpPr>
        <p:grpSp>
          <p:nvGrpSpPr>
            <p:cNvPr id="71763" name="Group 79"/>
            <p:cNvGrpSpPr>
              <a:grpSpLocks noChangeAspect="1"/>
            </p:cNvGrpSpPr>
            <p:nvPr/>
          </p:nvGrpSpPr>
          <p:grpSpPr bwMode="auto">
            <a:xfrm>
              <a:off x="2429" y="1304"/>
              <a:ext cx="221" cy="233"/>
              <a:chOff x="1374" y="528"/>
              <a:chExt cx="480" cy="432"/>
            </a:xfrm>
          </p:grpSpPr>
          <p:grpSp>
            <p:nvGrpSpPr>
              <p:cNvPr id="71792" name="Group 80"/>
              <p:cNvGrpSpPr>
                <a:grpSpLocks noChangeAspect="1"/>
              </p:cNvGrpSpPr>
              <p:nvPr/>
            </p:nvGrpSpPr>
            <p:grpSpPr bwMode="auto">
              <a:xfrm>
                <a:off x="1374" y="528"/>
                <a:ext cx="480" cy="432"/>
                <a:chOff x="1392" y="528"/>
                <a:chExt cx="480" cy="432"/>
              </a:xfrm>
            </p:grpSpPr>
            <p:sp>
              <p:nvSpPr>
                <p:cNvPr id="71794" name="Rectangle 81"/>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71795" name="Rectangle 82"/>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71793" name="Text Box 83"/>
              <p:cNvSpPr txBox="1">
                <a:spLocks noChangeAspect="1" noChangeArrowheads="1"/>
              </p:cNvSpPr>
              <p:nvPr/>
            </p:nvSpPr>
            <p:spPr bwMode="auto">
              <a:xfrm>
                <a:off x="1400" y="561"/>
                <a:ext cx="432" cy="314"/>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sp>
          <p:nvSpPr>
            <p:cNvPr id="71764" name="Line 84"/>
            <p:cNvSpPr>
              <a:spLocks noChangeAspect="1" noChangeShapeType="1"/>
            </p:cNvSpPr>
            <p:nvPr/>
          </p:nvSpPr>
          <p:spPr bwMode="auto">
            <a:xfrm>
              <a:off x="2651" y="1351"/>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1765" name="Line 85"/>
            <p:cNvSpPr>
              <a:spLocks noChangeAspect="1" noChangeShapeType="1"/>
            </p:cNvSpPr>
            <p:nvPr/>
          </p:nvSpPr>
          <p:spPr bwMode="auto">
            <a:xfrm>
              <a:off x="2651" y="1490"/>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71766" name="Group 86"/>
            <p:cNvGrpSpPr>
              <a:grpSpLocks noChangeAspect="1"/>
            </p:cNvGrpSpPr>
            <p:nvPr/>
          </p:nvGrpSpPr>
          <p:grpSpPr bwMode="auto">
            <a:xfrm>
              <a:off x="2851" y="1235"/>
              <a:ext cx="199" cy="371"/>
              <a:chOff x="2991" y="411"/>
              <a:chExt cx="359" cy="768"/>
            </a:xfrm>
          </p:grpSpPr>
          <p:sp>
            <p:nvSpPr>
              <p:cNvPr id="71788" name="AutoShape 87"/>
              <p:cNvSpPr>
                <a:spLocks noChangeAspect="1" noChangeArrowheads="1"/>
              </p:cNvSpPr>
              <p:nvPr/>
            </p:nvSpPr>
            <p:spPr bwMode="auto">
              <a:xfrm rot="-5400000">
                <a:off x="2798" y="626"/>
                <a:ext cx="768" cy="337"/>
              </a:xfrm>
              <a:custGeom>
                <a:avLst/>
                <a:gdLst>
                  <a:gd name="T0" fmla="*/ 24 w 21600"/>
                  <a:gd name="T1" fmla="*/ 3 h 21600"/>
                  <a:gd name="T2" fmla="*/ 14 w 21600"/>
                  <a:gd name="T3" fmla="*/ 5 h 21600"/>
                  <a:gd name="T4" fmla="*/ 3 w 21600"/>
                  <a:gd name="T5" fmla="*/ 3 h 21600"/>
                  <a:gd name="T6" fmla="*/ 14 w 21600"/>
                  <a:gd name="T7" fmla="*/ 0 h 21600"/>
                  <a:gd name="T8" fmla="*/ 0 60000 65536"/>
                  <a:gd name="T9" fmla="*/ 0 60000 65536"/>
                  <a:gd name="T10" fmla="*/ 0 60000 65536"/>
                  <a:gd name="T11" fmla="*/ 0 60000 65536"/>
                  <a:gd name="T12" fmla="*/ 4500 w 21600"/>
                  <a:gd name="T13" fmla="*/ 4487 h 21600"/>
                  <a:gd name="T14" fmla="*/ 17100 w 21600"/>
                  <a:gd name="T15" fmla="*/ 1711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p:spPr>
            <p:txBody>
              <a:bodyPr vert="eaVert" wrap="none" anchor="ctr">
                <a:prstTxWarp prst="textNoShape">
                  <a:avLst/>
                </a:prstTxWarp>
              </a:bodyPr>
              <a:lstStyle/>
              <a:p>
                <a:pPr algn="ctr"/>
                <a:endParaRPr lang="en-US" sz="1000" b="1">
                  <a:latin typeface="Comic Sans MS" charset="0"/>
                </a:endParaRPr>
              </a:p>
            </p:txBody>
          </p:sp>
          <p:sp>
            <p:nvSpPr>
              <p:cNvPr id="71789" name="AutoShape 88"/>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p:spPr>
            <p:txBody>
              <a:bodyPr wrap="none" anchor="ctr">
                <a:prstTxWarp prst="textNoShape">
                  <a:avLst/>
                </a:prstTxWarp>
              </a:bodyPr>
              <a:lstStyle/>
              <a:p>
                <a:endParaRPr lang="en-US"/>
              </a:p>
            </p:txBody>
          </p:sp>
          <p:sp>
            <p:nvSpPr>
              <p:cNvPr id="71790" name="Freeform 89"/>
              <p:cNvSpPr>
                <a:spLocks noChangeAspect="1"/>
              </p:cNvSpPr>
              <p:nvPr/>
            </p:nvSpPr>
            <p:spPr bwMode="auto">
              <a:xfrm rot="5400000">
                <a:off x="2974" y="725"/>
                <a:ext cx="218" cy="139"/>
              </a:xfrm>
              <a:custGeom>
                <a:avLst/>
                <a:gdLst>
                  <a:gd name="T0" fmla="*/ 0 w 384"/>
                  <a:gd name="T1" fmla="*/ 139 h 288"/>
                  <a:gd name="T2" fmla="*/ 109 w 384"/>
                  <a:gd name="T3" fmla="*/ 0 h 288"/>
                  <a:gd name="T4" fmla="*/ 218 w 384"/>
                  <a:gd name="T5" fmla="*/ 139 h 288"/>
                  <a:gd name="T6" fmla="*/ 0 60000 65536"/>
                  <a:gd name="T7" fmla="*/ 0 60000 65536"/>
                  <a:gd name="T8" fmla="*/ 0 60000 65536"/>
                  <a:gd name="T9" fmla="*/ 0 w 384"/>
                  <a:gd name="T10" fmla="*/ 0 h 288"/>
                  <a:gd name="T11" fmla="*/ 384 w 384"/>
                  <a:gd name="T12" fmla="*/ 288 h 288"/>
                </a:gdLst>
                <a:ahLst/>
                <a:cxnLst>
                  <a:cxn ang="T6">
                    <a:pos x="T0" y="T1"/>
                  </a:cxn>
                  <a:cxn ang="T7">
                    <a:pos x="T2" y="T3"/>
                  </a:cxn>
                  <a:cxn ang="T8">
                    <a:pos x="T4" y="T5"/>
                  </a:cxn>
                </a:cxnLst>
                <a:rect l="T9" t="T10" r="T11" b="T12"/>
                <a:pathLst>
                  <a:path w="384" h="288">
                    <a:moveTo>
                      <a:pt x="0" y="288"/>
                    </a:moveTo>
                    <a:lnTo>
                      <a:pt x="192" y="0"/>
                    </a:lnTo>
                    <a:lnTo>
                      <a:pt x="384" y="288"/>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71791" name="Text Box 90"/>
              <p:cNvSpPr txBox="1">
                <a:spLocks noChangeAspect="1" noChangeArrowheads="1"/>
              </p:cNvSpPr>
              <p:nvPr/>
            </p:nvSpPr>
            <p:spPr bwMode="auto">
              <a:xfrm rot="-5400000">
                <a:off x="2941" y="630"/>
                <a:ext cx="575" cy="23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ALU</a:t>
                </a:r>
              </a:p>
            </p:txBody>
          </p:sp>
        </p:grpSp>
        <p:sp>
          <p:nvSpPr>
            <p:cNvPr id="71767" name="Line 91"/>
            <p:cNvSpPr>
              <a:spLocks noChangeAspect="1" noChangeShapeType="1"/>
            </p:cNvSpPr>
            <p:nvPr/>
          </p:nvSpPr>
          <p:spPr bwMode="auto">
            <a:xfrm>
              <a:off x="3052"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1768" name="Line 92"/>
            <p:cNvSpPr>
              <a:spLocks noChangeAspect="1" noChangeShapeType="1"/>
            </p:cNvSpPr>
            <p:nvPr/>
          </p:nvSpPr>
          <p:spPr bwMode="auto">
            <a:xfrm>
              <a:off x="3475"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71769" name="Group 93"/>
            <p:cNvGrpSpPr>
              <a:grpSpLocks noChangeAspect="1"/>
            </p:cNvGrpSpPr>
            <p:nvPr/>
          </p:nvGrpSpPr>
          <p:grpSpPr bwMode="auto">
            <a:xfrm>
              <a:off x="3209" y="1305"/>
              <a:ext cx="275" cy="232"/>
              <a:chOff x="3853" y="576"/>
              <a:chExt cx="594" cy="480"/>
            </a:xfrm>
          </p:grpSpPr>
          <p:sp>
            <p:nvSpPr>
              <p:cNvPr id="71786" name="Rectangle 94"/>
              <p:cNvSpPr>
                <a:spLocks noChangeAspect="1" noChangeArrowheads="1"/>
              </p:cNvSpPr>
              <p:nvPr/>
            </p:nvSpPr>
            <p:spPr bwMode="auto">
              <a:xfrm>
                <a:off x="3915"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71787" name="Text Box 95"/>
              <p:cNvSpPr txBox="1">
                <a:spLocks noChangeAspect="1" noChangeArrowheads="1"/>
              </p:cNvSpPr>
              <p:nvPr/>
            </p:nvSpPr>
            <p:spPr bwMode="auto">
              <a:xfrm>
                <a:off x="3853" y="613"/>
                <a:ext cx="594" cy="350"/>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DMem</a:t>
                </a:r>
              </a:p>
            </p:txBody>
          </p:sp>
        </p:grpSp>
        <p:sp>
          <p:nvSpPr>
            <p:cNvPr id="71770" name="Freeform 96"/>
            <p:cNvSpPr>
              <a:spLocks noChangeAspect="1"/>
            </p:cNvSpPr>
            <p:nvPr/>
          </p:nvSpPr>
          <p:spPr bwMode="auto">
            <a:xfrm>
              <a:off x="3208" y="1421"/>
              <a:ext cx="332" cy="185"/>
            </a:xfrm>
            <a:custGeom>
              <a:avLst/>
              <a:gdLst>
                <a:gd name="T0" fmla="*/ 0 w 816"/>
                <a:gd name="T1" fmla="*/ 0 h 384"/>
                <a:gd name="T2" fmla="*/ 0 w 816"/>
                <a:gd name="T3" fmla="*/ 185 h 384"/>
                <a:gd name="T4" fmla="*/ 293 w 816"/>
                <a:gd name="T5" fmla="*/ 185 h 384"/>
                <a:gd name="T6" fmla="*/ 293 w 816"/>
                <a:gd name="T7" fmla="*/ 69 h 384"/>
                <a:gd name="T8" fmla="*/ 332 w 816"/>
                <a:gd name="T9" fmla="*/ 69 h 384"/>
                <a:gd name="T10" fmla="*/ 0 60000 65536"/>
                <a:gd name="T11" fmla="*/ 0 60000 65536"/>
                <a:gd name="T12" fmla="*/ 0 60000 65536"/>
                <a:gd name="T13" fmla="*/ 0 60000 65536"/>
                <a:gd name="T14" fmla="*/ 0 60000 65536"/>
                <a:gd name="T15" fmla="*/ 0 w 816"/>
                <a:gd name="T16" fmla="*/ 0 h 384"/>
                <a:gd name="T17" fmla="*/ 816 w 816"/>
                <a:gd name="T18" fmla="*/ 384 h 384"/>
              </a:gdLst>
              <a:ahLst/>
              <a:cxnLst>
                <a:cxn ang="T10">
                  <a:pos x="T0" y="T1"/>
                </a:cxn>
                <a:cxn ang="T11">
                  <a:pos x="T2" y="T3"/>
                </a:cxn>
                <a:cxn ang="T12">
                  <a:pos x="T4" y="T5"/>
                </a:cxn>
                <a:cxn ang="T13">
                  <a:pos x="T6" y="T7"/>
                </a:cxn>
                <a:cxn ang="T14">
                  <a:pos x="T8" y="T9"/>
                </a:cxn>
              </a:cxnLst>
              <a:rect l="T15" t="T16" r="T17" b="T18"/>
              <a:pathLst>
                <a:path w="816" h="384">
                  <a:moveTo>
                    <a:pt x="0" y="0"/>
                  </a:moveTo>
                  <a:lnTo>
                    <a:pt x="0" y="384"/>
                  </a:lnTo>
                  <a:lnTo>
                    <a:pt x="720" y="384"/>
                  </a:lnTo>
                  <a:lnTo>
                    <a:pt x="720" y="144"/>
                  </a:lnTo>
                  <a:lnTo>
                    <a:pt x="816" y="144"/>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71771" name="Line 97"/>
            <p:cNvSpPr>
              <a:spLocks noChangeAspect="1" noChangeShapeType="1"/>
            </p:cNvSpPr>
            <p:nvPr/>
          </p:nvSpPr>
          <p:spPr bwMode="auto">
            <a:xfrm>
              <a:off x="2199" y="1491"/>
              <a:ext cx="23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1772" name="Line 98"/>
            <p:cNvSpPr>
              <a:spLocks noChangeAspect="1" noChangeShapeType="1"/>
            </p:cNvSpPr>
            <p:nvPr/>
          </p:nvSpPr>
          <p:spPr bwMode="auto">
            <a:xfrm>
              <a:off x="2169" y="1351"/>
              <a:ext cx="259"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71773" name="Group 99"/>
            <p:cNvGrpSpPr>
              <a:grpSpLocks noChangeAspect="1"/>
            </p:cNvGrpSpPr>
            <p:nvPr/>
          </p:nvGrpSpPr>
          <p:grpSpPr bwMode="auto">
            <a:xfrm>
              <a:off x="1962" y="1305"/>
              <a:ext cx="289" cy="232"/>
              <a:chOff x="1123" y="576"/>
              <a:chExt cx="624" cy="480"/>
            </a:xfrm>
          </p:grpSpPr>
          <p:sp>
            <p:nvSpPr>
              <p:cNvPr id="71784" name="Rectangle 100"/>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71785" name="Text Box 101"/>
              <p:cNvSpPr txBox="1">
                <a:spLocks noChangeAspect="1" noChangeArrowheads="1"/>
              </p:cNvSpPr>
              <p:nvPr/>
            </p:nvSpPr>
            <p:spPr bwMode="auto">
              <a:xfrm>
                <a:off x="1123" y="613"/>
                <a:ext cx="624" cy="350"/>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Ifetch</a:t>
                </a:r>
              </a:p>
            </p:txBody>
          </p:sp>
        </p:grpSp>
        <p:grpSp>
          <p:nvGrpSpPr>
            <p:cNvPr id="71774" name="Group 102"/>
            <p:cNvGrpSpPr>
              <a:grpSpLocks/>
            </p:cNvGrpSpPr>
            <p:nvPr/>
          </p:nvGrpSpPr>
          <p:grpSpPr bwMode="auto">
            <a:xfrm>
              <a:off x="2288" y="1200"/>
              <a:ext cx="1297" cy="441"/>
              <a:chOff x="2112" y="528"/>
              <a:chExt cx="2088" cy="681"/>
            </a:xfrm>
          </p:grpSpPr>
          <p:sp>
            <p:nvSpPr>
              <p:cNvPr id="71780" name="Rectangle 103"/>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71781" name="Rectangle 104"/>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71782" name="Rectangle 105"/>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71783" name="Rectangle 106"/>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grpSp>
        <p:grpSp>
          <p:nvGrpSpPr>
            <p:cNvPr id="71775" name="Group 107"/>
            <p:cNvGrpSpPr>
              <a:grpSpLocks noChangeAspect="1"/>
            </p:cNvGrpSpPr>
            <p:nvPr/>
          </p:nvGrpSpPr>
          <p:grpSpPr bwMode="auto">
            <a:xfrm flipH="1">
              <a:off x="3649" y="1296"/>
              <a:ext cx="223" cy="233"/>
              <a:chOff x="1374" y="528"/>
              <a:chExt cx="480" cy="432"/>
            </a:xfrm>
          </p:grpSpPr>
          <p:grpSp>
            <p:nvGrpSpPr>
              <p:cNvPr id="71776" name="Group 108"/>
              <p:cNvGrpSpPr>
                <a:grpSpLocks noChangeAspect="1"/>
              </p:cNvGrpSpPr>
              <p:nvPr/>
            </p:nvGrpSpPr>
            <p:grpSpPr bwMode="auto">
              <a:xfrm>
                <a:off x="1374" y="528"/>
                <a:ext cx="480" cy="432"/>
                <a:chOff x="1392" y="528"/>
                <a:chExt cx="480" cy="432"/>
              </a:xfrm>
            </p:grpSpPr>
            <p:sp>
              <p:nvSpPr>
                <p:cNvPr id="71778" name="Rectangle 109"/>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71779" name="Rectangle 110"/>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71777" name="Text Box 111"/>
              <p:cNvSpPr txBox="1">
                <a:spLocks noChangeAspect="1" noChangeArrowheads="1"/>
              </p:cNvSpPr>
              <p:nvPr/>
            </p:nvSpPr>
            <p:spPr bwMode="auto">
              <a:xfrm>
                <a:off x="1404" y="561"/>
                <a:ext cx="428" cy="314"/>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grpSp>
      <p:grpSp>
        <p:nvGrpSpPr>
          <p:cNvPr id="27" name="Group 112"/>
          <p:cNvGrpSpPr>
            <a:grpSpLocks/>
          </p:cNvGrpSpPr>
          <p:nvPr/>
        </p:nvGrpSpPr>
        <p:grpSpPr bwMode="auto">
          <a:xfrm>
            <a:off x="4191000" y="4724400"/>
            <a:ext cx="3879850" cy="700088"/>
            <a:chOff x="2640" y="2976"/>
            <a:chExt cx="2444" cy="441"/>
          </a:xfrm>
        </p:grpSpPr>
        <p:grpSp>
          <p:nvGrpSpPr>
            <p:cNvPr id="71731" name="Group 113"/>
            <p:cNvGrpSpPr>
              <a:grpSpLocks noChangeAspect="1"/>
            </p:cNvGrpSpPr>
            <p:nvPr/>
          </p:nvGrpSpPr>
          <p:grpSpPr bwMode="auto">
            <a:xfrm>
              <a:off x="3238" y="3080"/>
              <a:ext cx="282" cy="233"/>
              <a:chOff x="1374" y="528"/>
              <a:chExt cx="480" cy="432"/>
            </a:xfrm>
          </p:grpSpPr>
          <p:grpSp>
            <p:nvGrpSpPr>
              <p:cNvPr id="71759" name="Group 114"/>
              <p:cNvGrpSpPr>
                <a:grpSpLocks noChangeAspect="1"/>
              </p:cNvGrpSpPr>
              <p:nvPr/>
            </p:nvGrpSpPr>
            <p:grpSpPr bwMode="auto">
              <a:xfrm>
                <a:off x="1374" y="528"/>
                <a:ext cx="480" cy="432"/>
                <a:chOff x="1392" y="528"/>
                <a:chExt cx="480" cy="432"/>
              </a:xfrm>
            </p:grpSpPr>
            <p:sp>
              <p:nvSpPr>
                <p:cNvPr id="71761" name="Rectangle 115"/>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71762" name="Rectangle 116"/>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71760" name="Text Box 117"/>
              <p:cNvSpPr txBox="1">
                <a:spLocks noChangeAspect="1" noChangeArrowheads="1"/>
              </p:cNvSpPr>
              <p:nvPr/>
            </p:nvSpPr>
            <p:spPr bwMode="auto">
              <a:xfrm>
                <a:off x="1400" y="561"/>
                <a:ext cx="432" cy="314"/>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sp>
          <p:nvSpPr>
            <p:cNvPr id="71732" name="Line 118"/>
            <p:cNvSpPr>
              <a:spLocks noChangeAspect="1" noChangeShapeType="1"/>
            </p:cNvSpPr>
            <p:nvPr/>
          </p:nvSpPr>
          <p:spPr bwMode="auto">
            <a:xfrm>
              <a:off x="3522" y="3127"/>
              <a:ext cx="312"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1733" name="Line 119"/>
            <p:cNvSpPr>
              <a:spLocks noChangeAspect="1" noChangeShapeType="1"/>
            </p:cNvSpPr>
            <p:nvPr/>
          </p:nvSpPr>
          <p:spPr bwMode="auto">
            <a:xfrm>
              <a:off x="3522" y="3266"/>
              <a:ext cx="312"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71734" name="Group 120"/>
            <p:cNvGrpSpPr>
              <a:grpSpLocks noChangeAspect="1"/>
            </p:cNvGrpSpPr>
            <p:nvPr/>
          </p:nvGrpSpPr>
          <p:grpSpPr bwMode="auto">
            <a:xfrm>
              <a:off x="3778" y="3011"/>
              <a:ext cx="254" cy="371"/>
              <a:chOff x="2991" y="411"/>
              <a:chExt cx="359" cy="768"/>
            </a:xfrm>
          </p:grpSpPr>
          <p:sp>
            <p:nvSpPr>
              <p:cNvPr id="71755" name="AutoShape 121"/>
              <p:cNvSpPr>
                <a:spLocks noChangeAspect="1" noChangeArrowheads="1"/>
              </p:cNvSpPr>
              <p:nvPr/>
            </p:nvSpPr>
            <p:spPr bwMode="auto">
              <a:xfrm rot="-5400000">
                <a:off x="2798" y="626"/>
                <a:ext cx="768" cy="337"/>
              </a:xfrm>
              <a:custGeom>
                <a:avLst/>
                <a:gdLst>
                  <a:gd name="T0" fmla="*/ 24 w 21600"/>
                  <a:gd name="T1" fmla="*/ 3 h 21600"/>
                  <a:gd name="T2" fmla="*/ 14 w 21600"/>
                  <a:gd name="T3" fmla="*/ 5 h 21600"/>
                  <a:gd name="T4" fmla="*/ 3 w 21600"/>
                  <a:gd name="T5" fmla="*/ 3 h 21600"/>
                  <a:gd name="T6" fmla="*/ 14 w 21600"/>
                  <a:gd name="T7" fmla="*/ 0 h 21600"/>
                  <a:gd name="T8" fmla="*/ 0 60000 65536"/>
                  <a:gd name="T9" fmla="*/ 0 60000 65536"/>
                  <a:gd name="T10" fmla="*/ 0 60000 65536"/>
                  <a:gd name="T11" fmla="*/ 0 60000 65536"/>
                  <a:gd name="T12" fmla="*/ 4500 w 21600"/>
                  <a:gd name="T13" fmla="*/ 4487 h 21600"/>
                  <a:gd name="T14" fmla="*/ 17100 w 21600"/>
                  <a:gd name="T15" fmla="*/ 1711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p:spPr>
            <p:txBody>
              <a:bodyPr vert="eaVert" wrap="none" anchor="ctr">
                <a:prstTxWarp prst="textNoShape">
                  <a:avLst/>
                </a:prstTxWarp>
              </a:bodyPr>
              <a:lstStyle/>
              <a:p>
                <a:pPr algn="ctr"/>
                <a:endParaRPr lang="en-US" sz="1000" b="1">
                  <a:latin typeface="Comic Sans MS" charset="0"/>
                </a:endParaRPr>
              </a:p>
            </p:txBody>
          </p:sp>
          <p:sp>
            <p:nvSpPr>
              <p:cNvPr id="71756" name="AutoShape 122"/>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p:spPr>
            <p:txBody>
              <a:bodyPr wrap="none" anchor="ctr">
                <a:prstTxWarp prst="textNoShape">
                  <a:avLst/>
                </a:prstTxWarp>
              </a:bodyPr>
              <a:lstStyle/>
              <a:p>
                <a:endParaRPr lang="en-US"/>
              </a:p>
            </p:txBody>
          </p:sp>
          <p:sp>
            <p:nvSpPr>
              <p:cNvPr id="71757" name="Freeform 123"/>
              <p:cNvSpPr>
                <a:spLocks noChangeAspect="1"/>
              </p:cNvSpPr>
              <p:nvPr/>
            </p:nvSpPr>
            <p:spPr bwMode="auto">
              <a:xfrm rot="5400000">
                <a:off x="2974" y="725"/>
                <a:ext cx="218" cy="139"/>
              </a:xfrm>
              <a:custGeom>
                <a:avLst/>
                <a:gdLst>
                  <a:gd name="T0" fmla="*/ 0 w 384"/>
                  <a:gd name="T1" fmla="*/ 139 h 288"/>
                  <a:gd name="T2" fmla="*/ 109 w 384"/>
                  <a:gd name="T3" fmla="*/ 0 h 288"/>
                  <a:gd name="T4" fmla="*/ 218 w 384"/>
                  <a:gd name="T5" fmla="*/ 139 h 288"/>
                  <a:gd name="T6" fmla="*/ 0 60000 65536"/>
                  <a:gd name="T7" fmla="*/ 0 60000 65536"/>
                  <a:gd name="T8" fmla="*/ 0 60000 65536"/>
                  <a:gd name="T9" fmla="*/ 0 w 384"/>
                  <a:gd name="T10" fmla="*/ 0 h 288"/>
                  <a:gd name="T11" fmla="*/ 384 w 384"/>
                  <a:gd name="T12" fmla="*/ 288 h 288"/>
                </a:gdLst>
                <a:ahLst/>
                <a:cxnLst>
                  <a:cxn ang="T6">
                    <a:pos x="T0" y="T1"/>
                  </a:cxn>
                  <a:cxn ang="T7">
                    <a:pos x="T2" y="T3"/>
                  </a:cxn>
                  <a:cxn ang="T8">
                    <a:pos x="T4" y="T5"/>
                  </a:cxn>
                </a:cxnLst>
                <a:rect l="T9" t="T10" r="T11" b="T12"/>
                <a:pathLst>
                  <a:path w="384" h="288">
                    <a:moveTo>
                      <a:pt x="0" y="288"/>
                    </a:moveTo>
                    <a:lnTo>
                      <a:pt x="192" y="0"/>
                    </a:lnTo>
                    <a:lnTo>
                      <a:pt x="384" y="288"/>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71758" name="Text Box 124"/>
              <p:cNvSpPr txBox="1">
                <a:spLocks noChangeAspect="1" noChangeArrowheads="1"/>
              </p:cNvSpPr>
              <p:nvPr/>
            </p:nvSpPr>
            <p:spPr bwMode="auto">
              <a:xfrm rot="-5400000">
                <a:off x="2942" y="629"/>
                <a:ext cx="575" cy="239"/>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ALU</a:t>
                </a:r>
              </a:p>
            </p:txBody>
          </p:sp>
        </p:grpSp>
        <p:sp>
          <p:nvSpPr>
            <p:cNvPr id="71735" name="Line 125"/>
            <p:cNvSpPr>
              <a:spLocks noChangeAspect="1" noChangeShapeType="1"/>
            </p:cNvSpPr>
            <p:nvPr/>
          </p:nvSpPr>
          <p:spPr bwMode="auto">
            <a:xfrm>
              <a:off x="4035" y="3197"/>
              <a:ext cx="313"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1736" name="Line 126"/>
            <p:cNvSpPr>
              <a:spLocks noChangeAspect="1" noChangeShapeType="1"/>
            </p:cNvSpPr>
            <p:nvPr/>
          </p:nvSpPr>
          <p:spPr bwMode="auto">
            <a:xfrm>
              <a:off x="4576" y="3197"/>
              <a:ext cx="31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71737" name="Group 127"/>
            <p:cNvGrpSpPr>
              <a:grpSpLocks noChangeAspect="1"/>
            </p:cNvGrpSpPr>
            <p:nvPr/>
          </p:nvGrpSpPr>
          <p:grpSpPr bwMode="auto">
            <a:xfrm>
              <a:off x="4236" y="3081"/>
              <a:ext cx="351" cy="232"/>
              <a:chOff x="3853" y="576"/>
              <a:chExt cx="592" cy="480"/>
            </a:xfrm>
          </p:grpSpPr>
          <p:sp>
            <p:nvSpPr>
              <p:cNvPr id="71753" name="Rectangle 128"/>
              <p:cNvSpPr>
                <a:spLocks noChangeAspect="1" noChangeArrowheads="1"/>
              </p:cNvSpPr>
              <p:nvPr/>
            </p:nvSpPr>
            <p:spPr bwMode="auto">
              <a:xfrm>
                <a:off x="3915"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71754" name="Text Box 129"/>
              <p:cNvSpPr txBox="1">
                <a:spLocks noChangeAspect="1" noChangeArrowheads="1"/>
              </p:cNvSpPr>
              <p:nvPr/>
            </p:nvSpPr>
            <p:spPr bwMode="auto">
              <a:xfrm>
                <a:off x="3853" y="613"/>
                <a:ext cx="592" cy="350"/>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DMem</a:t>
                </a:r>
              </a:p>
            </p:txBody>
          </p:sp>
        </p:grpSp>
        <p:sp>
          <p:nvSpPr>
            <p:cNvPr id="71738" name="Freeform 130"/>
            <p:cNvSpPr>
              <a:spLocks noChangeAspect="1"/>
            </p:cNvSpPr>
            <p:nvPr/>
          </p:nvSpPr>
          <p:spPr bwMode="auto">
            <a:xfrm>
              <a:off x="4234" y="3197"/>
              <a:ext cx="425" cy="185"/>
            </a:xfrm>
            <a:custGeom>
              <a:avLst/>
              <a:gdLst>
                <a:gd name="T0" fmla="*/ 0 w 816"/>
                <a:gd name="T1" fmla="*/ 0 h 384"/>
                <a:gd name="T2" fmla="*/ 0 w 816"/>
                <a:gd name="T3" fmla="*/ 185 h 384"/>
                <a:gd name="T4" fmla="*/ 375 w 816"/>
                <a:gd name="T5" fmla="*/ 185 h 384"/>
                <a:gd name="T6" fmla="*/ 375 w 816"/>
                <a:gd name="T7" fmla="*/ 69 h 384"/>
                <a:gd name="T8" fmla="*/ 425 w 816"/>
                <a:gd name="T9" fmla="*/ 69 h 384"/>
                <a:gd name="T10" fmla="*/ 0 60000 65536"/>
                <a:gd name="T11" fmla="*/ 0 60000 65536"/>
                <a:gd name="T12" fmla="*/ 0 60000 65536"/>
                <a:gd name="T13" fmla="*/ 0 60000 65536"/>
                <a:gd name="T14" fmla="*/ 0 60000 65536"/>
                <a:gd name="T15" fmla="*/ 0 w 816"/>
                <a:gd name="T16" fmla="*/ 0 h 384"/>
                <a:gd name="T17" fmla="*/ 816 w 816"/>
                <a:gd name="T18" fmla="*/ 384 h 384"/>
              </a:gdLst>
              <a:ahLst/>
              <a:cxnLst>
                <a:cxn ang="T10">
                  <a:pos x="T0" y="T1"/>
                </a:cxn>
                <a:cxn ang="T11">
                  <a:pos x="T2" y="T3"/>
                </a:cxn>
                <a:cxn ang="T12">
                  <a:pos x="T4" y="T5"/>
                </a:cxn>
                <a:cxn ang="T13">
                  <a:pos x="T6" y="T7"/>
                </a:cxn>
                <a:cxn ang="T14">
                  <a:pos x="T8" y="T9"/>
                </a:cxn>
              </a:cxnLst>
              <a:rect l="T15" t="T16" r="T17" b="T18"/>
              <a:pathLst>
                <a:path w="816" h="384">
                  <a:moveTo>
                    <a:pt x="0" y="0"/>
                  </a:moveTo>
                  <a:lnTo>
                    <a:pt x="0" y="384"/>
                  </a:lnTo>
                  <a:lnTo>
                    <a:pt x="720" y="384"/>
                  </a:lnTo>
                  <a:lnTo>
                    <a:pt x="720" y="144"/>
                  </a:lnTo>
                  <a:lnTo>
                    <a:pt x="816" y="144"/>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71739" name="Line 131"/>
            <p:cNvSpPr>
              <a:spLocks noChangeAspect="1" noChangeShapeType="1"/>
            </p:cNvSpPr>
            <p:nvPr/>
          </p:nvSpPr>
          <p:spPr bwMode="auto">
            <a:xfrm>
              <a:off x="2943" y="3267"/>
              <a:ext cx="29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1740" name="Line 132"/>
            <p:cNvSpPr>
              <a:spLocks noChangeAspect="1" noChangeShapeType="1"/>
            </p:cNvSpPr>
            <p:nvPr/>
          </p:nvSpPr>
          <p:spPr bwMode="auto">
            <a:xfrm>
              <a:off x="2905" y="3127"/>
              <a:ext cx="331"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1741" name="Rectangle 133"/>
            <p:cNvSpPr>
              <a:spLocks noChangeAspect="1" noChangeArrowheads="1"/>
            </p:cNvSpPr>
            <p:nvPr/>
          </p:nvSpPr>
          <p:spPr bwMode="auto">
            <a:xfrm>
              <a:off x="2684" y="3081"/>
              <a:ext cx="284" cy="232"/>
            </a:xfrm>
            <a:prstGeom prst="rect">
              <a:avLst/>
            </a:prstGeom>
            <a:solidFill>
              <a:schemeClr val="hlink"/>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71742" name="Text Box 134"/>
            <p:cNvSpPr txBox="1">
              <a:spLocks noChangeAspect="1" noChangeArrowheads="1"/>
            </p:cNvSpPr>
            <p:nvPr/>
          </p:nvSpPr>
          <p:spPr bwMode="auto">
            <a:xfrm>
              <a:off x="2640" y="3099"/>
              <a:ext cx="370" cy="169"/>
            </a:xfrm>
            <a:prstGeom prst="rect">
              <a:avLst/>
            </a:prstGeom>
            <a:noFill/>
            <a:ln w="28575">
              <a:noFill/>
              <a:miter lim="800000"/>
              <a:headEnd/>
              <a:tailEnd/>
            </a:ln>
          </p:spPr>
          <p:txBody>
            <a:bodyPr wrap="none" anchor="ctr">
              <a:prstTxWarp prst="textNoShape">
                <a:avLst/>
              </a:prstTxWarp>
              <a:spAutoFit/>
            </a:bodyPr>
            <a:lstStyle/>
            <a:p>
              <a:pPr algn="ctr"/>
              <a:r>
                <a:rPr lang="en-US" sz="1000" b="1">
                  <a:solidFill>
                    <a:schemeClr val="bg1"/>
                  </a:solidFill>
                  <a:latin typeface="Comic Sans MS" charset="0"/>
                </a:rPr>
                <a:t>Ifetch</a:t>
              </a:r>
            </a:p>
          </p:txBody>
        </p:sp>
        <p:grpSp>
          <p:nvGrpSpPr>
            <p:cNvPr id="71743" name="Group 135"/>
            <p:cNvGrpSpPr>
              <a:grpSpLocks/>
            </p:cNvGrpSpPr>
            <p:nvPr/>
          </p:nvGrpSpPr>
          <p:grpSpPr bwMode="auto">
            <a:xfrm>
              <a:off x="3057" y="2976"/>
              <a:ext cx="1660" cy="441"/>
              <a:chOff x="2112" y="528"/>
              <a:chExt cx="2088" cy="681"/>
            </a:xfrm>
          </p:grpSpPr>
          <p:sp>
            <p:nvSpPr>
              <p:cNvPr id="71749" name="Rectangle 136"/>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71750" name="Rectangle 137"/>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71751" name="Rectangle 138"/>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71752" name="Rectangle 139"/>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grpSp>
        <p:grpSp>
          <p:nvGrpSpPr>
            <p:cNvPr id="71744" name="Group 140"/>
            <p:cNvGrpSpPr>
              <a:grpSpLocks noChangeAspect="1"/>
            </p:cNvGrpSpPr>
            <p:nvPr/>
          </p:nvGrpSpPr>
          <p:grpSpPr bwMode="auto">
            <a:xfrm flipH="1">
              <a:off x="4799" y="3072"/>
              <a:ext cx="285" cy="233"/>
              <a:chOff x="1374" y="528"/>
              <a:chExt cx="480" cy="432"/>
            </a:xfrm>
          </p:grpSpPr>
          <p:grpSp>
            <p:nvGrpSpPr>
              <p:cNvPr id="71745" name="Group 141"/>
              <p:cNvGrpSpPr>
                <a:grpSpLocks noChangeAspect="1"/>
              </p:cNvGrpSpPr>
              <p:nvPr/>
            </p:nvGrpSpPr>
            <p:grpSpPr bwMode="auto">
              <a:xfrm>
                <a:off x="1374" y="528"/>
                <a:ext cx="480" cy="432"/>
                <a:chOff x="1392" y="528"/>
                <a:chExt cx="480" cy="432"/>
              </a:xfrm>
            </p:grpSpPr>
            <p:sp>
              <p:nvSpPr>
                <p:cNvPr id="71747" name="Rectangle 142"/>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71748" name="Rectangle 143"/>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71746" name="Text Box 144"/>
              <p:cNvSpPr txBox="1">
                <a:spLocks noChangeAspect="1" noChangeArrowheads="1"/>
              </p:cNvSpPr>
              <p:nvPr/>
            </p:nvSpPr>
            <p:spPr bwMode="auto">
              <a:xfrm>
                <a:off x="1404" y="561"/>
                <a:ext cx="428" cy="314"/>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grpSp>
      <p:sp>
        <p:nvSpPr>
          <p:cNvPr id="71709" name="Text Box 145"/>
          <p:cNvSpPr txBox="1">
            <a:spLocks noChangeArrowheads="1"/>
          </p:cNvSpPr>
          <p:nvPr/>
        </p:nvSpPr>
        <p:spPr bwMode="auto">
          <a:xfrm>
            <a:off x="1490663" y="1987550"/>
            <a:ext cx="908050" cy="374650"/>
          </a:xfrm>
          <a:prstGeom prst="rect">
            <a:avLst/>
          </a:prstGeom>
          <a:noFill/>
          <a:ln w="28575">
            <a:noFill/>
            <a:miter lim="800000"/>
            <a:headEnd/>
            <a:tailEnd/>
          </a:ln>
        </p:spPr>
        <p:txBody>
          <a:bodyPr wrap="none" anchor="ctr">
            <a:prstTxWarp prst="textNoShape">
              <a:avLst/>
            </a:prstTxWarp>
            <a:spAutoFit/>
          </a:bodyPr>
          <a:lstStyle/>
          <a:p>
            <a:pPr algn="ctr"/>
            <a:r>
              <a:rPr lang="en-US" sz="1600" b="1">
                <a:latin typeface="Comic Sans MS" charset="0"/>
              </a:rPr>
              <a:t>Cycle 1</a:t>
            </a:r>
            <a:endParaRPr lang="en-US" sz="1600">
              <a:latin typeface="Comic Sans MS" charset="0"/>
            </a:endParaRPr>
          </a:p>
        </p:txBody>
      </p:sp>
      <p:sp>
        <p:nvSpPr>
          <p:cNvPr id="71710" name="Text Box 146"/>
          <p:cNvSpPr txBox="1">
            <a:spLocks noChangeArrowheads="1"/>
          </p:cNvSpPr>
          <p:nvPr/>
        </p:nvSpPr>
        <p:spPr bwMode="auto">
          <a:xfrm>
            <a:off x="2306638" y="1987550"/>
            <a:ext cx="908050" cy="374650"/>
          </a:xfrm>
          <a:prstGeom prst="rect">
            <a:avLst/>
          </a:prstGeom>
          <a:noFill/>
          <a:ln w="28575">
            <a:noFill/>
            <a:miter lim="800000"/>
            <a:headEnd/>
            <a:tailEnd/>
          </a:ln>
        </p:spPr>
        <p:txBody>
          <a:bodyPr wrap="none" anchor="ctr">
            <a:prstTxWarp prst="textNoShape">
              <a:avLst/>
            </a:prstTxWarp>
            <a:spAutoFit/>
          </a:bodyPr>
          <a:lstStyle/>
          <a:p>
            <a:pPr algn="ctr"/>
            <a:r>
              <a:rPr lang="en-US" sz="1600" b="1">
                <a:latin typeface="Comic Sans MS" charset="0"/>
              </a:rPr>
              <a:t>Cycle 2</a:t>
            </a:r>
            <a:endParaRPr lang="en-US" sz="1600">
              <a:latin typeface="Comic Sans MS" charset="0"/>
            </a:endParaRPr>
          </a:p>
        </p:txBody>
      </p:sp>
      <p:sp>
        <p:nvSpPr>
          <p:cNvPr id="71711" name="Text Box 147"/>
          <p:cNvSpPr txBox="1">
            <a:spLocks noChangeArrowheads="1"/>
          </p:cNvSpPr>
          <p:nvPr/>
        </p:nvSpPr>
        <p:spPr bwMode="auto">
          <a:xfrm>
            <a:off x="3171825" y="1987550"/>
            <a:ext cx="908050" cy="374650"/>
          </a:xfrm>
          <a:prstGeom prst="rect">
            <a:avLst/>
          </a:prstGeom>
          <a:noFill/>
          <a:ln w="28575">
            <a:noFill/>
            <a:miter lim="800000"/>
            <a:headEnd/>
            <a:tailEnd/>
          </a:ln>
        </p:spPr>
        <p:txBody>
          <a:bodyPr wrap="none" anchor="ctr">
            <a:prstTxWarp prst="textNoShape">
              <a:avLst/>
            </a:prstTxWarp>
            <a:spAutoFit/>
          </a:bodyPr>
          <a:lstStyle/>
          <a:p>
            <a:pPr algn="ctr"/>
            <a:r>
              <a:rPr lang="en-US" sz="1600" b="1">
                <a:latin typeface="Comic Sans MS" charset="0"/>
              </a:rPr>
              <a:t>Cycle 3</a:t>
            </a:r>
            <a:endParaRPr lang="en-US" sz="1600">
              <a:latin typeface="Comic Sans MS" charset="0"/>
            </a:endParaRPr>
          </a:p>
        </p:txBody>
      </p:sp>
      <p:sp>
        <p:nvSpPr>
          <p:cNvPr id="71712" name="Text Box 148"/>
          <p:cNvSpPr txBox="1">
            <a:spLocks noChangeArrowheads="1"/>
          </p:cNvSpPr>
          <p:nvPr/>
        </p:nvSpPr>
        <p:spPr bwMode="auto">
          <a:xfrm>
            <a:off x="4021138" y="1987550"/>
            <a:ext cx="908050" cy="374650"/>
          </a:xfrm>
          <a:prstGeom prst="rect">
            <a:avLst/>
          </a:prstGeom>
          <a:noFill/>
          <a:ln w="28575">
            <a:noFill/>
            <a:miter lim="800000"/>
            <a:headEnd/>
            <a:tailEnd/>
          </a:ln>
        </p:spPr>
        <p:txBody>
          <a:bodyPr wrap="none" anchor="ctr">
            <a:prstTxWarp prst="textNoShape">
              <a:avLst/>
            </a:prstTxWarp>
            <a:spAutoFit/>
          </a:bodyPr>
          <a:lstStyle/>
          <a:p>
            <a:pPr algn="ctr"/>
            <a:r>
              <a:rPr lang="en-US" sz="1600" b="1">
                <a:latin typeface="Comic Sans MS" charset="0"/>
              </a:rPr>
              <a:t>Cycle 4</a:t>
            </a:r>
            <a:endParaRPr lang="en-US" sz="1600">
              <a:latin typeface="Comic Sans MS" charset="0"/>
            </a:endParaRPr>
          </a:p>
        </p:txBody>
      </p:sp>
      <p:sp>
        <p:nvSpPr>
          <p:cNvPr id="71713" name="Text Box 149"/>
          <p:cNvSpPr txBox="1">
            <a:spLocks noChangeArrowheads="1"/>
          </p:cNvSpPr>
          <p:nvPr/>
        </p:nvSpPr>
        <p:spPr bwMode="auto">
          <a:xfrm>
            <a:off x="5754688" y="1987550"/>
            <a:ext cx="908050" cy="374650"/>
          </a:xfrm>
          <a:prstGeom prst="rect">
            <a:avLst/>
          </a:prstGeom>
          <a:noFill/>
          <a:ln w="28575">
            <a:noFill/>
            <a:miter lim="800000"/>
            <a:headEnd/>
            <a:tailEnd/>
          </a:ln>
        </p:spPr>
        <p:txBody>
          <a:bodyPr wrap="none" anchor="ctr">
            <a:prstTxWarp prst="textNoShape">
              <a:avLst/>
            </a:prstTxWarp>
            <a:spAutoFit/>
          </a:bodyPr>
          <a:lstStyle/>
          <a:p>
            <a:pPr algn="ctr"/>
            <a:r>
              <a:rPr lang="en-US" sz="1600" b="1">
                <a:latin typeface="Comic Sans MS" charset="0"/>
              </a:rPr>
              <a:t>Cycle 6</a:t>
            </a:r>
            <a:endParaRPr lang="en-US" sz="1600">
              <a:latin typeface="Comic Sans MS" charset="0"/>
            </a:endParaRPr>
          </a:p>
        </p:txBody>
      </p:sp>
      <p:sp>
        <p:nvSpPr>
          <p:cNvPr id="71714" name="Text Box 150"/>
          <p:cNvSpPr txBox="1">
            <a:spLocks noChangeArrowheads="1"/>
          </p:cNvSpPr>
          <p:nvPr/>
        </p:nvSpPr>
        <p:spPr bwMode="auto">
          <a:xfrm>
            <a:off x="6592888" y="1987550"/>
            <a:ext cx="908050" cy="374650"/>
          </a:xfrm>
          <a:prstGeom prst="rect">
            <a:avLst/>
          </a:prstGeom>
          <a:noFill/>
          <a:ln w="28575">
            <a:noFill/>
            <a:miter lim="800000"/>
            <a:headEnd/>
            <a:tailEnd/>
          </a:ln>
        </p:spPr>
        <p:txBody>
          <a:bodyPr wrap="none" anchor="ctr">
            <a:prstTxWarp prst="textNoShape">
              <a:avLst/>
            </a:prstTxWarp>
            <a:spAutoFit/>
          </a:bodyPr>
          <a:lstStyle/>
          <a:p>
            <a:pPr algn="ctr"/>
            <a:r>
              <a:rPr lang="en-US" sz="1600" b="1">
                <a:latin typeface="Comic Sans MS" charset="0"/>
              </a:rPr>
              <a:t>Cycle 7</a:t>
            </a:r>
            <a:endParaRPr lang="en-US" sz="1600">
              <a:latin typeface="Comic Sans MS" charset="0"/>
            </a:endParaRPr>
          </a:p>
        </p:txBody>
      </p:sp>
      <p:sp>
        <p:nvSpPr>
          <p:cNvPr id="71715" name="Text Box 151"/>
          <p:cNvSpPr txBox="1">
            <a:spLocks noChangeArrowheads="1"/>
          </p:cNvSpPr>
          <p:nvPr/>
        </p:nvSpPr>
        <p:spPr bwMode="auto">
          <a:xfrm>
            <a:off x="4840288" y="1987550"/>
            <a:ext cx="908050" cy="374650"/>
          </a:xfrm>
          <a:prstGeom prst="rect">
            <a:avLst/>
          </a:prstGeom>
          <a:noFill/>
          <a:ln w="28575">
            <a:noFill/>
            <a:miter lim="800000"/>
            <a:headEnd/>
            <a:tailEnd/>
          </a:ln>
        </p:spPr>
        <p:txBody>
          <a:bodyPr wrap="none" anchor="ctr">
            <a:prstTxWarp prst="textNoShape">
              <a:avLst/>
            </a:prstTxWarp>
            <a:spAutoFit/>
          </a:bodyPr>
          <a:lstStyle/>
          <a:p>
            <a:pPr algn="ctr"/>
            <a:r>
              <a:rPr lang="en-US" sz="1600" b="1">
                <a:latin typeface="Comic Sans MS" charset="0"/>
              </a:rPr>
              <a:t>Cycle 5</a:t>
            </a:r>
            <a:endParaRPr lang="en-US" sz="1600">
              <a:latin typeface="Comic Sans MS" charset="0"/>
            </a:endParaRPr>
          </a:p>
        </p:txBody>
      </p:sp>
      <p:sp>
        <p:nvSpPr>
          <p:cNvPr id="71716" name="Line 152"/>
          <p:cNvSpPr>
            <a:spLocks noChangeShapeType="1"/>
          </p:cNvSpPr>
          <p:nvPr/>
        </p:nvSpPr>
        <p:spPr bwMode="auto">
          <a:xfrm>
            <a:off x="2362200" y="1981200"/>
            <a:ext cx="0" cy="4648200"/>
          </a:xfrm>
          <a:prstGeom prst="line">
            <a:avLst/>
          </a:prstGeom>
          <a:noFill/>
          <a:ln w="28575">
            <a:solidFill>
              <a:schemeClr val="tx1"/>
            </a:solidFill>
            <a:prstDash val="sysDot"/>
            <a:round/>
            <a:headEnd/>
            <a:tailEnd/>
          </a:ln>
        </p:spPr>
        <p:txBody>
          <a:bodyPr wrap="none" anchor="ctr">
            <a:prstTxWarp prst="textNoShape">
              <a:avLst/>
            </a:prstTxWarp>
          </a:bodyPr>
          <a:lstStyle/>
          <a:p>
            <a:endParaRPr lang="en-US"/>
          </a:p>
        </p:txBody>
      </p:sp>
      <p:sp>
        <p:nvSpPr>
          <p:cNvPr id="71717" name="Line 153"/>
          <p:cNvSpPr>
            <a:spLocks noChangeShapeType="1"/>
          </p:cNvSpPr>
          <p:nvPr/>
        </p:nvSpPr>
        <p:spPr bwMode="auto">
          <a:xfrm>
            <a:off x="4876800" y="1981200"/>
            <a:ext cx="0" cy="4648200"/>
          </a:xfrm>
          <a:prstGeom prst="line">
            <a:avLst/>
          </a:prstGeom>
          <a:noFill/>
          <a:ln w="28575">
            <a:solidFill>
              <a:schemeClr val="tx1"/>
            </a:solidFill>
            <a:prstDash val="sysDot"/>
            <a:round/>
            <a:headEnd/>
            <a:tailEnd/>
          </a:ln>
        </p:spPr>
        <p:txBody>
          <a:bodyPr wrap="none" anchor="ctr">
            <a:prstTxWarp prst="textNoShape">
              <a:avLst/>
            </a:prstTxWarp>
          </a:bodyPr>
          <a:lstStyle/>
          <a:p>
            <a:endParaRPr lang="en-US"/>
          </a:p>
        </p:txBody>
      </p:sp>
      <p:sp>
        <p:nvSpPr>
          <p:cNvPr id="71718" name="Line 154"/>
          <p:cNvSpPr>
            <a:spLocks noChangeShapeType="1"/>
          </p:cNvSpPr>
          <p:nvPr/>
        </p:nvSpPr>
        <p:spPr bwMode="auto">
          <a:xfrm>
            <a:off x="4038600" y="1981200"/>
            <a:ext cx="0" cy="4648200"/>
          </a:xfrm>
          <a:prstGeom prst="line">
            <a:avLst/>
          </a:prstGeom>
          <a:noFill/>
          <a:ln w="28575">
            <a:solidFill>
              <a:schemeClr val="tx1"/>
            </a:solidFill>
            <a:prstDash val="sysDot"/>
            <a:round/>
            <a:headEnd/>
            <a:tailEnd/>
          </a:ln>
        </p:spPr>
        <p:txBody>
          <a:bodyPr wrap="none" anchor="ctr">
            <a:prstTxWarp prst="textNoShape">
              <a:avLst/>
            </a:prstTxWarp>
          </a:bodyPr>
          <a:lstStyle/>
          <a:p>
            <a:endParaRPr lang="en-US"/>
          </a:p>
        </p:txBody>
      </p:sp>
      <p:sp>
        <p:nvSpPr>
          <p:cNvPr id="71719" name="Line 155"/>
          <p:cNvSpPr>
            <a:spLocks noChangeShapeType="1"/>
          </p:cNvSpPr>
          <p:nvPr/>
        </p:nvSpPr>
        <p:spPr bwMode="auto">
          <a:xfrm>
            <a:off x="3200400" y="1981200"/>
            <a:ext cx="0" cy="4648200"/>
          </a:xfrm>
          <a:prstGeom prst="line">
            <a:avLst/>
          </a:prstGeom>
          <a:noFill/>
          <a:ln w="28575">
            <a:solidFill>
              <a:schemeClr val="tx1"/>
            </a:solidFill>
            <a:prstDash val="sysDot"/>
            <a:round/>
            <a:headEnd/>
            <a:tailEnd/>
          </a:ln>
        </p:spPr>
        <p:txBody>
          <a:bodyPr wrap="none" anchor="ctr">
            <a:prstTxWarp prst="textNoShape">
              <a:avLst/>
            </a:prstTxWarp>
          </a:bodyPr>
          <a:lstStyle/>
          <a:p>
            <a:endParaRPr lang="en-US"/>
          </a:p>
        </p:txBody>
      </p:sp>
      <p:sp>
        <p:nvSpPr>
          <p:cNvPr id="71720" name="Line 156"/>
          <p:cNvSpPr>
            <a:spLocks noChangeShapeType="1"/>
          </p:cNvSpPr>
          <p:nvPr/>
        </p:nvSpPr>
        <p:spPr bwMode="auto">
          <a:xfrm>
            <a:off x="6629400" y="1981200"/>
            <a:ext cx="0" cy="4648200"/>
          </a:xfrm>
          <a:prstGeom prst="line">
            <a:avLst/>
          </a:prstGeom>
          <a:noFill/>
          <a:ln w="28575">
            <a:solidFill>
              <a:schemeClr val="tx1"/>
            </a:solidFill>
            <a:prstDash val="sysDot"/>
            <a:round/>
            <a:headEnd/>
            <a:tailEnd/>
          </a:ln>
        </p:spPr>
        <p:txBody>
          <a:bodyPr wrap="none" anchor="ctr">
            <a:prstTxWarp prst="textNoShape">
              <a:avLst/>
            </a:prstTxWarp>
          </a:bodyPr>
          <a:lstStyle/>
          <a:p>
            <a:endParaRPr lang="en-US"/>
          </a:p>
        </p:txBody>
      </p:sp>
      <p:sp>
        <p:nvSpPr>
          <p:cNvPr id="71721" name="Line 157"/>
          <p:cNvSpPr>
            <a:spLocks noChangeShapeType="1"/>
          </p:cNvSpPr>
          <p:nvPr/>
        </p:nvSpPr>
        <p:spPr bwMode="auto">
          <a:xfrm>
            <a:off x="5730875" y="1981200"/>
            <a:ext cx="0" cy="4648200"/>
          </a:xfrm>
          <a:prstGeom prst="line">
            <a:avLst/>
          </a:prstGeom>
          <a:noFill/>
          <a:ln w="28575">
            <a:solidFill>
              <a:schemeClr val="tx1"/>
            </a:solidFill>
            <a:prstDash val="sysDot"/>
            <a:round/>
            <a:headEnd/>
            <a:tailEnd/>
          </a:ln>
        </p:spPr>
        <p:txBody>
          <a:bodyPr wrap="none" anchor="ctr">
            <a:prstTxWarp prst="textNoShape">
              <a:avLst/>
            </a:prstTxWarp>
          </a:bodyPr>
          <a:lstStyle/>
          <a:p>
            <a:endParaRPr lang="en-US"/>
          </a:p>
        </p:txBody>
      </p:sp>
      <p:sp>
        <p:nvSpPr>
          <p:cNvPr id="71722" name="Line 158"/>
          <p:cNvSpPr>
            <a:spLocks noChangeShapeType="1"/>
          </p:cNvSpPr>
          <p:nvPr/>
        </p:nvSpPr>
        <p:spPr bwMode="auto">
          <a:xfrm>
            <a:off x="7467600" y="1981200"/>
            <a:ext cx="0" cy="4648200"/>
          </a:xfrm>
          <a:prstGeom prst="line">
            <a:avLst/>
          </a:prstGeom>
          <a:noFill/>
          <a:ln w="28575">
            <a:solidFill>
              <a:schemeClr val="tx1"/>
            </a:solidFill>
            <a:prstDash val="sysDot"/>
            <a:round/>
            <a:headEnd/>
            <a:tailEnd/>
          </a:ln>
        </p:spPr>
        <p:txBody>
          <a:bodyPr wrap="none" anchor="ctr">
            <a:prstTxWarp prst="textNoShape">
              <a:avLst/>
            </a:prstTxWarp>
          </a:bodyPr>
          <a:lstStyle/>
          <a:p>
            <a:endParaRPr lang="en-US"/>
          </a:p>
        </p:txBody>
      </p:sp>
      <p:grpSp>
        <p:nvGrpSpPr>
          <p:cNvPr id="2" name="Group 159"/>
          <p:cNvGrpSpPr>
            <a:grpSpLocks/>
          </p:cNvGrpSpPr>
          <p:nvPr/>
        </p:nvGrpSpPr>
        <p:grpSpPr bwMode="auto">
          <a:xfrm>
            <a:off x="2271713" y="2590800"/>
            <a:ext cx="2476500" cy="4021138"/>
            <a:chOff x="1431" y="1632"/>
            <a:chExt cx="1560" cy="2533"/>
          </a:xfrm>
        </p:grpSpPr>
        <p:grpSp>
          <p:nvGrpSpPr>
            <p:cNvPr id="71725" name="Group 160"/>
            <p:cNvGrpSpPr>
              <a:grpSpLocks/>
            </p:cNvGrpSpPr>
            <p:nvPr/>
          </p:nvGrpSpPr>
          <p:grpSpPr bwMode="auto">
            <a:xfrm>
              <a:off x="2640" y="1632"/>
              <a:ext cx="351" cy="232"/>
              <a:chOff x="3984" y="816"/>
              <a:chExt cx="351" cy="232"/>
            </a:xfrm>
          </p:grpSpPr>
          <p:sp>
            <p:nvSpPr>
              <p:cNvPr id="71729" name="Rectangle 161"/>
              <p:cNvSpPr>
                <a:spLocks noChangeAspect="1" noChangeArrowheads="1"/>
              </p:cNvSpPr>
              <p:nvPr/>
            </p:nvSpPr>
            <p:spPr bwMode="auto">
              <a:xfrm>
                <a:off x="4032" y="816"/>
                <a:ext cx="284" cy="232"/>
              </a:xfrm>
              <a:prstGeom prst="rect">
                <a:avLst/>
              </a:prstGeom>
              <a:solidFill>
                <a:schemeClr val="hlink"/>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71730" name="Text Box 162"/>
              <p:cNvSpPr txBox="1">
                <a:spLocks noChangeAspect="1" noChangeArrowheads="1"/>
              </p:cNvSpPr>
              <p:nvPr/>
            </p:nvSpPr>
            <p:spPr bwMode="auto">
              <a:xfrm>
                <a:off x="3984" y="857"/>
                <a:ext cx="351" cy="169"/>
              </a:xfrm>
              <a:prstGeom prst="rect">
                <a:avLst/>
              </a:prstGeom>
              <a:noFill/>
              <a:ln w="28575">
                <a:noFill/>
                <a:miter lim="800000"/>
                <a:headEnd/>
                <a:tailEnd/>
              </a:ln>
            </p:spPr>
            <p:txBody>
              <a:bodyPr wrap="none" anchor="ctr">
                <a:prstTxWarp prst="textNoShape">
                  <a:avLst/>
                </a:prstTxWarp>
                <a:spAutoFit/>
              </a:bodyPr>
              <a:lstStyle/>
              <a:p>
                <a:pPr algn="ctr"/>
                <a:r>
                  <a:rPr lang="en-US" sz="1000" b="1">
                    <a:solidFill>
                      <a:schemeClr val="bg1"/>
                    </a:solidFill>
                    <a:latin typeface="Comic Sans MS" charset="0"/>
                  </a:rPr>
                  <a:t>DMem</a:t>
                </a:r>
                <a:endParaRPr lang="en-US" sz="1000" b="1">
                  <a:latin typeface="Comic Sans MS" charset="0"/>
                </a:endParaRPr>
              </a:p>
            </p:txBody>
          </p:sp>
        </p:grpSp>
        <p:grpSp>
          <p:nvGrpSpPr>
            <p:cNvPr id="71726" name="Group 163"/>
            <p:cNvGrpSpPr>
              <a:grpSpLocks/>
            </p:cNvGrpSpPr>
            <p:nvPr/>
          </p:nvGrpSpPr>
          <p:grpSpPr bwMode="auto">
            <a:xfrm>
              <a:off x="1431" y="1872"/>
              <a:ext cx="1377" cy="2293"/>
              <a:chOff x="1431" y="1872"/>
              <a:chExt cx="1377" cy="2293"/>
            </a:xfrm>
          </p:grpSpPr>
          <p:sp>
            <p:nvSpPr>
              <p:cNvPr id="71727" name="Freeform 164"/>
              <p:cNvSpPr>
                <a:spLocks/>
              </p:cNvSpPr>
              <p:nvPr/>
            </p:nvSpPr>
            <p:spPr bwMode="auto">
              <a:xfrm>
                <a:off x="2208" y="1872"/>
                <a:ext cx="528" cy="2120"/>
              </a:xfrm>
              <a:custGeom>
                <a:avLst/>
                <a:gdLst>
                  <a:gd name="T0" fmla="*/ 528 w 528"/>
                  <a:gd name="T1" fmla="*/ 1488 h 2120"/>
                  <a:gd name="T2" fmla="*/ 0 w 528"/>
                  <a:gd name="T3" fmla="*/ 1872 h 2120"/>
                  <a:gd name="T4" fmla="*/ 528 w 528"/>
                  <a:gd name="T5" fmla="*/ 0 h 2120"/>
                  <a:gd name="T6" fmla="*/ 0 60000 65536"/>
                  <a:gd name="T7" fmla="*/ 0 60000 65536"/>
                  <a:gd name="T8" fmla="*/ 0 60000 65536"/>
                  <a:gd name="T9" fmla="*/ 0 w 528"/>
                  <a:gd name="T10" fmla="*/ 0 h 2120"/>
                  <a:gd name="T11" fmla="*/ 528 w 528"/>
                  <a:gd name="T12" fmla="*/ 2120 h 2120"/>
                </a:gdLst>
                <a:ahLst/>
                <a:cxnLst>
                  <a:cxn ang="T6">
                    <a:pos x="T0" y="T1"/>
                  </a:cxn>
                  <a:cxn ang="T7">
                    <a:pos x="T2" y="T3"/>
                  </a:cxn>
                  <a:cxn ang="T8">
                    <a:pos x="T4" y="T5"/>
                  </a:cxn>
                </a:cxnLst>
                <a:rect l="T9" t="T10" r="T11" b="T12"/>
                <a:pathLst>
                  <a:path w="528" h="2120">
                    <a:moveTo>
                      <a:pt x="528" y="1488"/>
                    </a:moveTo>
                    <a:cubicBezTo>
                      <a:pt x="264" y="1804"/>
                      <a:pt x="0" y="2120"/>
                      <a:pt x="0" y="1872"/>
                    </a:cubicBezTo>
                    <a:cubicBezTo>
                      <a:pt x="0" y="1624"/>
                      <a:pt x="264" y="812"/>
                      <a:pt x="528" y="0"/>
                    </a:cubicBezTo>
                  </a:path>
                </a:pathLst>
              </a:custGeom>
              <a:noFill/>
              <a:ln w="28575">
                <a:solidFill>
                  <a:schemeClr val="hlink"/>
                </a:solidFill>
                <a:round/>
                <a:headEnd type="triangle" w="med" len="med"/>
                <a:tailEnd type="triangle" w="med" len="med"/>
              </a:ln>
            </p:spPr>
            <p:txBody>
              <a:bodyPr anchor="ctr">
                <a:prstTxWarp prst="textNoShape">
                  <a:avLst/>
                </a:prstTxWarp>
              </a:bodyPr>
              <a:lstStyle/>
              <a:p>
                <a:endParaRPr lang="en-US"/>
              </a:p>
            </p:txBody>
          </p:sp>
          <p:sp>
            <p:nvSpPr>
              <p:cNvPr id="71728" name="Text Box 165"/>
              <p:cNvSpPr txBox="1">
                <a:spLocks noChangeArrowheads="1"/>
              </p:cNvSpPr>
              <p:nvPr/>
            </p:nvSpPr>
            <p:spPr bwMode="auto">
              <a:xfrm>
                <a:off x="1431" y="3888"/>
                <a:ext cx="1377" cy="277"/>
              </a:xfrm>
              <a:prstGeom prst="rect">
                <a:avLst/>
              </a:prstGeom>
              <a:noFill/>
              <a:ln w="28575">
                <a:solidFill>
                  <a:schemeClr val="hlink"/>
                </a:solidFill>
                <a:miter lim="800000"/>
                <a:headEnd/>
                <a:tailEnd/>
              </a:ln>
            </p:spPr>
            <p:txBody>
              <a:bodyPr wrap="none">
                <a:prstTxWarp prst="textNoShape">
                  <a:avLst/>
                </a:prstTxWarp>
                <a:spAutoFit/>
              </a:bodyPr>
              <a:lstStyle/>
              <a:p>
                <a:pPr algn="ctr"/>
                <a:r>
                  <a:rPr lang="en-US" sz="1800">
                    <a:solidFill>
                      <a:schemeClr val="hlink"/>
                    </a:solidFill>
                    <a:latin typeface="Comic Sans MS" charset="0"/>
                  </a:rPr>
                  <a:t>Structural Hazard</a:t>
                </a:r>
              </a:p>
            </p:txBody>
          </p:sp>
        </p:grpSp>
      </p:grpSp>
      <p:sp>
        <p:nvSpPr>
          <p:cNvPr id="71724" name="Text Box 166"/>
          <p:cNvSpPr txBox="1">
            <a:spLocks noChangeArrowheads="1"/>
          </p:cNvSpPr>
          <p:nvPr/>
        </p:nvSpPr>
        <p:spPr bwMode="auto">
          <a:xfrm>
            <a:off x="7972425" y="6702425"/>
            <a:ext cx="1171575" cy="152400"/>
          </a:xfrm>
          <a:prstGeom prst="rect">
            <a:avLst/>
          </a:prstGeom>
          <a:noFill/>
          <a:ln w="9525">
            <a:noFill/>
            <a:miter lim="800000"/>
            <a:headEnd/>
            <a:tailEnd/>
          </a:ln>
        </p:spPr>
        <p:txBody>
          <a:bodyPr wrap="none">
            <a:prstTxWarp prst="textNoShape">
              <a:avLst/>
            </a:prstTxWarp>
            <a:spAutoFit/>
          </a:bodyPr>
          <a:lstStyle/>
          <a:p>
            <a:pPr algn="r">
              <a:lnSpc>
                <a:spcPct val="40000"/>
              </a:lnSpc>
            </a:pPr>
            <a:r>
              <a:rPr lang="en-US" sz="1000">
                <a:latin typeface="Times New Roman" charset="0"/>
              </a:rPr>
              <a:t>Slide: David Culler</a:t>
            </a:r>
            <a:endParaRPr lang="en-US">
              <a:latin typeface="Times New Roman"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402" name="Rectangle 2"/>
          <p:cNvSpPr>
            <a:spLocks noGrp="1" noChangeArrowheads="1"/>
          </p:cNvSpPr>
          <p:nvPr>
            <p:ph type="title"/>
          </p:nvPr>
        </p:nvSpPr>
        <p:spPr/>
        <p:txBody>
          <a:bodyPr/>
          <a:lstStyle/>
          <a:p>
            <a:pPr>
              <a:defRPr/>
            </a:pPr>
            <a:r>
              <a:rPr lang="en-US"/>
              <a:t>Resolving Structural Hazards</a:t>
            </a:r>
          </a:p>
        </p:txBody>
      </p:sp>
      <p:sp>
        <p:nvSpPr>
          <p:cNvPr id="73731" name="Rectangle 3"/>
          <p:cNvSpPr>
            <a:spLocks noGrp="1" noChangeArrowheads="1"/>
          </p:cNvSpPr>
          <p:nvPr>
            <p:ph type="body" idx="1"/>
          </p:nvPr>
        </p:nvSpPr>
        <p:spPr/>
        <p:txBody>
          <a:bodyPr/>
          <a:lstStyle/>
          <a:p>
            <a:pPr marL="609600" indent="-609600">
              <a:buFont typeface="Times" charset="0"/>
              <a:buAutoNum type="arabicPeriod"/>
            </a:pPr>
            <a:r>
              <a:rPr lang="en-US"/>
              <a:t>Wait</a:t>
            </a:r>
          </a:p>
          <a:p>
            <a:pPr marL="990600" lvl="1" indent="-533400"/>
            <a:r>
              <a:rPr lang="en-US"/>
              <a:t>Must detect the hazard</a:t>
            </a:r>
          </a:p>
          <a:p>
            <a:pPr marL="1562100" lvl="2" indent="-457200"/>
            <a:r>
              <a:rPr lang="en-US"/>
              <a:t>Easier with uniform ISA</a:t>
            </a:r>
          </a:p>
          <a:p>
            <a:pPr marL="990600" lvl="1" indent="-533400"/>
            <a:r>
              <a:rPr lang="en-US"/>
              <a:t>Must have mechanism to stall</a:t>
            </a:r>
          </a:p>
          <a:p>
            <a:pPr marL="1562100" lvl="2" indent="-457200"/>
            <a:r>
              <a:rPr lang="en-US"/>
              <a:t>Easier with uniform pipeline organization</a:t>
            </a:r>
          </a:p>
          <a:p>
            <a:pPr marL="609600" indent="-609600">
              <a:buFont typeface="Times" charset="0"/>
              <a:buAutoNum type="arabicPeriod"/>
            </a:pPr>
            <a:r>
              <a:rPr lang="en-US"/>
              <a:t>Throw more hardware at the problem</a:t>
            </a:r>
          </a:p>
          <a:p>
            <a:pPr marL="990600" lvl="1" indent="-533400"/>
            <a:r>
              <a:rPr lang="en-US"/>
              <a:t>Use instruction &amp; data cache rather than direct access to memory</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228600" y="2590800"/>
            <a:ext cx="412750" cy="3983038"/>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sz="2000" b="1" i="1">
                <a:latin typeface="Comic Sans MS" charset="0"/>
              </a:rPr>
              <a:t>I</a:t>
            </a:r>
          </a:p>
          <a:p>
            <a:pPr algn="ctr"/>
            <a:r>
              <a:rPr lang="en-US" sz="2000" b="1" i="1">
                <a:latin typeface="Comic Sans MS" charset="0"/>
              </a:rPr>
              <a:t>n</a:t>
            </a:r>
          </a:p>
          <a:p>
            <a:pPr algn="ctr"/>
            <a:r>
              <a:rPr lang="en-US" sz="2000" b="1" i="1">
                <a:latin typeface="Comic Sans MS" charset="0"/>
              </a:rPr>
              <a:t>s</a:t>
            </a:r>
          </a:p>
          <a:p>
            <a:pPr algn="ctr"/>
            <a:r>
              <a:rPr lang="en-US" sz="2000" b="1" i="1">
                <a:latin typeface="Comic Sans MS" charset="0"/>
              </a:rPr>
              <a:t>t</a:t>
            </a:r>
          </a:p>
          <a:p>
            <a:pPr algn="ctr"/>
            <a:r>
              <a:rPr lang="en-US" sz="2000" b="1" i="1">
                <a:latin typeface="Comic Sans MS" charset="0"/>
              </a:rPr>
              <a:t>r.</a:t>
            </a:r>
          </a:p>
          <a:p>
            <a:pPr algn="ctr"/>
            <a:endParaRPr lang="en-US" sz="2000" b="1" i="1">
              <a:latin typeface="Comic Sans MS" charset="0"/>
            </a:endParaRPr>
          </a:p>
          <a:p>
            <a:pPr algn="ctr"/>
            <a:r>
              <a:rPr lang="en-US" sz="2000" b="1" i="1">
                <a:latin typeface="Comic Sans MS" charset="0"/>
              </a:rPr>
              <a:t>O</a:t>
            </a:r>
          </a:p>
          <a:p>
            <a:pPr algn="ctr"/>
            <a:r>
              <a:rPr lang="en-US" sz="2000" b="1" i="1">
                <a:latin typeface="Comic Sans MS" charset="0"/>
              </a:rPr>
              <a:t>r</a:t>
            </a:r>
          </a:p>
          <a:p>
            <a:pPr algn="ctr"/>
            <a:r>
              <a:rPr lang="en-US" sz="2000" b="1" i="1">
                <a:latin typeface="Comic Sans MS" charset="0"/>
              </a:rPr>
              <a:t>d</a:t>
            </a:r>
          </a:p>
          <a:p>
            <a:pPr algn="ctr"/>
            <a:r>
              <a:rPr lang="en-US" sz="2000" b="1" i="1">
                <a:latin typeface="Comic Sans MS" charset="0"/>
              </a:rPr>
              <a:t>e</a:t>
            </a:r>
          </a:p>
          <a:p>
            <a:pPr algn="ctr"/>
            <a:r>
              <a:rPr lang="en-US" sz="2000" b="1" i="1">
                <a:latin typeface="Comic Sans MS" charset="0"/>
              </a:rPr>
              <a:t>r</a:t>
            </a:r>
          </a:p>
        </p:txBody>
      </p:sp>
      <p:sp>
        <p:nvSpPr>
          <p:cNvPr id="75779" name="Line 3"/>
          <p:cNvSpPr>
            <a:spLocks noChangeShapeType="1"/>
          </p:cNvSpPr>
          <p:nvPr/>
        </p:nvSpPr>
        <p:spPr bwMode="auto">
          <a:xfrm flipH="1">
            <a:off x="685800" y="2209800"/>
            <a:ext cx="0" cy="39624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75780" name="Rectangle 4"/>
          <p:cNvSpPr>
            <a:spLocks noChangeArrowheads="1"/>
          </p:cNvSpPr>
          <p:nvPr/>
        </p:nvSpPr>
        <p:spPr bwMode="auto">
          <a:xfrm>
            <a:off x="1066800" y="1524000"/>
            <a:ext cx="2513013" cy="442913"/>
          </a:xfrm>
          <a:prstGeom prst="rect">
            <a:avLst/>
          </a:prstGeom>
          <a:solidFill>
            <a:schemeClr val="bg1"/>
          </a:solidFill>
          <a:ln w="12700">
            <a:noFill/>
            <a:miter lim="800000"/>
            <a:headEnd/>
            <a:tailEnd/>
          </a:ln>
        </p:spPr>
        <p:txBody>
          <a:bodyPr wrap="none" lIns="90488" tIns="44450" rIns="90488" bIns="44450">
            <a:prstTxWarp prst="textNoShape">
              <a:avLst/>
            </a:prstTxWarp>
            <a:spAutoFit/>
          </a:bodyPr>
          <a:lstStyle/>
          <a:p>
            <a:r>
              <a:rPr lang="en-US" sz="2000" b="1" i="1">
                <a:latin typeface="Comic Sans MS" charset="0"/>
              </a:rPr>
              <a:t>Time (clock cycles)</a:t>
            </a:r>
          </a:p>
        </p:txBody>
      </p:sp>
      <p:sp>
        <p:nvSpPr>
          <p:cNvPr id="75781" name="Rectangle 5"/>
          <p:cNvSpPr>
            <a:spLocks noChangeArrowheads="1"/>
          </p:cNvSpPr>
          <p:nvPr/>
        </p:nvSpPr>
        <p:spPr bwMode="auto">
          <a:xfrm>
            <a:off x="685800" y="2590800"/>
            <a:ext cx="912813" cy="454025"/>
          </a:xfrm>
          <a:prstGeom prst="rect">
            <a:avLst/>
          </a:prstGeom>
          <a:solidFill>
            <a:schemeClr val="bg1"/>
          </a:solidFill>
          <a:ln w="12700">
            <a:noFill/>
            <a:miter lim="800000"/>
            <a:headEnd/>
            <a:tailEnd/>
          </a:ln>
        </p:spPr>
        <p:txBody>
          <a:bodyPr wrap="none" lIns="90488" tIns="44450" rIns="90488" bIns="44450">
            <a:prstTxWarp prst="textNoShape">
              <a:avLst/>
            </a:prstTxWarp>
            <a:spAutoFit/>
          </a:bodyPr>
          <a:lstStyle/>
          <a:p>
            <a:r>
              <a:rPr lang="en-US" b="1">
                <a:latin typeface="Courier New" charset="0"/>
              </a:rPr>
              <a:t>Load</a:t>
            </a:r>
          </a:p>
        </p:txBody>
      </p:sp>
      <p:sp>
        <p:nvSpPr>
          <p:cNvPr id="75782" name="Rectangle 6"/>
          <p:cNvSpPr>
            <a:spLocks noChangeArrowheads="1"/>
          </p:cNvSpPr>
          <p:nvPr/>
        </p:nvSpPr>
        <p:spPr bwMode="auto">
          <a:xfrm>
            <a:off x="685800" y="3336925"/>
            <a:ext cx="1460500" cy="454025"/>
          </a:xfrm>
          <a:prstGeom prst="rect">
            <a:avLst/>
          </a:prstGeom>
          <a:solidFill>
            <a:schemeClr val="bg1"/>
          </a:solidFill>
          <a:ln w="12700">
            <a:noFill/>
            <a:miter lim="800000"/>
            <a:headEnd/>
            <a:tailEnd/>
          </a:ln>
        </p:spPr>
        <p:txBody>
          <a:bodyPr wrap="none" lIns="90488" tIns="44450" rIns="90488" bIns="44450">
            <a:prstTxWarp prst="textNoShape">
              <a:avLst/>
            </a:prstTxWarp>
            <a:spAutoFit/>
          </a:bodyPr>
          <a:lstStyle/>
          <a:p>
            <a:r>
              <a:rPr lang="en-US" b="1">
                <a:latin typeface="Courier New" charset="0"/>
              </a:rPr>
              <a:t>Instr 1</a:t>
            </a:r>
          </a:p>
        </p:txBody>
      </p:sp>
      <p:sp>
        <p:nvSpPr>
          <p:cNvPr id="75783" name="Rectangle 7"/>
          <p:cNvSpPr>
            <a:spLocks noChangeArrowheads="1"/>
          </p:cNvSpPr>
          <p:nvPr/>
        </p:nvSpPr>
        <p:spPr bwMode="auto">
          <a:xfrm>
            <a:off x="736600" y="4130675"/>
            <a:ext cx="1460500" cy="454025"/>
          </a:xfrm>
          <a:prstGeom prst="rect">
            <a:avLst/>
          </a:prstGeom>
          <a:solidFill>
            <a:schemeClr val="bg1"/>
          </a:solidFill>
          <a:ln w="12700">
            <a:noFill/>
            <a:miter lim="800000"/>
            <a:headEnd/>
            <a:tailEnd/>
          </a:ln>
        </p:spPr>
        <p:txBody>
          <a:bodyPr wrap="none" lIns="90488" tIns="44450" rIns="90488" bIns="44450">
            <a:prstTxWarp prst="textNoShape">
              <a:avLst/>
            </a:prstTxWarp>
            <a:spAutoFit/>
          </a:bodyPr>
          <a:lstStyle/>
          <a:p>
            <a:r>
              <a:rPr lang="en-US" b="1">
                <a:latin typeface="Courier New" charset="0"/>
              </a:rPr>
              <a:t>Instr 2</a:t>
            </a:r>
          </a:p>
        </p:txBody>
      </p:sp>
      <p:sp>
        <p:nvSpPr>
          <p:cNvPr id="75784" name="Rectangle 8"/>
          <p:cNvSpPr>
            <a:spLocks noChangeArrowheads="1"/>
          </p:cNvSpPr>
          <p:nvPr/>
        </p:nvSpPr>
        <p:spPr bwMode="auto">
          <a:xfrm>
            <a:off x="746125" y="4881563"/>
            <a:ext cx="1095375" cy="454025"/>
          </a:xfrm>
          <a:prstGeom prst="rect">
            <a:avLst/>
          </a:prstGeom>
          <a:solidFill>
            <a:schemeClr val="bg1"/>
          </a:solidFill>
          <a:ln w="12700">
            <a:noFill/>
            <a:miter lim="800000"/>
            <a:headEnd/>
            <a:tailEnd/>
          </a:ln>
        </p:spPr>
        <p:txBody>
          <a:bodyPr wrap="none" lIns="90488" tIns="44450" rIns="90488" bIns="44450">
            <a:prstTxWarp prst="textNoShape">
              <a:avLst/>
            </a:prstTxWarp>
            <a:spAutoFit/>
          </a:bodyPr>
          <a:lstStyle/>
          <a:p>
            <a:r>
              <a:rPr lang="en-US" b="1">
                <a:latin typeface="Courier New" charset="0"/>
              </a:rPr>
              <a:t>Stall</a:t>
            </a:r>
          </a:p>
        </p:txBody>
      </p:sp>
      <p:sp>
        <p:nvSpPr>
          <p:cNvPr id="75785" name="Rectangle 9"/>
          <p:cNvSpPr>
            <a:spLocks noChangeArrowheads="1"/>
          </p:cNvSpPr>
          <p:nvPr/>
        </p:nvSpPr>
        <p:spPr bwMode="auto">
          <a:xfrm>
            <a:off x="784225" y="5662613"/>
            <a:ext cx="1460500" cy="454025"/>
          </a:xfrm>
          <a:prstGeom prst="rect">
            <a:avLst/>
          </a:prstGeom>
          <a:solidFill>
            <a:schemeClr val="bg1"/>
          </a:solidFill>
          <a:ln w="12700">
            <a:noFill/>
            <a:miter lim="800000"/>
            <a:headEnd/>
            <a:tailEnd/>
          </a:ln>
        </p:spPr>
        <p:txBody>
          <a:bodyPr wrap="none" lIns="90488" tIns="44450" rIns="90488" bIns="44450">
            <a:prstTxWarp prst="textNoShape">
              <a:avLst/>
            </a:prstTxWarp>
            <a:spAutoFit/>
          </a:bodyPr>
          <a:lstStyle/>
          <a:p>
            <a:r>
              <a:rPr lang="en-US" b="1">
                <a:latin typeface="Courier New" charset="0"/>
              </a:rPr>
              <a:t>Instr 3</a:t>
            </a:r>
          </a:p>
        </p:txBody>
      </p:sp>
      <p:sp>
        <p:nvSpPr>
          <p:cNvPr id="75786" name="Line 10"/>
          <p:cNvSpPr>
            <a:spLocks noChangeShapeType="1"/>
          </p:cNvSpPr>
          <p:nvPr/>
        </p:nvSpPr>
        <p:spPr bwMode="auto">
          <a:xfrm>
            <a:off x="1219200" y="1981200"/>
            <a:ext cx="6553200" cy="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grpSp>
        <p:nvGrpSpPr>
          <p:cNvPr id="75787" name="Group 11"/>
          <p:cNvGrpSpPr>
            <a:grpSpLocks noChangeAspect="1"/>
          </p:cNvGrpSpPr>
          <p:nvPr/>
        </p:nvGrpSpPr>
        <p:grpSpPr bwMode="auto">
          <a:xfrm>
            <a:off x="2609850" y="2603500"/>
            <a:ext cx="447675" cy="369888"/>
            <a:chOff x="1374" y="528"/>
            <a:chExt cx="480" cy="432"/>
          </a:xfrm>
        </p:grpSpPr>
        <p:grpSp>
          <p:nvGrpSpPr>
            <p:cNvPr id="75945" name="Group 12"/>
            <p:cNvGrpSpPr>
              <a:grpSpLocks noChangeAspect="1"/>
            </p:cNvGrpSpPr>
            <p:nvPr/>
          </p:nvGrpSpPr>
          <p:grpSpPr bwMode="auto">
            <a:xfrm>
              <a:off x="1374" y="528"/>
              <a:ext cx="480" cy="432"/>
              <a:chOff x="1392" y="528"/>
              <a:chExt cx="480" cy="432"/>
            </a:xfrm>
          </p:grpSpPr>
          <p:sp>
            <p:nvSpPr>
              <p:cNvPr id="75947" name="Rectangle 13"/>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75948" name="Rectangle 14"/>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75946" name="Text Box 15"/>
            <p:cNvSpPr txBox="1">
              <a:spLocks noChangeAspect="1" noChangeArrowheads="1"/>
            </p:cNvSpPr>
            <p:nvPr/>
          </p:nvSpPr>
          <p:spPr bwMode="auto">
            <a:xfrm>
              <a:off x="1400" y="561"/>
              <a:ext cx="432" cy="314"/>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sp>
        <p:nvSpPr>
          <p:cNvPr id="75788" name="Line 16"/>
          <p:cNvSpPr>
            <a:spLocks noChangeAspect="1" noChangeShapeType="1"/>
          </p:cNvSpPr>
          <p:nvPr/>
        </p:nvSpPr>
        <p:spPr bwMode="auto">
          <a:xfrm>
            <a:off x="3060700" y="2678113"/>
            <a:ext cx="49530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5789" name="Line 17"/>
          <p:cNvSpPr>
            <a:spLocks noChangeAspect="1" noChangeShapeType="1"/>
          </p:cNvSpPr>
          <p:nvPr/>
        </p:nvSpPr>
        <p:spPr bwMode="auto">
          <a:xfrm>
            <a:off x="3060700" y="2898775"/>
            <a:ext cx="49530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75790" name="Group 18"/>
          <p:cNvGrpSpPr>
            <a:grpSpLocks noChangeAspect="1"/>
          </p:cNvGrpSpPr>
          <p:nvPr/>
        </p:nvGrpSpPr>
        <p:grpSpPr bwMode="auto">
          <a:xfrm>
            <a:off x="3467100" y="2493963"/>
            <a:ext cx="403225" cy="588962"/>
            <a:chOff x="2991" y="411"/>
            <a:chExt cx="359" cy="768"/>
          </a:xfrm>
        </p:grpSpPr>
        <p:sp>
          <p:nvSpPr>
            <p:cNvPr id="75941" name="AutoShape 19"/>
            <p:cNvSpPr>
              <a:spLocks noChangeAspect="1" noChangeArrowheads="1"/>
            </p:cNvSpPr>
            <p:nvPr/>
          </p:nvSpPr>
          <p:spPr bwMode="auto">
            <a:xfrm rot="-5400000">
              <a:off x="2798" y="626"/>
              <a:ext cx="768" cy="337"/>
            </a:xfrm>
            <a:custGeom>
              <a:avLst/>
              <a:gdLst>
                <a:gd name="T0" fmla="*/ 24 w 21600"/>
                <a:gd name="T1" fmla="*/ 3 h 21600"/>
                <a:gd name="T2" fmla="*/ 14 w 21600"/>
                <a:gd name="T3" fmla="*/ 5 h 21600"/>
                <a:gd name="T4" fmla="*/ 3 w 21600"/>
                <a:gd name="T5" fmla="*/ 3 h 21600"/>
                <a:gd name="T6" fmla="*/ 14 w 21600"/>
                <a:gd name="T7" fmla="*/ 0 h 21600"/>
                <a:gd name="T8" fmla="*/ 0 60000 65536"/>
                <a:gd name="T9" fmla="*/ 0 60000 65536"/>
                <a:gd name="T10" fmla="*/ 0 60000 65536"/>
                <a:gd name="T11" fmla="*/ 0 60000 65536"/>
                <a:gd name="T12" fmla="*/ 4500 w 21600"/>
                <a:gd name="T13" fmla="*/ 4487 h 21600"/>
                <a:gd name="T14" fmla="*/ 17100 w 21600"/>
                <a:gd name="T15" fmla="*/ 1711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p:spPr>
          <p:txBody>
            <a:bodyPr vert="eaVert" wrap="none" anchor="ctr">
              <a:prstTxWarp prst="textNoShape">
                <a:avLst/>
              </a:prstTxWarp>
            </a:bodyPr>
            <a:lstStyle/>
            <a:p>
              <a:pPr algn="ctr"/>
              <a:endParaRPr lang="en-US" sz="1000" b="1">
                <a:latin typeface="Comic Sans MS" charset="0"/>
              </a:endParaRPr>
            </a:p>
          </p:txBody>
        </p:sp>
        <p:sp>
          <p:nvSpPr>
            <p:cNvPr id="75942" name="AutoShape 20"/>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p:spPr>
          <p:txBody>
            <a:bodyPr wrap="none" anchor="ctr">
              <a:prstTxWarp prst="textNoShape">
                <a:avLst/>
              </a:prstTxWarp>
            </a:bodyPr>
            <a:lstStyle/>
            <a:p>
              <a:endParaRPr lang="en-US"/>
            </a:p>
          </p:txBody>
        </p:sp>
        <p:sp>
          <p:nvSpPr>
            <p:cNvPr id="75943" name="Freeform 21"/>
            <p:cNvSpPr>
              <a:spLocks noChangeAspect="1"/>
            </p:cNvSpPr>
            <p:nvPr/>
          </p:nvSpPr>
          <p:spPr bwMode="auto">
            <a:xfrm rot="5400000">
              <a:off x="2974" y="725"/>
              <a:ext cx="218" cy="139"/>
            </a:xfrm>
            <a:custGeom>
              <a:avLst/>
              <a:gdLst>
                <a:gd name="T0" fmla="*/ 0 w 384"/>
                <a:gd name="T1" fmla="*/ 139 h 288"/>
                <a:gd name="T2" fmla="*/ 109 w 384"/>
                <a:gd name="T3" fmla="*/ 0 h 288"/>
                <a:gd name="T4" fmla="*/ 218 w 384"/>
                <a:gd name="T5" fmla="*/ 139 h 288"/>
                <a:gd name="T6" fmla="*/ 0 60000 65536"/>
                <a:gd name="T7" fmla="*/ 0 60000 65536"/>
                <a:gd name="T8" fmla="*/ 0 60000 65536"/>
                <a:gd name="T9" fmla="*/ 0 w 384"/>
                <a:gd name="T10" fmla="*/ 0 h 288"/>
                <a:gd name="T11" fmla="*/ 384 w 384"/>
                <a:gd name="T12" fmla="*/ 288 h 288"/>
              </a:gdLst>
              <a:ahLst/>
              <a:cxnLst>
                <a:cxn ang="T6">
                  <a:pos x="T0" y="T1"/>
                </a:cxn>
                <a:cxn ang="T7">
                  <a:pos x="T2" y="T3"/>
                </a:cxn>
                <a:cxn ang="T8">
                  <a:pos x="T4" y="T5"/>
                </a:cxn>
              </a:cxnLst>
              <a:rect l="T9" t="T10" r="T11" b="T12"/>
              <a:pathLst>
                <a:path w="384" h="288">
                  <a:moveTo>
                    <a:pt x="0" y="288"/>
                  </a:moveTo>
                  <a:lnTo>
                    <a:pt x="192" y="0"/>
                  </a:lnTo>
                  <a:lnTo>
                    <a:pt x="384" y="288"/>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75944" name="Text Box 22"/>
            <p:cNvSpPr txBox="1">
              <a:spLocks noChangeAspect="1" noChangeArrowheads="1"/>
            </p:cNvSpPr>
            <p:nvPr/>
          </p:nvSpPr>
          <p:spPr bwMode="auto">
            <a:xfrm rot="-5400000">
              <a:off x="2942" y="629"/>
              <a:ext cx="575" cy="239"/>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ALU</a:t>
              </a:r>
            </a:p>
          </p:txBody>
        </p:sp>
      </p:grpSp>
      <p:sp>
        <p:nvSpPr>
          <p:cNvPr id="75791" name="Line 23"/>
          <p:cNvSpPr>
            <a:spLocks noChangeAspect="1" noChangeShapeType="1"/>
          </p:cNvSpPr>
          <p:nvPr/>
        </p:nvSpPr>
        <p:spPr bwMode="auto">
          <a:xfrm>
            <a:off x="3875088" y="2789238"/>
            <a:ext cx="496887"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5792" name="Line 24"/>
          <p:cNvSpPr>
            <a:spLocks noChangeAspect="1" noChangeShapeType="1"/>
          </p:cNvSpPr>
          <p:nvPr/>
        </p:nvSpPr>
        <p:spPr bwMode="auto">
          <a:xfrm>
            <a:off x="4733925" y="2789238"/>
            <a:ext cx="49847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5793" name="Rectangle 25"/>
          <p:cNvSpPr>
            <a:spLocks noChangeAspect="1" noChangeArrowheads="1"/>
          </p:cNvSpPr>
          <p:nvPr/>
        </p:nvSpPr>
        <p:spPr bwMode="auto">
          <a:xfrm>
            <a:off x="4252913" y="2605088"/>
            <a:ext cx="450850" cy="368300"/>
          </a:xfrm>
          <a:prstGeom prst="rect">
            <a:avLst/>
          </a:prstGeom>
          <a:noFill/>
          <a:ln w="28575">
            <a:solidFill>
              <a:schemeClr val="hlink"/>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75794" name="Text Box 26"/>
          <p:cNvSpPr txBox="1">
            <a:spLocks noChangeAspect="1" noChangeArrowheads="1"/>
          </p:cNvSpPr>
          <p:nvPr/>
        </p:nvSpPr>
        <p:spPr bwMode="auto">
          <a:xfrm>
            <a:off x="4194175" y="2633663"/>
            <a:ext cx="557213" cy="268287"/>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DMem</a:t>
            </a:r>
          </a:p>
        </p:txBody>
      </p:sp>
      <p:sp>
        <p:nvSpPr>
          <p:cNvPr id="75795" name="Freeform 27"/>
          <p:cNvSpPr>
            <a:spLocks noChangeAspect="1"/>
          </p:cNvSpPr>
          <p:nvPr/>
        </p:nvSpPr>
        <p:spPr bwMode="auto">
          <a:xfrm>
            <a:off x="4191000" y="2789238"/>
            <a:ext cx="674688" cy="293687"/>
          </a:xfrm>
          <a:custGeom>
            <a:avLst/>
            <a:gdLst>
              <a:gd name="T0" fmla="*/ 0 w 816"/>
              <a:gd name="T1" fmla="*/ 0 h 384"/>
              <a:gd name="T2" fmla="*/ 0 w 816"/>
              <a:gd name="T3" fmla="*/ 293687 h 384"/>
              <a:gd name="T4" fmla="*/ 595313 w 816"/>
              <a:gd name="T5" fmla="*/ 293687 h 384"/>
              <a:gd name="T6" fmla="*/ 595313 w 816"/>
              <a:gd name="T7" fmla="*/ 110133 h 384"/>
              <a:gd name="T8" fmla="*/ 674688 w 816"/>
              <a:gd name="T9" fmla="*/ 110133 h 384"/>
              <a:gd name="T10" fmla="*/ 0 60000 65536"/>
              <a:gd name="T11" fmla="*/ 0 60000 65536"/>
              <a:gd name="T12" fmla="*/ 0 60000 65536"/>
              <a:gd name="T13" fmla="*/ 0 60000 65536"/>
              <a:gd name="T14" fmla="*/ 0 60000 65536"/>
              <a:gd name="T15" fmla="*/ 0 w 816"/>
              <a:gd name="T16" fmla="*/ 0 h 384"/>
              <a:gd name="T17" fmla="*/ 816 w 816"/>
              <a:gd name="T18" fmla="*/ 384 h 384"/>
            </a:gdLst>
            <a:ahLst/>
            <a:cxnLst>
              <a:cxn ang="T10">
                <a:pos x="T0" y="T1"/>
              </a:cxn>
              <a:cxn ang="T11">
                <a:pos x="T2" y="T3"/>
              </a:cxn>
              <a:cxn ang="T12">
                <a:pos x="T4" y="T5"/>
              </a:cxn>
              <a:cxn ang="T13">
                <a:pos x="T6" y="T7"/>
              </a:cxn>
              <a:cxn ang="T14">
                <a:pos x="T8" y="T9"/>
              </a:cxn>
            </a:cxnLst>
            <a:rect l="T15" t="T16" r="T17" b="T18"/>
            <a:pathLst>
              <a:path w="816" h="384">
                <a:moveTo>
                  <a:pt x="0" y="0"/>
                </a:moveTo>
                <a:lnTo>
                  <a:pt x="0" y="384"/>
                </a:lnTo>
                <a:lnTo>
                  <a:pt x="720" y="384"/>
                </a:lnTo>
                <a:lnTo>
                  <a:pt x="720" y="144"/>
                </a:lnTo>
                <a:lnTo>
                  <a:pt x="816" y="144"/>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75796" name="Line 28"/>
          <p:cNvSpPr>
            <a:spLocks noChangeAspect="1" noChangeShapeType="1"/>
          </p:cNvSpPr>
          <p:nvPr/>
        </p:nvSpPr>
        <p:spPr bwMode="auto">
          <a:xfrm>
            <a:off x="2141538" y="2900363"/>
            <a:ext cx="468312"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5797" name="Line 29"/>
          <p:cNvSpPr>
            <a:spLocks noChangeAspect="1" noChangeShapeType="1"/>
          </p:cNvSpPr>
          <p:nvPr/>
        </p:nvSpPr>
        <p:spPr bwMode="auto">
          <a:xfrm>
            <a:off x="2081213" y="2678113"/>
            <a:ext cx="525462"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75798" name="Group 30"/>
          <p:cNvGrpSpPr>
            <a:grpSpLocks noChangeAspect="1"/>
          </p:cNvGrpSpPr>
          <p:nvPr/>
        </p:nvGrpSpPr>
        <p:grpSpPr bwMode="auto">
          <a:xfrm>
            <a:off x="1660525" y="2605088"/>
            <a:ext cx="587375" cy="368300"/>
            <a:chOff x="1123" y="576"/>
            <a:chExt cx="624" cy="480"/>
          </a:xfrm>
        </p:grpSpPr>
        <p:sp>
          <p:nvSpPr>
            <p:cNvPr id="75939" name="Rectangle 31"/>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75940" name="Text Box 32"/>
            <p:cNvSpPr txBox="1">
              <a:spLocks noChangeAspect="1" noChangeArrowheads="1"/>
            </p:cNvSpPr>
            <p:nvPr/>
          </p:nvSpPr>
          <p:spPr bwMode="auto">
            <a:xfrm>
              <a:off x="1123" y="613"/>
              <a:ext cx="624" cy="350"/>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Ifetch</a:t>
              </a:r>
            </a:p>
          </p:txBody>
        </p:sp>
      </p:grpSp>
      <p:grpSp>
        <p:nvGrpSpPr>
          <p:cNvPr id="75799" name="Group 33"/>
          <p:cNvGrpSpPr>
            <a:grpSpLocks/>
          </p:cNvGrpSpPr>
          <p:nvPr/>
        </p:nvGrpSpPr>
        <p:grpSpPr bwMode="auto">
          <a:xfrm>
            <a:off x="2322513" y="2438400"/>
            <a:ext cx="2635250" cy="700088"/>
            <a:chOff x="2112" y="528"/>
            <a:chExt cx="2088" cy="681"/>
          </a:xfrm>
        </p:grpSpPr>
        <p:sp>
          <p:nvSpPr>
            <p:cNvPr id="75935" name="Rectangle 34"/>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75936" name="Rectangle 35"/>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75937" name="Rectangle 36"/>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75938" name="Rectangle 37"/>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grpSp>
      <p:grpSp>
        <p:nvGrpSpPr>
          <p:cNvPr id="75800" name="Group 38"/>
          <p:cNvGrpSpPr>
            <a:grpSpLocks noChangeAspect="1"/>
          </p:cNvGrpSpPr>
          <p:nvPr/>
        </p:nvGrpSpPr>
        <p:grpSpPr bwMode="auto">
          <a:xfrm flipH="1">
            <a:off x="5087938" y="2590800"/>
            <a:ext cx="452437" cy="369888"/>
            <a:chOff x="1374" y="528"/>
            <a:chExt cx="480" cy="432"/>
          </a:xfrm>
        </p:grpSpPr>
        <p:grpSp>
          <p:nvGrpSpPr>
            <p:cNvPr id="75931" name="Group 39"/>
            <p:cNvGrpSpPr>
              <a:grpSpLocks noChangeAspect="1"/>
            </p:cNvGrpSpPr>
            <p:nvPr/>
          </p:nvGrpSpPr>
          <p:grpSpPr bwMode="auto">
            <a:xfrm>
              <a:off x="1374" y="528"/>
              <a:ext cx="480" cy="432"/>
              <a:chOff x="1392" y="528"/>
              <a:chExt cx="480" cy="432"/>
            </a:xfrm>
          </p:grpSpPr>
          <p:sp>
            <p:nvSpPr>
              <p:cNvPr id="75933" name="Rectangle 40"/>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75934" name="Rectangle 41"/>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75932" name="Text Box 42"/>
            <p:cNvSpPr txBox="1">
              <a:spLocks noChangeAspect="1" noChangeArrowheads="1"/>
            </p:cNvSpPr>
            <p:nvPr/>
          </p:nvSpPr>
          <p:spPr bwMode="auto">
            <a:xfrm>
              <a:off x="1404" y="561"/>
              <a:ext cx="428" cy="314"/>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grpSp>
        <p:nvGrpSpPr>
          <p:cNvPr id="9" name="Group 43"/>
          <p:cNvGrpSpPr>
            <a:grpSpLocks/>
          </p:cNvGrpSpPr>
          <p:nvPr/>
        </p:nvGrpSpPr>
        <p:grpSpPr bwMode="auto">
          <a:xfrm>
            <a:off x="2514600" y="3200400"/>
            <a:ext cx="3879850" cy="700088"/>
            <a:chOff x="1962" y="1200"/>
            <a:chExt cx="1910" cy="441"/>
          </a:xfrm>
        </p:grpSpPr>
        <p:grpSp>
          <p:nvGrpSpPr>
            <p:cNvPr id="75898" name="Group 44"/>
            <p:cNvGrpSpPr>
              <a:grpSpLocks noChangeAspect="1"/>
            </p:cNvGrpSpPr>
            <p:nvPr/>
          </p:nvGrpSpPr>
          <p:grpSpPr bwMode="auto">
            <a:xfrm>
              <a:off x="2429" y="1304"/>
              <a:ext cx="221" cy="233"/>
              <a:chOff x="1374" y="528"/>
              <a:chExt cx="480" cy="432"/>
            </a:xfrm>
          </p:grpSpPr>
          <p:grpSp>
            <p:nvGrpSpPr>
              <p:cNvPr id="75927" name="Group 45"/>
              <p:cNvGrpSpPr>
                <a:grpSpLocks noChangeAspect="1"/>
              </p:cNvGrpSpPr>
              <p:nvPr/>
            </p:nvGrpSpPr>
            <p:grpSpPr bwMode="auto">
              <a:xfrm>
                <a:off x="1374" y="528"/>
                <a:ext cx="480" cy="432"/>
                <a:chOff x="1392" y="528"/>
                <a:chExt cx="480" cy="432"/>
              </a:xfrm>
            </p:grpSpPr>
            <p:sp>
              <p:nvSpPr>
                <p:cNvPr id="75929" name="Rectangle 46"/>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75930" name="Rectangle 47"/>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75928" name="Text Box 48"/>
              <p:cNvSpPr txBox="1">
                <a:spLocks noChangeAspect="1" noChangeArrowheads="1"/>
              </p:cNvSpPr>
              <p:nvPr/>
            </p:nvSpPr>
            <p:spPr bwMode="auto">
              <a:xfrm>
                <a:off x="1400" y="561"/>
                <a:ext cx="432" cy="314"/>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sp>
          <p:nvSpPr>
            <p:cNvPr id="75899" name="Line 49"/>
            <p:cNvSpPr>
              <a:spLocks noChangeAspect="1" noChangeShapeType="1"/>
            </p:cNvSpPr>
            <p:nvPr/>
          </p:nvSpPr>
          <p:spPr bwMode="auto">
            <a:xfrm>
              <a:off x="2651" y="1351"/>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5900" name="Line 50"/>
            <p:cNvSpPr>
              <a:spLocks noChangeAspect="1" noChangeShapeType="1"/>
            </p:cNvSpPr>
            <p:nvPr/>
          </p:nvSpPr>
          <p:spPr bwMode="auto">
            <a:xfrm>
              <a:off x="2651" y="1490"/>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75901" name="Group 51"/>
            <p:cNvGrpSpPr>
              <a:grpSpLocks noChangeAspect="1"/>
            </p:cNvGrpSpPr>
            <p:nvPr/>
          </p:nvGrpSpPr>
          <p:grpSpPr bwMode="auto">
            <a:xfrm>
              <a:off x="2851" y="1235"/>
              <a:ext cx="199" cy="371"/>
              <a:chOff x="2991" y="411"/>
              <a:chExt cx="359" cy="768"/>
            </a:xfrm>
          </p:grpSpPr>
          <p:sp>
            <p:nvSpPr>
              <p:cNvPr id="75923" name="AutoShape 52"/>
              <p:cNvSpPr>
                <a:spLocks noChangeAspect="1" noChangeArrowheads="1"/>
              </p:cNvSpPr>
              <p:nvPr/>
            </p:nvSpPr>
            <p:spPr bwMode="auto">
              <a:xfrm rot="-5400000">
                <a:off x="2798" y="626"/>
                <a:ext cx="768" cy="337"/>
              </a:xfrm>
              <a:custGeom>
                <a:avLst/>
                <a:gdLst>
                  <a:gd name="T0" fmla="*/ 24 w 21600"/>
                  <a:gd name="T1" fmla="*/ 3 h 21600"/>
                  <a:gd name="T2" fmla="*/ 14 w 21600"/>
                  <a:gd name="T3" fmla="*/ 5 h 21600"/>
                  <a:gd name="T4" fmla="*/ 3 w 21600"/>
                  <a:gd name="T5" fmla="*/ 3 h 21600"/>
                  <a:gd name="T6" fmla="*/ 14 w 21600"/>
                  <a:gd name="T7" fmla="*/ 0 h 21600"/>
                  <a:gd name="T8" fmla="*/ 0 60000 65536"/>
                  <a:gd name="T9" fmla="*/ 0 60000 65536"/>
                  <a:gd name="T10" fmla="*/ 0 60000 65536"/>
                  <a:gd name="T11" fmla="*/ 0 60000 65536"/>
                  <a:gd name="T12" fmla="*/ 4500 w 21600"/>
                  <a:gd name="T13" fmla="*/ 4487 h 21600"/>
                  <a:gd name="T14" fmla="*/ 17100 w 21600"/>
                  <a:gd name="T15" fmla="*/ 1711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p:spPr>
            <p:txBody>
              <a:bodyPr vert="eaVert" wrap="none" anchor="ctr">
                <a:prstTxWarp prst="textNoShape">
                  <a:avLst/>
                </a:prstTxWarp>
              </a:bodyPr>
              <a:lstStyle/>
              <a:p>
                <a:pPr algn="ctr"/>
                <a:endParaRPr lang="en-US" sz="1000" b="1">
                  <a:latin typeface="Comic Sans MS" charset="0"/>
                </a:endParaRPr>
              </a:p>
            </p:txBody>
          </p:sp>
          <p:sp>
            <p:nvSpPr>
              <p:cNvPr id="75924" name="AutoShape 53"/>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p:spPr>
            <p:txBody>
              <a:bodyPr wrap="none" anchor="ctr">
                <a:prstTxWarp prst="textNoShape">
                  <a:avLst/>
                </a:prstTxWarp>
              </a:bodyPr>
              <a:lstStyle/>
              <a:p>
                <a:endParaRPr lang="en-US"/>
              </a:p>
            </p:txBody>
          </p:sp>
          <p:sp>
            <p:nvSpPr>
              <p:cNvPr id="75925" name="Freeform 54"/>
              <p:cNvSpPr>
                <a:spLocks noChangeAspect="1"/>
              </p:cNvSpPr>
              <p:nvPr/>
            </p:nvSpPr>
            <p:spPr bwMode="auto">
              <a:xfrm rot="5400000">
                <a:off x="2974" y="725"/>
                <a:ext cx="218" cy="139"/>
              </a:xfrm>
              <a:custGeom>
                <a:avLst/>
                <a:gdLst>
                  <a:gd name="T0" fmla="*/ 0 w 384"/>
                  <a:gd name="T1" fmla="*/ 139 h 288"/>
                  <a:gd name="T2" fmla="*/ 109 w 384"/>
                  <a:gd name="T3" fmla="*/ 0 h 288"/>
                  <a:gd name="T4" fmla="*/ 218 w 384"/>
                  <a:gd name="T5" fmla="*/ 139 h 288"/>
                  <a:gd name="T6" fmla="*/ 0 60000 65536"/>
                  <a:gd name="T7" fmla="*/ 0 60000 65536"/>
                  <a:gd name="T8" fmla="*/ 0 60000 65536"/>
                  <a:gd name="T9" fmla="*/ 0 w 384"/>
                  <a:gd name="T10" fmla="*/ 0 h 288"/>
                  <a:gd name="T11" fmla="*/ 384 w 384"/>
                  <a:gd name="T12" fmla="*/ 288 h 288"/>
                </a:gdLst>
                <a:ahLst/>
                <a:cxnLst>
                  <a:cxn ang="T6">
                    <a:pos x="T0" y="T1"/>
                  </a:cxn>
                  <a:cxn ang="T7">
                    <a:pos x="T2" y="T3"/>
                  </a:cxn>
                  <a:cxn ang="T8">
                    <a:pos x="T4" y="T5"/>
                  </a:cxn>
                </a:cxnLst>
                <a:rect l="T9" t="T10" r="T11" b="T12"/>
                <a:pathLst>
                  <a:path w="384" h="288">
                    <a:moveTo>
                      <a:pt x="0" y="288"/>
                    </a:moveTo>
                    <a:lnTo>
                      <a:pt x="192" y="0"/>
                    </a:lnTo>
                    <a:lnTo>
                      <a:pt x="384" y="288"/>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75926" name="Text Box 55"/>
              <p:cNvSpPr txBox="1">
                <a:spLocks noChangeAspect="1" noChangeArrowheads="1"/>
              </p:cNvSpPr>
              <p:nvPr/>
            </p:nvSpPr>
            <p:spPr bwMode="auto">
              <a:xfrm rot="-5400000">
                <a:off x="2941" y="630"/>
                <a:ext cx="575" cy="23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ALU</a:t>
                </a:r>
              </a:p>
            </p:txBody>
          </p:sp>
        </p:grpSp>
        <p:sp>
          <p:nvSpPr>
            <p:cNvPr id="75902" name="Line 56"/>
            <p:cNvSpPr>
              <a:spLocks noChangeAspect="1" noChangeShapeType="1"/>
            </p:cNvSpPr>
            <p:nvPr/>
          </p:nvSpPr>
          <p:spPr bwMode="auto">
            <a:xfrm>
              <a:off x="3052"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5903" name="Line 57"/>
            <p:cNvSpPr>
              <a:spLocks noChangeAspect="1" noChangeShapeType="1"/>
            </p:cNvSpPr>
            <p:nvPr/>
          </p:nvSpPr>
          <p:spPr bwMode="auto">
            <a:xfrm>
              <a:off x="3475"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75904" name="Group 58"/>
            <p:cNvGrpSpPr>
              <a:grpSpLocks noChangeAspect="1"/>
            </p:cNvGrpSpPr>
            <p:nvPr/>
          </p:nvGrpSpPr>
          <p:grpSpPr bwMode="auto">
            <a:xfrm>
              <a:off x="3209" y="1305"/>
              <a:ext cx="275" cy="232"/>
              <a:chOff x="3853" y="576"/>
              <a:chExt cx="594" cy="480"/>
            </a:xfrm>
          </p:grpSpPr>
          <p:sp>
            <p:nvSpPr>
              <p:cNvPr id="75921" name="Rectangle 59"/>
              <p:cNvSpPr>
                <a:spLocks noChangeAspect="1" noChangeArrowheads="1"/>
              </p:cNvSpPr>
              <p:nvPr/>
            </p:nvSpPr>
            <p:spPr bwMode="auto">
              <a:xfrm>
                <a:off x="3915"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75922" name="Text Box 60"/>
              <p:cNvSpPr txBox="1">
                <a:spLocks noChangeAspect="1" noChangeArrowheads="1"/>
              </p:cNvSpPr>
              <p:nvPr/>
            </p:nvSpPr>
            <p:spPr bwMode="auto">
              <a:xfrm>
                <a:off x="3853" y="613"/>
                <a:ext cx="594" cy="350"/>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DMem</a:t>
                </a:r>
              </a:p>
            </p:txBody>
          </p:sp>
        </p:grpSp>
        <p:sp>
          <p:nvSpPr>
            <p:cNvPr id="75905" name="Freeform 61"/>
            <p:cNvSpPr>
              <a:spLocks noChangeAspect="1"/>
            </p:cNvSpPr>
            <p:nvPr/>
          </p:nvSpPr>
          <p:spPr bwMode="auto">
            <a:xfrm>
              <a:off x="3208" y="1421"/>
              <a:ext cx="332" cy="185"/>
            </a:xfrm>
            <a:custGeom>
              <a:avLst/>
              <a:gdLst>
                <a:gd name="T0" fmla="*/ 0 w 816"/>
                <a:gd name="T1" fmla="*/ 0 h 384"/>
                <a:gd name="T2" fmla="*/ 0 w 816"/>
                <a:gd name="T3" fmla="*/ 185 h 384"/>
                <a:gd name="T4" fmla="*/ 293 w 816"/>
                <a:gd name="T5" fmla="*/ 185 h 384"/>
                <a:gd name="T6" fmla="*/ 293 w 816"/>
                <a:gd name="T7" fmla="*/ 69 h 384"/>
                <a:gd name="T8" fmla="*/ 332 w 816"/>
                <a:gd name="T9" fmla="*/ 69 h 384"/>
                <a:gd name="T10" fmla="*/ 0 60000 65536"/>
                <a:gd name="T11" fmla="*/ 0 60000 65536"/>
                <a:gd name="T12" fmla="*/ 0 60000 65536"/>
                <a:gd name="T13" fmla="*/ 0 60000 65536"/>
                <a:gd name="T14" fmla="*/ 0 60000 65536"/>
                <a:gd name="T15" fmla="*/ 0 w 816"/>
                <a:gd name="T16" fmla="*/ 0 h 384"/>
                <a:gd name="T17" fmla="*/ 816 w 816"/>
                <a:gd name="T18" fmla="*/ 384 h 384"/>
              </a:gdLst>
              <a:ahLst/>
              <a:cxnLst>
                <a:cxn ang="T10">
                  <a:pos x="T0" y="T1"/>
                </a:cxn>
                <a:cxn ang="T11">
                  <a:pos x="T2" y="T3"/>
                </a:cxn>
                <a:cxn ang="T12">
                  <a:pos x="T4" y="T5"/>
                </a:cxn>
                <a:cxn ang="T13">
                  <a:pos x="T6" y="T7"/>
                </a:cxn>
                <a:cxn ang="T14">
                  <a:pos x="T8" y="T9"/>
                </a:cxn>
              </a:cxnLst>
              <a:rect l="T15" t="T16" r="T17" b="T18"/>
              <a:pathLst>
                <a:path w="816" h="384">
                  <a:moveTo>
                    <a:pt x="0" y="0"/>
                  </a:moveTo>
                  <a:lnTo>
                    <a:pt x="0" y="384"/>
                  </a:lnTo>
                  <a:lnTo>
                    <a:pt x="720" y="384"/>
                  </a:lnTo>
                  <a:lnTo>
                    <a:pt x="720" y="144"/>
                  </a:lnTo>
                  <a:lnTo>
                    <a:pt x="816" y="144"/>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75906" name="Line 62"/>
            <p:cNvSpPr>
              <a:spLocks noChangeAspect="1" noChangeShapeType="1"/>
            </p:cNvSpPr>
            <p:nvPr/>
          </p:nvSpPr>
          <p:spPr bwMode="auto">
            <a:xfrm>
              <a:off x="2199" y="1491"/>
              <a:ext cx="23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5907" name="Line 63"/>
            <p:cNvSpPr>
              <a:spLocks noChangeAspect="1" noChangeShapeType="1"/>
            </p:cNvSpPr>
            <p:nvPr/>
          </p:nvSpPr>
          <p:spPr bwMode="auto">
            <a:xfrm>
              <a:off x="2169" y="1351"/>
              <a:ext cx="259"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75908" name="Group 64"/>
            <p:cNvGrpSpPr>
              <a:grpSpLocks noChangeAspect="1"/>
            </p:cNvGrpSpPr>
            <p:nvPr/>
          </p:nvGrpSpPr>
          <p:grpSpPr bwMode="auto">
            <a:xfrm>
              <a:off x="1962" y="1305"/>
              <a:ext cx="289" cy="232"/>
              <a:chOff x="1123" y="576"/>
              <a:chExt cx="624" cy="480"/>
            </a:xfrm>
          </p:grpSpPr>
          <p:sp>
            <p:nvSpPr>
              <p:cNvPr id="75919" name="Rectangle 65"/>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75920" name="Text Box 66"/>
              <p:cNvSpPr txBox="1">
                <a:spLocks noChangeAspect="1" noChangeArrowheads="1"/>
              </p:cNvSpPr>
              <p:nvPr/>
            </p:nvSpPr>
            <p:spPr bwMode="auto">
              <a:xfrm>
                <a:off x="1123" y="613"/>
                <a:ext cx="624" cy="350"/>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Ifetch</a:t>
                </a:r>
              </a:p>
            </p:txBody>
          </p:sp>
        </p:grpSp>
        <p:grpSp>
          <p:nvGrpSpPr>
            <p:cNvPr id="75909" name="Group 67"/>
            <p:cNvGrpSpPr>
              <a:grpSpLocks/>
            </p:cNvGrpSpPr>
            <p:nvPr/>
          </p:nvGrpSpPr>
          <p:grpSpPr bwMode="auto">
            <a:xfrm>
              <a:off x="2288" y="1200"/>
              <a:ext cx="1297" cy="441"/>
              <a:chOff x="2112" y="528"/>
              <a:chExt cx="2088" cy="681"/>
            </a:xfrm>
          </p:grpSpPr>
          <p:sp>
            <p:nvSpPr>
              <p:cNvPr id="75915" name="Rectangle 68"/>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75916" name="Rectangle 69"/>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75917" name="Rectangle 70"/>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75918" name="Rectangle 71"/>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grpSp>
        <p:grpSp>
          <p:nvGrpSpPr>
            <p:cNvPr id="75910" name="Group 72"/>
            <p:cNvGrpSpPr>
              <a:grpSpLocks noChangeAspect="1"/>
            </p:cNvGrpSpPr>
            <p:nvPr/>
          </p:nvGrpSpPr>
          <p:grpSpPr bwMode="auto">
            <a:xfrm flipH="1">
              <a:off x="3649" y="1296"/>
              <a:ext cx="223" cy="233"/>
              <a:chOff x="1374" y="528"/>
              <a:chExt cx="480" cy="432"/>
            </a:xfrm>
          </p:grpSpPr>
          <p:grpSp>
            <p:nvGrpSpPr>
              <p:cNvPr id="75911" name="Group 73"/>
              <p:cNvGrpSpPr>
                <a:grpSpLocks noChangeAspect="1"/>
              </p:cNvGrpSpPr>
              <p:nvPr/>
            </p:nvGrpSpPr>
            <p:grpSpPr bwMode="auto">
              <a:xfrm>
                <a:off x="1374" y="528"/>
                <a:ext cx="480" cy="432"/>
                <a:chOff x="1392" y="528"/>
                <a:chExt cx="480" cy="432"/>
              </a:xfrm>
            </p:grpSpPr>
            <p:sp>
              <p:nvSpPr>
                <p:cNvPr id="75913" name="Rectangle 74"/>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75914" name="Rectangle 75"/>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75912" name="Text Box 76"/>
              <p:cNvSpPr txBox="1">
                <a:spLocks noChangeAspect="1" noChangeArrowheads="1"/>
              </p:cNvSpPr>
              <p:nvPr/>
            </p:nvSpPr>
            <p:spPr bwMode="auto">
              <a:xfrm>
                <a:off x="1404" y="561"/>
                <a:ext cx="428" cy="314"/>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grpSp>
      <p:grpSp>
        <p:nvGrpSpPr>
          <p:cNvPr id="18" name="Group 77"/>
          <p:cNvGrpSpPr>
            <a:grpSpLocks/>
          </p:cNvGrpSpPr>
          <p:nvPr/>
        </p:nvGrpSpPr>
        <p:grpSpPr bwMode="auto">
          <a:xfrm>
            <a:off x="3352800" y="3962400"/>
            <a:ext cx="3879850" cy="700088"/>
            <a:chOff x="2112" y="2496"/>
            <a:chExt cx="2444" cy="441"/>
          </a:xfrm>
        </p:grpSpPr>
        <p:grpSp>
          <p:nvGrpSpPr>
            <p:cNvPr id="75865" name="Group 78"/>
            <p:cNvGrpSpPr>
              <a:grpSpLocks noChangeAspect="1"/>
            </p:cNvGrpSpPr>
            <p:nvPr/>
          </p:nvGrpSpPr>
          <p:grpSpPr bwMode="auto">
            <a:xfrm>
              <a:off x="2710" y="2600"/>
              <a:ext cx="282" cy="233"/>
              <a:chOff x="1374" y="528"/>
              <a:chExt cx="480" cy="432"/>
            </a:xfrm>
          </p:grpSpPr>
          <p:grpSp>
            <p:nvGrpSpPr>
              <p:cNvPr id="75894" name="Group 79"/>
              <p:cNvGrpSpPr>
                <a:grpSpLocks noChangeAspect="1"/>
              </p:cNvGrpSpPr>
              <p:nvPr/>
            </p:nvGrpSpPr>
            <p:grpSpPr bwMode="auto">
              <a:xfrm>
                <a:off x="1374" y="528"/>
                <a:ext cx="480" cy="432"/>
                <a:chOff x="1392" y="528"/>
                <a:chExt cx="480" cy="432"/>
              </a:xfrm>
            </p:grpSpPr>
            <p:sp>
              <p:nvSpPr>
                <p:cNvPr id="75896" name="Rectangle 80"/>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75897" name="Rectangle 81"/>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75895" name="Text Box 82"/>
              <p:cNvSpPr txBox="1">
                <a:spLocks noChangeAspect="1" noChangeArrowheads="1"/>
              </p:cNvSpPr>
              <p:nvPr/>
            </p:nvSpPr>
            <p:spPr bwMode="auto">
              <a:xfrm>
                <a:off x="1400" y="561"/>
                <a:ext cx="432" cy="314"/>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sp>
          <p:nvSpPr>
            <p:cNvPr id="75866" name="Line 83"/>
            <p:cNvSpPr>
              <a:spLocks noChangeAspect="1" noChangeShapeType="1"/>
            </p:cNvSpPr>
            <p:nvPr/>
          </p:nvSpPr>
          <p:spPr bwMode="auto">
            <a:xfrm>
              <a:off x="2994" y="2647"/>
              <a:ext cx="312"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5867" name="Line 84"/>
            <p:cNvSpPr>
              <a:spLocks noChangeAspect="1" noChangeShapeType="1"/>
            </p:cNvSpPr>
            <p:nvPr/>
          </p:nvSpPr>
          <p:spPr bwMode="auto">
            <a:xfrm>
              <a:off x="2994" y="2786"/>
              <a:ext cx="312"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75868" name="Group 85"/>
            <p:cNvGrpSpPr>
              <a:grpSpLocks noChangeAspect="1"/>
            </p:cNvGrpSpPr>
            <p:nvPr/>
          </p:nvGrpSpPr>
          <p:grpSpPr bwMode="auto">
            <a:xfrm>
              <a:off x="3250" y="2531"/>
              <a:ext cx="254" cy="371"/>
              <a:chOff x="2991" y="411"/>
              <a:chExt cx="359" cy="768"/>
            </a:xfrm>
          </p:grpSpPr>
          <p:sp>
            <p:nvSpPr>
              <p:cNvPr id="75890" name="AutoShape 86"/>
              <p:cNvSpPr>
                <a:spLocks noChangeAspect="1" noChangeArrowheads="1"/>
              </p:cNvSpPr>
              <p:nvPr/>
            </p:nvSpPr>
            <p:spPr bwMode="auto">
              <a:xfrm rot="-5400000">
                <a:off x="2798" y="626"/>
                <a:ext cx="768" cy="337"/>
              </a:xfrm>
              <a:custGeom>
                <a:avLst/>
                <a:gdLst>
                  <a:gd name="T0" fmla="*/ 24 w 21600"/>
                  <a:gd name="T1" fmla="*/ 3 h 21600"/>
                  <a:gd name="T2" fmla="*/ 14 w 21600"/>
                  <a:gd name="T3" fmla="*/ 5 h 21600"/>
                  <a:gd name="T4" fmla="*/ 3 w 21600"/>
                  <a:gd name="T5" fmla="*/ 3 h 21600"/>
                  <a:gd name="T6" fmla="*/ 14 w 21600"/>
                  <a:gd name="T7" fmla="*/ 0 h 21600"/>
                  <a:gd name="T8" fmla="*/ 0 60000 65536"/>
                  <a:gd name="T9" fmla="*/ 0 60000 65536"/>
                  <a:gd name="T10" fmla="*/ 0 60000 65536"/>
                  <a:gd name="T11" fmla="*/ 0 60000 65536"/>
                  <a:gd name="T12" fmla="*/ 4500 w 21600"/>
                  <a:gd name="T13" fmla="*/ 4487 h 21600"/>
                  <a:gd name="T14" fmla="*/ 17100 w 21600"/>
                  <a:gd name="T15" fmla="*/ 1711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p:spPr>
            <p:txBody>
              <a:bodyPr vert="eaVert" wrap="none" anchor="ctr">
                <a:prstTxWarp prst="textNoShape">
                  <a:avLst/>
                </a:prstTxWarp>
              </a:bodyPr>
              <a:lstStyle/>
              <a:p>
                <a:pPr algn="ctr"/>
                <a:endParaRPr lang="en-US" sz="1000" b="1">
                  <a:latin typeface="Comic Sans MS" charset="0"/>
                </a:endParaRPr>
              </a:p>
            </p:txBody>
          </p:sp>
          <p:sp>
            <p:nvSpPr>
              <p:cNvPr id="75891" name="AutoShape 87"/>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p:spPr>
            <p:txBody>
              <a:bodyPr wrap="none" anchor="ctr">
                <a:prstTxWarp prst="textNoShape">
                  <a:avLst/>
                </a:prstTxWarp>
              </a:bodyPr>
              <a:lstStyle/>
              <a:p>
                <a:endParaRPr lang="en-US"/>
              </a:p>
            </p:txBody>
          </p:sp>
          <p:sp>
            <p:nvSpPr>
              <p:cNvPr id="75892" name="Freeform 88"/>
              <p:cNvSpPr>
                <a:spLocks noChangeAspect="1"/>
              </p:cNvSpPr>
              <p:nvPr/>
            </p:nvSpPr>
            <p:spPr bwMode="auto">
              <a:xfrm rot="5400000">
                <a:off x="2974" y="725"/>
                <a:ext cx="218" cy="139"/>
              </a:xfrm>
              <a:custGeom>
                <a:avLst/>
                <a:gdLst>
                  <a:gd name="T0" fmla="*/ 0 w 384"/>
                  <a:gd name="T1" fmla="*/ 139 h 288"/>
                  <a:gd name="T2" fmla="*/ 109 w 384"/>
                  <a:gd name="T3" fmla="*/ 0 h 288"/>
                  <a:gd name="T4" fmla="*/ 218 w 384"/>
                  <a:gd name="T5" fmla="*/ 139 h 288"/>
                  <a:gd name="T6" fmla="*/ 0 60000 65536"/>
                  <a:gd name="T7" fmla="*/ 0 60000 65536"/>
                  <a:gd name="T8" fmla="*/ 0 60000 65536"/>
                  <a:gd name="T9" fmla="*/ 0 w 384"/>
                  <a:gd name="T10" fmla="*/ 0 h 288"/>
                  <a:gd name="T11" fmla="*/ 384 w 384"/>
                  <a:gd name="T12" fmla="*/ 288 h 288"/>
                </a:gdLst>
                <a:ahLst/>
                <a:cxnLst>
                  <a:cxn ang="T6">
                    <a:pos x="T0" y="T1"/>
                  </a:cxn>
                  <a:cxn ang="T7">
                    <a:pos x="T2" y="T3"/>
                  </a:cxn>
                  <a:cxn ang="T8">
                    <a:pos x="T4" y="T5"/>
                  </a:cxn>
                </a:cxnLst>
                <a:rect l="T9" t="T10" r="T11" b="T12"/>
                <a:pathLst>
                  <a:path w="384" h="288">
                    <a:moveTo>
                      <a:pt x="0" y="288"/>
                    </a:moveTo>
                    <a:lnTo>
                      <a:pt x="192" y="0"/>
                    </a:lnTo>
                    <a:lnTo>
                      <a:pt x="384" y="288"/>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75893" name="Text Box 89"/>
              <p:cNvSpPr txBox="1">
                <a:spLocks noChangeAspect="1" noChangeArrowheads="1"/>
              </p:cNvSpPr>
              <p:nvPr/>
            </p:nvSpPr>
            <p:spPr bwMode="auto">
              <a:xfrm rot="-5400000">
                <a:off x="2942" y="629"/>
                <a:ext cx="575" cy="239"/>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ALU</a:t>
                </a:r>
              </a:p>
            </p:txBody>
          </p:sp>
        </p:grpSp>
        <p:sp>
          <p:nvSpPr>
            <p:cNvPr id="75869" name="Line 90"/>
            <p:cNvSpPr>
              <a:spLocks noChangeAspect="1" noChangeShapeType="1"/>
            </p:cNvSpPr>
            <p:nvPr/>
          </p:nvSpPr>
          <p:spPr bwMode="auto">
            <a:xfrm>
              <a:off x="3507" y="2717"/>
              <a:ext cx="313"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5870" name="Line 91"/>
            <p:cNvSpPr>
              <a:spLocks noChangeAspect="1" noChangeShapeType="1"/>
            </p:cNvSpPr>
            <p:nvPr/>
          </p:nvSpPr>
          <p:spPr bwMode="auto">
            <a:xfrm>
              <a:off x="4048" y="2717"/>
              <a:ext cx="31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75871" name="Group 92"/>
            <p:cNvGrpSpPr>
              <a:grpSpLocks noChangeAspect="1"/>
            </p:cNvGrpSpPr>
            <p:nvPr/>
          </p:nvGrpSpPr>
          <p:grpSpPr bwMode="auto">
            <a:xfrm>
              <a:off x="3708" y="2601"/>
              <a:ext cx="351" cy="232"/>
              <a:chOff x="3853" y="576"/>
              <a:chExt cx="592" cy="480"/>
            </a:xfrm>
          </p:grpSpPr>
          <p:sp>
            <p:nvSpPr>
              <p:cNvPr id="75888" name="Rectangle 93"/>
              <p:cNvSpPr>
                <a:spLocks noChangeAspect="1" noChangeArrowheads="1"/>
              </p:cNvSpPr>
              <p:nvPr/>
            </p:nvSpPr>
            <p:spPr bwMode="auto">
              <a:xfrm>
                <a:off x="3915"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75889" name="Text Box 94"/>
              <p:cNvSpPr txBox="1">
                <a:spLocks noChangeAspect="1" noChangeArrowheads="1"/>
              </p:cNvSpPr>
              <p:nvPr/>
            </p:nvSpPr>
            <p:spPr bwMode="auto">
              <a:xfrm>
                <a:off x="3853" y="613"/>
                <a:ext cx="592" cy="350"/>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DMem</a:t>
                </a:r>
              </a:p>
            </p:txBody>
          </p:sp>
        </p:grpSp>
        <p:sp>
          <p:nvSpPr>
            <p:cNvPr id="75872" name="Freeform 95"/>
            <p:cNvSpPr>
              <a:spLocks noChangeAspect="1"/>
            </p:cNvSpPr>
            <p:nvPr/>
          </p:nvSpPr>
          <p:spPr bwMode="auto">
            <a:xfrm>
              <a:off x="3706" y="2717"/>
              <a:ext cx="425" cy="185"/>
            </a:xfrm>
            <a:custGeom>
              <a:avLst/>
              <a:gdLst>
                <a:gd name="T0" fmla="*/ 0 w 816"/>
                <a:gd name="T1" fmla="*/ 0 h 384"/>
                <a:gd name="T2" fmla="*/ 0 w 816"/>
                <a:gd name="T3" fmla="*/ 185 h 384"/>
                <a:gd name="T4" fmla="*/ 375 w 816"/>
                <a:gd name="T5" fmla="*/ 185 h 384"/>
                <a:gd name="T6" fmla="*/ 375 w 816"/>
                <a:gd name="T7" fmla="*/ 69 h 384"/>
                <a:gd name="T8" fmla="*/ 425 w 816"/>
                <a:gd name="T9" fmla="*/ 69 h 384"/>
                <a:gd name="T10" fmla="*/ 0 60000 65536"/>
                <a:gd name="T11" fmla="*/ 0 60000 65536"/>
                <a:gd name="T12" fmla="*/ 0 60000 65536"/>
                <a:gd name="T13" fmla="*/ 0 60000 65536"/>
                <a:gd name="T14" fmla="*/ 0 60000 65536"/>
                <a:gd name="T15" fmla="*/ 0 w 816"/>
                <a:gd name="T16" fmla="*/ 0 h 384"/>
                <a:gd name="T17" fmla="*/ 816 w 816"/>
                <a:gd name="T18" fmla="*/ 384 h 384"/>
              </a:gdLst>
              <a:ahLst/>
              <a:cxnLst>
                <a:cxn ang="T10">
                  <a:pos x="T0" y="T1"/>
                </a:cxn>
                <a:cxn ang="T11">
                  <a:pos x="T2" y="T3"/>
                </a:cxn>
                <a:cxn ang="T12">
                  <a:pos x="T4" y="T5"/>
                </a:cxn>
                <a:cxn ang="T13">
                  <a:pos x="T6" y="T7"/>
                </a:cxn>
                <a:cxn ang="T14">
                  <a:pos x="T8" y="T9"/>
                </a:cxn>
              </a:cxnLst>
              <a:rect l="T15" t="T16" r="T17" b="T18"/>
              <a:pathLst>
                <a:path w="816" h="384">
                  <a:moveTo>
                    <a:pt x="0" y="0"/>
                  </a:moveTo>
                  <a:lnTo>
                    <a:pt x="0" y="384"/>
                  </a:lnTo>
                  <a:lnTo>
                    <a:pt x="720" y="384"/>
                  </a:lnTo>
                  <a:lnTo>
                    <a:pt x="720" y="144"/>
                  </a:lnTo>
                  <a:lnTo>
                    <a:pt x="816" y="144"/>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75873" name="Line 96"/>
            <p:cNvSpPr>
              <a:spLocks noChangeAspect="1" noChangeShapeType="1"/>
            </p:cNvSpPr>
            <p:nvPr/>
          </p:nvSpPr>
          <p:spPr bwMode="auto">
            <a:xfrm>
              <a:off x="2415" y="2787"/>
              <a:ext cx="29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5874" name="Line 97"/>
            <p:cNvSpPr>
              <a:spLocks noChangeAspect="1" noChangeShapeType="1"/>
            </p:cNvSpPr>
            <p:nvPr/>
          </p:nvSpPr>
          <p:spPr bwMode="auto">
            <a:xfrm>
              <a:off x="2377" y="2647"/>
              <a:ext cx="331"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75875" name="Group 98"/>
            <p:cNvGrpSpPr>
              <a:grpSpLocks noChangeAspect="1"/>
            </p:cNvGrpSpPr>
            <p:nvPr/>
          </p:nvGrpSpPr>
          <p:grpSpPr bwMode="auto">
            <a:xfrm>
              <a:off x="2112" y="2601"/>
              <a:ext cx="370" cy="232"/>
              <a:chOff x="1123" y="576"/>
              <a:chExt cx="624" cy="480"/>
            </a:xfrm>
          </p:grpSpPr>
          <p:sp>
            <p:nvSpPr>
              <p:cNvPr id="75886" name="Rectangle 99"/>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75887" name="Text Box 100"/>
              <p:cNvSpPr txBox="1">
                <a:spLocks noChangeAspect="1" noChangeArrowheads="1"/>
              </p:cNvSpPr>
              <p:nvPr/>
            </p:nvSpPr>
            <p:spPr bwMode="auto">
              <a:xfrm>
                <a:off x="1123" y="613"/>
                <a:ext cx="624" cy="350"/>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Ifetch</a:t>
                </a:r>
              </a:p>
            </p:txBody>
          </p:sp>
        </p:grpSp>
        <p:grpSp>
          <p:nvGrpSpPr>
            <p:cNvPr id="75876" name="Group 101"/>
            <p:cNvGrpSpPr>
              <a:grpSpLocks/>
            </p:cNvGrpSpPr>
            <p:nvPr/>
          </p:nvGrpSpPr>
          <p:grpSpPr bwMode="auto">
            <a:xfrm>
              <a:off x="2529" y="2496"/>
              <a:ext cx="1660" cy="441"/>
              <a:chOff x="2112" y="528"/>
              <a:chExt cx="2088" cy="681"/>
            </a:xfrm>
          </p:grpSpPr>
          <p:sp>
            <p:nvSpPr>
              <p:cNvPr id="75882" name="Rectangle 102"/>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75883" name="Rectangle 103"/>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75884" name="Rectangle 104"/>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75885" name="Rectangle 105"/>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grpSp>
        <p:grpSp>
          <p:nvGrpSpPr>
            <p:cNvPr id="75877" name="Group 106"/>
            <p:cNvGrpSpPr>
              <a:grpSpLocks noChangeAspect="1"/>
            </p:cNvGrpSpPr>
            <p:nvPr/>
          </p:nvGrpSpPr>
          <p:grpSpPr bwMode="auto">
            <a:xfrm flipH="1">
              <a:off x="4271" y="2592"/>
              <a:ext cx="285" cy="233"/>
              <a:chOff x="1374" y="528"/>
              <a:chExt cx="480" cy="432"/>
            </a:xfrm>
          </p:grpSpPr>
          <p:grpSp>
            <p:nvGrpSpPr>
              <p:cNvPr id="75878" name="Group 107"/>
              <p:cNvGrpSpPr>
                <a:grpSpLocks noChangeAspect="1"/>
              </p:cNvGrpSpPr>
              <p:nvPr/>
            </p:nvGrpSpPr>
            <p:grpSpPr bwMode="auto">
              <a:xfrm>
                <a:off x="1374" y="528"/>
                <a:ext cx="480" cy="432"/>
                <a:chOff x="1392" y="528"/>
                <a:chExt cx="480" cy="432"/>
              </a:xfrm>
            </p:grpSpPr>
            <p:sp>
              <p:nvSpPr>
                <p:cNvPr id="75880" name="Rectangle 108"/>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75881" name="Rectangle 109"/>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75879" name="Text Box 110"/>
              <p:cNvSpPr txBox="1">
                <a:spLocks noChangeAspect="1" noChangeArrowheads="1"/>
              </p:cNvSpPr>
              <p:nvPr/>
            </p:nvSpPr>
            <p:spPr bwMode="auto">
              <a:xfrm>
                <a:off x="1404" y="561"/>
                <a:ext cx="428" cy="314"/>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grpSp>
      <p:sp>
        <p:nvSpPr>
          <p:cNvPr id="75803" name="Text Box 111"/>
          <p:cNvSpPr txBox="1">
            <a:spLocks noChangeArrowheads="1"/>
          </p:cNvSpPr>
          <p:nvPr/>
        </p:nvSpPr>
        <p:spPr bwMode="auto">
          <a:xfrm>
            <a:off x="1490663" y="1987550"/>
            <a:ext cx="908050" cy="374650"/>
          </a:xfrm>
          <a:prstGeom prst="rect">
            <a:avLst/>
          </a:prstGeom>
          <a:noFill/>
          <a:ln w="28575">
            <a:noFill/>
            <a:miter lim="800000"/>
            <a:headEnd/>
            <a:tailEnd/>
          </a:ln>
        </p:spPr>
        <p:txBody>
          <a:bodyPr wrap="none" anchor="ctr">
            <a:prstTxWarp prst="textNoShape">
              <a:avLst/>
            </a:prstTxWarp>
            <a:spAutoFit/>
          </a:bodyPr>
          <a:lstStyle/>
          <a:p>
            <a:pPr algn="ctr"/>
            <a:r>
              <a:rPr lang="en-US" sz="1600" b="1">
                <a:latin typeface="Comic Sans MS" charset="0"/>
              </a:rPr>
              <a:t>Cycle 1</a:t>
            </a:r>
            <a:endParaRPr lang="en-US" sz="1600">
              <a:latin typeface="Comic Sans MS" charset="0"/>
            </a:endParaRPr>
          </a:p>
        </p:txBody>
      </p:sp>
      <p:sp>
        <p:nvSpPr>
          <p:cNvPr id="75804" name="Text Box 112"/>
          <p:cNvSpPr txBox="1">
            <a:spLocks noChangeArrowheads="1"/>
          </p:cNvSpPr>
          <p:nvPr/>
        </p:nvSpPr>
        <p:spPr bwMode="auto">
          <a:xfrm>
            <a:off x="2306638" y="1987550"/>
            <a:ext cx="908050" cy="374650"/>
          </a:xfrm>
          <a:prstGeom prst="rect">
            <a:avLst/>
          </a:prstGeom>
          <a:noFill/>
          <a:ln w="28575">
            <a:noFill/>
            <a:miter lim="800000"/>
            <a:headEnd/>
            <a:tailEnd/>
          </a:ln>
        </p:spPr>
        <p:txBody>
          <a:bodyPr wrap="none" anchor="ctr">
            <a:prstTxWarp prst="textNoShape">
              <a:avLst/>
            </a:prstTxWarp>
            <a:spAutoFit/>
          </a:bodyPr>
          <a:lstStyle/>
          <a:p>
            <a:pPr algn="ctr"/>
            <a:r>
              <a:rPr lang="en-US" sz="1600" b="1">
                <a:latin typeface="Comic Sans MS" charset="0"/>
              </a:rPr>
              <a:t>Cycle 2</a:t>
            </a:r>
            <a:endParaRPr lang="en-US" sz="1600">
              <a:latin typeface="Comic Sans MS" charset="0"/>
            </a:endParaRPr>
          </a:p>
        </p:txBody>
      </p:sp>
      <p:sp>
        <p:nvSpPr>
          <p:cNvPr id="75805" name="Text Box 113"/>
          <p:cNvSpPr txBox="1">
            <a:spLocks noChangeArrowheads="1"/>
          </p:cNvSpPr>
          <p:nvPr/>
        </p:nvSpPr>
        <p:spPr bwMode="auto">
          <a:xfrm>
            <a:off x="3171825" y="1987550"/>
            <a:ext cx="908050" cy="374650"/>
          </a:xfrm>
          <a:prstGeom prst="rect">
            <a:avLst/>
          </a:prstGeom>
          <a:noFill/>
          <a:ln w="28575">
            <a:noFill/>
            <a:miter lim="800000"/>
            <a:headEnd/>
            <a:tailEnd/>
          </a:ln>
        </p:spPr>
        <p:txBody>
          <a:bodyPr wrap="none" anchor="ctr">
            <a:prstTxWarp prst="textNoShape">
              <a:avLst/>
            </a:prstTxWarp>
            <a:spAutoFit/>
          </a:bodyPr>
          <a:lstStyle/>
          <a:p>
            <a:pPr algn="ctr"/>
            <a:r>
              <a:rPr lang="en-US" sz="1600" b="1">
                <a:latin typeface="Comic Sans MS" charset="0"/>
              </a:rPr>
              <a:t>Cycle 3</a:t>
            </a:r>
            <a:endParaRPr lang="en-US" sz="1600">
              <a:latin typeface="Comic Sans MS" charset="0"/>
            </a:endParaRPr>
          </a:p>
        </p:txBody>
      </p:sp>
      <p:sp>
        <p:nvSpPr>
          <p:cNvPr id="75806" name="Text Box 114"/>
          <p:cNvSpPr txBox="1">
            <a:spLocks noChangeArrowheads="1"/>
          </p:cNvSpPr>
          <p:nvPr/>
        </p:nvSpPr>
        <p:spPr bwMode="auto">
          <a:xfrm>
            <a:off x="4021138" y="1987550"/>
            <a:ext cx="908050" cy="374650"/>
          </a:xfrm>
          <a:prstGeom prst="rect">
            <a:avLst/>
          </a:prstGeom>
          <a:noFill/>
          <a:ln w="28575">
            <a:noFill/>
            <a:miter lim="800000"/>
            <a:headEnd/>
            <a:tailEnd/>
          </a:ln>
        </p:spPr>
        <p:txBody>
          <a:bodyPr wrap="none" anchor="ctr">
            <a:prstTxWarp prst="textNoShape">
              <a:avLst/>
            </a:prstTxWarp>
            <a:spAutoFit/>
          </a:bodyPr>
          <a:lstStyle/>
          <a:p>
            <a:pPr algn="ctr"/>
            <a:r>
              <a:rPr lang="en-US" sz="1600" b="1">
                <a:latin typeface="Comic Sans MS" charset="0"/>
              </a:rPr>
              <a:t>Cycle 4</a:t>
            </a:r>
            <a:endParaRPr lang="en-US" sz="1600">
              <a:latin typeface="Comic Sans MS" charset="0"/>
            </a:endParaRPr>
          </a:p>
        </p:txBody>
      </p:sp>
      <p:sp>
        <p:nvSpPr>
          <p:cNvPr id="75807" name="Text Box 115"/>
          <p:cNvSpPr txBox="1">
            <a:spLocks noChangeArrowheads="1"/>
          </p:cNvSpPr>
          <p:nvPr/>
        </p:nvSpPr>
        <p:spPr bwMode="auto">
          <a:xfrm>
            <a:off x="5754688" y="1987550"/>
            <a:ext cx="908050" cy="374650"/>
          </a:xfrm>
          <a:prstGeom prst="rect">
            <a:avLst/>
          </a:prstGeom>
          <a:noFill/>
          <a:ln w="28575">
            <a:noFill/>
            <a:miter lim="800000"/>
            <a:headEnd/>
            <a:tailEnd/>
          </a:ln>
        </p:spPr>
        <p:txBody>
          <a:bodyPr wrap="none" anchor="ctr">
            <a:prstTxWarp prst="textNoShape">
              <a:avLst/>
            </a:prstTxWarp>
            <a:spAutoFit/>
          </a:bodyPr>
          <a:lstStyle/>
          <a:p>
            <a:pPr algn="ctr"/>
            <a:r>
              <a:rPr lang="en-US" sz="1600" b="1">
                <a:latin typeface="Comic Sans MS" charset="0"/>
              </a:rPr>
              <a:t>Cycle 6</a:t>
            </a:r>
            <a:endParaRPr lang="en-US" sz="1600">
              <a:latin typeface="Comic Sans MS" charset="0"/>
            </a:endParaRPr>
          </a:p>
        </p:txBody>
      </p:sp>
      <p:sp>
        <p:nvSpPr>
          <p:cNvPr id="75808" name="Text Box 116"/>
          <p:cNvSpPr txBox="1">
            <a:spLocks noChangeArrowheads="1"/>
          </p:cNvSpPr>
          <p:nvPr/>
        </p:nvSpPr>
        <p:spPr bwMode="auto">
          <a:xfrm>
            <a:off x="6592888" y="1987550"/>
            <a:ext cx="908050" cy="374650"/>
          </a:xfrm>
          <a:prstGeom prst="rect">
            <a:avLst/>
          </a:prstGeom>
          <a:noFill/>
          <a:ln w="28575">
            <a:noFill/>
            <a:miter lim="800000"/>
            <a:headEnd/>
            <a:tailEnd/>
          </a:ln>
        </p:spPr>
        <p:txBody>
          <a:bodyPr wrap="none" anchor="ctr">
            <a:prstTxWarp prst="textNoShape">
              <a:avLst/>
            </a:prstTxWarp>
            <a:spAutoFit/>
          </a:bodyPr>
          <a:lstStyle/>
          <a:p>
            <a:pPr algn="ctr"/>
            <a:r>
              <a:rPr lang="en-US" sz="1600" b="1">
                <a:latin typeface="Comic Sans MS" charset="0"/>
              </a:rPr>
              <a:t>Cycle 7</a:t>
            </a:r>
            <a:endParaRPr lang="en-US" sz="1600">
              <a:latin typeface="Comic Sans MS" charset="0"/>
            </a:endParaRPr>
          </a:p>
        </p:txBody>
      </p:sp>
      <p:sp>
        <p:nvSpPr>
          <p:cNvPr id="75809" name="Text Box 117"/>
          <p:cNvSpPr txBox="1">
            <a:spLocks noChangeArrowheads="1"/>
          </p:cNvSpPr>
          <p:nvPr/>
        </p:nvSpPr>
        <p:spPr bwMode="auto">
          <a:xfrm>
            <a:off x="4840288" y="1987550"/>
            <a:ext cx="908050" cy="374650"/>
          </a:xfrm>
          <a:prstGeom prst="rect">
            <a:avLst/>
          </a:prstGeom>
          <a:noFill/>
          <a:ln w="28575">
            <a:noFill/>
            <a:miter lim="800000"/>
            <a:headEnd/>
            <a:tailEnd/>
          </a:ln>
        </p:spPr>
        <p:txBody>
          <a:bodyPr wrap="none" anchor="ctr">
            <a:prstTxWarp prst="textNoShape">
              <a:avLst/>
            </a:prstTxWarp>
            <a:spAutoFit/>
          </a:bodyPr>
          <a:lstStyle/>
          <a:p>
            <a:pPr algn="ctr"/>
            <a:r>
              <a:rPr lang="en-US" sz="1600" b="1">
                <a:latin typeface="Comic Sans MS" charset="0"/>
              </a:rPr>
              <a:t>Cycle 5</a:t>
            </a:r>
            <a:endParaRPr lang="en-US" sz="1600">
              <a:latin typeface="Comic Sans MS" charset="0"/>
            </a:endParaRPr>
          </a:p>
        </p:txBody>
      </p:sp>
      <p:grpSp>
        <p:nvGrpSpPr>
          <p:cNvPr id="27" name="Group 118"/>
          <p:cNvGrpSpPr>
            <a:grpSpLocks/>
          </p:cNvGrpSpPr>
          <p:nvPr/>
        </p:nvGrpSpPr>
        <p:grpSpPr bwMode="auto">
          <a:xfrm>
            <a:off x="5040313" y="5503863"/>
            <a:ext cx="3879850" cy="700087"/>
            <a:chOff x="1962" y="1200"/>
            <a:chExt cx="1910" cy="441"/>
          </a:xfrm>
        </p:grpSpPr>
        <p:grpSp>
          <p:nvGrpSpPr>
            <p:cNvPr id="75832" name="Group 119"/>
            <p:cNvGrpSpPr>
              <a:grpSpLocks noChangeAspect="1"/>
            </p:cNvGrpSpPr>
            <p:nvPr/>
          </p:nvGrpSpPr>
          <p:grpSpPr bwMode="auto">
            <a:xfrm>
              <a:off x="2429" y="1304"/>
              <a:ext cx="221" cy="233"/>
              <a:chOff x="1374" y="528"/>
              <a:chExt cx="480" cy="432"/>
            </a:xfrm>
          </p:grpSpPr>
          <p:grpSp>
            <p:nvGrpSpPr>
              <p:cNvPr id="75861" name="Group 120"/>
              <p:cNvGrpSpPr>
                <a:grpSpLocks noChangeAspect="1"/>
              </p:cNvGrpSpPr>
              <p:nvPr/>
            </p:nvGrpSpPr>
            <p:grpSpPr bwMode="auto">
              <a:xfrm>
                <a:off x="1374" y="528"/>
                <a:ext cx="480" cy="432"/>
                <a:chOff x="1392" y="528"/>
                <a:chExt cx="480" cy="432"/>
              </a:xfrm>
            </p:grpSpPr>
            <p:sp>
              <p:nvSpPr>
                <p:cNvPr id="75863" name="Rectangle 121"/>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75864" name="Rectangle 122"/>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75862" name="Text Box 123"/>
              <p:cNvSpPr txBox="1">
                <a:spLocks noChangeAspect="1" noChangeArrowheads="1"/>
              </p:cNvSpPr>
              <p:nvPr/>
            </p:nvSpPr>
            <p:spPr bwMode="auto">
              <a:xfrm>
                <a:off x="1400" y="561"/>
                <a:ext cx="432" cy="314"/>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sp>
          <p:nvSpPr>
            <p:cNvPr id="75833" name="Line 124"/>
            <p:cNvSpPr>
              <a:spLocks noChangeAspect="1" noChangeShapeType="1"/>
            </p:cNvSpPr>
            <p:nvPr/>
          </p:nvSpPr>
          <p:spPr bwMode="auto">
            <a:xfrm>
              <a:off x="2651" y="1351"/>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5834" name="Line 125"/>
            <p:cNvSpPr>
              <a:spLocks noChangeAspect="1" noChangeShapeType="1"/>
            </p:cNvSpPr>
            <p:nvPr/>
          </p:nvSpPr>
          <p:spPr bwMode="auto">
            <a:xfrm>
              <a:off x="2651" y="1490"/>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75835" name="Group 126"/>
            <p:cNvGrpSpPr>
              <a:grpSpLocks noChangeAspect="1"/>
            </p:cNvGrpSpPr>
            <p:nvPr/>
          </p:nvGrpSpPr>
          <p:grpSpPr bwMode="auto">
            <a:xfrm>
              <a:off x="2851" y="1235"/>
              <a:ext cx="199" cy="371"/>
              <a:chOff x="2991" y="411"/>
              <a:chExt cx="359" cy="768"/>
            </a:xfrm>
          </p:grpSpPr>
          <p:sp>
            <p:nvSpPr>
              <p:cNvPr id="75857" name="AutoShape 127"/>
              <p:cNvSpPr>
                <a:spLocks noChangeAspect="1" noChangeArrowheads="1"/>
              </p:cNvSpPr>
              <p:nvPr/>
            </p:nvSpPr>
            <p:spPr bwMode="auto">
              <a:xfrm rot="-5400000">
                <a:off x="2798" y="626"/>
                <a:ext cx="768" cy="337"/>
              </a:xfrm>
              <a:custGeom>
                <a:avLst/>
                <a:gdLst>
                  <a:gd name="T0" fmla="*/ 24 w 21600"/>
                  <a:gd name="T1" fmla="*/ 3 h 21600"/>
                  <a:gd name="T2" fmla="*/ 14 w 21600"/>
                  <a:gd name="T3" fmla="*/ 5 h 21600"/>
                  <a:gd name="T4" fmla="*/ 3 w 21600"/>
                  <a:gd name="T5" fmla="*/ 3 h 21600"/>
                  <a:gd name="T6" fmla="*/ 14 w 21600"/>
                  <a:gd name="T7" fmla="*/ 0 h 21600"/>
                  <a:gd name="T8" fmla="*/ 0 60000 65536"/>
                  <a:gd name="T9" fmla="*/ 0 60000 65536"/>
                  <a:gd name="T10" fmla="*/ 0 60000 65536"/>
                  <a:gd name="T11" fmla="*/ 0 60000 65536"/>
                  <a:gd name="T12" fmla="*/ 4500 w 21600"/>
                  <a:gd name="T13" fmla="*/ 4487 h 21600"/>
                  <a:gd name="T14" fmla="*/ 17100 w 21600"/>
                  <a:gd name="T15" fmla="*/ 1711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p:spPr>
            <p:txBody>
              <a:bodyPr vert="eaVert" wrap="none" anchor="ctr">
                <a:prstTxWarp prst="textNoShape">
                  <a:avLst/>
                </a:prstTxWarp>
              </a:bodyPr>
              <a:lstStyle/>
              <a:p>
                <a:pPr algn="ctr"/>
                <a:endParaRPr lang="en-US" sz="1000" b="1">
                  <a:latin typeface="Comic Sans MS" charset="0"/>
                </a:endParaRPr>
              </a:p>
            </p:txBody>
          </p:sp>
          <p:sp>
            <p:nvSpPr>
              <p:cNvPr id="75858" name="AutoShape 128"/>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p:spPr>
            <p:txBody>
              <a:bodyPr wrap="none" anchor="ctr">
                <a:prstTxWarp prst="textNoShape">
                  <a:avLst/>
                </a:prstTxWarp>
              </a:bodyPr>
              <a:lstStyle/>
              <a:p>
                <a:endParaRPr lang="en-US"/>
              </a:p>
            </p:txBody>
          </p:sp>
          <p:sp>
            <p:nvSpPr>
              <p:cNvPr id="75859" name="Freeform 129"/>
              <p:cNvSpPr>
                <a:spLocks noChangeAspect="1"/>
              </p:cNvSpPr>
              <p:nvPr/>
            </p:nvSpPr>
            <p:spPr bwMode="auto">
              <a:xfrm rot="5400000">
                <a:off x="2974" y="725"/>
                <a:ext cx="218" cy="139"/>
              </a:xfrm>
              <a:custGeom>
                <a:avLst/>
                <a:gdLst>
                  <a:gd name="T0" fmla="*/ 0 w 384"/>
                  <a:gd name="T1" fmla="*/ 139 h 288"/>
                  <a:gd name="T2" fmla="*/ 109 w 384"/>
                  <a:gd name="T3" fmla="*/ 0 h 288"/>
                  <a:gd name="T4" fmla="*/ 218 w 384"/>
                  <a:gd name="T5" fmla="*/ 139 h 288"/>
                  <a:gd name="T6" fmla="*/ 0 60000 65536"/>
                  <a:gd name="T7" fmla="*/ 0 60000 65536"/>
                  <a:gd name="T8" fmla="*/ 0 60000 65536"/>
                  <a:gd name="T9" fmla="*/ 0 w 384"/>
                  <a:gd name="T10" fmla="*/ 0 h 288"/>
                  <a:gd name="T11" fmla="*/ 384 w 384"/>
                  <a:gd name="T12" fmla="*/ 288 h 288"/>
                </a:gdLst>
                <a:ahLst/>
                <a:cxnLst>
                  <a:cxn ang="T6">
                    <a:pos x="T0" y="T1"/>
                  </a:cxn>
                  <a:cxn ang="T7">
                    <a:pos x="T2" y="T3"/>
                  </a:cxn>
                  <a:cxn ang="T8">
                    <a:pos x="T4" y="T5"/>
                  </a:cxn>
                </a:cxnLst>
                <a:rect l="T9" t="T10" r="T11" b="T12"/>
                <a:pathLst>
                  <a:path w="384" h="288">
                    <a:moveTo>
                      <a:pt x="0" y="288"/>
                    </a:moveTo>
                    <a:lnTo>
                      <a:pt x="192" y="0"/>
                    </a:lnTo>
                    <a:lnTo>
                      <a:pt x="384" y="288"/>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75860" name="Text Box 130"/>
              <p:cNvSpPr txBox="1">
                <a:spLocks noChangeAspect="1" noChangeArrowheads="1"/>
              </p:cNvSpPr>
              <p:nvPr/>
            </p:nvSpPr>
            <p:spPr bwMode="auto">
              <a:xfrm rot="-5400000">
                <a:off x="2941" y="630"/>
                <a:ext cx="575" cy="23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ALU</a:t>
                </a:r>
              </a:p>
            </p:txBody>
          </p:sp>
        </p:grpSp>
        <p:sp>
          <p:nvSpPr>
            <p:cNvPr id="75836" name="Line 131"/>
            <p:cNvSpPr>
              <a:spLocks noChangeAspect="1" noChangeShapeType="1"/>
            </p:cNvSpPr>
            <p:nvPr/>
          </p:nvSpPr>
          <p:spPr bwMode="auto">
            <a:xfrm>
              <a:off x="3052"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5837" name="Line 132"/>
            <p:cNvSpPr>
              <a:spLocks noChangeAspect="1" noChangeShapeType="1"/>
            </p:cNvSpPr>
            <p:nvPr/>
          </p:nvSpPr>
          <p:spPr bwMode="auto">
            <a:xfrm>
              <a:off x="3475"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75838" name="Group 133"/>
            <p:cNvGrpSpPr>
              <a:grpSpLocks noChangeAspect="1"/>
            </p:cNvGrpSpPr>
            <p:nvPr/>
          </p:nvGrpSpPr>
          <p:grpSpPr bwMode="auto">
            <a:xfrm>
              <a:off x="3209" y="1305"/>
              <a:ext cx="275" cy="232"/>
              <a:chOff x="3853" y="576"/>
              <a:chExt cx="594" cy="480"/>
            </a:xfrm>
          </p:grpSpPr>
          <p:sp>
            <p:nvSpPr>
              <p:cNvPr id="75855" name="Rectangle 134"/>
              <p:cNvSpPr>
                <a:spLocks noChangeAspect="1" noChangeArrowheads="1"/>
              </p:cNvSpPr>
              <p:nvPr/>
            </p:nvSpPr>
            <p:spPr bwMode="auto">
              <a:xfrm>
                <a:off x="3915"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75856" name="Text Box 135"/>
              <p:cNvSpPr txBox="1">
                <a:spLocks noChangeAspect="1" noChangeArrowheads="1"/>
              </p:cNvSpPr>
              <p:nvPr/>
            </p:nvSpPr>
            <p:spPr bwMode="auto">
              <a:xfrm>
                <a:off x="3853" y="613"/>
                <a:ext cx="594" cy="350"/>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DMem</a:t>
                </a:r>
              </a:p>
            </p:txBody>
          </p:sp>
        </p:grpSp>
        <p:sp>
          <p:nvSpPr>
            <p:cNvPr id="75839" name="Freeform 136"/>
            <p:cNvSpPr>
              <a:spLocks noChangeAspect="1"/>
            </p:cNvSpPr>
            <p:nvPr/>
          </p:nvSpPr>
          <p:spPr bwMode="auto">
            <a:xfrm>
              <a:off x="3208" y="1421"/>
              <a:ext cx="332" cy="185"/>
            </a:xfrm>
            <a:custGeom>
              <a:avLst/>
              <a:gdLst>
                <a:gd name="T0" fmla="*/ 0 w 816"/>
                <a:gd name="T1" fmla="*/ 0 h 384"/>
                <a:gd name="T2" fmla="*/ 0 w 816"/>
                <a:gd name="T3" fmla="*/ 185 h 384"/>
                <a:gd name="T4" fmla="*/ 293 w 816"/>
                <a:gd name="T5" fmla="*/ 185 h 384"/>
                <a:gd name="T6" fmla="*/ 293 w 816"/>
                <a:gd name="T7" fmla="*/ 69 h 384"/>
                <a:gd name="T8" fmla="*/ 332 w 816"/>
                <a:gd name="T9" fmla="*/ 69 h 384"/>
                <a:gd name="T10" fmla="*/ 0 60000 65536"/>
                <a:gd name="T11" fmla="*/ 0 60000 65536"/>
                <a:gd name="T12" fmla="*/ 0 60000 65536"/>
                <a:gd name="T13" fmla="*/ 0 60000 65536"/>
                <a:gd name="T14" fmla="*/ 0 60000 65536"/>
                <a:gd name="T15" fmla="*/ 0 w 816"/>
                <a:gd name="T16" fmla="*/ 0 h 384"/>
                <a:gd name="T17" fmla="*/ 816 w 816"/>
                <a:gd name="T18" fmla="*/ 384 h 384"/>
              </a:gdLst>
              <a:ahLst/>
              <a:cxnLst>
                <a:cxn ang="T10">
                  <a:pos x="T0" y="T1"/>
                </a:cxn>
                <a:cxn ang="T11">
                  <a:pos x="T2" y="T3"/>
                </a:cxn>
                <a:cxn ang="T12">
                  <a:pos x="T4" y="T5"/>
                </a:cxn>
                <a:cxn ang="T13">
                  <a:pos x="T6" y="T7"/>
                </a:cxn>
                <a:cxn ang="T14">
                  <a:pos x="T8" y="T9"/>
                </a:cxn>
              </a:cxnLst>
              <a:rect l="T15" t="T16" r="T17" b="T18"/>
              <a:pathLst>
                <a:path w="816" h="384">
                  <a:moveTo>
                    <a:pt x="0" y="0"/>
                  </a:moveTo>
                  <a:lnTo>
                    <a:pt x="0" y="384"/>
                  </a:lnTo>
                  <a:lnTo>
                    <a:pt x="720" y="384"/>
                  </a:lnTo>
                  <a:lnTo>
                    <a:pt x="720" y="144"/>
                  </a:lnTo>
                  <a:lnTo>
                    <a:pt x="816" y="144"/>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75840" name="Line 137"/>
            <p:cNvSpPr>
              <a:spLocks noChangeAspect="1" noChangeShapeType="1"/>
            </p:cNvSpPr>
            <p:nvPr/>
          </p:nvSpPr>
          <p:spPr bwMode="auto">
            <a:xfrm>
              <a:off x="2199" y="1491"/>
              <a:ext cx="23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5841" name="Line 138"/>
            <p:cNvSpPr>
              <a:spLocks noChangeAspect="1" noChangeShapeType="1"/>
            </p:cNvSpPr>
            <p:nvPr/>
          </p:nvSpPr>
          <p:spPr bwMode="auto">
            <a:xfrm>
              <a:off x="2169" y="1351"/>
              <a:ext cx="259"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75842" name="Group 139"/>
            <p:cNvGrpSpPr>
              <a:grpSpLocks noChangeAspect="1"/>
            </p:cNvGrpSpPr>
            <p:nvPr/>
          </p:nvGrpSpPr>
          <p:grpSpPr bwMode="auto">
            <a:xfrm>
              <a:off x="1962" y="1305"/>
              <a:ext cx="289" cy="232"/>
              <a:chOff x="1123" y="576"/>
              <a:chExt cx="624" cy="480"/>
            </a:xfrm>
          </p:grpSpPr>
          <p:sp>
            <p:nvSpPr>
              <p:cNvPr id="75853" name="Rectangle 140"/>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75854" name="Text Box 141"/>
              <p:cNvSpPr txBox="1">
                <a:spLocks noChangeAspect="1" noChangeArrowheads="1"/>
              </p:cNvSpPr>
              <p:nvPr/>
            </p:nvSpPr>
            <p:spPr bwMode="auto">
              <a:xfrm>
                <a:off x="1123" y="613"/>
                <a:ext cx="624" cy="350"/>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Ifetch</a:t>
                </a:r>
              </a:p>
            </p:txBody>
          </p:sp>
        </p:grpSp>
        <p:grpSp>
          <p:nvGrpSpPr>
            <p:cNvPr id="75843" name="Group 142"/>
            <p:cNvGrpSpPr>
              <a:grpSpLocks/>
            </p:cNvGrpSpPr>
            <p:nvPr/>
          </p:nvGrpSpPr>
          <p:grpSpPr bwMode="auto">
            <a:xfrm>
              <a:off x="2288" y="1200"/>
              <a:ext cx="1297" cy="441"/>
              <a:chOff x="2112" y="528"/>
              <a:chExt cx="2088" cy="681"/>
            </a:xfrm>
          </p:grpSpPr>
          <p:sp>
            <p:nvSpPr>
              <p:cNvPr id="75849" name="Rectangle 143"/>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75850" name="Rectangle 144"/>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75851" name="Rectangle 145"/>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75852" name="Rectangle 146"/>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grpSp>
        <p:grpSp>
          <p:nvGrpSpPr>
            <p:cNvPr id="75844" name="Group 147"/>
            <p:cNvGrpSpPr>
              <a:grpSpLocks noChangeAspect="1"/>
            </p:cNvGrpSpPr>
            <p:nvPr/>
          </p:nvGrpSpPr>
          <p:grpSpPr bwMode="auto">
            <a:xfrm flipH="1">
              <a:off x="3649" y="1296"/>
              <a:ext cx="223" cy="233"/>
              <a:chOff x="1374" y="528"/>
              <a:chExt cx="480" cy="432"/>
            </a:xfrm>
          </p:grpSpPr>
          <p:grpSp>
            <p:nvGrpSpPr>
              <p:cNvPr id="75845" name="Group 148"/>
              <p:cNvGrpSpPr>
                <a:grpSpLocks noChangeAspect="1"/>
              </p:cNvGrpSpPr>
              <p:nvPr/>
            </p:nvGrpSpPr>
            <p:grpSpPr bwMode="auto">
              <a:xfrm>
                <a:off x="1374" y="528"/>
                <a:ext cx="480" cy="432"/>
                <a:chOff x="1392" y="528"/>
                <a:chExt cx="480" cy="432"/>
              </a:xfrm>
            </p:grpSpPr>
            <p:sp>
              <p:nvSpPr>
                <p:cNvPr id="75847" name="Rectangle 149"/>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75848" name="Rectangle 150"/>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75846" name="Text Box 151"/>
              <p:cNvSpPr txBox="1">
                <a:spLocks noChangeAspect="1" noChangeArrowheads="1"/>
              </p:cNvSpPr>
              <p:nvPr/>
            </p:nvSpPr>
            <p:spPr bwMode="auto">
              <a:xfrm>
                <a:off x="1404" y="561"/>
                <a:ext cx="428" cy="314"/>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grpSp>
      <p:sp>
        <p:nvSpPr>
          <p:cNvPr id="75811" name="Line 152"/>
          <p:cNvSpPr>
            <a:spLocks noChangeShapeType="1"/>
          </p:cNvSpPr>
          <p:nvPr/>
        </p:nvSpPr>
        <p:spPr bwMode="auto">
          <a:xfrm>
            <a:off x="2362200" y="1981200"/>
            <a:ext cx="0" cy="4648200"/>
          </a:xfrm>
          <a:prstGeom prst="line">
            <a:avLst/>
          </a:prstGeom>
          <a:noFill/>
          <a:ln w="28575">
            <a:solidFill>
              <a:schemeClr val="tx1"/>
            </a:solidFill>
            <a:prstDash val="sysDot"/>
            <a:round/>
            <a:headEnd/>
            <a:tailEnd/>
          </a:ln>
        </p:spPr>
        <p:txBody>
          <a:bodyPr wrap="none" anchor="ctr">
            <a:prstTxWarp prst="textNoShape">
              <a:avLst/>
            </a:prstTxWarp>
          </a:bodyPr>
          <a:lstStyle/>
          <a:p>
            <a:endParaRPr lang="en-US"/>
          </a:p>
        </p:txBody>
      </p:sp>
      <p:sp>
        <p:nvSpPr>
          <p:cNvPr id="75812" name="Line 153"/>
          <p:cNvSpPr>
            <a:spLocks noChangeShapeType="1"/>
          </p:cNvSpPr>
          <p:nvPr/>
        </p:nvSpPr>
        <p:spPr bwMode="auto">
          <a:xfrm>
            <a:off x="4876800" y="1981200"/>
            <a:ext cx="0" cy="4648200"/>
          </a:xfrm>
          <a:prstGeom prst="line">
            <a:avLst/>
          </a:prstGeom>
          <a:noFill/>
          <a:ln w="28575">
            <a:solidFill>
              <a:schemeClr val="tx1"/>
            </a:solidFill>
            <a:prstDash val="sysDot"/>
            <a:round/>
            <a:headEnd/>
            <a:tailEnd/>
          </a:ln>
        </p:spPr>
        <p:txBody>
          <a:bodyPr wrap="none" anchor="ctr">
            <a:prstTxWarp prst="textNoShape">
              <a:avLst/>
            </a:prstTxWarp>
          </a:bodyPr>
          <a:lstStyle/>
          <a:p>
            <a:endParaRPr lang="en-US"/>
          </a:p>
        </p:txBody>
      </p:sp>
      <p:sp>
        <p:nvSpPr>
          <p:cNvPr id="75813" name="Line 154"/>
          <p:cNvSpPr>
            <a:spLocks noChangeShapeType="1"/>
          </p:cNvSpPr>
          <p:nvPr/>
        </p:nvSpPr>
        <p:spPr bwMode="auto">
          <a:xfrm>
            <a:off x="4038600" y="1981200"/>
            <a:ext cx="0" cy="4648200"/>
          </a:xfrm>
          <a:prstGeom prst="line">
            <a:avLst/>
          </a:prstGeom>
          <a:noFill/>
          <a:ln w="28575">
            <a:solidFill>
              <a:schemeClr val="tx1"/>
            </a:solidFill>
            <a:prstDash val="sysDot"/>
            <a:round/>
            <a:headEnd/>
            <a:tailEnd/>
          </a:ln>
        </p:spPr>
        <p:txBody>
          <a:bodyPr wrap="none" anchor="ctr">
            <a:prstTxWarp prst="textNoShape">
              <a:avLst/>
            </a:prstTxWarp>
          </a:bodyPr>
          <a:lstStyle/>
          <a:p>
            <a:endParaRPr lang="en-US"/>
          </a:p>
        </p:txBody>
      </p:sp>
      <p:sp>
        <p:nvSpPr>
          <p:cNvPr id="75814" name="Line 155"/>
          <p:cNvSpPr>
            <a:spLocks noChangeShapeType="1"/>
          </p:cNvSpPr>
          <p:nvPr/>
        </p:nvSpPr>
        <p:spPr bwMode="auto">
          <a:xfrm>
            <a:off x="3200400" y="1981200"/>
            <a:ext cx="0" cy="4648200"/>
          </a:xfrm>
          <a:prstGeom prst="line">
            <a:avLst/>
          </a:prstGeom>
          <a:noFill/>
          <a:ln w="28575">
            <a:solidFill>
              <a:schemeClr val="tx1"/>
            </a:solidFill>
            <a:prstDash val="sysDot"/>
            <a:round/>
            <a:headEnd/>
            <a:tailEnd/>
          </a:ln>
        </p:spPr>
        <p:txBody>
          <a:bodyPr wrap="none" anchor="ctr">
            <a:prstTxWarp prst="textNoShape">
              <a:avLst/>
            </a:prstTxWarp>
          </a:bodyPr>
          <a:lstStyle/>
          <a:p>
            <a:endParaRPr lang="en-US"/>
          </a:p>
        </p:txBody>
      </p:sp>
      <p:sp>
        <p:nvSpPr>
          <p:cNvPr id="75815" name="Line 156"/>
          <p:cNvSpPr>
            <a:spLocks noChangeShapeType="1"/>
          </p:cNvSpPr>
          <p:nvPr/>
        </p:nvSpPr>
        <p:spPr bwMode="auto">
          <a:xfrm>
            <a:off x="6629400" y="1981200"/>
            <a:ext cx="0" cy="4648200"/>
          </a:xfrm>
          <a:prstGeom prst="line">
            <a:avLst/>
          </a:prstGeom>
          <a:noFill/>
          <a:ln w="28575">
            <a:solidFill>
              <a:schemeClr val="tx1"/>
            </a:solidFill>
            <a:prstDash val="sysDot"/>
            <a:round/>
            <a:headEnd/>
            <a:tailEnd/>
          </a:ln>
        </p:spPr>
        <p:txBody>
          <a:bodyPr wrap="none" anchor="ctr">
            <a:prstTxWarp prst="textNoShape">
              <a:avLst/>
            </a:prstTxWarp>
          </a:bodyPr>
          <a:lstStyle/>
          <a:p>
            <a:endParaRPr lang="en-US"/>
          </a:p>
        </p:txBody>
      </p:sp>
      <p:sp>
        <p:nvSpPr>
          <p:cNvPr id="75816" name="Line 157"/>
          <p:cNvSpPr>
            <a:spLocks noChangeShapeType="1"/>
          </p:cNvSpPr>
          <p:nvPr/>
        </p:nvSpPr>
        <p:spPr bwMode="auto">
          <a:xfrm>
            <a:off x="5730875" y="1981200"/>
            <a:ext cx="0" cy="4648200"/>
          </a:xfrm>
          <a:prstGeom prst="line">
            <a:avLst/>
          </a:prstGeom>
          <a:noFill/>
          <a:ln w="28575">
            <a:solidFill>
              <a:schemeClr val="tx1"/>
            </a:solidFill>
            <a:prstDash val="sysDot"/>
            <a:round/>
            <a:headEnd/>
            <a:tailEnd/>
          </a:ln>
        </p:spPr>
        <p:txBody>
          <a:bodyPr wrap="none" anchor="ctr">
            <a:prstTxWarp prst="textNoShape">
              <a:avLst/>
            </a:prstTxWarp>
          </a:bodyPr>
          <a:lstStyle/>
          <a:p>
            <a:endParaRPr lang="en-US"/>
          </a:p>
        </p:txBody>
      </p:sp>
      <p:sp>
        <p:nvSpPr>
          <p:cNvPr id="75817" name="Line 158"/>
          <p:cNvSpPr>
            <a:spLocks noChangeShapeType="1"/>
          </p:cNvSpPr>
          <p:nvPr/>
        </p:nvSpPr>
        <p:spPr bwMode="auto">
          <a:xfrm>
            <a:off x="7467600" y="1981200"/>
            <a:ext cx="0" cy="4648200"/>
          </a:xfrm>
          <a:prstGeom prst="line">
            <a:avLst/>
          </a:prstGeom>
          <a:noFill/>
          <a:ln w="28575">
            <a:solidFill>
              <a:schemeClr val="tx1"/>
            </a:solidFill>
            <a:prstDash val="sysDot"/>
            <a:round/>
            <a:headEnd/>
            <a:tailEnd/>
          </a:ln>
        </p:spPr>
        <p:txBody>
          <a:bodyPr wrap="none" anchor="ctr">
            <a:prstTxWarp prst="textNoShape">
              <a:avLst/>
            </a:prstTxWarp>
          </a:bodyPr>
          <a:lstStyle/>
          <a:p>
            <a:endParaRPr lang="en-US"/>
          </a:p>
        </p:txBody>
      </p:sp>
      <p:grpSp>
        <p:nvGrpSpPr>
          <p:cNvPr id="75952" name="Group 159"/>
          <p:cNvGrpSpPr>
            <a:grpSpLocks/>
          </p:cNvGrpSpPr>
          <p:nvPr/>
        </p:nvGrpSpPr>
        <p:grpSpPr bwMode="auto">
          <a:xfrm>
            <a:off x="4038600" y="4724400"/>
            <a:ext cx="4343400" cy="700088"/>
            <a:chOff x="2544" y="2976"/>
            <a:chExt cx="2736" cy="441"/>
          </a:xfrm>
        </p:grpSpPr>
        <p:sp>
          <p:nvSpPr>
            <p:cNvPr id="75822" name="AutoShape 160"/>
            <p:cNvSpPr>
              <a:spLocks noChangeArrowheads="1"/>
            </p:cNvSpPr>
            <p:nvPr/>
          </p:nvSpPr>
          <p:spPr bwMode="auto">
            <a:xfrm>
              <a:off x="2544" y="3024"/>
              <a:ext cx="480" cy="384"/>
            </a:xfrm>
            <a:prstGeom prst="cloudCallout">
              <a:avLst>
                <a:gd name="adj1" fmla="val 21875"/>
                <a:gd name="adj2" fmla="val 36981"/>
              </a:avLst>
            </a:prstGeom>
            <a:solidFill>
              <a:srgbClr val="0FEFEA"/>
            </a:solidFill>
            <a:ln w="28575">
              <a:solidFill>
                <a:schemeClr val="tx1"/>
              </a:solidFill>
              <a:round/>
              <a:headEnd/>
              <a:tailEnd/>
            </a:ln>
          </p:spPr>
          <p:txBody>
            <a:bodyPr wrap="none" anchor="ctr">
              <a:prstTxWarp prst="textNoShape">
                <a:avLst/>
              </a:prstTxWarp>
            </a:bodyPr>
            <a:lstStyle/>
            <a:p>
              <a:pPr algn="ctr"/>
              <a:r>
                <a:rPr lang="en-US" sz="1600" b="1">
                  <a:latin typeface="Comic Sans MS" charset="0"/>
                </a:rPr>
                <a:t>Bubble</a:t>
              </a:r>
            </a:p>
          </p:txBody>
        </p:sp>
        <p:sp>
          <p:nvSpPr>
            <p:cNvPr id="75823" name="AutoShape 161"/>
            <p:cNvSpPr>
              <a:spLocks noChangeArrowheads="1"/>
            </p:cNvSpPr>
            <p:nvPr/>
          </p:nvSpPr>
          <p:spPr bwMode="auto">
            <a:xfrm>
              <a:off x="3600" y="3024"/>
              <a:ext cx="528" cy="384"/>
            </a:xfrm>
            <a:prstGeom prst="cloudCallout">
              <a:avLst>
                <a:gd name="adj1" fmla="val 15343"/>
                <a:gd name="adj2" fmla="val 36981"/>
              </a:avLst>
            </a:prstGeom>
            <a:solidFill>
              <a:srgbClr val="0FEFEA"/>
            </a:solidFill>
            <a:ln w="28575">
              <a:solidFill>
                <a:schemeClr val="tx1"/>
              </a:solidFill>
              <a:round/>
              <a:headEnd/>
              <a:tailEnd/>
            </a:ln>
          </p:spPr>
          <p:txBody>
            <a:bodyPr wrap="none" anchor="ctr">
              <a:prstTxWarp prst="textNoShape">
                <a:avLst/>
              </a:prstTxWarp>
            </a:bodyPr>
            <a:lstStyle/>
            <a:p>
              <a:pPr algn="ctr"/>
              <a:r>
                <a:rPr lang="en-US" sz="1600" b="1">
                  <a:latin typeface="Comic Sans MS" charset="0"/>
                </a:rPr>
                <a:t>Bubble</a:t>
              </a:r>
            </a:p>
          </p:txBody>
        </p:sp>
        <p:sp>
          <p:nvSpPr>
            <p:cNvPr id="75824" name="AutoShape 162"/>
            <p:cNvSpPr>
              <a:spLocks noChangeArrowheads="1"/>
            </p:cNvSpPr>
            <p:nvPr/>
          </p:nvSpPr>
          <p:spPr bwMode="auto">
            <a:xfrm>
              <a:off x="4176" y="3024"/>
              <a:ext cx="528" cy="384"/>
            </a:xfrm>
            <a:prstGeom prst="cloudCallout">
              <a:avLst>
                <a:gd name="adj1" fmla="val 15343"/>
                <a:gd name="adj2" fmla="val 36981"/>
              </a:avLst>
            </a:prstGeom>
            <a:solidFill>
              <a:srgbClr val="0FEFEA"/>
            </a:solidFill>
            <a:ln w="28575">
              <a:solidFill>
                <a:schemeClr val="tx1"/>
              </a:solidFill>
              <a:round/>
              <a:headEnd/>
              <a:tailEnd/>
            </a:ln>
          </p:spPr>
          <p:txBody>
            <a:bodyPr wrap="none" anchor="ctr">
              <a:prstTxWarp prst="textNoShape">
                <a:avLst/>
              </a:prstTxWarp>
            </a:bodyPr>
            <a:lstStyle/>
            <a:p>
              <a:pPr algn="ctr"/>
              <a:r>
                <a:rPr lang="en-US" sz="1600" b="1">
                  <a:latin typeface="Comic Sans MS" charset="0"/>
                </a:rPr>
                <a:t>Bubble</a:t>
              </a:r>
            </a:p>
          </p:txBody>
        </p:sp>
        <p:sp>
          <p:nvSpPr>
            <p:cNvPr id="75825" name="AutoShape 163"/>
            <p:cNvSpPr>
              <a:spLocks noChangeArrowheads="1"/>
            </p:cNvSpPr>
            <p:nvPr/>
          </p:nvSpPr>
          <p:spPr bwMode="auto">
            <a:xfrm>
              <a:off x="4752" y="3024"/>
              <a:ext cx="528" cy="384"/>
            </a:xfrm>
            <a:prstGeom prst="cloudCallout">
              <a:avLst>
                <a:gd name="adj1" fmla="val 15343"/>
                <a:gd name="adj2" fmla="val 36981"/>
              </a:avLst>
            </a:prstGeom>
            <a:solidFill>
              <a:srgbClr val="0FEFEA"/>
            </a:solidFill>
            <a:ln w="28575">
              <a:solidFill>
                <a:schemeClr val="tx1"/>
              </a:solidFill>
              <a:round/>
              <a:headEnd/>
              <a:tailEnd/>
            </a:ln>
          </p:spPr>
          <p:txBody>
            <a:bodyPr wrap="none" anchor="ctr">
              <a:prstTxWarp prst="textNoShape">
                <a:avLst/>
              </a:prstTxWarp>
            </a:bodyPr>
            <a:lstStyle/>
            <a:p>
              <a:pPr algn="ctr"/>
              <a:r>
                <a:rPr lang="en-US" sz="1600" b="1">
                  <a:latin typeface="Comic Sans MS" charset="0"/>
                </a:rPr>
                <a:t>Bubble</a:t>
              </a:r>
            </a:p>
          </p:txBody>
        </p:sp>
        <p:sp>
          <p:nvSpPr>
            <p:cNvPr id="75826" name="AutoShape 164"/>
            <p:cNvSpPr>
              <a:spLocks noChangeArrowheads="1"/>
            </p:cNvSpPr>
            <p:nvPr/>
          </p:nvSpPr>
          <p:spPr bwMode="auto">
            <a:xfrm>
              <a:off x="3072" y="3024"/>
              <a:ext cx="528" cy="384"/>
            </a:xfrm>
            <a:prstGeom prst="cloudCallout">
              <a:avLst>
                <a:gd name="adj1" fmla="val 15343"/>
                <a:gd name="adj2" fmla="val 36981"/>
              </a:avLst>
            </a:prstGeom>
            <a:solidFill>
              <a:srgbClr val="0FEFEA"/>
            </a:solidFill>
            <a:ln w="28575">
              <a:solidFill>
                <a:schemeClr val="tx1"/>
              </a:solidFill>
              <a:round/>
              <a:headEnd/>
              <a:tailEnd/>
            </a:ln>
          </p:spPr>
          <p:txBody>
            <a:bodyPr wrap="none" anchor="ctr">
              <a:prstTxWarp prst="textNoShape">
                <a:avLst/>
              </a:prstTxWarp>
            </a:bodyPr>
            <a:lstStyle/>
            <a:p>
              <a:pPr algn="ctr"/>
              <a:r>
                <a:rPr lang="en-US" sz="1600" b="1">
                  <a:latin typeface="Comic Sans MS" charset="0"/>
                </a:rPr>
                <a:t>Bubble</a:t>
              </a:r>
            </a:p>
          </p:txBody>
        </p:sp>
        <p:grpSp>
          <p:nvGrpSpPr>
            <p:cNvPr id="75827" name="Group 165"/>
            <p:cNvGrpSpPr>
              <a:grpSpLocks/>
            </p:cNvGrpSpPr>
            <p:nvPr/>
          </p:nvGrpSpPr>
          <p:grpSpPr bwMode="auto">
            <a:xfrm>
              <a:off x="3051" y="2976"/>
              <a:ext cx="1660" cy="441"/>
              <a:chOff x="2112" y="528"/>
              <a:chExt cx="2088" cy="681"/>
            </a:xfrm>
          </p:grpSpPr>
          <p:sp>
            <p:nvSpPr>
              <p:cNvPr id="75828" name="Rectangle 166"/>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75829" name="Rectangle 167"/>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75830" name="Rectangle 168"/>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75831" name="Rectangle 169"/>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grpSp>
      </p:grpSp>
      <p:sp>
        <p:nvSpPr>
          <p:cNvPr id="743594" name="Freeform 170"/>
          <p:cNvSpPr>
            <a:spLocks/>
          </p:cNvSpPr>
          <p:nvPr/>
        </p:nvSpPr>
        <p:spPr bwMode="auto">
          <a:xfrm>
            <a:off x="4114800" y="3048000"/>
            <a:ext cx="152400" cy="1828800"/>
          </a:xfrm>
          <a:custGeom>
            <a:avLst/>
            <a:gdLst>
              <a:gd name="T0" fmla="*/ 0 w 96"/>
              <a:gd name="T1" fmla="*/ 0 h 1152"/>
              <a:gd name="T2" fmla="*/ 152400 w 96"/>
              <a:gd name="T3" fmla="*/ 990600 h 1152"/>
              <a:gd name="T4" fmla="*/ 76200 w 96"/>
              <a:gd name="T5" fmla="*/ 1828800 h 1152"/>
              <a:gd name="T6" fmla="*/ 0 60000 65536"/>
              <a:gd name="T7" fmla="*/ 0 60000 65536"/>
              <a:gd name="T8" fmla="*/ 0 60000 65536"/>
              <a:gd name="T9" fmla="*/ 0 w 96"/>
              <a:gd name="T10" fmla="*/ 0 h 1152"/>
              <a:gd name="T11" fmla="*/ 96 w 96"/>
              <a:gd name="T12" fmla="*/ 1152 h 1152"/>
            </a:gdLst>
            <a:ahLst/>
            <a:cxnLst>
              <a:cxn ang="T6">
                <a:pos x="T0" y="T1"/>
              </a:cxn>
              <a:cxn ang="T7">
                <a:pos x="T2" y="T3"/>
              </a:cxn>
              <a:cxn ang="T8">
                <a:pos x="T4" y="T5"/>
              </a:cxn>
            </a:cxnLst>
            <a:rect l="T9" t="T10" r="T11" b="T12"/>
            <a:pathLst>
              <a:path w="96" h="1152">
                <a:moveTo>
                  <a:pt x="0" y="0"/>
                </a:moveTo>
                <a:lnTo>
                  <a:pt x="96" y="624"/>
                </a:lnTo>
                <a:lnTo>
                  <a:pt x="48" y="1152"/>
                </a:lnTo>
              </a:path>
            </a:pathLst>
          </a:custGeom>
          <a:noFill/>
          <a:ln w="38100">
            <a:solidFill>
              <a:schemeClr val="hlink"/>
            </a:solidFill>
            <a:round/>
            <a:headEnd/>
            <a:tailEnd type="triangle" w="med" len="med"/>
          </a:ln>
        </p:spPr>
        <p:txBody>
          <a:bodyPr anchor="ctr">
            <a:prstTxWarp prst="textNoShape">
              <a:avLst/>
            </a:prstTxWarp>
          </a:bodyPr>
          <a:lstStyle/>
          <a:p>
            <a:endParaRPr lang="en-US"/>
          </a:p>
        </p:txBody>
      </p:sp>
      <p:sp>
        <p:nvSpPr>
          <p:cNvPr id="743595" name="Rectangle 171"/>
          <p:cNvSpPr>
            <a:spLocks noGrp="1" noChangeArrowheads="1"/>
          </p:cNvSpPr>
          <p:nvPr>
            <p:ph type="title"/>
          </p:nvPr>
        </p:nvSpPr>
        <p:spPr/>
        <p:txBody>
          <a:bodyPr/>
          <a:lstStyle/>
          <a:p>
            <a:pPr>
              <a:defRPr/>
            </a:pPr>
            <a:r>
              <a:rPr lang="en-US"/>
              <a:t>Detecting and Resolving Structural Hazard</a:t>
            </a:r>
          </a:p>
        </p:txBody>
      </p:sp>
      <p:sp>
        <p:nvSpPr>
          <p:cNvPr id="75821" name="Text Box 172"/>
          <p:cNvSpPr txBox="1">
            <a:spLocks noChangeArrowheads="1"/>
          </p:cNvSpPr>
          <p:nvPr/>
        </p:nvSpPr>
        <p:spPr bwMode="auto">
          <a:xfrm>
            <a:off x="7972425" y="6705600"/>
            <a:ext cx="1171575" cy="152400"/>
          </a:xfrm>
          <a:prstGeom prst="rect">
            <a:avLst/>
          </a:prstGeom>
          <a:noFill/>
          <a:ln w="9525">
            <a:noFill/>
            <a:miter lim="800000"/>
            <a:headEnd/>
            <a:tailEnd/>
          </a:ln>
        </p:spPr>
        <p:txBody>
          <a:bodyPr wrap="none">
            <a:prstTxWarp prst="textNoShape">
              <a:avLst/>
            </a:prstTxWarp>
            <a:spAutoFit/>
          </a:bodyPr>
          <a:lstStyle/>
          <a:p>
            <a:pPr algn="r">
              <a:lnSpc>
                <a:spcPct val="40000"/>
              </a:lnSpc>
            </a:pPr>
            <a:r>
              <a:rPr lang="en-US" sz="1000">
                <a:latin typeface="Times New Roman" charset="0"/>
              </a:rPr>
              <a:t>Slide: David Culler</a:t>
            </a:r>
            <a:endParaRPr lang="en-US">
              <a:latin typeface="Times New Roman"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4359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759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359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4450" name="Object 2"/>
          <p:cNvGraphicFramePr>
            <a:graphicFrameLocks/>
          </p:cNvGraphicFramePr>
          <p:nvPr/>
        </p:nvGraphicFramePr>
        <p:xfrm>
          <a:off x="685800" y="1371600"/>
          <a:ext cx="5727700" cy="1152525"/>
        </p:xfrm>
        <a:graphic>
          <a:graphicData uri="http://schemas.openxmlformats.org/presentationml/2006/ole">
            <mc:AlternateContent xmlns:mc="http://schemas.openxmlformats.org/markup-compatibility/2006">
              <mc:Choice xmlns:v="urn:schemas-microsoft-com:vml" Requires="v">
                <p:oleObj spid="_x0000_s77843" name="Equation" r:id="rId4" imgW="5727700" imgH="1155700" progId="Equation.3">
                  <p:embed/>
                </p:oleObj>
              </mc:Choice>
              <mc:Fallback>
                <p:oleObj name="Equation" r:id="rId4" imgW="5727700" imgH="1155700" progId="Equation.3">
                  <p:embed/>
                  <p:pic>
                    <p:nvPicPr>
                      <p:cNvPr id="0"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371600"/>
                        <a:ext cx="5727700" cy="1152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44451" name="Object 3"/>
          <p:cNvGraphicFramePr>
            <a:graphicFrameLocks/>
          </p:cNvGraphicFramePr>
          <p:nvPr/>
        </p:nvGraphicFramePr>
        <p:xfrm>
          <a:off x="685800" y="4343400"/>
          <a:ext cx="6961188" cy="560388"/>
        </p:xfrm>
        <a:graphic>
          <a:graphicData uri="http://schemas.openxmlformats.org/presentationml/2006/ole">
            <mc:AlternateContent xmlns:mc="http://schemas.openxmlformats.org/markup-compatibility/2006">
              <mc:Choice xmlns:v="urn:schemas-microsoft-com:vml" Requires="v">
                <p:oleObj spid="_x0000_s77844" name="Equation" r:id="rId6" imgW="6959600" imgH="558800" progId="Equation.3">
                  <p:embed/>
                </p:oleObj>
              </mc:Choice>
              <mc:Fallback>
                <p:oleObj name="Equation" r:id="rId6" imgW="6959600" imgH="558800" progId="Equation.3">
                  <p:embed/>
                  <p:pic>
                    <p:nvPicPr>
                      <p:cNvPr id="0" name="Picture 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4343400"/>
                        <a:ext cx="6961188" cy="560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4452" name="Rectangle 4"/>
          <p:cNvSpPr>
            <a:spLocks noGrp="1" noChangeArrowheads="1"/>
          </p:cNvSpPr>
          <p:nvPr>
            <p:ph type="title"/>
          </p:nvPr>
        </p:nvSpPr>
        <p:spPr/>
        <p:txBody>
          <a:bodyPr/>
          <a:lstStyle/>
          <a:p>
            <a:pPr>
              <a:defRPr/>
            </a:pPr>
            <a:r>
              <a:rPr lang="en-US"/>
              <a:t>Stalls &amp; Pipeline Performance</a:t>
            </a:r>
          </a:p>
        </p:txBody>
      </p:sp>
      <p:graphicFrame>
        <p:nvGraphicFramePr>
          <p:cNvPr id="744453" name="Object 4"/>
          <p:cNvGraphicFramePr>
            <a:graphicFrameLocks noChangeAspect="1"/>
          </p:cNvGraphicFramePr>
          <p:nvPr/>
        </p:nvGraphicFramePr>
        <p:xfrm>
          <a:off x="685800" y="3505200"/>
          <a:ext cx="5475288" cy="520700"/>
        </p:xfrm>
        <a:graphic>
          <a:graphicData uri="http://schemas.openxmlformats.org/presentationml/2006/ole">
            <mc:AlternateContent xmlns:mc="http://schemas.openxmlformats.org/markup-compatibility/2006">
              <mc:Choice xmlns:v="urn:schemas-microsoft-com:vml" Requires="v">
                <p:oleObj spid="_x0000_s77845" name="Equation" r:id="rId8" imgW="5473700" imgH="520700" progId="Equation.3">
                  <p:embed/>
                </p:oleObj>
              </mc:Choice>
              <mc:Fallback>
                <p:oleObj name="Equation" r:id="rId8" imgW="5473700" imgH="52070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0" y="3505200"/>
                        <a:ext cx="5475288"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44454" name="Object 5"/>
          <p:cNvGraphicFramePr>
            <a:graphicFrameLocks noChangeAspect="1"/>
          </p:cNvGraphicFramePr>
          <p:nvPr/>
        </p:nvGraphicFramePr>
        <p:xfrm>
          <a:off x="685800" y="2819400"/>
          <a:ext cx="1993900" cy="215900"/>
        </p:xfrm>
        <a:graphic>
          <a:graphicData uri="http://schemas.openxmlformats.org/presentationml/2006/ole">
            <mc:AlternateContent xmlns:mc="http://schemas.openxmlformats.org/markup-compatibility/2006">
              <mc:Choice xmlns:v="urn:schemas-microsoft-com:vml" Requires="v">
                <p:oleObj spid="_x0000_s77846" name="Equation" r:id="rId10" imgW="1993900" imgH="215900" progId="Equation.3">
                  <p:embed/>
                </p:oleObj>
              </mc:Choice>
              <mc:Fallback>
                <p:oleObj name="Equation" r:id="rId10" imgW="1993900" imgH="215900" progId="Equation.3">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5800" y="2819400"/>
                        <a:ext cx="19939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7"/>
          <p:cNvGrpSpPr>
            <a:grpSpLocks/>
          </p:cNvGrpSpPr>
          <p:nvPr/>
        </p:nvGrpSpPr>
        <p:grpSpPr bwMode="auto">
          <a:xfrm>
            <a:off x="381000" y="5181600"/>
            <a:ext cx="7543800" cy="1370013"/>
            <a:chOff x="240" y="3264"/>
            <a:chExt cx="4752" cy="863"/>
          </a:xfrm>
        </p:grpSpPr>
        <p:graphicFrame>
          <p:nvGraphicFramePr>
            <p:cNvPr id="77830" name="Object 6"/>
            <p:cNvGraphicFramePr>
              <a:graphicFrameLocks noChangeAspect="1"/>
            </p:cNvGraphicFramePr>
            <p:nvPr/>
          </p:nvGraphicFramePr>
          <p:xfrm>
            <a:off x="851" y="3648"/>
            <a:ext cx="3959" cy="479"/>
          </p:xfrm>
          <a:graphic>
            <a:graphicData uri="http://schemas.openxmlformats.org/presentationml/2006/ole">
              <mc:AlternateContent xmlns:mc="http://schemas.openxmlformats.org/markup-compatibility/2006">
                <mc:Choice xmlns:v="urn:schemas-microsoft-com:vml" Requires="v">
                  <p:oleObj spid="_x0000_s77847" name="Equation" r:id="rId12" imgW="4648200" imgH="558800" progId="Equation.3">
                    <p:embed/>
                  </p:oleObj>
                </mc:Choice>
                <mc:Fallback>
                  <p:oleObj name="Equation" r:id="rId12" imgW="4648200" imgH="558800" progId="Equation.3">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51" y="3648"/>
                          <a:ext cx="3959" cy="479"/>
                        </a:xfrm>
                        <a:prstGeom prst="rect">
                          <a:avLst/>
                        </a:prstGeom>
                        <a:solidFill>
                          <a:srgbClr val="FFFF66"/>
                        </a:solidFill>
                        <a:effectLst>
                          <a:outerShdw blurRad="63500" dist="38099" dir="2700000" algn="ctr" rotWithShape="0">
                            <a:srgbClr val="000000">
                              <a:alpha val="74998"/>
                            </a:srgbClr>
                          </a:outerShdw>
                        </a:effectLst>
                      </p:spPr>
                    </p:pic>
                  </p:oleObj>
                </mc:Fallback>
              </mc:AlternateContent>
            </a:graphicData>
          </a:graphic>
        </p:graphicFrame>
        <p:sp>
          <p:nvSpPr>
            <p:cNvPr id="77833" name="Text Box 9"/>
            <p:cNvSpPr txBox="1">
              <a:spLocks noChangeArrowheads="1"/>
            </p:cNvSpPr>
            <p:nvPr/>
          </p:nvSpPr>
          <p:spPr bwMode="auto">
            <a:xfrm>
              <a:off x="240" y="3264"/>
              <a:ext cx="4752" cy="288"/>
            </a:xfrm>
            <a:prstGeom prst="rect">
              <a:avLst/>
            </a:prstGeom>
            <a:noFill/>
            <a:ln w="9525">
              <a:noFill/>
              <a:miter lim="800000"/>
              <a:headEnd/>
              <a:tailEnd/>
            </a:ln>
          </p:spPr>
          <p:txBody>
            <a:bodyPr>
              <a:prstTxWarp prst="textNoShape">
                <a:avLst/>
              </a:prstTxWarp>
              <a:spAutoFit/>
            </a:bodyPr>
            <a:lstStyle/>
            <a:p>
              <a:pPr>
                <a:spcBef>
                  <a:spcPct val="50000"/>
                </a:spcBef>
              </a:pPr>
              <a:r>
                <a:rPr lang="en-US"/>
                <a:t>Assuming all pipeline stages are balanced</a:t>
              </a: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7444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7444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7444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7444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80963" y="2143125"/>
            <a:ext cx="3417887" cy="3962400"/>
            <a:chOff x="102" y="1350"/>
            <a:chExt cx="2153" cy="2496"/>
          </a:xfrm>
        </p:grpSpPr>
        <p:sp>
          <p:nvSpPr>
            <p:cNvPr id="80063" name="Rectangle 3"/>
            <p:cNvSpPr>
              <a:spLocks noChangeArrowheads="1"/>
            </p:cNvSpPr>
            <p:nvPr/>
          </p:nvSpPr>
          <p:spPr bwMode="auto">
            <a:xfrm>
              <a:off x="1340" y="1350"/>
              <a:ext cx="720" cy="2496"/>
            </a:xfrm>
            <a:prstGeom prst="rect">
              <a:avLst/>
            </a:prstGeom>
            <a:solidFill>
              <a:schemeClr val="bg1"/>
            </a:solidFill>
            <a:ln w="12700">
              <a:noFill/>
              <a:miter lim="800000"/>
              <a:headEnd/>
              <a:tailEnd/>
            </a:ln>
          </p:spPr>
          <p:txBody>
            <a:bodyPr wrap="none" anchor="ctr">
              <a:prstTxWarp prst="textNoShape">
                <a:avLst/>
              </a:prstTxWarp>
            </a:bodyPr>
            <a:lstStyle/>
            <a:p>
              <a:endParaRPr lang="en-US"/>
            </a:p>
          </p:txBody>
        </p:sp>
        <p:sp>
          <p:nvSpPr>
            <p:cNvPr id="80064" name="Rectangle 4"/>
            <p:cNvSpPr>
              <a:spLocks noChangeArrowheads="1"/>
            </p:cNvSpPr>
            <p:nvPr/>
          </p:nvSpPr>
          <p:spPr bwMode="auto">
            <a:xfrm>
              <a:off x="102" y="1398"/>
              <a:ext cx="260" cy="2168"/>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sz="2000" b="1" i="1">
                  <a:latin typeface="Comic Sans MS" charset="0"/>
                </a:rPr>
                <a:t>I</a:t>
              </a:r>
            </a:p>
            <a:p>
              <a:pPr algn="ctr"/>
              <a:r>
                <a:rPr lang="en-US" sz="2000" b="1" i="1">
                  <a:latin typeface="Comic Sans MS" charset="0"/>
                </a:rPr>
                <a:t>n</a:t>
              </a:r>
            </a:p>
            <a:p>
              <a:pPr algn="ctr"/>
              <a:r>
                <a:rPr lang="en-US" sz="2000" b="1" i="1">
                  <a:latin typeface="Comic Sans MS" charset="0"/>
                </a:rPr>
                <a:t>s</a:t>
              </a:r>
            </a:p>
            <a:p>
              <a:pPr algn="ctr"/>
              <a:r>
                <a:rPr lang="en-US" sz="2000" b="1" i="1">
                  <a:latin typeface="Comic Sans MS" charset="0"/>
                </a:rPr>
                <a:t>t</a:t>
              </a:r>
            </a:p>
            <a:p>
              <a:pPr algn="ctr"/>
              <a:r>
                <a:rPr lang="en-US" sz="2000" b="1" i="1">
                  <a:latin typeface="Comic Sans MS" charset="0"/>
                </a:rPr>
                <a:t>r.</a:t>
              </a:r>
            </a:p>
            <a:p>
              <a:pPr algn="ctr"/>
              <a:endParaRPr lang="en-US" sz="2000" b="1" i="1">
                <a:latin typeface="Comic Sans MS" charset="0"/>
              </a:endParaRPr>
            </a:p>
            <a:p>
              <a:pPr algn="ctr"/>
              <a:r>
                <a:rPr lang="en-US" sz="2000" b="1" i="1">
                  <a:latin typeface="Comic Sans MS" charset="0"/>
                </a:rPr>
                <a:t>O</a:t>
              </a:r>
            </a:p>
            <a:p>
              <a:pPr algn="ctr"/>
              <a:r>
                <a:rPr lang="en-US" sz="2000" b="1" i="1">
                  <a:latin typeface="Comic Sans MS" charset="0"/>
                </a:rPr>
                <a:t>r</a:t>
              </a:r>
            </a:p>
            <a:p>
              <a:pPr algn="ctr"/>
              <a:r>
                <a:rPr lang="en-US" sz="2000" b="1" i="1">
                  <a:latin typeface="Comic Sans MS" charset="0"/>
                </a:rPr>
                <a:t>d</a:t>
              </a:r>
            </a:p>
            <a:p>
              <a:pPr algn="ctr"/>
              <a:r>
                <a:rPr lang="en-US" sz="2000" b="1" i="1">
                  <a:latin typeface="Comic Sans MS" charset="0"/>
                </a:rPr>
                <a:t>e</a:t>
              </a:r>
            </a:p>
            <a:p>
              <a:pPr algn="ctr"/>
              <a:r>
                <a:rPr lang="en-US" sz="2000" b="1" i="1">
                  <a:latin typeface="Comic Sans MS" charset="0"/>
                </a:rPr>
                <a:t>r</a:t>
              </a:r>
            </a:p>
          </p:txBody>
        </p:sp>
        <p:sp>
          <p:nvSpPr>
            <p:cNvPr id="80065" name="Line 5"/>
            <p:cNvSpPr>
              <a:spLocks noChangeShapeType="1"/>
            </p:cNvSpPr>
            <p:nvPr/>
          </p:nvSpPr>
          <p:spPr bwMode="auto">
            <a:xfrm>
              <a:off x="424" y="1410"/>
              <a:ext cx="0" cy="2392"/>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80066" name="Rectangle 6"/>
            <p:cNvSpPr>
              <a:spLocks noChangeArrowheads="1"/>
            </p:cNvSpPr>
            <p:nvPr/>
          </p:nvSpPr>
          <p:spPr bwMode="auto">
            <a:xfrm>
              <a:off x="524" y="1446"/>
              <a:ext cx="1497" cy="516"/>
            </a:xfrm>
            <a:prstGeom prst="rect">
              <a:avLst/>
            </a:prstGeom>
            <a:noFill/>
            <a:ln w="12700">
              <a:noFill/>
              <a:miter lim="800000"/>
              <a:headEnd/>
              <a:tailEnd/>
            </a:ln>
          </p:spPr>
          <p:txBody>
            <a:bodyPr wrap="none" lIns="90488" tIns="44450" rIns="90488" bIns="44450">
              <a:prstTxWarp prst="textNoShape">
                <a:avLst/>
              </a:prstTxWarp>
              <a:spAutoFit/>
            </a:bodyPr>
            <a:lstStyle/>
            <a:p>
              <a:r>
                <a:rPr lang="en-US" b="1">
                  <a:latin typeface="Courier New" charset="0"/>
                </a:rPr>
                <a:t>add </a:t>
              </a:r>
              <a:r>
                <a:rPr lang="en-US" b="1">
                  <a:solidFill>
                    <a:schemeClr val="hlink"/>
                  </a:solidFill>
                  <a:latin typeface="Courier New" charset="0"/>
                </a:rPr>
                <a:t>r1</a:t>
              </a:r>
              <a:r>
                <a:rPr lang="en-US" b="1">
                  <a:latin typeface="Courier New" charset="0"/>
                </a:rPr>
                <a:t>,r2,r3</a:t>
              </a:r>
            </a:p>
            <a:p>
              <a:pPr latinLnBrk="1"/>
              <a:endParaRPr lang="en-US" b="1">
                <a:latin typeface="Courier New" charset="0"/>
              </a:endParaRPr>
            </a:p>
          </p:txBody>
        </p:sp>
        <p:sp>
          <p:nvSpPr>
            <p:cNvPr id="80067" name="Rectangle 7"/>
            <p:cNvSpPr>
              <a:spLocks noChangeArrowheads="1"/>
            </p:cNvSpPr>
            <p:nvPr/>
          </p:nvSpPr>
          <p:spPr bwMode="auto">
            <a:xfrm>
              <a:off x="524" y="1998"/>
              <a:ext cx="1497" cy="516"/>
            </a:xfrm>
            <a:prstGeom prst="rect">
              <a:avLst/>
            </a:prstGeom>
            <a:solidFill>
              <a:schemeClr val="bg1"/>
            </a:solidFill>
            <a:ln w="12700">
              <a:noFill/>
              <a:miter lim="800000"/>
              <a:headEnd/>
              <a:tailEnd/>
            </a:ln>
          </p:spPr>
          <p:txBody>
            <a:bodyPr wrap="none" lIns="90488" tIns="44450" rIns="90488" bIns="44450">
              <a:prstTxWarp prst="textNoShape">
                <a:avLst/>
              </a:prstTxWarp>
              <a:spAutoFit/>
            </a:bodyPr>
            <a:lstStyle/>
            <a:p>
              <a:r>
                <a:rPr lang="en-US" b="1">
                  <a:latin typeface="Courier New" charset="0"/>
                </a:rPr>
                <a:t>sub r4,</a:t>
              </a:r>
              <a:r>
                <a:rPr lang="en-US" b="1">
                  <a:solidFill>
                    <a:schemeClr val="hlink"/>
                  </a:solidFill>
                  <a:latin typeface="Courier New" charset="0"/>
                </a:rPr>
                <a:t>r1</a:t>
              </a:r>
              <a:r>
                <a:rPr lang="en-US" b="1">
                  <a:latin typeface="Courier New" charset="0"/>
                </a:rPr>
                <a:t>,r3</a:t>
              </a:r>
            </a:p>
            <a:p>
              <a:pPr latinLnBrk="1"/>
              <a:endParaRPr lang="en-US" b="1">
                <a:latin typeface="Courier New" charset="0"/>
              </a:endParaRPr>
            </a:p>
          </p:txBody>
        </p:sp>
        <p:sp>
          <p:nvSpPr>
            <p:cNvPr id="80068" name="Rectangle 8"/>
            <p:cNvSpPr>
              <a:spLocks noChangeArrowheads="1"/>
            </p:cNvSpPr>
            <p:nvPr/>
          </p:nvSpPr>
          <p:spPr bwMode="auto">
            <a:xfrm>
              <a:off x="524" y="2526"/>
              <a:ext cx="1497" cy="516"/>
            </a:xfrm>
            <a:prstGeom prst="rect">
              <a:avLst/>
            </a:prstGeom>
            <a:solidFill>
              <a:schemeClr val="bg1"/>
            </a:solidFill>
            <a:ln w="12700">
              <a:noFill/>
              <a:miter lim="800000"/>
              <a:headEnd/>
              <a:tailEnd/>
            </a:ln>
          </p:spPr>
          <p:txBody>
            <a:bodyPr wrap="none" lIns="90488" tIns="44450" rIns="90488" bIns="44450">
              <a:prstTxWarp prst="textNoShape">
                <a:avLst/>
              </a:prstTxWarp>
              <a:spAutoFit/>
            </a:bodyPr>
            <a:lstStyle/>
            <a:p>
              <a:r>
                <a:rPr lang="en-US" b="1">
                  <a:latin typeface="Courier New" charset="0"/>
                </a:rPr>
                <a:t>and r6,</a:t>
              </a:r>
              <a:r>
                <a:rPr lang="en-US" b="1">
                  <a:solidFill>
                    <a:schemeClr val="hlink"/>
                  </a:solidFill>
                  <a:latin typeface="Courier New" charset="0"/>
                </a:rPr>
                <a:t>r1</a:t>
              </a:r>
              <a:r>
                <a:rPr lang="en-US" b="1">
                  <a:latin typeface="Courier New" charset="0"/>
                </a:rPr>
                <a:t>,r7</a:t>
              </a:r>
            </a:p>
            <a:p>
              <a:pPr latinLnBrk="1"/>
              <a:endParaRPr lang="en-US" b="1">
                <a:latin typeface="Courier New" charset="0"/>
              </a:endParaRPr>
            </a:p>
          </p:txBody>
        </p:sp>
        <p:sp>
          <p:nvSpPr>
            <p:cNvPr id="80069" name="Rectangle 9"/>
            <p:cNvSpPr>
              <a:spLocks noChangeArrowheads="1"/>
            </p:cNvSpPr>
            <p:nvPr/>
          </p:nvSpPr>
          <p:spPr bwMode="auto">
            <a:xfrm>
              <a:off x="524" y="3066"/>
              <a:ext cx="1612" cy="516"/>
            </a:xfrm>
            <a:prstGeom prst="rect">
              <a:avLst/>
            </a:prstGeom>
            <a:solidFill>
              <a:schemeClr val="bg1"/>
            </a:solidFill>
            <a:ln w="12700">
              <a:noFill/>
              <a:miter lim="800000"/>
              <a:headEnd/>
              <a:tailEnd/>
            </a:ln>
          </p:spPr>
          <p:txBody>
            <a:bodyPr wrap="none" lIns="90488" tIns="44450" rIns="90488" bIns="44450">
              <a:prstTxWarp prst="textNoShape">
                <a:avLst/>
              </a:prstTxWarp>
              <a:spAutoFit/>
            </a:bodyPr>
            <a:lstStyle/>
            <a:p>
              <a:r>
                <a:rPr lang="en-US" b="1">
                  <a:latin typeface="Courier New" charset="0"/>
                </a:rPr>
                <a:t>or   r8,</a:t>
              </a:r>
              <a:r>
                <a:rPr lang="en-US" b="1">
                  <a:solidFill>
                    <a:srgbClr val="00CC00"/>
                  </a:solidFill>
                  <a:latin typeface="Courier New" charset="0"/>
                </a:rPr>
                <a:t>r1</a:t>
              </a:r>
              <a:r>
                <a:rPr lang="en-US" b="1">
                  <a:latin typeface="Courier New" charset="0"/>
                </a:rPr>
                <a:t>,r9</a:t>
              </a:r>
            </a:p>
            <a:p>
              <a:pPr latinLnBrk="1"/>
              <a:endParaRPr lang="en-US" b="1">
                <a:latin typeface="Courier New" charset="0"/>
              </a:endParaRPr>
            </a:p>
          </p:txBody>
        </p:sp>
        <p:sp>
          <p:nvSpPr>
            <p:cNvPr id="80070" name="Rectangle 10"/>
            <p:cNvSpPr>
              <a:spLocks noChangeArrowheads="1"/>
            </p:cNvSpPr>
            <p:nvPr/>
          </p:nvSpPr>
          <p:spPr bwMode="auto">
            <a:xfrm>
              <a:off x="528" y="3552"/>
              <a:ext cx="1727" cy="286"/>
            </a:xfrm>
            <a:prstGeom prst="rect">
              <a:avLst/>
            </a:prstGeom>
            <a:solidFill>
              <a:schemeClr val="bg1"/>
            </a:solidFill>
            <a:ln w="12700">
              <a:noFill/>
              <a:miter lim="800000"/>
              <a:headEnd/>
              <a:tailEnd/>
            </a:ln>
          </p:spPr>
          <p:txBody>
            <a:bodyPr wrap="none" lIns="90488" tIns="44450" rIns="90488" bIns="44450">
              <a:prstTxWarp prst="textNoShape">
                <a:avLst/>
              </a:prstTxWarp>
              <a:spAutoFit/>
            </a:bodyPr>
            <a:lstStyle/>
            <a:p>
              <a:r>
                <a:rPr lang="en-US" b="1">
                  <a:latin typeface="Courier New" charset="0"/>
                </a:rPr>
                <a:t>xor r10,</a:t>
              </a:r>
              <a:r>
                <a:rPr lang="en-US" b="1">
                  <a:solidFill>
                    <a:srgbClr val="00CC00"/>
                  </a:solidFill>
                  <a:latin typeface="Courier New" charset="0"/>
                </a:rPr>
                <a:t>r1</a:t>
              </a:r>
              <a:r>
                <a:rPr lang="en-US" b="1">
                  <a:latin typeface="Courier New" charset="0"/>
                </a:rPr>
                <a:t>,r11</a:t>
              </a:r>
            </a:p>
          </p:txBody>
        </p:sp>
      </p:grpSp>
      <p:grpSp>
        <p:nvGrpSpPr>
          <p:cNvPr id="3" name="Group 11"/>
          <p:cNvGrpSpPr>
            <a:grpSpLocks/>
          </p:cNvGrpSpPr>
          <p:nvPr/>
        </p:nvGrpSpPr>
        <p:grpSpPr bwMode="auto">
          <a:xfrm>
            <a:off x="3054350" y="2163763"/>
            <a:ext cx="3265488" cy="700087"/>
            <a:chOff x="1932" y="1200"/>
            <a:chExt cx="1951" cy="441"/>
          </a:xfrm>
        </p:grpSpPr>
        <p:grpSp>
          <p:nvGrpSpPr>
            <p:cNvPr id="4" name="Group 12"/>
            <p:cNvGrpSpPr>
              <a:grpSpLocks noChangeAspect="1"/>
            </p:cNvGrpSpPr>
            <p:nvPr/>
          </p:nvGrpSpPr>
          <p:grpSpPr bwMode="auto">
            <a:xfrm>
              <a:off x="2420" y="1304"/>
              <a:ext cx="241" cy="233"/>
              <a:chOff x="1355" y="528"/>
              <a:chExt cx="522" cy="432"/>
            </a:xfrm>
          </p:grpSpPr>
          <p:grpSp>
            <p:nvGrpSpPr>
              <p:cNvPr id="5" name="Group 13"/>
              <p:cNvGrpSpPr>
                <a:grpSpLocks noChangeAspect="1"/>
              </p:cNvGrpSpPr>
              <p:nvPr/>
            </p:nvGrpSpPr>
            <p:grpSpPr bwMode="auto">
              <a:xfrm>
                <a:off x="1374" y="528"/>
                <a:ext cx="480" cy="432"/>
                <a:chOff x="1392" y="528"/>
                <a:chExt cx="480" cy="432"/>
              </a:xfrm>
            </p:grpSpPr>
            <p:sp>
              <p:nvSpPr>
                <p:cNvPr id="80061" name="Rectangle 14"/>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80062" name="Rectangle 15"/>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80060" name="Text Box 16"/>
              <p:cNvSpPr txBox="1">
                <a:spLocks noChangeAspect="1" noChangeArrowheads="1"/>
              </p:cNvSpPr>
              <p:nvPr/>
            </p:nvSpPr>
            <p:spPr bwMode="auto">
              <a:xfrm>
                <a:off x="1355" y="574"/>
                <a:ext cx="522" cy="286"/>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sp>
          <p:nvSpPr>
            <p:cNvPr id="80031" name="Line 17"/>
            <p:cNvSpPr>
              <a:spLocks noChangeAspect="1" noChangeShapeType="1"/>
            </p:cNvSpPr>
            <p:nvPr/>
          </p:nvSpPr>
          <p:spPr bwMode="auto">
            <a:xfrm>
              <a:off x="2651" y="1351"/>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80032" name="Line 18"/>
            <p:cNvSpPr>
              <a:spLocks noChangeAspect="1" noChangeShapeType="1"/>
            </p:cNvSpPr>
            <p:nvPr/>
          </p:nvSpPr>
          <p:spPr bwMode="auto">
            <a:xfrm>
              <a:off x="2651" y="1490"/>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6" name="Group 19"/>
            <p:cNvGrpSpPr>
              <a:grpSpLocks noChangeAspect="1"/>
            </p:cNvGrpSpPr>
            <p:nvPr/>
          </p:nvGrpSpPr>
          <p:grpSpPr bwMode="auto">
            <a:xfrm>
              <a:off x="2851" y="1235"/>
              <a:ext cx="204" cy="371"/>
              <a:chOff x="2991" y="411"/>
              <a:chExt cx="368" cy="768"/>
            </a:xfrm>
          </p:grpSpPr>
          <p:sp>
            <p:nvSpPr>
              <p:cNvPr id="80055" name="AutoShape 20"/>
              <p:cNvSpPr>
                <a:spLocks noChangeAspect="1" noChangeArrowheads="1"/>
              </p:cNvSpPr>
              <p:nvPr/>
            </p:nvSpPr>
            <p:spPr bwMode="auto">
              <a:xfrm rot="-5400000">
                <a:off x="2798" y="626"/>
                <a:ext cx="768" cy="337"/>
              </a:xfrm>
              <a:custGeom>
                <a:avLst/>
                <a:gdLst>
                  <a:gd name="T0" fmla="*/ 672 w 21600"/>
                  <a:gd name="T1" fmla="*/ 169 h 21600"/>
                  <a:gd name="T2" fmla="*/ 384 w 21600"/>
                  <a:gd name="T3" fmla="*/ 337 h 21600"/>
                  <a:gd name="T4" fmla="*/ 96 w 21600"/>
                  <a:gd name="T5" fmla="*/ 169 h 21600"/>
                  <a:gd name="T6" fmla="*/ 384 w 21600"/>
                  <a:gd name="T7" fmla="*/ 0 h 21600"/>
                  <a:gd name="T8" fmla="*/ 0 60000 65536"/>
                  <a:gd name="T9" fmla="*/ 0 60000 65536"/>
                  <a:gd name="T10" fmla="*/ 0 60000 65536"/>
                  <a:gd name="T11" fmla="*/ 0 60000 65536"/>
                  <a:gd name="T12" fmla="*/ 4500 w 21600"/>
                  <a:gd name="T13" fmla="*/ 4487 h 21600"/>
                  <a:gd name="T14" fmla="*/ 17100 w 21600"/>
                  <a:gd name="T15" fmla="*/ 1711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p:spPr>
            <p:txBody>
              <a:bodyPr vert="eaVert" wrap="none" anchor="ctr">
                <a:prstTxWarp prst="textNoShape">
                  <a:avLst/>
                </a:prstTxWarp>
              </a:bodyPr>
              <a:lstStyle/>
              <a:p>
                <a:pPr algn="ctr"/>
                <a:endParaRPr lang="en-US" sz="1000" b="1">
                  <a:latin typeface="Comic Sans MS" charset="0"/>
                </a:endParaRPr>
              </a:p>
            </p:txBody>
          </p:sp>
          <p:sp>
            <p:nvSpPr>
              <p:cNvPr id="80056" name="AutoShape 21"/>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p:spPr>
            <p:txBody>
              <a:bodyPr wrap="none" anchor="ctr">
                <a:prstTxWarp prst="textNoShape">
                  <a:avLst/>
                </a:prstTxWarp>
              </a:bodyPr>
              <a:lstStyle/>
              <a:p>
                <a:endParaRPr lang="en-US"/>
              </a:p>
            </p:txBody>
          </p:sp>
          <p:sp>
            <p:nvSpPr>
              <p:cNvPr id="80057" name="Freeform 22"/>
              <p:cNvSpPr>
                <a:spLocks noChangeAspect="1"/>
              </p:cNvSpPr>
              <p:nvPr/>
            </p:nvSpPr>
            <p:spPr bwMode="auto">
              <a:xfrm rot="5400000">
                <a:off x="2974" y="725"/>
                <a:ext cx="218" cy="139"/>
              </a:xfrm>
              <a:custGeom>
                <a:avLst/>
                <a:gdLst>
                  <a:gd name="T0" fmla="*/ 0 w 384"/>
                  <a:gd name="T1" fmla="*/ 288 h 288"/>
                  <a:gd name="T2" fmla="*/ 192 w 384"/>
                  <a:gd name="T3" fmla="*/ 0 h 288"/>
                  <a:gd name="T4" fmla="*/ 384 w 384"/>
                  <a:gd name="T5" fmla="*/ 288 h 288"/>
                  <a:gd name="T6" fmla="*/ 0 60000 65536"/>
                  <a:gd name="T7" fmla="*/ 0 60000 65536"/>
                  <a:gd name="T8" fmla="*/ 0 60000 65536"/>
                  <a:gd name="T9" fmla="*/ 0 w 384"/>
                  <a:gd name="T10" fmla="*/ 0 h 288"/>
                  <a:gd name="T11" fmla="*/ 384 w 384"/>
                  <a:gd name="T12" fmla="*/ 288 h 288"/>
                </a:gdLst>
                <a:ahLst/>
                <a:cxnLst>
                  <a:cxn ang="T6">
                    <a:pos x="T0" y="T1"/>
                  </a:cxn>
                  <a:cxn ang="T7">
                    <a:pos x="T2" y="T3"/>
                  </a:cxn>
                  <a:cxn ang="T8">
                    <a:pos x="T4" y="T5"/>
                  </a:cxn>
                </a:cxnLst>
                <a:rect l="T9" t="T10" r="T11" b="T12"/>
                <a:pathLst>
                  <a:path w="384" h="288">
                    <a:moveTo>
                      <a:pt x="0" y="288"/>
                    </a:moveTo>
                    <a:lnTo>
                      <a:pt x="192" y="0"/>
                    </a:lnTo>
                    <a:lnTo>
                      <a:pt x="384" y="288"/>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80058" name="Text Box 23"/>
              <p:cNvSpPr txBox="1">
                <a:spLocks noChangeAspect="1" noChangeArrowheads="1"/>
              </p:cNvSpPr>
              <p:nvPr/>
            </p:nvSpPr>
            <p:spPr bwMode="auto">
              <a:xfrm rot="-5400000">
                <a:off x="2940" y="615"/>
                <a:ext cx="575" cy="263"/>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ALU</a:t>
                </a:r>
              </a:p>
            </p:txBody>
          </p:sp>
        </p:grpSp>
        <p:sp>
          <p:nvSpPr>
            <p:cNvPr id="80034" name="Line 24"/>
            <p:cNvSpPr>
              <a:spLocks noChangeAspect="1" noChangeShapeType="1"/>
            </p:cNvSpPr>
            <p:nvPr/>
          </p:nvSpPr>
          <p:spPr bwMode="auto">
            <a:xfrm>
              <a:off x="3052"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80035" name="Line 25"/>
            <p:cNvSpPr>
              <a:spLocks noChangeAspect="1" noChangeShapeType="1"/>
            </p:cNvSpPr>
            <p:nvPr/>
          </p:nvSpPr>
          <p:spPr bwMode="auto">
            <a:xfrm>
              <a:off x="3475"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7" name="Group 26"/>
            <p:cNvGrpSpPr>
              <a:grpSpLocks noChangeAspect="1"/>
            </p:cNvGrpSpPr>
            <p:nvPr/>
          </p:nvGrpSpPr>
          <p:grpSpPr bwMode="auto">
            <a:xfrm>
              <a:off x="3180" y="1305"/>
              <a:ext cx="333" cy="232"/>
              <a:chOff x="3790" y="576"/>
              <a:chExt cx="720" cy="480"/>
            </a:xfrm>
          </p:grpSpPr>
          <p:sp>
            <p:nvSpPr>
              <p:cNvPr id="80053" name="Rectangle 27"/>
              <p:cNvSpPr>
                <a:spLocks noChangeAspect="1" noChangeArrowheads="1"/>
              </p:cNvSpPr>
              <p:nvPr/>
            </p:nvSpPr>
            <p:spPr bwMode="auto">
              <a:xfrm>
                <a:off x="3915"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80054" name="Text Box 28"/>
              <p:cNvSpPr txBox="1">
                <a:spLocks noChangeAspect="1" noChangeArrowheads="1"/>
              </p:cNvSpPr>
              <p:nvPr/>
            </p:nvSpPr>
            <p:spPr bwMode="auto">
              <a:xfrm>
                <a:off x="3790" y="628"/>
                <a:ext cx="720" cy="31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DMem</a:t>
                </a:r>
              </a:p>
            </p:txBody>
          </p:sp>
        </p:grpSp>
        <p:sp>
          <p:nvSpPr>
            <p:cNvPr id="80037" name="Freeform 29"/>
            <p:cNvSpPr>
              <a:spLocks noChangeAspect="1"/>
            </p:cNvSpPr>
            <p:nvPr/>
          </p:nvSpPr>
          <p:spPr bwMode="auto">
            <a:xfrm>
              <a:off x="3208" y="1421"/>
              <a:ext cx="332" cy="185"/>
            </a:xfrm>
            <a:custGeom>
              <a:avLst/>
              <a:gdLst>
                <a:gd name="T0" fmla="*/ 0 w 816"/>
                <a:gd name="T1" fmla="*/ 0 h 384"/>
                <a:gd name="T2" fmla="*/ 0 w 816"/>
                <a:gd name="T3" fmla="*/ 384 h 384"/>
                <a:gd name="T4" fmla="*/ 720 w 816"/>
                <a:gd name="T5" fmla="*/ 384 h 384"/>
                <a:gd name="T6" fmla="*/ 720 w 816"/>
                <a:gd name="T7" fmla="*/ 144 h 384"/>
                <a:gd name="T8" fmla="*/ 816 w 816"/>
                <a:gd name="T9" fmla="*/ 144 h 384"/>
                <a:gd name="T10" fmla="*/ 0 60000 65536"/>
                <a:gd name="T11" fmla="*/ 0 60000 65536"/>
                <a:gd name="T12" fmla="*/ 0 60000 65536"/>
                <a:gd name="T13" fmla="*/ 0 60000 65536"/>
                <a:gd name="T14" fmla="*/ 0 60000 65536"/>
                <a:gd name="T15" fmla="*/ 0 w 816"/>
                <a:gd name="T16" fmla="*/ 0 h 384"/>
                <a:gd name="T17" fmla="*/ 816 w 816"/>
                <a:gd name="T18" fmla="*/ 384 h 384"/>
              </a:gdLst>
              <a:ahLst/>
              <a:cxnLst>
                <a:cxn ang="T10">
                  <a:pos x="T0" y="T1"/>
                </a:cxn>
                <a:cxn ang="T11">
                  <a:pos x="T2" y="T3"/>
                </a:cxn>
                <a:cxn ang="T12">
                  <a:pos x="T4" y="T5"/>
                </a:cxn>
                <a:cxn ang="T13">
                  <a:pos x="T6" y="T7"/>
                </a:cxn>
                <a:cxn ang="T14">
                  <a:pos x="T8" y="T9"/>
                </a:cxn>
              </a:cxnLst>
              <a:rect l="T15" t="T16" r="T17" b="T18"/>
              <a:pathLst>
                <a:path w="816" h="384">
                  <a:moveTo>
                    <a:pt x="0" y="0"/>
                  </a:moveTo>
                  <a:lnTo>
                    <a:pt x="0" y="384"/>
                  </a:lnTo>
                  <a:lnTo>
                    <a:pt x="720" y="384"/>
                  </a:lnTo>
                  <a:lnTo>
                    <a:pt x="720" y="144"/>
                  </a:lnTo>
                  <a:lnTo>
                    <a:pt x="816" y="144"/>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80038" name="Line 30"/>
            <p:cNvSpPr>
              <a:spLocks noChangeAspect="1" noChangeShapeType="1"/>
            </p:cNvSpPr>
            <p:nvPr/>
          </p:nvSpPr>
          <p:spPr bwMode="auto">
            <a:xfrm>
              <a:off x="2199" y="1491"/>
              <a:ext cx="23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80039" name="Line 31"/>
            <p:cNvSpPr>
              <a:spLocks noChangeAspect="1" noChangeShapeType="1"/>
            </p:cNvSpPr>
            <p:nvPr/>
          </p:nvSpPr>
          <p:spPr bwMode="auto">
            <a:xfrm>
              <a:off x="2169" y="1351"/>
              <a:ext cx="259"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8" name="Group 32"/>
            <p:cNvGrpSpPr>
              <a:grpSpLocks noChangeAspect="1"/>
            </p:cNvGrpSpPr>
            <p:nvPr/>
          </p:nvGrpSpPr>
          <p:grpSpPr bwMode="auto">
            <a:xfrm>
              <a:off x="1932" y="1305"/>
              <a:ext cx="351" cy="232"/>
              <a:chOff x="1058" y="576"/>
              <a:chExt cx="758" cy="480"/>
            </a:xfrm>
          </p:grpSpPr>
          <p:sp>
            <p:nvSpPr>
              <p:cNvPr id="80051" name="Rectangle 33"/>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80052" name="Text Box 34"/>
              <p:cNvSpPr txBox="1">
                <a:spLocks noChangeAspect="1" noChangeArrowheads="1"/>
              </p:cNvSpPr>
              <p:nvPr/>
            </p:nvSpPr>
            <p:spPr bwMode="auto">
              <a:xfrm>
                <a:off x="1058" y="628"/>
                <a:ext cx="758" cy="31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Ifetch</a:t>
                </a:r>
              </a:p>
            </p:txBody>
          </p:sp>
        </p:grpSp>
        <p:grpSp>
          <p:nvGrpSpPr>
            <p:cNvPr id="9" name="Group 35"/>
            <p:cNvGrpSpPr>
              <a:grpSpLocks/>
            </p:cNvGrpSpPr>
            <p:nvPr/>
          </p:nvGrpSpPr>
          <p:grpSpPr bwMode="auto">
            <a:xfrm>
              <a:off x="2288" y="1200"/>
              <a:ext cx="1297" cy="441"/>
              <a:chOff x="2112" y="528"/>
              <a:chExt cx="2088" cy="681"/>
            </a:xfrm>
          </p:grpSpPr>
          <p:sp>
            <p:nvSpPr>
              <p:cNvPr id="80047" name="Rectangle 36"/>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80048" name="Rectangle 37"/>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80049" name="Rectangle 38"/>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80050" name="Rectangle 39"/>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grpSp>
        <p:grpSp>
          <p:nvGrpSpPr>
            <p:cNvPr id="10" name="Group 40"/>
            <p:cNvGrpSpPr>
              <a:grpSpLocks noChangeAspect="1"/>
            </p:cNvGrpSpPr>
            <p:nvPr/>
          </p:nvGrpSpPr>
          <p:grpSpPr bwMode="auto">
            <a:xfrm flipH="1">
              <a:off x="3642" y="1296"/>
              <a:ext cx="241" cy="233"/>
              <a:chOff x="1360" y="528"/>
              <a:chExt cx="518" cy="432"/>
            </a:xfrm>
          </p:grpSpPr>
          <p:grpSp>
            <p:nvGrpSpPr>
              <p:cNvPr id="11" name="Group 41"/>
              <p:cNvGrpSpPr>
                <a:grpSpLocks noChangeAspect="1"/>
              </p:cNvGrpSpPr>
              <p:nvPr/>
            </p:nvGrpSpPr>
            <p:grpSpPr bwMode="auto">
              <a:xfrm>
                <a:off x="1374" y="528"/>
                <a:ext cx="480" cy="432"/>
                <a:chOff x="1392" y="528"/>
                <a:chExt cx="480" cy="432"/>
              </a:xfrm>
            </p:grpSpPr>
            <p:sp>
              <p:nvSpPr>
                <p:cNvPr id="80045" name="Rectangle 42"/>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80046" name="Rectangle 43"/>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80044" name="Text Box 44"/>
              <p:cNvSpPr txBox="1">
                <a:spLocks noChangeAspect="1" noChangeArrowheads="1"/>
              </p:cNvSpPr>
              <p:nvPr/>
            </p:nvSpPr>
            <p:spPr bwMode="auto">
              <a:xfrm>
                <a:off x="1360" y="574"/>
                <a:ext cx="518" cy="286"/>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grpSp>
      <p:sp>
        <p:nvSpPr>
          <p:cNvPr id="745517" name="Rectangle 45"/>
          <p:cNvSpPr>
            <a:spLocks noGrp="1" noChangeArrowheads="1"/>
          </p:cNvSpPr>
          <p:nvPr>
            <p:ph type="title"/>
          </p:nvPr>
        </p:nvSpPr>
        <p:spPr>
          <a:xfrm>
            <a:off x="1066800" y="228600"/>
            <a:ext cx="7162800" cy="1143000"/>
          </a:xfrm>
          <a:solidFill>
            <a:schemeClr val="bg1"/>
          </a:solidFill>
        </p:spPr>
        <p:txBody>
          <a:bodyPr lIns="90488" tIns="44450" rIns="90488" bIns="44450"/>
          <a:lstStyle/>
          <a:p>
            <a:pPr>
              <a:defRPr/>
            </a:pPr>
            <a:r>
              <a:rPr lang="en-US"/>
              <a:t>Data Hazards</a:t>
            </a:r>
            <a:endParaRPr lang="en-US" sz="2000">
              <a:solidFill>
                <a:schemeClr val="tx1"/>
              </a:solidFill>
              <a:effectLst>
                <a:outerShdw blurRad="38100" dist="38100" dir="2700000" algn="tl">
                  <a:srgbClr val="FFFFFF"/>
                </a:outerShdw>
              </a:effectLst>
            </a:endParaRPr>
          </a:p>
        </p:txBody>
      </p:sp>
      <p:sp>
        <p:nvSpPr>
          <p:cNvPr id="79877" name="Line 46"/>
          <p:cNvSpPr>
            <a:spLocks noChangeShapeType="1"/>
          </p:cNvSpPr>
          <p:nvPr/>
        </p:nvSpPr>
        <p:spPr bwMode="auto">
          <a:xfrm>
            <a:off x="1066800" y="1600200"/>
            <a:ext cx="7594600" cy="635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79878" name="Rectangle 47"/>
          <p:cNvSpPr>
            <a:spLocks noChangeArrowheads="1"/>
          </p:cNvSpPr>
          <p:nvPr/>
        </p:nvSpPr>
        <p:spPr bwMode="auto">
          <a:xfrm>
            <a:off x="990600" y="1143000"/>
            <a:ext cx="2513013"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i="1">
                <a:latin typeface="Comic Sans MS" charset="0"/>
              </a:rPr>
              <a:t>Time (clock cycles)</a:t>
            </a:r>
          </a:p>
        </p:txBody>
      </p:sp>
      <p:grpSp>
        <p:nvGrpSpPr>
          <p:cNvPr id="12" name="Group 48"/>
          <p:cNvGrpSpPr>
            <a:grpSpLocks/>
          </p:cNvGrpSpPr>
          <p:nvPr/>
        </p:nvGrpSpPr>
        <p:grpSpPr bwMode="auto">
          <a:xfrm>
            <a:off x="3124200" y="1752600"/>
            <a:ext cx="3232150" cy="369888"/>
            <a:chOff x="2016" y="1148"/>
            <a:chExt cx="2036" cy="233"/>
          </a:xfrm>
        </p:grpSpPr>
        <p:sp>
          <p:nvSpPr>
            <p:cNvPr id="80025" name="Rectangle 49"/>
            <p:cNvSpPr>
              <a:spLocks noChangeArrowheads="1"/>
            </p:cNvSpPr>
            <p:nvPr/>
          </p:nvSpPr>
          <p:spPr bwMode="auto">
            <a:xfrm>
              <a:off x="2016" y="1152"/>
              <a:ext cx="280" cy="229"/>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latin typeface="Comic Sans MS" charset="0"/>
                </a:rPr>
                <a:t>IF</a:t>
              </a:r>
            </a:p>
          </p:txBody>
        </p:sp>
        <p:sp>
          <p:nvSpPr>
            <p:cNvPr id="80026" name="Rectangle 50"/>
            <p:cNvSpPr>
              <a:spLocks noChangeArrowheads="1"/>
            </p:cNvSpPr>
            <p:nvPr/>
          </p:nvSpPr>
          <p:spPr bwMode="auto">
            <a:xfrm>
              <a:off x="2304" y="1152"/>
              <a:ext cx="550" cy="229"/>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latin typeface="Comic Sans MS" charset="0"/>
                </a:rPr>
                <a:t>ID/RF</a:t>
              </a:r>
            </a:p>
          </p:txBody>
        </p:sp>
        <p:sp>
          <p:nvSpPr>
            <p:cNvPr id="80027" name="Rectangle 51"/>
            <p:cNvSpPr>
              <a:spLocks noChangeArrowheads="1"/>
            </p:cNvSpPr>
            <p:nvPr/>
          </p:nvSpPr>
          <p:spPr bwMode="auto">
            <a:xfrm>
              <a:off x="2805" y="1148"/>
              <a:ext cx="308" cy="229"/>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latin typeface="Comic Sans MS" charset="0"/>
                </a:rPr>
                <a:t>EX</a:t>
              </a:r>
            </a:p>
          </p:txBody>
        </p:sp>
        <p:sp>
          <p:nvSpPr>
            <p:cNvPr id="80028" name="Rectangle 52"/>
            <p:cNvSpPr>
              <a:spLocks noChangeArrowheads="1"/>
            </p:cNvSpPr>
            <p:nvPr/>
          </p:nvSpPr>
          <p:spPr bwMode="auto">
            <a:xfrm>
              <a:off x="3200" y="1150"/>
              <a:ext cx="458" cy="229"/>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latin typeface="Comic Sans MS" charset="0"/>
                </a:rPr>
                <a:t>MEM</a:t>
              </a:r>
            </a:p>
          </p:txBody>
        </p:sp>
        <p:sp>
          <p:nvSpPr>
            <p:cNvPr id="80029" name="Rectangle 53"/>
            <p:cNvSpPr>
              <a:spLocks noChangeArrowheads="1"/>
            </p:cNvSpPr>
            <p:nvPr/>
          </p:nvSpPr>
          <p:spPr bwMode="auto">
            <a:xfrm>
              <a:off x="3698" y="1149"/>
              <a:ext cx="354" cy="229"/>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latin typeface="Comic Sans MS" charset="0"/>
                </a:rPr>
                <a:t>WB</a:t>
              </a:r>
            </a:p>
          </p:txBody>
        </p:sp>
      </p:grpSp>
      <p:grpSp>
        <p:nvGrpSpPr>
          <p:cNvPr id="13" name="Group 54"/>
          <p:cNvGrpSpPr>
            <a:grpSpLocks/>
          </p:cNvGrpSpPr>
          <p:nvPr/>
        </p:nvGrpSpPr>
        <p:grpSpPr bwMode="auto">
          <a:xfrm>
            <a:off x="3733800" y="2514600"/>
            <a:ext cx="3267075" cy="1174750"/>
            <a:chOff x="2361" y="1584"/>
            <a:chExt cx="2058" cy="740"/>
          </a:xfrm>
        </p:grpSpPr>
        <p:grpSp>
          <p:nvGrpSpPr>
            <p:cNvPr id="14" name="Group 55"/>
            <p:cNvGrpSpPr>
              <a:grpSpLocks/>
            </p:cNvGrpSpPr>
            <p:nvPr/>
          </p:nvGrpSpPr>
          <p:grpSpPr bwMode="auto">
            <a:xfrm>
              <a:off x="2361" y="1883"/>
              <a:ext cx="2058" cy="441"/>
              <a:chOff x="1933" y="1200"/>
              <a:chExt cx="1952" cy="441"/>
            </a:xfrm>
          </p:grpSpPr>
          <p:grpSp>
            <p:nvGrpSpPr>
              <p:cNvPr id="15" name="Group 56"/>
              <p:cNvGrpSpPr>
                <a:grpSpLocks noChangeAspect="1"/>
              </p:cNvGrpSpPr>
              <p:nvPr/>
            </p:nvGrpSpPr>
            <p:grpSpPr bwMode="auto">
              <a:xfrm>
                <a:off x="2421" y="1304"/>
                <a:ext cx="241" cy="233"/>
                <a:chOff x="1357" y="528"/>
                <a:chExt cx="522" cy="432"/>
              </a:xfrm>
            </p:grpSpPr>
            <p:grpSp>
              <p:nvGrpSpPr>
                <p:cNvPr id="16" name="Group 57"/>
                <p:cNvGrpSpPr>
                  <a:grpSpLocks noChangeAspect="1"/>
                </p:cNvGrpSpPr>
                <p:nvPr/>
              </p:nvGrpSpPr>
              <p:grpSpPr bwMode="auto">
                <a:xfrm>
                  <a:off x="1374" y="528"/>
                  <a:ext cx="480" cy="432"/>
                  <a:chOff x="1392" y="528"/>
                  <a:chExt cx="480" cy="432"/>
                </a:xfrm>
              </p:grpSpPr>
              <p:sp>
                <p:nvSpPr>
                  <p:cNvPr id="80023" name="Rectangle 58"/>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80024" name="Rectangle 59"/>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80022" name="Text Box 60"/>
                <p:cNvSpPr txBox="1">
                  <a:spLocks noChangeAspect="1" noChangeArrowheads="1"/>
                </p:cNvSpPr>
                <p:nvPr/>
              </p:nvSpPr>
              <p:spPr bwMode="auto">
                <a:xfrm>
                  <a:off x="1357" y="574"/>
                  <a:ext cx="522" cy="286"/>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sp>
            <p:nvSpPr>
              <p:cNvPr id="79993" name="Line 61"/>
              <p:cNvSpPr>
                <a:spLocks noChangeAspect="1" noChangeShapeType="1"/>
              </p:cNvSpPr>
              <p:nvPr/>
            </p:nvSpPr>
            <p:spPr bwMode="auto">
              <a:xfrm>
                <a:off x="2651" y="1351"/>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9994" name="Line 62"/>
              <p:cNvSpPr>
                <a:spLocks noChangeAspect="1" noChangeShapeType="1"/>
              </p:cNvSpPr>
              <p:nvPr/>
            </p:nvSpPr>
            <p:spPr bwMode="auto">
              <a:xfrm>
                <a:off x="2651" y="1490"/>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17" name="Group 63"/>
              <p:cNvGrpSpPr>
                <a:grpSpLocks noChangeAspect="1"/>
              </p:cNvGrpSpPr>
              <p:nvPr/>
            </p:nvGrpSpPr>
            <p:grpSpPr bwMode="auto">
              <a:xfrm>
                <a:off x="2851" y="1235"/>
                <a:ext cx="205" cy="371"/>
                <a:chOff x="2991" y="411"/>
                <a:chExt cx="370" cy="768"/>
              </a:xfrm>
            </p:grpSpPr>
            <p:sp>
              <p:nvSpPr>
                <p:cNvPr id="80017" name="AutoShape 64"/>
                <p:cNvSpPr>
                  <a:spLocks noChangeAspect="1" noChangeArrowheads="1"/>
                </p:cNvSpPr>
                <p:nvPr/>
              </p:nvSpPr>
              <p:spPr bwMode="auto">
                <a:xfrm rot="-5400000">
                  <a:off x="2798" y="626"/>
                  <a:ext cx="768" cy="337"/>
                </a:xfrm>
                <a:custGeom>
                  <a:avLst/>
                  <a:gdLst>
                    <a:gd name="T0" fmla="*/ 672 w 21600"/>
                    <a:gd name="T1" fmla="*/ 169 h 21600"/>
                    <a:gd name="T2" fmla="*/ 384 w 21600"/>
                    <a:gd name="T3" fmla="*/ 337 h 21600"/>
                    <a:gd name="T4" fmla="*/ 96 w 21600"/>
                    <a:gd name="T5" fmla="*/ 169 h 21600"/>
                    <a:gd name="T6" fmla="*/ 384 w 21600"/>
                    <a:gd name="T7" fmla="*/ 0 h 21600"/>
                    <a:gd name="T8" fmla="*/ 0 60000 65536"/>
                    <a:gd name="T9" fmla="*/ 0 60000 65536"/>
                    <a:gd name="T10" fmla="*/ 0 60000 65536"/>
                    <a:gd name="T11" fmla="*/ 0 60000 65536"/>
                    <a:gd name="T12" fmla="*/ 4500 w 21600"/>
                    <a:gd name="T13" fmla="*/ 4487 h 21600"/>
                    <a:gd name="T14" fmla="*/ 17100 w 21600"/>
                    <a:gd name="T15" fmla="*/ 1711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p:spPr>
              <p:txBody>
                <a:bodyPr vert="eaVert" wrap="none" anchor="ctr">
                  <a:prstTxWarp prst="textNoShape">
                    <a:avLst/>
                  </a:prstTxWarp>
                </a:bodyPr>
                <a:lstStyle/>
                <a:p>
                  <a:pPr algn="ctr"/>
                  <a:endParaRPr lang="en-US" sz="1000" b="1">
                    <a:latin typeface="Comic Sans MS" charset="0"/>
                  </a:endParaRPr>
                </a:p>
              </p:txBody>
            </p:sp>
            <p:sp>
              <p:nvSpPr>
                <p:cNvPr id="80018" name="AutoShape 65"/>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p:spPr>
              <p:txBody>
                <a:bodyPr wrap="none" anchor="ctr">
                  <a:prstTxWarp prst="textNoShape">
                    <a:avLst/>
                  </a:prstTxWarp>
                </a:bodyPr>
                <a:lstStyle/>
                <a:p>
                  <a:endParaRPr lang="en-US"/>
                </a:p>
              </p:txBody>
            </p:sp>
            <p:sp>
              <p:nvSpPr>
                <p:cNvPr id="80019" name="Freeform 66"/>
                <p:cNvSpPr>
                  <a:spLocks noChangeAspect="1"/>
                </p:cNvSpPr>
                <p:nvPr/>
              </p:nvSpPr>
              <p:spPr bwMode="auto">
                <a:xfrm rot="5400000">
                  <a:off x="2974" y="725"/>
                  <a:ext cx="218" cy="139"/>
                </a:xfrm>
                <a:custGeom>
                  <a:avLst/>
                  <a:gdLst>
                    <a:gd name="T0" fmla="*/ 0 w 384"/>
                    <a:gd name="T1" fmla="*/ 288 h 288"/>
                    <a:gd name="T2" fmla="*/ 192 w 384"/>
                    <a:gd name="T3" fmla="*/ 0 h 288"/>
                    <a:gd name="T4" fmla="*/ 384 w 384"/>
                    <a:gd name="T5" fmla="*/ 288 h 288"/>
                    <a:gd name="T6" fmla="*/ 0 60000 65536"/>
                    <a:gd name="T7" fmla="*/ 0 60000 65536"/>
                    <a:gd name="T8" fmla="*/ 0 60000 65536"/>
                    <a:gd name="T9" fmla="*/ 0 w 384"/>
                    <a:gd name="T10" fmla="*/ 0 h 288"/>
                    <a:gd name="T11" fmla="*/ 384 w 384"/>
                    <a:gd name="T12" fmla="*/ 288 h 288"/>
                  </a:gdLst>
                  <a:ahLst/>
                  <a:cxnLst>
                    <a:cxn ang="T6">
                      <a:pos x="T0" y="T1"/>
                    </a:cxn>
                    <a:cxn ang="T7">
                      <a:pos x="T2" y="T3"/>
                    </a:cxn>
                    <a:cxn ang="T8">
                      <a:pos x="T4" y="T5"/>
                    </a:cxn>
                  </a:cxnLst>
                  <a:rect l="T9" t="T10" r="T11" b="T12"/>
                  <a:pathLst>
                    <a:path w="384" h="288">
                      <a:moveTo>
                        <a:pt x="0" y="288"/>
                      </a:moveTo>
                      <a:lnTo>
                        <a:pt x="192" y="0"/>
                      </a:lnTo>
                      <a:lnTo>
                        <a:pt x="384" y="288"/>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80020" name="Text Box 67"/>
                <p:cNvSpPr txBox="1">
                  <a:spLocks noChangeAspect="1" noChangeArrowheads="1"/>
                </p:cNvSpPr>
                <p:nvPr/>
              </p:nvSpPr>
              <p:spPr bwMode="auto">
                <a:xfrm rot="-5400000">
                  <a:off x="2941" y="617"/>
                  <a:ext cx="575" cy="264"/>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ALU</a:t>
                  </a:r>
                </a:p>
              </p:txBody>
            </p:sp>
          </p:grpSp>
          <p:sp>
            <p:nvSpPr>
              <p:cNvPr id="79996" name="Line 68"/>
              <p:cNvSpPr>
                <a:spLocks noChangeAspect="1" noChangeShapeType="1"/>
              </p:cNvSpPr>
              <p:nvPr/>
            </p:nvSpPr>
            <p:spPr bwMode="auto">
              <a:xfrm>
                <a:off x="3052"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9997" name="Line 69"/>
              <p:cNvSpPr>
                <a:spLocks noChangeAspect="1" noChangeShapeType="1"/>
              </p:cNvSpPr>
              <p:nvPr/>
            </p:nvSpPr>
            <p:spPr bwMode="auto">
              <a:xfrm>
                <a:off x="3475"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18" name="Group 70"/>
              <p:cNvGrpSpPr>
                <a:grpSpLocks noChangeAspect="1"/>
              </p:cNvGrpSpPr>
              <p:nvPr/>
            </p:nvGrpSpPr>
            <p:grpSpPr bwMode="auto">
              <a:xfrm>
                <a:off x="3181" y="1305"/>
                <a:ext cx="333" cy="232"/>
                <a:chOff x="3792" y="576"/>
                <a:chExt cx="721" cy="480"/>
              </a:xfrm>
            </p:grpSpPr>
            <p:sp>
              <p:nvSpPr>
                <p:cNvPr id="80015" name="Rectangle 71"/>
                <p:cNvSpPr>
                  <a:spLocks noChangeAspect="1" noChangeArrowheads="1"/>
                </p:cNvSpPr>
                <p:nvPr/>
              </p:nvSpPr>
              <p:spPr bwMode="auto">
                <a:xfrm>
                  <a:off x="3915"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80016" name="Text Box 72"/>
                <p:cNvSpPr txBox="1">
                  <a:spLocks noChangeAspect="1" noChangeArrowheads="1"/>
                </p:cNvSpPr>
                <p:nvPr/>
              </p:nvSpPr>
              <p:spPr bwMode="auto">
                <a:xfrm>
                  <a:off x="3792" y="628"/>
                  <a:ext cx="721" cy="31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DMem</a:t>
                  </a:r>
                </a:p>
              </p:txBody>
            </p:sp>
          </p:grpSp>
          <p:sp>
            <p:nvSpPr>
              <p:cNvPr id="79999" name="Freeform 73"/>
              <p:cNvSpPr>
                <a:spLocks noChangeAspect="1"/>
              </p:cNvSpPr>
              <p:nvPr/>
            </p:nvSpPr>
            <p:spPr bwMode="auto">
              <a:xfrm>
                <a:off x="3208" y="1421"/>
                <a:ext cx="332" cy="185"/>
              </a:xfrm>
              <a:custGeom>
                <a:avLst/>
                <a:gdLst>
                  <a:gd name="T0" fmla="*/ 0 w 816"/>
                  <a:gd name="T1" fmla="*/ 0 h 384"/>
                  <a:gd name="T2" fmla="*/ 0 w 816"/>
                  <a:gd name="T3" fmla="*/ 384 h 384"/>
                  <a:gd name="T4" fmla="*/ 720 w 816"/>
                  <a:gd name="T5" fmla="*/ 384 h 384"/>
                  <a:gd name="T6" fmla="*/ 720 w 816"/>
                  <a:gd name="T7" fmla="*/ 144 h 384"/>
                  <a:gd name="T8" fmla="*/ 816 w 816"/>
                  <a:gd name="T9" fmla="*/ 144 h 384"/>
                  <a:gd name="T10" fmla="*/ 0 60000 65536"/>
                  <a:gd name="T11" fmla="*/ 0 60000 65536"/>
                  <a:gd name="T12" fmla="*/ 0 60000 65536"/>
                  <a:gd name="T13" fmla="*/ 0 60000 65536"/>
                  <a:gd name="T14" fmla="*/ 0 60000 65536"/>
                  <a:gd name="T15" fmla="*/ 0 w 816"/>
                  <a:gd name="T16" fmla="*/ 0 h 384"/>
                  <a:gd name="T17" fmla="*/ 816 w 816"/>
                  <a:gd name="T18" fmla="*/ 384 h 384"/>
                </a:gdLst>
                <a:ahLst/>
                <a:cxnLst>
                  <a:cxn ang="T10">
                    <a:pos x="T0" y="T1"/>
                  </a:cxn>
                  <a:cxn ang="T11">
                    <a:pos x="T2" y="T3"/>
                  </a:cxn>
                  <a:cxn ang="T12">
                    <a:pos x="T4" y="T5"/>
                  </a:cxn>
                  <a:cxn ang="T13">
                    <a:pos x="T6" y="T7"/>
                  </a:cxn>
                  <a:cxn ang="T14">
                    <a:pos x="T8" y="T9"/>
                  </a:cxn>
                </a:cxnLst>
                <a:rect l="T15" t="T16" r="T17" b="T18"/>
                <a:pathLst>
                  <a:path w="816" h="384">
                    <a:moveTo>
                      <a:pt x="0" y="0"/>
                    </a:moveTo>
                    <a:lnTo>
                      <a:pt x="0" y="384"/>
                    </a:lnTo>
                    <a:lnTo>
                      <a:pt x="720" y="384"/>
                    </a:lnTo>
                    <a:lnTo>
                      <a:pt x="720" y="144"/>
                    </a:lnTo>
                    <a:lnTo>
                      <a:pt x="816" y="144"/>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80000" name="Line 74"/>
              <p:cNvSpPr>
                <a:spLocks noChangeAspect="1" noChangeShapeType="1"/>
              </p:cNvSpPr>
              <p:nvPr/>
            </p:nvSpPr>
            <p:spPr bwMode="auto">
              <a:xfrm>
                <a:off x="2199" y="1491"/>
                <a:ext cx="23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80001" name="Line 75"/>
              <p:cNvSpPr>
                <a:spLocks noChangeAspect="1" noChangeShapeType="1"/>
              </p:cNvSpPr>
              <p:nvPr/>
            </p:nvSpPr>
            <p:spPr bwMode="auto">
              <a:xfrm>
                <a:off x="2169" y="1351"/>
                <a:ext cx="259"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19" name="Group 76"/>
              <p:cNvGrpSpPr>
                <a:grpSpLocks noChangeAspect="1"/>
              </p:cNvGrpSpPr>
              <p:nvPr/>
            </p:nvGrpSpPr>
            <p:grpSpPr bwMode="auto">
              <a:xfrm>
                <a:off x="1933" y="1305"/>
                <a:ext cx="351" cy="232"/>
                <a:chOff x="1061" y="576"/>
                <a:chExt cx="757" cy="480"/>
              </a:xfrm>
            </p:grpSpPr>
            <p:sp>
              <p:nvSpPr>
                <p:cNvPr id="80013" name="Rectangle 77"/>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80014" name="Text Box 78"/>
                <p:cNvSpPr txBox="1">
                  <a:spLocks noChangeAspect="1" noChangeArrowheads="1"/>
                </p:cNvSpPr>
                <p:nvPr/>
              </p:nvSpPr>
              <p:spPr bwMode="auto">
                <a:xfrm>
                  <a:off x="1061" y="628"/>
                  <a:ext cx="757" cy="31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Ifetch</a:t>
                  </a:r>
                </a:p>
              </p:txBody>
            </p:sp>
          </p:grpSp>
          <p:grpSp>
            <p:nvGrpSpPr>
              <p:cNvPr id="20" name="Group 79"/>
              <p:cNvGrpSpPr>
                <a:grpSpLocks/>
              </p:cNvGrpSpPr>
              <p:nvPr/>
            </p:nvGrpSpPr>
            <p:grpSpPr bwMode="auto">
              <a:xfrm>
                <a:off x="2288" y="1200"/>
                <a:ext cx="1297" cy="441"/>
                <a:chOff x="2112" y="528"/>
                <a:chExt cx="2088" cy="681"/>
              </a:xfrm>
            </p:grpSpPr>
            <p:sp>
              <p:nvSpPr>
                <p:cNvPr id="80009" name="Rectangle 80"/>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80010" name="Rectangle 81"/>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80011" name="Rectangle 82"/>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80012" name="Rectangle 83"/>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grpSp>
          <p:grpSp>
            <p:nvGrpSpPr>
              <p:cNvPr id="21" name="Group 84"/>
              <p:cNvGrpSpPr>
                <a:grpSpLocks noChangeAspect="1"/>
              </p:cNvGrpSpPr>
              <p:nvPr/>
            </p:nvGrpSpPr>
            <p:grpSpPr bwMode="auto">
              <a:xfrm flipH="1">
                <a:off x="3644" y="1296"/>
                <a:ext cx="241" cy="233"/>
                <a:chOff x="1364" y="528"/>
                <a:chExt cx="518" cy="432"/>
              </a:xfrm>
            </p:grpSpPr>
            <p:grpSp>
              <p:nvGrpSpPr>
                <p:cNvPr id="22" name="Group 85"/>
                <p:cNvGrpSpPr>
                  <a:grpSpLocks noChangeAspect="1"/>
                </p:cNvGrpSpPr>
                <p:nvPr/>
              </p:nvGrpSpPr>
              <p:grpSpPr bwMode="auto">
                <a:xfrm>
                  <a:off x="1374" y="528"/>
                  <a:ext cx="480" cy="432"/>
                  <a:chOff x="1392" y="528"/>
                  <a:chExt cx="480" cy="432"/>
                </a:xfrm>
              </p:grpSpPr>
              <p:sp>
                <p:nvSpPr>
                  <p:cNvPr id="80007" name="Rectangle 86"/>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80008" name="Rectangle 87"/>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80006" name="Text Box 88"/>
                <p:cNvSpPr txBox="1">
                  <a:spLocks noChangeAspect="1" noChangeArrowheads="1"/>
                </p:cNvSpPr>
                <p:nvPr/>
              </p:nvSpPr>
              <p:spPr bwMode="auto">
                <a:xfrm>
                  <a:off x="1364" y="574"/>
                  <a:ext cx="518" cy="286"/>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grpSp>
        <p:sp>
          <p:nvSpPr>
            <p:cNvPr id="79991" name="Line 89"/>
            <p:cNvSpPr>
              <a:spLocks noChangeShapeType="1"/>
            </p:cNvSpPr>
            <p:nvPr/>
          </p:nvSpPr>
          <p:spPr bwMode="auto">
            <a:xfrm flipH="1">
              <a:off x="3024" y="1584"/>
              <a:ext cx="864" cy="384"/>
            </a:xfrm>
            <a:prstGeom prst="line">
              <a:avLst/>
            </a:prstGeom>
            <a:noFill/>
            <a:ln w="76200">
              <a:solidFill>
                <a:schemeClr val="hlink"/>
              </a:solidFill>
              <a:round/>
              <a:headEnd/>
              <a:tailEnd type="triangle" w="med" len="med"/>
            </a:ln>
          </p:spPr>
          <p:txBody>
            <a:bodyPr wrap="none" anchor="ctr">
              <a:prstTxWarp prst="textNoShape">
                <a:avLst/>
              </a:prstTxWarp>
            </a:bodyPr>
            <a:lstStyle/>
            <a:p>
              <a:endParaRPr lang="en-US"/>
            </a:p>
          </p:txBody>
        </p:sp>
      </p:grpSp>
      <p:grpSp>
        <p:nvGrpSpPr>
          <p:cNvPr id="23" name="Group 90"/>
          <p:cNvGrpSpPr>
            <a:grpSpLocks/>
          </p:cNvGrpSpPr>
          <p:nvPr/>
        </p:nvGrpSpPr>
        <p:grpSpPr bwMode="auto">
          <a:xfrm>
            <a:off x="4449763" y="2514600"/>
            <a:ext cx="3265487" cy="2025650"/>
            <a:chOff x="2803" y="1584"/>
            <a:chExt cx="2057" cy="1276"/>
          </a:xfrm>
        </p:grpSpPr>
        <p:grpSp>
          <p:nvGrpSpPr>
            <p:cNvPr id="24" name="Group 91"/>
            <p:cNvGrpSpPr>
              <a:grpSpLocks/>
            </p:cNvGrpSpPr>
            <p:nvPr/>
          </p:nvGrpSpPr>
          <p:grpSpPr bwMode="auto">
            <a:xfrm>
              <a:off x="2803" y="2419"/>
              <a:ext cx="2057" cy="441"/>
              <a:chOff x="1933" y="1200"/>
              <a:chExt cx="1951" cy="441"/>
            </a:xfrm>
          </p:grpSpPr>
          <p:grpSp>
            <p:nvGrpSpPr>
              <p:cNvPr id="25" name="Group 92"/>
              <p:cNvGrpSpPr>
                <a:grpSpLocks noChangeAspect="1"/>
              </p:cNvGrpSpPr>
              <p:nvPr/>
            </p:nvGrpSpPr>
            <p:grpSpPr bwMode="auto">
              <a:xfrm>
                <a:off x="2421" y="1304"/>
                <a:ext cx="241" cy="233"/>
                <a:chOff x="1357" y="528"/>
                <a:chExt cx="522" cy="432"/>
              </a:xfrm>
            </p:grpSpPr>
            <p:grpSp>
              <p:nvGrpSpPr>
                <p:cNvPr id="26" name="Group 93"/>
                <p:cNvGrpSpPr>
                  <a:grpSpLocks noChangeAspect="1"/>
                </p:cNvGrpSpPr>
                <p:nvPr/>
              </p:nvGrpSpPr>
              <p:grpSpPr bwMode="auto">
                <a:xfrm>
                  <a:off x="1374" y="528"/>
                  <a:ext cx="480" cy="432"/>
                  <a:chOff x="1392" y="528"/>
                  <a:chExt cx="480" cy="432"/>
                </a:xfrm>
              </p:grpSpPr>
              <p:sp>
                <p:nvSpPr>
                  <p:cNvPr id="79988" name="Rectangle 94"/>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79989" name="Rectangle 95"/>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79987" name="Text Box 96"/>
                <p:cNvSpPr txBox="1">
                  <a:spLocks noChangeAspect="1" noChangeArrowheads="1"/>
                </p:cNvSpPr>
                <p:nvPr/>
              </p:nvSpPr>
              <p:spPr bwMode="auto">
                <a:xfrm>
                  <a:off x="1357" y="574"/>
                  <a:ext cx="522" cy="286"/>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sp>
            <p:nvSpPr>
              <p:cNvPr id="79958" name="Line 97"/>
              <p:cNvSpPr>
                <a:spLocks noChangeAspect="1" noChangeShapeType="1"/>
              </p:cNvSpPr>
              <p:nvPr/>
            </p:nvSpPr>
            <p:spPr bwMode="auto">
              <a:xfrm>
                <a:off x="2651" y="1351"/>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9959" name="Line 98"/>
              <p:cNvSpPr>
                <a:spLocks noChangeAspect="1" noChangeShapeType="1"/>
              </p:cNvSpPr>
              <p:nvPr/>
            </p:nvSpPr>
            <p:spPr bwMode="auto">
              <a:xfrm>
                <a:off x="2651" y="1490"/>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27" name="Group 99"/>
              <p:cNvGrpSpPr>
                <a:grpSpLocks noChangeAspect="1"/>
              </p:cNvGrpSpPr>
              <p:nvPr/>
            </p:nvGrpSpPr>
            <p:grpSpPr bwMode="auto">
              <a:xfrm>
                <a:off x="2851" y="1235"/>
                <a:ext cx="205" cy="371"/>
                <a:chOff x="2991" y="411"/>
                <a:chExt cx="370" cy="768"/>
              </a:xfrm>
            </p:grpSpPr>
            <p:sp>
              <p:nvSpPr>
                <p:cNvPr id="79982" name="AutoShape 100"/>
                <p:cNvSpPr>
                  <a:spLocks noChangeAspect="1" noChangeArrowheads="1"/>
                </p:cNvSpPr>
                <p:nvPr/>
              </p:nvSpPr>
              <p:spPr bwMode="auto">
                <a:xfrm rot="-5400000">
                  <a:off x="2798" y="626"/>
                  <a:ext cx="768" cy="337"/>
                </a:xfrm>
                <a:custGeom>
                  <a:avLst/>
                  <a:gdLst>
                    <a:gd name="T0" fmla="*/ 672 w 21600"/>
                    <a:gd name="T1" fmla="*/ 169 h 21600"/>
                    <a:gd name="T2" fmla="*/ 384 w 21600"/>
                    <a:gd name="T3" fmla="*/ 337 h 21600"/>
                    <a:gd name="T4" fmla="*/ 96 w 21600"/>
                    <a:gd name="T5" fmla="*/ 169 h 21600"/>
                    <a:gd name="T6" fmla="*/ 384 w 21600"/>
                    <a:gd name="T7" fmla="*/ 0 h 21600"/>
                    <a:gd name="T8" fmla="*/ 0 60000 65536"/>
                    <a:gd name="T9" fmla="*/ 0 60000 65536"/>
                    <a:gd name="T10" fmla="*/ 0 60000 65536"/>
                    <a:gd name="T11" fmla="*/ 0 60000 65536"/>
                    <a:gd name="T12" fmla="*/ 4500 w 21600"/>
                    <a:gd name="T13" fmla="*/ 4487 h 21600"/>
                    <a:gd name="T14" fmla="*/ 17100 w 21600"/>
                    <a:gd name="T15" fmla="*/ 1711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p:spPr>
              <p:txBody>
                <a:bodyPr vert="eaVert" wrap="none" anchor="ctr">
                  <a:prstTxWarp prst="textNoShape">
                    <a:avLst/>
                  </a:prstTxWarp>
                </a:bodyPr>
                <a:lstStyle/>
                <a:p>
                  <a:pPr algn="ctr"/>
                  <a:endParaRPr lang="en-US" sz="1000" b="1">
                    <a:latin typeface="Comic Sans MS" charset="0"/>
                  </a:endParaRPr>
                </a:p>
              </p:txBody>
            </p:sp>
            <p:sp>
              <p:nvSpPr>
                <p:cNvPr id="79983" name="AutoShape 101"/>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p:spPr>
              <p:txBody>
                <a:bodyPr wrap="none" anchor="ctr">
                  <a:prstTxWarp prst="textNoShape">
                    <a:avLst/>
                  </a:prstTxWarp>
                </a:bodyPr>
                <a:lstStyle/>
                <a:p>
                  <a:endParaRPr lang="en-US"/>
                </a:p>
              </p:txBody>
            </p:sp>
            <p:sp>
              <p:nvSpPr>
                <p:cNvPr id="79984" name="Freeform 102"/>
                <p:cNvSpPr>
                  <a:spLocks noChangeAspect="1"/>
                </p:cNvSpPr>
                <p:nvPr/>
              </p:nvSpPr>
              <p:spPr bwMode="auto">
                <a:xfrm rot="5400000">
                  <a:off x="2974" y="725"/>
                  <a:ext cx="218" cy="139"/>
                </a:xfrm>
                <a:custGeom>
                  <a:avLst/>
                  <a:gdLst>
                    <a:gd name="T0" fmla="*/ 0 w 384"/>
                    <a:gd name="T1" fmla="*/ 288 h 288"/>
                    <a:gd name="T2" fmla="*/ 192 w 384"/>
                    <a:gd name="T3" fmla="*/ 0 h 288"/>
                    <a:gd name="T4" fmla="*/ 384 w 384"/>
                    <a:gd name="T5" fmla="*/ 288 h 288"/>
                    <a:gd name="T6" fmla="*/ 0 60000 65536"/>
                    <a:gd name="T7" fmla="*/ 0 60000 65536"/>
                    <a:gd name="T8" fmla="*/ 0 60000 65536"/>
                    <a:gd name="T9" fmla="*/ 0 w 384"/>
                    <a:gd name="T10" fmla="*/ 0 h 288"/>
                    <a:gd name="T11" fmla="*/ 384 w 384"/>
                    <a:gd name="T12" fmla="*/ 288 h 288"/>
                  </a:gdLst>
                  <a:ahLst/>
                  <a:cxnLst>
                    <a:cxn ang="T6">
                      <a:pos x="T0" y="T1"/>
                    </a:cxn>
                    <a:cxn ang="T7">
                      <a:pos x="T2" y="T3"/>
                    </a:cxn>
                    <a:cxn ang="T8">
                      <a:pos x="T4" y="T5"/>
                    </a:cxn>
                  </a:cxnLst>
                  <a:rect l="T9" t="T10" r="T11" b="T12"/>
                  <a:pathLst>
                    <a:path w="384" h="288">
                      <a:moveTo>
                        <a:pt x="0" y="288"/>
                      </a:moveTo>
                      <a:lnTo>
                        <a:pt x="192" y="0"/>
                      </a:lnTo>
                      <a:lnTo>
                        <a:pt x="384" y="288"/>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79985" name="Text Box 103"/>
                <p:cNvSpPr txBox="1">
                  <a:spLocks noChangeAspect="1" noChangeArrowheads="1"/>
                </p:cNvSpPr>
                <p:nvPr/>
              </p:nvSpPr>
              <p:spPr bwMode="auto">
                <a:xfrm rot="-5400000">
                  <a:off x="2941" y="615"/>
                  <a:ext cx="575" cy="264"/>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ALU</a:t>
                  </a:r>
                </a:p>
              </p:txBody>
            </p:sp>
          </p:grpSp>
          <p:sp>
            <p:nvSpPr>
              <p:cNvPr id="79961" name="Line 104"/>
              <p:cNvSpPr>
                <a:spLocks noChangeAspect="1" noChangeShapeType="1"/>
              </p:cNvSpPr>
              <p:nvPr/>
            </p:nvSpPr>
            <p:spPr bwMode="auto">
              <a:xfrm>
                <a:off x="3052"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9962" name="Line 105"/>
              <p:cNvSpPr>
                <a:spLocks noChangeAspect="1" noChangeShapeType="1"/>
              </p:cNvSpPr>
              <p:nvPr/>
            </p:nvSpPr>
            <p:spPr bwMode="auto">
              <a:xfrm>
                <a:off x="3475"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28" name="Group 106"/>
              <p:cNvGrpSpPr>
                <a:grpSpLocks noChangeAspect="1"/>
              </p:cNvGrpSpPr>
              <p:nvPr/>
            </p:nvGrpSpPr>
            <p:grpSpPr bwMode="auto">
              <a:xfrm>
                <a:off x="3181" y="1305"/>
                <a:ext cx="333" cy="232"/>
                <a:chOff x="3792" y="576"/>
                <a:chExt cx="721" cy="480"/>
              </a:xfrm>
            </p:grpSpPr>
            <p:sp>
              <p:nvSpPr>
                <p:cNvPr id="79980" name="Rectangle 107"/>
                <p:cNvSpPr>
                  <a:spLocks noChangeAspect="1" noChangeArrowheads="1"/>
                </p:cNvSpPr>
                <p:nvPr/>
              </p:nvSpPr>
              <p:spPr bwMode="auto">
                <a:xfrm>
                  <a:off x="3915"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79981" name="Text Box 108"/>
                <p:cNvSpPr txBox="1">
                  <a:spLocks noChangeAspect="1" noChangeArrowheads="1"/>
                </p:cNvSpPr>
                <p:nvPr/>
              </p:nvSpPr>
              <p:spPr bwMode="auto">
                <a:xfrm>
                  <a:off x="3792" y="628"/>
                  <a:ext cx="721" cy="31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DMem</a:t>
                  </a:r>
                </a:p>
              </p:txBody>
            </p:sp>
          </p:grpSp>
          <p:sp>
            <p:nvSpPr>
              <p:cNvPr id="79964" name="Freeform 109"/>
              <p:cNvSpPr>
                <a:spLocks noChangeAspect="1"/>
              </p:cNvSpPr>
              <p:nvPr/>
            </p:nvSpPr>
            <p:spPr bwMode="auto">
              <a:xfrm>
                <a:off x="3208" y="1421"/>
                <a:ext cx="332" cy="185"/>
              </a:xfrm>
              <a:custGeom>
                <a:avLst/>
                <a:gdLst>
                  <a:gd name="T0" fmla="*/ 0 w 816"/>
                  <a:gd name="T1" fmla="*/ 0 h 384"/>
                  <a:gd name="T2" fmla="*/ 0 w 816"/>
                  <a:gd name="T3" fmla="*/ 384 h 384"/>
                  <a:gd name="T4" fmla="*/ 720 w 816"/>
                  <a:gd name="T5" fmla="*/ 384 h 384"/>
                  <a:gd name="T6" fmla="*/ 720 w 816"/>
                  <a:gd name="T7" fmla="*/ 144 h 384"/>
                  <a:gd name="T8" fmla="*/ 816 w 816"/>
                  <a:gd name="T9" fmla="*/ 144 h 384"/>
                  <a:gd name="T10" fmla="*/ 0 60000 65536"/>
                  <a:gd name="T11" fmla="*/ 0 60000 65536"/>
                  <a:gd name="T12" fmla="*/ 0 60000 65536"/>
                  <a:gd name="T13" fmla="*/ 0 60000 65536"/>
                  <a:gd name="T14" fmla="*/ 0 60000 65536"/>
                  <a:gd name="T15" fmla="*/ 0 w 816"/>
                  <a:gd name="T16" fmla="*/ 0 h 384"/>
                  <a:gd name="T17" fmla="*/ 816 w 816"/>
                  <a:gd name="T18" fmla="*/ 384 h 384"/>
                </a:gdLst>
                <a:ahLst/>
                <a:cxnLst>
                  <a:cxn ang="T10">
                    <a:pos x="T0" y="T1"/>
                  </a:cxn>
                  <a:cxn ang="T11">
                    <a:pos x="T2" y="T3"/>
                  </a:cxn>
                  <a:cxn ang="T12">
                    <a:pos x="T4" y="T5"/>
                  </a:cxn>
                  <a:cxn ang="T13">
                    <a:pos x="T6" y="T7"/>
                  </a:cxn>
                  <a:cxn ang="T14">
                    <a:pos x="T8" y="T9"/>
                  </a:cxn>
                </a:cxnLst>
                <a:rect l="T15" t="T16" r="T17" b="T18"/>
                <a:pathLst>
                  <a:path w="816" h="384">
                    <a:moveTo>
                      <a:pt x="0" y="0"/>
                    </a:moveTo>
                    <a:lnTo>
                      <a:pt x="0" y="384"/>
                    </a:lnTo>
                    <a:lnTo>
                      <a:pt x="720" y="384"/>
                    </a:lnTo>
                    <a:lnTo>
                      <a:pt x="720" y="144"/>
                    </a:lnTo>
                    <a:lnTo>
                      <a:pt x="816" y="144"/>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79965" name="Line 110"/>
              <p:cNvSpPr>
                <a:spLocks noChangeAspect="1" noChangeShapeType="1"/>
              </p:cNvSpPr>
              <p:nvPr/>
            </p:nvSpPr>
            <p:spPr bwMode="auto">
              <a:xfrm>
                <a:off x="2199" y="1491"/>
                <a:ext cx="23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9966" name="Line 111"/>
              <p:cNvSpPr>
                <a:spLocks noChangeAspect="1" noChangeShapeType="1"/>
              </p:cNvSpPr>
              <p:nvPr/>
            </p:nvSpPr>
            <p:spPr bwMode="auto">
              <a:xfrm>
                <a:off x="2169" y="1351"/>
                <a:ext cx="259"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29" name="Group 112"/>
              <p:cNvGrpSpPr>
                <a:grpSpLocks noChangeAspect="1"/>
              </p:cNvGrpSpPr>
              <p:nvPr/>
            </p:nvGrpSpPr>
            <p:grpSpPr bwMode="auto">
              <a:xfrm>
                <a:off x="1933" y="1305"/>
                <a:ext cx="351" cy="232"/>
                <a:chOff x="1061" y="576"/>
                <a:chExt cx="758" cy="480"/>
              </a:xfrm>
            </p:grpSpPr>
            <p:sp>
              <p:nvSpPr>
                <p:cNvPr id="79978" name="Rectangle 113"/>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79979" name="Text Box 114"/>
                <p:cNvSpPr txBox="1">
                  <a:spLocks noChangeAspect="1" noChangeArrowheads="1"/>
                </p:cNvSpPr>
                <p:nvPr/>
              </p:nvSpPr>
              <p:spPr bwMode="auto">
                <a:xfrm>
                  <a:off x="1061" y="628"/>
                  <a:ext cx="758" cy="31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Ifetch</a:t>
                  </a:r>
                </a:p>
              </p:txBody>
            </p:sp>
          </p:grpSp>
          <p:grpSp>
            <p:nvGrpSpPr>
              <p:cNvPr id="30" name="Group 115"/>
              <p:cNvGrpSpPr>
                <a:grpSpLocks/>
              </p:cNvGrpSpPr>
              <p:nvPr/>
            </p:nvGrpSpPr>
            <p:grpSpPr bwMode="auto">
              <a:xfrm>
                <a:off x="2288" y="1200"/>
                <a:ext cx="1297" cy="441"/>
                <a:chOff x="2112" y="528"/>
                <a:chExt cx="2088" cy="681"/>
              </a:xfrm>
            </p:grpSpPr>
            <p:sp>
              <p:nvSpPr>
                <p:cNvPr id="79974" name="Rectangle 116"/>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79975" name="Rectangle 117"/>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79976" name="Rectangle 118"/>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79977" name="Rectangle 119"/>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grpSp>
          <p:grpSp>
            <p:nvGrpSpPr>
              <p:cNvPr id="31" name="Group 120"/>
              <p:cNvGrpSpPr>
                <a:grpSpLocks noChangeAspect="1"/>
              </p:cNvGrpSpPr>
              <p:nvPr/>
            </p:nvGrpSpPr>
            <p:grpSpPr bwMode="auto">
              <a:xfrm flipH="1">
                <a:off x="3643" y="1296"/>
                <a:ext cx="241" cy="233"/>
                <a:chOff x="1362" y="528"/>
                <a:chExt cx="518" cy="432"/>
              </a:xfrm>
            </p:grpSpPr>
            <p:grpSp>
              <p:nvGrpSpPr>
                <p:cNvPr id="79968" name="Group 121"/>
                <p:cNvGrpSpPr>
                  <a:grpSpLocks noChangeAspect="1"/>
                </p:cNvGrpSpPr>
                <p:nvPr/>
              </p:nvGrpSpPr>
              <p:grpSpPr bwMode="auto">
                <a:xfrm>
                  <a:off x="1374" y="528"/>
                  <a:ext cx="480" cy="432"/>
                  <a:chOff x="1392" y="528"/>
                  <a:chExt cx="480" cy="432"/>
                </a:xfrm>
              </p:grpSpPr>
              <p:sp>
                <p:nvSpPr>
                  <p:cNvPr id="79972" name="Rectangle 122"/>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79973" name="Rectangle 123"/>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79971" name="Text Box 124"/>
                <p:cNvSpPr txBox="1">
                  <a:spLocks noChangeAspect="1" noChangeArrowheads="1"/>
                </p:cNvSpPr>
                <p:nvPr/>
              </p:nvSpPr>
              <p:spPr bwMode="auto">
                <a:xfrm>
                  <a:off x="1362" y="574"/>
                  <a:ext cx="518" cy="286"/>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grpSp>
        <p:sp>
          <p:nvSpPr>
            <p:cNvPr id="79956" name="Line 125"/>
            <p:cNvSpPr>
              <a:spLocks noChangeShapeType="1"/>
            </p:cNvSpPr>
            <p:nvPr/>
          </p:nvSpPr>
          <p:spPr bwMode="auto">
            <a:xfrm flipH="1">
              <a:off x="3456" y="1584"/>
              <a:ext cx="432" cy="960"/>
            </a:xfrm>
            <a:prstGeom prst="line">
              <a:avLst/>
            </a:prstGeom>
            <a:noFill/>
            <a:ln w="76200">
              <a:solidFill>
                <a:schemeClr val="hlink"/>
              </a:solidFill>
              <a:round/>
              <a:headEnd/>
              <a:tailEnd type="triangle" w="med" len="med"/>
            </a:ln>
          </p:spPr>
          <p:txBody>
            <a:bodyPr wrap="none" anchor="ctr">
              <a:prstTxWarp prst="textNoShape">
                <a:avLst/>
              </a:prstTxWarp>
            </a:bodyPr>
            <a:lstStyle/>
            <a:p>
              <a:endParaRPr lang="en-US"/>
            </a:p>
          </p:txBody>
        </p:sp>
      </p:grpSp>
      <p:grpSp>
        <p:nvGrpSpPr>
          <p:cNvPr id="79969" name="Group 126"/>
          <p:cNvGrpSpPr>
            <a:grpSpLocks/>
          </p:cNvGrpSpPr>
          <p:nvPr/>
        </p:nvGrpSpPr>
        <p:grpSpPr bwMode="auto">
          <a:xfrm>
            <a:off x="5153025" y="2495550"/>
            <a:ext cx="3263900" cy="2882900"/>
            <a:chOff x="3246" y="1572"/>
            <a:chExt cx="2056" cy="1816"/>
          </a:xfrm>
        </p:grpSpPr>
        <p:grpSp>
          <p:nvGrpSpPr>
            <p:cNvPr id="79970" name="Group 127"/>
            <p:cNvGrpSpPr>
              <a:grpSpLocks/>
            </p:cNvGrpSpPr>
            <p:nvPr/>
          </p:nvGrpSpPr>
          <p:grpSpPr bwMode="auto">
            <a:xfrm>
              <a:off x="3246" y="2947"/>
              <a:ext cx="2056" cy="441"/>
              <a:chOff x="1933" y="1200"/>
              <a:chExt cx="1950" cy="441"/>
            </a:xfrm>
          </p:grpSpPr>
          <p:grpSp>
            <p:nvGrpSpPr>
              <p:cNvPr id="79986" name="Group 128"/>
              <p:cNvGrpSpPr>
                <a:grpSpLocks noChangeAspect="1"/>
              </p:cNvGrpSpPr>
              <p:nvPr/>
            </p:nvGrpSpPr>
            <p:grpSpPr bwMode="auto">
              <a:xfrm>
                <a:off x="2418" y="1304"/>
                <a:ext cx="241" cy="233"/>
                <a:chOff x="1351" y="528"/>
                <a:chExt cx="522" cy="432"/>
              </a:xfrm>
            </p:grpSpPr>
            <p:grpSp>
              <p:nvGrpSpPr>
                <p:cNvPr id="79990" name="Group 129"/>
                <p:cNvGrpSpPr>
                  <a:grpSpLocks noChangeAspect="1"/>
                </p:cNvGrpSpPr>
                <p:nvPr/>
              </p:nvGrpSpPr>
              <p:grpSpPr bwMode="auto">
                <a:xfrm>
                  <a:off x="1374" y="528"/>
                  <a:ext cx="480" cy="432"/>
                  <a:chOff x="1392" y="528"/>
                  <a:chExt cx="480" cy="432"/>
                </a:xfrm>
              </p:grpSpPr>
              <p:sp>
                <p:nvSpPr>
                  <p:cNvPr id="79953" name="Rectangle 130"/>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79954" name="Rectangle 131"/>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79952" name="Text Box 132"/>
                <p:cNvSpPr txBox="1">
                  <a:spLocks noChangeAspect="1" noChangeArrowheads="1"/>
                </p:cNvSpPr>
                <p:nvPr/>
              </p:nvSpPr>
              <p:spPr bwMode="auto">
                <a:xfrm>
                  <a:off x="1351" y="574"/>
                  <a:ext cx="522" cy="286"/>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sp>
            <p:nvSpPr>
              <p:cNvPr id="79923" name="Line 133"/>
              <p:cNvSpPr>
                <a:spLocks noChangeAspect="1" noChangeShapeType="1"/>
              </p:cNvSpPr>
              <p:nvPr/>
            </p:nvSpPr>
            <p:spPr bwMode="auto">
              <a:xfrm>
                <a:off x="2651" y="1351"/>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9924" name="Line 134"/>
              <p:cNvSpPr>
                <a:spLocks noChangeAspect="1" noChangeShapeType="1"/>
              </p:cNvSpPr>
              <p:nvPr/>
            </p:nvSpPr>
            <p:spPr bwMode="auto">
              <a:xfrm>
                <a:off x="2651" y="1490"/>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79992" name="Group 135"/>
              <p:cNvGrpSpPr>
                <a:grpSpLocks noChangeAspect="1"/>
              </p:cNvGrpSpPr>
              <p:nvPr/>
            </p:nvGrpSpPr>
            <p:grpSpPr bwMode="auto">
              <a:xfrm>
                <a:off x="2851" y="1235"/>
                <a:ext cx="205" cy="371"/>
                <a:chOff x="2991" y="411"/>
                <a:chExt cx="370" cy="768"/>
              </a:xfrm>
            </p:grpSpPr>
            <p:sp>
              <p:nvSpPr>
                <p:cNvPr id="79947" name="AutoShape 136"/>
                <p:cNvSpPr>
                  <a:spLocks noChangeAspect="1" noChangeArrowheads="1"/>
                </p:cNvSpPr>
                <p:nvPr/>
              </p:nvSpPr>
              <p:spPr bwMode="auto">
                <a:xfrm rot="-5400000">
                  <a:off x="2798" y="626"/>
                  <a:ext cx="768" cy="337"/>
                </a:xfrm>
                <a:custGeom>
                  <a:avLst/>
                  <a:gdLst>
                    <a:gd name="T0" fmla="*/ 672 w 21600"/>
                    <a:gd name="T1" fmla="*/ 169 h 21600"/>
                    <a:gd name="T2" fmla="*/ 384 w 21600"/>
                    <a:gd name="T3" fmla="*/ 337 h 21600"/>
                    <a:gd name="T4" fmla="*/ 96 w 21600"/>
                    <a:gd name="T5" fmla="*/ 169 h 21600"/>
                    <a:gd name="T6" fmla="*/ 384 w 21600"/>
                    <a:gd name="T7" fmla="*/ 0 h 21600"/>
                    <a:gd name="T8" fmla="*/ 0 60000 65536"/>
                    <a:gd name="T9" fmla="*/ 0 60000 65536"/>
                    <a:gd name="T10" fmla="*/ 0 60000 65536"/>
                    <a:gd name="T11" fmla="*/ 0 60000 65536"/>
                    <a:gd name="T12" fmla="*/ 4500 w 21600"/>
                    <a:gd name="T13" fmla="*/ 4487 h 21600"/>
                    <a:gd name="T14" fmla="*/ 17100 w 21600"/>
                    <a:gd name="T15" fmla="*/ 1711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p:spPr>
              <p:txBody>
                <a:bodyPr vert="eaVert" wrap="none" anchor="ctr">
                  <a:prstTxWarp prst="textNoShape">
                    <a:avLst/>
                  </a:prstTxWarp>
                </a:bodyPr>
                <a:lstStyle/>
                <a:p>
                  <a:pPr algn="ctr"/>
                  <a:endParaRPr lang="en-US" sz="1000" b="1">
                    <a:latin typeface="Comic Sans MS" charset="0"/>
                  </a:endParaRPr>
                </a:p>
              </p:txBody>
            </p:sp>
            <p:sp>
              <p:nvSpPr>
                <p:cNvPr id="79948" name="AutoShape 137"/>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p:spPr>
              <p:txBody>
                <a:bodyPr wrap="none" anchor="ctr">
                  <a:prstTxWarp prst="textNoShape">
                    <a:avLst/>
                  </a:prstTxWarp>
                </a:bodyPr>
                <a:lstStyle/>
                <a:p>
                  <a:endParaRPr lang="en-US"/>
                </a:p>
              </p:txBody>
            </p:sp>
            <p:sp>
              <p:nvSpPr>
                <p:cNvPr id="79949" name="Freeform 138"/>
                <p:cNvSpPr>
                  <a:spLocks noChangeAspect="1"/>
                </p:cNvSpPr>
                <p:nvPr/>
              </p:nvSpPr>
              <p:spPr bwMode="auto">
                <a:xfrm rot="5400000">
                  <a:off x="2974" y="725"/>
                  <a:ext cx="218" cy="139"/>
                </a:xfrm>
                <a:custGeom>
                  <a:avLst/>
                  <a:gdLst>
                    <a:gd name="T0" fmla="*/ 0 w 384"/>
                    <a:gd name="T1" fmla="*/ 288 h 288"/>
                    <a:gd name="T2" fmla="*/ 192 w 384"/>
                    <a:gd name="T3" fmla="*/ 0 h 288"/>
                    <a:gd name="T4" fmla="*/ 384 w 384"/>
                    <a:gd name="T5" fmla="*/ 288 h 288"/>
                    <a:gd name="T6" fmla="*/ 0 60000 65536"/>
                    <a:gd name="T7" fmla="*/ 0 60000 65536"/>
                    <a:gd name="T8" fmla="*/ 0 60000 65536"/>
                    <a:gd name="T9" fmla="*/ 0 w 384"/>
                    <a:gd name="T10" fmla="*/ 0 h 288"/>
                    <a:gd name="T11" fmla="*/ 384 w 384"/>
                    <a:gd name="T12" fmla="*/ 288 h 288"/>
                  </a:gdLst>
                  <a:ahLst/>
                  <a:cxnLst>
                    <a:cxn ang="T6">
                      <a:pos x="T0" y="T1"/>
                    </a:cxn>
                    <a:cxn ang="T7">
                      <a:pos x="T2" y="T3"/>
                    </a:cxn>
                    <a:cxn ang="T8">
                      <a:pos x="T4" y="T5"/>
                    </a:cxn>
                  </a:cxnLst>
                  <a:rect l="T9" t="T10" r="T11" b="T12"/>
                  <a:pathLst>
                    <a:path w="384" h="288">
                      <a:moveTo>
                        <a:pt x="0" y="288"/>
                      </a:moveTo>
                      <a:lnTo>
                        <a:pt x="192" y="0"/>
                      </a:lnTo>
                      <a:lnTo>
                        <a:pt x="384" y="288"/>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79950" name="Text Box 139"/>
                <p:cNvSpPr txBox="1">
                  <a:spLocks noChangeAspect="1" noChangeArrowheads="1"/>
                </p:cNvSpPr>
                <p:nvPr/>
              </p:nvSpPr>
              <p:spPr bwMode="auto">
                <a:xfrm rot="-5400000">
                  <a:off x="2941" y="617"/>
                  <a:ext cx="575" cy="264"/>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ALU</a:t>
                  </a:r>
                </a:p>
              </p:txBody>
            </p:sp>
          </p:grpSp>
          <p:sp>
            <p:nvSpPr>
              <p:cNvPr id="79926" name="Line 140"/>
              <p:cNvSpPr>
                <a:spLocks noChangeAspect="1" noChangeShapeType="1"/>
              </p:cNvSpPr>
              <p:nvPr/>
            </p:nvSpPr>
            <p:spPr bwMode="auto">
              <a:xfrm>
                <a:off x="3052"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9927" name="Line 141"/>
              <p:cNvSpPr>
                <a:spLocks noChangeAspect="1" noChangeShapeType="1"/>
              </p:cNvSpPr>
              <p:nvPr/>
            </p:nvSpPr>
            <p:spPr bwMode="auto">
              <a:xfrm>
                <a:off x="3475"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79995" name="Group 142"/>
              <p:cNvGrpSpPr>
                <a:grpSpLocks noChangeAspect="1"/>
              </p:cNvGrpSpPr>
              <p:nvPr/>
            </p:nvGrpSpPr>
            <p:grpSpPr bwMode="auto">
              <a:xfrm>
                <a:off x="3180" y="1305"/>
                <a:ext cx="333" cy="232"/>
                <a:chOff x="3790" y="576"/>
                <a:chExt cx="720" cy="480"/>
              </a:xfrm>
            </p:grpSpPr>
            <p:sp>
              <p:nvSpPr>
                <p:cNvPr id="79945" name="Rectangle 143"/>
                <p:cNvSpPr>
                  <a:spLocks noChangeAspect="1" noChangeArrowheads="1"/>
                </p:cNvSpPr>
                <p:nvPr/>
              </p:nvSpPr>
              <p:spPr bwMode="auto">
                <a:xfrm>
                  <a:off x="3915"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79946" name="Text Box 144"/>
                <p:cNvSpPr txBox="1">
                  <a:spLocks noChangeAspect="1" noChangeArrowheads="1"/>
                </p:cNvSpPr>
                <p:nvPr/>
              </p:nvSpPr>
              <p:spPr bwMode="auto">
                <a:xfrm>
                  <a:off x="3790" y="628"/>
                  <a:ext cx="720" cy="31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DMem</a:t>
                  </a:r>
                </a:p>
              </p:txBody>
            </p:sp>
          </p:grpSp>
          <p:sp>
            <p:nvSpPr>
              <p:cNvPr id="79929" name="Freeform 145"/>
              <p:cNvSpPr>
                <a:spLocks noChangeAspect="1"/>
              </p:cNvSpPr>
              <p:nvPr/>
            </p:nvSpPr>
            <p:spPr bwMode="auto">
              <a:xfrm>
                <a:off x="3208" y="1421"/>
                <a:ext cx="332" cy="185"/>
              </a:xfrm>
              <a:custGeom>
                <a:avLst/>
                <a:gdLst>
                  <a:gd name="T0" fmla="*/ 0 w 816"/>
                  <a:gd name="T1" fmla="*/ 0 h 384"/>
                  <a:gd name="T2" fmla="*/ 0 w 816"/>
                  <a:gd name="T3" fmla="*/ 384 h 384"/>
                  <a:gd name="T4" fmla="*/ 720 w 816"/>
                  <a:gd name="T5" fmla="*/ 384 h 384"/>
                  <a:gd name="T6" fmla="*/ 720 w 816"/>
                  <a:gd name="T7" fmla="*/ 144 h 384"/>
                  <a:gd name="T8" fmla="*/ 816 w 816"/>
                  <a:gd name="T9" fmla="*/ 144 h 384"/>
                  <a:gd name="T10" fmla="*/ 0 60000 65536"/>
                  <a:gd name="T11" fmla="*/ 0 60000 65536"/>
                  <a:gd name="T12" fmla="*/ 0 60000 65536"/>
                  <a:gd name="T13" fmla="*/ 0 60000 65536"/>
                  <a:gd name="T14" fmla="*/ 0 60000 65536"/>
                  <a:gd name="T15" fmla="*/ 0 w 816"/>
                  <a:gd name="T16" fmla="*/ 0 h 384"/>
                  <a:gd name="T17" fmla="*/ 816 w 816"/>
                  <a:gd name="T18" fmla="*/ 384 h 384"/>
                </a:gdLst>
                <a:ahLst/>
                <a:cxnLst>
                  <a:cxn ang="T10">
                    <a:pos x="T0" y="T1"/>
                  </a:cxn>
                  <a:cxn ang="T11">
                    <a:pos x="T2" y="T3"/>
                  </a:cxn>
                  <a:cxn ang="T12">
                    <a:pos x="T4" y="T5"/>
                  </a:cxn>
                  <a:cxn ang="T13">
                    <a:pos x="T6" y="T7"/>
                  </a:cxn>
                  <a:cxn ang="T14">
                    <a:pos x="T8" y="T9"/>
                  </a:cxn>
                </a:cxnLst>
                <a:rect l="T15" t="T16" r="T17" b="T18"/>
                <a:pathLst>
                  <a:path w="816" h="384">
                    <a:moveTo>
                      <a:pt x="0" y="0"/>
                    </a:moveTo>
                    <a:lnTo>
                      <a:pt x="0" y="384"/>
                    </a:lnTo>
                    <a:lnTo>
                      <a:pt x="720" y="384"/>
                    </a:lnTo>
                    <a:lnTo>
                      <a:pt x="720" y="144"/>
                    </a:lnTo>
                    <a:lnTo>
                      <a:pt x="816" y="144"/>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79930" name="Line 146"/>
              <p:cNvSpPr>
                <a:spLocks noChangeAspect="1" noChangeShapeType="1"/>
              </p:cNvSpPr>
              <p:nvPr/>
            </p:nvSpPr>
            <p:spPr bwMode="auto">
              <a:xfrm>
                <a:off x="2199" y="1491"/>
                <a:ext cx="23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9931" name="Line 147"/>
              <p:cNvSpPr>
                <a:spLocks noChangeAspect="1" noChangeShapeType="1"/>
              </p:cNvSpPr>
              <p:nvPr/>
            </p:nvSpPr>
            <p:spPr bwMode="auto">
              <a:xfrm>
                <a:off x="2169" y="1351"/>
                <a:ext cx="259"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79998" name="Group 148"/>
              <p:cNvGrpSpPr>
                <a:grpSpLocks noChangeAspect="1"/>
              </p:cNvGrpSpPr>
              <p:nvPr/>
            </p:nvGrpSpPr>
            <p:grpSpPr bwMode="auto">
              <a:xfrm>
                <a:off x="1933" y="1305"/>
                <a:ext cx="351" cy="232"/>
                <a:chOff x="1061" y="576"/>
                <a:chExt cx="757" cy="480"/>
              </a:xfrm>
            </p:grpSpPr>
            <p:sp>
              <p:nvSpPr>
                <p:cNvPr id="79943" name="Rectangle 149"/>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79944" name="Text Box 150"/>
                <p:cNvSpPr txBox="1">
                  <a:spLocks noChangeAspect="1" noChangeArrowheads="1"/>
                </p:cNvSpPr>
                <p:nvPr/>
              </p:nvSpPr>
              <p:spPr bwMode="auto">
                <a:xfrm>
                  <a:off x="1061" y="628"/>
                  <a:ext cx="757" cy="31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Ifetch</a:t>
                  </a:r>
                </a:p>
              </p:txBody>
            </p:sp>
          </p:grpSp>
          <p:grpSp>
            <p:nvGrpSpPr>
              <p:cNvPr id="745504" name="Group 151"/>
              <p:cNvGrpSpPr>
                <a:grpSpLocks/>
              </p:cNvGrpSpPr>
              <p:nvPr/>
            </p:nvGrpSpPr>
            <p:grpSpPr bwMode="auto">
              <a:xfrm>
                <a:off x="2288" y="1200"/>
                <a:ext cx="1297" cy="441"/>
                <a:chOff x="2112" y="528"/>
                <a:chExt cx="2088" cy="681"/>
              </a:xfrm>
            </p:grpSpPr>
            <p:sp>
              <p:nvSpPr>
                <p:cNvPr id="79939" name="Rectangle 152"/>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79940" name="Rectangle 153"/>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79941" name="Rectangle 154"/>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79942" name="Rectangle 155"/>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grpSp>
          <p:grpSp>
            <p:nvGrpSpPr>
              <p:cNvPr id="745505" name="Group 156"/>
              <p:cNvGrpSpPr>
                <a:grpSpLocks noChangeAspect="1"/>
              </p:cNvGrpSpPr>
              <p:nvPr/>
            </p:nvGrpSpPr>
            <p:grpSpPr bwMode="auto">
              <a:xfrm flipH="1">
                <a:off x="3642" y="1296"/>
                <a:ext cx="241" cy="233"/>
                <a:chOff x="1360" y="528"/>
                <a:chExt cx="518" cy="432"/>
              </a:xfrm>
            </p:grpSpPr>
            <p:grpSp>
              <p:nvGrpSpPr>
                <p:cNvPr id="745506" name="Group 157"/>
                <p:cNvGrpSpPr>
                  <a:grpSpLocks noChangeAspect="1"/>
                </p:cNvGrpSpPr>
                <p:nvPr/>
              </p:nvGrpSpPr>
              <p:grpSpPr bwMode="auto">
                <a:xfrm>
                  <a:off x="1374" y="528"/>
                  <a:ext cx="480" cy="432"/>
                  <a:chOff x="1392" y="528"/>
                  <a:chExt cx="480" cy="432"/>
                </a:xfrm>
              </p:grpSpPr>
              <p:sp>
                <p:nvSpPr>
                  <p:cNvPr id="79937" name="Rectangle 158"/>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79938" name="Rectangle 159"/>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79936" name="Text Box 160"/>
                <p:cNvSpPr txBox="1">
                  <a:spLocks noChangeAspect="1" noChangeArrowheads="1"/>
                </p:cNvSpPr>
                <p:nvPr/>
              </p:nvSpPr>
              <p:spPr bwMode="auto">
                <a:xfrm>
                  <a:off x="1360" y="574"/>
                  <a:ext cx="518" cy="286"/>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grpSp>
        <p:sp>
          <p:nvSpPr>
            <p:cNvPr id="79921" name="Line 161"/>
            <p:cNvSpPr>
              <a:spLocks noChangeShapeType="1"/>
            </p:cNvSpPr>
            <p:nvPr/>
          </p:nvSpPr>
          <p:spPr bwMode="auto">
            <a:xfrm flipH="1">
              <a:off x="3888" y="1572"/>
              <a:ext cx="15" cy="1500"/>
            </a:xfrm>
            <a:prstGeom prst="line">
              <a:avLst/>
            </a:prstGeom>
            <a:noFill/>
            <a:ln w="76200">
              <a:solidFill>
                <a:srgbClr val="00CC00"/>
              </a:solidFill>
              <a:round/>
              <a:headEnd/>
              <a:tailEnd type="triangle" w="med" len="med"/>
            </a:ln>
          </p:spPr>
          <p:txBody>
            <a:bodyPr wrap="none" anchor="ctr">
              <a:prstTxWarp prst="textNoShape">
                <a:avLst/>
              </a:prstTxWarp>
            </a:bodyPr>
            <a:lstStyle/>
            <a:p>
              <a:endParaRPr lang="en-US"/>
            </a:p>
          </p:txBody>
        </p:sp>
      </p:grpSp>
      <p:sp>
        <p:nvSpPr>
          <p:cNvPr id="79883" name="Text Box 162"/>
          <p:cNvSpPr txBox="1">
            <a:spLocks noChangeArrowheads="1"/>
          </p:cNvSpPr>
          <p:nvPr/>
        </p:nvSpPr>
        <p:spPr bwMode="auto">
          <a:xfrm>
            <a:off x="7972425" y="6702425"/>
            <a:ext cx="1171575" cy="152400"/>
          </a:xfrm>
          <a:prstGeom prst="rect">
            <a:avLst/>
          </a:prstGeom>
          <a:noFill/>
          <a:ln w="9525">
            <a:noFill/>
            <a:miter lim="800000"/>
            <a:headEnd/>
            <a:tailEnd/>
          </a:ln>
        </p:spPr>
        <p:txBody>
          <a:bodyPr wrap="none">
            <a:prstTxWarp prst="textNoShape">
              <a:avLst/>
            </a:prstTxWarp>
            <a:spAutoFit/>
          </a:bodyPr>
          <a:lstStyle/>
          <a:p>
            <a:pPr algn="r">
              <a:lnSpc>
                <a:spcPct val="40000"/>
              </a:lnSpc>
            </a:pPr>
            <a:r>
              <a:rPr lang="en-US" sz="1000">
                <a:latin typeface="Times New Roman" charset="0"/>
              </a:rPr>
              <a:t>Slide: David Culler</a:t>
            </a:r>
            <a:endParaRPr lang="en-US">
              <a:latin typeface="Times New Roman" charset="0"/>
            </a:endParaRPr>
          </a:p>
        </p:txBody>
      </p:sp>
      <p:grpSp>
        <p:nvGrpSpPr>
          <p:cNvPr id="745507" name="Group 163"/>
          <p:cNvGrpSpPr>
            <a:grpSpLocks/>
          </p:cNvGrpSpPr>
          <p:nvPr/>
        </p:nvGrpSpPr>
        <p:grpSpPr bwMode="auto">
          <a:xfrm>
            <a:off x="5856288" y="2514600"/>
            <a:ext cx="3263900" cy="3676650"/>
            <a:chOff x="3689" y="1584"/>
            <a:chExt cx="2056" cy="2316"/>
          </a:xfrm>
        </p:grpSpPr>
        <p:grpSp>
          <p:nvGrpSpPr>
            <p:cNvPr id="745508" name="Group 164"/>
            <p:cNvGrpSpPr>
              <a:grpSpLocks/>
            </p:cNvGrpSpPr>
            <p:nvPr/>
          </p:nvGrpSpPr>
          <p:grpSpPr bwMode="auto">
            <a:xfrm>
              <a:off x="3689" y="3459"/>
              <a:ext cx="2056" cy="441"/>
              <a:chOff x="1933" y="1200"/>
              <a:chExt cx="1950" cy="441"/>
            </a:xfrm>
          </p:grpSpPr>
          <p:grpSp>
            <p:nvGrpSpPr>
              <p:cNvPr id="745509" name="Group 165"/>
              <p:cNvGrpSpPr>
                <a:grpSpLocks noChangeAspect="1"/>
              </p:cNvGrpSpPr>
              <p:nvPr/>
            </p:nvGrpSpPr>
            <p:grpSpPr bwMode="auto">
              <a:xfrm>
                <a:off x="2420" y="1304"/>
                <a:ext cx="240" cy="233"/>
                <a:chOff x="1355" y="528"/>
                <a:chExt cx="520" cy="432"/>
              </a:xfrm>
            </p:grpSpPr>
            <p:grpSp>
              <p:nvGrpSpPr>
                <p:cNvPr id="745510" name="Group 166"/>
                <p:cNvGrpSpPr>
                  <a:grpSpLocks noChangeAspect="1"/>
                </p:cNvGrpSpPr>
                <p:nvPr/>
              </p:nvGrpSpPr>
              <p:grpSpPr bwMode="auto">
                <a:xfrm>
                  <a:off x="1374" y="528"/>
                  <a:ext cx="480" cy="432"/>
                  <a:chOff x="1392" y="528"/>
                  <a:chExt cx="480" cy="432"/>
                </a:xfrm>
              </p:grpSpPr>
              <p:sp>
                <p:nvSpPr>
                  <p:cNvPr id="79918" name="Rectangle 167"/>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79919" name="Rectangle 168"/>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79917" name="Text Box 169"/>
                <p:cNvSpPr txBox="1">
                  <a:spLocks noChangeAspect="1" noChangeArrowheads="1"/>
                </p:cNvSpPr>
                <p:nvPr/>
              </p:nvSpPr>
              <p:spPr bwMode="auto">
                <a:xfrm>
                  <a:off x="1355" y="574"/>
                  <a:ext cx="520" cy="286"/>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sp>
            <p:nvSpPr>
              <p:cNvPr id="79888" name="Line 170"/>
              <p:cNvSpPr>
                <a:spLocks noChangeAspect="1" noChangeShapeType="1"/>
              </p:cNvSpPr>
              <p:nvPr/>
            </p:nvSpPr>
            <p:spPr bwMode="auto">
              <a:xfrm>
                <a:off x="2651" y="1351"/>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9889" name="Line 171"/>
              <p:cNvSpPr>
                <a:spLocks noChangeAspect="1" noChangeShapeType="1"/>
              </p:cNvSpPr>
              <p:nvPr/>
            </p:nvSpPr>
            <p:spPr bwMode="auto">
              <a:xfrm>
                <a:off x="2651" y="1490"/>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745511" name="Group 172"/>
              <p:cNvGrpSpPr>
                <a:grpSpLocks noChangeAspect="1"/>
              </p:cNvGrpSpPr>
              <p:nvPr/>
            </p:nvGrpSpPr>
            <p:grpSpPr bwMode="auto">
              <a:xfrm>
                <a:off x="2851" y="1235"/>
                <a:ext cx="205" cy="371"/>
                <a:chOff x="2991" y="411"/>
                <a:chExt cx="370" cy="768"/>
              </a:xfrm>
            </p:grpSpPr>
            <p:sp>
              <p:nvSpPr>
                <p:cNvPr id="79912" name="AutoShape 173"/>
                <p:cNvSpPr>
                  <a:spLocks noChangeAspect="1" noChangeArrowheads="1"/>
                </p:cNvSpPr>
                <p:nvPr/>
              </p:nvSpPr>
              <p:spPr bwMode="auto">
                <a:xfrm rot="-5400000">
                  <a:off x="2798" y="626"/>
                  <a:ext cx="768" cy="337"/>
                </a:xfrm>
                <a:custGeom>
                  <a:avLst/>
                  <a:gdLst>
                    <a:gd name="T0" fmla="*/ 672 w 21600"/>
                    <a:gd name="T1" fmla="*/ 169 h 21600"/>
                    <a:gd name="T2" fmla="*/ 384 w 21600"/>
                    <a:gd name="T3" fmla="*/ 337 h 21600"/>
                    <a:gd name="T4" fmla="*/ 96 w 21600"/>
                    <a:gd name="T5" fmla="*/ 169 h 21600"/>
                    <a:gd name="T6" fmla="*/ 384 w 21600"/>
                    <a:gd name="T7" fmla="*/ 0 h 21600"/>
                    <a:gd name="T8" fmla="*/ 0 60000 65536"/>
                    <a:gd name="T9" fmla="*/ 0 60000 65536"/>
                    <a:gd name="T10" fmla="*/ 0 60000 65536"/>
                    <a:gd name="T11" fmla="*/ 0 60000 65536"/>
                    <a:gd name="T12" fmla="*/ 4500 w 21600"/>
                    <a:gd name="T13" fmla="*/ 4487 h 21600"/>
                    <a:gd name="T14" fmla="*/ 17100 w 21600"/>
                    <a:gd name="T15" fmla="*/ 1711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p:spPr>
              <p:txBody>
                <a:bodyPr vert="eaVert" wrap="none" anchor="ctr">
                  <a:prstTxWarp prst="textNoShape">
                    <a:avLst/>
                  </a:prstTxWarp>
                </a:bodyPr>
                <a:lstStyle/>
                <a:p>
                  <a:pPr algn="ctr"/>
                  <a:endParaRPr lang="en-US" sz="1000" b="1">
                    <a:latin typeface="Comic Sans MS" charset="0"/>
                  </a:endParaRPr>
                </a:p>
              </p:txBody>
            </p:sp>
            <p:sp>
              <p:nvSpPr>
                <p:cNvPr id="79913" name="AutoShape 174"/>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p:spPr>
              <p:txBody>
                <a:bodyPr wrap="none" anchor="ctr">
                  <a:prstTxWarp prst="textNoShape">
                    <a:avLst/>
                  </a:prstTxWarp>
                </a:bodyPr>
                <a:lstStyle/>
                <a:p>
                  <a:endParaRPr lang="en-US"/>
                </a:p>
              </p:txBody>
            </p:sp>
            <p:sp>
              <p:nvSpPr>
                <p:cNvPr id="79914" name="Freeform 175"/>
                <p:cNvSpPr>
                  <a:spLocks noChangeAspect="1"/>
                </p:cNvSpPr>
                <p:nvPr/>
              </p:nvSpPr>
              <p:spPr bwMode="auto">
                <a:xfrm rot="5400000">
                  <a:off x="2974" y="725"/>
                  <a:ext cx="218" cy="139"/>
                </a:xfrm>
                <a:custGeom>
                  <a:avLst/>
                  <a:gdLst>
                    <a:gd name="T0" fmla="*/ 0 w 384"/>
                    <a:gd name="T1" fmla="*/ 288 h 288"/>
                    <a:gd name="T2" fmla="*/ 192 w 384"/>
                    <a:gd name="T3" fmla="*/ 0 h 288"/>
                    <a:gd name="T4" fmla="*/ 384 w 384"/>
                    <a:gd name="T5" fmla="*/ 288 h 288"/>
                    <a:gd name="T6" fmla="*/ 0 60000 65536"/>
                    <a:gd name="T7" fmla="*/ 0 60000 65536"/>
                    <a:gd name="T8" fmla="*/ 0 60000 65536"/>
                    <a:gd name="T9" fmla="*/ 0 w 384"/>
                    <a:gd name="T10" fmla="*/ 0 h 288"/>
                    <a:gd name="T11" fmla="*/ 384 w 384"/>
                    <a:gd name="T12" fmla="*/ 288 h 288"/>
                  </a:gdLst>
                  <a:ahLst/>
                  <a:cxnLst>
                    <a:cxn ang="T6">
                      <a:pos x="T0" y="T1"/>
                    </a:cxn>
                    <a:cxn ang="T7">
                      <a:pos x="T2" y="T3"/>
                    </a:cxn>
                    <a:cxn ang="T8">
                      <a:pos x="T4" y="T5"/>
                    </a:cxn>
                  </a:cxnLst>
                  <a:rect l="T9" t="T10" r="T11" b="T12"/>
                  <a:pathLst>
                    <a:path w="384" h="288">
                      <a:moveTo>
                        <a:pt x="0" y="288"/>
                      </a:moveTo>
                      <a:lnTo>
                        <a:pt x="192" y="0"/>
                      </a:lnTo>
                      <a:lnTo>
                        <a:pt x="384" y="288"/>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79915" name="Text Box 176"/>
                <p:cNvSpPr txBox="1">
                  <a:spLocks noChangeAspect="1" noChangeArrowheads="1"/>
                </p:cNvSpPr>
                <p:nvPr/>
              </p:nvSpPr>
              <p:spPr bwMode="auto">
                <a:xfrm rot="-5400000">
                  <a:off x="2941" y="617"/>
                  <a:ext cx="575" cy="264"/>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ALU</a:t>
                  </a:r>
                </a:p>
              </p:txBody>
            </p:sp>
          </p:grpSp>
          <p:sp>
            <p:nvSpPr>
              <p:cNvPr id="79891" name="Line 177"/>
              <p:cNvSpPr>
                <a:spLocks noChangeAspect="1" noChangeShapeType="1"/>
              </p:cNvSpPr>
              <p:nvPr/>
            </p:nvSpPr>
            <p:spPr bwMode="auto">
              <a:xfrm>
                <a:off x="3052"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9892" name="Line 178"/>
              <p:cNvSpPr>
                <a:spLocks noChangeAspect="1" noChangeShapeType="1"/>
              </p:cNvSpPr>
              <p:nvPr/>
            </p:nvSpPr>
            <p:spPr bwMode="auto">
              <a:xfrm>
                <a:off x="3475"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745512" name="Group 179"/>
              <p:cNvGrpSpPr>
                <a:grpSpLocks noChangeAspect="1"/>
              </p:cNvGrpSpPr>
              <p:nvPr/>
            </p:nvGrpSpPr>
            <p:grpSpPr bwMode="auto">
              <a:xfrm>
                <a:off x="3180" y="1305"/>
                <a:ext cx="333" cy="232"/>
                <a:chOff x="3790" y="576"/>
                <a:chExt cx="720" cy="480"/>
              </a:xfrm>
            </p:grpSpPr>
            <p:sp>
              <p:nvSpPr>
                <p:cNvPr id="79910" name="Rectangle 180"/>
                <p:cNvSpPr>
                  <a:spLocks noChangeAspect="1" noChangeArrowheads="1"/>
                </p:cNvSpPr>
                <p:nvPr/>
              </p:nvSpPr>
              <p:spPr bwMode="auto">
                <a:xfrm>
                  <a:off x="3915"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79911" name="Text Box 181"/>
                <p:cNvSpPr txBox="1">
                  <a:spLocks noChangeAspect="1" noChangeArrowheads="1"/>
                </p:cNvSpPr>
                <p:nvPr/>
              </p:nvSpPr>
              <p:spPr bwMode="auto">
                <a:xfrm>
                  <a:off x="3790" y="628"/>
                  <a:ext cx="720" cy="31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DMem</a:t>
                  </a:r>
                </a:p>
              </p:txBody>
            </p:sp>
          </p:grpSp>
          <p:sp>
            <p:nvSpPr>
              <p:cNvPr id="79894" name="Freeform 182"/>
              <p:cNvSpPr>
                <a:spLocks noChangeAspect="1"/>
              </p:cNvSpPr>
              <p:nvPr/>
            </p:nvSpPr>
            <p:spPr bwMode="auto">
              <a:xfrm>
                <a:off x="3208" y="1421"/>
                <a:ext cx="332" cy="185"/>
              </a:xfrm>
              <a:custGeom>
                <a:avLst/>
                <a:gdLst>
                  <a:gd name="T0" fmla="*/ 0 w 816"/>
                  <a:gd name="T1" fmla="*/ 0 h 384"/>
                  <a:gd name="T2" fmla="*/ 0 w 816"/>
                  <a:gd name="T3" fmla="*/ 384 h 384"/>
                  <a:gd name="T4" fmla="*/ 720 w 816"/>
                  <a:gd name="T5" fmla="*/ 384 h 384"/>
                  <a:gd name="T6" fmla="*/ 720 w 816"/>
                  <a:gd name="T7" fmla="*/ 144 h 384"/>
                  <a:gd name="T8" fmla="*/ 816 w 816"/>
                  <a:gd name="T9" fmla="*/ 144 h 384"/>
                  <a:gd name="T10" fmla="*/ 0 60000 65536"/>
                  <a:gd name="T11" fmla="*/ 0 60000 65536"/>
                  <a:gd name="T12" fmla="*/ 0 60000 65536"/>
                  <a:gd name="T13" fmla="*/ 0 60000 65536"/>
                  <a:gd name="T14" fmla="*/ 0 60000 65536"/>
                  <a:gd name="T15" fmla="*/ 0 w 816"/>
                  <a:gd name="T16" fmla="*/ 0 h 384"/>
                  <a:gd name="T17" fmla="*/ 816 w 816"/>
                  <a:gd name="T18" fmla="*/ 384 h 384"/>
                </a:gdLst>
                <a:ahLst/>
                <a:cxnLst>
                  <a:cxn ang="T10">
                    <a:pos x="T0" y="T1"/>
                  </a:cxn>
                  <a:cxn ang="T11">
                    <a:pos x="T2" y="T3"/>
                  </a:cxn>
                  <a:cxn ang="T12">
                    <a:pos x="T4" y="T5"/>
                  </a:cxn>
                  <a:cxn ang="T13">
                    <a:pos x="T6" y="T7"/>
                  </a:cxn>
                  <a:cxn ang="T14">
                    <a:pos x="T8" y="T9"/>
                  </a:cxn>
                </a:cxnLst>
                <a:rect l="T15" t="T16" r="T17" b="T18"/>
                <a:pathLst>
                  <a:path w="816" h="384">
                    <a:moveTo>
                      <a:pt x="0" y="0"/>
                    </a:moveTo>
                    <a:lnTo>
                      <a:pt x="0" y="384"/>
                    </a:lnTo>
                    <a:lnTo>
                      <a:pt x="720" y="384"/>
                    </a:lnTo>
                    <a:lnTo>
                      <a:pt x="720" y="144"/>
                    </a:lnTo>
                    <a:lnTo>
                      <a:pt x="816" y="144"/>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79895" name="Line 183"/>
              <p:cNvSpPr>
                <a:spLocks noChangeAspect="1" noChangeShapeType="1"/>
              </p:cNvSpPr>
              <p:nvPr/>
            </p:nvSpPr>
            <p:spPr bwMode="auto">
              <a:xfrm>
                <a:off x="2199" y="1491"/>
                <a:ext cx="23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9896" name="Line 184"/>
              <p:cNvSpPr>
                <a:spLocks noChangeAspect="1" noChangeShapeType="1"/>
              </p:cNvSpPr>
              <p:nvPr/>
            </p:nvSpPr>
            <p:spPr bwMode="auto">
              <a:xfrm>
                <a:off x="2169" y="1351"/>
                <a:ext cx="259"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745513" name="Group 185"/>
              <p:cNvGrpSpPr>
                <a:grpSpLocks noChangeAspect="1"/>
              </p:cNvGrpSpPr>
              <p:nvPr/>
            </p:nvGrpSpPr>
            <p:grpSpPr bwMode="auto">
              <a:xfrm>
                <a:off x="1933" y="1305"/>
                <a:ext cx="351" cy="232"/>
                <a:chOff x="1061" y="576"/>
                <a:chExt cx="758" cy="480"/>
              </a:xfrm>
            </p:grpSpPr>
            <p:sp>
              <p:nvSpPr>
                <p:cNvPr id="79908" name="Rectangle 186"/>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79909" name="Text Box 187"/>
                <p:cNvSpPr txBox="1">
                  <a:spLocks noChangeAspect="1" noChangeArrowheads="1"/>
                </p:cNvSpPr>
                <p:nvPr/>
              </p:nvSpPr>
              <p:spPr bwMode="auto">
                <a:xfrm>
                  <a:off x="1061" y="628"/>
                  <a:ext cx="758" cy="31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Ifetch</a:t>
                  </a:r>
                </a:p>
              </p:txBody>
            </p:sp>
          </p:grpSp>
          <p:grpSp>
            <p:nvGrpSpPr>
              <p:cNvPr id="745514" name="Group 188"/>
              <p:cNvGrpSpPr>
                <a:grpSpLocks/>
              </p:cNvGrpSpPr>
              <p:nvPr/>
            </p:nvGrpSpPr>
            <p:grpSpPr bwMode="auto">
              <a:xfrm>
                <a:off x="2288" y="1200"/>
                <a:ext cx="1297" cy="441"/>
                <a:chOff x="2112" y="528"/>
                <a:chExt cx="2088" cy="681"/>
              </a:xfrm>
            </p:grpSpPr>
            <p:sp>
              <p:nvSpPr>
                <p:cNvPr id="79904" name="Rectangle 189"/>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79905" name="Rectangle 190"/>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79906" name="Rectangle 191"/>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79907" name="Rectangle 192"/>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grpSp>
          <p:grpSp>
            <p:nvGrpSpPr>
              <p:cNvPr id="745515" name="Group 193"/>
              <p:cNvGrpSpPr>
                <a:grpSpLocks noChangeAspect="1"/>
              </p:cNvGrpSpPr>
              <p:nvPr/>
            </p:nvGrpSpPr>
            <p:grpSpPr bwMode="auto">
              <a:xfrm flipH="1">
                <a:off x="3642" y="1296"/>
                <a:ext cx="241" cy="233"/>
                <a:chOff x="1360" y="528"/>
                <a:chExt cx="518" cy="432"/>
              </a:xfrm>
            </p:grpSpPr>
            <p:grpSp>
              <p:nvGrpSpPr>
                <p:cNvPr id="745516" name="Group 194"/>
                <p:cNvGrpSpPr>
                  <a:grpSpLocks noChangeAspect="1"/>
                </p:cNvGrpSpPr>
                <p:nvPr/>
              </p:nvGrpSpPr>
              <p:grpSpPr bwMode="auto">
                <a:xfrm>
                  <a:off x="1374" y="528"/>
                  <a:ext cx="480" cy="432"/>
                  <a:chOff x="1392" y="528"/>
                  <a:chExt cx="480" cy="432"/>
                </a:xfrm>
              </p:grpSpPr>
              <p:sp>
                <p:nvSpPr>
                  <p:cNvPr id="79902" name="Rectangle 195"/>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79903" name="Rectangle 196"/>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79901" name="Text Box 197"/>
                <p:cNvSpPr txBox="1">
                  <a:spLocks noChangeAspect="1" noChangeArrowheads="1"/>
                </p:cNvSpPr>
                <p:nvPr/>
              </p:nvSpPr>
              <p:spPr bwMode="auto">
                <a:xfrm>
                  <a:off x="1360" y="574"/>
                  <a:ext cx="518" cy="286"/>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grpSp>
        <p:sp>
          <p:nvSpPr>
            <p:cNvPr id="79886" name="Line 198"/>
            <p:cNvSpPr>
              <a:spLocks noChangeShapeType="1"/>
            </p:cNvSpPr>
            <p:nvPr/>
          </p:nvSpPr>
          <p:spPr bwMode="auto">
            <a:xfrm>
              <a:off x="3936" y="1584"/>
              <a:ext cx="384" cy="1968"/>
            </a:xfrm>
            <a:prstGeom prst="line">
              <a:avLst/>
            </a:prstGeom>
            <a:noFill/>
            <a:ln w="76200">
              <a:solidFill>
                <a:srgbClr val="00CC00"/>
              </a:solidFill>
              <a:round/>
              <a:headEnd/>
              <a:tailEnd type="triangle" w="med" len="med"/>
            </a:ln>
          </p:spPr>
          <p:txBody>
            <a:bodyPr wrap="none" anchor="ctr">
              <a:prstTxWarp prst="textNoShape">
                <a:avLst/>
              </a:prstTxWarp>
            </a:bodyPr>
            <a:lstStyle/>
            <a:p>
              <a:endParaRPr lang="en-US"/>
            </a:p>
          </p:txBody>
        </p:sp>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7996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7455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2286000" y="2895600"/>
            <a:ext cx="3352800" cy="819150"/>
          </a:xfrm>
          <a:prstGeom prst="rect">
            <a:avLst/>
          </a:prstGeom>
          <a:solidFill>
            <a:schemeClr val="bg1"/>
          </a:solidFill>
          <a:ln w="12700">
            <a:noFill/>
            <a:miter lim="800000"/>
            <a:headEnd/>
            <a:tailEnd/>
          </a:ln>
        </p:spPr>
        <p:txBody>
          <a:bodyPr lIns="90488" tIns="44450" rIns="90488" bIns="44450">
            <a:prstTxWarp prst="textNoShape">
              <a:avLst/>
            </a:prstTxWarp>
            <a:spAutoFit/>
          </a:bodyPr>
          <a:lstStyle/>
          <a:p>
            <a:r>
              <a:rPr lang="en-US" b="1">
                <a:latin typeface="Courier New" charset="0"/>
              </a:rPr>
              <a:t>I: add </a:t>
            </a:r>
            <a:r>
              <a:rPr lang="en-US" b="1">
                <a:solidFill>
                  <a:schemeClr val="hlink"/>
                </a:solidFill>
                <a:latin typeface="Courier New" charset="0"/>
              </a:rPr>
              <a:t>r1</a:t>
            </a:r>
            <a:r>
              <a:rPr lang="en-US" b="1">
                <a:latin typeface="Courier New" charset="0"/>
              </a:rPr>
              <a:t>,r2,r3</a:t>
            </a:r>
          </a:p>
          <a:p>
            <a:r>
              <a:rPr lang="en-US" b="1">
                <a:latin typeface="Courier New" charset="0"/>
              </a:rPr>
              <a:t>J: sub r4,</a:t>
            </a:r>
            <a:r>
              <a:rPr lang="en-US" b="1">
                <a:solidFill>
                  <a:schemeClr val="hlink"/>
                </a:solidFill>
                <a:latin typeface="Courier New" charset="0"/>
              </a:rPr>
              <a:t>r1</a:t>
            </a:r>
            <a:r>
              <a:rPr lang="en-US" b="1">
                <a:latin typeface="Courier New" charset="0"/>
              </a:rPr>
              <a:t>,r3</a:t>
            </a:r>
          </a:p>
        </p:txBody>
      </p:sp>
      <p:sp>
        <p:nvSpPr>
          <p:cNvPr id="81923" name="Arc 3"/>
          <p:cNvSpPr>
            <a:spLocks/>
          </p:cNvSpPr>
          <p:nvPr/>
        </p:nvSpPr>
        <p:spPr bwMode="auto">
          <a:xfrm flipH="1" flipV="1">
            <a:off x="1828800" y="3048000"/>
            <a:ext cx="468313" cy="457200"/>
          </a:xfrm>
          <a:custGeom>
            <a:avLst/>
            <a:gdLst>
              <a:gd name="T0" fmla="*/ 0 w 24532"/>
              <a:gd name="T1" fmla="*/ 2117 h 43200"/>
              <a:gd name="T2" fmla="*/ 16608 w 24532"/>
              <a:gd name="T3" fmla="*/ 456152 h 43200"/>
              <a:gd name="T4" fmla="*/ 55972 w 24532"/>
              <a:gd name="T5" fmla="*/ 228600 h 43200"/>
              <a:gd name="T6" fmla="*/ 0 60000 65536"/>
              <a:gd name="T7" fmla="*/ 0 60000 65536"/>
              <a:gd name="T8" fmla="*/ 0 60000 65536"/>
              <a:gd name="T9" fmla="*/ 0 w 24532"/>
              <a:gd name="T10" fmla="*/ 0 h 43200"/>
              <a:gd name="T11" fmla="*/ 24532 w 24532"/>
              <a:gd name="T12" fmla="*/ 43200 h 43200"/>
            </a:gdLst>
            <a:ahLst/>
            <a:cxnLst>
              <a:cxn ang="T6">
                <a:pos x="T0" y="T1"/>
              </a:cxn>
              <a:cxn ang="T7">
                <a:pos x="T2" y="T3"/>
              </a:cxn>
              <a:cxn ang="T8">
                <a:pos x="T4" y="T5"/>
              </a:cxn>
            </a:cxnLst>
            <a:rect l="T9" t="T10" r="T11" b="T12"/>
            <a:pathLst>
              <a:path w="24532" h="43200" fill="none" extrusionOk="0">
                <a:moveTo>
                  <a:pt x="-1" y="199"/>
                </a:moveTo>
                <a:cubicBezTo>
                  <a:pt x="971" y="66"/>
                  <a:pt x="1951" y="-1"/>
                  <a:pt x="2932" y="-1"/>
                </a:cubicBezTo>
                <a:cubicBezTo>
                  <a:pt x="14861" y="0"/>
                  <a:pt x="24532" y="9670"/>
                  <a:pt x="24532" y="21600"/>
                </a:cubicBezTo>
                <a:cubicBezTo>
                  <a:pt x="24532" y="33529"/>
                  <a:pt x="14861" y="43200"/>
                  <a:pt x="2932" y="43200"/>
                </a:cubicBezTo>
                <a:cubicBezTo>
                  <a:pt x="2243" y="43199"/>
                  <a:pt x="1555" y="43167"/>
                  <a:pt x="869" y="43101"/>
                </a:cubicBezTo>
              </a:path>
              <a:path w="24532" h="43200" stroke="0" extrusionOk="0">
                <a:moveTo>
                  <a:pt x="-1" y="199"/>
                </a:moveTo>
                <a:cubicBezTo>
                  <a:pt x="971" y="66"/>
                  <a:pt x="1951" y="-1"/>
                  <a:pt x="2932" y="-1"/>
                </a:cubicBezTo>
                <a:cubicBezTo>
                  <a:pt x="14861" y="0"/>
                  <a:pt x="24532" y="9670"/>
                  <a:pt x="24532" y="21600"/>
                </a:cubicBezTo>
                <a:cubicBezTo>
                  <a:pt x="24532" y="33529"/>
                  <a:pt x="14861" y="43200"/>
                  <a:pt x="2932" y="43200"/>
                </a:cubicBezTo>
                <a:cubicBezTo>
                  <a:pt x="2243" y="43199"/>
                  <a:pt x="1555" y="43167"/>
                  <a:pt x="869" y="43101"/>
                </a:cubicBezTo>
                <a:lnTo>
                  <a:pt x="2932" y="21600"/>
                </a:lnTo>
                <a:close/>
              </a:path>
            </a:pathLst>
          </a:custGeom>
          <a:noFill/>
          <a:ln w="28575">
            <a:solidFill>
              <a:schemeClr val="tx1"/>
            </a:solidFill>
            <a:round/>
            <a:headEnd type="triangle" w="med" len="med"/>
            <a:tailEnd/>
          </a:ln>
        </p:spPr>
        <p:txBody>
          <a:bodyPr wrap="none" anchor="ctr">
            <a:prstTxWarp prst="textNoShape">
              <a:avLst/>
            </a:prstTxWarp>
          </a:bodyPr>
          <a:lstStyle/>
          <a:p>
            <a:endParaRPr lang="en-US"/>
          </a:p>
        </p:txBody>
      </p:sp>
      <p:sp>
        <p:nvSpPr>
          <p:cNvPr id="746500" name="Rectangle 4"/>
          <p:cNvSpPr>
            <a:spLocks noGrp="1" noChangeArrowheads="1"/>
          </p:cNvSpPr>
          <p:nvPr>
            <p:ph type="title"/>
          </p:nvPr>
        </p:nvSpPr>
        <p:spPr/>
        <p:txBody>
          <a:bodyPr/>
          <a:lstStyle/>
          <a:p>
            <a:pPr>
              <a:defRPr/>
            </a:pPr>
            <a:r>
              <a:rPr lang="en-US"/>
              <a:t>Three Generic Data Hazards</a:t>
            </a:r>
          </a:p>
        </p:txBody>
      </p:sp>
      <p:sp>
        <p:nvSpPr>
          <p:cNvPr id="81925" name="Rectangle 5"/>
          <p:cNvSpPr>
            <a:spLocks noGrp="1" noChangeArrowheads="1"/>
          </p:cNvSpPr>
          <p:nvPr>
            <p:ph type="body" idx="1"/>
          </p:nvPr>
        </p:nvSpPr>
        <p:spPr/>
        <p:txBody>
          <a:bodyPr/>
          <a:lstStyle/>
          <a:p>
            <a:r>
              <a:rPr lang="en-US" sz="2800">
                <a:solidFill>
                  <a:schemeClr val="accent2"/>
                </a:solidFill>
              </a:rPr>
              <a:t>Read After Write (RAW)</a:t>
            </a:r>
            <a:r>
              <a:rPr lang="en-US" sz="2800"/>
              <a:t> </a:t>
            </a:r>
            <a:br>
              <a:rPr lang="en-US" sz="2800"/>
            </a:br>
            <a:r>
              <a:rPr lang="en-US" sz="2800"/>
              <a:t>Instr</a:t>
            </a:r>
            <a:r>
              <a:rPr lang="en-US" sz="2800" baseline="-25000"/>
              <a:t>J</a:t>
            </a:r>
            <a:r>
              <a:rPr lang="en-US" sz="2800"/>
              <a:t> tries to read operand before Instr</a:t>
            </a:r>
            <a:r>
              <a:rPr lang="en-US" sz="2800" baseline="-25000"/>
              <a:t>I</a:t>
            </a:r>
            <a:r>
              <a:rPr lang="en-US" sz="2800"/>
              <a:t> writes it</a:t>
            </a:r>
            <a:br>
              <a:rPr lang="en-US" sz="2800"/>
            </a:br>
            <a:r>
              <a:rPr lang="en-US" sz="2800"/>
              <a:t/>
            </a:r>
            <a:br>
              <a:rPr lang="en-US" sz="2800"/>
            </a:br>
            <a:r>
              <a:rPr lang="en-US" sz="2800"/>
              <a:t/>
            </a:r>
            <a:br>
              <a:rPr lang="en-US" sz="2800"/>
            </a:br>
            <a:r>
              <a:rPr lang="en-US" sz="2800"/>
              <a:t>		</a:t>
            </a:r>
          </a:p>
          <a:p>
            <a:r>
              <a:rPr lang="en-US" sz="2800"/>
              <a:t>Caused by a “</a:t>
            </a:r>
            <a:r>
              <a:rPr lang="en-US" sz="2800">
                <a:solidFill>
                  <a:schemeClr val="accent2"/>
                </a:solidFill>
              </a:rPr>
              <a:t>Data Dependence</a:t>
            </a:r>
            <a:r>
              <a:rPr lang="en-US" sz="2800"/>
              <a:t>” (in compiler nomenclature).  This hazard results from an actual need for communication.</a:t>
            </a:r>
          </a:p>
        </p:txBody>
      </p:sp>
      <p:sp>
        <p:nvSpPr>
          <p:cNvPr id="81926" name="Text Box 6"/>
          <p:cNvSpPr txBox="1">
            <a:spLocks noChangeArrowheads="1"/>
          </p:cNvSpPr>
          <p:nvPr/>
        </p:nvSpPr>
        <p:spPr bwMode="auto">
          <a:xfrm>
            <a:off x="7972425" y="6702425"/>
            <a:ext cx="1171575" cy="152400"/>
          </a:xfrm>
          <a:prstGeom prst="rect">
            <a:avLst/>
          </a:prstGeom>
          <a:noFill/>
          <a:ln w="9525">
            <a:noFill/>
            <a:miter lim="800000"/>
            <a:headEnd/>
            <a:tailEnd/>
          </a:ln>
        </p:spPr>
        <p:txBody>
          <a:bodyPr wrap="none">
            <a:prstTxWarp prst="textNoShape">
              <a:avLst/>
            </a:prstTxWarp>
            <a:spAutoFit/>
          </a:bodyPr>
          <a:lstStyle/>
          <a:p>
            <a:pPr algn="r">
              <a:lnSpc>
                <a:spcPct val="40000"/>
              </a:lnSpc>
            </a:pPr>
            <a:r>
              <a:rPr lang="en-US" sz="1000">
                <a:latin typeface="Times New Roman" charset="0"/>
              </a:rPr>
              <a:t>Slide: David Culler</a:t>
            </a:r>
            <a:endParaRPr lang="en-US">
              <a:latin typeface="Times New Roman"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6"/>
          <p:cNvSpPr>
            <a:spLocks noGrp="1" noChangeArrowheads="1"/>
          </p:cNvSpPr>
          <p:nvPr>
            <p:ph type="body" idx="1"/>
          </p:nvPr>
        </p:nvSpPr>
        <p:spPr/>
        <p:txBody>
          <a:bodyPr/>
          <a:lstStyle/>
          <a:p>
            <a:pPr>
              <a:lnSpc>
                <a:spcPct val="90000"/>
              </a:lnSpc>
            </a:pPr>
            <a:r>
              <a:rPr lang="en-US" sz="2400">
                <a:solidFill>
                  <a:schemeClr val="accent2"/>
                </a:solidFill>
              </a:rPr>
              <a:t>Write After Read (WAR)</a:t>
            </a:r>
            <a:r>
              <a:rPr lang="en-US" sz="2400"/>
              <a:t> </a:t>
            </a:r>
            <a:br>
              <a:rPr lang="en-US" sz="2400"/>
            </a:br>
            <a:r>
              <a:rPr lang="en-US" sz="2400"/>
              <a:t>Instr</a:t>
            </a:r>
            <a:r>
              <a:rPr lang="en-US" sz="2400" baseline="-25000"/>
              <a:t>J</a:t>
            </a:r>
            <a:r>
              <a:rPr lang="en-US" sz="2400"/>
              <a:t> writes operand before Instr</a:t>
            </a:r>
            <a:r>
              <a:rPr lang="en-US" sz="2400" baseline="-25000"/>
              <a:t>I</a:t>
            </a:r>
            <a:r>
              <a:rPr lang="en-US" sz="2400"/>
              <a:t> reads it</a:t>
            </a:r>
            <a:br>
              <a:rPr lang="en-US" sz="2400"/>
            </a:br>
            <a:r>
              <a:rPr lang="en-US" sz="2400"/>
              <a:t/>
            </a:r>
            <a:br>
              <a:rPr lang="en-US" sz="2400"/>
            </a:br>
            <a:r>
              <a:rPr lang="en-US" sz="2400"/>
              <a:t/>
            </a:r>
            <a:br>
              <a:rPr lang="en-US" sz="2400"/>
            </a:br>
            <a:r>
              <a:rPr lang="en-US" sz="1800"/>
              <a:t/>
            </a:r>
            <a:br>
              <a:rPr lang="en-US" sz="1800"/>
            </a:br>
            <a:endParaRPr lang="en-US" sz="2400"/>
          </a:p>
          <a:p>
            <a:pPr>
              <a:lnSpc>
                <a:spcPct val="90000"/>
              </a:lnSpc>
            </a:pPr>
            <a:r>
              <a:rPr lang="en-US" sz="2400"/>
              <a:t>Called an “</a:t>
            </a:r>
            <a:r>
              <a:rPr lang="en-US" sz="2400">
                <a:solidFill>
                  <a:schemeClr val="accent2"/>
                </a:solidFill>
              </a:rPr>
              <a:t>anti-dependence</a:t>
            </a:r>
            <a:r>
              <a:rPr lang="en-US" sz="2400"/>
              <a:t>” in compilers.</a:t>
            </a:r>
          </a:p>
          <a:p>
            <a:pPr lvl="1">
              <a:lnSpc>
                <a:spcPct val="90000"/>
              </a:lnSpc>
            </a:pPr>
            <a:r>
              <a:rPr lang="en-US" sz="2000"/>
              <a:t>This results from reuse of the name “r1”.</a:t>
            </a:r>
          </a:p>
          <a:p>
            <a:pPr>
              <a:lnSpc>
                <a:spcPct val="90000"/>
              </a:lnSpc>
            </a:pPr>
            <a:r>
              <a:rPr lang="en-US" sz="2400"/>
              <a:t>Can’t happen in MIPS 5 stage pipeline because:</a:t>
            </a:r>
          </a:p>
          <a:p>
            <a:pPr lvl="1">
              <a:lnSpc>
                <a:spcPct val="90000"/>
              </a:lnSpc>
            </a:pPr>
            <a:r>
              <a:rPr lang="en-US" sz="2000"/>
              <a:t> All instructions take 5 stages, and</a:t>
            </a:r>
          </a:p>
          <a:p>
            <a:pPr lvl="1">
              <a:lnSpc>
                <a:spcPct val="90000"/>
              </a:lnSpc>
            </a:pPr>
            <a:r>
              <a:rPr lang="en-US" sz="2000"/>
              <a:t> Reads are always in stage 2, and </a:t>
            </a:r>
          </a:p>
          <a:p>
            <a:pPr lvl="1">
              <a:lnSpc>
                <a:spcPct val="90000"/>
              </a:lnSpc>
            </a:pPr>
            <a:r>
              <a:rPr lang="en-US" sz="2000"/>
              <a:t> Writes are always in stage 5</a:t>
            </a:r>
          </a:p>
        </p:txBody>
      </p:sp>
      <p:grpSp>
        <p:nvGrpSpPr>
          <p:cNvPr id="2" name="Group 2"/>
          <p:cNvGrpSpPr>
            <a:grpSpLocks/>
          </p:cNvGrpSpPr>
          <p:nvPr/>
        </p:nvGrpSpPr>
        <p:grpSpPr bwMode="auto">
          <a:xfrm>
            <a:off x="2133600" y="2057400"/>
            <a:ext cx="3810000" cy="1184275"/>
            <a:chOff x="1344" y="1488"/>
            <a:chExt cx="2400" cy="746"/>
          </a:xfrm>
        </p:grpSpPr>
        <p:sp>
          <p:nvSpPr>
            <p:cNvPr id="83974" name="Rectangle 3"/>
            <p:cNvSpPr>
              <a:spLocks noChangeArrowheads="1"/>
            </p:cNvSpPr>
            <p:nvPr/>
          </p:nvSpPr>
          <p:spPr bwMode="auto">
            <a:xfrm>
              <a:off x="1632" y="1488"/>
              <a:ext cx="2112" cy="746"/>
            </a:xfrm>
            <a:prstGeom prst="rect">
              <a:avLst/>
            </a:prstGeom>
            <a:solidFill>
              <a:schemeClr val="bg1"/>
            </a:solidFill>
            <a:ln w="12700">
              <a:noFill/>
              <a:miter lim="800000"/>
              <a:headEnd/>
              <a:tailEnd/>
            </a:ln>
          </p:spPr>
          <p:txBody>
            <a:bodyPr lIns="90488" tIns="44450" rIns="90488" bIns="44450">
              <a:prstTxWarp prst="textNoShape">
                <a:avLst/>
              </a:prstTxWarp>
              <a:spAutoFit/>
            </a:bodyPr>
            <a:lstStyle/>
            <a:p>
              <a:r>
                <a:rPr lang="en-US" b="1">
                  <a:latin typeface="Courier New" charset="0"/>
                </a:rPr>
                <a:t>I: sub r4,</a:t>
              </a:r>
              <a:r>
                <a:rPr lang="en-US" b="1">
                  <a:solidFill>
                    <a:schemeClr val="hlink"/>
                  </a:solidFill>
                  <a:latin typeface="Courier New" charset="0"/>
                </a:rPr>
                <a:t>r1</a:t>
              </a:r>
              <a:r>
                <a:rPr lang="en-US" b="1">
                  <a:latin typeface="Courier New" charset="0"/>
                </a:rPr>
                <a:t>,r3 </a:t>
              </a:r>
            </a:p>
            <a:p>
              <a:r>
                <a:rPr lang="en-US" b="1">
                  <a:latin typeface="Courier New" charset="0"/>
                </a:rPr>
                <a:t>J: add </a:t>
              </a:r>
              <a:r>
                <a:rPr lang="en-US" b="1">
                  <a:solidFill>
                    <a:schemeClr val="hlink"/>
                  </a:solidFill>
                  <a:latin typeface="Courier New" charset="0"/>
                </a:rPr>
                <a:t>r1</a:t>
              </a:r>
              <a:r>
                <a:rPr lang="en-US" b="1">
                  <a:latin typeface="Courier New" charset="0"/>
                </a:rPr>
                <a:t>,r2,r3</a:t>
              </a:r>
            </a:p>
            <a:p>
              <a:r>
                <a:rPr lang="en-US" b="1">
                  <a:latin typeface="Courier New" charset="0"/>
                </a:rPr>
                <a:t>K: mul r6,r1,r7</a:t>
              </a:r>
            </a:p>
          </p:txBody>
        </p:sp>
        <p:sp>
          <p:nvSpPr>
            <p:cNvPr id="83975" name="Arc 4"/>
            <p:cNvSpPr>
              <a:spLocks/>
            </p:cNvSpPr>
            <p:nvPr/>
          </p:nvSpPr>
          <p:spPr bwMode="auto">
            <a:xfrm flipH="1" flipV="1">
              <a:off x="1344" y="1584"/>
              <a:ext cx="295" cy="288"/>
            </a:xfrm>
            <a:custGeom>
              <a:avLst/>
              <a:gdLst>
                <a:gd name="T0" fmla="*/ 0 w 24532"/>
                <a:gd name="T1" fmla="*/ 1 h 43200"/>
                <a:gd name="T2" fmla="*/ 10 w 24532"/>
                <a:gd name="T3" fmla="*/ 287 h 43200"/>
                <a:gd name="T4" fmla="*/ 35 w 24532"/>
                <a:gd name="T5" fmla="*/ 144 h 43200"/>
                <a:gd name="T6" fmla="*/ 0 60000 65536"/>
                <a:gd name="T7" fmla="*/ 0 60000 65536"/>
                <a:gd name="T8" fmla="*/ 0 60000 65536"/>
                <a:gd name="T9" fmla="*/ 0 w 24532"/>
                <a:gd name="T10" fmla="*/ 0 h 43200"/>
                <a:gd name="T11" fmla="*/ 24532 w 24532"/>
                <a:gd name="T12" fmla="*/ 43200 h 43200"/>
              </a:gdLst>
              <a:ahLst/>
              <a:cxnLst>
                <a:cxn ang="T6">
                  <a:pos x="T0" y="T1"/>
                </a:cxn>
                <a:cxn ang="T7">
                  <a:pos x="T2" y="T3"/>
                </a:cxn>
                <a:cxn ang="T8">
                  <a:pos x="T4" y="T5"/>
                </a:cxn>
              </a:cxnLst>
              <a:rect l="T9" t="T10" r="T11" b="T12"/>
              <a:pathLst>
                <a:path w="24532" h="43200" fill="none" extrusionOk="0">
                  <a:moveTo>
                    <a:pt x="-1" y="199"/>
                  </a:moveTo>
                  <a:cubicBezTo>
                    <a:pt x="971" y="66"/>
                    <a:pt x="1951" y="-1"/>
                    <a:pt x="2932" y="-1"/>
                  </a:cubicBezTo>
                  <a:cubicBezTo>
                    <a:pt x="14861" y="0"/>
                    <a:pt x="24532" y="9670"/>
                    <a:pt x="24532" y="21600"/>
                  </a:cubicBezTo>
                  <a:cubicBezTo>
                    <a:pt x="24532" y="33529"/>
                    <a:pt x="14861" y="43200"/>
                    <a:pt x="2932" y="43200"/>
                  </a:cubicBezTo>
                  <a:cubicBezTo>
                    <a:pt x="2243" y="43199"/>
                    <a:pt x="1555" y="43167"/>
                    <a:pt x="869" y="43101"/>
                  </a:cubicBezTo>
                </a:path>
                <a:path w="24532" h="43200" stroke="0" extrusionOk="0">
                  <a:moveTo>
                    <a:pt x="-1" y="199"/>
                  </a:moveTo>
                  <a:cubicBezTo>
                    <a:pt x="971" y="66"/>
                    <a:pt x="1951" y="-1"/>
                    <a:pt x="2932" y="-1"/>
                  </a:cubicBezTo>
                  <a:cubicBezTo>
                    <a:pt x="14861" y="0"/>
                    <a:pt x="24532" y="9670"/>
                    <a:pt x="24532" y="21600"/>
                  </a:cubicBezTo>
                  <a:cubicBezTo>
                    <a:pt x="24532" y="33529"/>
                    <a:pt x="14861" y="43200"/>
                    <a:pt x="2932" y="43200"/>
                  </a:cubicBezTo>
                  <a:cubicBezTo>
                    <a:pt x="2243" y="43199"/>
                    <a:pt x="1555" y="43167"/>
                    <a:pt x="869" y="43101"/>
                  </a:cubicBezTo>
                  <a:lnTo>
                    <a:pt x="2932" y="21600"/>
                  </a:lnTo>
                  <a:close/>
                </a:path>
              </a:pathLst>
            </a:custGeom>
            <a:noFill/>
            <a:ln w="28575">
              <a:solidFill>
                <a:schemeClr val="tx1"/>
              </a:solidFill>
              <a:round/>
              <a:headEnd/>
              <a:tailEnd type="triangle" w="med" len="med"/>
            </a:ln>
          </p:spPr>
          <p:txBody>
            <a:bodyPr wrap="none" anchor="ctr">
              <a:prstTxWarp prst="textNoShape">
                <a:avLst/>
              </a:prstTxWarp>
            </a:bodyPr>
            <a:lstStyle/>
            <a:p>
              <a:endParaRPr lang="en-US"/>
            </a:p>
          </p:txBody>
        </p:sp>
      </p:grpSp>
      <p:sp>
        <p:nvSpPr>
          <p:cNvPr id="747525" name="Rectangle 5"/>
          <p:cNvSpPr>
            <a:spLocks noGrp="1" noChangeArrowheads="1"/>
          </p:cNvSpPr>
          <p:nvPr>
            <p:ph type="title"/>
          </p:nvPr>
        </p:nvSpPr>
        <p:spPr/>
        <p:txBody>
          <a:bodyPr/>
          <a:lstStyle/>
          <a:p>
            <a:pPr>
              <a:defRPr/>
            </a:pPr>
            <a:r>
              <a:rPr lang="en-US"/>
              <a:t>Three Generic Data Hazards</a:t>
            </a:r>
          </a:p>
        </p:txBody>
      </p:sp>
      <p:sp>
        <p:nvSpPr>
          <p:cNvPr id="83973" name="Text Box 7"/>
          <p:cNvSpPr txBox="1">
            <a:spLocks noChangeArrowheads="1"/>
          </p:cNvSpPr>
          <p:nvPr/>
        </p:nvSpPr>
        <p:spPr bwMode="auto">
          <a:xfrm>
            <a:off x="7972425" y="6702425"/>
            <a:ext cx="1171575" cy="152400"/>
          </a:xfrm>
          <a:prstGeom prst="rect">
            <a:avLst/>
          </a:prstGeom>
          <a:noFill/>
          <a:ln w="9525">
            <a:noFill/>
            <a:miter lim="800000"/>
            <a:headEnd/>
            <a:tailEnd/>
          </a:ln>
        </p:spPr>
        <p:txBody>
          <a:bodyPr wrap="none">
            <a:prstTxWarp prst="textNoShape">
              <a:avLst/>
            </a:prstTxWarp>
            <a:spAutoFit/>
          </a:bodyPr>
          <a:lstStyle/>
          <a:p>
            <a:pPr algn="r">
              <a:lnSpc>
                <a:spcPct val="40000"/>
              </a:lnSpc>
            </a:pPr>
            <a:r>
              <a:rPr lang="en-US" sz="1000">
                <a:latin typeface="Times New Roman" charset="0"/>
              </a:rPr>
              <a:t>Slide: David Culler</a:t>
            </a:r>
            <a:endParaRPr lang="en-US">
              <a:latin typeface="Times New Roman"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body" idx="1"/>
          </p:nvPr>
        </p:nvSpPr>
        <p:spPr/>
        <p:txBody>
          <a:bodyPr/>
          <a:lstStyle/>
          <a:p>
            <a:pPr>
              <a:lnSpc>
                <a:spcPct val="90000"/>
              </a:lnSpc>
            </a:pPr>
            <a:r>
              <a:rPr lang="en-US" sz="2400">
                <a:solidFill>
                  <a:schemeClr val="accent2"/>
                </a:solidFill>
              </a:rPr>
              <a:t>Write After Write (WAW)</a:t>
            </a:r>
            <a:r>
              <a:rPr lang="en-US" sz="2400"/>
              <a:t> </a:t>
            </a:r>
            <a:br>
              <a:rPr lang="en-US" sz="2400"/>
            </a:br>
            <a:r>
              <a:rPr lang="en-US" sz="2400"/>
              <a:t>Instr</a:t>
            </a:r>
            <a:r>
              <a:rPr lang="en-US" sz="2400" baseline="-25000"/>
              <a:t>J</a:t>
            </a:r>
            <a:r>
              <a:rPr lang="en-US" sz="2400"/>
              <a:t> writes operand before Instr</a:t>
            </a:r>
            <a:r>
              <a:rPr lang="en-US" sz="2400" baseline="-25000"/>
              <a:t>I</a:t>
            </a:r>
            <a:r>
              <a:rPr lang="en-US" sz="2400"/>
              <a:t> writes it.</a:t>
            </a:r>
            <a:br>
              <a:rPr lang="en-US" sz="2400"/>
            </a:br>
            <a:r>
              <a:rPr lang="en-US" sz="2400"/>
              <a:t/>
            </a:r>
            <a:br>
              <a:rPr lang="en-US" sz="2400"/>
            </a:br>
            <a:r>
              <a:rPr lang="en-US" sz="2400"/>
              <a:t/>
            </a:r>
            <a:br>
              <a:rPr lang="en-US" sz="2400"/>
            </a:br>
            <a:r>
              <a:rPr lang="en-US" sz="2400"/>
              <a:t/>
            </a:r>
            <a:br>
              <a:rPr lang="en-US" sz="2400"/>
            </a:br>
            <a:endParaRPr lang="en-US" sz="2400"/>
          </a:p>
          <a:p>
            <a:pPr>
              <a:lnSpc>
                <a:spcPct val="90000"/>
              </a:lnSpc>
            </a:pPr>
            <a:r>
              <a:rPr lang="en-US" sz="2400"/>
              <a:t>Called an “</a:t>
            </a:r>
            <a:r>
              <a:rPr lang="en-US" sz="2400">
                <a:solidFill>
                  <a:schemeClr val="accent2"/>
                </a:solidFill>
              </a:rPr>
              <a:t>output dependence</a:t>
            </a:r>
            <a:r>
              <a:rPr lang="en-US" sz="2400"/>
              <a:t>” in compilers</a:t>
            </a:r>
          </a:p>
          <a:p>
            <a:pPr lvl="1">
              <a:lnSpc>
                <a:spcPct val="90000"/>
              </a:lnSpc>
            </a:pPr>
            <a:r>
              <a:rPr lang="en-US" sz="2000"/>
              <a:t>This also results from the reuse of name “r1”.</a:t>
            </a:r>
          </a:p>
          <a:p>
            <a:pPr>
              <a:lnSpc>
                <a:spcPct val="90000"/>
              </a:lnSpc>
            </a:pPr>
            <a:r>
              <a:rPr lang="en-US" sz="2400"/>
              <a:t>Can’t happen in MIPS 5 stage pipeline: </a:t>
            </a:r>
          </a:p>
          <a:p>
            <a:pPr lvl="1">
              <a:lnSpc>
                <a:spcPct val="90000"/>
              </a:lnSpc>
            </a:pPr>
            <a:r>
              <a:rPr lang="en-US" sz="2000"/>
              <a:t> All instructions take 5 stages, and </a:t>
            </a:r>
          </a:p>
          <a:p>
            <a:pPr lvl="1">
              <a:lnSpc>
                <a:spcPct val="90000"/>
              </a:lnSpc>
            </a:pPr>
            <a:r>
              <a:rPr lang="en-US" sz="2000"/>
              <a:t> Writes are always in stage 5</a:t>
            </a:r>
          </a:p>
          <a:p>
            <a:pPr>
              <a:lnSpc>
                <a:spcPct val="90000"/>
              </a:lnSpc>
            </a:pPr>
            <a:r>
              <a:rPr lang="en-US" sz="2400"/>
              <a:t>Do see WAR and WAW in more complicated pipes</a:t>
            </a:r>
          </a:p>
        </p:txBody>
      </p:sp>
      <p:grpSp>
        <p:nvGrpSpPr>
          <p:cNvPr id="2" name="Group 3"/>
          <p:cNvGrpSpPr>
            <a:grpSpLocks/>
          </p:cNvGrpSpPr>
          <p:nvPr/>
        </p:nvGrpSpPr>
        <p:grpSpPr bwMode="auto">
          <a:xfrm>
            <a:off x="2133600" y="2092325"/>
            <a:ext cx="3810000" cy="1184275"/>
            <a:chOff x="1296" y="1680"/>
            <a:chExt cx="2400" cy="746"/>
          </a:xfrm>
        </p:grpSpPr>
        <p:sp>
          <p:nvSpPr>
            <p:cNvPr id="86022" name="Rectangle 4"/>
            <p:cNvSpPr>
              <a:spLocks noChangeArrowheads="1"/>
            </p:cNvSpPr>
            <p:nvPr/>
          </p:nvSpPr>
          <p:spPr bwMode="auto">
            <a:xfrm>
              <a:off x="1584" y="1680"/>
              <a:ext cx="2112" cy="746"/>
            </a:xfrm>
            <a:prstGeom prst="rect">
              <a:avLst/>
            </a:prstGeom>
            <a:solidFill>
              <a:schemeClr val="bg1"/>
            </a:solidFill>
            <a:ln w="12700">
              <a:noFill/>
              <a:miter lim="800000"/>
              <a:headEnd/>
              <a:tailEnd/>
            </a:ln>
          </p:spPr>
          <p:txBody>
            <a:bodyPr lIns="90488" tIns="44450" rIns="90488" bIns="44450">
              <a:prstTxWarp prst="textNoShape">
                <a:avLst/>
              </a:prstTxWarp>
              <a:spAutoFit/>
            </a:bodyPr>
            <a:lstStyle/>
            <a:p>
              <a:r>
                <a:rPr lang="en-US" b="1">
                  <a:latin typeface="Courier New" charset="0"/>
                </a:rPr>
                <a:t>I: mul </a:t>
              </a:r>
              <a:r>
                <a:rPr lang="en-US" b="1">
                  <a:solidFill>
                    <a:schemeClr val="hlink"/>
                  </a:solidFill>
                  <a:latin typeface="Courier New" charset="0"/>
                </a:rPr>
                <a:t>r1</a:t>
              </a:r>
              <a:r>
                <a:rPr lang="en-US" b="1">
                  <a:latin typeface="Courier New" charset="0"/>
                </a:rPr>
                <a:t>,r4,r3 </a:t>
              </a:r>
            </a:p>
            <a:p>
              <a:r>
                <a:rPr lang="en-US" b="1">
                  <a:latin typeface="Courier New" charset="0"/>
                </a:rPr>
                <a:t>J: add </a:t>
              </a:r>
              <a:r>
                <a:rPr lang="en-US" b="1">
                  <a:solidFill>
                    <a:schemeClr val="hlink"/>
                  </a:solidFill>
                  <a:latin typeface="Courier New" charset="0"/>
                </a:rPr>
                <a:t>r1</a:t>
              </a:r>
              <a:r>
                <a:rPr lang="en-US" b="1">
                  <a:latin typeface="Courier New" charset="0"/>
                </a:rPr>
                <a:t>,r2,r3</a:t>
              </a:r>
            </a:p>
            <a:p>
              <a:r>
                <a:rPr lang="en-US" b="1">
                  <a:latin typeface="Courier New" charset="0"/>
                </a:rPr>
                <a:t>K: sub r6,r1,r7</a:t>
              </a:r>
            </a:p>
          </p:txBody>
        </p:sp>
        <p:sp>
          <p:nvSpPr>
            <p:cNvPr id="86023" name="Arc 5"/>
            <p:cNvSpPr>
              <a:spLocks/>
            </p:cNvSpPr>
            <p:nvPr/>
          </p:nvSpPr>
          <p:spPr bwMode="auto">
            <a:xfrm flipH="1" flipV="1">
              <a:off x="1296" y="1776"/>
              <a:ext cx="295" cy="288"/>
            </a:xfrm>
            <a:custGeom>
              <a:avLst/>
              <a:gdLst>
                <a:gd name="T0" fmla="*/ 0 w 24532"/>
                <a:gd name="T1" fmla="*/ 1 h 43200"/>
                <a:gd name="T2" fmla="*/ 10 w 24532"/>
                <a:gd name="T3" fmla="*/ 287 h 43200"/>
                <a:gd name="T4" fmla="*/ 35 w 24532"/>
                <a:gd name="T5" fmla="*/ 144 h 43200"/>
                <a:gd name="T6" fmla="*/ 0 60000 65536"/>
                <a:gd name="T7" fmla="*/ 0 60000 65536"/>
                <a:gd name="T8" fmla="*/ 0 60000 65536"/>
                <a:gd name="T9" fmla="*/ 0 w 24532"/>
                <a:gd name="T10" fmla="*/ 0 h 43200"/>
                <a:gd name="T11" fmla="*/ 24532 w 24532"/>
                <a:gd name="T12" fmla="*/ 43200 h 43200"/>
              </a:gdLst>
              <a:ahLst/>
              <a:cxnLst>
                <a:cxn ang="T6">
                  <a:pos x="T0" y="T1"/>
                </a:cxn>
                <a:cxn ang="T7">
                  <a:pos x="T2" y="T3"/>
                </a:cxn>
                <a:cxn ang="T8">
                  <a:pos x="T4" y="T5"/>
                </a:cxn>
              </a:cxnLst>
              <a:rect l="T9" t="T10" r="T11" b="T12"/>
              <a:pathLst>
                <a:path w="24532" h="43200" fill="none" extrusionOk="0">
                  <a:moveTo>
                    <a:pt x="-1" y="199"/>
                  </a:moveTo>
                  <a:cubicBezTo>
                    <a:pt x="971" y="66"/>
                    <a:pt x="1951" y="-1"/>
                    <a:pt x="2932" y="-1"/>
                  </a:cubicBezTo>
                  <a:cubicBezTo>
                    <a:pt x="14861" y="0"/>
                    <a:pt x="24532" y="9670"/>
                    <a:pt x="24532" y="21600"/>
                  </a:cubicBezTo>
                  <a:cubicBezTo>
                    <a:pt x="24532" y="33529"/>
                    <a:pt x="14861" y="43200"/>
                    <a:pt x="2932" y="43200"/>
                  </a:cubicBezTo>
                  <a:cubicBezTo>
                    <a:pt x="2243" y="43199"/>
                    <a:pt x="1555" y="43167"/>
                    <a:pt x="869" y="43101"/>
                  </a:cubicBezTo>
                </a:path>
                <a:path w="24532" h="43200" stroke="0" extrusionOk="0">
                  <a:moveTo>
                    <a:pt x="-1" y="199"/>
                  </a:moveTo>
                  <a:cubicBezTo>
                    <a:pt x="971" y="66"/>
                    <a:pt x="1951" y="-1"/>
                    <a:pt x="2932" y="-1"/>
                  </a:cubicBezTo>
                  <a:cubicBezTo>
                    <a:pt x="14861" y="0"/>
                    <a:pt x="24532" y="9670"/>
                    <a:pt x="24532" y="21600"/>
                  </a:cubicBezTo>
                  <a:cubicBezTo>
                    <a:pt x="24532" y="33529"/>
                    <a:pt x="14861" y="43200"/>
                    <a:pt x="2932" y="43200"/>
                  </a:cubicBezTo>
                  <a:cubicBezTo>
                    <a:pt x="2243" y="43199"/>
                    <a:pt x="1555" y="43167"/>
                    <a:pt x="869" y="43101"/>
                  </a:cubicBezTo>
                  <a:lnTo>
                    <a:pt x="2932" y="21600"/>
                  </a:lnTo>
                  <a:close/>
                </a:path>
              </a:pathLst>
            </a:custGeom>
            <a:noFill/>
            <a:ln w="28575">
              <a:solidFill>
                <a:schemeClr val="tx1"/>
              </a:solidFill>
              <a:round/>
              <a:headEnd type="triangle" w="med" len="med"/>
              <a:tailEnd type="triangle" w="med" len="med"/>
            </a:ln>
          </p:spPr>
          <p:txBody>
            <a:bodyPr wrap="none" anchor="ctr">
              <a:prstTxWarp prst="textNoShape">
                <a:avLst/>
              </a:prstTxWarp>
            </a:bodyPr>
            <a:lstStyle/>
            <a:p>
              <a:endParaRPr lang="en-US"/>
            </a:p>
          </p:txBody>
        </p:sp>
      </p:grpSp>
      <p:sp>
        <p:nvSpPr>
          <p:cNvPr id="748550" name="Rectangle 6"/>
          <p:cNvSpPr>
            <a:spLocks noGrp="1" noChangeArrowheads="1"/>
          </p:cNvSpPr>
          <p:nvPr>
            <p:ph type="title"/>
          </p:nvPr>
        </p:nvSpPr>
        <p:spPr/>
        <p:txBody>
          <a:bodyPr/>
          <a:lstStyle/>
          <a:p>
            <a:pPr>
              <a:defRPr/>
            </a:pPr>
            <a:r>
              <a:rPr lang="en-US"/>
              <a:t>Three Generic Data Hazards</a:t>
            </a:r>
          </a:p>
        </p:txBody>
      </p:sp>
      <p:sp>
        <p:nvSpPr>
          <p:cNvPr id="86021" name="Text Box 7"/>
          <p:cNvSpPr txBox="1">
            <a:spLocks noChangeArrowheads="1"/>
          </p:cNvSpPr>
          <p:nvPr/>
        </p:nvSpPr>
        <p:spPr bwMode="auto">
          <a:xfrm>
            <a:off x="7972425" y="6702425"/>
            <a:ext cx="1171575" cy="152400"/>
          </a:xfrm>
          <a:prstGeom prst="rect">
            <a:avLst/>
          </a:prstGeom>
          <a:noFill/>
          <a:ln w="9525">
            <a:noFill/>
            <a:miter lim="800000"/>
            <a:headEnd/>
            <a:tailEnd/>
          </a:ln>
        </p:spPr>
        <p:txBody>
          <a:bodyPr wrap="none">
            <a:prstTxWarp prst="textNoShape">
              <a:avLst/>
            </a:prstTxWarp>
            <a:spAutoFit/>
          </a:bodyPr>
          <a:lstStyle/>
          <a:p>
            <a:pPr algn="r">
              <a:lnSpc>
                <a:spcPct val="40000"/>
              </a:lnSpc>
            </a:pPr>
            <a:r>
              <a:rPr lang="en-US" sz="1000">
                <a:latin typeface="Times New Roman" charset="0"/>
              </a:rPr>
              <a:t>Slide: David Culler</a:t>
            </a:r>
            <a:endParaRPr lang="en-US">
              <a:latin typeface="Times New Roman"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Line 2"/>
          <p:cNvSpPr>
            <a:spLocks noChangeShapeType="1"/>
          </p:cNvSpPr>
          <p:nvPr/>
        </p:nvSpPr>
        <p:spPr bwMode="auto">
          <a:xfrm>
            <a:off x="2590800" y="1676400"/>
            <a:ext cx="6311900" cy="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88067" name="Rectangle 3"/>
          <p:cNvSpPr>
            <a:spLocks noChangeArrowheads="1"/>
          </p:cNvSpPr>
          <p:nvPr/>
        </p:nvSpPr>
        <p:spPr bwMode="auto">
          <a:xfrm>
            <a:off x="2670175" y="1295400"/>
            <a:ext cx="2279650" cy="363538"/>
          </a:xfrm>
          <a:prstGeom prst="rect">
            <a:avLst/>
          </a:prstGeom>
          <a:noFill/>
          <a:ln w="12700">
            <a:noFill/>
            <a:miter lim="800000"/>
            <a:headEnd/>
            <a:tailEnd/>
          </a:ln>
        </p:spPr>
        <p:txBody>
          <a:bodyPr wrap="none" lIns="90488" tIns="44450" rIns="90488" bIns="44450">
            <a:prstTxWarp prst="textNoShape">
              <a:avLst/>
            </a:prstTxWarp>
            <a:spAutoFit/>
          </a:bodyPr>
          <a:lstStyle/>
          <a:p>
            <a:pPr algn="r"/>
            <a:r>
              <a:rPr lang="en-US" sz="1800" b="1" i="1">
                <a:latin typeface="Comic Sans MS" charset="0"/>
              </a:rPr>
              <a:t>Time (clock cycles)</a:t>
            </a:r>
          </a:p>
        </p:txBody>
      </p:sp>
      <p:grpSp>
        <p:nvGrpSpPr>
          <p:cNvPr id="2" name="Group 4"/>
          <p:cNvGrpSpPr>
            <a:grpSpLocks/>
          </p:cNvGrpSpPr>
          <p:nvPr/>
        </p:nvGrpSpPr>
        <p:grpSpPr bwMode="auto">
          <a:xfrm>
            <a:off x="98425" y="1736725"/>
            <a:ext cx="3314700" cy="4197350"/>
            <a:chOff x="62" y="1094"/>
            <a:chExt cx="2088" cy="2644"/>
          </a:xfrm>
        </p:grpSpPr>
        <p:sp>
          <p:nvSpPr>
            <p:cNvPr id="88245" name="Rectangle 5"/>
            <p:cNvSpPr>
              <a:spLocks noChangeArrowheads="1"/>
            </p:cNvSpPr>
            <p:nvPr/>
          </p:nvSpPr>
          <p:spPr bwMode="auto">
            <a:xfrm>
              <a:off x="62" y="1096"/>
              <a:ext cx="246" cy="1959"/>
            </a:xfrm>
            <a:prstGeom prst="rect">
              <a:avLst/>
            </a:prstGeom>
            <a:noFill/>
            <a:ln w="12700">
              <a:noFill/>
              <a:miter lim="800000"/>
              <a:headEnd/>
              <a:tailEnd/>
            </a:ln>
          </p:spPr>
          <p:txBody>
            <a:bodyPr wrap="none" lIns="90488" tIns="44450" rIns="90488" bIns="44450">
              <a:prstTxWarp prst="textNoShape">
                <a:avLst/>
              </a:prstTxWarp>
              <a:spAutoFit/>
            </a:bodyPr>
            <a:lstStyle/>
            <a:p>
              <a:pPr algn="r"/>
              <a:r>
                <a:rPr lang="en-US" sz="1800" b="1" i="1">
                  <a:latin typeface="Comic Sans MS" charset="0"/>
                </a:rPr>
                <a:t>I</a:t>
              </a:r>
            </a:p>
            <a:p>
              <a:pPr algn="r"/>
              <a:r>
                <a:rPr lang="en-US" sz="1800" b="1" i="1">
                  <a:latin typeface="Comic Sans MS" charset="0"/>
                </a:rPr>
                <a:t>n</a:t>
              </a:r>
            </a:p>
            <a:p>
              <a:pPr algn="r"/>
              <a:r>
                <a:rPr lang="en-US" sz="1800" b="1" i="1">
                  <a:latin typeface="Comic Sans MS" charset="0"/>
                </a:rPr>
                <a:t>s</a:t>
              </a:r>
            </a:p>
            <a:p>
              <a:pPr algn="r"/>
              <a:r>
                <a:rPr lang="en-US" sz="1800" b="1" i="1">
                  <a:latin typeface="Comic Sans MS" charset="0"/>
                </a:rPr>
                <a:t>t</a:t>
              </a:r>
            </a:p>
            <a:p>
              <a:pPr algn="r"/>
              <a:r>
                <a:rPr lang="en-US" sz="1800" b="1" i="1">
                  <a:latin typeface="Comic Sans MS" charset="0"/>
                </a:rPr>
                <a:t>r.</a:t>
              </a:r>
            </a:p>
            <a:p>
              <a:pPr algn="r"/>
              <a:endParaRPr lang="en-US" sz="1800" b="1" i="1">
                <a:latin typeface="Comic Sans MS" charset="0"/>
              </a:endParaRPr>
            </a:p>
            <a:p>
              <a:pPr algn="r"/>
              <a:r>
                <a:rPr lang="en-US" sz="1800" b="1" i="1">
                  <a:latin typeface="Comic Sans MS" charset="0"/>
                </a:rPr>
                <a:t>O</a:t>
              </a:r>
            </a:p>
            <a:p>
              <a:pPr algn="r"/>
              <a:r>
                <a:rPr lang="en-US" sz="1800" b="1" i="1">
                  <a:latin typeface="Comic Sans MS" charset="0"/>
                </a:rPr>
                <a:t>r</a:t>
              </a:r>
            </a:p>
            <a:p>
              <a:pPr algn="r"/>
              <a:r>
                <a:rPr lang="en-US" sz="1800" b="1" i="1">
                  <a:latin typeface="Comic Sans MS" charset="0"/>
                </a:rPr>
                <a:t>d</a:t>
              </a:r>
            </a:p>
            <a:p>
              <a:pPr algn="r"/>
              <a:r>
                <a:rPr lang="en-US" sz="1800" b="1" i="1">
                  <a:latin typeface="Comic Sans MS" charset="0"/>
                </a:rPr>
                <a:t>e</a:t>
              </a:r>
            </a:p>
            <a:p>
              <a:pPr algn="r"/>
              <a:r>
                <a:rPr lang="en-US" sz="1800" b="1" i="1">
                  <a:latin typeface="Comic Sans MS" charset="0"/>
                </a:rPr>
                <a:t>r</a:t>
              </a:r>
            </a:p>
          </p:txBody>
        </p:sp>
        <p:sp>
          <p:nvSpPr>
            <p:cNvPr id="88246" name="Line 6"/>
            <p:cNvSpPr>
              <a:spLocks noChangeShapeType="1"/>
            </p:cNvSpPr>
            <p:nvPr/>
          </p:nvSpPr>
          <p:spPr bwMode="auto">
            <a:xfrm>
              <a:off x="375" y="1094"/>
              <a:ext cx="0" cy="2644"/>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88247" name="Rectangle 7"/>
            <p:cNvSpPr>
              <a:spLocks noChangeArrowheads="1"/>
            </p:cNvSpPr>
            <p:nvPr/>
          </p:nvSpPr>
          <p:spPr bwMode="auto">
            <a:xfrm>
              <a:off x="1163" y="1143"/>
              <a:ext cx="766" cy="2472"/>
            </a:xfrm>
            <a:prstGeom prst="rect">
              <a:avLst/>
            </a:prstGeom>
            <a:solidFill>
              <a:schemeClr val="bg1"/>
            </a:solidFill>
            <a:ln w="28575">
              <a:solidFill>
                <a:schemeClr val="bg1"/>
              </a:solidFill>
              <a:miter lim="800000"/>
              <a:headEnd/>
              <a:tailEnd/>
            </a:ln>
          </p:spPr>
          <p:txBody>
            <a:bodyPr wrap="none" anchor="ctr">
              <a:prstTxWarp prst="textNoShape">
                <a:avLst/>
              </a:prstTxWarp>
            </a:bodyPr>
            <a:lstStyle/>
            <a:p>
              <a:endParaRPr lang="en-US"/>
            </a:p>
          </p:txBody>
        </p:sp>
        <p:sp>
          <p:nvSpPr>
            <p:cNvPr id="88248" name="Rectangle 8"/>
            <p:cNvSpPr>
              <a:spLocks noChangeArrowheads="1"/>
            </p:cNvSpPr>
            <p:nvPr/>
          </p:nvSpPr>
          <p:spPr bwMode="auto">
            <a:xfrm>
              <a:off x="425" y="1277"/>
              <a:ext cx="1497" cy="516"/>
            </a:xfrm>
            <a:prstGeom prst="rect">
              <a:avLst/>
            </a:prstGeom>
            <a:solidFill>
              <a:schemeClr val="bg1"/>
            </a:solidFill>
            <a:ln w="12700">
              <a:noFill/>
              <a:miter lim="800000"/>
              <a:headEnd/>
              <a:tailEnd/>
            </a:ln>
          </p:spPr>
          <p:txBody>
            <a:bodyPr wrap="none" lIns="90488" tIns="44450" rIns="90488" bIns="44450">
              <a:prstTxWarp prst="textNoShape">
                <a:avLst/>
              </a:prstTxWarp>
              <a:spAutoFit/>
            </a:bodyPr>
            <a:lstStyle/>
            <a:p>
              <a:pPr algn="r"/>
              <a:r>
                <a:rPr lang="en-US" b="1">
                  <a:latin typeface="Courier New" charset="0"/>
                </a:rPr>
                <a:t>add </a:t>
              </a:r>
              <a:r>
                <a:rPr lang="en-US" b="1">
                  <a:solidFill>
                    <a:schemeClr val="hlink"/>
                  </a:solidFill>
                  <a:latin typeface="Courier New" charset="0"/>
                </a:rPr>
                <a:t>r1</a:t>
              </a:r>
              <a:r>
                <a:rPr lang="en-US" b="1">
                  <a:latin typeface="Courier New" charset="0"/>
                </a:rPr>
                <a:t>,r2,r3</a:t>
              </a:r>
            </a:p>
            <a:p>
              <a:pPr algn="r" latinLnBrk="1"/>
              <a:endParaRPr lang="en-US" b="1">
                <a:latin typeface="Courier New" charset="0"/>
              </a:endParaRPr>
            </a:p>
          </p:txBody>
        </p:sp>
        <p:sp>
          <p:nvSpPr>
            <p:cNvPr id="88249" name="Rectangle 9"/>
            <p:cNvSpPr>
              <a:spLocks noChangeArrowheads="1"/>
            </p:cNvSpPr>
            <p:nvPr/>
          </p:nvSpPr>
          <p:spPr bwMode="auto">
            <a:xfrm>
              <a:off x="425" y="1805"/>
              <a:ext cx="1497" cy="516"/>
            </a:xfrm>
            <a:prstGeom prst="rect">
              <a:avLst/>
            </a:prstGeom>
            <a:solidFill>
              <a:schemeClr val="bg1"/>
            </a:solidFill>
            <a:ln w="12700">
              <a:noFill/>
              <a:miter lim="800000"/>
              <a:headEnd/>
              <a:tailEnd/>
            </a:ln>
          </p:spPr>
          <p:txBody>
            <a:bodyPr wrap="none" lIns="90488" tIns="44450" rIns="90488" bIns="44450">
              <a:prstTxWarp prst="textNoShape">
                <a:avLst/>
              </a:prstTxWarp>
              <a:spAutoFit/>
            </a:bodyPr>
            <a:lstStyle/>
            <a:p>
              <a:pPr algn="r"/>
              <a:r>
                <a:rPr lang="en-US" b="1">
                  <a:latin typeface="Courier New" charset="0"/>
                </a:rPr>
                <a:t>sub r4,</a:t>
              </a:r>
              <a:r>
                <a:rPr lang="en-US" b="1">
                  <a:solidFill>
                    <a:schemeClr val="hlink"/>
                  </a:solidFill>
                  <a:latin typeface="Courier New" charset="0"/>
                </a:rPr>
                <a:t>r1</a:t>
              </a:r>
              <a:r>
                <a:rPr lang="en-US" b="1">
                  <a:latin typeface="Courier New" charset="0"/>
                </a:rPr>
                <a:t>,r3</a:t>
              </a:r>
            </a:p>
            <a:p>
              <a:pPr algn="r" latinLnBrk="1"/>
              <a:endParaRPr lang="en-US" b="1">
                <a:latin typeface="Courier New" charset="0"/>
              </a:endParaRPr>
            </a:p>
          </p:txBody>
        </p:sp>
        <p:sp>
          <p:nvSpPr>
            <p:cNvPr id="88250" name="Rectangle 10"/>
            <p:cNvSpPr>
              <a:spLocks noChangeArrowheads="1"/>
            </p:cNvSpPr>
            <p:nvPr/>
          </p:nvSpPr>
          <p:spPr bwMode="auto">
            <a:xfrm>
              <a:off x="425" y="2393"/>
              <a:ext cx="1497" cy="516"/>
            </a:xfrm>
            <a:prstGeom prst="rect">
              <a:avLst/>
            </a:prstGeom>
            <a:solidFill>
              <a:schemeClr val="bg1"/>
            </a:solidFill>
            <a:ln w="12700">
              <a:noFill/>
              <a:miter lim="800000"/>
              <a:headEnd/>
              <a:tailEnd/>
            </a:ln>
          </p:spPr>
          <p:txBody>
            <a:bodyPr wrap="none" lIns="90488" tIns="44450" rIns="90488" bIns="44450">
              <a:prstTxWarp prst="textNoShape">
                <a:avLst/>
              </a:prstTxWarp>
              <a:spAutoFit/>
            </a:bodyPr>
            <a:lstStyle/>
            <a:p>
              <a:pPr algn="r"/>
              <a:r>
                <a:rPr lang="en-US" b="1">
                  <a:latin typeface="Courier New" charset="0"/>
                </a:rPr>
                <a:t>and r6,</a:t>
              </a:r>
              <a:r>
                <a:rPr lang="en-US" b="1">
                  <a:solidFill>
                    <a:schemeClr val="hlink"/>
                  </a:solidFill>
                  <a:latin typeface="Courier New" charset="0"/>
                </a:rPr>
                <a:t>r1</a:t>
              </a:r>
              <a:r>
                <a:rPr lang="en-US" b="1">
                  <a:latin typeface="Courier New" charset="0"/>
                </a:rPr>
                <a:t>,r7</a:t>
              </a:r>
            </a:p>
            <a:p>
              <a:pPr algn="r" latinLnBrk="1"/>
              <a:endParaRPr lang="en-US" b="1">
                <a:latin typeface="Courier New" charset="0"/>
              </a:endParaRPr>
            </a:p>
          </p:txBody>
        </p:sp>
        <p:sp>
          <p:nvSpPr>
            <p:cNvPr id="88251" name="Rectangle 11"/>
            <p:cNvSpPr>
              <a:spLocks noChangeArrowheads="1"/>
            </p:cNvSpPr>
            <p:nvPr/>
          </p:nvSpPr>
          <p:spPr bwMode="auto">
            <a:xfrm>
              <a:off x="431" y="2922"/>
              <a:ext cx="1612" cy="516"/>
            </a:xfrm>
            <a:prstGeom prst="rect">
              <a:avLst/>
            </a:prstGeom>
            <a:solidFill>
              <a:schemeClr val="bg1"/>
            </a:solidFill>
            <a:ln w="12700">
              <a:noFill/>
              <a:miter lim="800000"/>
              <a:headEnd/>
              <a:tailEnd/>
            </a:ln>
          </p:spPr>
          <p:txBody>
            <a:bodyPr wrap="none" lIns="90488" tIns="44450" rIns="90488" bIns="44450">
              <a:prstTxWarp prst="textNoShape">
                <a:avLst/>
              </a:prstTxWarp>
              <a:spAutoFit/>
            </a:bodyPr>
            <a:lstStyle/>
            <a:p>
              <a:pPr algn="r"/>
              <a:r>
                <a:rPr lang="en-US" b="1">
                  <a:latin typeface="Courier New" charset="0"/>
                </a:rPr>
                <a:t>or   r8,</a:t>
              </a:r>
              <a:r>
                <a:rPr lang="en-US" b="1">
                  <a:solidFill>
                    <a:srgbClr val="00CC00"/>
                  </a:solidFill>
                  <a:latin typeface="Courier New" charset="0"/>
                </a:rPr>
                <a:t>r1</a:t>
              </a:r>
              <a:r>
                <a:rPr lang="en-US" b="1">
                  <a:latin typeface="Courier New" charset="0"/>
                </a:rPr>
                <a:t>,r9</a:t>
              </a:r>
            </a:p>
            <a:p>
              <a:pPr algn="r" latinLnBrk="1"/>
              <a:endParaRPr lang="en-US" b="1">
                <a:latin typeface="Courier New" charset="0"/>
              </a:endParaRPr>
            </a:p>
          </p:txBody>
        </p:sp>
        <p:sp>
          <p:nvSpPr>
            <p:cNvPr id="88252" name="Rectangle 12"/>
            <p:cNvSpPr>
              <a:spLocks noChangeArrowheads="1"/>
            </p:cNvSpPr>
            <p:nvPr/>
          </p:nvSpPr>
          <p:spPr bwMode="auto">
            <a:xfrm>
              <a:off x="423" y="3437"/>
              <a:ext cx="1727" cy="286"/>
            </a:xfrm>
            <a:prstGeom prst="rect">
              <a:avLst/>
            </a:prstGeom>
            <a:solidFill>
              <a:schemeClr val="bg1"/>
            </a:solidFill>
            <a:ln w="12700">
              <a:noFill/>
              <a:miter lim="800000"/>
              <a:headEnd/>
              <a:tailEnd/>
            </a:ln>
          </p:spPr>
          <p:txBody>
            <a:bodyPr wrap="none" lIns="90488" tIns="44450" rIns="90488" bIns="44450">
              <a:prstTxWarp prst="textNoShape">
                <a:avLst/>
              </a:prstTxWarp>
              <a:spAutoFit/>
            </a:bodyPr>
            <a:lstStyle/>
            <a:p>
              <a:pPr algn="r"/>
              <a:r>
                <a:rPr lang="en-US" b="1">
                  <a:latin typeface="Courier New" charset="0"/>
                </a:rPr>
                <a:t>xor r10,</a:t>
              </a:r>
              <a:r>
                <a:rPr lang="en-US" b="1">
                  <a:solidFill>
                    <a:srgbClr val="00CC00"/>
                  </a:solidFill>
                  <a:latin typeface="Courier New" charset="0"/>
                </a:rPr>
                <a:t>r1</a:t>
              </a:r>
              <a:r>
                <a:rPr lang="en-US" b="1">
                  <a:latin typeface="Courier New" charset="0"/>
                </a:rPr>
                <a:t>,r11</a:t>
              </a:r>
            </a:p>
          </p:txBody>
        </p:sp>
      </p:grpSp>
      <p:grpSp>
        <p:nvGrpSpPr>
          <p:cNvPr id="3" name="Group 13"/>
          <p:cNvGrpSpPr>
            <a:grpSpLocks/>
          </p:cNvGrpSpPr>
          <p:nvPr/>
        </p:nvGrpSpPr>
        <p:grpSpPr bwMode="auto">
          <a:xfrm>
            <a:off x="2903538" y="1922463"/>
            <a:ext cx="3265487" cy="700087"/>
            <a:chOff x="1932" y="1200"/>
            <a:chExt cx="1951" cy="441"/>
          </a:xfrm>
        </p:grpSpPr>
        <p:grpSp>
          <p:nvGrpSpPr>
            <p:cNvPr id="4" name="Group 14"/>
            <p:cNvGrpSpPr>
              <a:grpSpLocks noChangeAspect="1"/>
            </p:cNvGrpSpPr>
            <p:nvPr/>
          </p:nvGrpSpPr>
          <p:grpSpPr bwMode="auto">
            <a:xfrm>
              <a:off x="2420" y="1304"/>
              <a:ext cx="241" cy="233"/>
              <a:chOff x="1355" y="528"/>
              <a:chExt cx="522" cy="432"/>
            </a:xfrm>
          </p:grpSpPr>
          <p:grpSp>
            <p:nvGrpSpPr>
              <p:cNvPr id="5" name="Group 15"/>
              <p:cNvGrpSpPr>
                <a:grpSpLocks noChangeAspect="1"/>
              </p:cNvGrpSpPr>
              <p:nvPr/>
            </p:nvGrpSpPr>
            <p:grpSpPr bwMode="auto">
              <a:xfrm>
                <a:off x="1374" y="528"/>
                <a:ext cx="480" cy="432"/>
                <a:chOff x="1392" y="528"/>
                <a:chExt cx="480" cy="432"/>
              </a:xfrm>
            </p:grpSpPr>
            <p:sp>
              <p:nvSpPr>
                <p:cNvPr id="88243" name="Rectangle 16"/>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88244" name="Rectangle 17"/>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88242" name="Text Box 18"/>
              <p:cNvSpPr txBox="1">
                <a:spLocks noChangeAspect="1" noChangeArrowheads="1"/>
              </p:cNvSpPr>
              <p:nvPr/>
            </p:nvSpPr>
            <p:spPr bwMode="auto">
              <a:xfrm>
                <a:off x="1355" y="574"/>
                <a:ext cx="522" cy="286"/>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sp>
          <p:nvSpPr>
            <p:cNvPr id="88213" name="Line 19"/>
            <p:cNvSpPr>
              <a:spLocks noChangeAspect="1" noChangeShapeType="1"/>
            </p:cNvSpPr>
            <p:nvPr/>
          </p:nvSpPr>
          <p:spPr bwMode="auto">
            <a:xfrm>
              <a:off x="2651" y="1351"/>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88214" name="Line 20"/>
            <p:cNvSpPr>
              <a:spLocks noChangeAspect="1" noChangeShapeType="1"/>
            </p:cNvSpPr>
            <p:nvPr/>
          </p:nvSpPr>
          <p:spPr bwMode="auto">
            <a:xfrm>
              <a:off x="2651" y="1490"/>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6" name="Group 21"/>
            <p:cNvGrpSpPr>
              <a:grpSpLocks noChangeAspect="1"/>
            </p:cNvGrpSpPr>
            <p:nvPr/>
          </p:nvGrpSpPr>
          <p:grpSpPr bwMode="auto">
            <a:xfrm>
              <a:off x="2851" y="1235"/>
              <a:ext cx="204" cy="371"/>
              <a:chOff x="2991" y="411"/>
              <a:chExt cx="368" cy="768"/>
            </a:xfrm>
          </p:grpSpPr>
          <p:sp>
            <p:nvSpPr>
              <p:cNvPr id="88237" name="AutoShape 22"/>
              <p:cNvSpPr>
                <a:spLocks noChangeAspect="1" noChangeArrowheads="1"/>
              </p:cNvSpPr>
              <p:nvPr/>
            </p:nvSpPr>
            <p:spPr bwMode="auto">
              <a:xfrm rot="-5400000">
                <a:off x="2798" y="626"/>
                <a:ext cx="768" cy="337"/>
              </a:xfrm>
              <a:custGeom>
                <a:avLst/>
                <a:gdLst>
                  <a:gd name="T0" fmla="*/ 672 w 21600"/>
                  <a:gd name="T1" fmla="*/ 169 h 21600"/>
                  <a:gd name="T2" fmla="*/ 384 w 21600"/>
                  <a:gd name="T3" fmla="*/ 337 h 21600"/>
                  <a:gd name="T4" fmla="*/ 96 w 21600"/>
                  <a:gd name="T5" fmla="*/ 169 h 21600"/>
                  <a:gd name="T6" fmla="*/ 384 w 21600"/>
                  <a:gd name="T7" fmla="*/ 0 h 21600"/>
                  <a:gd name="T8" fmla="*/ 0 60000 65536"/>
                  <a:gd name="T9" fmla="*/ 0 60000 65536"/>
                  <a:gd name="T10" fmla="*/ 0 60000 65536"/>
                  <a:gd name="T11" fmla="*/ 0 60000 65536"/>
                  <a:gd name="T12" fmla="*/ 4500 w 21600"/>
                  <a:gd name="T13" fmla="*/ 4487 h 21600"/>
                  <a:gd name="T14" fmla="*/ 17100 w 21600"/>
                  <a:gd name="T15" fmla="*/ 1711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p:spPr>
            <p:txBody>
              <a:bodyPr vert="eaVert" wrap="none" anchor="ctr">
                <a:prstTxWarp prst="textNoShape">
                  <a:avLst/>
                </a:prstTxWarp>
              </a:bodyPr>
              <a:lstStyle/>
              <a:p>
                <a:pPr algn="ctr"/>
                <a:endParaRPr lang="en-US" sz="1000" b="1">
                  <a:latin typeface="Comic Sans MS" charset="0"/>
                </a:endParaRPr>
              </a:p>
            </p:txBody>
          </p:sp>
          <p:sp>
            <p:nvSpPr>
              <p:cNvPr id="88238" name="AutoShape 23"/>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p:spPr>
            <p:txBody>
              <a:bodyPr wrap="none" anchor="ctr">
                <a:prstTxWarp prst="textNoShape">
                  <a:avLst/>
                </a:prstTxWarp>
              </a:bodyPr>
              <a:lstStyle/>
              <a:p>
                <a:endParaRPr lang="en-US"/>
              </a:p>
            </p:txBody>
          </p:sp>
          <p:sp>
            <p:nvSpPr>
              <p:cNvPr id="88239" name="Freeform 24"/>
              <p:cNvSpPr>
                <a:spLocks noChangeAspect="1"/>
              </p:cNvSpPr>
              <p:nvPr/>
            </p:nvSpPr>
            <p:spPr bwMode="auto">
              <a:xfrm rot="5400000">
                <a:off x="2974" y="725"/>
                <a:ext cx="218" cy="139"/>
              </a:xfrm>
              <a:custGeom>
                <a:avLst/>
                <a:gdLst>
                  <a:gd name="T0" fmla="*/ 0 w 384"/>
                  <a:gd name="T1" fmla="*/ 288 h 288"/>
                  <a:gd name="T2" fmla="*/ 192 w 384"/>
                  <a:gd name="T3" fmla="*/ 0 h 288"/>
                  <a:gd name="T4" fmla="*/ 384 w 384"/>
                  <a:gd name="T5" fmla="*/ 288 h 288"/>
                  <a:gd name="T6" fmla="*/ 0 60000 65536"/>
                  <a:gd name="T7" fmla="*/ 0 60000 65536"/>
                  <a:gd name="T8" fmla="*/ 0 60000 65536"/>
                  <a:gd name="T9" fmla="*/ 0 w 384"/>
                  <a:gd name="T10" fmla="*/ 0 h 288"/>
                  <a:gd name="T11" fmla="*/ 384 w 384"/>
                  <a:gd name="T12" fmla="*/ 288 h 288"/>
                </a:gdLst>
                <a:ahLst/>
                <a:cxnLst>
                  <a:cxn ang="T6">
                    <a:pos x="T0" y="T1"/>
                  </a:cxn>
                  <a:cxn ang="T7">
                    <a:pos x="T2" y="T3"/>
                  </a:cxn>
                  <a:cxn ang="T8">
                    <a:pos x="T4" y="T5"/>
                  </a:cxn>
                </a:cxnLst>
                <a:rect l="T9" t="T10" r="T11" b="T12"/>
                <a:pathLst>
                  <a:path w="384" h="288">
                    <a:moveTo>
                      <a:pt x="0" y="288"/>
                    </a:moveTo>
                    <a:lnTo>
                      <a:pt x="192" y="0"/>
                    </a:lnTo>
                    <a:lnTo>
                      <a:pt x="384" y="288"/>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88240" name="Text Box 25"/>
              <p:cNvSpPr txBox="1">
                <a:spLocks noChangeAspect="1" noChangeArrowheads="1"/>
              </p:cNvSpPr>
              <p:nvPr/>
            </p:nvSpPr>
            <p:spPr bwMode="auto">
              <a:xfrm rot="-5400000">
                <a:off x="2940" y="615"/>
                <a:ext cx="575" cy="263"/>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ALU</a:t>
                </a:r>
              </a:p>
            </p:txBody>
          </p:sp>
        </p:grpSp>
        <p:sp>
          <p:nvSpPr>
            <p:cNvPr id="88216" name="Line 26"/>
            <p:cNvSpPr>
              <a:spLocks noChangeAspect="1" noChangeShapeType="1"/>
            </p:cNvSpPr>
            <p:nvPr/>
          </p:nvSpPr>
          <p:spPr bwMode="auto">
            <a:xfrm>
              <a:off x="3052"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88217" name="Line 27"/>
            <p:cNvSpPr>
              <a:spLocks noChangeAspect="1" noChangeShapeType="1"/>
            </p:cNvSpPr>
            <p:nvPr/>
          </p:nvSpPr>
          <p:spPr bwMode="auto">
            <a:xfrm>
              <a:off x="3475"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7" name="Group 28"/>
            <p:cNvGrpSpPr>
              <a:grpSpLocks noChangeAspect="1"/>
            </p:cNvGrpSpPr>
            <p:nvPr/>
          </p:nvGrpSpPr>
          <p:grpSpPr bwMode="auto">
            <a:xfrm>
              <a:off x="3180" y="1305"/>
              <a:ext cx="333" cy="232"/>
              <a:chOff x="3790" y="576"/>
              <a:chExt cx="720" cy="480"/>
            </a:xfrm>
          </p:grpSpPr>
          <p:sp>
            <p:nvSpPr>
              <p:cNvPr id="88235" name="Rectangle 29"/>
              <p:cNvSpPr>
                <a:spLocks noChangeAspect="1" noChangeArrowheads="1"/>
              </p:cNvSpPr>
              <p:nvPr/>
            </p:nvSpPr>
            <p:spPr bwMode="auto">
              <a:xfrm>
                <a:off x="3915"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88236" name="Text Box 30"/>
              <p:cNvSpPr txBox="1">
                <a:spLocks noChangeAspect="1" noChangeArrowheads="1"/>
              </p:cNvSpPr>
              <p:nvPr/>
            </p:nvSpPr>
            <p:spPr bwMode="auto">
              <a:xfrm>
                <a:off x="3790" y="628"/>
                <a:ext cx="720" cy="31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DMem</a:t>
                </a:r>
              </a:p>
            </p:txBody>
          </p:sp>
        </p:grpSp>
        <p:sp>
          <p:nvSpPr>
            <p:cNvPr id="88219" name="Freeform 31"/>
            <p:cNvSpPr>
              <a:spLocks noChangeAspect="1"/>
            </p:cNvSpPr>
            <p:nvPr/>
          </p:nvSpPr>
          <p:spPr bwMode="auto">
            <a:xfrm>
              <a:off x="3208" y="1421"/>
              <a:ext cx="332" cy="185"/>
            </a:xfrm>
            <a:custGeom>
              <a:avLst/>
              <a:gdLst>
                <a:gd name="T0" fmla="*/ 0 w 816"/>
                <a:gd name="T1" fmla="*/ 0 h 384"/>
                <a:gd name="T2" fmla="*/ 0 w 816"/>
                <a:gd name="T3" fmla="*/ 384 h 384"/>
                <a:gd name="T4" fmla="*/ 720 w 816"/>
                <a:gd name="T5" fmla="*/ 384 h 384"/>
                <a:gd name="T6" fmla="*/ 720 w 816"/>
                <a:gd name="T7" fmla="*/ 144 h 384"/>
                <a:gd name="T8" fmla="*/ 816 w 816"/>
                <a:gd name="T9" fmla="*/ 144 h 384"/>
                <a:gd name="T10" fmla="*/ 0 60000 65536"/>
                <a:gd name="T11" fmla="*/ 0 60000 65536"/>
                <a:gd name="T12" fmla="*/ 0 60000 65536"/>
                <a:gd name="T13" fmla="*/ 0 60000 65536"/>
                <a:gd name="T14" fmla="*/ 0 60000 65536"/>
                <a:gd name="T15" fmla="*/ 0 w 816"/>
                <a:gd name="T16" fmla="*/ 0 h 384"/>
                <a:gd name="T17" fmla="*/ 816 w 816"/>
                <a:gd name="T18" fmla="*/ 384 h 384"/>
              </a:gdLst>
              <a:ahLst/>
              <a:cxnLst>
                <a:cxn ang="T10">
                  <a:pos x="T0" y="T1"/>
                </a:cxn>
                <a:cxn ang="T11">
                  <a:pos x="T2" y="T3"/>
                </a:cxn>
                <a:cxn ang="T12">
                  <a:pos x="T4" y="T5"/>
                </a:cxn>
                <a:cxn ang="T13">
                  <a:pos x="T6" y="T7"/>
                </a:cxn>
                <a:cxn ang="T14">
                  <a:pos x="T8" y="T9"/>
                </a:cxn>
              </a:cxnLst>
              <a:rect l="T15" t="T16" r="T17" b="T18"/>
              <a:pathLst>
                <a:path w="816" h="384">
                  <a:moveTo>
                    <a:pt x="0" y="0"/>
                  </a:moveTo>
                  <a:lnTo>
                    <a:pt x="0" y="384"/>
                  </a:lnTo>
                  <a:lnTo>
                    <a:pt x="720" y="384"/>
                  </a:lnTo>
                  <a:lnTo>
                    <a:pt x="720" y="144"/>
                  </a:lnTo>
                  <a:lnTo>
                    <a:pt x="816" y="144"/>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88220" name="Line 32"/>
            <p:cNvSpPr>
              <a:spLocks noChangeAspect="1" noChangeShapeType="1"/>
            </p:cNvSpPr>
            <p:nvPr/>
          </p:nvSpPr>
          <p:spPr bwMode="auto">
            <a:xfrm>
              <a:off x="2199" y="1491"/>
              <a:ext cx="23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88221" name="Line 33"/>
            <p:cNvSpPr>
              <a:spLocks noChangeAspect="1" noChangeShapeType="1"/>
            </p:cNvSpPr>
            <p:nvPr/>
          </p:nvSpPr>
          <p:spPr bwMode="auto">
            <a:xfrm>
              <a:off x="2169" y="1351"/>
              <a:ext cx="259"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8" name="Group 34"/>
            <p:cNvGrpSpPr>
              <a:grpSpLocks noChangeAspect="1"/>
            </p:cNvGrpSpPr>
            <p:nvPr/>
          </p:nvGrpSpPr>
          <p:grpSpPr bwMode="auto">
            <a:xfrm>
              <a:off x="1932" y="1305"/>
              <a:ext cx="351" cy="232"/>
              <a:chOff x="1058" y="576"/>
              <a:chExt cx="758" cy="480"/>
            </a:xfrm>
          </p:grpSpPr>
          <p:sp>
            <p:nvSpPr>
              <p:cNvPr id="88233" name="Rectangle 35"/>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88234" name="Text Box 36"/>
              <p:cNvSpPr txBox="1">
                <a:spLocks noChangeAspect="1" noChangeArrowheads="1"/>
              </p:cNvSpPr>
              <p:nvPr/>
            </p:nvSpPr>
            <p:spPr bwMode="auto">
              <a:xfrm>
                <a:off x="1058" y="628"/>
                <a:ext cx="758" cy="31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Ifetch</a:t>
                </a:r>
              </a:p>
            </p:txBody>
          </p:sp>
        </p:grpSp>
        <p:grpSp>
          <p:nvGrpSpPr>
            <p:cNvPr id="9" name="Group 37"/>
            <p:cNvGrpSpPr>
              <a:grpSpLocks/>
            </p:cNvGrpSpPr>
            <p:nvPr/>
          </p:nvGrpSpPr>
          <p:grpSpPr bwMode="auto">
            <a:xfrm>
              <a:off x="2288" y="1200"/>
              <a:ext cx="1297" cy="441"/>
              <a:chOff x="2112" y="528"/>
              <a:chExt cx="2088" cy="681"/>
            </a:xfrm>
          </p:grpSpPr>
          <p:sp>
            <p:nvSpPr>
              <p:cNvPr id="88229" name="Rectangle 38"/>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88230" name="Rectangle 39"/>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88231" name="Rectangle 40"/>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88232" name="Rectangle 41"/>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grpSp>
        <p:grpSp>
          <p:nvGrpSpPr>
            <p:cNvPr id="10" name="Group 42"/>
            <p:cNvGrpSpPr>
              <a:grpSpLocks noChangeAspect="1"/>
            </p:cNvGrpSpPr>
            <p:nvPr/>
          </p:nvGrpSpPr>
          <p:grpSpPr bwMode="auto">
            <a:xfrm flipH="1">
              <a:off x="3642" y="1296"/>
              <a:ext cx="241" cy="233"/>
              <a:chOff x="1360" y="528"/>
              <a:chExt cx="518" cy="432"/>
            </a:xfrm>
          </p:grpSpPr>
          <p:grpSp>
            <p:nvGrpSpPr>
              <p:cNvPr id="11" name="Group 43"/>
              <p:cNvGrpSpPr>
                <a:grpSpLocks noChangeAspect="1"/>
              </p:cNvGrpSpPr>
              <p:nvPr/>
            </p:nvGrpSpPr>
            <p:grpSpPr bwMode="auto">
              <a:xfrm>
                <a:off x="1374" y="528"/>
                <a:ext cx="480" cy="432"/>
                <a:chOff x="1392" y="528"/>
                <a:chExt cx="480" cy="432"/>
              </a:xfrm>
            </p:grpSpPr>
            <p:sp>
              <p:nvSpPr>
                <p:cNvPr id="88227" name="Rectangle 44"/>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88228" name="Rectangle 45"/>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88226" name="Text Box 46"/>
              <p:cNvSpPr txBox="1">
                <a:spLocks noChangeAspect="1" noChangeArrowheads="1"/>
              </p:cNvSpPr>
              <p:nvPr/>
            </p:nvSpPr>
            <p:spPr bwMode="auto">
              <a:xfrm>
                <a:off x="1360" y="574"/>
                <a:ext cx="518" cy="286"/>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grpSp>
      <p:grpSp>
        <p:nvGrpSpPr>
          <p:cNvPr id="12" name="Group 47"/>
          <p:cNvGrpSpPr>
            <a:grpSpLocks/>
          </p:cNvGrpSpPr>
          <p:nvPr/>
        </p:nvGrpSpPr>
        <p:grpSpPr bwMode="auto">
          <a:xfrm>
            <a:off x="5705475" y="5249863"/>
            <a:ext cx="3263900" cy="700087"/>
            <a:chOff x="1933" y="1200"/>
            <a:chExt cx="1950" cy="441"/>
          </a:xfrm>
        </p:grpSpPr>
        <p:grpSp>
          <p:nvGrpSpPr>
            <p:cNvPr id="13" name="Group 48"/>
            <p:cNvGrpSpPr>
              <a:grpSpLocks noChangeAspect="1"/>
            </p:cNvGrpSpPr>
            <p:nvPr/>
          </p:nvGrpSpPr>
          <p:grpSpPr bwMode="auto">
            <a:xfrm>
              <a:off x="2420" y="1304"/>
              <a:ext cx="240" cy="233"/>
              <a:chOff x="1355" y="528"/>
              <a:chExt cx="520" cy="432"/>
            </a:xfrm>
          </p:grpSpPr>
          <p:grpSp>
            <p:nvGrpSpPr>
              <p:cNvPr id="14" name="Group 49"/>
              <p:cNvGrpSpPr>
                <a:grpSpLocks noChangeAspect="1"/>
              </p:cNvGrpSpPr>
              <p:nvPr/>
            </p:nvGrpSpPr>
            <p:grpSpPr bwMode="auto">
              <a:xfrm>
                <a:off x="1374" y="528"/>
                <a:ext cx="480" cy="432"/>
                <a:chOff x="1392" y="528"/>
                <a:chExt cx="480" cy="432"/>
              </a:xfrm>
            </p:grpSpPr>
            <p:sp>
              <p:nvSpPr>
                <p:cNvPr id="88210" name="Rectangle 50"/>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88211" name="Rectangle 51"/>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88209" name="Text Box 52"/>
              <p:cNvSpPr txBox="1">
                <a:spLocks noChangeAspect="1" noChangeArrowheads="1"/>
              </p:cNvSpPr>
              <p:nvPr/>
            </p:nvSpPr>
            <p:spPr bwMode="auto">
              <a:xfrm>
                <a:off x="1355" y="574"/>
                <a:ext cx="520" cy="286"/>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sp>
          <p:nvSpPr>
            <p:cNvPr id="88180" name="Line 53"/>
            <p:cNvSpPr>
              <a:spLocks noChangeAspect="1" noChangeShapeType="1"/>
            </p:cNvSpPr>
            <p:nvPr/>
          </p:nvSpPr>
          <p:spPr bwMode="auto">
            <a:xfrm>
              <a:off x="2651" y="1351"/>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88181" name="Line 54"/>
            <p:cNvSpPr>
              <a:spLocks noChangeAspect="1" noChangeShapeType="1"/>
            </p:cNvSpPr>
            <p:nvPr/>
          </p:nvSpPr>
          <p:spPr bwMode="auto">
            <a:xfrm>
              <a:off x="2651" y="1490"/>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15" name="Group 55"/>
            <p:cNvGrpSpPr>
              <a:grpSpLocks noChangeAspect="1"/>
            </p:cNvGrpSpPr>
            <p:nvPr/>
          </p:nvGrpSpPr>
          <p:grpSpPr bwMode="auto">
            <a:xfrm>
              <a:off x="2851" y="1235"/>
              <a:ext cx="205" cy="371"/>
              <a:chOff x="2991" y="411"/>
              <a:chExt cx="370" cy="768"/>
            </a:xfrm>
          </p:grpSpPr>
          <p:sp>
            <p:nvSpPr>
              <p:cNvPr id="88204" name="AutoShape 56"/>
              <p:cNvSpPr>
                <a:spLocks noChangeAspect="1" noChangeArrowheads="1"/>
              </p:cNvSpPr>
              <p:nvPr/>
            </p:nvSpPr>
            <p:spPr bwMode="auto">
              <a:xfrm rot="-5400000">
                <a:off x="2798" y="626"/>
                <a:ext cx="768" cy="337"/>
              </a:xfrm>
              <a:custGeom>
                <a:avLst/>
                <a:gdLst>
                  <a:gd name="T0" fmla="*/ 672 w 21600"/>
                  <a:gd name="T1" fmla="*/ 169 h 21600"/>
                  <a:gd name="T2" fmla="*/ 384 w 21600"/>
                  <a:gd name="T3" fmla="*/ 337 h 21600"/>
                  <a:gd name="T4" fmla="*/ 96 w 21600"/>
                  <a:gd name="T5" fmla="*/ 169 h 21600"/>
                  <a:gd name="T6" fmla="*/ 384 w 21600"/>
                  <a:gd name="T7" fmla="*/ 0 h 21600"/>
                  <a:gd name="T8" fmla="*/ 0 60000 65536"/>
                  <a:gd name="T9" fmla="*/ 0 60000 65536"/>
                  <a:gd name="T10" fmla="*/ 0 60000 65536"/>
                  <a:gd name="T11" fmla="*/ 0 60000 65536"/>
                  <a:gd name="T12" fmla="*/ 4500 w 21600"/>
                  <a:gd name="T13" fmla="*/ 4487 h 21600"/>
                  <a:gd name="T14" fmla="*/ 17100 w 21600"/>
                  <a:gd name="T15" fmla="*/ 1711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p:spPr>
            <p:txBody>
              <a:bodyPr vert="eaVert" wrap="none" anchor="ctr">
                <a:prstTxWarp prst="textNoShape">
                  <a:avLst/>
                </a:prstTxWarp>
              </a:bodyPr>
              <a:lstStyle/>
              <a:p>
                <a:pPr algn="ctr"/>
                <a:endParaRPr lang="en-US" sz="1000" b="1">
                  <a:latin typeface="Comic Sans MS" charset="0"/>
                </a:endParaRPr>
              </a:p>
            </p:txBody>
          </p:sp>
          <p:sp>
            <p:nvSpPr>
              <p:cNvPr id="88205" name="AutoShape 57"/>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p:spPr>
            <p:txBody>
              <a:bodyPr wrap="none" anchor="ctr">
                <a:prstTxWarp prst="textNoShape">
                  <a:avLst/>
                </a:prstTxWarp>
              </a:bodyPr>
              <a:lstStyle/>
              <a:p>
                <a:endParaRPr lang="en-US"/>
              </a:p>
            </p:txBody>
          </p:sp>
          <p:sp>
            <p:nvSpPr>
              <p:cNvPr id="88206" name="Freeform 58"/>
              <p:cNvSpPr>
                <a:spLocks noChangeAspect="1"/>
              </p:cNvSpPr>
              <p:nvPr/>
            </p:nvSpPr>
            <p:spPr bwMode="auto">
              <a:xfrm rot="5400000">
                <a:off x="2974" y="725"/>
                <a:ext cx="218" cy="139"/>
              </a:xfrm>
              <a:custGeom>
                <a:avLst/>
                <a:gdLst>
                  <a:gd name="T0" fmla="*/ 0 w 384"/>
                  <a:gd name="T1" fmla="*/ 288 h 288"/>
                  <a:gd name="T2" fmla="*/ 192 w 384"/>
                  <a:gd name="T3" fmla="*/ 0 h 288"/>
                  <a:gd name="T4" fmla="*/ 384 w 384"/>
                  <a:gd name="T5" fmla="*/ 288 h 288"/>
                  <a:gd name="T6" fmla="*/ 0 60000 65536"/>
                  <a:gd name="T7" fmla="*/ 0 60000 65536"/>
                  <a:gd name="T8" fmla="*/ 0 60000 65536"/>
                  <a:gd name="T9" fmla="*/ 0 w 384"/>
                  <a:gd name="T10" fmla="*/ 0 h 288"/>
                  <a:gd name="T11" fmla="*/ 384 w 384"/>
                  <a:gd name="T12" fmla="*/ 288 h 288"/>
                </a:gdLst>
                <a:ahLst/>
                <a:cxnLst>
                  <a:cxn ang="T6">
                    <a:pos x="T0" y="T1"/>
                  </a:cxn>
                  <a:cxn ang="T7">
                    <a:pos x="T2" y="T3"/>
                  </a:cxn>
                  <a:cxn ang="T8">
                    <a:pos x="T4" y="T5"/>
                  </a:cxn>
                </a:cxnLst>
                <a:rect l="T9" t="T10" r="T11" b="T12"/>
                <a:pathLst>
                  <a:path w="384" h="288">
                    <a:moveTo>
                      <a:pt x="0" y="288"/>
                    </a:moveTo>
                    <a:lnTo>
                      <a:pt x="192" y="0"/>
                    </a:lnTo>
                    <a:lnTo>
                      <a:pt x="384" y="288"/>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88207" name="Text Box 59"/>
              <p:cNvSpPr txBox="1">
                <a:spLocks noChangeAspect="1" noChangeArrowheads="1"/>
              </p:cNvSpPr>
              <p:nvPr/>
            </p:nvSpPr>
            <p:spPr bwMode="auto">
              <a:xfrm rot="-5400000">
                <a:off x="2941" y="617"/>
                <a:ext cx="575" cy="264"/>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ALU</a:t>
                </a:r>
              </a:p>
            </p:txBody>
          </p:sp>
        </p:grpSp>
        <p:sp>
          <p:nvSpPr>
            <p:cNvPr id="88183" name="Line 60"/>
            <p:cNvSpPr>
              <a:spLocks noChangeAspect="1" noChangeShapeType="1"/>
            </p:cNvSpPr>
            <p:nvPr/>
          </p:nvSpPr>
          <p:spPr bwMode="auto">
            <a:xfrm>
              <a:off x="3052"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88184" name="Line 61"/>
            <p:cNvSpPr>
              <a:spLocks noChangeAspect="1" noChangeShapeType="1"/>
            </p:cNvSpPr>
            <p:nvPr/>
          </p:nvSpPr>
          <p:spPr bwMode="auto">
            <a:xfrm>
              <a:off x="3475"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16" name="Group 62"/>
            <p:cNvGrpSpPr>
              <a:grpSpLocks noChangeAspect="1"/>
            </p:cNvGrpSpPr>
            <p:nvPr/>
          </p:nvGrpSpPr>
          <p:grpSpPr bwMode="auto">
            <a:xfrm>
              <a:off x="3180" y="1305"/>
              <a:ext cx="333" cy="232"/>
              <a:chOff x="3790" y="576"/>
              <a:chExt cx="720" cy="480"/>
            </a:xfrm>
          </p:grpSpPr>
          <p:sp>
            <p:nvSpPr>
              <p:cNvPr id="88202" name="Rectangle 63"/>
              <p:cNvSpPr>
                <a:spLocks noChangeAspect="1" noChangeArrowheads="1"/>
              </p:cNvSpPr>
              <p:nvPr/>
            </p:nvSpPr>
            <p:spPr bwMode="auto">
              <a:xfrm>
                <a:off x="3915"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88203" name="Text Box 64"/>
              <p:cNvSpPr txBox="1">
                <a:spLocks noChangeAspect="1" noChangeArrowheads="1"/>
              </p:cNvSpPr>
              <p:nvPr/>
            </p:nvSpPr>
            <p:spPr bwMode="auto">
              <a:xfrm>
                <a:off x="3790" y="628"/>
                <a:ext cx="720" cy="31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DMem</a:t>
                </a:r>
              </a:p>
            </p:txBody>
          </p:sp>
        </p:grpSp>
        <p:sp>
          <p:nvSpPr>
            <p:cNvPr id="88186" name="Freeform 65"/>
            <p:cNvSpPr>
              <a:spLocks noChangeAspect="1"/>
            </p:cNvSpPr>
            <p:nvPr/>
          </p:nvSpPr>
          <p:spPr bwMode="auto">
            <a:xfrm>
              <a:off x="3208" y="1421"/>
              <a:ext cx="332" cy="185"/>
            </a:xfrm>
            <a:custGeom>
              <a:avLst/>
              <a:gdLst>
                <a:gd name="T0" fmla="*/ 0 w 816"/>
                <a:gd name="T1" fmla="*/ 0 h 384"/>
                <a:gd name="T2" fmla="*/ 0 w 816"/>
                <a:gd name="T3" fmla="*/ 384 h 384"/>
                <a:gd name="T4" fmla="*/ 720 w 816"/>
                <a:gd name="T5" fmla="*/ 384 h 384"/>
                <a:gd name="T6" fmla="*/ 720 w 816"/>
                <a:gd name="T7" fmla="*/ 144 h 384"/>
                <a:gd name="T8" fmla="*/ 816 w 816"/>
                <a:gd name="T9" fmla="*/ 144 h 384"/>
                <a:gd name="T10" fmla="*/ 0 60000 65536"/>
                <a:gd name="T11" fmla="*/ 0 60000 65536"/>
                <a:gd name="T12" fmla="*/ 0 60000 65536"/>
                <a:gd name="T13" fmla="*/ 0 60000 65536"/>
                <a:gd name="T14" fmla="*/ 0 60000 65536"/>
                <a:gd name="T15" fmla="*/ 0 w 816"/>
                <a:gd name="T16" fmla="*/ 0 h 384"/>
                <a:gd name="T17" fmla="*/ 816 w 816"/>
                <a:gd name="T18" fmla="*/ 384 h 384"/>
              </a:gdLst>
              <a:ahLst/>
              <a:cxnLst>
                <a:cxn ang="T10">
                  <a:pos x="T0" y="T1"/>
                </a:cxn>
                <a:cxn ang="T11">
                  <a:pos x="T2" y="T3"/>
                </a:cxn>
                <a:cxn ang="T12">
                  <a:pos x="T4" y="T5"/>
                </a:cxn>
                <a:cxn ang="T13">
                  <a:pos x="T6" y="T7"/>
                </a:cxn>
                <a:cxn ang="T14">
                  <a:pos x="T8" y="T9"/>
                </a:cxn>
              </a:cxnLst>
              <a:rect l="T15" t="T16" r="T17" b="T18"/>
              <a:pathLst>
                <a:path w="816" h="384">
                  <a:moveTo>
                    <a:pt x="0" y="0"/>
                  </a:moveTo>
                  <a:lnTo>
                    <a:pt x="0" y="384"/>
                  </a:lnTo>
                  <a:lnTo>
                    <a:pt x="720" y="384"/>
                  </a:lnTo>
                  <a:lnTo>
                    <a:pt x="720" y="144"/>
                  </a:lnTo>
                  <a:lnTo>
                    <a:pt x="816" y="144"/>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88187" name="Line 66"/>
            <p:cNvSpPr>
              <a:spLocks noChangeAspect="1" noChangeShapeType="1"/>
            </p:cNvSpPr>
            <p:nvPr/>
          </p:nvSpPr>
          <p:spPr bwMode="auto">
            <a:xfrm>
              <a:off x="2199" y="1491"/>
              <a:ext cx="23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88188" name="Line 67"/>
            <p:cNvSpPr>
              <a:spLocks noChangeAspect="1" noChangeShapeType="1"/>
            </p:cNvSpPr>
            <p:nvPr/>
          </p:nvSpPr>
          <p:spPr bwMode="auto">
            <a:xfrm>
              <a:off x="2169" y="1351"/>
              <a:ext cx="259"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17" name="Group 68"/>
            <p:cNvGrpSpPr>
              <a:grpSpLocks noChangeAspect="1"/>
            </p:cNvGrpSpPr>
            <p:nvPr/>
          </p:nvGrpSpPr>
          <p:grpSpPr bwMode="auto">
            <a:xfrm>
              <a:off x="1933" y="1305"/>
              <a:ext cx="351" cy="232"/>
              <a:chOff x="1061" y="576"/>
              <a:chExt cx="758" cy="480"/>
            </a:xfrm>
          </p:grpSpPr>
          <p:sp>
            <p:nvSpPr>
              <p:cNvPr id="88200" name="Rectangle 69"/>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88201" name="Text Box 70"/>
              <p:cNvSpPr txBox="1">
                <a:spLocks noChangeAspect="1" noChangeArrowheads="1"/>
              </p:cNvSpPr>
              <p:nvPr/>
            </p:nvSpPr>
            <p:spPr bwMode="auto">
              <a:xfrm>
                <a:off x="1061" y="628"/>
                <a:ext cx="758" cy="31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Ifetch</a:t>
                </a:r>
              </a:p>
            </p:txBody>
          </p:sp>
        </p:grpSp>
        <p:grpSp>
          <p:nvGrpSpPr>
            <p:cNvPr id="18" name="Group 71"/>
            <p:cNvGrpSpPr>
              <a:grpSpLocks/>
            </p:cNvGrpSpPr>
            <p:nvPr/>
          </p:nvGrpSpPr>
          <p:grpSpPr bwMode="auto">
            <a:xfrm>
              <a:off x="2288" y="1200"/>
              <a:ext cx="1297" cy="441"/>
              <a:chOff x="2112" y="528"/>
              <a:chExt cx="2088" cy="681"/>
            </a:xfrm>
          </p:grpSpPr>
          <p:sp>
            <p:nvSpPr>
              <p:cNvPr id="88196" name="Rectangle 72"/>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88197" name="Rectangle 73"/>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88198" name="Rectangle 74"/>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88199" name="Rectangle 75"/>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grpSp>
        <p:grpSp>
          <p:nvGrpSpPr>
            <p:cNvPr id="19" name="Group 76"/>
            <p:cNvGrpSpPr>
              <a:grpSpLocks noChangeAspect="1"/>
            </p:cNvGrpSpPr>
            <p:nvPr/>
          </p:nvGrpSpPr>
          <p:grpSpPr bwMode="auto">
            <a:xfrm flipH="1">
              <a:off x="3642" y="1296"/>
              <a:ext cx="241" cy="233"/>
              <a:chOff x="1360" y="528"/>
              <a:chExt cx="518" cy="432"/>
            </a:xfrm>
          </p:grpSpPr>
          <p:grpSp>
            <p:nvGrpSpPr>
              <p:cNvPr id="20" name="Group 77"/>
              <p:cNvGrpSpPr>
                <a:grpSpLocks noChangeAspect="1"/>
              </p:cNvGrpSpPr>
              <p:nvPr/>
            </p:nvGrpSpPr>
            <p:grpSpPr bwMode="auto">
              <a:xfrm>
                <a:off x="1374" y="528"/>
                <a:ext cx="480" cy="432"/>
                <a:chOff x="1392" y="528"/>
                <a:chExt cx="480" cy="432"/>
              </a:xfrm>
            </p:grpSpPr>
            <p:sp>
              <p:nvSpPr>
                <p:cNvPr id="88194" name="Rectangle 78"/>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88195" name="Rectangle 79"/>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88193" name="Text Box 80"/>
              <p:cNvSpPr txBox="1">
                <a:spLocks noChangeAspect="1" noChangeArrowheads="1"/>
              </p:cNvSpPr>
              <p:nvPr/>
            </p:nvSpPr>
            <p:spPr bwMode="auto">
              <a:xfrm>
                <a:off x="1360" y="574"/>
                <a:ext cx="518" cy="286"/>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grpSp>
      <p:grpSp>
        <p:nvGrpSpPr>
          <p:cNvPr id="21" name="Group 81"/>
          <p:cNvGrpSpPr>
            <a:grpSpLocks/>
          </p:cNvGrpSpPr>
          <p:nvPr/>
        </p:nvGrpSpPr>
        <p:grpSpPr bwMode="auto">
          <a:xfrm>
            <a:off x="3597275" y="2271713"/>
            <a:ext cx="3267075" cy="1176337"/>
            <a:chOff x="2266" y="1431"/>
            <a:chExt cx="2058" cy="741"/>
          </a:xfrm>
        </p:grpSpPr>
        <p:grpSp>
          <p:nvGrpSpPr>
            <p:cNvPr id="22" name="Group 82"/>
            <p:cNvGrpSpPr>
              <a:grpSpLocks/>
            </p:cNvGrpSpPr>
            <p:nvPr/>
          </p:nvGrpSpPr>
          <p:grpSpPr bwMode="auto">
            <a:xfrm>
              <a:off x="2266" y="1731"/>
              <a:ext cx="2058" cy="441"/>
              <a:chOff x="1933" y="1200"/>
              <a:chExt cx="1952" cy="441"/>
            </a:xfrm>
          </p:grpSpPr>
          <p:grpSp>
            <p:nvGrpSpPr>
              <p:cNvPr id="23" name="Group 83"/>
              <p:cNvGrpSpPr>
                <a:grpSpLocks noChangeAspect="1"/>
              </p:cNvGrpSpPr>
              <p:nvPr/>
            </p:nvGrpSpPr>
            <p:grpSpPr bwMode="auto">
              <a:xfrm>
                <a:off x="2422" y="1304"/>
                <a:ext cx="241" cy="233"/>
                <a:chOff x="1359" y="528"/>
                <a:chExt cx="522" cy="432"/>
              </a:xfrm>
            </p:grpSpPr>
            <p:grpSp>
              <p:nvGrpSpPr>
                <p:cNvPr id="24" name="Group 84"/>
                <p:cNvGrpSpPr>
                  <a:grpSpLocks noChangeAspect="1"/>
                </p:cNvGrpSpPr>
                <p:nvPr/>
              </p:nvGrpSpPr>
              <p:grpSpPr bwMode="auto">
                <a:xfrm>
                  <a:off x="1374" y="528"/>
                  <a:ext cx="480" cy="432"/>
                  <a:chOff x="1392" y="528"/>
                  <a:chExt cx="480" cy="432"/>
                </a:xfrm>
              </p:grpSpPr>
              <p:sp>
                <p:nvSpPr>
                  <p:cNvPr id="88177" name="Rectangle 85"/>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88178" name="Rectangle 86"/>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88176" name="Text Box 87"/>
                <p:cNvSpPr txBox="1">
                  <a:spLocks noChangeAspect="1" noChangeArrowheads="1"/>
                </p:cNvSpPr>
                <p:nvPr/>
              </p:nvSpPr>
              <p:spPr bwMode="auto">
                <a:xfrm>
                  <a:off x="1359" y="574"/>
                  <a:ext cx="522" cy="286"/>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sp>
            <p:nvSpPr>
              <p:cNvPr id="88147" name="Line 88"/>
              <p:cNvSpPr>
                <a:spLocks noChangeAspect="1" noChangeShapeType="1"/>
              </p:cNvSpPr>
              <p:nvPr/>
            </p:nvSpPr>
            <p:spPr bwMode="auto">
              <a:xfrm>
                <a:off x="2651" y="1351"/>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88148" name="Line 89"/>
              <p:cNvSpPr>
                <a:spLocks noChangeAspect="1" noChangeShapeType="1"/>
              </p:cNvSpPr>
              <p:nvPr/>
            </p:nvSpPr>
            <p:spPr bwMode="auto">
              <a:xfrm>
                <a:off x="2651" y="1490"/>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25" name="Group 90"/>
              <p:cNvGrpSpPr>
                <a:grpSpLocks noChangeAspect="1"/>
              </p:cNvGrpSpPr>
              <p:nvPr/>
            </p:nvGrpSpPr>
            <p:grpSpPr bwMode="auto">
              <a:xfrm>
                <a:off x="2851" y="1235"/>
                <a:ext cx="205" cy="371"/>
                <a:chOff x="2991" y="411"/>
                <a:chExt cx="370" cy="768"/>
              </a:xfrm>
            </p:grpSpPr>
            <p:sp>
              <p:nvSpPr>
                <p:cNvPr id="88171" name="AutoShape 91"/>
                <p:cNvSpPr>
                  <a:spLocks noChangeAspect="1" noChangeArrowheads="1"/>
                </p:cNvSpPr>
                <p:nvPr/>
              </p:nvSpPr>
              <p:spPr bwMode="auto">
                <a:xfrm rot="-5400000">
                  <a:off x="2798" y="626"/>
                  <a:ext cx="768" cy="337"/>
                </a:xfrm>
                <a:custGeom>
                  <a:avLst/>
                  <a:gdLst>
                    <a:gd name="T0" fmla="*/ 672 w 21600"/>
                    <a:gd name="T1" fmla="*/ 169 h 21600"/>
                    <a:gd name="T2" fmla="*/ 384 w 21600"/>
                    <a:gd name="T3" fmla="*/ 337 h 21600"/>
                    <a:gd name="T4" fmla="*/ 96 w 21600"/>
                    <a:gd name="T5" fmla="*/ 169 h 21600"/>
                    <a:gd name="T6" fmla="*/ 384 w 21600"/>
                    <a:gd name="T7" fmla="*/ 0 h 21600"/>
                    <a:gd name="T8" fmla="*/ 0 60000 65536"/>
                    <a:gd name="T9" fmla="*/ 0 60000 65536"/>
                    <a:gd name="T10" fmla="*/ 0 60000 65536"/>
                    <a:gd name="T11" fmla="*/ 0 60000 65536"/>
                    <a:gd name="T12" fmla="*/ 4500 w 21600"/>
                    <a:gd name="T13" fmla="*/ 4487 h 21600"/>
                    <a:gd name="T14" fmla="*/ 17100 w 21600"/>
                    <a:gd name="T15" fmla="*/ 1711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p:spPr>
              <p:txBody>
                <a:bodyPr vert="eaVert" wrap="none" anchor="ctr">
                  <a:prstTxWarp prst="textNoShape">
                    <a:avLst/>
                  </a:prstTxWarp>
                </a:bodyPr>
                <a:lstStyle/>
                <a:p>
                  <a:pPr algn="ctr"/>
                  <a:endParaRPr lang="en-US" sz="1000" b="1">
                    <a:latin typeface="Comic Sans MS" charset="0"/>
                  </a:endParaRPr>
                </a:p>
              </p:txBody>
            </p:sp>
            <p:sp>
              <p:nvSpPr>
                <p:cNvPr id="88172" name="AutoShape 92"/>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p:spPr>
              <p:txBody>
                <a:bodyPr wrap="none" anchor="ctr">
                  <a:prstTxWarp prst="textNoShape">
                    <a:avLst/>
                  </a:prstTxWarp>
                </a:bodyPr>
                <a:lstStyle/>
                <a:p>
                  <a:endParaRPr lang="en-US"/>
                </a:p>
              </p:txBody>
            </p:sp>
            <p:sp>
              <p:nvSpPr>
                <p:cNvPr id="88173" name="Freeform 93"/>
                <p:cNvSpPr>
                  <a:spLocks noChangeAspect="1"/>
                </p:cNvSpPr>
                <p:nvPr/>
              </p:nvSpPr>
              <p:spPr bwMode="auto">
                <a:xfrm rot="5400000">
                  <a:off x="2974" y="725"/>
                  <a:ext cx="218" cy="139"/>
                </a:xfrm>
                <a:custGeom>
                  <a:avLst/>
                  <a:gdLst>
                    <a:gd name="T0" fmla="*/ 0 w 384"/>
                    <a:gd name="T1" fmla="*/ 288 h 288"/>
                    <a:gd name="T2" fmla="*/ 192 w 384"/>
                    <a:gd name="T3" fmla="*/ 0 h 288"/>
                    <a:gd name="T4" fmla="*/ 384 w 384"/>
                    <a:gd name="T5" fmla="*/ 288 h 288"/>
                    <a:gd name="T6" fmla="*/ 0 60000 65536"/>
                    <a:gd name="T7" fmla="*/ 0 60000 65536"/>
                    <a:gd name="T8" fmla="*/ 0 60000 65536"/>
                    <a:gd name="T9" fmla="*/ 0 w 384"/>
                    <a:gd name="T10" fmla="*/ 0 h 288"/>
                    <a:gd name="T11" fmla="*/ 384 w 384"/>
                    <a:gd name="T12" fmla="*/ 288 h 288"/>
                  </a:gdLst>
                  <a:ahLst/>
                  <a:cxnLst>
                    <a:cxn ang="T6">
                      <a:pos x="T0" y="T1"/>
                    </a:cxn>
                    <a:cxn ang="T7">
                      <a:pos x="T2" y="T3"/>
                    </a:cxn>
                    <a:cxn ang="T8">
                      <a:pos x="T4" y="T5"/>
                    </a:cxn>
                  </a:cxnLst>
                  <a:rect l="T9" t="T10" r="T11" b="T12"/>
                  <a:pathLst>
                    <a:path w="384" h="288">
                      <a:moveTo>
                        <a:pt x="0" y="288"/>
                      </a:moveTo>
                      <a:lnTo>
                        <a:pt x="192" y="0"/>
                      </a:lnTo>
                      <a:lnTo>
                        <a:pt x="384" y="288"/>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88174" name="Text Box 94"/>
                <p:cNvSpPr txBox="1">
                  <a:spLocks noChangeAspect="1" noChangeArrowheads="1"/>
                </p:cNvSpPr>
                <p:nvPr/>
              </p:nvSpPr>
              <p:spPr bwMode="auto">
                <a:xfrm rot="-5400000">
                  <a:off x="2941" y="617"/>
                  <a:ext cx="575" cy="264"/>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ALU</a:t>
                  </a:r>
                </a:p>
              </p:txBody>
            </p:sp>
          </p:grpSp>
          <p:sp>
            <p:nvSpPr>
              <p:cNvPr id="88150" name="Line 95"/>
              <p:cNvSpPr>
                <a:spLocks noChangeAspect="1" noChangeShapeType="1"/>
              </p:cNvSpPr>
              <p:nvPr/>
            </p:nvSpPr>
            <p:spPr bwMode="auto">
              <a:xfrm>
                <a:off x="3052"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88151" name="Line 96"/>
              <p:cNvSpPr>
                <a:spLocks noChangeAspect="1" noChangeShapeType="1"/>
              </p:cNvSpPr>
              <p:nvPr/>
            </p:nvSpPr>
            <p:spPr bwMode="auto">
              <a:xfrm>
                <a:off x="3475"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26" name="Group 97"/>
              <p:cNvGrpSpPr>
                <a:grpSpLocks noChangeAspect="1"/>
              </p:cNvGrpSpPr>
              <p:nvPr/>
            </p:nvGrpSpPr>
            <p:grpSpPr bwMode="auto">
              <a:xfrm>
                <a:off x="3184" y="1305"/>
                <a:ext cx="333" cy="232"/>
                <a:chOff x="3798" y="576"/>
                <a:chExt cx="721" cy="480"/>
              </a:xfrm>
            </p:grpSpPr>
            <p:sp>
              <p:nvSpPr>
                <p:cNvPr id="88169" name="Rectangle 98"/>
                <p:cNvSpPr>
                  <a:spLocks noChangeAspect="1" noChangeArrowheads="1"/>
                </p:cNvSpPr>
                <p:nvPr/>
              </p:nvSpPr>
              <p:spPr bwMode="auto">
                <a:xfrm>
                  <a:off x="3915"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88170" name="Text Box 99"/>
                <p:cNvSpPr txBox="1">
                  <a:spLocks noChangeAspect="1" noChangeArrowheads="1"/>
                </p:cNvSpPr>
                <p:nvPr/>
              </p:nvSpPr>
              <p:spPr bwMode="auto">
                <a:xfrm>
                  <a:off x="3798" y="628"/>
                  <a:ext cx="721" cy="31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DMem</a:t>
                  </a:r>
                </a:p>
              </p:txBody>
            </p:sp>
          </p:grpSp>
          <p:sp>
            <p:nvSpPr>
              <p:cNvPr id="88153" name="Freeform 100"/>
              <p:cNvSpPr>
                <a:spLocks noChangeAspect="1"/>
              </p:cNvSpPr>
              <p:nvPr/>
            </p:nvSpPr>
            <p:spPr bwMode="auto">
              <a:xfrm>
                <a:off x="3208" y="1421"/>
                <a:ext cx="332" cy="185"/>
              </a:xfrm>
              <a:custGeom>
                <a:avLst/>
                <a:gdLst>
                  <a:gd name="T0" fmla="*/ 0 w 816"/>
                  <a:gd name="T1" fmla="*/ 0 h 384"/>
                  <a:gd name="T2" fmla="*/ 0 w 816"/>
                  <a:gd name="T3" fmla="*/ 384 h 384"/>
                  <a:gd name="T4" fmla="*/ 720 w 816"/>
                  <a:gd name="T5" fmla="*/ 384 h 384"/>
                  <a:gd name="T6" fmla="*/ 720 w 816"/>
                  <a:gd name="T7" fmla="*/ 144 h 384"/>
                  <a:gd name="T8" fmla="*/ 816 w 816"/>
                  <a:gd name="T9" fmla="*/ 144 h 384"/>
                  <a:gd name="T10" fmla="*/ 0 60000 65536"/>
                  <a:gd name="T11" fmla="*/ 0 60000 65536"/>
                  <a:gd name="T12" fmla="*/ 0 60000 65536"/>
                  <a:gd name="T13" fmla="*/ 0 60000 65536"/>
                  <a:gd name="T14" fmla="*/ 0 60000 65536"/>
                  <a:gd name="T15" fmla="*/ 0 w 816"/>
                  <a:gd name="T16" fmla="*/ 0 h 384"/>
                  <a:gd name="T17" fmla="*/ 816 w 816"/>
                  <a:gd name="T18" fmla="*/ 384 h 384"/>
                </a:gdLst>
                <a:ahLst/>
                <a:cxnLst>
                  <a:cxn ang="T10">
                    <a:pos x="T0" y="T1"/>
                  </a:cxn>
                  <a:cxn ang="T11">
                    <a:pos x="T2" y="T3"/>
                  </a:cxn>
                  <a:cxn ang="T12">
                    <a:pos x="T4" y="T5"/>
                  </a:cxn>
                  <a:cxn ang="T13">
                    <a:pos x="T6" y="T7"/>
                  </a:cxn>
                  <a:cxn ang="T14">
                    <a:pos x="T8" y="T9"/>
                  </a:cxn>
                </a:cxnLst>
                <a:rect l="T15" t="T16" r="T17" b="T18"/>
                <a:pathLst>
                  <a:path w="816" h="384">
                    <a:moveTo>
                      <a:pt x="0" y="0"/>
                    </a:moveTo>
                    <a:lnTo>
                      <a:pt x="0" y="384"/>
                    </a:lnTo>
                    <a:lnTo>
                      <a:pt x="720" y="384"/>
                    </a:lnTo>
                    <a:lnTo>
                      <a:pt x="720" y="144"/>
                    </a:lnTo>
                    <a:lnTo>
                      <a:pt x="816" y="144"/>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88154" name="Line 101"/>
              <p:cNvSpPr>
                <a:spLocks noChangeAspect="1" noChangeShapeType="1"/>
              </p:cNvSpPr>
              <p:nvPr/>
            </p:nvSpPr>
            <p:spPr bwMode="auto">
              <a:xfrm>
                <a:off x="2199" y="1491"/>
                <a:ext cx="23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88155" name="Line 102"/>
              <p:cNvSpPr>
                <a:spLocks noChangeAspect="1" noChangeShapeType="1"/>
              </p:cNvSpPr>
              <p:nvPr/>
            </p:nvSpPr>
            <p:spPr bwMode="auto">
              <a:xfrm>
                <a:off x="2169" y="1351"/>
                <a:ext cx="259"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27" name="Group 103"/>
              <p:cNvGrpSpPr>
                <a:grpSpLocks noChangeAspect="1"/>
              </p:cNvGrpSpPr>
              <p:nvPr/>
            </p:nvGrpSpPr>
            <p:grpSpPr bwMode="auto">
              <a:xfrm>
                <a:off x="1933" y="1305"/>
                <a:ext cx="351" cy="232"/>
                <a:chOff x="1061" y="576"/>
                <a:chExt cx="757" cy="480"/>
              </a:xfrm>
            </p:grpSpPr>
            <p:sp>
              <p:nvSpPr>
                <p:cNvPr id="88167" name="Rectangle 104"/>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88168" name="Text Box 105"/>
                <p:cNvSpPr txBox="1">
                  <a:spLocks noChangeAspect="1" noChangeArrowheads="1"/>
                </p:cNvSpPr>
                <p:nvPr/>
              </p:nvSpPr>
              <p:spPr bwMode="auto">
                <a:xfrm>
                  <a:off x="1061" y="628"/>
                  <a:ext cx="757" cy="31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Ifetch</a:t>
                  </a:r>
                </a:p>
              </p:txBody>
            </p:sp>
          </p:grpSp>
          <p:grpSp>
            <p:nvGrpSpPr>
              <p:cNvPr id="28" name="Group 106"/>
              <p:cNvGrpSpPr>
                <a:grpSpLocks/>
              </p:cNvGrpSpPr>
              <p:nvPr/>
            </p:nvGrpSpPr>
            <p:grpSpPr bwMode="auto">
              <a:xfrm>
                <a:off x="2288" y="1200"/>
                <a:ext cx="1297" cy="441"/>
                <a:chOff x="2112" y="528"/>
                <a:chExt cx="2088" cy="681"/>
              </a:xfrm>
            </p:grpSpPr>
            <p:sp>
              <p:nvSpPr>
                <p:cNvPr id="88163" name="Rectangle 107"/>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88164" name="Rectangle 108"/>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88165" name="Rectangle 109"/>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88166" name="Rectangle 110"/>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grpSp>
          <p:grpSp>
            <p:nvGrpSpPr>
              <p:cNvPr id="29" name="Group 111"/>
              <p:cNvGrpSpPr>
                <a:grpSpLocks noChangeAspect="1"/>
              </p:cNvGrpSpPr>
              <p:nvPr/>
            </p:nvGrpSpPr>
            <p:grpSpPr bwMode="auto">
              <a:xfrm flipH="1">
                <a:off x="3644" y="1296"/>
                <a:ext cx="241" cy="233"/>
                <a:chOff x="1364" y="528"/>
                <a:chExt cx="518" cy="432"/>
              </a:xfrm>
            </p:grpSpPr>
            <p:grpSp>
              <p:nvGrpSpPr>
                <p:cNvPr id="30" name="Group 112"/>
                <p:cNvGrpSpPr>
                  <a:grpSpLocks noChangeAspect="1"/>
                </p:cNvGrpSpPr>
                <p:nvPr/>
              </p:nvGrpSpPr>
              <p:grpSpPr bwMode="auto">
                <a:xfrm>
                  <a:off x="1374" y="528"/>
                  <a:ext cx="480" cy="432"/>
                  <a:chOff x="1392" y="528"/>
                  <a:chExt cx="480" cy="432"/>
                </a:xfrm>
              </p:grpSpPr>
              <p:sp>
                <p:nvSpPr>
                  <p:cNvPr id="88161" name="Rectangle 113"/>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88162" name="Rectangle 114"/>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88160" name="Text Box 115"/>
                <p:cNvSpPr txBox="1">
                  <a:spLocks noChangeAspect="1" noChangeArrowheads="1"/>
                </p:cNvSpPr>
                <p:nvPr/>
              </p:nvSpPr>
              <p:spPr bwMode="auto">
                <a:xfrm>
                  <a:off x="1364" y="574"/>
                  <a:ext cx="518" cy="286"/>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grpSp>
        <p:sp>
          <p:nvSpPr>
            <p:cNvPr id="88145" name="Line 116"/>
            <p:cNvSpPr>
              <a:spLocks noChangeShapeType="1"/>
            </p:cNvSpPr>
            <p:nvPr/>
          </p:nvSpPr>
          <p:spPr bwMode="auto">
            <a:xfrm>
              <a:off x="3115" y="1431"/>
              <a:ext cx="118" cy="452"/>
            </a:xfrm>
            <a:prstGeom prst="line">
              <a:avLst/>
            </a:prstGeom>
            <a:noFill/>
            <a:ln w="76200">
              <a:solidFill>
                <a:srgbClr val="00CC00"/>
              </a:solidFill>
              <a:round/>
              <a:headEnd/>
              <a:tailEnd type="triangle" w="med" len="med"/>
            </a:ln>
          </p:spPr>
          <p:txBody>
            <a:bodyPr wrap="none" anchor="ctr">
              <a:prstTxWarp prst="textNoShape">
                <a:avLst/>
              </a:prstTxWarp>
            </a:bodyPr>
            <a:lstStyle/>
            <a:p>
              <a:endParaRPr lang="en-US"/>
            </a:p>
          </p:txBody>
        </p:sp>
      </p:grpSp>
      <p:grpSp>
        <p:nvGrpSpPr>
          <p:cNvPr id="31" name="Group 117"/>
          <p:cNvGrpSpPr>
            <a:grpSpLocks/>
          </p:cNvGrpSpPr>
          <p:nvPr/>
        </p:nvGrpSpPr>
        <p:grpSpPr bwMode="auto">
          <a:xfrm>
            <a:off x="4298950" y="2252663"/>
            <a:ext cx="3265488" cy="2046287"/>
            <a:chOff x="2708" y="1419"/>
            <a:chExt cx="2057" cy="1289"/>
          </a:xfrm>
        </p:grpSpPr>
        <p:grpSp>
          <p:nvGrpSpPr>
            <p:cNvPr id="749728" name="Group 118"/>
            <p:cNvGrpSpPr>
              <a:grpSpLocks/>
            </p:cNvGrpSpPr>
            <p:nvPr/>
          </p:nvGrpSpPr>
          <p:grpSpPr bwMode="auto">
            <a:xfrm>
              <a:off x="2708" y="2267"/>
              <a:ext cx="2057" cy="441"/>
              <a:chOff x="1933" y="1200"/>
              <a:chExt cx="1951" cy="441"/>
            </a:xfrm>
          </p:grpSpPr>
          <p:grpSp>
            <p:nvGrpSpPr>
              <p:cNvPr id="749729" name="Group 119"/>
              <p:cNvGrpSpPr>
                <a:grpSpLocks noChangeAspect="1"/>
              </p:cNvGrpSpPr>
              <p:nvPr/>
            </p:nvGrpSpPr>
            <p:grpSpPr bwMode="auto">
              <a:xfrm>
                <a:off x="2421" y="1304"/>
                <a:ext cx="241" cy="233"/>
                <a:chOff x="1357" y="528"/>
                <a:chExt cx="522" cy="432"/>
              </a:xfrm>
            </p:grpSpPr>
            <p:grpSp>
              <p:nvGrpSpPr>
                <p:cNvPr id="749730" name="Group 120"/>
                <p:cNvGrpSpPr>
                  <a:grpSpLocks noChangeAspect="1"/>
                </p:cNvGrpSpPr>
                <p:nvPr/>
              </p:nvGrpSpPr>
              <p:grpSpPr bwMode="auto">
                <a:xfrm>
                  <a:off x="1374" y="528"/>
                  <a:ext cx="480" cy="432"/>
                  <a:chOff x="1392" y="528"/>
                  <a:chExt cx="480" cy="432"/>
                </a:xfrm>
              </p:grpSpPr>
              <p:sp>
                <p:nvSpPr>
                  <p:cNvPr id="88142" name="Rectangle 121"/>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88143" name="Rectangle 122"/>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88141" name="Text Box 123"/>
                <p:cNvSpPr txBox="1">
                  <a:spLocks noChangeAspect="1" noChangeArrowheads="1"/>
                </p:cNvSpPr>
                <p:nvPr/>
              </p:nvSpPr>
              <p:spPr bwMode="auto">
                <a:xfrm>
                  <a:off x="1357" y="574"/>
                  <a:ext cx="522" cy="286"/>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sp>
            <p:nvSpPr>
              <p:cNvPr id="88112" name="Line 124"/>
              <p:cNvSpPr>
                <a:spLocks noChangeAspect="1" noChangeShapeType="1"/>
              </p:cNvSpPr>
              <p:nvPr/>
            </p:nvSpPr>
            <p:spPr bwMode="auto">
              <a:xfrm>
                <a:off x="2651" y="1351"/>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88113" name="Line 125"/>
              <p:cNvSpPr>
                <a:spLocks noChangeAspect="1" noChangeShapeType="1"/>
              </p:cNvSpPr>
              <p:nvPr/>
            </p:nvSpPr>
            <p:spPr bwMode="auto">
              <a:xfrm>
                <a:off x="2651" y="1490"/>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749731" name="Group 126"/>
              <p:cNvGrpSpPr>
                <a:grpSpLocks noChangeAspect="1"/>
              </p:cNvGrpSpPr>
              <p:nvPr/>
            </p:nvGrpSpPr>
            <p:grpSpPr bwMode="auto">
              <a:xfrm>
                <a:off x="2851" y="1235"/>
                <a:ext cx="201" cy="371"/>
                <a:chOff x="2991" y="411"/>
                <a:chExt cx="362" cy="768"/>
              </a:xfrm>
            </p:grpSpPr>
            <p:sp>
              <p:nvSpPr>
                <p:cNvPr id="88136" name="AutoShape 127"/>
                <p:cNvSpPr>
                  <a:spLocks noChangeAspect="1" noChangeArrowheads="1"/>
                </p:cNvSpPr>
                <p:nvPr/>
              </p:nvSpPr>
              <p:spPr bwMode="auto">
                <a:xfrm rot="-5400000">
                  <a:off x="2798" y="626"/>
                  <a:ext cx="768" cy="337"/>
                </a:xfrm>
                <a:custGeom>
                  <a:avLst/>
                  <a:gdLst>
                    <a:gd name="T0" fmla="*/ 672 w 21600"/>
                    <a:gd name="T1" fmla="*/ 169 h 21600"/>
                    <a:gd name="T2" fmla="*/ 384 w 21600"/>
                    <a:gd name="T3" fmla="*/ 337 h 21600"/>
                    <a:gd name="T4" fmla="*/ 96 w 21600"/>
                    <a:gd name="T5" fmla="*/ 169 h 21600"/>
                    <a:gd name="T6" fmla="*/ 384 w 21600"/>
                    <a:gd name="T7" fmla="*/ 0 h 21600"/>
                    <a:gd name="T8" fmla="*/ 0 60000 65536"/>
                    <a:gd name="T9" fmla="*/ 0 60000 65536"/>
                    <a:gd name="T10" fmla="*/ 0 60000 65536"/>
                    <a:gd name="T11" fmla="*/ 0 60000 65536"/>
                    <a:gd name="T12" fmla="*/ 4500 w 21600"/>
                    <a:gd name="T13" fmla="*/ 4487 h 21600"/>
                    <a:gd name="T14" fmla="*/ 17100 w 21600"/>
                    <a:gd name="T15" fmla="*/ 1711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p:spPr>
              <p:txBody>
                <a:bodyPr vert="eaVert" wrap="none" anchor="ctr">
                  <a:prstTxWarp prst="textNoShape">
                    <a:avLst/>
                  </a:prstTxWarp>
                </a:bodyPr>
                <a:lstStyle/>
                <a:p>
                  <a:pPr algn="ctr"/>
                  <a:endParaRPr lang="en-US" sz="1000" b="1">
                    <a:latin typeface="Comic Sans MS" charset="0"/>
                  </a:endParaRPr>
                </a:p>
              </p:txBody>
            </p:sp>
            <p:sp>
              <p:nvSpPr>
                <p:cNvPr id="88137" name="AutoShape 128"/>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p:spPr>
              <p:txBody>
                <a:bodyPr wrap="none" anchor="ctr">
                  <a:prstTxWarp prst="textNoShape">
                    <a:avLst/>
                  </a:prstTxWarp>
                </a:bodyPr>
                <a:lstStyle/>
                <a:p>
                  <a:endParaRPr lang="en-US"/>
                </a:p>
              </p:txBody>
            </p:sp>
            <p:sp>
              <p:nvSpPr>
                <p:cNvPr id="88138" name="Freeform 129"/>
                <p:cNvSpPr>
                  <a:spLocks noChangeAspect="1"/>
                </p:cNvSpPr>
                <p:nvPr/>
              </p:nvSpPr>
              <p:spPr bwMode="auto">
                <a:xfrm rot="5400000">
                  <a:off x="2974" y="725"/>
                  <a:ext cx="218" cy="139"/>
                </a:xfrm>
                <a:custGeom>
                  <a:avLst/>
                  <a:gdLst>
                    <a:gd name="T0" fmla="*/ 0 w 384"/>
                    <a:gd name="T1" fmla="*/ 288 h 288"/>
                    <a:gd name="T2" fmla="*/ 192 w 384"/>
                    <a:gd name="T3" fmla="*/ 0 h 288"/>
                    <a:gd name="T4" fmla="*/ 384 w 384"/>
                    <a:gd name="T5" fmla="*/ 288 h 288"/>
                    <a:gd name="T6" fmla="*/ 0 60000 65536"/>
                    <a:gd name="T7" fmla="*/ 0 60000 65536"/>
                    <a:gd name="T8" fmla="*/ 0 60000 65536"/>
                    <a:gd name="T9" fmla="*/ 0 w 384"/>
                    <a:gd name="T10" fmla="*/ 0 h 288"/>
                    <a:gd name="T11" fmla="*/ 384 w 384"/>
                    <a:gd name="T12" fmla="*/ 288 h 288"/>
                  </a:gdLst>
                  <a:ahLst/>
                  <a:cxnLst>
                    <a:cxn ang="T6">
                      <a:pos x="T0" y="T1"/>
                    </a:cxn>
                    <a:cxn ang="T7">
                      <a:pos x="T2" y="T3"/>
                    </a:cxn>
                    <a:cxn ang="T8">
                      <a:pos x="T4" y="T5"/>
                    </a:cxn>
                  </a:cxnLst>
                  <a:rect l="T9" t="T10" r="T11" b="T12"/>
                  <a:pathLst>
                    <a:path w="384" h="288">
                      <a:moveTo>
                        <a:pt x="0" y="288"/>
                      </a:moveTo>
                      <a:lnTo>
                        <a:pt x="192" y="0"/>
                      </a:lnTo>
                      <a:lnTo>
                        <a:pt x="384" y="288"/>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88139" name="Text Box 130"/>
                <p:cNvSpPr txBox="1">
                  <a:spLocks noChangeAspect="1" noChangeArrowheads="1"/>
                </p:cNvSpPr>
                <p:nvPr/>
              </p:nvSpPr>
              <p:spPr bwMode="auto">
                <a:xfrm rot="-5400000">
                  <a:off x="2934" y="608"/>
                  <a:ext cx="576" cy="263"/>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ALU</a:t>
                  </a:r>
                </a:p>
              </p:txBody>
            </p:sp>
          </p:grpSp>
          <p:sp>
            <p:nvSpPr>
              <p:cNvPr id="88115" name="Line 131"/>
              <p:cNvSpPr>
                <a:spLocks noChangeAspect="1" noChangeShapeType="1"/>
              </p:cNvSpPr>
              <p:nvPr/>
            </p:nvSpPr>
            <p:spPr bwMode="auto">
              <a:xfrm>
                <a:off x="3052"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88116" name="Line 132"/>
              <p:cNvSpPr>
                <a:spLocks noChangeAspect="1" noChangeShapeType="1"/>
              </p:cNvSpPr>
              <p:nvPr/>
            </p:nvSpPr>
            <p:spPr bwMode="auto">
              <a:xfrm>
                <a:off x="3475"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749732" name="Group 133"/>
              <p:cNvGrpSpPr>
                <a:grpSpLocks noChangeAspect="1"/>
              </p:cNvGrpSpPr>
              <p:nvPr/>
            </p:nvGrpSpPr>
            <p:grpSpPr bwMode="auto">
              <a:xfrm>
                <a:off x="3181" y="1305"/>
                <a:ext cx="333" cy="232"/>
                <a:chOff x="3792" y="576"/>
                <a:chExt cx="721" cy="480"/>
              </a:xfrm>
            </p:grpSpPr>
            <p:sp>
              <p:nvSpPr>
                <p:cNvPr id="88134" name="Rectangle 134"/>
                <p:cNvSpPr>
                  <a:spLocks noChangeAspect="1" noChangeArrowheads="1"/>
                </p:cNvSpPr>
                <p:nvPr/>
              </p:nvSpPr>
              <p:spPr bwMode="auto">
                <a:xfrm>
                  <a:off x="3915"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88135" name="Text Box 135"/>
                <p:cNvSpPr txBox="1">
                  <a:spLocks noChangeAspect="1" noChangeArrowheads="1"/>
                </p:cNvSpPr>
                <p:nvPr/>
              </p:nvSpPr>
              <p:spPr bwMode="auto">
                <a:xfrm>
                  <a:off x="3792" y="628"/>
                  <a:ext cx="721" cy="31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DMem</a:t>
                  </a:r>
                </a:p>
              </p:txBody>
            </p:sp>
          </p:grpSp>
          <p:sp>
            <p:nvSpPr>
              <p:cNvPr id="88118" name="Freeform 136"/>
              <p:cNvSpPr>
                <a:spLocks noChangeAspect="1"/>
              </p:cNvSpPr>
              <p:nvPr/>
            </p:nvSpPr>
            <p:spPr bwMode="auto">
              <a:xfrm>
                <a:off x="3208" y="1421"/>
                <a:ext cx="332" cy="185"/>
              </a:xfrm>
              <a:custGeom>
                <a:avLst/>
                <a:gdLst>
                  <a:gd name="T0" fmla="*/ 0 w 816"/>
                  <a:gd name="T1" fmla="*/ 0 h 384"/>
                  <a:gd name="T2" fmla="*/ 0 w 816"/>
                  <a:gd name="T3" fmla="*/ 384 h 384"/>
                  <a:gd name="T4" fmla="*/ 720 w 816"/>
                  <a:gd name="T5" fmla="*/ 384 h 384"/>
                  <a:gd name="T6" fmla="*/ 720 w 816"/>
                  <a:gd name="T7" fmla="*/ 144 h 384"/>
                  <a:gd name="T8" fmla="*/ 816 w 816"/>
                  <a:gd name="T9" fmla="*/ 144 h 384"/>
                  <a:gd name="T10" fmla="*/ 0 60000 65536"/>
                  <a:gd name="T11" fmla="*/ 0 60000 65536"/>
                  <a:gd name="T12" fmla="*/ 0 60000 65536"/>
                  <a:gd name="T13" fmla="*/ 0 60000 65536"/>
                  <a:gd name="T14" fmla="*/ 0 60000 65536"/>
                  <a:gd name="T15" fmla="*/ 0 w 816"/>
                  <a:gd name="T16" fmla="*/ 0 h 384"/>
                  <a:gd name="T17" fmla="*/ 816 w 816"/>
                  <a:gd name="T18" fmla="*/ 384 h 384"/>
                </a:gdLst>
                <a:ahLst/>
                <a:cxnLst>
                  <a:cxn ang="T10">
                    <a:pos x="T0" y="T1"/>
                  </a:cxn>
                  <a:cxn ang="T11">
                    <a:pos x="T2" y="T3"/>
                  </a:cxn>
                  <a:cxn ang="T12">
                    <a:pos x="T4" y="T5"/>
                  </a:cxn>
                  <a:cxn ang="T13">
                    <a:pos x="T6" y="T7"/>
                  </a:cxn>
                  <a:cxn ang="T14">
                    <a:pos x="T8" y="T9"/>
                  </a:cxn>
                </a:cxnLst>
                <a:rect l="T15" t="T16" r="T17" b="T18"/>
                <a:pathLst>
                  <a:path w="816" h="384">
                    <a:moveTo>
                      <a:pt x="0" y="0"/>
                    </a:moveTo>
                    <a:lnTo>
                      <a:pt x="0" y="384"/>
                    </a:lnTo>
                    <a:lnTo>
                      <a:pt x="720" y="384"/>
                    </a:lnTo>
                    <a:lnTo>
                      <a:pt x="720" y="144"/>
                    </a:lnTo>
                    <a:lnTo>
                      <a:pt x="816" y="144"/>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88119" name="Line 137"/>
              <p:cNvSpPr>
                <a:spLocks noChangeAspect="1" noChangeShapeType="1"/>
              </p:cNvSpPr>
              <p:nvPr/>
            </p:nvSpPr>
            <p:spPr bwMode="auto">
              <a:xfrm>
                <a:off x="2199" y="1491"/>
                <a:ext cx="23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88120" name="Line 138"/>
              <p:cNvSpPr>
                <a:spLocks noChangeAspect="1" noChangeShapeType="1"/>
              </p:cNvSpPr>
              <p:nvPr/>
            </p:nvSpPr>
            <p:spPr bwMode="auto">
              <a:xfrm>
                <a:off x="2169" y="1351"/>
                <a:ext cx="259"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749733" name="Group 139"/>
              <p:cNvGrpSpPr>
                <a:grpSpLocks noChangeAspect="1"/>
              </p:cNvGrpSpPr>
              <p:nvPr/>
            </p:nvGrpSpPr>
            <p:grpSpPr bwMode="auto">
              <a:xfrm>
                <a:off x="1933" y="1305"/>
                <a:ext cx="351" cy="232"/>
                <a:chOff x="1061" y="576"/>
                <a:chExt cx="758" cy="480"/>
              </a:xfrm>
            </p:grpSpPr>
            <p:sp>
              <p:nvSpPr>
                <p:cNvPr id="88132" name="Rectangle 140"/>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88133" name="Text Box 141"/>
                <p:cNvSpPr txBox="1">
                  <a:spLocks noChangeAspect="1" noChangeArrowheads="1"/>
                </p:cNvSpPr>
                <p:nvPr/>
              </p:nvSpPr>
              <p:spPr bwMode="auto">
                <a:xfrm>
                  <a:off x="1061" y="628"/>
                  <a:ext cx="758" cy="31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Ifetch</a:t>
                  </a:r>
                </a:p>
              </p:txBody>
            </p:sp>
          </p:grpSp>
          <p:grpSp>
            <p:nvGrpSpPr>
              <p:cNvPr id="749734" name="Group 142"/>
              <p:cNvGrpSpPr>
                <a:grpSpLocks/>
              </p:cNvGrpSpPr>
              <p:nvPr/>
            </p:nvGrpSpPr>
            <p:grpSpPr bwMode="auto">
              <a:xfrm>
                <a:off x="2288" y="1200"/>
                <a:ext cx="1297" cy="441"/>
                <a:chOff x="2112" y="528"/>
                <a:chExt cx="2088" cy="681"/>
              </a:xfrm>
            </p:grpSpPr>
            <p:sp>
              <p:nvSpPr>
                <p:cNvPr id="88128" name="Rectangle 143"/>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88129" name="Rectangle 144"/>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88130" name="Rectangle 145"/>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88131" name="Rectangle 146"/>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grpSp>
          <p:grpSp>
            <p:nvGrpSpPr>
              <p:cNvPr id="749735" name="Group 147"/>
              <p:cNvGrpSpPr>
                <a:grpSpLocks noChangeAspect="1"/>
              </p:cNvGrpSpPr>
              <p:nvPr/>
            </p:nvGrpSpPr>
            <p:grpSpPr bwMode="auto">
              <a:xfrm flipH="1">
                <a:off x="3643" y="1296"/>
                <a:ext cx="241" cy="233"/>
                <a:chOff x="1362" y="528"/>
                <a:chExt cx="518" cy="432"/>
              </a:xfrm>
            </p:grpSpPr>
            <p:grpSp>
              <p:nvGrpSpPr>
                <p:cNvPr id="749736" name="Group 148"/>
                <p:cNvGrpSpPr>
                  <a:grpSpLocks noChangeAspect="1"/>
                </p:cNvGrpSpPr>
                <p:nvPr/>
              </p:nvGrpSpPr>
              <p:grpSpPr bwMode="auto">
                <a:xfrm>
                  <a:off x="1374" y="528"/>
                  <a:ext cx="480" cy="432"/>
                  <a:chOff x="1392" y="528"/>
                  <a:chExt cx="480" cy="432"/>
                </a:xfrm>
              </p:grpSpPr>
              <p:sp>
                <p:nvSpPr>
                  <p:cNvPr id="88126" name="Rectangle 149"/>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88127" name="Rectangle 150"/>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88125" name="Text Box 151"/>
                <p:cNvSpPr txBox="1">
                  <a:spLocks noChangeAspect="1" noChangeArrowheads="1"/>
                </p:cNvSpPr>
                <p:nvPr/>
              </p:nvSpPr>
              <p:spPr bwMode="auto">
                <a:xfrm>
                  <a:off x="1362" y="574"/>
                  <a:ext cx="518" cy="286"/>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grpSp>
        <p:sp>
          <p:nvSpPr>
            <p:cNvPr id="88110" name="Line 152"/>
            <p:cNvSpPr>
              <a:spLocks noChangeShapeType="1"/>
            </p:cNvSpPr>
            <p:nvPr/>
          </p:nvSpPr>
          <p:spPr bwMode="auto">
            <a:xfrm>
              <a:off x="3554" y="1419"/>
              <a:ext cx="152" cy="960"/>
            </a:xfrm>
            <a:prstGeom prst="line">
              <a:avLst/>
            </a:prstGeom>
            <a:noFill/>
            <a:ln w="76200">
              <a:solidFill>
                <a:srgbClr val="00CC00"/>
              </a:solidFill>
              <a:round/>
              <a:headEnd/>
              <a:tailEnd type="triangle" w="med" len="med"/>
            </a:ln>
          </p:spPr>
          <p:txBody>
            <a:bodyPr wrap="none" anchor="ctr">
              <a:prstTxWarp prst="textNoShape">
                <a:avLst/>
              </a:prstTxWarp>
            </a:bodyPr>
            <a:lstStyle/>
            <a:p>
              <a:endParaRPr lang="en-US"/>
            </a:p>
          </p:txBody>
        </p:sp>
      </p:grpSp>
      <p:grpSp>
        <p:nvGrpSpPr>
          <p:cNvPr id="749737" name="Group 153"/>
          <p:cNvGrpSpPr>
            <a:grpSpLocks/>
          </p:cNvGrpSpPr>
          <p:nvPr/>
        </p:nvGrpSpPr>
        <p:grpSpPr bwMode="auto">
          <a:xfrm>
            <a:off x="5002213" y="4437063"/>
            <a:ext cx="3263900" cy="700087"/>
            <a:chOff x="1933" y="1200"/>
            <a:chExt cx="1950" cy="441"/>
          </a:xfrm>
        </p:grpSpPr>
        <p:grpSp>
          <p:nvGrpSpPr>
            <p:cNvPr id="749738" name="Group 154"/>
            <p:cNvGrpSpPr>
              <a:grpSpLocks noChangeAspect="1"/>
            </p:cNvGrpSpPr>
            <p:nvPr/>
          </p:nvGrpSpPr>
          <p:grpSpPr bwMode="auto">
            <a:xfrm>
              <a:off x="2417" y="1304"/>
              <a:ext cx="241" cy="233"/>
              <a:chOff x="1349" y="528"/>
              <a:chExt cx="522" cy="432"/>
            </a:xfrm>
          </p:grpSpPr>
          <p:grpSp>
            <p:nvGrpSpPr>
              <p:cNvPr id="749739" name="Group 155"/>
              <p:cNvGrpSpPr>
                <a:grpSpLocks noChangeAspect="1"/>
              </p:cNvGrpSpPr>
              <p:nvPr/>
            </p:nvGrpSpPr>
            <p:grpSpPr bwMode="auto">
              <a:xfrm>
                <a:off x="1374" y="528"/>
                <a:ext cx="480" cy="432"/>
                <a:chOff x="1392" y="528"/>
                <a:chExt cx="480" cy="432"/>
              </a:xfrm>
            </p:grpSpPr>
            <p:sp>
              <p:nvSpPr>
                <p:cNvPr id="88107" name="Rectangle 156"/>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88108" name="Rectangle 157"/>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88106" name="Text Box 158"/>
              <p:cNvSpPr txBox="1">
                <a:spLocks noChangeAspect="1" noChangeArrowheads="1"/>
              </p:cNvSpPr>
              <p:nvPr/>
            </p:nvSpPr>
            <p:spPr bwMode="auto">
              <a:xfrm>
                <a:off x="1349" y="574"/>
                <a:ext cx="522" cy="286"/>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sp>
          <p:nvSpPr>
            <p:cNvPr id="88077" name="Line 159"/>
            <p:cNvSpPr>
              <a:spLocks noChangeAspect="1" noChangeShapeType="1"/>
            </p:cNvSpPr>
            <p:nvPr/>
          </p:nvSpPr>
          <p:spPr bwMode="auto">
            <a:xfrm>
              <a:off x="2651" y="1351"/>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88078" name="Line 160"/>
            <p:cNvSpPr>
              <a:spLocks noChangeAspect="1" noChangeShapeType="1"/>
            </p:cNvSpPr>
            <p:nvPr/>
          </p:nvSpPr>
          <p:spPr bwMode="auto">
            <a:xfrm>
              <a:off x="2651" y="1490"/>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749740" name="Group 161"/>
            <p:cNvGrpSpPr>
              <a:grpSpLocks noChangeAspect="1"/>
            </p:cNvGrpSpPr>
            <p:nvPr/>
          </p:nvGrpSpPr>
          <p:grpSpPr bwMode="auto">
            <a:xfrm>
              <a:off x="2851" y="1235"/>
              <a:ext cx="200" cy="371"/>
              <a:chOff x="2991" y="411"/>
              <a:chExt cx="360" cy="768"/>
            </a:xfrm>
          </p:grpSpPr>
          <p:sp>
            <p:nvSpPr>
              <p:cNvPr id="88101" name="AutoShape 162"/>
              <p:cNvSpPr>
                <a:spLocks noChangeAspect="1" noChangeArrowheads="1"/>
              </p:cNvSpPr>
              <p:nvPr/>
            </p:nvSpPr>
            <p:spPr bwMode="auto">
              <a:xfrm rot="-5400000">
                <a:off x="2798" y="626"/>
                <a:ext cx="768" cy="337"/>
              </a:xfrm>
              <a:custGeom>
                <a:avLst/>
                <a:gdLst>
                  <a:gd name="T0" fmla="*/ 672 w 21600"/>
                  <a:gd name="T1" fmla="*/ 169 h 21600"/>
                  <a:gd name="T2" fmla="*/ 384 w 21600"/>
                  <a:gd name="T3" fmla="*/ 337 h 21600"/>
                  <a:gd name="T4" fmla="*/ 96 w 21600"/>
                  <a:gd name="T5" fmla="*/ 169 h 21600"/>
                  <a:gd name="T6" fmla="*/ 384 w 21600"/>
                  <a:gd name="T7" fmla="*/ 0 h 21600"/>
                  <a:gd name="T8" fmla="*/ 0 60000 65536"/>
                  <a:gd name="T9" fmla="*/ 0 60000 65536"/>
                  <a:gd name="T10" fmla="*/ 0 60000 65536"/>
                  <a:gd name="T11" fmla="*/ 0 60000 65536"/>
                  <a:gd name="T12" fmla="*/ 4500 w 21600"/>
                  <a:gd name="T13" fmla="*/ 4487 h 21600"/>
                  <a:gd name="T14" fmla="*/ 17100 w 21600"/>
                  <a:gd name="T15" fmla="*/ 1711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p:spPr>
            <p:txBody>
              <a:bodyPr vert="eaVert" wrap="none" anchor="ctr">
                <a:prstTxWarp prst="textNoShape">
                  <a:avLst/>
                </a:prstTxWarp>
              </a:bodyPr>
              <a:lstStyle/>
              <a:p>
                <a:pPr algn="ctr"/>
                <a:endParaRPr lang="en-US" sz="1000" b="1">
                  <a:latin typeface="Comic Sans MS" charset="0"/>
                </a:endParaRPr>
              </a:p>
            </p:txBody>
          </p:sp>
          <p:sp>
            <p:nvSpPr>
              <p:cNvPr id="88102" name="AutoShape 163"/>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p:spPr>
            <p:txBody>
              <a:bodyPr wrap="none" anchor="ctr">
                <a:prstTxWarp prst="textNoShape">
                  <a:avLst/>
                </a:prstTxWarp>
              </a:bodyPr>
              <a:lstStyle/>
              <a:p>
                <a:endParaRPr lang="en-US"/>
              </a:p>
            </p:txBody>
          </p:sp>
          <p:sp>
            <p:nvSpPr>
              <p:cNvPr id="88103" name="Freeform 164"/>
              <p:cNvSpPr>
                <a:spLocks noChangeAspect="1"/>
              </p:cNvSpPr>
              <p:nvPr/>
            </p:nvSpPr>
            <p:spPr bwMode="auto">
              <a:xfrm rot="5400000">
                <a:off x="2974" y="725"/>
                <a:ext cx="218" cy="139"/>
              </a:xfrm>
              <a:custGeom>
                <a:avLst/>
                <a:gdLst>
                  <a:gd name="T0" fmla="*/ 0 w 384"/>
                  <a:gd name="T1" fmla="*/ 288 h 288"/>
                  <a:gd name="T2" fmla="*/ 192 w 384"/>
                  <a:gd name="T3" fmla="*/ 0 h 288"/>
                  <a:gd name="T4" fmla="*/ 384 w 384"/>
                  <a:gd name="T5" fmla="*/ 288 h 288"/>
                  <a:gd name="T6" fmla="*/ 0 60000 65536"/>
                  <a:gd name="T7" fmla="*/ 0 60000 65536"/>
                  <a:gd name="T8" fmla="*/ 0 60000 65536"/>
                  <a:gd name="T9" fmla="*/ 0 w 384"/>
                  <a:gd name="T10" fmla="*/ 0 h 288"/>
                  <a:gd name="T11" fmla="*/ 384 w 384"/>
                  <a:gd name="T12" fmla="*/ 288 h 288"/>
                </a:gdLst>
                <a:ahLst/>
                <a:cxnLst>
                  <a:cxn ang="T6">
                    <a:pos x="T0" y="T1"/>
                  </a:cxn>
                  <a:cxn ang="T7">
                    <a:pos x="T2" y="T3"/>
                  </a:cxn>
                  <a:cxn ang="T8">
                    <a:pos x="T4" y="T5"/>
                  </a:cxn>
                </a:cxnLst>
                <a:rect l="T9" t="T10" r="T11" b="T12"/>
                <a:pathLst>
                  <a:path w="384" h="288">
                    <a:moveTo>
                      <a:pt x="0" y="288"/>
                    </a:moveTo>
                    <a:lnTo>
                      <a:pt x="192" y="0"/>
                    </a:lnTo>
                    <a:lnTo>
                      <a:pt x="384" y="288"/>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88104" name="Text Box 165"/>
              <p:cNvSpPr txBox="1">
                <a:spLocks noChangeAspect="1" noChangeArrowheads="1"/>
              </p:cNvSpPr>
              <p:nvPr/>
            </p:nvSpPr>
            <p:spPr bwMode="auto">
              <a:xfrm rot="-5400000">
                <a:off x="2932" y="608"/>
                <a:ext cx="576" cy="263"/>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ALU</a:t>
                </a:r>
              </a:p>
            </p:txBody>
          </p:sp>
        </p:grpSp>
        <p:sp>
          <p:nvSpPr>
            <p:cNvPr id="88080" name="Line 166"/>
            <p:cNvSpPr>
              <a:spLocks noChangeAspect="1" noChangeShapeType="1"/>
            </p:cNvSpPr>
            <p:nvPr/>
          </p:nvSpPr>
          <p:spPr bwMode="auto">
            <a:xfrm>
              <a:off x="3052"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88081" name="Line 167"/>
            <p:cNvSpPr>
              <a:spLocks noChangeAspect="1" noChangeShapeType="1"/>
            </p:cNvSpPr>
            <p:nvPr/>
          </p:nvSpPr>
          <p:spPr bwMode="auto">
            <a:xfrm>
              <a:off x="3475"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749741" name="Group 168"/>
            <p:cNvGrpSpPr>
              <a:grpSpLocks noChangeAspect="1"/>
            </p:cNvGrpSpPr>
            <p:nvPr/>
          </p:nvGrpSpPr>
          <p:grpSpPr bwMode="auto">
            <a:xfrm>
              <a:off x="3180" y="1305"/>
              <a:ext cx="333" cy="232"/>
              <a:chOff x="3790" y="576"/>
              <a:chExt cx="720" cy="480"/>
            </a:xfrm>
          </p:grpSpPr>
          <p:sp>
            <p:nvSpPr>
              <p:cNvPr id="88099" name="Rectangle 169"/>
              <p:cNvSpPr>
                <a:spLocks noChangeAspect="1" noChangeArrowheads="1"/>
              </p:cNvSpPr>
              <p:nvPr/>
            </p:nvSpPr>
            <p:spPr bwMode="auto">
              <a:xfrm>
                <a:off x="3915"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88100" name="Text Box 170"/>
              <p:cNvSpPr txBox="1">
                <a:spLocks noChangeAspect="1" noChangeArrowheads="1"/>
              </p:cNvSpPr>
              <p:nvPr/>
            </p:nvSpPr>
            <p:spPr bwMode="auto">
              <a:xfrm>
                <a:off x="3790" y="628"/>
                <a:ext cx="720" cy="31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DMem</a:t>
                </a:r>
              </a:p>
            </p:txBody>
          </p:sp>
        </p:grpSp>
        <p:sp>
          <p:nvSpPr>
            <p:cNvPr id="88083" name="Freeform 171"/>
            <p:cNvSpPr>
              <a:spLocks noChangeAspect="1"/>
            </p:cNvSpPr>
            <p:nvPr/>
          </p:nvSpPr>
          <p:spPr bwMode="auto">
            <a:xfrm>
              <a:off x="3208" y="1421"/>
              <a:ext cx="332" cy="185"/>
            </a:xfrm>
            <a:custGeom>
              <a:avLst/>
              <a:gdLst>
                <a:gd name="T0" fmla="*/ 0 w 816"/>
                <a:gd name="T1" fmla="*/ 0 h 384"/>
                <a:gd name="T2" fmla="*/ 0 w 816"/>
                <a:gd name="T3" fmla="*/ 384 h 384"/>
                <a:gd name="T4" fmla="*/ 720 w 816"/>
                <a:gd name="T5" fmla="*/ 384 h 384"/>
                <a:gd name="T6" fmla="*/ 720 w 816"/>
                <a:gd name="T7" fmla="*/ 144 h 384"/>
                <a:gd name="T8" fmla="*/ 816 w 816"/>
                <a:gd name="T9" fmla="*/ 144 h 384"/>
                <a:gd name="T10" fmla="*/ 0 60000 65536"/>
                <a:gd name="T11" fmla="*/ 0 60000 65536"/>
                <a:gd name="T12" fmla="*/ 0 60000 65536"/>
                <a:gd name="T13" fmla="*/ 0 60000 65536"/>
                <a:gd name="T14" fmla="*/ 0 60000 65536"/>
                <a:gd name="T15" fmla="*/ 0 w 816"/>
                <a:gd name="T16" fmla="*/ 0 h 384"/>
                <a:gd name="T17" fmla="*/ 816 w 816"/>
                <a:gd name="T18" fmla="*/ 384 h 384"/>
              </a:gdLst>
              <a:ahLst/>
              <a:cxnLst>
                <a:cxn ang="T10">
                  <a:pos x="T0" y="T1"/>
                </a:cxn>
                <a:cxn ang="T11">
                  <a:pos x="T2" y="T3"/>
                </a:cxn>
                <a:cxn ang="T12">
                  <a:pos x="T4" y="T5"/>
                </a:cxn>
                <a:cxn ang="T13">
                  <a:pos x="T6" y="T7"/>
                </a:cxn>
                <a:cxn ang="T14">
                  <a:pos x="T8" y="T9"/>
                </a:cxn>
              </a:cxnLst>
              <a:rect l="T15" t="T16" r="T17" b="T18"/>
              <a:pathLst>
                <a:path w="816" h="384">
                  <a:moveTo>
                    <a:pt x="0" y="0"/>
                  </a:moveTo>
                  <a:lnTo>
                    <a:pt x="0" y="384"/>
                  </a:lnTo>
                  <a:lnTo>
                    <a:pt x="720" y="384"/>
                  </a:lnTo>
                  <a:lnTo>
                    <a:pt x="720" y="144"/>
                  </a:lnTo>
                  <a:lnTo>
                    <a:pt x="816" y="144"/>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88084" name="Line 172"/>
            <p:cNvSpPr>
              <a:spLocks noChangeAspect="1" noChangeShapeType="1"/>
            </p:cNvSpPr>
            <p:nvPr/>
          </p:nvSpPr>
          <p:spPr bwMode="auto">
            <a:xfrm>
              <a:off x="2199" y="1491"/>
              <a:ext cx="23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88085" name="Line 173"/>
            <p:cNvSpPr>
              <a:spLocks noChangeAspect="1" noChangeShapeType="1"/>
            </p:cNvSpPr>
            <p:nvPr/>
          </p:nvSpPr>
          <p:spPr bwMode="auto">
            <a:xfrm>
              <a:off x="2169" y="1351"/>
              <a:ext cx="259"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749742" name="Group 174"/>
            <p:cNvGrpSpPr>
              <a:grpSpLocks noChangeAspect="1"/>
            </p:cNvGrpSpPr>
            <p:nvPr/>
          </p:nvGrpSpPr>
          <p:grpSpPr bwMode="auto">
            <a:xfrm>
              <a:off x="1933" y="1305"/>
              <a:ext cx="351" cy="232"/>
              <a:chOff x="1061" y="576"/>
              <a:chExt cx="757" cy="480"/>
            </a:xfrm>
          </p:grpSpPr>
          <p:sp>
            <p:nvSpPr>
              <p:cNvPr id="88097" name="Rectangle 175"/>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88098" name="Text Box 176"/>
              <p:cNvSpPr txBox="1">
                <a:spLocks noChangeAspect="1" noChangeArrowheads="1"/>
              </p:cNvSpPr>
              <p:nvPr/>
            </p:nvSpPr>
            <p:spPr bwMode="auto">
              <a:xfrm>
                <a:off x="1061" y="628"/>
                <a:ext cx="757" cy="31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Ifetch</a:t>
                </a:r>
              </a:p>
            </p:txBody>
          </p:sp>
        </p:grpSp>
        <p:grpSp>
          <p:nvGrpSpPr>
            <p:cNvPr id="749743" name="Group 177"/>
            <p:cNvGrpSpPr>
              <a:grpSpLocks/>
            </p:cNvGrpSpPr>
            <p:nvPr/>
          </p:nvGrpSpPr>
          <p:grpSpPr bwMode="auto">
            <a:xfrm>
              <a:off x="2288" y="1200"/>
              <a:ext cx="1297" cy="441"/>
              <a:chOff x="2112" y="528"/>
              <a:chExt cx="2088" cy="681"/>
            </a:xfrm>
          </p:grpSpPr>
          <p:sp>
            <p:nvSpPr>
              <p:cNvPr id="88093" name="Rectangle 178"/>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88094" name="Rectangle 179"/>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88095" name="Rectangle 180"/>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88096" name="Rectangle 181"/>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grpSp>
        <p:grpSp>
          <p:nvGrpSpPr>
            <p:cNvPr id="749744" name="Group 182"/>
            <p:cNvGrpSpPr>
              <a:grpSpLocks noChangeAspect="1"/>
            </p:cNvGrpSpPr>
            <p:nvPr/>
          </p:nvGrpSpPr>
          <p:grpSpPr bwMode="auto">
            <a:xfrm flipH="1">
              <a:off x="3642" y="1296"/>
              <a:ext cx="241" cy="233"/>
              <a:chOff x="1360" y="528"/>
              <a:chExt cx="518" cy="432"/>
            </a:xfrm>
          </p:grpSpPr>
          <p:grpSp>
            <p:nvGrpSpPr>
              <p:cNvPr id="749745" name="Group 183"/>
              <p:cNvGrpSpPr>
                <a:grpSpLocks noChangeAspect="1"/>
              </p:cNvGrpSpPr>
              <p:nvPr/>
            </p:nvGrpSpPr>
            <p:grpSpPr bwMode="auto">
              <a:xfrm>
                <a:off x="1374" y="528"/>
                <a:ext cx="480" cy="432"/>
                <a:chOff x="1392" y="528"/>
                <a:chExt cx="480" cy="432"/>
              </a:xfrm>
            </p:grpSpPr>
            <p:sp>
              <p:nvSpPr>
                <p:cNvPr id="88091" name="Rectangle 184"/>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88092" name="Rectangle 185"/>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88090" name="Text Box 186"/>
              <p:cNvSpPr txBox="1">
                <a:spLocks noChangeAspect="1" noChangeArrowheads="1"/>
              </p:cNvSpPr>
              <p:nvPr/>
            </p:nvSpPr>
            <p:spPr bwMode="auto">
              <a:xfrm>
                <a:off x="1360" y="574"/>
                <a:ext cx="518" cy="286"/>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grpSp>
      <p:sp>
        <p:nvSpPr>
          <p:cNvPr id="749755" name="Rectangle 187"/>
          <p:cNvSpPr>
            <a:spLocks noGrp="1" noChangeArrowheads="1"/>
          </p:cNvSpPr>
          <p:nvPr>
            <p:ph type="title"/>
          </p:nvPr>
        </p:nvSpPr>
        <p:spPr/>
        <p:txBody>
          <a:bodyPr/>
          <a:lstStyle/>
          <a:p>
            <a:pPr>
              <a:defRPr/>
            </a:pPr>
            <a:r>
              <a:rPr lang="en-US"/>
              <a:t>Forwarding to Avoid Data Hazard</a:t>
            </a:r>
          </a:p>
        </p:txBody>
      </p:sp>
      <p:sp>
        <p:nvSpPr>
          <p:cNvPr id="88075" name="Text Box 188"/>
          <p:cNvSpPr txBox="1">
            <a:spLocks noChangeArrowheads="1"/>
          </p:cNvSpPr>
          <p:nvPr/>
        </p:nvSpPr>
        <p:spPr bwMode="auto">
          <a:xfrm>
            <a:off x="7972425" y="6702425"/>
            <a:ext cx="1171575" cy="152400"/>
          </a:xfrm>
          <a:prstGeom prst="rect">
            <a:avLst/>
          </a:prstGeom>
          <a:noFill/>
          <a:ln w="9525">
            <a:noFill/>
            <a:miter lim="800000"/>
            <a:headEnd/>
            <a:tailEnd/>
          </a:ln>
        </p:spPr>
        <p:txBody>
          <a:bodyPr wrap="none">
            <a:prstTxWarp prst="textNoShape">
              <a:avLst/>
            </a:prstTxWarp>
            <a:spAutoFit/>
          </a:bodyPr>
          <a:lstStyle/>
          <a:p>
            <a:pPr algn="r">
              <a:lnSpc>
                <a:spcPct val="40000"/>
              </a:lnSpc>
            </a:pPr>
            <a:r>
              <a:rPr lang="en-US" sz="1000">
                <a:latin typeface="Times New Roman" charset="0"/>
              </a:rPr>
              <a:t>Slide: David Culler</a:t>
            </a:r>
            <a:endParaRPr lang="en-US">
              <a:latin typeface="Times New Roman"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7497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594" name="Rectangle 2"/>
          <p:cNvSpPr>
            <a:spLocks noGrp="1" noChangeArrowheads="1"/>
          </p:cNvSpPr>
          <p:nvPr>
            <p:ph type="title"/>
          </p:nvPr>
        </p:nvSpPr>
        <p:spPr/>
        <p:txBody>
          <a:bodyPr lIns="90488" tIns="44450" rIns="90488" bIns="44450"/>
          <a:lstStyle/>
          <a:p>
            <a:pPr>
              <a:defRPr/>
            </a:pPr>
            <a:r>
              <a:rPr lang="en-US"/>
              <a:t>HW Change for Forwarding</a:t>
            </a:r>
            <a:endParaRPr lang="en-US" sz="2000">
              <a:solidFill>
                <a:schemeClr val="tx1"/>
              </a:solidFill>
              <a:effectLst>
                <a:outerShdw blurRad="38100" dist="38100" dir="2700000" algn="tl">
                  <a:srgbClr val="FFFFFF"/>
                </a:outerShdw>
              </a:effectLst>
            </a:endParaRPr>
          </a:p>
        </p:txBody>
      </p:sp>
      <p:sp>
        <p:nvSpPr>
          <p:cNvPr id="90115" name="Rectangle 3"/>
          <p:cNvSpPr>
            <a:spLocks noChangeArrowheads="1"/>
          </p:cNvSpPr>
          <p:nvPr/>
        </p:nvSpPr>
        <p:spPr bwMode="auto">
          <a:xfrm>
            <a:off x="174625" y="1746250"/>
            <a:ext cx="7664450" cy="4511675"/>
          </a:xfrm>
          <a:prstGeom prst="rect">
            <a:avLst/>
          </a:prstGeom>
          <a:noFill/>
          <a:ln w="0">
            <a:solidFill>
              <a:srgbClr val="FFFFFE"/>
            </a:solidFill>
            <a:miter lim="800000"/>
            <a:headEnd/>
            <a:tailEnd/>
          </a:ln>
        </p:spPr>
        <p:txBody>
          <a:bodyPr>
            <a:prstTxWarp prst="textNoShape">
              <a:avLst/>
            </a:prstTxWarp>
          </a:bodyPr>
          <a:lstStyle/>
          <a:p>
            <a:endParaRPr lang="en-US"/>
          </a:p>
        </p:txBody>
      </p:sp>
      <p:sp>
        <p:nvSpPr>
          <p:cNvPr id="90116" name="Rectangle 4"/>
          <p:cNvSpPr>
            <a:spLocks noChangeArrowheads="1"/>
          </p:cNvSpPr>
          <p:nvPr/>
        </p:nvSpPr>
        <p:spPr bwMode="auto">
          <a:xfrm>
            <a:off x="7032625" y="2203450"/>
            <a:ext cx="381000" cy="3352800"/>
          </a:xfrm>
          <a:prstGeom prst="rect">
            <a:avLst/>
          </a:prstGeom>
          <a:solidFill>
            <a:srgbClr val="00CC00"/>
          </a:solidFill>
          <a:ln w="28575">
            <a:solidFill>
              <a:schemeClr val="tx1"/>
            </a:solidFill>
            <a:miter lim="800000"/>
            <a:headEnd/>
            <a:tailEnd/>
          </a:ln>
        </p:spPr>
        <p:txBody>
          <a:bodyPr vert="eaVert" wrap="none" anchor="ctr">
            <a:prstTxWarp prst="textNoShape">
              <a:avLst/>
            </a:prstTxWarp>
          </a:bodyPr>
          <a:lstStyle/>
          <a:p>
            <a:pPr algn="ctr"/>
            <a:r>
              <a:rPr lang="en-US" sz="1800">
                <a:latin typeface="Comic Sans MS" charset="0"/>
              </a:rPr>
              <a:t>MEM/WR</a:t>
            </a:r>
          </a:p>
        </p:txBody>
      </p:sp>
      <p:sp>
        <p:nvSpPr>
          <p:cNvPr id="90117" name="Rectangle 5"/>
          <p:cNvSpPr>
            <a:spLocks noChangeArrowheads="1"/>
          </p:cNvSpPr>
          <p:nvPr/>
        </p:nvSpPr>
        <p:spPr bwMode="auto">
          <a:xfrm>
            <a:off x="1766888" y="2203450"/>
            <a:ext cx="381000" cy="3352800"/>
          </a:xfrm>
          <a:prstGeom prst="rect">
            <a:avLst/>
          </a:prstGeom>
          <a:solidFill>
            <a:srgbClr val="00CC00"/>
          </a:solidFill>
          <a:ln w="28575">
            <a:solidFill>
              <a:schemeClr val="tx1"/>
            </a:solidFill>
            <a:miter lim="800000"/>
            <a:headEnd/>
            <a:tailEnd/>
          </a:ln>
        </p:spPr>
        <p:txBody>
          <a:bodyPr vert="eaVert" wrap="none" anchor="ctr">
            <a:prstTxWarp prst="textNoShape">
              <a:avLst/>
            </a:prstTxWarp>
          </a:bodyPr>
          <a:lstStyle/>
          <a:p>
            <a:pPr algn="ctr"/>
            <a:r>
              <a:rPr lang="en-US" sz="1800">
                <a:latin typeface="Comic Sans MS" charset="0"/>
              </a:rPr>
              <a:t>ID/EX</a:t>
            </a:r>
          </a:p>
        </p:txBody>
      </p:sp>
      <p:sp>
        <p:nvSpPr>
          <p:cNvPr id="90118" name="Rectangle 6"/>
          <p:cNvSpPr>
            <a:spLocks noChangeArrowheads="1"/>
          </p:cNvSpPr>
          <p:nvPr/>
        </p:nvSpPr>
        <p:spPr bwMode="auto">
          <a:xfrm>
            <a:off x="4510088" y="2203450"/>
            <a:ext cx="381000" cy="3352800"/>
          </a:xfrm>
          <a:prstGeom prst="rect">
            <a:avLst/>
          </a:prstGeom>
          <a:solidFill>
            <a:srgbClr val="00CC00"/>
          </a:solidFill>
          <a:ln w="28575">
            <a:solidFill>
              <a:schemeClr val="tx1"/>
            </a:solidFill>
            <a:miter lim="800000"/>
            <a:headEnd/>
            <a:tailEnd/>
          </a:ln>
        </p:spPr>
        <p:txBody>
          <a:bodyPr vert="eaVert" wrap="none" anchor="ctr">
            <a:prstTxWarp prst="textNoShape">
              <a:avLst/>
            </a:prstTxWarp>
          </a:bodyPr>
          <a:lstStyle/>
          <a:p>
            <a:pPr algn="ctr"/>
            <a:r>
              <a:rPr lang="en-US" sz="1800">
                <a:latin typeface="Comic Sans MS" charset="0"/>
              </a:rPr>
              <a:t>EX/MEM </a:t>
            </a:r>
          </a:p>
        </p:txBody>
      </p:sp>
      <p:sp>
        <p:nvSpPr>
          <p:cNvPr id="90119" name="Rectangle 7"/>
          <p:cNvSpPr>
            <a:spLocks noChangeArrowheads="1"/>
          </p:cNvSpPr>
          <p:nvPr/>
        </p:nvSpPr>
        <p:spPr bwMode="auto">
          <a:xfrm>
            <a:off x="5576888" y="3422650"/>
            <a:ext cx="914400" cy="1600200"/>
          </a:xfrm>
          <a:prstGeom prst="rect">
            <a:avLst/>
          </a:prstGeom>
          <a:noFill/>
          <a:ln w="28575">
            <a:solidFill>
              <a:schemeClr val="tx1"/>
            </a:solidFill>
            <a:miter lim="800000"/>
            <a:headEnd/>
            <a:tailEnd/>
          </a:ln>
        </p:spPr>
        <p:txBody>
          <a:bodyPr wrap="none" anchor="ctr">
            <a:prstTxWarp prst="textNoShape">
              <a:avLst/>
            </a:prstTxWarp>
          </a:bodyPr>
          <a:lstStyle/>
          <a:p>
            <a:pPr algn="ctr"/>
            <a:r>
              <a:rPr lang="en-US" sz="1800">
                <a:latin typeface="Comic Sans MS" charset="0"/>
              </a:rPr>
              <a:t>Data</a:t>
            </a:r>
          </a:p>
          <a:p>
            <a:pPr algn="ctr"/>
            <a:r>
              <a:rPr lang="en-US" sz="1800">
                <a:latin typeface="Comic Sans MS" charset="0"/>
              </a:rPr>
              <a:t>Memory</a:t>
            </a:r>
          </a:p>
        </p:txBody>
      </p:sp>
      <p:grpSp>
        <p:nvGrpSpPr>
          <p:cNvPr id="2" name="Group 8"/>
          <p:cNvGrpSpPr>
            <a:grpSpLocks/>
          </p:cNvGrpSpPr>
          <p:nvPr/>
        </p:nvGrpSpPr>
        <p:grpSpPr bwMode="auto">
          <a:xfrm>
            <a:off x="3409950" y="2943225"/>
            <a:ext cx="635000" cy="1470025"/>
            <a:chOff x="1782" y="2232"/>
            <a:chExt cx="468" cy="816"/>
          </a:xfrm>
        </p:grpSpPr>
        <p:sp>
          <p:nvSpPr>
            <p:cNvPr id="90158" name="Freeform 9"/>
            <p:cNvSpPr>
              <a:spLocks/>
            </p:cNvSpPr>
            <p:nvPr/>
          </p:nvSpPr>
          <p:spPr bwMode="auto">
            <a:xfrm>
              <a:off x="1782" y="2232"/>
              <a:ext cx="468" cy="816"/>
            </a:xfrm>
            <a:custGeom>
              <a:avLst/>
              <a:gdLst>
                <a:gd name="T0" fmla="*/ 0 w 468"/>
                <a:gd name="T1" fmla="*/ 0 h 816"/>
                <a:gd name="T2" fmla="*/ 468 w 468"/>
                <a:gd name="T3" fmla="*/ 252 h 816"/>
                <a:gd name="T4" fmla="*/ 468 w 468"/>
                <a:gd name="T5" fmla="*/ 588 h 816"/>
                <a:gd name="T6" fmla="*/ 0 w 468"/>
                <a:gd name="T7" fmla="*/ 816 h 816"/>
                <a:gd name="T8" fmla="*/ 0 w 468"/>
                <a:gd name="T9" fmla="*/ 576 h 816"/>
                <a:gd name="T10" fmla="*/ 168 w 468"/>
                <a:gd name="T11" fmla="*/ 420 h 816"/>
                <a:gd name="T12" fmla="*/ 0 w 468"/>
                <a:gd name="T13" fmla="*/ 258 h 816"/>
                <a:gd name="T14" fmla="*/ 0 w 468"/>
                <a:gd name="T15" fmla="*/ 0 h 816"/>
                <a:gd name="T16" fmla="*/ 0 60000 65536"/>
                <a:gd name="T17" fmla="*/ 0 60000 65536"/>
                <a:gd name="T18" fmla="*/ 0 60000 65536"/>
                <a:gd name="T19" fmla="*/ 0 60000 65536"/>
                <a:gd name="T20" fmla="*/ 0 60000 65536"/>
                <a:gd name="T21" fmla="*/ 0 60000 65536"/>
                <a:gd name="T22" fmla="*/ 0 60000 65536"/>
                <a:gd name="T23" fmla="*/ 0 60000 65536"/>
                <a:gd name="T24" fmla="*/ 0 w 468"/>
                <a:gd name="T25" fmla="*/ 0 h 816"/>
                <a:gd name="T26" fmla="*/ 468 w 468"/>
                <a:gd name="T27" fmla="*/ 816 h 8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8" h="816">
                  <a:moveTo>
                    <a:pt x="0" y="0"/>
                  </a:moveTo>
                  <a:lnTo>
                    <a:pt x="468" y="252"/>
                  </a:lnTo>
                  <a:lnTo>
                    <a:pt x="468" y="588"/>
                  </a:lnTo>
                  <a:lnTo>
                    <a:pt x="0" y="816"/>
                  </a:lnTo>
                  <a:lnTo>
                    <a:pt x="0" y="576"/>
                  </a:lnTo>
                  <a:lnTo>
                    <a:pt x="168" y="420"/>
                  </a:lnTo>
                  <a:lnTo>
                    <a:pt x="0" y="258"/>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90159" name="Text Box 10"/>
            <p:cNvSpPr txBox="1">
              <a:spLocks noChangeArrowheads="1"/>
            </p:cNvSpPr>
            <p:nvPr/>
          </p:nvSpPr>
          <p:spPr bwMode="auto">
            <a:xfrm rot="5400000">
              <a:off x="1910" y="2521"/>
              <a:ext cx="330" cy="249"/>
            </a:xfrm>
            <a:prstGeom prst="rect">
              <a:avLst/>
            </a:prstGeom>
            <a:noFill/>
            <a:ln w="28575">
              <a:noFill/>
              <a:miter lim="800000"/>
              <a:headEnd/>
              <a:tailEnd/>
            </a:ln>
          </p:spPr>
          <p:txBody>
            <a:bodyPr wrap="none" anchor="ctr">
              <a:prstTxWarp prst="textNoShape">
                <a:avLst/>
              </a:prstTxWarp>
              <a:spAutoFit/>
            </a:bodyPr>
            <a:lstStyle/>
            <a:p>
              <a:pPr algn="ctr"/>
              <a:r>
                <a:rPr lang="en-US" sz="1600">
                  <a:latin typeface="Comic Sans MS" charset="0"/>
                </a:rPr>
                <a:t>ALU</a:t>
              </a:r>
            </a:p>
          </p:txBody>
        </p:sp>
      </p:grpSp>
      <p:sp>
        <p:nvSpPr>
          <p:cNvPr id="90121" name="AutoShape 11"/>
          <p:cNvSpPr>
            <a:spLocks noChangeArrowheads="1"/>
          </p:cNvSpPr>
          <p:nvPr/>
        </p:nvSpPr>
        <p:spPr bwMode="auto">
          <a:xfrm>
            <a:off x="2749550" y="2736850"/>
            <a:ext cx="381000" cy="762000"/>
          </a:xfrm>
          <a:prstGeom prst="roundRect">
            <a:avLst>
              <a:gd name="adj" fmla="val 16667"/>
            </a:avLst>
          </a:prstGeom>
          <a:noFill/>
          <a:ln w="28575">
            <a:solidFill>
              <a:schemeClr val="tx1"/>
            </a:solidFill>
            <a:round/>
            <a:headEnd/>
            <a:tailEnd/>
          </a:ln>
        </p:spPr>
        <p:txBody>
          <a:bodyPr vert="eaVert" wrap="none" anchor="ctr">
            <a:prstTxWarp prst="textNoShape">
              <a:avLst/>
            </a:prstTxWarp>
          </a:bodyPr>
          <a:lstStyle/>
          <a:p>
            <a:pPr algn="ctr"/>
            <a:r>
              <a:rPr lang="en-US" sz="1800">
                <a:latin typeface="Comic Sans MS" charset="0"/>
              </a:rPr>
              <a:t>mux</a:t>
            </a:r>
          </a:p>
        </p:txBody>
      </p:sp>
      <p:sp>
        <p:nvSpPr>
          <p:cNvPr id="90122" name="AutoShape 12"/>
          <p:cNvSpPr>
            <a:spLocks noChangeArrowheads="1"/>
          </p:cNvSpPr>
          <p:nvPr/>
        </p:nvSpPr>
        <p:spPr bwMode="auto">
          <a:xfrm>
            <a:off x="2749550" y="3924300"/>
            <a:ext cx="381000" cy="762000"/>
          </a:xfrm>
          <a:prstGeom prst="roundRect">
            <a:avLst>
              <a:gd name="adj" fmla="val 16667"/>
            </a:avLst>
          </a:prstGeom>
          <a:noFill/>
          <a:ln w="28575">
            <a:solidFill>
              <a:schemeClr val="tx1"/>
            </a:solidFill>
            <a:round/>
            <a:headEnd/>
            <a:tailEnd/>
          </a:ln>
        </p:spPr>
        <p:txBody>
          <a:bodyPr vert="eaVert" wrap="none" anchor="ctr">
            <a:prstTxWarp prst="textNoShape">
              <a:avLst/>
            </a:prstTxWarp>
          </a:bodyPr>
          <a:lstStyle/>
          <a:p>
            <a:pPr algn="ctr"/>
            <a:r>
              <a:rPr lang="en-US" sz="1800">
                <a:latin typeface="Comic Sans MS" charset="0"/>
              </a:rPr>
              <a:t>mux</a:t>
            </a:r>
          </a:p>
        </p:txBody>
      </p:sp>
      <p:sp>
        <p:nvSpPr>
          <p:cNvPr id="90123" name="Line 13"/>
          <p:cNvSpPr>
            <a:spLocks noChangeShapeType="1"/>
          </p:cNvSpPr>
          <p:nvPr/>
        </p:nvSpPr>
        <p:spPr bwMode="auto">
          <a:xfrm>
            <a:off x="3130550" y="3117850"/>
            <a:ext cx="304800" cy="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en-US"/>
          </a:p>
        </p:txBody>
      </p:sp>
      <p:sp>
        <p:nvSpPr>
          <p:cNvPr id="90124" name="Line 14"/>
          <p:cNvSpPr>
            <a:spLocks noChangeShapeType="1"/>
          </p:cNvSpPr>
          <p:nvPr/>
        </p:nvSpPr>
        <p:spPr bwMode="auto">
          <a:xfrm>
            <a:off x="3130550" y="4184650"/>
            <a:ext cx="304800" cy="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en-US"/>
          </a:p>
        </p:txBody>
      </p:sp>
      <p:sp>
        <p:nvSpPr>
          <p:cNvPr id="90125" name="Rectangle 15"/>
          <p:cNvSpPr>
            <a:spLocks noChangeArrowheads="1"/>
          </p:cNvSpPr>
          <p:nvPr/>
        </p:nvSpPr>
        <p:spPr bwMode="auto">
          <a:xfrm rot="10800000">
            <a:off x="615950" y="2889250"/>
            <a:ext cx="685800" cy="1524000"/>
          </a:xfrm>
          <a:prstGeom prst="rect">
            <a:avLst/>
          </a:prstGeom>
          <a:noFill/>
          <a:ln w="28575">
            <a:solidFill>
              <a:schemeClr val="tx1"/>
            </a:solidFill>
            <a:miter lim="800000"/>
            <a:headEnd/>
            <a:tailEnd/>
          </a:ln>
        </p:spPr>
        <p:txBody>
          <a:bodyPr rot="10800000" vert="eaVert" wrap="none" anchor="ctr">
            <a:prstTxWarp prst="textNoShape">
              <a:avLst/>
            </a:prstTxWarp>
          </a:bodyPr>
          <a:lstStyle/>
          <a:p>
            <a:pPr algn="ctr"/>
            <a:r>
              <a:rPr lang="en-US" sz="1800">
                <a:latin typeface="Comic Sans MS" charset="0"/>
              </a:rPr>
              <a:t>Registers</a:t>
            </a:r>
          </a:p>
        </p:txBody>
      </p:sp>
      <p:sp>
        <p:nvSpPr>
          <p:cNvPr id="90126" name="Line 16"/>
          <p:cNvSpPr>
            <a:spLocks noChangeShapeType="1"/>
          </p:cNvSpPr>
          <p:nvPr/>
        </p:nvSpPr>
        <p:spPr bwMode="auto">
          <a:xfrm>
            <a:off x="1301750" y="3346450"/>
            <a:ext cx="457200" cy="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en-US"/>
          </a:p>
        </p:txBody>
      </p:sp>
      <p:sp>
        <p:nvSpPr>
          <p:cNvPr id="90127" name="Line 17"/>
          <p:cNvSpPr>
            <a:spLocks noChangeShapeType="1"/>
          </p:cNvSpPr>
          <p:nvPr/>
        </p:nvSpPr>
        <p:spPr bwMode="auto">
          <a:xfrm>
            <a:off x="1301750" y="4032250"/>
            <a:ext cx="457200" cy="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en-US"/>
          </a:p>
        </p:txBody>
      </p:sp>
      <p:sp>
        <p:nvSpPr>
          <p:cNvPr id="90128" name="Line 18"/>
          <p:cNvSpPr>
            <a:spLocks noChangeShapeType="1"/>
          </p:cNvSpPr>
          <p:nvPr/>
        </p:nvSpPr>
        <p:spPr bwMode="auto">
          <a:xfrm>
            <a:off x="2139950" y="3346450"/>
            <a:ext cx="609600" cy="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en-US"/>
          </a:p>
        </p:txBody>
      </p:sp>
      <p:sp>
        <p:nvSpPr>
          <p:cNvPr id="90129" name="Line 19"/>
          <p:cNvSpPr>
            <a:spLocks noChangeShapeType="1"/>
          </p:cNvSpPr>
          <p:nvPr/>
        </p:nvSpPr>
        <p:spPr bwMode="auto">
          <a:xfrm>
            <a:off x="2139950" y="4032250"/>
            <a:ext cx="609600" cy="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en-US"/>
          </a:p>
        </p:txBody>
      </p:sp>
      <p:sp>
        <p:nvSpPr>
          <p:cNvPr id="90130" name="Text Box 20"/>
          <p:cNvSpPr txBox="1">
            <a:spLocks noChangeArrowheads="1"/>
          </p:cNvSpPr>
          <p:nvPr/>
        </p:nvSpPr>
        <p:spPr bwMode="auto">
          <a:xfrm>
            <a:off x="463550" y="2279650"/>
            <a:ext cx="901700" cy="336550"/>
          </a:xfrm>
          <a:prstGeom prst="rect">
            <a:avLst/>
          </a:prstGeom>
          <a:noFill/>
          <a:ln w="28575">
            <a:noFill/>
            <a:miter lim="800000"/>
            <a:headEnd/>
            <a:tailEnd/>
          </a:ln>
        </p:spPr>
        <p:txBody>
          <a:bodyPr wrap="none" anchor="ctr">
            <a:prstTxWarp prst="textNoShape">
              <a:avLst/>
            </a:prstTxWarp>
            <a:spAutoFit/>
          </a:bodyPr>
          <a:lstStyle/>
          <a:p>
            <a:pPr algn="ctr"/>
            <a:r>
              <a:rPr lang="en-US" sz="1600">
                <a:latin typeface="Comic Sans MS" charset="0"/>
              </a:rPr>
              <a:t>NextPC</a:t>
            </a:r>
          </a:p>
        </p:txBody>
      </p:sp>
      <p:sp>
        <p:nvSpPr>
          <p:cNvPr id="90131" name="Line 21"/>
          <p:cNvSpPr>
            <a:spLocks noChangeShapeType="1"/>
          </p:cNvSpPr>
          <p:nvPr/>
        </p:nvSpPr>
        <p:spPr bwMode="auto">
          <a:xfrm>
            <a:off x="1301750" y="2432050"/>
            <a:ext cx="457200" cy="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en-US"/>
          </a:p>
        </p:txBody>
      </p:sp>
      <p:sp>
        <p:nvSpPr>
          <p:cNvPr id="90132" name="Freeform 22"/>
          <p:cNvSpPr>
            <a:spLocks/>
          </p:cNvSpPr>
          <p:nvPr/>
        </p:nvSpPr>
        <p:spPr bwMode="auto">
          <a:xfrm>
            <a:off x="2139950" y="2432050"/>
            <a:ext cx="609600" cy="762000"/>
          </a:xfrm>
          <a:custGeom>
            <a:avLst/>
            <a:gdLst>
              <a:gd name="T0" fmla="*/ 0 w 384"/>
              <a:gd name="T1" fmla="*/ 0 h 480"/>
              <a:gd name="T2" fmla="*/ 144 w 384"/>
              <a:gd name="T3" fmla="*/ 0 h 480"/>
              <a:gd name="T4" fmla="*/ 144 w 384"/>
              <a:gd name="T5" fmla="*/ 480 h 480"/>
              <a:gd name="T6" fmla="*/ 384 w 384"/>
              <a:gd name="T7" fmla="*/ 480 h 480"/>
              <a:gd name="T8" fmla="*/ 0 60000 65536"/>
              <a:gd name="T9" fmla="*/ 0 60000 65536"/>
              <a:gd name="T10" fmla="*/ 0 60000 65536"/>
              <a:gd name="T11" fmla="*/ 0 60000 65536"/>
              <a:gd name="T12" fmla="*/ 0 w 384"/>
              <a:gd name="T13" fmla="*/ 0 h 480"/>
              <a:gd name="T14" fmla="*/ 384 w 384"/>
              <a:gd name="T15" fmla="*/ 480 h 480"/>
            </a:gdLst>
            <a:ahLst/>
            <a:cxnLst>
              <a:cxn ang="T8">
                <a:pos x="T0" y="T1"/>
              </a:cxn>
              <a:cxn ang="T9">
                <a:pos x="T2" y="T3"/>
              </a:cxn>
              <a:cxn ang="T10">
                <a:pos x="T4" y="T5"/>
              </a:cxn>
              <a:cxn ang="T11">
                <a:pos x="T6" y="T7"/>
              </a:cxn>
            </a:cxnLst>
            <a:rect l="T12" t="T13" r="T14" b="T15"/>
            <a:pathLst>
              <a:path w="384" h="480">
                <a:moveTo>
                  <a:pt x="0" y="0"/>
                </a:moveTo>
                <a:lnTo>
                  <a:pt x="144" y="0"/>
                </a:lnTo>
                <a:lnTo>
                  <a:pt x="144" y="480"/>
                </a:lnTo>
                <a:lnTo>
                  <a:pt x="384" y="480"/>
                </a:lnTo>
              </a:path>
            </a:pathLst>
          </a:custGeom>
          <a:noFill/>
          <a:ln w="28575">
            <a:solidFill>
              <a:schemeClr val="tx1"/>
            </a:solidFill>
            <a:round/>
            <a:headEnd/>
            <a:tailEnd type="triangle" w="med" len="med"/>
          </a:ln>
        </p:spPr>
        <p:txBody>
          <a:bodyPr wrap="none" anchor="ctr">
            <a:prstTxWarp prst="textNoShape">
              <a:avLst/>
            </a:prstTxWarp>
          </a:bodyPr>
          <a:lstStyle/>
          <a:p>
            <a:endParaRPr lang="en-US"/>
          </a:p>
        </p:txBody>
      </p:sp>
      <p:sp>
        <p:nvSpPr>
          <p:cNvPr id="90133" name="Text Box 23"/>
          <p:cNvSpPr txBox="1">
            <a:spLocks noChangeArrowheads="1"/>
          </p:cNvSpPr>
          <p:nvPr/>
        </p:nvSpPr>
        <p:spPr bwMode="auto">
          <a:xfrm>
            <a:off x="242888" y="4603750"/>
            <a:ext cx="1209675" cy="336550"/>
          </a:xfrm>
          <a:prstGeom prst="rect">
            <a:avLst/>
          </a:prstGeom>
          <a:noFill/>
          <a:ln w="28575">
            <a:noFill/>
            <a:miter lim="800000"/>
            <a:headEnd/>
            <a:tailEnd/>
          </a:ln>
        </p:spPr>
        <p:txBody>
          <a:bodyPr wrap="none" anchor="ctr">
            <a:prstTxWarp prst="textNoShape">
              <a:avLst/>
            </a:prstTxWarp>
            <a:spAutoFit/>
          </a:bodyPr>
          <a:lstStyle/>
          <a:p>
            <a:pPr algn="ctr"/>
            <a:r>
              <a:rPr lang="en-US" sz="1600">
                <a:latin typeface="Comic Sans MS" charset="0"/>
              </a:rPr>
              <a:t>Immediate</a:t>
            </a:r>
          </a:p>
        </p:txBody>
      </p:sp>
      <p:sp>
        <p:nvSpPr>
          <p:cNvPr id="90134" name="Line 24"/>
          <p:cNvSpPr>
            <a:spLocks noChangeShapeType="1"/>
          </p:cNvSpPr>
          <p:nvPr/>
        </p:nvSpPr>
        <p:spPr bwMode="auto">
          <a:xfrm>
            <a:off x="1377950" y="4794250"/>
            <a:ext cx="381000" cy="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en-US"/>
          </a:p>
        </p:txBody>
      </p:sp>
      <p:sp>
        <p:nvSpPr>
          <p:cNvPr id="90135" name="Freeform 25"/>
          <p:cNvSpPr>
            <a:spLocks/>
          </p:cNvSpPr>
          <p:nvPr/>
        </p:nvSpPr>
        <p:spPr bwMode="auto">
          <a:xfrm>
            <a:off x="2139950" y="4178300"/>
            <a:ext cx="609600" cy="615950"/>
          </a:xfrm>
          <a:custGeom>
            <a:avLst/>
            <a:gdLst>
              <a:gd name="T0" fmla="*/ 0 w 384"/>
              <a:gd name="T1" fmla="*/ 388 h 388"/>
              <a:gd name="T2" fmla="*/ 76 w 384"/>
              <a:gd name="T3" fmla="*/ 384 h 388"/>
              <a:gd name="T4" fmla="*/ 76 w 384"/>
              <a:gd name="T5" fmla="*/ 0 h 388"/>
              <a:gd name="T6" fmla="*/ 384 w 384"/>
              <a:gd name="T7" fmla="*/ 4 h 388"/>
              <a:gd name="T8" fmla="*/ 0 60000 65536"/>
              <a:gd name="T9" fmla="*/ 0 60000 65536"/>
              <a:gd name="T10" fmla="*/ 0 60000 65536"/>
              <a:gd name="T11" fmla="*/ 0 60000 65536"/>
              <a:gd name="T12" fmla="*/ 0 w 384"/>
              <a:gd name="T13" fmla="*/ 0 h 388"/>
              <a:gd name="T14" fmla="*/ 384 w 384"/>
              <a:gd name="T15" fmla="*/ 388 h 388"/>
            </a:gdLst>
            <a:ahLst/>
            <a:cxnLst>
              <a:cxn ang="T8">
                <a:pos x="T0" y="T1"/>
              </a:cxn>
              <a:cxn ang="T9">
                <a:pos x="T2" y="T3"/>
              </a:cxn>
              <a:cxn ang="T10">
                <a:pos x="T4" y="T5"/>
              </a:cxn>
              <a:cxn ang="T11">
                <a:pos x="T6" y="T7"/>
              </a:cxn>
            </a:cxnLst>
            <a:rect l="T12" t="T13" r="T14" b="T15"/>
            <a:pathLst>
              <a:path w="384" h="388">
                <a:moveTo>
                  <a:pt x="0" y="388"/>
                </a:moveTo>
                <a:lnTo>
                  <a:pt x="76" y="384"/>
                </a:lnTo>
                <a:lnTo>
                  <a:pt x="76" y="0"/>
                </a:lnTo>
                <a:lnTo>
                  <a:pt x="384" y="4"/>
                </a:lnTo>
              </a:path>
            </a:pathLst>
          </a:custGeom>
          <a:noFill/>
          <a:ln w="28575">
            <a:solidFill>
              <a:schemeClr val="tx1"/>
            </a:solidFill>
            <a:round/>
            <a:headEnd/>
            <a:tailEnd type="triangle" w="med" len="med"/>
          </a:ln>
        </p:spPr>
        <p:txBody>
          <a:bodyPr wrap="none" anchor="ctr">
            <a:prstTxWarp prst="textNoShape">
              <a:avLst/>
            </a:prstTxWarp>
          </a:bodyPr>
          <a:lstStyle/>
          <a:p>
            <a:endParaRPr lang="en-US"/>
          </a:p>
        </p:txBody>
      </p:sp>
      <p:sp>
        <p:nvSpPr>
          <p:cNvPr id="90136" name="Freeform 26"/>
          <p:cNvSpPr>
            <a:spLocks/>
          </p:cNvSpPr>
          <p:nvPr/>
        </p:nvSpPr>
        <p:spPr bwMode="auto">
          <a:xfrm>
            <a:off x="2368550" y="4032250"/>
            <a:ext cx="2133600" cy="762000"/>
          </a:xfrm>
          <a:custGeom>
            <a:avLst/>
            <a:gdLst>
              <a:gd name="T0" fmla="*/ 0 w 1344"/>
              <a:gd name="T1" fmla="*/ 0 h 624"/>
              <a:gd name="T2" fmla="*/ 0 w 1344"/>
              <a:gd name="T3" fmla="*/ 624 h 624"/>
              <a:gd name="T4" fmla="*/ 1344 w 1344"/>
              <a:gd name="T5" fmla="*/ 624 h 624"/>
              <a:gd name="T6" fmla="*/ 0 60000 65536"/>
              <a:gd name="T7" fmla="*/ 0 60000 65536"/>
              <a:gd name="T8" fmla="*/ 0 60000 65536"/>
              <a:gd name="T9" fmla="*/ 0 w 1344"/>
              <a:gd name="T10" fmla="*/ 0 h 624"/>
              <a:gd name="T11" fmla="*/ 1344 w 1344"/>
              <a:gd name="T12" fmla="*/ 624 h 624"/>
            </a:gdLst>
            <a:ahLst/>
            <a:cxnLst>
              <a:cxn ang="T6">
                <a:pos x="T0" y="T1"/>
              </a:cxn>
              <a:cxn ang="T7">
                <a:pos x="T2" y="T3"/>
              </a:cxn>
              <a:cxn ang="T8">
                <a:pos x="T4" y="T5"/>
              </a:cxn>
            </a:cxnLst>
            <a:rect l="T9" t="T10" r="T11" b="T12"/>
            <a:pathLst>
              <a:path w="1344" h="624">
                <a:moveTo>
                  <a:pt x="0" y="0"/>
                </a:moveTo>
                <a:lnTo>
                  <a:pt x="0" y="624"/>
                </a:lnTo>
                <a:lnTo>
                  <a:pt x="1344" y="624"/>
                </a:lnTo>
              </a:path>
            </a:pathLst>
          </a:custGeom>
          <a:noFill/>
          <a:ln w="28575">
            <a:solidFill>
              <a:schemeClr val="tx1"/>
            </a:solidFill>
            <a:round/>
            <a:headEnd/>
            <a:tailEnd type="triangle" w="med" len="med"/>
          </a:ln>
        </p:spPr>
        <p:txBody>
          <a:bodyPr wrap="none" anchor="ctr">
            <a:prstTxWarp prst="textNoShape">
              <a:avLst/>
            </a:prstTxWarp>
          </a:bodyPr>
          <a:lstStyle/>
          <a:p>
            <a:endParaRPr lang="en-US"/>
          </a:p>
        </p:txBody>
      </p:sp>
      <p:sp>
        <p:nvSpPr>
          <p:cNvPr id="90137" name="Line 27"/>
          <p:cNvSpPr>
            <a:spLocks noChangeShapeType="1"/>
          </p:cNvSpPr>
          <p:nvPr/>
        </p:nvSpPr>
        <p:spPr bwMode="auto">
          <a:xfrm>
            <a:off x="4883150" y="4794250"/>
            <a:ext cx="693738" cy="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en-US"/>
          </a:p>
        </p:txBody>
      </p:sp>
      <p:sp>
        <p:nvSpPr>
          <p:cNvPr id="90138" name="Line 28"/>
          <p:cNvSpPr>
            <a:spLocks noChangeShapeType="1"/>
          </p:cNvSpPr>
          <p:nvPr/>
        </p:nvSpPr>
        <p:spPr bwMode="auto">
          <a:xfrm>
            <a:off x="4044950" y="3727450"/>
            <a:ext cx="457200" cy="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en-US"/>
          </a:p>
        </p:txBody>
      </p:sp>
      <p:sp>
        <p:nvSpPr>
          <p:cNvPr id="90139" name="Line 29"/>
          <p:cNvSpPr>
            <a:spLocks noChangeShapeType="1"/>
          </p:cNvSpPr>
          <p:nvPr/>
        </p:nvSpPr>
        <p:spPr bwMode="auto">
          <a:xfrm>
            <a:off x="4883150" y="3727450"/>
            <a:ext cx="693738" cy="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en-US"/>
          </a:p>
        </p:txBody>
      </p:sp>
      <p:sp>
        <p:nvSpPr>
          <p:cNvPr id="90140" name="Line 30"/>
          <p:cNvSpPr>
            <a:spLocks noChangeShapeType="1"/>
          </p:cNvSpPr>
          <p:nvPr/>
        </p:nvSpPr>
        <p:spPr bwMode="auto">
          <a:xfrm flipV="1">
            <a:off x="6491288" y="4260850"/>
            <a:ext cx="533400" cy="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en-US"/>
          </a:p>
        </p:txBody>
      </p:sp>
      <p:sp>
        <p:nvSpPr>
          <p:cNvPr id="90141" name="Freeform 31"/>
          <p:cNvSpPr>
            <a:spLocks/>
          </p:cNvSpPr>
          <p:nvPr/>
        </p:nvSpPr>
        <p:spPr bwMode="auto">
          <a:xfrm>
            <a:off x="5195888" y="3727450"/>
            <a:ext cx="1828800" cy="1600200"/>
          </a:xfrm>
          <a:custGeom>
            <a:avLst/>
            <a:gdLst>
              <a:gd name="T0" fmla="*/ 0 w 1152"/>
              <a:gd name="T1" fmla="*/ 0 h 1008"/>
              <a:gd name="T2" fmla="*/ 0 w 1152"/>
              <a:gd name="T3" fmla="*/ 1008 h 1008"/>
              <a:gd name="T4" fmla="*/ 1152 w 1152"/>
              <a:gd name="T5" fmla="*/ 1008 h 1008"/>
              <a:gd name="T6" fmla="*/ 0 60000 65536"/>
              <a:gd name="T7" fmla="*/ 0 60000 65536"/>
              <a:gd name="T8" fmla="*/ 0 60000 65536"/>
              <a:gd name="T9" fmla="*/ 0 w 1152"/>
              <a:gd name="T10" fmla="*/ 0 h 1008"/>
              <a:gd name="T11" fmla="*/ 1152 w 1152"/>
              <a:gd name="T12" fmla="*/ 1008 h 1008"/>
            </a:gdLst>
            <a:ahLst/>
            <a:cxnLst>
              <a:cxn ang="T6">
                <a:pos x="T0" y="T1"/>
              </a:cxn>
              <a:cxn ang="T7">
                <a:pos x="T2" y="T3"/>
              </a:cxn>
              <a:cxn ang="T8">
                <a:pos x="T4" y="T5"/>
              </a:cxn>
            </a:cxnLst>
            <a:rect l="T9" t="T10" r="T11" b="T12"/>
            <a:pathLst>
              <a:path w="1152" h="1008">
                <a:moveTo>
                  <a:pt x="0" y="0"/>
                </a:moveTo>
                <a:lnTo>
                  <a:pt x="0" y="1008"/>
                </a:lnTo>
                <a:lnTo>
                  <a:pt x="1152" y="1008"/>
                </a:lnTo>
              </a:path>
            </a:pathLst>
          </a:custGeom>
          <a:noFill/>
          <a:ln w="28575">
            <a:solidFill>
              <a:schemeClr val="tx1"/>
            </a:solidFill>
            <a:round/>
            <a:headEnd/>
            <a:tailEnd type="triangle" w="med" len="med"/>
          </a:ln>
        </p:spPr>
        <p:txBody>
          <a:bodyPr wrap="none" anchor="ctr">
            <a:prstTxWarp prst="textNoShape">
              <a:avLst/>
            </a:prstTxWarp>
          </a:bodyPr>
          <a:lstStyle/>
          <a:p>
            <a:endParaRPr lang="en-US"/>
          </a:p>
        </p:txBody>
      </p:sp>
      <p:sp>
        <p:nvSpPr>
          <p:cNvPr id="90142" name="Oval 32"/>
          <p:cNvSpPr>
            <a:spLocks noChangeArrowheads="1"/>
          </p:cNvSpPr>
          <p:nvPr/>
        </p:nvSpPr>
        <p:spPr bwMode="auto">
          <a:xfrm>
            <a:off x="5159375" y="3695700"/>
            <a:ext cx="76200" cy="76200"/>
          </a:xfrm>
          <a:prstGeom prst="ellipse">
            <a:avLst/>
          </a:prstGeom>
          <a:solidFill>
            <a:schemeClr val="tx1"/>
          </a:solidFill>
          <a:ln w="28575">
            <a:solidFill>
              <a:schemeClr val="tx1"/>
            </a:solidFill>
            <a:round/>
            <a:headEnd/>
            <a:tailEnd/>
          </a:ln>
        </p:spPr>
        <p:txBody>
          <a:bodyPr wrap="none" anchor="ctr">
            <a:prstTxWarp prst="textNoShape">
              <a:avLst/>
            </a:prstTxWarp>
          </a:bodyPr>
          <a:lstStyle/>
          <a:p>
            <a:endParaRPr lang="en-US"/>
          </a:p>
        </p:txBody>
      </p:sp>
      <p:sp>
        <p:nvSpPr>
          <p:cNvPr id="90143" name="Oval 33"/>
          <p:cNvSpPr>
            <a:spLocks noChangeArrowheads="1"/>
          </p:cNvSpPr>
          <p:nvPr/>
        </p:nvSpPr>
        <p:spPr bwMode="auto">
          <a:xfrm>
            <a:off x="2327275" y="3994150"/>
            <a:ext cx="76200" cy="76200"/>
          </a:xfrm>
          <a:prstGeom prst="ellipse">
            <a:avLst/>
          </a:prstGeom>
          <a:solidFill>
            <a:schemeClr val="tx1"/>
          </a:solidFill>
          <a:ln w="28575">
            <a:solidFill>
              <a:schemeClr val="tx1"/>
            </a:solidFill>
            <a:round/>
            <a:headEnd/>
            <a:tailEnd/>
          </a:ln>
        </p:spPr>
        <p:txBody>
          <a:bodyPr wrap="none" anchor="ctr">
            <a:prstTxWarp prst="textNoShape">
              <a:avLst/>
            </a:prstTxWarp>
          </a:bodyPr>
          <a:lstStyle/>
          <a:p>
            <a:endParaRPr lang="en-US"/>
          </a:p>
        </p:txBody>
      </p:sp>
      <p:sp>
        <p:nvSpPr>
          <p:cNvPr id="90144" name="Line 34"/>
          <p:cNvSpPr>
            <a:spLocks noChangeShapeType="1"/>
          </p:cNvSpPr>
          <p:nvPr/>
        </p:nvSpPr>
        <p:spPr bwMode="auto">
          <a:xfrm flipV="1">
            <a:off x="7432675" y="5308600"/>
            <a:ext cx="1035050" cy="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en-US"/>
          </a:p>
        </p:txBody>
      </p:sp>
      <p:sp>
        <p:nvSpPr>
          <p:cNvPr id="90145" name="Line 35"/>
          <p:cNvSpPr>
            <a:spLocks noChangeShapeType="1"/>
          </p:cNvSpPr>
          <p:nvPr/>
        </p:nvSpPr>
        <p:spPr bwMode="auto">
          <a:xfrm flipV="1">
            <a:off x="7413625" y="4254500"/>
            <a:ext cx="1041400" cy="635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en-US"/>
          </a:p>
        </p:txBody>
      </p:sp>
      <p:grpSp>
        <p:nvGrpSpPr>
          <p:cNvPr id="3" name="Group 36"/>
          <p:cNvGrpSpPr>
            <a:grpSpLocks/>
          </p:cNvGrpSpPr>
          <p:nvPr/>
        </p:nvGrpSpPr>
        <p:grpSpPr bwMode="auto">
          <a:xfrm>
            <a:off x="2447925" y="1822450"/>
            <a:ext cx="5575300" cy="4267200"/>
            <a:chOff x="1542" y="1148"/>
            <a:chExt cx="3512" cy="2688"/>
          </a:xfrm>
        </p:grpSpPr>
        <p:sp>
          <p:nvSpPr>
            <p:cNvPr id="90156" name="Freeform 37"/>
            <p:cNvSpPr>
              <a:spLocks/>
            </p:cNvSpPr>
            <p:nvPr/>
          </p:nvSpPr>
          <p:spPr bwMode="auto">
            <a:xfrm>
              <a:off x="1550" y="1148"/>
              <a:ext cx="3504" cy="1536"/>
            </a:xfrm>
            <a:custGeom>
              <a:avLst/>
              <a:gdLst>
                <a:gd name="T0" fmla="*/ 3504 w 3504"/>
                <a:gd name="T1" fmla="*/ 1536 h 1536"/>
                <a:gd name="T2" fmla="*/ 3504 w 3504"/>
                <a:gd name="T3" fmla="*/ 0 h 1536"/>
                <a:gd name="T4" fmla="*/ 0 w 3504"/>
                <a:gd name="T5" fmla="*/ 0 h 1536"/>
                <a:gd name="T6" fmla="*/ 3 w 3504"/>
                <a:gd name="T7" fmla="*/ 798 h 1536"/>
                <a:gd name="T8" fmla="*/ 186 w 3504"/>
                <a:gd name="T9" fmla="*/ 795 h 1536"/>
                <a:gd name="T10" fmla="*/ 0 60000 65536"/>
                <a:gd name="T11" fmla="*/ 0 60000 65536"/>
                <a:gd name="T12" fmla="*/ 0 60000 65536"/>
                <a:gd name="T13" fmla="*/ 0 60000 65536"/>
                <a:gd name="T14" fmla="*/ 0 60000 65536"/>
                <a:gd name="T15" fmla="*/ 0 w 3504"/>
                <a:gd name="T16" fmla="*/ 0 h 1536"/>
                <a:gd name="T17" fmla="*/ 3504 w 3504"/>
                <a:gd name="T18" fmla="*/ 1536 h 1536"/>
              </a:gdLst>
              <a:ahLst/>
              <a:cxnLst>
                <a:cxn ang="T10">
                  <a:pos x="T0" y="T1"/>
                </a:cxn>
                <a:cxn ang="T11">
                  <a:pos x="T2" y="T3"/>
                </a:cxn>
                <a:cxn ang="T12">
                  <a:pos x="T4" y="T5"/>
                </a:cxn>
                <a:cxn ang="T13">
                  <a:pos x="T6" y="T7"/>
                </a:cxn>
                <a:cxn ang="T14">
                  <a:pos x="T8" y="T9"/>
                </a:cxn>
              </a:cxnLst>
              <a:rect l="T15" t="T16" r="T17" b="T18"/>
              <a:pathLst>
                <a:path w="3504" h="1536">
                  <a:moveTo>
                    <a:pt x="3504" y="1536"/>
                  </a:moveTo>
                  <a:lnTo>
                    <a:pt x="3504" y="0"/>
                  </a:lnTo>
                  <a:lnTo>
                    <a:pt x="0" y="0"/>
                  </a:lnTo>
                  <a:lnTo>
                    <a:pt x="3" y="798"/>
                  </a:lnTo>
                  <a:lnTo>
                    <a:pt x="186" y="795"/>
                  </a:lnTo>
                </a:path>
              </a:pathLst>
            </a:custGeom>
            <a:noFill/>
            <a:ln w="28575">
              <a:solidFill>
                <a:schemeClr val="hlink"/>
              </a:solidFill>
              <a:round/>
              <a:headEnd/>
              <a:tailEnd type="triangle" w="med" len="med"/>
            </a:ln>
          </p:spPr>
          <p:txBody>
            <a:bodyPr wrap="none" anchor="ctr">
              <a:prstTxWarp prst="textNoShape">
                <a:avLst/>
              </a:prstTxWarp>
            </a:bodyPr>
            <a:lstStyle/>
            <a:p>
              <a:endParaRPr lang="en-US"/>
            </a:p>
          </p:txBody>
        </p:sp>
        <p:sp>
          <p:nvSpPr>
            <p:cNvPr id="90157" name="Freeform 38"/>
            <p:cNvSpPr>
              <a:spLocks/>
            </p:cNvSpPr>
            <p:nvPr/>
          </p:nvSpPr>
          <p:spPr bwMode="auto">
            <a:xfrm>
              <a:off x="1542" y="2684"/>
              <a:ext cx="3512" cy="1152"/>
            </a:xfrm>
            <a:custGeom>
              <a:avLst/>
              <a:gdLst>
                <a:gd name="T0" fmla="*/ 3128 w 3512"/>
                <a:gd name="T1" fmla="*/ 0 h 1152"/>
                <a:gd name="T2" fmla="*/ 3512 w 3512"/>
                <a:gd name="T3" fmla="*/ 0 h 1152"/>
                <a:gd name="T4" fmla="*/ 3512 w 3512"/>
                <a:gd name="T5" fmla="*/ 1152 h 1152"/>
                <a:gd name="T6" fmla="*/ 0 w 3512"/>
                <a:gd name="T7" fmla="*/ 1152 h 1152"/>
                <a:gd name="T8" fmla="*/ 2 w 3512"/>
                <a:gd name="T9" fmla="*/ 33 h 1152"/>
                <a:gd name="T10" fmla="*/ 191 w 3512"/>
                <a:gd name="T11" fmla="*/ 36 h 1152"/>
                <a:gd name="T12" fmla="*/ 0 60000 65536"/>
                <a:gd name="T13" fmla="*/ 0 60000 65536"/>
                <a:gd name="T14" fmla="*/ 0 60000 65536"/>
                <a:gd name="T15" fmla="*/ 0 60000 65536"/>
                <a:gd name="T16" fmla="*/ 0 60000 65536"/>
                <a:gd name="T17" fmla="*/ 0 60000 65536"/>
                <a:gd name="T18" fmla="*/ 0 w 3512"/>
                <a:gd name="T19" fmla="*/ 0 h 1152"/>
                <a:gd name="T20" fmla="*/ 3512 w 3512"/>
                <a:gd name="T21" fmla="*/ 1152 h 1152"/>
              </a:gdLst>
              <a:ahLst/>
              <a:cxnLst>
                <a:cxn ang="T12">
                  <a:pos x="T0" y="T1"/>
                </a:cxn>
                <a:cxn ang="T13">
                  <a:pos x="T2" y="T3"/>
                </a:cxn>
                <a:cxn ang="T14">
                  <a:pos x="T4" y="T5"/>
                </a:cxn>
                <a:cxn ang="T15">
                  <a:pos x="T6" y="T7"/>
                </a:cxn>
                <a:cxn ang="T16">
                  <a:pos x="T8" y="T9"/>
                </a:cxn>
                <a:cxn ang="T17">
                  <a:pos x="T10" y="T11"/>
                </a:cxn>
              </a:cxnLst>
              <a:rect l="T18" t="T19" r="T20" b="T21"/>
              <a:pathLst>
                <a:path w="3512" h="1152">
                  <a:moveTo>
                    <a:pt x="3128" y="0"/>
                  </a:moveTo>
                  <a:lnTo>
                    <a:pt x="3512" y="0"/>
                  </a:lnTo>
                  <a:lnTo>
                    <a:pt x="3512" y="1152"/>
                  </a:lnTo>
                  <a:lnTo>
                    <a:pt x="0" y="1152"/>
                  </a:lnTo>
                  <a:lnTo>
                    <a:pt x="2" y="33"/>
                  </a:lnTo>
                  <a:lnTo>
                    <a:pt x="191" y="36"/>
                  </a:lnTo>
                </a:path>
              </a:pathLst>
            </a:custGeom>
            <a:noFill/>
            <a:ln w="28575">
              <a:solidFill>
                <a:schemeClr val="hlink"/>
              </a:solidFill>
              <a:round/>
              <a:headEnd/>
              <a:tailEnd type="triangle" w="med" len="med"/>
            </a:ln>
          </p:spPr>
          <p:txBody>
            <a:bodyPr wrap="none" anchor="ctr">
              <a:prstTxWarp prst="textNoShape">
                <a:avLst/>
              </a:prstTxWarp>
            </a:bodyPr>
            <a:lstStyle/>
            <a:p>
              <a:endParaRPr lang="en-US"/>
            </a:p>
          </p:txBody>
        </p:sp>
      </p:grpSp>
      <p:sp>
        <p:nvSpPr>
          <p:cNvPr id="90147" name="Oval 39"/>
          <p:cNvSpPr>
            <a:spLocks noChangeArrowheads="1"/>
          </p:cNvSpPr>
          <p:nvPr/>
        </p:nvSpPr>
        <p:spPr bwMode="auto">
          <a:xfrm>
            <a:off x="7985125" y="4222750"/>
            <a:ext cx="76200" cy="76200"/>
          </a:xfrm>
          <a:prstGeom prst="ellipse">
            <a:avLst/>
          </a:prstGeom>
          <a:solidFill>
            <a:schemeClr val="tx1"/>
          </a:solidFill>
          <a:ln w="28575">
            <a:solidFill>
              <a:schemeClr val="hlink"/>
            </a:solidFill>
            <a:round/>
            <a:headEnd/>
            <a:tailEnd/>
          </a:ln>
        </p:spPr>
        <p:txBody>
          <a:bodyPr wrap="none" anchor="ctr">
            <a:prstTxWarp prst="textNoShape">
              <a:avLst/>
            </a:prstTxWarp>
          </a:bodyPr>
          <a:lstStyle/>
          <a:p>
            <a:endParaRPr lang="en-US"/>
          </a:p>
        </p:txBody>
      </p:sp>
      <p:sp>
        <p:nvSpPr>
          <p:cNvPr id="90148" name="AutoShape 40"/>
          <p:cNvSpPr>
            <a:spLocks noChangeArrowheads="1"/>
          </p:cNvSpPr>
          <p:nvPr/>
        </p:nvSpPr>
        <p:spPr bwMode="auto">
          <a:xfrm>
            <a:off x="8396288" y="3956050"/>
            <a:ext cx="381000" cy="1600200"/>
          </a:xfrm>
          <a:prstGeom prst="roundRect">
            <a:avLst>
              <a:gd name="adj" fmla="val 16667"/>
            </a:avLst>
          </a:prstGeom>
          <a:noFill/>
          <a:ln w="28575">
            <a:solidFill>
              <a:schemeClr val="tx1"/>
            </a:solidFill>
            <a:round/>
            <a:headEnd/>
            <a:tailEnd/>
          </a:ln>
        </p:spPr>
        <p:txBody>
          <a:bodyPr vert="eaVert" wrap="none" anchor="ctr">
            <a:prstTxWarp prst="textNoShape">
              <a:avLst/>
            </a:prstTxWarp>
          </a:bodyPr>
          <a:lstStyle/>
          <a:p>
            <a:pPr algn="ctr"/>
            <a:r>
              <a:rPr lang="en-US" sz="1800">
                <a:latin typeface="Comic Sans MS" charset="0"/>
              </a:rPr>
              <a:t>mux</a:t>
            </a:r>
          </a:p>
        </p:txBody>
      </p:sp>
      <p:sp>
        <p:nvSpPr>
          <p:cNvPr id="90149" name="Freeform 41"/>
          <p:cNvSpPr>
            <a:spLocks/>
          </p:cNvSpPr>
          <p:nvPr/>
        </p:nvSpPr>
        <p:spPr bwMode="auto">
          <a:xfrm>
            <a:off x="152400" y="3651250"/>
            <a:ext cx="8763000" cy="2590800"/>
          </a:xfrm>
          <a:custGeom>
            <a:avLst/>
            <a:gdLst>
              <a:gd name="T0" fmla="*/ 5424 w 5520"/>
              <a:gd name="T1" fmla="*/ 720 h 1632"/>
              <a:gd name="T2" fmla="*/ 5520 w 5520"/>
              <a:gd name="T3" fmla="*/ 720 h 1632"/>
              <a:gd name="T4" fmla="*/ 5520 w 5520"/>
              <a:gd name="T5" fmla="*/ 1632 h 1632"/>
              <a:gd name="T6" fmla="*/ 0 w 5520"/>
              <a:gd name="T7" fmla="*/ 1632 h 1632"/>
              <a:gd name="T8" fmla="*/ 0 w 5520"/>
              <a:gd name="T9" fmla="*/ 0 h 1632"/>
              <a:gd name="T10" fmla="*/ 288 w 5520"/>
              <a:gd name="T11" fmla="*/ 0 h 1632"/>
              <a:gd name="T12" fmla="*/ 0 60000 65536"/>
              <a:gd name="T13" fmla="*/ 0 60000 65536"/>
              <a:gd name="T14" fmla="*/ 0 60000 65536"/>
              <a:gd name="T15" fmla="*/ 0 60000 65536"/>
              <a:gd name="T16" fmla="*/ 0 60000 65536"/>
              <a:gd name="T17" fmla="*/ 0 60000 65536"/>
              <a:gd name="T18" fmla="*/ 0 w 5520"/>
              <a:gd name="T19" fmla="*/ 0 h 1632"/>
              <a:gd name="T20" fmla="*/ 5520 w 5520"/>
              <a:gd name="T21" fmla="*/ 1632 h 1632"/>
            </a:gdLst>
            <a:ahLst/>
            <a:cxnLst>
              <a:cxn ang="T12">
                <a:pos x="T0" y="T1"/>
              </a:cxn>
              <a:cxn ang="T13">
                <a:pos x="T2" y="T3"/>
              </a:cxn>
              <a:cxn ang="T14">
                <a:pos x="T4" y="T5"/>
              </a:cxn>
              <a:cxn ang="T15">
                <a:pos x="T6" y="T7"/>
              </a:cxn>
              <a:cxn ang="T16">
                <a:pos x="T8" y="T9"/>
              </a:cxn>
              <a:cxn ang="T17">
                <a:pos x="T10" y="T11"/>
              </a:cxn>
            </a:cxnLst>
            <a:rect l="T18" t="T19" r="T20" b="T21"/>
            <a:pathLst>
              <a:path w="5520" h="1632">
                <a:moveTo>
                  <a:pt x="5424" y="720"/>
                </a:moveTo>
                <a:lnTo>
                  <a:pt x="5520" y="720"/>
                </a:lnTo>
                <a:lnTo>
                  <a:pt x="5520" y="1632"/>
                </a:lnTo>
                <a:lnTo>
                  <a:pt x="0" y="1632"/>
                </a:lnTo>
                <a:lnTo>
                  <a:pt x="0" y="0"/>
                </a:lnTo>
                <a:lnTo>
                  <a:pt x="288" y="0"/>
                </a:lnTo>
              </a:path>
            </a:pathLst>
          </a:custGeom>
          <a:noFill/>
          <a:ln w="28575">
            <a:solidFill>
              <a:schemeClr val="tx1"/>
            </a:solidFill>
            <a:round/>
            <a:headEnd/>
            <a:tailEnd type="triangle" w="med" len="med"/>
          </a:ln>
        </p:spPr>
        <p:txBody>
          <a:bodyPr wrap="none" anchor="ctr">
            <a:prstTxWarp prst="textNoShape">
              <a:avLst/>
            </a:prstTxWarp>
          </a:bodyPr>
          <a:lstStyle/>
          <a:p>
            <a:endParaRPr lang="en-US"/>
          </a:p>
        </p:txBody>
      </p:sp>
      <p:grpSp>
        <p:nvGrpSpPr>
          <p:cNvPr id="4" name="Group 42"/>
          <p:cNvGrpSpPr>
            <a:grpSpLocks/>
          </p:cNvGrpSpPr>
          <p:nvPr/>
        </p:nvGrpSpPr>
        <p:grpSpPr bwMode="auto">
          <a:xfrm>
            <a:off x="2570163" y="2133600"/>
            <a:ext cx="2687637" cy="3498850"/>
            <a:chOff x="1619" y="1344"/>
            <a:chExt cx="1693" cy="2204"/>
          </a:xfrm>
        </p:grpSpPr>
        <p:sp>
          <p:nvSpPr>
            <p:cNvPr id="90152" name="Freeform 43"/>
            <p:cNvSpPr>
              <a:spLocks/>
            </p:cNvSpPr>
            <p:nvPr/>
          </p:nvSpPr>
          <p:spPr bwMode="auto">
            <a:xfrm>
              <a:off x="1619" y="2876"/>
              <a:ext cx="1659" cy="672"/>
            </a:xfrm>
            <a:custGeom>
              <a:avLst/>
              <a:gdLst>
                <a:gd name="T0" fmla="*/ 1659 w 1659"/>
                <a:gd name="T1" fmla="*/ 480 h 672"/>
                <a:gd name="T2" fmla="*/ 1659 w 1659"/>
                <a:gd name="T3" fmla="*/ 672 h 672"/>
                <a:gd name="T4" fmla="*/ 0 w 1659"/>
                <a:gd name="T5" fmla="*/ 666 h 672"/>
                <a:gd name="T6" fmla="*/ 0 w 1659"/>
                <a:gd name="T7" fmla="*/ 0 h 672"/>
                <a:gd name="T8" fmla="*/ 114 w 1659"/>
                <a:gd name="T9" fmla="*/ 0 h 672"/>
                <a:gd name="T10" fmla="*/ 0 60000 65536"/>
                <a:gd name="T11" fmla="*/ 0 60000 65536"/>
                <a:gd name="T12" fmla="*/ 0 60000 65536"/>
                <a:gd name="T13" fmla="*/ 0 60000 65536"/>
                <a:gd name="T14" fmla="*/ 0 60000 65536"/>
                <a:gd name="T15" fmla="*/ 0 w 1659"/>
                <a:gd name="T16" fmla="*/ 0 h 672"/>
                <a:gd name="T17" fmla="*/ 1659 w 1659"/>
                <a:gd name="T18" fmla="*/ 672 h 672"/>
              </a:gdLst>
              <a:ahLst/>
              <a:cxnLst>
                <a:cxn ang="T10">
                  <a:pos x="T0" y="T1"/>
                </a:cxn>
                <a:cxn ang="T11">
                  <a:pos x="T2" y="T3"/>
                </a:cxn>
                <a:cxn ang="T12">
                  <a:pos x="T4" y="T5"/>
                </a:cxn>
                <a:cxn ang="T13">
                  <a:pos x="T6" y="T7"/>
                </a:cxn>
                <a:cxn ang="T14">
                  <a:pos x="T8" y="T9"/>
                </a:cxn>
              </a:cxnLst>
              <a:rect l="T15" t="T16" r="T17" b="T18"/>
              <a:pathLst>
                <a:path w="1659" h="672">
                  <a:moveTo>
                    <a:pt x="1659" y="480"/>
                  </a:moveTo>
                  <a:lnTo>
                    <a:pt x="1659" y="672"/>
                  </a:lnTo>
                  <a:lnTo>
                    <a:pt x="0" y="666"/>
                  </a:lnTo>
                  <a:lnTo>
                    <a:pt x="0" y="0"/>
                  </a:lnTo>
                  <a:lnTo>
                    <a:pt x="114" y="0"/>
                  </a:lnTo>
                </a:path>
              </a:pathLst>
            </a:custGeom>
            <a:noFill/>
            <a:ln w="28575">
              <a:solidFill>
                <a:schemeClr val="hlink"/>
              </a:solidFill>
              <a:round/>
              <a:headEnd/>
              <a:tailEnd type="triangle" w="med" len="med"/>
            </a:ln>
          </p:spPr>
          <p:txBody>
            <a:bodyPr wrap="none" anchor="ctr">
              <a:prstTxWarp prst="textNoShape">
                <a:avLst/>
              </a:prstTxWarp>
            </a:bodyPr>
            <a:lstStyle/>
            <a:p>
              <a:endParaRPr lang="en-US"/>
            </a:p>
          </p:txBody>
        </p:sp>
        <p:sp>
          <p:nvSpPr>
            <p:cNvPr id="90153" name="Oval 44"/>
            <p:cNvSpPr>
              <a:spLocks noChangeArrowheads="1"/>
            </p:cNvSpPr>
            <p:nvPr/>
          </p:nvSpPr>
          <p:spPr bwMode="auto">
            <a:xfrm>
              <a:off x="3216" y="2304"/>
              <a:ext cx="96" cy="48"/>
            </a:xfrm>
            <a:prstGeom prst="ellipse">
              <a:avLst/>
            </a:prstGeom>
            <a:solidFill>
              <a:schemeClr val="tx1"/>
            </a:solidFill>
            <a:ln w="28575">
              <a:solidFill>
                <a:schemeClr val="hlink"/>
              </a:solidFill>
              <a:round/>
              <a:headEnd/>
              <a:tailEnd/>
            </a:ln>
          </p:spPr>
          <p:txBody>
            <a:bodyPr wrap="none" anchor="ctr">
              <a:prstTxWarp prst="textNoShape">
                <a:avLst/>
              </a:prstTxWarp>
            </a:bodyPr>
            <a:lstStyle/>
            <a:p>
              <a:endParaRPr lang="en-US"/>
            </a:p>
          </p:txBody>
        </p:sp>
        <p:sp>
          <p:nvSpPr>
            <p:cNvPr id="90154" name="Freeform 45"/>
            <p:cNvSpPr>
              <a:spLocks/>
            </p:cNvSpPr>
            <p:nvPr/>
          </p:nvSpPr>
          <p:spPr bwMode="auto">
            <a:xfrm>
              <a:off x="1632" y="1344"/>
              <a:ext cx="1653" cy="1008"/>
            </a:xfrm>
            <a:custGeom>
              <a:avLst/>
              <a:gdLst>
                <a:gd name="T0" fmla="*/ 1653 w 1653"/>
                <a:gd name="T1" fmla="*/ 1008 h 1008"/>
                <a:gd name="T2" fmla="*/ 1653 w 1653"/>
                <a:gd name="T3" fmla="*/ 0 h 1008"/>
                <a:gd name="T4" fmla="*/ 0 w 1653"/>
                <a:gd name="T5" fmla="*/ 0 h 1008"/>
                <a:gd name="T6" fmla="*/ 0 w 1653"/>
                <a:gd name="T7" fmla="*/ 432 h 1008"/>
                <a:gd name="T8" fmla="*/ 117 w 1653"/>
                <a:gd name="T9" fmla="*/ 432 h 1008"/>
                <a:gd name="T10" fmla="*/ 0 60000 65536"/>
                <a:gd name="T11" fmla="*/ 0 60000 65536"/>
                <a:gd name="T12" fmla="*/ 0 60000 65536"/>
                <a:gd name="T13" fmla="*/ 0 60000 65536"/>
                <a:gd name="T14" fmla="*/ 0 60000 65536"/>
                <a:gd name="T15" fmla="*/ 0 w 1653"/>
                <a:gd name="T16" fmla="*/ 0 h 1008"/>
                <a:gd name="T17" fmla="*/ 1653 w 1653"/>
                <a:gd name="T18" fmla="*/ 1008 h 1008"/>
              </a:gdLst>
              <a:ahLst/>
              <a:cxnLst>
                <a:cxn ang="T10">
                  <a:pos x="T0" y="T1"/>
                </a:cxn>
                <a:cxn ang="T11">
                  <a:pos x="T2" y="T3"/>
                </a:cxn>
                <a:cxn ang="T12">
                  <a:pos x="T4" y="T5"/>
                </a:cxn>
                <a:cxn ang="T13">
                  <a:pos x="T6" y="T7"/>
                </a:cxn>
                <a:cxn ang="T14">
                  <a:pos x="T8" y="T9"/>
                </a:cxn>
              </a:cxnLst>
              <a:rect l="T15" t="T16" r="T17" b="T18"/>
              <a:pathLst>
                <a:path w="1653" h="1008">
                  <a:moveTo>
                    <a:pt x="1653" y="1008"/>
                  </a:moveTo>
                  <a:lnTo>
                    <a:pt x="1653" y="0"/>
                  </a:lnTo>
                  <a:lnTo>
                    <a:pt x="0" y="0"/>
                  </a:lnTo>
                  <a:lnTo>
                    <a:pt x="0" y="432"/>
                  </a:lnTo>
                  <a:lnTo>
                    <a:pt x="117" y="432"/>
                  </a:lnTo>
                </a:path>
              </a:pathLst>
            </a:custGeom>
            <a:noFill/>
            <a:ln w="28575">
              <a:solidFill>
                <a:schemeClr val="hlink"/>
              </a:solidFill>
              <a:round/>
              <a:headEnd/>
              <a:tailEnd type="triangle" w="med" len="med"/>
            </a:ln>
          </p:spPr>
          <p:txBody>
            <a:bodyPr wrap="none" anchor="ctr">
              <a:prstTxWarp prst="textNoShape">
                <a:avLst/>
              </a:prstTxWarp>
            </a:bodyPr>
            <a:lstStyle/>
            <a:p>
              <a:endParaRPr lang="en-US"/>
            </a:p>
          </p:txBody>
        </p:sp>
        <p:sp>
          <p:nvSpPr>
            <p:cNvPr id="90155" name="Line 46"/>
            <p:cNvSpPr>
              <a:spLocks noChangeShapeType="1"/>
            </p:cNvSpPr>
            <p:nvPr/>
          </p:nvSpPr>
          <p:spPr bwMode="auto">
            <a:xfrm flipV="1">
              <a:off x="3264" y="2352"/>
              <a:ext cx="0" cy="1008"/>
            </a:xfrm>
            <a:prstGeom prst="line">
              <a:avLst/>
            </a:prstGeom>
            <a:noFill/>
            <a:ln w="28575">
              <a:solidFill>
                <a:schemeClr val="hlink"/>
              </a:solidFill>
              <a:round/>
              <a:headEnd/>
              <a:tailEnd/>
            </a:ln>
          </p:spPr>
          <p:txBody>
            <a:bodyPr anchor="ctr">
              <a:prstTxWarp prst="textNoShape">
                <a:avLst/>
              </a:prstTxWarp>
            </a:bodyPr>
            <a:lstStyle/>
            <a:p>
              <a:endParaRPr lang="en-US"/>
            </a:p>
          </p:txBody>
        </p:sp>
      </p:grpSp>
      <p:sp>
        <p:nvSpPr>
          <p:cNvPr id="90151" name="Text Box 47"/>
          <p:cNvSpPr txBox="1">
            <a:spLocks noChangeArrowheads="1"/>
          </p:cNvSpPr>
          <p:nvPr/>
        </p:nvSpPr>
        <p:spPr bwMode="auto">
          <a:xfrm>
            <a:off x="7972425" y="6702425"/>
            <a:ext cx="1171575" cy="152400"/>
          </a:xfrm>
          <a:prstGeom prst="rect">
            <a:avLst/>
          </a:prstGeom>
          <a:noFill/>
          <a:ln w="9525">
            <a:noFill/>
            <a:miter lim="800000"/>
            <a:headEnd/>
            <a:tailEnd/>
          </a:ln>
        </p:spPr>
        <p:txBody>
          <a:bodyPr wrap="none">
            <a:prstTxWarp prst="textNoShape">
              <a:avLst/>
            </a:prstTxWarp>
            <a:spAutoFit/>
          </a:bodyPr>
          <a:lstStyle/>
          <a:p>
            <a:pPr algn="r">
              <a:lnSpc>
                <a:spcPct val="40000"/>
              </a:lnSpc>
            </a:pPr>
            <a:r>
              <a:rPr lang="en-US" sz="1000">
                <a:latin typeface="Times New Roman" charset="0"/>
              </a:rPr>
              <a:t>Slide: David Culler</a:t>
            </a:r>
            <a:endParaRPr lang="en-US">
              <a:latin typeface="Times New Roman"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4294967295"/>
          </p:nvPr>
        </p:nvSpPr>
        <p:spPr>
          <a:xfrm>
            <a:off x="533400" y="5562600"/>
            <a:ext cx="7000875" cy="854075"/>
          </a:xfrm>
          <a:noFill/>
        </p:spPr>
        <p:txBody>
          <a:bodyPr lIns="63500" tIns="25400" rIns="63500" bIns="25400">
            <a:spAutoFit/>
          </a:bodyPr>
          <a:lstStyle/>
          <a:p>
            <a:pPr marL="203200" indent="-203200"/>
            <a:r>
              <a:rPr lang="en-US" sz="1800"/>
              <a:t> Pipelining means start work as soon as possible</a:t>
            </a:r>
            <a:endParaRPr lang="en-US" sz="1800">
              <a:solidFill>
                <a:schemeClr val="hlink"/>
              </a:solidFill>
            </a:endParaRPr>
          </a:p>
          <a:p>
            <a:pPr marL="203200" indent="-203200"/>
            <a:r>
              <a:rPr lang="en-US" sz="1800">
                <a:solidFill>
                  <a:schemeClr val="accent2"/>
                </a:solidFill>
              </a:rPr>
              <a:t> Pipelined laundry takes 3.5 hours for 4 loads</a:t>
            </a:r>
            <a:r>
              <a:rPr lang="en-US" sz="1800"/>
              <a:t> </a:t>
            </a:r>
          </a:p>
        </p:txBody>
      </p:sp>
      <p:grpSp>
        <p:nvGrpSpPr>
          <p:cNvPr id="36867" name="Group 3"/>
          <p:cNvGrpSpPr>
            <a:grpSpLocks/>
          </p:cNvGrpSpPr>
          <p:nvPr/>
        </p:nvGrpSpPr>
        <p:grpSpPr bwMode="auto">
          <a:xfrm>
            <a:off x="693738" y="2516188"/>
            <a:ext cx="522287" cy="528637"/>
            <a:chOff x="532" y="1716"/>
            <a:chExt cx="329" cy="333"/>
          </a:xfrm>
        </p:grpSpPr>
        <p:sp>
          <p:nvSpPr>
            <p:cNvPr id="36996" name="Freeform 4"/>
            <p:cNvSpPr>
              <a:spLocks/>
            </p:cNvSpPr>
            <p:nvPr/>
          </p:nvSpPr>
          <p:spPr bwMode="auto">
            <a:xfrm>
              <a:off x="532" y="1716"/>
              <a:ext cx="329" cy="295"/>
            </a:xfrm>
            <a:custGeom>
              <a:avLst/>
              <a:gdLst>
                <a:gd name="T0" fmla="*/ 93 w 329"/>
                <a:gd name="T1" fmla="*/ 14 h 295"/>
                <a:gd name="T2" fmla="*/ 156 w 329"/>
                <a:gd name="T3" fmla="*/ 16 h 295"/>
                <a:gd name="T4" fmla="*/ 224 w 329"/>
                <a:gd name="T5" fmla="*/ 0 h 295"/>
                <a:gd name="T6" fmla="*/ 305 w 329"/>
                <a:gd name="T7" fmla="*/ 0 h 295"/>
                <a:gd name="T8" fmla="*/ 215 w 329"/>
                <a:gd name="T9" fmla="*/ 84 h 295"/>
                <a:gd name="T10" fmla="*/ 239 w 329"/>
                <a:gd name="T11" fmla="*/ 89 h 295"/>
                <a:gd name="T12" fmla="*/ 263 w 329"/>
                <a:gd name="T13" fmla="*/ 99 h 295"/>
                <a:gd name="T14" fmla="*/ 285 w 329"/>
                <a:gd name="T15" fmla="*/ 111 h 295"/>
                <a:gd name="T16" fmla="*/ 302 w 329"/>
                <a:gd name="T17" fmla="*/ 126 h 295"/>
                <a:gd name="T18" fmla="*/ 316 w 329"/>
                <a:gd name="T19" fmla="*/ 144 h 295"/>
                <a:gd name="T20" fmla="*/ 325 w 329"/>
                <a:gd name="T21" fmla="*/ 165 h 295"/>
                <a:gd name="T22" fmla="*/ 328 w 329"/>
                <a:gd name="T23" fmla="*/ 187 h 295"/>
                <a:gd name="T24" fmla="*/ 324 w 329"/>
                <a:gd name="T25" fmla="*/ 210 h 295"/>
                <a:gd name="T26" fmla="*/ 317 w 329"/>
                <a:gd name="T27" fmla="*/ 228 h 295"/>
                <a:gd name="T28" fmla="*/ 303 w 329"/>
                <a:gd name="T29" fmla="*/ 247 h 295"/>
                <a:gd name="T30" fmla="*/ 280 w 329"/>
                <a:gd name="T31" fmla="*/ 267 h 295"/>
                <a:gd name="T32" fmla="*/ 257 w 329"/>
                <a:gd name="T33" fmla="*/ 279 h 295"/>
                <a:gd name="T34" fmla="*/ 236 w 329"/>
                <a:gd name="T35" fmla="*/ 287 h 295"/>
                <a:gd name="T36" fmla="*/ 215 w 329"/>
                <a:gd name="T37" fmla="*/ 292 h 295"/>
                <a:gd name="T38" fmla="*/ 189 w 329"/>
                <a:gd name="T39" fmla="*/ 294 h 295"/>
                <a:gd name="T40" fmla="*/ 122 w 329"/>
                <a:gd name="T41" fmla="*/ 293 h 295"/>
                <a:gd name="T42" fmla="*/ 90 w 329"/>
                <a:gd name="T43" fmla="*/ 287 h 295"/>
                <a:gd name="T44" fmla="*/ 56 w 329"/>
                <a:gd name="T45" fmla="*/ 272 h 295"/>
                <a:gd name="T46" fmla="*/ 30 w 329"/>
                <a:gd name="T47" fmla="*/ 253 h 295"/>
                <a:gd name="T48" fmla="*/ 13 w 329"/>
                <a:gd name="T49" fmla="*/ 232 h 295"/>
                <a:gd name="T50" fmla="*/ 4 w 329"/>
                <a:gd name="T51" fmla="*/ 210 h 295"/>
                <a:gd name="T52" fmla="*/ 0 w 329"/>
                <a:gd name="T53" fmla="*/ 191 h 295"/>
                <a:gd name="T54" fmla="*/ 3 w 329"/>
                <a:gd name="T55" fmla="*/ 169 h 295"/>
                <a:gd name="T56" fmla="*/ 14 w 329"/>
                <a:gd name="T57" fmla="*/ 141 h 295"/>
                <a:gd name="T58" fmla="*/ 35 w 329"/>
                <a:gd name="T59" fmla="*/ 118 h 295"/>
                <a:gd name="T60" fmla="*/ 63 w 329"/>
                <a:gd name="T61" fmla="*/ 99 h 295"/>
                <a:gd name="T62" fmla="*/ 102 w 329"/>
                <a:gd name="T63" fmla="*/ 86 h 295"/>
                <a:gd name="T64" fmla="*/ 40 w 329"/>
                <a:gd name="T65" fmla="*/ 4 h 2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9"/>
                <a:gd name="T100" fmla="*/ 0 h 295"/>
                <a:gd name="T101" fmla="*/ 329 w 329"/>
                <a:gd name="T102" fmla="*/ 295 h 2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9" h="295">
                  <a:moveTo>
                    <a:pt x="40" y="4"/>
                  </a:moveTo>
                  <a:lnTo>
                    <a:pt x="93" y="14"/>
                  </a:lnTo>
                  <a:lnTo>
                    <a:pt x="92" y="0"/>
                  </a:lnTo>
                  <a:lnTo>
                    <a:pt x="156" y="16"/>
                  </a:lnTo>
                  <a:lnTo>
                    <a:pt x="156" y="0"/>
                  </a:lnTo>
                  <a:lnTo>
                    <a:pt x="224" y="0"/>
                  </a:lnTo>
                  <a:lnTo>
                    <a:pt x="223" y="15"/>
                  </a:lnTo>
                  <a:lnTo>
                    <a:pt x="305" y="0"/>
                  </a:lnTo>
                  <a:lnTo>
                    <a:pt x="205" y="83"/>
                  </a:lnTo>
                  <a:lnTo>
                    <a:pt x="215" y="84"/>
                  </a:lnTo>
                  <a:lnTo>
                    <a:pt x="226" y="86"/>
                  </a:lnTo>
                  <a:lnTo>
                    <a:pt x="239" y="89"/>
                  </a:lnTo>
                  <a:lnTo>
                    <a:pt x="250" y="93"/>
                  </a:lnTo>
                  <a:lnTo>
                    <a:pt x="263" y="99"/>
                  </a:lnTo>
                  <a:lnTo>
                    <a:pt x="274" y="104"/>
                  </a:lnTo>
                  <a:lnTo>
                    <a:pt x="285" y="111"/>
                  </a:lnTo>
                  <a:lnTo>
                    <a:pt x="294" y="119"/>
                  </a:lnTo>
                  <a:lnTo>
                    <a:pt x="302" y="126"/>
                  </a:lnTo>
                  <a:lnTo>
                    <a:pt x="309" y="135"/>
                  </a:lnTo>
                  <a:lnTo>
                    <a:pt x="316" y="144"/>
                  </a:lnTo>
                  <a:lnTo>
                    <a:pt x="321" y="155"/>
                  </a:lnTo>
                  <a:lnTo>
                    <a:pt x="325" y="165"/>
                  </a:lnTo>
                  <a:lnTo>
                    <a:pt x="327" y="174"/>
                  </a:lnTo>
                  <a:lnTo>
                    <a:pt x="328" y="187"/>
                  </a:lnTo>
                  <a:lnTo>
                    <a:pt x="327" y="200"/>
                  </a:lnTo>
                  <a:lnTo>
                    <a:pt x="324" y="210"/>
                  </a:lnTo>
                  <a:lnTo>
                    <a:pt x="321" y="220"/>
                  </a:lnTo>
                  <a:lnTo>
                    <a:pt x="317" y="228"/>
                  </a:lnTo>
                  <a:lnTo>
                    <a:pt x="311" y="237"/>
                  </a:lnTo>
                  <a:lnTo>
                    <a:pt x="303" y="247"/>
                  </a:lnTo>
                  <a:lnTo>
                    <a:pt x="292" y="258"/>
                  </a:lnTo>
                  <a:lnTo>
                    <a:pt x="280" y="267"/>
                  </a:lnTo>
                  <a:lnTo>
                    <a:pt x="268" y="274"/>
                  </a:lnTo>
                  <a:lnTo>
                    <a:pt x="257" y="279"/>
                  </a:lnTo>
                  <a:lnTo>
                    <a:pt x="246" y="284"/>
                  </a:lnTo>
                  <a:lnTo>
                    <a:pt x="236" y="287"/>
                  </a:lnTo>
                  <a:lnTo>
                    <a:pt x="224" y="290"/>
                  </a:lnTo>
                  <a:lnTo>
                    <a:pt x="215" y="292"/>
                  </a:lnTo>
                  <a:lnTo>
                    <a:pt x="201" y="293"/>
                  </a:lnTo>
                  <a:lnTo>
                    <a:pt x="189" y="294"/>
                  </a:lnTo>
                  <a:lnTo>
                    <a:pt x="133" y="294"/>
                  </a:lnTo>
                  <a:lnTo>
                    <a:pt x="122" y="293"/>
                  </a:lnTo>
                  <a:lnTo>
                    <a:pt x="108" y="291"/>
                  </a:lnTo>
                  <a:lnTo>
                    <a:pt x="90" y="287"/>
                  </a:lnTo>
                  <a:lnTo>
                    <a:pt x="73" y="280"/>
                  </a:lnTo>
                  <a:lnTo>
                    <a:pt x="56" y="272"/>
                  </a:lnTo>
                  <a:lnTo>
                    <a:pt x="41" y="262"/>
                  </a:lnTo>
                  <a:lnTo>
                    <a:pt x="30" y="253"/>
                  </a:lnTo>
                  <a:lnTo>
                    <a:pt x="21" y="244"/>
                  </a:lnTo>
                  <a:lnTo>
                    <a:pt x="13" y="232"/>
                  </a:lnTo>
                  <a:lnTo>
                    <a:pt x="7" y="219"/>
                  </a:lnTo>
                  <a:lnTo>
                    <a:pt x="4" y="210"/>
                  </a:lnTo>
                  <a:lnTo>
                    <a:pt x="1" y="201"/>
                  </a:lnTo>
                  <a:lnTo>
                    <a:pt x="0" y="191"/>
                  </a:lnTo>
                  <a:lnTo>
                    <a:pt x="1" y="183"/>
                  </a:lnTo>
                  <a:lnTo>
                    <a:pt x="3" y="169"/>
                  </a:lnTo>
                  <a:lnTo>
                    <a:pt x="7" y="156"/>
                  </a:lnTo>
                  <a:lnTo>
                    <a:pt x="14" y="141"/>
                  </a:lnTo>
                  <a:lnTo>
                    <a:pt x="24" y="129"/>
                  </a:lnTo>
                  <a:lnTo>
                    <a:pt x="35" y="118"/>
                  </a:lnTo>
                  <a:lnTo>
                    <a:pt x="49" y="107"/>
                  </a:lnTo>
                  <a:lnTo>
                    <a:pt x="63" y="99"/>
                  </a:lnTo>
                  <a:lnTo>
                    <a:pt x="82" y="91"/>
                  </a:lnTo>
                  <a:lnTo>
                    <a:pt x="102" y="86"/>
                  </a:lnTo>
                  <a:lnTo>
                    <a:pt x="115" y="83"/>
                  </a:lnTo>
                  <a:lnTo>
                    <a:pt x="40" y="4"/>
                  </a:lnTo>
                </a:path>
              </a:pathLst>
            </a:custGeom>
            <a:solidFill>
              <a:srgbClr val="D49FFF"/>
            </a:solidFill>
            <a:ln w="12700" cap="rnd">
              <a:solidFill>
                <a:srgbClr val="000000"/>
              </a:solidFill>
              <a:round/>
              <a:headEnd/>
              <a:tailEnd/>
            </a:ln>
          </p:spPr>
          <p:txBody>
            <a:bodyPr>
              <a:prstTxWarp prst="textNoShape">
                <a:avLst/>
              </a:prstTxWarp>
            </a:bodyPr>
            <a:lstStyle/>
            <a:p>
              <a:endParaRPr lang="en-US"/>
            </a:p>
          </p:txBody>
        </p:sp>
        <p:sp>
          <p:nvSpPr>
            <p:cNvPr id="36997" name="Rectangle 5"/>
            <p:cNvSpPr>
              <a:spLocks noChangeArrowheads="1"/>
            </p:cNvSpPr>
            <p:nvPr/>
          </p:nvSpPr>
          <p:spPr bwMode="auto">
            <a:xfrm>
              <a:off x="583" y="1763"/>
              <a:ext cx="253" cy="286"/>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b="1"/>
                <a:t>A</a:t>
              </a:r>
            </a:p>
          </p:txBody>
        </p:sp>
      </p:grpSp>
      <p:grpSp>
        <p:nvGrpSpPr>
          <p:cNvPr id="36868" name="Group 6"/>
          <p:cNvGrpSpPr>
            <a:grpSpLocks/>
          </p:cNvGrpSpPr>
          <p:nvPr/>
        </p:nvGrpSpPr>
        <p:grpSpPr bwMode="auto">
          <a:xfrm>
            <a:off x="681038" y="3367088"/>
            <a:ext cx="522287" cy="528637"/>
            <a:chOff x="524" y="2252"/>
            <a:chExt cx="329" cy="333"/>
          </a:xfrm>
        </p:grpSpPr>
        <p:sp>
          <p:nvSpPr>
            <p:cNvPr id="36994" name="Freeform 7"/>
            <p:cNvSpPr>
              <a:spLocks/>
            </p:cNvSpPr>
            <p:nvPr/>
          </p:nvSpPr>
          <p:spPr bwMode="auto">
            <a:xfrm>
              <a:off x="524" y="2252"/>
              <a:ext cx="329" cy="295"/>
            </a:xfrm>
            <a:custGeom>
              <a:avLst/>
              <a:gdLst>
                <a:gd name="T0" fmla="*/ 93 w 329"/>
                <a:gd name="T1" fmla="*/ 14 h 295"/>
                <a:gd name="T2" fmla="*/ 156 w 329"/>
                <a:gd name="T3" fmla="*/ 16 h 295"/>
                <a:gd name="T4" fmla="*/ 224 w 329"/>
                <a:gd name="T5" fmla="*/ 0 h 295"/>
                <a:gd name="T6" fmla="*/ 305 w 329"/>
                <a:gd name="T7" fmla="*/ 0 h 295"/>
                <a:gd name="T8" fmla="*/ 215 w 329"/>
                <a:gd name="T9" fmla="*/ 84 h 295"/>
                <a:gd name="T10" fmla="*/ 239 w 329"/>
                <a:gd name="T11" fmla="*/ 89 h 295"/>
                <a:gd name="T12" fmla="*/ 263 w 329"/>
                <a:gd name="T13" fmla="*/ 99 h 295"/>
                <a:gd name="T14" fmla="*/ 285 w 329"/>
                <a:gd name="T15" fmla="*/ 111 h 295"/>
                <a:gd name="T16" fmla="*/ 302 w 329"/>
                <a:gd name="T17" fmla="*/ 126 h 295"/>
                <a:gd name="T18" fmla="*/ 316 w 329"/>
                <a:gd name="T19" fmla="*/ 144 h 295"/>
                <a:gd name="T20" fmla="*/ 325 w 329"/>
                <a:gd name="T21" fmla="*/ 165 h 295"/>
                <a:gd name="T22" fmla="*/ 328 w 329"/>
                <a:gd name="T23" fmla="*/ 187 h 295"/>
                <a:gd name="T24" fmla="*/ 324 w 329"/>
                <a:gd name="T25" fmla="*/ 210 h 295"/>
                <a:gd name="T26" fmla="*/ 317 w 329"/>
                <a:gd name="T27" fmla="*/ 228 h 295"/>
                <a:gd name="T28" fmla="*/ 303 w 329"/>
                <a:gd name="T29" fmla="*/ 247 h 295"/>
                <a:gd name="T30" fmla="*/ 280 w 329"/>
                <a:gd name="T31" fmla="*/ 267 h 295"/>
                <a:gd name="T32" fmla="*/ 257 w 329"/>
                <a:gd name="T33" fmla="*/ 279 h 295"/>
                <a:gd name="T34" fmla="*/ 236 w 329"/>
                <a:gd name="T35" fmla="*/ 287 h 295"/>
                <a:gd name="T36" fmla="*/ 215 w 329"/>
                <a:gd name="T37" fmla="*/ 292 h 295"/>
                <a:gd name="T38" fmla="*/ 189 w 329"/>
                <a:gd name="T39" fmla="*/ 294 h 295"/>
                <a:gd name="T40" fmla="*/ 122 w 329"/>
                <a:gd name="T41" fmla="*/ 293 h 295"/>
                <a:gd name="T42" fmla="*/ 90 w 329"/>
                <a:gd name="T43" fmla="*/ 287 h 295"/>
                <a:gd name="T44" fmla="*/ 56 w 329"/>
                <a:gd name="T45" fmla="*/ 272 h 295"/>
                <a:gd name="T46" fmla="*/ 30 w 329"/>
                <a:gd name="T47" fmla="*/ 253 h 295"/>
                <a:gd name="T48" fmla="*/ 13 w 329"/>
                <a:gd name="T49" fmla="*/ 232 h 295"/>
                <a:gd name="T50" fmla="*/ 4 w 329"/>
                <a:gd name="T51" fmla="*/ 210 h 295"/>
                <a:gd name="T52" fmla="*/ 0 w 329"/>
                <a:gd name="T53" fmla="*/ 191 h 295"/>
                <a:gd name="T54" fmla="*/ 3 w 329"/>
                <a:gd name="T55" fmla="*/ 169 h 295"/>
                <a:gd name="T56" fmla="*/ 14 w 329"/>
                <a:gd name="T57" fmla="*/ 141 h 295"/>
                <a:gd name="T58" fmla="*/ 35 w 329"/>
                <a:gd name="T59" fmla="*/ 118 h 295"/>
                <a:gd name="T60" fmla="*/ 63 w 329"/>
                <a:gd name="T61" fmla="*/ 99 h 295"/>
                <a:gd name="T62" fmla="*/ 102 w 329"/>
                <a:gd name="T63" fmla="*/ 86 h 295"/>
                <a:gd name="T64" fmla="*/ 40 w 329"/>
                <a:gd name="T65" fmla="*/ 4 h 2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9"/>
                <a:gd name="T100" fmla="*/ 0 h 295"/>
                <a:gd name="T101" fmla="*/ 329 w 329"/>
                <a:gd name="T102" fmla="*/ 295 h 2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9" h="295">
                  <a:moveTo>
                    <a:pt x="40" y="4"/>
                  </a:moveTo>
                  <a:lnTo>
                    <a:pt x="93" y="14"/>
                  </a:lnTo>
                  <a:lnTo>
                    <a:pt x="92" y="0"/>
                  </a:lnTo>
                  <a:lnTo>
                    <a:pt x="156" y="16"/>
                  </a:lnTo>
                  <a:lnTo>
                    <a:pt x="156" y="0"/>
                  </a:lnTo>
                  <a:lnTo>
                    <a:pt x="224" y="0"/>
                  </a:lnTo>
                  <a:lnTo>
                    <a:pt x="223" y="15"/>
                  </a:lnTo>
                  <a:lnTo>
                    <a:pt x="305" y="0"/>
                  </a:lnTo>
                  <a:lnTo>
                    <a:pt x="205" y="83"/>
                  </a:lnTo>
                  <a:lnTo>
                    <a:pt x="215" y="84"/>
                  </a:lnTo>
                  <a:lnTo>
                    <a:pt x="226" y="86"/>
                  </a:lnTo>
                  <a:lnTo>
                    <a:pt x="239" y="89"/>
                  </a:lnTo>
                  <a:lnTo>
                    <a:pt x="250" y="93"/>
                  </a:lnTo>
                  <a:lnTo>
                    <a:pt x="263" y="99"/>
                  </a:lnTo>
                  <a:lnTo>
                    <a:pt x="274" y="104"/>
                  </a:lnTo>
                  <a:lnTo>
                    <a:pt x="285" y="111"/>
                  </a:lnTo>
                  <a:lnTo>
                    <a:pt x="294" y="119"/>
                  </a:lnTo>
                  <a:lnTo>
                    <a:pt x="302" y="126"/>
                  </a:lnTo>
                  <a:lnTo>
                    <a:pt x="309" y="135"/>
                  </a:lnTo>
                  <a:lnTo>
                    <a:pt x="316" y="144"/>
                  </a:lnTo>
                  <a:lnTo>
                    <a:pt x="321" y="155"/>
                  </a:lnTo>
                  <a:lnTo>
                    <a:pt x="325" y="165"/>
                  </a:lnTo>
                  <a:lnTo>
                    <a:pt x="327" y="174"/>
                  </a:lnTo>
                  <a:lnTo>
                    <a:pt x="328" y="187"/>
                  </a:lnTo>
                  <a:lnTo>
                    <a:pt x="327" y="200"/>
                  </a:lnTo>
                  <a:lnTo>
                    <a:pt x="324" y="210"/>
                  </a:lnTo>
                  <a:lnTo>
                    <a:pt x="321" y="220"/>
                  </a:lnTo>
                  <a:lnTo>
                    <a:pt x="317" y="228"/>
                  </a:lnTo>
                  <a:lnTo>
                    <a:pt x="311" y="237"/>
                  </a:lnTo>
                  <a:lnTo>
                    <a:pt x="303" y="247"/>
                  </a:lnTo>
                  <a:lnTo>
                    <a:pt x="292" y="258"/>
                  </a:lnTo>
                  <a:lnTo>
                    <a:pt x="280" y="267"/>
                  </a:lnTo>
                  <a:lnTo>
                    <a:pt x="268" y="274"/>
                  </a:lnTo>
                  <a:lnTo>
                    <a:pt x="257" y="279"/>
                  </a:lnTo>
                  <a:lnTo>
                    <a:pt x="246" y="284"/>
                  </a:lnTo>
                  <a:lnTo>
                    <a:pt x="236" y="287"/>
                  </a:lnTo>
                  <a:lnTo>
                    <a:pt x="224" y="290"/>
                  </a:lnTo>
                  <a:lnTo>
                    <a:pt x="215" y="292"/>
                  </a:lnTo>
                  <a:lnTo>
                    <a:pt x="201" y="293"/>
                  </a:lnTo>
                  <a:lnTo>
                    <a:pt x="189" y="294"/>
                  </a:lnTo>
                  <a:lnTo>
                    <a:pt x="133" y="294"/>
                  </a:lnTo>
                  <a:lnTo>
                    <a:pt x="122" y="293"/>
                  </a:lnTo>
                  <a:lnTo>
                    <a:pt x="108" y="291"/>
                  </a:lnTo>
                  <a:lnTo>
                    <a:pt x="90" y="287"/>
                  </a:lnTo>
                  <a:lnTo>
                    <a:pt x="73" y="280"/>
                  </a:lnTo>
                  <a:lnTo>
                    <a:pt x="56" y="272"/>
                  </a:lnTo>
                  <a:lnTo>
                    <a:pt x="41" y="262"/>
                  </a:lnTo>
                  <a:lnTo>
                    <a:pt x="30" y="253"/>
                  </a:lnTo>
                  <a:lnTo>
                    <a:pt x="21" y="244"/>
                  </a:lnTo>
                  <a:lnTo>
                    <a:pt x="13" y="232"/>
                  </a:lnTo>
                  <a:lnTo>
                    <a:pt x="7" y="219"/>
                  </a:lnTo>
                  <a:lnTo>
                    <a:pt x="4" y="210"/>
                  </a:lnTo>
                  <a:lnTo>
                    <a:pt x="1" y="201"/>
                  </a:lnTo>
                  <a:lnTo>
                    <a:pt x="0" y="191"/>
                  </a:lnTo>
                  <a:lnTo>
                    <a:pt x="1" y="183"/>
                  </a:lnTo>
                  <a:lnTo>
                    <a:pt x="3" y="169"/>
                  </a:lnTo>
                  <a:lnTo>
                    <a:pt x="7" y="156"/>
                  </a:lnTo>
                  <a:lnTo>
                    <a:pt x="14" y="141"/>
                  </a:lnTo>
                  <a:lnTo>
                    <a:pt x="24" y="129"/>
                  </a:lnTo>
                  <a:lnTo>
                    <a:pt x="35" y="118"/>
                  </a:lnTo>
                  <a:lnTo>
                    <a:pt x="49" y="107"/>
                  </a:lnTo>
                  <a:lnTo>
                    <a:pt x="63" y="99"/>
                  </a:lnTo>
                  <a:lnTo>
                    <a:pt x="82" y="91"/>
                  </a:lnTo>
                  <a:lnTo>
                    <a:pt x="102" y="86"/>
                  </a:lnTo>
                  <a:lnTo>
                    <a:pt x="115" y="83"/>
                  </a:lnTo>
                  <a:lnTo>
                    <a:pt x="40" y="4"/>
                  </a:lnTo>
                </a:path>
              </a:pathLst>
            </a:custGeom>
            <a:solidFill>
              <a:srgbClr val="D49FFF"/>
            </a:solidFill>
            <a:ln w="12700" cap="rnd">
              <a:solidFill>
                <a:srgbClr val="000000"/>
              </a:solidFill>
              <a:round/>
              <a:headEnd/>
              <a:tailEnd/>
            </a:ln>
          </p:spPr>
          <p:txBody>
            <a:bodyPr>
              <a:prstTxWarp prst="textNoShape">
                <a:avLst/>
              </a:prstTxWarp>
            </a:bodyPr>
            <a:lstStyle/>
            <a:p>
              <a:endParaRPr lang="en-US"/>
            </a:p>
          </p:txBody>
        </p:sp>
        <p:sp>
          <p:nvSpPr>
            <p:cNvPr id="36995" name="Rectangle 8"/>
            <p:cNvSpPr>
              <a:spLocks noChangeArrowheads="1"/>
            </p:cNvSpPr>
            <p:nvPr/>
          </p:nvSpPr>
          <p:spPr bwMode="auto">
            <a:xfrm>
              <a:off x="575" y="2299"/>
              <a:ext cx="253" cy="286"/>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b="1"/>
                <a:t>B</a:t>
              </a:r>
            </a:p>
          </p:txBody>
        </p:sp>
      </p:grpSp>
      <p:grpSp>
        <p:nvGrpSpPr>
          <p:cNvPr id="36869" name="Group 9"/>
          <p:cNvGrpSpPr>
            <a:grpSpLocks/>
          </p:cNvGrpSpPr>
          <p:nvPr/>
        </p:nvGrpSpPr>
        <p:grpSpPr bwMode="auto">
          <a:xfrm>
            <a:off x="642938" y="4116388"/>
            <a:ext cx="522287" cy="528637"/>
            <a:chOff x="500" y="2724"/>
            <a:chExt cx="329" cy="333"/>
          </a:xfrm>
        </p:grpSpPr>
        <p:sp>
          <p:nvSpPr>
            <p:cNvPr id="36992" name="Freeform 10"/>
            <p:cNvSpPr>
              <a:spLocks/>
            </p:cNvSpPr>
            <p:nvPr/>
          </p:nvSpPr>
          <p:spPr bwMode="auto">
            <a:xfrm>
              <a:off x="500" y="2724"/>
              <a:ext cx="329" cy="295"/>
            </a:xfrm>
            <a:custGeom>
              <a:avLst/>
              <a:gdLst>
                <a:gd name="T0" fmla="*/ 93 w 329"/>
                <a:gd name="T1" fmla="*/ 14 h 295"/>
                <a:gd name="T2" fmla="*/ 156 w 329"/>
                <a:gd name="T3" fmla="*/ 16 h 295"/>
                <a:gd name="T4" fmla="*/ 224 w 329"/>
                <a:gd name="T5" fmla="*/ 0 h 295"/>
                <a:gd name="T6" fmla="*/ 305 w 329"/>
                <a:gd name="T7" fmla="*/ 0 h 295"/>
                <a:gd name="T8" fmla="*/ 215 w 329"/>
                <a:gd name="T9" fmla="*/ 84 h 295"/>
                <a:gd name="T10" fmla="*/ 239 w 329"/>
                <a:gd name="T11" fmla="*/ 89 h 295"/>
                <a:gd name="T12" fmla="*/ 263 w 329"/>
                <a:gd name="T13" fmla="*/ 99 h 295"/>
                <a:gd name="T14" fmla="*/ 285 w 329"/>
                <a:gd name="T15" fmla="*/ 111 h 295"/>
                <a:gd name="T16" fmla="*/ 302 w 329"/>
                <a:gd name="T17" fmla="*/ 126 h 295"/>
                <a:gd name="T18" fmla="*/ 316 w 329"/>
                <a:gd name="T19" fmla="*/ 144 h 295"/>
                <a:gd name="T20" fmla="*/ 325 w 329"/>
                <a:gd name="T21" fmla="*/ 165 h 295"/>
                <a:gd name="T22" fmla="*/ 328 w 329"/>
                <a:gd name="T23" fmla="*/ 187 h 295"/>
                <a:gd name="T24" fmla="*/ 324 w 329"/>
                <a:gd name="T25" fmla="*/ 210 h 295"/>
                <a:gd name="T26" fmla="*/ 317 w 329"/>
                <a:gd name="T27" fmla="*/ 228 h 295"/>
                <a:gd name="T28" fmla="*/ 303 w 329"/>
                <a:gd name="T29" fmla="*/ 247 h 295"/>
                <a:gd name="T30" fmla="*/ 280 w 329"/>
                <a:gd name="T31" fmla="*/ 267 h 295"/>
                <a:gd name="T32" fmla="*/ 257 w 329"/>
                <a:gd name="T33" fmla="*/ 279 h 295"/>
                <a:gd name="T34" fmla="*/ 236 w 329"/>
                <a:gd name="T35" fmla="*/ 287 h 295"/>
                <a:gd name="T36" fmla="*/ 215 w 329"/>
                <a:gd name="T37" fmla="*/ 292 h 295"/>
                <a:gd name="T38" fmla="*/ 189 w 329"/>
                <a:gd name="T39" fmla="*/ 294 h 295"/>
                <a:gd name="T40" fmla="*/ 122 w 329"/>
                <a:gd name="T41" fmla="*/ 293 h 295"/>
                <a:gd name="T42" fmla="*/ 90 w 329"/>
                <a:gd name="T43" fmla="*/ 287 h 295"/>
                <a:gd name="T44" fmla="*/ 56 w 329"/>
                <a:gd name="T45" fmla="*/ 272 h 295"/>
                <a:gd name="T46" fmla="*/ 30 w 329"/>
                <a:gd name="T47" fmla="*/ 253 h 295"/>
                <a:gd name="T48" fmla="*/ 13 w 329"/>
                <a:gd name="T49" fmla="*/ 232 h 295"/>
                <a:gd name="T50" fmla="*/ 4 w 329"/>
                <a:gd name="T51" fmla="*/ 210 h 295"/>
                <a:gd name="T52" fmla="*/ 0 w 329"/>
                <a:gd name="T53" fmla="*/ 191 h 295"/>
                <a:gd name="T54" fmla="*/ 3 w 329"/>
                <a:gd name="T55" fmla="*/ 169 h 295"/>
                <a:gd name="T56" fmla="*/ 14 w 329"/>
                <a:gd name="T57" fmla="*/ 141 h 295"/>
                <a:gd name="T58" fmla="*/ 35 w 329"/>
                <a:gd name="T59" fmla="*/ 118 h 295"/>
                <a:gd name="T60" fmla="*/ 63 w 329"/>
                <a:gd name="T61" fmla="*/ 99 h 295"/>
                <a:gd name="T62" fmla="*/ 102 w 329"/>
                <a:gd name="T63" fmla="*/ 86 h 295"/>
                <a:gd name="T64" fmla="*/ 40 w 329"/>
                <a:gd name="T65" fmla="*/ 4 h 2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9"/>
                <a:gd name="T100" fmla="*/ 0 h 295"/>
                <a:gd name="T101" fmla="*/ 329 w 329"/>
                <a:gd name="T102" fmla="*/ 295 h 2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9" h="295">
                  <a:moveTo>
                    <a:pt x="40" y="4"/>
                  </a:moveTo>
                  <a:lnTo>
                    <a:pt x="93" y="14"/>
                  </a:lnTo>
                  <a:lnTo>
                    <a:pt x="92" y="0"/>
                  </a:lnTo>
                  <a:lnTo>
                    <a:pt x="156" y="16"/>
                  </a:lnTo>
                  <a:lnTo>
                    <a:pt x="156" y="0"/>
                  </a:lnTo>
                  <a:lnTo>
                    <a:pt x="224" y="0"/>
                  </a:lnTo>
                  <a:lnTo>
                    <a:pt x="223" y="15"/>
                  </a:lnTo>
                  <a:lnTo>
                    <a:pt x="305" y="0"/>
                  </a:lnTo>
                  <a:lnTo>
                    <a:pt x="205" y="83"/>
                  </a:lnTo>
                  <a:lnTo>
                    <a:pt x="215" y="84"/>
                  </a:lnTo>
                  <a:lnTo>
                    <a:pt x="226" y="86"/>
                  </a:lnTo>
                  <a:lnTo>
                    <a:pt x="239" y="89"/>
                  </a:lnTo>
                  <a:lnTo>
                    <a:pt x="250" y="93"/>
                  </a:lnTo>
                  <a:lnTo>
                    <a:pt x="263" y="99"/>
                  </a:lnTo>
                  <a:lnTo>
                    <a:pt x="274" y="104"/>
                  </a:lnTo>
                  <a:lnTo>
                    <a:pt x="285" y="111"/>
                  </a:lnTo>
                  <a:lnTo>
                    <a:pt x="294" y="119"/>
                  </a:lnTo>
                  <a:lnTo>
                    <a:pt x="302" y="126"/>
                  </a:lnTo>
                  <a:lnTo>
                    <a:pt x="309" y="135"/>
                  </a:lnTo>
                  <a:lnTo>
                    <a:pt x="316" y="144"/>
                  </a:lnTo>
                  <a:lnTo>
                    <a:pt x="321" y="155"/>
                  </a:lnTo>
                  <a:lnTo>
                    <a:pt x="325" y="165"/>
                  </a:lnTo>
                  <a:lnTo>
                    <a:pt x="327" y="174"/>
                  </a:lnTo>
                  <a:lnTo>
                    <a:pt x="328" y="187"/>
                  </a:lnTo>
                  <a:lnTo>
                    <a:pt x="327" y="200"/>
                  </a:lnTo>
                  <a:lnTo>
                    <a:pt x="324" y="210"/>
                  </a:lnTo>
                  <a:lnTo>
                    <a:pt x="321" y="220"/>
                  </a:lnTo>
                  <a:lnTo>
                    <a:pt x="317" y="228"/>
                  </a:lnTo>
                  <a:lnTo>
                    <a:pt x="311" y="237"/>
                  </a:lnTo>
                  <a:lnTo>
                    <a:pt x="303" y="247"/>
                  </a:lnTo>
                  <a:lnTo>
                    <a:pt x="292" y="258"/>
                  </a:lnTo>
                  <a:lnTo>
                    <a:pt x="280" y="267"/>
                  </a:lnTo>
                  <a:lnTo>
                    <a:pt x="268" y="274"/>
                  </a:lnTo>
                  <a:lnTo>
                    <a:pt x="257" y="279"/>
                  </a:lnTo>
                  <a:lnTo>
                    <a:pt x="246" y="284"/>
                  </a:lnTo>
                  <a:lnTo>
                    <a:pt x="236" y="287"/>
                  </a:lnTo>
                  <a:lnTo>
                    <a:pt x="224" y="290"/>
                  </a:lnTo>
                  <a:lnTo>
                    <a:pt x="215" y="292"/>
                  </a:lnTo>
                  <a:lnTo>
                    <a:pt x="201" y="293"/>
                  </a:lnTo>
                  <a:lnTo>
                    <a:pt x="189" y="294"/>
                  </a:lnTo>
                  <a:lnTo>
                    <a:pt x="133" y="294"/>
                  </a:lnTo>
                  <a:lnTo>
                    <a:pt x="122" y="293"/>
                  </a:lnTo>
                  <a:lnTo>
                    <a:pt x="108" y="291"/>
                  </a:lnTo>
                  <a:lnTo>
                    <a:pt x="90" y="287"/>
                  </a:lnTo>
                  <a:lnTo>
                    <a:pt x="73" y="280"/>
                  </a:lnTo>
                  <a:lnTo>
                    <a:pt x="56" y="272"/>
                  </a:lnTo>
                  <a:lnTo>
                    <a:pt x="41" y="262"/>
                  </a:lnTo>
                  <a:lnTo>
                    <a:pt x="30" y="253"/>
                  </a:lnTo>
                  <a:lnTo>
                    <a:pt x="21" y="244"/>
                  </a:lnTo>
                  <a:lnTo>
                    <a:pt x="13" y="232"/>
                  </a:lnTo>
                  <a:lnTo>
                    <a:pt x="7" y="219"/>
                  </a:lnTo>
                  <a:lnTo>
                    <a:pt x="4" y="210"/>
                  </a:lnTo>
                  <a:lnTo>
                    <a:pt x="1" y="201"/>
                  </a:lnTo>
                  <a:lnTo>
                    <a:pt x="0" y="191"/>
                  </a:lnTo>
                  <a:lnTo>
                    <a:pt x="1" y="183"/>
                  </a:lnTo>
                  <a:lnTo>
                    <a:pt x="3" y="169"/>
                  </a:lnTo>
                  <a:lnTo>
                    <a:pt x="7" y="156"/>
                  </a:lnTo>
                  <a:lnTo>
                    <a:pt x="14" y="141"/>
                  </a:lnTo>
                  <a:lnTo>
                    <a:pt x="24" y="129"/>
                  </a:lnTo>
                  <a:lnTo>
                    <a:pt x="35" y="118"/>
                  </a:lnTo>
                  <a:lnTo>
                    <a:pt x="49" y="107"/>
                  </a:lnTo>
                  <a:lnTo>
                    <a:pt x="63" y="99"/>
                  </a:lnTo>
                  <a:lnTo>
                    <a:pt x="82" y="91"/>
                  </a:lnTo>
                  <a:lnTo>
                    <a:pt x="102" y="86"/>
                  </a:lnTo>
                  <a:lnTo>
                    <a:pt x="115" y="83"/>
                  </a:lnTo>
                  <a:lnTo>
                    <a:pt x="40" y="4"/>
                  </a:lnTo>
                </a:path>
              </a:pathLst>
            </a:custGeom>
            <a:solidFill>
              <a:srgbClr val="D49FFF"/>
            </a:solidFill>
            <a:ln w="12700" cap="rnd">
              <a:solidFill>
                <a:srgbClr val="000000"/>
              </a:solidFill>
              <a:round/>
              <a:headEnd/>
              <a:tailEnd/>
            </a:ln>
          </p:spPr>
          <p:txBody>
            <a:bodyPr>
              <a:prstTxWarp prst="textNoShape">
                <a:avLst/>
              </a:prstTxWarp>
            </a:bodyPr>
            <a:lstStyle/>
            <a:p>
              <a:endParaRPr lang="en-US"/>
            </a:p>
          </p:txBody>
        </p:sp>
        <p:sp>
          <p:nvSpPr>
            <p:cNvPr id="36993" name="Rectangle 11"/>
            <p:cNvSpPr>
              <a:spLocks noChangeArrowheads="1"/>
            </p:cNvSpPr>
            <p:nvPr/>
          </p:nvSpPr>
          <p:spPr bwMode="auto">
            <a:xfrm>
              <a:off x="551" y="2771"/>
              <a:ext cx="253" cy="286"/>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b="1"/>
                <a:t>C</a:t>
              </a:r>
            </a:p>
          </p:txBody>
        </p:sp>
      </p:grpSp>
      <p:grpSp>
        <p:nvGrpSpPr>
          <p:cNvPr id="36870" name="Group 12"/>
          <p:cNvGrpSpPr>
            <a:grpSpLocks/>
          </p:cNvGrpSpPr>
          <p:nvPr/>
        </p:nvGrpSpPr>
        <p:grpSpPr bwMode="auto">
          <a:xfrm>
            <a:off x="642938" y="4840288"/>
            <a:ext cx="522287" cy="528637"/>
            <a:chOff x="500" y="3180"/>
            <a:chExt cx="329" cy="333"/>
          </a:xfrm>
        </p:grpSpPr>
        <p:sp>
          <p:nvSpPr>
            <p:cNvPr id="36990" name="Freeform 13"/>
            <p:cNvSpPr>
              <a:spLocks/>
            </p:cNvSpPr>
            <p:nvPr/>
          </p:nvSpPr>
          <p:spPr bwMode="auto">
            <a:xfrm>
              <a:off x="500" y="3180"/>
              <a:ext cx="329" cy="295"/>
            </a:xfrm>
            <a:custGeom>
              <a:avLst/>
              <a:gdLst>
                <a:gd name="T0" fmla="*/ 93 w 329"/>
                <a:gd name="T1" fmla="*/ 14 h 295"/>
                <a:gd name="T2" fmla="*/ 156 w 329"/>
                <a:gd name="T3" fmla="*/ 16 h 295"/>
                <a:gd name="T4" fmla="*/ 224 w 329"/>
                <a:gd name="T5" fmla="*/ 0 h 295"/>
                <a:gd name="T6" fmla="*/ 305 w 329"/>
                <a:gd name="T7" fmla="*/ 0 h 295"/>
                <a:gd name="T8" fmla="*/ 215 w 329"/>
                <a:gd name="T9" fmla="*/ 84 h 295"/>
                <a:gd name="T10" fmla="*/ 239 w 329"/>
                <a:gd name="T11" fmla="*/ 89 h 295"/>
                <a:gd name="T12" fmla="*/ 263 w 329"/>
                <a:gd name="T13" fmla="*/ 99 h 295"/>
                <a:gd name="T14" fmla="*/ 285 w 329"/>
                <a:gd name="T15" fmla="*/ 111 h 295"/>
                <a:gd name="T16" fmla="*/ 302 w 329"/>
                <a:gd name="T17" fmla="*/ 126 h 295"/>
                <a:gd name="T18" fmla="*/ 316 w 329"/>
                <a:gd name="T19" fmla="*/ 144 h 295"/>
                <a:gd name="T20" fmla="*/ 325 w 329"/>
                <a:gd name="T21" fmla="*/ 165 h 295"/>
                <a:gd name="T22" fmla="*/ 328 w 329"/>
                <a:gd name="T23" fmla="*/ 187 h 295"/>
                <a:gd name="T24" fmla="*/ 324 w 329"/>
                <a:gd name="T25" fmla="*/ 210 h 295"/>
                <a:gd name="T26" fmla="*/ 317 w 329"/>
                <a:gd name="T27" fmla="*/ 228 h 295"/>
                <a:gd name="T28" fmla="*/ 303 w 329"/>
                <a:gd name="T29" fmla="*/ 247 h 295"/>
                <a:gd name="T30" fmla="*/ 280 w 329"/>
                <a:gd name="T31" fmla="*/ 267 h 295"/>
                <a:gd name="T32" fmla="*/ 257 w 329"/>
                <a:gd name="T33" fmla="*/ 279 h 295"/>
                <a:gd name="T34" fmla="*/ 236 w 329"/>
                <a:gd name="T35" fmla="*/ 287 h 295"/>
                <a:gd name="T36" fmla="*/ 215 w 329"/>
                <a:gd name="T37" fmla="*/ 292 h 295"/>
                <a:gd name="T38" fmla="*/ 189 w 329"/>
                <a:gd name="T39" fmla="*/ 294 h 295"/>
                <a:gd name="T40" fmla="*/ 122 w 329"/>
                <a:gd name="T41" fmla="*/ 293 h 295"/>
                <a:gd name="T42" fmla="*/ 90 w 329"/>
                <a:gd name="T43" fmla="*/ 287 h 295"/>
                <a:gd name="T44" fmla="*/ 56 w 329"/>
                <a:gd name="T45" fmla="*/ 272 h 295"/>
                <a:gd name="T46" fmla="*/ 30 w 329"/>
                <a:gd name="T47" fmla="*/ 253 h 295"/>
                <a:gd name="T48" fmla="*/ 13 w 329"/>
                <a:gd name="T49" fmla="*/ 232 h 295"/>
                <a:gd name="T50" fmla="*/ 4 w 329"/>
                <a:gd name="T51" fmla="*/ 210 h 295"/>
                <a:gd name="T52" fmla="*/ 0 w 329"/>
                <a:gd name="T53" fmla="*/ 191 h 295"/>
                <a:gd name="T54" fmla="*/ 3 w 329"/>
                <a:gd name="T55" fmla="*/ 169 h 295"/>
                <a:gd name="T56" fmla="*/ 14 w 329"/>
                <a:gd name="T57" fmla="*/ 141 h 295"/>
                <a:gd name="T58" fmla="*/ 35 w 329"/>
                <a:gd name="T59" fmla="*/ 118 h 295"/>
                <a:gd name="T60" fmla="*/ 63 w 329"/>
                <a:gd name="T61" fmla="*/ 99 h 295"/>
                <a:gd name="T62" fmla="*/ 102 w 329"/>
                <a:gd name="T63" fmla="*/ 86 h 295"/>
                <a:gd name="T64" fmla="*/ 40 w 329"/>
                <a:gd name="T65" fmla="*/ 4 h 2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9"/>
                <a:gd name="T100" fmla="*/ 0 h 295"/>
                <a:gd name="T101" fmla="*/ 329 w 329"/>
                <a:gd name="T102" fmla="*/ 295 h 2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9" h="295">
                  <a:moveTo>
                    <a:pt x="40" y="4"/>
                  </a:moveTo>
                  <a:lnTo>
                    <a:pt x="93" y="14"/>
                  </a:lnTo>
                  <a:lnTo>
                    <a:pt x="92" y="0"/>
                  </a:lnTo>
                  <a:lnTo>
                    <a:pt x="156" y="16"/>
                  </a:lnTo>
                  <a:lnTo>
                    <a:pt x="156" y="0"/>
                  </a:lnTo>
                  <a:lnTo>
                    <a:pt x="224" y="0"/>
                  </a:lnTo>
                  <a:lnTo>
                    <a:pt x="223" y="15"/>
                  </a:lnTo>
                  <a:lnTo>
                    <a:pt x="305" y="0"/>
                  </a:lnTo>
                  <a:lnTo>
                    <a:pt x="205" y="83"/>
                  </a:lnTo>
                  <a:lnTo>
                    <a:pt x="215" y="84"/>
                  </a:lnTo>
                  <a:lnTo>
                    <a:pt x="226" y="86"/>
                  </a:lnTo>
                  <a:lnTo>
                    <a:pt x="239" y="89"/>
                  </a:lnTo>
                  <a:lnTo>
                    <a:pt x="250" y="93"/>
                  </a:lnTo>
                  <a:lnTo>
                    <a:pt x="263" y="99"/>
                  </a:lnTo>
                  <a:lnTo>
                    <a:pt x="274" y="104"/>
                  </a:lnTo>
                  <a:lnTo>
                    <a:pt x="285" y="111"/>
                  </a:lnTo>
                  <a:lnTo>
                    <a:pt x="294" y="119"/>
                  </a:lnTo>
                  <a:lnTo>
                    <a:pt x="302" y="126"/>
                  </a:lnTo>
                  <a:lnTo>
                    <a:pt x="309" y="135"/>
                  </a:lnTo>
                  <a:lnTo>
                    <a:pt x="316" y="144"/>
                  </a:lnTo>
                  <a:lnTo>
                    <a:pt x="321" y="155"/>
                  </a:lnTo>
                  <a:lnTo>
                    <a:pt x="325" y="165"/>
                  </a:lnTo>
                  <a:lnTo>
                    <a:pt x="327" y="174"/>
                  </a:lnTo>
                  <a:lnTo>
                    <a:pt x="328" y="187"/>
                  </a:lnTo>
                  <a:lnTo>
                    <a:pt x="327" y="200"/>
                  </a:lnTo>
                  <a:lnTo>
                    <a:pt x="324" y="210"/>
                  </a:lnTo>
                  <a:lnTo>
                    <a:pt x="321" y="220"/>
                  </a:lnTo>
                  <a:lnTo>
                    <a:pt x="317" y="228"/>
                  </a:lnTo>
                  <a:lnTo>
                    <a:pt x="311" y="237"/>
                  </a:lnTo>
                  <a:lnTo>
                    <a:pt x="303" y="247"/>
                  </a:lnTo>
                  <a:lnTo>
                    <a:pt x="292" y="258"/>
                  </a:lnTo>
                  <a:lnTo>
                    <a:pt x="280" y="267"/>
                  </a:lnTo>
                  <a:lnTo>
                    <a:pt x="268" y="274"/>
                  </a:lnTo>
                  <a:lnTo>
                    <a:pt x="257" y="279"/>
                  </a:lnTo>
                  <a:lnTo>
                    <a:pt x="246" y="284"/>
                  </a:lnTo>
                  <a:lnTo>
                    <a:pt x="236" y="287"/>
                  </a:lnTo>
                  <a:lnTo>
                    <a:pt x="224" y="290"/>
                  </a:lnTo>
                  <a:lnTo>
                    <a:pt x="215" y="292"/>
                  </a:lnTo>
                  <a:lnTo>
                    <a:pt x="201" y="293"/>
                  </a:lnTo>
                  <a:lnTo>
                    <a:pt x="189" y="294"/>
                  </a:lnTo>
                  <a:lnTo>
                    <a:pt x="133" y="294"/>
                  </a:lnTo>
                  <a:lnTo>
                    <a:pt x="122" y="293"/>
                  </a:lnTo>
                  <a:lnTo>
                    <a:pt x="108" y="291"/>
                  </a:lnTo>
                  <a:lnTo>
                    <a:pt x="90" y="287"/>
                  </a:lnTo>
                  <a:lnTo>
                    <a:pt x="73" y="280"/>
                  </a:lnTo>
                  <a:lnTo>
                    <a:pt x="56" y="272"/>
                  </a:lnTo>
                  <a:lnTo>
                    <a:pt x="41" y="262"/>
                  </a:lnTo>
                  <a:lnTo>
                    <a:pt x="30" y="253"/>
                  </a:lnTo>
                  <a:lnTo>
                    <a:pt x="21" y="244"/>
                  </a:lnTo>
                  <a:lnTo>
                    <a:pt x="13" y="232"/>
                  </a:lnTo>
                  <a:lnTo>
                    <a:pt x="7" y="219"/>
                  </a:lnTo>
                  <a:lnTo>
                    <a:pt x="4" y="210"/>
                  </a:lnTo>
                  <a:lnTo>
                    <a:pt x="1" y="201"/>
                  </a:lnTo>
                  <a:lnTo>
                    <a:pt x="0" y="191"/>
                  </a:lnTo>
                  <a:lnTo>
                    <a:pt x="1" y="183"/>
                  </a:lnTo>
                  <a:lnTo>
                    <a:pt x="3" y="169"/>
                  </a:lnTo>
                  <a:lnTo>
                    <a:pt x="7" y="156"/>
                  </a:lnTo>
                  <a:lnTo>
                    <a:pt x="14" y="141"/>
                  </a:lnTo>
                  <a:lnTo>
                    <a:pt x="24" y="129"/>
                  </a:lnTo>
                  <a:lnTo>
                    <a:pt x="35" y="118"/>
                  </a:lnTo>
                  <a:lnTo>
                    <a:pt x="49" y="107"/>
                  </a:lnTo>
                  <a:lnTo>
                    <a:pt x="63" y="99"/>
                  </a:lnTo>
                  <a:lnTo>
                    <a:pt x="82" y="91"/>
                  </a:lnTo>
                  <a:lnTo>
                    <a:pt x="102" y="86"/>
                  </a:lnTo>
                  <a:lnTo>
                    <a:pt x="115" y="83"/>
                  </a:lnTo>
                  <a:lnTo>
                    <a:pt x="40" y="4"/>
                  </a:lnTo>
                </a:path>
              </a:pathLst>
            </a:custGeom>
            <a:solidFill>
              <a:srgbClr val="D49FFF"/>
            </a:solidFill>
            <a:ln w="12700" cap="rnd">
              <a:solidFill>
                <a:srgbClr val="000000"/>
              </a:solidFill>
              <a:round/>
              <a:headEnd/>
              <a:tailEnd/>
            </a:ln>
          </p:spPr>
          <p:txBody>
            <a:bodyPr>
              <a:prstTxWarp prst="textNoShape">
                <a:avLst/>
              </a:prstTxWarp>
            </a:bodyPr>
            <a:lstStyle/>
            <a:p>
              <a:endParaRPr lang="en-US"/>
            </a:p>
          </p:txBody>
        </p:sp>
        <p:sp>
          <p:nvSpPr>
            <p:cNvPr id="36991" name="Rectangle 14"/>
            <p:cNvSpPr>
              <a:spLocks noChangeArrowheads="1"/>
            </p:cNvSpPr>
            <p:nvPr/>
          </p:nvSpPr>
          <p:spPr bwMode="auto">
            <a:xfrm>
              <a:off x="551" y="3227"/>
              <a:ext cx="253" cy="286"/>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b="1"/>
                <a:t>D</a:t>
              </a:r>
            </a:p>
          </p:txBody>
        </p:sp>
      </p:grpSp>
      <p:sp>
        <p:nvSpPr>
          <p:cNvPr id="36871" name="Rectangle 15"/>
          <p:cNvSpPr>
            <a:spLocks noChangeArrowheads="1"/>
          </p:cNvSpPr>
          <p:nvPr/>
        </p:nvSpPr>
        <p:spPr bwMode="auto">
          <a:xfrm>
            <a:off x="958850" y="914400"/>
            <a:ext cx="892175" cy="454025"/>
          </a:xfrm>
          <a:prstGeom prst="rect">
            <a:avLst/>
          </a:prstGeom>
          <a:noFill/>
          <a:ln w="12700">
            <a:noFill/>
            <a:miter lim="800000"/>
            <a:headEnd/>
            <a:tailEnd/>
          </a:ln>
        </p:spPr>
        <p:txBody>
          <a:bodyPr wrap="none" lIns="90488" tIns="44450" rIns="90488" bIns="44450">
            <a:prstTxWarp prst="textNoShape">
              <a:avLst/>
            </a:prstTxWarp>
            <a:spAutoFit/>
          </a:bodyPr>
          <a:lstStyle/>
          <a:p>
            <a:r>
              <a:rPr lang="en-US" b="1"/>
              <a:t>6 PM</a:t>
            </a:r>
          </a:p>
        </p:txBody>
      </p:sp>
      <p:sp>
        <p:nvSpPr>
          <p:cNvPr id="36872" name="Line 16"/>
          <p:cNvSpPr>
            <a:spLocks noChangeShapeType="1"/>
          </p:cNvSpPr>
          <p:nvPr/>
        </p:nvSpPr>
        <p:spPr bwMode="auto">
          <a:xfrm>
            <a:off x="1328738" y="1506538"/>
            <a:ext cx="6324600" cy="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36873" name="Line 17"/>
          <p:cNvSpPr>
            <a:spLocks noChangeShapeType="1"/>
          </p:cNvSpPr>
          <p:nvPr/>
        </p:nvSpPr>
        <p:spPr bwMode="auto">
          <a:xfrm>
            <a:off x="1322388" y="1373188"/>
            <a:ext cx="0" cy="3048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6874" name="Rectangle 18"/>
          <p:cNvSpPr>
            <a:spLocks noChangeArrowheads="1"/>
          </p:cNvSpPr>
          <p:nvPr/>
        </p:nvSpPr>
        <p:spPr bwMode="auto">
          <a:xfrm>
            <a:off x="2190750" y="927100"/>
            <a:ext cx="350838" cy="454025"/>
          </a:xfrm>
          <a:prstGeom prst="rect">
            <a:avLst/>
          </a:prstGeom>
          <a:noFill/>
          <a:ln w="12700">
            <a:noFill/>
            <a:miter lim="800000"/>
            <a:headEnd/>
            <a:tailEnd/>
          </a:ln>
        </p:spPr>
        <p:txBody>
          <a:bodyPr wrap="none" lIns="90488" tIns="44450" rIns="90488" bIns="44450">
            <a:prstTxWarp prst="textNoShape">
              <a:avLst/>
            </a:prstTxWarp>
            <a:spAutoFit/>
          </a:bodyPr>
          <a:lstStyle/>
          <a:p>
            <a:r>
              <a:rPr lang="en-US" b="1"/>
              <a:t>7</a:t>
            </a:r>
          </a:p>
        </p:txBody>
      </p:sp>
      <p:sp>
        <p:nvSpPr>
          <p:cNvPr id="36875" name="Rectangle 19"/>
          <p:cNvSpPr>
            <a:spLocks noChangeArrowheads="1"/>
          </p:cNvSpPr>
          <p:nvPr/>
        </p:nvSpPr>
        <p:spPr bwMode="auto">
          <a:xfrm>
            <a:off x="3257550" y="927100"/>
            <a:ext cx="350838" cy="454025"/>
          </a:xfrm>
          <a:prstGeom prst="rect">
            <a:avLst/>
          </a:prstGeom>
          <a:noFill/>
          <a:ln w="12700">
            <a:noFill/>
            <a:miter lim="800000"/>
            <a:headEnd/>
            <a:tailEnd/>
          </a:ln>
        </p:spPr>
        <p:txBody>
          <a:bodyPr wrap="none" lIns="90488" tIns="44450" rIns="90488" bIns="44450">
            <a:prstTxWarp prst="textNoShape">
              <a:avLst/>
            </a:prstTxWarp>
            <a:spAutoFit/>
          </a:bodyPr>
          <a:lstStyle/>
          <a:p>
            <a:r>
              <a:rPr lang="en-US" b="1"/>
              <a:t>8</a:t>
            </a:r>
          </a:p>
        </p:txBody>
      </p:sp>
      <p:sp>
        <p:nvSpPr>
          <p:cNvPr id="36876" name="Rectangle 20"/>
          <p:cNvSpPr>
            <a:spLocks noChangeArrowheads="1"/>
          </p:cNvSpPr>
          <p:nvPr/>
        </p:nvSpPr>
        <p:spPr bwMode="auto">
          <a:xfrm>
            <a:off x="4273550" y="927100"/>
            <a:ext cx="350838" cy="454025"/>
          </a:xfrm>
          <a:prstGeom prst="rect">
            <a:avLst/>
          </a:prstGeom>
          <a:noFill/>
          <a:ln w="12700">
            <a:noFill/>
            <a:miter lim="800000"/>
            <a:headEnd/>
            <a:tailEnd/>
          </a:ln>
        </p:spPr>
        <p:txBody>
          <a:bodyPr wrap="none" lIns="90488" tIns="44450" rIns="90488" bIns="44450">
            <a:prstTxWarp prst="textNoShape">
              <a:avLst/>
            </a:prstTxWarp>
            <a:spAutoFit/>
          </a:bodyPr>
          <a:lstStyle/>
          <a:p>
            <a:r>
              <a:rPr lang="en-US" b="1"/>
              <a:t>9</a:t>
            </a:r>
          </a:p>
        </p:txBody>
      </p:sp>
      <p:sp>
        <p:nvSpPr>
          <p:cNvPr id="36877" name="Rectangle 21"/>
          <p:cNvSpPr>
            <a:spLocks noChangeArrowheads="1"/>
          </p:cNvSpPr>
          <p:nvPr/>
        </p:nvSpPr>
        <p:spPr bwMode="auto">
          <a:xfrm>
            <a:off x="5213350" y="939800"/>
            <a:ext cx="520700" cy="454025"/>
          </a:xfrm>
          <a:prstGeom prst="rect">
            <a:avLst/>
          </a:prstGeom>
          <a:noFill/>
          <a:ln w="12700">
            <a:noFill/>
            <a:miter lim="800000"/>
            <a:headEnd/>
            <a:tailEnd/>
          </a:ln>
        </p:spPr>
        <p:txBody>
          <a:bodyPr wrap="none" lIns="90488" tIns="44450" rIns="90488" bIns="44450">
            <a:prstTxWarp prst="textNoShape">
              <a:avLst/>
            </a:prstTxWarp>
            <a:spAutoFit/>
          </a:bodyPr>
          <a:lstStyle/>
          <a:p>
            <a:r>
              <a:rPr lang="en-US" b="1"/>
              <a:t>10</a:t>
            </a:r>
          </a:p>
        </p:txBody>
      </p:sp>
      <p:sp>
        <p:nvSpPr>
          <p:cNvPr id="36878" name="Rectangle 22"/>
          <p:cNvSpPr>
            <a:spLocks noChangeArrowheads="1"/>
          </p:cNvSpPr>
          <p:nvPr/>
        </p:nvSpPr>
        <p:spPr bwMode="auto">
          <a:xfrm>
            <a:off x="6305550" y="927100"/>
            <a:ext cx="520700" cy="454025"/>
          </a:xfrm>
          <a:prstGeom prst="rect">
            <a:avLst/>
          </a:prstGeom>
          <a:noFill/>
          <a:ln w="12700">
            <a:noFill/>
            <a:miter lim="800000"/>
            <a:headEnd/>
            <a:tailEnd/>
          </a:ln>
        </p:spPr>
        <p:txBody>
          <a:bodyPr wrap="none" lIns="90488" tIns="44450" rIns="90488" bIns="44450">
            <a:prstTxWarp prst="textNoShape">
              <a:avLst/>
            </a:prstTxWarp>
            <a:spAutoFit/>
          </a:bodyPr>
          <a:lstStyle/>
          <a:p>
            <a:r>
              <a:rPr lang="en-US" b="1"/>
              <a:t>11</a:t>
            </a:r>
          </a:p>
        </p:txBody>
      </p:sp>
      <p:sp>
        <p:nvSpPr>
          <p:cNvPr id="36879" name="Rectangle 23"/>
          <p:cNvSpPr>
            <a:spLocks noChangeArrowheads="1"/>
          </p:cNvSpPr>
          <p:nvPr/>
        </p:nvSpPr>
        <p:spPr bwMode="auto">
          <a:xfrm>
            <a:off x="6985000" y="914400"/>
            <a:ext cx="1450975" cy="454025"/>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b="1"/>
              <a:t>Midnight</a:t>
            </a:r>
          </a:p>
        </p:txBody>
      </p:sp>
      <p:grpSp>
        <p:nvGrpSpPr>
          <p:cNvPr id="36880" name="Group 24"/>
          <p:cNvGrpSpPr>
            <a:grpSpLocks/>
          </p:cNvGrpSpPr>
          <p:nvPr/>
        </p:nvGrpSpPr>
        <p:grpSpPr bwMode="auto">
          <a:xfrm>
            <a:off x="1366838" y="2414588"/>
            <a:ext cx="3490912" cy="2933700"/>
            <a:chOff x="956" y="1652"/>
            <a:chExt cx="2199" cy="1848"/>
          </a:xfrm>
        </p:grpSpPr>
        <p:grpSp>
          <p:nvGrpSpPr>
            <p:cNvPr id="36914" name="Group 25"/>
            <p:cNvGrpSpPr>
              <a:grpSpLocks/>
            </p:cNvGrpSpPr>
            <p:nvPr/>
          </p:nvGrpSpPr>
          <p:grpSpPr bwMode="auto">
            <a:xfrm>
              <a:off x="956" y="1652"/>
              <a:ext cx="967" cy="448"/>
              <a:chOff x="956" y="1652"/>
              <a:chExt cx="967" cy="448"/>
            </a:xfrm>
          </p:grpSpPr>
          <p:grpSp>
            <p:nvGrpSpPr>
              <p:cNvPr id="36972" name="Group 26"/>
              <p:cNvGrpSpPr>
                <a:grpSpLocks/>
              </p:cNvGrpSpPr>
              <p:nvPr/>
            </p:nvGrpSpPr>
            <p:grpSpPr bwMode="auto">
              <a:xfrm>
                <a:off x="956" y="1652"/>
                <a:ext cx="305" cy="448"/>
                <a:chOff x="956" y="1652"/>
                <a:chExt cx="305" cy="448"/>
              </a:xfrm>
            </p:grpSpPr>
            <p:grpSp>
              <p:nvGrpSpPr>
                <p:cNvPr id="36986" name="Group 27"/>
                <p:cNvGrpSpPr>
                  <a:grpSpLocks/>
                </p:cNvGrpSpPr>
                <p:nvPr/>
              </p:nvGrpSpPr>
              <p:grpSpPr bwMode="auto">
                <a:xfrm>
                  <a:off x="956" y="1652"/>
                  <a:ext cx="305" cy="448"/>
                  <a:chOff x="956" y="1652"/>
                  <a:chExt cx="305" cy="448"/>
                </a:xfrm>
              </p:grpSpPr>
              <p:sp>
                <p:nvSpPr>
                  <p:cNvPr id="36988" name="AutoShape 28"/>
                  <p:cNvSpPr>
                    <a:spLocks noChangeArrowheads="1"/>
                  </p:cNvSpPr>
                  <p:nvPr/>
                </p:nvSpPr>
                <p:spPr bwMode="auto">
                  <a:xfrm>
                    <a:off x="956" y="1723"/>
                    <a:ext cx="305" cy="377"/>
                  </a:xfrm>
                  <a:prstGeom prst="cube">
                    <a:avLst>
                      <a:gd name="adj" fmla="val 24995"/>
                    </a:avLst>
                  </a:prstGeom>
                  <a:solidFill>
                    <a:srgbClr val="F6BF69"/>
                  </a:solidFill>
                  <a:ln w="12700">
                    <a:solidFill>
                      <a:schemeClr val="tx1"/>
                    </a:solidFill>
                    <a:miter lim="800000"/>
                    <a:headEnd/>
                    <a:tailEnd/>
                  </a:ln>
                </p:spPr>
                <p:txBody>
                  <a:bodyPr wrap="none" anchor="ctr">
                    <a:prstTxWarp prst="textNoShape">
                      <a:avLst/>
                    </a:prstTxWarp>
                  </a:bodyPr>
                  <a:lstStyle/>
                  <a:p>
                    <a:endParaRPr lang="en-US"/>
                  </a:p>
                </p:txBody>
              </p:sp>
              <p:sp>
                <p:nvSpPr>
                  <p:cNvPr id="36989" name="AutoShape 29"/>
                  <p:cNvSpPr>
                    <a:spLocks noChangeArrowheads="1"/>
                  </p:cNvSpPr>
                  <p:nvPr/>
                </p:nvSpPr>
                <p:spPr bwMode="auto">
                  <a:xfrm>
                    <a:off x="1026" y="1652"/>
                    <a:ext cx="235" cy="78"/>
                  </a:xfrm>
                  <a:prstGeom prst="cube">
                    <a:avLst>
                      <a:gd name="adj" fmla="val 24995"/>
                    </a:avLst>
                  </a:prstGeom>
                  <a:solidFill>
                    <a:srgbClr val="F6BF69"/>
                  </a:solidFill>
                  <a:ln w="12700">
                    <a:solidFill>
                      <a:schemeClr val="tx1"/>
                    </a:solidFill>
                    <a:miter lim="800000"/>
                    <a:headEnd/>
                    <a:tailEnd/>
                  </a:ln>
                </p:spPr>
                <p:txBody>
                  <a:bodyPr wrap="none" anchor="ctr">
                    <a:prstTxWarp prst="textNoShape">
                      <a:avLst/>
                    </a:prstTxWarp>
                  </a:bodyPr>
                  <a:lstStyle/>
                  <a:p>
                    <a:endParaRPr lang="en-US"/>
                  </a:p>
                </p:txBody>
              </p:sp>
            </p:grpSp>
            <p:sp>
              <p:nvSpPr>
                <p:cNvPr id="36987" name="AutoShape 30"/>
                <p:cNvSpPr>
                  <a:spLocks noChangeArrowheads="1"/>
                </p:cNvSpPr>
                <p:nvPr/>
              </p:nvSpPr>
              <p:spPr bwMode="auto">
                <a:xfrm>
                  <a:off x="1018" y="1756"/>
                  <a:ext cx="158" cy="27"/>
                </a:xfrm>
                <a:prstGeom prst="parallelogram">
                  <a:avLst>
                    <a:gd name="adj" fmla="val 146269"/>
                  </a:avLst>
                </a:prstGeom>
                <a:solidFill>
                  <a:srgbClr val="F6BF69"/>
                </a:solidFill>
                <a:ln w="25400">
                  <a:solidFill>
                    <a:schemeClr val="tx1"/>
                  </a:solidFill>
                  <a:miter lim="800000"/>
                  <a:headEnd/>
                  <a:tailEnd/>
                </a:ln>
              </p:spPr>
              <p:txBody>
                <a:bodyPr wrap="none" anchor="ctr">
                  <a:prstTxWarp prst="textNoShape">
                    <a:avLst/>
                  </a:prstTxWarp>
                </a:bodyPr>
                <a:lstStyle/>
                <a:p>
                  <a:endParaRPr lang="en-US"/>
                </a:p>
              </p:txBody>
            </p:sp>
          </p:grpSp>
          <p:grpSp>
            <p:nvGrpSpPr>
              <p:cNvPr id="36973" name="Group 31"/>
              <p:cNvGrpSpPr>
                <a:grpSpLocks/>
              </p:cNvGrpSpPr>
              <p:nvPr/>
            </p:nvGrpSpPr>
            <p:grpSpPr bwMode="auto">
              <a:xfrm>
                <a:off x="1257" y="1652"/>
                <a:ext cx="378" cy="448"/>
                <a:chOff x="1257" y="1652"/>
                <a:chExt cx="378" cy="448"/>
              </a:xfrm>
            </p:grpSpPr>
            <p:grpSp>
              <p:nvGrpSpPr>
                <p:cNvPr id="36981" name="Group 32"/>
                <p:cNvGrpSpPr>
                  <a:grpSpLocks/>
                </p:cNvGrpSpPr>
                <p:nvPr/>
              </p:nvGrpSpPr>
              <p:grpSpPr bwMode="auto">
                <a:xfrm>
                  <a:off x="1257" y="1652"/>
                  <a:ext cx="378" cy="448"/>
                  <a:chOff x="1257" y="1652"/>
                  <a:chExt cx="378" cy="448"/>
                </a:xfrm>
              </p:grpSpPr>
              <p:sp>
                <p:nvSpPr>
                  <p:cNvPr id="36984" name="AutoShape 33"/>
                  <p:cNvSpPr>
                    <a:spLocks noChangeArrowheads="1"/>
                  </p:cNvSpPr>
                  <p:nvPr/>
                </p:nvSpPr>
                <p:spPr bwMode="auto">
                  <a:xfrm>
                    <a:off x="1257" y="1723"/>
                    <a:ext cx="378" cy="377"/>
                  </a:xfrm>
                  <a:prstGeom prst="cube">
                    <a:avLst>
                      <a:gd name="adj" fmla="val 24995"/>
                    </a:avLst>
                  </a:prstGeom>
                  <a:solidFill>
                    <a:srgbClr val="A2C1FE"/>
                  </a:solidFill>
                  <a:ln w="12700">
                    <a:solidFill>
                      <a:schemeClr val="tx1"/>
                    </a:solidFill>
                    <a:miter lim="800000"/>
                    <a:headEnd/>
                    <a:tailEnd/>
                  </a:ln>
                </p:spPr>
                <p:txBody>
                  <a:bodyPr wrap="none" anchor="ctr">
                    <a:prstTxWarp prst="textNoShape">
                      <a:avLst/>
                    </a:prstTxWarp>
                  </a:bodyPr>
                  <a:lstStyle/>
                  <a:p>
                    <a:endParaRPr lang="en-US"/>
                  </a:p>
                </p:txBody>
              </p:sp>
              <p:sp>
                <p:nvSpPr>
                  <p:cNvPr id="36985" name="AutoShape 34"/>
                  <p:cNvSpPr>
                    <a:spLocks noChangeArrowheads="1"/>
                  </p:cNvSpPr>
                  <p:nvPr/>
                </p:nvSpPr>
                <p:spPr bwMode="auto">
                  <a:xfrm>
                    <a:off x="1343" y="1652"/>
                    <a:ext cx="292" cy="78"/>
                  </a:xfrm>
                  <a:prstGeom prst="cube">
                    <a:avLst>
                      <a:gd name="adj" fmla="val 24995"/>
                    </a:avLst>
                  </a:prstGeom>
                  <a:solidFill>
                    <a:srgbClr val="A2C1FE"/>
                  </a:solidFill>
                  <a:ln w="12700">
                    <a:solidFill>
                      <a:schemeClr val="tx1"/>
                    </a:solidFill>
                    <a:miter lim="800000"/>
                    <a:headEnd/>
                    <a:tailEnd/>
                  </a:ln>
                </p:spPr>
                <p:txBody>
                  <a:bodyPr wrap="none" anchor="ctr">
                    <a:prstTxWarp prst="textNoShape">
                      <a:avLst/>
                    </a:prstTxWarp>
                  </a:bodyPr>
                  <a:lstStyle/>
                  <a:p>
                    <a:endParaRPr lang="en-US"/>
                  </a:p>
                </p:txBody>
              </p:sp>
            </p:grpSp>
            <p:sp>
              <p:nvSpPr>
                <p:cNvPr id="36982" name="Oval 35"/>
                <p:cNvSpPr>
                  <a:spLocks noChangeArrowheads="1"/>
                </p:cNvSpPr>
                <p:nvPr/>
              </p:nvSpPr>
              <p:spPr bwMode="auto">
                <a:xfrm>
                  <a:off x="1372" y="1688"/>
                  <a:ext cx="49" cy="27"/>
                </a:xfrm>
                <a:prstGeom prst="ellipse">
                  <a:avLst/>
                </a:prstGeom>
                <a:solidFill>
                  <a:schemeClr val="bg1"/>
                </a:solidFill>
                <a:ln w="12700">
                  <a:solidFill>
                    <a:schemeClr val="tx1"/>
                  </a:solidFill>
                  <a:round/>
                  <a:headEnd/>
                  <a:tailEnd/>
                </a:ln>
              </p:spPr>
              <p:txBody>
                <a:bodyPr wrap="none" anchor="ctr">
                  <a:prstTxWarp prst="textNoShape">
                    <a:avLst/>
                  </a:prstTxWarp>
                </a:bodyPr>
                <a:lstStyle/>
                <a:p>
                  <a:endParaRPr lang="en-US"/>
                </a:p>
              </p:txBody>
            </p:sp>
            <p:sp>
              <p:nvSpPr>
                <p:cNvPr id="36983" name="AutoShape 36"/>
                <p:cNvSpPr>
                  <a:spLocks noChangeArrowheads="1"/>
                </p:cNvSpPr>
                <p:nvPr/>
              </p:nvSpPr>
              <p:spPr bwMode="auto">
                <a:xfrm>
                  <a:off x="1304" y="1898"/>
                  <a:ext cx="198" cy="84"/>
                </a:xfrm>
                <a:prstGeom prst="octagon">
                  <a:avLst>
                    <a:gd name="adj" fmla="val 29282"/>
                  </a:avLst>
                </a:prstGeom>
                <a:solidFill>
                  <a:srgbClr val="A2C1FE"/>
                </a:solidFill>
                <a:ln w="25400">
                  <a:solidFill>
                    <a:schemeClr val="tx1"/>
                  </a:solidFill>
                  <a:miter lim="800000"/>
                  <a:headEnd/>
                  <a:tailEnd/>
                </a:ln>
              </p:spPr>
              <p:txBody>
                <a:bodyPr wrap="none" anchor="ctr">
                  <a:prstTxWarp prst="textNoShape">
                    <a:avLst/>
                  </a:prstTxWarp>
                </a:bodyPr>
                <a:lstStyle/>
                <a:p>
                  <a:endParaRPr lang="en-US"/>
                </a:p>
              </p:txBody>
            </p:sp>
          </p:grpSp>
          <p:sp>
            <p:nvSpPr>
              <p:cNvPr id="36974" name="Freeform 37"/>
              <p:cNvSpPr>
                <a:spLocks/>
              </p:cNvSpPr>
              <p:nvPr/>
            </p:nvSpPr>
            <p:spPr bwMode="auto">
              <a:xfrm>
                <a:off x="1821" y="1881"/>
                <a:ext cx="86" cy="192"/>
              </a:xfrm>
              <a:custGeom>
                <a:avLst/>
                <a:gdLst>
                  <a:gd name="T0" fmla="*/ 62 w 86"/>
                  <a:gd name="T1" fmla="*/ 0 h 192"/>
                  <a:gd name="T2" fmla="*/ 85 w 86"/>
                  <a:gd name="T3" fmla="*/ 0 h 192"/>
                  <a:gd name="T4" fmla="*/ 23 w 86"/>
                  <a:gd name="T5" fmla="*/ 191 h 192"/>
                  <a:gd name="T6" fmla="*/ 0 w 86"/>
                  <a:gd name="T7" fmla="*/ 191 h 192"/>
                  <a:gd name="T8" fmla="*/ 62 w 86"/>
                  <a:gd name="T9" fmla="*/ 0 h 192"/>
                  <a:gd name="T10" fmla="*/ 0 60000 65536"/>
                  <a:gd name="T11" fmla="*/ 0 60000 65536"/>
                  <a:gd name="T12" fmla="*/ 0 60000 65536"/>
                  <a:gd name="T13" fmla="*/ 0 60000 65536"/>
                  <a:gd name="T14" fmla="*/ 0 60000 65536"/>
                  <a:gd name="T15" fmla="*/ 0 w 86"/>
                  <a:gd name="T16" fmla="*/ 0 h 192"/>
                  <a:gd name="T17" fmla="*/ 86 w 86"/>
                  <a:gd name="T18" fmla="*/ 192 h 192"/>
                </a:gdLst>
                <a:ahLst/>
                <a:cxnLst>
                  <a:cxn ang="T10">
                    <a:pos x="T0" y="T1"/>
                  </a:cxn>
                  <a:cxn ang="T11">
                    <a:pos x="T2" y="T3"/>
                  </a:cxn>
                  <a:cxn ang="T12">
                    <a:pos x="T4" y="T5"/>
                  </a:cxn>
                  <a:cxn ang="T13">
                    <a:pos x="T6" y="T7"/>
                  </a:cxn>
                  <a:cxn ang="T14">
                    <a:pos x="T8" y="T9"/>
                  </a:cxn>
                </a:cxnLst>
                <a:rect l="T15" t="T16" r="T17" b="T18"/>
                <a:pathLst>
                  <a:path w="86" h="192">
                    <a:moveTo>
                      <a:pt x="62" y="0"/>
                    </a:moveTo>
                    <a:lnTo>
                      <a:pt x="85" y="0"/>
                    </a:lnTo>
                    <a:lnTo>
                      <a:pt x="23" y="191"/>
                    </a:lnTo>
                    <a:lnTo>
                      <a:pt x="0" y="191"/>
                    </a:lnTo>
                    <a:lnTo>
                      <a:pt x="62" y="0"/>
                    </a:lnTo>
                  </a:path>
                </a:pathLst>
              </a:custGeom>
              <a:solidFill>
                <a:srgbClr val="FC0128"/>
              </a:solidFill>
              <a:ln w="12700" cap="rnd">
                <a:noFill/>
                <a:round/>
                <a:headEnd/>
                <a:tailEnd/>
              </a:ln>
            </p:spPr>
            <p:txBody>
              <a:bodyPr>
                <a:prstTxWarp prst="textNoShape">
                  <a:avLst/>
                </a:prstTxWarp>
              </a:bodyPr>
              <a:lstStyle/>
              <a:p>
                <a:endParaRPr lang="en-US"/>
              </a:p>
            </p:txBody>
          </p:sp>
          <p:sp>
            <p:nvSpPr>
              <p:cNvPr id="36975" name="Rectangle 38"/>
              <p:cNvSpPr>
                <a:spLocks noChangeArrowheads="1"/>
              </p:cNvSpPr>
              <p:nvPr/>
            </p:nvSpPr>
            <p:spPr bwMode="auto">
              <a:xfrm>
                <a:off x="1817" y="1881"/>
                <a:ext cx="106" cy="16"/>
              </a:xfrm>
              <a:prstGeom prst="rect">
                <a:avLst/>
              </a:prstGeom>
              <a:solidFill>
                <a:srgbClr val="FC0128"/>
              </a:solidFill>
              <a:ln w="12700">
                <a:noFill/>
                <a:miter lim="800000"/>
                <a:headEnd/>
                <a:tailEnd/>
              </a:ln>
            </p:spPr>
            <p:txBody>
              <a:bodyPr wrap="none" anchor="ctr">
                <a:prstTxWarp prst="textNoShape">
                  <a:avLst/>
                </a:prstTxWarp>
              </a:bodyPr>
              <a:lstStyle/>
              <a:p>
                <a:endParaRPr lang="en-US"/>
              </a:p>
            </p:txBody>
          </p:sp>
          <p:sp>
            <p:nvSpPr>
              <p:cNvPr id="36976" name="Rectangle 39"/>
              <p:cNvSpPr>
                <a:spLocks noChangeArrowheads="1"/>
              </p:cNvSpPr>
              <p:nvPr/>
            </p:nvSpPr>
            <p:spPr bwMode="auto">
              <a:xfrm>
                <a:off x="1824" y="1962"/>
                <a:ext cx="82" cy="16"/>
              </a:xfrm>
              <a:prstGeom prst="rect">
                <a:avLst/>
              </a:prstGeom>
              <a:solidFill>
                <a:srgbClr val="FC0128"/>
              </a:solidFill>
              <a:ln w="12700">
                <a:noFill/>
                <a:miter lim="800000"/>
                <a:headEnd/>
                <a:tailEnd/>
              </a:ln>
            </p:spPr>
            <p:txBody>
              <a:bodyPr wrap="none" anchor="ctr">
                <a:prstTxWarp prst="textNoShape">
                  <a:avLst/>
                </a:prstTxWarp>
              </a:bodyPr>
              <a:lstStyle/>
              <a:p>
                <a:endParaRPr lang="en-US"/>
              </a:p>
            </p:txBody>
          </p:sp>
          <p:sp>
            <p:nvSpPr>
              <p:cNvPr id="36977" name="Rectangle 40"/>
              <p:cNvSpPr>
                <a:spLocks noChangeArrowheads="1"/>
              </p:cNvSpPr>
              <p:nvPr/>
            </p:nvSpPr>
            <p:spPr bwMode="auto">
              <a:xfrm>
                <a:off x="1641" y="1962"/>
                <a:ext cx="103" cy="11"/>
              </a:xfrm>
              <a:prstGeom prst="rect">
                <a:avLst/>
              </a:prstGeom>
              <a:solidFill>
                <a:srgbClr val="FC0128"/>
              </a:solidFill>
              <a:ln w="12700">
                <a:noFill/>
                <a:miter lim="800000"/>
                <a:headEnd/>
                <a:tailEnd/>
              </a:ln>
            </p:spPr>
            <p:txBody>
              <a:bodyPr wrap="none" anchor="ctr">
                <a:prstTxWarp prst="textNoShape">
                  <a:avLst/>
                </a:prstTxWarp>
              </a:bodyPr>
              <a:lstStyle/>
              <a:p>
                <a:endParaRPr lang="en-US"/>
              </a:p>
            </p:txBody>
          </p:sp>
          <p:grpSp>
            <p:nvGrpSpPr>
              <p:cNvPr id="36978" name="Group 41"/>
              <p:cNvGrpSpPr>
                <a:grpSpLocks/>
              </p:cNvGrpSpPr>
              <p:nvPr/>
            </p:nvGrpSpPr>
            <p:grpSpPr bwMode="auto">
              <a:xfrm>
                <a:off x="1639" y="1709"/>
                <a:ext cx="194" cy="364"/>
                <a:chOff x="1639" y="1709"/>
                <a:chExt cx="194" cy="364"/>
              </a:xfrm>
            </p:grpSpPr>
            <p:sp>
              <p:nvSpPr>
                <p:cNvPr id="36979" name="Oval 42"/>
                <p:cNvSpPr>
                  <a:spLocks noChangeArrowheads="1"/>
                </p:cNvSpPr>
                <p:nvPr/>
              </p:nvSpPr>
              <p:spPr bwMode="auto">
                <a:xfrm>
                  <a:off x="1715" y="1709"/>
                  <a:ext cx="48" cy="48"/>
                </a:xfrm>
                <a:prstGeom prst="ellipse">
                  <a:avLst/>
                </a:prstGeom>
                <a:solidFill>
                  <a:srgbClr val="FC0128"/>
                </a:solidFill>
                <a:ln w="12700">
                  <a:solidFill>
                    <a:srgbClr val="000000"/>
                  </a:solidFill>
                  <a:round/>
                  <a:headEnd/>
                  <a:tailEnd/>
                </a:ln>
              </p:spPr>
              <p:txBody>
                <a:bodyPr wrap="none" anchor="ctr">
                  <a:prstTxWarp prst="textNoShape">
                    <a:avLst/>
                  </a:prstTxWarp>
                </a:bodyPr>
                <a:lstStyle/>
                <a:p>
                  <a:endParaRPr lang="en-US"/>
                </a:p>
              </p:txBody>
            </p:sp>
            <p:sp>
              <p:nvSpPr>
                <p:cNvPr id="36980" name="Freeform 43"/>
                <p:cNvSpPr>
                  <a:spLocks/>
                </p:cNvSpPr>
                <p:nvPr/>
              </p:nvSpPr>
              <p:spPr bwMode="auto">
                <a:xfrm>
                  <a:off x="1639" y="1777"/>
                  <a:ext cx="194" cy="296"/>
                </a:xfrm>
                <a:custGeom>
                  <a:avLst/>
                  <a:gdLst>
                    <a:gd name="T0" fmla="*/ 2 w 194"/>
                    <a:gd name="T1" fmla="*/ 137 h 296"/>
                    <a:gd name="T2" fmla="*/ 1 w 194"/>
                    <a:gd name="T3" fmla="*/ 140 h 296"/>
                    <a:gd name="T4" fmla="*/ 0 w 194"/>
                    <a:gd name="T5" fmla="*/ 145 h 296"/>
                    <a:gd name="T6" fmla="*/ 0 w 194"/>
                    <a:gd name="T7" fmla="*/ 150 h 296"/>
                    <a:gd name="T8" fmla="*/ 2 w 194"/>
                    <a:gd name="T9" fmla="*/ 155 h 296"/>
                    <a:gd name="T10" fmla="*/ 4 w 194"/>
                    <a:gd name="T11" fmla="*/ 159 h 296"/>
                    <a:gd name="T12" fmla="*/ 8 w 194"/>
                    <a:gd name="T13" fmla="*/ 163 h 296"/>
                    <a:gd name="T14" fmla="*/ 12 w 194"/>
                    <a:gd name="T15" fmla="*/ 165 h 296"/>
                    <a:gd name="T16" fmla="*/ 16 w 194"/>
                    <a:gd name="T17" fmla="*/ 166 h 296"/>
                    <a:gd name="T18" fmla="*/ 21 w 194"/>
                    <a:gd name="T19" fmla="*/ 166 h 296"/>
                    <a:gd name="T20" fmla="*/ 126 w 194"/>
                    <a:gd name="T21" fmla="*/ 295 h 296"/>
                    <a:gd name="T22" fmla="*/ 159 w 194"/>
                    <a:gd name="T23" fmla="*/ 142 h 296"/>
                    <a:gd name="T24" fmla="*/ 159 w 194"/>
                    <a:gd name="T25" fmla="*/ 138 h 296"/>
                    <a:gd name="T26" fmla="*/ 157 w 194"/>
                    <a:gd name="T27" fmla="*/ 136 h 296"/>
                    <a:gd name="T28" fmla="*/ 154 w 194"/>
                    <a:gd name="T29" fmla="*/ 133 h 296"/>
                    <a:gd name="T30" fmla="*/ 152 w 194"/>
                    <a:gd name="T31" fmla="*/ 131 h 296"/>
                    <a:gd name="T32" fmla="*/ 148 w 194"/>
                    <a:gd name="T33" fmla="*/ 130 h 296"/>
                    <a:gd name="T34" fmla="*/ 144 w 194"/>
                    <a:gd name="T35" fmla="*/ 129 h 296"/>
                    <a:gd name="T36" fmla="*/ 140 w 194"/>
                    <a:gd name="T37" fmla="*/ 129 h 296"/>
                    <a:gd name="T38" fmla="*/ 137 w 194"/>
                    <a:gd name="T39" fmla="*/ 129 h 296"/>
                    <a:gd name="T40" fmla="*/ 93 w 194"/>
                    <a:gd name="T41" fmla="*/ 75 h 296"/>
                    <a:gd name="T42" fmla="*/ 179 w 194"/>
                    <a:gd name="T43" fmla="*/ 93 h 296"/>
                    <a:gd name="T44" fmla="*/ 183 w 194"/>
                    <a:gd name="T45" fmla="*/ 92 h 296"/>
                    <a:gd name="T46" fmla="*/ 185 w 194"/>
                    <a:gd name="T47" fmla="*/ 91 h 296"/>
                    <a:gd name="T48" fmla="*/ 189 w 194"/>
                    <a:gd name="T49" fmla="*/ 89 h 296"/>
                    <a:gd name="T50" fmla="*/ 191 w 194"/>
                    <a:gd name="T51" fmla="*/ 86 h 296"/>
                    <a:gd name="T52" fmla="*/ 192 w 194"/>
                    <a:gd name="T53" fmla="*/ 83 h 296"/>
                    <a:gd name="T54" fmla="*/ 193 w 194"/>
                    <a:gd name="T55" fmla="*/ 78 h 296"/>
                    <a:gd name="T56" fmla="*/ 192 w 194"/>
                    <a:gd name="T57" fmla="*/ 74 h 296"/>
                    <a:gd name="T58" fmla="*/ 190 w 194"/>
                    <a:gd name="T59" fmla="*/ 70 h 296"/>
                    <a:gd name="T60" fmla="*/ 188 w 194"/>
                    <a:gd name="T61" fmla="*/ 68 h 296"/>
                    <a:gd name="T62" fmla="*/ 184 w 194"/>
                    <a:gd name="T63" fmla="*/ 65 h 296"/>
                    <a:gd name="T64" fmla="*/ 181 w 194"/>
                    <a:gd name="T65" fmla="*/ 64 h 296"/>
                    <a:gd name="T66" fmla="*/ 122 w 194"/>
                    <a:gd name="T67" fmla="*/ 64 h 296"/>
                    <a:gd name="T68" fmla="*/ 112 w 194"/>
                    <a:gd name="T69" fmla="*/ 42 h 296"/>
                    <a:gd name="T70" fmla="*/ 113 w 194"/>
                    <a:gd name="T71" fmla="*/ 37 h 296"/>
                    <a:gd name="T72" fmla="*/ 114 w 194"/>
                    <a:gd name="T73" fmla="*/ 30 h 296"/>
                    <a:gd name="T74" fmla="*/ 114 w 194"/>
                    <a:gd name="T75" fmla="*/ 24 h 296"/>
                    <a:gd name="T76" fmla="*/ 112 w 194"/>
                    <a:gd name="T77" fmla="*/ 19 h 296"/>
                    <a:gd name="T78" fmla="*/ 110 w 194"/>
                    <a:gd name="T79" fmla="*/ 15 h 296"/>
                    <a:gd name="T80" fmla="*/ 107 w 194"/>
                    <a:gd name="T81" fmla="*/ 10 h 296"/>
                    <a:gd name="T82" fmla="*/ 103 w 194"/>
                    <a:gd name="T83" fmla="*/ 7 h 296"/>
                    <a:gd name="T84" fmla="*/ 98 w 194"/>
                    <a:gd name="T85" fmla="*/ 3 h 296"/>
                    <a:gd name="T86" fmla="*/ 93 w 194"/>
                    <a:gd name="T87" fmla="*/ 1 h 296"/>
                    <a:gd name="T88" fmla="*/ 87 w 194"/>
                    <a:gd name="T89" fmla="*/ 0 h 296"/>
                    <a:gd name="T90" fmla="*/ 81 w 194"/>
                    <a:gd name="T91" fmla="*/ 0 h 296"/>
                    <a:gd name="T92" fmla="*/ 75 w 194"/>
                    <a:gd name="T93" fmla="*/ 1 h 296"/>
                    <a:gd name="T94" fmla="*/ 69 w 194"/>
                    <a:gd name="T95" fmla="*/ 3 h 296"/>
                    <a:gd name="T96" fmla="*/ 63 w 194"/>
                    <a:gd name="T97" fmla="*/ 6 h 296"/>
                    <a:gd name="T98" fmla="*/ 59 w 194"/>
                    <a:gd name="T99" fmla="*/ 11 h 296"/>
                    <a:gd name="T100" fmla="*/ 55 w 194"/>
                    <a:gd name="T101" fmla="*/ 17 h 296"/>
                    <a:gd name="T102" fmla="*/ 53 w 194"/>
                    <a:gd name="T103" fmla="*/ 23 h 29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94"/>
                    <a:gd name="T157" fmla="*/ 0 h 296"/>
                    <a:gd name="T158" fmla="*/ 194 w 194"/>
                    <a:gd name="T159" fmla="*/ 296 h 29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94" h="296">
                      <a:moveTo>
                        <a:pt x="53" y="23"/>
                      </a:moveTo>
                      <a:lnTo>
                        <a:pt x="2" y="137"/>
                      </a:lnTo>
                      <a:lnTo>
                        <a:pt x="1" y="138"/>
                      </a:lnTo>
                      <a:lnTo>
                        <a:pt x="1" y="140"/>
                      </a:lnTo>
                      <a:lnTo>
                        <a:pt x="0" y="142"/>
                      </a:lnTo>
                      <a:lnTo>
                        <a:pt x="0" y="145"/>
                      </a:lnTo>
                      <a:lnTo>
                        <a:pt x="0" y="147"/>
                      </a:lnTo>
                      <a:lnTo>
                        <a:pt x="0" y="150"/>
                      </a:lnTo>
                      <a:lnTo>
                        <a:pt x="1" y="152"/>
                      </a:lnTo>
                      <a:lnTo>
                        <a:pt x="2" y="155"/>
                      </a:lnTo>
                      <a:lnTo>
                        <a:pt x="3" y="157"/>
                      </a:lnTo>
                      <a:lnTo>
                        <a:pt x="4" y="159"/>
                      </a:lnTo>
                      <a:lnTo>
                        <a:pt x="6" y="161"/>
                      </a:lnTo>
                      <a:lnTo>
                        <a:pt x="8" y="163"/>
                      </a:lnTo>
                      <a:lnTo>
                        <a:pt x="10" y="164"/>
                      </a:lnTo>
                      <a:lnTo>
                        <a:pt x="12" y="165"/>
                      </a:lnTo>
                      <a:lnTo>
                        <a:pt x="14" y="165"/>
                      </a:lnTo>
                      <a:lnTo>
                        <a:pt x="16" y="166"/>
                      </a:lnTo>
                      <a:lnTo>
                        <a:pt x="18" y="166"/>
                      </a:lnTo>
                      <a:lnTo>
                        <a:pt x="21" y="166"/>
                      </a:lnTo>
                      <a:lnTo>
                        <a:pt x="126" y="166"/>
                      </a:lnTo>
                      <a:lnTo>
                        <a:pt x="126" y="295"/>
                      </a:lnTo>
                      <a:lnTo>
                        <a:pt x="159" y="295"/>
                      </a:lnTo>
                      <a:lnTo>
                        <a:pt x="159" y="142"/>
                      </a:lnTo>
                      <a:lnTo>
                        <a:pt x="159" y="140"/>
                      </a:lnTo>
                      <a:lnTo>
                        <a:pt x="159" y="138"/>
                      </a:lnTo>
                      <a:lnTo>
                        <a:pt x="158" y="137"/>
                      </a:lnTo>
                      <a:lnTo>
                        <a:pt x="157" y="136"/>
                      </a:lnTo>
                      <a:lnTo>
                        <a:pt x="156" y="135"/>
                      </a:lnTo>
                      <a:lnTo>
                        <a:pt x="154" y="133"/>
                      </a:lnTo>
                      <a:lnTo>
                        <a:pt x="153" y="132"/>
                      </a:lnTo>
                      <a:lnTo>
                        <a:pt x="152" y="131"/>
                      </a:lnTo>
                      <a:lnTo>
                        <a:pt x="150" y="131"/>
                      </a:lnTo>
                      <a:lnTo>
                        <a:pt x="148" y="130"/>
                      </a:lnTo>
                      <a:lnTo>
                        <a:pt x="146" y="130"/>
                      </a:lnTo>
                      <a:lnTo>
                        <a:pt x="144" y="129"/>
                      </a:lnTo>
                      <a:lnTo>
                        <a:pt x="142" y="129"/>
                      </a:lnTo>
                      <a:lnTo>
                        <a:pt x="140" y="129"/>
                      </a:lnTo>
                      <a:lnTo>
                        <a:pt x="139" y="129"/>
                      </a:lnTo>
                      <a:lnTo>
                        <a:pt x="137" y="129"/>
                      </a:lnTo>
                      <a:lnTo>
                        <a:pt x="76" y="125"/>
                      </a:lnTo>
                      <a:lnTo>
                        <a:pt x="93" y="75"/>
                      </a:lnTo>
                      <a:lnTo>
                        <a:pt x="105" y="93"/>
                      </a:lnTo>
                      <a:lnTo>
                        <a:pt x="179" y="93"/>
                      </a:lnTo>
                      <a:lnTo>
                        <a:pt x="181" y="92"/>
                      </a:lnTo>
                      <a:lnTo>
                        <a:pt x="183" y="92"/>
                      </a:lnTo>
                      <a:lnTo>
                        <a:pt x="184" y="91"/>
                      </a:lnTo>
                      <a:lnTo>
                        <a:pt x="185" y="91"/>
                      </a:lnTo>
                      <a:lnTo>
                        <a:pt x="187" y="90"/>
                      </a:lnTo>
                      <a:lnTo>
                        <a:pt x="189" y="89"/>
                      </a:lnTo>
                      <a:lnTo>
                        <a:pt x="190" y="87"/>
                      </a:lnTo>
                      <a:lnTo>
                        <a:pt x="191" y="86"/>
                      </a:lnTo>
                      <a:lnTo>
                        <a:pt x="192" y="84"/>
                      </a:lnTo>
                      <a:lnTo>
                        <a:pt x="192" y="83"/>
                      </a:lnTo>
                      <a:lnTo>
                        <a:pt x="193" y="81"/>
                      </a:lnTo>
                      <a:lnTo>
                        <a:pt x="193" y="78"/>
                      </a:lnTo>
                      <a:lnTo>
                        <a:pt x="193" y="76"/>
                      </a:lnTo>
                      <a:lnTo>
                        <a:pt x="192" y="74"/>
                      </a:lnTo>
                      <a:lnTo>
                        <a:pt x="191" y="72"/>
                      </a:lnTo>
                      <a:lnTo>
                        <a:pt x="190" y="70"/>
                      </a:lnTo>
                      <a:lnTo>
                        <a:pt x="189" y="69"/>
                      </a:lnTo>
                      <a:lnTo>
                        <a:pt x="188" y="68"/>
                      </a:lnTo>
                      <a:lnTo>
                        <a:pt x="186" y="66"/>
                      </a:lnTo>
                      <a:lnTo>
                        <a:pt x="184" y="65"/>
                      </a:lnTo>
                      <a:lnTo>
                        <a:pt x="184" y="64"/>
                      </a:lnTo>
                      <a:lnTo>
                        <a:pt x="181" y="64"/>
                      </a:lnTo>
                      <a:lnTo>
                        <a:pt x="179" y="64"/>
                      </a:lnTo>
                      <a:lnTo>
                        <a:pt x="122" y="64"/>
                      </a:lnTo>
                      <a:lnTo>
                        <a:pt x="110" y="44"/>
                      </a:lnTo>
                      <a:lnTo>
                        <a:pt x="112" y="42"/>
                      </a:lnTo>
                      <a:lnTo>
                        <a:pt x="113" y="39"/>
                      </a:lnTo>
                      <a:lnTo>
                        <a:pt x="113" y="37"/>
                      </a:lnTo>
                      <a:lnTo>
                        <a:pt x="114" y="34"/>
                      </a:lnTo>
                      <a:lnTo>
                        <a:pt x="114" y="30"/>
                      </a:lnTo>
                      <a:lnTo>
                        <a:pt x="114" y="28"/>
                      </a:lnTo>
                      <a:lnTo>
                        <a:pt x="114" y="24"/>
                      </a:lnTo>
                      <a:lnTo>
                        <a:pt x="113" y="22"/>
                      </a:lnTo>
                      <a:lnTo>
                        <a:pt x="112" y="19"/>
                      </a:lnTo>
                      <a:lnTo>
                        <a:pt x="111" y="17"/>
                      </a:lnTo>
                      <a:lnTo>
                        <a:pt x="110" y="15"/>
                      </a:lnTo>
                      <a:lnTo>
                        <a:pt x="109" y="13"/>
                      </a:lnTo>
                      <a:lnTo>
                        <a:pt x="107" y="10"/>
                      </a:lnTo>
                      <a:lnTo>
                        <a:pt x="105" y="9"/>
                      </a:lnTo>
                      <a:lnTo>
                        <a:pt x="103" y="7"/>
                      </a:lnTo>
                      <a:lnTo>
                        <a:pt x="101" y="5"/>
                      </a:lnTo>
                      <a:lnTo>
                        <a:pt x="98" y="3"/>
                      </a:lnTo>
                      <a:lnTo>
                        <a:pt x="96" y="3"/>
                      </a:lnTo>
                      <a:lnTo>
                        <a:pt x="93" y="1"/>
                      </a:lnTo>
                      <a:lnTo>
                        <a:pt x="90" y="1"/>
                      </a:lnTo>
                      <a:lnTo>
                        <a:pt x="87" y="0"/>
                      </a:lnTo>
                      <a:lnTo>
                        <a:pt x="84" y="0"/>
                      </a:lnTo>
                      <a:lnTo>
                        <a:pt x="81" y="0"/>
                      </a:lnTo>
                      <a:lnTo>
                        <a:pt x="78" y="0"/>
                      </a:lnTo>
                      <a:lnTo>
                        <a:pt x="75" y="1"/>
                      </a:lnTo>
                      <a:lnTo>
                        <a:pt x="72" y="2"/>
                      </a:lnTo>
                      <a:lnTo>
                        <a:pt x="69" y="3"/>
                      </a:lnTo>
                      <a:lnTo>
                        <a:pt x="66" y="4"/>
                      </a:lnTo>
                      <a:lnTo>
                        <a:pt x="63" y="6"/>
                      </a:lnTo>
                      <a:lnTo>
                        <a:pt x="61" y="9"/>
                      </a:lnTo>
                      <a:lnTo>
                        <a:pt x="59" y="11"/>
                      </a:lnTo>
                      <a:lnTo>
                        <a:pt x="57" y="13"/>
                      </a:lnTo>
                      <a:lnTo>
                        <a:pt x="55" y="17"/>
                      </a:lnTo>
                      <a:lnTo>
                        <a:pt x="53" y="19"/>
                      </a:lnTo>
                      <a:lnTo>
                        <a:pt x="53" y="23"/>
                      </a:lnTo>
                    </a:path>
                  </a:pathLst>
                </a:custGeom>
                <a:solidFill>
                  <a:srgbClr val="FC0128"/>
                </a:solidFill>
                <a:ln w="127000" cap="rnd">
                  <a:noFill/>
                  <a:round/>
                  <a:headEnd/>
                  <a:tailEnd/>
                </a:ln>
              </p:spPr>
              <p:txBody>
                <a:bodyPr>
                  <a:prstTxWarp prst="textNoShape">
                    <a:avLst/>
                  </a:prstTxWarp>
                </a:bodyPr>
                <a:lstStyle/>
                <a:p>
                  <a:endParaRPr lang="en-US"/>
                </a:p>
              </p:txBody>
            </p:sp>
          </p:grpSp>
        </p:grpSp>
        <p:grpSp>
          <p:nvGrpSpPr>
            <p:cNvPr id="36915" name="Group 44"/>
            <p:cNvGrpSpPr>
              <a:grpSpLocks/>
            </p:cNvGrpSpPr>
            <p:nvPr/>
          </p:nvGrpSpPr>
          <p:grpSpPr bwMode="auto">
            <a:xfrm>
              <a:off x="1356" y="2116"/>
              <a:ext cx="967" cy="448"/>
              <a:chOff x="1356" y="2116"/>
              <a:chExt cx="967" cy="448"/>
            </a:xfrm>
          </p:grpSpPr>
          <p:grpSp>
            <p:nvGrpSpPr>
              <p:cNvPr id="36954" name="Group 45"/>
              <p:cNvGrpSpPr>
                <a:grpSpLocks/>
              </p:cNvGrpSpPr>
              <p:nvPr/>
            </p:nvGrpSpPr>
            <p:grpSpPr bwMode="auto">
              <a:xfrm>
                <a:off x="1356" y="2116"/>
                <a:ext cx="305" cy="448"/>
                <a:chOff x="1356" y="2116"/>
                <a:chExt cx="305" cy="448"/>
              </a:xfrm>
            </p:grpSpPr>
            <p:grpSp>
              <p:nvGrpSpPr>
                <p:cNvPr id="36968" name="Group 46"/>
                <p:cNvGrpSpPr>
                  <a:grpSpLocks/>
                </p:cNvGrpSpPr>
                <p:nvPr/>
              </p:nvGrpSpPr>
              <p:grpSpPr bwMode="auto">
                <a:xfrm>
                  <a:off x="1356" y="2116"/>
                  <a:ext cx="305" cy="448"/>
                  <a:chOff x="1356" y="2116"/>
                  <a:chExt cx="305" cy="448"/>
                </a:xfrm>
              </p:grpSpPr>
              <p:sp>
                <p:nvSpPr>
                  <p:cNvPr id="36970" name="AutoShape 47"/>
                  <p:cNvSpPr>
                    <a:spLocks noChangeArrowheads="1"/>
                  </p:cNvSpPr>
                  <p:nvPr/>
                </p:nvSpPr>
                <p:spPr bwMode="auto">
                  <a:xfrm>
                    <a:off x="1356" y="2187"/>
                    <a:ext cx="305" cy="377"/>
                  </a:xfrm>
                  <a:prstGeom prst="cube">
                    <a:avLst>
                      <a:gd name="adj" fmla="val 24995"/>
                    </a:avLst>
                  </a:prstGeom>
                  <a:solidFill>
                    <a:srgbClr val="F6BF69"/>
                  </a:solidFill>
                  <a:ln w="12700">
                    <a:solidFill>
                      <a:schemeClr val="tx1"/>
                    </a:solidFill>
                    <a:miter lim="800000"/>
                    <a:headEnd/>
                    <a:tailEnd/>
                  </a:ln>
                </p:spPr>
                <p:txBody>
                  <a:bodyPr wrap="none" anchor="ctr">
                    <a:prstTxWarp prst="textNoShape">
                      <a:avLst/>
                    </a:prstTxWarp>
                  </a:bodyPr>
                  <a:lstStyle/>
                  <a:p>
                    <a:endParaRPr lang="en-US"/>
                  </a:p>
                </p:txBody>
              </p:sp>
              <p:sp>
                <p:nvSpPr>
                  <p:cNvPr id="36971" name="AutoShape 48"/>
                  <p:cNvSpPr>
                    <a:spLocks noChangeArrowheads="1"/>
                  </p:cNvSpPr>
                  <p:nvPr/>
                </p:nvSpPr>
                <p:spPr bwMode="auto">
                  <a:xfrm>
                    <a:off x="1426" y="2116"/>
                    <a:ext cx="235" cy="78"/>
                  </a:xfrm>
                  <a:prstGeom prst="cube">
                    <a:avLst>
                      <a:gd name="adj" fmla="val 24995"/>
                    </a:avLst>
                  </a:prstGeom>
                  <a:solidFill>
                    <a:srgbClr val="F6BF69"/>
                  </a:solidFill>
                  <a:ln w="12700">
                    <a:solidFill>
                      <a:schemeClr val="tx1"/>
                    </a:solidFill>
                    <a:miter lim="800000"/>
                    <a:headEnd/>
                    <a:tailEnd/>
                  </a:ln>
                </p:spPr>
                <p:txBody>
                  <a:bodyPr wrap="none" anchor="ctr">
                    <a:prstTxWarp prst="textNoShape">
                      <a:avLst/>
                    </a:prstTxWarp>
                  </a:bodyPr>
                  <a:lstStyle/>
                  <a:p>
                    <a:endParaRPr lang="en-US"/>
                  </a:p>
                </p:txBody>
              </p:sp>
            </p:grpSp>
            <p:sp>
              <p:nvSpPr>
                <p:cNvPr id="36969" name="AutoShape 49"/>
                <p:cNvSpPr>
                  <a:spLocks noChangeArrowheads="1"/>
                </p:cNvSpPr>
                <p:nvPr/>
              </p:nvSpPr>
              <p:spPr bwMode="auto">
                <a:xfrm>
                  <a:off x="1418" y="2220"/>
                  <a:ext cx="158" cy="27"/>
                </a:xfrm>
                <a:prstGeom prst="parallelogram">
                  <a:avLst>
                    <a:gd name="adj" fmla="val 146269"/>
                  </a:avLst>
                </a:prstGeom>
                <a:solidFill>
                  <a:srgbClr val="F6BF69"/>
                </a:solidFill>
                <a:ln w="25400">
                  <a:solidFill>
                    <a:schemeClr val="tx1"/>
                  </a:solidFill>
                  <a:miter lim="800000"/>
                  <a:headEnd/>
                  <a:tailEnd/>
                </a:ln>
              </p:spPr>
              <p:txBody>
                <a:bodyPr wrap="none" anchor="ctr">
                  <a:prstTxWarp prst="textNoShape">
                    <a:avLst/>
                  </a:prstTxWarp>
                </a:bodyPr>
                <a:lstStyle/>
                <a:p>
                  <a:endParaRPr lang="en-US"/>
                </a:p>
              </p:txBody>
            </p:sp>
          </p:grpSp>
          <p:grpSp>
            <p:nvGrpSpPr>
              <p:cNvPr id="36955" name="Group 50"/>
              <p:cNvGrpSpPr>
                <a:grpSpLocks/>
              </p:cNvGrpSpPr>
              <p:nvPr/>
            </p:nvGrpSpPr>
            <p:grpSpPr bwMode="auto">
              <a:xfrm>
                <a:off x="1657" y="2116"/>
                <a:ext cx="378" cy="448"/>
                <a:chOff x="1657" y="2116"/>
                <a:chExt cx="378" cy="448"/>
              </a:xfrm>
            </p:grpSpPr>
            <p:grpSp>
              <p:nvGrpSpPr>
                <p:cNvPr id="36963" name="Group 51"/>
                <p:cNvGrpSpPr>
                  <a:grpSpLocks/>
                </p:cNvGrpSpPr>
                <p:nvPr/>
              </p:nvGrpSpPr>
              <p:grpSpPr bwMode="auto">
                <a:xfrm>
                  <a:off x="1657" y="2116"/>
                  <a:ext cx="378" cy="448"/>
                  <a:chOff x="1657" y="2116"/>
                  <a:chExt cx="378" cy="448"/>
                </a:xfrm>
              </p:grpSpPr>
              <p:sp>
                <p:nvSpPr>
                  <p:cNvPr id="36966" name="AutoShape 52"/>
                  <p:cNvSpPr>
                    <a:spLocks noChangeArrowheads="1"/>
                  </p:cNvSpPr>
                  <p:nvPr/>
                </p:nvSpPr>
                <p:spPr bwMode="auto">
                  <a:xfrm>
                    <a:off x="1657" y="2187"/>
                    <a:ext cx="378" cy="377"/>
                  </a:xfrm>
                  <a:prstGeom prst="cube">
                    <a:avLst>
                      <a:gd name="adj" fmla="val 24995"/>
                    </a:avLst>
                  </a:prstGeom>
                  <a:solidFill>
                    <a:srgbClr val="A2C1FE"/>
                  </a:solidFill>
                  <a:ln w="12700">
                    <a:solidFill>
                      <a:schemeClr val="tx1"/>
                    </a:solidFill>
                    <a:miter lim="800000"/>
                    <a:headEnd/>
                    <a:tailEnd/>
                  </a:ln>
                </p:spPr>
                <p:txBody>
                  <a:bodyPr wrap="none" anchor="ctr">
                    <a:prstTxWarp prst="textNoShape">
                      <a:avLst/>
                    </a:prstTxWarp>
                  </a:bodyPr>
                  <a:lstStyle/>
                  <a:p>
                    <a:endParaRPr lang="en-US"/>
                  </a:p>
                </p:txBody>
              </p:sp>
              <p:sp>
                <p:nvSpPr>
                  <p:cNvPr id="36967" name="AutoShape 53"/>
                  <p:cNvSpPr>
                    <a:spLocks noChangeArrowheads="1"/>
                  </p:cNvSpPr>
                  <p:nvPr/>
                </p:nvSpPr>
                <p:spPr bwMode="auto">
                  <a:xfrm>
                    <a:off x="1743" y="2116"/>
                    <a:ext cx="292" cy="78"/>
                  </a:xfrm>
                  <a:prstGeom prst="cube">
                    <a:avLst>
                      <a:gd name="adj" fmla="val 24995"/>
                    </a:avLst>
                  </a:prstGeom>
                  <a:solidFill>
                    <a:srgbClr val="A2C1FE"/>
                  </a:solidFill>
                  <a:ln w="12700">
                    <a:solidFill>
                      <a:schemeClr val="tx1"/>
                    </a:solidFill>
                    <a:miter lim="800000"/>
                    <a:headEnd/>
                    <a:tailEnd/>
                  </a:ln>
                </p:spPr>
                <p:txBody>
                  <a:bodyPr wrap="none" anchor="ctr">
                    <a:prstTxWarp prst="textNoShape">
                      <a:avLst/>
                    </a:prstTxWarp>
                  </a:bodyPr>
                  <a:lstStyle/>
                  <a:p>
                    <a:endParaRPr lang="en-US"/>
                  </a:p>
                </p:txBody>
              </p:sp>
            </p:grpSp>
            <p:sp>
              <p:nvSpPr>
                <p:cNvPr id="36964" name="Oval 54"/>
                <p:cNvSpPr>
                  <a:spLocks noChangeArrowheads="1"/>
                </p:cNvSpPr>
                <p:nvPr/>
              </p:nvSpPr>
              <p:spPr bwMode="auto">
                <a:xfrm>
                  <a:off x="1772" y="2152"/>
                  <a:ext cx="49" cy="27"/>
                </a:xfrm>
                <a:prstGeom prst="ellipse">
                  <a:avLst/>
                </a:prstGeom>
                <a:solidFill>
                  <a:schemeClr val="bg1"/>
                </a:solidFill>
                <a:ln w="12700">
                  <a:solidFill>
                    <a:schemeClr val="tx1"/>
                  </a:solidFill>
                  <a:round/>
                  <a:headEnd/>
                  <a:tailEnd/>
                </a:ln>
              </p:spPr>
              <p:txBody>
                <a:bodyPr wrap="none" anchor="ctr">
                  <a:prstTxWarp prst="textNoShape">
                    <a:avLst/>
                  </a:prstTxWarp>
                </a:bodyPr>
                <a:lstStyle/>
                <a:p>
                  <a:endParaRPr lang="en-US"/>
                </a:p>
              </p:txBody>
            </p:sp>
            <p:sp>
              <p:nvSpPr>
                <p:cNvPr id="36965" name="AutoShape 55"/>
                <p:cNvSpPr>
                  <a:spLocks noChangeArrowheads="1"/>
                </p:cNvSpPr>
                <p:nvPr/>
              </p:nvSpPr>
              <p:spPr bwMode="auto">
                <a:xfrm>
                  <a:off x="1704" y="2362"/>
                  <a:ext cx="198" cy="84"/>
                </a:xfrm>
                <a:prstGeom prst="octagon">
                  <a:avLst>
                    <a:gd name="adj" fmla="val 29282"/>
                  </a:avLst>
                </a:prstGeom>
                <a:solidFill>
                  <a:srgbClr val="A2C1FE"/>
                </a:solidFill>
                <a:ln w="25400">
                  <a:solidFill>
                    <a:schemeClr val="tx1"/>
                  </a:solidFill>
                  <a:miter lim="800000"/>
                  <a:headEnd/>
                  <a:tailEnd/>
                </a:ln>
              </p:spPr>
              <p:txBody>
                <a:bodyPr wrap="none" anchor="ctr">
                  <a:prstTxWarp prst="textNoShape">
                    <a:avLst/>
                  </a:prstTxWarp>
                </a:bodyPr>
                <a:lstStyle/>
                <a:p>
                  <a:endParaRPr lang="en-US"/>
                </a:p>
              </p:txBody>
            </p:sp>
          </p:grpSp>
          <p:sp>
            <p:nvSpPr>
              <p:cNvPr id="36956" name="Freeform 56"/>
              <p:cNvSpPr>
                <a:spLocks/>
              </p:cNvSpPr>
              <p:nvPr/>
            </p:nvSpPr>
            <p:spPr bwMode="auto">
              <a:xfrm>
                <a:off x="2221" y="2345"/>
                <a:ext cx="86" cy="192"/>
              </a:xfrm>
              <a:custGeom>
                <a:avLst/>
                <a:gdLst>
                  <a:gd name="T0" fmla="*/ 62 w 86"/>
                  <a:gd name="T1" fmla="*/ 0 h 192"/>
                  <a:gd name="T2" fmla="*/ 85 w 86"/>
                  <a:gd name="T3" fmla="*/ 0 h 192"/>
                  <a:gd name="T4" fmla="*/ 23 w 86"/>
                  <a:gd name="T5" fmla="*/ 191 h 192"/>
                  <a:gd name="T6" fmla="*/ 0 w 86"/>
                  <a:gd name="T7" fmla="*/ 191 h 192"/>
                  <a:gd name="T8" fmla="*/ 62 w 86"/>
                  <a:gd name="T9" fmla="*/ 0 h 192"/>
                  <a:gd name="T10" fmla="*/ 0 60000 65536"/>
                  <a:gd name="T11" fmla="*/ 0 60000 65536"/>
                  <a:gd name="T12" fmla="*/ 0 60000 65536"/>
                  <a:gd name="T13" fmla="*/ 0 60000 65536"/>
                  <a:gd name="T14" fmla="*/ 0 60000 65536"/>
                  <a:gd name="T15" fmla="*/ 0 w 86"/>
                  <a:gd name="T16" fmla="*/ 0 h 192"/>
                  <a:gd name="T17" fmla="*/ 86 w 86"/>
                  <a:gd name="T18" fmla="*/ 192 h 192"/>
                </a:gdLst>
                <a:ahLst/>
                <a:cxnLst>
                  <a:cxn ang="T10">
                    <a:pos x="T0" y="T1"/>
                  </a:cxn>
                  <a:cxn ang="T11">
                    <a:pos x="T2" y="T3"/>
                  </a:cxn>
                  <a:cxn ang="T12">
                    <a:pos x="T4" y="T5"/>
                  </a:cxn>
                  <a:cxn ang="T13">
                    <a:pos x="T6" y="T7"/>
                  </a:cxn>
                  <a:cxn ang="T14">
                    <a:pos x="T8" y="T9"/>
                  </a:cxn>
                </a:cxnLst>
                <a:rect l="T15" t="T16" r="T17" b="T18"/>
                <a:pathLst>
                  <a:path w="86" h="192">
                    <a:moveTo>
                      <a:pt x="62" y="0"/>
                    </a:moveTo>
                    <a:lnTo>
                      <a:pt x="85" y="0"/>
                    </a:lnTo>
                    <a:lnTo>
                      <a:pt x="23" y="191"/>
                    </a:lnTo>
                    <a:lnTo>
                      <a:pt x="0" y="191"/>
                    </a:lnTo>
                    <a:lnTo>
                      <a:pt x="62" y="0"/>
                    </a:lnTo>
                  </a:path>
                </a:pathLst>
              </a:custGeom>
              <a:solidFill>
                <a:srgbClr val="FC0128"/>
              </a:solidFill>
              <a:ln w="12700" cap="rnd">
                <a:noFill/>
                <a:round/>
                <a:headEnd/>
                <a:tailEnd/>
              </a:ln>
            </p:spPr>
            <p:txBody>
              <a:bodyPr>
                <a:prstTxWarp prst="textNoShape">
                  <a:avLst/>
                </a:prstTxWarp>
              </a:bodyPr>
              <a:lstStyle/>
              <a:p>
                <a:endParaRPr lang="en-US"/>
              </a:p>
            </p:txBody>
          </p:sp>
          <p:sp>
            <p:nvSpPr>
              <p:cNvPr id="36957" name="Rectangle 57"/>
              <p:cNvSpPr>
                <a:spLocks noChangeArrowheads="1"/>
              </p:cNvSpPr>
              <p:nvPr/>
            </p:nvSpPr>
            <p:spPr bwMode="auto">
              <a:xfrm>
                <a:off x="2217" y="2345"/>
                <a:ext cx="106" cy="16"/>
              </a:xfrm>
              <a:prstGeom prst="rect">
                <a:avLst/>
              </a:prstGeom>
              <a:solidFill>
                <a:srgbClr val="FC0128"/>
              </a:solidFill>
              <a:ln w="12700">
                <a:noFill/>
                <a:miter lim="800000"/>
                <a:headEnd/>
                <a:tailEnd/>
              </a:ln>
            </p:spPr>
            <p:txBody>
              <a:bodyPr wrap="none" anchor="ctr">
                <a:prstTxWarp prst="textNoShape">
                  <a:avLst/>
                </a:prstTxWarp>
              </a:bodyPr>
              <a:lstStyle/>
              <a:p>
                <a:endParaRPr lang="en-US"/>
              </a:p>
            </p:txBody>
          </p:sp>
          <p:sp>
            <p:nvSpPr>
              <p:cNvPr id="36958" name="Rectangle 58"/>
              <p:cNvSpPr>
                <a:spLocks noChangeArrowheads="1"/>
              </p:cNvSpPr>
              <p:nvPr/>
            </p:nvSpPr>
            <p:spPr bwMode="auto">
              <a:xfrm>
                <a:off x="2224" y="2426"/>
                <a:ext cx="82" cy="16"/>
              </a:xfrm>
              <a:prstGeom prst="rect">
                <a:avLst/>
              </a:prstGeom>
              <a:solidFill>
                <a:srgbClr val="FC0128"/>
              </a:solidFill>
              <a:ln w="12700">
                <a:noFill/>
                <a:miter lim="800000"/>
                <a:headEnd/>
                <a:tailEnd/>
              </a:ln>
            </p:spPr>
            <p:txBody>
              <a:bodyPr wrap="none" anchor="ctr">
                <a:prstTxWarp prst="textNoShape">
                  <a:avLst/>
                </a:prstTxWarp>
              </a:bodyPr>
              <a:lstStyle/>
              <a:p>
                <a:endParaRPr lang="en-US"/>
              </a:p>
            </p:txBody>
          </p:sp>
          <p:sp>
            <p:nvSpPr>
              <p:cNvPr id="36959" name="Rectangle 59"/>
              <p:cNvSpPr>
                <a:spLocks noChangeArrowheads="1"/>
              </p:cNvSpPr>
              <p:nvPr/>
            </p:nvSpPr>
            <p:spPr bwMode="auto">
              <a:xfrm>
                <a:off x="2041" y="2426"/>
                <a:ext cx="103" cy="11"/>
              </a:xfrm>
              <a:prstGeom prst="rect">
                <a:avLst/>
              </a:prstGeom>
              <a:solidFill>
                <a:srgbClr val="FC0128"/>
              </a:solidFill>
              <a:ln w="12700">
                <a:noFill/>
                <a:miter lim="800000"/>
                <a:headEnd/>
                <a:tailEnd/>
              </a:ln>
            </p:spPr>
            <p:txBody>
              <a:bodyPr wrap="none" anchor="ctr">
                <a:prstTxWarp prst="textNoShape">
                  <a:avLst/>
                </a:prstTxWarp>
              </a:bodyPr>
              <a:lstStyle/>
              <a:p>
                <a:endParaRPr lang="en-US"/>
              </a:p>
            </p:txBody>
          </p:sp>
          <p:grpSp>
            <p:nvGrpSpPr>
              <p:cNvPr id="36960" name="Group 60"/>
              <p:cNvGrpSpPr>
                <a:grpSpLocks/>
              </p:cNvGrpSpPr>
              <p:nvPr/>
            </p:nvGrpSpPr>
            <p:grpSpPr bwMode="auto">
              <a:xfrm>
                <a:off x="2039" y="2173"/>
                <a:ext cx="194" cy="364"/>
                <a:chOff x="2039" y="2173"/>
                <a:chExt cx="194" cy="364"/>
              </a:xfrm>
            </p:grpSpPr>
            <p:sp>
              <p:nvSpPr>
                <p:cNvPr id="36961" name="Oval 61"/>
                <p:cNvSpPr>
                  <a:spLocks noChangeArrowheads="1"/>
                </p:cNvSpPr>
                <p:nvPr/>
              </p:nvSpPr>
              <p:spPr bwMode="auto">
                <a:xfrm>
                  <a:off x="2115" y="2173"/>
                  <a:ext cx="48" cy="48"/>
                </a:xfrm>
                <a:prstGeom prst="ellipse">
                  <a:avLst/>
                </a:prstGeom>
                <a:solidFill>
                  <a:srgbClr val="FC0128"/>
                </a:solidFill>
                <a:ln w="12700">
                  <a:solidFill>
                    <a:srgbClr val="000000"/>
                  </a:solidFill>
                  <a:round/>
                  <a:headEnd/>
                  <a:tailEnd/>
                </a:ln>
              </p:spPr>
              <p:txBody>
                <a:bodyPr wrap="none" anchor="ctr">
                  <a:prstTxWarp prst="textNoShape">
                    <a:avLst/>
                  </a:prstTxWarp>
                </a:bodyPr>
                <a:lstStyle/>
                <a:p>
                  <a:endParaRPr lang="en-US"/>
                </a:p>
              </p:txBody>
            </p:sp>
            <p:sp>
              <p:nvSpPr>
                <p:cNvPr id="36962" name="Freeform 62"/>
                <p:cNvSpPr>
                  <a:spLocks/>
                </p:cNvSpPr>
                <p:nvPr/>
              </p:nvSpPr>
              <p:spPr bwMode="auto">
                <a:xfrm>
                  <a:off x="2039" y="2241"/>
                  <a:ext cx="194" cy="296"/>
                </a:xfrm>
                <a:custGeom>
                  <a:avLst/>
                  <a:gdLst>
                    <a:gd name="T0" fmla="*/ 2 w 194"/>
                    <a:gd name="T1" fmla="*/ 137 h 296"/>
                    <a:gd name="T2" fmla="*/ 1 w 194"/>
                    <a:gd name="T3" fmla="*/ 140 h 296"/>
                    <a:gd name="T4" fmla="*/ 0 w 194"/>
                    <a:gd name="T5" fmla="*/ 145 h 296"/>
                    <a:gd name="T6" fmla="*/ 0 w 194"/>
                    <a:gd name="T7" fmla="*/ 150 h 296"/>
                    <a:gd name="T8" fmla="*/ 2 w 194"/>
                    <a:gd name="T9" fmla="*/ 155 h 296"/>
                    <a:gd name="T10" fmla="*/ 4 w 194"/>
                    <a:gd name="T11" fmla="*/ 159 h 296"/>
                    <a:gd name="T12" fmla="*/ 8 w 194"/>
                    <a:gd name="T13" fmla="*/ 163 h 296"/>
                    <a:gd name="T14" fmla="*/ 12 w 194"/>
                    <a:gd name="T15" fmla="*/ 165 h 296"/>
                    <a:gd name="T16" fmla="*/ 16 w 194"/>
                    <a:gd name="T17" fmla="*/ 166 h 296"/>
                    <a:gd name="T18" fmla="*/ 21 w 194"/>
                    <a:gd name="T19" fmla="*/ 166 h 296"/>
                    <a:gd name="T20" fmla="*/ 126 w 194"/>
                    <a:gd name="T21" fmla="*/ 295 h 296"/>
                    <a:gd name="T22" fmla="*/ 159 w 194"/>
                    <a:gd name="T23" fmla="*/ 142 h 296"/>
                    <a:gd name="T24" fmla="*/ 159 w 194"/>
                    <a:gd name="T25" fmla="*/ 138 h 296"/>
                    <a:gd name="T26" fmla="*/ 157 w 194"/>
                    <a:gd name="T27" fmla="*/ 136 h 296"/>
                    <a:gd name="T28" fmla="*/ 154 w 194"/>
                    <a:gd name="T29" fmla="*/ 133 h 296"/>
                    <a:gd name="T30" fmla="*/ 152 w 194"/>
                    <a:gd name="T31" fmla="*/ 131 h 296"/>
                    <a:gd name="T32" fmla="*/ 148 w 194"/>
                    <a:gd name="T33" fmla="*/ 130 h 296"/>
                    <a:gd name="T34" fmla="*/ 144 w 194"/>
                    <a:gd name="T35" fmla="*/ 129 h 296"/>
                    <a:gd name="T36" fmla="*/ 140 w 194"/>
                    <a:gd name="T37" fmla="*/ 129 h 296"/>
                    <a:gd name="T38" fmla="*/ 137 w 194"/>
                    <a:gd name="T39" fmla="*/ 129 h 296"/>
                    <a:gd name="T40" fmla="*/ 93 w 194"/>
                    <a:gd name="T41" fmla="*/ 75 h 296"/>
                    <a:gd name="T42" fmla="*/ 179 w 194"/>
                    <a:gd name="T43" fmla="*/ 93 h 296"/>
                    <a:gd name="T44" fmla="*/ 183 w 194"/>
                    <a:gd name="T45" fmla="*/ 92 h 296"/>
                    <a:gd name="T46" fmla="*/ 185 w 194"/>
                    <a:gd name="T47" fmla="*/ 91 h 296"/>
                    <a:gd name="T48" fmla="*/ 189 w 194"/>
                    <a:gd name="T49" fmla="*/ 89 h 296"/>
                    <a:gd name="T50" fmla="*/ 191 w 194"/>
                    <a:gd name="T51" fmla="*/ 86 h 296"/>
                    <a:gd name="T52" fmla="*/ 192 w 194"/>
                    <a:gd name="T53" fmla="*/ 83 h 296"/>
                    <a:gd name="T54" fmla="*/ 193 w 194"/>
                    <a:gd name="T55" fmla="*/ 78 h 296"/>
                    <a:gd name="T56" fmla="*/ 192 w 194"/>
                    <a:gd name="T57" fmla="*/ 74 h 296"/>
                    <a:gd name="T58" fmla="*/ 190 w 194"/>
                    <a:gd name="T59" fmla="*/ 70 h 296"/>
                    <a:gd name="T60" fmla="*/ 188 w 194"/>
                    <a:gd name="T61" fmla="*/ 68 h 296"/>
                    <a:gd name="T62" fmla="*/ 184 w 194"/>
                    <a:gd name="T63" fmla="*/ 65 h 296"/>
                    <a:gd name="T64" fmla="*/ 181 w 194"/>
                    <a:gd name="T65" fmla="*/ 64 h 296"/>
                    <a:gd name="T66" fmla="*/ 122 w 194"/>
                    <a:gd name="T67" fmla="*/ 64 h 296"/>
                    <a:gd name="T68" fmla="*/ 112 w 194"/>
                    <a:gd name="T69" fmla="*/ 42 h 296"/>
                    <a:gd name="T70" fmla="*/ 113 w 194"/>
                    <a:gd name="T71" fmla="*/ 37 h 296"/>
                    <a:gd name="T72" fmla="*/ 114 w 194"/>
                    <a:gd name="T73" fmla="*/ 30 h 296"/>
                    <a:gd name="T74" fmla="*/ 114 w 194"/>
                    <a:gd name="T75" fmla="*/ 24 h 296"/>
                    <a:gd name="T76" fmla="*/ 112 w 194"/>
                    <a:gd name="T77" fmla="*/ 19 h 296"/>
                    <a:gd name="T78" fmla="*/ 110 w 194"/>
                    <a:gd name="T79" fmla="*/ 15 h 296"/>
                    <a:gd name="T80" fmla="*/ 107 w 194"/>
                    <a:gd name="T81" fmla="*/ 10 h 296"/>
                    <a:gd name="T82" fmla="*/ 103 w 194"/>
                    <a:gd name="T83" fmla="*/ 7 h 296"/>
                    <a:gd name="T84" fmla="*/ 98 w 194"/>
                    <a:gd name="T85" fmla="*/ 3 h 296"/>
                    <a:gd name="T86" fmla="*/ 93 w 194"/>
                    <a:gd name="T87" fmla="*/ 1 h 296"/>
                    <a:gd name="T88" fmla="*/ 87 w 194"/>
                    <a:gd name="T89" fmla="*/ 0 h 296"/>
                    <a:gd name="T90" fmla="*/ 81 w 194"/>
                    <a:gd name="T91" fmla="*/ 0 h 296"/>
                    <a:gd name="T92" fmla="*/ 75 w 194"/>
                    <a:gd name="T93" fmla="*/ 1 h 296"/>
                    <a:gd name="T94" fmla="*/ 69 w 194"/>
                    <a:gd name="T95" fmla="*/ 3 h 296"/>
                    <a:gd name="T96" fmla="*/ 63 w 194"/>
                    <a:gd name="T97" fmla="*/ 6 h 296"/>
                    <a:gd name="T98" fmla="*/ 59 w 194"/>
                    <a:gd name="T99" fmla="*/ 11 h 296"/>
                    <a:gd name="T100" fmla="*/ 55 w 194"/>
                    <a:gd name="T101" fmla="*/ 17 h 296"/>
                    <a:gd name="T102" fmla="*/ 53 w 194"/>
                    <a:gd name="T103" fmla="*/ 23 h 29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94"/>
                    <a:gd name="T157" fmla="*/ 0 h 296"/>
                    <a:gd name="T158" fmla="*/ 194 w 194"/>
                    <a:gd name="T159" fmla="*/ 296 h 29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94" h="296">
                      <a:moveTo>
                        <a:pt x="53" y="23"/>
                      </a:moveTo>
                      <a:lnTo>
                        <a:pt x="2" y="137"/>
                      </a:lnTo>
                      <a:lnTo>
                        <a:pt x="1" y="138"/>
                      </a:lnTo>
                      <a:lnTo>
                        <a:pt x="1" y="140"/>
                      </a:lnTo>
                      <a:lnTo>
                        <a:pt x="0" y="142"/>
                      </a:lnTo>
                      <a:lnTo>
                        <a:pt x="0" y="145"/>
                      </a:lnTo>
                      <a:lnTo>
                        <a:pt x="0" y="147"/>
                      </a:lnTo>
                      <a:lnTo>
                        <a:pt x="0" y="150"/>
                      </a:lnTo>
                      <a:lnTo>
                        <a:pt x="1" y="152"/>
                      </a:lnTo>
                      <a:lnTo>
                        <a:pt x="2" y="155"/>
                      </a:lnTo>
                      <a:lnTo>
                        <a:pt x="3" y="157"/>
                      </a:lnTo>
                      <a:lnTo>
                        <a:pt x="4" y="159"/>
                      </a:lnTo>
                      <a:lnTo>
                        <a:pt x="6" y="161"/>
                      </a:lnTo>
                      <a:lnTo>
                        <a:pt x="8" y="163"/>
                      </a:lnTo>
                      <a:lnTo>
                        <a:pt x="10" y="164"/>
                      </a:lnTo>
                      <a:lnTo>
                        <a:pt x="12" y="165"/>
                      </a:lnTo>
                      <a:lnTo>
                        <a:pt x="14" y="165"/>
                      </a:lnTo>
                      <a:lnTo>
                        <a:pt x="16" y="166"/>
                      </a:lnTo>
                      <a:lnTo>
                        <a:pt x="18" y="166"/>
                      </a:lnTo>
                      <a:lnTo>
                        <a:pt x="21" y="166"/>
                      </a:lnTo>
                      <a:lnTo>
                        <a:pt x="126" y="166"/>
                      </a:lnTo>
                      <a:lnTo>
                        <a:pt x="126" y="295"/>
                      </a:lnTo>
                      <a:lnTo>
                        <a:pt x="159" y="295"/>
                      </a:lnTo>
                      <a:lnTo>
                        <a:pt x="159" y="142"/>
                      </a:lnTo>
                      <a:lnTo>
                        <a:pt x="159" y="140"/>
                      </a:lnTo>
                      <a:lnTo>
                        <a:pt x="159" y="138"/>
                      </a:lnTo>
                      <a:lnTo>
                        <a:pt x="158" y="137"/>
                      </a:lnTo>
                      <a:lnTo>
                        <a:pt x="157" y="136"/>
                      </a:lnTo>
                      <a:lnTo>
                        <a:pt x="156" y="135"/>
                      </a:lnTo>
                      <a:lnTo>
                        <a:pt x="154" y="133"/>
                      </a:lnTo>
                      <a:lnTo>
                        <a:pt x="153" y="132"/>
                      </a:lnTo>
                      <a:lnTo>
                        <a:pt x="152" y="131"/>
                      </a:lnTo>
                      <a:lnTo>
                        <a:pt x="150" y="131"/>
                      </a:lnTo>
                      <a:lnTo>
                        <a:pt x="148" y="130"/>
                      </a:lnTo>
                      <a:lnTo>
                        <a:pt x="146" y="130"/>
                      </a:lnTo>
                      <a:lnTo>
                        <a:pt x="144" y="129"/>
                      </a:lnTo>
                      <a:lnTo>
                        <a:pt x="142" y="129"/>
                      </a:lnTo>
                      <a:lnTo>
                        <a:pt x="140" y="129"/>
                      </a:lnTo>
                      <a:lnTo>
                        <a:pt x="139" y="129"/>
                      </a:lnTo>
                      <a:lnTo>
                        <a:pt x="137" y="129"/>
                      </a:lnTo>
                      <a:lnTo>
                        <a:pt x="76" y="125"/>
                      </a:lnTo>
                      <a:lnTo>
                        <a:pt x="93" y="75"/>
                      </a:lnTo>
                      <a:lnTo>
                        <a:pt x="105" y="93"/>
                      </a:lnTo>
                      <a:lnTo>
                        <a:pt x="179" y="93"/>
                      </a:lnTo>
                      <a:lnTo>
                        <a:pt x="181" y="92"/>
                      </a:lnTo>
                      <a:lnTo>
                        <a:pt x="183" y="92"/>
                      </a:lnTo>
                      <a:lnTo>
                        <a:pt x="184" y="91"/>
                      </a:lnTo>
                      <a:lnTo>
                        <a:pt x="185" y="91"/>
                      </a:lnTo>
                      <a:lnTo>
                        <a:pt x="187" y="90"/>
                      </a:lnTo>
                      <a:lnTo>
                        <a:pt x="189" y="89"/>
                      </a:lnTo>
                      <a:lnTo>
                        <a:pt x="190" y="87"/>
                      </a:lnTo>
                      <a:lnTo>
                        <a:pt x="191" y="86"/>
                      </a:lnTo>
                      <a:lnTo>
                        <a:pt x="192" y="84"/>
                      </a:lnTo>
                      <a:lnTo>
                        <a:pt x="192" y="83"/>
                      </a:lnTo>
                      <a:lnTo>
                        <a:pt x="193" y="81"/>
                      </a:lnTo>
                      <a:lnTo>
                        <a:pt x="193" y="78"/>
                      </a:lnTo>
                      <a:lnTo>
                        <a:pt x="193" y="76"/>
                      </a:lnTo>
                      <a:lnTo>
                        <a:pt x="192" y="74"/>
                      </a:lnTo>
                      <a:lnTo>
                        <a:pt x="191" y="72"/>
                      </a:lnTo>
                      <a:lnTo>
                        <a:pt x="190" y="70"/>
                      </a:lnTo>
                      <a:lnTo>
                        <a:pt x="189" y="69"/>
                      </a:lnTo>
                      <a:lnTo>
                        <a:pt x="188" y="68"/>
                      </a:lnTo>
                      <a:lnTo>
                        <a:pt x="186" y="66"/>
                      </a:lnTo>
                      <a:lnTo>
                        <a:pt x="184" y="65"/>
                      </a:lnTo>
                      <a:lnTo>
                        <a:pt x="184" y="64"/>
                      </a:lnTo>
                      <a:lnTo>
                        <a:pt x="181" y="64"/>
                      </a:lnTo>
                      <a:lnTo>
                        <a:pt x="179" y="64"/>
                      </a:lnTo>
                      <a:lnTo>
                        <a:pt x="122" y="64"/>
                      </a:lnTo>
                      <a:lnTo>
                        <a:pt x="110" y="44"/>
                      </a:lnTo>
                      <a:lnTo>
                        <a:pt x="112" y="42"/>
                      </a:lnTo>
                      <a:lnTo>
                        <a:pt x="113" y="39"/>
                      </a:lnTo>
                      <a:lnTo>
                        <a:pt x="113" y="37"/>
                      </a:lnTo>
                      <a:lnTo>
                        <a:pt x="114" y="34"/>
                      </a:lnTo>
                      <a:lnTo>
                        <a:pt x="114" y="30"/>
                      </a:lnTo>
                      <a:lnTo>
                        <a:pt x="114" y="28"/>
                      </a:lnTo>
                      <a:lnTo>
                        <a:pt x="114" y="24"/>
                      </a:lnTo>
                      <a:lnTo>
                        <a:pt x="113" y="22"/>
                      </a:lnTo>
                      <a:lnTo>
                        <a:pt x="112" y="19"/>
                      </a:lnTo>
                      <a:lnTo>
                        <a:pt x="111" y="17"/>
                      </a:lnTo>
                      <a:lnTo>
                        <a:pt x="110" y="15"/>
                      </a:lnTo>
                      <a:lnTo>
                        <a:pt x="109" y="13"/>
                      </a:lnTo>
                      <a:lnTo>
                        <a:pt x="107" y="10"/>
                      </a:lnTo>
                      <a:lnTo>
                        <a:pt x="105" y="9"/>
                      </a:lnTo>
                      <a:lnTo>
                        <a:pt x="103" y="7"/>
                      </a:lnTo>
                      <a:lnTo>
                        <a:pt x="101" y="5"/>
                      </a:lnTo>
                      <a:lnTo>
                        <a:pt x="98" y="3"/>
                      </a:lnTo>
                      <a:lnTo>
                        <a:pt x="96" y="3"/>
                      </a:lnTo>
                      <a:lnTo>
                        <a:pt x="93" y="1"/>
                      </a:lnTo>
                      <a:lnTo>
                        <a:pt x="90" y="1"/>
                      </a:lnTo>
                      <a:lnTo>
                        <a:pt x="87" y="0"/>
                      </a:lnTo>
                      <a:lnTo>
                        <a:pt x="84" y="0"/>
                      </a:lnTo>
                      <a:lnTo>
                        <a:pt x="81" y="0"/>
                      </a:lnTo>
                      <a:lnTo>
                        <a:pt x="78" y="0"/>
                      </a:lnTo>
                      <a:lnTo>
                        <a:pt x="75" y="1"/>
                      </a:lnTo>
                      <a:lnTo>
                        <a:pt x="72" y="2"/>
                      </a:lnTo>
                      <a:lnTo>
                        <a:pt x="69" y="3"/>
                      </a:lnTo>
                      <a:lnTo>
                        <a:pt x="66" y="4"/>
                      </a:lnTo>
                      <a:lnTo>
                        <a:pt x="63" y="6"/>
                      </a:lnTo>
                      <a:lnTo>
                        <a:pt x="61" y="9"/>
                      </a:lnTo>
                      <a:lnTo>
                        <a:pt x="59" y="11"/>
                      </a:lnTo>
                      <a:lnTo>
                        <a:pt x="57" y="13"/>
                      </a:lnTo>
                      <a:lnTo>
                        <a:pt x="55" y="17"/>
                      </a:lnTo>
                      <a:lnTo>
                        <a:pt x="53" y="19"/>
                      </a:lnTo>
                      <a:lnTo>
                        <a:pt x="53" y="23"/>
                      </a:lnTo>
                    </a:path>
                  </a:pathLst>
                </a:custGeom>
                <a:solidFill>
                  <a:srgbClr val="FC0128"/>
                </a:solidFill>
                <a:ln w="127000" cap="rnd">
                  <a:noFill/>
                  <a:round/>
                  <a:headEnd/>
                  <a:tailEnd/>
                </a:ln>
              </p:spPr>
              <p:txBody>
                <a:bodyPr>
                  <a:prstTxWarp prst="textNoShape">
                    <a:avLst/>
                  </a:prstTxWarp>
                </a:bodyPr>
                <a:lstStyle/>
                <a:p>
                  <a:endParaRPr lang="en-US"/>
                </a:p>
              </p:txBody>
            </p:sp>
          </p:grpSp>
        </p:grpSp>
        <p:grpSp>
          <p:nvGrpSpPr>
            <p:cNvPr id="36916" name="Group 63"/>
            <p:cNvGrpSpPr>
              <a:grpSpLocks/>
            </p:cNvGrpSpPr>
            <p:nvPr/>
          </p:nvGrpSpPr>
          <p:grpSpPr bwMode="auto">
            <a:xfrm>
              <a:off x="1772" y="2604"/>
              <a:ext cx="967" cy="448"/>
              <a:chOff x="1772" y="2604"/>
              <a:chExt cx="967" cy="448"/>
            </a:xfrm>
          </p:grpSpPr>
          <p:grpSp>
            <p:nvGrpSpPr>
              <p:cNvPr id="36936" name="Group 64"/>
              <p:cNvGrpSpPr>
                <a:grpSpLocks/>
              </p:cNvGrpSpPr>
              <p:nvPr/>
            </p:nvGrpSpPr>
            <p:grpSpPr bwMode="auto">
              <a:xfrm>
                <a:off x="1772" y="2604"/>
                <a:ext cx="305" cy="448"/>
                <a:chOff x="1772" y="2604"/>
                <a:chExt cx="305" cy="448"/>
              </a:xfrm>
            </p:grpSpPr>
            <p:grpSp>
              <p:nvGrpSpPr>
                <p:cNvPr id="36950" name="Group 65"/>
                <p:cNvGrpSpPr>
                  <a:grpSpLocks/>
                </p:cNvGrpSpPr>
                <p:nvPr/>
              </p:nvGrpSpPr>
              <p:grpSpPr bwMode="auto">
                <a:xfrm>
                  <a:off x="1772" y="2604"/>
                  <a:ext cx="305" cy="448"/>
                  <a:chOff x="1772" y="2604"/>
                  <a:chExt cx="305" cy="448"/>
                </a:xfrm>
              </p:grpSpPr>
              <p:sp>
                <p:nvSpPr>
                  <p:cNvPr id="36952" name="AutoShape 66"/>
                  <p:cNvSpPr>
                    <a:spLocks noChangeArrowheads="1"/>
                  </p:cNvSpPr>
                  <p:nvPr/>
                </p:nvSpPr>
                <p:spPr bwMode="auto">
                  <a:xfrm>
                    <a:off x="1772" y="2675"/>
                    <a:ext cx="305" cy="377"/>
                  </a:xfrm>
                  <a:prstGeom prst="cube">
                    <a:avLst>
                      <a:gd name="adj" fmla="val 24995"/>
                    </a:avLst>
                  </a:prstGeom>
                  <a:solidFill>
                    <a:srgbClr val="F6BF69"/>
                  </a:solidFill>
                  <a:ln w="12700">
                    <a:solidFill>
                      <a:schemeClr val="tx1"/>
                    </a:solidFill>
                    <a:miter lim="800000"/>
                    <a:headEnd/>
                    <a:tailEnd/>
                  </a:ln>
                </p:spPr>
                <p:txBody>
                  <a:bodyPr wrap="none" anchor="ctr">
                    <a:prstTxWarp prst="textNoShape">
                      <a:avLst/>
                    </a:prstTxWarp>
                  </a:bodyPr>
                  <a:lstStyle/>
                  <a:p>
                    <a:endParaRPr lang="en-US"/>
                  </a:p>
                </p:txBody>
              </p:sp>
              <p:sp>
                <p:nvSpPr>
                  <p:cNvPr id="36953" name="AutoShape 67"/>
                  <p:cNvSpPr>
                    <a:spLocks noChangeArrowheads="1"/>
                  </p:cNvSpPr>
                  <p:nvPr/>
                </p:nvSpPr>
                <p:spPr bwMode="auto">
                  <a:xfrm>
                    <a:off x="1842" y="2604"/>
                    <a:ext cx="235" cy="78"/>
                  </a:xfrm>
                  <a:prstGeom prst="cube">
                    <a:avLst>
                      <a:gd name="adj" fmla="val 24995"/>
                    </a:avLst>
                  </a:prstGeom>
                  <a:solidFill>
                    <a:srgbClr val="F6BF69"/>
                  </a:solidFill>
                  <a:ln w="12700">
                    <a:solidFill>
                      <a:schemeClr val="tx1"/>
                    </a:solidFill>
                    <a:miter lim="800000"/>
                    <a:headEnd/>
                    <a:tailEnd/>
                  </a:ln>
                </p:spPr>
                <p:txBody>
                  <a:bodyPr wrap="none" anchor="ctr">
                    <a:prstTxWarp prst="textNoShape">
                      <a:avLst/>
                    </a:prstTxWarp>
                  </a:bodyPr>
                  <a:lstStyle/>
                  <a:p>
                    <a:endParaRPr lang="en-US"/>
                  </a:p>
                </p:txBody>
              </p:sp>
            </p:grpSp>
            <p:sp>
              <p:nvSpPr>
                <p:cNvPr id="36951" name="AutoShape 68"/>
                <p:cNvSpPr>
                  <a:spLocks noChangeArrowheads="1"/>
                </p:cNvSpPr>
                <p:nvPr/>
              </p:nvSpPr>
              <p:spPr bwMode="auto">
                <a:xfrm>
                  <a:off x="1834" y="2708"/>
                  <a:ext cx="158" cy="27"/>
                </a:xfrm>
                <a:prstGeom prst="parallelogram">
                  <a:avLst>
                    <a:gd name="adj" fmla="val 146269"/>
                  </a:avLst>
                </a:prstGeom>
                <a:solidFill>
                  <a:srgbClr val="F6BF69"/>
                </a:solidFill>
                <a:ln w="25400">
                  <a:solidFill>
                    <a:schemeClr val="tx1"/>
                  </a:solidFill>
                  <a:miter lim="800000"/>
                  <a:headEnd/>
                  <a:tailEnd/>
                </a:ln>
              </p:spPr>
              <p:txBody>
                <a:bodyPr wrap="none" anchor="ctr">
                  <a:prstTxWarp prst="textNoShape">
                    <a:avLst/>
                  </a:prstTxWarp>
                </a:bodyPr>
                <a:lstStyle/>
                <a:p>
                  <a:endParaRPr lang="en-US"/>
                </a:p>
              </p:txBody>
            </p:sp>
          </p:grpSp>
          <p:grpSp>
            <p:nvGrpSpPr>
              <p:cNvPr id="36937" name="Group 69"/>
              <p:cNvGrpSpPr>
                <a:grpSpLocks/>
              </p:cNvGrpSpPr>
              <p:nvPr/>
            </p:nvGrpSpPr>
            <p:grpSpPr bwMode="auto">
              <a:xfrm>
                <a:off x="2073" y="2604"/>
                <a:ext cx="378" cy="448"/>
                <a:chOff x="2073" y="2604"/>
                <a:chExt cx="378" cy="448"/>
              </a:xfrm>
            </p:grpSpPr>
            <p:grpSp>
              <p:nvGrpSpPr>
                <p:cNvPr id="36945" name="Group 70"/>
                <p:cNvGrpSpPr>
                  <a:grpSpLocks/>
                </p:cNvGrpSpPr>
                <p:nvPr/>
              </p:nvGrpSpPr>
              <p:grpSpPr bwMode="auto">
                <a:xfrm>
                  <a:off x="2073" y="2604"/>
                  <a:ext cx="378" cy="448"/>
                  <a:chOff x="2073" y="2604"/>
                  <a:chExt cx="378" cy="448"/>
                </a:xfrm>
              </p:grpSpPr>
              <p:sp>
                <p:nvSpPr>
                  <p:cNvPr id="36948" name="AutoShape 71"/>
                  <p:cNvSpPr>
                    <a:spLocks noChangeArrowheads="1"/>
                  </p:cNvSpPr>
                  <p:nvPr/>
                </p:nvSpPr>
                <p:spPr bwMode="auto">
                  <a:xfrm>
                    <a:off x="2073" y="2675"/>
                    <a:ext cx="378" cy="377"/>
                  </a:xfrm>
                  <a:prstGeom prst="cube">
                    <a:avLst>
                      <a:gd name="adj" fmla="val 24995"/>
                    </a:avLst>
                  </a:prstGeom>
                  <a:solidFill>
                    <a:srgbClr val="A2C1FE"/>
                  </a:solidFill>
                  <a:ln w="12700">
                    <a:solidFill>
                      <a:schemeClr val="tx1"/>
                    </a:solidFill>
                    <a:miter lim="800000"/>
                    <a:headEnd/>
                    <a:tailEnd/>
                  </a:ln>
                </p:spPr>
                <p:txBody>
                  <a:bodyPr wrap="none" anchor="ctr">
                    <a:prstTxWarp prst="textNoShape">
                      <a:avLst/>
                    </a:prstTxWarp>
                  </a:bodyPr>
                  <a:lstStyle/>
                  <a:p>
                    <a:endParaRPr lang="en-US"/>
                  </a:p>
                </p:txBody>
              </p:sp>
              <p:sp>
                <p:nvSpPr>
                  <p:cNvPr id="36949" name="AutoShape 72"/>
                  <p:cNvSpPr>
                    <a:spLocks noChangeArrowheads="1"/>
                  </p:cNvSpPr>
                  <p:nvPr/>
                </p:nvSpPr>
                <p:spPr bwMode="auto">
                  <a:xfrm>
                    <a:off x="2159" y="2604"/>
                    <a:ext cx="292" cy="78"/>
                  </a:xfrm>
                  <a:prstGeom prst="cube">
                    <a:avLst>
                      <a:gd name="adj" fmla="val 24995"/>
                    </a:avLst>
                  </a:prstGeom>
                  <a:solidFill>
                    <a:srgbClr val="A2C1FE"/>
                  </a:solidFill>
                  <a:ln w="12700">
                    <a:solidFill>
                      <a:schemeClr val="tx1"/>
                    </a:solidFill>
                    <a:miter lim="800000"/>
                    <a:headEnd/>
                    <a:tailEnd/>
                  </a:ln>
                </p:spPr>
                <p:txBody>
                  <a:bodyPr wrap="none" anchor="ctr">
                    <a:prstTxWarp prst="textNoShape">
                      <a:avLst/>
                    </a:prstTxWarp>
                  </a:bodyPr>
                  <a:lstStyle/>
                  <a:p>
                    <a:endParaRPr lang="en-US"/>
                  </a:p>
                </p:txBody>
              </p:sp>
            </p:grpSp>
            <p:sp>
              <p:nvSpPr>
                <p:cNvPr id="36946" name="Oval 73"/>
                <p:cNvSpPr>
                  <a:spLocks noChangeArrowheads="1"/>
                </p:cNvSpPr>
                <p:nvPr/>
              </p:nvSpPr>
              <p:spPr bwMode="auto">
                <a:xfrm>
                  <a:off x="2188" y="2640"/>
                  <a:ext cx="49" cy="27"/>
                </a:xfrm>
                <a:prstGeom prst="ellipse">
                  <a:avLst/>
                </a:prstGeom>
                <a:solidFill>
                  <a:schemeClr val="bg1"/>
                </a:solidFill>
                <a:ln w="12700">
                  <a:solidFill>
                    <a:schemeClr val="tx1"/>
                  </a:solidFill>
                  <a:round/>
                  <a:headEnd/>
                  <a:tailEnd/>
                </a:ln>
              </p:spPr>
              <p:txBody>
                <a:bodyPr wrap="none" anchor="ctr">
                  <a:prstTxWarp prst="textNoShape">
                    <a:avLst/>
                  </a:prstTxWarp>
                </a:bodyPr>
                <a:lstStyle/>
                <a:p>
                  <a:endParaRPr lang="en-US"/>
                </a:p>
              </p:txBody>
            </p:sp>
            <p:sp>
              <p:nvSpPr>
                <p:cNvPr id="36947" name="AutoShape 74"/>
                <p:cNvSpPr>
                  <a:spLocks noChangeArrowheads="1"/>
                </p:cNvSpPr>
                <p:nvPr/>
              </p:nvSpPr>
              <p:spPr bwMode="auto">
                <a:xfrm>
                  <a:off x="2120" y="2850"/>
                  <a:ext cx="198" cy="84"/>
                </a:xfrm>
                <a:prstGeom prst="octagon">
                  <a:avLst>
                    <a:gd name="adj" fmla="val 29282"/>
                  </a:avLst>
                </a:prstGeom>
                <a:solidFill>
                  <a:srgbClr val="A2C1FE"/>
                </a:solidFill>
                <a:ln w="25400">
                  <a:solidFill>
                    <a:schemeClr val="tx1"/>
                  </a:solidFill>
                  <a:miter lim="800000"/>
                  <a:headEnd/>
                  <a:tailEnd/>
                </a:ln>
              </p:spPr>
              <p:txBody>
                <a:bodyPr wrap="none" anchor="ctr">
                  <a:prstTxWarp prst="textNoShape">
                    <a:avLst/>
                  </a:prstTxWarp>
                </a:bodyPr>
                <a:lstStyle/>
                <a:p>
                  <a:endParaRPr lang="en-US"/>
                </a:p>
              </p:txBody>
            </p:sp>
          </p:grpSp>
          <p:sp>
            <p:nvSpPr>
              <p:cNvPr id="36938" name="Freeform 75"/>
              <p:cNvSpPr>
                <a:spLocks/>
              </p:cNvSpPr>
              <p:nvPr/>
            </p:nvSpPr>
            <p:spPr bwMode="auto">
              <a:xfrm>
                <a:off x="2637" y="2833"/>
                <a:ext cx="86" cy="192"/>
              </a:xfrm>
              <a:custGeom>
                <a:avLst/>
                <a:gdLst>
                  <a:gd name="T0" fmla="*/ 62 w 86"/>
                  <a:gd name="T1" fmla="*/ 0 h 192"/>
                  <a:gd name="T2" fmla="*/ 85 w 86"/>
                  <a:gd name="T3" fmla="*/ 0 h 192"/>
                  <a:gd name="T4" fmla="*/ 23 w 86"/>
                  <a:gd name="T5" fmla="*/ 191 h 192"/>
                  <a:gd name="T6" fmla="*/ 0 w 86"/>
                  <a:gd name="T7" fmla="*/ 191 h 192"/>
                  <a:gd name="T8" fmla="*/ 62 w 86"/>
                  <a:gd name="T9" fmla="*/ 0 h 192"/>
                  <a:gd name="T10" fmla="*/ 0 60000 65536"/>
                  <a:gd name="T11" fmla="*/ 0 60000 65536"/>
                  <a:gd name="T12" fmla="*/ 0 60000 65536"/>
                  <a:gd name="T13" fmla="*/ 0 60000 65536"/>
                  <a:gd name="T14" fmla="*/ 0 60000 65536"/>
                  <a:gd name="T15" fmla="*/ 0 w 86"/>
                  <a:gd name="T16" fmla="*/ 0 h 192"/>
                  <a:gd name="T17" fmla="*/ 86 w 86"/>
                  <a:gd name="T18" fmla="*/ 192 h 192"/>
                </a:gdLst>
                <a:ahLst/>
                <a:cxnLst>
                  <a:cxn ang="T10">
                    <a:pos x="T0" y="T1"/>
                  </a:cxn>
                  <a:cxn ang="T11">
                    <a:pos x="T2" y="T3"/>
                  </a:cxn>
                  <a:cxn ang="T12">
                    <a:pos x="T4" y="T5"/>
                  </a:cxn>
                  <a:cxn ang="T13">
                    <a:pos x="T6" y="T7"/>
                  </a:cxn>
                  <a:cxn ang="T14">
                    <a:pos x="T8" y="T9"/>
                  </a:cxn>
                </a:cxnLst>
                <a:rect l="T15" t="T16" r="T17" b="T18"/>
                <a:pathLst>
                  <a:path w="86" h="192">
                    <a:moveTo>
                      <a:pt x="62" y="0"/>
                    </a:moveTo>
                    <a:lnTo>
                      <a:pt x="85" y="0"/>
                    </a:lnTo>
                    <a:lnTo>
                      <a:pt x="23" y="191"/>
                    </a:lnTo>
                    <a:lnTo>
                      <a:pt x="0" y="191"/>
                    </a:lnTo>
                    <a:lnTo>
                      <a:pt x="62" y="0"/>
                    </a:lnTo>
                  </a:path>
                </a:pathLst>
              </a:custGeom>
              <a:solidFill>
                <a:srgbClr val="FC0128"/>
              </a:solidFill>
              <a:ln w="12700" cap="rnd">
                <a:noFill/>
                <a:round/>
                <a:headEnd/>
                <a:tailEnd/>
              </a:ln>
            </p:spPr>
            <p:txBody>
              <a:bodyPr>
                <a:prstTxWarp prst="textNoShape">
                  <a:avLst/>
                </a:prstTxWarp>
              </a:bodyPr>
              <a:lstStyle/>
              <a:p>
                <a:endParaRPr lang="en-US"/>
              </a:p>
            </p:txBody>
          </p:sp>
          <p:sp>
            <p:nvSpPr>
              <p:cNvPr id="36939" name="Rectangle 76"/>
              <p:cNvSpPr>
                <a:spLocks noChangeArrowheads="1"/>
              </p:cNvSpPr>
              <p:nvPr/>
            </p:nvSpPr>
            <p:spPr bwMode="auto">
              <a:xfrm>
                <a:off x="2633" y="2833"/>
                <a:ext cx="106" cy="16"/>
              </a:xfrm>
              <a:prstGeom prst="rect">
                <a:avLst/>
              </a:prstGeom>
              <a:solidFill>
                <a:srgbClr val="FC0128"/>
              </a:solidFill>
              <a:ln w="12700">
                <a:noFill/>
                <a:miter lim="800000"/>
                <a:headEnd/>
                <a:tailEnd/>
              </a:ln>
            </p:spPr>
            <p:txBody>
              <a:bodyPr wrap="none" anchor="ctr">
                <a:prstTxWarp prst="textNoShape">
                  <a:avLst/>
                </a:prstTxWarp>
              </a:bodyPr>
              <a:lstStyle/>
              <a:p>
                <a:endParaRPr lang="en-US"/>
              </a:p>
            </p:txBody>
          </p:sp>
          <p:sp>
            <p:nvSpPr>
              <p:cNvPr id="36940" name="Rectangle 77"/>
              <p:cNvSpPr>
                <a:spLocks noChangeArrowheads="1"/>
              </p:cNvSpPr>
              <p:nvPr/>
            </p:nvSpPr>
            <p:spPr bwMode="auto">
              <a:xfrm>
                <a:off x="2640" y="2914"/>
                <a:ext cx="82" cy="16"/>
              </a:xfrm>
              <a:prstGeom prst="rect">
                <a:avLst/>
              </a:prstGeom>
              <a:solidFill>
                <a:srgbClr val="FC0128"/>
              </a:solidFill>
              <a:ln w="12700">
                <a:noFill/>
                <a:miter lim="800000"/>
                <a:headEnd/>
                <a:tailEnd/>
              </a:ln>
            </p:spPr>
            <p:txBody>
              <a:bodyPr wrap="none" anchor="ctr">
                <a:prstTxWarp prst="textNoShape">
                  <a:avLst/>
                </a:prstTxWarp>
              </a:bodyPr>
              <a:lstStyle/>
              <a:p>
                <a:endParaRPr lang="en-US"/>
              </a:p>
            </p:txBody>
          </p:sp>
          <p:sp>
            <p:nvSpPr>
              <p:cNvPr id="36941" name="Rectangle 78"/>
              <p:cNvSpPr>
                <a:spLocks noChangeArrowheads="1"/>
              </p:cNvSpPr>
              <p:nvPr/>
            </p:nvSpPr>
            <p:spPr bwMode="auto">
              <a:xfrm>
                <a:off x="2457" y="2914"/>
                <a:ext cx="103" cy="11"/>
              </a:xfrm>
              <a:prstGeom prst="rect">
                <a:avLst/>
              </a:prstGeom>
              <a:solidFill>
                <a:srgbClr val="FC0128"/>
              </a:solidFill>
              <a:ln w="12700">
                <a:noFill/>
                <a:miter lim="800000"/>
                <a:headEnd/>
                <a:tailEnd/>
              </a:ln>
            </p:spPr>
            <p:txBody>
              <a:bodyPr wrap="none" anchor="ctr">
                <a:prstTxWarp prst="textNoShape">
                  <a:avLst/>
                </a:prstTxWarp>
              </a:bodyPr>
              <a:lstStyle/>
              <a:p>
                <a:endParaRPr lang="en-US"/>
              </a:p>
            </p:txBody>
          </p:sp>
          <p:grpSp>
            <p:nvGrpSpPr>
              <p:cNvPr id="36942" name="Group 79"/>
              <p:cNvGrpSpPr>
                <a:grpSpLocks/>
              </p:cNvGrpSpPr>
              <p:nvPr/>
            </p:nvGrpSpPr>
            <p:grpSpPr bwMode="auto">
              <a:xfrm>
                <a:off x="2455" y="2661"/>
                <a:ext cx="194" cy="364"/>
                <a:chOff x="2455" y="2661"/>
                <a:chExt cx="194" cy="364"/>
              </a:xfrm>
            </p:grpSpPr>
            <p:sp>
              <p:nvSpPr>
                <p:cNvPr id="36943" name="Oval 80"/>
                <p:cNvSpPr>
                  <a:spLocks noChangeArrowheads="1"/>
                </p:cNvSpPr>
                <p:nvPr/>
              </p:nvSpPr>
              <p:spPr bwMode="auto">
                <a:xfrm>
                  <a:off x="2531" y="2661"/>
                  <a:ext cx="48" cy="48"/>
                </a:xfrm>
                <a:prstGeom prst="ellipse">
                  <a:avLst/>
                </a:prstGeom>
                <a:solidFill>
                  <a:srgbClr val="FC0128"/>
                </a:solidFill>
                <a:ln w="12700">
                  <a:solidFill>
                    <a:srgbClr val="000000"/>
                  </a:solidFill>
                  <a:round/>
                  <a:headEnd/>
                  <a:tailEnd/>
                </a:ln>
              </p:spPr>
              <p:txBody>
                <a:bodyPr wrap="none" anchor="ctr">
                  <a:prstTxWarp prst="textNoShape">
                    <a:avLst/>
                  </a:prstTxWarp>
                </a:bodyPr>
                <a:lstStyle/>
                <a:p>
                  <a:endParaRPr lang="en-US"/>
                </a:p>
              </p:txBody>
            </p:sp>
            <p:sp>
              <p:nvSpPr>
                <p:cNvPr id="36944" name="Freeform 81"/>
                <p:cNvSpPr>
                  <a:spLocks/>
                </p:cNvSpPr>
                <p:nvPr/>
              </p:nvSpPr>
              <p:spPr bwMode="auto">
                <a:xfrm>
                  <a:off x="2455" y="2729"/>
                  <a:ext cx="194" cy="296"/>
                </a:xfrm>
                <a:custGeom>
                  <a:avLst/>
                  <a:gdLst>
                    <a:gd name="T0" fmla="*/ 2 w 194"/>
                    <a:gd name="T1" fmla="*/ 137 h 296"/>
                    <a:gd name="T2" fmla="*/ 1 w 194"/>
                    <a:gd name="T3" fmla="*/ 140 h 296"/>
                    <a:gd name="T4" fmla="*/ 0 w 194"/>
                    <a:gd name="T5" fmla="*/ 145 h 296"/>
                    <a:gd name="T6" fmla="*/ 0 w 194"/>
                    <a:gd name="T7" fmla="*/ 150 h 296"/>
                    <a:gd name="T8" fmla="*/ 2 w 194"/>
                    <a:gd name="T9" fmla="*/ 155 h 296"/>
                    <a:gd name="T10" fmla="*/ 4 w 194"/>
                    <a:gd name="T11" fmla="*/ 159 h 296"/>
                    <a:gd name="T12" fmla="*/ 8 w 194"/>
                    <a:gd name="T13" fmla="*/ 163 h 296"/>
                    <a:gd name="T14" fmla="*/ 12 w 194"/>
                    <a:gd name="T15" fmla="*/ 165 h 296"/>
                    <a:gd name="T16" fmla="*/ 16 w 194"/>
                    <a:gd name="T17" fmla="*/ 166 h 296"/>
                    <a:gd name="T18" fmla="*/ 21 w 194"/>
                    <a:gd name="T19" fmla="*/ 166 h 296"/>
                    <a:gd name="T20" fmla="*/ 126 w 194"/>
                    <a:gd name="T21" fmla="*/ 295 h 296"/>
                    <a:gd name="T22" fmla="*/ 159 w 194"/>
                    <a:gd name="T23" fmla="*/ 142 h 296"/>
                    <a:gd name="T24" fmla="*/ 159 w 194"/>
                    <a:gd name="T25" fmla="*/ 138 h 296"/>
                    <a:gd name="T26" fmla="*/ 157 w 194"/>
                    <a:gd name="T27" fmla="*/ 136 h 296"/>
                    <a:gd name="T28" fmla="*/ 154 w 194"/>
                    <a:gd name="T29" fmla="*/ 133 h 296"/>
                    <a:gd name="T30" fmla="*/ 152 w 194"/>
                    <a:gd name="T31" fmla="*/ 131 h 296"/>
                    <a:gd name="T32" fmla="*/ 148 w 194"/>
                    <a:gd name="T33" fmla="*/ 130 h 296"/>
                    <a:gd name="T34" fmla="*/ 144 w 194"/>
                    <a:gd name="T35" fmla="*/ 129 h 296"/>
                    <a:gd name="T36" fmla="*/ 140 w 194"/>
                    <a:gd name="T37" fmla="*/ 129 h 296"/>
                    <a:gd name="T38" fmla="*/ 137 w 194"/>
                    <a:gd name="T39" fmla="*/ 129 h 296"/>
                    <a:gd name="T40" fmla="*/ 93 w 194"/>
                    <a:gd name="T41" fmla="*/ 75 h 296"/>
                    <a:gd name="T42" fmla="*/ 179 w 194"/>
                    <a:gd name="T43" fmla="*/ 93 h 296"/>
                    <a:gd name="T44" fmla="*/ 183 w 194"/>
                    <a:gd name="T45" fmla="*/ 92 h 296"/>
                    <a:gd name="T46" fmla="*/ 185 w 194"/>
                    <a:gd name="T47" fmla="*/ 91 h 296"/>
                    <a:gd name="T48" fmla="*/ 189 w 194"/>
                    <a:gd name="T49" fmla="*/ 89 h 296"/>
                    <a:gd name="T50" fmla="*/ 191 w 194"/>
                    <a:gd name="T51" fmla="*/ 86 h 296"/>
                    <a:gd name="T52" fmla="*/ 192 w 194"/>
                    <a:gd name="T53" fmla="*/ 83 h 296"/>
                    <a:gd name="T54" fmla="*/ 193 w 194"/>
                    <a:gd name="T55" fmla="*/ 78 h 296"/>
                    <a:gd name="T56" fmla="*/ 192 w 194"/>
                    <a:gd name="T57" fmla="*/ 74 h 296"/>
                    <a:gd name="T58" fmla="*/ 190 w 194"/>
                    <a:gd name="T59" fmla="*/ 70 h 296"/>
                    <a:gd name="T60" fmla="*/ 188 w 194"/>
                    <a:gd name="T61" fmla="*/ 68 h 296"/>
                    <a:gd name="T62" fmla="*/ 184 w 194"/>
                    <a:gd name="T63" fmla="*/ 65 h 296"/>
                    <a:gd name="T64" fmla="*/ 181 w 194"/>
                    <a:gd name="T65" fmla="*/ 64 h 296"/>
                    <a:gd name="T66" fmla="*/ 122 w 194"/>
                    <a:gd name="T67" fmla="*/ 64 h 296"/>
                    <a:gd name="T68" fmla="*/ 112 w 194"/>
                    <a:gd name="T69" fmla="*/ 42 h 296"/>
                    <a:gd name="T70" fmla="*/ 113 w 194"/>
                    <a:gd name="T71" fmla="*/ 37 h 296"/>
                    <a:gd name="T72" fmla="*/ 114 w 194"/>
                    <a:gd name="T73" fmla="*/ 30 h 296"/>
                    <a:gd name="T74" fmla="*/ 114 w 194"/>
                    <a:gd name="T75" fmla="*/ 24 h 296"/>
                    <a:gd name="T76" fmla="*/ 112 w 194"/>
                    <a:gd name="T77" fmla="*/ 19 h 296"/>
                    <a:gd name="T78" fmla="*/ 110 w 194"/>
                    <a:gd name="T79" fmla="*/ 15 h 296"/>
                    <a:gd name="T80" fmla="*/ 107 w 194"/>
                    <a:gd name="T81" fmla="*/ 10 h 296"/>
                    <a:gd name="T82" fmla="*/ 103 w 194"/>
                    <a:gd name="T83" fmla="*/ 7 h 296"/>
                    <a:gd name="T84" fmla="*/ 98 w 194"/>
                    <a:gd name="T85" fmla="*/ 3 h 296"/>
                    <a:gd name="T86" fmla="*/ 93 w 194"/>
                    <a:gd name="T87" fmla="*/ 1 h 296"/>
                    <a:gd name="T88" fmla="*/ 87 w 194"/>
                    <a:gd name="T89" fmla="*/ 0 h 296"/>
                    <a:gd name="T90" fmla="*/ 81 w 194"/>
                    <a:gd name="T91" fmla="*/ 0 h 296"/>
                    <a:gd name="T92" fmla="*/ 75 w 194"/>
                    <a:gd name="T93" fmla="*/ 1 h 296"/>
                    <a:gd name="T94" fmla="*/ 69 w 194"/>
                    <a:gd name="T95" fmla="*/ 3 h 296"/>
                    <a:gd name="T96" fmla="*/ 63 w 194"/>
                    <a:gd name="T97" fmla="*/ 6 h 296"/>
                    <a:gd name="T98" fmla="*/ 59 w 194"/>
                    <a:gd name="T99" fmla="*/ 11 h 296"/>
                    <a:gd name="T100" fmla="*/ 55 w 194"/>
                    <a:gd name="T101" fmla="*/ 17 h 296"/>
                    <a:gd name="T102" fmla="*/ 53 w 194"/>
                    <a:gd name="T103" fmla="*/ 23 h 29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94"/>
                    <a:gd name="T157" fmla="*/ 0 h 296"/>
                    <a:gd name="T158" fmla="*/ 194 w 194"/>
                    <a:gd name="T159" fmla="*/ 296 h 29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94" h="296">
                      <a:moveTo>
                        <a:pt x="53" y="23"/>
                      </a:moveTo>
                      <a:lnTo>
                        <a:pt x="2" y="137"/>
                      </a:lnTo>
                      <a:lnTo>
                        <a:pt x="1" y="138"/>
                      </a:lnTo>
                      <a:lnTo>
                        <a:pt x="1" y="140"/>
                      </a:lnTo>
                      <a:lnTo>
                        <a:pt x="0" y="142"/>
                      </a:lnTo>
                      <a:lnTo>
                        <a:pt x="0" y="145"/>
                      </a:lnTo>
                      <a:lnTo>
                        <a:pt x="0" y="147"/>
                      </a:lnTo>
                      <a:lnTo>
                        <a:pt x="0" y="150"/>
                      </a:lnTo>
                      <a:lnTo>
                        <a:pt x="1" y="152"/>
                      </a:lnTo>
                      <a:lnTo>
                        <a:pt x="2" y="155"/>
                      </a:lnTo>
                      <a:lnTo>
                        <a:pt x="3" y="157"/>
                      </a:lnTo>
                      <a:lnTo>
                        <a:pt x="4" y="159"/>
                      </a:lnTo>
                      <a:lnTo>
                        <a:pt x="6" y="161"/>
                      </a:lnTo>
                      <a:lnTo>
                        <a:pt x="8" y="163"/>
                      </a:lnTo>
                      <a:lnTo>
                        <a:pt x="10" y="164"/>
                      </a:lnTo>
                      <a:lnTo>
                        <a:pt x="12" y="165"/>
                      </a:lnTo>
                      <a:lnTo>
                        <a:pt x="14" y="165"/>
                      </a:lnTo>
                      <a:lnTo>
                        <a:pt x="16" y="166"/>
                      </a:lnTo>
                      <a:lnTo>
                        <a:pt x="18" y="166"/>
                      </a:lnTo>
                      <a:lnTo>
                        <a:pt x="21" y="166"/>
                      </a:lnTo>
                      <a:lnTo>
                        <a:pt x="126" y="166"/>
                      </a:lnTo>
                      <a:lnTo>
                        <a:pt x="126" y="295"/>
                      </a:lnTo>
                      <a:lnTo>
                        <a:pt x="159" y="295"/>
                      </a:lnTo>
                      <a:lnTo>
                        <a:pt x="159" y="142"/>
                      </a:lnTo>
                      <a:lnTo>
                        <a:pt x="159" y="140"/>
                      </a:lnTo>
                      <a:lnTo>
                        <a:pt x="159" y="138"/>
                      </a:lnTo>
                      <a:lnTo>
                        <a:pt x="158" y="137"/>
                      </a:lnTo>
                      <a:lnTo>
                        <a:pt x="157" y="136"/>
                      </a:lnTo>
                      <a:lnTo>
                        <a:pt x="156" y="135"/>
                      </a:lnTo>
                      <a:lnTo>
                        <a:pt x="154" y="133"/>
                      </a:lnTo>
                      <a:lnTo>
                        <a:pt x="153" y="132"/>
                      </a:lnTo>
                      <a:lnTo>
                        <a:pt x="152" y="131"/>
                      </a:lnTo>
                      <a:lnTo>
                        <a:pt x="150" y="131"/>
                      </a:lnTo>
                      <a:lnTo>
                        <a:pt x="148" y="130"/>
                      </a:lnTo>
                      <a:lnTo>
                        <a:pt x="146" y="130"/>
                      </a:lnTo>
                      <a:lnTo>
                        <a:pt x="144" y="129"/>
                      </a:lnTo>
                      <a:lnTo>
                        <a:pt x="142" y="129"/>
                      </a:lnTo>
                      <a:lnTo>
                        <a:pt x="140" y="129"/>
                      </a:lnTo>
                      <a:lnTo>
                        <a:pt x="139" y="129"/>
                      </a:lnTo>
                      <a:lnTo>
                        <a:pt x="137" y="129"/>
                      </a:lnTo>
                      <a:lnTo>
                        <a:pt x="76" y="125"/>
                      </a:lnTo>
                      <a:lnTo>
                        <a:pt x="93" y="75"/>
                      </a:lnTo>
                      <a:lnTo>
                        <a:pt x="105" y="93"/>
                      </a:lnTo>
                      <a:lnTo>
                        <a:pt x="179" y="93"/>
                      </a:lnTo>
                      <a:lnTo>
                        <a:pt x="181" y="92"/>
                      </a:lnTo>
                      <a:lnTo>
                        <a:pt x="183" y="92"/>
                      </a:lnTo>
                      <a:lnTo>
                        <a:pt x="184" y="91"/>
                      </a:lnTo>
                      <a:lnTo>
                        <a:pt x="185" y="91"/>
                      </a:lnTo>
                      <a:lnTo>
                        <a:pt x="187" y="90"/>
                      </a:lnTo>
                      <a:lnTo>
                        <a:pt x="189" y="89"/>
                      </a:lnTo>
                      <a:lnTo>
                        <a:pt x="190" y="87"/>
                      </a:lnTo>
                      <a:lnTo>
                        <a:pt x="191" y="86"/>
                      </a:lnTo>
                      <a:lnTo>
                        <a:pt x="192" y="84"/>
                      </a:lnTo>
                      <a:lnTo>
                        <a:pt x="192" y="83"/>
                      </a:lnTo>
                      <a:lnTo>
                        <a:pt x="193" y="81"/>
                      </a:lnTo>
                      <a:lnTo>
                        <a:pt x="193" y="78"/>
                      </a:lnTo>
                      <a:lnTo>
                        <a:pt x="193" y="76"/>
                      </a:lnTo>
                      <a:lnTo>
                        <a:pt x="192" y="74"/>
                      </a:lnTo>
                      <a:lnTo>
                        <a:pt x="191" y="72"/>
                      </a:lnTo>
                      <a:lnTo>
                        <a:pt x="190" y="70"/>
                      </a:lnTo>
                      <a:lnTo>
                        <a:pt x="189" y="69"/>
                      </a:lnTo>
                      <a:lnTo>
                        <a:pt x="188" y="68"/>
                      </a:lnTo>
                      <a:lnTo>
                        <a:pt x="186" y="66"/>
                      </a:lnTo>
                      <a:lnTo>
                        <a:pt x="184" y="65"/>
                      </a:lnTo>
                      <a:lnTo>
                        <a:pt x="184" y="64"/>
                      </a:lnTo>
                      <a:lnTo>
                        <a:pt x="181" y="64"/>
                      </a:lnTo>
                      <a:lnTo>
                        <a:pt x="179" y="64"/>
                      </a:lnTo>
                      <a:lnTo>
                        <a:pt x="122" y="64"/>
                      </a:lnTo>
                      <a:lnTo>
                        <a:pt x="110" y="44"/>
                      </a:lnTo>
                      <a:lnTo>
                        <a:pt x="112" y="42"/>
                      </a:lnTo>
                      <a:lnTo>
                        <a:pt x="113" y="39"/>
                      </a:lnTo>
                      <a:lnTo>
                        <a:pt x="113" y="37"/>
                      </a:lnTo>
                      <a:lnTo>
                        <a:pt x="114" y="34"/>
                      </a:lnTo>
                      <a:lnTo>
                        <a:pt x="114" y="30"/>
                      </a:lnTo>
                      <a:lnTo>
                        <a:pt x="114" y="28"/>
                      </a:lnTo>
                      <a:lnTo>
                        <a:pt x="114" y="24"/>
                      </a:lnTo>
                      <a:lnTo>
                        <a:pt x="113" y="22"/>
                      </a:lnTo>
                      <a:lnTo>
                        <a:pt x="112" y="19"/>
                      </a:lnTo>
                      <a:lnTo>
                        <a:pt x="111" y="17"/>
                      </a:lnTo>
                      <a:lnTo>
                        <a:pt x="110" y="15"/>
                      </a:lnTo>
                      <a:lnTo>
                        <a:pt x="109" y="13"/>
                      </a:lnTo>
                      <a:lnTo>
                        <a:pt x="107" y="10"/>
                      </a:lnTo>
                      <a:lnTo>
                        <a:pt x="105" y="9"/>
                      </a:lnTo>
                      <a:lnTo>
                        <a:pt x="103" y="7"/>
                      </a:lnTo>
                      <a:lnTo>
                        <a:pt x="101" y="5"/>
                      </a:lnTo>
                      <a:lnTo>
                        <a:pt x="98" y="3"/>
                      </a:lnTo>
                      <a:lnTo>
                        <a:pt x="96" y="3"/>
                      </a:lnTo>
                      <a:lnTo>
                        <a:pt x="93" y="1"/>
                      </a:lnTo>
                      <a:lnTo>
                        <a:pt x="90" y="1"/>
                      </a:lnTo>
                      <a:lnTo>
                        <a:pt x="87" y="0"/>
                      </a:lnTo>
                      <a:lnTo>
                        <a:pt x="84" y="0"/>
                      </a:lnTo>
                      <a:lnTo>
                        <a:pt x="81" y="0"/>
                      </a:lnTo>
                      <a:lnTo>
                        <a:pt x="78" y="0"/>
                      </a:lnTo>
                      <a:lnTo>
                        <a:pt x="75" y="1"/>
                      </a:lnTo>
                      <a:lnTo>
                        <a:pt x="72" y="2"/>
                      </a:lnTo>
                      <a:lnTo>
                        <a:pt x="69" y="3"/>
                      </a:lnTo>
                      <a:lnTo>
                        <a:pt x="66" y="4"/>
                      </a:lnTo>
                      <a:lnTo>
                        <a:pt x="63" y="6"/>
                      </a:lnTo>
                      <a:lnTo>
                        <a:pt x="61" y="9"/>
                      </a:lnTo>
                      <a:lnTo>
                        <a:pt x="59" y="11"/>
                      </a:lnTo>
                      <a:lnTo>
                        <a:pt x="57" y="13"/>
                      </a:lnTo>
                      <a:lnTo>
                        <a:pt x="55" y="17"/>
                      </a:lnTo>
                      <a:lnTo>
                        <a:pt x="53" y="19"/>
                      </a:lnTo>
                      <a:lnTo>
                        <a:pt x="53" y="23"/>
                      </a:lnTo>
                    </a:path>
                  </a:pathLst>
                </a:custGeom>
                <a:solidFill>
                  <a:srgbClr val="FC0128"/>
                </a:solidFill>
                <a:ln w="127000" cap="rnd">
                  <a:noFill/>
                  <a:round/>
                  <a:headEnd/>
                  <a:tailEnd/>
                </a:ln>
              </p:spPr>
              <p:txBody>
                <a:bodyPr>
                  <a:prstTxWarp prst="textNoShape">
                    <a:avLst/>
                  </a:prstTxWarp>
                </a:bodyPr>
                <a:lstStyle/>
                <a:p>
                  <a:endParaRPr lang="en-US"/>
                </a:p>
              </p:txBody>
            </p:sp>
          </p:grpSp>
        </p:grpSp>
        <p:grpSp>
          <p:nvGrpSpPr>
            <p:cNvPr id="36917" name="Group 82"/>
            <p:cNvGrpSpPr>
              <a:grpSpLocks/>
            </p:cNvGrpSpPr>
            <p:nvPr/>
          </p:nvGrpSpPr>
          <p:grpSpPr bwMode="auto">
            <a:xfrm>
              <a:off x="2188" y="3052"/>
              <a:ext cx="967" cy="448"/>
              <a:chOff x="2188" y="3052"/>
              <a:chExt cx="967" cy="448"/>
            </a:xfrm>
          </p:grpSpPr>
          <p:grpSp>
            <p:nvGrpSpPr>
              <p:cNvPr id="36918" name="Group 83"/>
              <p:cNvGrpSpPr>
                <a:grpSpLocks/>
              </p:cNvGrpSpPr>
              <p:nvPr/>
            </p:nvGrpSpPr>
            <p:grpSpPr bwMode="auto">
              <a:xfrm>
                <a:off x="2188" y="3052"/>
                <a:ext cx="305" cy="448"/>
                <a:chOff x="2188" y="3052"/>
                <a:chExt cx="305" cy="448"/>
              </a:xfrm>
            </p:grpSpPr>
            <p:grpSp>
              <p:nvGrpSpPr>
                <p:cNvPr id="36932" name="Group 84"/>
                <p:cNvGrpSpPr>
                  <a:grpSpLocks/>
                </p:cNvGrpSpPr>
                <p:nvPr/>
              </p:nvGrpSpPr>
              <p:grpSpPr bwMode="auto">
                <a:xfrm>
                  <a:off x="2188" y="3052"/>
                  <a:ext cx="305" cy="448"/>
                  <a:chOff x="2188" y="3052"/>
                  <a:chExt cx="305" cy="448"/>
                </a:xfrm>
              </p:grpSpPr>
              <p:sp>
                <p:nvSpPr>
                  <p:cNvPr id="36934" name="AutoShape 85"/>
                  <p:cNvSpPr>
                    <a:spLocks noChangeArrowheads="1"/>
                  </p:cNvSpPr>
                  <p:nvPr/>
                </p:nvSpPr>
                <p:spPr bwMode="auto">
                  <a:xfrm>
                    <a:off x="2188" y="3123"/>
                    <a:ext cx="305" cy="377"/>
                  </a:xfrm>
                  <a:prstGeom prst="cube">
                    <a:avLst>
                      <a:gd name="adj" fmla="val 24995"/>
                    </a:avLst>
                  </a:prstGeom>
                  <a:solidFill>
                    <a:srgbClr val="F6BF69"/>
                  </a:solidFill>
                  <a:ln w="12700">
                    <a:solidFill>
                      <a:schemeClr val="tx1"/>
                    </a:solidFill>
                    <a:miter lim="800000"/>
                    <a:headEnd/>
                    <a:tailEnd/>
                  </a:ln>
                </p:spPr>
                <p:txBody>
                  <a:bodyPr wrap="none" anchor="ctr">
                    <a:prstTxWarp prst="textNoShape">
                      <a:avLst/>
                    </a:prstTxWarp>
                  </a:bodyPr>
                  <a:lstStyle/>
                  <a:p>
                    <a:endParaRPr lang="en-US"/>
                  </a:p>
                </p:txBody>
              </p:sp>
              <p:sp>
                <p:nvSpPr>
                  <p:cNvPr id="36935" name="AutoShape 86"/>
                  <p:cNvSpPr>
                    <a:spLocks noChangeArrowheads="1"/>
                  </p:cNvSpPr>
                  <p:nvPr/>
                </p:nvSpPr>
                <p:spPr bwMode="auto">
                  <a:xfrm>
                    <a:off x="2258" y="3052"/>
                    <a:ext cx="235" cy="78"/>
                  </a:xfrm>
                  <a:prstGeom prst="cube">
                    <a:avLst>
                      <a:gd name="adj" fmla="val 24995"/>
                    </a:avLst>
                  </a:prstGeom>
                  <a:solidFill>
                    <a:srgbClr val="F6BF69"/>
                  </a:solidFill>
                  <a:ln w="12700">
                    <a:solidFill>
                      <a:schemeClr val="tx1"/>
                    </a:solidFill>
                    <a:miter lim="800000"/>
                    <a:headEnd/>
                    <a:tailEnd/>
                  </a:ln>
                </p:spPr>
                <p:txBody>
                  <a:bodyPr wrap="none" anchor="ctr">
                    <a:prstTxWarp prst="textNoShape">
                      <a:avLst/>
                    </a:prstTxWarp>
                  </a:bodyPr>
                  <a:lstStyle/>
                  <a:p>
                    <a:endParaRPr lang="en-US"/>
                  </a:p>
                </p:txBody>
              </p:sp>
            </p:grpSp>
            <p:sp>
              <p:nvSpPr>
                <p:cNvPr id="36933" name="AutoShape 87"/>
                <p:cNvSpPr>
                  <a:spLocks noChangeArrowheads="1"/>
                </p:cNvSpPr>
                <p:nvPr/>
              </p:nvSpPr>
              <p:spPr bwMode="auto">
                <a:xfrm>
                  <a:off x="2250" y="3156"/>
                  <a:ext cx="158" cy="27"/>
                </a:xfrm>
                <a:prstGeom prst="parallelogram">
                  <a:avLst>
                    <a:gd name="adj" fmla="val 146269"/>
                  </a:avLst>
                </a:prstGeom>
                <a:solidFill>
                  <a:srgbClr val="F6BF69"/>
                </a:solidFill>
                <a:ln w="25400">
                  <a:solidFill>
                    <a:schemeClr val="tx1"/>
                  </a:solidFill>
                  <a:miter lim="800000"/>
                  <a:headEnd/>
                  <a:tailEnd/>
                </a:ln>
              </p:spPr>
              <p:txBody>
                <a:bodyPr wrap="none" anchor="ctr">
                  <a:prstTxWarp prst="textNoShape">
                    <a:avLst/>
                  </a:prstTxWarp>
                </a:bodyPr>
                <a:lstStyle/>
                <a:p>
                  <a:endParaRPr lang="en-US"/>
                </a:p>
              </p:txBody>
            </p:sp>
          </p:grpSp>
          <p:grpSp>
            <p:nvGrpSpPr>
              <p:cNvPr id="36919" name="Group 88"/>
              <p:cNvGrpSpPr>
                <a:grpSpLocks/>
              </p:cNvGrpSpPr>
              <p:nvPr/>
            </p:nvGrpSpPr>
            <p:grpSpPr bwMode="auto">
              <a:xfrm>
                <a:off x="2489" y="3052"/>
                <a:ext cx="378" cy="448"/>
                <a:chOff x="2489" y="3052"/>
                <a:chExt cx="378" cy="448"/>
              </a:xfrm>
            </p:grpSpPr>
            <p:grpSp>
              <p:nvGrpSpPr>
                <p:cNvPr id="36927" name="Group 89"/>
                <p:cNvGrpSpPr>
                  <a:grpSpLocks/>
                </p:cNvGrpSpPr>
                <p:nvPr/>
              </p:nvGrpSpPr>
              <p:grpSpPr bwMode="auto">
                <a:xfrm>
                  <a:off x="2489" y="3052"/>
                  <a:ext cx="378" cy="448"/>
                  <a:chOff x="2489" y="3052"/>
                  <a:chExt cx="378" cy="448"/>
                </a:xfrm>
              </p:grpSpPr>
              <p:sp>
                <p:nvSpPr>
                  <p:cNvPr id="36930" name="AutoShape 90"/>
                  <p:cNvSpPr>
                    <a:spLocks noChangeArrowheads="1"/>
                  </p:cNvSpPr>
                  <p:nvPr/>
                </p:nvSpPr>
                <p:spPr bwMode="auto">
                  <a:xfrm>
                    <a:off x="2489" y="3123"/>
                    <a:ext cx="378" cy="377"/>
                  </a:xfrm>
                  <a:prstGeom prst="cube">
                    <a:avLst>
                      <a:gd name="adj" fmla="val 24995"/>
                    </a:avLst>
                  </a:prstGeom>
                  <a:solidFill>
                    <a:srgbClr val="A2C1FE"/>
                  </a:solidFill>
                  <a:ln w="12700">
                    <a:solidFill>
                      <a:schemeClr val="tx1"/>
                    </a:solidFill>
                    <a:miter lim="800000"/>
                    <a:headEnd/>
                    <a:tailEnd/>
                  </a:ln>
                </p:spPr>
                <p:txBody>
                  <a:bodyPr wrap="none" anchor="ctr">
                    <a:prstTxWarp prst="textNoShape">
                      <a:avLst/>
                    </a:prstTxWarp>
                  </a:bodyPr>
                  <a:lstStyle/>
                  <a:p>
                    <a:endParaRPr lang="en-US"/>
                  </a:p>
                </p:txBody>
              </p:sp>
              <p:sp>
                <p:nvSpPr>
                  <p:cNvPr id="36931" name="AutoShape 91"/>
                  <p:cNvSpPr>
                    <a:spLocks noChangeArrowheads="1"/>
                  </p:cNvSpPr>
                  <p:nvPr/>
                </p:nvSpPr>
                <p:spPr bwMode="auto">
                  <a:xfrm>
                    <a:off x="2575" y="3052"/>
                    <a:ext cx="292" cy="78"/>
                  </a:xfrm>
                  <a:prstGeom prst="cube">
                    <a:avLst>
                      <a:gd name="adj" fmla="val 24995"/>
                    </a:avLst>
                  </a:prstGeom>
                  <a:solidFill>
                    <a:srgbClr val="A2C1FE"/>
                  </a:solidFill>
                  <a:ln w="12700">
                    <a:solidFill>
                      <a:schemeClr val="tx1"/>
                    </a:solidFill>
                    <a:miter lim="800000"/>
                    <a:headEnd/>
                    <a:tailEnd/>
                  </a:ln>
                </p:spPr>
                <p:txBody>
                  <a:bodyPr wrap="none" anchor="ctr">
                    <a:prstTxWarp prst="textNoShape">
                      <a:avLst/>
                    </a:prstTxWarp>
                  </a:bodyPr>
                  <a:lstStyle/>
                  <a:p>
                    <a:endParaRPr lang="en-US"/>
                  </a:p>
                </p:txBody>
              </p:sp>
            </p:grpSp>
            <p:sp>
              <p:nvSpPr>
                <p:cNvPr id="36928" name="Oval 92"/>
                <p:cNvSpPr>
                  <a:spLocks noChangeArrowheads="1"/>
                </p:cNvSpPr>
                <p:nvPr/>
              </p:nvSpPr>
              <p:spPr bwMode="auto">
                <a:xfrm>
                  <a:off x="2604" y="3088"/>
                  <a:ext cx="49" cy="27"/>
                </a:xfrm>
                <a:prstGeom prst="ellipse">
                  <a:avLst/>
                </a:prstGeom>
                <a:solidFill>
                  <a:schemeClr val="bg1"/>
                </a:solidFill>
                <a:ln w="12700">
                  <a:solidFill>
                    <a:schemeClr val="tx1"/>
                  </a:solidFill>
                  <a:round/>
                  <a:headEnd/>
                  <a:tailEnd/>
                </a:ln>
              </p:spPr>
              <p:txBody>
                <a:bodyPr wrap="none" anchor="ctr">
                  <a:prstTxWarp prst="textNoShape">
                    <a:avLst/>
                  </a:prstTxWarp>
                </a:bodyPr>
                <a:lstStyle/>
                <a:p>
                  <a:endParaRPr lang="en-US"/>
                </a:p>
              </p:txBody>
            </p:sp>
            <p:sp>
              <p:nvSpPr>
                <p:cNvPr id="36929" name="AutoShape 93"/>
                <p:cNvSpPr>
                  <a:spLocks noChangeArrowheads="1"/>
                </p:cNvSpPr>
                <p:nvPr/>
              </p:nvSpPr>
              <p:spPr bwMode="auto">
                <a:xfrm>
                  <a:off x="2536" y="3298"/>
                  <a:ext cx="198" cy="84"/>
                </a:xfrm>
                <a:prstGeom prst="octagon">
                  <a:avLst>
                    <a:gd name="adj" fmla="val 29282"/>
                  </a:avLst>
                </a:prstGeom>
                <a:solidFill>
                  <a:srgbClr val="A2C1FE"/>
                </a:solidFill>
                <a:ln w="25400">
                  <a:solidFill>
                    <a:schemeClr val="tx1"/>
                  </a:solidFill>
                  <a:miter lim="800000"/>
                  <a:headEnd/>
                  <a:tailEnd/>
                </a:ln>
              </p:spPr>
              <p:txBody>
                <a:bodyPr wrap="none" anchor="ctr">
                  <a:prstTxWarp prst="textNoShape">
                    <a:avLst/>
                  </a:prstTxWarp>
                </a:bodyPr>
                <a:lstStyle/>
                <a:p>
                  <a:endParaRPr lang="en-US"/>
                </a:p>
              </p:txBody>
            </p:sp>
          </p:grpSp>
          <p:sp>
            <p:nvSpPr>
              <p:cNvPr id="36920" name="Freeform 94"/>
              <p:cNvSpPr>
                <a:spLocks/>
              </p:cNvSpPr>
              <p:nvPr/>
            </p:nvSpPr>
            <p:spPr bwMode="auto">
              <a:xfrm>
                <a:off x="3053" y="3281"/>
                <a:ext cx="86" cy="192"/>
              </a:xfrm>
              <a:custGeom>
                <a:avLst/>
                <a:gdLst>
                  <a:gd name="T0" fmla="*/ 62 w 86"/>
                  <a:gd name="T1" fmla="*/ 0 h 192"/>
                  <a:gd name="T2" fmla="*/ 85 w 86"/>
                  <a:gd name="T3" fmla="*/ 0 h 192"/>
                  <a:gd name="T4" fmla="*/ 23 w 86"/>
                  <a:gd name="T5" fmla="*/ 191 h 192"/>
                  <a:gd name="T6" fmla="*/ 0 w 86"/>
                  <a:gd name="T7" fmla="*/ 191 h 192"/>
                  <a:gd name="T8" fmla="*/ 62 w 86"/>
                  <a:gd name="T9" fmla="*/ 0 h 192"/>
                  <a:gd name="T10" fmla="*/ 0 60000 65536"/>
                  <a:gd name="T11" fmla="*/ 0 60000 65536"/>
                  <a:gd name="T12" fmla="*/ 0 60000 65536"/>
                  <a:gd name="T13" fmla="*/ 0 60000 65536"/>
                  <a:gd name="T14" fmla="*/ 0 60000 65536"/>
                  <a:gd name="T15" fmla="*/ 0 w 86"/>
                  <a:gd name="T16" fmla="*/ 0 h 192"/>
                  <a:gd name="T17" fmla="*/ 86 w 86"/>
                  <a:gd name="T18" fmla="*/ 192 h 192"/>
                </a:gdLst>
                <a:ahLst/>
                <a:cxnLst>
                  <a:cxn ang="T10">
                    <a:pos x="T0" y="T1"/>
                  </a:cxn>
                  <a:cxn ang="T11">
                    <a:pos x="T2" y="T3"/>
                  </a:cxn>
                  <a:cxn ang="T12">
                    <a:pos x="T4" y="T5"/>
                  </a:cxn>
                  <a:cxn ang="T13">
                    <a:pos x="T6" y="T7"/>
                  </a:cxn>
                  <a:cxn ang="T14">
                    <a:pos x="T8" y="T9"/>
                  </a:cxn>
                </a:cxnLst>
                <a:rect l="T15" t="T16" r="T17" b="T18"/>
                <a:pathLst>
                  <a:path w="86" h="192">
                    <a:moveTo>
                      <a:pt x="62" y="0"/>
                    </a:moveTo>
                    <a:lnTo>
                      <a:pt x="85" y="0"/>
                    </a:lnTo>
                    <a:lnTo>
                      <a:pt x="23" y="191"/>
                    </a:lnTo>
                    <a:lnTo>
                      <a:pt x="0" y="191"/>
                    </a:lnTo>
                    <a:lnTo>
                      <a:pt x="62" y="0"/>
                    </a:lnTo>
                  </a:path>
                </a:pathLst>
              </a:custGeom>
              <a:solidFill>
                <a:srgbClr val="FC0128"/>
              </a:solidFill>
              <a:ln w="12700" cap="rnd">
                <a:noFill/>
                <a:round/>
                <a:headEnd/>
                <a:tailEnd/>
              </a:ln>
            </p:spPr>
            <p:txBody>
              <a:bodyPr>
                <a:prstTxWarp prst="textNoShape">
                  <a:avLst/>
                </a:prstTxWarp>
              </a:bodyPr>
              <a:lstStyle/>
              <a:p>
                <a:endParaRPr lang="en-US"/>
              </a:p>
            </p:txBody>
          </p:sp>
          <p:sp>
            <p:nvSpPr>
              <p:cNvPr id="36921" name="Rectangle 95"/>
              <p:cNvSpPr>
                <a:spLocks noChangeArrowheads="1"/>
              </p:cNvSpPr>
              <p:nvPr/>
            </p:nvSpPr>
            <p:spPr bwMode="auto">
              <a:xfrm>
                <a:off x="3049" y="3281"/>
                <a:ext cx="106" cy="16"/>
              </a:xfrm>
              <a:prstGeom prst="rect">
                <a:avLst/>
              </a:prstGeom>
              <a:solidFill>
                <a:srgbClr val="FC0128"/>
              </a:solidFill>
              <a:ln w="12700">
                <a:noFill/>
                <a:miter lim="800000"/>
                <a:headEnd/>
                <a:tailEnd/>
              </a:ln>
            </p:spPr>
            <p:txBody>
              <a:bodyPr wrap="none" anchor="ctr">
                <a:prstTxWarp prst="textNoShape">
                  <a:avLst/>
                </a:prstTxWarp>
              </a:bodyPr>
              <a:lstStyle/>
              <a:p>
                <a:endParaRPr lang="en-US"/>
              </a:p>
            </p:txBody>
          </p:sp>
          <p:sp>
            <p:nvSpPr>
              <p:cNvPr id="36922" name="Rectangle 96"/>
              <p:cNvSpPr>
                <a:spLocks noChangeArrowheads="1"/>
              </p:cNvSpPr>
              <p:nvPr/>
            </p:nvSpPr>
            <p:spPr bwMode="auto">
              <a:xfrm>
                <a:off x="3056" y="3362"/>
                <a:ext cx="82" cy="16"/>
              </a:xfrm>
              <a:prstGeom prst="rect">
                <a:avLst/>
              </a:prstGeom>
              <a:solidFill>
                <a:srgbClr val="FC0128"/>
              </a:solidFill>
              <a:ln w="12700">
                <a:noFill/>
                <a:miter lim="800000"/>
                <a:headEnd/>
                <a:tailEnd/>
              </a:ln>
            </p:spPr>
            <p:txBody>
              <a:bodyPr wrap="none" anchor="ctr">
                <a:prstTxWarp prst="textNoShape">
                  <a:avLst/>
                </a:prstTxWarp>
              </a:bodyPr>
              <a:lstStyle/>
              <a:p>
                <a:endParaRPr lang="en-US"/>
              </a:p>
            </p:txBody>
          </p:sp>
          <p:sp>
            <p:nvSpPr>
              <p:cNvPr id="36923" name="Rectangle 97"/>
              <p:cNvSpPr>
                <a:spLocks noChangeArrowheads="1"/>
              </p:cNvSpPr>
              <p:nvPr/>
            </p:nvSpPr>
            <p:spPr bwMode="auto">
              <a:xfrm>
                <a:off x="2873" y="3362"/>
                <a:ext cx="103" cy="11"/>
              </a:xfrm>
              <a:prstGeom prst="rect">
                <a:avLst/>
              </a:prstGeom>
              <a:solidFill>
                <a:srgbClr val="FC0128"/>
              </a:solidFill>
              <a:ln w="12700">
                <a:noFill/>
                <a:miter lim="800000"/>
                <a:headEnd/>
                <a:tailEnd/>
              </a:ln>
            </p:spPr>
            <p:txBody>
              <a:bodyPr wrap="none" anchor="ctr">
                <a:prstTxWarp prst="textNoShape">
                  <a:avLst/>
                </a:prstTxWarp>
              </a:bodyPr>
              <a:lstStyle/>
              <a:p>
                <a:endParaRPr lang="en-US"/>
              </a:p>
            </p:txBody>
          </p:sp>
          <p:grpSp>
            <p:nvGrpSpPr>
              <p:cNvPr id="36924" name="Group 98"/>
              <p:cNvGrpSpPr>
                <a:grpSpLocks/>
              </p:cNvGrpSpPr>
              <p:nvPr/>
            </p:nvGrpSpPr>
            <p:grpSpPr bwMode="auto">
              <a:xfrm>
                <a:off x="2871" y="3109"/>
                <a:ext cx="194" cy="364"/>
                <a:chOff x="2871" y="3109"/>
                <a:chExt cx="194" cy="364"/>
              </a:xfrm>
            </p:grpSpPr>
            <p:sp>
              <p:nvSpPr>
                <p:cNvPr id="36925" name="Oval 99"/>
                <p:cNvSpPr>
                  <a:spLocks noChangeArrowheads="1"/>
                </p:cNvSpPr>
                <p:nvPr/>
              </p:nvSpPr>
              <p:spPr bwMode="auto">
                <a:xfrm>
                  <a:off x="2947" y="3109"/>
                  <a:ext cx="48" cy="48"/>
                </a:xfrm>
                <a:prstGeom prst="ellipse">
                  <a:avLst/>
                </a:prstGeom>
                <a:solidFill>
                  <a:srgbClr val="FC0128"/>
                </a:solidFill>
                <a:ln w="12700">
                  <a:solidFill>
                    <a:srgbClr val="000000"/>
                  </a:solidFill>
                  <a:round/>
                  <a:headEnd/>
                  <a:tailEnd/>
                </a:ln>
              </p:spPr>
              <p:txBody>
                <a:bodyPr wrap="none" anchor="ctr">
                  <a:prstTxWarp prst="textNoShape">
                    <a:avLst/>
                  </a:prstTxWarp>
                </a:bodyPr>
                <a:lstStyle/>
                <a:p>
                  <a:endParaRPr lang="en-US"/>
                </a:p>
              </p:txBody>
            </p:sp>
            <p:sp>
              <p:nvSpPr>
                <p:cNvPr id="36926" name="Freeform 100"/>
                <p:cNvSpPr>
                  <a:spLocks/>
                </p:cNvSpPr>
                <p:nvPr/>
              </p:nvSpPr>
              <p:spPr bwMode="auto">
                <a:xfrm>
                  <a:off x="2871" y="3177"/>
                  <a:ext cx="194" cy="296"/>
                </a:xfrm>
                <a:custGeom>
                  <a:avLst/>
                  <a:gdLst>
                    <a:gd name="T0" fmla="*/ 2 w 194"/>
                    <a:gd name="T1" fmla="*/ 137 h 296"/>
                    <a:gd name="T2" fmla="*/ 1 w 194"/>
                    <a:gd name="T3" fmla="*/ 140 h 296"/>
                    <a:gd name="T4" fmla="*/ 0 w 194"/>
                    <a:gd name="T5" fmla="*/ 145 h 296"/>
                    <a:gd name="T6" fmla="*/ 0 w 194"/>
                    <a:gd name="T7" fmla="*/ 150 h 296"/>
                    <a:gd name="T8" fmla="*/ 2 w 194"/>
                    <a:gd name="T9" fmla="*/ 155 h 296"/>
                    <a:gd name="T10" fmla="*/ 4 w 194"/>
                    <a:gd name="T11" fmla="*/ 159 h 296"/>
                    <a:gd name="T12" fmla="*/ 8 w 194"/>
                    <a:gd name="T13" fmla="*/ 163 h 296"/>
                    <a:gd name="T14" fmla="*/ 12 w 194"/>
                    <a:gd name="T15" fmla="*/ 165 h 296"/>
                    <a:gd name="T16" fmla="*/ 16 w 194"/>
                    <a:gd name="T17" fmla="*/ 166 h 296"/>
                    <a:gd name="T18" fmla="*/ 21 w 194"/>
                    <a:gd name="T19" fmla="*/ 166 h 296"/>
                    <a:gd name="T20" fmla="*/ 126 w 194"/>
                    <a:gd name="T21" fmla="*/ 295 h 296"/>
                    <a:gd name="T22" fmla="*/ 159 w 194"/>
                    <a:gd name="T23" fmla="*/ 142 h 296"/>
                    <a:gd name="T24" fmla="*/ 159 w 194"/>
                    <a:gd name="T25" fmla="*/ 138 h 296"/>
                    <a:gd name="T26" fmla="*/ 157 w 194"/>
                    <a:gd name="T27" fmla="*/ 136 h 296"/>
                    <a:gd name="T28" fmla="*/ 154 w 194"/>
                    <a:gd name="T29" fmla="*/ 133 h 296"/>
                    <a:gd name="T30" fmla="*/ 152 w 194"/>
                    <a:gd name="T31" fmla="*/ 131 h 296"/>
                    <a:gd name="T32" fmla="*/ 148 w 194"/>
                    <a:gd name="T33" fmla="*/ 130 h 296"/>
                    <a:gd name="T34" fmla="*/ 144 w 194"/>
                    <a:gd name="T35" fmla="*/ 129 h 296"/>
                    <a:gd name="T36" fmla="*/ 140 w 194"/>
                    <a:gd name="T37" fmla="*/ 129 h 296"/>
                    <a:gd name="T38" fmla="*/ 137 w 194"/>
                    <a:gd name="T39" fmla="*/ 129 h 296"/>
                    <a:gd name="T40" fmla="*/ 93 w 194"/>
                    <a:gd name="T41" fmla="*/ 75 h 296"/>
                    <a:gd name="T42" fmla="*/ 179 w 194"/>
                    <a:gd name="T43" fmla="*/ 93 h 296"/>
                    <a:gd name="T44" fmla="*/ 183 w 194"/>
                    <a:gd name="T45" fmla="*/ 92 h 296"/>
                    <a:gd name="T46" fmla="*/ 185 w 194"/>
                    <a:gd name="T47" fmla="*/ 91 h 296"/>
                    <a:gd name="T48" fmla="*/ 189 w 194"/>
                    <a:gd name="T49" fmla="*/ 89 h 296"/>
                    <a:gd name="T50" fmla="*/ 191 w 194"/>
                    <a:gd name="T51" fmla="*/ 86 h 296"/>
                    <a:gd name="T52" fmla="*/ 192 w 194"/>
                    <a:gd name="T53" fmla="*/ 83 h 296"/>
                    <a:gd name="T54" fmla="*/ 193 w 194"/>
                    <a:gd name="T55" fmla="*/ 78 h 296"/>
                    <a:gd name="T56" fmla="*/ 192 w 194"/>
                    <a:gd name="T57" fmla="*/ 74 h 296"/>
                    <a:gd name="T58" fmla="*/ 190 w 194"/>
                    <a:gd name="T59" fmla="*/ 70 h 296"/>
                    <a:gd name="T60" fmla="*/ 188 w 194"/>
                    <a:gd name="T61" fmla="*/ 68 h 296"/>
                    <a:gd name="T62" fmla="*/ 184 w 194"/>
                    <a:gd name="T63" fmla="*/ 65 h 296"/>
                    <a:gd name="T64" fmla="*/ 181 w 194"/>
                    <a:gd name="T65" fmla="*/ 64 h 296"/>
                    <a:gd name="T66" fmla="*/ 122 w 194"/>
                    <a:gd name="T67" fmla="*/ 64 h 296"/>
                    <a:gd name="T68" fmla="*/ 112 w 194"/>
                    <a:gd name="T69" fmla="*/ 42 h 296"/>
                    <a:gd name="T70" fmla="*/ 113 w 194"/>
                    <a:gd name="T71" fmla="*/ 37 h 296"/>
                    <a:gd name="T72" fmla="*/ 114 w 194"/>
                    <a:gd name="T73" fmla="*/ 30 h 296"/>
                    <a:gd name="T74" fmla="*/ 114 w 194"/>
                    <a:gd name="T75" fmla="*/ 24 h 296"/>
                    <a:gd name="T76" fmla="*/ 112 w 194"/>
                    <a:gd name="T77" fmla="*/ 19 h 296"/>
                    <a:gd name="T78" fmla="*/ 110 w 194"/>
                    <a:gd name="T79" fmla="*/ 15 h 296"/>
                    <a:gd name="T80" fmla="*/ 107 w 194"/>
                    <a:gd name="T81" fmla="*/ 10 h 296"/>
                    <a:gd name="T82" fmla="*/ 103 w 194"/>
                    <a:gd name="T83" fmla="*/ 7 h 296"/>
                    <a:gd name="T84" fmla="*/ 98 w 194"/>
                    <a:gd name="T85" fmla="*/ 3 h 296"/>
                    <a:gd name="T86" fmla="*/ 93 w 194"/>
                    <a:gd name="T87" fmla="*/ 1 h 296"/>
                    <a:gd name="T88" fmla="*/ 87 w 194"/>
                    <a:gd name="T89" fmla="*/ 0 h 296"/>
                    <a:gd name="T90" fmla="*/ 81 w 194"/>
                    <a:gd name="T91" fmla="*/ 0 h 296"/>
                    <a:gd name="T92" fmla="*/ 75 w 194"/>
                    <a:gd name="T93" fmla="*/ 1 h 296"/>
                    <a:gd name="T94" fmla="*/ 69 w 194"/>
                    <a:gd name="T95" fmla="*/ 3 h 296"/>
                    <a:gd name="T96" fmla="*/ 63 w 194"/>
                    <a:gd name="T97" fmla="*/ 6 h 296"/>
                    <a:gd name="T98" fmla="*/ 59 w 194"/>
                    <a:gd name="T99" fmla="*/ 11 h 296"/>
                    <a:gd name="T100" fmla="*/ 55 w 194"/>
                    <a:gd name="T101" fmla="*/ 17 h 296"/>
                    <a:gd name="T102" fmla="*/ 53 w 194"/>
                    <a:gd name="T103" fmla="*/ 23 h 29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94"/>
                    <a:gd name="T157" fmla="*/ 0 h 296"/>
                    <a:gd name="T158" fmla="*/ 194 w 194"/>
                    <a:gd name="T159" fmla="*/ 296 h 29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94" h="296">
                      <a:moveTo>
                        <a:pt x="53" y="23"/>
                      </a:moveTo>
                      <a:lnTo>
                        <a:pt x="2" y="137"/>
                      </a:lnTo>
                      <a:lnTo>
                        <a:pt x="1" y="138"/>
                      </a:lnTo>
                      <a:lnTo>
                        <a:pt x="1" y="140"/>
                      </a:lnTo>
                      <a:lnTo>
                        <a:pt x="0" y="142"/>
                      </a:lnTo>
                      <a:lnTo>
                        <a:pt x="0" y="145"/>
                      </a:lnTo>
                      <a:lnTo>
                        <a:pt x="0" y="147"/>
                      </a:lnTo>
                      <a:lnTo>
                        <a:pt x="0" y="150"/>
                      </a:lnTo>
                      <a:lnTo>
                        <a:pt x="1" y="152"/>
                      </a:lnTo>
                      <a:lnTo>
                        <a:pt x="2" y="155"/>
                      </a:lnTo>
                      <a:lnTo>
                        <a:pt x="3" y="157"/>
                      </a:lnTo>
                      <a:lnTo>
                        <a:pt x="4" y="159"/>
                      </a:lnTo>
                      <a:lnTo>
                        <a:pt x="6" y="161"/>
                      </a:lnTo>
                      <a:lnTo>
                        <a:pt x="8" y="163"/>
                      </a:lnTo>
                      <a:lnTo>
                        <a:pt x="10" y="164"/>
                      </a:lnTo>
                      <a:lnTo>
                        <a:pt x="12" y="165"/>
                      </a:lnTo>
                      <a:lnTo>
                        <a:pt x="14" y="165"/>
                      </a:lnTo>
                      <a:lnTo>
                        <a:pt x="16" y="166"/>
                      </a:lnTo>
                      <a:lnTo>
                        <a:pt x="18" y="166"/>
                      </a:lnTo>
                      <a:lnTo>
                        <a:pt x="21" y="166"/>
                      </a:lnTo>
                      <a:lnTo>
                        <a:pt x="126" y="166"/>
                      </a:lnTo>
                      <a:lnTo>
                        <a:pt x="126" y="295"/>
                      </a:lnTo>
                      <a:lnTo>
                        <a:pt x="159" y="295"/>
                      </a:lnTo>
                      <a:lnTo>
                        <a:pt x="159" y="142"/>
                      </a:lnTo>
                      <a:lnTo>
                        <a:pt x="159" y="140"/>
                      </a:lnTo>
                      <a:lnTo>
                        <a:pt x="159" y="138"/>
                      </a:lnTo>
                      <a:lnTo>
                        <a:pt x="158" y="137"/>
                      </a:lnTo>
                      <a:lnTo>
                        <a:pt x="157" y="136"/>
                      </a:lnTo>
                      <a:lnTo>
                        <a:pt x="156" y="135"/>
                      </a:lnTo>
                      <a:lnTo>
                        <a:pt x="154" y="133"/>
                      </a:lnTo>
                      <a:lnTo>
                        <a:pt x="153" y="132"/>
                      </a:lnTo>
                      <a:lnTo>
                        <a:pt x="152" y="131"/>
                      </a:lnTo>
                      <a:lnTo>
                        <a:pt x="150" y="131"/>
                      </a:lnTo>
                      <a:lnTo>
                        <a:pt x="148" y="130"/>
                      </a:lnTo>
                      <a:lnTo>
                        <a:pt x="146" y="130"/>
                      </a:lnTo>
                      <a:lnTo>
                        <a:pt x="144" y="129"/>
                      </a:lnTo>
                      <a:lnTo>
                        <a:pt x="142" y="129"/>
                      </a:lnTo>
                      <a:lnTo>
                        <a:pt x="140" y="129"/>
                      </a:lnTo>
                      <a:lnTo>
                        <a:pt x="139" y="129"/>
                      </a:lnTo>
                      <a:lnTo>
                        <a:pt x="137" y="129"/>
                      </a:lnTo>
                      <a:lnTo>
                        <a:pt x="76" y="125"/>
                      </a:lnTo>
                      <a:lnTo>
                        <a:pt x="93" y="75"/>
                      </a:lnTo>
                      <a:lnTo>
                        <a:pt x="105" y="93"/>
                      </a:lnTo>
                      <a:lnTo>
                        <a:pt x="179" y="93"/>
                      </a:lnTo>
                      <a:lnTo>
                        <a:pt x="181" y="92"/>
                      </a:lnTo>
                      <a:lnTo>
                        <a:pt x="183" y="92"/>
                      </a:lnTo>
                      <a:lnTo>
                        <a:pt x="184" y="91"/>
                      </a:lnTo>
                      <a:lnTo>
                        <a:pt x="185" y="91"/>
                      </a:lnTo>
                      <a:lnTo>
                        <a:pt x="187" y="90"/>
                      </a:lnTo>
                      <a:lnTo>
                        <a:pt x="189" y="89"/>
                      </a:lnTo>
                      <a:lnTo>
                        <a:pt x="190" y="87"/>
                      </a:lnTo>
                      <a:lnTo>
                        <a:pt x="191" y="86"/>
                      </a:lnTo>
                      <a:lnTo>
                        <a:pt x="192" y="84"/>
                      </a:lnTo>
                      <a:lnTo>
                        <a:pt x="192" y="83"/>
                      </a:lnTo>
                      <a:lnTo>
                        <a:pt x="193" y="81"/>
                      </a:lnTo>
                      <a:lnTo>
                        <a:pt x="193" y="78"/>
                      </a:lnTo>
                      <a:lnTo>
                        <a:pt x="193" y="76"/>
                      </a:lnTo>
                      <a:lnTo>
                        <a:pt x="192" y="74"/>
                      </a:lnTo>
                      <a:lnTo>
                        <a:pt x="191" y="72"/>
                      </a:lnTo>
                      <a:lnTo>
                        <a:pt x="190" y="70"/>
                      </a:lnTo>
                      <a:lnTo>
                        <a:pt x="189" y="69"/>
                      </a:lnTo>
                      <a:lnTo>
                        <a:pt x="188" y="68"/>
                      </a:lnTo>
                      <a:lnTo>
                        <a:pt x="186" y="66"/>
                      </a:lnTo>
                      <a:lnTo>
                        <a:pt x="184" y="65"/>
                      </a:lnTo>
                      <a:lnTo>
                        <a:pt x="184" y="64"/>
                      </a:lnTo>
                      <a:lnTo>
                        <a:pt x="181" y="64"/>
                      </a:lnTo>
                      <a:lnTo>
                        <a:pt x="179" y="64"/>
                      </a:lnTo>
                      <a:lnTo>
                        <a:pt x="122" y="64"/>
                      </a:lnTo>
                      <a:lnTo>
                        <a:pt x="110" y="44"/>
                      </a:lnTo>
                      <a:lnTo>
                        <a:pt x="112" y="42"/>
                      </a:lnTo>
                      <a:lnTo>
                        <a:pt x="113" y="39"/>
                      </a:lnTo>
                      <a:lnTo>
                        <a:pt x="113" y="37"/>
                      </a:lnTo>
                      <a:lnTo>
                        <a:pt x="114" y="34"/>
                      </a:lnTo>
                      <a:lnTo>
                        <a:pt x="114" y="30"/>
                      </a:lnTo>
                      <a:lnTo>
                        <a:pt x="114" y="28"/>
                      </a:lnTo>
                      <a:lnTo>
                        <a:pt x="114" y="24"/>
                      </a:lnTo>
                      <a:lnTo>
                        <a:pt x="113" y="22"/>
                      </a:lnTo>
                      <a:lnTo>
                        <a:pt x="112" y="19"/>
                      </a:lnTo>
                      <a:lnTo>
                        <a:pt x="111" y="17"/>
                      </a:lnTo>
                      <a:lnTo>
                        <a:pt x="110" y="15"/>
                      </a:lnTo>
                      <a:lnTo>
                        <a:pt x="109" y="13"/>
                      </a:lnTo>
                      <a:lnTo>
                        <a:pt x="107" y="10"/>
                      </a:lnTo>
                      <a:lnTo>
                        <a:pt x="105" y="9"/>
                      </a:lnTo>
                      <a:lnTo>
                        <a:pt x="103" y="7"/>
                      </a:lnTo>
                      <a:lnTo>
                        <a:pt x="101" y="5"/>
                      </a:lnTo>
                      <a:lnTo>
                        <a:pt x="98" y="3"/>
                      </a:lnTo>
                      <a:lnTo>
                        <a:pt x="96" y="3"/>
                      </a:lnTo>
                      <a:lnTo>
                        <a:pt x="93" y="1"/>
                      </a:lnTo>
                      <a:lnTo>
                        <a:pt x="90" y="1"/>
                      </a:lnTo>
                      <a:lnTo>
                        <a:pt x="87" y="0"/>
                      </a:lnTo>
                      <a:lnTo>
                        <a:pt x="84" y="0"/>
                      </a:lnTo>
                      <a:lnTo>
                        <a:pt x="81" y="0"/>
                      </a:lnTo>
                      <a:lnTo>
                        <a:pt x="78" y="0"/>
                      </a:lnTo>
                      <a:lnTo>
                        <a:pt x="75" y="1"/>
                      </a:lnTo>
                      <a:lnTo>
                        <a:pt x="72" y="2"/>
                      </a:lnTo>
                      <a:lnTo>
                        <a:pt x="69" y="3"/>
                      </a:lnTo>
                      <a:lnTo>
                        <a:pt x="66" y="4"/>
                      </a:lnTo>
                      <a:lnTo>
                        <a:pt x="63" y="6"/>
                      </a:lnTo>
                      <a:lnTo>
                        <a:pt x="61" y="9"/>
                      </a:lnTo>
                      <a:lnTo>
                        <a:pt x="59" y="11"/>
                      </a:lnTo>
                      <a:lnTo>
                        <a:pt x="57" y="13"/>
                      </a:lnTo>
                      <a:lnTo>
                        <a:pt x="55" y="17"/>
                      </a:lnTo>
                      <a:lnTo>
                        <a:pt x="53" y="19"/>
                      </a:lnTo>
                      <a:lnTo>
                        <a:pt x="53" y="23"/>
                      </a:lnTo>
                    </a:path>
                  </a:pathLst>
                </a:custGeom>
                <a:solidFill>
                  <a:srgbClr val="FC0128"/>
                </a:solidFill>
                <a:ln w="127000" cap="rnd">
                  <a:noFill/>
                  <a:round/>
                  <a:headEnd/>
                  <a:tailEnd/>
                </a:ln>
              </p:spPr>
              <p:txBody>
                <a:bodyPr>
                  <a:prstTxWarp prst="textNoShape">
                    <a:avLst/>
                  </a:prstTxWarp>
                </a:bodyPr>
                <a:lstStyle/>
                <a:p>
                  <a:endParaRPr lang="en-US"/>
                </a:p>
              </p:txBody>
            </p:sp>
          </p:grpSp>
        </p:grpSp>
      </p:grpSp>
      <p:sp>
        <p:nvSpPr>
          <p:cNvPr id="36881" name="Rectangle 101"/>
          <p:cNvSpPr>
            <a:spLocks noChangeArrowheads="1"/>
          </p:cNvSpPr>
          <p:nvPr/>
        </p:nvSpPr>
        <p:spPr bwMode="auto">
          <a:xfrm>
            <a:off x="0" y="2392363"/>
            <a:ext cx="358775" cy="2835275"/>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sz="1800" i="1"/>
              <a:t>T</a:t>
            </a:r>
          </a:p>
          <a:p>
            <a:pPr algn="ctr"/>
            <a:r>
              <a:rPr lang="en-US" sz="1800" i="1"/>
              <a:t>a</a:t>
            </a:r>
          </a:p>
          <a:p>
            <a:pPr algn="ctr"/>
            <a:r>
              <a:rPr lang="en-US" sz="1800" i="1"/>
              <a:t>s</a:t>
            </a:r>
          </a:p>
          <a:p>
            <a:pPr algn="ctr"/>
            <a:r>
              <a:rPr lang="en-US" sz="1800" i="1"/>
              <a:t>k</a:t>
            </a:r>
          </a:p>
          <a:p>
            <a:pPr algn="ctr"/>
            <a:endParaRPr lang="en-US" sz="1800" i="1"/>
          </a:p>
          <a:p>
            <a:pPr algn="ctr"/>
            <a:r>
              <a:rPr lang="en-US" sz="1800" i="1"/>
              <a:t>O</a:t>
            </a:r>
          </a:p>
          <a:p>
            <a:pPr algn="ctr"/>
            <a:r>
              <a:rPr lang="en-US" sz="1800" i="1"/>
              <a:t>r</a:t>
            </a:r>
          </a:p>
          <a:p>
            <a:pPr algn="ctr"/>
            <a:r>
              <a:rPr lang="en-US" sz="1800" i="1"/>
              <a:t>d</a:t>
            </a:r>
          </a:p>
          <a:p>
            <a:pPr algn="ctr"/>
            <a:r>
              <a:rPr lang="en-US" sz="1800" i="1"/>
              <a:t>e</a:t>
            </a:r>
          </a:p>
          <a:p>
            <a:pPr algn="ctr"/>
            <a:r>
              <a:rPr lang="en-US" sz="1800" i="1"/>
              <a:t>r</a:t>
            </a:r>
          </a:p>
        </p:txBody>
      </p:sp>
      <p:sp>
        <p:nvSpPr>
          <p:cNvPr id="36882" name="Line 102"/>
          <p:cNvSpPr>
            <a:spLocks noChangeShapeType="1"/>
          </p:cNvSpPr>
          <p:nvPr/>
        </p:nvSpPr>
        <p:spPr bwMode="auto">
          <a:xfrm>
            <a:off x="484188" y="2249488"/>
            <a:ext cx="0" cy="303530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36883" name="Rectangle 103"/>
          <p:cNvSpPr>
            <a:spLocks noChangeArrowheads="1"/>
          </p:cNvSpPr>
          <p:nvPr/>
        </p:nvSpPr>
        <p:spPr bwMode="auto">
          <a:xfrm>
            <a:off x="3968750" y="1465263"/>
            <a:ext cx="688975" cy="363537"/>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i="1"/>
              <a:t>Time</a:t>
            </a:r>
          </a:p>
        </p:txBody>
      </p:sp>
      <p:grpSp>
        <p:nvGrpSpPr>
          <p:cNvPr id="36884" name="Group 104"/>
          <p:cNvGrpSpPr>
            <a:grpSpLocks/>
          </p:cNvGrpSpPr>
          <p:nvPr/>
        </p:nvGrpSpPr>
        <p:grpSpPr bwMode="auto">
          <a:xfrm>
            <a:off x="1327150" y="1843088"/>
            <a:ext cx="3568700" cy="630237"/>
            <a:chOff x="931" y="1292"/>
            <a:chExt cx="2248" cy="397"/>
          </a:xfrm>
        </p:grpSpPr>
        <p:sp>
          <p:nvSpPr>
            <p:cNvPr id="36887" name="Rectangle 105"/>
            <p:cNvSpPr>
              <a:spLocks noChangeArrowheads="1"/>
            </p:cNvSpPr>
            <p:nvPr/>
          </p:nvSpPr>
          <p:spPr bwMode="auto">
            <a:xfrm>
              <a:off x="931" y="1403"/>
              <a:ext cx="328" cy="286"/>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b="1"/>
                <a:t>30</a:t>
              </a:r>
            </a:p>
          </p:txBody>
        </p:sp>
        <p:sp>
          <p:nvSpPr>
            <p:cNvPr id="36888" name="Line 106"/>
            <p:cNvSpPr>
              <a:spLocks noChangeShapeType="1"/>
            </p:cNvSpPr>
            <p:nvPr/>
          </p:nvSpPr>
          <p:spPr bwMode="auto">
            <a:xfrm>
              <a:off x="944" y="1368"/>
              <a:ext cx="288" cy="0"/>
            </a:xfrm>
            <a:prstGeom prst="line">
              <a:avLst/>
            </a:prstGeom>
            <a:noFill/>
            <a:ln w="50800">
              <a:solidFill>
                <a:srgbClr val="F6BF69"/>
              </a:solidFill>
              <a:round/>
              <a:headEnd/>
              <a:tailEnd/>
            </a:ln>
          </p:spPr>
          <p:txBody>
            <a:bodyPr wrap="none" anchor="ctr">
              <a:prstTxWarp prst="textNoShape">
                <a:avLst/>
              </a:prstTxWarp>
            </a:bodyPr>
            <a:lstStyle/>
            <a:p>
              <a:endParaRPr lang="en-US"/>
            </a:p>
          </p:txBody>
        </p:sp>
        <p:sp>
          <p:nvSpPr>
            <p:cNvPr id="36889" name="Line 107"/>
            <p:cNvSpPr>
              <a:spLocks noChangeShapeType="1"/>
            </p:cNvSpPr>
            <p:nvPr/>
          </p:nvSpPr>
          <p:spPr bwMode="auto">
            <a:xfrm>
              <a:off x="1264" y="1292"/>
              <a:ext cx="0" cy="192"/>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nvGrpSpPr>
            <p:cNvPr id="36890" name="Group 108"/>
            <p:cNvGrpSpPr>
              <a:grpSpLocks/>
            </p:cNvGrpSpPr>
            <p:nvPr/>
          </p:nvGrpSpPr>
          <p:grpSpPr bwMode="auto">
            <a:xfrm>
              <a:off x="1280" y="1292"/>
              <a:ext cx="384" cy="397"/>
              <a:chOff x="1280" y="1292"/>
              <a:chExt cx="384" cy="397"/>
            </a:xfrm>
          </p:grpSpPr>
          <p:sp>
            <p:nvSpPr>
              <p:cNvPr id="36911" name="Line 109"/>
              <p:cNvSpPr>
                <a:spLocks noChangeShapeType="1"/>
              </p:cNvSpPr>
              <p:nvPr/>
            </p:nvSpPr>
            <p:spPr bwMode="auto">
              <a:xfrm>
                <a:off x="1280" y="1400"/>
                <a:ext cx="360" cy="0"/>
              </a:xfrm>
              <a:prstGeom prst="line">
                <a:avLst/>
              </a:prstGeom>
              <a:noFill/>
              <a:ln w="50800">
                <a:solidFill>
                  <a:srgbClr val="A2C1FE"/>
                </a:solidFill>
                <a:round/>
                <a:headEnd/>
                <a:tailEnd/>
              </a:ln>
            </p:spPr>
            <p:txBody>
              <a:bodyPr wrap="none" anchor="ctr">
                <a:prstTxWarp prst="textNoShape">
                  <a:avLst/>
                </a:prstTxWarp>
              </a:bodyPr>
              <a:lstStyle/>
              <a:p>
                <a:endParaRPr lang="en-US"/>
              </a:p>
            </p:txBody>
          </p:sp>
          <p:sp>
            <p:nvSpPr>
              <p:cNvPr id="36912" name="Rectangle 110"/>
              <p:cNvSpPr>
                <a:spLocks noChangeArrowheads="1"/>
              </p:cNvSpPr>
              <p:nvPr/>
            </p:nvSpPr>
            <p:spPr bwMode="auto">
              <a:xfrm>
                <a:off x="1299" y="1403"/>
                <a:ext cx="328" cy="286"/>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b="1"/>
                  <a:t>40</a:t>
                </a:r>
              </a:p>
            </p:txBody>
          </p:sp>
          <p:sp>
            <p:nvSpPr>
              <p:cNvPr id="36913" name="Line 111"/>
              <p:cNvSpPr>
                <a:spLocks noChangeShapeType="1"/>
              </p:cNvSpPr>
              <p:nvPr/>
            </p:nvSpPr>
            <p:spPr bwMode="auto">
              <a:xfrm>
                <a:off x="1664" y="1292"/>
                <a:ext cx="0" cy="192"/>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36891" name="Group 112"/>
            <p:cNvGrpSpPr>
              <a:grpSpLocks/>
            </p:cNvGrpSpPr>
            <p:nvPr/>
          </p:nvGrpSpPr>
          <p:grpSpPr bwMode="auto">
            <a:xfrm>
              <a:off x="1688" y="1292"/>
              <a:ext cx="384" cy="397"/>
              <a:chOff x="1688" y="1292"/>
              <a:chExt cx="384" cy="397"/>
            </a:xfrm>
          </p:grpSpPr>
          <p:sp>
            <p:nvSpPr>
              <p:cNvPr id="36908" name="Line 113"/>
              <p:cNvSpPr>
                <a:spLocks noChangeShapeType="1"/>
              </p:cNvSpPr>
              <p:nvPr/>
            </p:nvSpPr>
            <p:spPr bwMode="auto">
              <a:xfrm>
                <a:off x="1688" y="1400"/>
                <a:ext cx="360" cy="0"/>
              </a:xfrm>
              <a:prstGeom prst="line">
                <a:avLst/>
              </a:prstGeom>
              <a:noFill/>
              <a:ln w="50800">
                <a:solidFill>
                  <a:srgbClr val="A2C1FE"/>
                </a:solidFill>
                <a:round/>
                <a:headEnd/>
                <a:tailEnd/>
              </a:ln>
            </p:spPr>
            <p:txBody>
              <a:bodyPr wrap="none" anchor="ctr">
                <a:prstTxWarp prst="textNoShape">
                  <a:avLst/>
                </a:prstTxWarp>
              </a:bodyPr>
              <a:lstStyle/>
              <a:p>
                <a:endParaRPr lang="en-US"/>
              </a:p>
            </p:txBody>
          </p:sp>
          <p:sp>
            <p:nvSpPr>
              <p:cNvPr id="36909" name="Rectangle 114"/>
              <p:cNvSpPr>
                <a:spLocks noChangeArrowheads="1"/>
              </p:cNvSpPr>
              <p:nvPr/>
            </p:nvSpPr>
            <p:spPr bwMode="auto">
              <a:xfrm>
                <a:off x="1707" y="1403"/>
                <a:ext cx="328" cy="286"/>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b="1"/>
                  <a:t>40</a:t>
                </a:r>
              </a:p>
            </p:txBody>
          </p:sp>
          <p:sp>
            <p:nvSpPr>
              <p:cNvPr id="36910" name="Line 115"/>
              <p:cNvSpPr>
                <a:spLocks noChangeShapeType="1"/>
              </p:cNvSpPr>
              <p:nvPr/>
            </p:nvSpPr>
            <p:spPr bwMode="auto">
              <a:xfrm>
                <a:off x="2072" y="1292"/>
                <a:ext cx="0" cy="192"/>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36892" name="Group 116"/>
            <p:cNvGrpSpPr>
              <a:grpSpLocks/>
            </p:cNvGrpSpPr>
            <p:nvPr/>
          </p:nvGrpSpPr>
          <p:grpSpPr bwMode="auto">
            <a:xfrm>
              <a:off x="2096" y="1292"/>
              <a:ext cx="384" cy="397"/>
              <a:chOff x="2096" y="1292"/>
              <a:chExt cx="384" cy="397"/>
            </a:xfrm>
          </p:grpSpPr>
          <p:sp>
            <p:nvSpPr>
              <p:cNvPr id="36905" name="Line 117"/>
              <p:cNvSpPr>
                <a:spLocks noChangeShapeType="1"/>
              </p:cNvSpPr>
              <p:nvPr/>
            </p:nvSpPr>
            <p:spPr bwMode="auto">
              <a:xfrm>
                <a:off x="2096" y="1400"/>
                <a:ext cx="360" cy="0"/>
              </a:xfrm>
              <a:prstGeom prst="line">
                <a:avLst/>
              </a:prstGeom>
              <a:noFill/>
              <a:ln w="50800">
                <a:solidFill>
                  <a:srgbClr val="A2C1FE"/>
                </a:solidFill>
                <a:round/>
                <a:headEnd/>
                <a:tailEnd/>
              </a:ln>
            </p:spPr>
            <p:txBody>
              <a:bodyPr wrap="none" anchor="ctr">
                <a:prstTxWarp prst="textNoShape">
                  <a:avLst/>
                </a:prstTxWarp>
              </a:bodyPr>
              <a:lstStyle/>
              <a:p>
                <a:endParaRPr lang="en-US"/>
              </a:p>
            </p:txBody>
          </p:sp>
          <p:sp>
            <p:nvSpPr>
              <p:cNvPr id="36906" name="Rectangle 118"/>
              <p:cNvSpPr>
                <a:spLocks noChangeArrowheads="1"/>
              </p:cNvSpPr>
              <p:nvPr/>
            </p:nvSpPr>
            <p:spPr bwMode="auto">
              <a:xfrm>
                <a:off x="2115" y="1403"/>
                <a:ext cx="328" cy="286"/>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b="1"/>
                  <a:t>40</a:t>
                </a:r>
              </a:p>
            </p:txBody>
          </p:sp>
          <p:sp>
            <p:nvSpPr>
              <p:cNvPr id="36907" name="Line 119"/>
              <p:cNvSpPr>
                <a:spLocks noChangeShapeType="1"/>
              </p:cNvSpPr>
              <p:nvPr/>
            </p:nvSpPr>
            <p:spPr bwMode="auto">
              <a:xfrm>
                <a:off x="2480" y="1292"/>
                <a:ext cx="0" cy="192"/>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sp>
          <p:nvSpPr>
            <p:cNvPr id="36893" name="Line 120"/>
            <p:cNvSpPr>
              <a:spLocks noChangeShapeType="1"/>
            </p:cNvSpPr>
            <p:nvPr/>
          </p:nvSpPr>
          <p:spPr bwMode="auto">
            <a:xfrm>
              <a:off x="2504" y="1400"/>
              <a:ext cx="360" cy="0"/>
            </a:xfrm>
            <a:prstGeom prst="line">
              <a:avLst/>
            </a:prstGeom>
            <a:noFill/>
            <a:ln w="50800">
              <a:solidFill>
                <a:srgbClr val="A2C1FE"/>
              </a:solidFill>
              <a:round/>
              <a:headEnd/>
              <a:tailEnd/>
            </a:ln>
          </p:spPr>
          <p:txBody>
            <a:bodyPr wrap="none" anchor="ctr">
              <a:prstTxWarp prst="textNoShape">
                <a:avLst/>
              </a:prstTxWarp>
            </a:bodyPr>
            <a:lstStyle/>
            <a:p>
              <a:endParaRPr lang="en-US"/>
            </a:p>
          </p:txBody>
        </p:sp>
        <p:sp>
          <p:nvSpPr>
            <p:cNvPr id="36894" name="Line 121"/>
            <p:cNvSpPr>
              <a:spLocks noChangeShapeType="1"/>
            </p:cNvSpPr>
            <p:nvPr/>
          </p:nvSpPr>
          <p:spPr bwMode="auto">
            <a:xfrm>
              <a:off x="2904" y="1432"/>
              <a:ext cx="216" cy="0"/>
            </a:xfrm>
            <a:prstGeom prst="line">
              <a:avLst/>
            </a:prstGeom>
            <a:noFill/>
            <a:ln w="50800">
              <a:solidFill>
                <a:schemeClr val="hlink"/>
              </a:solidFill>
              <a:round/>
              <a:headEnd/>
              <a:tailEnd/>
            </a:ln>
          </p:spPr>
          <p:txBody>
            <a:bodyPr wrap="none" anchor="ctr">
              <a:prstTxWarp prst="textNoShape">
                <a:avLst/>
              </a:prstTxWarp>
            </a:bodyPr>
            <a:lstStyle/>
            <a:p>
              <a:endParaRPr lang="en-US"/>
            </a:p>
          </p:txBody>
        </p:sp>
        <p:sp>
          <p:nvSpPr>
            <p:cNvPr id="36895" name="Rectangle 122"/>
            <p:cNvSpPr>
              <a:spLocks noChangeArrowheads="1"/>
            </p:cNvSpPr>
            <p:nvPr/>
          </p:nvSpPr>
          <p:spPr bwMode="auto">
            <a:xfrm>
              <a:off x="2523" y="1403"/>
              <a:ext cx="328" cy="286"/>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b="1"/>
                <a:t>40</a:t>
              </a:r>
            </a:p>
          </p:txBody>
        </p:sp>
        <p:sp>
          <p:nvSpPr>
            <p:cNvPr id="36896" name="Rectangle 123"/>
            <p:cNvSpPr>
              <a:spLocks noChangeArrowheads="1"/>
            </p:cNvSpPr>
            <p:nvPr/>
          </p:nvSpPr>
          <p:spPr bwMode="auto">
            <a:xfrm>
              <a:off x="2851" y="1403"/>
              <a:ext cx="328" cy="286"/>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b="1"/>
                <a:t>20</a:t>
              </a:r>
            </a:p>
          </p:txBody>
        </p:sp>
        <p:sp>
          <p:nvSpPr>
            <p:cNvPr id="36897" name="Line 124"/>
            <p:cNvSpPr>
              <a:spLocks noChangeShapeType="1"/>
            </p:cNvSpPr>
            <p:nvPr/>
          </p:nvSpPr>
          <p:spPr bwMode="auto">
            <a:xfrm>
              <a:off x="2888" y="1292"/>
              <a:ext cx="0" cy="192"/>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6898" name="Line 125"/>
            <p:cNvSpPr>
              <a:spLocks noChangeShapeType="1"/>
            </p:cNvSpPr>
            <p:nvPr/>
          </p:nvSpPr>
          <p:spPr bwMode="auto">
            <a:xfrm>
              <a:off x="3144" y="1292"/>
              <a:ext cx="0" cy="192"/>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6899" name="Line 126"/>
            <p:cNvSpPr>
              <a:spLocks noChangeShapeType="1"/>
            </p:cNvSpPr>
            <p:nvPr/>
          </p:nvSpPr>
          <p:spPr bwMode="auto">
            <a:xfrm>
              <a:off x="1352" y="1368"/>
              <a:ext cx="288" cy="0"/>
            </a:xfrm>
            <a:prstGeom prst="line">
              <a:avLst/>
            </a:prstGeom>
            <a:noFill/>
            <a:ln w="50800">
              <a:solidFill>
                <a:srgbClr val="F6BF69"/>
              </a:solidFill>
              <a:round/>
              <a:headEnd/>
              <a:tailEnd/>
            </a:ln>
          </p:spPr>
          <p:txBody>
            <a:bodyPr wrap="none" anchor="ctr">
              <a:prstTxWarp prst="textNoShape">
                <a:avLst/>
              </a:prstTxWarp>
            </a:bodyPr>
            <a:lstStyle/>
            <a:p>
              <a:endParaRPr lang="en-US"/>
            </a:p>
          </p:txBody>
        </p:sp>
        <p:sp>
          <p:nvSpPr>
            <p:cNvPr id="36900" name="Line 127"/>
            <p:cNvSpPr>
              <a:spLocks noChangeShapeType="1"/>
            </p:cNvSpPr>
            <p:nvPr/>
          </p:nvSpPr>
          <p:spPr bwMode="auto">
            <a:xfrm>
              <a:off x="1760" y="1368"/>
              <a:ext cx="288" cy="0"/>
            </a:xfrm>
            <a:prstGeom prst="line">
              <a:avLst/>
            </a:prstGeom>
            <a:noFill/>
            <a:ln w="50800">
              <a:solidFill>
                <a:srgbClr val="F6BF69"/>
              </a:solidFill>
              <a:round/>
              <a:headEnd/>
              <a:tailEnd/>
            </a:ln>
          </p:spPr>
          <p:txBody>
            <a:bodyPr wrap="none" anchor="ctr">
              <a:prstTxWarp prst="textNoShape">
                <a:avLst/>
              </a:prstTxWarp>
            </a:bodyPr>
            <a:lstStyle/>
            <a:p>
              <a:endParaRPr lang="en-US"/>
            </a:p>
          </p:txBody>
        </p:sp>
        <p:sp>
          <p:nvSpPr>
            <p:cNvPr id="36901" name="Line 128"/>
            <p:cNvSpPr>
              <a:spLocks noChangeShapeType="1"/>
            </p:cNvSpPr>
            <p:nvPr/>
          </p:nvSpPr>
          <p:spPr bwMode="auto">
            <a:xfrm>
              <a:off x="2168" y="1368"/>
              <a:ext cx="288" cy="0"/>
            </a:xfrm>
            <a:prstGeom prst="line">
              <a:avLst/>
            </a:prstGeom>
            <a:noFill/>
            <a:ln w="50800">
              <a:solidFill>
                <a:srgbClr val="F6BF69"/>
              </a:solidFill>
              <a:round/>
              <a:headEnd/>
              <a:tailEnd/>
            </a:ln>
          </p:spPr>
          <p:txBody>
            <a:bodyPr wrap="none" anchor="ctr">
              <a:prstTxWarp prst="textNoShape">
                <a:avLst/>
              </a:prstTxWarp>
            </a:bodyPr>
            <a:lstStyle/>
            <a:p>
              <a:endParaRPr lang="en-US"/>
            </a:p>
          </p:txBody>
        </p:sp>
        <p:sp>
          <p:nvSpPr>
            <p:cNvPr id="36902" name="Line 129"/>
            <p:cNvSpPr>
              <a:spLocks noChangeShapeType="1"/>
            </p:cNvSpPr>
            <p:nvPr/>
          </p:nvSpPr>
          <p:spPr bwMode="auto">
            <a:xfrm>
              <a:off x="1688" y="1432"/>
              <a:ext cx="216" cy="0"/>
            </a:xfrm>
            <a:prstGeom prst="line">
              <a:avLst/>
            </a:prstGeom>
            <a:noFill/>
            <a:ln w="50800">
              <a:solidFill>
                <a:schemeClr val="hlink"/>
              </a:solidFill>
              <a:round/>
              <a:headEnd/>
              <a:tailEnd/>
            </a:ln>
          </p:spPr>
          <p:txBody>
            <a:bodyPr wrap="none" anchor="ctr">
              <a:prstTxWarp prst="textNoShape">
                <a:avLst/>
              </a:prstTxWarp>
            </a:bodyPr>
            <a:lstStyle/>
            <a:p>
              <a:endParaRPr lang="en-US"/>
            </a:p>
          </p:txBody>
        </p:sp>
        <p:sp>
          <p:nvSpPr>
            <p:cNvPr id="36903" name="Line 130"/>
            <p:cNvSpPr>
              <a:spLocks noChangeShapeType="1"/>
            </p:cNvSpPr>
            <p:nvPr/>
          </p:nvSpPr>
          <p:spPr bwMode="auto">
            <a:xfrm>
              <a:off x="2096" y="1432"/>
              <a:ext cx="216" cy="0"/>
            </a:xfrm>
            <a:prstGeom prst="line">
              <a:avLst/>
            </a:prstGeom>
            <a:noFill/>
            <a:ln w="50800">
              <a:solidFill>
                <a:schemeClr val="hlink"/>
              </a:solidFill>
              <a:round/>
              <a:headEnd/>
              <a:tailEnd/>
            </a:ln>
          </p:spPr>
          <p:txBody>
            <a:bodyPr wrap="none" anchor="ctr">
              <a:prstTxWarp prst="textNoShape">
                <a:avLst/>
              </a:prstTxWarp>
            </a:bodyPr>
            <a:lstStyle/>
            <a:p>
              <a:endParaRPr lang="en-US"/>
            </a:p>
          </p:txBody>
        </p:sp>
        <p:sp>
          <p:nvSpPr>
            <p:cNvPr id="36904" name="Line 131"/>
            <p:cNvSpPr>
              <a:spLocks noChangeShapeType="1"/>
            </p:cNvSpPr>
            <p:nvPr/>
          </p:nvSpPr>
          <p:spPr bwMode="auto">
            <a:xfrm>
              <a:off x="2504" y="1432"/>
              <a:ext cx="216" cy="0"/>
            </a:xfrm>
            <a:prstGeom prst="line">
              <a:avLst/>
            </a:prstGeom>
            <a:noFill/>
            <a:ln w="50800">
              <a:solidFill>
                <a:schemeClr val="hlink"/>
              </a:solidFill>
              <a:round/>
              <a:headEnd/>
              <a:tailEnd/>
            </a:ln>
          </p:spPr>
          <p:txBody>
            <a:bodyPr wrap="none" anchor="ctr">
              <a:prstTxWarp prst="textNoShape">
                <a:avLst/>
              </a:prstTxWarp>
            </a:bodyPr>
            <a:lstStyle/>
            <a:p>
              <a:endParaRPr lang="en-US"/>
            </a:p>
          </p:txBody>
        </p:sp>
      </p:grpSp>
      <p:sp>
        <p:nvSpPr>
          <p:cNvPr id="36885" name="Text Box 132"/>
          <p:cNvSpPr txBox="1">
            <a:spLocks noChangeArrowheads="1"/>
          </p:cNvSpPr>
          <p:nvPr/>
        </p:nvSpPr>
        <p:spPr bwMode="auto">
          <a:xfrm>
            <a:off x="7854950" y="6702425"/>
            <a:ext cx="1289050" cy="152400"/>
          </a:xfrm>
          <a:prstGeom prst="rect">
            <a:avLst/>
          </a:prstGeom>
          <a:noFill/>
          <a:ln w="9525">
            <a:noFill/>
            <a:miter lim="800000"/>
            <a:headEnd/>
            <a:tailEnd/>
          </a:ln>
        </p:spPr>
        <p:txBody>
          <a:bodyPr wrap="none">
            <a:prstTxWarp prst="textNoShape">
              <a:avLst/>
            </a:prstTxWarp>
            <a:spAutoFit/>
          </a:bodyPr>
          <a:lstStyle/>
          <a:p>
            <a:pPr algn="r">
              <a:lnSpc>
                <a:spcPct val="40000"/>
              </a:lnSpc>
            </a:pPr>
            <a:r>
              <a:rPr lang="en-US" sz="1000">
                <a:latin typeface="Times New Roman" charset="0"/>
              </a:rPr>
              <a:t>Slide: Dave Patterson</a:t>
            </a:r>
            <a:endParaRPr lang="en-US">
              <a:latin typeface="Times New Roman" charset="0"/>
            </a:endParaRPr>
          </a:p>
        </p:txBody>
      </p:sp>
      <p:sp>
        <p:nvSpPr>
          <p:cNvPr id="711813" name="Rectangle 133"/>
          <p:cNvSpPr>
            <a:spLocks noGrp="1" noChangeArrowheads="1"/>
          </p:cNvSpPr>
          <p:nvPr>
            <p:ph type="title"/>
          </p:nvPr>
        </p:nvSpPr>
        <p:spPr/>
        <p:txBody>
          <a:bodyPr/>
          <a:lstStyle/>
          <a:p>
            <a:pPr>
              <a:defRPr/>
            </a:pPr>
            <a:r>
              <a:rPr lang="en-US"/>
              <a:t>Pipelined Laundry</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Line 2"/>
          <p:cNvSpPr>
            <a:spLocks noChangeShapeType="1"/>
          </p:cNvSpPr>
          <p:nvPr/>
        </p:nvSpPr>
        <p:spPr bwMode="auto">
          <a:xfrm>
            <a:off x="1054100" y="2349500"/>
            <a:ext cx="7486650" cy="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92163" name="Rectangle 3"/>
          <p:cNvSpPr>
            <a:spLocks noChangeArrowheads="1"/>
          </p:cNvSpPr>
          <p:nvPr/>
        </p:nvSpPr>
        <p:spPr bwMode="auto">
          <a:xfrm>
            <a:off x="811213" y="1936750"/>
            <a:ext cx="2513012"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i="1">
                <a:latin typeface="Comic Sans MS" charset="0"/>
              </a:rPr>
              <a:t>Time (clock cycles)</a:t>
            </a:r>
          </a:p>
        </p:txBody>
      </p:sp>
      <p:grpSp>
        <p:nvGrpSpPr>
          <p:cNvPr id="2" name="Group 4"/>
          <p:cNvGrpSpPr>
            <a:grpSpLocks/>
          </p:cNvGrpSpPr>
          <p:nvPr/>
        </p:nvGrpSpPr>
        <p:grpSpPr bwMode="auto">
          <a:xfrm>
            <a:off x="80963" y="2760663"/>
            <a:ext cx="3190875" cy="3733800"/>
            <a:chOff x="178" y="1728"/>
            <a:chExt cx="2010" cy="2352"/>
          </a:xfrm>
        </p:grpSpPr>
        <p:sp>
          <p:nvSpPr>
            <p:cNvPr id="92309" name="Rectangle 5"/>
            <p:cNvSpPr>
              <a:spLocks noChangeArrowheads="1"/>
            </p:cNvSpPr>
            <p:nvPr/>
          </p:nvSpPr>
          <p:spPr bwMode="auto">
            <a:xfrm>
              <a:off x="178" y="1752"/>
              <a:ext cx="260" cy="2168"/>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sz="2000" b="1" i="1">
                  <a:latin typeface="Comic Sans MS" charset="0"/>
                </a:rPr>
                <a:t>I</a:t>
              </a:r>
            </a:p>
            <a:p>
              <a:pPr algn="ctr"/>
              <a:r>
                <a:rPr lang="en-US" sz="2000" b="1" i="1">
                  <a:latin typeface="Comic Sans MS" charset="0"/>
                </a:rPr>
                <a:t>n</a:t>
              </a:r>
            </a:p>
            <a:p>
              <a:pPr algn="ctr"/>
              <a:r>
                <a:rPr lang="en-US" sz="2000" b="1" i="1">
                  <a:latin typeface="Comic Sans MS" charset="0"/>
                </a:rPr>
                <a:t>s</a:t>
              </a:r>
            </a:p>
            <a:p>
              <a:pPr algn="ctr"/>
              <a:r>
                <a:rPr lang="en-US" sz="2000" b="1" i="1">
                  <a:latin typeface="Comic Sans MS" charset="0"/>
                </a:rPr>
                <a:t>t</a:t>
              </a:r>
            </a:p>
            <a:p>
              <a:pPr algn="ctr"/>
              <a:r>
                <a:rPr lang="en-US" sz="2000" b="1" i="1">
                  <a:latin typeface="Comic Sans MS" charset="0"/>
                </a:rPr>
                <a:t>r.</a:t>
              </a:r>
            </a:p>
            <a:p>
              <a:pPr algn="ctr"/>
              <a:endParaRPr lang="en-US" sz="2000" b="1" i="1">
                <a:latin typeface="Comic Sans MS" charset="0"/>
              </a:endParaRPr>
            </a:p>
            <a:p>
              <a:pPr algn="ctr"/>
              <a:r>
                <a:rPr lang="en-US" sz="2000" b="1" i="1">
                  <a:latin typeface="Comic Sans MS" charset="0"/>
                </a:rPr>
                <a:t>O</a:t>
              </a:r>
            </a:p>
            <a:p>
              <a:pPr algn="ctr"/>
              <a:r>
                <a:rPr lang="en-US" sz="2000" b="1" i="1">
                  <a:latin typeface="Comic Sans MS" charset="0"/>
                </a:rPr>
                <a:t>r</a:t>
              </a:r>
            </a:p>
            <a:p>
              <a:pPr algn="ctr"/>
              <a:r>
                <a:rPr lang="en-US" sz="2000" b="1" i="1">
                  <a:latin typeface="Comic Sans MS" charset="0"/>
                </a:rPr>
                <a:t>d</a:t>
              </a:r>
            </a:p>
            <a:p>
              <a:pPr algn="ctr"/>
              <a:r>
                <a:rPr lang="en-US" sz="2000" b="1" i="1">
                  <a:latin typeface="Comic Sans MS" charset="0"/>
                </a:rPr>
                <a:t>e</a:t>
              </a:r>
            </a:p>
            <a:p>
              <a:pPr algn="ctr"/>
              <a:r>
                <a:rPr lang="en-US" sz="2000" b="1" i="1">
                  <a:latin typeface="Comic Sans MS" charset="0"/>
                </a:rPr>
                <a:t>r</a:t>
              </a:r>
            </a:p>
          </p:txBody>
        </p:sp>
        <p:sp>
          <p:nvSpPr>
            <p:cNvPr id="92310" name="Line 6"/>
            <p:cNvSpPr>
              <a:spLocks noChangeShapeType="1"/>
            </p:cNvSpPr>
            <p:nvPr/>
          </p:nvSpPr>
          <p:spPr bwMode="auto">
            <a:xfrm>
              <a:off x="500" y="1764"/>
              <a:ext cx="0" cy="2308"/>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grpSp>
          <p:nvGrpSpPr>
            <p:cNvPr id="3" name="Group 7"/>
            <p:cNvGrpSpPr>
              <a:grpSpLocks/>
            </p:cNvGrpSpPr>
            <p:nvPr/>
          </p:nvGrpSpPr>
          <p:grpSpPr bwMode="auto">
            <a:xfrm>
              <a:off x="576" y="1728"/>
              <a:ext cx="1612" cy="2352"/>
              <a:chOff x="835" y="1730"/>
              <a:chExt cx="1612" cy="2352"/>
            </a:xfrm>
          </p:grpSpPr>
          <p:sp>
            <p:nvSpPr>
              <p:cNvPr id="92312" name="Rectangle 8"/>
              <p:cNvSpPr>
                <a:spLocks noChangeArrowheads="1"/>
              </p:cNvSpPr>
              <p:nvPr/>
            </p:nvSpPr>
            <p:spPr bwMode="auto">
              <a:xfrm>
                <a:off x="835" y="1730"/>
                <a:ext cx="1497" cy="516"/>
              </a:xfrm>
              <a:prstGeom prst="rect">
                <a:avLst/>
              </a:prstGeom>
              <a:solidFill>
                <a:schemeClr val="bg1"/>
              </a:solidFill>
              <a:ln w="12700">
                <a:noFill/>
                <a:miter lim="800000"/>
                <a:headEnd/>
                <a:tailEnd/>
              </a:ln>
            </p:spPr>
            <p:txBody>
              <a:bodyPr wrap="none" lIns="90488" tIns="44450" rIns="90488" bIns="44450">
                <a:prstTxWarp prst="textNoShape">
                  <a:avLst/>
                </a:prstTxWarp>
                <a:spAutoFit/>
              </a:bodyPr>
              <a:lstStyle/>
              <a:p>
                <a:r>
                  <a:rPr lang="en-US" b="1">
                    <a:solidFill>
                      <a:schemeClr val="hlink"/>
                    </a:solidFill>
                    <a:latin typeface="Courier New" charset="0"/>
                  </a:rPr>
                  <a:t>lw</a:t>
                </a:r>
                <a:r>
                  <a:rPr lang="en-US" b="1">
                    <a:latin typeface="Courier New" charset="0"/>
                  </a:rPr>
                  <a:t> </a:t>
                </a:r>
                <a:r>
                  <a:rPr lang="en-US" b="1">
                    <a:solidFill>
                      <a:schemeClr val="hlink"/>
                    </a:solidFill>
                    <a:latin typeface="Courier New" charset="0"/>
                  </a:rPr>
                  <a:t>r1, 0</a:t>
                </a:r>
                <a:r>
                  <a:rPr lang="en-US" b="1">
                    <a:latin typeface="Courier New" charset="0"/>
                  </a:rPr>
                  <a:t>(r2)</a:t>
                </a:r>
              </a:p>
              <a:p>
                <a:pPr eaLnBrk="1" hangingPunct="1"/>
                <a:endParaRPr lang="en-US" b="1">
                  <a:latin typeface="Courier New" charset="0"/>
                </a:endParaRPr>
              </a:p>
            </p:txBody>
          </p:sp>
          <p:sp>
            <p:nvSpPr>
              <p:cNvPr id="92313" name="Rectangle 9"/>
              <p:cNvSpPr>
                <a:spLocks noChangeArrowheads="1"/>
              </p:cNvSpPr>
              <p:nvPr/>
            </p:nvSpPr>
            <p:spPr bwMode="auto">
              <a:xfrm>
                <a:off x="835" y="2342"/>
                <a:ext cx="1497" cy="516"/>
              </a:xfrm>
              <a:prstGeom prst="rect">
                <a:avLst/>
              </a:prstGeom>
              <a:solidFill>
                <a:schemeClr val="bg1"/>
              </a:solidFill>
              <a:ln w="12700">
                <a:noFill/>
                <a:miter lim="800000"/>
                <a:headEnd/>
                <a:tailEnd/>
              </a:ln>
            </p:spPr>
            <p:txBody>
              <a:bodyPr wrap="none" lIns="90488" tIns="44450" rIns="90488" bIns="44450">
                <a:prstTxWarp prst="textNoShape">
                  <a:avLst/>
                </a:prstTxWarp>
                <a:spAutoFit/>
              </a:bodyPr>
              <a:lstStyle/>
              <a:p>
                <a:r>
                  <a:rPr lang="en-US" b="1">
                    <a:latin typeface="Courier New" charset="0"/>
                  </a:rPr>
                  <a:t>sub r4,</a:t>
                </a:r>
                <a:r>
                  <a:rPr lang="en-US" b="1">
                    <a:solidFill>
                      <a:schemeClr val="hlink"/>
                    </a:solidFill>
                    <a:latin typeface="Courier New" charset="0"/>
                  </a:rPr>
                  <a:t>r1</a:t>
                </a:r>
                <a:r>
                  <a:rPr lang="en-US" b="1">
                    <a:latin typeface="Courier New" charset="0"/>
                  </a:rPr>
                  <a:t>,r6</a:t>
                </a:r>
              </a:p>
              <a:p>
                <a:pPr eaLnBrk="1" hangingPunct="1"/>
                <a:endParaRPr lang="en-US" b="1">
                  <a:latin typeface="Courier New" charset="0"/>
                </a:endParaRPr>
              </a:p>
            </p:txBody>
          </p:sp>
          <p:sp>
            <p:nvSpPr>
              <p:cNvPr id="92314" name="Rectangle 10"/>
              <p:cNvSpPr>
                <a:spLocks noChangeArrowheads="1"/>
              </p:cNvSpPr>
              <p:nvPr/>
            </p:nvSpPr>
            <p:spPr bwMode="auto">
              <a:xfrm>
                <a:off x="835" y="2942"/>
                <a:ext cx="1497" cy="516"/>
              </a:xfrm>
              <a:prstGeom prst="rect">
                <a:avLst/>
              </a:prstGeom>
              <a:solidFill>
                <a:schemeClr val="bg1"/>
              </a:solidFill>
              <a:ln w="12700">
                <a:noFill/>
                <a:miter lim="800000"/>
                <a:headEnd/>
                <a:tailEnd/>
              </a:ln>
            </p:spPr>
            <p:txBody>
              <a:bodyPr wrap="none" lIns="90488" tIns="44450" rIns="90488" bIns="44450">
                <a:prstTxWarp prst="textNoShape">
                  <a:avLst/>
                </a:prstTxWarp>
                <a:spAutoFit/>
              </a:bodyPr>
              <a:lstStyle/>
              <a:p>
                <a:r>
                  <a:rPr lang="en-US" b="1">
                    <a:latin typeface="Courier New" charset="0"/>
                  </a:rPr>
                  <a:t>and r6,</a:t>
                </a:r>
                <a:r>
                  <a:rPr lang="en-US" b="1">
                    <a:solidFill>
                      <a:schemeClr val="accent2"/>
                    </a:solidFill>
                    <a:latin typeface="Courier New" charset="0"/>
                  </a:rPr>
                  <a:t>r1</a:t>
                </a:r>
                <a:r>
                  <a:rPr lang="en-US" b="1">
                    <a:latin typeface="Courier New" charset="0"/>
                  </a:rPr>
                  <a:t>,r7</a:t>
                </a:r>
              </a:p>
              <a:p>
                <a:pPr eaLnBrk="1" hangingPunct="1"/>
                <a:endParaRPr lang="en-US" b="1">
                  <a:latin typeface="Courier New" charset="0"/>
                </a:endParaRPr>
              </a:p>
            </p:txBody>
          </p:sp>
          <p:sp>
            <p:nvSpPr>
              <p:cNvPr id="92315" name="Rectangle 11"/>
              <p:cNvSpPr>
                <a:spLocks noChangeArrowheads="1"/>
              </p:cNvSpPr>
              <p:nvPr/>
            </p:nvSpPr>
            <p:spPr bwMode="auto">
              <a:xfrm>
                <a:off x="835" y="3566"/>
                <a:ext cx="1612" cy="516"/>
              </a:xfrm>
              <a:prstGeom prst="rect">
                <a:avLst/>
              </a:prstGeom>
              <a:solidFill>
                <a:schemeClr val="bg1"/>
              </a:solidFill>
              <a:ln w="12700">
                <a:noFill/>
                <a:miter lim="800000"/>
                <a:headEnd/>
                <a:tailEnd/>
              </a:ln>
            </p:spPr>
            <p:txBody>
              <a:bodyPr wrap="none" lIns="90488" tIns="44450" rIns="90488" bIns="44450">
                <a:prstTxWarp prst="textNoShape">
                  <a:avLst/>
                </a:prstTxWarp>
                <a:spAutoFit/>
              </a:bodyPr>
              <a:lstStyle/>
              <a:p>
                <a:r>
                  <a:rPr lang="en-US" b="1">
                    <a:latin typeface="Courier New" charset="0"/>
                  </a:rPr>
                  <a:t>or   r8,</a:t>
                </a:r>
                <a:r>
                  <a:rPr lang="en-US" b="1">
                    <a:solidFill>
                      <a:schemeClr val="accent2"/>
                    </a:solidFill>
                    <a:latin typeface="Courier New" charset="0"/>
                  </a:rPr>
                  <a:t>r1</a:t>
                </a:r>
                <a:r>
                  <a:rPr lang="en-US" b="1">
                    <a:latin typeface="Courier New" charset="0"/>
                  </a:rPr>
                  <a:t>,r9</a:t>
                </a:r>
              </a:p>
              <a:p>
                <a:pPr eaLnBrk="1" hangingPunct="1"/>
                <a:endParaRPr lang="en-US" b="1">
                  <a:latin typeface="Courier New" charset="0"/>
                </a:endParaRPr>
              </a:p>
            </p:txBody>
          </p:sp>
        </p:grpSp>
      </p:grpSp>
      <p:sp>
        <p:nvSpPr>
          <p:cNvPr id="751628" name="Rectangle 12"/>
          <p:cNvSpPr>
            <a:spLocks noGrp="1" noChangeArrowheads="1"/>
          </p:cNvSpPr>
          <p:nvPr>
            <p:ph type="title"/>
          </p:nvPr>
        </p:nvSpPr>
        <p:spPr>
          <a:xfrm>
            <a:off x="685800" y="742950"/>
            <a:ext cx="7715250" cy="1143000"/>
          </a:xfrm>
          <a:solidFill>
            <a:schemeClr val="bg1"/>
          </a:solidFill>
        </p:spPr>
        <p:txBody>
          <a:bodyPr lIns="90488" tIns="44450" rIns="90488" bIns="44450"/>
          <a:lstStyle/>
          <a:p>
            <a:pPr>
              <a:defRPr/>
            </a:pPr>
            <a:r>
              <a:rPr lang="en-US"/>
              <a:t>Data Hazard Even with Forwarding</a:t>
            </a:r>
            <a:endParaRPr lang="en-US" sz="2000">
              <a:solidFill>
                <a:schemeClr val="tx1"/>
              </a:solidFill>
              <a:effectLst>
                <a:outerShdw blurRad="38100" dist="38100" dir="2700000" algn="tl">
                  <a:srgbClr val="FFFFFF"/>
                </a:outerShdw>
              </a:effectLst>
            </a:endParaRPr>
          </a:p>
        </p:txBody>
      </p:sp>
      <p:grpSp>
        <p:nvGrpSpPr>
          <p:cNvPr id="4" name="Group 13"/>
          <p:cNvGrpSpPr>
            <a:grpSpLocks/>
          </p:cNvGrpSpPr>
          <p:nvPr/>
        </p:nvGrpSpPr>
        <p:grpSpPr bwMode="auto">
          <a:xfrm>
            <a:off x="2967038" y="2651125"/>
            <a:ext cx="3667125" cy="700088"/>
            <a:chOff x="1953" y="1200"/>
            <a:chExt cx="1919" cy="441"/>
          </a:xfrm>
        </p:grpSpPr>
        <p:grpSp>
          <p:nvGrpSpPr>
            <p:cNvPr id="5" name="Group 14"/>
            <p:cNvGrpSpPr>
              <a:grpSpLocks noChangeAspect="1"/>
            </p:cNvGrpSpPr>
            <p:nvPr/>
          </p:nvGrpSpPr>
          <p:grpSpPr bwMode="auto">
            <a:xfrm>
              <a:off x="2429" y="1304"/>
              <a:ext cx="221" cy="233"/>
              <a:chOff x="1374" y="528"/>
              <a:chExt cx="480" cy="432"/>
            </a:xfrm>
          </p:grpSpPr>
          <p:grpSp>
            <p:nvGrpSpPr>
              <p:cNvPr id="6" name="Group 15"/>
              <p:cNvGrpSpPr>
                <a:grpSpLocks noChangeAspect="1"/>
              </p:cNvGrpSpPr>
              <p:nvPr/>
            </p:nvGrpSpPr>
            <p:grpSpPr bwMode="auto">
              <a:xfrm>
                <a:off x="1374" y="528"/>
                <a:ext cx="480" cy="432"/>
                <a:chOff x="1392" y="528"/>
                <a:chExt cx="480" cy="432"/>
              </a:xfrm>
            </p:grpSpPr>
            <p:sp>
              <p:nvSpPr>
                <p:cNvPr id="92307" name="Rectangle 16"/>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92308" name="Rectangle 17"/>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92306" name="Text Box 18"/>
              <p:cNvSpPr txBox="1">
                <a:spLocks noChangeAspect="1" noChangeArrowheads="1"/>
              </p:cNvSpPr>
              <p:nvPr/>
            </p:nvSpPr>
            <p:spPr bwMode="auto">
              <a:xfrm>
                <a:off x="1387" y="574"/>
                <a:ext cx="458" cy="286"/>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sp>
          <p:nvSpPr>
            <p:cNvPr id="92277" name="Line 19"/>
            <p:cNvSpPr>
              <a:spLocks noChangeAspect="1" noChangeShapeType="1"/>
            </p:cNvSpPr>
            <p:nvPr/>
          </p:nvSpPr>
          <p:spPr bwMode="auto">
            <a:xfrm>
              <a:off x="2651" y="1351"/>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92278" name="Line 20"/>
            <p:cNvSpPr>
              <a:spLocks noChangeAspect="1" noChangeShapeType="1"/>
            </p:cNvSpPr>
            <p:nvPr/>
          </p:nvSpPr>
          <p:spPr bwMode="auto">
            <a:xfrm>
              <a:off x="2651" y="1490"/>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7" name="Group 21"/>
            <p:cNvGrpSpPr>
              <a:grpSpLocks noChangeAspect="1"/>
            </p:cNvGrpSpPr>
            <p:nvPr/>
          </p:nvGrpSpPr>
          <p:grpSpPr bwMode="auto">
            <a:xfrm>
              <a:off x="2851" y="1235"/>
              <a:ext cx="199" cy="371"/>
              <a:chOff x="2991" y="411"/>
              <a:chExt cx="359" cy="768"/>
            </a:xfrm>
          </p:grpSpPr>
          <p:sp>
            <p:nvSpPr>
              <p:cNvPr id="92301" name="AutoShape 22"/>
              <p:cNvSpPr>
                <a:spLocks noChangeAspect="1" noChangeArrowheads="1"/>
              </p:cNvSpPr>
              <p:nvPr/>
            </p:nvSpPr>
            <p:spPr bwMode="auto">
              <a:xfrm rot="-5400000">
                <a:off x="2798" y="626"/>
                <a:ext cx="768" cy="337"/>
              </a:xfrm>
              <a:custGeom>
                <a:avLst/>
                <a:gdLst>
                  <a:gd name="T0" fmla="*/ 672 w 21600"/>
                  <a:gd name="T1" fmla="*/ 169 h 21600"/>
                  <a:gd name="T2" fmla="*/ 384 w 21600"/>
                  <a:gd name="T3" fmla="*/ 337 h 21600"/>
                  <a:gd name="T4" fmla="*/ 96 w 21600"/>
                  <a:gd name="T5" fmla="*/ 169 h 21600"/>
                  <a:gd name="T6" fmla="*/ 384 w 21600"/>
                  <a:gd name="T7" fmla="*/ 0 h 21600"/>
                  <a:gd name="T8" fmla="*/ 0 60000 65536"/>
                  <a:gd name="T9" fmla="*/ 0 60000 65536"/>
                  <a:gd name="T10" fmla="*/ 0 60000 65536"/>
                  <a:gd name="T11" fmla="*/ 0 60000 65536"/>
                  <a:gd name="T12" fmla="*/ 4500 w 21600"/>
                  <a:gd name="T13" fmla="*/ 4487 h 21600"/>
                  <a:gd name="T14" fmla="*/ 17100 w 21600"/>
                  <a:gd name="T15" fmla="*/ 1711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p:spPr>
            <p:txBody>
              <a:bodyPr vert="eaVert" wrap="none" anchor="ctr">
                <a:prstTxWarp prst="textNoShape">
                  <a:avLst/>
                </a:prstTxWarp>
              </a:bodyPr>
              <a:lstStyle/>
              <a:p>
                <a:pPr algn="ctr"/>
                <a:endParaRPr lang="en-US" sz="1000" b="1">
                  <a:latin typeface="Comic Sans MS" charset="0"/>
                </a:endParaRPr>
              </a:p>
            </p:txBody>
          </p:sp>
          <p:sp>
            <p:nvSpPr>
              <p:cNvPr id="92302" name="AutoShape 23"/>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p:spPr>
            <p:txBody>
              <a:bodyPr wrap="none" anchor="ctr">
                <a:prstTxWarp prst="textNoShape">
                  <a:avLst/>
                </a:prstTxWarp>
              </a:bodyPr>
              <a:lstStyle/>
              <a:p>
                <a:endParaRPr lang="en-US"/>
              </a:p>
            </p:txBody>
          </p:sp>
          <p:sp>
            <p:nvSpPr>
              <p:cNvPr id="92303" name="Freeform 24"/>
              <p:cNvSpPr>
                <a:spLocks noChangeAspect="1"/>
              </p:cNvSpPr>
              <p:nvPr/>
            </p:nvSpPr>
            <p:spPr bwMode="auto">
              <a:xfrm rot="5400000">
                <a:off x="2974" y="725"/>
                <a:ext cx="218" cy="139"/>
              </a:xfrm>
              <a:custGeom>
                <a:avLst/>
                <a:gdLst>
                  <a:gd name="T0" fmla="*/ 0 w 384"/>
                  <a:gd name="T1" fmla="*/ 288 h 288"/>
                  <a:gd name="T2" fmla="*/ 192 w 384"/>
                  <a:gd name="T3" fmla="*/ 0 h 288"/>
                  <a:gd name="T4" fmla="*/ 384 w 384"/>
                  <a:gd name="T5" fmla="*/ 288 h 288"/>
                  <a:gd name="T6" fmla="*/ 0 60000 65536"/>
                  <a:gd name="T7" fmla="*/ 0 60000 65536"/>
                  <a:gd name="T8" fmla="*/ 0 60000 65536"/>
                  <a:gd name="T9" fmla="*/ 0 w 384"/>
                  <a:gd name="T10" fmla="*/ 0 h 288"/>
                  <a:gd name="T11" fmla="*/ 384 w 384"/>
                  <a:gd name="T12" fmla="*/ 288 h 288"/>
                </a:gdLst>
                <a:ahLst/>
                <a:cxnLst>
                  <a:cxn ang="T6">
                    <a:pos x="T0" y="T1"/>
                  </a:cxn>
                  <a:cxn ang="T7">
                    <a:pos x="T2" y="T3"/>
                  </a:cxn>
                  <a:cxn ang="T8">
                    <a:pos x="T4" y="T5"/>
                  </a:cxn>
                </a:cxnLst>
                <a:rect l="T9" t="T10" r="T11" b="T12"/>
                <a:pathLst>
                  <a:path w="384" h="288">
                    <a:moveTo>
                      <a:pt x="0" y="288"/>
                    </a:moveTo>
                    <a:lnTo>
                      <a:pt x="192" y="0"/>
                    </a:lnTo>
                    <a:lnTo>
                      <a:pt x="384" y="288"/>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92304" name="Text Box 25"/>
              <p:cNvSpPr txBox="1">
                <a:spLocks noChangeAspect="1" noChangeArrowheads="1"/>
              </p:cNvSpPr>
              <p:nvPr/>
            </p:nvSpPr>
            <p:spPr bwMode="auto">
              <a:xfrm rot="-5400000">
                <a:off x="2941" y="630"/>
                <a:ext cx="575" cy="230"/>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ALU</a:t>
                </a:r>
              </a:p>
            </p:txBody>
          </p:sp>
        </p:grpSp>
        <p:sp>
          <p:nvSpPr>
            <p:cNvPr id="92280" name="Line 26"/>
            <p:cNvSpPr>
              <a:spLocks noChangeAspect="1" noChangeShapeType="1"/>
            </p:cNvSpPr>
            <p:nvPr/>
          </p:nvSpPr>
          <p:spPr bwMode="auto">
            <a:xfrm>
              <a:off x="3052"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92281" name="Line 27"/>
            <p:cNvSpPr>
              <a:spLocks noChangeAspect="1" noChangeShapeType="1"/>
            </p:cNvSpPr>
            <p:nvPr/>
          </p:nvSpPr>
          <p:spPr bwMode="auto">
            <a:xfrm>
              <a:off x="3475"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8" name="Group 28"/>
            <p:cNvGrpSpPr>
              <a:grpSpLocks noChangeAspect="1"/>
            </p:cNvGrpSpPr>
            <p:nvPr/>
          </p:nvGrpSpPr>
          <p:grpSpPr bwMode="auto">
            <a:xfrm>
              <a:off x="3201" y="1305"/>
              <a:ext cx="291" cy="232"/>
              <a:chOff x="3836" y="576"/>
              <a:chExt cx="628" cy="480"/>
            </a:xfrm>
          </p:grpSpPr>
          <p:sp>
            <p:nvSpPr>
              <p:cNvPr id="92299" name="Rectangle 29"/>
              <p:cNvSpPr>
                <a:spLocks noChangeAspect="1" noChangeArrowheads="1"/>
              </p:cNvSpPr>
              <p:nvPr/>
            </p:nvSpPr>
            <p:spPr bwMode="auto">
              <a:xfrm>
                <a:off x="3915"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92300" name="Text Box 30"/>
              <p:cNvSpPr txBox="1">
                <a:spLocks noChangeAspect="1" noChangeArrowheads="1"/>
              </p:cNvSpPr>
              <p:nvPr/>
            </p:nvSpPr>
            <p:spPr bwMode="auto">
              <a:xfrm>
                <a:off x="3836" y="628"/>
                <a:ext cx="628" cy="31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DMem</a:t>
                </a:r>
              </a:p>
            </p:txBody>
          </p:sp>
        </p:grpSp>
        <p:sp>
          <p:nvSpPr>
            <p:cNvPr id="92283" name="Freeform 31"/>
            <p:cNvSpPr>
              <a:spLocks noChangeAspect="1"/>
            </p:cNvSpPr>
            <p:nvPr/>
          </p:nvSpPr>
          <p:spPr bwMode="auto">
            <a:xfrm>
              <a:off x="3208" y="1421"/>
              <a:ext cx="332" cy="185"/>
            </a:xfrm>
            <a:custGeom>
              <a:avLst/>
              <a:gdLst>
                <a:gd name="T0" fmla="*/ 0 w 816"/>
                <a:gd name="T1" fmla="*/ 0 h 384"/>
                <a:gd name="T2" fmla="*/ 0 w 816"/>
                <a:gd name="T3" fmla="*/ 384 h 384"/>
                <a:gd name="T4" fmla="*/ 720 w 816"/>
                <a:gd name="T5" fmla="*/ 384 h 384"/>
                <a:gd name="T6" fmla="*/ 720 w 816"/>
                <a:gd name="T7" fmla="*/ 144 h 384"/>
                <a:gd name="T8" fmla="*/ 816 w 816"/>
                <a:gd name="T9" fmla="*/ 144 h 384"/>
                <a:gd name="T10" fmla="*/ 0 60000 65536"/>
                <a:gd name="T11" fmla="*/ 0 60000 65536"/>
                <a:gd name="T12" fmla="*/ 0 60000 65536"/>
                <a:gd name="T13" fmla="*/ 0 60000 65536"/>
                <a:gd name="T14" fmla="*/ 0 60000 65536"/>
                <a:gd name="T15" fmla="*/ 0 w 816"/>
                <a:gd name="T16" fmla="*/ 0 h 384"/>
                <a:gd name="T17" fmla="*/ 816 w 816"/>
                <a:gd name="T18" fmla="*/ 384 h 384"/>
              </a:gdLst>
              <a:ahLst/>
              <a:cxnLst>
                <a:cxn ang="T10">
                  <a:pos x="T0" y="T1"/>
                </a:cxn>
                <a:cxn ang="T11">
                  <a:pos x="T2" y="T3"/>
                </a:cxn>
                <a:cxn ang="T12">
                  <a:pos x="T4" y="T5"/>
                </a:cxn>
                <a:cxn ang="T13">
                  <a:pos x="T6" y="T7"/>
                </a:cxn>
                <a:cxn ang="T14">
                  <a:pos x="T8" y="T9"/>
                </a:cxn>
              </a:cxnLst>
              <a:rect l="T15" t="T16" r="T17" b="T18"/>
              <a:pathLst>
                <a:path w="816" h="384">
                  <a:moveTo>
                    <a:pt x="0" y="0"/>
                  </a:moveTo>
                  <a:lnTo>
                    <a:pt x="0" y="384"/>
                  </a:lnTo>
                  <a:lnTo>
                    <a:pt x="720" y="384"/>
                  </a:lnTo>
                  <a:lnTo>
                    <a:pt x="720" y="144"/>
                  </a:lnTo>
                  <a:lnTo>
                    <a:pt x="816" y="144"/>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92284" name="Line 32"/>
            <p:cNvSpPr>
              <a:spLocks noChangeAspect="1" noChangeShapeType="1"/>
            </p:cNvSpPr>
            <p:nvPr/>
          </p:nvSpPr>
          <p:spPr bwMode="auto">
            <a:xfrm>
              <a:off x="2199" y="1491"/>
              <a:ext cx="23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92285" name="Line 33"/>
            <p:cNvSpPr>
              <a:spLocks noChangeAspect="1" noChangeShapeType="1"/>
            </p:cNvSpPr>
            <p:nvPr/>
          </p:nvSpPr>
          <p:spPr bwMode="auto">
            <a:xfrm>
              <a:off x="2169" y="1351"/>
              <a:ext cx="259"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9" name="Group 34"/>
            <p:cNvGrpSpPr>
              <a:grpSpLocks noChangeAspect="1"/>
            </p:cNvGrpSpPr>
            <p:nvPr/>
          </p:nvGrpSpPr>
          <p:grpSpPr bwMode="auto">
            <a:xfrm>
              <a:off x="1953" y="1305"/>
              <a:ext cx="307" cy="232"/>
              <a:chOff x="1104" y="576"/>
              <a:chExt cx="662" cy="480"/>
            </a:xfrm>
          </p:grpSpPr>
          <p:sp>
            <p:nvSpPr>
              <p:cNvPr id="92297" name="Rectangle 35"/>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92298" name="Text Box 36"/>
              <p:cNvSpPr txBox="1">
                <a:spLocks noChangeAspect="1" noChangeArrowheads="1"/>
              </p:cNvSpPr>
              <p:nvPr/>
            </p:nvSpPr>
            <p:spPr bwMode="auto">
              <a:xfrm>
                <a:off x="1104" y="628"/>
                <a:ext cx="662" cy="31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Ifetch</a:t>
                </a:r>
              </a:p>
            </p:txBody>
          </p:sp>
        </p:grpSp>
        <p:grpSp>
          <p:nvGrpSpPr>
            <p:cNvPr id="10" name="Group 37"/>
            <p:cNvGrpSpPr>
              <a:grpSpLocks/>
            </p:cNvGrpSpPr>
            <p:nvPr/>
          </p:nvGrpSpPr>
          <p:grpSpPr bwMode="auto">
            <a:xfrm>
              <a:off x="2288" y="1200"/>
              <a:ext cx="1297" cy="441"/>
              <a:chOff x="2112" y="528"/>
              <a:chExt cx="2088" cy="681"/>
            </a:xfrm>
          </p:grpSpPr>
          <p:sp>
            <p:nvSpPr>
              <p:cNvPr id="92293" name="Rectangle 38"/>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92294" name="Rectangle 39"/>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92295" name="Rectangle 40"/>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92296" name="Rectangle 41"/>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grpSp>
        <p:grpSp>
          <p:nvGrpSpPr>
            <p:cNvPr id="11" name="Group 42"/>
            <p:cNvGrpSpPr>
              <a:grpSpLocks noChangeAspect="1"/>
            </p:cNvGrpSpPr>
            <p:nvPr/>
          </p:nvGrpSpPr>
          <p:grpSpPr bwMode="auto">
            <a:xfrm flipH="1">
              <a:off x="3649" y="1296"/>
              <a:ext cx="223" cy="233"/>
              <a:chOff x="1374" y="528"/>
              <a:chExt cx="480" cy="432"/>
            </a:xfrm>
          </p:grpSpPr>
          <p:grpSp>
            <p:nvGrpSpPr>
              <p:cNvPr id="12" name="Group 43"/>
              <p:cNvGrpSpPr>
                <a:grpSpLocks noChangeAspect="1"/>
              </p:cNvGrpSpPr>
              <p:nvPr/>
            </p:nvGrpSpPr>
            <p:grpSpPr bwMode="auto">
              <a:xfrm>
                <a:off x="1374" y="528"/>
                <a:ext cx="480" cy="432"/>
                <a:chOff x="1392" y="528"/>
                <a:chExt cx="480" cy="432"/>
              </a:xfrm>
            </p:grpSpPr>
            <p:sp>
              <p:nvSpPr>
                <p:cNvPr id="92291" name="Rectangle 44"/>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92292" name="Rectangle 45"/>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92290" name="Text Box 46"/>
              <p:cNvSpPr txBox="1">
                <a:spLocks noChangeAspect="1" noChangeArrowheads="1"/>
              </p:cNvSpPr>
              <p:nvPr/>
            </p:nvSpPr>
            <p:spPr bwMode="auto">
              <a:xfrm>
                <a:off x="1396" y="574"/>
                <a:ext cx="454" cy="286"/>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grpSp>
      <p:grpSp>
        <p:nvGrpSpPr>
          <p:cNvPr id="13" name="Group 47"/>
          <p:cNvGrpSpPr>
            <a:grpSpLocks/>
          </p:cNvGrpSpPr>
          <p:nvPr/>
        </p:nvGrpSpPr>
        <p:grpSpPr bwMode="auto">
          <a:xfrm>
            <a:off x="3786188" y="2971800"/>
            <a:ext cx="3667125" cy="1309688"/>
            <a:chOff x="2385" y="1872"/>
            <a:chExt cx="2310" cy="825"/>
          </a:xfrm>
        </p:grpSpPr>
        <p:grpSp>
          <p:nvGrpSpPr>
            <p:cNvPr id="14" name="Group 48"/>
            <p:cNvGrpSpPr>
              <a:grpSpLocks/>
            </p:cNvGrpSpPr>
            <p:nvPr/>
          </p:nvGrpSpPr>
          <p:grpSpPr bwMode="auto">
            <a:xfrm>
              <a:off x="2385" y="2256"/>
              <a:ext cx="2310" cy="441"/>
              <a:chOff x="1953" y="1200"/>
              <a:chExt cx="1919" cy="441"/>
            </a:xfrm>
          </p:grpSpPr>
          <p:grpSp>
            <p:nvGrpSpPr>
              <p:cNvPr id="15" name="Group 49"/>
              <p:cNvGrpSpPr>
                <a:grpSpLocks noChangeAspect="1"/>
              </p:cNvGrpSpPr>
              <p:nvPr/>
            </p:nvGrpSpPr>
            <p:grpSpPr bwMode="auto">
              <a:xfrm>
                <a:off x="2429" y="1304"/>
                <a:ext cx="221" cy="233"/>
                <a:chOff x="1374" y="528"/>
                <a:chExt cx="480" cy="432"/>
              </a:xfrm>
            </p:grpSpPr>
            <p:grpSp>
              <p:nvGrpSpPr>
                <p:cNvPr id="16" name="Group 50"/>
                <p:cNvGrpSpPr>
                  <a:grpSpLocks noChangeAspect="1"/>
                </p:cNvGrpSpPr>
                <p:nvPr/>
              </p:nvGrpSpPr>
              <p:grpSpPr bwMode="auto">
                <a:xfrm>
                  <a:off x="1374" y="528"/>
                  <a:ext cx="480" cy="432"/>
                  <a:chOff x="1392" y="528"/>
                  <a:chExt cx="480" cy="432"/>
                </a:xfrm>
              </p:grpSpPr>
              <p:sp>
                <p:nvSpPr>
                  <p:cNvPr id="92274" name="Rectangle 51"/>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92275" name="Rectangle 52"/>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92273" name="Text Box 53"/>
                <p:cNvSpPr txBox="1">
                  <a:spLocks noChangeAspect="1" noChangeArrowheads="1"/>
                </p:cNvSpPr>
                <p:nvPr/>
              </p:nvSpPr>
              <p:spPr bwMode="auto">
                <a:xfrm>
                  <a:off x="1387" y="574"/>
                  <a:ext cx="458" cy="286"/>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sp>
            <p:nvSpPr>
              <p:cNvPr id="92244" name="Line 54"/>
              <p:cNvSpPr>
                <a:spLocks noChangeAspect="1" noChangeShapeType="1"/>
              </p:cNvSpPr>
              <p:nvPr/>
            </p:nvSpPr>
            <p:spPr bwMode="auto">
              <a:xfrm>
                <a:off x="2651" y="1351"/>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92245" name="Line 55"/>
              <p:cNvSpPr>
                <a:spLocks noChangeAspect="1" noChangeShapeType="1"/>
              </p:cNvSpPr>
              <p:nvPr/>
            </p:nvSpPr>
            <p:spPr bwMode="auto">
              <a:xfrm>
                <a:off x="2651" y="1490"/>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17" name="Group 56"/>
              <p:cNvGrpSpPr>
                <a:grpSpLocks noChangeAspect="1"/>
              </p:cNvGrpSpPr>
              <p:nvPr/>
            </p:nvGrpSpPr>
            <p:grpSpPr bwMode="auto">
              <a:xfrm>
                <a:off x="2851" y="1235"/>
                <a:ext cx="199" cy="371"/>
                <a:chOff x="2991" y="411"/>
                <a:chExt cx="359" cy="768"/>
              </a:xfrm>
            </p:grpSpPr>
            <p:sp>
              <p:nvSpPr>
                <p:cNvPr id="92268" name="AutoShape 57"/>
                <p:cNvSpPr>
                  <a:spLocks noChangeAspect="1" noChangeArrowheads="1"/>
                </p:cNvSpPr>
                <p:nvPr/>
              </p:nvSpPr>
              <p:spPr bwMode="auto">
                <a:xfrm rot="-5400000">
                  <a:off x="2798" y="626"/>
                  <a:ext cx="768" cy="337"/>
                </a:xfrm>
                <a:custGeom>
                  <a:avLst/>
                  <a:gdLst>
                    <a:gd name="T0" fmla="*/ 672 w 21600"/>
                    <a:gd name="T1" fmla="*/ 169 h 21600"/>
                    <a:gd name="T2" fmla="*/ 384 w 21600"/>
                    <a:gd name="T3" fmla="*/ 337 h 21600"/>
                    <a:gd name="T4" fmla="*/ 96 w 21600"/>
                    <a:gd name="T5" fmla="*/ 169 h 21600"/>
                    <a:gd name="T6" fmla="*/ 384 w 21600"/>
                    <a:gd name="T7" fmla="*/ 0 h 21600"/>
                    <a:gd name="T8" fmla="*/ 0 60000 65536"/>
                    <a:gd name="T9" fmla="*/ 0 60000 65536"/>
                    <a:gd name="T10" fmla="*/ 0 60000 65536"/>
                    <a:gd name="T11" fmla="*/ 0 60000 65536"/>
                    <a:gd name="T12" fmla="*/ 4500 w 21600"/>
                    <a:gd name="T13" fmla="*/ 4487 h 21600"/>
                    <a:gd name="T14" fmla="*/ 17100 w 21600"/>
                    <a:gd name="T15" fmla="*/ 1711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p:spPr>
              <p:txBody>
                <a:bodyPr vert="eaVert" wrap="none" anchor="ctr">
                  <a:prstTxWarp prst="textNoShape">
                    <a:avLst/>
                  </a:prstTxWarp>
                </a:bodyPr>
                <a:lstStyle/>
                <a:p>
                  <a:pPr algn="ctr"/>
                  <a:endParaRPr lang="en-US" sz="1000" b="1">
                    <a:latin typeface="Comic Sans MS" charset="0"/>
                  </a:endParaRPr>
                </a:p>
              </p:txBody>
            </p:sp>
            <p:sp>
              <p:nvSpPr>
                <p:cNvPr id="92269" name="AutoShape 58"/>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p:spPr>
              <p:txBody>
                <a:bodyPr wrap="none" anchor="ctr">
                  <a:prstTxWarp prst="textNoShape">
                    <a:avLst/>
                  </a:prstTxWarp>
                </a:bodyPr>
                <a:lstStyle/>
                <a:p>
                  <a:endParaRPr lang="en-US"/>
                </a:p>
              </p:txBody>
            </p:sp>
            <p:sp>
              <p:nvSpPr>
                <p:cNvPr id="92270" name="Freeform 59"/>
                <p:cNvSpPr>
                  <a:spLocks noChangeAspect="1"/>
                </p:cNvSpPr>
                <p:nvPr/>
              </p:nvSpPr>
              <p:spPr bwMode="auto">
                <a:xfrm rot="5400000">
                  <a:off x="2974" y="725"/>
                  <a:ext cx="218" cy="139"/>
                </a:xfrm>
                <a:custGeom>
                  <a:avLst/>
                  <a:gdLst>
                    <a:gd name="T0" fmla="*/ 0 w 384"/>
                    <a:gd name="T1" fmla="*/ 288 h 288"/>
                    <a:gd name="T2" fmla="*/ 192 w 384"/>
                    <a:gd name="T3" fmla="*/ 0 h 288"/>
                    <a:gd name="T4" fmla="*/ 384 w 384"/>
                    <a:gd name="T5" fmla="*/ 288 h 288"/>
                    <a:gd name="T6" fmla="*/ 0 60000 65536"/>
                    <a:gd name="T7" fmla="*/ 0 60000 65536"/>
                    <a:gd name="T8" fmla="*/ 0 60000 65536"/>
                    <a:gd name="T9" fmla="*/ 0 w 384"/>
                    <a:gd name="T10" fmla="*/ 0 h 288"/>
                    <a:gd name="T11" fmla="*/ 384 w 384"/>
                    <a:gd name="T12" fmla="*/ 288 h 288"/>
                  </a:gdLst>
                  <a:ahLst/>
                  <a:cxnLst>
                    <a:cxn ang="T6">
                      <a:pos x="T0" y="T1"/>
                    </a:cxn>
                    <a:cxn ang="T7">
                      <a:pos x="T2" y="T3"/>
                    </a:cxn>
                    <a:cxn ang="T8">
                      <a:pos x="T4" y="T5"/>
                    </a:cxn>
                  </a:cxnLst>
                  <a:rect l="T9" t="T10" r="T11" b="T12"/>
                  <a:pathLst>
                    <a:path w="384" h="288">
                      <a:moveTo>
                        <a:pt x="0" y="288"/>
                      </a:moveTo>
                      <a:lnTo>
                        <a:pt x="192" y="0"/>
                      </a:lnTo>
                      <a:lnTo>
                        <a:pt x="384" y="288"/>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92271" name="Text Box 60"/>
                <p:cNvSpPr txBox="1">
                  <a:spLocks noChangeAspect="1" noChangeArrowheads="1"/>
                </p:cNvSpPr>
                <p:nvPr/>
              </p:nvSpPr>
              <p:spPr bwMode="auto">
                <a:xfrm rot="-5400000">
                  <a:off x="2941" y="630"/>
                  <a:ext cx="575" cy="230"/>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ALU</a:t>
                  </a:r>
                </a:p>
              </p:txBody>
            </p:sp>
          </p:grpSp>
          <p:sp>
            <p:nvSpPr>
              <p:cNvPr id="92247" name="Line 61"/>
              <p:cNvSpPr>
                <a:spLocks noChangeAspect="1" noChangeShapeType="1"/>
              </p:cNvSpPr>
              <p:nvPr/>
            </p:nvSpPr>
            <p:spPr bwMode="auto">
              <a:xfrm>
                <a:off x="3052"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92248" name="Line 62"/>
              <p:cNvSpPr>
                <a:spLocks noChangeAspect="1" noChangeShapeType="1"/>
              </p:cNvSpPr>
              <p:nvPr/>
            </p:nvSpPr>
            <p:spPr bwMode="auto">
              <a:xfrm>
                <a:off x="3475"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18" name="Group 63"/>
              <p:cNvGrpSpPr>
                <a:grpSpLocks noChangeAspect="1"/>
              </p:cNvGrpSpPr>
              <p:nvPr/>
            </p:nvGrpSpPr>
            <p:grpSpPr bwMode="auto">
              <a:xfrm>
                <a:off x="3201" y="1305"/>
                <a:ext cx="291" cy="232"/>
                <a:chOff x="3836" y="576"/>
                <a:chExt cx="628" cy="480"/>
              </a:xfrm>
            </p:grpSpPr>
            <p:sp>
              <p:nvSpPr>
                <p:cNvPr id="92266" name="Rectangle 64"/>
                <p:cNvSpPr>
                  <a:spLocks noChangeAspect="1" noChangeArrowheads="1"/>
                </p:cNvSpPr>
                <p:nvPr/>
              </p:nvSpPr>
              <p:spPr bwMode="auto">
                <a:xfrm>
                  <a:off x="3915"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92267" name="Text Box 65"/>
                <p:cNvSpPr txBox="1">
                  <a:spLocks noChangeAspect="1" noChangeArrowheads="1"/>
                </p:cNvSpPr>
                <p:nvPr/>
              </p:nvSpPr>
              <p:spPr bwMode="auto">
                <a:xfrm>
                  <a:off x="3836" y="628"/>
                  <a:ext cx="628" cy="31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DMem</a:t>
                  </a:r>
                </a:p>
              </p:txBody>
            </p:sp>
          </p:grpSp>
          <p:sp>
            <p:nvSpPr>
              <p:cNvPr id="92250" name="Freeform 66"/>
              <p:cNvSpPr>
                <a:spLocks noChangeAspect="1"/>
              </p:cNvSpPr>
              <p:nvPr/>
            </p:nvSpPr>
            <p:spPr bwMode="auto">
              <a:xfrm>
                <a:off x="3208" y="1421"/>
                <a:ext cx="332" cy="185"/>
              </a:xfrm>
              <a:custGeom>
                <a:avLst/>
                <a:gdLst>
                  <a:gd name="T0" fmla="*/ 0 w 816"/>
                  <a:gd name="T1" fmla="*/ 0 h 384"/>
                  <a:gd name="T2" fmla="*/ 0 w 816"/>
                  <a:gd name="T3" fmla="*/ 384 h 384"/>
                  <a:gd name="T4" fmla="*/ 720 w 816"/>
                  <a:gd name="T5" fmla="*/ 384 h 384"/>
                  <a:gd name="T6" fmla="*/ 720 w 816"/>
                  <a:gd name="T7" fmla="*/ 144 h 384"/>
                  <a:gd name="T8" fmla="*/ 816 w 816"/>
                  <a:gd name="T9" fmla="*/ 144 h 384"/>
                  <a:gd name="T10" fmla="*/ 0 60000 65536"/>
                  <a:gd name="T11" fmla="*/ 0 60000 65536"/>
                  <a:gd name="T12" fmla="*/ 0 60000 65536"/>
                  <a:gd name="T13" fmla="*/ 0 60000 65536"/>
                  <a:gd name="T14" fmla="*/ 0 60000 65536"/>
                  <a:gd name="T15" fmla="*/ 0 w 816"/>
                  <a:gd name="T16" fmla="*/ 0 h 384"/>
                  <a:gd name="T17" fmla="*/ 816 w 816"/>
                  <a:gd name="T18" fmla="*/ 384 h 384"/>
                </a:gdLst>
                <a:ahLst/>
                <a:cxnLst>
                  <a:cxn ang="T10">
                    <a:pos x="T0" y="T1"/>
                  </a:cxn>
                  <a:cxn ang="T11">
                    <a:pos x="T2" y="T3"/>
                  </a:cxn>
                  <a:cxn ang="T12">
                    <a:pos x="T4" y="T5"/>
                  </a:cxn>
                  <a:cxn ang="T13">
                    <a:pos x="T6" y="T7"/>
                  </a:cxn>
                  <a:cxn ang="T14">
                    <a:pos x="T8" y="T9"/>
                  </a:cxn>
                </a:cxnLst>
                <a:rect l="T15" t="T16" r="T17" b="T18"/>
                <a:pathLst>
                  <a:path w="816" h="384">
                    <a:moveTo>
                      <a:pt x="0" y="0"/>
                    </a:moveTo>
                    <a:lnTo>
                      <a:pt x="0" y="384"/>
                    </a:lnTo>
                    <a:lnTo>
                      <a:pt x="720" y="384"/>
                    </a:lnTo>
                    <a:lnTo>
                      <a:pt x="720" y="144"/>
                    </a:lnTo>
                    <a:lnTo>
                      <a:pt x="816" y="144"/>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92251" name="Line 67"/>
              <p:cNvSpPr>
                <a:spLocks noChangeAspect="1" noChangeShapeType="1"/>
              </p:cNvSpPr>
              <p:nvPr/>
            </p:nvSpPr>
            <p:spPr bwMode="auto">
              <a:xfrm>
                <a:off x="2199" y="1491"/>
                <a:ext cx="23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92252" name="Line 68"/>
              <p:cNvSpPr>
                <a:spLocks noChangeAspect="1" noChangeShapeType="1"/>
              </p:cNvSpPr>
              <p:nvPr/>
            </p:nvSpPr>
            <p:spPr bwMode="auto">
              <a:xfrm>
                <a:off x="2169" y="1351"/>
                <a:ext cx="259"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19" name="Group 69"/>
              <p:cNvGrpSpPr>
                <a:grpSpLocks noChangeAspect="1"/>
              </p:cNvGrpSpPr>
              <p:nvPr/>
            </p:nvGrpSpPr>
            <p:grpSpPr bwMode="auto">
              <a:xfrm>
                <a:off x="1953" y="1305"/>
                <a:ext cx="307" cy="232"/>
                <a:chOff x="1104" y="576"/>
                <a:chExt cx="662" cy="480"/>
              </a:xfrm>
            </p:grpSpPr>
            <p:sp>
              <p:nvSpPr>
                <p:cNvPr id="92264" name="Rectangle 70"/>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92265" name="Text Box 71"/>
                <p:cNvSpPr txBox="1">
                  <a:spLocks noChangeAspect="1" noChangeArrowheads="1"/>
                </p:cNvSpPr>
                <p:nvPr/>
              </p:nvSpPr>
              <p:spPr bwMode="auto">
                <a:xfrm>
                  <a:off x="1104" y="628"/>
                  <a:ext cx="662" cy="31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Ifetch</a:t>
                  </a:r>
                </a:p>
              </p:txBody>
            </p:sp>
          </p:grpSp>
          <p:grpSp>
            <p:nvGrpSpPr>
              <p:cNvPr id="20" name="Group 72"/>
              <p:cNvGrpSpPr>
                <a:grpSpLocks/>
              </p:cNvGrpSpPr>
              <p:nvPr/>
            </p:nvGrpSpPr>
            <p:grpSpPr bwMode="auto">
              <a:xfrm>
                <a:off x="2288" y="1200"/>
                <a:ext cx="1297" cy="441"/>
                <a:chOff x="2112" y="528"/>
                <a:chExt cx="2088" cy="681"/>
              </a:xfrm>
            </p:grpSpPr>
            <p:sp>
              <p:nvSpPr>
                <p:cNvPr id="92260" name="Rectangle 73"/>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92261" name="Rectangle 74"/>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92262" name="Rectangle 75"/>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92263" name="Rectangle 76"/>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grpSp>
          <p:grpSp>
            <p:nvGrpSpPr>
              <p:cNvPr id="21" name="Group 77"/>
              <p:cNvGrpSpPr>
                <a:grpSpLocks noChangeAspect="1"/>
              </p:cNvGrpSpPr>
              <p:nvPr/>
            </p:nvGrpSpPr>
            <p:grpSpPr bwMode="auto">
              <a:xfrm flipH="1">
                <a:off x="3649" y="1296"/>
                <a:ext cx="223" cy="233"/>
                <a:chOff x="1374" y="528"/>
                <a:chExt cx="480" cy="432"/>
              </a:xfrm>
            </p:grpSpPr>
            <p:grpSp>
              <p:nvGrpSpPr>
                <p:cNvPr id="22" name="Group 78"/>
                <p:cNvGrpSpPr>
                  <a:grpSpLocks noChangeAspect="1"/>
                </p:cNvGrpSpPr>
                <p:nvPr/>
              </p:nvGrpSpPr>
              <p:grpSpPr bwMode="auto">
                <a:xfrm>
                  <a:off x="1374" y="528"/>
                  <a:ext cx="480" cy="432"/>
                  <a:chOff x="1392" y="528"/>
                  <a:chExt cx="480" cy="432"/>
                </a:xfrm>
              </p:grpSpPr>
              <p:sp>
                <p:nvSpPr>
                  <p:cNvPr id="92258" name="Rectangle 79"/>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92259" name="Rectangle 80"/>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92257" name="Text Box 81"/>
                <p:cNvSpPr txBox="1">
                  <a:spLocks noChangeAspect="1" noChangeArrowheads="1"/>
                </p:cNvSpPr>
                <p:nvPr/>
              </p:nvSpPr>
              <p:spPr bwMode="auto">
                <a:xfrm>
                  <a:off x="1396" y="574"/>
                  <a:ext cx="454" cy="286"/>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grpSp>
        <p:sp>
          <p:nvSpPr>
            <p:cNvPr id="92242" name="Line 82"/>
            <p:cNvSpPr>
              <a:spLocks noChangeShapeType="1"/>
            </p:cNvSpPr>
            <p:nvPr/>
          </p:nvSpPr>
          <p:spPr bwMode="auto">
            <a:xfrm flipH="1">
              <a:off x="3456" y="1872"/>
              <a:ext cx="336" cy="528"/>
            </a:xfrm>
            <a:prstGeom prst="line">
              <a:avLst/>
            </a:prstGeom>
            <a:noFill/>
            <a:ln w="76200">
              <a:solidFill>
                <a:schemeClr val="hlink"/>
              </a:solidFill>
              <a:round/>
              <a:headEnd/>
              <a:tailEnd type="triangle" w="med" len="med"/>
            </a:ln>
          </p:spPr>
          <p:txBody>
            <a:bodyPr wrap="none" anchor="ctr">
              <a:prstTxWarp prst="textNoShape">
                <a:avLst/>
              </a:prstTxWarp>
            </a:bodyPr>
            <a:lstStyle/>
            <a:p>
              <a:endParaRPr lang="en-US"/>
            </a:p>
          </p:txBody>
        </p:sp>
      </p:grpSp>
      <p:grpSp>
        <p:nvGrpSpPr>
          <p:cNvPr id="23" name="Group 83"/>
          <p:cNvGrpSpPr>
            <a:grpSpLocks/>
          </p:cNvGrpSpPr>
          <p:nvPr/>
        </p:nvGrpSpPr>
        <p:grpSpPr bwMode="auto">
          <a:xfrm>
            <a:off x="4579938" y="2971800"/>
            <a:ext cx="3663950" cy="2225675"/>
            <a:chOff x="2885" y="1872"/>
            <a:chExt cx="2308" cy="1402"/>
          </a:xfrm>
        </p:grpSpPr>
        <p:grpSp>
          <p:nvGrpSpPr>
            <p:cNvPr id="24" name="Group 84"/>
            <p:cNvGrpSpPr>
              <a:grpSpLocks/>
            </p:cNvGrpSpPr>
            <p:nvPr/>
          </p:nvGrpSpPr>
          <p:grpSpPr bwMode="auto">
            <a:xfrm>
              <a:off x="2885" y="2833"/>
              <a:ext cx="2308" cy="441"/>
              <a:chOff x="1954" y="1200"/>
              <a:chExt cx="1918" cy="441"/>
            </a:xfrm>
          </p:grpSpPr>
          <p:grpSp>
            <p:nvGrpSpPr>
              <p:cNvPr id="25" name="Group 85"/>
              <p:cNvGrpSpPr>
                <a:grpSpLocks noChangeAspect="1"/>
              </p:cNvGrpSpPr>
              <p:nvPr/>
            </p:nvGrpSpPr>
            <p:grpSpPr bwMode="auto">
              <a:xfrm>
                <a:off x="2429" y="1304"/>
                <a:ext cx="221" cy="233"/>
                <a:chOff x="1374" y="528"/>
                <a:chExt cx="480" cy="432"/>
              </a:xfrm>
            </p:grpSpPr>
            <p:grpSp>
              <p:nvGrpSpPr>
                <p:cNvPr id="26" name="Group 86"/>
                <p:cNvGrpSpPr>
                  <a:grpSpLocks noChangeAspect="1"/>
                </p:cNvGrpSpPr>
                <p:nvPr/>
              </p:nvGrpSpPr>
              <p:grpSpPr bwMode="auto">
                <a:xfrm>
                  <a:off x="1374" y="528"/>
                  <a:ext cx="480" cy="432"/>
                  <a:chOff x="1392" y="528"/>
                  <a:chExt cx="480" cy="432"/>
                </a:xfrm>
              </p:grpSpPr>
              <p:sp>
                <p:nvSpPr>
                  <p:cNvPr id="92239" name="Rectangle 87"/>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92240" name="Rectangle 88"/>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92238" name="Text Box 89"/>
                <p:cNvSpPr txBox="1">
                  <a:spLocks noChangeAspect="1" noChangeArrowheads="1"/>
                </p:cNvSpPr>
                <p:nvPr/>
              </p:nvSpPr>
              <p:spPr bwMode="auto">
                <a:xfrm>
                  <a:off x="1387" y="574"/>
                  <a:ext cx="458" cy="286"/>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sp>
            <p:nvSpPr>
              <p:cNvPr id="92209" name="Line 90"/>
              <p:cNvSpPr>
                <a:spLocks noChangeAspect="1" noChangeShapeType="1"/>
              </p:cNvSpPr>
              <p:nvPr/>
            </p:nvSpPr>
            <p:spPr bwMode="auto">
              <a:xfrm>
                <a:off x="2651" y="1351"/>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92210" name="Line 91"/>
              <p:cNvSpPr>
                <a:spLocks noChangeAspect="1" noChangeShapeType="1"/>
              </p:cNvSpPr>
              <p:nvPr/>
            </p:nvSpPr>
            <p:spPr bwMode="auto">
              <a:xfrm>
                <a:off x="2651" y="1490"/>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27" name="Group 92"/>
              <p:cNvGrpSpPr>
                <a:grpSpLocks noChangeAspect="1"/>
              </p:cNvGrpSpPr>
              <p:nvPr/>
            </p:nvGrpSpPr>
            <p:grpSpPr bwMode="auto">
              <a:xfrm>
                <a:off x="2851" y="1215"/>
                <a:ext cx="199" cy="391"/>
                <a:chOff x="2991" y="371"/>
                <a:chExt cx="359" cy="808"/>
              </a:xfrm>
            </p:grpSpPr>
            <p:sp>
              <p:nvSpPr>
                <p:cNvPr id="92233" name="AutoShape 93"/>
                <p:cNvSpPr>
                  <a:spLocks noChangeAspect="1" noChangeArrowheads="1"/>
                </p:cNvSpPr>
                <p:nvPr/>
              </p:nvSpPr>
              <p:spPr bwMode="auto">
                <a:xfrm rot="-5400000">
                  <a:off x="2798" y="626"/>
                  <a:ext cx="768" cy="337"/>
                </a:xfrm>
                <a:custGeom>
                  <a:avLst/>
                  <a:gdLst>
                    <a:gd name="T0" fmla="*/ 672 w 21600"/>
                    <a:gd name="T1" fmla="*/ 169 h 21600"/>
                    <a:gd name="T2" fmla="*/ 384 w 21600"/>
                    <a:gd name="T3" fmla="*/ 337 h 21600"/>
                    <a:gd name="T4" fmla="*/ 96 w 21600"/>
                    <a:gd name="T5" fmla="*/ 169 h 21600"/>
                    <a:gd name="T6" fmla="*/ 384 w 21600"/>
                    <a:gd name="T7" fmla="*/ 0 h 21600"/>
                    <a:gd name="T8" fmla="*/ 0 60000 65536"/>
                    <a:gd name="T9" fmla="*/ 0 60000 65536"/>
                    <a:gd name="T10" fmla="*/ 0 60000 65536"/>
                    <a:gd name="T11" fmla="*/ 0 60000 65536"/>
                    <a:gd name="T12" fmla="*/ 4500 w 21600"/>
                    <a:gd name="T13" fmla="*/ 4487 h 21600"/>
                    <a:gd name="T14" fmla="*/ 17100 w 21600"/>
                    <a:gd name="T15" fmla="*/ 1711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p:spPr>
              <p:txBody>
                <a:bodyPr vert="eaVert" wrap="none" anchor="ctr">
                  <a:prstTxWarp prst="textNoShape">
                    <a:avLst/>
                  </a:prstTxWarp>
                </a:bodyPr>
                <a:lstStyle/>
                <a:p>
                  <a:pPr algn="ctr"/>
                  <a:endParaRPr lang="en-US" sz="1000" b="1">
                    <a:latin typeface="Comic Sans MS" charset="0"/>
                  </a:endParaRPr>
                </a:p>
              </p:txBody>
            </p:sp>
            <p:sp>
              <p:nvSpPr>
                <p:cNvPr id="92234" name="AutoShape 94"/>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p:spPr>
              <p:txBody>
                <a:bodyPr wrap="none" anchor="ctr">
                  <a:prstTxWarp prst="textNoShape">
                    <a:avLst/>
                  </a:prstTxWarp>
                </a:bodyPr>
                <a:lstStyle/>
                <a:p>
                  <a:endParaRPr lang="en-US"/>
                </a:p>
              </p:txBody>
            </p:sp>
            <p:sp>
              <p:nvSpPr>
                <p:cNvPr id="92235" name="Freeform 95"/>
                <p:cNvSpPr>
                  <a:spLocks noChangeAspect="1"/>
                </p:cNvSpPr>
                <p:nvPr/>
              </p:nvSpPr>
              <p:spPr bwMode="auto">
                <a:xfrm rot="5400000">
                  <a:off x="2974" y="725"/>
                  <a:ext cx="218" cy="139"/>
                </a:xfrm>
                <a:custGeom>
                  <a:avLst/>
                  <a:gdLst>
                    <a:gd name="T0" fmla="*/ 0 w 384"/>
                    <a:gd name="T1" fmla="*/ 288 h 288"/>
                    <a:gd name="T2" fmla="*/ 192 w 384"/>
                    <a:gd name="T3" fmla="*/ 0 h 288"/>
                    <a:gd name="T4" fmla="*/ 384 w 384"/>
                    <a:gd name="T5" fmla="*/ 288 h 288"/>
                    <a:gd name="T6" fmla="*/ 0 60000 65536"/>
                    <a:gd name="T7" fmla="*/ 0 60000 65536"/>
                    <a:gd name="T8" fmla="*/ 0 60000 65536"/>
                    <a:gd name="T9" fmla="*/ 0 w 384"/>
                    <a:gd name="T10" fmla="*/ 0 h 288"/>
                    <a:gd name="T11" fmla="*/ 384 w 384"/>
                    <a:gd name="T12" fmla="*/ 288 h 288"/>
                  </a:gdLst>
                  <a:ahLst/>
                  <a:cxnLst>
                    <a:cxn ang="T6">
                      <a:pos x="T0" y="T1"/>
                    </a:cxn>
                    <a:cxn ang="T7">
                      <a:pos x="T2" y="T3"/>
                    </a:cxn>
                    <a:cxn ang="T8">
                      <a:pos x="T4" y="T5"/>
                    </a:cxn>
                  </a:cxnLst>
                  <a:rect l="T9" t="T10" r="T11" b="T12"/>
                  <a:pathLst>
                    <a:path w="384" h="288">
                      <a:moveTo>
                        <a:pt x="0" y="288"/>
                      </a:moveTo>
                      <a:lnTo>
                        <a:pt x="192" y="0"/>
                      </a:lnTo>
                      <a:lnTo>
                        <a:pt x="384" y="288"/>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92236" name="Text Box 96"/>
                <p:cNvSpPr txBox="1">
                  <a:spLocks noChangeAspect="1" noChangeArrowheads="1"/>
                </p:cNvSpPr>
                <p:nvPr/>
              </p:nvSpPr>
              <p:spPr bwMode="auto">
                <a:xfrm rot="-5400000">
                  <a:off x="2944" y="542"/>
                  <a:ext cx="574" cy="231"/>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ALU</a:t>
                  </a:r>
                </a:p>
              </p:txBody>
            </p:sp>
          </p:grpSp>
          <p:sp>
            <p:nvSpPr>
              <p:cNvPr id="92212" name="Line 97"/>
              <p:cNvSpPr>
                <a:spLocks noChangeAspect="1" noChangeShapeType="1"/>
              </p:cNvSpPr>
              <p:nvPr/>
            </p:nvSpPr>
            <p:spPr bwMode="auto">
              <a:xfrm>
                <a:off x="3052"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92213" name="Line 98"/>
              <p:cNvSpPr>
                <a:spLocks noChangeAspect="1" noChangeShapeType="1"/>
              </p:cNvSpPr>
              <p:nvPr/>
            </p:nvSpPr>
            <p:spPr bwMode="auto">
              <a:xfrm>
                <a:off x="3475"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28" name="Group 99"/>
              <p:cNvGrpSpPr>
                <a:grpSpLocks noChangeAspect="1"/>
              </p:cNvGrpSpPr>
              <p:nvPr/>
            </p:nvGrpSpPr>
            <p:grpSpPr bwMode="auto">
              <a:xfrm>
                <a:off x="3201" y="1305"/>
                <a:ext cx="292" cy="232"/>
                <a:chOff x="3836" y="576"/>
                <a:chExt cx="630" cy="480"/>
              </a:xfrm>
            </p:grpSpPr>
            <p:sp>
              <p:nvSpPr>
                <p:cNvPr id="92231" name="Rectangle 100"/>
                <p:cNvSpPr>
                  <a:spLocks noChangeAspect="1" noChangeArrowheads="1"/>
                </p:cNvSpPr>
                <p:nvPr/>
              </p:nvSpPr>
              <p:spPr bwMode="auto">
                <a:xfrm>
                  <a:off x="3915"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92232" name="Text Box 101"/>
                <p:cNvSpPr txBox="1">
                  <a:spLocks noChangeAspect="1" noChangeArrowheads="1"/>
                </p:cNvSpPr>
                <p:nvPr/>
              </p:nvSpPr>
              <p:spPr bwMode="auto">
                <a:xfrm>
                  <a:off x="3836" y="628"/>
                  <a:ext cx="630" cy="31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DMem</a:t>
                  </a:r>
                </a:p>
              </p:txBody>
            </p:sp>
          </p:grpSp>
          <p:sp>
            <p:nvSpPr>
              <p:cNvPr id="92215" name="Freeform 102"/>
              <p:cNvSpPr>
                <a:spLocks noChangeAspect="1"/>
              </p:cNvSpPr>
              <p:nvPr/>
            </p:nvSpPr>
            <p:spPr bwMode="auto">
              <a:xfrm>
                <a:off x="3208" y="1421"/>
                <a:ext cx="332" cy="185"/>
              </a:xfrm>
              <a:custGeom>
                <a:avLst/>
                <a:gdLst>
                  <a:gd name="T0" fmla="*/ 0 w 816"/>
                  <a:gd name="T1" fmla="*/ 0 h 384"/>
                  <a:gd name="T2" fmla="*/ 0 w 816"/>
                  <a:gd name="T3" fmla="*/ 384 h 384"/>
                  <a:gd name="T4" fmla="*/ 720 w 816"/>
                  <a:gd name="T5" fmla="*/ 384 h 384"/>
                  <a:gd name="T6" fmla="*/ 720 w 816"/>
                  <a:gd name="T7" fmla="*/ 144 h 384"/>
                  <a:gd name="T8" fmla="*/ 816 w 816"/>
                  <a:gd name="T9" fmla="*/ 144 h 384"/>
                  <a:gd name="T10" fmla="*/ 0 60000 65536"/>
                  <a:gd name="T11" fmla="*/ 0 60000 65536"/>
                  <a:gd name="T12" fmla="*/ 0 60000 65536"/>
                  <a:gd name="T13" fmla="*/ 0 60000 65536"/>
                  <a:gd name="T14" fmla="*/ 0 60000 65536"/>
                  <a:gd name="T15" fmla="*/ 0 w 816"/>
                  <a:gd name="T16" fmla="*/ 0 h 384"/>
                  <a:gd name="T17" fmla="*/ 816 w 816"/>
                  <a:gd name="T18" fmla="*/ 384 h 384"/>
                </a:gdLst>
                <a:ahLst/>
                <a:cxnLst>
                  <a:cxn ang="T10">
                    <a:pos x="T0" y="T1"/>
                  </a:cxn>
                  <a:cxn ang="T11">
                    <a:pos x="T2" y="T3"/>
                  </a:cxn>
                  <a:cxn ang="T12">
                    <a:pos x="T4" y="T5"/>
                  </a:cxn>
                  <a:cxn ang="T13">
                    <a:pos x="T6" y="T7"/>
                  </a:cxn>
                  <a:cxn ang="T14">
                    <a:pos x="T8" y="T9"/>
                  </a:cxn>
                </a:cxnLst>
                <a:rect l="T15" t="T16" r="T17" b="T18"/>
                <a:pathLst>
                  <a:path w="816" h="384">
                    <a:moveTo>
                      <a:pt x="0" y="0"/>
                    </a:moveTo>
                    <a:lnTo>
                      <a:pt x="0" y="384"/>
                    </a:lnTo>
                    <a:lnTo>
                      <a:pt x="720" y="384"/>
                    </a:lnTo>
                    <a:lnTo>
                      <a:pt x="720" y="144"/>
                    </a:lnTo>
                    <a:lnTo>
                      <a:pt x="816" y="144"/>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92216" name="Line 103"/>
              <p:cNvSpPr>
                <a:spLocks noChangeAspect="1" noChangeShapeType="1"/>
              </p:cNvSpPr>
              <p:nvPr/>
            </p:nvSpPr>
            <p:spPr bwMode="auto">
              <a:xfrm>
                <a:off x="2199" y="1491"/>
                <a:ext cx="23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92217" name="Line 104"/>
              <p:cNvSpPr>
                <a:spLocks noChangeAspect="1" noChangeShapeType="1"/>
              </p:cNvSpPr>
              <p:nvPr/>
            </p:nvSpPr>
            <p:spPr bwMode="auto">
              <a:xfrm>
                <a:off x="2169" y="1351"/>
                <a:ext cx="259"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29" name="Group 105"/>
              <p:cNvGrpSpPr>
                <a:grpSpLocks noChangeAspect="1"/>
              </p:cNvGrpSpPr>
              <p:nvPr/>
            </p:nvGrpSpPr>
            <p:grpSpPr bwMode="auto">
              <a:xfrm>
                <a:off x="1954" y="1305"/>
                <a:ext cx="307" cy="232"/>
                <a:chOff x="1106" y="576"/>
                <a:chExt cx="662" cy="480"/>
              </a:xfrm>
            </p:grpSpPr>
            <p:sp>
              <p:nvSpPr>
                <p:cNvPr id="92229" name="Rectangle 106"/>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92230" name="Text Box 107"/>
                <p:cNvSpPr txBox="1">
                  <a:spLocks noChangeAspect="1" noChangeArrowheads="1"/>
                </p:cNvSpPr>
                <p:nvPr/>
              </p:nvSpPr>
              <p:spPr bwMode="auto">
                <a:xfrm>
                  <a:off x="1106" y="628"/>
                  <a:ext cx="662" cy="31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Ifetch</a:t>
                  </a:r>
                </a:p>
              </p:txBody>
            </p:sp>
          </p:grpSp>
          <p:grpSp>
            <p:nvGrpSpPr>
              <p:cNvPr id="30" name="Group 108"/>
              <p:cNvGrpSpPr>
                <a:grpSpLocks/>
              </p:cNvGrpSpPr>
              <p:nvPr/>
            </p:nvGrpSpPr>
            <p:grpSpPr bwMode="auto">
              <a:xfrm>
                <a:off x="2288" y="1200"/>
                <a:ext cx="1297" cy="441"/>
                <a:chOff x="2112" y="528"/>
                <a:chExt cx="2088" cy="681"/>
              </a:xfrm>
            </p:grpSpPr>
            <p:sp>
              <p:nvSpPr>
                <p:cNvPr id="92225" name="Rectangle 109"/>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92226" name="Rectangle 110"/>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92227" name="Rectangle 111"/>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92228" name="Rectangle 112"/>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grpSp>
          <p:grpSp>
            <p:nvGrpSpPr>
              <p:cNvPr id="31" name="Group 113"/>
              <p:cNvGrpSpPr>
                <a:grpSpLocks noChangeAspect="1"/>
              </p:cNvGrpSpPr>
              <p:nvPr/>
            </p:nvGrpSpPr>
            <p:grpSpPr bwMode="auto">
              <a:xfrm flipH="1">
                <a:off x="3649" y="1296"/>
                <a:ext cx="223" cy="233"/>
                <a:chOff x="1374" y="528"/>
                <a:chExt cx="480" cy="432"/>
              </a:xfrm>
            </p:grpSpPr>
            <p:grpSp>
              <p:nvGrpSpPr>
                <p:cNvPr id="92288" name="Group 114"/>
                <p:cNvGrpSpPr>
                  <a:grpSpLocks noChangeAspect="1"/>
                </p:cNvGrpSpPr>
                <p:nvPr/>
              </p:nvGrpSpPr>
              <p:grpSpPr bwMode="auto">
                <a:xfrm>
                  <a:off x="1374" y="528"/>
                  <a:ext cx="480" cy="432"/>
                  <a:chOff x="1392" y="528"/>
                  <a:chExt cx="480" cy="432"/>
                </a:xfrm>
              </p:grpSpPr>
              <p:sp>
                <p:nvSpPr>
                  <p:cNvPr id="92223" name="Rectangle 115"/>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92224" name="Rectangle 116"/>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92222" name="Text Box 117"/>
                <p:cNvSpPr txBox="1">
                  <a:spLocks noChangeAspect="1" noChangeArrowheads="1"/>
                </p:cNvSpPr>
                <p:nvPr/>
              </p:nvSpPr>
              <p:spPr bwMode="auto">
                <a:xfrm>
                  <a:off x="1383" y="574"/>
                  <a:ext cx="454" cy="286"/>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grpSp>
        <p:sp>
          <p:nvSpPr>
            <p:cNvPr id="92207" name="Line 118"/>
            <p:cNvSpPr>
              <a:spLocks noChangeShapeType="1"/>
            </p:cNvSpPr>
            <p:nvPr/>
          </p:nvSpPr>
          <p:spPr bwMode="auto">
            <a:xfrm>
              <a:off x="3792" y="1872"/>
              <a:ext cx="192" cy="1104"/>
            </a:xfrm>
            <a:prstGeom prst="line">
              <a:avLst/>
            </a:prstGeom>
            <a:noFill/>
            <a:ln w="76200">
              <a:solidFill>
                <a:srgbClr val="00CC00"/>
              </a:solidFill>
              <a:round/>
              <a:headEnd/>
              <a:tailEnd type="triangle" w="med" len="med"/>
            </a:ln>
          </p:spPr>
          <p:txBody>
            <a:bodyPr wrap="none" anchor="ctr">
              <a:prstTxWarp prst="textNoShape">
                <a:avLst/>
              </a:prstTxWarp>
            </a:bodyPr>
            <a:lstStyle/>
            <a:p>
              <a:endParaRPr lang="en-US"/>
            </a:p>
          </p:txBody>
        </p:sp>
      </p:grpSp>
      <p:grpSp>
        <p:nvGrpSpPr>
          <p:cNvPr id="92289" name="Group 119"/>
          <p:cNvGrpSpPr>
            <a:grpSpLocks/>
          </p:cNvGrpSpPr>
          <p:nvPr/>
        </p:nvGrpSpPr>
        <p:grpSpPr bwMode="auto">
          <a:xfrm>
            <a:off x="5346700" y="2971800"/>
            <a:ext cx="3667125" cy="3198813"/>
            <a:chOff x="3368" y="1872"/>
            <a:chExt cx="2310" cy="2015"/>
          </a:xfrm>
        </p:grpSpPr>
        <p:grpSp>
          <p:nvGrpSpPr>
            <p:cNvPr id="92305" name="Group 120"/>
            <p:cNvGrpSpPr>
              <a:grpSpLocks/>
            </p:cNvGrpSpPr>
            <p:nvPr/>
          </p:nvGrpSpPr>
          <p:grpSpPr bwMode="auto">
            <a:xfrm>
              <a:off x="3368" y="3446"/>
              <a:ext cx="2310" cy="441"/>
              <a:chOff x="1953" y="1200"/>
              <a:chExt cx="1919" cy="441"/>
            </a:xfrm>
          </p:grpSpPr>
          <p:grpSp>
            <p:nvGrpSpPr>
              <p:cNvPr id="92311" name="Group 121"/>
              <p:cNvGrpSpPr>
                <a:grpSpLocks noChangeAspect="1"/>
              </p:cNvGrpSpPr>
              <p:nvPr/>
            </p:nvGrpSpPr>
            <p:grpSpPr bwMode="auto">
              <a:xfrm>
                <a:off x="2429" y="1304"/>
                <a:ext cx="221" cy="233"/>
                <a:chOff x="1374" y="528"/>
                <a:chExt cx="480" cy="432"/>
              </a:xfrm>
            </p:grpSpPr>
            <p:grpSp>
              <p:nvGrpSpPr>
                <p:cNvPr id="92316" name="Group 122"/>
                <p:cNvGrpSpPr>
                  <a:grpSpLocks noChangeAspect="1"/>
                </p:cNvGrpSpPr>
                <p:nvPr/>
              </p:nvGrpSpPr>
              <p:grpSpPr bwMode="auto">
                <a:xfrm>
                  <a:off x="1374" y="528"/>
                  <a:ext cx="480" cy="432"/>
                  <a:chOff x="1392" y="528"/>
                  <a:chExt cx="480" cy="432"/>
                </a:xfrm>
              </p:grpSpPr>
              <p:sp>
                <p:nvSpPr>
                  <p:cNvPr id="92204" name="Rectangle 123"/>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92205" name="Rectangle 124"/>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92203" name="Text Box 125"/>
                <p:cNvSpPr txBox="1">
                  <a:spLocks noChangeAspect="1" noChangeArrowheads="1"/>
                </p:cNvSpPr>
                <p:nvPr/>
              </p:nvSpPr>
              <p:spPr bwMode="auto">
                <a:xfrm>
                  <a:off x="1387" y="574"/>
                  <a:ext cx="458" cy="286"/>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sp>
            <p:nvSpPr>
              <p:cNvPr id="92174" name="Line 126"/>
              <p:cNvSpPr>
                <a:spLocks noChangeAspect="1" noChangeShapeType="1"/>
              </p:cNvSpPr>
              <p:nvPr/>
            </p:nvSpPr>
            <p:spPr bwMode="auto">
              <a:xfrm>
                <a:off x="2651" y="1351"/>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92175" name="Line 127"/>
              <p:cNvSpPr>
                <a:spLocks noChangeAspect="1" noChangeShapeType="1"/>
              </p:cNvSpPr>
              <p:nvPr/>
            </p:nvSpPr>
            <p:spPr bwMode="auto">
              <a:xfrm>
                <a:off x="2651" y="1490"/>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92317" name="Group 128"/>
              <p:cNvGrpSpPr>
                <a:grpSpLocks noChangeAspect="1"/>
              </p:cNvGrpSpPr>
              <p:nvPr/>
            </p:nvGrpSpPr>
            <p:grpSpPr bwMode="auto">
              <a:xfrm>
                <a:off x="2851" y="1235"/>
                <a:ext cx="199" cy="371"/>
                <a:chOff x="2991" y="411"/>
                <a:chExt cx="359" cy="768"/>
              </a:xfrm>
            </p:grpSpPr>
            <p:sp>
              <p:nvSpPr>
                <p:cNvPr id="92198" name="AutoShape 129"/>
                <p:cNvSpPr>
                  <a:spLocks noChangeAspect="1" noChangeArrowheads="1"/>
                </p:cNvSpPr>
                <p:nvPr/>
              </p:nvSpPr>
              <p:spPr bwMode="auto">
                <a:xfrm rot="-5400000">
                  <a:off x="2798" y="626"/>
                  <a:ext cx="768" cy="337"/>
                </a:xfrm>
                <a:custGeom>
                  <a:avLst/>
                  <a:gdLst>
                    <a:gd name="T0" fmla="*/ 672 w 21600"/>
                    <a:gd name="T1" fmla="*/ 169 h 21600"/>
                    <a:gd name="T2" fmla="*/ 384 w 21600"/>
                    <a:gd name="T3" fmla="*/ 337 h 21600"/>
                    <a:gd name="T4" fmla="*/ 96 w 21600"/>
                    <a:gd name="T5" fmla="*/ 169 h 21600"/>
                    <a:gd name="T6" fmla="*/ 384 w 21600"/>
                    <a:gd name="T7" fmla="*/ 0 h 21600"/>
                    <a:gd name="T8" fmla="*/ 0 60000 65536"/>
                    <a:gd name="T9" fmla="*/ 0 60000 65536"/>
                    <a:gd name="T10" fmla="*/ 0 60000 65536"/>
                    <a:gd name="T11" fmla="*/ 0 60000 65536"/>
                    <a:gd name="T12" fmla="*/ 4500 w 21600"/>
                    <a:gd name="T13" fmla="*/ 4487 h 21600"/>
                    <a:gd name="T14" fmla="*/ 17100 w 21600"/>
                    <a:gd name="T15" fmla="*/ 1711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p:spPr>
              <p:txBody>
                <a:bodyPr vert="eaVert" wrap="none" anchor="ctr">
                  <a:prstTxWarp prst="textNoShape">
                    <a:avLst/>
                  </a:prstTxWarp>
                </a:bodyPr>
                <a:lstStyle/>
                <a:p>
                  <a:pPr algn="ctr"/>
                  <a:endParaRPr lang="en-US" sz="1000" b="1">
                    <a:latin typeface="Comic Sans MS" charset="0"/>
                  </a:endParaRPr>
                </a:p>
              </p:txBody>
            </p:sp>
            <p:sp>
              <p:nvSpPr>
                <p:cNvPr id="92199" name="AutoShape 130"/>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p:spPr>
              <p:txBody>
                <a:bodyPr wrap="none" anchor="ctr">
                  <a:prstTxWarp prst="textNoShape">
                    <a:avLst/>
                  </a:prstTxWarp>
                </a:bodyPr>
                <a:lstStyle/>
                <a:p>
                  <a:endParaRPr lang="en-US"/>
                </a:p>
              </p:txBody>
            </p:sp>
            <p:sp>
              <p:nvSpPr>
                <p:cNvPr id="92200" name="Freeform 131"/>
                <p:cNvSpPr>
                  <a:spLocks noChangeAspect="1"/>
                </p:cNvSpPr>
                <p:nvPr/>
              </p:nvSpPr>
              <p:spPr bwMode="auto">
                <a:xfrm rot="5400000">
                  <a:off x="2974" y="725"/>
                  <a:ext cx="218" cy="139"/>
                </a:xfrm>
                <a:custGeom>
                  <a:avLst/>
                  <a:gdLst>
                    <a:gd name="T0" fmla="*/ 0 w 384"/>
                    <a:gd name="T1" fmla="*/ 288 h 288"/>
                    <a:gd name="T2" fmla="*/ 192 w 384"/>
                    <a:gd name="T3" fmla="*/ 0 h 288"/>
                    <a:gd name="T4" fmla="*/ 384 w 384"/>
                    <a:gd name="T5" fmla="*/ 288 h 288"/>
                    <a:gd name="T6" fmla="*/ 0 60000 65536"/>
                    <a:gd name="T7" fmla="*/ 0 60000 65536"/>
                    <a:gd name="T8" fmla="*/ 0 60000 65536"/>
                    <a:gd name="T9" fmla="*/ 0 w 384"/>
                    <a:gd name="T10" fmla="*/ 0 h 288"/>
                    <a:gd name="T11" fmla="*/ 384 w 384"/>
                    <a:gd name="T12" fmla="*/ 288 h 288"/>
                  </a:gdLst>
                  <a:ahLst/>
                  <a:cxnLst>
                    <a:cxn ang="T6">
                      <a:pos x="T0" y="T1"/>
                    </a:cxn>
                    <a:cxn ang="T7">
                      <a:pos x="T2" y="T3"/>
                    </a:cxn>
                    <a:cxn ang="T8">
                      <a:pos x="T4" y="T5"/>
                    </a:cxn>
                  </a:cxnLst>
                  <a:rect l="T9" t="T10" r="T11" b="T12"/>
                  <a:pathLst>
                    <a:path w="384" h="288">
                      <a:moveTo>
                        <a:pt x="0" y="288"/>
                      </a:moveTo>
                      <a:lnTo>
                        <a:pt x="192" y="0"/>
                      </a:lnTo>
                      <a:lnTo>
                        <a:pt x="384" y="288"/>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92201" name="Text Box 132"/>
                <p:cNvSpPr txBox="1">
                  <a:spLocks noChangeAspect="1" noChangeArrowheads="1"/>
                </p:cNvSpPr>
                <p:nvPr/>
              </p:nvSpPr>
              <p:spPr bwMode="auto">
                <a:xfrm rot="-5400000">
                  <a:off x="2941" y="630"/>
                  <a:ext cx="575" cy="230"/>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ALU</a:t>
                  </a:r>
                </a:p>
              </p:txBody>
            </p:sp>
          </p:grpSp>
          <p:sp>
            <p:nvSpPr>
              <p:cNvPr id="92177" name="Line 133"/>
              <p:cNvSpPr>
                <a:spLocks noChangeAspect="1" noChangeShapeType="1"/>
              </p:cNvSpPr>
              <p:nvPr/>
            </p:nvSpPr>
            <p:spPr bwMode="auto">
              <a:xfrm>
                <a:off x="3052"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92178" name="Line 134"/>
              <p:cNvSpPr>
                <a:spLocks noChangeAspect="1" noChangeShapeType="1"/>
              </p:cNvSpPr>
              <p:nvPr/>
            </p:nvSpPr>
            <p:spPr bwMode="auto">
              <a:xfrm>
                <a:off x="3475"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92318" name="Group 135"/>
              <p:cNvGrpSpPr>
                <a:grpSpLocks noChangeAspect="1"/>
              </p:cNvGrpSpPr>
              <p:nvPr/>
            </p:nvGrpSpPr>
            <p:grpSpPr bwMode="auto">
              <a:xfrm>
                <a:off x="3201" y="1305"/>
                <a:ext cx="291" cy="232"/>
                <a:chOff x="3836" y="576"/>
                <a:chExt cx="628" cy="480"/>
              </a:xfrm>
            </p:grpSpPr>
            <p:sp>
              <p:nvSpPr>
                <p:cNvPr id="92196" name="Rectangle 136"/>
                <p:cNvSpPr>
                  <a:spLocks noChangeAspect="1" noChangeArrowheads="1"/>
                </p:cNvSpPr>
                <p:nvPr/>
              </p:nvSpPr>
              <p:spPr bwMode="auto">
                <a:xfrm>
                  <a:off x="3915"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92197" name="Text Box 137"/>
                <p:cNvSpPr txBox="1">
                  <a:spLocks noChangeAspect="1" noChangeArrowheads="1"/>
                </p:cNvSpPr>
                <p:nvPr/>
              </p:nvSpPr>
              <p:spPr bwMode="auto">
                <a:xfrm>
                  <a:off x="3836" y="628"/>
                  <a:ext cx="628" cy="31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DMem</a:t>
                  </a:r>
                </a:p>
              </p:txBody>
            </p:sp>
          </p:grpSp>
          <p:sp>
            <p:nvSpPr>
              <p:cNvPr id="92180" name="Freeform 138"/>
              <p:cNvSpPr>
                <a:spLocks noChangeAspect="1"/>
              </p:cNvSpPr>
              <p:nvPr/>
            </p:nvSpPr>
            <p:spPr bwMode="auto">
              <a:xfrm>
                <a:off x="3208" y="1421"/>
                <a:ext cx="332" cy="185"/>
              </a:xfrm>
              <a:custGeom>
                <a:avLst/>
                <a:gdLst>
                  <a:gd name="T0" fmla="*/ 0 w 816"/>
                  <a:gd name="T1" fmla="*/ 0 h 384"/>
                  <a:gd name="T2" fmla="*/ 0 w 816"/>
                  <a:gd name="T3" fmla="*/ 384 h 384"/>
                  <a:gd name="T4" fmla="*/ 720 w 816"/>
                  <a:gd name="T5" fmla="*/ 384 h 384"/>
                  <a:gd name="T6" fmla="*/ 720 w 816"/>
                  <a:gd name="T7" fmla="*/ 144 h 384"/>
                  <a:gd name="T8" fmla="*/ 816 w 816"/>
                  <a:gd name="T9" fmla="*/ 144 h 384"/>
                  <a:gd name="T10" fmla="*/ 0 60000 65536"/>
                  <a:gd name="T11" fmla="*/ 0 60000 65536"/>
                  <a:gd name="T12" fmla="*/ 0 60000 65536"/>
                  <a:gd name="T13" fmla="*/ 0 60000 65536"/>
                  <a:gd name="T14" fmla="*/ 0 60000 65536"/>
                  <a:gd name="T15" fmla="*/ 0 w 816"/>
                  <a:gd name="T16" fmla="*/ 0 h 384"/>
                  <a:gd name="T17" fmla="*/ 816 w 816"/>
                  <a:gd name="T18" fmla="*/ 384 h 384"/>
                </a:gdLst>
                <a:ahLst/>
                <a:cxnLst>
                  <a:cxn ang="T10">
                    <a:pos x="T0" y="T1"/>
                  </a:cxn>
                  <a:cxn ang="T11">
                    <a:pos x="T2" y="T3"/>
                  </a:cxn>
                  <a:cxn ang="T12">
                    <a:pos x="T4" y="T5"/>
                  </a:cxn>
                  <a:cxn ang="T13">
                    <a:pos x="T6" y="T7"/>
                  </a:cxn>
                  <a:cxn ang="T14">
                    <a:pos x="T8" y="T9"/>
                  </a:cxn>
                </a:cxnLst>
                <a:rect l="T15" t="T16" r="T17" b="T18"/>
                <a:pathLst>
                  <a:path w="816" h="384">
                    <a:moveTo>
                      <a:pt x="0" y="0"/>
                    </a:moveTo>
                    <a:lnTo>
                      <a:pt x="0" y="384"/>
                    </a:lnTo>
                    <a:lnTo>
                      <a:pt x="720" y="384"/>
                    </a:lnTo>
                    <a:lnTo>
                      <a:pt x="720" y="144"/>
                    </a:lnTo>
                    <a:lnTo>
                      <a:pt x="816" y="144"/>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92181" name="Line 139"/>
              <p:cNvSpPr>
                <a:spLocks noChangeAspect="1" noChangeShapeType="1"/>
              </p:cNvSpPr>
              <p:nvPr/>
            </p:nvSpPr>
            <p:spPr bwMode="auto">
              <a:xfrm>
                <a:off x="2199" y="1491"/>
                <a:ext cx="23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92182" name="Line 140"/>
              <p:cNvSpPr>
                <a:spLocks noChangeAspect="1" noChangeShapeType="1"/>
              </p:cNvSpPr>
              <p:nvPr/>
            </p:nvSpPr>
            <p:spPr bwMode="auto">
              <a:xfrm>
                <a:off x="2169" y="1351"/>
                <a:ext cx="259"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92319" name="Group 141"/>
              <p:cNvGrpSpPr>
                <a:grpSpLocks noChangeAspect="1"/>
              </p:cNvGrpSpPr>
              <p:nvPr/>
            </p:nvGrpSpPr>
            <p:grpSpPr bwMode="auto">
              <a:xfrm>
                <a:off x="1953" y="1305"/>
                <a:ext cx="307" cy="232"/>
                <a:chOff x="1104" y="576"/>
                <a:chExt cx="662" cy="480"/>
              </a:xfrm>
            </p:grpSpPr>
            <p:sp>
              <p:nvSpPr>
                <p:cNvPr id="92194" name="Rectangle 142"/>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92195" name="Text Box 143"/>
                <p:cNvSpPr txBox="1">
                  <a:spLocks noChangeAspect="1" noChangeArrowheads="1"/>
                </p:cNvSpPr>
                <p:nvPr/>
              </p:nvSpPr>
              <p:spPr bwMode="auto">
                <a:xfrm>
                  <a:off x="1104" y="628"/>
                  <a:ext cx="662" cy="31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Ifetch</a:t>
                  </a:r>
                </a:p>
              </p:txBody>
            </p:sp>
          </p:grpSp>
          <p:grpSp>
            <p:nvGrpSpPr>
              <p:cNvPr id="92160" name="Group 144"/>
              <p:cNvGrpSpPr>
                <a:grpSpLocks/>
              </p:cNvGrpSpPr>
              <p:nvPr/>
            </p:nvGrpSpPr>
            <p:grpSpPr bwMode="auto">
              <a:xfrm>
                <a:off x="2288" y="1200"/>
                <a:ext cx="1297" cy="441"/>
                <a:chOff x="2112" y="528"/>
                <a:chExt cx="2088" cy="681"/>
              </a:xfrm>
            </p:grpSpPr>
            <p:sp>
              <p:nvSpPr>
                <p:cNvPr id="92190" name="Rectangle 145"/>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92191" name="Rectangle 146"/>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92192" name="Rectangle 147"/>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92193" name="Rectangle 148"/>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grpSp>
          <p:grpSp>
            <p:nvGrpSpPr>
              <p:cNvPr id="92161" name="Group 149"/>
              <p:cNvGrpSpPr>
                <a:grpSpLocks noChangeAspect="1"/>
              </p:cNvGrpSpPr>
              <p:nvPr/>
            </p:nvGrpSpPr>
            <p:grpSpPr bwMode="auto">
              <a:xfrm flipH="1">
                <a:off x="3649" y="1296"/>
                <a:ext cx="223" cy="233"/>
                <a:chOff x="1374" y="528"/>
                <a:chExt cx="480" cy="432"/>
              </a:xfrm>
            </p:grpSpPr>
            <p:grpSp>
              <p:nvGrpSpPr>
                <p:cNvPr id="92164" name="Group 150"/>
                <p:cNvGrpSpPr>
                  <a:grpSpLocks noChangeAspect="1"/>
                </p:cNvGrpSpPr>
                <p:nvPr/>
              </p:nvGrpSpPr>
              <p:grpSpPr bwMode="auto">
                <a:xfrm>
                  <a:off x="1374" y="528"/>
                  <a:ext cx="480" cy="432"/>
                  <a:chOff x="1392" y="528"/>
                  <a:chExt cx="480" cy="432"/>
                </a:xfrm>
              </p:grpSpPr>
              <p:sp>
                <p:nvSpPr>
                  <p:cNvPr id="92188" name="Rectangle 151"/>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92189" name="Rectangle 152"/>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92187" name="Text Box 153"/>
                <p:cNvSpPr txBox="1">
                  <a:spLocks noChangeAspect="1" noChangeArrowheads="1"/>
                </p:cNvSpPr>
                <p:nvPr/>
              </p:nvSpPr>
              <p:spPr bwMode="auto">
                <a:xfrm>
                  <a:off x="1396" y="574"/>
                  <a:ext cx="454" cy="286"/>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grpSp>
        <p:sp>
          <p:nvSpPr>
            <p:cNvPr id="92172" name="Line 154"/>
            <p:cNvSpPr>
              <a:spLocks noChangeShapeType="1"/>
            </p:cNvSpPr>
            <p:nvPr/>
          </p:nvSpPr>
          <p:spPr bwMode="auto">
            <a:xfrm>
              <a:off x="4032" y="1872"/>
              <a:ext cx="48" cy="1728"/>
            </a:xfrm>
            <a:prstGeom prst="line">
              <a:avLst/>
            </a:prstGeom>
            <a:noFill/>
            <a:ln w="76200">
              <a:solidFill>
                <a:srgbClr val="00CC00"/>
              </a:solidFill>
              <a:round/>
              <a:headEnd/>
              <a:tailEnd type="triangle" w="med" len="med"/>
            </a:ln>
          </p:spPr>
          <p:txBody>
            <a:bodyPr wrap="none" anchor="ctr">
              <a:prstTxWarp prst="textNoShape">
                <a:avLst/>
              </a:prstTxWarp>
            </a:bodyPr>
            <a:lstStyle/>
            <a:p>
              <a:endParaRPr lang="en-US"/>
            </a:p>
          </p:txBody>
        </p:sp>
      </p:grpSp>
      <p:sp>
        <p:nvSpPr>
          <p:cNvPr id="92170" name="Text Box 155"/>
          <p:cNvSpPr txBox="1">
            <a:spLocks noChangeArrowheads="1"/>
          </p:cNvSpPr>
          <p:nvPr/>
        </p:nvSpPr>
        <p:spPr bwMode="auto">
          <a:xfrm>
            <a:off x="7972425" y="6702425"/>
            <a:ext cx="1171575" cy="152400"/>
          </a:xfrm>
          <a:prstGeom prst="rect">
            <a:avLst/>
          </a:prstGeom>
          <a:noFill/>
          <a:ln w="9525">
            <a:noFill/>
            <a:miter lim="800000"/>
            <a:headEnd/>
            <a:tailEnd/>
          </a:ln>
        </p:spPr>
        <p:txBody>
          <a:bodyPr wrap="none">
            <a:prstTxWarp prst="textNoShape">
              <a:avLst/>
            </a:prstTxWarp>
            <a:spAutoFit/>
          </a:bodyPr>
          <a:lstStyle/>
          <a:p>
            <a:pPr algn="r">
              <a:lnSpc>
                <a:spcPct val="40000"/>
              </a:lnSpc>
            </a:pPr>
            <a:r>
              <a:rPr lang="en-US" sz="1000">
                <a:latin typeface="Times New Roman" charset="0"/>
              </a:rPr>
              <a:t>Slide: David Culler</a:t>
            </a:r>
            <a:endParaRPr lang="en-US">
              <a:latin typeface="Times New Roman"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289"/>
                                        </p:tgtEl>
                                        <p:attrNameLst>
                                          <p:attrName>style.visibility</p:attrName>
                                        </p:attrNameLst>
                                      </p:cBhvr>
                                      <p:to>
                                        <p:strVal val="visible"/>
                                      </p:to>
                                    </p:set>
                                    <p:animEffect transition="in" filter="fade">
                                      <p:cBhvr>
                                        <p:cTn id="22" dur="500"/>
                                        <p:tgtEl>
                                          <p:spTgt spid="922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666" name="Rectangle 2"/>
          <p:cNvSpPr>
            <a:spLocks noGrp="1" noChangeArrowheads="1"/>
          </p:cNvSpPr>
          <p:nvPr>
            <p:ph type="title"/>
          </p:nvPr>
        </p:nvSpPr>
        <p:spPr/>
        <p:txBody>
          <a:bodyPr/>
          <a:lstStyle/>
          <a:p>
            <a:pPr>
              <a:defRPr/>
            </a:pPr>
            <a:r>
              <a:rPr lang="en-US"/>
              <a:t>Resolving Load Hazards</a:t>
            </a:r>
          </a:p>
        </p:txBody>
      </p:sp>
      <p:sp>
        <p:nvSpPr>
          <p:cNvPr id="94211" name="Rectangle 3"/>
          <p:cNvSpPr>
            <a:spLocks noGrp="1" noChangeArrowheads="1"/>
          </p:cNvSpPr>
          <p:nvPr>
            <p:ph type="body" idx="1"/>
          </p:nvPr>
        </p:nvSpPr>
        <p:spPr/>
        <p:txBody>
          <a:bodyPr/>
          <a:lstStyle/>
          <a:p>
            <a:r>
              <a:rPr lang="en-US"/>
              <a:t>Adding hardware? How? Where?</a:t>
            </a:r>
          </a:p>
          <a:p>
            <a:r>
              <a:rPr lang="en-US"/>
              <a:t>Detection?</a:t>
            </a:r>
          </a:p>
          <a:p>
            <a:r>
              <a:rPr lang="en-US"/>
              <a:t>Compilation techniques?</a:t>
            </a:r>
          </a:p>
          <a:p>
            <a:endParaRPr lang="en-US"/>
          </a:p>
          <a:p>
            <a:r>
              <a:rPr lang="en-US"/>
              <a:t>What is the cost of load delays?</a:t>
            </a:r>
          </a:p>
        </p:txBody>
      </p:sp>
      <p:sp>
        <p:nvSpPr>
          <p:cNvPr id="94212" name="Text Box 4"/>
          <p:cNvSpPr txBox="1">
            <a:spLocks noChangeArrowheads="1"/>
          </p:cNvSpPr>
          <p:nvPr/>
        </p:nvSpPr>
        <p:spPr bwMode="auto">
          <a:xfrm>
            <a:off x="7972425" y="6702425"/>
            <a:ext cx="1171575" cy="152400"/>
          </a:xfrm>
          <a:prstGeom prst="rect">
            <a:avLst/>
          </a:prstGeom>
          <a:noFill/>
          <a:ln w="9525">
            <a:noFill/>
            <a:miter lim="800000"/>
            <a:headEnd/>
            <a:tailEnd/>
          </a:ln>
        </p:spPr>
        <p:txBody>
          <a:bodyPr wrap="none">
            <a:prstTxWarp prst="textNoShape">
              <a:avLst/>
            </a:prstTxWarp>
            <a:spAutoFit/>
          </a:bodyPr>
          <a:lstStyle/>
          <a:p>
            <a:pPr algn="r">
              <a:lnSpc>
                <a:spcPct val="40000"/>
              </a:lnSpc>
            </a:pPr>
            <a:r>
              <a:rPr lang="en-US" sz="1000">
                <a:latin typeface="Times New Roman" charset="0"/>
              </a:rPr>
              <a:t>Slide: David Culler</a:t>
            </a:r>
            <a:endParaRPr lang="en-US">
              <a:latin typeface="Times New Roman"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690" name="Rectangle 2"/>
          <p:cNvSpPr>
            <a:spLocks noGrp="1" noChangeArrowheads="1"/>
          </p:cNvSpPr>
          <p:nvPr>
            <p:ph type="title"/>
          </p:nvPr>
        </p:nvSpPr>
        <p:spPr>
          <a:xfrm>
            <a:off x="762000" y="381000"/>
            <a:ext cx="7772400" cy="1143000"/>
          </a:xfrm>
          <a:solidFill>
            <a:schemeClr val="bg1"/>
          </a:solidFill>
        </p:spPr>
        <p:txBody>
          <a:bodyPr lIns="90488" tIns="44450" rIns="90488" bIns="44450"/>
          <a:lstStyle/>
          <a:p>
            <a:pPr>
              <a:defRPr/>
            </a:pPr>
            <a:r>
              <a:rPr lang="en-US"/>
              <a:t>Resolving the Load Data Hazard</a:t>
            </a:r>
            <a:endParaRPr lang="en-US" sz="2000">
              <a:solidFill>
                <a:schemeClr val="tx1"/>
              </a:solidFill>
              <a:effectLst>
                <a:outerShdw blurRad="38100" dist="38100" dir="2700000" algn="tl">
                  <a:srgbClr val="FFFFFF"/>
                </a:outerShdw>
              </a:effectLst>
            </a:endParaRPr>
          </a:p>
        </p:txBody>
      </p:sp>
      <p:sp>
        <p:nvSpPr>
          <p:cNvPr id="96259" name="Rectangle 3"/>
          <p:cNvSpPr>
            <a:spLocks noChangeArrowheads="1"/>
          </p:cNvSpPr>
          <p:nvPr/>
        </p:nvSpPr>
        <p:spPr bwMode="auto">
          <a:xfrm>
            <a:off x="1363663" y="1749425"/>
            <a:ext cx="2201862"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i="1">
                <a:latin typeface="Comic Sans MS" charset="0"/>
              </a:rPr>
              <a:t>Time (clock cycles)</a:t>
            </a:r>
          </a:p>
        </p:txBody>
      </p:sp>
      <p:sp>
        <p:nvSpPr>
          <p:cNvPr id="96260" name="Rectangle 4"/>
          <p:cNvSpPr>
            <a:spLocks noChangeArrowheads="1"/>
          </p:cNvSpPr>
          <p:nvPr/>
        </p:nvSpPr>
        <p:spPr bwMode="auto">
          <a:xfrm>
            <a:off x="808038" y="5432425"/>
            <a:ext cx="1773237" cy="1184275"/>
          </a:xfrm>
          <a:prstGeom prst="rect">
            <a:avLst/>
          </a:prstGeom>
          <a:solidFill>
            <a:schemeClr val="bg1"/>
          </a:solidFill>
          <a:ln w="12700">
            <a:noFill/>
            <a:miter lim="800000"/>
            <a:headEnd/>
            <a:tailEnd/>
          </a:ln>
        </p:spPr>
        <p:txBody>
          <a:bodyPr wrap="none" lIns="90488" tIns="44450" rIns="90488" bIns="44450">
            <a:prstTxWarp prst="textNoShape">
              <a:avLst/>
            </a:prstTxWarp>
            <a:spAutoFit/>
          </a:bodyPr>
          <a:lstStyle/>
          <a:p>
            <a:r>
              <a:rPr lang="en-US" b="1"/>
              <a:t>or   r8,</a:t>
            </a:r>
            <a:r>
              <a:rPr lang="en-US" b="1">
                <a:solidFill>
                  <a:schemeClr val="accent2"/>
                </a:solidFill>
              </a:rPr>
              <a:t>r1</a:t>
            </a:r>
            <a:r>
              <a:rPr lang="en-US" b="1"/>
              <a:t>,r9</a:t>
            </a:r>
          </a:p>
          <a:p>
            <a:endParaRPr lang="en-US" b="1"/>
          </a:p>
          <a:p>
            <a:pPr latinLnBrk="1"/>
            <a:endParaRPr lang="en-US" b="1"/>
          </a:p>
        </p:txBody>
      </p:sp>
      <p:sp>
        <p:nvSpPr>
          <p:cNvPr id="96261" name="Rectangle 5"/>
          <p:cNvSpPr>
            <a:spLocks noChangeArrowheads="1"/>
          </p:cNvSpPr>
          <p:nvPr/>
        </p:nvSpPr>
        <p:spPr bwMode="auto">
          <a:xfrm>
            <a:off x="273050" y="2178050"/>
            <a:ext cx="363538" cy="3109913"/>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sz="1800" i="1">
                <a:latin typeface="Comic Sans MS" charset="0"/>
              </a:rPr>
              <a:t>I</a:t>
            </a:r>
          </a:p>
          <a:p>
            <a:pPr algn="ctr"/>
            <a:r>
              <a:rPr lang="en-US" sz="1800" i="1">
                <a:latin typeface="Comic Sans MS" charset="0"/>
              </a:rPr>
              <a:t>n</a:t>
            </a:r>
          </a:p>
          <a:p>
            <a:pPr algn="ctr"/>
            <a:r>
              <a:rPr lang="en-US" sz="1800" i="1">
                <a:latin typeface="Comic Sans MS" charset="0"/>
              </a:rPr>
              <a:t>s</a:t>
            </a:r>
          </a:p>
          <a:p>
            <a:pPr algn="ctr"/>
            <a:r>
              <a:rPr lang="en-US" sz="1800" i="1">
                <a:latin typeface="Comic Sans MS" charset="0"/>
              </a:rPr>
              <a:t>t</a:t>
            </a:r>
          </a:p>
          <a:p>
            <a:pPr algn="ctr"/>
            <a:r>
              <a:rPr lang="en-US" sz="1800" i="1">
                <a:latin typeface="Comic Sans MS" charset="0"/>
              </a:rPr>
              <a:t>r.</a:t>
            </a:r>
          </a:p>
          <a:p>
            <a:pPr algn="ctr"/>
            <a:endParaRPr lang="en-US" sz="1800" i="1">
              <a:latin typeface="Comic Sans MS" charset="0"/>
            </a:endParaRPr>
          </a:p>
          <a:p>
            <a:pPr algn="ctr"/>
            <a:r>
              <a:rPr lang="en-US" sz="1800" i="1">
                <a:latin typeface="Comic Sans MS" charset="0"/>
              </a:rPr>
              <a:t>O</a:t>
            </a:r>
          </a:p>
          <a:p>
            <a:pPr algn="ctr"/>
            <a:r>
              <a:rPr lang="en-US" sz="1800" i="1">
                <a:latin typeface="Comic Sans MS" charset="0"/>
              </a:rPr>
              <a:t>r</a:t>
            </a:r>
          </a:p>
          <a:p>
            <a:pPr algn="ctr"/>
            <a:r>
              <a:rPr lang="en-US" sz="1800" i="1">
                <a:latin typeface="Comic Sans MS" charset="0"/>
              </a:rPr>
              <a:t>d</a:t>
            </a:r>
          </a:p>
          <a:p>
            <a:pPr algn="ctr"/>
            <a:r>
              <a:rPr lang="en-US" sz="1800" i="1">
                <a:latin typeface="Comic Sans MS" charset="0"/>
              </a:rPr>
              <a:t>e</a:t>
            </a:r>
          </a:p>
          <a:p>
            <a:pPr algn="ctr"/>
            <a:r>
              <a:rPr lang="en-US" sz="1800" i="1">
                <a:latin typeface="Comic Sans MS" charset="0"/>
              </a:rPr>
              <a:t>r</a:t>
            </a:r>
          </a:p>
        </p:txBody>
      </p:sp>
      <p:sp>
        <p:nvSpPr>
          <p:cNvPr id="96262" name="Line 6"/>
          <p:cNvSpPr>
            <a:spLocks noChangeShapeType="1"/>
          </p:cNvSpPr>
          <p:nvPr/>
        </p:nvSpPr>
        <p:spPr bwMode="auto">
          <a:xfrm>
            <a:off x="758825" y="2168525"/>
            <a:ext cx="0" cy="436245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96263" name="Line 7"/>
          <p:cNvSpPr>
            <a:spLocks noChangeShapeType="1"/>
          </p:cNvSpPr>
          <p:nvPr/>
        </p:nvSpPr>
        <p:spPr bwMode="auto">
          <a:xfrm>
            <a:off x="1336675" y="2124075"/>
            <a:ext cx="7061200" cy="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96264" name="Rectangle 8"/>
          <p:cNvSpPr>
            <a:spLocks noChangeArrowheads="1"/>
          </p:cNvSpPr>
          <p:nvPr/>
        </p:nvSpPr>
        <p:spPr bwMode="auto">
          <a:xfrm>
            <a:off x="808038" y="2578100"/>
            <a:ext cx="1704975" cy="819150"/>
          </a:xfrm>
          <a:prstGeom prst="rect">
            <a:avLst/>
          </a:prstGeom>
          <a:solidFill>
            <a:schemeClr val="bg1"/>
          </a:solidFill>
          <a:ln w="12700">
            <a:noFill/>
            <a:miter lim="800000"/>
            <a:headEnd/>
            <a:tailEnd/>
          </a:ln>
        </p:spPr>
        <p:txBody>
          <a:bodyPr wrap="none" lIns="90488" tIns="44450" rIns="90488" bIns="44450">
            <a:prstTxWarp prst="textNoShape">
              <a:avLst/>
            </a:prstTxWarp>
            <a:spAutoFit/>
          </a:bodyPr>
          <a:lstStyle/>
          <a:p>
            <a:r>
              <a:rPr lang="en-US" b="1">
                <a:solidFill>
                  <a:schemeClr val="hlink"/>
                </a:solidFill>
              </a:rPr>
              <a:t>lw</a:t>
            </a:r>
            <a:r>
              <a:rPr lang="en-US" b="1"/>
              <a:t> </a:t>
            </a:r>
            <a:r>
              <a:rPr lang="en-US" b="1">
                <a:solidFill>
                  <a:schemeClr val="hlink"/>
                </a:solidFill>
              </a:rPr>
              <a:t>r1, 0</a:t>
            </a:r>
            <a:r>
              <a:rPr lang="en-US" b="1"/>
              <a:t>(r2)</a:t>
            </a:r>
          </a:p>
          <a:p>
            <a:pPr latinLnBrk="1"/>
            <a:endParaRPr lang="en-US" b="1"/>
          </a:p>
        </p:txBody>
      </p:sp>
      <p:sp>
        <p:nvSpPr>
          <p:cNvPr id="96265" name="Rectangle 9"/>
          <p:cNvSpPr>
            <a:spLocks noChangeArrowheads="1"/>
          </p:cNvSpPr>
          <p:nvPr/>
        </p:nvSpPr>
        <p:spPr bwMode="auto">
          <a:xfrm>
            <a:off x="808038" y="3568700"/>
            <a:ext cx="1841500" cy="819150"/>
          </a:xfrm>
          <a:prstGeom prst="rect">
            <a:avLst/>
          </a:prstGeom>
          <a:solidFill>
            <a:schemeClr val="bg1"/>
          </a:solidFill>
          <a:ln w="12700">
            <a:noFill/>
            <a:miter lim="800000"/>
            <a:headEnd/>
            <a:tailEnd/>
          </a:ln>
        </p:spPr>
        <p:txBody>
          <a:bodyPr wrap="none" lIns="90488" tIns="44450" rIns="90488" bIns="44450">
            <a:prstTxWarp prst="textNoShape">
              <a:avLst/>
            </a:prstTxWarp>
            <a:spAutoFit/>
          </a:bodyPr>
          <a:lstStyle/>
          <a:p>
            <a:r>
              <a:rPr lang="en-US" b="1"/>
              <a:t>sub r4,</a:t>
            </a:r>
            <a:r>
              <a:rPr lang="en-US" b="1">
                <a:solidFill>
                  <a:schemeClr val="hlink"/>
                </a:solidFill>
              </a:rPr>
              <a:t>r1</a:t>
            </a:r>
            <a:r>
              <a:rPr lang="en-US" b="1"/>
              <a:t>,r6</a:t>
            </a:r>
          </a:p>
          <a:p>
            <a:pPr latinLnBrk="1"/>
            <a:endParaRPr lang="en-US" b="1"/>
          </a:p>
        </p:txBody>
      </p:sp>
      <p:sp>
        <p:nvSpPr>
          <p:cNvPr id="96266" name="Rectangle 10"/>
          <p:cNvSpPr>
            <a:spLocks noChangeArrowheads="1"/>
          </p:cNvSpPr>
          <p:nvPr/>
        </p:nvSpPr>
        <p:spPr bwMode="auto">
          <a:xfrm>
            <a:off x="808038" y="4502150"/>
            <a:ext cx="1841500" cy="819150"/>
          </a:xfrm>
          <a:prstGeom prst="rect">
            <a:avLst/>
          </a:prstGeom>
          <a:solidFill>
            <a:schemeClr val="bg1"/>
          </a:solidFill>
          <a:ln w="12700">
            <a:noFill/>
            <a:miter lim="800000"/>
            <a:headEnd/>
            <a:tailEnd/>
          </a:ln>
        </p:spPr>
        <p:txBody>
          <a:bodyPr wrap="none" lIns="90488" tIns="44450" rIns="90488" bIns="44450">
            <a:prstTxWarp prst="textNoShape">
              <a:avLst/>
            </a:prstTxWarp>
            <a:spAutoFit/>
          </a:bodyPr>
          <a:lstStyle/>
          <a:p>
            <a:r>
              <a:rPr lang="en-US" b="1"/>
              <a:t>and r6,</a:t>
            </a:r>
            <a:r>
              <a:rPr lang="en-US" b="1">
                <a:solidFill>
                  <a:schemeClr val="accent2"/>
                </a:solidFill>
              </a:rPr>
              <a:t>r1</a:t>
            </a:r>
            <a:r>
              <a:rPr lang="en-US" b="1"/>
              <a:t>,r7</a:t>
            </a:r>
          </a:p>
          <a:p>
            <a:pPr latinLnBrk="1"/>
            <a:endParaRPr lang="en-US" b="1"/>
          </a:p>
        </p:txBody>
      </p:sp>
      <p:grpSp>
        <p:nvGrpSpPr>
          <p:cNvPr id="2" name="Group 11"/>
          <p:cNvGrpSpPr>
            <a:grpSpLocks/>
          </p:cNvGrpSpPr>
          <p:nvPr/>
        </p:nvGrpSpPr>
        <p:grpSpPr bwMode="auto">
          <a:xfrm>
            <a:off x="2717800" y="2474913"/>
            <a:ext cx="3667125" cy="700087"/>
            <a:chOff x="1953" y="1200"/>
            <a:chExt cx="1919" cy="441"/>
          </a:xfrm>
        </p:grpSpPr>
        <p:grpSp>
          <p:nvGrpSpPr>
            <p:cNvPr id="3" name="Group 12"/>
            <p:cNvGrpSpPr>
              <a:grpSpLocks noChangeAspect="1"/>
            </p:cNvGrpSpPr>
            <p:nvPr/>
          </p:nvGrpSpPr>
          <p:grpSpPr bwMode="auto">
            <a:xfrm>
              <a:off x="2429" y="1304"/>
              <a:ext cx="221" cy="233"/>
              <a:chOff x="1374" y="528"/>
              <a:chExt cx="480" cy="432"/>
            </a:xfrm>
          </p:grpSpPr>
          <p:grpSp>
            <p:nvGrpSpPr>
              <p:cNvPr id="4" name="Group 13"/>
              <p:cNvGrpSpPr>
                <a:grpSpLocks noChangeAspect="1"/>
              </p:cNvGrpSpPr>
              <p:nvPr/>
            </p:nvGrpSpPr>
            <p:grpSpPr bwMode="auto">
              <a:xfrm>
                <a:off x="1374" y="528"/>
                <a:ext cx="480" cy="432"/>
                <a:chOff x="1392" y="528"/>
                <a:chExt cx="480" cy="432"/>
              </a:xfrm>
            </p:grpSpPr>
            <p:sp>
              <p:nvSpPr>
                <p:cNvPr id="96397" name="Rectangle 14"/>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96398" name="Rectangle 15"/>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96396" name="Text Box 16"/>
              <p:cNvSpPr txBox="1">
                <a:spLocks noChangeAspect="1" noChangeArrowheads="1"/>
              </p:cNvSpPr>
              <p:nvPr/>
            </p:nvSpPr>
            <p:spPr bwMode="auto">
              <a:xfrm>
                <a:off x="1387" y="574"/>
                <a:ext cx="458" cy="286"/>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sp>
          <p:nvSpPr>
            <p:cNvPr id="96367" name="Line 17"/>
            <p:cNvSpPr>
              <a:spLocks noChangeAspect="1" noChangeShapeType="1"/>
            </p:cNvSpPr>
            <p:nvPr/>
          </p:nvSpPr>
          <p:spPr bwMode="auto">
            <a:xfrm>
              <a:off x="2651" y="1351"/>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96368" name="Line 18"/>
            <p:cNvSpPr>
              <a:spLocks noChangeAspect="1" noChangeShapeType="1"/>
            </p:cNvSpPr>
            <p:nvPr/>
          </p:nvSpPr>
          <p:spPr bwMode="auto">
            <a:xfrm>
              <a:off x="2651" y="1490"/>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5" name="Group 19"/>
            <p:cNvGrpSpPr>
              <a:grpSpLocks noChangeAspect="1"/>
            </p:cNvGrpSpPr>
            <p:nvPr/>
          </p:nvGrpSpPr>
          <p:grpSpPr bwMode="auto">
            <a:xfrm>
              <a:off x="2851" y="1235"/>
              <a:ext cx="199" cy="371"/>
              <a:chOff x="2991" y="411"/>
              <a:chExt cx="359" cy="768"/>
            </a:xfrm>
          </p:grpSpPr>
          <p:sp>
            <p:nvSpPr>
              <p:cNvPr id="96391" name="AutoShape 20"/>
              <p:cNvSpPr>
                <a:spLocks noChangeAspect="1" noChangeArrowheads="1"/>
              </p:cNvSpPr>
              <p:nvPr/>
            </p:nvSpPr>
            <p:spPr bwMode="auto">
              <a:xfrm rot="-5400000">
                <a:off x="2798" y="626"/>
                <a:ext cx="768" cy="337"/>
              </a:xfrm>
              <a:custGeom>
                <a:avLst/>
                <a:gdLst>
                  <a:gd name="T0" fmla="*/ 672 w 21600"/>
                  <a:gd name="T1" fmla="*/ 169 h 21600"/>
                  <a:gd name="T2" fmla="*/ 384 w 21600"/>
                  <a:gd name="T3" fmla="*/ 337 h 21600"/>
                  <a:gd name="T4" fmla="*/ 96 w 21600"/>
                  <a:gd name="T5" fmla="*/ 169 h 21600"/>
                  <a:gd name="T6" fmla="*/ 384 w 21600"/>
                  <a:gd name="T7" fmla="*/ 0 h 21600"/>
                  <a:gd name="T8" fmla="*/ 0 60000 65536"/>
                  <a:gd name="T9" fmla="*/ 0 60000 65536"/>
                  <a:gd name="T10" fmla="*/ 0 60000 65536"/>
                  <a:gd name="T11" fmla="*/ 0 60000 65536"/>
                  <a:gd name="T12" fmla="*/ 4500 w 21600"/>
                  <a:gd name="T13" fmla="*/ 4487 h 21600"/>
                  <a:gd name="T14" fmla="*/ 17100 w 21600"/>
                  <a:gd name="T15" fmla="*/ 1711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p:spPr>
            <p:txBody>
              <a:bodyPr vert="eaVert" wrap="none" anchor="ctr">
                <a:prstTxWarp prst="textNoShape">
                  <a:avLst/>
                </a:prstTxWarp>
              </a:bodyPr>
              <a:lstStyle/>
              <a:p>
                <a:pPr algn="ctr"/>
                <a:endParaRPr lang="en-US" sz="1000" b="1">
                  <a:latin typeface="Comic Sans MS" charset="0"/>
                </a:endParaRPr>
              </a:p>
            </p:txBody>
          </p:sp>
          <p:sp>
            <p:nvSpPr>
              <p:cNvPr id="96392" name="AutoShape 21"/>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p:spPr>
            <p:txBody>
              <a:bodyPr wrap="none" anchor="ctr">
                <a:prstTxWarp prst="textNoShape">
                  <a:avLst/>
                </a:prstTxWarp>
              </a:bodyPr>
              <a:lstStyle/>
              <a:p>
                <a:endParaRPr lang="en-US"/>
              </a:p>
            </p:txBody>
          </p:sp>
          <p:sp>
            <p:nvSpPr>
              <p:cNvPr id="96393" name="Freeform 22"/>
              <p:cNvSpPr>
                <a:spLocks noChangeAspect="1"/>
              </p:cNvSpPr>
              <p:nvPr/>
            </p:nvSpPr>
            <p:spPr bwMode="auto">
              <a:xfrm rot="5400000">
                <a:off x="2974" y="725"/>
                <a:ext cx="218" cy="139"/>
              </a:xfrm>
              <a:custGeom>
                <a:avLst/>
                <a:gdLst>
                  <a:gd name="T0" fmla="*/ 0 w 384"/>
                  <a:gd name="T1" fmla="*/ 288 h 288"/>
                  <a:gd name="T2" fmla="*/ 192 w 384"/>
                  <a:gd name="T3" fmla="*/ 0 h 288"/>
                  <a:gd name="T4" fmla="*/ 384 w 384"/>
                  <a:gd name="T5" fmla="*/ 288 h 288"/>
                  <a:gd name="T6" fmla="*/ 0 60000 65536"/>
                  <a:gd name="T7" fmla="*/ 0 60000 65536"/>
                  <a:gd name="T8" fmla="*/ 0 60000 65536"/>
                  <a:gd name="T9" fmla="*/ 0 w 384"/>
                  <a:gd name="T10" fmla="*/ 0 h 288"/>
                  <a:gd name="T11" fmla="*/ 384 w 384"/>
                  <a:gd name="T12" fmla="*/ 288 h 288"/>
                </a:gdLst>
                <a:ahLst/>
                <a:cxnLst>
                  <a:cxn ang="T6">
                    <a:pos x="T0" y="T1"/>
                  </a:cxn>
                  <a:cxn ang="T7">
                    <a:pos x="T2" y="T3"/>
                  </a:cxn>
                  <a:cxn ang="T8">
                    <a:pos x="T4" y="T5"/>
                  </a:cxn>
                </a:cxnLst>
                <a:rect l="T9" t="T10" r="T11" b="T12"/>
                <a:pathLst>
                  <a:path w="384" h="288">
                    <a:moveTo>
                      <a:pt x="0" y="288"/>
                    </a:moveTo>
                    <a:lnTo>
                      <a:pt x="192" y="0"/>
                    </a:lnTo>
                    <a:lnTo>
                      <a:pt x="384" y="288"/>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96394" name="Text Box 23"/>
              <p:cNvSpPr txBox="1">
                <a:spLocks noChangeAspect="1" noChangeArrowheads="1"/>
              </p:cNvSpPr>
              <p:nvPr/>
            </p:nvSpPr>
            <p:spPr bwMode="auto">
              <a:xfrm rot="-5400000">
                <a:off x="2941" y="630"/>
                <a:ext cx="575" cy="230"/>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ALU</a:t>
                </a:r>
              </a:p>
            </p:txBody>
          </p:sp>
        </p:grpSp>
        <p:sp>
          <p:nvSpPr>
            <p:cNvPr id="96370" name="Line 24"/>
            <p:cNvSpPr>
              <a:spLocks noChangeAspect="1" noChangeShapeType="1"/>
            </p:cNvSpPr>
            <p:nvPr/>
          </p:nvSpPr>
          <p:spPr bwMode="auto">
            <a:xfrm>
              <a:off x="3052"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96371" name="Line 25"/>
            <p:cNvSpPr>
              <a:spLocks noChangeAspect="1" noChangeShapeType="1"/>
            </p:cNvSpPr>
            <p:nvPr/>
          </p:nvSpPr>
          <p:spPr bwMode="auto">
            <a:xfrm>
              <a:off x="3475"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6" name="Group 26"/>
            <p:cNvGrpSpPr>
              <a:grpSpLocks noChangeAspect="1"/>
            </p:cNvGrpSpPr>
            <p:nvPr/>
          </p:nvGrpSpPr>
          <p:grpSpPr bwMode="auto">
            <a:xfrm>
              <a:off x="3201" y="1305"/>
              <a:ext cx="291" cy="232"/>
              <a:chOff x="3836" y="576"/>
              <a:chExt cx="628" cy="480"/>
            </a:xfrm>
          </p:grpSpPr>
          <p:sp>
            <p:nvSpPr>
              <p:cNvPr id="96389" name="Rectangle 27"/>
              <p:cNvSpPr>
                <a:spLocks noChangeAspect="1" noChangeArrowheads="1"/>
              </p:cNvSpPr>
              <p:nvPr/>
            </p:nvSpPr>
            <p:spPr bwMode="auto">
              <a:xfrm>
                <a:off x="3915"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96390" name="Text Box 28"/>
              <p:cNvSpPr txBox="1">
                <a:spLocks noChangeAspect="1" noChangeArrowheads="1"/>
              </p:cNvSpPr>
              <p:nvPr/>
            </p:nvSpPr>
            <p:spPr bwMode="auto">
              <a:xfrm>
                <a:off x="3836" y="628"/>
                <a:ext cx="628" cy="31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DMem</a:t>
                </a:r>
              </a:p>
            </p:txBody>
          </p:sp>
        </p:grpSp>
        <p:sp>
          <p:nvSpPr>
            <p:cNvPr id="96373" name="Freeform 29"/>
            <p:cNvSpPr>
              <a:spLocks noChangeAspect="1"/>
            </p:cNvSpPr>
            <p:nvPr/>
          </p:nvSpPr>
          <p:spPr bwMode="auto">
            <a:xfrm>
              <a:off x="3208" y="1421"/>
              <a:ext cx="332" cy="185"/>
            </a:xfrm>
            <a:custGeom>
              <a:avLst/>
              <a:gdLst>
                <a:gd name="T0" fmla="*/ 0 w 816"/>
                <a:gd name="T1" fmla="*/ 0 h 384"/>
                <a:gd name="T2" fmla="*/ 0 w 816"/>
                <a:gd name="T3" fmla="*/ 384 h 384"/>
                <a:gd name="T4" fmla="*/ 720 w 816"/>
                <a:gd name="T5" fmla="*/ 384 h 384"/>
                <a:gd name="T6" fmla="*/ 720 w 816"/>
                <a:gd name="T7" fmla="*/ 144 h 384"/>
                <a:gd name="T8" fmla="*/ 816 w 816"/>
                <a:gd name="T9" fmla="*/ 144 h 384"/>
                <a:gd name="T10" fmla="*/ 0 60000 65536"/>
                <a:gd name="T11" fmla="*/ 0 60000 65536"/>
                <a:gd name="T12" fmla="*/ 0 60000 65536"/>
                <a:gd name="T13" fmla="*/ 0 60000 65536"/>
                <a:gd name="T14" fmla="*/ 0 60000 65536"/>
                <a:gd name="T15" fmla="*/ 0 w 816"/>
                <a:gd name="T16" fmla="*/ 0 h 384"/>
                <a:gd name="T17" fmla="*/ 816 w 816"/>
                <a:gd name="T18" fmla="*/ 384 h 384"/>
              </a:gdLst>
              <a:ahLst/>
              <a:cxnLst>
                <a:cxn ang="T10">
                  <a:pos x="T0" y="T1"/>
                </a:cxn>
                <a:cxn ang="T11">
                  <a:pos x="T2" y="T3"/>
                </a:cxn>
                <a:cxn ang="T12">
                  <a:pos x="T4" y="T5"/>
                </a:cxn>
                <a:cxn ang="T13">
                  <a:pos x="T6" y="T7"/>
                </a:cxn>
                <a:cxn ang="T14">
                  <a:pos x="T8" y="T9"/>
                </a:cxn>
              </a:cxnLst>
              <a:rect l="T15" t="T16" r="T17" b="T18"/>
              <a:pathLst>
                <a:path w="816" h="384">
                  <a:moveTo>
                    <a:pt x="0" y="0"/>
                  </a:moveTo>
                  <a:lnTo>
                    <a:pt x="0" y="384"/>
                  </a:lnTo>
                  <a:lnTo>
                    <a:pt x="720" y="384"/>
                  </a:lnTo>
                  <a:lnTo>
                    <a:pt x="720" y="144"/>
                  </a:lnTo>
                  <a:lnTo>
                    <a:pt x="816" y="144"/>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96374" name="Line 30"/>
            <p:cNvSpPr>
              <a:spLocks noChangeAspect="1" noChangeShapeType="1"/>
            </p:cNvSpPr>
            <p:nvPr/>
          </p:nvSpPr>
          <p:spPr bwMode="auto">
            <a:xfrm>
              <a:off x="2199" y="1491"/>
              <a:ext cx="23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96375" name="Line 31"/>
            <p:cNvSpPr>
              <a:spLocks noChangeAspect="1" noChangeShapeType="1"/>
            </p:cNvSpPr>
            <p:nvPr/>
          </p:nvSpPr>
          <p:spPr bwMode="auto">
            <a:xfrm>
              <a:off x="2169" y="1351"/>
              <a:ext cx="259"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7" name="Group 32"/>
            <p:cNvGrpSpPr>
              <a:grpSpLocks noChangeAspect="1"/>
            </p:cNvGrpSpPr>
            <p:nvPr/>
          </p:nvGrpSpPr>
          <p:grpSpPr bwMode="auto">
            <a:xfrm>
              <a:off x="1953" y="1305"/>
              <a:ext cx="307" cy="232"/>
              <a:chOff x="1104" y="576"/>
              <a:chExt cx="662" cy="480"/>
            </a:xfrm>
          </p:grpSpPr>
          <p:sp>
            <p:nvSpPr>
              <p:cNvPr id="96387" name="Rectangle 33"/>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96388" name="Text Box 34"/>
              <p:cNvSpPr txBox="1">
                <a:spLocks noChangeAspect="1" noChangeArrowheads="1"/>
              </p:cNvSpPr>
              <p:nvPr/>
            </p:nvSpPr>
            <p:spPr bwMode="auto">
              <a:xfrm>
                <a:off x="1104" y="628"/>
                <a:ext cx="662" cy="31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Ifetch</a:t>
                </a:r>
              </a:p>
            </p:txBody>
          </p:sp>
        </p:grpSp>
        <p:grpSp>
          <p:nvGrpSpPr>
            <p:cNvPr id="8" name="Group 35"/>
            <p:cNvGrpSpPr>
              <a:grpSpLocks/>
            </p:cNvGrpSpPr>
            <p:nvPr/>
          </p:nvGrpSpPr>
          <p:grpSpPr bwMode="auto">
            <a:xfrm>
              <a:off x="2288" y="1200"/>
              <a:ext cx="1297" cy="441"/>
              <a:chOff x="2112" y="528"/>
              <a:chExt cx="2088" cy="681"/>
            </a:xfrm>
          </p:grpSpPr>
          <p:sp>
            <p:nvSpPr>
              <p:cNvPr id="96383" name="Rectangle 36"/>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96384" name="Rectangle 37"/>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96385" name="Rectangle 38"/>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96386" name="Rectangle 39"/>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grpSp>
        <p:grpSp>
          <p:nvGrpSpPr>
            <p:cNvPr id="9" name="Group 40"/>
            <p:cNvGrpSpPr>
              <a:grpSpLocks noChangeAspect="1"/>
            </p:cNvGrpSpPr>
            <p:nvPr/>
          </p:nvGrpSpPr>
          <p:grpSpPr bwMode="auto">
            <a:xfrm flipH="1">
              <a:off x="3649" y="1296"/>
              <a:ext cx="223" cy="233"/>
              <a:chOff x="1374" y="528"/>
              <a:chExt cx="480" cy="432"/>
            </a:xfrm>
          </p:grpSpPr>
          <p:grpSp>
            <p:nvGrpSpPr>
              <p:cNvPr id="10" name="Group 41"/>
              <p:cNvGrpSpPr>
                <a:grpSpLocks noChangeAspect="1"/>
              </p:cNvGrpSpPr>
              <p:nvPr/>
            </p:nvGrpSpPr>
            <p:grpSpPr bwMode="auto">
              <a:xfrm>
                <a:off x="1374" y="528"/>
                <a:ext cx="480" cy="432"/>
                <a:chOff x="1392" y="528"/>
                <a:chExt cx="480" cy="432"/>
              </a:xfrm>
            </p:grpSpPr>
            <p:sp>
              <p:nvSpPr>
                <p:cNvPr id="96381" name="Rectangle 42"/>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96382" name="Rectangle 43"/>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96380" name="Text Box 44"/>
              <p:cNvSpPr txBox="1">
                <a:spLocks noChangeAspect="1" noChangeArrowheads="1"/>
              </p:cNvSpPr>
              <p:nvPr/>
            </p:nvSpPr>
            <p:spPr bwMode="auto">
              <a:xfrm>
                <a:off x="1396" y="574"/>
                <a:ext cx="454" cy="286"/>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grpSp>
      <p:grpSp>
        <p:nvGrpSpPr>
          <p:cNvPr id="11" name="Group 45"/>
          <p:cNvGrpSpPr>
            <a:grpSpLocks/>
          </p:cNvGrpSpPr>
          <p:nvPr/>
        </p:nvGrpSpPr>
        <p:grpSpPr bwMode="auto">
          <a:xfrm>
            <a:off x="5113338" y="5165725"/>
            <a:ext cx="3733800" cy="701675"/>
            <a:chOff x="3221" y="3254"/>
            <a:chExt cx="2352" cy="442"/>
          </a:xfrm>
        </p:grpSpPr>
        <p:sp>
          <p:nvSpPr>
            <p:cNvPr id="96341" name="Line 46"/>
            <p:cNvSpPr>
              <a:spLocks noChangeAspect="1" noChangeShapeType="1"/>
            </p:cNvSpPr>
            <p:nvPr/>
          </p:nvSpPr>
          <p:spPr bwMode="auto">
            <a:xfrm>
              <a:off x="4063" y="3403"/>
              <a:ext cx="79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96342" name="Line 47"/>
            <p:cNvSpPr>
              <a:spLocks noChangeAspect="1" noChangeShapeType="1"/>
            </p:cNvSpPr>
            <p:nvPr/>
          </p:nvSpPr>
          <p:spPr bwMode="auto">
            <a:xfrm>
              <a:off x="4045" y="3545"/>
              <a:ext cx="76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96343" name="Line 48"/>
            <p:cNvSpPr>
              <a:spLocks noChangeAspect="1" noChangeShapeType="1"/>
            </p:cNvSpPr>
            <p:nvPr/>
          </p:nvSpPr>
          <p:spPr bwMode="auto">
            <a:xfrm>
              <a:off x="3519" y="3543"/>
              <a:ext cx="277"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96344" name="Line 49"/>
            <p:cNvSpPr>
              <a:spLocks noChangeAspect="1" noChangeShapeType="1"/>
            </p:cNvSpPr>
            <p:nvPr/>
          </p:nvSpPr>
          <p:spPr bwMode="auto">
            <a:xfrm>
              <a:off x="3483" y="3403"/>
              <a:ext cx="312"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12" name="Group 50"/>
            <p:cNvGrpSpPr>
              <a:grpSpLocks noChangeAspect="1"/>
            </p:cNvGrpSpPr>
            <p:nvPr/>
          </p:nvGrpSpPr>
          <p:grpSpPr bwMode="auto">
            <a:xfrm>
              <a:off x="3730" y="3347"/>
              <a:ext cx="370" cy="232"/>
              <a:chOff x="1104" y="576"/>
              <a:chExt cx="662" cy="480"/>
            </a:xfrm>
          </p:grpSpPr>
          <p:sp>
            <p:nvSpPr>
              <p:cNvPr id="96364" name="Rectangle 51"/>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96365" name="Text Box 52"/>
              <p:cNvSpPr txBox="1">
                <a:spLocks noChangeAspect="1" noChangeArrowheads="1"/>
              </p:cNvSpPr>
              <p:nvPr/>
            </p:nvSpPr>
            <p:spPr bwMode="auto">
              <a:xfrm>
                <a:off x="1104" y="628"/>
                <a:ext cx="662" cy="31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Ifetch</a:t>
                </a:r>
              </a:p>
            </p:txBody>
          </p:sp>
        </p:grpSp>
        <p:sp>
          <p:nvSpPr>
            <p:cNvPr id="96346" name="Rectangle 53"/>
            <p:cNvSpPr>
              <a:spLocks noChangeAspect="1" noChangeArrowheads="1"/>
            </p:cNvSpPr>
            <p:nvPr/>
          </p:nvSpPr>
          <p:spPr bwMode="auto">
            <a:xfrm>
              <a:off x="4129" y="3254"/>
              <a:ext cx="54" cy="44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96347" name="Rectangle 54"/>
            <p:cNvSpPr>
              <a:spLocks noChangeAspect="1" noChangeArrowheads="1"/>
            </p:cNvSpPr>
            <p:nvPr/>
          </p:nvSpPr>
          <p:spPr bwMode="auto">
            <a:xfrm>
              <a:off x="3626" y="3254"/>
              <a:ext cx="54" cy="44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96348" name="AutoShape 55"/>
            <p:cNvSpPr>
              <a:spLocks noChangeAspect="1" noChangeArrowheads="1"/>
            </p:cNvSpPr>
            <p:nvPr/>
          </p:nvSpPr>
          <p:spPr bwMode="auto">
            <a:xfrm rot="-5400000">
              <a:off x="4743" y="3362"/>
              <a:ext cx="371" cy="225"/>
            </a:xfrm>
            <a:custGeom>
              <a:avLst/>
              <a:gdLst>
                <a:gd name="T0" fmla="*/ 325 w 21600"/>
                <a:gd name="T1" fmla="*/ 113 h 21600"/>
                <a:gd name="T2" fmla="*/ 185 w 21600"/>
                <a:gd name="T3" fmla="*/ 225 h 21600"/>
                <a:gd name="T4" fmla="*/ 46 w 21600"/>
                <a:gd name="T5" fmla="*/ 113 h 21600"/>
                <a:gd name="T6" fmla="*/ 185 w 21600"/>
                <a:gd name="T7" fmla="*/ 0 h 21600"/>
                <a:gd name="T8" fmla="*/ 0 60000 65536"/>
                <a:gd name="T9" fmla="*/ 0 60000 65536"/>
                <a:gd name="T10" fmla="*/ 0 60000 65536"/>
                <a:gd name="T11" fmla="*/ 0 60000 65536"/>
                <a:gd name="T12" fmla="*/ 4483 w 21600"/>
                <a:gd name="T13" fmla="*/ 4512 h 21600"/>
                <a:gd name="T14" fmla="*/ 17117 w 21600"/>
                <a:gd name="T15" fmla="*/ 17088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p:spPr>
          <p:txBody>
            <a:bodyPr vert="eaVert" wrap="none" anchor="ctr">
              <a:prstTxWarp prst="textNoShape">
                <a:avLst/>
              </a:prstTxWarp>
            </a:bodyPr>
            <a:lstStyle/>
            <a:p>
              <a:pPr algn="ctr"/>
              <a:endParaRPr lang="en-US" sz="1000" b="1">
                <a:latin typeface="Comic Sans MS" charset="0"/>
              </a:endParaRPr>
            </a:p>
          </p:txBody>
        </p:sp>
        <p:sp>
          <p:nvSpPr>
            <p:cNvPr id="96349" name="AutoShape 56"/>
            <p:cNvSpPr>
              <a:spLocks noChangeAspect="1" noChangeArrowheads="1"/>
            </p:cNvSpPr>
            <p:nvPr/>
          </p:nvSpPr>
          <p:spPr bwMode="auto">
            <a:xfrm rot="5400000">
              <a:off x="4801" y="3415"/>
              <a:ext cx="119" cy="120"/>
            </a:xfrm>
            <a:prstGeom prst="triangle">
              <a:avLst>
                <a:gd name="adj" fmla="val 50000"/>
              </a:avLst>
            </a:prstGeom>
            <a:solidFill>
              <a:schemeClr val="bg1"/>
            </a:solidFill>
            <a:ln w="28575">
              <a:noFill/>
              <a:miter lim="800000"/>
              <a:headEnd/>
              <a:tailEnd/>
            </a:ln>
          </p:spPr>
          <p:txBody>
            <a:bodyPr wrap="none" anchor="ctr">
              <a:prstTxWarp prst="textNoShape">
                <a:avLst/>
              </a:prstTxWarp>
            </a:bodyPr>
            <a:lstStyle/>
            <a:p>
              <a:endParaRPr lang="en-US"/>
            </a:p>
          </p:txBody>
        </p:sp>
        <p:sp>
          <p:nvSpPr>
            <p:cNvPr id="96350" name="Freeform 57"/>
            <p:cNvSpPr>
              <a:spLocks noChangeAspect="1"/>
            </p:cNvSpPr>
            <p:nvPr/>
          </p:nvSpPr>
          <p:spPr bwMode="auto">
            <a:xfrm rot="5400000">
              <a:off x="4810" y="3428"/>
              <a:ext cx="105" cy="93"/>
            </a:xfrm>
            <a:custGeom>
              <a:avLst/>
              <a:gdLst>
                <a:gd name="T0" fmla="*/ 0 w 384"/>
                <a:gd name="T1" fmla="*/ 288 h 288"/>
                <a:gd name="T2" fmla="*/ 192 w 384"/>
                <a:gd name="T3" fmla="*/ 0 h 288"/>
                <a:gd name="T4" fmla="*/ 384 w 384"/>
                <a:gd name="T5" fmla="*/ 288 h 288"/>
                <a:gd name="T6" fmla="*/ 0 60000 65536"/>
                <a:gd name="T7" fmla="*/ 0 60000 65536"/>
                <a:gd name="T8" fmla="*/ 0 60000 65536"/>
                <a:gd name="T9" fmla="*/ 0 w 384"/>
                <a:gd name="T10" fmla="*/ 0 h 288"/>
                <a:gd name="T11" fmla="*/ 384 w 384"/>
                <a:gd name="T12" fmla="*/ 288 h 288"/>
              </a:gdLst>
              <a:ahLst/>
              <a:cxnLst>
                <a:cxn ang="T6">
                  <a:pos x="T0" y="T1"/>
                </a:cxn>
                <a:cxn ang="T7">
                  <a:pos x="T2" y="T3"/>
                </a:cxn>
                <a:cxn ang="T8">
                  <a:pos x="T4" y="T5"/>
                </a:cxn>
              </a:cxnLst>
              <a:rect l="T9" t="T10" r="T11" b="T12"/>
              <a:pathLst>
                <a:path w="384" h="288">
                  <a:moveTo>
                    <a:pt x="0" y="288"/>
                  </a:moveTo>
                  <a:lnTo>
                    <a:pt x="192" y="0"/>
                  </a:lnTo>
                  <a:lnTo>
                    <a:pt x="384" y="288"/>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96351" name="Text Box 58"/>
            <p:cNvSpPr txBox="1">
              <a:spLocks noChangeAspect="1" noChangeArrowheads="1"/>
            </p:cNvSpPr>
            <p:nvPr/>
          </p:nvSpPr>
          <p:spPr bwMode="auto">
            <a:xfrm rot="-5400000">
              <a:off x="4854" y="3340"/>
              <a:ext cx="278" cy="154"/>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ALU</a:t>
              </a:r>
            </a:p>
          </p:txBody>
        </p:sp>
        <p:sp>
          <p:nvSpPr>
            <p:cNvPr id="96352" name="Line 59"/>
            <p:cNvSpPr>
              <a:spLocks noChangeAspect="1" noChangeShapeType="1"/>
            </p:cNvSpPr>
            <p:nvPr/>
          </p:nvSpPr>
          <p:spPr bwMode="auto">
            <a:xfrm>
              <a:off x="5043" y="3475"/>
              <a:ext cx="29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96353" name="Line 60"/>
            <p:cNvSpPr>
              <a:spLocks noChangeAspect="1" noChangeShapeType="1"/>
            </p:cNvSpPr>
            <p:nvPr/>
          </p:nvSpPr>
          <p:spPr bwMode="auto">
            <a:xfrm>
              <a:off x="5335" y="3487"/>
              <a:ext cx="211"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96354" name="Rectangle 61"/>
            <p:cNvSpPr>
              <a:spLocks noChangeAspect="1" noChangeArrowheads="1"/>
            </p:cNvSpPr>
            <p:nvPr/>
          </p:nvSpPr>
          <p:spPr bwMode="auto">
            <a:xfrm>
              <a:off x="5266" y="3359"/>
              <a:ext cx="268" cy="232"/>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96355" name="Text Box 62"/>
            <p:cNvSpPr txBox="1">
              <a:spLocks noChangeAspect="1" noChangeArrowheads="1"/>
            </p:cNvSpPr>
            <p:nvPr/>
          </p:nvSpPr>
          <p:spPr bwMode="auto">
            <a:xfrm>
              <a:off x="5222" y="3384"/>
              <a:ext cx="351" cy="154"/>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DMem</a:t>
              </a:r>
            </a:p>
          </p:txBody>
        </p:sp>
        <p:sp>
          <p:nvSpPr>
            <p:cNvPr id="96356" name="Rectangle 63"/>
            <p:cNvSpPr>
              <a:spLocks noChangeAspect="1" noChangeArrowheads="1"/>
            </p:cNvSpPr>
            <p:nvPr/>
          </p:nvSpPr>
          <p:spPr bwMode="auto">
            <a:xfrm>
              <a:off x="5128" y="3257"/>
              <a:ext cx="54" cy="435"/>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96357" name="Rectangle 64"/>
            <p:cNvSpPr>
              <a:spLocks noChangeAspect="1" noChangeArrowheads="1"/>
            </p:cNvSpPr>
            <p:nvPr/>
          </p:nvSpPr>
          <p:spPr bwMode="auto">
            <a:xfrm>
              <a:off x="4621" y="3255"/>
              <a:ext cx="54" cy="44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96358" name="AutoShape 65"/>
            <p:cNvSpPr>
              <a:spLocks noChangeArrowheads="1"/>
            </p:cNvSpPr>
            <p:nvPr/>
          </p:nvSpPr>
          <p:spPr bwMode="auto">
            <a:xfrm>
              <a:off x="3221" y="3254"/>
              <a:ext cx="364" cy="422"/>
            </a:xfrm>
            <a:prstGeom prst="cloudCallout">
              <a:avLst>
                <a:gd name="adj1" fmla="val 39287"/>
                <a:gd name="adj2" fmla="val 38153"/>
              </a:avLst>
            </a:prstGeom>
            <a:solidFill>
              <a:srgbClr val="0FEFEA"/>
            </a:solidFill>
            <a:ln w="28575">
              <a:solidFill>
                <a:schemeClr val="tx1"/>
              </a:solidFill>
              <a:round/>
              <a:headEnd/>
              <a:tailEnd/>
            </a:ln>
          </p:spPr>
          <p:txBody>
            <a:bodyPr wrap="none" anchor="ctr">
              <a:prstTxWarp prst="textNoShape">
                <a:avLst/>
              </a:prstTxWarp>
            </a:bodyPr>
            <a:lstStyle/>
            <a:p>
              <a:pPr algn="ctr"/>
              <a:r>
                <a:rPr lang="en-US" sz="1500" b="1">
                  <a:latin typeface="Comic Sans MS" charset="0"/>
                </a:rPr>
                <a:t>Bubble</a:t>
              </a:r>
              <a:endParaRPr lang="en-US" sz="1600" b="1">
                <a:latin typeface="Comic Sans MS" charset="0"/>
              </a:endParaRPr>
            </a:p>
          </p:txBody>
        </p:sp>
        <p:grpSp>
          <p:nvGrpSpPr>
            <p:cNvPr id="13" name="Group 66"/>
            <p:cNvGrpSpPr>
              <a:grpSpLocks/>
            </p:cNvGrpSpPr>
            <p:nvPr/>
          </p:nvGrpSpPr>
          <p:grpSpPr bwMode="auto">
            <a:xfrm>
              <a:off x="4274" y="3354"/>
              <a:ext cx="270" cy="233"/>
              <a:chOff x="3936" y="3120"/>
              <a:chExt cx="270" cy="233"/>
            </a:xfrm>
          </p:grpSpPr>
          <p:sp>
            <p:nvSpPr>
              <p:cNvPr id="96360" name="Rectangle 67"/>
              <p:cNvSpPr>
                <a:spLocks noChangeArrowheads="1"/>
              </p:cNvSpPr>
              <p:nvPr/>
            </p:nvSpPr>
            <p:spPr bwMode="auto">
              <a:xfrm>
                <a:off x="3936" y="3120"/>
                <a:ext cx="270" cy="228"/>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endParaRPr lang="en-US"/>
              </a:p>
            </p:txBody>
          </p:sp>
          <p:sp>
            <p:nvSpPr>
              <p:cNvPr id="96361" name="Rectangle 68"/>
              <p:cNvSpPr>
                <a:spLocks noChangeAspect="1" noChangeArrowheads="1"/>
              </p:cNvSpPr>
              <p:nvPr/>
            </p:nvSpPr>
            <p:spPr bwMode="auto">
              <a:xfrm>
                <a:off x="4069" y="3120"/>
                <a:ext cx="133" cy="230"/>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96362" name="Rectangle 69"/>
              <p:cNvSpPr>
                <a:spLocks noChangeAspect="1" noChangeArrowheads="1"/>
              </p:cNvSpPr>
              <p:nvPr/>
            </p:nvSpPr>
            <p:spPr bwMode="auto">
              <a:xfrm>
                <a:off x="3936" y="3120"/>
                <a:ext cx="266" cy="233"/>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sp>
            <p:nvSpPr>
              <p:cNvPr id="96363" name="Text Box 70"/>
              <p:cNvSpPr txBox="1">
                <a:spLocks noChangeAspect="1" noChangeArrowheads="1"/>
              </p:cNvSpPr>
              <p:nvPr/>
            </p:nvSpPr>
            <p:spPr bwMode="auto">
              <a:xfrm>
                <a:off x="3943" y="3145"/>
                <a:ext cx="254" cy="154"/>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grpSp>
      <p:grpSp>
        <p:nvGrpSpPr>
          <p:cNvPr id="14" name="Group 71"/>
          <p:cNvGrpSpPr>
            <a:grpSpLocks/>
          </p:cNvGrpSpPr>
          <p:nvPr/>
        </p:nvGrpSpPr>
        <p:grpSpPr bwMode="auto">
          <a:xfrm>
            <a:off x="3536950" y="2803525"/>
            <a:ext cx="4456113" cy="1306513"/>
            <a:chOff x="2228" y="1766"/>
            <a:chExt cx="2807" cy="823"/>
          </a:xfrm>
        </p:grpSpPr>
        <p:grpSp>
          <p:nvGrpSpPr>
            <p:cNvPr id="15" name="Group 72"/>
            <p:cNvGrpSpPr>
              <a:grpSpLocks/>
            </p:cNvGrpSpPr>
            <p:nvPr/>
          </p:nvGrpSpPr>
          <p:grpSpPr bwMode="auto">
            <a:xfrm>
              <a:off x="2228" y="2147"/>
              <a:ext cx="2807" cy="442"/>
              <a:chOff x="2394" y="2157"/>
              <a:chExt cx="2807" cy="442"/>
            </a:xfrm>
          </p:grpSpPr>
          <p:grpSp>
            <p:nvGrpSpPr>
              <p:cNvPr id="16" name="Group 73"/>
              <p:cNvGrpSpPr>
                <a:grpSpLocks noChangeAspect="1"/>
              </p:cNvGrpSpPr>
              <p:nvPr/>
            </p:nvGrpSpPr>
            <p:grpSpPr bwMode="auto">
              <a:xfrm>
                <a:off x="2967" y="2259"/>
                <a:ext cx="266" cy="233"/>
                <a:chOff x="1374" y="528"/>
                <a:chExt cx="480" cy="432"/>
              </a:xfrm>
            </p:grpSpPr>
            <p:grpSp>
              <p:nvGrpSpPr>
                <p:cNvPr id="17" name="Group 74"/>
                <p:cNvGrpSpPr>
                  <a:grpSpLocks noChangeAspect="1"/>
                </p:cNvGrpSpPr>
                <p:nvPr/>
              </p:nvGrpSpPr>
              <p:grpSpPr bwMode="auto">
                <a:xfrm>
                  <a:off x="1374" y="528"/>
                  <a:ext cx="480" cy="432"/>
                  <a:chOff x="1392" y="528"/>
                  <a:chExt cx="480" cy="432"/>
                </a:xfrm>
              </p:grpSpPr>
              <p:sp>
                <p:nvSpPr>
                  <p:cNvPr id="96339" name="Rectangle 75"/>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96340" name="Rectangle 76"/>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96338" name="Text Box 77"/>
                <p:cNvSpPr txBox="1">
                  <a:spLocks noChangeAspect="1" noChangeArrowheads="1"/>
                </p:cNvSpPr>
                <p:nvPr/>
              </p:nvSpPr>
              <p:spPr bwMode="auto">
                <a:xfrm>
                  <a:off x="1387" y="574"/>
                  <a:ext cx="458" cy="286"/>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sp>
            <p:nvSpPr>
              <p:cNvPr id="96310" name="Line 78"/>
              <p:cNvSpPr>
                <a:spLocks noChangeAspect="1" noChangeShapeType="1"/>
              </p:cNvSpPr>
              <p:nvPr/>
            </p:nvSpPr>
            <p:spPr bwMode="auto">
              <a:xfrm>
                <a:off x="3234" y="2306"/>
                <a:ext cx="79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96311" name="Line 79"/>
              <p:cNvSpPr>
                <a:spLocks noChangeAspect="1" noChangeShapeType="1"/>
              </p:cNvSpPr>
              <p:nvPr/>
            </p:nvSpPr>
            <p:spPr bwMode="auto">
              <a:xfrm>
                <a:off x="3216" y="2448"/>
                <a:ext cx="76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96312" name="Line 80"/>
              <p:cNvSpPr>
                <a:spLocks noChangeAspect="1" noChangeShapeType="1"/>
              </p:cNvSpPr>
              <p:nvPr/>
            </p:nvSpPr>
            <p:spPr bwMode="auto">
              <a:xfrm>
                <a:off x="2690" y="2446"/>
                <a:ext cx="277"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96313" name="Line 81"/>
              <p:cNvSpPr>
                <a:spLocks noChangeAspect="1" noChangeShapeType="1"/>
              </p:cNvSpPr>
              <p:nvPr/>
            </p:nvSpPr>
            <p:spPr bwMode="auto">
              <a:xfrm>
                <a:off x="2654" y="2306"/>
                <a:ext cx="312"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18" name="Group 82"/>
              <p:cNvGrpSpPr>
                <a:grpSpLocks noChangeAspect="1"/>
              </p:cNvGrpSpPr>
              <p:nvPr/>
            </p:nvGrpSpPr>
            <p:grpSpPr bwMode="auto">
              <a:xfrm>
                <a:off x="2394" y="2260"/>
                <a:ext cx="370" cy="232"/>
                <a:chOff x="1104" y="576"/>
                <a:chExt cx="662" cy="480"/>
              </a:xfrm>
            </p:grpSpPr>
            <p:sp>
              <p:nvSpPr>
                <p:cNvPr id="96335" name="Rectangle 83"/>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96336" name="Text Box 84"/>
                <p:cNvSpPr txBox="1">
                  <a:spLocks noChangeAspect="1" noChangeArrowheads="1"/>
                </p:cNvSpPr>
                <p:nvPr/>
              </p:nvSpPr>
              <p:spPr bwMode="auto">
                <a:xfrm>
                  <a:off x="1104" y="628"/>
                  <a:ext cx="662" cy="31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Ifetch</a:t>
                  </a:r>
                </a:p>
              </p:txBody>
            </p:sp>
          </p:grpSp>
          <p:sp>
            <p:nvSpPr>
              <p:cNvPr id="96315" name="Rectangle 85"/>
              <p:cNvSpPr>
                <a:spLocks noChangeAspect="1" noChangeArrowheads="1"/>
              </p:cNvSpPr>
              <p:nvPr/>
            </p:nvSpPr>
            <p:spPr bwMode="auto">
              <a:xfrm>
                <a:off x="3300" y="2157"/>
                <a:ext cx="54" cy="44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96316" name="Rectangle 86"/>
              <p:cNvSpPr>
                <a:spLocks noChangeAspect="1" noChangeArrowheads="1"/>
              </p:cNvSpPr>
              <p:nvPr/>
            </p:nvSpPr>
            <p:spPr bwMode="auto">
              <a:xfrm>
                <a:off x="2797" y="2157"/>
                <a:ext cx="54" cy="44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grpSp>
            <p:nvGrpSpPr>
              <p:cNvPr id="19" name="Group 87"/>
              <p:cNvGrpSpPr>
                <a:grpSpLocks/>
              </p:cNvGrpSpPr>
              <p:nvPr/>
            </p:nvGrpSpPr>
            <p:grpSpPr bwMode="auto">
              <a:xfrm>
                <a:off x="3972" y="2157"/>
                <a:ext cx="1229" cy="441"/>
                <a:chOff x="3475" y="2155"/>
                <a:chExt cx="1229" cy="441"/>
              </a:xfrm>
            </p:grpSpPr>
            <p:sp>
              <p:nvSpPr>
                <p:cNvPr id="96320" name="AutoShape 88"/>
                <p:cNvSpPr>
                  <a:spLocks noChangeAspect="1" noChangeArrowheads="1"/>
                </p:cNvSpPr>
                <p:nvPr/>
              </p:nvSpPr>
              <p:spPr bwMode="auto">
                <a:xfrm rot="-5400000">
                  <a:off x="3417" y="2263"/>
                  <a:ext cx="371" cy="225"/>
                </a:xfrm>
                <a:custGeom>
                  <a:avLst/>
                  <a:gdLst>
                    <a:gd name="T0" fmla="*/ 325 w 21600"/>
                    <a:gd name="T1" fmla="*/ 113 h 21600"/>
                    <a:gd name="T2" fmla="*/ 185 w 21600"/>
                    <a:gd name="T3" fmla="*/ 225 h 21600"/>
                    <a:gd name="T4" fmla="*/ 46 w 21600"/>
                    <a:gd name="T5" fmla="*/ 113 h 21600"/>
                    <a:gd name="T6" fmla="*/ 185 w 21600"/>
                    <a:gd name="T7" fmla="*/ 0 h 21600"/>
                    <a:gd name="T8" fmla="*/ 0 60000 65536"/>
                    <a:gd name="T9" fmla="*/ 0 60000 65536"/>
                    <a:gd name="T10" fmla="*/ 0 60000 65536"/>
                    <a:gd name="T11" fmla="*/ 0 60000 65536"/>
                    <a:gd name="T12" fmla="*/ 4483 w 21600"/>
                    <a:gd name="T13" fmla="*/ 4512 h 21600"/>
                    <a:gd name="T14" fmla="*/ 17117 w 21600"/>
                    <a:gd name="T15" fmla="*/ 17088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p:spPr>
              <p:txBody>
                <a:bodyPr vert="eaVert" wrap="none" anchor="ctr">
                  <a:prstTxWarp prst="textNoShape">
                    <a:avLst/>
                  </a:prstTxWarp>
                </a:bodyPr>
                <a:lstStyle/>
                <a:p>
                  <a:pPr algn="ctr"/>
                  <a:endParaRPr lang="en-US" sz="1000" b="1">
                    <a:latin typeface="Comic Sans MS" charset="0"/>
                  </a:endParaRPr>
                </a:p>
              </p:txBody>
            </p:sp>
            <p:sp>
              <p:nvSpPr>
                <p:cNvPr id="96321" name="AutoShape 89"/>
                <p:cNvSpPr>
                  <a:spLocks noChangeAspect="1" noChangeArrowheads="1"/>
                </p:cNvSpPr>
                <p:nvPr/>
              </p:nvSpPr>
              <p:spPr bwMode="auto">
                <a:xfrm rot="5400000">
                  <a:off x="3475" y="2316"/>
                  <a:ext cx="119" cy="120"/>
                </a:xfrm>
                <a:prstGeom prst="triangle">
                  <a:avLst>
                    <a:gd name="adj" fmla="val 50000"/>
                  </a:avLst>
                </a:prstGeom>
                <a:solidFill>
                  <a:schemeClr val="bg1"/>
                </a:solidFill>
                <a:ln w="28575">
                  <a:noFill/>
                  <a:miter lim="800000"/>
                  <a:headEnd/>
                  <a:tailEnd/>
                </a:ln>
              </p:spPr>
              <p:txBody>
                <a:bodyPr wrap="none" anchor="ctr">
                  <a:prstTxWarp prst="textNoShape">
                    <a:avLst/>
                  </a:prstTxWarp>
                </a:bodyPr>
                <a:lstStyle/>
                <a:p>
                  <a:endParaRPr lang="en-US"/>
                </a:p>
              </p:txBody>
            </p:sp>
            <p:sp>
              <p:nvSpPr>
                <p:cNvPr id="96322" name="Freeform 90"/>
                <p:cNvSpPr>
                  <a:spLocks noChangeAspect="1"/>
                </p:cNvSpPr>
                <p:nvPr/>
              </p:nvSpPr>
              <p:spPr bwMode="auto">
                <a:xfrm rot="5400000">
                  <a:off x="3484" y="2329"/>
                  <a:ext cx="105" cy="93"/>
                </a:xfrm>
                <a:custGeom>
                  <a:avLst/>
                  <a:gdLst>
                    <a:gd name="T0" fmla="*/ 0 w 384"/>
                    <a:gd name="T1" fmla="*/ 288 h 288"/>
                    <a:gd name="T2" fmla="*/ 192 w 384"/>
                    <a:gd name="T3" fmla="*/ 0 h 288"/>
                    <a:gd name="T4" fmla="*/ 384 w 384"/>
                    <a:gd name="T5" fmla="*/ 288 h 288"/>
                    <a:gd name="T6" fmla="*/ 0 60000 65536"/>
                    <a:gd name="T7" fmla="*/ 0 60000 65536"/>
                    <a:gd name="T8" fmla="*/ 0 60000 65536"/>
                    <a:gd name="T9" fmla="*/ 0 w 384"/>
                    <a:gd name="T10" fmla="*/ 0 h 288"/>
                    <a:gd name="T11" fmla="*/ 384 w 384"/>
                    <a:gd name="T12" fmla="*/ 288 h 288"/>
                  </a:gdLst>
                  <a:ahLst/>
                  <a:cxnLst>
                    <a:cxn ang="T6">
                      <a:pos x="T0" y="T1"/>
                    </a:cxn>
                    <a:cxn ang="T7">
                      <a:pos x="T2" y="T3"/>
                    </a:cxn>
                    <a:cxn ang="T8">
                      <a:pos x="T4" y="T5"/>
                    </a:cxn>
                  </a:cxnLst>
                  <a:rect l="T9" t="T10" r="T11" b="T12"/>
                  <a:pathLst>
                    <a:path w="384" h="288">
                      <a:moveTo>
                        <a:pt x="0" y="288"/>
                      </a:moveTo>
                      <a:lnTo>
                        <a:pt x="192" y="0"/>
                      </a:lnTo>
                      <a:lnTo>
                        <a:pt x="384" y="288"/>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96323" name="Text Box 91"/>
                <p:cNvSpPr txBox="1">
                  <a:spLocks noChangeAspect="1" noChangeArrowheads="1"/>
                </p:cNvSpPr>
                <p:nvPr/>
              </p:nvSpPr>
              <p:spPr bwMode="auto">
                <a:xfrm rot="-5400000">
                  <a:off x="3495" y="2274"/>
                  <a:ext cx="278" cy="154"/>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ALU</a:t>
                  </a:r>
                </a:p>
              </p:txBody>
            </p:sp>
            <p:sp>
              <p:nvSpPr>
                <p:cNvPr id="96324" name="Line 92"/>
                <p:cNvSpPr>
                  <a:spLocks noChangeAspect="1" noChangeShapeType="1"/>
                </p:cNvSpPr>
                <p:nvPr/>
              </p:nvSpPr>
              <p:spPr bwMode="auto">
                <a:xfrm>
                  <a:off x="3717" y="2376"/>
                  <a:ext cx="29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96325" name="Line 93"/>
                <p:cNvSpPr>
                  <a:spLocks noChangeAspect="1" noChangeShapeType="1"/>
                </p:cNvSpPr>
                <p:nvPr/>
              </p:nvSpPr>
              <p:spPr bwMode="auto">
                <a:xfrm>
                  <a:off x="4226" y="2376"/>
                  <a:ext cx="29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96326" name="Rectangle 94"/>
                <p:cNvSpPr>
                  <a:spLocks noChangeAspect="1" noChangeArrowheads="1"/>
                </p:cNvSpPr>
                <p:nvPr/>
              </p:nvSpPr>
              <p:spPr bwMode="auto">
                <a:xfrm>
                  <a:off x="3940" y="2260"/>
                  <a:ext cx="268" cy="232"/>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96327" name="Text Box 95"/>
                <p:cNvSpPr txBox="1">
                  <a:spLocks noChangeAspect="1" noChangeArrowheads="1"/>
                </p:cNvSpPr>
                <p:nvPr/>
              </p:nvSpPr>
              <p:spPr bwMode="auto">
                <a:xfrm>
                  <a:off x="3896" y="2285"/>
                  <a:ext cx="351" cy="154"/>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DMem</a:t>
                  </a:r>
                </a:p>
              </p:txBody>
            </p:sp>
            <p:sp>
              <p:nvSpPr>
                <p:cNvPr id="96328" name="Freeform 96"/>
                <p:cNvSpPr>
                  <a:spLocks noChangeAspect="1"/>
                </p:cNvSpPr>
                <p:nvPr/>
              </p:nvSpPr>
              <p:spPr bwMode="auto">
                <a:xfrm>
                  <a:off x="3905" y="2376"/>
                  <a:ext cx="399" cy="185"/>
                </a:xfrm>
                <a:custGeom>
                  <a:avLst/>
                  <a:gdLst>
                    <a:gd name="T0" fmla="*/ 0 w 816"/>
                    <a:gd name="T1" fmla="*/ 0 h 384"/>
                    <a:gd name="T2" fmla="*/ 0 w 816"/>
                    <a:gd name="T3" fmla="*/ 384 h 384"/>
                    <a:gd name="T4" fmla="*/ 720 w 816"/>
                    <a:gd name="T5" fmla="*/ 384 h 384"/>
                    <a:gd name="T6" fmla="*/ 720 w 816"/>
                    <a:gd name="T7" fmla="*/ 144 h 384"/>
                    <a:gd name="T8" fmla="*/ 816 w 816"/>
                    <a:gd name="T9" fmla="*/ 144 h 384"/>
                    <a:gd name="T10" fmla="*/ 0 60000 65536"/>
                    <a:gd name="T11" fmla="*/ 0 60000 65536"/>
                    <a:gd name="T12" fmla="*/ 0 60000 65536"/>
                    <a:gd name="T13" fmla="*/ 0 60000 65536"/>
                    <a:gd name="T14" fmla="*/ 0 60000 65536"/>
                    <a:gd name="T15" fmla="*/ 0 w 816"/>
                    <a:gd name="T16" fmla="*/ 0 h 384"/>
                    <a:gd name="T17" fmla="*/ 816 w 816"/>
                    <a:gd name="T18" fmla="*/ 384 h 384"/>
                  </a:gdLst>
                  <a:ahLst/>
                  <a:cxnLst>
                    <a:cxn ang="T10">
                      <a:pos x="T0" y="T1"/>
                    </a:cxn>
                    <a:cxn ang="T11">
                      <a:pos x="T2" y="T3"/>
                    </a:cxn>
                    <a:cxn ang="T12">
                      <a:pos x="T4" y="T5"/>
                    </a:cxn>
                    <a:cxn ang="T13">
                      <a:pos x="T6" y="T7"/>
                    </a:cxn>
                    <a:cxn ang="T14">
                      <a:pos x="T8" y="T9"/>
                    </a:cxn>
                  </a:cxnLst>
                  <a:rect l="T15" t="T16" r="T17" b="T18"/>
                  <a:pathLst>
                    <a:path w="816" h="384">
                      <a:moveTo>
                        <a:pt x="0" y="0"/>
                      </a:moveTo>
                      <a:lnTo>
                        <a:pt x="0" y="384"/>
                      </a:lnTo>
                      <a:lnTo>
                        <a:pt x="720" y="384"/>
                      </a:lnTo>
                      <a:lnTo>
                        <a:pt x="720" y="144"/>
                      </a:lnTo>
                      <a:lnTo>
                        <a:pt x="816" y="144"/>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96329" name="Rectangle 97"/>
                <p:cNvSpPr>
                  <a:spLocks noChangeAspect="1" noChangeArrowheads="1"/>
                </p:cNvSpPr>
                <p:nvPr/>
              </p:nvSpPr>
              <p:spPr bwMode="auto">
                <a:xfrm>
                  <a:off x="4305" y="2155"/>
                  <a:ext cx="54" cy="44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96330" name="Rectangle 98"/>
                <p:cNvSpPr>
                  <a:spLocks noChangeAspect="1" noChangeArrowheads="1"/>
                </p:cNvSpPr>
                <p:nvPr/>
              </p:nvSpPr>
              <p:spPr bwMode="auto">
                <a:xfrm>
                  <a:off x="3802" y="2158"/>
                  <a:ext cx="54" cy="435"/>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grpSp>
              <p:nvGrpSpPr>
                <p:cNvPr id="20" name="Group 99"/>
                <p:cNvGrpSpPr>
                  <a:grpSpLocks noChangeAspect="1"/>
                </p:cNvGrpSpPr>
                <p:nvPr/>
              </p:nvGrpSpPr>
              <p:grpSpPr bwMode="auto">
                <a:xfrm flipH="1">
                  <a:off x="4436" y="2251"/>
                  <a:ext cx="268" cy="233"/>
                  <a:chOff x="1392" y="528"/>
                  <a:chExt cx="480" cy="432"/>
                </a:xfrm>
              </p:grpSpPr>
              <p:sp>
                <p:nvSpPr>
                  <p:cNvPr id="96333" name="Rectangle 100"/>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96334" name="Rectangle 101"/>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96332" name="Text Box 102"/>
                <p:cNvSpPr txBox="1">
                  <a:spLocks noChangeAspect="1" noChangeArrowheads="1"/>
                </p:cNvSpPr>
                <p:nvPr/>
              </p:nvSpPr>
              <p:spPr bwMode="auto">
                <a:xfrm flipH="1">
                  <a:off x="4438" y="2276"/>
                  <a:ext cx="254" cy="154"/>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sp>
            <p:nvSpPr>
              <p:cNvPr id="96318" name="Rectangle 103"/>
              <p:cNvSpPr>
                <a:spLocks noChangeAspect="1" noChangeArrowheads="1"/>
              </p:cNvSpPr>
              <p:nvPr/>
            </p:nvSpPr>
            <p:spPr bwMode="auto">
              <a:xfrm>
                <a:off x="3792" y="2158"/>
                <a:ext cx="54" cy="44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96319" name="AutoShape 104"/>
              <p:cNvSpPr>
                <a:spLocks noChangeArrowheads="1"/>
              </p:cNvSpPr>
              <p:nvPr/>
            </p:nvSpPr>
            <p:spPr bwMode="auto">
              <a:xfrm>
                <a:off x="3380" y="2171"/>
                <a:ext cx="364" cy="422"/>
              </a:xfrm>
              <a:prstGeom prst="cloudCallout">
                <a:avLst>
                  <a:gd name="adj1" fmla="val 39287"/>
                  <a:gd name="adj2" fmla="val 38153"/>
                </a:avLst>
              </a:prstGeom>
              <a:solidFill>
                <a:srgbClr val="0FEFEA"/>
              </a:solidFill>
              <a:ln w="28575">
                <a:solidFill>
                  <a:schemeClr val="tx1"/>
                </a:solidFill>
                <a:round/>
                <a:headEnd/>
                <a:tailEnd/>
              </a:ln>
            </p:spPr>
            <p:txBody>
              <a:bodyPr wrap="none" anchor="ctr">
                <a:prstTxWarp prst="textNoShape">
                  <a:avLst/>
                </a:prstTxWarp>
              </a:bodyPr>
              <a:lstStyle/>
              <a:p>
                <a:pPr algn="ctr"/>
                <a:r>
                  <a:rPr lang="en-US" sz="1500" b="1">
                    <a:latin typeface="Comic Sans MS" charset="0"/>
                  </a:rPr>
                  <a:t>Bubble</a:t>
                </a:r>
                <a:endParaRPr lang="en-US" sz="1600" b="1">
                  <a:latin typeface="Comic Sans MS" charset="0"/>
                </a:endParaRPr>
              </a:p>
            </p:txBody>
          </p:sp>
        </p:grpSp>
        <p:sp>
          <p:nvSpPr>
            <p:cNvPr id="96308" name="Line 105"/>
            <p:cNvSpPr>
              <a:spLocks noChangeShapeType="1"/>
            </p:cNvSpPr>
            <p:nvPr/>
          </p:nvSpPr>
          <p:spPr bwMode="auto">
            <a:xfrm>
              <a:off x="3674" y="1766"/>
              <a:ext cx="144" cy="528"/>
            </a:xfrm>
            <a:prstGeom prst="line">
              <a:avLst/>
            </a:prstGeom>
            <a:noFill/>
            <a:ln w="76200">
              <a:solidFill>
                <a:schemeClr val="hlink"/>
              </a:solidFill>
              <a:round/>
              <a:headEnd/>
              <a:tailEnd type="triangle" w="med" len="med"/>
            </a:ln>
          </p:spPr>
          <p:txBody>
            <a:bodyPr wrap="none" anchor="ctr">
              <a:prstTxWarp prst="textNoShape">
                <a:avLst/>
              </a:prstTxWarp>
            </a:bodyPr>
            <a:lstStyle/>
            <a:p>
              <a:endParaRPr lang="en-US"/>
            </a:p>
          </p:txBody>
        </p:sp>
      </p:grpSp>
      <p:grpSp>
        <p:nvGrpSpPr>
          <p:cNvPr id="21" name="Group 106"/>
          <p:cNvGrpSpPr>
            <a:grpSpLocks/>
          </p:cNvGrpSpPr>
          <p:nvPr/>
        </p:nvGrpSpPr>
        <p:grpSpPr bwMode="auto">
          <a:xfrm>
            <a:off x="4330700" y="2803525"/>
            <a:ext cx="4456113" cy="2209800"/>
            <a:chOff x="2728" y="1766"/>
            <a:chExt cx="2807" cy="1392"/>
          </a:xfrm>
        </p:grpSpPr>
        <p:grpSp>
          <p:nvGrpSpPr>
            <p:cNvPr id="22" name="Group 107"/>
            <p:cNvGrpSpPr>
              <a:grpSpLocks/>
            </p:cNvGrpSpPr>
            <p:nvPr/>
          </p:nvGrpSpPr>
          <p:grpSpPr bwMode="auto">
            <a:xfrm>
              <a:off x="2728" y="2709"/>
              <a:ext cx="2807" cy="449"/>
              <a:chOff x="2894" y="2719"/>
              <a:chExt cx="2807" cy="449"/>
            </a:xfrm>
          </p:grpSpPr>
          <p:sp>
            <p:nvSpPr>
              <p:cNvPr id="96275" name="Line 108"/>
              <p:cNvSpPr>
                <a:spLocks noChangeAspect="1" noChangeShapeType="1"/>
              </p:cNvSpPr>
              <p:nvPr/>
            </p:nvSpPr>
            <p:spPr bwMode="auto">
              <a:xfrm>
                <a:off x="3734" y="2875"/>
                <a:ext cx="79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96276" name="Line 109"/>
              <p:cNvSpPr>
                <a:spLocks noChangeAspect="1" noChangeShapeType="1"/>
              </p:cNvSpPr>
              <p:nvPr/>
            </p:nvSpPr>
            <p:spPr bwMode="auto">
              <a:xfrm>
                <a:off x="3716" y="3017"/>
                <a:ext cx="76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96277" name="Line 110"/>
              <p:cNvSpPr>
                <a:spLocks noChangeAspect="1" noChangeShapeType="1"/>
              </p:cNvSpPr>
              <p:nvPr/>
            </p:nvSpPr>
            <p:spPr bwMode="auto">
              <a:xfrm>
                <a:off x="3190" y="3015"/>
                <a:ext cx="277"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96278" name="Line 111"/>
              <p:cNvSpPr>
                <a:spLocks noChangeAspect="1" noChangeShapeType="1"/>
              </p:cNvSpPr>
              <p:nvPr/>
            </p:nvSpPr>
            <p:spPr bwMode="auto">
              <a:xfrm>
                <a:off x="3154" y="2875"/>
                <a:ext cx="312"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23" name="Group 112"/>
              <p:cNvGrpSpPr>
                <a:grpSpLocks noChangeAspect="1"/>
              </p:cNvGrpSpPr>
              <p:nvPr/>
            </p:nvGrpSpPr>
            <p:grpSpPr bwMode="auto">
              <a:xfrm>
                <a:off x="2894" y="2829"/>
                <a:ext cx="370" cy="232"/>
                <a:chOff x="1104" y="576"/>
                <a:chExt cx="662" cy="480"/>
              </a:xfrm>
            </p:grpSpPr>
            <p:sp>
              <p:nvSpPr>
                <p:cNvPr id="96305" name="Rectangle 113"/>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96306" name="Text Box 114"/>
                <p:cNvSpPr txBox="1">
                  <a:spLocks noChangeAspect="1" noChangeArrowheads="1"/>
                </p:cNvSpPr>
                <p:nvPr/>
              </p:nvSpPr>
              <p:spPr bwMode="auto">
                <a:xfrm>
                  <a:off x="1104" y="628"/>
                  <a:ext cx="662" cy="31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Ifetch</a:t>
                  </a:r>
                </a:p>
              </p:txBody>
            </p:sp>
          </p:grpSp>
          <p:sp>
            <p:nvSpPr>
              <p:cNvPr id="96280" name="Rectangle 115"/>
              <p:cNvSpPr>
                <a:spLocks noChangeAspect="1" noChangeArrowheads="1"/>
              </p:cNvSpPr>
              <p:nvPr/>
            </p:nvSpPr>
            <p:spPr bwMode="auto">
              <a:xfrm>
                <a:off x="3800" y="2726"/>
                <a:ext cx="54" cy="44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96281" name="Rectangle 116"/>
              <p:cNvSpPr>
                <a:spLocks noChangeAspect="1" noChangeArrowheads="1"/>
              </p:cNvSpPr>
              <p:nvPr/>
            </p:nvSpPr>
            <p:spPr bwMode="auto">
              <a:xfrm>
                <a:off x="3297" y="2726"/>
                <a:ext cx="54" cy="44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grpSp>
            <p:nvGrpSpPr>
              <p:cNvPr id="24" name="Group 117"/>
              <p:cNvGrpSpPr>
                <a:grpSpLocks/>
              </p:cNvGrpSpPr>
              <p:nvPr/>
            </p:nvGrpSpPr>
            <p:grpSpPr bwMode="auto">
              <a:xfrm>
                <a:off x="4472" y="2726"/>
                <a:ext cx="1229" cy="441"/>
                <a:chOff x="3475" y="2155"/>
                <a:chExt cx="1229" cy="441"/>
              </a:xfrm>
            </p:grpSpPr>
            <p:sp>
              <p:nvSpPr>
                <p:cNvPr id="96290" name="AutoShape 118"/>
                <p:cNvSpPr>
                  <a:spLocks noChangeAspect="1" noChangeArrowheads="1"/>
                </p:cNvSpPr>
                <p:nvPr/>
              </p:nvSpPr>
              <p:spPr bwMode="auto">
                <a:xfrm rot="-5400000">
                  <a:off x="3417" y="2263"/>
                  <a:ext cx="371" cy="225"/>
                </a:xfrm>
                <a:custGeom>
                  <a:avLst/>
                  <a:gdLst>
                    <a:gd name="T0" fmla="*/ 325 w 21600"/>
                    <a:gd name="T1" fmla="*/ 113 h 21600"/>
                    <a:gd name="T2" fmla="*/ 185 w 21600"/>
                    <a:gd name="T3" fmla="*/ 225 h 21600"/>
                    <a:gd name="T4" fmla="*/ 46 w 21600"/>
                    <a:gd name="T5" fmla="*/ 113 h 21600"/>
                    <a:gd name="T6" fmla="*/ 185 w 21600"/>
                    <a:gd name="T7" fmla="*/ 0 h 21600"/>
                    <a:gd name="T8" fmla="*/ 0 60000 65536"/>
                    <a:gd name="T9" fmla="*/ 0 60000 65536"/>
                    <a:gd name="T10" fmla="*/ 0 60000 65536"/>
                    <a:gd name="T11" fmla="*/ 0 60000 65536"/>
                    <a:gd name="T12" fmla="*/ 4483 w 21600"/>
                    <a:gd name="T13" fmla="*/ 4512 h 21600"/>
                    <a:gd name="T14" fmla="*/ 17117 w 21600"/>
                    <a:gd name="T15" fmla="*/ 17088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p:spPr>
              <p:txBody>
                <a:bodyPr vert="eaVert" wrap="none" anchor="ctr">
                  <a:prstTxWarp prst="textNoShape">
                    <a:avLst/>
                  </a:prstTxWarp>
                </a:bodyPr>
                <a:lstStyle/>
                <a:p>
                  <a:pPr algn="ctr"/>
                  <a:endParaRPr lang="en-US" sz="1000" b="1">
                    <a:latin typeface="Comic Sans MS" charset="0"/>
                  </a:endParaRPr>
                </a:p>
              </p:txBody>
            </p:sp>
            <p:sp>
              <p:nvSpPr>
                <p:cNvPr id="96291" name="AutoShape 119"/>
                <p:cNvSpPr>
                  <a:spLocks noChangeAspect="1" noChangeArrowheads="1"/>
                </p:cNvSpPr>
                <p:nvPr/>
              </p:nvSpPr>
              <p:spPr bwMode="auto">
                <a:xfrm rot="5400000">
                  <a:off x="3475" y="2316"/>
                  <a:ext cx="119" cy="120"/>
                </a:xfrm>
                <a:prstGeom prst="triangle">
                  <a:avLst>
                    <a:gd name="adj" fmla="val 50000"/>
                  </a:avLst>
                </a:prstGeom>
                <a:solidFill>
                  <a:schemeClr val="bg1"/>
                </a:solidFill>
                <a:ln w="28575">
                  <a:noFill/>
                  <a:miter lim="800000"/>
                  <a:headEnd/>
                  <a:tailEnd/>
                </a:ln>
              </p:spPr>
              <p:txBody>
                <a:bodyPr wrap="none" anchor="ctr">
                  <a:prstTxWarp prst="textNoShape">
                    <a:avLst/>
                  </a:prstTxWarp>
                </a:bodyPr>
                <a:lstStyle/>
                <a:p>
                  <a:endParaRPr lang="en-US"/>
                </a:p>
              </p:txBody>
            </p:sp>
            <p:sp>
              <p:nvSpPr>
                <p:cNvPr id="96292" name="Freeform 120"/>
                <p:cNvSpPr>
                  <a:spLocks noChangeAspect="1"/>
                </p:cNvSpPr>
                <p:nvPr/>
              </p:nvSpPr>
              <p:spPr bwMode="auto">
                <a:xfrm rot="5400000">
                  <a:off x="3484" y="2329"/>
                  <a:ext cx="105" cy="93"/>
                </a:xfrm>
                <a:custGeom>
                  <a:avLst/>
                  <a:gdLst>
                    <a:gd name="T0" fmla="*/ 0 w 384"/>
                    <a:gd name="T1" fmla="*/ 288 h 288"/>
                    <a:gd name="T2" fmla="*/ 192 w 384"/>
                    <a:gd name="T3" fmla="*/ 0 h 288"/>
                    <a:gd name="T4" fmla="*/ 384 w 384"/>
                    <a:gd name="T5" fmla="*/ 288 h 288"/>
                    <a:gd name="T6" fmla="*/ 0 60000 65536"/>
                    <a:gd name="T7" fmla="*/ 0 60000 65536"/>
                    <a:gd name="T8" fmla="*/ 0 60000 65536"/>
                    <a:gd name="T9" fmla="*/ 0 w 384"/>
                    <a:gd name="T10" fmla="*/ 0 h 288"/>
                    <a:gd name="T11" fmla="*/ 384 w 384"/>
                    <a:gd name="T12" fmla="*/ 288 h 288"/>
                  </a:gdLst>
                  <a:ahLst/>
                  <a:cxnLst>
                    <a:cxn ang="T6">
                      <a:pos x="T0" y="T1"/>
                    </a:cxn>
                    <a:cxn ang="T7">
                      <a:pos x="T2" y="T3"/>
                    </a:cxn>
                    <a:cxn ang="T8">
                      <a:pos x="T4" y="T5"/>
                    </a:cxn>
                  </a:cxnLst>
                  <a:rect l="T9" t="T10" r="T11" b="T12"/>
                  <a:pathLst>
                    <a:path w="384" h="288">
                      <a:moveTo>
                        <a:pt x="0" y="288"/>
                      </a:moveTo>
                      <a:lnTo>
                        <a:pt x="192" y="0"/>
                      </a:lnTo>
                      <a:lnTo>
                        <a:pt x="384" y="288"/>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96293" name="Text Box 121"/>
                <p:cNvSpPr txBox="1">
                  <a:spLocks noChangeAspect="1" noChangeArrowheads="1"/>
                </p:cNvSpPr>
                <p:nvPr/>
              </p:nvSpPr>
              <p:spPr bwMode="auto">
                <a:xfrm rot="-5400000">
                  <a:off x="3495" y="2274"/>
                  <a:ext cx="278" cy="154"/>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ALU</a:t>
                  </a:r>
                </a:p>
              </p:txBody>
            </p:sp>
            <p:sp>
              <p:nvSpPr>
                <p:cNvPr id="96294" name="Line 122"/>
                <p:cNvSpPr>
                  <a:spLocks noChangeAspect="1" noChangeShapeType="1"/>
                </p:cNvSpPr>
                <p:nvPr/>
              </p:nvSpPr>
              <p:spPr bwMode="auto">
                <a:xfrm>
                  <a:off x="3717" y="2376"/>
                  <a:ext cx="29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96295" name="Line 123"/>
                <p:cNvSpPr>
                  <a:spLocks noChangeAspect="1" noChangeShapeType="1"/>
                </p:cNvSpPr>
                <p:nvPr/>
              </p:nvSpPr>
              <p:spPr bwMode="auto">
                <a:xfrm>
                  <a:off x="4226" y="2376"/>
                  <a:ext cx="29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96296" name="Rectangle 124"/>
                <p:cNvSpPr>
                  <a:spLocks noChangeAspect="1" noChangeArrowheads="1"/>
                </p:cNvSpPr>
                <p:nvPr/>
              </p:nvSpPr>
              <p:spPr bwMode="auto">
                <a:xfrm>
                  <a:off x="3940" y="2260"/>
                  <a:ext cx="268" cy="232"/>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96297" name="Text Box 125"/>
                <p:cNvSpPr txBox="1">
                  <a:spLocks noChangeAspect="1" noChangeArrowheads="1"/>
                </p:cNvSpPr>
                <p:nvPr/>
              </p:nvSpPr>
              <p:spPr bwMode="auto">
                <a:xfrm>
                  <a:off x="3896" y="2285"/>
                  <a:ext cx="351" cy="154"/>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DMem</a:t>
                  </a:r>
                </a:p>
              </p:txBody>
            </p:sp>
            <p:sp>
              <p:nvSpPr>
                <p:cNvPr id="96298" name="Freeform 126"/>
                <p:cNvSpPr>
                  <a:spLocks noChangeAspect="1"/>
                </p:cNvSpPr>
                <p:nvPr/>
              </p:nvSpPr>
              <p:spPr bwMode="auto">
                <a:xfrm>
                  <a:off x="3905" y="2376"/>
                  <a:ext cx="399" cy="185"/>
                </a:xfrm>
                <a:custGeom>
                  <a:avLst/>
                  <a:gdLst>
                    <a:gd name="T0" fmla="*/ 0 w 816"/>
                    <a:gd name="T1" fmla="*/ 0 h 384"/>
                    <a:gd name="T2" fmla="*/ 0 w 816"/>
                    <a:gd name="T3" fmla="*/ 384 h 384"/>
                    <a:gd name="T4" fmla="*/ 720 w 816"/>
                    <a:gd name="T5" fmla="*/ 384 h 384"/>
                    <a:gd name="T6" fmla="*/ 720 w 816"/>
                    <a:gd name="T7" fmla="*/ 144 h 384"/>
                    <a:gd name="T8" fmla="*/ 816 w 816"/>
                    <a:gd name="T9" fmla="*/ 144 h 384"/>
                    <a:gd name="T10" fmla="*/ 0 60000 65536"/>
                    <a:gd name="T11" fmla="*/ 0 60000 65536"/>
                    <a:gd name="T12" fmla="*/ 0 60000 65536"/>
                    <a:gd name="T13" fmla="*/ 0 60000 65536"/>
                    <a:gd name="T14" fmla="*/ 0 60000 65536"/>
                    <a:gd name="T15" fmla="*/ 0 w 816"/>
                    <a:gd name="T16" fmla="*/ 0 h 384"/>
                    <a:gd name="T17" fmla="*/ 816 w 816"/>
                    <a:gd name="T18" fmla="*/ 384 h 384"/>
                  </a:gdLst>
                  <a:ahLst/>
                  <a:cxnLst>
                    <a:cxn ang="T10">
                      <a:pos x="T0" y="T1"/>
                    </a:cxn>
                    <a:cxn ang="T11">
                      <a:pos x="T2" y="T3"/>
                    </a:cxn>
                    <a:cxn ang="T12">
                      <a:pos x="T4" y="T5"/>
                    </a:cxn>
                    <a:cxn ang="T13">
                      <a:pos x="T6" y="T7"/>
                    </a:cxn>
                    <a:cxn ang="T14">
                      <a:pos x="T8" y="T9"/>
                    </a:cxn>
                  </a:cxnLst>
                  <a:rect l="T15" t="T16" r="T17" b="T18"/>
                  <a:pathLst>
                    <a:path w="816" h="384">
                      <a:moveTo>
                        <a:pt x="0" y="0"/>
                      </a:moveTo>
                      <a:lnTo>
                        <a:pt x="0" y="384"/>
                      </a:lnTo>
                      <a:lnTo>
                        <a:pt x="720" y="384"/>
                      </a:lnTo>
                      <a:lnTo>
                        <a:pt x="720" y="144"/>
                      </a:lnTo>
                      <a:lnTo>
                        <a:pt x="816" y="144"/>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96299" name="Rectangle 127"/>
                <p:cNvSpPr>
                  <a:spLocks noChangeAspect="1" noChangeArrowheads="1"/>
                </p:cNvSpPr>
                <p:nvPr/>
              </p:nvSpPr>
              <p:spPr bwMode="auto">
                <a:xfrm>
                  <a:off x="4305" y="2155"/>
                  <a:ext cx="54" cy="44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96300" name="Rectangle 128"/>
                <p:cNvSpPr>
                  <a:spLocks noChangeAspect="1" noChangeArrowheads="1"/>
                </p:cNvSpPr>
                <p:nvPr/>
              </p:nvSpPr>
              <p:spPr bwMode="auto">
                <a:xfrm>
                  <a:off x="3802" y="2158"/>
                  <a:ext cx="54" cy="435"/>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grpSp>
              <p:nvGrpSpPr>
                <p:cNvPr id="25" name="Group 129"/>
                <p:cNvGrpSpPr>
                  <a:grpSpLocks noChangeAspect="1"/>
                </p:cNvGrpSpPr>
                <p:nvPr/>
              </p:nvGrpSpPr>
              <p:grpSpPr bwMode="auto">
                <a:xfrm flipH="1">
                  <a:off x="4436" y="2251"/>
                  <a:ext cx="268" cy="233"/>
                  <a:chOff x="1392" y="528"/>
                  <a:chExt cx="480" cy="432"/>
                </a:xfrm>
              </p:grpSpPr>
              <p:sp>
                <p:nvSpPr>
                  <p:cNvPr id="96303" name="Rectangle 130"/>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96304" name="Rectangle 131"/>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96302" name="Text Box 132"/>
                <p:cNvSpPr txBox="1">
                  <a:spLocks noChangeAspect="1" noChangeArrowheads="1"/>
                </p:cNvSpPr>
                <p:nvPr/>
              </p:nvSpPr>
              <p:spPr bwMode="auto">
                <a:xfrm flipH="1">
                  <a:off x="4438" y="2276"/>
                  <a:ext cx="254" cy="154"/>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sp>
            <p:nvSpPr>
              <p:cNvPr id="96283" name="Rectangle 133"/>
              <p:cNvSpPr>
                <a:spLocks noChangeAspect="1" noChangeArrowheads="1"/>
              </p:cNvSpPr>
              <p:nvPr/>
            </p:nvSpPr>
            <p:spPr bwMode="auto">
              <a:xfrm>
                <a:off x="4292" y="2727"/>
                <a:ext cx="54" cy="44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96284" name="AutoShape 134"/>
              <p:cNvSpPr>
                <a:spLocks noChangeArrowheads="1"/>
              </p:cNvSpPr>
              <p:nvPr/>
            </p:nvSpPr>
            <p:spPr bwMode="auto">
              <a:xfrm>
                <a:off x="3393" y="2719"/>
                <a:ext cx="364" cy="422"/>
              </a:xfrm>
              <a:prstGeom prst="cloudCallout">
                <a:avLst>
                  <a:gd name="adj1" fmla="val 39287"/>
                  <a:gd name="adj2" fmla="val 38153"/>
                </a:avLst>
              </a:prstGeom>
              <a:solidFill>
                <a:srgbClr val="0FEFEA"/>
              </a:solidFill>
              <a:ln w="28575">
                <a:solidFill>
                  <a:schemeClr val="tx1"/>
                </a:solidFill>
                <a:round/>
                <a:headEnd/>
                <a:tailEnd/>
              </a:ln>
            </p:spPr>
            <p:txBody>
              <a:bodyPr wrap="none" anchor="ctr">
                <a:prstTxWarp prst="textNoShape">
                  <a:avLst/>
                </a:prstTxWarp>
              </a:bodyPr>
              <a:lstStyle/>
              <a:p>
                <a:pPr algn="ctr"/>
                <a:r>
                  <a:rPr lang="en-US" sz="1500" b="1">
                    <a:latin typeface="Comic Sans MS" charset="0"/>
                  </a:rPr>
                  <a:t>Bubble</a:t>
                </a:r>
                <a:endParaRPr lang="en-US" sz="1600" b="1">
                  <a:latin typeface="Comic Sans MS" charset="0"/>
                </a:endParaRPr>
              </a:p>
            </p:txBody>
          </p:sp>
          <p:grpSp>
            <p:nvGrpSpPr>
              <p:cNvPr id="26" name="Group 135"/>
              <p:cNvGrpSpPr>
                <a:grpSpLocks/>
              </p:cNvGrpSpPr>
              <p:nvPr/>
            </p:nvGrpSpPr>
            <p:grpSpPr bwMode="auto">
              <a:xfrm>
                <a:off x="3945" y="2826"/>
                <a:ext cx="270" cy="233"/>
                <a:chOff x="3936" y="3120"/>
                <a:chExt cx="270" cy="233"/>
              </a:xfrm>
            </p:grpSpPr>
            <p:sp>
              <p:nvSpPr>
                <p:cNvPr id="96286" name="Rectangle 136"/>
                <p:cNvSpPr>
                  <a:spLocks noChangeArrowheads="1"/>
                </p:cNvSpPr>
                <p:nvPr/>
              </p:nvSpPr>
              <p:spPr bwMode="auto">
                <a:xfrm>
                  <a:off x="3936" y="3120"/>
                  <a:ext cx="270" cy="228"/>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endParaRPr lang="en-US"/>
                </a:p>
              </p:txBody>
            </p:sp>
            <p:sp>
              <p:nvSpPr>
                <p:cNvPr id="96287" name="Rectangle 137"/>
                <p:cNvSpPr>
                  <a:spLocks noChangeAspect="1" noChangeArrowheads="1"/>
                </p:cNvSpPr>
                <p:nvPr/>
              </p:nvSpPr>
              <p:spPr bwMode="auto">
                <a:xfrm>
                  <a:off x="4069" y="3120"/>
                  <a:ext cx="133" cy="230"/>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96288" name="Rectangle 138"/>
                <p:cNvSpPr>
                  <a:spLocks noChangeAspect="1" noChangeArrowheads="1"/>
                </p:cNvSpPr>
                <p:nvPr/>
              </p:nvSpPr>
              <p:spPr bwMode="auto">
                <a:xfrm>
                  <a:off x="3936" y="3120"/>
                  <a:ext cx="266" cy="233"/>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sp>
              <p:nvSpPr>
                <p:cNvPr id="96289" name="Text Box 139"/>
                <p:cNvSpPr txBox="1">
                  <a:spLocks noChangeAspect="1" noChangeArrowheads="1"/>
                </p:cNvSpPr>
                <p:nvPr/>
              </p:nvSpPr>
              <p:spPr bwMode="auto">
                <a:xfrm>
                  <a:off x="3943" y="3145"/>
                  <a:ext cx="254" cy="154"/>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grpSp>
        <p:sp>
          <p:nvSpPr>
            <p:cNvPr id="96274" name="Line 140"/>
            <p:cNvSpPr>
              <a:spLocks noChangeShapeType="1"/>
            </p:cNvSpPr>
            <p:nvPr/>
          </p:nvSpPr>
          <p:spPr bwMode="auto">
            <a:xfrm>
              <a:off x="3866" y="1766"/>
              <a:ext cx="48" cy="1152"/>
            </a:xfrm>
            <a:prstGeom prst="line">
              <a:avLst/>
            </a:prstGeom>
            <a:noFill/>
            <a:ln w="76200">
              <a:solidFill>
                <a:schemeClr val="hlink"/>
              </a:solidFill>
              <a:round/>
              <a:headEnd/>
              <a:tailEnd type="triangle" w="med" len="med"/>
            </a:ln>
          </p:spPr>
          <p:txBody>
            <a:bodyPr wrap="none" anchor="ctr">
              <a:prstTxWarp prst="textNoShape">
                <a:avLst/>
              </a:prstTxWarp>
            </a:bodyPr>
            <a:lstStyle/>
            <a:p>
              <a:endParaRPr lang="en-US"/>
            </a:p>
          </p:txBody>
        </p:sp>
      </p:grpSp>
      <p:sp>
        <p:nvSpPr>
          <p:cNvPr id="754829" name="Text Box 141"/>
          <p:cNvSpPr txBox="1">
            <a:spLocks noChangeArrowheads="1"/>
          </p:cNvSpPr>
          <p:nvPr/>
        </p:nvSpPr>
        <p:spPr bwMode="auto">
          <a:xfrm>
            <a:off x="1095375" y="6056313"/>
            <a:ext cx="7112000" cy="457200"/>
          </a:xfrm>
          <a:prstGeom prst="rect">
            <a:avLst/>
          </a:prstGeom>
          <a:noFill/>
          <a:ln w="28575">
            <a:noFill/>
            <a:miter lim="800000"/>
            <a:headEnd/>
            <a:tailEnd/>
          </a:ln>
        </p:spPr>
        <p:txBody>
          <a:bodyPr wrap="none">
            <a:prstTxWarp prst="textNoShape">
              <a:avLst/>
            </a:prstTxWarp>
            <a:spAutoFit/>
          </a:bodyPr>
          <a:lstStyle/>
          <a:p>
            <a:pPr algn="ctr"/>
            <a:r>
              <a:rPr lang="en-US"/>
              <a:t>How is this different from the instruction issue stall?</a:t>
            </a:r>
          </a:p>
        </p:txBody>
      </p:sp>
      <p:sp>
        <p:nvSpPr>
          <p:cNvPr id="96272" name="Text Box 142"/>
          <p:cNvSpPr txBox="1">
            <a:spLocks noChangeArrowheads="1"/>
          </p:cNvSpPr>
          <p:nvPr/>
        </p:nvSpPr>
        <p:spPr bwMode="auto">
          <a:xfrm>
            <a:off x="7972425" y="6702425"/>
            <a:ext cx="1171575" cy="152400"/>
          </a:xfrm>
          <a:prstGeom prst="rect">
            <a:avLst/>
          </a:prstGeom>
          <a:noFill/>
          <a:ln w="9525">
            <a:noFill/>
            <a:miter lim="800000"/>
            <a:headEnd/>
            <a:tailEnd/>
          </a:ln>
        </p:spPr>
        <p:txBody>
          <a:bodyPr wrap="none">
            <a:prstTxWarp prst="textNoShape">
              <a:avLst/>
            </a:prstTxWarp>
            <a:spAutoFit/>
          </a:bodyPr>
          <a:lstStyle/>
          <a:p>
            <a:pPr algn="r">
              <a:lnSpc>
                <a:spcPct val="40000"/>
              </a:lnSpc>
            </a:pPr>
            <a:r>
              <a:rPr lang="en-US" sz="1000">
                <a:latin typeface="Times New Roman" charset="0"/>
              </a:rPr>
              <a:t>Slide: David Culler</a:t>
            </a:r>
            <a:endParaRPr lang="en-US">
              <a:latin typeface="Times New Roman"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548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4829"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1239838" y="1981200"/>
            <a:ext cx="6286500" cy="4648200"/>
          </a:xfrm>
          <a:prstGeom prst="rect">
            <a:avLst/>
          </a:prstGeom>
          <a:noFill/>
          <a:ln w="12700">
            <a:noFill/>
            <a:miter lim="800000"/>
            <a:headEnd/>
            <a:tailEnd/>
          </a:ln>
        </p:spPr>
        <p:txBody>
          <a:bodyPr lIns="90488" tIns="44450" rIns="90488" bIns="44450">
            <a:prstTxWarp prst="textNoShape">
              <a:avLst/>
            </a:prstTxWarp>
          </a:bodyPr>
          <a:lstStyle/>
          <a:p>
            <a:pPr marL="285750" indent="-285750">
              <a:lnSpc>
                <a:spcPct val="90000"/>
              </a:lnSpc>
              <a:spcBef>
                <a:spcPct val="30000"/>
              </a:spcBef>
            </a:pPr>
            <a:r>
              <a:rPr lang="en-US" b="1"/>
              <a:t>Try producing fast code for</a:t>
            </a:r>
          </a:p>
          <a:p>
            <a:pPr marL="285750" indent="-285750">
              <a:lnSpc>
                <a:spcPct val="90000"/>
              </a:lnSpc>
              <a:spcBef>
                <a:spcPct val="30000"/>
              </a:spcBef>
            </a:pPr>
            <a:r>
              <a:rPr lang="en-US" b="1"/>
              <a:t>		a = b + c;</a:t>
            </a:r>
          </a:p>
          <a:p>
            <a:pPr marL="285750" indent="-285750">
              <a:lnSpc>
                <a:spcPct val="90000"/>
              </a:lnSpc>
              <a:spcBef>
                <a:spcPct val="30000"/>
              </a:spcBef>
            </a:pPr>
            <a:r>
              <a:rPr lang="en-US" b="1"/>
              <a:t>		d = e – f;</a:t>
            </a:r>
          </a:p>
          <a:p>
            <a:pPr marL="285750" indent="-285750">
              <a:lnSpc>
                <a:spcPct val="90000"/>
              </a:lnSpc>
              <a:spcBef>
                <a:spcPct val="30000"/>
              </a:spcBef>
            </a:pPr>
            <a:r>
              <a:rPr lang="en-US" b="1"/>
              <a:t>assuming a, b, c, d ,e, and f in memory. </a:t>
            </a:r>
            <a:endParaRPr lang="en-US" sz="1800" b="1"/>
          </a:p>
          <a:p>
            <a:pPr marL="285750" indent="-285750">
              <a:lnSpc>
                <a:spcPct val="90000"/>
              </a:lnSpc>
              <a:spcBef>
                <a:spcPct val="30000"/>
              </a:spcBef>
            </a:pPr>
            <a:r>
              <a:rPr lang="en-US" sz="1800" b="1"/>
              <a:t>Slow code:</a:t>
            </a:r>
          </a:p>
          <a:p>
            <a:pPr marL="285750" indent="-285750">
              <a:lnSpc>
                <a:spcPct val="90000"/>
              </a:lnSpc>
              <a:spcBef>
                <a:spcPct val="30000"/>
              </a:spcBef>
            </a:pPr>
            <a:r>
              <a:rPr lang="en-US" sz="1800" b="1"/>
              <a:t>		LW 	Rb,b</a:t>
            </a:r>
          </a:p>
          <a:p>
            <a:pPr marL="285750" indent="-285750">
              <a:lnSpc>
                <a:spcPct val="90000"/>
              </a:lnSpc>
              <a:spcBef>
                <a:spcPct val="30000"/>
              </a:spcBef>
            </a:pPr>
            <a:r>
              <a:rPr lang="en-US" sz="1800" b="1"/>
              <a:t>		LW 	</a:t>
            </a:r>
            <a:r>
              <a:rPr lang="en-US" sz="1800" b="1">
                <a:solidFill>
                  <a:schemeClr val="hlink"/>
                </a:solidFill>
              </a:rPr>
              <a:t>Rc</a:t>
            </a:r>
            <a:r>
              <a:rPr lang="en-US" sz="1800" b="1"/>
              <a:t>,c</a:t>
            </a:r>
          </a:p>
          <a:p>
            <a:pPr marL="285750" indent="-285750">
              <a:lnSpc>
                <a:spcPct val="90000"/>
              </a:lnSpc>
              <a:spcBef>
                <a:spcPct val="30000"/>
              </a:spcBef>
            </a:pPr>
            <a:r>
              <a:rPr lang="en-US" sz="1800" b="1"/>
              <a:t>		ADD 	Ra,Rb,</a:t>
            </a:r>
            <a:r>
              <a:rPr lang="en-US" sz="1800" b="1">
                <a:solidFill>
                  <a:schemeClr val="hlink"/>
                </a:solidFill>
              </a:rPr>
              <a:t>Rc</a:t>
            </a:r>
            <a:endParaRPr lang="en-US" sz="1800" b="1"/>
          </a:p>
          <a:p>
            <a:pPr marL="285750" indent="-285750">
              <a:lnSpc>
                <a:spcPct val="90000"/>
              </a:lnSpc>
              <a:spcBef>
                <a:spcPct val="30000"/>
              </a:spcBef>
            </a:pPr>
            <a:r>
              <a:rPr lang="en-US" sz="1800" b="1"/>
              <a:t>		SW  	a,Ra </a:t>
            </a:r>
          </a:p>
          <a:p>
            <a:pPr marL="285750" indent="-285750">
              <a:lnSpc>
                <a:spcPct val="90000"/>
              </a:lnSpc>
              <a:spcBef>
                <a:spcPct val="30000"/>
              </a:spcBef>
            </a:pPr>
            <a:r>
              <a:rPr lang="en-US" sz="1800" b="1"/>
              <a:t>		LW 	Re,e </a:t>
            </a:r>
          </a:p>
          <a:p>
            <a:pPr marL="285750" indent="-285750">
              <a:lnSpc>
                <a:spcPct val="90000"/>
              </a:lnSpc>
              <a:spcBef>
                <a:spcPct val="30000"/>
              </a:spcBef>
            </a:pPr>
            <a:r>
              <a:rPr lang="en-US" sz="1800" b="1"/>
              <a:t>		LW 	</a:t>
            </a:r>
            <a:r>
              <a:rPr lang="en-US" sz="1800" b="1">
                <a:solidFill>
                  <a:schemeClr val="hlink"/>
                </a:solidFill>
              </a:rPr>
              <a:t>Rf</a:t>
            </a:r>
            <a:r>
              <a:rPr lang="en-US" sz="1800" b="1"/>
              <a:t>,f</a:t>
            </a:r>
          </a:p>
          <a:p>
            <a:pPr marL="285750" indent="-285750">
              <a:lnSpc>
                <a:spcPct val="90000"/>
              </a:lnSpc>
              <a:spcBef>
                <a:spcPct val="30000"/>
              </a:spcBef>
            </a:pPr>
            <a:r>
              <a:rPr lang="en-US" sz="1800" b="1"/>
              <a:t>		SUB 	Rd,Re,</a:t>
            </a:r>
            <a:r>
              <a:rPr lang="en-US" sz="1800" b="1">
                <a:solidFill>
                  <a:schemeClr val="hlink"/>
                </a:solidFill>
              </a:rPr>
              <a:t>Rf</a:t>
            </a:r>
            <a:endParaRPr lang="en-US" sz="1800" b="1"/>
          </a:p>
          <a:p>
            <a:pPr marL="285750" indent="-285750">
              <a:lnSpc>
                <a:spcPct val="90000"/>
              </a:lnSpc>
              <a:spcBef>
                <a:spcPct val="30000"/>
              </a:spcBef>
            </a:pPr>
            <a:r>
              <a:rPr lang="en-US" sz="1800" b="1"/>
              <a:t>		SW	d,Rd</a:t>
            </a:r>
          </a:p>
        </p:txBody>
      </p:sp>
      <p:sp>
        <p:nvSpPr>
          <p:cNvPr id="98307" name="Rectangle 3"/>
          <p:cNvSpPr>
            <a:spLocks noGrp="1" noChangeArrowheads="1"/>
          </p:cNvSpPr>
          <p:nvPr>
            <p:ph type="body" idx="4294967295"/>
          </p:nvPr>
        </p:nvSpPr>
        <p:spPr>
          <a:xfrm>
            <a:off x="5029200" y="3727450"/>
            <a:ext cx="3581400" cy="2978150"/>
          </a:xfrm>
          <a:noFill/>
        </p:spPr>
        <p:txBody>
          <a:bodyPr lIns="90488" tIns="44450" rIns="90488" bIns="44450"/>
          <a:lstStyle/>
          <a:p>
            <a:pPr marL="285750" indent="-285750">
              <a:lnSpc>
                <a:spcPct val="90000"/>
              </a:lnSpc>
              <a:buFontTx/>
              <a:buNone/>
            </a:pPr>
            <a:r>
              <a:rPr lang="en-US" sz="1600" b="1">
                <a:solidFill>
                  <a:schemeClr val="hlink"/>
                </a:solidFill>
              </a:rPr>
              <a:t>Fast code:</a:t>
            </a:r>
            <a:endParaRPr lang="en-US" sz="1600" b="1"/>
          </a:p>
          <a:p>
            <a:pPr marL="285750" indent="-285750">
              <a:lnSpc>
                <a:spcPct val="90000"/>
              </a:lnSpc>
              <a:buFontTx/>
              <a:buNone/>
            </a:pPr>
            <a:r>
              <a:rPr lang="en-US" sz="1600" b="1"/>
              <a:t>		LW 	Rb,b</a:t>
            </a:r>
          </a:p>
          <a:p>
            <a:pPr marL="285750" indent="-285750">
              <a:lnSpc>
                <a:spcPct val="90000"/>
              </a:lnSpc>
              <a:buFontTx/>
              <a:buNone/>
            </a:pPr>
            <a:r>
              <a:rPr lang="en-US" sz="1600" b="1"/>
              <a:t>		LW 	Rc,c</a:t>
            </a:r>
          </a:p>
          <a:p>
            <a:pPr marL="285750" indent="-285750">
              <a:lnSpc>
                <a:spcPct val="90000"/>
              </a:lnSpc>
              <a:buFontTx/>
              <a:buNone/>
            </a:pPr>
            <a:r>
              <a:rPr lang="en-US" sz="1600" b="1">
                <a:solidFill>
                  <a:schemeClr val="hlink"/>
                </a:solidFill>
              </a:rPr>
              <a:t>		LW 	Re,e </a:t>
            </a:r>
          </a:p>
          <a:p>
            <a:pPr marL="285750" indent="-285750">
              <a:lnSpc>
                <a:spcPct val="90000"/>
              </a:lnSpc>
              <a:buFontTx/>
              <a:buNone/>
            </a:pPr>
            <a:r>
              <a:rPr lang="en-US" sz="1600" b="1"/>
              <a:t>		ADD 	Ra,Rb,Rc</a:t>
            </a:r>
          </a:p>
          <a:p>
            <a:pPr marL="285750" indent="-285750">
              <a:lnSpc>
                <a:spcPct val="90000"/>
              </a:lnSpc>
              <a:buFontTx/>
              <a:buNone/>
            </a:pPr>
            <a:r>
              <a:rPr lang="en-US" sz="1600" b="1"/>
              <a:t>		LW 	Rf,f</a:t>
            </a:r>
          </a:p>
          <a:p>
            <a:pPr marL="285750" indent="-285750">
              <a:lnSpc>
                <a:spcPct val="90000"/>
              </a:lnSpc>
              <a:buFontTx/>
              <a:buNone/>
            </a:pPr>
            <a:r>
              <a:rPr lang="en-US" sz="1600" b="1">
                <a:solidFill>
                  <a:schemeClr val="hlink"/>
                </a:solidFill>
              </a:rPr>
              <a:t>		SW  	a,Ra </a:t>
            </a:r>
          </a:p>
          <a:p>
            <a:pPr marL="285750" indent="-285750">
              <a:lnSpc>
                <a:spcPct val="90000"/>
              </a:lnSpc>
              <a:buFontTx/>
              <a:buNone/>
            </a:pPr>
            <a:r>
              <a:rPr lang="en-US" sz="1600" b="1"/>
              <a:t>		SUB 	Rd,Re,Rf</a:t>
            </a:r>
          </a:p>
          <a:p>
            <a:pPr marL="285750" indent="-285750">
              <a:lnSpc>
                <a:spcPct val="90000"/>
              </a:lnSpc>
              <a:buFontTx/>
              <a:buNone/>
            </a:pPr>
            <a:r>
              <a:rPr lang="en-US" sz="1600" b="1"/>
              <a:t>		SW	d,Rd</a:t>
            </a:r>
          </a:p>
        </p:txBody>
      </p:sp>
      <p:sp>
        <p:nvSpPr>
          <p:cNvPr id="98308" name="Line 4"/>
          <p:cNvSpPr>
            <a:spLocks noChangeShapeType="1"/>
          </p:cNvSpPr>
          <p:nvPr/>
        </p:nvSpPr>
        <p:spPr bwMode="auto">
          <a:xfrm flipV="1">
            <a:off x="3810000" y="4648200"/>
            <a:ext cx="2133600" cy="8382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98309" name="Line 5"/>
          <p:cNvSpPr>
            <a:spLocks noChangeShapeType="1"/>
          </p:cNvSpPr>
          <p:nvPr/>
        </p:nvSpPr>
        <p:spPr bwMode="auto">
          <a:xfrm>
            <a:off x="3810000" y="5181600"/>
            <a:ext cx="2057400" cy="3048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755718" name="Rectangle 6"/>
          <p:cNvSpPr>
            <a:spLocks noGrp="1" noChangeArrowheads="1"/>
          </p:cNvSpPr>
          <p:nvPr>
            <p:ph type="title"/>
          </p:nvPr>
        </p:nvSpPr>
        <p:spPr/>
        <p:txBody>
          <a:bodyPr/>
          <a:lstStyle/>
          <a:p>
            <a:pPr>
              <a:defRPr/>
            </a:pPr>
            <a:r>
              <a:rPr lang="en-US"/>
              <a:t>Software Scheduling to Avoid Load Hazards</a:t>
            </a:r>
          </a:p>
        </p:txBody>
      </p:sp>
      <p:sp>
        <p:nvSpPr>
          <p:cNvPr id="98311" name="Text Box 7"/>
          <p:cNvSpPr txBox="1">
            <a:spLocks noChangeArrowheads="1"/>
          </p:cNvSpPr>
          <p:nvPr/>
        </p:nvSpPr>
        <p:spPr bwMode="auto">
          <a:xfrm>
            <a:off x="7972425" y="6702425"/>
            <a:ext cx="1171575" cy="152400"/>
          </a:xfrm>
          <a:prstGeom prst="rect">
            <a:avLst/>
          </a:prstGeom>
          <a:noFill/>
          <a:ln w="9525">
            <a:noFill/>
            <a:miter lim="800000"/>
            <a:headEnd/>
            <a:tailEnd/>
          </a:ln>
        </p:spPr>
        <p:txBody>
          <a:bodyPr wrap="none">
            <a:prstTxWarp prst="textNoShape">
              <a:avLst/>
            </a:prstTxWarp>
            <a:spAutoFit/>
          </a:bodyPr>
          <a:lstStyle/>
          <a:p>
            <a:pPr algn="r">
              <a:lnSpc>
                <a:spcPct val="40000"/>
              </a:lnSpc>
            </a:pPr>
            <a:r>
              <a:rPr lang="en-US" sz="1000">
                <a:latin typeface="Times New Roman" charset="0"/>
              </a:rPr>
              <a:t>Slide: David Culler</a:t>
            </a:r>
            <a:endParaRPr lang="en-US">
              <a:latin typeface="Times New Roman"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738" name="Rectangle 2"/>
          <p:cNvSpPr>
            <a:spLocks noGrp="1" noChangeArrowheads="1"/>
          </p:cNvSpPr>
          <p:nvPr>
            <p:ph type="title"/>
          </p:nvPr>
        </p:nvSpPr>
        <p:spPr/>
        <p:txBody>
          <a:bodyPr/>
          <a:lstStyle/>
          <a:p>
            <a:pPr>
              <a:defRPr/>
            </a:pPr>
            <a:r>
              <a:rPr lang="en-US"/>
              <a:t>Instruction Set Connection</a:t>
            </a:r>
          </a:p>
        </p:txBody>
      </p:sp>
      <p:sp>
        <p:nvSpPr>
          <p:cNvPr id="100355" name="Rectangle 3"/>
          <p:cNvSpPr>
            <a:spLocks noGrp="1" noChangeArrowheads="1"/>
          </p:cNvSpPr>
          <p:nvPr>
            <p:ph type="body" idx="1"/>
          </p:nvPr>
        </p:nvSpPr>
        <p:spPr/>
        <p:txBody>
          <a:bodyPr/>
          <a:lstStyle/>
          <a:p>
            <a:r>
              <a:rPr lang="en-US" sz="2000"/>
              <a:t>What is exposed about this organizational hazard in the instruction set?</a:t>
            </a:r>
          </a:p>
          <a:p>
            <a:r>
              <a:rPr lang="en-US" sz="2000"/>
              <a:t>k cycle delay?</a:t>
            </a:r>
          </a:p>
          <a:p>
            <a:pPr lvl="1"/>
            <a:r>
              <a:rPr lang="en-US" sz="1800"/>
              <a:t>bad, CPI is not part of ISA</a:t>
            </a:r>
          </a:p>
          <a:p>
            <a:r>
              <a:rPr lang="en-US" sz="2000"/>
              <a:t>k instruction slot delay</a:t>
            </a:r>
          </a:p>
          <a:p>
            <a:pPr lvl="1"/>
            <a:r>
              <a:rPr lang="en-US" sz="1800"/>
              <a:t>load should not be followed by use of the value in the next k instructions</a:t>
            </a:r>
          </a:p>
          <a:p>
            <a:r>
              <a:rPr lang="en-US" sz="2000"/>
              <a:t>Nothing, but code can reduce run-time delays</a:t>
            </a:r>
          </a:p>
          <a:p>
            <a:r>
              <a:rPr lang="en-US" sz="2000"/>
              <a:t>MIPS did the transformation in the assembler</a:t>
            </a:r>
          </a:p>
        </p:txBody>
      </p:sp>
      <p:sp>
        <p:nvSpPr>
          <p:cNvPr id="100356" name="Text Box 4"/>
          <p:cNvSpPr txBox="1">
            <a:spLocks noChangeArrowheads="1"/>
          </p:cNvSpPr>
          <p:nvPr/>
        </p:nvSpPr>
        <p:spPr bwMode="auto">
          <a:xfrm>
            <a:off x="7972425" y="6702425"/>
            <a:ext cx="1171575" cy="152400"/>
          </a:xfrm>
          <a:prstGeom prst="rect">
            <a:avLst/>
          </a:prstGeom>
          <a:noFill/>
          <a:ln w="9525">
            <a:noFill/>
            <a:miter lim="800000"/>
            <a:headEnd/>
            <a:tailEnd/>
          </a:ln>
        </p:spPr>
        <p:txBody>
          <a:bodyPr wrap="none">
            <a:prstTxWarp prst="textNoShape">
              <a:avLst/>
            </a:prstTxWarp>
            <a:spAutoFit/>
          </a:bodyPr>
          <a:lstStyle/>
          <a:p>
            <a:pPr algn="r">
              <a:lnSpc>
                <a:spcPct val="40000"/>
              </a:lnSpc>
            </a:pPr>
            <a:r>
              <a:rPr lang="en-US" sz="1000">
                <a:latin typeface="Times New Roman" charset="0"/>
              </a:rPr>
              <a:t>Slide: David Culler</a:t>
            </a:r>
            <a:endParaRPr lang="en-US">
              <a:latin typeface="Times New Roman"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306" name="Rectangle 2"/>
          <p:cNvSpPr>
            <a:spLocks noGrp="1" noChangeArrowheads="1"/>
          </p:cNvSpPr>
          <p:nvPr>
            <p:ph type="title"/>
          </p:nvPr>
        </p:nvSpPr>
        <p:spPr/>
        <p:txBody>
          <a:bodyPr/>
          <a:lstStyle/>
          <a:p>
            <a:pPr>
              <a:defRPr/>
            </a:pPr>
            <a:r>
              <a:rPr lang="en-US"/>
              <a:t>Pipeline Hazards</a:t>
            </a:r>
          </a:p>
        </p:txBody>
      </p:sp>
      <p:sp>
        <p:nvSpPr>
          <p:cNvPr id="102403" name="Rectangle 3"/>
          <p:cNvSpPr>
            <a:spLocks noGrp="1" noChangeArrowheads="1"/>
          </p:cNvSpPr>
          <p:nvPr>
            <p:ph type="body" idx="1"/>
          </p:nvPr>
        </p:nvSpPr>
        <p:spPr/>
        <p:txBody>
          <a:bodyPr/>
          <a:lstStyle/>
          <a:p>
            <a:pPr>
              <a:lnSpc>
                <a:spcPct val="90000"/>
              </a:lnSpc>
            </a:pPr>
            <a:r>
              <a:rPr lang="en-US" sz="2400"/>
              <a:t>Cases that affect instruction execution                     semantics and thus need to be detected and corrected</a:t>
            </a:r>
          </a:p>
          <a:p>
            <a:pPr>
              <a:lnSpc>
                <a:spcPct val="90000"/>
              </a:lnSpc>
            </a:pPr>
            <a:r>
              <a:rPr lang="en-US" sz="2400"/>
              <a:t>Hazards types</a:t>
            </a:r>
          </a:p>
          <a:p>
            <a:pPr lvl="1">
              <a:lnSpc>
                <a:spcPct val="90000"/>
              </a:lnSpc>
            </a:pPr>
            <a:r>
              <a:rPr lang="en-US" sz="2000">
                <a:solidFill>
                  <a:schemeClr val="accent2"/>
                </a:solidFill>
              </a:rPr>
              <a:t>Structural hazard</a:t>
            </a:r>
            <a:r>
              <a:rPr lang="en-US" sz="2000"/>
              <a:t>: attempt to use a resource two different ways at same time</a:t>
            </a:r>
          </a:p>
          <a:p>
            <a:pPr lvl="2">
              <a:lnSpc>
                <a:spcPct val="90000"/>
              </a:lnSpc>
            </a:pPr>
            <a:r>
              <a:rPr lang="en-US" sz="1800"/>
              <a:t>Single memory for instruction and data</a:t>
            </a:r>
          </a:p>
          <a:p>
            <a:pPr lvl="1">
              <a:lnSpc>
                <a:spcPct val="90000"/>
              </a:lnSpc>
            </a:pPr>
            <a:r>
              <a:rPr lang="en-US" sz="2000">
                <a:solidFill>
                  <a:schemeClr val="accent2"/>
                </a:solidFill>
              </a:rPr>
              <a:t>Data hazard</a:t>
            </a:r>
            <a:r>
              <a:rPr lang="en-US" sz="2000"/>
              <a:t>: attempt to use item before it is ready</a:t>
            </a:r>
          </a:p>
          <a:p>
            <a:pPr lvl="2">
              <a:lnSpc>
                <a:spcPct val="90000"/>
              </a:lnSpc>
            </a:pPr>
            <a:r>
              <a:rPr lang="en-US" sz="1800"/>
              <a:t>Instruction depends on result of prior instruction still in the pipeline</a:t>
            </a:r>
          </a:p>
          <a:p>
            <a:pPr lvl="1">
              <a:lnSpc>
                <a:spcPct val="90000"/>
              </a:lnSpc>
            </a:pPr>
            <a:r>
              <a:rPr lang="en-US" sz="2000">
                <a:solidFill>
                  <a:schemeClr val="accent2"/>
                </a:solidFill>
              </a:rPr>
              <a:t>Control hazard</a:t>
            </a:r>
            <a:r>
              <a:rPr lang="en-US" sz="2000"/>
              <a:t>: attempt to make a decision before condition is evaluated</a:t>
            </a:r>
          </a:p>
          <a:p>
            <a:pPr lvl="2">
              <a:lnSpc>
                <a:spcPct val="90000"/>
              </a:lnSpc>
            </a:pPr>
            <a:r>
              <a:rPr lang="en-US" sz="1800"/>
              <a:t>branch instructions</a:t>
            </a:r>
          </a:p>
          <a:p>
            <a:pPr>
              <a:lnSpc>
                <a:spcPct val="90000"/>
              </a:lnSpc>
            </a:pPr>
            <a:r>
              <a:rPr lang="en-US" sz="2400"/>
              <a:t>Hazards can always be resolved by waiting</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2" name="Rectangle 2"/>
          <p:cNvSpPr>
            <a:spLocks noGrp="1" noChangeArrowheads="1"/>
          </p:cNvSpPr>
          <p:nvPr>
            <p:ph type="title"/>
          </p:nvPr>
        </p:nvSpPr>
        <p:spPr/>
        <p:txBody>
          <a:bodyPr lIns="90488" tIns="44450" rIns="90488" bIns="44450"/>
          <a:lstStyle/>
          <a:p>
            <a:pPr>
              <a:defRPr/>
            </a:pPr>
            <a:r>
              <a:rPr lang="en-US"/>
              <a:t>Control Hazard on Branches</a:t>
            </a:r>
            <a:br>
              <a:rPr lang="en-US"/>
            </a:br>
            <a:r>
              <a:rPr lang="en-US"/>
              <a:t>Three Stage Stall</a:t>
            </a:r>
          </a:p>
        </p:txBody>
      </p:sp>
      <p:sp>
        <p:nvSpPr>
          <p:cNvPr id="104451" name="Rectangle 3"/>
          <p:cNvSpPr>
            <a:spLocks noChangeArrowheads="1"/>
          </p:cNvSpPr>
          <p:nvPr/>
        </p:nvSpPr>
        <p:spPr bwMode="auto">
          <a:xfrm>
            <a:off x="1970088" y="2133600"/>
            <a:ext cx="1143000" cy="3962400"/>
          </a:xfrm>
          <a:prstGeom prst="rect">
            <a:avLst/>
          </a:prstGeom>
          <a:solidFill>
            <a:schemeClr val="bg1"/>
          </a:solidFill>
          <a:ln w="12700">
            <a:noFill/>
            <a:miter lim="800000"/>
            <a:headEnd/>
            <a:tailEnd/>
          </a:ln>
        </p:spPr>
        <p:txBody>
          <a:bodyPr wrap="none" anchor="ctr">
            <a:prstTxWarp prst="textNoShape">
              <a:avLst/>
            </a:prstTxWarp>
          </a:bodyPr>
          <a:lstStyle/>
          <a:p>
            <a:endParaRPr lang="en-US"/>
          </a:p>
        </p:txBody>
      </p:sp>
      <p:grpSp>
        <p:nvGrpSpPr>
          <p:cNvPr id="2" name="Group 4"/>
          <p:cNvGrpSpPr>
            <a:grpSpLocks/>
          </p:cNvGrpSpPr>
          <p:nvPr/>
        </p:nvGrpSpPr>
        <p:grpSpPr bwMode="auto">
          <a:xfrm>
            <a:off x="0" y="2286000"/>
            <a:ext cx="3481388" cy="3797300"/>
            <a:chOff x="473" y="1446"/>
            <a:chExt cx="1830" cy="2392"/>
          </a:xfrm>
        </p:grpSpPr>
        <p:sp>
          <p:nvSpPr>
            <p:cNvPr id="104631" name="Rectangle 5"/>
            <p:cNvSpPr>
              <a:spLocks noChangeArrowheads="1"/>
            </p:cNvSpPr>
            <p:nvPr/>
          </p:nvSpPr>
          <p:spPr bwMode="auto">
            <a:xfrm>
              <a:off x="473" y="1446"/>
              <a:ext cx="1634" cy="516"/>
            </a:xfrm>
            <a:prstGeom prst="rect">
              <a:avLst/>
            </a:prstGeom>
            <a:noFill/>
            <a:ln w="12700">
              <a:noFill/>
              <a:miter lim="800000"/>
              <a:headEnd/>
              <a:tailEnd/>
            </a:ln>
          </p:spPr>
          <p:txBody>
            <a:bodyPr wrap="none" lIns="90488" tIns="44450" rIns="90488" bIns="44450">
              <a:prstTxWarp prst="textNoShape">
                <a:avLst/>
              </a:prstTxWarp>
              <a:spAutoFit/>
            </a:bodyPr>
            <a:lstStyle/>
            <a:p>
              <a:r>
                <a:rPr lang="en-US" b="1">
                  <a:latin typeface="Courier New" charset="0"/>
                </a:rPr>
                <a:t>10: beq r1,r3,36</a:t>
              </a:r>
            </a:p>
            <a:p>
              <a:pPr latinLnBrk="1"/>
              <a:endParaRPr lang="en-US" b="1">
                <a:latin typeface="Courier New" charset="0"/>
              </a:endParaRPr>
            </a:p>
          </p:txBody>
        </p:sp>
        <p:sp>
          <p:nvSpPr>
            <p:cNvPr id="104632" name="Rectangle 6"/>
            <p:cNvSpPr>
              <a:spLocks noChangeArrowheads="1"/>
            </p:cNvSpPr>
            <p:nvPr/>
          </p:nvSpPr>
          <p:spPr bwMode="auto">
            <a:xfrm>
              <a:off x="473" y="1998"/>
              <a:ext cx="1730" cy="516"/>
            </a:xfrm>
            <a:prstGeom prst="rect">
              <a:avLst/>
            </a:prstGeom>
            <a:solidFill>
              <a:schemeClr val="bg1"/>
            </a:solidFill>
            <a:ln w="12700">
              <a:noFill/>
              <a:miter lim="800000"/>
              <a:headEnd/>
              <a:tailEnd/>
            </a:ln>
          </p:spPr>
          <p:txBody>
            <a:bodyPr wrap="none" lIns="90488" tIns="44450" rIns="90488" bIns="44450">
              <a:prstTxWarp prst="textNoShape">
                <a:avLst/>
              </a:prstTxWarp>
              <a:spAutoFit/>
            </a:bodyPr>
            <a:lstStyle/>
            <a:p>
              <a:r>
                <a:rPr lang="en-US" b="1">
                  <a:latin typeface="Courier New" charset="0"/>
                </a:rPr>
                <a:t>14: and r2,r3,r5 </a:t>
              </a:r>
            </a:p>
            <a:p>
              <a:pPr latinLnBrk="1"/>
              <a:endParaRPr lang="en-US" b="1">
                <a:latin typeface="Courier New" charset="0"/>
              </a:endParaRPr>
            </a:p>
          </p:txBody>
        </p:sp>
        <p:sp>
          <p:nvSpPr>
            <p:cNvPr id="104633" name="Rectangle 7"/>
            <p:cNvSpPr>
              <a:spLocks noChangeArrowheads="1"/>
            </p:cNvSpPr>
            <p:nvPr/>
          </p:nvSpPr>
          <p:spPr bwMode="auto">
            <a:xfrm>
              <a:off x="473" y="2526"/>
              <a:ext cx="1634" cy="516"/>
            </a:xfrm>
            <a:prstGeom prst="rect">
              <a:avLst/>
            </a:prstGeom>
            <a:solidFill>
              <a:schemeClr val="bg1"/>
            </a:solidFill>
            <a:ln w="12700">
              <a:noFill/>
              <a:miter lim="800000"/>
              <a:headEnd/>
              <a:tailEnd/>
            </a:ln>
          </p:spPr>
          <p:txBody>
            <a:bodyPr wrap="none" lIns="90488" tIns="44450" rIns="90488" bIns="44450">
              <a:prstTxWarp prst="textNoShape">
                <a:avLst/>
              </a:prstTxWarp>
              <a:spAutoFit/>
            </a:bodyPr>
            <a:lstStyle/>
            <a:p>
              <a:r>
                <a:rPr lang="en-US" b="1">
                  <a:latin typeface="Courier New" charset="0"/>
                </a:rPr>
                <a:t>18: or  r6,r1,r7</a:t>
              </a:r>
            </a:p>
            <a:p>
              <a:pPr latinLnBrk="1"/>
              <a:endParaRPr lang="en-US" b="1">
                <a:latin typeface="Courier New" charset="0"/>
              </a:endParaRPr>
            </a:p>
          </p:txBody>
        </p:sp>
        <p:sp>
          <p:nvSpPr>
            <p:cNvPr id="104634" name="Rectangle 8"/>
            <p:cNvSpPr>
              <a:spLocks noChangeArrowheads="1"/>
            </p:cNvSpPr>
            <p:nvPr/>
          </p:nvSpPr>
          <p:spPr bwMode="auto">
            <a:xfrm>
              <a:off x="473" y="3066"/>
              <a:ext cx="1634" cy="516"/>
            </a:xfrm>
            <a:prstGeom prst="rect">
              <a:avLst/>
            </a:prstGeom>
            <a:solidFill>
              <a:schemeClr val="bg1"/>
            </a:solidFill>
            <a:ln w="12700">
              <a:noFill/>
              <a:miter lim="800000"/>
              <a:headEnd/>
              <a:tailEnd/>
            </a:ln>
          </p:spPr>
          <p:txBody>
            <a:bodyPr wrap="none" lIns="90488" tIns="44450" rIns="90488" bIns="44450">
              <a:prstTxWarp prst="textNoShape">
                <a:avLst/>
              </a:prstTxWarp>
              <a:spAutoFit/>
            </a:bodyPr>
            <a:lstStyle/>
            <a:p>
              <a:r>
                <a:rPr lang="en-US" b="1">
                  <a:latin typeface="Courier New" charset="0"/>
                </a:rPr>
                <a:t>22: add r8,r1,r9</a:t>
              </a:r>
            </a:p>
            <a:p>
              <a:pPr latinLnBrk="1"/>
              <a:endParaRPr lang="en-US" b="1">
                <a:latin typeface="Courier New" charset="0"/>
              </a:endParaRPr>
            </a:p>
          </p:txBody>
        </p:sp>
        <p:sp>
          <p:nvSpPr>
            <p:cNvPr id="104635" name="Rectangle 9"/>
            <p:cNvSpPr>
              <a:spLocks noChangeArrowheads="1"/>
            </p:cNvSpPr>
            <p:nvPr/>
          </p:nvSpPr>
          <p:spPr bwMode="auto">
            <a:xfrm>
              <a:off x="477" y="3552"/>
              <a:ext cx="1826" cy="286"/>
            </a:xfrm>
            <a:prstGeom prst="rect">
              <a:avLst/>
            </a:prstGeom>
            <a:solidFill>
              <a:schemeClr val="bg1"/>
            </a:solidFill>
            <a:ln w="12700">
              <a:noFill/>
              <a:miter lim="800000"/>
              <a:headEnd/>
              <a:tailEnd/>
            </a:ln>
          </p:spPr>
          <p:txBody>
            <a:bodyPr wrap="none" lIns="90488" tIns="44450" rIns="90488" bIns="44450">
              <a:prstTxWarp prst="textNoShape">
                <a:avLst/>
              </a:prstTxWarp>
              <a:spAutoFit/>
            </a:bodyPr>
            <a:lstStyle/>
            <a:p>
              <a:r>
                <a:rPr lang="en-US" b="1">
                  <a:latin typeface="Courier New" charset="0"/>
                </a:rPr>
                <a:t>36: xor r10,r1,r11</a:t>
              </a:r>
            </a:p>
          </p:txBody>
        </p:sp>
      </p:grpSp>
      <p:sp>
        <p:nvSpPr>
          <p:cNvPr id="104453" name="Freeform 10"/>
          <p:cNvSpPr>
            <a:spLocks/>
          </p:cNvSpPr>
          <p:nvPr/>
        </p:nvSpPr>
        <p:spPr bwMode="auto">
          <a:xfrm>
            <a:off x="1828800" y="2657475"/>
            <a:ext cx="1447800" cy="3057525"/>
          </a:xfrm>
          <a:custGeom>
            <a:avLst/>
            <a:gdLst>
              <a:gd name="T0" fmla="*/ 0 w 960"/>
              <a:gd name="T1" fmla="*/ 0 h 1920"/>
              <a:gd name="T2" fmla="*/ 0 w 960"/>
              <a:gd name="T3" fmla="*/ 192 h 1920"/>
              <a:gd name="T4" fmla="*/ 960 w 960"/>
              <a:gd name="T5" fmla="*/ 192 h 1920"/>
              <a:gd name="T6" fmla="*/ 960 w 960"/>
              <a:gd name="T7" fmla="*/ 1728 h 1920"/>
              <a:gd name="T8" fmla="*/ 48 w 960"/>
              <a:gd name="T9" fmla="*/ 1728 h 1920"/>
              <a:gd name="T10" fmla="*/ 48 w 960"/>
              <a:gd name="T11" fmla="*/ 1920 h 1920"/>
              <a:gd name="T12" fmla="*/ 0 60000 65536"/>
              <a:gd name="T13" fmla="*/ 0 60000 65536"/>
              <a:gd name="T14" fmla="*/ 0 60000 65536"/>
              <a:gd name="T15" fmla="*/ 0 60000 65536"/>
              <a:gd name="T16" fmla="*/ 0 60000 65536"/>
              <a:gd name="T17" fmla="*/ 0 60000 65536"/>
              <a:gd name="T18" fmla="*/ 0 w 960"/>
              <a:gd name="T19" fmla="*/ 0 h 1920"/>
              <a:gd name="T20" fmla="*/ 960 w 960"/>
              <a:gd name="T21" fmla="*/ 1920 h 1920"/>
            </a:gdLst>
            <a:ahLst/>
            <a:cxnLst>
              <a:cxn ang="T12">
                <a:pos x="T0" y="T1"/>
              </a:cxn>
              <a:cxn ang="T13">
                <a:pos x="T2" y="T3"/>
              </a:cxn>
              <a:cxn ang="T14">
                <a:pos x="T4" y="T5"/>
              </a:cxn>
              <a:cxn ang="T15">
                <a:pos x="T6" y="T7"/>
              </a:cxn>
              <a:cxn ang="T16">
                <a:pos x="T8" y="T9"/>
              </a:cxn>
              <a:cxn ang="T17">
                <a:pos x="T10" y="T11"/>
              </a:cxn>
            </a:cxnLst>
            <a:rect l="T18" t="T19" r="T20" b="T21"/>
            <a:pathLst>
              <a:path w="960" h="1920">
                <a:moveTo>
                  <a:pt x="0" y="0"/>
                </a:moveTo>
                <a:lnTo>
                  <a:pt x="0" y="192"/>
                </a:lnTo>
                <a:lnTo>
                  <a:pt x="960" y="192"/>
                </a:lnTo>
                <a:lnTo>
                  <a:pt x="960" y="1728"/>
                </a:lnTo>
                <a:lnTo>
                  <a:pt x="48" y="1728"/>
                </a:lnTo>
                <a:lnTo>
                  <a:pt x="48" y="1920"/>
                </a:lnTo>
              </a:path>
            </a:pathLst>
          </a:custGeom>
          <a:noFill/>
          <a:ln w="28575">
            <a:solidFill>
              <a:schemeClr val="tx1"/>
            </a:solidFill>
            <a:round/>
            <a:headEnd/>
            <a:tailEnd type="triangle" w="med" len="med"/>
          </a:ln>
        </p:spPr>
        <p:txBody>
          <a:bodyPr wrap="none" anchor="ctr">
            <a:prstTxWarp prst="textNoShape">
              <a:avLst/>
            </a:prstTxWarp>
          </a:bodyPr>
          <a:lstStyle/>
          <a:p>
            <a:endParaRPr lang="en-US"/>
          </a:p>
        </p:txBody>
      </p:sp>
      <p:grpSp>
        <p:nvGrpSpPr>
          <p:cNvPr id="3" name="Group 11"/>
          <p:cNvGrpSpPr>
            <a:grpSpLocks/>
          </p:cNvGrpSpPr>
          <p:nvPr/>
        </p:nvGrpSpPr>
        <p:grpSpPr bwMode="auto">
          <a:xfrm>
            <a:off x="3352800" y="2133600"/>
            <a:ext cx="5799138" cy="4057650"/>
            <a:chOff x="2047" y="1344"/>
            <a:chExt cx="3718" cy="2556"/>
          </a:xfrm>
        </p:grpSpPr>
        <p:grpSp>
          <p:nvGrpSpPr>
            <p:cNvPr id="4" name="Group 12"/>
            <p:cNvGrpSpPr>
              <a:grpSpLocks/>
            </p:cNvGrpSpPr>
            <p:nvPr/>
          </p:nvGrpSpPr>
          <p:grpSpPr bwMode="auto">
            <a:xfrm>
              <a:off x="2902" y="2419"/>
              <a:ext cx="2012" cy="441"/>
              <a:chOff x="1924" y="1200"/>
              <a:chExt cx="1981" cy="441"/>
            </a:xfrm>
          </p:grpSpPr>
          <p:grpSp>
            <p:nvGrpSpPr>
              <p:cNvPr id="5" name="Group 13"/>
              <p:cNvGrpSpPr>
                <a:grpSpLocks noChangeAspect="1"/>
              </p:cNvGrpSpPr>
              <p:nvPr/>
            </p:nvGrpSpPr>
            <p:grpSpPr bwMode="auto">
              <a:xfrm>
                <a:off x="2415" y="1304"/>
                <a:ext cx="254" cy="233"/>
                <a:chOff x="1344" y="528"/>
                <a:chExt cx="550" cy="432"/>
              </a:xfrm>
            </p:grpSpPr>
            <p:grpSp>
              <p:nvGrpSpPr>
                <p:cNvPr id="6" name="Group 14"/>
                <p:cNvGrpSpPr>
                  <a:grpSpLocks noChangeAspect="1"/>
                </p:cNvGrpSpPr>
                <p:nvPr/>
              </p:nvGrpSpPr>
              <p:grpSpPr bwMode="auto">
                <a:xfrm>
                  <a:off x="1374" y="528"/>
                  <a:ext cx="480" cy="432"/>
                  <a:chOff x="1392" y="528"/>
                  <a:chExt cx="480" cy="432"/>
                </a:xfrm>
              </p:grpSpPr>
              <p:sp>
                <p:nvSpPr>
                  <p:cNvPr id="104629" name="Rectangle 15"/>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104630" name="Rectangle 16"/>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104628" name="Text Box 17"/>
                <p:cNvSpPr txBox="1">
                  <a:spLocks noChangeAspect="1" noChangeArrowheads="1"/>
                </p:cNvSpPr>
                <p:nvPr/>
              </p:nvSpPr>
              <p:spPr bwMode="auto">
                <a:xfrm>
                  <a:off x="1344" y="574"/>
                  <a:ext cx="550" cy="286"/>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sp>
            <p:nvSpPr>
              <p:cNvPr id="104599" name="Line 18"/>
              <p:cNvSpPr>
                <a:spLocks noChangeAspect="1" noChangeShapeType="1"/>
              </p:cNvSpPr>
              <p:nvPr/>
            </p:nvSpPr>
            <p:spPr bwMode="auto">
              <a:xfrm>
                <a:off x="2651" y="1351"/>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104600" name="Line 19"/>
              <p:cNvSpPr>
                <a:spLocks noChangeAspect="1" noChangeShapeType="1"/>
              </p:cNvSpPr>
              <p:nvPr/>
            </p:nvSpPr>
            <p:spPr bwMode="auto">
              <a:xfrm>
                <a:off x="2651" y="1490"/>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7" name="Group 20"/>
              <p:cNvGrpSpPr>
                <a:grpSpLocks noChangeAspect="1"/>
              </p:cNvGrpSpPr>
              <p:nvPr/>
            </p:nvGrpSpPr>
            <p:grpSpPr bwMode="auto">
              <a:xfrm>
                <a:off x="2851" y="1235"/>
                <a:ext cx="212" cy="371"/>
                <a:chOff x="2991" y="411"/>
                <a:chExt cx="383" cy="768"/>
              </a:xfrm>
            </p:grpSpPr>
            <p:sp>
              <p:nvSpPr>
                <p:cNvPr id="104623" name="AutoShape 21"/>
                <p:cNvSpPr>
                  <a:spLocks noChangeAspect="1" noChangeArrowheads="1"/>
                </p:cNvSpPr>
                <p:nvPr/>
              </p:nvSpPr>
              <p:spPr bwMode="auto">
                <a:xfrm rot="-5400000">
                  <a:off x="2798" y="626"/>
                  <a:ext cx="768" cy="337"/>
                </a:xfrm>
                <a:custGeom>
                  <a:avLst/>
                  <a:gdLst>
                    <a:gd name="T0" fmla="*/ 672 w 21600"/>
                    <a:gd name="T1" fmla="*/ 169 h 21600"/>
                    <a:gd name="T2" fmla="*/ 384 w 21600"/>
                    <a:gd name="T3" fmla="*/ 337 h 21600"/>
                    <a:gd name="T4" fmla="*/ 96 w 21600"/>
                    <a:gd name="T5" fmla="*/ 169 h 21600"/>
                    <a:gd name="T6" fmla="*/ 384 w 21600"/>
                    <a:gd name="T7" fmla="*/ 0 h 21600"/>
                    <a:gd name="T8" fmla="*/ 0 60000 65536"/>
                    <a:gd name="T9" fmla="*/ 0 60000 65536"/>
                    <a:gd name="T10" fmla="*/ 0 60000 65536"/>
                    <a:gd name="T11" fmla="*/ 0 60000 65536"/>
                    <a:gd name="T12" fmla="*/ 4500 w 21600"/>
                    <a:gd name="T13" fmla="*/ 4487 h 21600"/>
                    <a:gd name="T14" fmla="*/ 17100 w 21600"/>
                    <a:gd name="T15" fmla="*/ 1711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p:spPr>
              <p:txBody>
                <a:bodyPr vert="eaVert" wrap="none" anchor="ctr">
                  <a:prstTxWarp prst="textNoShape">
                    <a:avLst/>
                  </a:prstTxWarp>
                </a:bodyPr>
                <a:lstStyle/>
                <a:p>
                  <a:pPr algn="ctr"/>
                  <a:endParaRPr lang="en-US" sz="1000" b="1">
                    <a:latin typeface="Comic Sans MS" charset="0"/>
                  </a:endParaRPr>
                </a:p>
              </p:txBody>
            </p:sp>
            <p:sp>
              <p:nvSpPr>
                <p:cNvPr id="104624" name="AutoShape 22"/>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p:spPr>
              <p:txBody>
                <a:bodyPr wrap="none" anchor="ctr">
                  <a:prstTxWarp prst="textNoShape">
                    <a:avLst/>
                  </a:prstTxWarp>
                </a:bodyPr>
                <a:lstStyle/>
                <a:p>
                  <a:endParaRPr lang="en-US"/>
                </a:p>
              </p:txBody>
            </p:sp>
            <p:sp>
              <p:nvSpPr>
                <p:cNvPr id="104625" name="Freeform 23"/>
                <p:cNvSpPr>
                  <a:spLocks noChangeAspect="1"/>
                </p:cNvSpPr>
                <p:nvPr/>
              </p:nvSpPr>
              <p:spPr bwMode="auto">
                <a:xfrm rot="5400000">
                  <a:off x="2974" y="725"/>
                  <a:ext cx="218" cy="139"/>
                </a:xfrm>
                <a:custGeom>
                  <a:avLst/>
                  <a:gdLst>
                    <a:gd name="T0" fmla="*/ 0 w 384"/>
                    <a:gd name="T1" fmla="*/ 288 h 288"/>
                    <a:gd name="T2" fmla="*/ 192 w 384"/>
                    <a:gd name="T3" fmla="*/ 0 h 288"/>
                    <a:gd name="T4" fmla="*/ 384 w 384"/>
                    <a:gd name="T5" fmla="*/ 288 h 288"/>
                    <a:gd name="T6" fmla="*/ 0 60000 65536"/>
                    <a:gd name="T7" fmla="*/ 0 60000 65536"/>
                    <a:gd name="T8" fmla="*/ 0 60000 65536"/>
                    <a:gd name="T9" fmla="*/ 0 w 384"/>
                    <a:gd name="T10" fmla="*/ 0 h 288"/>
                    <a:gd name="T11" fmla="*/ 384 w 384"/>
                    <a:gd name="T12" fmla="*/ 288 h 288"/>
                  </a:gdLst>
                  <a:ahLst/>
                  <a:cxnLst>
                    <a:cxn ang="T6">
                      <a:pos x="T0" y="T1"/>
                    </a:cxn>
                    <a:cxn ang="T7">
                      <a:pos x="T2" y="T3"/>
                    </a:cxn>
                    <a:cxn ang="T8">
                      <a:pos x="T4" y="T5"/>
                    </a:cxn>
                  </a:cxnLst>
                  <a:rect l="T9" t="T10" r="T11" b="T12"/>
                  <a:pathLst>
                    <a:path w="384" h="288">
                      <a:moveTo>
                        <a:pt x="0" y="288"/>
                      </a:moveTo>
                      <a:lnTo>
                        <a:pt x="192" y="0"/>
                      </a:lnTo>
                      <a:lnTo>
                        <a:pt x="384" y="288"/>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104626" name="Text Box 24"/>
                <p:cNvSpPr txBox="1">
                  <a:spLocks noChangeAspect="1" noChangeArrowheads="1"/>
                </p:cNvSpPr>
                <p:nvPr/>
              </p:nvSpPr>
              <p:spPr bwMode="auto">
                <a:xfrm rot="-5400000">
                  <a:off x="2947" y="599"/>
                  <a:ext cx="576" cy="27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ALU</a:t>
                  </a:r>
                </a:p>
              </p:txBody>
            </p:sp>
          </p:grpSp>
          <p:sp>
            <p:nvSpPr>
              <p:cNvPr id="104602" name="Line 25"/>
              <p:cNvSpPr>
                <a:spLocks noChangeAspect="1" noChangeShapeType="1"/>
              </p:cNvSpPr>
              <p:nvPr/>
            </p:nvSpPr>
            <p:spPr bwMode="auto">
              <a:xfrm>
                <a:off x="3052"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104603" name="Line 26"/>
              <p:cNvSpPr>
                <a:spLocks noChangeAspect="1" noChangeShapeType="1"/>
              </p:cNvSpPr>
              <p:nvPr/>
            </p:nvSpPr>
            <p:spPr bwMode="auto">
              <a:xfrm>
                <a:off x="3475"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8" name="Group 27"/>
              <p:cNvGrpSpPr>
                <a:grpSpLocks noChangeAspect="1"/>
              </p:cNvGrpSpPr>
              <p:nvPr/>
            </p:nvGrpSpPr>
            <p:grpSpPr bwMode="auto">
              <a:xfrm>
                <a:off x="3168" y="1305"/>
                <a:ext cx="351" cy="232"/>
                <a:chOff x="3765" y="576"/>
                <a:chExt cx="759" cy="480"/>
              </a:xfrm>
            </p:grpSpPr>
            <p:sp>
              <p:nvSpPr>
                <p:cNvPr id="104621" name="Rectangle 28"/>
                <p:cNvSpPr>
                  <a:spLocks noChangeAspect="1" noChangeArrowheads="1"/>
                </p:cNvSpPr>
                <p:nvPr/>
              </p:nvSpPr>
              <p:spPr bwMode="auto">
                <a:xfrm>
                  <a:off x="3915"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104622" name="Text Box 29"/>
                <p:cNvSpPr txBox="1">
                  <a:spLocks noChangeAspect="1" noChangeArrowheads="1"/>
                </p:cNvSpPr>
                <p:nvPr/>
              </p:nvSpPr>
              <p:spPr bwMode="auto">
                <a:xfrm>
                  <a:off x="3765" y="628"/>
                  <a:ext cx="759" cy="31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DMem</a:t>
                  </a:r>
                </a:p>
              </p:txBody>
            </p:sp>
          </p:grpSp>
          <p:sp>
            <p:nvSpPr>
              <p:cNvPr id="104605" name="Freeform 30"/>
              <p:cNvSpPr>
                <a:spLocks noChangeAspect="1"/>
              </p:cNvSpPr>
              <p:nvPr/>
            </p:nvSpPr>
            <p:spPr bwMode="auto">
              <a:xfrm>
                <a:off x="3208" y="1421"/>
                <a:ext cx="332" cy="185"/>
              </a:xfrm>
              <a:custGeom>
                <a:avLst/>
                <a:gdLst>
                  <a:gd name="T0" fmla="*/ 0 w 816"/>
                  <a:gd name="T1" fmla="*/ 0 h 384"/>
                  <a:gd name="T2" fmla="*/ 0 w 816"/>
                  <a:gd name="T3" fmla="*/ 384 h 384"/>
                  <a:gd name="T4" fmla="*/ 720 w 816"/>
                  <a:gd name="T5" fmla="*/ 384 h 384"/>
                  <a:gd name="T6" fmla="*/ 720 w 816"/>
                  <a:gd name="T7" fmla="*/ 144 h 384"/>
                  <a:gd name="T8" fmla="*/ 816 w 816"/>
                  <a:gd name="T9" fmla="*/ 144 h 384"/>
                  <a:gd name="T10" fmla="*/ 0 60000 65536"/>
                  <a:gd name="T11" fmla="*/ 0 60000 65536"/>
                  <a:gd name="T12" fmla="*/ 0 60000 65536"/>
                  <a:gd name="T13" fmla="*/ 0 60000 65536"/>
                  <a:gd name="T14" fmla="*/ 0 60000 65536"/>
                  <a:gd name="T15" fmla="*/ 0 w 816"/>
                  <a:gd name="T16" fmla="*/ 0 h 384"/>
                  <a:gd name="T17" fmla="*/ 816 w 816"/>
                  <a:gd name="T18" fmla="*/ 384 h 384"/>
                </a:gdLst>
                <a:ahLst/>
                <a:cxnLst>
                  <a:cxn ang="T10">
                    <a:pos x="T0" y="T1"/>
                  </a:cxn>
                  <a:cxn ang="T11">
                    <a:pos x="T2" y="T3"/>
                  </a:cxn>
                  <a:cxn ang="T12">
                    <a:pos x="T4" y="T5"/>
                  </a:cxn>
                  <a:cxn ang="T13">
                    <a:pos x="T6" y="T7"/>
                  </a:cxn>
                  <a:cxn ang="T14">
                    <a:pos x="T8" y="T9"/>
                  </a:cxn>
                </a:cxnLst>
                <a:rect l="T15" t="T16" r="T17" b="T18"/>
                <a:pathLst>
                  <a:path w="816" h="384">
                    <a:moveTo>
                      <a:pt x="0" y="0"/>
                    </a:moveTo>
                    <a:lnTo>
                      <a:pt x="0" y="384"/>
                    </a:lnTo>
                    <a:lnTo>
                      <a:pt x="720" y="384"/>
                    </a:lnTo>
                    <a:lnTo>
                      <a:pt x="720" y="144"/>
                    </a:lnTo>
                    <a:lnTo>
                      <a:pt x="816" y="144"/>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104606" name="Line 31"/>
              <p:cNvSpPr>
                <a:spLocks noChangeAspect="1" noChangeShapeType="1"/>
              </p:cNvSpPr>
              <p:nvPr/>
            </p:nvSpPr>
            <p:spPr bwMode="auto">
              <a:xfrm>
                <a:off x="2199" y="1491"/>
                <a:ext cx="23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104607" name="Line 32"/>
              <p:cNvSpPr>
                <a:spLocks noChangeAspect="1" noChangeShapeType="1"/>
              </p:cNvSpPr>
              <p:nvPr/>
            </p:nvSpPr>
            <p:spPr bwMode="auto">
              <a:xfrm>
                <a:off x="2169" y="1351"/>
                <a:ext cx="259"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9" name="Group 33"/>
              <p:cNvGrpSpPr>
                <a:grpSpLocks noChangeAspect="1"/>
              </p:cNvGrpSpPr>
              <p:nvPr/>
            </p:nvGrpSpPr>
            <p:grpSpPr bwMode="auto">
              <a:xfrm>
                <a:off x="1924" y="1305"/>
                <a:ext cx="371" cy="232"/>
                <a:chOff x="1042" y="576"/>
                <a:chExt cx="801" cy="480"/>
              </a:xfrm>
            </p:grpSpPr>
            <p:sp>
              <p:nvSpPr>
                <p:cNvPr id="104619" name="Rectangle 34"/>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104620" name="Text Box 35"/>
                <p:cNvSpPr txBox="1">
                  <a:spLocks noChangeAspect="1" noChangeArrowheads="1"/>
                </p:cNvSpPr>
                <p:nvPr/>
              </p:nvSpPr>
              <p:spPr bwMode="auto">
                <a:xfrm>
                  <a:off x="1042" y="628"/>
                  <a:ext cx="801" cy="31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Ifetch</a:t>
                  </a:r>
                </a:p>
              </p:txBody>
            </p:sp>
          </p:grpSp>
          <p:grpSp>
            <p:nvGrpSpPr>
              <p:cNvPr id="10" name="Group 36"/>
              <p:cNvGrpSpPr>
                <a:grpSpLocks/>
              </p:cNvGrpSpPr>
              <p:nvPr/>
            </p:nvGrpSpPr>
            <p:grpSpPr bwMode="auto">
              <a:xfrm>
                <a:off x="2288" y="1200"/>
                <a:ext cx="1297" cy="441"/>
                <a:chOff x="2112" y="528"/>
                <a:chExt cx="2088" cy="681"/>
              </a:xfrm>
            </p:grpSpPr>
            <p:sp>
              <p:nvSpPr>
                <p:cNvPr id="104615" name="Rectangle 37"/>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104616" name="Rectangle 38"/>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104617" name="Rectangle 39"/>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104618" name="Rectangle 40"/>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grpSp>
          <p:grpSp>
            <p:nvGrpSpPr>
              <p:cNvPr id="11" name="Group 41"/>
              <p:cNvGrpSpPr>
                <a:grpSpLocks noChangeAspect="1"/>
              </p:cNvGrpSpPr>
              <p:nvPr/>
            </p:nvGrpSpPr>
            <p:grpSpPr bwMode="auto">
              <a:xfrm flipH="1">
                <a:off x="3649" y="1296"/>
                <a:ext cx="256" cy="233"/>
                <a:chOff x="1374" y="528"/>
                <a:chExt cx="550" cy="432"/>
              </a:xfrm>
            </p:grpSpPr>
            <p:grpSp>
              <p:nvGrpSpPr>
                <p:cNvPr id="12" name="Group 42"/>
                <p:cNvGrpSpPr>
                  <a:grpSpLocks noChangeAspect="1"/>
                </p:cNvGrpSpPr>
                <p:nvPr/>
              </p:nvGrpSpPr>
              <p:grpSpPr bwMode="auto">
                <a:xfrm>
                  <a:off x="1374" y="528"/>
                  <a:ext cx="480" cy="432"/>
                  <a:chOff x="1392" y="528"/>
                  <a:chExt cx="480" cy="432"/>
                </a:xfrm>
              </p:grpSpPr>
              <p:sp>
                <p:nvSpPr>
                  <p:cNvPr id="104613" name="Rectangle 43"/>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104614" name="Rectangle 44"/>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104612" name="Text Box 45"/>
                <p:cNvSpPr txBox="1">
                  <a:spLocks noChangeAspect="1" noChangeArrowheads="1"/>
                </p:cNvSpPr>
                <p:nvPr/>
              </p:nvSpPr>
              <p:spPr bwMode="auto">
                <a:xfrm>
                  <a:off x="1378" y="574"/>
                  <a:ext cx="546" cy="286"/>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grpSp>
        <p:grpSp>
          <p:nvGrpSpPr>
            <p:cNvPr id="13" name="Group 46"/>
            <p:cNvGrpSpPr>
              <a:grpSpLocks/>
            </p:cNvGrpSpPr>
            <p:nvPr/>
          </p:nvGrpSpPr>
          <p:grpSpPr bwMode="auto">
            <a:xfrm>
              <a:off x="2474" y="1883"/>
              <a:ext cx="2006" cy="441"/>
              <a:chOff x="1923" y="1200"/>
              <a:chExt cx="1975" cy="441"/>
            </a:xfrm>
          </p:grpSpPr>
          <p:grpSp>
            <p:nvGrpSpPr>
              <p:cNvPr id="14" name="Group 47"/>
              <p:cNvGrpSpPr>
                <a:grpSpLocks noChangeAspect="1"/>
              </p:cNvGrpSpPr>
              <p:nvPr/>
            </p:nvGrpSpPr>
            <p:grpSpPr bwMode="auto">
              <a:xfrm>
                <a:off x="2414" y="1304"/>
                <a:ext cx="255" cy="233"/>
                <a:chOff x="1341" y="528"/>
                <a:chExt cx="553" cy="432"/>
              </a:xfrm>
            </p:grpSpPr>
            <p:grpSp>
              <p:nvGrpSpPr>
                <p:cNvPr id="15" name="Group 48"/>
                <p:cNvGrpSpPr>
                  <a:grpSpLocks noChangeAspect="1"/>
                </p:cNvGrpSpPr>
                <p:nvPr/>
              </p:nvGrpSpPr>
              <p:grpSpPr bwMode="auto">
                <a:xfrm>
                  <a:off x="1374" y="528"/>
                  <a:ext cx="480" cy="432"/>
                  <a:chOff x="1392" y="528"/>
                  <a:chExt cx="480" cy="432"/>
                </a:xfrm>
              </p:grpSpPr>
              <p:sp>
                <p:nvSpPr>
                  <p:cNvPr id="104596" name="Rectangle 49"/>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104597" name="Rectangle 50"/>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104595" name="Text Box 51"/>
                <p:cNvSpPr txBox="1">
                  <a:spLocks noChangeAspect="1" noChangeArrowheads="1"/>
                </p:cNvSpPr>
                <p:nvPr/>
              </p:nvSpPr>
              <p:spPr bwMode="auto">
                <a:xfrm>
                  <a:off x="1341" y="574"/>
                  <a:ext cx="553" cy="286"/>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sp>
            <p:nvSpPr>
              <p:cNvPr id="104566" name="Line 52"/>
              <p:cNvSpPr>
                <a:spLocks noChangeAspect="1" noChangeShapeType="1"/>
              </p:cNvSpPr>
              <p:nvPr/>
            </p:nvSpPr>
            <p:spPr bwMode="auto">
              <a:xfrm>
                <a:off x="2651" y="1351"/>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104567" name="Line 53"/>
              <p:cNvSpPr>
                <a:spLocks noChangeAspect="1" noChangeShapeType="1"/>
              </p:cNvSpPr>
              <p:nvPr/>
            </p:nvSpPr>
            <p:spPr bwMode="auto">
              <a:xfrm>
                <a:off x="2651" y="1490"/>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16" name="Group 54"/>
              <p:cNvGrpSpPr>
                <a:grpSpLocks noChangeAspect="1"/>
              </p:cNvGrpSpPr>
              <p:nvPr/>
            </p:nvGrpSpPr>
            <p:grpSpPr bwMode="auto">
              <a:xfrm>
                <a:off x="2851" y="1235"/>
                <a:ext cx="212" cy="371"/>
                <a:chOff x="2991" y="411"/>
                <a:chExt cx="382" cy="768"/>
              </a:xfrm>
            </p:grpSpPr>
            <p:sp>
              <p:nvSpPr>
                <p:cNvPr id="104590" name="AutoShape 55"/>
                <p:cNvSpPr>
                  <a:spLocks noChangeAspect="1" noChangeArrowheads="1"/>
                </p:cNvSpPr>
                <p:nvPr/>
              </p:nvSpPr>
              <p:spPr bwMode="auto">
                <a:xfrm rot="-5400000">
                  <a:off x="2798" y="626"/>
                  <a:ext cx="768" cy="337"/>
                </a:xfrm>
                <a:custGeom>
                  <a:avLst/>
                  <a:gdLst>
                    <a:gd name="T0" fmla="*/ 672 w 21600"/>
                    <a:gd name="T1" fmla="*/ 169 h 21600"/>
                    <a:gd name="T2" fmla="*/ 384 w 21600"/>
                    <a:gd name="T3" fmla="*/ 337 h 21600"/>
                    <a:gd name="T4" fmla="*/ 96 w 21600"/>
                    <a:gd name="T5" fmla="*/ 169 h 21600"/>
                    <a:gd name="T6" fmla="*/ 384 w 21600"/>
                    <a:gd name="T7" fmla="*/ 0 h 21600"/>
                    <a:gd name="T8" fmla="*/ 0 60000 65536"/>
                    <a:gd name="T9" fmla="*/ 0 60000 65536"/>
                    <a:gd name="T10" fmla="*/ 0 60000 65536"/>
                    <a:gd name="T11" fmla="*/ 0 60000 65536"/>
                    <a:gd name="T12" fmla="*/ 4500 w 21600"/>
                    <a:gd name="T13" fmla="*/ 4487 h 21600"/>
                    <a:gd name="T14" fmla="*/ 17100 w 21600"/>
                    <a:gd name="T15" fmla="*/ 1711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p:spPr>
              <p:txBody>
                <a:bodyPr vert="eaVert" wrap="none" anchor="ctr">
                  <a:prstTxWarp prst="textNoShape">
                    <a:avLst/>
                  </a:prstTxWarp>
                </a:bodyPr>
                <a:lstStyle/>
                <a:p>
                  <a:pPr algn="ctr"/>
                  <a:endParaRPr lang="en-US" sz="1000" b="1">
                    <a:latin typeface="Comic Sans MS" charset="0"/>
                  </a:endParaRPr>
                </a:p>
              </p:txBody>
            </p:sp>
            <p:sp>
              <p:nvSpPr>
                <p:cNvPr id="104591" name="AutoShape 56"/>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p:spPr>
              <p:txBody>
                <a:bodyPr wrap="none" anchor="ctr">
                  <a:prstTxWarp prst="textNoShape">
                    <a:avLst/>
                  </a:prstTxWarp>
                </a:bodyPr>
                <a:lstStyle/>
                <a:p>
                  <a:endParaRPr lang="en-US"/>
                </a:p>
              </p:txBody>
            </p:sp>
            <p:sp>
              <p:nvSpPr>
                <p:cNvPr id="104592" name="Freeform 57"/>
                <p:cNvSpPr>
                  <a:spLocks noChangeAspect="1"/>
                </p:cNvSpPr>
                <p:nvPr/>
              </p:nvSpPr>
              <p:spPr bwMode="auto">
                <a:xfrm rot="5400000">
                  <a:off x="2974" y="725"/>
                  <a:ext cx="218" cy="139"/>
                </a:xfrm>
                <a:custGeom>
                  <a:avLst/>
                  <a:gdLst>
                    <a:gd name="T0" fmla="*/ 0 w 384"/>
                    <a:gd name="T1" fmla="*/ 288 h 288"/>
                    <a:gd name="T2" fmla="*/ 192 w 384"/>
                    <a:gd name="T3" fmla="*/ 0 h 288"/>
                    <a:gd name="T4" fmla="*/ 384 w 384"/>
                    <a:gd name="T5" fmla="*/ 288 h 288"/>
                    <a:gd name="T6" fmla="*/ 0 60000 65536"/>
                    <a:gd name="T7" fmla="*/ 0 60000 65536"/>
                    <a:gd name="T8" fmla="*/ 0 60000 65536"/>
                    <a:gd name="T9" fmla="*/ 0 w 384"/>
                    <a:gd name="T10" fmla="*/ 0 h 288"/>
                    <a:gd name="T11" fmla="*/ 384 w 384"/>
                    <a:gd name="T12" fmla="*/ 288 h 288"/>
                  </a:gdLst>
                  <a:ahLst/>
                  <a:cxnLst>
                    <a:cxn ang="T6">
                      <a:pos x="T0" y="T1"/>
                    </a:cxn>
                    <a:cxn ang="T7">
                      <a:pos x="T2" y="T3"/>
                    </a:cxn>
                    <a:cxn ang="T8">
                      <a:pos x="T4" y="T5"/>
                    </a:cxn>
                  </a:cxnLst>
                  <a:rect l="T9" t="T10" r="T11" b="T12"/>
                  <a:pathLst>
                    <a:path w="384" h="288">
                      <a:moveTo>
                        <a:pt x="0" y="288"/>
                      </a:moveTo>
                      <a:lnTo>
                        <a:pt x="192" y="0"/>
                      </a:lnTo>
                      <a:lnTo>
                        <a:pt x="384" y="288"/>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104593" name="Text Box 58"/>
                <p:cNvSpPr txBox="1">
                  <a:spLocks noChangeAspect="1" noChangeArrowheads="1"/>
                </p:cNvSpPr>
                <p:nvPr/>
              </p:nvSpPr>
              <p:spPr bwMode="auto">
                <a:xfrm rot="-5400000">
                  <a:off x="2946" y="593"/>
                  <a:ext cx="576" cy="27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ALU</a:t>
                  </a:r>
                </a:p>
              </p:txBody>
            </p:sp>
          </p:grpSp>
          <p:sp>
            <p:nvSpPr>
              <p:cNvPr id="104569" name="Line 59"/>
              <p:cNvSpPr>
                <a:spLocks noChangeAspect="1" noChangeShapeType="1"/>
              </p:cNvSpPr>
              <p:nvPr/>
            </p:nvSpPr>
            <p:spPr bwMode="auto">
              <a:xfrm>
                <a:off x="3052"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104570" name="Line 60"/>
              <p:cNvSpPr>
                <a:spLocks noChangeAspect="1" noChangeShapeType="1"/>
              </p:cNvSpPr>
              <p:nvPr/>
            </p:nvSpPr>
            <p:spPr bwMode="auto">
              <a:xfrm>
                <a:off x="3475"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17" name="Group 61"/>
              <p:cNvGrpSpPr>
                <a:grpSpLocks noChangeAspect="1"/>
              </p:cNvGrpSpPr>
              <p:nvPr/>
            </p:nvGrpSpPr>
            <p:grpSpPr bwMode="auto">
              <a:xfrm>
                <a:off x="3175" y="1305"/>
                <a:ext cx="352" cy="232"/>
                <a:chOff x="3779" y="576"/>
                <a:chExt cx="761" cy="480"/>
              </a:xfrm>
            </p:grpSpPr>
            <p:sp>
              <p:nvSpPr>
                <p:cNvPr id="104588" name="Rectangle 62"/>
                <p:cNvSpPr>
                  <a:spLocks noChangeAspect="1" noChangeArrowheads="1"/>
                </p:cNvSpPr>
                <p:nvPr/>
              </p:nvSpPr>
              <p:spPr bwMode="auto">
                <a:xfrm>
                  <a:off x="3915"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104589" name="Text Box 63"/>
                <p:cNvSpPr txBox="1">
                  <a:spLocks noChangeAspect="1" noChangeArrowheads="1"/>
                </p:cNvSpPr>
                <p:nvPr/>
              </p:nvSpPr>
              <p:spPr bwMode="auto">
                <a:xfrm>
                  <a:off x="3779" y="628"/>
                  <a:ext cx="761" cy="31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DMem</a:t>
                  </a:r>
                </a:p>
              </p:txBody>
            </p:sp>
          </p:grpSp>
          <p:sp>
            <p:nvSpPr>
              <p:cNvPr id="104572" name="Freeform 64"/>
              <p:cNvSpPr>
                <a:spLocks noChangeAspect="1"/>
              </p:cNvSpPr>
              <p:nvPr/>
            </p:nvSpPr>
            <p:spPr bwMode="auto">
              <a:xfrm>
                <a:off x="3208" y="1421"/>
                <a:ext cx="332" cy="185"/>
              </a:xfrm>
              <a:custGeom>
                <a:avLst/>
                <a:gdLst>
                  <a:gd name="T0" fmla="*/ 0 w 816"/>
                  <a:gd name="T1" fmla="*/ 0 h 384"/>
                  <a:gd name="T2" fmla="*/ 0 w 816"/>
                  <a:gd name="T3" fmla="*/ 384 h 384"/>
                  <a:gd name="T4" fmla="*/ 720 w 816"/>
                  <a:gd name="T5" fmla="*/ 384 h 384"/>
                  <a:gd name="T6" fmla="*/ 720 w 816"/>
                  <a:gd name="T7" fmla="*/ 144 h 384"/>
                  <a:gd name="T8" fmla="*/ 816 w 816"/>
                  <a:gd name="T9" fmla="*/ 144 h 384"/>
                  <a:gd name="T10" fmla="*/ 0 60000 65536"/>
                  <a:gd name="T11" fmla="*/ 0 60000 65536"/>
                  <a:gd name="T12" fmla="*/ 0 60000 65536"/>
                  <a:gd name="T13" fmla="*/ 0 60000 65536"/>
                  <a:gd name="T14" fmla="*/ 0 60000 65536"/>
                  <a:gd name="T15" fmla="*/ 0 w 816"/>
                  <a:gd name="T16" fmla="*/ 0 h 384"/>
                  <a:gd name="T17" fmla="*/ 816 w 816"/>
                  <a:gd name="T18" fmla="*/ 384 h 384"/>
                </a:gdLst>
                <a:ahLst/>
                <a:cxnLst>
                  <a:cxn ang="T10">
                    <a:pos x="T0" y="T1"/>
                  </a:cxn>
                  <a:cxn ang="T11">
                    <a:pos x="T2" y="T3"/>
                  </a:cxn>
                  <a:cxn ang="T12">
                    <a:pos x="T4" y="T5"/>
                  </a:cxn>
                  <a:cxn ang="T13">
                    <a:pos x="T6" y="T7"/>
                  </a:cxn>
                  <a:cxn ang="T14">
                    <a:pos x="T8" y="T9"/>
                  </a:cxn>
                </a:cxnLst>
                <a:rect l="T15" t="T16" r="T17" b="T18"/>
                <a:pathLst>
                  <a:path w="816" h="384">
                    <a:moveTo>
                      <a:pt x="0" y="0"/>
                    </a:moveTo>
                    <a:lnTo>
                      <a:pt x="0" y="384"/>
                    </a:lnTo>
                    <a:lnTo>
                      <a:pt x="720" y="384"/>
                    </a:lnTo>
                    <a:lnTo>
                      <a:pt x="720" y="144"/>
                    </a:lnTo>
                    <a:lnTo>
                      <a:pt x="816" y="144"/>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104573" name="Line 65"/>
              <p:cNvSpPr>
                <a:spLocks noChangeAspect="1" noChangeShapeType="1"/>
              </p:cNvSpPr>
              <p:nvPr/>
            </p:nvSpPr>
            <p:spPr bwMode="auto">
              <a:xfrm>
                <a:off x="2199" y="1491"/>
                <a:ext cx="23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104574" name="Line 66"/>
              <p:cNvSpPr>
                <a:spLocks noChangeAspect="1" noChangeShapeType="1"/>
              </p:cNvSpPr>
              <p:nvPr/>
            </p:nvSpPr>
            <p:spPr bwMode="auto">
              <a:xfrm>
                <a:off x="2169" y="1351"/>
                <a:ext cx="259"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18" name="Group 67"/>
              <p:cNvGrpSpPr>
                <a:grpSpLocks noChangeAspect="1"/>
              </p:cNvGrpSpPr>
              <p:nvPr/>
            </p:nvGrpSpPr>
            <p:grpSpPr bwMode="auto">
              <a:xfrm>
                <a:off x="1923" y="1305"/>
                <a:ext cx="371" cy="232"/>
                <a:chOff x="1039" y="576"/>
                <a:chExt cx="800" cy="480"/>
              </a:xfrm>
            </p:grpSpPr>
            <p:sp>
              <p:nvSpPr>
                <p:cNvPr id="104586" name="Rectangle 68"/>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104587" name="Text Box 69"/>
                <p:cNvSpPr txBox="1">
                  <a:spLocks noChangeAspect="1" noChangeArrowheads="1"/>
                </p:cNvSpPr>
                <p:nvPr/>
              </p:nvSpPr>
              <p:spPr bwMode="auto">
                <a:xfrm>
                  <a:off x="1039" y="628"/>
                  <a:ext cx="800" cy="31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Ifetch</a:t>
                  </a:r>
                </a:p>
              </p:txBody>
            </p:sp>
          </p:grpSp>
          <p:grpSp>
            <p:nvGrpSpPr>
              <p:cNvPr id="19" name="Group 70"/>
              <p:cNvGrpSpPr>
                <a:grpSpLocks/>
              </p:cNvGrpSpPr>
              <p:nvPr/>
            </p:nvGrpSpPr>
            <p:grpSpPr bwMode="auto">
              <a:xfrm>
                <a:off x="2288" y="1200"/>
                <a:ext cx="1297" cy="441"/>
                <a:chOff x="2112" y="528"/>
                <a:chExt cx="2088" cy="681"/>
              </a:xfrm>
            </p:grpSpPr>
            <p:sp>
              <p:nvSpPr>
                <p:cNvPr id="104582" name="Rectangle 71"/>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104583" name="Rectangle 72"/>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104584" name="Rectangle 73"/>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104585" name="Rectangle 74"/>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grpSp>
          <p:grpSp>
            <p:nvGrpSpPr>
              <p:cNvPr id="20" name="Group 75"/>
              <p:cNvGrpSpPr>
                <a:grpSpLocks noChangeAspect="1"/>
              </p:cNvGrpSpPr>
              <p:nvPr/>
            </p:nvGrpSpPr>
            <p:grpSpPr bwMode="auto">
              <a:xfrm flipH="1">
                <a:off x="3643" y="1296"/>
                <a:ext cx="255" cy="233"/>
                <a:chOff x="1362" y="528"/>
                <a:chExt cx="548" cy="432"/>
              </a:xfrm>
            </p:grpSpPr>
            <p:grpSp>
              <p:nvGrpSpPr>
                <p:cNvPr id="21" name="Group 76"/>
                <p:cNvGrpSpPr>
                  <a:grpSpLocks noChangeAspect="1"/>
                </p:cNvGrpSpPr>
                <p:nvPr/>
              </p:nvGrpSpPr>
              <p:grpSpPr bwMode="auto">
                <a:xfrm>
                  <a:off x="1374" y="528"/>
                  <a:ext cx="480" cy="432"/>
                  <a:chOff x="1392" y="528"/>
                  <a:chExt cx="480" cy="432"/>
                </a:xfrm>
              </p:grpSpPr>
              <p:sp>
                <p:nvSpPr>
                  <p:cNvPr id="104580" name="Rectangle 77"/>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104581" name="Rectangle 78"/>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104579" name="Text Box 79"/>
                <p:cNvSpPr txBox="1">
                  <a:spLocks noChangeAspect="1" noChangeArrowheads="1"/>
                </p:cNvSpPr>
                <p:nvPr/>
              </p:nvSpPr>
              <p:spPr bwMode="auto">
                <a:xfrm>
                  <a:off x="1362" y="574"/>
                  <a:ext cx="548" cy="286"/>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grpSp>
        <p:grpSp>
          <p:nvGrpSpPr>
            <p:cNvPr id="22" name="Group 80"/>
            <p:cNvGrpSpPr>
              <a:grpSpLocks/>
            </p:cNvGrpSpPr>
            <p:nvPr/>
          </p:nvGrpSpPr>
          <p:grpSpPr bwMode="auto">
            <a:xfrm>
              <a:off x="2055" y="1363"/>
              <a:ext cx="2013" cy="441"/>
              <a:chOff x="1923" y="1200"/>
              <a:chExt cx="1982" cy="441"/>
            </a:xfrm>
          </p:grpSpPr>
          <p:grpSp>
            <p:nvGrpSpPr>
              <p:cNvPr id="23" name="Group 81"/>
              <p:cNvGrpSpPr>
                <a:grpSpLocks noChangeAspect="1"/>
              </p:cNvGrpSpPr>
              <p:nvPr/>
            </p:nvGrpSpPr>
            <p:grpSpPr bwMode="auto">
              <a:xfrm>
                <a:off x="2414" y="1304"/>
                <a:ext cx="254" cy="233"/>
                <a:chOff x="1342" y="528"/>
                <a:chExt cx="550" cy="432"/>
              </a:xfrm>
            </p:grpSpPr>
            <p:grpSp>
              <p:nvGrpSpPr>
                <p:cNvPr id="24" name="Group 82"/>
                <p:cNvGrpSpPr>
                  <a:grpSpLocks noChangeAspect="1"/>
                </p:cNvGrpSpPr>
                <p:nvPr/>
              </p:nvGrpSpPr>
              <p:grpSpPr bwMode="auto">
                <a:xfrm>
                  <a:off x="1374" y="528"/>
                  <a:ext cx="480" cy="432"/>
                  <a:chOff x="1392" y="528"/>
                  <a:chExt cx="480" cy="432"/>
                </a:xfrm>
              </p:grpSpPr>
              <p:sp>
                <p:nvSpPr>
                  <p:cNvPr id="104563" name="Rectangle 83"/>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104564" name="Rectangle 84"/>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104562" name="Text Box 85"/>
                <p:cNvSpPr txBox="1">
                  <a:spLocks noChangeAspect="1" noChangeArrowheads="1"/>
                </p:cNvSpPr>
                <p:nvPr/>
              </p:nvSpPr>
              <p:spPr bwMode="auto">
                <a:xfrm>
                  <a:off x="1342" y="574"/>
                  <a:ext cx="550" cy="286"/>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sp>
            <p:nvSpPr>
              <p:cNvPr id="104533" name="Line 86"/>
              <p:cNvSpPr>
                <a:spLocks noChangeAspect="1" noChangeShapeType="1"/>
              </p:cNvSpPr>
              <p:nvPr/>
            </p:nvSpPr>
            <p:spPr bwMode="auto">
              <a:xfrm>
                <a:off x="2651" y="1351"/>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104534" name="Line 87"/>
              <p:cNvSpPr>
                <a:spLocks noChangeAspect="1" noChangeShapeType="1"/>
              </p:cNvSpPr>
              <p:nvPr/>
            </p:nvSpPr>
            <p:spPr bwMode="auto">
              <a:xfrm>
                <a:off x="2651" y="1490"/>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25" name="Group 88"/>
              <p:cNvGrpSpPr>
                <a:grpSpLocks noChangeAspect="1"/>
              </p:cNvGrpSpPr>
              <p:nvPr/>
            </p:nvGrpSpPr>
            <p:grpSpPr bwMode="auto">
              <a:xfrm>
                <a:off x="2851" y="1235"/>
                <a:ext cx="217" cy="371"/>
                <a:chOff x="2991" y="411"/>
                <a:chExt cx="393" cy="768"/>
              </a:xfrm>
            </p:grpSpPr>
            <p:sp>
              <p:nvSpPr>
                <p:cNvPr id="104557" name="AutoShape 89"/>
                <p:cNvSpPr>
                  <a:spLocks noChangeAspect="1" noChangeArrowheads="1"/>
                </p:cNvSpPr>
                <p:nvPr/>
              </p:nvSpPr>
              <p:spPr bwMode="auto">
                <a:xfrm rot="-5400000">
                  <a:off x="2798" y="626"/>
                  <a:ext cx="768" cy="337"/>
                </a:xfrm>
                <a:custGeom>
                  <a:avLst/>
                  <a:gdLst>
                    <a:gd name="T0" fmla="*/ 672 w 21600"/>
                    <a:gd name="T1" fmla="*/ 169 h 21600"/>
                    <a:gd name="T2" fmla="*/ 384 w 21600"/>
                    <a:gd name="T3" fmla="*/ 337 h 21600"/>
                    <a:gd name="T4" fmla="*/ 96 w 21600"/>
                    <a:gd name="T5" fmla="*/ 169 h 21600"/>
                    <a:gd name="T6" fmla="*/ 384 w 21600"/>
                    <a:gd name="T7" fmla="*/ 0 h 21600"/>
                    <a:gd name="T8" fmla="*/ 0 60000 65536"/>
                    <a:gd name="T9" fmla="*/ 0 60000 65536"/>
                    <a:gd name="T10" fmla="*/ 0 60000 65536"/>
                    <a:gd name="T11" fmla="*/ 0 60000 65536"/>
                    <a:gd name="T12" fmla="*/ 4500 w 21600"/>
                    <a:gd name="T13" fmla="*/ 4487 h 21600"/>
                    <a:gd name="T14" fmla="*/ 17100 w 21600"/>
                    <a:gd name="T15" fmla="*/ 1711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p:spPr>
              <p:txBody>
                <a:bodyPr vert="eaVert" wrap="none" anchor="ctr">
                  <a:prstTxWarp prst="textNoShape">
                    <a:avLst/>
                  </a:prstTxWarp>
                </a:bodyPr>
                <a:lstStyle/>
                <a:p>
                  <a:pPr algn="ctr"/>
                  <a:endParaRPr lang="en-US" sz="1000" b="1">
                    <a:latin typeface="Comic Sans MS" charset="0"/>
                  </a:endParaRPr>
                </a:p>
              </p:txBody>
            </p:sp>
            <p:sp>
              <p:nvSpPr>
                <p:cNvPr id="104558" name="AutoShape 90"/>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p:spPr>
              <p:txBody>
                <a:bodyPr wrap="none" anchor="ctr">
                  <a:prstTxWarp prst="textNoShape">
                    <a:avLst/>
                  </a:prstTxWarp>
                </a:bodyPr>
                <a:lstStyle/>
                <a:p>
                  <a:endParaRPr lang="en-US"/>
                </a:p>
              </p:txBody>
            </p:sp>
            <p:sp>
              <p:nvSpPr>
                <p:cNvPr id="104559" name="Freeform 91"/>
                <p:cNvSpPr>
                  <a:spLocks noChangeAspect="1"/>
                </p:cNvSpPr>
                <p:nvPr/>
              </p:nvSpPr>
              <p:spPr bwMode="auto">
                <a:xfrm rot="5400000">
                  <a:off x="2974" y="725"/>
                  <a:ext cx="218" cy="139"/>
                </a:xfrm>
                <a:custGeom>
                  <a:avLst/>
                  <a:gdLst>
                    <a:gd name="T0" fmla="*/ 0 w 384"/>
                    <a:gd name="T1" fmla="*/ 288 h 288"/>
                    <a:gd name="T2" fmla="*/ 192 w 384"/>
                    <a:gd name="T3" fmla="*/ 0 h 288"/>
                    <a:gd name="T4" fmla="*/ 384 w 384"/>
                    <a:gd name="T5" fmla="*/ 288 h 288"/>
                    <a:gd name="T6" fmla="*/ 0 60000 65536"/>
                    <a:gd name="T7" fmla="*/ 0 60000 65536"/>
                    <a:gd name="T8" fmla="*/ 0 60000 65536"/>
                    <a:gd name="T9" fmla="*/ 0 w 384"/>
                    <a:gd name="T10" fmla="*/ 0 h 288"/>
                    <a:gd name="T11" fmla="*/ 384 w 384"/>
                    <a:gd name="T12" fmla="*/ 288 h 288"/>
                  </a:gdLst>
                  <a:ahLst/>
                  <a:cxnLst>
                    <a:cxn ang="T6">
                      <a:pos x="T0" y="T1"/>
                    </a:cxn>
                    <a:cxn ang="T7">
                      <a:pos x="T2" y="T3"/>
                    </a:cxn>
                    <a:cxn ang="T8">
                      <a:pos x="T4" y="T5"/>
                    </a:cxn>
                  </a:cxnLst>
                  <a:rect l="T9" t="T10" r="T11" b="T12"/>
                  <a:pathLst>
                    <a:path w="384" h="288">
                      <a:moveTo>
                        <a:pt x="0" y="288"/>
                      </a:moveTo>
                      <a:lnTo>
                        <a:pt x="192" y="0"/>
                      </a:lnTo>
                      <a:lnTo>
                        <a:pt x="384" y="288"/>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104560" name="Text Box 92"/>
                <p:cNvSpPr txBox="1">
                  <a:spLocks noChangeAspect="1" noChangeArrowheads="1"/>
                </p:cNvSpPr>
                <p:nvPr/>
              </p:nvSpPr>
              <p:spPr bwMode="auto">
                <a:xfrm rot="-5400000">
                  <a:off x="2957" y="588"/>
                  <a:ext cx="575" cy="279"/>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ALU</a:t>
                  </a:r>
                </a:p>
              </p:txBody>
            </p:sp>
          </p:grpSp>
          <p:sp>
            <p:nvSpPr>
              <p:cNvPr id="104536" name="Line 93"/>
              <p:cNvSpPr>
                <a:spLocks noChangeAspect="1" noChangeShapeType="1"/>
              </p:cNvSpPr>
              <p:nvPr/>
            </p:nvSpPr>
            <p:spPr bwMode="auto">
              <a:xfrm>
                <a:off x="3052"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104537" name="Line 94"/>
              <p:cNvSpPr>
                <a:spLocks noChangeAspect="1" noChangeShapeType="1"/>
              </p:cNvSpPr>
              <p:nvPr/>
            </p:nvSpPr>
            <p:spPr bwMode="auto">
              <a:xfrm>
                <a:off x="3475"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26" name="Group 95"/>
              <p:cNvGrpSpPr>
                <a:grpSpLocks noChangeAspect="1"/>
              </p:cNvGrpSpPr>
              <p:nvPr/>
            </p:nvGrpSpPr>
            <p:grpSpPr bwMode="auto">
              <a:xfrm>
                <a:off x="3170" y="1305"/>
                <a:ext cx="353" cy="232"/>
                <a:chOff x="3769" y="576"/>
                <a:chExt cx="763" cy="480"/>
              </a:xfrm>
            </p:grpSpPr>
            <p:sp>
              <p:nvSpPr>
                <p:cNvPr id="104555" name="Rectangle 96"/>
                <p:cNvSpPr>
                  <a:spLocks noChangeAspect="1" noChangeArrowheads="1"/>
                </p:cNvSpPr>
                <p:nvPr/>
              </p:nvSpPr>
              <p:spPr bwMode="auto">
                <a:xfrm>
                  <a:off x="3915"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104556" name="Text Box 97"/>
                <p:cNvSpPr txBox="1">
                  <a:spLocks noChangeAspect="1" noChangeArrowheads="1"/>
                </p:cNvSpPr>
                <p:nvPr/>
              </p:nvSpPr>
              <p:spPr bwMode="auto">
                <a:xfrm>
                  <a:off x="3769" y="628"/>
                  <a:ext cx="763" cy="31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DMem</a:t>
                  </a:r>
                </a:p>
              </p:txBody>
            </p:sp>
          </p:grpSp>
          <p:sp>
            <p:nvSpPr>
              <p:cNvPr id="104539" name="Freeform 98"/>
              <p:cNvSpPr>
                <a:spLocks noChangeAspect="1"/>
              </p:cNvSpPr>
              <p:nvPr/>
            </p:nvSpPr>
            <p:spPr bwMode="auto">
              <a:xfrm>
                <a:off x="3208" y="1421"/>
                <a:ext cx="332" cy="185"/>
              </a:xfrm>
              <a:custGeom>
                <a:avLst/>
                <a:gdLst>
                  <a:gd name="T0" fmla="*/ 0 w 816"/>
                  <a:gd name="T1" fmla="*/ 0 h 384"/>
                  <a:gd name="T2" fmla="*/ 0 w 816"/>
                  <a:gd name="T3" fmla="*/ 384 h 384"/>
                  <a:gd name="T4" fmla="*/ 720 w 816"/>
                  <a:gd name="T5" fmla="*/ 384 h 384"/>
                  <a:gd name="T6" fmla="*/ 720 w 816"/>
                  <a:gd name="T7" fmla="*/ 144 h 384"/>
                  <a:gd name="T8" fmla="*/ 816 w 816"/>
                  <a:gd name="T9" fmla="*/ 144 h 384"/>
                  <a:gd name="T10" fmla="*/ 0 60000 65536"/>
                  <a:gd name="T11" fmla="*/ 0 60000 65536"/>
                  <a:gd name="T12" fmla="*/ 0 60000 65536"/>
                  <a:gd name="T13" fmla="*/ 0 60000 65536"/>
                  <a:gd name="T14" fmla="*/ 0 60000 65536"/>
                  <a:gd name="T15" fmla="*/ 0 w 816"/>
                  <a:gd name="T16" fmla="*/ 0 h 384"/>
                  <a:gd name="T17" fmla="*/ 816 w 816"/>
                  <a:gd name="T18" fmla="*/ 384 h 384"/>
                </a:gdLst>
                <a:ahLst/>
                <a:cxnLst>
                  <a:cxn ang="T10">
                    <a:pos x="T0" y="T1"/>
                  </a:cxn>
                  <a:cxn ang="T11">
                    <a:pos x="T2" y="T3"/>
                  </a:cxn>
                  <a:cxn ang="T12">
                    <a:pos x="T4" y="T5"/>
                  </a:cxn>
                  <a:cxn ang="T13">
                    <a:pos x="T6" y="T7"/>
                  </a:cxn>
                  <a:cxn ang="T14">
                    <a:pos x="T8" y="T9"/>
                  </a:cxn>
                </a:cxnLst>
                <a:rect l="T15" t="T16" r="T17" b="T18"/>
                <a:pathLst>
                  <a:path w="816" h="384">
                    <a:moveTo>
                      <a:pt x="0" y="0"/>
                    </a:moveTo>
                    <a:lnTo>
                      <a:pt x="0" y="384"/>
                    </a:lnTo>
                    <a:lnTo>
                      <a:pt x="720" y="384"/>
                    </a:lnTo>
                    <a:lnTo>
                      <a:pt x="720" y="144"/>
                    </a:lnTo>
                    <a:lnTo>
                      <a:pt x="816" y="144"/>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104540" name="Line 99"/>
              <p:cNvSpPr>
                <a:spLocks noChangeAspect="1" noChangeShapeType="1"/>
              </p:cNvSpPr>
              <p:nvPr/>
            </p:nvSpPr>
            <p:spPr bwMode="auto">
              <a:xfrm>
                <a:off x="2199" y="1491"/>
                <a:ext cx="23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104541" name="Line 100"/>
              <p:cNvSpPr>
                <a:spLocks noChangeAspect="1" noChangeShapeType="1"/>
              </p:cNvSpPr>
              <p:nvPr/>
            </p:nvSpPr>
            <p:spPr bwMode="auto">
              <a:xfrm>
                <a:off x="2169" y="1351"/>
                <a:ext cx="259"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27" name="Group 101"/>
              <p:cNvGrpSpPr>
                <a:grpSpLocks noChangeAspect="1"/>
              </p:cNvGrpSpPr>
              <p:nvPr/>
            </p:nvGrpSpPr>
            <p:grpSpPr bwMode="auto">
              <a:xfrm>
                <a:off x="1923" y="1305"/>
                <a:ext cx="371" cy="232"/>
                <a:chOff x="1039" y="576"/>
                <a:chExt cx="801" cy="480"/>
              </a:xfrm>
            </p:grpSpPr>
            <p:sp>
              <p:nvSpPr>
                <p:cNvPr id="104553" name="Rectangle 102"/>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104554" name="Text Box 103"/>
                <p:cNvSpPr txBox="1">
                  <a:spLocks noChangeAspect="1" noChangeArrowheads="1"/>
                </p:cNvSpPr>
                <p:nvPr/>
              </p:nvSpPr>
              <p:spPr bwMode="auto">
                <a:xfrm>
                  <a:off x="1039" y="628"/>
                  <a:ext cx="801" cy="31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Ifetch</a:t>
                  </a:r>
                </a:p>
              </p:txBody>
            </p:sp>
          </p:grpSp>
          <p:grpSp>
            <p:nvGrpSpPr>
              <p:cNvPr id="28" name="Group 104"/>
              <p:cNvGrpSpPr>
                <a:grpSpLocks/>
              </p:cNvGrpSpPr>
              <p:nvPr/>
            </p:nvGrpSpPr>
            <p:grpSpPr bwMode="auto">
              <a:xfrm>
                <a:off x="2288" y="1200"/>
                <a:ext cx="1297" cy="441"/>
                <a:chOff x="2112" y="528"/>
                <a:chExt cx="2088" cy="681"/>
              </a:xfrm>
            </p:grpSpPr>
            <p:sp>
              <p:nvSpPr>
                <p:cNvPr id="104549" name="Rectangle 105"/>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104550" name="Rectangle 106"/>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104551" name="Rectangle 107"/>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104552" name="Rectangle 108"/>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grpSp>
          <p:grpSp>
            <p:nvGrpSpPr>
              <p:cNvPr id="29" name="Group 109"/>
              <p:cNvGrpSpPr>
                <a:grpSpLocks noChangeAspect="1"/>
              </p:cNvGrpSpPr>
              <p:nvPr/>
            </p:nvGrpSpPr>
            <p:grpSpPr bwMode="auto">
              <a:xfrm flipH="1">
                <a:off x="3649" y="1296"/>
                <a:ext cx="256" cy="233"/>
                <a:chOff x="1374" y="528"/>
                <a:chExt cx="550" cy="432"/>
              </a:xfrm>
            </p:grpSpPr>
            <p:grpSp>
              <p:nvGrpSpPr>
                <p:cNvPr id="30" name="Group 110"/>
                <p:cNvGrpSpPr>
                  <a:grpSpLocks noChangeAspect="1"/>
                </p:cNvGrpSpPr>
                <p:nvPr/>
              </p:nvGrpSpPr>
              <p:grpSpPr bwMode="auto">
                <a:xfrm>
                  <a:off x="1374" y="528"/>
                  <a:ext cx="480" cy="432"/>
                  <a:chOff x="1392" y="528"/>
                  <a:chExt cx="480" cy="432"/>
                </a:xfrm>
              </p:grpSpPr>
              <p:sp>
                <p:nvSpPr>
                  <p:cNvPr id="104547" name="Rectangle 111"/>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104548" name="Rectangle 112"/>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104546" name="Text Box 113"/>
                <p:cNvSpPr txBox="1">
                  <a:spLocks noChangeAspect="1" noChangeArrowheads="1"/>
                </p:cNvSpPr>
                <p:nvPr/>
              </p:nvSpPr>
              <p:spPr bwMode="auto">
                <a:xfrm>
                  <a:off x="1378" y="574"/>
                  <a:ext cx="546" cy="286"/>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grpSp>
        <p:grpSp>
          <p:nvGrpSpPr>
            <p:cNvPr id="31" name="Group 114"/>
            <p:cNvGrpSpPr>
              <a:grpSpLocks noChangeAspect="1"/>
            </p:cNvGrpSpPr>
            <p:nvPr/>
          </p:nvGrpSpPr>
          <p:grpSpPr bwMode="auto">
            <a:xfrm>
              <a:off x="3824" y="3051"/>
              <a:ext cx="259" cy="233"/>
              <a:chOff x="1338" y="528"/>
              <a:chExt cx="552" cy="432"/>
            </a:xfrm>
          </p:grpSpPr>
          <p:grpSp>
            <p:nvGrpSpPr>
              <p:cNvPr id="104608" name="Group 115"/>
              <p:cNvGrpSpPr>
                <a:grpSpLocks noChangeAspect="1"/>
              </p:cNvGrpSpPr>
              <p:nvPr/>
            </p:nvGrpSpPr>
            <p:grpSpPr bwMode="auto">
              <a:xfrm>
                <a:off x="1374" y="528"/>
                <a:ext cx="480" cy="432"/>
                <a:chOff x="1392" y="528"/>
                <a:chExt cx="480" cy="432"/>
              </a:xfrm>
            </p:grpSpPr>
            <p:sp>
              <p:nvSpPr>
                <p:cNvPr id="104530" name="Rectangle 116"/>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104531" name="Rectangle 117"/>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104529" name="Text Box 118"/>
              <p:cNvSpPr txBox="1">
                <a:spLocks noChangeAspect="1" noChangeArrowheads="1"/>
              </p:cNvSpPr>
              <p:nvPr/>
            </p:nvSpPr>
            <p:spPr bwMode="auto">
              <a:xfrm>
                <a:off x="1338" y="574"/>
                <a:ext cx="552" cy="286"/>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sp>
          <p:nvSpPr>
            <p:cNvPr id="104460" name="Line 119"/>
            <p:cNvSpPr>
              <a:spLocks noChangeAspect="1" noChangeShapeType="1"/>
            </p:cNvSpPr>
            <p:nvPr/>
          </p:nvSpPr>
          <p:spPr bwMode="auto">
            <a:xfrm>
              <a:off x="4067" y="3098"/>
              <a:ext cx="24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104461" name="Line 120"/>
            <p:cNvSpPr>
              <a:spLocks noChangeAspect="1" noChangeShapeType="1"/>
            </p:cNvSpPr>
            <p:nvPr/>
          </p:nvSpPr>
          <p:spPr bwMode="auto">
            <a:xfrm>
              <a:off x="4067" y="3237"/>
              <a:ext cx="24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104609" name="Group 121"/>
            <p:cNvGrpSpPr>
              <a:grpSpLocks noChangeAspect="1"/>
            </p:cNvGrpSpPr>
            <p:nvPr/>
          </p:nvGrpSpPr>
          <p:grpSpPr bwMode="auto">
            <a:xfrm>
              <a:off x="4270" y="2982"/>
              <a:ext cx="212" cy="371"/>
              <a:chOff x="2991" y="411"/>
              <a:chExt cx="377" cy="768"/>
            </a:xfrm>
          </p:grpSpPr>
          <p:sp>
            <p:nvSpPr>
              <p:cNvPr id="104524" name="AutoShape 122"/>
              <p:cNvSpPr>
                <a:spLocks noChangeAspect="1" noChangeArrowheads="1"/>
              </p:cNvSpPr>
              <p:nvPr/>
            </p:nvSpPr>
            <p:spPr bwMode="auto">
              <a:xfrm rot="-5400000">
                <a:off x="2798" y="626"/>
                <a:ext cx="768" cy="337"/>
              </a:xfrm>
              <a:custGeom>
                <a:avLst/>
                <a:gdLst>
                  <a:gd name="T0" fmla="*/ 672 w 21600"/>
                  <a:gd name="T1" fmla="*/ 169 h 21600"/>
                  <a:gd name="T2" fmla="*/ 384 w 21600"/>
                  <a:gd name="T3" fmla="*/ 337 h 21600"/>
                  <a:gd name="T4" fmla="*/ 96 w 21600"/>
                  <a:gd name="T5" fmla="*/ 169 h 21600"/>
                  <a:gd name="T6" fmla="*/ 384 w 21600"/>
                  <a:gd name="T7" fmla="*/ 0 h 21600"/>
                  <a:gd name="T8" fmla="*/ 0 60000 65536"/>
                  <a:gd name="T9" fmla="*/ 0 60000 65536"/>
                  <a:gd name="T10" fmla="*/ 0 60000 65536"/>
                  <a:gd name="T11" fmla="*/ 0 60000 65536"/>
                  <a:gd name="T12" fmla="*/ 4500 w 21600"/>
                  <a:gd name="T13" fmla="*/ 4487 h 21600"/>
                  <a:gd name="T14" fmla="*/ 17100 w 21600"/>
                  <a:gd name="T15" fmla="*/ 1711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p:spPr>
            <p:txBody>
              <a:bodyPr vert="eaVert" wrap="none" anchor="ctr">
                <a:prstTxWarp prst="textNoShape">
                  <a:avLst/>
                </a:prstTxWarp>
              </a:bodyPr>
              <a:lstStyle/>
              <a:p>
                <a:pPr algn="ctr"/>
                <a:endParaRPr lang="en-US" sz="1000" b="1">
                  <a:latin typeface="Comic Sans MS" charset="0"/>
                </a:endParaRPr>
              </a:p>
            </p:txBody>
          </p:sp>
          <p:sp>
            <p:nvSpPr>
              <p:cNvPr id="104525" name="AutoShape 123"/>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p:spPr>
            <p:txBody>
              <a:bodyPr wrap="none" anchor="ctr">
                <a:prstTxWarp prst="textNoShape">
                  <a:avLst/>
                </a:prstTxWarp>
              </a:bodyPr>
              <a:lstStyle/>
              <a:p>
                <a:endParaRPr lang="en-US"/>
              </a:p>
            </p:txBody>
          </p:sp>
          <p:sp>
            <p:nvSpPr>
              <p:cNvPr id="104526" name="Freeform 124"/>
              <p:cNvSpPr>
                <a:spLocks noChangeAspect="1"/>
              </p:cNvSpPr>
              <p:nvPr/>
            </p:nvSpPr>
            <p:spPr bwMode="auto">
              <a:xfrm rot="5400000">
                <a:off x="2974" y="725"/>
                <a:ext cx="218" cy="139"/>
              </a:xfrm>
              <a:custGeom>
                <a:avLst/>
                <a:gdLst>
                  <a:gd name="T0" fmla="*/ 0 w 384"/>
                  <a:gd name="T1" fmla="*/ 288 h 288"/>
                  <a:gd name="T2" fmla="*/ 192 w 384"/>
                  <a:gd name="T3" fmla="*/ 0 h 288"/>
                  <a:gd name="T4" fmla="*/ 384 w 384"/>
                  <a:gd name="T5" fmla="*/ 288 h 288"/>
                  <a:gd name="T6" fmla="*/ 0 60000 65536"/>
                  <a:gd name="T7" fmla="*/ 0 60000 65536"/>
                  <a:gd name="T8" fmla="*/ 0 60000 65536"/>
                  <a:gd name="T9" fmla="*/ 0 w 384"/>
                  <a:gd name="T10" fmla="*/ 0 h 288"/>
                  <a:gd name="T11" fmla="*/ 384 w 384"/>
                  <a:gd name="T12" fmla="*/ 288 h 288"/>
                </a:gdLst>
                <a:ahLst/>
                <a:cxnLst>
                  <a:cxn ang="T6">
                    <a:pos x="T0" y="T1"/>
                  </a:cxn>
                  <a:cxn ang="T7">
                    <a:pos x="T2" y="T3"/>
                  </a:cxn>
                  <a:cxn ang="T8">
                    <a:pos x="T4" y="T5"/>
                  </a:cxn>
                </a:cxnLst>
                <a:rect l="T9" t="T10" r="T11" b="T12"/>
                <a:pathLst>
                  <a:path w="384" h="288">
                    <a:moveTo>
                      <a:pt x="0" y="288"/>
                    </a:moveTo>
                    <a:lnTo>
                      <a:pt x="192" y="0"/>
                    </a:lnTo>
                    <a:lnTo>
                      <a:pt x="384" y="288"/>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104527" name="Text Box 125"/>
              <p:cNvSpPr txBox="1">
                <a:spLocks noChangeAspect="1" noChangeArrowheads="1"/>
              </p:cNvSpPr>
              <p:nvPr/>
            </p:nvSpPr>
            <p:spPr bwMode="auto">
              <a:xfrm rot="-5400000">
                <a:off x="2941" y="605"/>
                <a:ext cx="575" cy="279"/>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ALU</a:t>
                </a:r>
              </a:p>
            </p:txBody>
          </p:sp>
        </p:grpSp>
        <p:sp>
          <p:nvSpPr>
            <p:cNvPr id="104463" name="Line 126"/>
            <p:cNvSpPr>
              <a:spLocks noChangeAspect="1" noChangeShapeType="1"/>
            </p:cNvSpPr>
            <p:nvPr/>
          </p:nvSpPr>
          <p:spPr bwMode="auto">
            <a:xfrm>
              <a:off x="4474" y="3168"/>
              <a:ext cx="249"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104464" name="Line 127"/>
            <p:cNvSpPr>
              <a:spLocks noChangeAspect="1" noChangeShapeType="1"/>
            </p:cNvSpPr>
            <p:nvPr/>
          </p:nvSpPr>
          <p:spPr bwMode="auto">
            <a:xfrm>
              <a:off x="4904" y="3168"/>
              <a:ext cx="24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104610" name="Group 128"/>
            <p:cNvGrpSpPr>
              <a:grpSpLocks noChangeAspect="1"/>
            </p:cNvGrpSpPr>
            <p:nvPr/>
          </p:nvGrpSpPr>
          <p:grpSpPr bwMode="auto">
            <a:xfrm>
              <a:off x="4595" y="3052"/>
              <a:ext cx="357" cy="232"/>
              <a:chOff x="3771" y="576"/>
              <a:chExt cx="760" cy="480"/>
            </a:xfrm>
          </p:grpSpPr>
          <p:sp>
            <p:nvSpPr>
              <p:cNvPr id="104522" name="Rectangle 129"/>
              <p:cNvSpPr>
                <a:spLocks noChangeAspect="1" noChangeArrowheads="1"/>
              </p:cNvSpPr>
              <p:nvPr/>
            </p:nvSpPr>
            <p:spPr bwMode="auto">
              <a:xfrm>
                <a:off x="3915"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104523" name="Text Box 130"/>
              <p:cNvSpPr txBox="1">
                <a:spLocks noChangeAspect="1" noChangeArrowheads="1"/>
              </p:cNvSpPr>
              <p:nvPr/>
            </p:nvSpPr>
            <p:spPr bwMode="auto">
              <a:xfrm>
                <a:off x="3771" y="628"/>
                <a:ext cx="760" cy="31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DMem</a:t>
                </a:r>
              </a:p>
            </p:txBody>
          </p:sp>
        </p:grpSp>
        <p:sp>
          <p:nvSpPr>
            <p:cNvPr id="104466" name="Freeform 131"/>
            <p:cNvSpPr>
              <a:spLocks noChangeAspect="1"/>
            </p:cNvSpPr>
            <p:nvPr/>
          </p:nvSpPr>
          <p:spPr bwMode="auto">
            <a:xfrm>
              <a:off x="4633" y="3168"/>
              <a:ext cx="337" cy="185"/>
            </a:xfrm>
            <a:custGeom>
              <a:avLst/>
              <a:gdLst>
                <a:gd name="T0" fmla="*/ 0 w 816"/>
                <a:gd name="T1" fmla="*/ 0 h 384"/>
                <a:gd name="T2" fmla="*/ 0 w 816"/>
                <a:gd name="T3" fmla="*/ 384 h 384"/>
                <a:gd name="T4" fmla="*/ 720 w 816"/>
                <a:gd name="T5" fmla="*/ 384 h 384"/>
                <a:gd name="T6" fmla="*/ 720 w 816"/>
                <a:gd name="T7" fmla="*/ 144 h 384"/>
                <a:gd name="T8" fmla="*/ 816 w 816"/>
                <a:gd name="T9" fmla="*/ 144 h 384"/>
                <a:gd name="T10" fmla="*/ 0 60000 65536"/>
                <a:gd name="T11" fmla="*/ 0 60000 65536"/>
                <a:gd name="T12" fmla="*/ 0 60000 65536"/>
                <a:gd name="T13" fmla="*/ 0 60000 65536"/>
                <a:gd name="T14" fmla="*/ 0 60000 65536"/>
                <a:gd name="T15" fmla="*/ 0 w 816"/>
                <a:gd name="T16" fmla="*/ 0 h 384"/>
                <a:gd name="T17" fmla="*/ 816 w 816"/>
                <a:gd name="T18" fmla="*/ 384 h 384"/>
              </a:gdLst>
              <a:ahLst/>
              <a:cxnLst>
                <a:cxn ang="T10">
                  <a:pos x="T0" y="T1"/>
                </a:cxn>
                <a:cxn ang="T11">
                  <a:pos x="T2" y="T3"/>
                </a:cxn>
                <a:cxn ang="T12">
                  <a:pos x="T4" y="T5"/>
                </a:cxn>
                <a:cxn ang="T13">
                  <a:pos x="T6" y="T7"/>
                </a:cxn>
                <a:cxn ang="T14">
                  <a:pos x="T8" y="T9"/>
                </a:cxn>
              </a:cxnLst>
              <a:rect l="T15" t="T16" r="T17" b="T18"/>
              <a:pathLst>
                <a:path w="816" h="384">
                  <a:moveTo>
                    <a:pt x="0" y="0"/>
                  </a:moveTo>
                  <a:lnTo>
                    <a:pt x="0" y="384"/>
                  </a:lnTo>
                  <a:lnTo>
                    <a:pt x="720" y="384"/>
                  </a:lnTo>
                  <a:lnTo>
                    <a:pt x="720" y="144"/>
                  </a:lnTo>
                  <a:lnTo>
                    <a:pt x="816" y="144"/>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104467" name="Line 132"/>
            <p:cNvSpPr>
              <a:spLocks noChangeAspect="1" noChangeShapeType="1"/>
            </p:cNvSpPr>
            <p:nvPr/>
          </p:nvSpPr>
          <p:spPr bwMode="auto">
            <a:xfrm>
              <a:off x="3608" y="3238"/>
              <a:ext cx="23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104468" name="Line 133"/>
            <p:cNvSpPr>
              <a:spLocks noChangeAspect="1" noChangeShapeType="1"/>
            </p:cNvSpPr>
            <p:nvPr/>
          </p:nvSpPr>
          <p:spPr bwMode="auto">
            <a:xfrm>
              <a:off x="3578" y="3098"/>
              <a:ext cx="263"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104611" name="Group 134"/>
            <p:cNvGrpSpPr>
              <a:grpSpLocks noChangeAspect="1"/>
            </p:cNvGrpSpPr>
            <p:nvPr/>
          </p:nvGrpSpPr>
          <p:grpSpPr bwMode="auto">
            <a:xfrm>
              <a:off x="3327" y="3052"/>
              <a:ext cx="377" cy="232"/>
              <a:chOff x="1038" y="576"/>
              <a:chExt cx="799" cy="480"/>
            </a:xfrm>
          </p:grpSpPr>
          <p:sp>
            <p:nvSpPr>
              <p:cNvPr id="104520" name="Rectangle 135"/>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104521" name="Text Box 136"/>
              <p:cNvSpPr txBox="1">
                <a:spLocks noChangeAspect="1" noChangeArrowheads="1"/>
              </p:cNvSpPr>
              <p:nvPr/>
            </p:nvSpPr>
            <p:spPr bwMode="auto">
              <a:xfrm>
                <a:off x="1038" y="628"/>
                <a:ext cx="799" cy="31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Ifetch</a:t>
                </a:r>
              </a:p>
            </p:txBody>
          </p:sp>
        </p:grpSp>
        <p:sp>
          <p:nvSpPr>
            <p:cNvPr id="104470" name="Rectangle 137"/>
            <p:cNvSpPr>
              <a:spLocks noChangeAspect="1" noChangeArrowheads="1"/>
            </p:cNvSpPr>
            <p:nvPr/>
          </p:nvSpPr>
          <p:spPr bwMode="auto">
            <a:xfrm>
              <a:off x="4123" y="2947"/>
              <a:ext cx="45" cy="44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104471" name="Rectangle 138"/>
            <p:cNvSpPr>
              <a:spLocks noChangeAspect="1" noChangeArrowheads="1"/>
            </p:cNvSpPr>
            <p:nvPr/>
          </p:nvSpPr>
          <p:spPr bwMode="auto">
            <a:xfrm>
              <a:off x="4970" y="2947"/>
              <a:ext cx="45" cy="44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104472" name="Rectangle 139"/>
            <p:cNvSpPr>
              <a:spLocks noChangeAspect="1" noChangeArrowheads="1"/>
            </p:cNvSpPr>
            <p:nvPr/>
          </p:nvSpPr>
          <p:spPr bwMode="auto">
            <a:xfrm>
              <a:off x="3699" y="2947"/>
              <a:ext cx="45" cy="44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104473" name="Rectangle 140"/>
            <p:cNvSpPr>
              <a:spLocks noChangeAspect="1" noChangeArrowheads="1"/>
            </p:cNvSpPr>
            <p:nvPr/>
          </p:nvSpPr>
          <p:spPr bwMode="auto">
            <a:xfrm>
              <a:off x="4546" y="2950"/>
              <a:ext cx="45" cy="435"/>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grpSp>
          <p:nvGrpSpPr>
            <p:cNvPr id="104627" name="Group 141"/>
            <p:cNvGrpSpPr>
              <a:grpSpLocks noChangeAspect="1"/>
            </p:cNvGrpSpPr>
            <p:nvPr/>
          </p:nvGrpSpPr>
          <p:grpSpPr bwMode="auto">
            <a:xfrm flipH="1">
              <a:off x="5069" y="3043"/>
              <a:ext cx="258" cy="233"/>
              <a:chOff x="1352" y="528"/>
              <a:chExt cx="545" cy="432"/>
            </a:xfrm>
          </p:grpSpPr>
          <p:grpSp>
            <p:nvGrpSpPr>
              <p:cNvPr id="104636" name="Group 142"/>
              <p:cNvGrpSpPr>
                <a:grpSpLocks noChangeAspect="1"/>
              </p:cNvGrpSpPr>
              <p:nvPr/>
            </p:nvGrpSpPr>
            <p:grpSpPr bwMode="auto">
              <a:xfrm>
                <a:off x="1374" y="528"/>
                <a:ext cx="480" cy="432"/>
                <a:chOff x="1392" y="528"/>
                <a:chExt cx="480" cy="432"/>
              </a:xfrm>
            </p:grpSpPr>
            <p:sp>
              <p:nvSpPr>
                <p:cNvPr id="104518" name="Rectangle 143"/>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104519" name="Rectangle 144"/>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104517" name="Text Box 145"/>
              <p:cNvSpPr txBox="1">
                <a:spLocks noChangeAspect="1" noChangeArrowheads="1"/>
              </p:cNvSpPr>
              <p:nvPr/>
            </p:nvSpPr>
            <p:spPr bwMode="auto">
              <a:xfrm>
                <a:off x="1352" y="574"/>
                <a:ext cx="545" cy="286"/>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grpSp>
          <p:nvGrpSpPr>
            <p:cNvPr id="104637" name="Group 146"/>
            <p:cNvGrpSpPr>
              <a:grpSpLocks/>
            </p:cNvGrpSpPr>
            <p:nvPr/>
          </p:nvGrpSpPr>
          <p:grpSpPr bwMode="auto">
            <a:xfrm>
              <a:off x="3754" y="3459"/>
              <a:ext cx="2011" cy="441"/>
              <a:chOff x="1923" y="1200"/>
              <a:chExt cx="1980" cy="441"/>
            </a:xfrm>
          </p:grpSpPr>
          <p:grpSp>
            <p:nvGrpSpPr>
              <p:cNvPr id="104638" name="Group 147"/>
              <p:cNvGrpSpPr>
                <a:grpSpLocks noChangeAspect="1"/>
              </p:cNvGrpSpPr>
              <p:nvPr/>
            </p:nvGrpSpPr>
            <p:grpSpPr bwMode="auto">
              <a:xfrm>
                <a:off x="2413" y="1304"/>
                <a:ext cx="254" cy="233"/>
                <a:chOff x="1340" y="528"/>
                <a:chExt cx="550" cy="432"/>
              </a:xfrm>
            </p:grpSpPr>
            <p:grpSp>
              <p:nvGrpSpPr>
                <p:cNvPr id="104639" name="Group 148"/>
                <p:cNvGrpSpPr>
                  <a:grpSpLocks noChangeAspect="1"/>
                </p:cNvGrpSpPr>
                <p:nvPr/>
              </p:nvGrpSpPr>
              <p:grpSpPr bwMode="auto">
                <a:xfrm>
                  <a:off x="1374" y="528"/>
                  <a:ext cx="480" cy="432"/>
                  <a:chOff x="1392" y="528"/>
                  <a:chExt cx="480" cy="432"/>
                </a:xfrm>
              </p:grpSpPr>
              <p:sp>
                <p:nvSpPr>
                  <p:cNvPr id="104514" name="Rectangle 149"/>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104515" name="Rectangle 150"/>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104513" name="Text Box 151"/>
                <p:cNvSpPr txBox="1">
                  <a:spLocks noChangeAspect="1" noChangeArrowheads="1"/>
                </p:cNvSpPr>
                <p:nvPr/>
              </p:nvSpPr>
              <p:spPr bwMode="auto">
                <a:xfrm>
                  <a:off x="1340" y="574"/>
                  <a:ext cx="550" cy="286"/>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sp>
            <p:nvSpPr>
              <p:cNvPr id="104484" name="Line 152"/>
              <p:cNvSpPr>
                <a:spLocks noChangeAspect="1" noChangeShapeType="1"/>
              </p:cNvSpPr>
              <p:nvPr/>
            </p:nvSpPr>
            <p:spPr bwMode="auto">
              <a:xfrm>
                <a:off x="2651" y="1351"/>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104485" name="Line 153"/>
              <p:cNvSpPr>
                <a:spLocks noChangeAspect="1" noChangeShapeType="1"/>
              </p:cNvSpPr>
              <p:nvPr/>
            </p:nvSpPr>
            <p:spPr bwMode="auto">
              <a:xfrm>
                <a:off x="2651" y="1490"/>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104448" name="Group 154"/>
              <p:cNvGrpSpPr>
                <a:grpSpLocks noChangeAspect="1"/>
              </p:cNvGrpSpPr>
              <p:nvPr/>
            </p:nvGrpSpPr>
            <p:grpSpPr bwMode="auto">
              <a:xfrm>
                <a:off x="2851" y="1235"/>
                <a:ext cx="207" cy="371"/>
                <a:chOff x="2991" y="411"/>
                <a:chExt cx="374" cy="768"/>
              </a:xfrm>
            </p:grpSpPr>
            <p:sp>
              <p:nvSpPr>
                <p:cNvPr id="104508" name="AutoShape 155"/>
                <p:cNvSpPr>
                  <a:spLocks noChangeAspect="1" noChangeArrowheads="1"/>
                </p:cNvSpPr>
                <p:nvPr/>
              </p:nvSpPr>
              <p:spPr bwMode="auto">
                <a:xfrm rot="-5400000">
                  <a:off x="2798" y="626"/>
                  <a:ext cx="768" cy="337"/>
                </a:xfrm>
                <a:custGeom>
                  <a:avLst/>
                  <a:gdLst>
                    <a:gd name="T0" fmla="*/ 672 w 21600"/>
                    <a:gd name="T1" fmla="*/ 169 h 21600"/>
                    <a:gd name="T2" fmla="*/ 384 w 21600"/>
                    <a:gd name="T3" fmla="*/ 337 h 21600"/>
                    <a:gd name="T4" fmla="*/ 96 w 21600"/>
                    <a:gd name="T5" fmla="*/ 169 h 21600"/>
                    <a:gd name="T6" fmla="*/ 384 w 21600"/>
                    <a:gd name="T7" fmla="*/ 0 h 21600"/>
                    <a:gd name="T8" fmla="*/ 0 60000 65536"/>
                    <a:gd name="T9" fmla="*/ 0 60000 65536"/>
                    <a:gd name="T10" fmla="*/ 0 60000 65536"/>
                    <a:gd name="T11" fmla="*/ 0 60000 65536"/>
                    <a:gd name="T12" fmla="*/ 4500 w 21600"/>
                    <a:gd name="T13" fmla="*/ 4487 h 21600"/>
                    <a:gd name="T14" fmla="*/ 17100 w 21600"/>
                    <a:gd name="T15" fmla="*/ 1711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p:spPr>
              <p:txBody>
                <a:bodyPr vert="eaVert" wrap="none" anchor="ctr">
                  <a:prstTxWarp prst="textNoShape">
                    <a:avLst/>
                  </a:prstTxWarp>
                </a:bodyPr>
                <a:lstStyle/>
                <a:p>
                  <a:pPr algn="ctr"/>
                  <a:endParaRPr lang="en-US" sz="1000" b="1">
                    <a:latin typeface="Comic Sans MS" charset="0"/>
                  </a:endParaRPr>
                </a:p>
              </p:txBody>
            </p:sp>
            <p:sp>
              <p:nvSpPr>
                <p:cNvPr id="104509" name="AutoShape 156"/>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p:spPr>
              <p:txBody>
                <a:bodyPr wrap="none" anchor="ctr">
                  <a:prstTxWarp prst="textNoShape">
                    <a:avLst/>
                  </a:prstTxWarp>
                </a:bodyPr>
                <a:lstStyle/>
                <a:p>
                  <a:endParaRPr lang="en-US"/>
                </a:p>
              </p:txBody>
            </p:sp>
            <p:sp>
              <p:nvSpPr>
                <p:cNvPr id="104510" name="Freeform 157"/>
                <p:cNvSpPr>
                  <a:spLocks noChangeAspect="1"/>
                </p:cNvSpPr>
                <p:nvPr/>
              </p:nvSpPr>
              <p:spPr bwMode="auto">
                <a:xfrm rot="5400000">
                  <a:off x="2974" y="725"/>
                  <a:ext cx="218" cy="139"/>
                </a:xfrm>
                <a:custGeom>
                  <a:avLst/>
                  <a:gdLst>
                    <a:gd name="T0" fmla="*/ 0 w 384"/>
                    <a:gd name="T1" fmla="*/ 288 h 288"/>
                    <a:gd name="T2" fmla="*/ 192 w 384"/>
                    <a:gd name="T3" fmla="*/ 0 h 288"/>
                    <a:gd name="T4" fmla="*/ 384 w 384"/>
                    <a:gd name="T5" fmla="*/ 288 h 288"/>
                    <a:gd name="T6" fmla="*/ 0 60000 65536"/>
                    <a:gd name="T7" fmla="*/ 0 60000 65536"/>
                    <a:gd name="T8" fmla="*/ 0 60000 65536"/>
                    <a:gd name="T9" fmla="*/ 0 w 384"/>
                    <a:gd name="T10" fmla="*/ 0 h 288"/>
                    <a:gd name="T11" fmla="*/ 384 w 384"/>
                    <a:gd name="T12" fmla="*/ 288 h 288"/>
                  </a:gdLst>
                  <a:ahLst/>
                  <a:cxnLst>
                    <a:cxn ang="T6">
                      <a:pos x="T0" y="T1"/>
                    </a:cxn>
                    <a:cxn ang="T7">
                      <a:pos x="T2" y="T3"/>
                    </a:cxn>
                    <a:cxn ang="T8">
                      <a:pos x="T4" y="T5"/>
                    </a:cxn>
                  </a:cxnLst>
                  <a:rect l="T9" t="T10" r="T11" b="T12"/>
                  <a:pathLst>
                    <a:path w="384" h="288">
                      <a:moveTo>
                        <a:pt x="0" y="288"/>
                      </a:moveTo>
                      <a:lnTo>
                        <a:pt x="192" y="0"/>
                      </a:lnTo>
                      <a:lnTo>
                        <a:pt x="384" y="288"/>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104511" name="Text Box 158"/>
                <p:cNvSpPr txBox="1">
                  <a:spLocks noChangeAspect="1" noChangeArrowheads="1"/>
                </p:cNvSpPr>
                <p:nvPr/>
              </p:nvSpPr>
              <p:spPr bwMode="auto">
                <a:xfrm rot="-5400000">
                  <a:off x="2938" y="606"/>
                  <a:ext cx="575" cy="27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ALU</a:t>
                  </a:r>
                </a:p>
              </p:txBody>
            </p:sp>
          </p:grpSp>
          <p:sp>
            <p:nvSpPr>
              <p:cNvPr id="104487" name="Line 159"/>
              <p:cNvSpPr>
                <a:spLocks noChangeAspect="1" noChangeShapeType="1"/>
              </p:cNvSpPr>
              <p:nvPr/>
            </p:nvSpPr>
            <p:spPr bwMode="auto">
              <a:xfrm>
                <a:off x="3052"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104488" name="Line 160"/>
              <p:cNvSpPr>
                <a:spLocks noChangeAspect="1" noChangeShapeType="1"/>
              </p:cNvSpPr>
              <p:nvPr/>
            </p:nvSpPr>
            <p:spPr bwMode="auto">
              <a:xfrm>
                <a:off x="3475"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104449" name="Group 161"/>
              <p:cNvGrpSpPr>
                <a:grpSpLocks noChangeAspect="1"/>
              </p:cNvGrpSpPr>
              <p:nvPr/>
            </p:nvGrpSpPr>
            <p:grpSpPr bwMode="auto">
              <a:xfrm>
                <a:off x="3167" y="1305"/>
                <a:ext cx="351" cy="232"/>
                <a:chOff x="3763" y="576"/>
                <a:chExt cx="758" cy="480"/>
              </a:xfrm>
            </p:grpSpPr>
            <p:sp>
              <p:nvSpPr>
                <p:cNvPr id="104506" name="Rectangle 162"/>
                <p:cNvSpPr>
                  <a:spLocks noChangeAspect="1" noChangeArrowheads="1"/>
                </p:cNvSpPr>
                <p:nvPr/>
              </p:nvSpPr>
              <p:spPr bwMode="auto">
                <a:xfrm>
                  <a:off x="3915"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104507" name="Text Box 163"/>
                <p:cNvSpPr txBox="1">
                  <a:spLocks noChangeAspect="1" noChangeArrowheads="1"/>
                </p:cNvSpPr>
                <p:nvPr/>
              </p:nvSpPr>
              <p:spPr bwMode="auto">
                <a:xfrm>
                  <a:off x="3763" y="628"/>
                  <a:ext cx="758" cy="31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DMem</a:t>
                  </a:r>
                </a:p>
              </p:txBody>
            </p:sp>
          </p:grpSp>
          <p:sp>
            <p:nvSpPr>
              <p:cNvPr id="104490" name="Freeform 164"/>
              <p:cNvSpPr>
                <a:spLocks noChangeAspect="1"/>
              </p:cNvSpPr>
              <p:nvPr/>
            </p:nvSpPr>
            <p:spPr bwMode="auto">
              <a:xfrm>
                <a:off x="3208" y="1421"/>
                <a:ext cx="332" cy="185"/>
              </a:xfrm>
              <a:custGeom>
                <a:avLst/>
                <a:gdLst>
                  <a:gd name="T0" fmla="*/ 0 w 816"/>
                  <a:gd name="T1" fmla="*/ 0 h 384"/>
                  <a:gd name="T2" fmla="*/ 0 w 816"/>
                  <a:gd name="T3" fmla="*/ 384 h 384"/>
                  <a:gd name="T4" fmla="*/ 720 w 816"/>
                  <a:gd name="T5" fmla="*/ 384 h 384"/>
                  <a:gd name="T6" fmla="*/ 720 w 816"/>
                  <a:gd name="T7" fmla="*/ 144 h 384"/>
                  <a:gd name="T8" fmla="*/ 816 w 816"/>
                  <a:gd name="T9" fmla="*/ 144 h 384"/>
                  <a:gd name="T10" fmla="*/ 0 60000 65536"/>
                  <a:gd name="T11" fmla="*/ 0 60000 65536"/>
                  <a:gd name="T12" fmla="*/ 0 60000 65536"/>
                  <a:gd name="T13" fmla="*/ 0 60000 65536"/>
                  <a:gd name="T14" fmla="*/ 0 60000 65536"/>
                  <a:gd name="T15" fmla="*/ 0 w 816"/>
                  <a:gd name="T16" fmla="*/ 0 h 384"/>
                  <a:gd name="T17" fmla="*/ 816 w 816"/>
                  <a:gd name="T18" fmla="*/ 384 h 384"/>
                </a:gdLst>
                <a:ahLst/>
                <a:cxnLst>
                  <a:cxn ang="T10">
                    <a:pos x="T0" y="T1"/>
                  </a:cxn>
                  <a:cxn ang="T11">
                    <a:pos x="T2" y="T3"/>
                  </a:cxn>
                  <a:cxn ang="T12">
                    <a:pos x="T4" y="T5"/>
                  </a:cxn>
                  <a:cxn ang="T13">
                    <a:pos x="T6" y="T7"/>
                  </a:cxn>
                  <a:cxn ang="T14">
                    <a:pos x="T8" y="T9"/>
                  </a:cxn>
                </a:cxnLst>
                <a:rect l="T15" t="T16" r="T17" b="T18"/>
                <a:pathLst>
                  <a:path w="816" h="384">
                    <a:moveTo>
                      <a:pt x="0" y="0"/>
                    </a:moveTo>
                    <a:lnTo>
                      <a:pt x="0" y="384"/>
                    </a:lnTo>
                    <a:lnTo>
                      <a:pt x="720" y="384"/>
                    </a:lnTo>
                    <a:lnTo>
                      <a:pt x="720" y="144"/>
                    </a:lnTo>
                    <a:lnTo>
                      <a:pt x="816" y="144"/>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104491" name="Line 165"/>
              <p:cNvSpPr>
                <a:spLocks noChangeAspect="1" noChangeShapeType="1"/>
              </p:cNvSpPr>
              <p:nvPr/>
            </p:nvSpPr>
            <p:spPr bwMode="auto">
              <a:xfrm>
                <a:off x="2199" y="1491"/>
                <a:ext cx="23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104492" name="Line 166"/>
              <p:cNvSpPr>
                <a:spLocks noChangeAspect="1" noChangeShapeType="1"/>
              </p:cNvSpPr>
              <p:nvPr/>
            </p:nvSpPr>
            <p:spPr bwMode="auto">
              <a:xfrm>
                <a:off x="2169" y="1351"/>
                <a:ext cx="259"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104450" name="Group 167"/>
              <p:cNvGrpSpPr>
                <a:grpSpLocks noChangeAspect="1"/>
              </p:cNvGrpSpPr>
              <p:nvPr/>
            </p:nvGrpSpPr>
            <p:grpSpPr bwMode="auto">
              <a:xfrm>
                <a:off x="1923" y="1305"/>
                <a:ext cx="370" cy="232"/>
                <a:chOff x="1040" y="576"/>
                <a:chExt cx="799" cy="480"/>
              </a:xfrm>
            </p:grpSpPr>
            <p:sp>
              <p:nvSpPr>
                <p:cNvPr id="104504" name="Rectangle 168"/>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104505" name="Text Box 169"/>
                <p:cNvSpPr txBox="1">
                  <a:spLocks noChangeAspect="1" noChangeArrowheads="1"/>
                </p:cNvSpPr>
                <p:nvPr/>
              </p:nvSpPr>
              <p:spPr bwMode="auto">
                <a:xfrm>
                  <a:off x="1040" y="628"/>
                  <a:ext cx="799" cy="31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Ifetch</a:t>
                  </a:r>
                </a:p>
              </p:txBody>
            </p:sp>
          </p:grpSp>
          <p:grpSp>
            <p:nvGrpSpPr>
              <p:cNvPr id="104452" name="Group 170"/>
              <p:cNvGrpSpPr>
                <a:grpSpLocks/>
              </p:cNvGrpSpPr>
              <p:nvPr/>
            </p:nvGrpSpPr>
            <p:grpSpPr bwMode="auto">
              <a:xfrm>
                <a:off x="2288" y="1200"/>
                <a:ext cx="1297" cy="441"/>
                <a:chOff x="2112" y="528"/>
                <a:chExt cx="2088" cy="681"/>
              </a:xfrm>
            </p:grpSpPr>
            <p:sp>
              <p:nvSpPr>
                <p:cNvPr id="104500" name="Rectangle 171"/>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104501" name="Rectangle 172"/>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104502" name="Rectangle 173"/>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104503" name="Rectangle 174"/>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grpSp>
          <p:grpSp>
            <p:nvGrpSpPr>
              <p:cNvPr id="104454" name="Group 175"/>
              <p:cNvGrpSpPr>
                <a:grpSpLocks noChangeAspect="1"/>
              </p:cNvGrpSpPr>
              <p:nvPr/>
            </p:nvGrpSpPr>
            <p:grpSpPr bwMode="auto">
              <a:xfrm flipH="1">
                <a:off x="3648" y="1296"/>
                <a:ext cx="255" cy="233"/>
                <a:chOff x="1372" y="528"/>
                <a:chExt cx="548" cy="432"/>
              </a:xfrm>
            </p:grpSpPr>
            <p:grpSp>
              <p:nvGrpSpPr>
                <p:cNvPr id="104456" name="Group 176"/>
                <p:cNvGrpSpPr>
                  <a:grpSpLocks noChangeAspect="1"/>
                </p:cNvGrpSpPr>
                <p:nvPr/>
              </p:nvGrpSpPr>
              <p:grpSpPr bwMode="auto">
                <a:xfrm>
                  <a:off x="1374" y="528"/>
                  <a:ext cx="480" cy="432"/>
                  <a:chOff x="1392" y="528"/>
                  <a:chExt cx="480" cy="432"/>
                </a:xfrm>
              </p:grpSpPr>
              <p:sp>
                <p:nvSpPr>
                  <p:cNvPr id="104498" name="Rectangle 177"/>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104499" name="Rectangle 178"/>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104497" name="Text Box 179"/>
                <p:cNvSpPr txBox="1">
                  <a:spLocks noChangeAspect="1" noChangeArrowheads="1"/>
                </p:cNvSpPr>
                <p:nvPr/>
              </p:nvSpPr>
              <p:spPr bwMode="auto">
                <a:xfrm>
                  <a:off x="1372" y="574"/>
                  <a:ext cx="548" cy="286"/>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grpSp>
        <p:sp>
          <p:nvSpPr>
            <p:cNvPr id="104476" name="Rectangle 180"/>
            <p:cNvSpPr>
              <a:spLocks noChangeAspect="1" noChangeArrowheads="1"/>
            </p:cNvSpPr>
            <p:nvPr/>
          </p:nvSpPr>
          <p:spPr bwMode="auto">
            <a:xfrm>
              <a:off x="3716" y="3450"/>
              <a:ext cx="45" cy="44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104477" name="Line 181"/>
            <p:cNvSpPr>
              <a:spLocks noChangeShapeType="1"/>
            </p:cNvSpPr>
            <p:nvPr/>
          </p:nvSpPr>
          <p:spPr bwMode="auto">
            <a:xfrm>
              <a:off x="3312" y="1584"/>
              <a:ext cx="384" cy="2064"/>
            </a:xfrm>
            <a:prstGeom prst="line">
              <a:avLst/>
            </a:prstGeom>
            <a:noFill/>
            <a:ln w="76200">
              <a:solidFill>
                <a:schemeClr val="hlink"/>
              </a:solidFill>
              <a:round/>
              <a:headEnd/>
              <a:tailEnd type="triangle" w="med" len="med"/>
            </a:ln>
          </p:spPr>
          <p:txBody>
            <a:bodyPr wrap="none" anchor="ctr">
              <a:prstTxWarp prst="textNoShape">
                <a:avLst/>
              </a:prstTxWarp>
            </a:bodyPr>
            <a:lstStyle/>
            <a:p>
              <a:endParaRPr lang="en-US"/>
            </a:p>
          </p:txBody>
        </p:sp>
        <p:sp>
          <p:nvSpPr>
            <p:cNvPr id="104478" name="Rectangle 182"/>
            <p:cNvSpPr>
              <a:spLocks noChangeAspect="1" noChangeArrowheads="1"/>
            </p:cNvSpPr>
            <p:nvPr/>
          </p:nvSpPr>
          <p:spPr bwMode="auto">
            <a:xfrm>
              <a:off x="3264" y="2928"/>
              <a:ext cx="45" cy="44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104479" name="Rectangle 183"/>
            <p:cNvSpPr>
              <a:spLocks noChangeAspect="1" noChangeArrowheads="1"/>
            </p:cNvSpPr>
            <p:nvPr/>
          </p:nvSpPr>
          <p:spPr bwMode="auto">
            <a:xfrm>
              <a:off x="3264" y="2928"/>
              <a:ext cx="45" cy="44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104480" name="Rectangle 184"/>
            <p:cNvSpPr>
              <a:spLocks noChangeAspect="1" noChangeArrowheads="1"/>
            </p:cNvSpPr>
            <p:nvPr/>
          </p:nvSpPr>
          <p:spPr bwMode="auto">
            <a:xfrm>
              <a:off x="2832" y="2400"/>
              <a:ext cx="45" cy="44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104481" name="Rectangle 185"/>
            <p:cNvSpPr>
              <a:spLocks noChangeAspect="1" noChangeArrowheads="1"/>
            </p:cNvSpPr>
            <p:nvPr/>
          </p:nvSpPr>
          <p:spPr bwMode="auto">
            <a:xfrm>
              <a:off x="2417" y="1862"/>
              <a:ext cx="45" cy="44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104482" name="Rectangle 186"/>
            <p:cNvSpPr>
              <a:spLocks noChangeAspect="1" noChangeArrowheads="1"/>
            </p:cNvSpPr>
            <p:nvPr/>
          </p:nvSpPr>
          <p:spPr bwMode="auto">
            <a:xfrm>
              <a:off x="2047" y="1344"/>
              <a:ext cx="45" cy="44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grpSp>
      <p:sp>
        <p:nvSpPr>
          <p:cNvPr id="104455" name="Text Box 187"/>
          <p:cNvSpPr txBox="1">
            <a:spLocks noChangeArrowheads="1"/>
          </p:cNvSpPr>
          <p:nvPr/>
        </p:nvSpPr>
        <p:spPr bwMode="auto">
          <a:xfrm>
            <a:off x="7972425" y="6702425"/>
            <a:ext cx="1171575" cy="152400"/>
          </a:xfrm>
          <a:prstGeom prst="rect">
            <a:avLst/>
          </a:prstGeom>
          <a:noFill/>
          <a:ln w="9525">
            <a:noFill/>
            <a:miter lim="800000"/>
            <a:headEnd/>
            <a:tailEnd/>
          </a:ln>
        </p:spPr>
        <p:txBody>
          <a:bodyPr wrap="none">
            <a:prstTxWarp prst="textNoShape">
              <a:avLst/>
            </a:prstTxWarp>
            <a:spAutoFit/>
          </a:bodyPr>
          <a:lstStyle/>
          <a:p>
            <a:pPr algn="r">
              <a:lnSpc>
                <a:spcPct val="40000"/>
              </a:lnSpc>
            </a:pPr>
            <a:r>
              <a:rPr lang="en-US" sz="1000">
                <a:latin typeface="Times New Roman" charset="0"/>
              </a:rPr>
              <a:t>Slide: David Culler</a:t>
            </a:r>
            <a:endParaRPr lang="en-US">
              <a:latin typeface="Times New Roman"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786" name="Rectangle 2"/>
          <p:cNvSpPr>
            <a:spLocks noGrp="1" noChangeArrowheads="1"/>
          </p:cNvSpPr>
          <p:nvPr>
            <p:ph type="title"/>
          </p:nvPr>
        </p:nvSpPr>
        <p:spPr/>
        <p:txBody>
          <a:bodyPr/>
          <a:lstStyle/>
          <a:p>
            <a:pPr>
              <a:defRPr/>
            </a:pPr>
            <a:r>
              <a:rPr lang="en-US"/>
              <a:t>Example: Branch Stall Impact</a:t>
            </a:r>
          </a:p>
        </p:txBody>
      </p:sp>
      <p:sp>
        <p:nvSpPr>
          <p:cNvPr id="106499" name="Rectangle 3"/>
          <p:cNvSpPr>
            <a:spLocks noGrp="1" noChangeArrowheads="1"/>
          </p:cNvSpPr>
          <p:nvPr>
            <p:ph type="body" idx="1"/>
          </p:nvPr>
        </p:nvSpPr>
        <p:spPr/>
        <p:txBody>
          <a:bodyPr/>
          <a:lstStyle/>
          <a:p>
            <a:r>
              <a:rPr lang="en-US"/>
              <a:t>If 30% branch, 3-cycle stall significant!</a:t>
            </a:r>
          </a:p>
          <a:p>
            <a:r>
              <a:rPr lang="en-US"/>
              <a:t>Two part solution:</a:t>
            </a:r>
          </a:p>
          <a:p>
            <a:pPr lvl="1"/>
            <a:r>
              <a:rPr lang="en-US"/>
              <a:t>Determine branch taken or not sooner, AND</a:t>
            </a:r>
          </a:p>
          <a:p>
            <a:pPr lvl="1"/>
            <a:r>
              <a:rPr lang="en-US"/>
              <a:t>Compute taken branch address earlier</a:t>
            </a:r>
          </a:p>
          <a:p>
            <a:r>
              <a:rPr lang="en-US"/>
              <a:t>MIPS branch tests if register = 0 or </a:t>
            </a:r>
            <a:r>
              <a:rPr lang="en-US">
                <a:sym typeface="Symbol" charset="2"/>
              </a:rPr>
              <a:t> </a:t>
            </a:r>
            <a:r>
              <a:rPr lang="en-US"/>
              <a:t>0</a:t>
            </a:r>
          </a:p>
          <a:p>
            <a:r>
              <a:rPr lang="en-US"/>
              <a:t>MIPS Solution:</a:t>
            </a:r>
          </a:p>
          <a:p>
            <a:pPr lvl="1"/>
            <a:r>
              <a:rPr lang="en-US"/>
              <a:t>Move Zero test to ID/RF stage</a:t>
            </a:r>
          </a:p>
          <a:p>
            <a:pPr lvl="1"/>
            <a:r>
              <a:rPr lang="en-US"/>
              <a:t>Adder to calculate new PC in ID/RF stage</a:t>
            </a:r>
          </a:p>
          <a:p>
            <a:pPr lvl="1"/>
            <a:r>
              <a:rPr lang="en-US"/>
              <a:t>1 clock cycle penalty for branch versus 3</a:t>
            </a:r>
          </a:p>
        </p:txBody>
      </p:sp>
      <p:sp>
        <p:nvSpPr>
          <p:cNvPr id="106500" name="Text Box 4"/>
          <p:cNvSpPr txBox="1">
            <a:spLocks noChangeArrowheads="1"/>
          </p:cNvSpPr>
          <p:nvPr/>
        </p:nvSpPr>
        <p:spPr bwMode="auto">
          <a:xfrm>
            <a:off x="7972425" y="6702425"/>
            <a:ext cx="1171575" cy="152400"/>
          </a:xfrm>
          <a:prstGeom prst="rect">
            <a:avLst/>
          </a:prstGeom>
          <a:noFill/>
          <a:ln w="9525">
            <a:noFill/>
            <a:miter lim="800000"/>
            <a:headEnd/>
            <a:tailEnd/>
          </a:ln>
        </p:spPr>
        <p:txBody>
          <a:bodyPr wrap="none">
            <a:prstTxWarp prst="textNoShape">
              <a:avLst/>
            </a:prstTxWarp>
            <a:spAutoFit/>
          </a:bodyPr>
          <a:lstStyle/>
          <a:p>
            <a:pPr algn="r">
              <a:lnSpc>
                <a:spcPct val="40000"/>
              </a:lnSpc>
            </a:pPr>
            <a:r>
              <a:rPr lang="en-US" sz="1000">
                <a:latin typeface="Times New Roman" charset="0"/>
              </a:rPr>
              <a:t>Slide: David Culler</a:t>
            </a:r>
            <a:endParaRPr lang="en-US">
              <a:latin typeface="Times New Roman"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810" name="Rectangle 2"/>
          <p:cNvSpPr>
            <a:spLocks noGrp="1" noChangeArrowheads="1"/>
          </p:cNvSpPr>
          <p:nvPr>
            <p:ph type="title"/>
          </p:nvPr>
        </p:nvSpPr>
        <p:spPr/>
        <p:txBody>
          <a:bodyPr/>
          <a:lstStyle/>
          <a:p>
            <a:pPr>
              <a:defRPr/>
            </a:pPr>
            <a:r>
              <a:rPr lang="en-US"/>
              <a:t>Pipelined MIPS Datapath</a:t>
            </a:r>
            <a:endParaRPr lang="en-US" sz="2000">
              <a:solidFill>
                <a:schemeClr val="tx1"/>
              </a:solidFill>
              <a:effectLst>
                <a:outerShdw blurRad="38100" dist="38100" dir="2700000" algn="tl">
                  <a:srgbClr val="FFFFFF"/>
                </a:outerShdw>
              </a:effectLst>
            </a:endParaRPr>
          </a:p>
        </p:txBody>
      </p:sp>
      <p:sp>
        <p:nvSpPr>
          <p:cNvPr id="108547" name="Rectangle 3"/>
          <p:cNvSpPr>
            <a:spLocks noChangeArrowheads="1"/>
          </p:cNvSpPr>
          <p:nvPr/>
        </p:nvSpPr>
        <p:spPr bwMode="auto">
          <a:xfrm>
            <a:off x="631825" y="974725"/>
            <a:ext cx="20638" cy="20638"/>
          </a:xfrm>
          <a:prstGeom prst="rect">
            <a:avLst/>
          </a:prstGeom>
          <a:solidFill>
            <a:srgbClr val="FFFFFF"/>
          </a:solidFill>
          <a:ln w="9525">
            <a:noFill/>
            <a:miter lim="800000"/>
            <a:headEnd/>
            <a:tailEnd/>
          </a:ln>
        </p:spPr>
        <p:txBody>
          <a:bodyPr>
            <a:prstTxWarp prst="textNoShape">
              <a:avLst/>
            </a:prstTxWarp>
          </a:bodyPr>
          <a:lstStyle/>
          <a:p>
            <a:endParaRPr lang="en-US"/>
          </a:p>
        </p:txBody>
      </p:sp>
      <p:pic>
        <p:nvPicPr>
          <p:cNvPr id="108548" name="Picture 4"/>
          <p:cNvPicPr>
            <a:picLocks noChangeAspect="1" noChangeArrowheads="1"/>
          </p:cNvPicPr>
          <p:nvPr/>
        </p:nvPicPr>
        <p:blipFill>
          <a:blip r:embed="rId3"/>
          <a:srcRect b="14473"/>
          <a:stretch>
            <a:fillRect/>
          </a:stretch>
        </p:blipFill>
        <p:spPr bwMode="auto">
          <a:xfrm>
            <a:off x="0" y="1143000"/>
            <a:ext cx="9144000" cy="5060950"/>
          </a:xfrm>
          <a:prstGeom prst="rect">
            <a:avLst/>
          </a:prstGeom>
          <a:solidFill>
            <a:srgbClr val="CCCC00"/>
          </a:solidFill>
          <a:ln w="9525">
            <a:noFill/>
            <a:miter lim="800000"/>
            <a:headEnd/>
            <a:tailEnd/>
          </a:ln>
        </p:spPr>
      </p:pic>
      <p:sp>
        <p:nvSpPr>
          <p:cNvPr id="108549" name="Freeform 5"/>
          <p:cNvSpPr>
            <a:spLocks/>
          </p:cNvSpPr>
          <p:nvPr/>
        </p:nvSpPr>
        <p:spPr bwMode="auto">
          <a:xfrm>
            <a:off x="3714750" y="1473200"/>
            <a:ext cx="495300" cy="793750"/>
          </a:xfrm>
          <a:custGeom>
            <a:avLst/>
            <a:gdLst>
              <a:gd name="T0" fmla="*/ 0 w 312"/>
              <a:gd name="T1" fmla="*/ 152 h 500"/>
              <a:gd name="T2" fmla="*/ 4 w 312"/>
              <a:gd name="T3" fmla="*/ 0 h 500"/>
              <a:gd name="T4" fmla="*/ 312 w 312"/>
              <a:gd name="T5" fmla="*/ 144 h 500"/>
              <a:gd name="T6" fmla="*/ 308 w 312"/>
              <a:gd name="T7" fmla="*/ 360 h 500"/>
              <a:gd name="T8" fmla="*/ 0 w 312"/>
              <a:gd name="T9" fmla="*/ 500 h 500"/>
              <a:gd name="T10" fmla="*/ 0 w 312"/>
              <a:gd name="T11" fmla="*/ 340 h 500"/>
              <a:gd name="T12" fmla="*/ 96 w 312"/>
              <a:gd name="T13" fmla="*/ 244 h 500"/>
              <a:gd name="T14" fmla="*/ 0 w 312"/>
              <a:gd name="T15" fmla="*/ 152 h 500"/>
              <a:gd name="T16" fmla="*/ 0 60000 65536"/>
              <a:gd name="T17" fmla="*/ 0 60000 65536"/>
              <a:gd name="T18" fmla="*/ 0 60000 65536"/>
              <a:gd name="T19" fmla="*/ 0 60000 65536"/>
              <a:gd name="T20" fmla="*/ 0 60000 65536"/>
              <a:gd name="T21" fmla="*/ 0 60000 65536"/>
              <a:gd name="T22" fmla="*/ 0 60000 65536"/>
              <a:gd name="T23" fmla="*/ 0 60000 65536"/>
              <a:gd name="T24" fmla="*/ 0 w 312"/>
              <a:gd name="T25" fmla="*/ 0 h 500"/>
              <a:gd name="T26" fmla="*/ 312 w 312"/>
              <a:gd name="T27" fmla="*/ 500 h 5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2" h="500">
                <a:moveTo>
                  <a:pt x="0" y="152"/>
                </a:moveTo>
                <a:cubicBezTo>
                  <a:pt x="1" y="101"/>
                  <a:pt x="2" y="50"/>
                  <a:pt x="4" y="0"/>
                </a:cubicBezTo>
                <a:lnTo>
                  <a:pt x="312" y="144"/>
                </a:lnTo>
                <a:lnTo>
                  <a:pt x="308" y="360"/>
                </a:lnTo>
                <a:lnTo>
                  <a:pt x="0" y="500"/>
                </a:lnTo>
                <a:lnTo>
                  <a:pt x="0" y="340"/>
                </a:lnTo>
                <a:lnTo>
                  <a:pt x="96" y="244"/>
                </a:lnTo>
                <a:lnTo>
                  <a:pt x="0" y="152"/>
                </a:lnTo>
                <a:close/>
              </a:path>
            </a:pathLst>
          </a:cu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108550" name="Text Box 6"/>
          <p:cNvSpPr txBox="1">
            <a:spLocks noChangeArrowheads="1"/>
          </p:cNvSpPr>
          <p:nvPr/>
        </p:nvSpPr>
        <p:spPr bwMode="auto">
          <a:xfrm>
            <a:off x="3771900" y="1712913"/>
            <a:ext cx="500063" cy="304800"/>
          </a:xfrm>
          <a:prstGeom prst="rect">
            <a:avLst/>
          </a:prstGeom>
          <a:noFill/>
          <a:ln w="9525">
            <a:noFill/>
            <a:miter lim="800000"/>
            <a:headEnd/>
            <a:tailEnd/>
          </a:ln>
        </p:spPr>
        <p:txBody>
          <a:bodyPr wrap="none">
            <a:prstTxWarp prst="textNoShape">
              <a:avLst/>
            </a:prstTxWarp>
            <a:spAutoFit/>
          </a:bodyPr>
          <a:lstStyle/>
          <a:p>
            <a:pPr algn="ctr"/>
            <a:r>
              <a:rPr lang="en-US" sz="1400"/>
              <a:t>Add</a:t>
            </a:r>
          </a:p>
        </p:txBody>
      </p:sp>
      <p:sp>
        <p:nvSpPr>
          <p:cNvPr id="108551" name="Freeform 7"/>
          <p:cNvSpPr>
            <a:spLocks/>
          </p:cNvSpPr>
          <p:nvPr/>
        </p:nvSpPr>
        <p:spPr bwMode="auto">
          <a:xfrm>
            <a:off x="4210050" y="2259013"/>
            <a:ext cx="450850" cy="401637"/>
          </a:xfrm>
          <a:custGeom>
            <a:avLst/>
            <a:gdLst>
              <a:gd name="T0" fmla="*/ 0 w 284"/>
              <a:gd name="T1" fmla="*/ 5 h 253"/>
              <a:gd name="T2" fmla="*/ 284 w 284"/>
              <a:gd name="T3" fmla="*/ 1 h 253"/>
              <a:gd name="T4" fmla="*/ 280 w 284"/>
              <a:gd name="T5" fmla="*/ 253 h 253"/>
              <a:gd name="T6" fmla="*/ 4 w 284"/>
              <a:gd name="T7" fmla="*/ 253 h 253"/>
              <a:gd name="T8" fmla="*/ 0 w 284"/>
              <a:gd name="T9" fmla="*/ 5 h 253"/>
              <a:gd name="T10" fmla="*/ 0 60000 65536"/>
              <a:gd name="T11" fmla="*/ 0 60000 65536"/>
              <a:gd name="T12" fmla="*/ 0 60000 65536"/>
              <a:gd name="T13" fmla="*/ 0 60000 65536"/>
              <a:gd name="T14" fmla="*/ 0 60000 65536"/>
              <a:gd name="T15" fmla="*/ 0 w 284"/>
              <a:gd name="T16" fmla="*/ 0 h 253"/>
              <a:gd name="T17" fmla="*/ 284 w 284"/>
              <a:gd name="T18" fmla="*/ 253 h 253"/>
            </a:gdLst>
            <a:ahLst/>
            <a:cxnLst>
              <a:cxn ang="T10">
                <a:pos x="T0" y="T1"/>
              </a:cxn>
              <a:cxn ang="T11">
                <a:pos x="T2" y="T3"/>
              </a:cxn>
              <a:cxn ang="T12">
                <a:pos x="T4" y="T5"/>
              </a:cxn>
              <a:cxn ang="T13">
                <a:pos x="T6" y="T7"/>
              </a:cxn>
              <a:cxn ang="T14">
                <a:pos x="T8" y="T9"/>
              </a:cxn>
            </a:cxnLst>
            <a:rect l="T15" t="T16" r="T17" b="T18"/>
            <a:pathLst>
              <a:path w="284" h="253">
                <a:moveTo>
                  <a:pt x="0" y="5"/>
                </a:moveTo>
                <a:cubicBezTo>
                  <a:pt x="281" y="0"/>
                  <a:pt x="186" y="1"/>
                  <a:pt x="284" y="1"/>
                </a:cubicBezTo>
                <a:cubicBezTo>
                  <a:pt x="282" y="85"/>
                  <a:pt x="281" y="169"/>
                  <a:pt x="280" y="253"/>
                </a:cubicBezTo>
                <a:lnTo>
                  <a:pt x="4" y="253"/>
                </a:lnTo>
                <a:lnTo>
                  <a:pt x="0" y="5"/>
                </a:lnTo>
                <a:close/>
              </a:path>
            </a:pathLst>
          </a:cu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108552" name="Text Box 8"/>
          <p:cNvSpPr txBox="1">
            <a:spLocks noChangeArrowheads="1"/>
          </p:cNvSpPr>
          <p:nvPr/>
        </p:nvSpPr>
        <p:spPr bwMode="auto">
          <a:xfrm>
            <a:off x="4156075" y="2306638"/>
            <a:ext cx="582613" cy="274637"/>
          </a:xfrm>
          <a:prstGeom prst="rect">
            <a:avLst/>
          </a:prstGeom>
          <a:noFill/>
          <a:ln w="9525">
            <a:noFill/>
            <a:miter lim="800000"/>
            <a:headEnd/>
            <a:tailEnd/>
          </a:ln>
        </p:spPr>
        <p:txBody>
          <a:bodyPr wrap="none">
            <a:prstTxWarp prst="textNoShape">
              <a:avLst/>
            </a:prstTxWarp>
            <a:spAutoFit/>
          </a:bodyPr>
          <a:lstStyle/>
          <a:p>
            <a:r>
              <a:rPr lang="en-US" sz="1200"/>
              <a:t>Zero?</a:t>
            </a:r>
          </a:p>
        </p:txBody>
      </p:sp>
      <p:sp>
        <p:nvSpPr>
          <p:cNvPr id="108553" name="Text Box 9"/>
          <p:cNvSpPr txBox="1">
            <a:spLocks noChangeArrowheads="1"/>
          </p:cNvSpPr>
          <p:nvPr/>
        </p:nvSpPr>
        <p:spPr bwMode="auto">
          <a:xfrm>
            <a:off x="7796213" y="6702425"/>
            <a:ext cx="1355725" cy="152400"/>
          </a:xfrm>
          <a:prstGeom prst="rect">
            <a:avLst/>
          </a:prstGeom>
          <a:noFill/>
          <a:ln w="9525">
            <a:noFill/>
            <a:miter lim="800000"/>
            <a:headEnd/>
            <a:tailEnd/>
          </a:ln>
        </p:spPr>
        <p:txBody>
          <a:bodyPr wrap="none">
            <a:prstTxWarp prst="textNoShape">
              <a:avLst/>
            </a:prstTxWarp>
            <a:spAutoFit/>
          </a:bodyPr>
          <a:lstStyle/>
          <a:p>
            <a:pPr algn="r">
              <a:lnSpc>
                <a:spcPct val="40000"/>
              </a:lnSpc>
            </a:pPr>
            <a:r>
              <a:rPr lang="en-US" sz="1000">
                <a:latin typeface="Times New Roman" charset="0"/>
              </a:rPr>
              <a:t>Figure: Dave Patterson</a:t>
            </a:r>
            <a:endParaRPr lang="en-US">
              <a:latin typeface="Times New Roman"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858" name="Rectangle 2"/>
          <p:cNvSpPr>
            <a:spLocks noGrp="1" noChangeArrowheads="1"/>
          </p:cNvSpPr>
          <p:nvPr>
            <p:ph type="title"/>
          </p:nvPr>
        </p:nvSpPr>
        <p:spPr/>
        <p:txBody>
          <a:bodyPr/>
          <a:lstStyle/>
          <a:p>
            <a:pPr>
              <a:defRPr/>
            </a:pPr>
            <a:r>
              <a:rPr lang="en-US"/>
              <a:t>Four Branch Hazard Alternatives</a:t>
            </a:r>
          </a:p>
        </p:txBody>
      </p:sp>
      <p:sp>
        <p:nvSpPr>
          <p:cNvPr id="110595" name="Rectangle 3"/>
          <p:cNvSpPr>
            <a:spLocks noGrp="1" noChangeArrowheads="1"/>
          </p:cNvSpPr>
          <p:nvPr>
            <p:ph type="body" idx="1"/>
          </p:nvPr>
        </p:nvSpPr>
        <p:spPr/>
        <p:txBody>
          <a:bodyPr/>
          <a:lstStyle/>
          <a:p>
            <a:pPr marL="533400" indent="-533400">
              <a:lnSpc>
                <a:spcPct val="90000"/>
              </a:lnSpc>
              <a:buFont typeface="Times" charset="0"/>
              <a:buAutoNum type="arabicPeriod"/>
            </a:pPr>
            <a:r>
              <a:rPr lang="en-US" sz="2400"/>
              <a:t>Stall until branch direction is clear</a:t>
            </a:r>
          </a:p>
          <a:p>
            <a:pPr marL="533400" indent="-533400">
              <a:lnSpc>
                <a:spcPct val="90000"/>
              </a:lnSpc>
              <a:buFont typeface="Times" charset="0"/>
              <a:buAutoNum type="arabicPeriod"/>
            </a:pPr>
            <a:r>
              <a:rPr lang="en-US" sz="2400"/>
              <a:t>Predict Branch Not Taken</a:t>
            </a:r>
          </a:p>
          <a:p>
            <a:pPr marL="914400" lvl="1" indent="-457200">
              <a:lnSpc>
                <a:spcPct val="90000"/>
              </a:lnSpc>
            </a:pPr>
            <a:r>
              <a:rPr lang="en-US" sz="2000"/>
              <a:t>Execute successor instructions in sequence</a:t>
            </a:r>
          </a:p>
          <a:p>
            <a:pPr marL="914400" lvl="1" indent="-457200">
              <a:lnSpc>
                <a:spcPct val="90000"/>
              </a:lnSpc>
            </a:pPr>
            <a:r>
              <a:rPr lang="en-US" sz="2000"/>
              <a:t>“Squash” instructions in pipeline if branch taken</a:t>
            </a:r>
          </a:p>
          <a:p>
            <a:pPr marL="914400" lvl="1" indent="-457200">
              <a:lnSpc>
                <a:spcPct val="90000"/>
              </a:lnSpc>
            </a:pPr>
            <a:r>
              <a:rPr lang="en-US" sz="2000"/>
              <a:t>Advantage of late pipeline state update</a:t>
            </a:r>
          </a:p>
          <a:p>
            <a:pPr marL="914400" lvl="1" indent="-457200">
              <a:lnSpc>
                <a:spcPct val="90000"/>
              </a:lnSpc>
            </a:pPr>
            <a:r>
              <a:rPr lang="en-US" sz="2000"/>
              <a:t>47% MIPS branches not taken on average</a:t>
            </a:r>
          </a:p>
          <a:p>
            <a:pPr marL="914400" lvl="1" indent="-457200">
              <a:lnSpc>
                <a:spcPct val="90000"/>
              </a:lnSpc>
            </a:pPr>
            <a:r>
              <a:rPr lang="en-US" sz="2000"/>
              <a:t>PC+4 already calculated, so use it to get next instruction</a:t>
            </a:r>
          </a:p>
          <a:p>
            <a:pPr marL="533400" indent="-533400">
              <a:lnSpc>
                <a:spcPct val="90000"/>
              </a:lnSpc>
              <a:buFont typeface="Times" charset="0"/>
              <a:buAutoNum type="arabicPeriod"/>
            </a:pPr>
            <a:r>
              <a:rPr lang="en-US" sz="2400"/>
              <a:t>Predict Branch Taken</a:t>
            </a:r>
          </a:p>
          <a:p>
            <a:pPr marL="914400" lvl="1" indent="-457200">
              <a:lnSpc>
                <a:spcPct val="90000"/>
              </a:lnSpc>
            </a:pPr>
            <a:r>
              <a:rPr lang="en-US" sz="2000"/>
              <a:t>53% MIPS branches taken on average</a:t>
            </a:r>
          </a:p>
          <a:p>
            <a:pPr marL="914400" lvl="1" indent="-457200">
              <a:lnSpc>
                <a:spcPct val="90000"/>
              </a:lnSpc>
            </a:pPr>
            <a:r>
              <a:rPr lang="en-US" sz="2000"/>
              <a:t>But haven’t calculated branch target address in MIPS</a:t>
            </a:r>
          </a:p>
          <a:p>
            <a:pPr marL="1238250" lvl="2" indent="-381000">
              <a:lnSpc>
                <a:spcPct val="90000"/>
              </a:lnSpc>
            </a:pPr>
            <a:r>
              <a:rPr lang="en-US" sz="1800"/>
              <a:t>MIPS still incurs 1 cycle branch penalty</a:t>
            </a:r>
          </a:p>
          <a:p>
            <a:pPr marL="1238250" lvl="2" indent="-381000">
              <a:lnSpc>
                <a:spcPct val="90000"/>
              </a:lnSpc>
            </a:pPr>
            <a:r>
              <a:rPr lang="en-US" sz="1800"/>
              <a:t>Other machines: branch target known before outcome</a:t>
            </a:r>
          </a:p>
        </p:txBody>
      </p:sp>
      <p:sp>
        <p:nvSpPr>
          <p:cNvPr id="110596" name="Text Box 4"/>
          <p:cNvSpPr txBox="1">
            <a:spLocks noChangeArrowheads="1"/>
          </p:cNvSpPr>
          <p:nvPr/>
        </p:nvSpPr>
        <p:spPr bwMode="auto">
          <a:xfrm>
            <a:off x="7972425" y="6702425"/>
            <a:ext cx="1171575" cy="152400"/>
          </a:xfrm>
          <a:prstGeom prst="rect">
            <a:avLst/>
          </a:prstGeom>
          <a:noFill/>
          <a:ln w="9525">
            <a:noFill/>
            <a:miter lim="800000"/>
            <a:headEnd/>
            <a:tailEnd/>
          </a:ln>
        </p:spPr>
        <p:txBody>
          <a:bodyPr wrap="none">
            <a:prstTxWarp prst="textNoShape">
              <a:avLst/>
            </a:prstTxWarp>
            <a:spAutoFit/>
          </a:bodyPr>
          <a:lstStyle/>
          <a:p>
            <a:pPr algn="r">
              <a:lnSpc>
                <a:spcPct val="40000"/>
              </a:lnSpc>
            </a:pPr>
            <a:r>
              <a:rPr lang="en-US" sz="1000">
                <a:latin typeface="Times New Roman" charset="0"/>
              </a:rPr>
              <a:t>Slide: David Culler</a:t>
            </a:r>
            <a:endParaRPr lang="en-US">
              <a:latin typeface="Times New Roman"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0" name="Rectangle 2"/>
          <p:cNvSpPr>
            <a:spLocks noGrp="1" noChangeArrowheads="1"/>
          </p:cNvSpPr>
          <p:nvPr>
            <p:ph type="title"/>
          </p:nvPr>
        </p:nvSpPr>
        <p:spPr>
          <a:xfrm>
            <a:off x="0" y="0"/>
            <a:ext cx="9144000" cy="600075"/>
          </a:xfrm>
        </p:spPr>
        <p:txBody>
          <a:bodyPr lIns="63500" tIns="25400" rIns="63500" bIns="25400" anchor="t">
            <a:spAutoFit/>
          </a:bodyPr>
          <a:lstStyle/>
          <a:p>
            <a:pPr>
              <a:defRPr/>
            </a:pPr>
            <a:r>
              <a:rPr lang="en-US"/>
              <a:t>Pipelining Lessons</a:t>
            </a:r>
          </a:p>
        </p:txBody>
      </p:sp>
      <p:sp>
        <p:nvSpPr>
          <p:cNvPr id="713731" name="Rectangle 3"/>
          <p:cNvSpPr>
            <a:spLocks noGrp="1" noChangeArrowheads="1"/>
          </p:cNvSpPr>
          <p:nvPr>
            <p:ph type="body" idx="1"/>
          </p:nvPr>
        </p:nvSpPr>
        <p:spPr>
          <a:xfrm>
            <a:off x="4892675" y="1365250"/>
            <a:ext cx="3565525" cy="4908550"/>
          </a:xfrm>
          <a:noFill/>
        </p:spPr>
        <p:txBody>
          <a:bodyPr lIns="63500" tIns="25400" rIns="63500" bIns="25400">
            <a:spAutoFit/>
          </a:bodyPr>
          <a:lstStyle/>
          <a:p>
            <a:pPr marL="203200" indent="-203200">
              <a:lnSpc>
                <a:spcPct val="110000"/>
              </a:lnSpc>
            </a:pPr>
            <a:r>
              <a:rPr lang="en-US" sz="1400"/>
              <a:t> Pipelining doesn’t help </a:t>
            </a:r>
            <a:r>
              <a:rPr lang="en-US" sz="1400">
                <a:solidFill>
                  <a:schemeClr val="accent2"/>
                </a:solidFill>
              </a:rPr>
              <a:t>latency</a:t>
            </a:r>
            <a:r>
              <a:rPr lang="en-US" sz="1400"/>
              <a:t> of single task, it helps </a:t>
            </a:r>
            <a:r>
              <a:rPr lang="en-US" sz="1400">
                <a:solidFill>
                  <a:schemeClr val="accent2"/>
                </a:solidFill>
              </a:rPr>
              <a:t>throughput</a:t>
            </a:r>
            <a:r>
              <a:rPr lang="en-US" sz="1400"/>
              <a:t> of entire workload</a:t>
            </a:r>
          </a:p>
          <a:p>
            <a:pPr marL="203200" indent="-203200">
              <a:lnSpc>
                <a:spcPct val="110000"/>
              </a:lnSpc>
            </a:pPr>
            <a:r>
              <a:rPr lang="en-US" sz="1400"/>
              <a:t> Pipeline rate limited by </a:t>
            </a:r>
            <a:r>
              <a:rPr lang="en-US" sz="1400">
                <a:solidFill>
                  <a:schemeClr val="accent2"/>
                </a:solidFill>
              </a:rPr>
              <a:t>slowest</a:t>
            </a:r>
            <a:r>
              <a:rPr lang="en-US" sz="1400"/>
              <a:t> pipeline stage</a:t>
            </a:r>
          </a:p>
          <a:p>
            <a:pPr marL="203200" indent="-203200">
              <a:lnSpc>
                <a:spcPct val="110000"/>
              </a:lnSpc>
            </a:pPr>
            <a:r>
              <a:rPr lang="en-US" sz="1400"/>
              <a:t> </a:t>
            </a:r>
            <a:r>
              <a:rPr lang="en-US" sz="1400">
                <a:solidFill>
                  <a:schemeClr val="accent2"/>
                </a:solidFill>
              </a:rPr>
              <a:t>Multiple</a:t>
            </a:r>
            <a:r>
              <a:rPr lang="en-US" sz="1400"/>
              <a:t> tasks operating simultaneously using different resources</a:t>
            </a:r>
          </a:p>
          <a:p>
            <a:pPr marL="203200" indent="-203200">
              <a:lnSpc>
                <a:spcPct val="110000"/>
              </a:lnSpc>
            </a:pPr>
            <a:r>
              <a:rPr lang="en-US" sz="1400"/>
              <a:t> Potential speedup = </a:t>
            </a:r>
            <a:r>
              <a:rPr lang="en-US" sz="1400">
                <a:solidFill>
                  <a:schemeClr val="accent2"/>
                </a:solidFill>
              </a:rPr>
              <a:t>Number pipe stages</a:t>
            </a:r>
            <a:endParaRPr lang="en-US" sz="1400"/>
          </a:p>
          <a:p>
            <a:pPr marL="203200" indent="-203200">
              <a:lnSpc>
                <a:spcPct val="110000"/>
              </a:lnSpc>
            </a:pPr>
            <a:r>
              <a:rPr lang="en-US" sz="1400"/>
              <a:t> Unbalanced lengths of pipe stages reduces speedup</a:t>
            </a:r>
          </a:p>
          <a:p>
            <a:pPr marL="203200" indent="-203200">
              <a:lnSpc>
                <a:spcPct val="110000"/>
              </a:lnSpc>
            </a:pPr>
            <a:r>
              <a:rPr lang="en-US" sz="1400"/>
              <a:t> Time to “</a:t>
            </a:r>
            <a:r>
              <a:rPr lang="en-US" sz="1400">
                <a:solidFill>
                  <a:schemeClr val="accent2"/>
                </a:solidFill>
              </a:rPr>
              <a:t>fill</a:t>
            </a:r>
            <a:r>
              <a:rPr lang="en-US" sz="1400"/>
              <a:t>” pipeline and time to “</a:t>
            </a:r>
            <a:r>
              <a:rPr lang="en-US" sz="1400">
                <a:solidFill>
                  <a:schemeClr val="accent2"/>
                </a:solidFill>
              </a:rPr>
              <a:t>drain</a:t>
            </a:r>
            <a:r>
              <a:rPr lang="en-US" sz="1400"/>
              <a:t>” it reduce speedup</a:t>
            </a:r>
          </a:p>
          <a:p>
            <a:pPr marL="203200" indent="-203200">
              <a:lnSpc>
                <a:spcPct val="110000"/>
              </a:lnSpc>
            </a:pPr>
            <a:r>
              <a:rPr lang="en-US" sz="1400"/>
              <a:t> Stall for Dependencies</a:t>
            </a:r>
          </a:p>
        </p:txBody>
      </p:sp>
      <p:sp>
        <p:nvSpPr>
          <p:cNvPr id="38916" name="Line 4"/>
          <p:cNvSpPr>
            <a:spLocks noChangeShapeType="1"/>
          </p:cNvSpPr>
          <p:nvPr/>
        </p:nvSpPr>
        <p:spPr bwMode="auto">
          <a:xfrm>
            <a:off x="1323975" y="1506538"/>
            <a:ext cx="3475038" cy="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38917" name="Line 5"/>
          <p:cNvSpPr>
            <a:spLocks noChangeShapeType="1"/>
          </p:cNvSpPr>
          <p:nvPr/>
        </p:nvSpPr>
        <p:spPr bwMode="auto">
          <a:xfrm>
            <a:off x="1317625" y="1373188"/>
            <a:ext cx="0" cy="3048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8918" name="Rectangle 6"/>
          <p:cNvSpPr>
            <a:spLocks noChangeArrowheads="1"/>
          </p:cNvSpPr>
          <p:nvPr/>
        </p:nvSpPr>
        <p:spPr bwMode="auto">
          <a:xfrm>
            <a:off x="3951288" y="1465263"/>
            <a:ext cx="688975" cy="363537"/>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i="1"/>
              <a:t>Time</a:t>
            </a:r>
          </a:p>
        </p:txBody>
      </p:sp>
      <p:sp>
        <p:nvSpPr>
          <p:cNvPr id="38919" name="Rectangle 7"/>
          <p:cNvSpPr>
            <a:spLocks noChangeArrowheads="1"/>
          </p:cNvSpPr>
          <p:nvPr/>
        </p:nvSpPr>
        <p:spPr bwMode="auto">
          <a:xfrm>
            <a:off x="958850" y="914400"/>
            <a:ext cx="892175" cy="454025"/>
          </a:xfrm>
          <a:prstGeom prst="rect">
            <a:avLst/>
          </a:prstGeom>
          <a:noFill/>
          <a:ln w="12700">
            <a:noFill/>
            <a:miter lim="800000"/>
            <a:headEnd/>
            <a:tailEnd/>
          </a:ln>
        </p:spPr>
        <p:txBody>
          <a:bodyPr wrap="none" lIns="90488" tIns="44450" rIns="90488" bIns="44450">
            <a:prstTxWarp prst="textNoShape">
              <a:avLst/>
            </a:prstTxWarp>
            <a:spAutoFit/>
          </a:bodyPr>
          <a:lstStyle/>
          <a:p>
            <a:r>
              <a:rPr lang="en-US" b="1"/>
              <a:t>6 PM</a:t>
            </a:r>
          </a:p>
        </p:txBody>
      </p:sp>
      <p:sp>
        <p:nvSpPr>
          <p:cNvPr id="38920" name="Rectangle 8"/>
          <p:cNvSpPr>
            <a:spLocks noChangeArrowheads="1"/>
          </p:cNvSpPr>
          <p:nvPr/>
        </p:nvSpPr>
        <p:spPr bwMode="auto">
          <a:xfrm>
            <a:off x="2190750" y="927100"/>
            <a:ext cx="350838" cy="454025"/>
          </a:xfrm>
          <a:prstGeom prst="rect">
            <a:avLst/>
          </a:prstGeom>
          <a:noFill/>
          <a:ln w="12700">
            <a:noFill/>
            <a:miter lim="800000"/>
            <a:headEnd/>
            <a:tailEnd/>
          </a:ln>
        </p:spPr>
        <p:txBody>
          <a:bodyPr wrap="none" lIns="90488" tIns="44450" rIns="90488" bIns="44450">
            <a:prstTxWarp prst="textNoShape">
              <a:avLst/>
            </a:prstTxWarp>
            <a:spAutoFit/>
          </a:bodyPr>
          <a:lstStyle/>
          <a:p>
            <a:r>
              <a:rPr lang="en-US" b="1"/>
              <a:t>7</a:t>
            </a:r>
          </a:p>
        </p:txBody>
      </p:sp>
      <p:sp>
        <p:nvSpPr>
          <p:cNvPr id="38921" name="Rectangle 9"/>
          <p:cNvSpPr>
            <a:spLocks noChangeArrowheads="1"/>
          </p:cNvSpPr>
          <p:nvPr/>
        </p:nvSpPr>
        <p:spPr bwMode="auto">
          <a:xfrm>
            <a:off x="3257550" y="927100"/>
            <a:ext cx="350838" cy="454025"/>
          </a:xfrm>
          <a:prstGeom prst="rect">
            <a:avLst/>
          </a:prstGeom>
          <a:noFill/>
          <a:ln w="12700">
            <a:noFill/>
            <a:miter lim="800000"/>
            <a:headEnd/>
            <a:tailEnd/>
          </a:ln>
        </p:spPr>
        <p:txBody>
          <a:bodyPr wrap="none" lIns="90488" tIns="44450" rIns="90488" bIns="44450">
            <a:prstTxWarp prst="textNoShape">
              <a:avLst/>
            </a:prstTxWarp>
            <a:spAutoFit/>
          </a:bodyPr>
          <a:lstStyle/>
          <a:p>
            <a:r>
              <a:rPr lang="en-US" b="1"/>
              <a:t>8</a:t>
            </a:r>
          </a:p>
        </p:txBody>
      </p:sp>
      <p:sp>
        <p:nvSpPr>
          <p:cNvPr id="38922" name="Rectangle 10"/>
          <p:cNvSpPr>
            <a:spLocks noChangeArrowheads="1"/>
          </p:cNvSpPr>
          <p:nvPr/>
        </p:nvSpPr>
        <p:spPr bwMode="auto">
          <a:xfrm>
            <a:off x="4273550" y="927100"/>
            <a:ext cx="350838" cy="454025"/>
          </a:xfrm>
          <a:prstGeom prst="rect">
            <a:avLst/>
          </a:prstGeom>
          <a:noFill/>
          <a:ln w="12700">
            <a:noFill/>
            <a:miter lim="800000"/>
            <a:headEnd/>
            <a:tailEnd/>
          </a:ln>
        </p:spPr>
        <p:txBody>
          <a:bodyPr wrap="none" lIns="90488" tIns="44450" rIns="90488" bIns="44450">
            <a:prstTxWarp prst="textNoShape">
              <a:avLst/>
            </a:prstTxWarp>
            <a:spAutoFit/>
          </a:bodyPr>
          <a:lstStyle/>
          <a:p>
            <a:r>
              <a:rPr lang="en-US" b="1"/>
              <a:t>9</a:t>
            </a:r>
          </a:p>
        </p:txBody>
      </p:sp>
      <p:sp>
        <p:nvSpPr>
          <p:cNvPr id="38923" name="Text Box 11"/>
          <p:cNvSpPr txBox="1">
            <a:spLocks noChangeArrowheads="1"/>
          </p:cNvSpPr>
          <p:nvPr/>
        </p:nvSpPr>
        <p:spPr bwMode="auto">
          <a:xfrm>
            <a:off x="7854950" y="6702425"/>
            <a:ext cx="1289050" cy="152400"/>
          </a:xfrm>
          <a:prstGeom prst="rect">
            <a:avLst/>
          </a:prstGeom>
          <a:noFill/>
          <a:ln w="9525">
            <a:noFill/>
            <a:miter lim="800000"/>
            <a:headEnd/>
            <a:tailEnd/>
          </a:ln>
        </p:spPr>
        <p:txBody>
          <a:bodyPr wrap="none">
            <a:prstTxWarp prst="textNoShape">
              <a:avLst/>
            </a:prstTxWarp>
            <a:spAutoFit/>
          </a:bodyPr>
          <a:lstStyle/>
          <a:p>
            <a:pPr algn="r">
              <a:lnSpc>
                <a:spcPct val="40000"/>
              </a:lnSpc>
            </a:pPr>
            <a:r>
              <a:rPr lang="en-US" sz="1000">
                <a:latin typeface="Times New Roman" charset="0"/>
              </a:rPr>
              <a:t>Slide: Dave Patterson</a:t>
            </a:r>
            <a:endParaRPr lang="en-US">
              <a:latin typeface="Times New Roman" charset="0"/>
            </a:endParaRPr>
          </a:p>
        </p:txBody>
      </p:sp>
      <p:grpSp>
        <p:nvGrpSpPr>
          <p:cNvPr id="38924" name="Group 12"/>
          <p:cNvGrpSpPr>
            <a:grpSpLocks/>
          </p:cNvGrpSpPr>
          <p:nvPr/>
        </p:nvGrpSpPr>
        <p:grpSpPr bwMode="auto">
          <a:xfrm>
            <a:off x="693738" y="2516188"/>
            <a:ext cx="522287" cy="528637"/>
            <a:chOff x="532" y="1716"/>
            <a:chExt cx="329" cy="333"/>
          </a:xfrm>
        </p:grpSpPr>
        <p:sp>
          <p:nvSpPr>
            <p:cNvPr id="39041" name="Freeform 13"/>
            <p:cNvSpPr>
              <a:spLocks/>
            </p:cNvSpPr>
            <p:nvPr/>
          </p:nvSpPr>
          <p:spPr bwMode="auto">
            <a:xfrm>
              <a:off x="532" y="1716"/>
              <a:ext cx="329" cy="295"/>
            </a:xfrm>
            <a:custGeom>
              <a:avLst/>
              <a:gdLst>
                <a:gd name="T0" fmla="*/ 93 w 329"/>
                <a:gd name="T1" fmla="*/ 14 h 295"/>
                <a:gd name="T2" fmla="*/ 156 w 329"/>
                <a:gd name="T3" fmla="*/ 16 h 295"/>
                <a:gd name="T4" fmla="*/ 224 w 329"/>
                <a:gd name="T5" fmla="*/ 0 h 295"/>
                <a:gd name="T6" fmla="*/ 305 w 329"/>
                <a:gd name="T7" fmla="*/ 0 h 295"/>
                <a:gd name="T8" fmla="*/ 215 w 329"/>
                <a:gd name="T9" fmla="*/ 84 h 295"/>
                <a:gd name="T10" fmla="*/ 239 w 329"/>
                <a:gd name="T11" fmla="*/ 89 h 295"/>
                <a:gd name="T12" fmla="*/ 263 w 329"/>
                <a:gd name="T13" fmla="*/ 99 h 295"/>
                <a:gd name="T14" fmla="*/ 285 w 329"/>
                <a:gd name="T15" fmla="*/ 111 h 295"/>
                <a:gd name="T16" fmla="*/ 302 w 329"/>
                <a:gd name="T17" fmla="*/ 126 h 295"/>
                <a:gd name="T18" fmla="*/ 316 w 329"/>
                <a:gd name="T19" fmla="*/ 144 h 295"/>
                <a:gd name="T20" fmla="*/ 325 w 329"/>
                <a:gd name="T21" fmla="*/ 165 h 295"/>
                <a:gd name="T22" fmla="*/ 328 w 329"/>
                <a:gd name="T23" fmla="*/ 187 h 295"/>
                <a:gd name="T24" fmla="*/ 324 w 329"/>
                <a:gd name="T25" fmla="*/ 210 h 295"/>
                <a:gd name="T26" fmla="*/ 317 w 329"/>
                <a:gd name="T27" fmla="*/ 228 h 295"/>
                <a:gd name="T28" fmla="*/ 303 w 329"/>
                <a:gd name="T29" fmla="*/ 247 h 295"/>
                <a:gd name="T30" fmla="*/ 280 w 329"/>
                <a:gd name="T31" fmla="*/ 267 h 295"/>
                <a:gd name="T32" fmla="*/ 257 w 329"/>
                <a:gd name="T33" fmla="*/ 279 h 295"/>
                <a:gd name="T34" fmla="*/ 236 w 329"/>
                <a:gd name="T35" fmla="*/ 287 h 295"/>
                <a:gd name="T36" fmla="*/ 215 w 329"/>
                <a:gd name="T37" fmla="*/ 292 h 295"/>
                <a:gd name="T38" fmla="*/ 189 w 329"/>
                <a:gd name="T39" fmla="*/ 294 h 295"/>
                <a:gd name="T40" fmla="*/ 122 w 329"/>
                <a:gd name="T41" fmla="*/ 293 h 295"/>
                <a:gd name="T42" fmla="*/ 90 w 329"/>
                <a:gd name="T43" fmla="*/ 287 h 295"/>
                <a:gd name="T44" fmla="*/ 56 w 329"/>
                <a:gd name="T45" fmla="*/ 272 h 295"/>
                <a:gd name="T46" fmla="*/ 30 w 329"/>
                <a:gd name="T47" fmla="*/ 253 h 295"/>
                <a:gd name="T48" fmla="*/ 13 w 329"/>
                <a:gd name="T49" fmla="*/ 232 h 295"/>
                <a:gd name="T50" fmla="*/ 4 w 329"/>
                <a:gd name="T51" fmla="*/ 210 h 295"/>
                <a:gd name="T52" fmla="*/ 0 w 329"/>
                <a:gd name="T53" fmla="*/ 191 h 295"/>
                <a:gd name="T54" fmla="*/ 3 w 329"/>
                <a:gd name="T55" fmla="*/ 169 h 295"/>
                <a:gd name="T56" fmla="*/ 14 w 329"/>
                <a:gd name="T57" fmla="*/ 141 h 295"/>
                <a:gd name="T58" fmla="*/ 35 w 329"/>
                <a:gd name="T59" fmla="*/ 118 h 295"/>
                <a:gd name="T60" fmla="*/ 63 w 329"/>
                <a:gd name="T61" fmla="*/ 99 h 295"/>
                <a:gd name="T62" fmla="*/ 102 w 329"/>
                <a:gd name="T63" fmla="*/ 86 h 295"/>
                <a:gd name="T64" fmla="*/ 40 w 329"/>
                <a:gd name="T65" fmla="*/ 4 h 2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9"/>
                <a:gd name="T100" fmla="*/ 0 h 295"/>
                <a:gd name="T101" fmla="*/ 329 w 329"/>
                <a:gd name="T102" fmla="*/ 295 h 2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9" h="295">
                  <a:moveTo>
                    <a:pt x="40" y="4"/>
                  </a:moveTo>
                  <a:lnTo>
                    <a:pt x="93" y="14"/>
                  </a:lnTo>
                  <a:lnTo>
                    <a:pt x="92" y="0"/>
                  </a:lnTo>
                  <a:lnTo>
                    <a:pt x="156" y="16"/>
                  </a:lnTo>
                  <a:lnTo>
                    <a:pt x="156" y="0"/>
                  </a:lnTo>
                  <a:lnTo>
                    <a:pt x="224" y="0"/>
                  </a:lnTo>
                  <a:lnTo>
                    <a:pt x="223" y="15"/>
                  </a:lnTo>
                  <a:lnTo>
                    <a:pt x="305" y="0"/>
                  </a:lnTo>
                  <a:lnTo>
                    <a:pt x="205" y="83"/>
                  </a:lnTo>
                  <a:lnTo>
                    <a:pt x="215" y="84"/>
                  </a:lnTo>
                  <a:lnTo>
                    <a:pt x="226" y="86"/>
                  </a:lnTo>
                  <a:lnTo>
                    <a:pt x="239" y="89"/>
                  </a:lnTo>
                  <a:lnTo>
                    <a:pt x="250" y="93"/>
                  </a:lnTo>
                  <a:lnTo>
                    <a:pt x="263" y="99"/>
                  </a:lnTo>
                  <a:lnTo>
                    <a:pt x="274" y="104"/>
                  </a:lnTo>
                  <a:lnTo>
                    <a:pt x="285" y="111"/>
                  </a:lnTo>
                  <a:lnTo>
                    <a:pt x="294" y="119"/>
                  </a:lnTo>
                  <a:lnTo>
                    <a:pt x="302" y="126"/>
                  </a:lnTo>
                  <a:lnTo>
                    <a:pt x="309" y="135"/>
                  </a:lnTo>
                  <a:lnTo>
                    <a:pt x="316" y="144"/>
                  </a:lnTo>
                  <a:lnTo>
                    <a:pt x="321" y="155"/>
                  </a:lnTo>
                  <a:lnTo>
                    <a:pt x="325" y="165"/>
                  </a:lnTo>
                  <a:lnTo>
                    <a:pt x="327" y="174"/>
                  </a:lnTo>
                  <a:lnTo>
                    <a:pt x="328" y="187"/>
                  </a:lnTo>
                  <a:lnTo>
                    <a:pt x="327" y="200"/>
                  </a:lnTo>
                  <a:lnTo>
                    <a:pt x="324" y="210"/>
                  </a:lnTo>
                  <a:lnTo>
                    <a:pt x="321" y="220"/>
                  </a:lnTo>
                  <a:lnTo>
                    <a:pt x="317" y="228"/>
                  </a:lnTo>
                  <a:lnTo>
                    <a:pt x="311" y="237"/>
                  </a:lnTo>
                  <a:lnTo>
                    <a:pt x="303" y="247"/>
                  </a:lnTo>
                  <a:lnTo>
                    <a:pt x="292" y="258"/>
                  </a:lnTo>
                  <a:lnTo>
                    <a:pt x="280" y="267"/>
                  </a:lnTo>
                  <a:lnTo>
                    <a:pt x="268" y="274"/>
                  </a:lnTo>
                  <a:lnTo>
                    <a:pt x="257" y="279"/>
                  </a:lnTo>
                  <a:lnTo>
                    <a:pt x="246" y="284"/>
                  </a:lnTo>
                  <a:lnTo>
                    <a:pt x="236" y="287"/>
                  </a:lnTo>
                  <a:lnTo>
                    <a:pt x="224" y="290"/>
                  </a:lnTo>
                  <a:lnTo>
                    <a:pt x="215" y="292"/>
                  </a:lnTo>
                  <a:lnTo>
                    <a:pt x="201" y="293"/>
                  </a:lnTo>
                  <a:lnTo>
                    <a:pt x="189" y="294"/>
                  </a:lnTo>
                  <a:lnTo>
                    <a:pt x="133" y="294"/>
                  </a:lnTo>
                  <a:lnTo>
                    <a:pt x="122" y="293"/>
                  </a:lnTo>
                  <a:lnTo>
                    <a:pt x="108" y="291"/>
                  </a:lnTo>
                  <a:lnTo>
                    <a:pt x="90" y="287"/>
                  </a:lnTo>
                  <a:lnTo>
                    <a:pt x="73" y="280"/>
                  </a:lnTo>
                  <a:lnTo>
                    <a:pt x="56" y="272"/>
                  </a:lnTo>
                  <a:lnTo>
                    <a:pt x="41" y="262"/>
                  </a:lnTo>
                  <a:lnTo>
                    <a:pt x="30" y="253"/>
                  </a:lnTo>
                  <a:lnTo>
                    <a:pt x="21" y="244"/>
                  </a:lnTo>
                  <a:lnTo>
                    <a:pt x="13" y="232"/>
                  </a:lnTo>
                  <a:lnTo>
                    <a:pt x="7" y="219"/>
                  </a:lnTo>
                  <a:lnTo>
                    <a:pt x="4" y="210"/>
                  </a:lnTo>
                  <a:lnTo>
                    <a:pt x="1" y="201"/>
                  </a:lnTo>
                  <a:lnTo>
                    <a:pt x="0" y="191"/>
                  </a:lnTo>
                  <a:lnTo>
                    <a:pt x="1" y="183"/>
                  </a:lnTo>
                  <a:lnTo>
                    <a:pt x="3" y="169"/>
                  </a:lnTo>
                  <a:lnTo>
                    <a:pt x="7" y="156"/>
                  </a:lnTo>
                  <a:lnTo>
                    <a:pt x="14" y="141"/>
                  </a:lnTo>
                  <a:lnTo>
                    <a:pt x="24" y="129"/>
                  </a:lnTo>
                  <a:lnTo>
                    <a:pt x="35" y="118"/>
                  </a:lnTo>
                  <a:lnTo>
                    <a:pt x="49" y="107"/>
                  </a:lnTo>
                  <a:lnTo>
                    <a:pt x="63" y="99"/>
                  </a:lnTo>
                  <a:lnTo>
                    <a:pt x="82" y="91"/>
                  </a:lnTo>
                  <a:lnTo>
                    <a:pt x="102" y="86"/>
                  </a:lnTo>
                  <a:lnTo>
                    <a:pt x="115" y="83"/>
                  </a:lnTo>
                  <a:lnTo>
                    <a:pt x="40" y="4"/>
                  </a:lnTo>
                </a:path>
              </a:pathLst>
            </a:custGeom>
            <a:solidFill>
              <a:srgbClr val="D49FFF"/>
            </a:solidFill>
            <a:ln w="12700" cap="rnd">
              <a:solidFill>
                <a:srgbClr val="000000"/>
              </a:solidFill>
              <a:round/>
              <a:headEnd/>
              <a:tailEnd/>
            </a:ln>
          </p:spPr>
          <p:txBody>
            <a:bodyPr>
              <a:prstTxWarp prst="textNoShape">
                <a:avLst/>
              </a:prstTxWarp>
            </a:bodyPr>
            <a:lstStyle/>
            <a:p>
              <a:endParaRPr lang="en-US"/>
            </a:p>
          </p:txBody>
        </p:sp>
        <p:sp>
          <p:nvSpPr>
            <p:cNvPr id="39042" name="Rectangle 14"/>
            <p:cNvSpPr>
              <a:spLocks noChangeArrowheads="1"/>
            </p:cNvSpPr>
            <p:nvPr/>
          </p:nvSpPr>
          <p:spPr bwMode="auto">
            <a:xfrm>
              <a:off x="583" y="1763"/>
              <a:ext cx="253" cy="286"/>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b="1"/>
                <a:t>A</a:t>
              </a:r>
            </a:p>
          </p:txBody>
        </p:sp>
      </p:grpSp>
      <p:grpSp>
        <p:nvGrpSpPr>
          <p:cNvPr id="38925" name="Group 15"/>
          <p:cNvGrpSpPr>
            <a:grpSpLocks/>
          </p:cNvGrpSpPr>
          <p:nvPr/>
        </p:nvGrpSpPr>
        <p:grpSpPr bwMode="auto">
          <a:xfrm>
            <a:off x="681038" y="3367088"/>
            <a:ext cx="522287" cy="528637"/>
            <a:chOff x="524" y="2252"/>
            <a:chExt cx="329" cy="333"/>
          </a:xfrm>
        </p:grpSpPr>
        <p:sp>
          <p:nvSpPr>
            <p:cNvPr id="39039" name="Freeform 16"/>
            <p:cNvSpPr>
              <a:spLocks/>
            </p:cNvSpPr>
            <p:nvPr/>
          </p:nvSpPr>
          <p:spPr bwMode="auto">
            <a:xfrm>
              <a:off x="524" y="2252"/>
              <a:ext cx="329" cy="295"/>
            </a:xfrm>
            <a:custGeom>
              <a:avLst/>
              <a:gdLst>
                <a:gd name="T0" fmla="*/ 93 w 329"/>
                <a:gd name="T1" fmla="*/ 14 h 295"/>
                <a:gd name="T2" fmla="*/ 156 w 329"/>
                <a:gd name="T3" fmla="*/ 16 h 295"/>
                <a:gd name="T4" fmla="*/ 224 w 329"/>
                <a:gd name="T5" fmla="*/ 0 h 295"/>
                <a:gd name="T6" fmla="*/ 305 w 329"/>
                <a:gd name="T7" fmla="*/ 0 h 295"/>
                <a:gd name="T8" fmla="*/ 215 w 329"/>
                <a:gd name="T9" fmla="*/ 84 h 295"/>
                <a:gd name="T10" fmla="*/ 239 w 329"/>
                <a:gd name="T11" fmla="*/ 89 h 295"/>
                <a:gd name="T12" fmla="*/ 263 w 329"/>
                <a:gd name="T13" fmla="*/ 99 h 295"/>
                <a:gd name="T14" fmla="*/ 285 w 329"/>
                <a:gd name="T15" fmla="*/ 111 h 295"/>
                <a:gd name="T16" fmla="*/ 302 w 329"/>
                <a:gd name="T17" fmla="*/ 126 h 295"/>
                <a:gd name="T18" fmla="*/ 316 w 329"/>
                <a:gd name="T19" fmla="*/ 144 h 295"/>
                <a:gd name="T20" fmla="*/ 325 w 329"/>
                <a:gd name="T21" fmla="*/ 165 h 295"/>
                <a:gd name="T22" fmla="*/ 328 w 329"/>
                <a:gd name="T23" fmla="*/ 187 h 295"/>
                <a:gd name="T24" fmla="*/ 324 w 329"/>
                <a:gd name="T25" fmla="*/ 210 h 295"/>
                <a:gd name="T26" fmla="*/ 317 w 329"/>
                <a:gd name="T27" fmla="*/ 228 h 295"/>
                <a:gd name="T28" fmla="*/ 303 w 329"/>
                <a:gd name="T29" fmla="*/ 247 h 295"/>
                <a:gd name="T30" fmla="*/ 280 w 329"/>
                <a:gd name="T31" fmla="*/ 267 h 295"/>
                <a:gd name="T32" fmla="*/ 257 w 329"/>
                <a:gd name="T33" fmla="*/ 279 h 295"/>
                <a:gd name="T34" fmla="*/ 236 w 329"/>
                <a:gd name="T35" fmla="*/ 287 h 295"/>
                <a:gd name="T36" fmla="*/ 215 w 329"/>
                <a:gd name="T37" fmla="*/ 292 h 295"/>
                <a:gd name="T38" fmla="*/ 189 w 329"/>
                <a:gd name="T39" fmla="*/ 294 h 295"/>
                <a:gd name="T40" fmla="*/ 122 w 329"/>
                <a:gd name="T41" fmla="*/ 293 h 295"/>
                <a:gd name="T42" fmla="*/ 90 w 329"/>
                <a:gd name="T43" fmla="*/ 287 h 295"/>
                <a:gd name="T44" fmla="*/ 56 w 329"/>
                <a:gd name="T45" fmla="*/ 272 h 295"/>
                <a:gd name="T46" fmla="*/ 30 w 329"/>
                <a:gd name="T47" fmla="*/ 253 h 295"/>
                <a:gd name="T48" fmla="*/ 13 w 329"/>
                <a:gd name="T49" fmla="*/ 232 h 295"/>
                <a:gd name="T50" fmla="*/ 4 w 329"/>
                <a:gd name="T51" fmla="*/ 210 h 295"/>
                <a:gd name="T52" fmla="*/ 0 w 329"/>
                <a:gd name="T53" fmla="*/ 191 h 295"/>
                <a:gd name="T54" fmla="*/ 3 w 329"/>
                <a:gd name="T55" fmla="*/ 169 h 295"/>
                <a:gd name="T56" fmla="*/ 14 w 329"/>
                <a:gd name="T57" fmla="*/ 141 h 295"/>
                <a:gd name="T58" fmla="*/ 35 w 329"/>
                <a:gd name="T59" fmla="*/ 118 h 295"/>
                <a:gd name="T60" fmla="*/ 63 w 329"/>
                <a:gd name="T61" fmla="*/ 99 h 295"/>
                <a:gd name="T62" fmla="*/ 102 w 329"/>
                <a:gd name="T63" fmla="*/ 86 h 295"/>
                <a:gd name="T64" fmla="*/ 40 w 329"/>
                <a:gd name="T65" fmla="*/ 4 h 2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9"/>
                <a:gd name="T100" fmla="*/ 0 h 295"/>
                <a:gd name="T101" fmla="*/ 329 w 329"/>
                <a:gd name="T102" fmla="*/ 295 h 2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9" h="295">
                  <a:moveTo>
                    <a:pt x="40" y="4"/>
                  </a:moveTo>
                  <a:lnTo>
                    <a:pt x="93" y="14"/>
                  </a:lnTo>
                  <a:lnTo>
                    <a:pt x="92" y="0"/>
                  </a:lnTo>
                  <a:lnTo>
                    <a:pt x="156" y="16"/>
                  </a:lnTo>
                  <a:lnTo>
                    <a:pt x="156" y="0"/>
                  </a:lnTo>
                  <a:lnTo>
                    <a:pt x="224" y="0"/>
                  </a:lnTo>
                  <a:lnTo>
                    <a:pt x="223" y="15"/>
                  </a:lnTo>
                  <a:lnTo>
                    <a:pt x="305" y="0"/>
                  </a:lnTo>
                  <a:lnTo>
                    <a:pt x="205" y="83"/>
                  </a:lnTo>
                  <a:lnTo>
                    <a:pt x="215" y="84"/>
                  </a:lnTo>
                  <a:lnTo>
                    <a:pt x="226" y="86"/>
                  </a:lnTo>
                  <a:lnTo>
                    <a:pt x="239" y="89"/>
                  </a:lnTo>
                  <a:lnTo>
                    <a:pt x="250" y="93"/>
                  </a:lnTo>
                  <a:lnTo>
                    <a:pt x="263" y="99"/>
                  </a:lnTo>
                  <a:lnTo>
                    <a:pt x="274" y="104"/>
                  </a:lnTo>
                  <a:lnTo>
                    <a:pt x="285" y="111"/>
                  </a:lnTo>
                  <a:lnTo>
                    <a:pt x="294" y="119"/>
                  </a:lnTo>
                  <a:lnTo>
                    <a:pt x="302" y="126"/>
                  </a:lnTo>
                  <a:lnTo>
                    <a:pt x="309" y="135"/>
                  </a:lnTo>
                  <a:lnTo>
                    <a:pt x="316" y="144"/>
                  </a:lnTo>
                  <a:lnTo>
                    <a:pt x="321" y="155"/>
                  </a:lnTo>
                  <a:lnTo>
                    <a:pt x="325" y="165"/>
                  </a:lnTo>
                  <a:lnTo>
                    <a:pt x="327" y="174"/>
                  </a:lnTo>
                  <a:lnTo>
                    <a:pt x="328" y="187"/>
                  </a:lnTo>
                  <a:lnTo>
                    <a:pt x="327" y="200"/>
                  </a:lnTo>
                  <a:lnTo>
                    <a:pt x="324" y="210"/>
                  </a:lnTo>
                  <a:lnTo>
                    <a:pt x="321" y="220"/>
                  </a:lnTo>
                  <a:lnTo>
                    <a:pt x="317" y="228"/>
                  </a:lnTo>
                  <a:lnTo>
                    <a:pt x="311" y="237"/>
                  </a:lnTo>
                  <a:lnTo>
                    <a:pt x="303" y="247"/>
                  </a:lnTo>
                  <a:lnTo>
                    <a:pt x="292" y="258"/>
                  </a:lnTo>
                  <a:lnTo>
                    <a:pt x="280" y="267"/>
                  </a:lnTo>
                  <a:lnTo>
                    <a:pt x="268" y="274"/>
                  </a:lnTo>
                  <a:lnTo>
                    <a:pt x="257" y="279"/>
                  </a:lnTo>
                  <a:lnTo>
                    <a:pt x="246" y="284"/>
                  </a:lnTo>
                  <a:lnTo>
                    <a:pt x="236" y="287"/>
                  </a:lnTo>
                  <a:lnTo>
                    <a:pt x="224" y="290"/>
                  </a:lnTo>
                  <a:lnTo>
                    <a:pt x="215" y="292"/>
                  </a:lnTo>
                  <a:lnTo>
                    <a:pt x="201" y="293"/>
                  </a:lnTo>
                  <a:lnTo>
                    <a:pt x="189" y="294"/>
                  </a:lnTo>
                  <a:lnTo>
                    <a:pt x="133" y="294"/>
                  </a:lnTo>
                  <a:lnTo>
                    <a:pt x="122" y="293"/>
                  </a:lnTo>
                  <a:lnTo>
                    <a:pt x="108" y="291"/>
                  </a:lnTo>
                  <a:lnTo>
                    <a:pt x="90" y="287"/>
                  </a:lnTo>
                  <a:lnTo>
                    <a:pt x="73" y="280"/>
                  </a:lnTo>
                  <a:lnTo>
                    <a:pt x="56" y="272"/>
                  </a:lnTo>
                  <a:lnTo>
                    <a:pt x="41" y="262"/>
                  </a:lnTo>
                  <a:lnTo>
                    <a:pt x="30" y="253"/>
                  </a:lnTo>
                  <a:lnTo>
                    <a:pt x="21" y="244"/>
                  </a:lnTo>
                  <a:lnTo>
                    <a:pt x="13" y="232"/>
                  </a:lnTo>
                  <a:lnTo>
                    <a:pt x="7" y="219"/>
                  </a:lnTo>
                  <a:lnTo>
                    <a:pt x="4" y="210"/>
                  </a:lnTo>
                  <a:lnTo>
                    <a:pt x="1" y="201"/>
                  </a:lnTo>
                  <a:lnTo>
                    <a:pt x="0" y="191"/>
                  </a:lnTo>
                  <a:lnTo>
                    <a:pt x="1" y="183"/>
                  </a:lnTo>
                  <a:lnTo>
                    <a:pt x="3" y="169"/>
                  </a:lnTo>
                  <a:lnTo>
                    <a:pt x="7" y="156"/>
                  </a:lnTo>
                  <a:lnTo>
                    <a:pt x="14" y="141"/>
                  </a:lnTo>
                  <a:lnTo>
                    <a:pt x="24" y="129"/>
                  </a:lnTo>
                  <a:lnTo>
                    <a:pt x="35" y="118"/>
                  </a:lnTo>
                  <a:lnTo>
                    <a:pt x="49" y="107"/>
                  </a:lnTo>
                  <a:lnTo>
                    <a:pt x="63" y="99"/>
                  </a:lnTo>
                  <a:lnTo>
                    <a:pt x="82" y="91"/>
                  </a:lnTo>
                  <a:lnTo>
                    <a:pt x="102" y="86"/>
                  </a:lnTo>
                  <a:lnTo>
                    <a:pt x="115" y="83"/>
                  </a:lnTo>
                  <a:lnTo>
                    <a:pt x="40" y="4"/>
                  </a:lnTo>
                </a:path>
              </a:pathLst>
            </a:custGeom>
            <a:solidFill>
              <a:srgbClr val="D49FFF"/>
            </a:solidFill>
            <a:ln w="12700" cap="rnd">
              <a:solidFill>
                <a:srgbClr val="000000"/>
              </a:solidFill>
              <a:round/>
              <a:headEnd/>
              <a:tailEnd/>
            </a:ln>
          </p:spPr>
          <p:txBody>
            <a:bodyPr>
              <a:prstTxWarp prst="textNoShape">
                <a:avLst/>
              </a:prstTxWarp>
            </a:bodyPr>
            <a:lstStyle/>
            <a:p>
              <a:endParaRPr lang="en-US"/>
            </a:p>
          </p:txBody>
        </p:sp>
        <p:sp>
          <p:nvSpPr>
            <p:cNvPr id="39040" name="Rectangle 17"/>
            <p:cNvSpPr>
              <a:spLocks noChangeArrowheads="1"/>
            </p:cNvSpPr>
            <p:nvPr/>
          </p:nvSpPr>
          <p:spPr bwMode="auto">
            <a:xfrm>
              <a:off x="575" y="2299"/>
              <a:ext cx="253" cy="286"/>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b="1"/>
                <a:t>B</a:t>
              </a:r>
            </a:p>
          </p:txBody>
        </p:sp>
      </p:grpSp>
      <p:grpSp>
        <p:nvGrpSpPr>
          <p:cNvPr id="38926" name="Group 18"/>
          <p:cNvGrpSpPr>
            <a:grpSpLocks/>
          </p:cNvGrpSpPr>
          <p:nvPr/>
        </p:nvGrpSpPr>
        <p:grpSpPr bwMode="auto">
          <a:xfrm>
            <a:off x="642938" y="4116388"/>
            <a:ext cx="522287" cy="528637"/>
            <a:chOff x="500" y="2724"/>
            <a:chExt cx="329" cy="333"/>
          </a:xfrm>
        </p:grpSpPr>
        <p:sp>
          <p:nvSpPr>
            <p:cNvPr id="39037" name="Freeform 19"/>
            <p:cNvSpPr>
              <a:spLocks/>
            </p:cNvSpPr>
            <p:nvPr/>
          </p:nvSpPr>
          <p:spPr bwMode="auto">
            <a:xfrm>
              <a:off x="500" y="2724"/>
              <a:ext cx="329" cy="295"/>
            </a:xfrm>
            <a:custGeom>
              <a:avLst/>
              <a:gdLst>
                <a:gd name="T0" fmla="*/ 93 w 329"/>
                <a:gd name="T1" fmla="*/ 14 h 295"/>
                <a:gd name="T2" fmla="*/ 156 w 329"/>
                <a:gd name="T3" fmla="*/ 16 h 295"/>
                <a:gd name="T4" fmla="*/ 224 w 329"/>
                <a:gd name="T5" fmla="*/ 0 h 295"/>
                <a:gd name="T6" fmla="*/ 305 w 329"/>
                <a:gd name="T7" fmla="*/ 0 h 295"/>
                <a:gd name="T8" fmla="*/ 215 w 329"/>
                <a:gd name="T9" fmla="*/ 84 h 295"/>
                <a:gd name="T10" fmla="*/ 239 w 329"/>
                <a:gd name="T11" fmla="*/ 89 h 295"/>
                <a:gd name="T12" fmla="*/ 263 w 329"/>
                <a:gd name="T13" fmla="*/ 99 h 295"/>
                <a:gd name="T14" fmla="*/ 285 w 329"/>
                <a:gd name="T15" fmla="*/ 111 h 295"/>
                <a:gd name="T16" fmla="*/ 302 w 329"/>
                <a:gd name="T17" fmla="*/ 126 h 295"/>
                <a:gd name="T18" fmla="*/ 316 w 329"/>
                <a:gd name="T19" fmla="*/ 144 h 295"/>
                <a:gd name="T20" fmla="*/ 325 w 329"/>
                <a:gd name="T21" fmla="*/ 165 h 295"/>
                <a:gd name="T22" fmla="*/ 328 w 329"/>
                <a:gd name="T23" fmla="*/ 187 h 295"/>
                <a:gd name="T24" fmla="*/ 324 w 329"/>
                <a:gd name="T25" fmla="*/ 210 h 295"/>
                <a:gd name="T26" fmla="*/ 317 w 329"/>
                <a:gd name="T27" fmla="*/ 228 h 295"/>
                <a:gd name="T28" fmla="*/ 303 w 329"/>
                <a:gd name="T29" fmla="*/ 247 h 295"/>
                <a:gd name="T30" fmla="*/ 280 w 329"/>
                <a:gd name="T31" fmla="*/ 267 h 295"/>
                <a:gd name="T32" fmla="*/ 257 w 329"/>
                <a:gd name="T33" fmla="*/ 279 h 295"/>
                <a:gd name="T34" fmla="*/ 236 w 329"/>
                <a:gd name="T35" fmla="*/ 287 h 295"/>
                <a:gd name="T36" fmla="*/ 215 w 329"/>
                <a:gd name="T37" fmla="*/ 292 h 295"/>
                <a:gd name="T38" fmla="*/ 189 w 329"/>
                <a:gd name="T39" fmla="*/ 294 h 295"/>
                <a:gd name="T40" fmla="*/ 122 w 329"/>
                <a:gd name="T41" fmla="*/ 293 h 295"/>
                <a:gd name="T42" fmla="*/ 90 w 329"/>
                <a:gd name="T43" fmla="*/ 287 h 295"/>
                <a:gd name="T44" fmla="*/ 56 w 329"/>
                <a:gd name="T45" fmla="*/ 272 h 295"/>
                <a:gd name="T46" fmla="*/ 30 w 329"/>
                <a:gd name="T47" fmla="*/ 253 h 295"/>
                <a:gd name="T48" fmla="*/ 13 w 329"/>
                <a:gd name="T49" fmla="*/ 232 h 295"/>
                <a:gd name="T50" fmla="*/ 4 w 329"/>
                <a:gd name="T51" fmla="*/ 210 h 295"/>
                <a:gd name="T52" fmla="*/ 0 w 329"/>
                <a:gd name="T53" fmla="*/ 191 h 295"/>
                <a:gd name="T54" fmla="*/ 3 w 329"/>
                <a:gd name="T55" fmla="*/ 169 h 295"/>
                <a:gd name="T56" fmla="*/ 14 w 329"/>
                <a:gd name="T57" fmla="*/ 141 h 295"/>
                <a:gd name="T58" fmla="*/ 35 w 329"/>
                <a:gd name="T59" fmla="*/ 118 h 295"/>
                <a:gd name="T60" fmla="*/ 63 w 329"/>
                <a:gd name="T61" fmla="*/ 99 h 295"/>
                <a:gd name="T62" fmla="*/ 102 w 329"/>
                <a:gd name="T63" fmla="*/ 86 h 295"/>
                <a:gd name="T64" fmla="*/ 40 w 329"/>
                <a:gd name="T65" fmla="*/ 4 h 2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9"/>
                <a:gd name="T100" fmla="*/ 0 h 295"/>
                <a:gd name="T101" fmla="*/ 329 w 329"/>
                <a:gd name="T102" fmla="*/ 295 h 2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9" h="295">
                  <a:moveTo>
                    <a:pt x="40" y="4"/>
                  </a:moveTo>
                  <a:lnTo>
                    <a:pt x="93" y="14"/>
                  </a:lnTo>
                  <a:lnTo>
                    <a:pt x="92" y="0"/>
                  </a:lnTo>
                  <a:lnTo>
                    <a:pt x="156" y="16"/>
                  </a:lnTo>
                  <a:lnTo>
                    <a:pt x="156" y="0"/>
                  </a:lnTo>
                  <a:lnTo>
                    <a:pt x="224" y="0"/>
                  </a:lnTo>
                  <a:lnTo>
                    <a:pt x="223" y="15"/>
                  </a:lnTo>
                  <a:lnTo>
                    <a:pt x="305" y="0"/>
                  </a:lnTo>
                  <a:lnTo>
                    <a:pt x="205" y="83"/>
                  </a:lnTo>
                  <a:lnTo>
                    <a:pt x="215" y="84"/>
                  </a:lnTo>
                  <a:lnTo>
                    <a:pt x="226" y="86"/>
                  </a:lnTo>
                  <a:lnTo>
                    <a:pt x="239" y="89"/>
                  </a:lnTo>
                  <a:lnTo>
                    <a:pt x="250" y="93"/>
                  </a:lnTo>
                  <a:lnTo>
                    <a:pt x="263" y="99"/>
                  </a:lnTo>
                  <a:lnTo>
                    <a:pt x="274" y="104"/>
                  </a:lnTo>
                  <a:lnTo>
                    <a:pt x="285" y="111"/>
                  </a:lnTo>
                  <a:lnTo>
                    <a:pt x="294" y="119"/>
                  </a:lnTo>
                  <a:lnTo>
                    <a:pt x="302" y="126"/>
                  </a:lnTo>
                  <a:lnTo>
                    <a:pt x="309" y="135"/>
                  </a:lnTo>
                  <a:lnTo>
                    <a:pt x="316" y="144"/>
                  </a:lnTo>
                  <a:lnTo>
                    <a:pt x="321" y="155"/>
                  </a:lnTo>
                  <a:lnTo>
                    <a:pt x="325" y="165"/>
                  </a:lnTo>
                  <a:lnTo>
                    <a:pt x="327" y="174"/>
                  </a:lnTo>
                  <a:lnTo>
                    <a:pt x="328" y="187"/>
                  </a:lnTo>
                  <a:lnTo>
                    <a:pt x="327" y="200"/>
                  </a:lnTo>
                  <a:lnTo>
                    <a:pt x="324" y="210"/>
                  </a:lnTo>
                  <a:lnTo>
                    <a:pt x="321" y="220"/>
                  </a:lnTo>
                  <a:lnTo>
                    <a:pt x="317" y="228"/>
                  </a:lnTo>
                  <a:lnTo>
                    <a:pt x="311" y="237"/>
                  </a:lnTo>
                  <a:lnTo>
                    <a:pt x="303" y="247"/>
                  </a:lnTo>
                  <a:lnTo>
                    <a:pt x="292" y="258"/>
                  </a:lnTo>
                  <a:lnTo>
                    <a:pt x="280" y="267"/>
                  </a:lnTo>
                  <a:lnTo>
                    <a:pt x="268" y="274"/>
                  </a:lnTo>
                  <a:lnTo>
                    <a:pt x="257" y="279"/>
                  </a:lnTo>
                  <a:lnTo>
                    <a:pt x="246" y="284"/>
                  </a:lnTo>
                  <a:lnTo>
                    <a:pt x="236" y="287"/>
                  </a:lnTo>
                  <a:lnTo>
                    <a:pt x="224" y="290"/>
                  </a:lnTo>
                  <a:lnTo>
                    <a:pt x="215" y="292"/>
                  </a:lnTo>
                  <a:lnTo>
                    <a:pt x="201" y="293"/>
                  </a:lnTo>
                  <a:lnTo>
                    <a:pt x="189" y="294"/>
                  </a:lnTo>
                  <a:lnTo>
                    <a:pt x="133" y="294"/>
                  </a:lnTo>
                  <a:lnTo>
                    <a:pt x="122" y="293"/>
                  </a:lnTo>
                  <a:lnTo>
                    <a:pt x="108" y="291"/>
                  </a:lnTo>
                  <a:lnTo>
                    <a:pt x="90" y="287"/>
                  </a:lnTo>
                  <a:lnTo>
                    <a:pt x="73" y="280"/>
                  </a:lnTo>
                  <a:lnTo>
                    <a:pt x="56" y="272"/>
                  </a:lnTo>
                  <a:lnTo>
                    <a:pt x="41" y="262"/>
                  </a:lnTo>
                  <a:lnTo>
                    <a:pt x="30" y="253"/>
                  </a:lnTo>
                  <a:lnTo>
                    <a:pt x="21" y="244"/>
                  </a:lnTo>
                  <a:lnTo>
                    <a:pt x="13" y="232"/>
                  </a:lnTo>
                  <a:lnTo>
                    <a:pt x="7" y="219"/>
                  </a:lnTo>
                  <a:lnTo>
                    <a:pt x="4" y="210"/>
                  </a:lnTo>
                  <a:lnTo>
                    <a:pt x="1" y="201"/>
                  </a:lnTo>
                  <a:lnTo>
                    <a:pt x="0" y="191"/>
                  </a:lnTo>
                  <a:lnTo>
                    <a:pt x="1" y="183"/>
                  </a:lnTo>
                  <a:lnTo>
                    <a:pt x="3" y="169"/>
                  </a:lnTo>
                  <a:lnTo>
                    <a:pt x="7" y="156"/>
                  </a:lnTo>
                  <a:lnTo>
                    <a:pt x="14" y="141"/>
                  </a:lnTo>
                  <a:lnTo>
                    <a:pt x="24" y="129"/>
                  </a:lnTo>
                  <a:lnTo>
                    <a:pt x="35" y="118"/>
                  </a:lnTo>
                  <a:lnTo>
                    <a:pt x="49" y="107"/>
                  </a:lnTo>
                  <a:lnTo>
                    <a:pt x="63" y="99"/>
                  </a:lnTo>
                  <a:lnTo>
                    <a:pt x="82" y="91"/>
                  </a:lnTo>
                  <a:lnTo>
                    <a:pt x="102" y="86"/>
                  </a:lnTo>
                  <a:lnTo>
                    <a:pt x="115" y="83"/>
                  </a:lnTo>
                  <a:lnTo>
                    <a:pt x="40" y="4"/>
                  </a:lnTo>
                </a:path>
              </a:pathLst>
            </a:custGeom>
            <a:solidFill>
              <a:srgbClr val="D49FFF"/>
            </a:solidFill>
            <a:ln w="12700" cap="rnd">
              <a:solidFill>
                <a:srgbClr val="000000"/>
              </a:solidFill>
              <a:round/>
              <a:headEnd/>
              <a:tailEnd/>
            </a:ln>
          </p:spPr>
          <p:txBody>
            <a:bodyPr>
              <a:prstTxWarp prst="textNoShape">
                <a:avLst/>
              </a:prstTxWarp>
            </a:bodyPr>
            <a:lstStyle/>
            <a:p>
              <a:endParaRPr lang="en-US"/>
            </a:p>
          </p:txBody>
        </p:sp>
        <p:sp>
          <p:nvSpPr>
            <p:cNvPr id="39038" name="Rectangle 20"/>
            <p:cNvSpPr>
              <a:spLocks noChangeArrowheads="1"/>
            </p:cNvSpPr>
            <p:nvPr/>
          </p:nvSpPr>
          <p:spPr bwMode="auto">
            <a:xfrm>
              <a:off x="551" y="2771"/>
              <a:ext cx="253" cy="286"/>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b="1"/>
                <a:t>C</a:t>
              </a:r>
            </a:p>
          </p:txBody>
        </p:sp>
      </p:grpSp>
      <p:grpSp>
        <p:nvGrpSpPr>
          <p:cNvPr id="38927" name="Group 21"/>
          <p:cNvGrpSpPr>
            <a:grpSpLocks/>
          </p:cNvGrpSpPr>
          <p:nvPr/>
        </p:nvGrpSpPr>
        <p:grpSpPr bwMode="auto">
          <a:xfrm>
            <a:off x="642938" y="4840288"/>
            <a:ext cx="522287" cy="528637"/>
            <a:chOff x="500" y="3180"/>
            <a:chExt cx="329" cy="333"/>
          </a:xfrm>
        </p:grpSpPr>
        <p:sp>
          <p:nvSpPr>
            <p:cNvPr id="39035" name="Freeform 22"/>
            <p:cNvSpPr>
              <a:spLocks/>
            </p:cNvSpPr>
            <p:nvPr/>
          </p:nvSpPr>
          <p:spPr bwMode="auto">
            <a:xfrm>
              <a:off x="500" y="3180"/>
              <a:ext cx="329" cy="295"/>
            </a:xfrm>
            <a:custGeom>
              <a:avLst/>
              <a:gdLst>
                <a:gd name="T0" fmla="*/ 93 w 329"/>
                <a:gd name="T1" fmla="*/ 14 h 295"/>
                <a:gd name="T2" fmla="*/ 156 w 329"/>
                <a:gd name="T3" fmla="*/ 16 h 295"/>
                <a:gd name="T4" fmla="*/ 224 w 329"/>
                <a:gd name="T5" fmla="*/ 0 h 295"/>
                <a:gd name="T6" fmla="*/ 305 w 329"/>
                <a:gd name="T7" fmla="*/ 0 h 295"/>
                <a:gd name="T8" fmla="*/ 215 w 329"/>
                <a:gd name="T9" fmla="*/ 84 h 295"/>
                <a:gd name="T10" fmla="*/ 239 w 329"/>
                <a:gd name="T11" fmla="*/ 89 h 295"/>
                <a:gd name="T12" fmla="*/ 263 w 329"/>
                <a:gd name="T13" fmla="*/ 99 h 295"/>
                <a:gd name="T14" fmla="*/ 285 w 329"/>
                <a:gd name="T15" fmla="*/ 111 h 295"/>
                <a:gd name="T16" fmla="*/ 302 w 329"/>
                <a:gd name="T17" fmla="*/ 126 h 295"/>
                <a:gd name="T18" fmla="*/ 316 w 329"/>
                <a:gd name="T19" fmla="*/ 144 h 295"/>
                <a:gd name="T20" fmla="*/ 325 w 329"/>
                <a:gd name="T21" fmla="*/ 165 h 295"/>
                <a:gd name="T22" fmla="*/ 328 w 329"/>
                <a:gd name="T23" fmla="*/ 187 h 295"/>
                <a:gd name="T24" fmla="*/ 324 w 329"/>
                <a:gd name="T25" fmla="*/ 210 h 295"/>
                <a:gd name="T26" fmla="*/ 317 w 329"/>
                <a:gd name="T27" fmla="*/ 228 h 295"/>
                <a:gd name="T28" fmla="*/ 303 w 329"/>
                <a:gd name="T29" fmla="*/ 247 h 295"/>
                <a:gd name="T30" fmla="*/ 280 w 329"/>
                <a:gd name="T31" fmla="*/ 267 h 295"/>
                <a:gd name="T32" fmla="*/ 257 w 329"/>
                <a:gd name="T33" fmla="*/ 279 h 295"/>
                <a:gd name="T34" fmla="*/ 236 w 329"/>
                <a:gd name="T35" fmla="*/ 287 h 295"/>
                <a:gd name="T36" fmla="*/ 215 w 329"/>
                <a:gd name="T37" fmla="*/ 292 h 295"/>
                <a:gd name="T38" fmla="*/ 189 w 329"/>
                <a:gd name="T39" fmla="*/ 294 h 295"/>
                <a:gd name="T40" fmla="*/ 122 w 329"/>
                <a:gd name="T41" fmla="*/ 293 h 295"/>
                <a:gd name="T42" fmla="*/ 90 w 329"/>
                <a:gd name="T43" fmla="*/ 287 h 295"/>
                <a:gd name="T44" fmla="*/ 56 w 329"/>
                <a:gd name="T45" fmla="*/ 272 h 295"/>
                <a:gd name="T46" fmla="*/ 30 w 329"/>
                <a:gd name="T47" fmla="*/ 253 h 295"/>
                <a:gd name="T48" fmla="*/ 13 w 329"/>
                <a:gd name="T49" fmla="*/ 232 h 295"/>
                <a:gd name="T50" fmla="*/ 4 w 329"/>
                <a:gd name="T51" fmla="*/ 210 h 295"/>
                <a:gd name="T52" fmla="*/ 0 w 329"/>
                <a:gd name="T53" fmla="*/ 191 h 295"/>
                <a:gd name="T54" fmla="*/ 3 w 329"/>
                <a:gd name="T55" fmla="*/ 169 h 295"/>
                <a:gd name="T56" fmla="*/ 14 w 329"/>
                <a:gd name="T57" fmla="*/ 141 h 295"/>
                <a:gd name="T58" fmla="*/ 35 w 329"/>
                <a:gd name="T59" fmla="*/ 118 h 295"/>
                <a:gd name="T60" fmla="*/ 63 w 329"/>
                <a:gd name="T61" fmla="*/ 99 h 295"/>
                <a:gd name="T62" fmla="*/ 102 w 329"/>
                <a:gd name="T63" fmla="*/ 86 h 295"/>
                <a:gd name="T64" fmla="*/ 40 w 329"/>
                <a:gd name="T65" fmla="*/ 4 h 2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9"/>
                <a:gd name="T100" fmla="*/ 0 h 295"/>
                <a:gd name="T101" fmla="*/ 329 w 329"/>
                <a:gd name="T102" fmla="*/ 295 h 2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9" h="295">
                  <a:moveTo>
                    <a:pt x="40" y="4"/>
                  </a:moveTo>
                  <a:lnTo>
                    <a:pt x="93" y="14"/>
                  </a:lnTo>
                  <a:lnTo>
                    <a:pt x="92" y="0"/>
                  </a:lnTo>
                  <a:lnTo>
                    <a:pt x="156" y="16"/>
                  </a:lnTo>
                  <a:lnTo>
                    <a:pt x="156" y="0"/>
                  </a:lnTo>
                  <a:lnTo>
                    <a:pt x="224" y="0"/>
                  </a:lnTo>
                  <a:lnTo>
                    <a:pt x="223" y="15"/>
                  </a:lnTo>
                  <a:lnTo>
                    <a:pt x="305" y="0"/>
                  </a:lnTo>
                  <a:lnTo>
                    <a:pt x="205" y="83"/>
                  </a:lnTo>
                  <a:lnTo>
                    <a:pt x="215" y="84"/>
                  </a:lnTo>
                  <a:lnTo>
                    <a:pt x="226" y="86"/>
                  </a:lnTo>
                  <a:lnTo>
                    <a:pt x="239" y="89"/>
                  </a:lnTo>
                  <a:lnTo>
                    <a:pt x="250" y="93"/>
                  </a:lnTo>
                  <a:lnTo>
                    <a:pt x="263" y="99"/>
                  </a:lnTo>
                  <a:lnTo>
                    <a:pt x="274" y="104"/>
                  </a:lnTo>
                  <a:lnTo>
                    <a:pt x="285" y="111"/>
                  </a:lnTo>
                  <a:lnTo>
                    <a:pt x="294" y="119"/>
                  </a:lnTo>
                  <a:lnTo>
                    <a:pt x="302" y="126"/>
                  </a:lnTo>
                  <a:lnTo>
                    <a:pt x="309" y="135"/>
                  </a:lnTo>
                  <a:lnTo>
                    <a:pt x="316" y="144"/>
                  </a:lnTo>
                  <a:lnTo>
                    <a:pt x="321" y="155"/>
                  </a:lnTo>
                  <a:lnTo>
                    <a:pt x="325" y="165"/>
                  </a:lnTo>
                  <a:lnTo>
                    <a:pt x="327" y="174"/>
                  </a:lnTo>
                  <a:lnTo>
                    <a:pt x="328" y="187"/>
                  </a:lnTo>
                  <a:lnTo>
                    <a:pt x="327" y="200"/>
                  </a:lnTo>
                  <a:lnTo>
                    <a:pt x="324" y="210"/>
                  </a:lnTo>
                  <a:lnTo>
                    <a:pt x="321" y="220"/>
                  </a:lnTo>
                  <a:lnTo>
                    <a:pt x="317" y="228"/>
                  </a:lnTo>
                  <a:lnTo>
                    <a:pt x="311" y="237"/>
                  </a:lnTo>
                  <a:lnTo>
                    <a:pt x="303" y="247"/>
                  </a:lnTo>
                  <a:lnTo>
                    <a:pt x="292" y="258"/>
                  </a:lnTo>
                  <a:lnTo>
                    <a:pt x="280" y="267"/>
                  </a:lnTo>
                  <a:lnTo>
                    <a:pt x="268" y="274"/>
                  </a:lnTo>
                  <a:lnTo>
                    <a:pt x="257" y="279"/>
                  </a:lnTo>
                  <a:lnTo>
                    <a:pt x="246" y="284"/>
                  </a:lnTo>
                  <a:lnTo>
                    <a:pt x="236" y="287"/>
                  </a:lnTo>
                  <a:lnTo>
                    <a:pt x="224" y="290"/>
                  </a:lnTo>
                  <a:lnTo>
                    <a:pt x="215" y="292"/>
                  </a:lnTo>
                  <a:lnTo>
                    <a:pt x="201" y="293"/>
                  </a:lnTo>
                  <a:lnTo>
                    <a:pt x="189" y="294"/>
                  </a:lnTo>
                  <a:lnTo>
                    <a:pt x="133" y="294"/>
                  </a:lnTo>
                  <a:lnTo>
                    <a:pt x="122" y="293"/>
                  </a:lnTo>
                  <a:lnTo>
                    <a:pt x="108" y="291"/>
                  </a:lnTo>
                  <a:lnTo>
                    <a:pt x="90" y="287"/>
                  </a:lnTo>
                  <a:lnTo>
                    <a:pt x="73" y="280"/>
                  </a:lnTo>
                  <a:lnTo>
                    <a:pt x="56" y="272"/>
                  </a:lnTo>
                  <a:lnTo>
                    <a:pt x="41" y="262"/>
                  </a:lnTo>
                  <a:lnTo>
                    <a:pt x="30" y="253"/>
                  </a:lnTo>
                  <a:lnTo>
                    <a:pt x="21" y="244"/>
                  </a:lnTo>
                  <a:lnTo>
                    <a:pt x="13" y="232"/>
                  </a:lnTo>
                  <a:lnTo>
                    <a:pt x="7" y="219"/>
                  </a:lnTo>
                  <a:lnTo>
                    <a:pt x="4" y="210"/>
                  </a:lnTo>
                  <a:lnTo>
                    <a:pt x="1" y="201"/>
                  </a:lnTo>
                  <a:lnTo>
                    <a:pt x="0" y="191"/>
                  </a:lnTo>
                  <a:lnTo>
                    <a:pt x="1" y="183"/>
                  </a:lnTo>
                  <a:lnTo>
                    <a:pt x="3" y="169"/>
                  </a:lnTo>
                  <a:lnTo>
                    <a:pt x="7" y="156"/>
                  </a:lnTo>
                  <a:lnTo>
                    <a:pt x="14" y="141"/>
                  </a:lnTo>
                  <a:lnTo>
                    <a:pt x="24" y="129"/>
                  </a:lnTo>
                  <a:lnTo>
                    <a:pt x="35" y="118"/>
                  </a:lnTo>
                  <a:lnTo>
                    <a:pt x="49" y="107"/>
                  </a:lnTo>
                  <a:lnTo>
                    <a:pt x="63" y="99"/>
                  </a:lnTo>
                  <a:lnTo>
                    <a:pt x="82" y="91"/>
                  </a:lnTo>
                  <a:lnTo>
                    <a:pt x="102" y="86"/>
                  </a:lnTo>
                  <a:lnTo>
                    <a:pt x="115" y="83"/>
                  </a:lnTo>
                  <a:lnTo>
                    <a:pt x="40" y="4"/>
                  </a:lnTo>
                </a:path>
              </a:pathLst>
            </a:custGeom>
            <a:solidFill>
              <a:srgbClr val="D49FFF"/>
            </a:solidFill>
            <a:ln w="12700" cap="rnd">
              <a:solidFill>
                <a:srgbClr val="000000"/>
              </a:solidFill>
              <a:round/>
              <a:headEnd/>
              <a:tailEnd/>
            </a:ln>
          </p:spPr>
          <p:txBody>
            <a:bodyPr>
              <a:prstTxWarp prst="textNoShape">
                <a:avLst/>
              </a:prstTxWarp>
            </a:bodyPr>
            <a:lstStyle/>
            <a:p>
              <a:endParaRPr lang="en-US"/>
            </a:p>
          </p:txBody>
        </p:sp>
        <p:sp>
          <p:nvSpPr>
            <p:cNvPr id="39036" name="Rectangle 23"/>
            <p:cNvSpPr>
              <a:spLocks noChangeArrowheads="1"/>
            </p:cNvSpPr>
            <p:nvPr/>
          </p:nvSpPr>
          <p:spPr bwMode="auto">
            <a:xfrm>
              <a:off x="551" y="3227"/>
              <a:ext cx="253" cy="286"/>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b="1"/>
                <a:t>D</a:t>
              </a:r>
            </a:p>
          </p:txBody>
        </p:sp>
      </p:grpSp>
      <p:grpSp>
        <p:nvGrpSpPr>
          <p:cNvPr id="38928" name="Group 24"/>
          <p:cNvGrpSpPr>
            <a:grpSpLocks/>
          </p:cNvGrpSpPr>
          <p:nvPr/>
        </p:nvGrpSpPr>
        <p:grpSpPr bwMode="auto">
          <a:xfrm>
            <a:off x="1366838" y="2414588"/>
            <a:ext cx="3490912" cy="2933700"/>
            <a:chOff x="956" y="1652"/>
            <a:chExt cx="2199" cy="1848"/>
          </a:xfrm>
        </p:grpSpPr>
        <p:grpSp>
          <p:nvGrpSpPr>
            <p:cNvPr id="38959" name="Group 25"/>
            <p:cNvGrpSpPr>
              <a:grpSpLocks/>
            </p:cNvGrpSpPr>
            <p:nvPr/>
          </p:nvGrpSpPr>
          <p:grpSpPr bwMode="auto">
            <a:xfrm>
              <a:off x="956" y="1652"/>
              <a:ext cx="967" cy="448"/>
              <a:chOff x="956" y="1652"/>
              <a:chExt cx="967" cy="448"/>
            </a:xfrm>
          </p:grpSpPr>
          <p:grpSp>
            <p:nvGrpSpPr>
              <p:cNvPr id="39017" name="Group 26"/>
              <p:cNvGrpSpPr>
                <a:grpSpLocks/>
              </p:cNvGrpSpPr>
              <p:nvPr/>
            </p:nvGrpSpPr>
            <p:grpSpPr bwMode="auto">
              <a:xfrm>
                <a:off x="956" y="1652"/>
                <a:ext cx="305" cy="448"/>
                <a:chOff x="956" y="1652"/>
                <a:chExt cx="305" cy="448"/>
              </a:xfrm>
            </p:grpSpPr>
            <p:grpSp>
              <p:nvGrpSpPr>
                <p:cNvPr id="39031" name="Group 27"/>
                <p:cNvGrpSpPr>
                  <a:grpSpLocks/>
                </p:cNvGrpSpPr>
                <p:nvPr/>
              </p:nvGrpSpPr>
              <p:grpSpPr bwMode="auto">
                <a:xfrm>
                  <a:off x="956" y="1652"/>
                  <a:ext cx="305" cy="448"/>
                  <a:chOff x="956" y="1652"/>
                  <a:chExt cx="305" cy="448"/>
                </a:xfrm>
              </p:grpSpPr>
              <p:sp>
                <p:nvSpPr>
                  <p:cNvPr id="39033" name="AutoShape 28"/>
                  <p:cNvSpPr>
                    <a:spLocks noChangeArrowheads="1"/>
                  </p:cNvSpPr>
                  <p:nvPr/>
                </p:nvSpPr>
                <p:spPr bwMode="auto">
                  <a:xfrm>
                    <a:off x="956" y="1723"/>
                    <a:ext cx="305" cy="377"/>
                  </a:xfrm>
                  <a:prstGeom prst="cube">
                    <a:avLst>
                      <a:gd name="adj" fmla="val 24995"/>
                    </a:avLst>
                  </a:prstGeom>
                  <a:solidFill>
                    <a:srgbClr val="F6BF69"/>
                  </a:solidFill>
                  <a:ln w="12700">
                    <a:solidFill>
                      <a:schemeClr val="tx1"/>
                    </a:solidFill>
                    <a:miter lim="800000"/>
                    <a:headEnd/>
                    <a:tailEnd/>
                  </a:ln>
                </p:spPr>
                <p:txBody>
                  <a:bodyPr wrap="none" anchor="ctr">
                    <a:prstTxWarp prst="textNoShape">
                      <a:avLst/>
                    </a:prstTxWarp>
                  </a:bodyPr>
                  <a:lstStyle/>
                  <a:p>
                    <a:endParaRPr lang="en-US"/>
                  </a:p>
                </p:txBody>
              </p:sp>
              <p:sp>
                <p:nvSpPr>
                  <p:cNvPr id="39034" name="AutoShape 29"/>
                  <p:cNvSpPr>
                    <a:spLocks noChangeArrowheads="1"/>
                  </p:cNvSpPr>
                  <p:nvPr/>
                </p:nvSpPr>
                <p:spPr bwMode="auto">
                  <a:xfrm>
                    <a:off x="1026" y="1652"/>
                    <a:ext cx="235" cy="78"/>
                  </a:xfrm>
                  <a:prstGeom prst="cube">
                    <a:avLst>
                      <a:gd name="adj" fmla="val 24995"/>
                    </a:avLst>
                  </a:prstGeom>
                  <a:solidFill>
                    <a:srgbClr val="F6BF69"/>
                  </a:solidFill>
                  <a:ln w="12700">
                    <a:solidFill>
                      <a:schemeClr val="tx1"/>
                    </a:solidFill>
                    <a:miter lim="800000"/>
                    <a:headEnd/>
                    <a:tailEnd/>
                  </a:ln>
                </p:spPr>
                <p:txBody>
                  <a:bodyPr wrap="none" anchor="ctr">
                    <a:prstTxWarp prst="textNoShape">
                      <a:avLst/>
                    </a:prstTxWarp>
                  </a:bodyPr>
                  <a:lstStyle/>
                  <a:p>
                    <a:endParaRPr lang="en-US"/>
                  </a:p>
                </p:txBody>
              </p:sp>
            </p:grpSp>
            <p:sp>
              <p:nvSpPr>
                <p:cNvPr id="39032" name="AutoShape 30"/>
                <p:cNvSpPr>
                  <a:spLocks noChangeArrowheads="1"/>
                </p:cNvSpPr>
                <p:nvPr/>
              </p:nvSpPr>
              <p:spPr bwMode="auto">
                <a:xfrm>
                  <a:off x="1018" y="1756"/>
                  <a:ext cx="158" cy="27"/>
                </a:xfrm>
                <a:prstGeom prst="parallelogram">
                  <a:avLst>
                    <a:gd name="adj" fmla="val 146269"/>
                  </a:avLst>
                </a:prstGeom>
                <a:solidFill>
                  <a:srgbClr val="F6BF69"/>
                </a:solidFill>
                <a:ln w="25400">
                  <a:solidFill>
                    <a:schemeClr val="tx1"/>
                  </a:solidFill>
                  <a:miter lim="800000"/>
                  <a:headEnd/>
                  <a:tailEnd/>
                </a:ln>
              </p:spPr>
              <p:txBody>
                <a:bodyPr wrap="none" anchor="ctr">
                  <a:prstTxWarp prst="textNoShape">
                    <a:avLst/>
                  </a:prstTxWarp>
                </a:bodyPr>
                <a:lstStyle/>
                <a:p>
                  <a:endParaRPr lang="en-US"/>
                </a:p>
              </p:txBody>
            </p:sp>
          </p:grpSp>
          <p:grpSp>
            <p:nvGrpSpPr>
              <p:cNvPr id="39018" name="Group 31"/>
              <p:cNvGrpSpPr>
                <a:grpSpLocks/>
              </p:cNvGrpSpPr>
              <p:nvPr/>
            </p:nvGrpSpPr>
            <p:grpSpPr bwMode="auto">
              <a:xfrm>
                <a:off x="1257" y="1652"/>
                <a:ext cx="378" cy="448"/>
                <a:chOff x="1257" y="1652"/>
                <a:chExt cx="378" cy="448"/>
              </a:xfrm>
            </p:grpSpPr>
            <p:grpSp>
              <p:nvGrpSpPr>
                <p:cNvPr id="39026" name="Group 32"/>
                <p:cNvGrpSpPr>
                  <a:grpSpLocks/>
                </p:cNvGrpSpPr>
                <p:nvPr/>
              </p:nvGrpSpPr>
              <p:grpSpPr bwMode="auto">
                <a:xfrm>
                  <a:off x="1257" y="1652"/>
                  <a:ext cx="378" cy="448"/>
                  <a:chOff x="1257" y="1652"/>
                  <a:chExt cx="378" cy="448"/>
                </a:xfrm>
              </p:grpSpPr>
              <p:sp>
                <p:nvSpPr>
                  <p:cNvPr id="39029" name="AutoShape 33"/>
                  <p:cNvSpPr>
                    <a:spLocks noChangeArrowheads="1"/>
                  </p:cNvSpPr>
                  <p:nvPr/>
                </p:nvSpPr>
                <p:spPr bwMode="auto">
                  <a:xfrm>
                    <a:off x="1257" y="1723"/>
                    <a:ext cx="378" cy="377"/>
                  </a:xfrm>
                  <a:prstGeom prst="cube">
                    <a:avLst>
                      <a:gd name="adj" fmla="val 24995"/>
                    </a:avLst>
                  </a:prstGeom>
                  <a:solidFill>
                    <a:srgbClr val="A2C1FE"/>
                  </a:solidFill>
                  <a:ln w="12700">
                    <a:solidFill>
                      <a:schemeClr val="tx1"/>
                    </a:solidFill>
                    <a:miter lim="800000"/>
                    <a:headEnd/>
                    <a:tailEnd/>
                  </a:ln>
                </p:spPr>
                <p:txBody>
                  <a:bodyPr wrap="none" anchor="ctr">
                    <a:prstTxWarp prst="textNoShape">
                      <a:avLst/>
                    </a:prstTxWarp>
                  </a:bodyPr>
                  <a:lstStyle/>
                  <a:p>
                    <a:endParaRPr lang="en-US"/>
                  </a:p>
                </p:txBody>
              </p:sp>
              <p:sp>
                <p:nvSpPr>
                  <p:cNvPr id="39030" name="AutoShape 34"/>
                  <p:cNvSpPr>
                    <a:spLocks noChangeArrowheads="1"/>
                  </p:cNvSpPr>
                  <p:nvPr/>
                </p:nvSpPr>
                <p:spPr bwMode="auto">
                  <a:xfrm>
                    <a:off x="1343" y="1652"/>
                    <a:ext cx="292" cy="78"/>
                  </a:xfrm>
                  <a:prstGeom prst="cube">
                    <a:avLst>
                      <a:gd name="adj" fmla="val 24995"/>
                    </a:avLst>
                  </a:prstGeom>
                  <a:solidFill>
                    <a:srgbClr val="A2C1FE"/>
                  </a:solidFill>
                  <a:ln w="12700">
                    <a:solidFill>
                      <a:schemeClr val="tx1"/>
                    </a:solidFill>
                    <a:miter lim="800000"/>
                    <a:headEnd/>
                    <a:tailEnd/>
                  </a:ln>
                </p:spPr>
                <p:txBody>
                  <a:bodyPr wrap="none" anchor="ctr">
                    <a:prstTxWarp prst="textNoShape">
                      <a:avLst/>
                    </a:prstTxWarp>
                  </a:bodyPr>
                  <a:lstStyle/>
                  <a:p>
                    <a:endParaRPr lang="en-US"/>
                  </a:p>
                </p:txBody>
              </p:sp>
            </p:grpSp>
            <p:sp>
              <p:nvSpPr>
                <p:cNvPr id="39027" name="Oval 35"/>
                <p:cNvSpPr>
                  <a:spLocks noChangeArrowheads="1"/>
                </p:cNvSpPr>
                <p:nvPr/>
              </p:nvSpPr>
              <p:spPr bwMode="auto">
                <a:xfrm>
                  <a:off x="1372" y="1688"/>
                  <a:ext cx="49" cy="27"/>
                </a:xfrm>
                <a:prstGeom prst="ellipse">
                  <a:avLst/>
                </a:prstGeom>
                <a:solidFill>
                  <a:schemeClr val="bg1"/>
                </a:solidFill>
                <a:ln w="12700">
                  <a:solidFill>
                    <a:schemeClr val="tx1"/>
                  </a:solidFill>
                  <a:round/>
                  <a:headEnd/>
                  <a:tailEnd/>
                </a:ln>
              </p:spPr>
              <p:txBody>
                <a:bodyPr wrap="none" anchor="ctr">
                  <a:prstTxWarp prst="textNoShape">
                    <a:avLst/>
                  </a:prstTxWarp>
                </a:bodyPr>
                <a:lstStyle/>
                <a:p>
                  <a:endParaRPr lang="en-US"/>
                </a:p>
              </p:txBody>
            </p:sp>
            <p:sp>
              <p:nvSpPr>
                <p:cNvPr id="39028" name="AutoShape 36"/>
                <p:cNvSpPr>
                  <a:spLocks noChangeArrowheads="1"/>
                </p:cNvSpPr>
                <p:nvPr/>
              </p:nvSpPr>
              <p:spPr bwMode="auto">
                <a:xfrm>
                  <a:off x="1304" y="1898"/>
                  <a:ext cx="198" cy="84"/>
                </a:xfrm>
                <a:prstGeom prst="octagon">
                  <a:avLst>
                    <a:gd name="adj" fmla="val 29282"/>
                  </a:avLst>
                </a:prstGeom>
                <a:solidFill>
                  <a:srgbClr val="A2C1FE"/>
                </a:solidFill>
                <a:ln w="25400">
                  <a:solidFill>
                    <a:schemeClr val="tx1"/>
                  </a:solidFill>
                  <a:miter lim="800000"/>
                  <a:headEnd/>
                  <a:tailEnd/>
                </a:ln>
              </p:spPr>
              <p:txBody>
                <a:bodyPr wrap="none" anchor="ctr">
                  <a:prstTxWarp prst="textNoShape">
                    <a:avLst/>
                  </a:prstTxWarp>
                </a:bodyPr>
                <a:lstStyle/>
                <a:p>
                  <a:endParaRPr lang="en-US"/>
                </a:p>
              </p:txBody>
            </p:sp>
          </p:grpSp>
          <p:sp>
            <p:nvSpPr>
              <p:cNvPr id="39019" name="Freeform 37"/>
              <p:cNvSpPr>
                <a:spLocks/>
              </p:cNvSpPr>
              <p:nvPr/>
            </p:nvSpPr>
            <p:spPr bwMode="auto">
              <a:xfrm>
                <a:off x="1821" y="1881"/>
                <a:ext cx="86" cy="192"/>
              </a:xfrm>
              <a:custGeom>
                <a:avLst/>
                <a:gdLst>
                  <a:gd name="T0" fmla="*/ 62 w 86"/>
                  <a:gd name="T1" fmla="*/ 0 h 192"/>
                  <a:gd name="T2" fmla="*/ 85 w 86"/>
                  <a:gd name="T3" fmla="*/ 0 h 192"/>
                  <a:gd name="T4" fmla="*/ 23 w 86"/>
                  <a:gd name="T5" fmla="*/ 191 h 192"/>
                  <a:gd name="T6" fmla="*/ 0 w 86"/>
                  <a:gd name="T7" fmla="*/ 191 h 192"/>
                  <a:gd name="T8" fmla="*/ 62 w 86"/>
                  <a:gd name="T9" fmla="*/ 0 h 192"/>
                  <a:gd name="T10" fmla="*/ 0 60000 65536"/>
                  <a:gd name="T11" fmla="*/ 0 60000 65536"/>
                  <a:gd name="T12" fmla="*/ 0 60000 65536"/>
                  <a:gd name="T13" fmla="*/ 0 60000 65536"/>
                  <a:gd name="T14" fmla="*/ 0 60000 65536"/>
                  <a:gd name="T15" fmla="*/ 0 w 86"/>
                  <a:gd name="T16" fmla="*/ 0 h 192"/>
                  <a:gd name="T17" fmla="*/ 86 w 86"/>
                  <a:gd name="T18" fmla="*/ 192 h 192"/>
                </a:gdLst>
                <a:ahLst/>
                <a:cxnLst>
                  <a:cxn ang="T10">
                    <a:pos x="T0" y="T1"/>
                  </a:cxn>
                  <a:cxn ang="T11">
                    <a:pos x="T2" y="T3"/>
                  </a:cxn>
                  <a:cxn ang="T12">
                    <a:pos x="T4" y="T5"/>
                  </a:cxn>
                  <a:cxn ang="T13">
                    <a:pos x="T6" y="T7"/>
                  </a:cxn>
                  <a:cxn ang="T14">
                    <a:pos x="T8" y="T9"/>
                  </a:cxn>
                </a:cxnLst>
                <a:rect l="T15" t="T16" r="T17" b="T18"/>
                <a:pathLst>
                  <a:path w="86" h="192">
                    <a:moveTo>
                      <a:pt x="62" y="0"/>
                    </a:moveTo>
                    <a:lnTo>
                      <a:pt x="85" y="0"/>
                    </a:lnTo>
                    <a:lnTo>
                      <a:pt x="23" y="191"/>
                    </a:lnTo>
                    <a:lnTo>
                      <a:pt x="0" y="191"/>
                    </a:lnTo>
                    <a:lnTo>
                      <a:pt x="62" y="0"/>
                    </a:lnTo>
                  </a:path>
                </a:pathLst>
              </a:custGeom>
              <a:solidFill>
                <a:srgbClr val="FC0128"/>
              </a:solidFill>
              <a:ln w="12700" cap="rnd">
                <a:noFill/>
                <a:round/>
                <a:headEnd/>
                <a:tailEnd/>
              </a:ln>
            </p:spPr>
            <p:txBody>
              <a:bodyPr>
                <a:prstTxWarp prst="textNoShape">
                  <a:avLst/>
                </a:prstTxWarp>
              </a:bodyPr>
              <a:lstStyle/>
              <a:p>
                <a:endParaRPr lang="en-US"/>
              </a:p>
            </p:txBody>
          </p:sp>
          <p:sp>
            <p:nvSpPr>
              <p:cNvPr id="39020" name="Rectangle 38"/>
              <p:cNvSpPr>
                <a:spLocks noChangeArrowheads="1"/>
              </p:cNvSpPr>
              <p:nvPr/>
            </p:nvSpPr>
            <p:spPr bwMode="auto">
              <a:xfrm>
                <a:off x="1817" y="1881"/>
                <a:ext cx="106" cy="16"/>
              </a:xfrm>
              <a:prstGeom prst="rect">
                <a:avLst/>
              </a:prstGeom>
              <a:solidFill>
                <a:srgbClr val="FC0128"/>
              </a:solidFill>
              <a:ln w="12700">
                <a:noFill/>
                <a:miter lim="800000"/>
                <a:headEnd/>
                <a:tailEnd/>
              </a:ln>
            </p:spPr>
            <p:txBody>
              <a:bodyPr wrap="none" anchor="ctr">
                <a:prstTxWarp prst="textNoShape">
                  <a:avLst/>
                </a:prstTxWarp>
              </a:bodyPr>
              <a:lstStyle/>
              <a:p>
                <a:endParaRPr lang="en-US"/>
              </a:p>
            </p:txBody>
          </p:sp>
          <p:sp>
            <p:nvSpPr>
              <p:cNvPr id="39021" name="Rectangle 39"/>
              <p:cNvSpPr>
                <a:spLocks noChangeArrowheads="1"/>
              </p:cNvSpPr>
              <p:nvPr/>
            </p:nvSpPr>
            <p:spPr bwMode="auto">
              <a:xfrm>
                <a:off x="1824" y="1962"/>
                <a:ext cx="82" cy="16"/>
              </a:xfrm>
              <a:prstGeom prst="rect">
                <a:avLst/>
              </a:prstGeom>
              <a:solidFill>
                <a:srgbClr val="FC0128"/>
              </a:solidFill>
              <a:ln w="12700">
                <a:noFill/>
                <a:miter lim="800000"/>
                <a:headEnd/>
                <a:tailEnd/>
              </a:ln>
            </p:spPr>
            <p:txBody>
              <a:bodyPr wrap="none" anchor="ctr">
                <a:prstTxWarp prst="textNoShape">
                  <a:avLst/>
                </a:prstTxWarp>
              </a:bodyPr>
              <a:lstStyle/>
              <a:p>
                <a:endParaRPr lang="en-US"/>
              </a:p>
            </p:txBody>
          </p:sp>
          <p:sp>
            <p:nvSpPr>
              <p:cNvPr id="39022" name="Rectangle 40"/>
              <p:cNvSpPr>
                <a:spLocks noChangeArrowheads="1"/>
              </p:cNvSpPr>
              <p:nvPr/>
            </p:nvSpPr>
            <p:spPr bwMode="auto">
              <a:xfrm>
                <a:off x="1641" y="1962"/>
                <a:ext cx="103" cy="11"/>
              </a:xfrm>
              <a:prstGeom prst="rect">
                <a:avLst/>
              </a:prstGeom>
              <a:solidFill>
                <a:srgbClr val="FC0128"/>
              </a:solidFill>
              <a:ln w="12700">
                <a:noFill/>
                <a:miter lim="800000"/>
                <a:headEnd/>
                <a:tailEnd/>
              </a:ln>
            </p:spPr>
            <p:txBody>
              <a:bodyPr wrap="none" anchor="ctr">
                <a:prstTxWarp prst="textNoShape">
                  <a:avLst/>
                </a:prstTxWarp>
              </a:bodyPr>
              <a:lstStyle/>
              <a:p>
                <a:endParaRPr lang="en-US"/>
              </a:p>
            </p:txBody>
          </p:sp>
          <p:grpSp>
            <p:nvGrpSpPr>
              <p:cNvPr id="39023" name="Group 41"/>
              <p:cNvGrpSpPr>
                <a:grpSpLocks/>
              </p:cNvGrpSpPr>
              <p:nvPr/>
            </p:nvGrpSpPr>
            <p:grpSpPr bwMode="auto">
              <a:xfrm>
                <a:off x="1639" y="1709"/>
                <a:ext cx="194" cy="364"/>
                <a:chOff x="1639" y="1709"/>
                <a:chExt cx="194" cy="364"/>
              </a:xfrm>
            </p:grpSpPr>
            <p:sp>
              <p:nvSpPr>
                <p:cNvPr id="39024" name="Oval 42"/>
                <p:cNvSpPr>
                  <a:spLocks noChangeArrowheads="1"/>
                </p:cNvSpPr>
                <p:nvPr/>
              </p:nvSpPr>
              <p:spPr bwMode="auto">
                <a:xfrm>
                  <a:off x="1715" y="1709"/>
                  <a:ext cx="48" cy="48"/>
                </a:xfrm>
                <a:prstGeom prst="ellipse">
                  <a:avLst/>
                </a:prstGeom>
                <a:solidFill>
                  <a:srgbClr val="FC0128"/>
                </a:solidFill>
                <a:ln w="12700">
                  <a:solidFill>
                    <a:srgbClr val="000000"/>
                  </a:solidFill>
                  <a:round/>
                  <a:headEnd/>
                  <a:tailEnd/>
                </a:ln>
              </p:spPr>
              <p:txBody>
                <a:bodyPr wrap="none" anchor="ctr">
                  <a:prstTxWarp prst="textNoShape">
                    <a:avLst/>
                  </a:prstTxWarp>
                </a:bodyPr>
                <a:lstStyle/>
                <a:p>
                  <a:endParaRPr lang="en-US"/>
                </a:p>
              </p:txBody>
            </p:sp>
            <p:sp>
              <p:nvSpPr>
                <p:cNvPr id="39025" name="Freeform 43"/>
                <p:cNvSpPr>
                  <a:spLocks/>
                </p:cNvSpPr>
                <p:nvPr/>
              </p:nvSpPr>
              <p:spPr bwMode="auto">
                <a:xfrm>
                  <a:off x="1639" y="1777"/>
                  <a:ext cx="194" cy="296"/>
                </a:xfrm>
                <a:custGeom>
                  <a:avLst/>
                  <a:gdLst>
                    <a:gd name="T0" fmla="*/ 2 w 194"/>
                    <a:gd name="T1" fmla="*/ 137 h 296"/>
                    <a:gd name="T2" fmla="*/ 1 w 194"/>
                    <a:gd name="T3" fmla="*/ 140 h 296"/>
                    <a:gd name="T4" fmla="*/ 0 w 194"/>
                    <a:gd name="T5" fmla="*/ 145 h 296"/>
                    <a:gd name="T6" fmla="*/ 0 w 194"/>
                    <a:gd name="T7" fmla="*/ 150 h 296"/>
                    <a:gd name="T8" fmla="*/ 2 w 194"/>
                    <a:gd name="T9" fmla="*/ 155 h 296"/>
                    <a:gd name="T10" fmla="*/ 4 w 194"/>
                    <a:gd name="T11" fmla="*/ 159 h 296"/>
                    <a:gd name="T12" fmla="*/ 8 w 194"/>
                    <a:gd name="T13" fmla="*/ 163 h 296"/>
                    <a:gd name="T14" fmla="*/ 12 w 194"/>
                    <a:gd name="T15" fmla="*/ 165 h 296"/>
                    <a:gd name="T16" fmla="*/ 16 w 194"/>
                    <a:gd name="T17" fmla="*/ 166 h 296"/>
                    <a:gd name="T18" fmla="*/ 21 w 194"/>
                    <a:gd name="T19" fmla="*/ 166 h 296"/>
                    <a:gd name="T20" fmla="*/ 126 w 194"/>
                    <a:gd name="T21" fmla="*/ 295 h 296"/>
                    <a:gd name="T22" fmla="*/ 159 w 194"/>
                    <a:gd name="T23" fmla="*/ 142 h 296"/>
                    <a:gd name="T24" fmla="*/ 159 w 194"/>
                    <a:gd name="T25" fmla="*/ 138 h 296"/>
                    <a:gd name="T26" fmla="*/ 157 w 194"/>
                    <a:gd name="T27" fmla="*/ 136 h 296"/>
                    <a:gd name="T28" fmla="*/ 154 w 194"/>
                    <a:gd name="T29" fmla="*/ 133 h 296"/>
                    <a:gd name="T30" fmla="*/ 152 w 194"/>
                    <a:gd name="T31" fmla="*/ 131 h 296"/>
                    <a:gd name="T32" fmla="*/ 148 w 194"/>
                    <a:gd name="T33" fmla="*/ 130 h 296"/>
                    <a:gd name="T34" fmla="*/ 144 w 194"/>
                    <a:gd name="T35" fmla="*/ 129 h 296"/>
                    <a:gd name="T36" fmla="*/ 140 w 194"/>
                    <a:gd name="T37" fmla="*/ 129 h 296"/>
                    <a:gd name="T38" fmla="*/ 137 w 194"/>
                    <a:gd name="T39" fmla="*/ 129 h 296"/>
                    <a:gd name="T40" fmla="*/ 93 w 194"/>
                    <a:gd name="T41" fmla="*/ 75 h 296"/>
                    <a:gd name="T42" fmla="*/ 179 w 194"/>
                    <a:gd name="T43" fmla="*/ 93 h 296"/>
                    <a:gd name="T44" fmla="*/ 183 w 194"/>
                    <a:gd name="T45" fmla="*/ 92 h 296"/>
                    <a:gd name="T46" fmla="*/ 185 w 194"/>
                    <a:gd name="T47" fmla="*/ 91 h 296"/>
                    <a:gd name="T48" fmla="*/ 189 w 194"/>
                    <a:gd name="T49" fmla="*/ 89 h 296"/>
                    <a:gd name="T50" fmla="*/ 191 w 194"/>
                    <a:gd name="T51" fmla="*/ 86 h 296"/>
                    <a:gd name="T52" fmla="*/ 192 w 194"/>
                    <a:gd name="T53" fmla="*/ 83 h 296"/>
                    <a:gd name="T54" fmla="*/ 193 w 194"/>
                    <a:gd name="T55" fmla="*/ 78 h 296"/>
                    <a:gd name="T56" fmla="*/ 192 w 194"/>
                    <a:gd name="T57" fmla="*/ 74 h 296"/>
                    <a:gd name="T58" fmla="*/ 190 w 194"/>
                    <a:gd name="T59" fmla="*/ 70 h 296"/>
                    <a:gd name="T60" fmla="*/ 188 w 194"/>
                    <a:gd name="T61" fmla="*/ 68 h 296"/>
                    <a:gd name="T62" fmla="*/ 184 w 194"/>
                    <a:gd name="T63" fmla="*/ 65 h 296"/>
                    <a:gd name="T64" fmla="*/ 181 w 194"/>
                    <a:gd name="T65" fmla="*/ 64 h 296"/>
                    <a:gd name="T66" fmla="*/ 122 w 194"/>
                    <a:gd name="T67" fmla="*/ 64 h 296"/>
                    <a:gd name="T68" fmla="*/ 112 w 194"/>
                    <a:gd name="T69" fmla="*/ 42 h 296"/>
                    <a:gd name="T70" fmla="*/ 113 w 194"/>
                    <a:gd name="T71" fmla="*/ 37 h 296"/>
                    <a:gd name="T72" fmla="*/ 114 w 194"/>
                    <a:gd name="T73" fmla="*/ 30 h 296"/>
                    <a:gd name="T74" fmla="*/ 114 w 194"/>
                    <a:gd name="T75" fmla="*/ 24 h 296"/>
                    <a:gd name="T76" fmla="*/ 112 w 194"/>
                    <a:gd name="T77" fmla="*/ 19 h 296"/>
                    <a:gd name="T78" fmla="*/ 110 w 194"/>
                    <a:gd name="T79" fmla="*/ 15 h 296"/>
                    <a:gd name="T80" fmla="*/ 107 w 194"/>
                    <a:gd name="T81" fmla="*/ 10 h 296"/>
                    <a:gd name="T82" fmla="*/ 103 w 194"/>
                    <a:gd name="T83" fmla="*/ 7 h 296"/>
                    <a:gd name="T84" fmla="*/ 98 w 194"/>
                    <a:gd name="T85" fmla="*/ 3 h 296"/>
                    <a:gd name="T86" fmla="*/ 93 w 194"/>
                    <a:gd name="T87" fmla="*/ 1 h 296"/>
                    <a:gd name="T88" fmla="*/ 87 w 194"/>
                    <a:gd name="T89" fmla="*/ 0 h 296"/>
                    <a:gd name="T90" fmla="*/ 81 w 194"/>
                    <a:gd name="T91" fmla="*/ 0 h 296"/>
                    <a:gd name="T92" fmla="*/ 75 w 194"/>
                    <a:gd name="T93" fmla="*/ 1 h 296"/>
                    <a:gd name="T94" fmla="*/ 69 w 194"/>
                    <a:gd name="T95" fmla="*/ 3 h 296"/>
                    <a:gd name="T96" fmla="*/ 63 w 194"/>
                    <a:gd name="T97" fmla="*/ 6 h 296"/>
                    <a:gd name="T98" fmla="*/ 59 w 194"/>
                    <a:gd name="T99" fmla="*/ 11 h 296"/>
                    <a:gd name="T100" fmla="*/ 55 w 194"/>
                    <a:gd name="T101" fmla="*/ 17 h 296"/>
                    <a:gd name="T102" fmla="*/ 53 w 194"/>
                    <a:gd name="T103" fmla="*/ 23 h 29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94"/>
                    <a:gd name="T157" fmla="*/ 0 h 296"/>
                    <a:gd name="T158" fmla="*/ 194 w 194"/>
                    <a:gd name="T159" fmla="*/ 296 h 29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94" h="296">
                      <a:moveTo>
                        <a:pt x="53" y="23"/>
                      </a:moveTo>
                      <a:lnTo>
                        <a:pt x="2" y="137"/>
                      </a:lnTo>
                      <a:lnTo>
                        <a:pt x="1" y="138"/>
                      </a:lnTo>
                      <a:lnTo>
                        <a:pt x="1" y="140"/>
                      </a:lnTo>
                      <a:lnTo>
                        <a:pt x="0" y="142"/>
                      </a:lnTo>
                      <a:lnTo>
                        <a:pt x="0" y="145"/>
                      </a:lnTo>
                      <a:lnTo>
                        <a:pt x="0" y="147"/>
                      </a:lnTo>
                      <a:lnTo>
                        <a:pt x="0" y="150"/>
                      </a:lnTo>
                      <a:lnTo>
                        <a:pt x="1" y="152"/>
                      </a:lnTo>
                      <a:lnTo>
                        <a:pt x="2" y="155"/>
                      </a:lnTo>
                      <a:lnTo>
                        <a:pt x="3" y="157"/>
                      </a:lnTo>
                      <a:lnTo>
                        <a:pt x="4" y="159"/>
                      </a:lnTo>
                      <a:lnTo>
                        <a:pt x="6" y="161"/>
                      </a:lnTo>
                      <a:lnTo>
                        <a:pt x="8" y="163"/>
                      </a:lnTo>
                      <a:lnTo>
                        <a:pt x="10" y="164"/>
                      </a:lnTo>
                      <a:lnTo>
                        <a:pt x="12" y="165"/>
                      </a:lnTo>
                      <a:lnTo>
                        <a:pt x="14" y="165"/>
                      </a:lnTo>
                      <a:lnTo>
                        <a:pt x="16" y="166"/>
                      </a:lnTo>
                      <a:lnTo>
                        <a:pt x="18" y="166"/>
                      </a:lnTo>
                      <a:lnTo>
                        <a:pt x="21" y="166"/>
                      </a:lnTo>
                      <a:lnTo>
                        <a:pt x="126" y="166"/>
                      </a:lnTo>
                      <a:lnTo>
                        <a:pt x="126" y="295"/>
                      </a:lnTo>
                      <a:lnTo>
                        <a:pt x="159" y="295"/>
                      </a:lnTo>
                      <a:lnTo>
                        <a:pt x="159" y="142"/>
                      </a:lnTo>
                      <a:lnTo>
                        <a:pt x="159" y="140"/>
                      </a:lnTo>
                      <a:lnTo>
                        <a:pt x="159" y="138"/>
                      </a:lnTo>
                      <a:lnTo>
                        <a:pt x="158" y="137"/>
                      </a:lnTo>
                      <a:lnTo>
                        <a:pt x="157" y="136"/>
                      </a:lnTo>
                      <a:lnTo>
                        <a:pt x="156" y="135"/>
                      </a:lnTo>
                      <a:lnTo>
                        <a:pt x="154" y="133"/>
                      </a:lnTo>
                      <a:lnTo>
                        <a:pt x="153" y="132"/>
                      </a:lnTo>
                      <a:lnTo>
                        <a:pt x="152" y="131"/>
                      </a:lnTo>
                      <a:lnTo>
                        <a:pt x="150" y="131"/>
                      </a:lnTo>
                      <a:lnTo>
                        <a:pt x="148" y="130"/>
                      </a:lnTo>
                      <a:lnTo>
                        <a:pt x="146" y="130"/>
                      </a:lnTo>
                      <a:lnTo>
                        <a:pt x="144" y="129"/>
                      </a:lnTo>
                      <a:lnTo>
                        <a:pt x="142" y="129"/>
                      </a:lnTo>
                      <a:lnTo>
                        <a:pt x="140" y="129"/>
                      </a:lnTo>
                      <a:lnTo>
                        <a:pt x="139" y="129"/>
                      </a:lnTo>
                      <a:lnTo>
                        <a:pt x="137" y="129"/>
                      </a:lnTo>
                      <a:lnTo>
                        <a:pt x="76" y="125"/>
                      </a:lnTo>
                      <a:lnTo>
                        <a:pt x="93" y="75"/>
                      </a:lnTo>
                      <a:lnTo>
                        <a:pt x="105" y="93"/>
                      </a:lnTo>
                      <a:lnTo>
                        <a:pt x="179" y="93"/>
                      </a:lnTo>
                      <a:lnTo>
                        <a:pt x="181" y="92"/>
                      </a:lnTo>
                      <a:lnTo>
                        <a:pt x="183" y="92"/>
                      </a:lnTo>
                      <a:lnTo>
                        <a:pt x="184" y="91"/>
                      </a:lnTo>
                      <a:lnTo>
                        <a:pt x="185" y="91"/>
                      </a:lnTo>
                      <a:lnTo>
                        <a:pt x="187" y="90"/>
                      </a:lnTo>
                      <a:lnTo>
                        <a:pt x="189" y="89"/>
                      </a:lnTo>
                      <a:lnTo>
                        <a:pt x="190" y="87"/>
                      </a:lnTo>
                      <a:lnTo>
                        <a:pt x="191" y="86"/>
                      </a:lnTo>
                      <a:lnTo>
                        <a:pt x="192" y="84"/>
                      </a:lnTo>
                      <a:lnTo>
                        <a:pt x="192" y="83"/>
                      </a:lnTo>
                      <a:lnTo>
                        <a:pt x="193" y="81"/>
                      </a:lnTo>
                      <a:lnTo>
                        <a:pt x="193" y="78"/>
                      </a:lnTo>
                      <a:lnTo>
                        <a:pt x="193" y="76"/>
                      </a:lnTo>
                      <a:lnTo>
                        <a:pt x="192" y="74"/>
                      </a:lnTo>
                      <a:lnTo>
                        <a:pt x="191" y="72"/>
                      </a:lnTo>
                      <a:lnTo>
                        <a:pt x="190" y="70"/>
                      </a:lnTo>
                      <a:lnTo>
                        <a:pt x="189" y="69"/>
                      </a:lnTo>
                      <a:lnTo>
                        <a:pt x="188" y="68"/>
                      </a:lnTo>
                      <a:lnTo>
                        <a:pt x="186" y="66"/>
                      </a:lnTo>
                      <a:lnTo>
                        <a:pt x="184" y="65"/>
                      </a:lnTo>
                      <a:lnTo>
                        <a:pt x="184" y="64"/>
                      </a:lnTo>
                      <a:lnTo>
                        <a:pt x="181" y="64"/>
                      </a:lnTo>
                      <a:lnTo>
                        <a:pt x="179" y="64"/>
                      </a:lnTo>
                      <a:lnTo>
                        <a:pt x="122" y="64"/>
                      </a:lnTo>
                      <a:lnTo>
                        <a:pt x="110" y="44"/>
                      </a:lnTo>
                      <a:lnTo>
                        <a:pt x="112" y="42"/>
                      </a:lnTo>
                      <a:lnTo>
                        <a:pt x="113" y="39"/>
                      </a:lnTo>
                      <a:lnTo>
                        <a:pt x="113" y="37"/>
                      </a:lnTo>
                      <a:lnTo>
                        <a:pt x="114" y="34"/>
                      </a:lnTo>
                      <a:lnTo>
                        <a:pt x="114" y="30"/>
                      </a:lnTo>
                      <a:lnTo>
                        <a:pt x="114" y="28"/>
                      </a:lnTo>
                      <a:lnTo>
                        <a:pt x="114" y="24"/>
                      </a:lnTo>
                      <a:lnTo>
                        <a:pt x="113" y="22"/>
                      </a:lnTo>
                      <a:lnTo>
                        <a:pt x="112" y="19"/>
                      </a:lnTo>
                      <a:lnTo>
                        <a:pt x="111" y="17"/>
                      </a:lnTo>
                      <a:lnTo>
                        <a:pt x="110" y="15"/>
                      </a:lnTo>
                      <a:lnTo>
                        <a:pt x="109" y="13"/>
                      </a:lnTo>
                      <a:lnTo>
                        <a:pt x="107" y="10"/>
                      </a:lnTo>
                      <a:lnTo>
                        <a:pt x="105" y="9"/>
                      </a:lnTo>
                      <a:lnTo>
                        <a:pt x="103" y="7"/>
                      </a:lnTo>
                      <a:lnTo>
                        <a:pt x="101" y="5"/>
                      </a:lnTo>
                      <a:lnTo>
                        <a:pt x="98" y="3"/>
                      </a:lnTo>
                      <a:lnTo>
                        <a:pt x="96" y="3"/>
                      </a:lnTo>
                      <a:lnTo>
                        <a:pt x="93" y="1"/>
                      </a:lnTo>
                      <a:lnTo>
                        <a:pt x="90" y="1"/>
                      </a:lnTo>
                      <a:lnTo>
                        <a:pt x="87" y="0"/>
                      </a:lnTo>
                      <a:lnTo>
                        <a:pt x="84" y="0"/>
                      </a:lnTo>
                      <a:lnTo>
                        <a:pt x="81" y="0"/>
                      </a:lnTo>
                      <a:lnTo>
                        <a:pt x="78" y="0"/>
                      </a:lnTo>
                      <a:lnTo>
                        <a:pt x="75" y="1"/>
                      </a:lnTo>
                      <a:lnTo>
                        <a:pt x="72" y="2"/>
                      </a:lnTo>
                      <a:lnTo>
                        <a:pt x="69" y="3"/>
                      </a:lnTo>
                      <a:lnTo>
                        <a:pt x="66" y="4"/>
                      </a:lnTo>
                      <a:lnTo>
                        <a:pt x="63" y="6"/>
                      </a:lnTo>
                      <a:lnTo>
                        <a:pt x="61" y="9"/>
                      </a:lnTo>
                      <a:lnTo>
                        <a:pt x="59" y="11"/>
                      </a:lnTo>
                      <a:lnTo>
                        <a:pt x="57" y="13"/>
                      </a:lnTo>
                      <a:lnTo>
                        <a:pt x="55" y="17"/>
                      </a:lnTo>
                      <a:lnTo>
                        <a:pt x="53" y="19"/>
                      </a:lnTo>
                      <a:lnTo>
                        <a:pt x="53" y="23"/>
                      </a:lnTo>
                    </a:path>
                  </a:pathLst>
                </a:custGeom>
                <a:solidFill>
                  <a:srgbClr val="FC0128"/>
                </a:solidFill>
                <a:ln w="127000" cap="rnd">
                  <a:noFill/>
                  <a:round/>
                  <a:headEnd/>
                  <a:tailEnd/>
                </a:ln>
              </p:spPr>
              <p:txBody>
                <a:bodyPr>
                  <a:prstTxWarp prst="textNoShape">
                    <a:avLst/>
                  </a:prstTxWarp>
                </a:bodyPr>
                <a:lstStyle/>
                <a:p>
                  <a:endParaRPr lang="en-US"/>
                </a:p>
              </p:txBody>
            </p:sp>
          </p:grpSp>
        </p:grpSp>
        <p:grpSp>
          <p:nvGrpSpPr>
            <p:cNvPr id="38960" name="Group 44"/>
            <p:cNvGrpSpPr>
              <a:grpSpLocks/>
            </p:cNvGrpSpPr>
            <p:nvPr/>
          </p:nvGrpSpPr>
          <p:grpSpPr bwMode="auto">
            <a:xfrm>
              <a:off x="1356" y="2116"/>
              <a:ext cx="967" cy="448"/>
              <a:chOff x="1356" y="2116"/>
              <a:chExt cx="967" cy="448"/>
            </a:xfrm>
          </p:grpSpPr>
          <p:grpSp>
            <p:nvGrpSpPr>
              <p:cNvPr id="38999" name="Group 45"/>
              <p:cNvGrpSpPr>
                <a:grpSpLocks/>
              </p:cNvGrpSpPr>
              <p:nvPr/>
            </p:nvGrpSpPr>
            <p:grpSpPr bwMode="auto">
              <a:xfrm>
                <a:off x="1356" y="2116"/>
                <a:ext cx="305" cy="448"/>
                <a:chOff x="1356" y="2116"/>
                <a:chExt cx="305" cy="448"/>
              </a:xfrm>
            </p:grpSpPr>
            <p:grpSp>
              <p:nvGrpSpPr>
                <p:cNvPr id="39013" name="Group 46"/>
                <p:cNvGrpSpPr>
                  <a:grpSpLocks/>
                </p:cNvGrpSpPr>
                <p:nvPr/>
              </p:nvGrpSpPr>
              <p:grpSpPr bwMode="auto">
                <a:xfrm>
                  <a:off x="1356" y="2116"/>
                  <a:ext cx="305" cy="448"/>
                  <a:chOff x="1356" y="2116"/>
                  <a:chExt cx="305" cy="448"/>
                </a:xfrm>
              </p:grpSpPr>
              <p:sp>
                <p:nvSpPr>
                  <p:cNvPr id="39015" name="AutoShape 47"/>
                  <p:cNvSpPr>
                    <a:spLocks noChangeArrowheads="1"/>
                  </p:cNvSpPr>
                  <p:nvPr/>
                </p:nvSpPr>
                <p:spPr bwMode="auto">
                  <a:xfrm>
                    <a:off x="1356" y="2187"/>
                    <a:ext cx="305" cy="377"/>
                  </a:xfrm>
                  <a:prstGeom prst="cube">
                    <a:avLst>
                      <a:gd name="adj" fmla="val 24995"/>
                    </a:avLst>
                  </a:prstGeom>
                  <a:solidFill>
                    <a:srgbClr val="F6BF69"/>
                  </a:solidFill>
                  <a:ln w="12700">
                    <a:solidFill>
                      <a:schemeClr val="tx1"/>
                    </a:solidFill>
                    <a:miter lim="800000"/>
                    <a:headEnd/>
                    <a:tailEnd/>
                  </a:ln>
                </p:spPr>
                <p:txBody>
                  <a:bodyPr wrap="none" anchor="ctr">
                    <a:prstTxWarp prst="textNoShape">
                      <a:avLst/>
                    </a:prstTxWarp>
                  </a:bodyPr>
                  <a:lstStyle/>
                  <a:p>
                    <a:endParaRPr lang="en-US"/>
                  </a:p>
                </p:txBody>
              </p:sp>
              <p:sp>
                <p:nvSpPr>
                  <p:cNvPr id="39016" name="AutoShape 48"/>
                  <p:cNvSpPr>
                    <a:spLocks noChangeArrowheads="1"/>
                  </p:cNvSpPr>
                  <p:nvPr/>
                </p:nvSpPr>
                <p:spPr bwMode="auto">
                  <a:xfrm>
                    <a:off x="1426" y="2116"/>
                    <a:ext cx="235" cy="78"/>
                  </a:xfrm>
                  <a:prstGeom prst="cube">
                    <a:avLst>
                      <a:gd name="adj" fmla="val 24995"/>
                    </a:avLst>
                  </a:prstGeom>
                  <a:solidFill>
                    <a:srgbClr val="F6BF69"/>
                  </a:solidFill>
                  <a:ln w="12700">
                    <a:solidFill>
                      <a:schemeClr val="tx1"/>
                    </a:solidFill>
                    <a:miter lim="800000"/>
                    <a:headEnd/>
                    <a:tailEnd/>
                  </a:ln>
                </p:spPr>
                <p:txBody>
                  <a:bodyPr wrap="none" anchor="ctr">
                    <a:prstTxWarp prst="textNoShape">
                      <a:avLst/>
                    </a:prstTxWarp>
                  </a:bodyPr>
                  <a:lstStyle/>
                  <a:p>
                    <a:endParaRPr lang="en-US"/>
                  </a:p>
                </p:txBody>
              </p:sp>
            </p:grpSp>
            <p:sp>
              <p:nvSpPr>
                <p:cNvPr id="39014" name="AutoShape 49"/>
                <p:cNvSpPr>
                  <a:spLocks noChangeArrowheads="1"/>
                </p:cNvSpPr>
                <p:nvPr/>
              </p:nvSpPr>
              <p:spPr bwMode="auto">
                <a:xfrm>
                  <a:off x="1418" y="2220"/>
                  <a:ext cx="158" cy="27"/>
                </a:xfrm>
                <a:prstGeom prst="parallelogram">
                  <a:avLst>
                    <a:gd name="adj" fmla="val 146269"/>
                  </a:avLst>
                </a:prstGeom>
                <a:solidFill>
                  <a:srgbClr val="F6BF69"/>
                </a:solidFill>
                <a:ln w="25400">
                  <a:solidFill>
                    <a:schemeClr val="tx1"/>
                  </a:solidFill>
                  <a:miter lim="800000"/>
                  <a:headEnd/>
                  <a:tailEnd/>
                </a:ln>
              </p:spPr>
              <p:txBody>
                <a:bodyPr wrap="none" anchor="ctr">
                  <a:prstTxWarp prst="textNoShape">
                    <a:avLst/>
                  </a:prstTxWarp>
                </a:bodyPr>
                <a:lstStyle/>
                <a:p>
                  <a:endParaRPr lang="en-US"/>
                </a:p>
              </p:txBody>
            </p:sp>
          </p:grpSp>
          <p:grpSp>
            <p:nvGrpSpPr>
              <p:cNvPr id="39000" name="Group 50"/>
              <p:cNvGrpSpPr>
                <a:grpSpLocks/>
              </p:cNvGrpSpPr>
              <p:nvPr/>
            </p:nvGrpSpPr>
            <p:grpSpPr bwMode="auto">
              <a:xfrm>
                <a:off x="1657" y="2116"/>
                <a:ext cx="378" cy="448"/>
                <a:chOff x="1657" y="2116"/>
                <a:chExt cx="378" cy="448"/>
              </a:xfrm>
            </p:grpSpPr>
            <p:grpSp>
              <p:nvGrpSpPr>
                <p:cNvPr id="39008" name="Group 51"/>
                <p:cNvGrpSpPr>
                  <a:grpSpLocks/>
                </p:cNvGrpSpPr>
                <p:nvPr/>
              </p:nvGrpSpPr>
              <p:grpSpPr bwMode="auto">
                <a:xfrm>
                  <a:off x="1657" y="2116"/>
                  <a:ext cx="378" cy="448"/>
                  <a:chOff x="1657" y="2116"/>
                  <a:chExt cx="378" cy="448"/>
                </a:xfrm>
              </p:grpSpPr>
              <p:sp>
                <p:nvSpPr>
                  <p:cNvPr id="39011" name="AutoShape 52"/>
                  <p:cNvSpPr>
                    <a:spLocks noChangeArrowheads="1"/>
                  </p:cNvSpPr>
                  <p:nvPr/>
                </p:nvSpPr>
                <p:spPr bwMode="auto">
                  <a:xfrm>
                    <a:off x="1657" y="2187"/>
                    <a:ext cx="378" cy="377"/>
                  </a:xfrm>
                  <a:prstGeom prst="cube">
                    <a:avLst>
                      <a:gd name="adj" fmla="val 24995"/>
                    </a:avLst>
                  </a:prstGeom>
                  <a:solidFill>
                    <a:srgbClr val="A2C1FE"/>
                  </a:solidFill>
                  <a:ln w="12700">
                    <a:solidFill>
                      <a:schemeClr val="tx1"/>
                    </a:solidFill>
                    <a:miter lim="800000"/>
                    <a:headEnd/>
                    <a:tailEnd/>
                  </a:ln>
                </p:spPr>
                <p:txBody>
                  <a:bodyPr wrap="none" anchor="ctr">
                    <a:prstTxWarp prst="textNoShape">
                      <a:avLst/>
                    </a:prstTxWarp>
                  </a:bodyPr>
                  <a:lstStyle/>
                  <a:p>
                    <a:endParaRPr lang="en-US"/>
                  </a:p>
                </p:txBody>
              </p:sp>
              <p:sp>
                <p:nvSpPr>
                  <p:cNvPr id="39012" name="AutoShape 53"/>
                  <p:cNvSpPr>
                    <a:spLocks noChangeArrowheads="1"/>
                  </p:cNvSpPr>
                  <p:nvPr/>
                </p:nvSpPr>
                <p:spPr bwMode="auto">
                  <a:xfrm>
                    <a:off x="1743" y="2116"/>
                    <a:ext cx="292" cy="78"/>
                  </a:xfrm>
                  <a:prstGeom prst="cube">
                    <a:avLst>
                      <a:gd name="adj" fmla="val 24995"/>
                    </a:avLst>
                  </a:prstGeom>
                  <a:solidFill>
                    <a:srgbClr val="A2C1FE"/>
                  </a:solidFill>
                  <a:ln w="12700">
                    <a:solidFill>
                      <a:schemeClr val="tx1"/>
                    </a:solidFill>
                    <a:miter lim="800000"/>
                    <a:headEnd/>
                    <a:tailEnd/>
                  </a:ln>
                </p:spPr>
                <p:txBody>
                  <a:bodyPr wrap="none" anchor="ctr">
                    <a:prstTxWarp prst="textNoShape">
                      <a:avLst/>
                    </a:prstTxWarp>
                  </a:bodyPr>
                  <a:lstStyle/>
                  <a:p>
                    <a:endParaRPr lang="en-US"/>
                  </a:p>
                </p:txBody>
              </p:sp>
            </p:grpSp>
            <p:sp>
              <p:nvSpPr>
                <p:cNvPr id="39009" name="Oval 54"/>
                <p:cNvSpPr>
                  <a:spLocks noChangeArrowheads="1"/>
                </p:cNvSpPr>
                <p:nvPr/>
              </p:nvSpPr>
              <p:spPr bwMode="auto">
                <a:xfrm>
                  <a:off x="1772" y="2152"/>
                  <a:ext cx="49" cy="27"/>
                </a:xfrm>
                <a:prstGeom prst="ellipse">
                  <a:avLst/>
                </a:prstGeom>
                <a:solidFill>
                  <a:schemeClr val="bg1"/>
                </a:solidFill>
                <a:ln w="12700">
                  <a:solidFill>
                    <a:schemeClr val="tx1"/>
                  </a:solidFill>
                  <a:round/>
                  <a:headEnd/>
                  <a:tailEnd/>
                </a:ln>
              </p:spPr>
              <p:txBody>
                <a:bodyPr wrap="none" anchor="ctr">
                  <a:prstTxWarp prst="textNoShape">
                    <a:avLst/>
                  </a:prstTxWarp>
                </a:bodyPr>
                <a:lstStyle/>
                <a:p>
                  <a:endParaRPr lang="en-US"/>
                </a:p>
              </p:txBody>
            </p:sp>
            <p:sp>
              <p:nvSpPr>
                <p:cNvPr id="39010" name="AutoShape 55"/>
                <p:cNvSpPr>
                  <a:spLocks noChangeArrowheads="1"/>
                </p:cNvSpPr>
                <p:nvPr/>
              </p:nvSpPr>
              <p:spPr bwMode="auto">
                <a:xfrm>
                  <a:off x="1704" y="2362"/>
                  <a:ext cx="198" cy="84"/>
                </a:xfrm>
                <a:prstGeom prst="octagon">
                  <a:avLst>
                    <a:gd name="adj" fmla="val 29282"/>
                  </a:avLst>
                </a:prstGeom>
                <a:solidFill>
                  <a:srgbClr val="A2C1FE"/>
                </a:solidFill>
                <a:ln w="25400">
                  <a:solidFill>
                    <a:schemeClr val="tx1"/>
                  </a:solidFill>
                  <a:miter lim="800000"/>
                  <a:headEnd/>
                  <a:tailEnd/>
                </a:ln>
              </p:spPr>
              <p:txBody>
                <a:bodyPr wrap="none" anchor="ctr">
                  <a:prstTxWarp prst="textNoShape">
                    <a:avLst/>
                  </a:prstTxWarp>
                </a:bodyPr>
                <a:lstStyle/>
                <a:p>
                  <a:endParaRPr lang="en-US"/>
                </a:p>
              </p:txBody>
            </p:sp>
          </p:grpSp>
          <p:sp>
            <p:nvSpPr>
              <p:cNvPr id="39001" name="Freeform 56"/>
              <p:cNvSpPr>
                <a:spLocks/>
              </p:cNvSpPr>
              <p:nvPr/>
            </p:nvSpPr>
            <p:spPr bwMode="auto">
              <a:xfrm>
                <a:off x="2221" y="2345"/>
                <a:ext cx="86" cy="192"/>
              </a:xfrm>
              <a:custGeom>
                <a:avLst/>
                <a:gdLst>
                  <a:gd name="T0" fmla="*/ 62 w 86"/>
                  <a:gd name="T1" fmla="*/ 0 h 192"/>
                  <a:gd name="T2" fmla="*/ 85 w 86"/>
                  <a:gd name="T3" fmla="*/ 0 h 192"/>
                  <a:gd name="T4" fmla="*/ 23 w 86"/>
                  <a:gd name="T5" fmla="*/ 191 h 192"/>
                  <a:gd name="T6" fmla="*/ 0 w 86"/>
                  <a:gd name="T7" fmla="*/ 191 h 192"/>
                  <a:gd name="T8" fmla="*/ 62 w 86"/>
                  <a:gd name="T9" fmla="*/ 0 h 192"/>
                  <a:gd name="T10" fmla="*/ 0 60000 65536"/>
                  <a:gd name="T11" fmla="*/ 0 60000 65536"/>
                  <a:gd name="T12" fmla="*/ 0 60000 65536"/>
                  <a:gd name="T13" fmla="*/ 0 60000 65536"/>
                  <a:gd name="T14" fmla="*/ 0 60000 65536"/>
                  <a:gd name="T15" fmla="*/ 0 w 86"/>
                  <a:gd name="T16" fmla="*/ 0 h 192"/>
                  <a:gd name="T17" fmla="*/ 86 w 86"/>
                  <a:gd name="T18" fmla="*/ 192 h 192"/>
                </a:gdLst>
                <a:ahLst/>
                <a:cxnLst>
                  <a:cxn ang="T10">
                    <a:pos x="T0" y="T1"/>
                  </a:cxn>
                  <a:cxn ang="T11">
                    <a:pos x="T2" y="T3"/>
                  </a:cxn>
                  <a:cxn ang="T12">
                    <a:pos x="T4" y="T5"/>
                  </a:cxn>
                  <a:cxn ang="T13">
                    <a:pos x="T6" y="T7"/>
                  </a:cxn>
                  <a:cxn ang="T14">
                    <a:pos x="T8" y="T9"/>
                  </a:cxn>
                </a:cxnLst>
                <a:rect l="T15" t="T16" r="T17" b="T18"/>
                <a:pathLst>
                  <a:path w="86" h="192">
                    <a:moveTo>
                      <a:pt x="62" y="0"/>
                    </a:moveTo>
                    <a:lnTo>
                      <a:pt x="85" y="0"/>
                    </a:lnTo>
                    <a:lnTo>
                      <a:pt x="23" y="191"/>
                    </a:lnTo>
                    <a:lnTo>
                      <a:pt x="0" y="191"/>
                    </a:lnTo>
                    <a:lnTo>
                      <a:pt x="62" y="0"/>
                    </a:lnTo>
                  </a:path>
                </a:pathLst>
              </a:custGeom>
              <a:solidFill>
                <a:srgbClr val="FC0128"/>
              </a:solidFill>
              <a:ln w="12700" cap="rnd">
                <a:noFill/>
                <a:round/>
                <a:headEnd/>
                <a:tailEnd/>
              </a:ln>
            </p:spPr>
            <p:txBody>
              <a:bodyPr>
                <a:prstTxWarp prst="textNoShape">
                  <a:avLst/>
                </a:prstTxWarp>
              </a:bodyPr>
              <a:lstStyle/>
              <a:p>
                <a:endParaRPr lang="en-US"/>
              </a:p>
            </p:txBody>
          </p:sp>
          <p:sp>
            <p:nvSpPr>
              <p:cNvPr id="39002" name="Rectangle 57"/>
              <p:cNvSpPr>
                <a:spLocks noChangeArrowheads="1"/>
              </p:cNvSpPr>
              <p:nvPr/>
            </p:nvSpPr>
            <p:spPr bwMode="auto">
              <a:xfrm>
                <a:off x="2217" y="2345"/>
                <a:ext cx="106" cy="16"/>
              </a:xfrm>
              <a:prstGeom prst="rect">
                <a:avLst/>
              </a:prstGeom>
              <a:solidFill>
                <a:srgbClr val="FC0128"/>
              </a:solidFill>
              <a:ln w="12700">
                <a:noFill/>
                <a:miter lim="800000"/>
                <a:headEnd/>
                <a:tailEnd/>
              </a:ln>
            </p:spPr>
            <p:txBody>
              <a:bodyPr wrap="none" anchor="ctr">
                <a:prstTxWarp prst="textNoShape">
                  <a:avLst/>
                </a:prstTxWarp>
              </a:bodyPr>
              <a:lstStyle/>
              <a:p>
                <a:endParaRPr lang="en-US"/>
              </a:p>
            </p:txBody>
          </p:sp>
          <p:sp>
            <p:nvSpPr>
              <p:cNvPr id="39003" name="Rectangle 58"/>
              <p:cNvSpPr>
                <a:spLocks noChangeArrowheads="1"/>
              </p:cNvSpPr>
              <p:nvPr/>
            </p:nvSpPr>
            <p:spPr bwMode="auto">
              <a:xfrm>
                <a:off x="2224" y="2426"/>
                <a:ext cx="82" cy="16"/>
              </a:xfrm>
              <a:prstGeom prst="rect">
                <a:avLst/>
              </a:prstGeom>
              <a:solidFill>
                <a:srgbClr val="FC0128"/>
              </a:solidFill>
              <a:ln w="12700">
                <a:noFill/>
                <a:miter lim="800000"/>
                <a:headEnd/>
                <a:tailEnd/>
              </a:ln>
            </p:spPr>
            <p:txBody>
              <a:bodyPr wrap="none" anchor="ctr">
                <a:prstTxWarp prst="textNoShape">
                  <a:avLst/>
                </a:prstTxWarp>
              </a:bodyPr>
              <a:lstStyle/>
              <a:p>
                <a:endParaRPr lang="en-US"/>
              </a:p>
            </p:txBody>
          </p:sp>
          <p:sp>
            <p:nvSpPr>
              <p:cNvPr id="39004" name="Rectangle 59"/>
              <p:cNvSpPr>
                <a:spLocks noChangeArrowheads="1"/>
              </p:cNvSpPr>
              <p:nvPr/>
            </p:nvSpPr>
            <p:spPr bwMode="auto">
              <a:xfrm>
                <a:off x="2041" y="2426"/>
                <a:ext cx="103" cy="11"/>
              </a:xfrm>
              <a:prstGeom prst="rect">
                <a:avLst/>
              </a:prstGeom>
              <a:solidFill>
                <a:srgbClr val="FC0128"/>
              </a:solidFill>
              <a:ln w="12700">
                <a:noFill/>
                <a:miter lim="800000"/>
                <a:headEnd/>
                <a:tailEnd/>
              </a:ln>
            </p:spPr>
            <p:txBody>
              <a:bodyPr wrap="none" anchor="ctr">
                <a:prstTxWarp prst="textNoShape">
                  <a:avLst/>
                </a:prstTxWarp>
              </a:bodyPr>
              <a:lstStyle/>
              <a:p>
                <a:endParaRPr lang="en-US"/>
              </a:p>
            </p:txBody>
          </p:sp>
          <p:grpSp>
            <p:nvGrpSpPr>
              <p:cNvPr id="39005" name="Group 60"/>
              <p:cNvGrpSpPr>
                <a:grpSpLocks/>
              </p:cNvGrpSpPr>
              <p:nvPr/>
            </p:nvGrpSpPr>
            <p:grpSpPr bwMode="auto">
              <a:xfrm>
                <a:off x="2039" y="2173"/>
                <a:ext cx="194" cy="364"/>
                <a:chOff x="2039" y="2173"/>
                <a:chExt cx="194" cy="364"/>
              </a:xfrm>
            </p:grpSpPr>
            <p:sp>
              <p:nvSpPr>
                <p:cNvPr id="39006" name="Oval 61"/>
                <p:cNvSpPr>
                  <a:spLocks noChangeArrowheads="1"/>
                </p:cNvSpPr>
                <p:nvPr/>
              </p:nvSpPr>
              <p:spPr bwMode="auto">
                <a:xfrm>
                  <a:off x="2115" y="2173"/>
                  <a:ext cx="48" cy="48"/>
                </a:xfrm>
                <a:prstGeom prst="ellipse">
                  <a:avLst/>
                </a:prstGeom>
                <a:solidFill>
                  <a:srgbClr val="FC0128"/>
                </a:solidFill>
                <a:ln w="12700">
                  <a:solidFill>
                    <a:srgbClr val="000000"/>
                  </a:solidFill>
                  <a:round/>
                  <a:headEnd/>
                  <a:tailEnd/>
                </a:ln>
              </p:spPr>
              <p:txBody>
                <a:bodyPr wrap="none" anchor="ctr">
                  <a:prstTxWarp prst="textNoShape">
                    <a:avLst/>
                  </a:prstTxWarp>
                </a:bodyPr>
                <a:lstStyle/>
                <a:p>
                  <a:endParaRPr lang="en-US"/>
                </a:p>
              </p:txBody>
            </p:sp>
            <p:sp>
              <p:nvSpPr>
                <p:cNvPr id="39007" name="Freeform 62"/>
                <p:cNvSpPr>
                  <a:spLocks/>
                </p:cNvSpPr>
                <p:nvPr/>
              </p:nvSpPr>
              <p:spPr bwMode="auto">
                <a:xfrm>
                  <a:off x="2039" y="2241"/>
                  <a:ext cx="194" cy="296"/>
                </a:xfrm>
                <a:custGeom>
                  <a:avLst/>
                  <a:gdLst>
                    <a:gd name="T0" fmla="*/ 2 w 194"/>
                    <a:gd name="T1" fmla="*/ 137 h 296"/>
                    <a:gd name="T2" fmla="*/ 1 w 194"/>
                    <a:gd name="T3" fmla="*/ 140 h 296"/>
                    <a:gd name="T4" fmla="*/ 0 w 194"/>
                    <a:gd name="T5" fmla="*/ 145 h 296"/>
                    <a:gd name="T6" fmla="*/ 0 w 194"/>
                    <a:gd name="T7" fmla="*/ 150 h 296"/>
                    <a:gd name="T8" fmla="*/ 2 w 194"/>
                    <a:gd name="T9" fmla="*/ 155 h 296"/>
                    <a:gd name="T10" fmla="*/ 4 w 194"/>
                    <a:gd name="T11" fmla="*/ 159 h 296"/>
                    <a:gd name="T12" fmla="*/ 8 w 194"/>
                    <a:gd name="T13" fmla="*/ 163 h 296"/>
                    <a:gd name="T14" fmla="*/ 12 w 194"/>
                    <a:gd name="T15" fmla="*/ 165 h 296"/>
                    <a:gd name="T16" fmla="*/ 16 w 194"/>
                    <a:gd name="T17" fmla="*/ 166 h 296"/>
                    <a:gd name="T18" fmla="*/ 21 w 194"/>
                    <a:gd name="T19" fmla="*/ 166 h 296"/>
                    <a:gd name="T20" fmla="*/ 126 w 194"/>
                    <a:gd name="T21" fmla="*/ 295 h 296"/>
                    <a:gd name="T22" fmla="*/ 159 w 194"/>
                    <a:gd name="T23" fmla="*/ 142 h 296"/>
                    <a:gd name="T24" fmla="*/ 159 w 194"/>
                    <a:gd name="T25" fmla="*/ 138 h 296"/>
                    <a:gd name="T26" fmla="*/ 157 w 194"/>
                    <a:gd name="T27" fmla="*/ 136 h 296"/>
                    <a:gd name="T28" fmla="*/ 154 w 194"/>
                    <a:gd name="T29" fmla="*/ 133 h 296"/>
                    <a:gd name="T30" fmla="*/ 152 w 194"/>
                    <a:gd name="T31" fmla="*/ 131 h 296"/>
                    <a:gd name="T32" fmla="*/ 148 w 194"/>
                    <a:gd name="T33" fmla="*/ 130 h 296"/>
                    <a:gd name="T34" fmla="*/ 144 w 194"/>
                    <a:gd name="T35" fmla="*/ 129 h 296"/>
                    <a:gd name="T36" fmla="*/ 140 w 194"/>
                    <a:gd name="T37" fmla="*/ 129 h 296"/>
                    <a:gd name="T38" fmla="*/ 137 w 194"/>
                    <a:gd name="T39" fmla="*/ 129 h 296"/>
                    <a:gd name="T40" fmla="*/ 93 w 194"/>
                    <a:gd name="T41" fmla="*/ 75 h 296"/>
                    <a:gd name="T42" fmla="*/ 179 w 194"/>
                    <a:gd name="T43" fmla="*/ 93 h 296"/>
                    <a:gd name="T44" fmla="*/ 183 w 194"/>
                    <a:gd name="T45" fmla="*/ 92 h 296"/>
                    <a:gd name="T46" fmla="*/ 185 w 194"/>
                    <a:gd name="T47" fmla="*/ 91 h 296"/>
                    <a:gd name="T48" fmla="*/ 189 w 194"/>
                    <a:gd name="T49" fmla="*/ 89 h 296"/>
                    <a:gd name="T50" fmla="*/ 191 w 194"/>
                    <a:gd name="T51" fmla="*/ 86 h 296"/>
                    <a:gd name="T52" fmla="*/ 192 w 194"/>
                    <a:gd name="T53" fmla="*/ 83 h 296"/>
                    <a:gd name="T54" fmla="*/ 193 w 194"/>
                    <a:gd name="T55" fmla="*/ 78 h 296"/>
                    <a:gd name="T56" fmla="*/ 192 w 194"/>
                    <a:gd name="T57" fmla="*/ 74 h 296"/>
                    <a:gd name="T58" fmla="*/ 190 w 194"/>
                    <a:gd name="T59" fmla="*/ 70 h 296"/>
                    <a:gd name="T60" fmla="*/ 188 w 194"/>
                    <a:gd name="T61" fmla="*/ 68 h 296"/>
                    <a:gd name="T62" fmla="*/ 184 w 194"/>
                    <a:gd name="T63" fmla="*/ 65 h 296"/>
                    <a:gd name="T64" fmla="*/ 181 w 194"/>
                    <a:gd name="T65" fmla="*/ 64 h 296"/>
                    <a:gd name="T66" fmla="*/ 122 w 194"/>
                    <a:gd name="T67" fmla="*/ 64 h 296"/>
                    <a:gd name="T68" fmla="*/ 112 w 194"/>
                    <a:gd name="T69" fmla="*/ 42 h 296"/>
                    <a:gd name="T70" fmla="*/ 113 w 194"/>
                    <a:gd name="T71" fmla="*/ 37 h 296"/>
                    <a:gd name="T72" fmla="*/ 114 w 194"/>
                    <a:gd name="T73" fmla="*/ 30 h 296"/>
                    <a:gd name="T74" fmla="*/ 114 w 194"/>
                    <a:gd name="T75" fmla="*/ 24 h 296"/>
                    <a:gd name="T76" fmla="*/ 112 w 194"/>
                    <a:gd name="T77" fmla="*/ 19 h 296"/>
                    <a:gd name="T78" fmla="*/ 110 w 194"/>
                    <a:gd name="T79" fmla="*/ 15 h 296"/>
                    <a:gd name="T80" fmla="*/ 107 w 194"/>
                    <a:gd name="T81" fmla="*/ 10 h 296"/>
                    <a:gd name="T82" fmla="*/ 103 w 194"/>
                    <a:gd name="T83" fmla="*/ 7 h 296"/>
                    <a:gd name="T84" fmla="*/ 98 w 194"/>
                    <a:gd name="T85" fmla="*/ 3 h 296"/>
                    <a:gd name="T86" fmla="*/ 93 w 194"/>
                    <a:gd name="T87" fmla="*/ 1 h 296"/>
                    <a:gd name="T88" fmla="*/ 87 w 194"/>
                    <a:gd name="T89" fmla="*/ 0 h 296"/>
                    <a:gd name="T90" fmla="*/ 81 w 194"/>
                    <a:gd name="T91" fmla="*/ 0 h 296"/>
                    <a:gd name="T92" fmla="*/ 75 w 194"/>
                    <a:gd name="T93" fmla="*/ 1 h 296"/>
                    <a:gd name="T94" fmla="*/ 69 w 194"/>
                    <a:gd name="T95" fmla="*/ 3 h 296"/>
                    <a:gd name="T96" fmla="*/ 63 w 194"/>
                    <a:gd name="T97" fmla="*/ 6 h 296"/>
                    <a:gd name="T98" fmla="*/ 59 w 194"/>
                    <a:gd name="T99" fmla="*/ 11 h 296"/>
                    <a:gd name="T100" fmla="*/ 55 w 194"/>
                    <a:gd name="T101" fmla="*/ 17 h 296"/>
                    <a:gd name="T102" fmla="*/ 53 w 194"/>
                    <a:gd name="T103" fmla="*/ 23 h 29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94"/>
                    <a:gd name="T157" fmla="*/ 0 h 296"/>
                    <a:gd name="T158" fmla="*/ 194 w 194"/>
                    <a:gd name="T159" fmla="*/ 296 h 29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94" h="296">
                      <a:moveTo>
                        <a:pt x="53" y="23"/>
                      </a:moveTo>
                      <a:lnTo>
                        <a:pt x="2" y="137"/>
                      </a:lnTo>
                      <a:lnTo>
                        <a:pt x="1" y="138"/>
                      </a:lnTo>
                      <a:lnTo>
                        <a:pt x="1" y="140"/>
                      </a:lnTo>
                      <a:lnTo>
                        <a:pt x="0" y="142"/>
                      </a:lnTo>
                      <a:lnTo>
                        <a:pt x="0" y="145"/>
                      </a:lnTo>
                      <a:lnTo>
                        <a:pt x="0" y="147"/>
                      </a:lnTo>
                      <a:lnTo>
                        <a:pt x="0" y="150"/>
                      </a:lnTo>
                      <a:lnTo>
                        <a:pt x="1" y="152"/>
                      </a:lnTo>
                      <a:lnTo>
                        <a:pt x="2" y="155"/>
                      </a:lnTo>
                      <a:lnTo>
                        <a:pt x="3" y="157"/>
                      </a:lnTo>
                      <a:lnTo>
                        <a:pt x="4" y="159"/>
                      </a:lnTo>
                      <a:lnTo>
                        <a:pt x="6" y="161"/>
                      </a:lnTo>
                      <a:lnTo>
                        <a:pt x="8" y="163"/>
                      </a:lnTo>
                      <a:lnTo>
                        <a:pt x="10" y="164"/>
                      </a:lnTo>
                      <a:lnTo>
                        <a:pt x="12" y="165"/>
                      </a:lnTo>
                      <a:lnTo>
                        <a:pt x="14" y="165"/>
                      </a:lnTo>
                      <a:lnTo>
                        <a:pt x="16" y="166"/>
                      </a:lnTo>
                      <a:lnTo>
                        <a:pt x="18" y="166"/>
                      </a:lnTo>
                      <a:lnTo>
                        <a:pt x="21" y="166"/>
                      </a:lnTo>
                      <a:lnTo>
                        <a:pt x="126" y="166"/>
                      </a:lnTo>
                      <a:lnTo>
                        <a:pt x="126" y="295"/>
                      </a:lnTo>
                      <a:lnTo>
                        <a:pt x="159" y="295"/>
                      </a:lnTo>
                      <a:lnTo>
                        <a:pt x="159" y="142"/>
                      </a:lnTo>
                      <a:lnTo>
                        <a:pt x="159" y="140"/>
                      </a:lnTo>
                      <a:lnTo>
                        <a:pt x="159" y="138"/>
                      </a:lnTo>
                      <a:lnTo>
                        <a:pt x="158" y="137"/>
                      </a:lnTo>
                      <a:lnTo>
                        <a:pt x="157" y="136"/>
                      </a:lnTo>
                      <a:lnTo>
                        <a:pt x="156" y="135"/>
                      </a:lnTo>
                      <a:lnTo>
                        <a:pt x="154" y="133"/>
                      </a:lnTo>
                      <a:lnTo>
                        <a:pt x="153" y="132"/>
                      </a:lnTo>
                      <a:lnTo>
                        <a:pt x="152" y="131"/>
                      </a:lnTo>
                      <a:lnTo>
                        <a:pt x="150" y="131"/>
                      </a:lnTo>
                      <a:lnTo>
                        <a:pt x="148" y="130"/>
                      </a:lnTo>
                      <a:lnTo>
                        <a:pt x="146" y="130"/>
                      </a:lnTo>
                      <a:lnTo>
                        <a:pt x="144" y="129"/>
                      </a:lnTo>
                      <a:lnTo>
                        <a:pt x="142" y="129"/>
                      </a:lnTo>
                      <a:lnTo>
                        <a:pt x="140" y="129"/>
                      </a:lnTo>
                      <a:lnTo>
                        <a:pt x="139" y="129"/>
                      </a:lnTo>
                      <a:lnTo>
                        <a:pt x="137" y="129"/>
                      </a:lnTo>
                      <a:lnTo>
                        <a:pt x="76" y="125"/>
                      </a:lnTo>
                      <a:lnTo>
                        <a:pt x="93" y="75"/>
                      </a:lnTo>
                      <a:lnTo>
                        <a:pt x="105" y="93"/>
                      </a:lnTo>
                      <a:lnTo>
                        <a:pt x="179" y="93"/>
                      </a:lnTo>
                      <a:lnTo>
                        <a:pt x="181" y="92"/>
                      </a:lnTo>
                      <a:lnTo>
                        <a:pt x="183" y="92"/>
                      </a:lnTo>
                      <a:lnTo>
                        <a:pt x="184" y="91"/>
                      </a:lnTo>
                      <a:lnTo>
                        <a:pt x="185" y="91"/>
                      </a:lnTo>
                      <a:lnTo>
                        <a:pt x="187" y="90"/>
                      </a:lnTo>
                      <a:lnTo>
                        <a:pt x="189" y="89"/>
                      </a:lnTo>
                      <a:lnTo>
                        <a:pt x="190" y="87"/>
                      </a:lnTo>
                      <a:lnTo>
                        <a:pt x="191" y="86"/>
                      </a:lnTo>
                      <a:lnTo>
                        <a:pt x="192" y="84"/>
                      </a:lnTo>
                      <a:lnTo>
                        <a:pt x="192" y="83"/>
                      </a:lnTo>
                      <a:lnTo>
                        <a:pt x="193" y="81"/>
                      </a:lnTo>
                      <a:lnTo>
                        <a:pt x="193" y="78"/>
                      </a:lnTo>
                      <a:lnTo>
                        <a:pt x="193" y="76"/>
                      </a:lnTo>
                      <a:lnTo>
                        <a:pt x="192" y="74"/>
                      </a:lnTo>
                      <a:lnTo>
                        <a:pt x="191" y="72"/>
                      </a:lnTo>
                      <a:lnTo>
                        <a:pt x="190" y="70"/>
                      </a:lnTo>
                      <a:lnTo>
                        <a:pt x="189" y="69"/>
                      </a:lnTo>
                      <a:lnTo>
                        <a:pt x="188" y="68"/>
                      </a:lnTo>
                      <a:lnTo>
                        <a:pt x="186" y="66"/>
                      </a:lnTo>
                      <a:lnTo>
                        <a:pt x="184" y="65"/>
                      </a:lnTo>
                      <a:lnTo>
                        <a:pt x="184" y="64"/>
                      </a:lnTo>
                      <a:lnTo>
                        <a:pt x="181" y="64"/>
                      </a:lnTo>
                      <a:lnTo>
                        <a:pt x="179" y="64"/>
                      </a:lnTo>
                      <a:lnTo>
                        <a:pt x="122" y="64"/>
                      </a:lnTo>
                      <a:lnTo>
                        <a:pt x="110" y="44"/>
                      </a:lnTo>
                      <a:lnTo>
                        <a:pt x="112" y="42"/>
                      </a:lnTo>
                      <a:lnTo>
                        <a:pt x="113" y="39"/>
                      </a:lnTo>
                      <a:lnTo>
                        <a:pt x="113" y="37"/>
                      </a:lnTo>
                      <a:lnTo>
                        <a:pt x="114" y="34"/>
                      </a:lnTo>
                      <a:lnTo>
                        <a:pt x="114" y="30"/>
                      </a:lnTo>
                      <a:lnTo>
                        <a:pt x="114" y="28"/>
                      </a:lnTo>
                      <a:lnTo>
                        <a:pt x="114" y="24"/>
                      </a:lnTo>
                      <a:lnTo>
                        <a:pt x="113" y="22"/>
                      </a:lnTo>
                      <a:lnTo>
                        <a:pt x="112" y="19"/>
                      </a:lnTo>
                      <a:lnTo>
                        <a:pt x="111" y="17"/>
                      </a:lnTo>
                      <a:lnTo>
                        <a:pt x="110" y="15"/>
                      </a:lnTo>
                      <a:lnTo>
                        <a:pt x="109" y="13"/>
                      </a:lnTo>
                      <a:lnTo>
                        <a:pt x="107" y="10"/>
                      </a:lnTo>
                      <a:lnTo>
                        <a:pt x="105" y="9"/>
                      </a:lnTo>
                      <a:lnTo>
                        <a:pt x="103" y="7"/>
                      </a:lnTo>
                      <a:lnTo>
                        <a:pt x="101" y="5"/>
                      </a:lnTo>
                      <a:lnTo>
                        <a:pt x="98" y="3"/>
                      </a:lnTo>
                      <a:lnTo>
                        <a:pt x="96" y="3"/>
                      </a:lnTo>
                      <a:lnTo>
                        <a:pt x="93" y="1"/>
                      </a:lnTo>
                      <a:lnTo>
                        <a:pt x="90" y="1"/>
                      </a:lnTo>
                      <a:lnTo>
                        <a:pt x="87" y="0"/>
                      </a:lnTo>
                      <a:lnTo>
                        <a:pt x="84" y="0"/>
                      </a:lnTo>
                      <a:lnTo>
                        <a:pt x="81" y="0"/>
                      </a:lnTo>
                      <a:lnTo>
                        <a:pt x="78" y="0"/>
                      </a:lnTo>
                      <a:lnTo>
                        <a:pt x="75" y="1"/>
                      </a:lnTo>
                      <a:lnTo>
                        <a:pt x="72" y="2"/>
                      </a:lnTo>
                      <a:lnTo>
                        <a:pt x="69" y="3"/>
                      </a:lnTo>
                      <a:lnTo>
                        <a:pt x="66" y="4"/>
                      </a:lnTo>
                      <a:lnTo>
                        <a:pt x="63" y="6"/>
                      </a:lnTo>
                      <a:lnTo>
                        <a:pt x="61" y="9"/>
                      </a:lnTo>
                      <a:lnTo>
                        <a:pt x="59" y="11"/>
                      </a:lnTo>
                      <a:lnTo>
                        <a:pt x="57" y="13"/>
                      </a:lnTo>
                      <a:lnTo>
                        <a:pt x="55" y="17"/>
                      </a:lnTo>
                      <a:lnTo>
                        <a:pt x="53" y="19"/>
                      </a:lnTo>
                      <a:lnTo>
                        <a:pt x="53" y="23"/>
                      </a:lnTo>
                    </a:path>
                  </a:pathLst>
                </a:custGeom>
                <a:solidFill>
                  <a:srgbClr val="FC0128"/>
                </a:solidFill>
                <a:ln w="127000" cap="rnd">
                  <a:noFill/>
                  <a:round/>
                  <a:headEnd/>
                  <a:tailEnd/>
                </a:ln>
              </p:spPr>
              <p:txBody>
                <a:bodyPr>
                  <a:prstTxWarp prst="textNoShape">
                    <a:avLst/>
                  </a:prstTxWarp>
                </a:bodyPr>
                <a:lstStyle/>
                <a:p>
                  <a:endParaRPr lang="en-US"/>
                </a:p>
              </p:txBody>
            </p:sp>
          </p:grpSp>
        </p:grpSp>
        <p:grpSp>
          <p:nvGrpSpPr>
            <p:cNvPr id="38961" name="Group 63"/>
            <p:cNvGrpSpPr>
              <a:grpSpLocks/>
            </p:cNvGrpSpPr>
            <p:nvPr/>
          </p:nvGrpSpPr>
          <p:grpSpPr bwMode="auto">
            <a:xfrm>
              <a:off x="1772" y="2604"/>
              <a:ext cx="967" cy="448"/>
              <a:chOff x="1772" y="2604"/>
              <a:chExt cx="967" cy="448"/>
            </a:xfrm>
          </p:grpSpPr>
          <p:grpSp>
            <p:nvGrpSpPr>
              <p:cNvPr id="38981" name="Group 64"/>
              <p:cNvGrpSpPr>
                <a:grpSpLocks/>
              </p:cNvGrpSpPr>
              <p:nvPr/>
            </p:nvGrpSpPr>
            <p:grpSpPr bwMode="auto">
              <a:xfrm>
                <a:off x="1772" y="2604"/>
                <a:ext cx="305" cy="448"/>
                <a:chOff x="1772" y="2604"/>
                <a:chExt cx="305" cy="448"/>
              </a:xfrm>
            </p:grpSpPr>
            <p:grpSp>
              <p:nvGrpSpPr>
                <p:cNvPr id="38995" name="Group 65"/>
                <p:cNvGrpSpPr>
                  <a:grpSpLocks/>
                </p:cNvGrpSpPr>
                <p:nvPr/>
              </p:nvGrpSpPr>
              <p:grpSpPr bwMode="auto">
                <a:xfrm>
                  <a:off x="1772" y="2604"/>
                  <a:ext cx="305" cy="448"/>
                  <a:chOff x="1772" y="2604"/>
                  <a:chExt cx="305" cy="448"/>
                </a:xfrm>
              </p:grpSpPr>
              <p:sp>
                <p:nvSpPr>
                  <p:cNvPr id="38997" name="AutoShape 66"/>
                  <p:cNvSpPr>
                    <a:spLocks noChangeArrowheads="1"/>
                  </p:cNvSpPr>
                  <p:nvPr/>
                </p:nvSpPr>
                <p:spPr bwMode="auto">
                  <a:xfrm>
                    <a:off x="1772" y="2675"/>
                    <a:ext cx="305" cy="377"/>
                  </a:xfrm>
                  <a:prstGeom prst="cube">
                    <a:avLst>
                      <a:gd name="adj" fmla="val 24995"/>
                    </a:avLst>
                  </a:prstGeom>
                  <a:solidFill>
                    <a:srgbClr val="F6BF69"/>
                  </a:solidFill>
                  <a:ln w="12700">
                    <a:solidFill>
                      <a:schemeClr val="tx1"/>
                    </a:solidFill>
                    <a:miter lim="800000"/>
                    <a:headEnd/>
                    <a:tailEnd/>
                  </a:ln>
                </p:spPr>
                <p:txBody>
                  <a:bodyPr wrap="none" anchor="ctr">
                    <a:prstTxWarp prst="textNoShape">
                      <a:avLst/>
                    </a:prstTxWarp>
                  </a:bodyPr>
                  <a:lstStyle/>
                  <a:p>
                    <a:endParaRPr lang="en-US"/>
                  </a:p>
                </p:txBody>
              </p:sp>
              <p:sp>
                <p:nvSpPr>
                  <p:cNvPr id="38998" name="AutoShape 67"/>
                  <p:cNvSpPr>
                    <a:spLocks noChangeArrowheads="1"/>
                  </p:cNvSpPr>
                  <p:nvPr/>
                </p:nvSpPr>
                <p:spPr bwMode="auto">
                  <a:xfrm>
                    <a:off x="1842" y="2604"/>
                    <a:ext cx="235" cy="78"/>
                  </a:xfrm>
                  <a:prstGeom prst="cube">
                    <a:avLst>
                      <a:gd name="adj" fmla="val 24995"/>
                    </a:avLst>
                  </a:prstGeom>
                  <a:solidFill>
                    <a:srgbClr val="F6BF69"/>
                  </a:solidFill>
                  <a:ln w="12700">
                    <a:solidFill>
                      <a:schemeClr val="tx1"/>
                    </a:solidFill>
                    <a:miter lim="800000"/>
                    <a:headEnd/>
                    <a:tailEnd/>
                  </a:ln>
                </p:spPr>
                <p:txBody>
                  <a:bodyPr wrap="none" anchor="ctr">
                    <a:prstTxWarp prst="textNoShape">
                      <a:avLst/>
                    </a:prstTxWarp>
                  </a:bodyPr>
                  <a:lstStyle/>
                  <a:p>
                    <a:endParaRPr lang="en-US"/>
                  </a:p>
                </p:txBody>
              </p:sp>
            </p:grpSp>
            <p:sp>
              <p:nvSpPr>
                <p:cNvPr id="38996" name="AutoShape 68"/>
                <p:cNvSpPr>
                  <a:spLocks noChangeArrowheads="1"/>
                </p:cNvSpPr>
                <p:nvPr/>
              </p:nvSpPr>
              <p:spPr bwMode="auto">
                <a:xfrm>
                  <a:off x="1834" y="2708"/>
                  <a:ext cx="158" cy="27"/>
                </a:xfrm>
                <a:prstGeom prst="parallelogram">
                  <a:avLst>
                    <a:gd name="adj" fmla="val 146269"/>
                  </a:avLst>
                </a:prstGeom>
                <a:solidFill>
                  <a:srgbClr val="F6BF69"/>
                </a:solidFill>
                <a:ln w="25400">
                  <a:solidFill>
                    <a:schemeClr val="tx1"/>
                  </a:solidFill>
                  <a:miter lim="800000"/>
                  <a:headEnd/>
                  <a:tailEnd/>
                </a:ln>
              </p:spPr>
              <p:txBody>
                <a:bodyPr wrap="none" anchor="ctr">
                  <a:prstTxWarp prst="textNoShape">
                    <a:avLst/>
                  </a:prstTxWarp>
                </a:bodyPr>
                <a:lstStyle/>
                <a:p>
                  <a:endParaRPr lang="en-US"/>
                </a:p>
              </p:txBody>
            </p:sp>
          </p:grpSp>
          <p:grpSp>
            <p:nvGrpSpPr>
              <p:cNvPr id="38982" name="Group 69"/>
              <p:cNvGrpSpPr>
                <a:grpSpLocks/>
              </p:cNvGrpSpPr>
              <p:nvPr/>
            </p:nvGrpSpPr>
            <p:grpSpPr bwMode="auto">
              <a:xfrm>
                <a:off x="2073" y="2604"/>
                <a:ext cx="378" cy="448"/>
                <a:chOff x="2073" y="2604"/>
                <a:chExt cx="378" cy="448"/>
              </a:xfrm>
            </p:grpSpPr>
            <p:grpSp>
              <p:nvGrpSpPr>
                <p:cNvPr id="38990" name="Group 70"/>
                <p:cNvGrpSpPr>
                  <a:grpSpLocks/>
                </p:cNvGrpSpPr>
                <p:nvPr/>
              </p:nvGrpSpPr>
              <p:grpSpPr bwMode="auto">
                <a:xfrm>
                  <a:off x="2073" y="2604"/>
                  <a:ext cx="378" cy="448"/>
                  <a:chOff x="2073" y="2604"/>
                  <a:chExt cx="378" cy="448"/>
                </a:xfrm>
              </p:grpSpPr>
              <p:sp>
                <p:nvSpPr>
                  <p:cNvPr id="38993" name="AutoShape 71"/>
                  <p:cNvSpPr>
                    <a:spLocks noChangeArrowheads="1"/>
                  </p:cNvSpPr>
                  <p:nvPr/>
                </p:nvSpPr>
                <p:spPr bwMode="auto">
                  <a:xfrm>
                    <a:off x="2073" y="2675"/>
                    <a:ext cx="378" cy="377"/>
                  </a:xfrm>
                  <a:prstGeom prst="cube">
                    <a:avLst>
                      <a:gd name="adj" fmla="val 24995"/>
                    </a:avLst>
                  </a:prstGeom>
                  <a:solidFill>
                    <a:srgbClr val="A2C1FE"/>
                  </a:solidFill>
                  <a:ln w="12700">
                    <a:solidFill>
                      <a:schemeClr val="tx1"/>
                    </a:solidFill>
                    <a:miter lim="800000"/>
                    <a:headEnd/>
                    <a:tailEnd/>
                  </a:ln>
                </p:spPr>
                <p:txBody>
                  <a:bodyPr wrap="none" anchor="ctr">
                    <a:prstTxWarp prst="textNoShape">
                      <a:avLst/>
                    </a:prstTxWarp>
                  </a:bodyPr>
                  <a:lstStyle/>
                  <a:p>
                    <a:endParaRPr lang="en-US"/>
                  </a:p>
                </p:txBody>
              </p:sp>
              <p:sp>
                <p:nvSpPr>
                  <p:cNvPr id="38994" name="AutoShape 72"/>
                  <p:cNvSpPr>
                    <a:spLocks noChangeArrowheads="1"/>
                  </p:cNvSpPr>
                  <p:nvPr/>
                </p:nvSpPr>
                <p:spPr bwMode="auto">
                  <a:xfrm>
                    <a:off x="2159" y="2604"/>
                    <a:ext cx="292" cy="78"/>
                  </a:xfrm>
                  <a:prstGeom prst="cube">
                    <a:avLst>
                      <a:gd name="adj" fmla="val 24995"/>
                    </a:avLst>
                  </a:prstGeom>
                  <a:solidFill>
                    <a:srgbClr val="A2C1FE"/>
                  </a:solidFill>
                  <a:ln w="12700">
                    <a:solidFill>
                      <a:schemeClr val="tx1"/>
                    </a:solidFill>
                    <a:miter lim="800000"/>
                    <a:headEnd/>
                    <a:tailEnd/>
                  </a:ln>
                </p:spPr>
                <p:txBody>
                  <a:bodyPr wrap="none" anchor="ctr">
                    <a:prstTxWarp prst="textNoShape">
                      <a:avLst/>
                    </a:prstTxWarp>
                  </a:bodyPr>
                  <a:lstStyle/>
                  <a:p>
                    <a:endParaRPr lang="en-US"/>
                  </a:p>
                </p:txBody>
              </p:sp>
            </p:grpSp>
            <p:sp>
              <p:nvSpPr>
                <p:cNvPr id="38991" name="Oval 73"/>
                <p:cNvSpPr>
                  <a:spLocks noChangeArrowheads="1"/>
                </p:cNvSpPr>
                <p:nvPr/>
              </p:nvSpPr>
              <p:spPr bwMode="auto">
                <a:xfrm>
                  <a:off x="2188" y="2640"/>
                  <a:ext cx="49" cy="27"/>
                </a:xfrm>
                <a:prstGeom prst="ellipse">
                  <a:avLst/>
                </a:prstGeom>
                <a:solidFill>
                  <a:schemeClr val="bg1"/>
                </a:solidFill>
                <a:ln w="12700">
                  <a:solidFill>
                    <a:schemeClr val="tx1"/>
                  </a:solidFill>
                  <a:round/>
                  <a:headEnd/>
                  <a:tailEnd/>
                </a:ln>
              </p:spPr>
              <p:txBody>
                <a:bodyPr wrap="none" anchor="ctr">
                  <a:prstTxWarp prst="textNoShape">
                    <a:avLst/>
                  </a:prstTxWarp>
                </a:bodyPr>
                <a:lstStyle/>
                <a:p>
                  <a:endParaRPr lang="en-US"/>
                </a:p>
              </p:txBody>
            </p:sp>
            <p:sp>
              <p:nvSpPr>
                <p:cNvPr id="38992" name="AutoShape 74"/>
                <p:cNvSpPr>
                  <a:spLocks noChangeArrowheads="1"/>
                </p:cNvSpPr>
                <p:nvPr/>
              </p:nvSpPr>
              <p:spPr bwMode="auto">
                <a:xfrm>
                  <a:off x="2120" y="2850"/>
                  <a:ext cx="198" cy="84"/>
                </a:xfrm>
                <a:prstGeom prst="octagon">
                  <a:avLst>
                    <a:gd name="adj" fmla="val 29282"/>
                  </a:avLst>
                </a:prstGeom>
                <a:solidFill>
                  <a:srgbClr val="A2C1FE"/>
                </a:solidFill>
                <a:ln w="25400">
                  <a:solidFill>
                    <a:schemeClr val="tx1"/>
                  </a:solidFill>
                  <a:miter lim="800000"/>
                  <a:headEnd/>
                  <a:tailEnd/>
                </a:ln>
              </p:spPr>
              <p:txBody>
                <a:bodyPr wrap="none" anchor="ctr">
                  <a:prstTxWarp prst="textNoShape">
                    <a:avLst/>
                  </a:prstTxWarp>
                </a:bodyPr>
                <a:lstStyle/>
                <a:p>
                  <a:endParaRPr lang="en-US"/>
                </a:p>
              </p:txBody>
            </p:sp>
          </p:grpSp>
          <p:sp>
            <p:nvSpPr>
              <p:cNvPr id="38983" name="Freeform 75"/>
              <p:cNvSpPr>
                <a:spLocks/>
              </p:cNvSpPr>
              <p:nvPr/>
            </p:nvSpPr>
            <p:spPr bwMode="auto">
              <a:xfrm>
                <a:off x="2637" y="2833"/>
                <a:ext cx="86" cy="192"/>
              </a:xfrm>
              <a:custGeom>
                <a:avLst/>
                <a:gdLst>
                  <a:gd name="T0" fmla="*/ 62 w 86"/>
                  <a:gd name="T1" fmla="*/ 0 h 192"/>
                  <a:gd name="T2" fmla="*/ 85 w 86"/>
                  <a:gd name="T3" fmla="*/ 0 h 192"/>
                  <a:gd name="T4" fmla="*/ 23 w 86"/>
                  <a:gd name="T5" fmla="*/ 191 h 192"/>
                  <a:gd name="T6" fmla="*/ 0 w 86"/>
                  <a:gd name="T7" fmla="*/ 191 h 192"/>
                  <a:gd name="T8" fmla="*/ 62 w 86"/>
                  <a:gd name="T9" fmla="*/ 0 h 192"/>
                  <a:gd name="T10" fmla="*/ 0 60000 65536"/>
                  <a:gd name="T11" fmla="*/ 0 60000 65536"/>
                  <a:gd name="T12" fmla="*/ 0 60000 65536"/>
                  <a:gd name="T13" fmla="*/ 0 60000 65536"/>
                  <a:gd name="T14" fmla="*/ 0 60000 65536"/>
                  <a:gd name="T15" fmla="*/ 0 w 86"/>
                  <a:gd name="T16" fmla="*/ 0 h 192"/>
                  <a:gd name="T17" fmla="*/ 86 w 86"/>
                  <a:gd name="T18" fmla="*/ 192 h 192"/>
                </a:gdLst>
                <a:ahLst/>
                <a:cxnLst>
                  <a:cxn ang="T10">
                    <a:pos x="T0" y="T1"/>
                  </a:cxn>
                  <a:cxn ang="T11">
                    <a:pos x="T2" y="T3"/>
                  </a:cxn>
                  <a:cxn ang="T12">
                    <a:pos x="T4" y="T5"/>
                  </a:cxn>
                  <a:cxn ang="T13">
                    <a:pos x="T6" y="T7"/>
                  </a:cxn>
                  <a:cxn ang="T14">
                    <a:pos x="T8" y="T9"/>
                  </a:cxn>
                </a:cxnLst>
                <a:rect l="T15" t="T16" r="T17" b="T18"/>
                <a:pathLst>
                  <a:path w="86" h="192">
                    <a:moveTo>
                      <a:pt x="62" y="0"/>
                    </a:moveTo>
                    <a:lnTo>
                      <a:pt x="85" y="0"/>
                    </a:lnTo>
                    <a:lnTo>
                      <a:pt x="23" y="191"/>
                    </a:lnTo>
                    <a:lnTo>
                      <a:pt x="0" y="191"/>
                    </a:lnTo>
                    <a:lnTo>
                      <a:pt x="62" y="0"/>
                    </a:lnTo>
                  </a:path>
                </a:pathLst>
              </a:custGeom>
              <a:solidFill>
                <a:srgbClr val="FC0128"/>
              </a:solidFill>
              <a:ln w="12700" cap="rnd">
                <a:noFill/>
                <a:round/>
                <a:headEnd/>
                <a:tailEnd/>
              </a:ln>
            </p:spPr>
            <p:txBody>
              <a:bodyPr>
                <a:prstTxWarp prst="textNoShape">
                  <a:avLst/>
                </a:prstTxWarp>
              </a:bodyPr>
              <a:lstStyle/>
              <a:p>
                <a:endParaRPr lang="en-US"/>
              </a:p>
            </p:txBody>
          </p:sp>
          <p:sp>
            <p:nvSpPr>
              <p:cNvPr id="38984" name="Rectangle 76"/>
              <p:cNvSpPr>
                <a:spLocks noChangeArrowheads="1"/>
              </p:cNvSpPr>
              <p:nvPr/>
            </p:nvSpPr>
            <p:spPr bwMode="auto">
              <a:xfrm>
                <a:off x="2633" y="2833"/>
                <a:ext cx="106" cy="16"/>
              </a:xfrm>
              <a:prstGeom prst="rect">
                <a:avLst/>
              </a:prstGeom>
              <a:solidFill>
                <a:srgbClr val="FC0128"/>
              </a:solidFill>
              <a:ln w="12700">
                <a:noFill/>
                <a:miter lim="800000"/>
                <a:headEnd/>
                <a:tailEnd/>
              </a:ln>
            </p:spPr>
            <p:txBody>
              <a:bodyPr wrap="none" anchor="ctr">
                <a:prstTxWarp prst="textNoShape">
                  <a:avLst/>
                </a:prstTxWarp>
              </a:bodyPr>
              <a:lstStyle/>
              <a:p>
                <a:endParaRPr lang="en-US"/>
              </a:p>
            </p:txBody>
          </p:sp>
          <p:sp>
            <p:nvSpPr>
              <p:cNvPr id="38985" name="Rectangle 77"/>
              <p:cNvSpPr>
                <a:spLocks noChangeArrowheads="1"/>
              </p:cNvSpPr>
              <p:nvPr/>
            </p:nvSpPr>
            <p:spPr bwMode="auto">
              <a:xfrm>
                <a:off x="2640" y="2914"/>
                <a:ext cx="82" cy="16"/>
              </a:xfrm>
              <a:prstGeom prst="rect">
                <a:avLst/>
              </a:prstGeom>
              <a:solidFill>
                <a:srgbClr val="FC0128"/>
              </a:solidFill>
              <a:ln w="12700">
                <a:noFill/>
                <a:miter lim="800000"/>
                <a:headEnd/>
                <a:tailEnd/>
              </a:ln>
            </p:spPr>
            <p:txBody>
              <a:bodyPr wrap="none" anchor="ctr">
                <a:prstTxWarp prst="textNoShape">
                  <a:avLst/>
                </a:prstTxWarp>
              </a:bodyPr>
              <a:lstStyle/>
              <a:p>
                <a:endParaRPr lang="en-US"/>
              </a:p>
            </p:txBody>
          </p:sp>
          <p:sp>
            <p:nvSpPr>
              <p:cNvPr id="38986" name="Rectangle 78"/>
              <p:cNvSpPr>
                <a:spLocks noChangeArrowheads="1"/>
              </p:cNvSpPr>
              <p:nvPr/>
            </p:nvSpPr>
            <p:spPr bwMode="auto">
              <a:xfrm>
                <a:off x="2457" y="2914"/>
                <a:ext cx="103" cy="11"/>
              </a:xfrm>
              <a:prstGeom prst="rect">
                <a:avLst/>
              </a:prstGeom>
              <a:solidFill>
                <a:srgbClr val="FC0128"/>
              </a:solidFill>
              <a:ln w="12700">
                <a:noFill/>
                <a:miter lim="800000"/>
                <a:headEnd/>
                <a:tailEnd/>
              </a:ln>
            </p:spPr>
            <p:txBody>
              <a:bodyPr wrap="none" anchor="ctr">
                <a:prstTxWarp prst="textNoShape">
                  <a:avLst/>
                </a:prstTxWarp>
              </a:bodyPr>
              <a:lstStyle/>
              <a:p>
                <a:endParaRPr lang="en-US"/>
              </a:p>
            </p:txBody>
          </p:sp>
          <p:grpSp>
            <p:nvGrpSpPr>
              <p:cNvPr id="38987" name="Group 79"/>
              <p:cNvGrpSpPr>
                <a:grpSpLocks/>
              </p:cNvGrpSpPr>
              <p:nvPr/>
            </p:nvGrpSpPr>
            <p:grpSpPr bwMode="auto">
              <a:xfrm>
                <a:off x="2455" y="2661"/>
                <a:ext cx="194" cy="364"/>
                <a:chOff x="2455" y="2661"/>
                <a:chExt cx="194" cy="364"/>
              </a:xfrm>
            </p:grpSpPr>
            <p:sp>
              <p:nvSpPr>
                <p:cNvPr id="38988" name="Oval 80"/>
                <p:cNvSpPr>
                  <a:spLocks noChangeArrowheads="1"/>
                </p:cNvSpPr>
                <p:nvPr/>
              </p:nvSpPr>
              <p:spPr bwMode="auto">
                <a:xfrm>
                  <a:off x="2531" y="2661"/>
                  <a:ext cx="48" cy="48"/>
                </a:xfrm>
                <a:prstGeom prst="ellipse">
                  <a:avLst/>
                </a:prstGeom>
                <a:solidFill>
                  <a:srgbClr val="FC0128"/>
                </a:solidFill>
                <a:ln w="12700">
                  <a:solidFill>
                    <a:srgbClr val="000000"/>
                  </a:solidFill>
                  <a:round/>
                  <a:headEnd/>
                  <a:tailEnd/>
                </a:ln>
              </p:spPr>
              <p:txBody>
                <a:bodyPr wrap="none" anchor="ctr">
                  <a:prstTxWarp prst="textNoShape">
                    <a:avLst/>
                  </a:prstTxWarp>
                </a:bodyPr>
                <a:lstStyle/>
                <a:p>
                  <a:endParaRPr lang="en-US"/>
                </a:p>
              </p:txBody>
            </p:sp>
            <p:sp>
              <p:nvSpPr>
                <p:cNvPr id="38989" name="Freeform 81"/>
                <p:cNvSpPr>
                  <a:spLocks/>
                </p:cNvSpPr>
                <p:nvPr/>
              </p:nvSpPr>
              <p:spPr bwMode="auto">
                <a:xfrm>
                  <a:off x="2455" y="2729"/>
                  <a:ext cx="194" cy="296"/>
                </a:xfrm>
                <a:custGeom>
                  <a:avLst/>
                  <a:gdLst>
                    <a:gd name="T0" fmla="*/ 2 w 194"/>
                    <a:gd name="T1" fmla="*/ 137 h 296"/>
                    <a:gd name="T2" fmla="*/ 1 w 194"/>
                    <a:gd name="T3" fmla="*/ 140 h 296"/>
                    <a:gd name="T4" fmla="*/ 0 w 194"/>
                    <a:gd name="T5" fmla="*/ 145 h 296"/>
                    <a:gd name="T6" fmla="*/ 0 w 194"/>
                    <a:gd name="T7" fmla="*/ 150 h 296"/>
                    <a:gd name="T8" fmla="*/ 2 w 194"/>
                    <a:gd name="T9" fmla="*/ 155 h 296"/>
                    <a:gd name="T10" fmla="*/ 4 w 194"/>
                    <a:gd name="T11" fmla="*/ 159 h 296"/>
                    <a:gd name="T12" fmla="*/ 8 w 194"/>
                    <a:gd name="T13" fmla="*/ 163 h 296"/>
                    <a:gd name="T14" fmla="*/ 12 w 194"/>
                    <a:gd name="T15" fmla="*/ 165 h 296"/>
                    <a:gd name="T16" fmla="*/ 16 w 194"/>
                    <a:gd name="T17" fmla="*/ 166 h 296"/>
                    <a:gd name="T18" fmla="*/ 21 w 194"/>
                    <a:gd name="T19" fmla="*/ 166 h 296"/>
                    <a:gd name="T20" fmla="*/ 126 w 194"/>
                    <a:gd name="T21" fmla="*/ 295 h 296"/>
                    <a:gd name="T22" fmla="*/ 159 w 194"/>
                    <a:gd name="T23" fmla="*/ 142 h 296"/>
                    <a:gd name="T24" fmla="*/ 159 w 194"/>
                    <a:gd name="T25" fmla="*/ 138 h 296"/>
                    <a:gd name="T26" fmla="*/ 157 w 194"/>
                    <a:gd name="T27" fmla="*/ 136 h 296"/>
                    <a:gd name="T28" fmla="*/ 154 w 194"/>
                    <a:gd name="T29" fmla="*/ 133 h 296"/>
                    <a:gd name="T30" fmla="*/ 152 w 194"/>
                    <a:gd name="T31" fmla="*/ 131 h 296"/>
                    <a:gd name="T32" fmla="*/ 148 w 194"/>
                    <a:gd name="T33" fmla="*/ 130 h 296"/>
                    <a:gd name="T34" fmla="*/ 144 w 194"/>
                    <a:gd name="T35" fmla="*/ 129 h 296"/>
                    <a:gd name="T36" fmla="*/ 140 w 194"/>
                    <a:gd name="T37" fmla="*/ 129 h 296"/>
                    <a:gd name="T38" fmla="*/ 137 w 194"/>
                    <a:gd name="T39" fmla="*/ 129 h 296"/>
                    <a:gd name="T40" fmla="*/ 93 w 194"/>
                    <a:gd name="T41" fmla="*/ 75 h 296"/>
                    <a:gd name="T42" fmla="*/ 179 w 194"/>
                    <a:gd name="T43" fmla="*/ 93 h 296"/>
                    <a:gd name="T44" fmla="*/ 183 w 194"/>
                    <a:gd name="T45" fmla="*/ 92 h 296"/>
                    <a:gd name="T46" fmla="*/ 185 w 194"/>
                    <a:gd name="T47" fmla="*/ 91 h 296"/>
                    <a:gd name="T48" fmla="*/ 189 w 194"/>
                    <a:gd name="T49" fmla="*/ 89 h 296"/>
                    <a:gd name="T50" fmla="*/ 191 w 194"/>
                    <a:gd name="T51" fmla="*/ 86 h 296"/>
                    <a:gd name="T52" fmla="*/ 192 w 194"/>
                    <a:gd name="T53" fmla="*/ 83 h 296"/>
                    <a:gd name="T54" fmla="*/ 193 w 194"/>
                    <a:gd name="T55" fmla="*/ 78 h 296"/>
                    <a:gd name="T56" fmla="*/ 192 w 194"/>
                    <a:gd name="T57" fmla="*/ 74 h 296"/>
                    <a:gd name="T58" fmla="*/ 190 w 194"/>
                    <a:gd name="T59" fmla="*/ 70 h 296"/>
                    <a:gd name="T60" fmla="*/ 188 w 194"/>
                    <a:gd name="T61" fmla="*/ 68 h 296"/>
                    <a:gd name="T62" fmla="*/ 184 w 194"/>
                    <a:gd name="T63" fmla="*/ 65 h 296"/>
                    <a:gd name="T64" fmla="*/ 181 w 194"/>
                    <a:gd name="T65" fmla="*/ 64 h 296"/>
                    <a:gd name="T66" fmla="*/ 122 w 194"/>
                    <a:gd name="T67" fmla="*/ 64 h 296"/>
                    <a:gd name="T68" fmla="*/ 112 w 194"/>
                    <a:gd name="T69" fmla="*/ 42 h 296"/>
                    <a:gd name="T70" fmla="*/ 113 w 194"/>
                    <a:gd name="T71" fmla="*/ 37 h 296"/>
                    <a:gd name="T72" fmla="*/ 114 w 194"/>
                    <a:gd name="T73" fmla="*/ 30 h 296"/>
                    <a:gd name="T74" fmla="*/ 114 w 194"/>
                    <a:gd name="T75" fmla="*/ 24 h 296"/>
                    <a:gd name="T76" fmla="*/ 112 w 194"/>
                    <a:gd name="T77" fmla="*/ 19 h 296"/>
                    <a:gd name="T78" fmla="*/ 110 w 194"/>
                    <a:gd name="T79" fmla="*/ 15 h 296"/>
                    <a:gd name="T80" fmla="*/ 107 w 194"/>
                    <a:gd name="T81" fmla="*/ 10 h 296"/>
                    <a:gd name="T82" fmla="*/ 103 w 194"/>
                    <a:gd name="T83" fmla="*/ 7 h 296"/>
                    <a:gd name="T84" fmla="*/ 98 w 194"/>
                    <a:gd name="T85" fmla="*/ 3 h 296"/>
                    <a:gd name="T86" fmla="*/ 93 w 194"/>
                    <a:gd name="T87" fmla="*/ 1 h 296"/>
                    <a:gd name="T88" fmla="*/ 87 w 194"/>
                    <a:gd name="T89" fmla="*/ 0 h 296"/>
                    <a:gd name="T90" fmla="*/ 81 w 194"/>
                    <a:gd name="T91" fmla="*/ 0 h 296"/>
                    <a:gd name="T92" fmla="*/ 75 w 194"/>
                    <a:gd name="T93" fmla="*/ 1 h 296"/>
                    <a:gd name="T94" fmla="*/ 69 w 194"/>
                    <a:gd name="T95" fmla="*/ 3 h 296"/>
                    <a:gd name="T96" fmla="*/ 63 w 194"/>
                    <a:gd name="T97" fmla="*/ 6 h 296"/>
                    <a:gd name="T98" fmla="*/ 59 w 194"/>
                    <a:gd name="T99" fmla="*/ 11 h 296"/>
                    <a:gd name="T100" fmla="*/ 55 w 194"/>
                    <a:gd name="T101" fmla="*/ 17 h 296"/>
                    <a:gd name="T102" fmla="*/ 53 w 194"/>
                    <a:gd name="T103" fmla="*/ 23 h 29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94"/>
                    <a:gd name="T157" fmla="*/ 0 h 296"/>
                    <a:gd name="T158" fmla="*/ 194 w 194"/>
                    <a:gd name="T159" fmla="*/ 296 h 29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94" h="296">
                      <a:moveTo>
                        <a:pt x="53" y="23"/>
                      </a:moveTo>
                      <a:lnTo>
                        <a:pt x="2" y="137"/>
                      </a:lnTo>
                      <a:lnTo>
                        <a:pt x="1" y="138"/>
                      </a:lnTo>
                      <a:lnTo>
                        <a:pt x="1" y="140"/>
                      </a:lnTo>
                      <a:lnTo>
                        <a:pt x="0" y="142"/>
                      </a:lnTo>
                      <a:lnTo>
                        <a:pt x="0" y="145"/>
                      </a:lnTo>
                      <a:lnTo>
                        <a:pt x="0" y="147"/>
                      </a:lnTo>
                      <a:lnTo>
                        <a:pt x="0" y="150"/>
                      </a:lnTo>
                      <a:lnTo>
                        <a:pt x="1" y="152"/>
                      </a:lnTo>
                      <a:lnTo>
                        <a:pt x="2" y="155"/>
                      </a:lnTo>
                      <a:lnTo>
                        <a:pt x="3" y="157"/>
                      </a:lnTo>
                      <a:lnTo>
                        <a:pt x="4" y="159"/>
                      </a:lnTo>
                      <a:lnTo>
                        <a:pt x="6" y="161"/>
                      </a:lnTo>
                      <a:lnTo>
                        <a:pt x="8" y="163"/>
                      </a:lnTo>
                      <a:lnTo>
                        <a:pt x="10" y="164"/>
                      </a:lnTo>
                      <a:lnTo>
                        <a:pt x="12" y="165"/>
                      </a:lnTo>
                      <a:lnTo>
                        <a:pt x="14" y="165"/>
                      </a:lnTo>
                      <a:lnTo>
                        <a:pt x="16" y="166"/>
                      </a:lnTo>
                      <a:lnTo>
                        <a:pt x="18" y="166"/>
                      </a:lnTo>
                      <a:lnTo>
                        <a:pt x="21" y="166"/>
                      </a:lnTo>
                      <a:lnTo>
                        <a:pt x="126" y="166"/>
                      </a:lnTo>
                      <a:lnTo>
                        <a:pt x="126" y="295"/>
                      </a:lnTo>
                      <a:lnTo>
                        <a:pt x="159" y="295"/>
                      </a:lnTo>
                      <a:lnTo>
                        <a:pt x="159" y="142"/>
                      </a:lnTo>
                      <a:lnTo>
                        <a:pt x="159" y="140"/>
                      </a:lnTo>
                      <a:lnTo>
                        <a:pt x="159" y="138"/>
                      </a:lnTo>
                      <a:lnTo>
                        <a:pt x="158" y="137"/>
                      </a:lnTo>
                      <a:lnTo>
                        <a:pt x="157" y="136"/>
                      </a:lnTo>
                      <a:lnTo>
                        <a:pt x="156" y="135"/>
                      </a:lnTo>
                      <a:lnTo>
                        <a:pt x="154" y="133"/>
                      </a:lnTo>
                      <a:lnTo>
                        <a:pt x="153" y="132"/>
                      </a:lnTo>
                      <a:lnTo>
                        <a:pt x="152" y="131"/>
                      </a:lnTo>
                      <a:lnTo>
                        <a:pt x="150" y="131"/>
                      </a:lnTo>
                      <a:lnTo>
                        <a:pt x="148" y="130"/>
                      </a:lnTo>
                      <a:lnTo>
                        <a:pt x="146" y="130"/>
                      </a:lnTo>
                      <a:lnTo>
                        <a:pt x="144" y="129"/>
                      </a:lnTo>
                      <a:lnTo>
                        <a:pt x="142" y="129"/>
                      </a:lnTo>
                      <a:lnTo>
                        <a:pt x="140" y="129"/>
                      </a:lnTo>
                      <a:lnTo>
                        <a:pt x="139" y="129"/>
                      </a:lnTo>
                      <a:lnTo>
                        <a:pt x="137" y="129"/>
                      </a:lnTo>
                      <a:lnTo>
                        <a:pt x="76" y="125"/>
                      </a:lnTo>
                      <a:lnTo>
                        <a:pt x="93" y="75"/>
                      </a:lnTo>
                      <a:lnTo>
                        <a:pt x="105" y="93"/>
                      </a:lnTo>
                      <a:lnTo>
                        <a:pt x="179" y="93"/>
                      </a:lnTo>
                      <a:lnTo>
                        <a:pt x="181" y="92"/>
                      </a:lnTo>
                      <a:lnTo>
                        <a:pt x="183" y="92"/>
                      </a:lnTo>
                      <a:lnTo>
                        <a:pt x="184" y="91"/>
                      </a:lnTo>
                      <a:lnTo>
                        <a:pt x="185" y="91"/>
                      </a:lnTo>
                      <a:lnTo>
                        <a:pt x="187" y="90"/>
                      </a:lnTo>
                      <a:lnTo>
                        <a:pt x="189" y="89"/>
                      </a:lnTo>
                      <a:lnTo>
                        <a:pt x="190" y="87"/>
                      </a:lnTo>
                      <a:lnTo>
                        <a:pt x="191" y="86"/>
                      </a:lnTo>
                      <a:lnTo>
                        <a:pt x="192" y="84"/>
                      </a:lnTo>
                      <a:lnTo>
                        <a:pt x="192" y="83"/>
                      </a:lnTo>
                      <a:lnTo>
                        <a:pt x="193" y="81"/>
                      </a:lnTo>
                      <a:lnTo>
                        <a:pt x="193" y="78"/>
                      </a:lnTo>
                      <a:lnTo>
                        <a:pt x="193" y="76"/>
                      </a:lnTo>
                      <a:lnTo>
                        <a:pt x="192" y="74"/>
                      </a:lnTo>
                      <a:lnTo>
                        <a:pt x="191" y="72"/>
                      </a:lnTo>
                      <a:lnTo>
                        <a:pt x="190" y="70"/>
                      </a:lnTo>
                      <a:lnTo>
                        <a:pt x="189" y="69"/>
                      </a:lnTo>
                      <a:lnTo>
                        <a:pt x="188" y="68"/>
                      </a:lnTo>
                      <a:lnTo>
                        <a:pt x="186" y="66"/>
                      </a:lnTo>
                      <a:lnTo>
                        <a:pt x="184" y="65"/>
                      </a:lnTo>
                      <a:lnTo>
                        <a:pt x="184" y="64"/>
                      </a:lnTo>
                      <a:lnTo>
                        <a:pt x="181" y="64"/>
                      </a:lnTo>
                      <a:lnTo>
                        <a:pt x="179" y="64"/>
                      </a:lnTo>
                      <a:lnTo>
                        <a:pt x="122" y="64"/>
                      </a:lnTo>
                      <a:lnTo>
                        <a:pt x="110" y="44"/>
                      </a:lnTo>
                      <a:lnTo>
                        <a:pt x="112" y="42"/>
                      </a:lnTo>
                      <a:lnTo>
                        <a:pt x="113" y="39"/>
                      </a:lnTo>
                      <a:lnTo>
                        <a:pt x="113" y="37"/>
                      </a:lnTo>
                      <a:lnTo>
                        <a:pt x="114" y="34"/>
                      </a:lnTo>
                      <a:lnTo>
                        <a:pt x="114" y="30"/>
                      </a:lnTo>
                      <a:lnTo>
                        <a:pt x="114" y="28"/>
                      </a:lnTo>
                      <a:lnTo>
                        <a:pt x="114" y="24"/>
                      </a:lnTo>
                      <a:lnTo>
                        <a:pt x="113" y="22"/>
                      </a:lnTo>
                      <a:lnTo>
                        <a:pt x="112" y="19"/>
                      </a:lnTo>
                      <a:lnTo>
                        <a:pt x="111" y="17"/>
                      </a:lnTo>
                      <a:lnTo>
                        <a:pt x="110" y="15"/>
                      </a:lnTo>
                      <a:lnTo>
                        <a:pt x="109" y="13"/>
                      </a:lnTo>
                      <a:lnTo>
                        <a:pt x="107" y="10"/>
                      </a:lnTo>
                      <a:lnTo>
                        <a:pt x="105" y="9"/>
                      </a:lnTo>
                      <a:lnTo>
                        <a:pt x="103" y="7"/>
                      </a:lnTo>
                      <a:lnTo>
                        <a:pt x="101" y="5"/>
                      </a:lnTo>
                      <a:lnTo>
                        <a:pt x="98" y="3"/>
                      </a:lnTo>
                      <a:lnTo>
                        <a:pt x="96" y="3"/>
                      </a:lnTo>
                      <a:lnTo>
                        <a:pt x="93" y="1"/>
                      </a:lnTo>
                      <a:lnTo>
                        <a:pt x="90" y="1"/>
                      </a:lnTo>
                      <a:lnTo>
                        <a:pt x="87" y="0"/>
                      </a:lnTo>
                      <a:lnTo>
                        <a:pt x="84" y="0"/>
                      </a:lnTo>
                      <a:lnTo>
                        <a:pt x="81" y="0"/>
                      </a:lnTo>
                      <a:lnTo>
                        <a:pt x="78" y="0"/>
                      </a:lnTo>
                      <a:lnTo>
                        <a:pt x="75" y="1"/>
                      </a:lnTo>
                      <a:lnTo>
                        <a:pt x="72" y="2"/>
                      </a:lnTo>
                      <a:lnTo>
                        <a:pt x="69" y="3"/>
                      </a:lnTo>
                      <a:lnTo>
                        <a:pt x="66" y="4"/>
                      </a:lnTo>
                      <a:lnTo>
                        <a:pt x="63" y="6"/>
                      </a:lnTo>
                      <a:lnTo>
                        <a:pt x="61" y="9"/>
                      </a:lnTo>
                      <a:lnTo>
                        <a:pt x="59" y="11"/>
                      </a:lnTo>
                      <a:lnTo>
                        <a:pt x="57" y="13"/>
                      </a:lnTo>
                      <a:lnTo>
                        <a:pt x="55" y="17"/>
                      </a:lnTo>
                      <a:lnTo>
                        <a:pt x="53" y="19"/>
                      </a:lnTo>
                      <a:lnTo>
                        <a:pt x="53" y="23"/>
                      </a:lnTo>
                    </a:path>
                  </a:pathLst>
                </a:custGeom>
                <a:solidFill>
                  <a:srgbClr val="FC0128"/>
                </a:solidFill>
                <a:ln w="127000" cap="rnd">
                  <a:noFill/>
                  <a:round/>
                  <a:headEnd/>
                  <a:tailEnd/>
                </a:ln>
              </p:spPr>
              <p:txBody>
                <a:bodyPr>
                  <a:prstTxWarp prst="textNoShape">
                    <a:avLst/>
                  </a:prstTxWarp>
                </a:bodyPr>
                <a:lstStyle/>
                <a:p>
                  <a:endParaRPr lang="en-US"/>
                </a:p>
              </p:txBody>
            </p:sp>
          </p:grpSp>
        </p:grpSp>
        <p:grpSp>
          <p:nvGrpSpPr>
            <p:cNvPr id="38962" name="Group 82"/>
            <p:cNvGrpSpPr>
              <a:grpSpLocks/>
            </p:cNvGrpSpPr>
            <p:nvPr/>
          </p:nvGrpSpPr>
          <p:grpSpPr bwMode="auto">
            <a:xfrm>
              <a:off x="2188" y="3052"/>
              <a:ext cx="967" cy="448"/>
              <a:chOff x="2188" y="3052"/>
              <a:chExt cx="967" cy="448"/>
            </a:xfrm>
          </p:grpSpPr>
          <p:grpSp>
            <p:nvGrpSpPr>
              <p:cNvPr id="38963" name="Group 83"/>
              <p:cNvGrpSpPr>
                <a:grpSpLocks/>
              </p:cNvGrpSpPr>
              <p:nvPr/>
            </p:nvGrpSpPr>
            <p:grpSpPr bwMode="auto">
              <a:xfrm>
                <a:off x="2188" y="3052"/>
                <a:ext cx="305" cy="448"/>
                <a:chOff x="2188" y="3052"/>
                <a:chExt cx="305" cy="448"/>
              </a:xfrm>
            </p:grpSpPr>
            <p:grpSp>
              <p:nvGrpSpPr>
                <p:cNvPr id="38977" name="Group 84"/>
                <p:cNvGrpSpPr>
                  <a:grpSpLocks/>
                </p:cNvGrpSpPr>
                <p:nvPr/>
              </p:nvGrpSpPr>
              <p:grpSpPr bwMode="auto">
                <a:xfrm>
                  <a:off x="2188" y="3052"/>
                  <a:ext cx="305" cy="448"/>
                  <a:chOff x="2188" y="3052"/>
                  <a:chExt cx="305" cy="448"/>
                </a:xfrm>
              </p:grpSpPr>
              <p:sp>
                <p:nvSpPr>
                  <p:cNvPr id="38979" name="AutoShape 85"/>
                  <p:cNvSpPr>
                    <a:spLocks noChangeArrowheads="1"/>
                  </p:cNvSpPr>
                  <p:nvPr/>
                </p:nvSpPr>
                <p:spPr bwMode="auto">
                  <a:xfrm>
                    <a:off x="2188" y="3123"/>
                    <a:ext cx="305" cy="377"/>
                  </a:xfrm>
                  <a:prstGeom prst="cube">
                    <a:avLst>
                      <a:gd name="adj" fmla="val 24995"/>
                    </a:avLst>
                  </a:prstGeom>
                  <a:solidFill>
                    <a:srgbClr val="F6BF69"/>
                  </a:solidFill>
                  <a:ln w="12700">
                    <a:solidFill>
                      <a:schemeClr val="tx1"/>
                    </a:solidFill>
                    <a:miter lim="800000"/>
                    <a:headEnd/>
                    <a:tailEnd/>
                  </a:ln>
                </p:spPr>
                <p:txBody>
                  <a:bodyPr wrap="none" anchor="ctr">
                    <a:prstTxWarp prst="textNoShape">
                      <a:avLst/>
                    </a:prstTxWarp>
                  </a:bodyPr>
                  <a:lstStyle/>
                  <a:p>
                    <a:endParaRPr lang="en-US"/>
                  </a:p>
                </p:txBody>
              </p:sp>
              <p:sp>
                <p:nvSpPr>
                  <p:cNvPr id="38980" name="AutoShape 86"/>
                  <p:cNvSpPr>
                    <a:spLocks noChangeArrowheads="1"/>
                  </p:cNvSpPr>
                  <p:nvPr/>
                </p:nvSpPr>
                <p:spPr bwMode="auto">
                  <a:xfrm>
                    <a:off x="2258" y="3052"/>
                    <a:ext cx="235" cy="78"/>
                  </a:xfrm>
                  <a:prstGeom prst="cube">
                    <a:avLst>
                      <a:gd name="adj" fmla="val 24995"/>
                    </a:avLst>
                  </a:prstGeom>
                  <a:solidFill>
                    <a:srgbClr val="F6BF69"/>
                  </a:solidFill>
                  <a:ln w="12700">
                    <a:solidFill>
                      <a:schemeClr val="tx1"/>
                    </a:solidFill>
                    <a:miter lim="800000"/>
                    <a:headEnd/>
                    <a:tailEnd/>
                  </a:ln>
                </p:spPr>
                <p:txBody>
                  <a:bodyPr wrap="none" anchor="ctr">
                    <a:prstTxWarp prst="textNoShape">
                      <a:avLst/>
                    </a:prstTxWarp>
                  </a:bodyPr>
                  <a:lstStyle/>
                  <a:p>
                    <a:endParaRPr lang="en-US"/>
                  </a:p>
                </p:txBody>
              </p:sp>
            </p:grpSp>
            <p:sp>
              <p:nvSpPr>
                <p:cNvPr id="38978" name="AutoShape 87"/>
                <p:cNvSpPr>
                  <a:spLocks noChangeArrowheads="1"/>
                </p:cNvSpPr>
                <p:nvPr/>
              </p:nvSpPr>
              <p:spPr bwMode="auto">
                <a:xfrm>
                  <a:off x="2250" y="3156"/>
                  <a:ext cx="158" cy="27"/>
                </a:xfrm>
                <a:prstGeom prst="parallelogram">
                  <a:avLst>
                    <a:gd name="adj" fmla="val 146269"/>
                  </a:avLst>
                </a:prstGeom>
                <a:solidFill>
                  <a:srgbClr val="F6BF69"/>
                </a:solidFill>
                <a:ln w="25400">
                  <a:solidFill>
                    <a:schemeClr val="tx1"/>
                  </a:solidFill>
                  <a:miter lim="800000"/>
                  <a:headEnd/>
                  <a:tailEnd/>
                </a:ln>
              </p:spPr>
              <p:txBody>
                <a:bodyPr wrap="none" anchor="ctr">
                  <a:prstTxWarp prst="textNoShape">
                    <a:avLst/>
                  </a:prstTxWarp>
                </a:bodyPr>
                <a:lstStyle/>
                <a:p>
                  <a:endParaRPr lang="en-US"/>
                </a:p>
              </p:txBody>
            </p:sp>
          </p:grpSp>
          <p:grpSp>
            <p:nvGrpSpPr>
              <p:cNvPr id="38964" name="Group 88"/>
              <p:cNvGrpSpPr>
                <a:grpSpLocks/>
              </p:cNvGrpSpPr>
              <p:nvPr/>
            </p:nvGrpSpPr>
            <p:grpSpPr bwMode="auto">
              <a:xfrm>
                <a:off x="2489" y="3052"/>
                <a:ext cx="378" cy="448"/>
                <a:chOff x="2489" y="3052"/>
                <a:chExt cx="378" cy="448"/>
              </a:xfrm>
            </p:grpSpPr>
            <p:grpSp>
              <p:nvGrpSpPr>
                <p:cNvPr id="38972" name="Group 89"/>
                <p:cNvGrpSpPr>
                  <a:grpSpLocks/>
                </p:cNvGrpSpPr>
                <p:nvPr/>
              </p:nvGrpSpPr>
              <p:grpSpPr bwMode="auto">
                <a:xfrm>
                  <a:off x="2489" y="3052"/>
                  <a:ext cx="378" cy="448"/>
                  <a:chOff x="2489" y="3052"/>
                  <a:chExt cx="378" cy="448"/>
                </a:xfrm>
              </p:grpSpPr>
              <p:sp>
                <p:nvSpPr>
                  <p:cNvPr id="38975" name="AutoShape 90"/>
                  <p:cNvSpPr>
                    <a:spLocks noChangeArrowheads="1"/>
                  </p:cNvSpPr>
                  <p:nvPr/>
                </p:nvSpPr>
                <p:spPr bwMode="auto">
                  <a:xfrm>
                    <a:off x="2489" y="3123"/>
                    <a:ext cx="378" cy="377"/>
                  </a:xfrm>
                  <a:prstGeom prst="cube">
                    <a:avLst>
                      <a:gd name="adj" fmla="val 24995"/>
                    </a:avLst>
                  </a:prstGeom>
                  <a:solidFill>
                    <a:srgbClr val="A2C1FE"/>
                  </a:solidFill>
                  <a:ln w="12700">
                    <a:solidFill>
                      <a:schemeClr val="tx1"/>
                    </a:solidFill>
                    <a:miter lim="800000"/>
                    <a:headEnd/>
                    <a:tailEnd/>
                  </a:ln>
                </p:spPr>
                <p:txBody>
                  <a:bodyPr wrap="none" anchor="ctr">
                    <a:prstTxWarp prst="textNoShape">
                      <a:avLst/>
                    </a:prstTxWarp>
                  </a:bodyPr>
                  <a:lstStyle/>
                  <a:p>
                    <a:endParaRPr lang="en-US"/>
                  </a:p>
                </p:txBody>
              </p:sp>
              <p:sp>
                <p:nvSpPr>
                  <p:cNvPr id="38976" name="AutoShape 91"/>
                  <p:cNvSpPr>
                    <a:spLocks noChangeArrowheads="1"/>
                  </p:cNvSpPr>
                  <p:nvPr/>
                </p:nvSpPr>
                <p:spPr bwMode="auto">
                  <a:xfrm>
                    <a:off x="2575" y="3052"/>
                    <a:ext cx="292" cy="78"/>
                  </a:xfrm>
                  <a:prstGeom prst="cube">
                    <a:avLst>
                      <a:gd name="adj" fmla="val 24995"/>
                    </a:avLst>
                  </a:prstGeom>
                  <a:solidFill>
                    <a:srgbClr val="A2C1FE"/>
                  </a:solidFill>
                  <a:ln w="12700">
                    <a:solidFill>
                      <a:schemeClr val="tx1"/>
                    </a:solidFill>
                    <a:miter lim="800000"/>
                    <a:headEnd/>
                    <a:tailEnd/>
                  </a:ln>
                </p:spPr>
                <p:txBody>
                  <a:bodyPr wrap="none" anchor="ctr">
                    <a:prstTxWarp prst="textNoShape">
                      <a:avLst/>
                    </a:prstTxWarp>
                  </a:bodyPr>
                  <a:lstStyle/>
                  <a:p>
                    <a:endParaRPr lang="en-US"/>
                  </a:p>
                </p:txBody>
              </p:sp>
            </p:grpSp>
            <p:sp>
              <p:nvSpPr>
                <p:cNvPr id="38973" name="Oval 92"/>
                <p:cNvSpPr>
                  <a:spLocks noChangeArrowheads="1"/>
                </p:cNvSpPr>
                <p:nvPr/>
              </p:nvSpPr>
              <p:spPr bwMode="auto">
                <a:xfrm>
                  <a:off x="2604" y="3088"/>
                  <a:ext cx="49" cy="27"/>
                </a:xfrm>
                <a:prstGeom prst="ellipse">
                  <a:avLst/>
                </a:prstGeom>
                <a:solidFill>
                  <a:schemeClr val="bg1"/>
                </a:solidFill>
                <a:ln w="12700">
                  <a:solidFill>
                    <a:schemeClr val="tx1"/>
                  </a:solidFill>
                  <a:round/>
                  <a:headEnd/>
                  <a:tailEnd/>
                </a:ln>
              </p:spPr>
              <p:txBody>
                <a:bodyPr wrap="none" anchor="ctr">
                  <a:prstTxWarp prst="textNoShape">
                    <a:avLst/>
                  </a:prstTxWarp>
                </a:bodyPr>
                <a:lstStyle/>
                <a:p>
                  <a:endParaRPr lang="en-US"/>
                </a:p>
              </p:txBody>
            </p:sp>
            <p:sp>
              <p:nvSpPr>
                <p:cNvPr id="38974" name="AutoShape 93"/>
                <p:cNvSpPr>
                  <a:spLocks noChangeArrowheads="1"/>
                </p:cNvSpPr>
                <p:nvPr/>
              </p:nvSpPr>
              <p:spPr bwMode="auto">
                <a:xfrm>
                  <a:off x="2536" y="3298"/>
                  <a:ext cx="198" cy="84"/>
                </a:xfrm>
                <a:prstGeom prst="octagon">
                  <a:avLst>
                    <a:gd name="adj" fmla="val 29282"/>
                  </a:avLst>
                </a:prstGeom>
                <a:solidFill>
                  <a:srgbClr val="A2C1FE"/>
                </a:solidFill>
                <a:ln w="25400">
                  <a:solidFill>
                    <a:schemeClr val="tx1"/>
                  </a:solidFill>
                  <a:miter lim="800000"/>
                  <a:headEnd/>
                  <a:tailEnd/>
                </a:ln>
              </p:spPr>
              <p:txBody>
                <a:bodyPr wrap="none" anchor="ctr">
                  <a:prstTxWarp prst="textNoShape">
                    <a:avLst/>
                  </a:prstTxWarp>
                </a:bodyPr>
                <a:lstStyle/>
                <a:p>
                  <a:endParaRPr lang="en-US"/>
                </a:p>
              </p:txBody>
            </p:sp>
          </p:grpSp>
          <p:sp>
            <p:nvSpPr>
              <p:cNvPr id="38965" name="Freeform 94"/>
              <p:cNvSpPr>
                <a:spLocks/>
              </p:cNvSpPr>
              <p:nvPr/>
            </p:nvSpPr>
            <p:spPr bwMode="auto">
              <a:xfrm>
                <a:off x="3053" y="3281"/>
                <a:ext cx="86" cy="192"/>
              </a:xfrm>
              <a:custGeom>
                <a:avLst/>
                <a:gdLst>
                  <a:gd name="T0" fmla="*/ 62 w 86"/>
                  <a:gd name="T1" fmla="*/ 0 h 192"/>
                  <a:gd name="T2" fmla="*/ 85 w 86"/>
                  <a:gd name="T3" fmla="*/ 0 h 192"/>
                  <a:gd name="T4" fmla="*/ 23 w 86"/>
                  <a:gd name="T5" fmla="*/ 191 h 192"/>
                  <a:gd name="T6" fmla="*/ 0 w 86"/>
                  <a:gd name="T7" fmla="*/ 191 h 192"/>
                  <a:gd name="T8" fmla="*/ 62 w 86"/>
                  <a:gd name="T9" fmla="*/ 0 h 192"/>
                  <a:gd name="T10" fmla="*/ 0 60000 65536"/>
                  <a:gd name="T11" fmla="*/ 0 60000 65536"/>
                  <a:gd name="T12" fmla="*/ 0 60000 65536"/>
                  <a:gd name="T13" fmla="*/ 0 60000 65536"/>
                  <a:gd name="T14" fmla="*/ 0 60000 65536"/>
                  <a:gd name="T15" fmla="*/ 0 w 86"/>
                  <a:gd name="T16" fmla="*/ 0 h 192"/>
                  <a:gd name="T17" fmla="*/ 86 w 86"/>
                  <a:gd name="T18" fmla="*/ 192 h 192"/>
                </a:gdLst>
                <a:ahLst/>
                <a:cxnLst>
                  <a:cxn ang="T10">
                    <a:pos x="T0" y="T1"/>
                  </a:cxn>
                  <a:cxn ang="T11">
                    <a:pos x="T2" y="T3"/>
                  </a:cxn>
                  <a:cxn ang="T12">
                    <a:pos x="T4" y="T5"/>
                  </a:cxn>
                  <a:cxn ang="T13">
                    <a:pos x="T6" y="T7"/>
                  </a:cxn>
                  <a:cxn ang="T14">
                    <a:pos x="T8" y="T9"/>
                  </a:cxn>
                </a:cxnLst>
                <a:rect l="T15" t="T16" r="T17" b="T18"/>
                <a:pathLst>
                  <a:path w="86" h="192">
                    <a:moveTo>
                      <a:pt x="62" y="0"/>
                    </a:moveTo>
                    <a:lnTo>
                      <a:pt x="85" y="0"/>
                    </a:lnTo>
                    <a:lnTo>
                      <a:pt x="23" y="191"/>
                    </a:lnTo>
                    <a:lnTo>
                      <a:pt x="0" y="191"/>
                    </a:lnTo>
                    <a:lnTo>
                      <a:pt x="62" y="0"/>
                    </a:lnTo>
                  </a:path>
                </a:pathLst>
              </a:custGeom>
              <a:solidFill>
                <a:srgbClr val="FC0128"/>
              </a:solidFill>
              <a:ln w="12700" cap="rnd">
                <a:noFill/>
                <a:round/>
                <a:headEnd/>
                <a:tailEnd/>
              </a:ln>
            </p:spPr>
            <p:txBody>
              <a:bodyPr>
                <a:prstTxWarp prst="textNoShape">
                  <a:avLst/>
                </a:prstTxWarp>
              </a:bodyPr>
              <a:lstStyle/>
              <a:p>
                <a:endParaRPr lang="en-US"/>
              </a:p>
            </p:txBody>
          </p:sp>
          <p:sp>
            <p:nvSpPr>
              <p:cNvPr id="38966" name="Rectangle 95"/>
              <p:cNvSpPr>
                <a:spLocks noChangeArrowheads="1"/>
              </p:cNvSpPr>
              <p:nvPr/>
            </p:nvSpPr>
            <p:spPr bwMode="auto">
              <a:xfrm>
                <a:off x="3049" y="3281"/>
                <a:ext cx="106" cy="16"/>
              </a:xfrm>
              <a:prstGeom prst="rect">
                <a:avLst/>
              </a:prstGeom>
              <a:solidFill>
                <a:srgbClr val="FC0128"/>
              </a:solidFill>
              <a:ln w="12700">
                <a:noFill/>
                <a:miter lim="800000"/>
                <a:headEnd/>
                <a:tailEnd/>
              </a:ln>
            </p:spPr>
            <p:txBody>
              <a:bodyPr wrap="none" anchor="ctr">
                <a:prstTxWarp prst="textNoShape">
                  <a:avLst/>
                </a:prstTxWarp>
              </a:bodyPr>
              <a:lstStyle/>
              <a:p>
                <a:endParaRPr lang="en-US"/>
              </a:p>
            </p:txBody>
          </p:sp>
          <p:sp>
            <p:nvSpPr>
              <p:cNvPr id="38967" name="Rectangle 96"/>
              <p:cNvSpPr>
                <a:spLocks noChangeArrowheads="1"/>
              </p:cNvSpPr>
              <p:nvPr/>
            </p:nvSpPr>
            <p:spPr bwMode="auto">
              <a:xfrm>
                <a:off x="3056" y="3362"/>
                <a:ext cx="82" cy="16"/>
              </a:xfrm>
              <a:prstGeom prst="rect">
                <a:avLst/>
              </a:prstGeom>
              <a:solidFill>
                <a:srgbClr val="FC0128"/>
              </a:solidFill>
              <a:ln w="12700">
                <a:noFill/>
                <a:miter lim="800000"/>
                <a:headEnd/>
                <a:tailEnd/>
              </a:ln>
            </p:spPr>
            <p:txBody>
              <a:bodyPr wrap="none" anchor="ctr">
                <a:prstTxWarp prst="textNoShape">
                  <a:avLst/>
                </a:prstTxWarp>
              </a:bodyPr>
              <a:lstStyle/>
              <a:p>
                <a:endParaRPr lang="en-US"/>
              </a:p>
            </p:txBody>
          </p:sp>
          <p:sp>
            <p:nvSpPr>
              <p:cNvPr id="38968" name="Rectangle 97"/>
              <p:cNvSpPr>
                <a:spLocks noChangeArrowheads="1"/>
              </p:cNvSpPr>
              <p:nvPr/>
            </p:nvSpPr>
            <p:spPr bwMode="auto">
              <a:xfrm>
                <a:off x="2873" y="3362"/>
                <a:ext cx="103" cy="11"/>
              </a:xfrm>
              <a:prstGeom prst="rect">
                <a:avLst/>
              </a:prstGeom>
              <a:solidFill>
                <a:srgbClr val="FC0128"/>
              </a:solidFill>
              <a:ln w="12700">
                <a:noFill/>
                <a:miter lim="800000"/>
                <a:headEnd/>
                <a:tailEnd/>
              </a:ln>
            </p:spPr>
            <p:txBody>
              <a:bodyPr wrap="none" anchor="ctr">
                <a:prstTxWarp prst="textNoShape">
                  <a:avLst/>
                </a:prstTxWarp>
              </a:bodyPr>
              <a:lstStyle/>
              <a:p>
                <a:endParaRPr lang="en-US"/>
              </a:p>
            </p:txBody>
          </p:sp>
          <p:grpSp>
            <p:nvGrpSpPr>
              <p:cNvPr id="38969" name="Group 98"/>
              <p:cNvGrpSpPr>
                <a:grpSpLocks/>
              </p:cNvGrpSpPr>
              <p:nvPr/>
            </p:nvGrpSpPr>
            <p:grpSpPr bwMode="auto">
              <a:xfrm>
                <a:off x="2871" y="3109"/>
                <a:ext cx="194" cy="364"/>
                <a:chOff x="2871" y="3109"/>
                <a:chExt cx="194" cy="364"/>
              </a:xfrm>
            </p:grpSpPr>
            <p:sp>
              <p:nvSpPr>
                <p:cNvPr id="38970" name="Oval 99"/>
                <p:cNvSpPr>
                  <a:spLocks noChangeArrowheads="1"/>
                </p:cNvSpPr>
                <p:nvPr/>
              </p:nvSpPr>
              <p:spPr bwMode="auto">
                <a:xfrm>
                  <a:off x="2947" y="3109"/>
                  <a:ext cx="48" cy="48"/>
                </a:xfrm>
                <a:prstGeom prst="ellipse">
                  <a:avLst/>
                </a:prstGeom>
                <a:solidFill>
                  <a:srgbClr val="FC0128"/>
                </a:solidFill>
                <a:ln w="12700">
                  <a:solidFill>
                    <a:srgbClr val="000000"/>
                  </a:solidFill>
                  <a:round/>
                  <a:headEnd/>
                  <a:tailEnd/>
                </a:ln>
              </p:spPr>
              <p:txBody>
                <a:bodyPr wrap="none" anchor="ctr">
                  <a:prstTxWarp prst="textNoShape">
                    <a:avLst/>
                  </a:prstTxWarp>
                </a:bodyPr>
                <a:lstStyle/>
                <a:p>
                  <a:endParaRPr lang="en-US"/>
                </a:p>
              </p:txBody>
            </p:sp>
            <p:sp>
              <p:nvSpPr>
                <p:cNvPr id="38971" name="Freeform 100"/>
                <p:cNvSpPr>
                  <a:spLocks/>
                </p:cNvSpPr>
                <p:nvPr/>
              </p:nvSpPr>
              <p:spPr bwMode="auto">
                <a:xfrm>
                  <a:off x="2871" y="3177"/>
                  <a:ext cx="194" cy="296"/>
                </a:xfrm>
                <a:custGeom>
                  <a:avLst/>
                  <a:gdLst>
                    <a:gd name="T0" fmla="*/ 2 w 194"/>
                    <a:gd name="T1" fmla="*/ 137 h 296"/>
                    <a:gd name="T2" fmla="*/ 1 w 194"/>
                    <a:gd name="T3" fmla="*/ 140 h 296"/>
                    <a:gd name="T4" fmla="*/ 0 w 194"/>
                    <a:gd name="T5" fmla="*/ 145 h 296"/>
                    <a:gd name="T6" fmla="*/ 0 w 194"/>
                    <a:gd name="T7" fmla="*/ 150 h 296"/>
                    <a:gd name="T8" fmla="*/ 2 w 194"/>
                    <a:gd name="T9" fmla="*/ 155 h 296"/>
                    <a:gd name="T10" fmla="*/ 4 w 194"/>
                    <a:gd name="T11" fmla="*/ 159 h 296"/>
                    <a:gd name="T12" fmla="*/ 8 w 194"/>
                    <a:gd name="T13" fmla="*/ 163 h 296"/>
                    <a:gd name="T14" fmla="*/ 12 w 194"/>
                    <a:gd name="T15" fmla="*/ 165 h 296"/>
                    <a:gd name="T16" fmla="*/ 16 w 194"/>
                    <a:gd name="T17" fmla="*/ 166 h 296"/>
                    <a:gd name="T18" fmla="*/ 21 w 194"/>
                    <a:gd name="T19" fmla="*/ 166 h 296"/>
                    <a:gd name="T20" fmla="*/ 126 w 194"/>
                    <a:gd name="T21" fmla="*/ 295 h 296"/>
                    <a:gd name="T22" fmla="*/ 159 w 194"/>
                    <a:gd name="T23" fmla="*/ 142 h 296"/>
                    <a:gd name="T24" fmla="*/ 159 w 194"/>
                    <a:gd name="T25" fmla="*/ 138 h 296"/>
                    <a:gd name="T26" fmla="*/ 157 w 194"/>
                    <a:gd name="T27" fmla="*/ 136 h 296"/>
                    <a:gd name="T28" fmla="*/ 154 w 194"/>
                    <a:gd name="T29" fmla="*/ 133 h 296"/>
                    <a:gd name="T30" fmla="*/ 152 w 194"/>
                    <a:gd name="T31" fmla="*/ 131 h 296"/>
                    <a:gd name="T32" fmla="*/ 148 w 194"/>
                    <a:gd name="T33" fmla="*/ 130 h 296"/>
                    <a:gd name="T34" fmla="*/ 144 w 194"/>
                    <a:gd name="T35" fmla="*/ 129 h 296"/>
                    <a:gd name="T36" fmla="*/ 140 w 194"/>
                    <a:gd name="T37" fmla="*/ 129 h 296"/>
                    <a:gd name="T38" fmla="*/ 137 w 194"/>
                    <a:gd name="T39" fmla="*/ 129 h 296"/>
                    <a:gd name="T40" fmla="*/ 93 w 194"/>
                    <a:gd name="T41" fmla="*/ 75 h 296"/>
                    <a:gd name="T42" fmla="*/ 179 w 194"/>
                    <a:gd name="T43" fmla="*/ 93 h 296"/>
                    <a:gd name="T44" fmla="*/ 183 w 194"/>
                    <a:gd name="T45" fmla="*/ 92 h 296"/>
                    <a:gd name="T46" fmla="*/ 185 w 194"/>
                    <a:gd name="T47" fmla="*/ 91 h 296"/>
                    <a:gd name="T48" fmla="*/ 189 w 194"/>
                    <a:gd name="T49" fmla="*/ 89 h 296"/>
                    <a:gd name="T50" fmla="*/ 191 w 194"/>
                    <a:gd name="T51" fmla="*/ 86 h 296"/>
                    <a:gd name="T52" fmla="*/ 192 w 194"/>
                    <a:gd name="T53" fmla="*/ 83 h 296"/>
                    <a:gd name="T54" fmla="*/ 193 w 194"/>
                    <a:gd name="T55" fmla="*/ 78 h 296"/>
                    <a:gd name="T56" fmla="*/ 192 w 194"/>
                    <a:gd name="T57" fmla="*/ 74 h 296"/>
                    <a:gd name="T58" fmla="*/ 190 w 194"/>
                    <a:gd name="T59" fmla="*/ 70 h 296"/>
                    <a:gd name="T60" fmla="*/ 188 w 194"/>
                    <a:gd name="T61" fmla="*/ 68 h 296"/>
                    <a:gd name="T62" fmla="*/ 184 w 194"/>
                    <a:gd name="T63" fmla="*/ 65 h 296"/>
                    <a:gd name="T64" fmla="*/ 181 w 194"/>
                    <a:gd name="T65" fmla="*/ 64 h 296"/>
                    <a:gd name="T66" fmla="*/ 122 w 194"/>
                    <a:gd name="T67" fmla="*/ 64 h 296"/>
                    <a:gd name="T68" fmla="*/ 112 w 194"/>
                    <a:gd name="T69" fmla="*/ 42 h 296"/>
                    <a:gd name="T70" fmla="*/ 113 w 194"/>
                    <a:gd name="T71" fmla="*/ 37 h 296"/>
                    <a:gd name="T72" fmla="*/ 114 w 194"/>
                    <a:gd name="T73" fmla="*/ 30 h 296"/>
                    <a:gd name="T74" fmla="*/ 114 w 194"/>
                    <a:gd name="T75" fmla="*/ 24 h 296"/>
                    <a:gd name="T76" fmla="*/ 112 w 194"/>
                    <a:gd name="T77" fmla="*/ 19 h 296"/>
                    <a:gd name="T78" fmla="*/ 110 w 194"/>
                    <a:gd name="T79" fmla="*/ 15 h 296"/>
                    <a:gd name="T80" fmla="*/ 107 w 194"/>
                    <a:gd name="T81" fmla="*/ 10 h 296"/>
                    <a:gd name="T82" fmla="*/ 103 w 194"/>
                    <a:gd name="T83" fmla="*/ 7 h 296"/>
                    <a:gd name="T84" fmla="*/ 98 w 194"/>
                    <a:gd name="T85" fmla="*/ 3 h 296"/>
                    <a:gd name="T86" fmla="*/ 93 w 194"/>
                    <a:gd name="T87" fmla="*/ 1 h 296"/>
                    <a:gd name="T88" fmla="*/ 87 w 194"/>
                    <a:gd name="T89" fmla="*/ 0 h 296"/>
                    <a:gd name="T90" fmla="*/ 81 w 194"/>
                    <a:gd name="T91" fmla="*/ 0 h 296"/>
                    <a:gd name="T92" fmla="*/ 75 w 194"/>
                    <a:gd name="T93" fmla="*/ 1 h 296"/>
                    <a:gd name="T94" fmla="*/ 69 w 194"/>
                    <a:gd name="T95" fmla="*/ 3 h 296"/>
                    <a:gd name="T96" fmla="*/ 63 w 194"/>
                    <a:gd name="T97" fmla="*/ 6 h 296"/>
                    <a:gd name="T98" fmla="*/ 59 w 194"/>
                    <a:gd name="T99" fmla="*/ 11 h 296"/>
                    <a:gd name="T100" fmla="*/ 55 w 194"/>
                    <a:gd name="T101" fmla="*/ 17 h 296"/>
                    <a:gd name="T102" fmla="*/ 53 w 194"/>
                    <a:gd name="T103" fmla="*/ 23 h 29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94"/>
                    <a:gd name="T157" fmla="*/ 0 h 296"/>
                    <a:gd name="T158" fmla="*/ 194 w 194"/>
                    <a:gd name="T159" fmla="*/ 296 h 29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94" h="296">
                      <a:moveTo>
                        <a:pt x="53" y="23"/>
                      </a:moveTo>
                      <a:lnTo>
                        <a:pt x="2" y="137"/>
                      </a:lnTo>
                      <a:lnTo>
                        <a:pt x="1" y="138"/>
                      </a:lnTo>
                      <a:lnTo>
                        <a:pt x="1" y="140"/>
                      </a:lnTo>
                      <a:lnTo>
                        <a:pt x="0" y="142"/>
                      </a:lnTo>
                      <a:lnTo>
                        <a:pt x="0" y="145"/>
                      </a:lnTo>
                      <a:lnTo>
                        <a:pt x="0" y="147"/>
                      </a:lnTo>
                      <a:lnTo>
                        <a:pt x="0" y="150"/>
                      </a:lnTo>
                      <a:lnTo>
                        <a:pt x="1" y="152"/>
                      </a:lnTo>
                      <a:lnTo>
                        <a:pt x="2" y="155"/>
                      </a:lnTo>
                      <a:lnTo>
                        <a:pt x="3" y="157"/>
                      </a:lnTo>
                      <a:lnTo>
                        <a:pt x="4" y="159"/>
                      </a:lnTo>
                      <a:lnTo>
                        <a:pt x="6" y="161"/>
                      </a:lnTo>
                      <a:lnTo>
                        <a:pt x="8" y="163"/>
                      </a:lnTo>
                      <a:lnTo>
                        <a:pt x="10" y="164"/>
                      </a:lnTo>
                      <a:lnTo>
                        <a:pt x="12" y="165"/>
                      </a:lnTo>
                      <a:lnTo>
                        <a:pt x="14" y="165"/>
                      </a:lnTo>
                      <a:lnTo>
                        <a:pt x="16" y="166"/>
                      </a:lnTo>
                      <a:lnTo>
                        <a:pt x="18" y="166"/>
                      </a:lnTo>
                      <a:lnTo>
                        <a:pt x="21" y="166"/>
                      </a:lnTo>
                      <a:lnTo>
                        <a:pt x="126" y="166"/>
                      </a:lnTo>
                      <a:lnTo>
                        <a:pt x="126" y="295"/>
                      </a:lnTo>
                      <a:lnTo>
                        <a:pt x="159" y="295"/>
                      </a:lnTo>
                      <a:lnTo>
                        <a:pt x="159" y="142"/>
                      </a:lnTo>
                      <a:lnTo>
                        <a:pt x="159" y="140"/>
                      </a:lnTo>
                      <a:lnTo>
                        <a:pt x="159" y="138"/>
                      </a:lnTo>
                      <a:lnTo>
                        <a:pt x="158" y="137"/>
                      </a:lnTo>
                      <a:lnTo>
                        <a:pt x="157" y="136"/>
                      </a:lnTo>
                      <a:lnTo>
                        <a:pt x="156" y="135"/>
                      </a:lnTo>
                      <a:lnTo>
                        <a:pt x="154" y="133"/>
                      </a:lnTo>
                      <a:lnTo>
                        <a:pt x="153" y="132"/>
                      </a:lnTo>
                      <a:lnTo>
                        <a:pt x="152" y="131"/>
                      </a:lnTo>
                      <a:lnTo>
                        <a:pt x="150" y="131"/>
                      </a:lnTo>
                      <a:lnTo>
                        <a:pt x="148" y="130"/>
                      </a:lnTo>
                      <a:lnTo>
                        <a:pt x="146" y="130"/>
                      </a:lnTo>
                      <a:lnTo>
                        <a:pt x="144" y="129"/>
                      </a:lnTo>
                      <a:lnTo>
                        <a:pt x="142" y="129"/>
                      </a:lnTo>
                      <a:lnTo>
                        <a:pt x="140" y="129"/>
                      </a:lnTo>
                      <a:lnTo>
                        <a:pt x="139" y="129"/>
                      </a:lnTo>
                      <a:lnTo>
                        <a:pt x="137" y="129"/>
                      </a:lnTo>
                      <a:lnTo>
                        <a:pt x="76" y="125"/>
                      </a:lnTo>
                      <a:lnTo>
                        <a:pt x="93" y="75"/>
                      </a:lnTo>
                      <a:lnTo>
                        <a:pt x="105" y="93"/>
                      </a:lnTo>
                      <a:lnTo>
                        <a:pt x="179" y="93"/>
                      </a:lnTo>
                      <a:lnTo>
                        <a:pt x="181" y="92"/>
                      </a:lnTo>
                      <a:lnTo>
                        <a:pt x="183" y="92"/>
                      </a:lnTo>
                      <a:lnTo>
                        <a:pt x="184" y="91"/>
                      </a:lnTo>
                      <a:lnTo>
                        <a:pt x="185" y="91"/>
                      </a:lnTo>
                      <a:lnTo>
                        <a:pt x="187" y="90"/>
                      </a:lnTo>
                      <a:lnTo>
                        <a:pt x="189" y="89"/>
                      </a:lnTo>
                      <a:lnTo>
                        <a:pt x="190" y="87"/>
                      </a:lnTo>
                      <a:lnTo>
                        <a:pt x="191" y="86"/>
                      </a:lnTo>
                      <a:lnTo>
                        <a:pt x="192" y="84"/>
                      </a:lnTo>
                      <a:lnTo>
                        <a:pt x="192" y="83"/>
                      </a:lnTo>
                      <a:lnTo>
                        <a:pt x="193" y="81"/>
                      </a:lnTo>
                      <a:lnTo>
                        <a:pt x="193" y="78"/>
                      </a:lnTo>
                      <a:lnTo>
                        <a:pt x="193" y="76"/>
                      </a:lnTo>
                      <a:lnTo>
                        <a:pt x="192" y="74"/>
                      </a:lnTo>
                      <a:lnTo>
                        <a:pt x="191" y="72"/>
                      </a:lnTo>
                      <a:lnTo>
                        <a:pt x="190" y="70"/>
                      </a:lnTo>
                      <a:lnTo>
                        <a:pt x="189" y="69"/>
                      </a:lnTo>
                      <a:lnTo>
                        <a:pt x="188" y="68"/>
                      </a:lnTo>
                      <a:lnTo>
                        <a:pt x="186" y="66"/>
                      </a:lnTo>
                      <a:lnTo>
                        <a:pt x="184" y="65"/>
                      </a:lnTo>
                      <a:lnTo>
                        <a:pt x="184" y="64"/>
                      </a:lnTo>
                      <a:lnTo>
                        <a:pt x="181" y="64"/>
                      </a:lnTo>
                      <a:lnTo>
                        <a:pt x="179" y="64"/>
                      </a:lnTo>
                      <a:lnTo>
                        <a:pt x="122" y="64"/>
                      </a:lnTo>
                      <a:lnTo>
                        <a:pt x="110" y="44"/>
                      </a:lnTo>
                      <a:lnTo>
                        <a:pt x="112" y="42"/>
                      </a:lnTo>
                      <a:lnTo>
                        <a:pt x="113" y="39"/>
                      </a:lnTo>
                      <a:lnTo>
                        <a:pt x="113" y="37"/>
                      </a:lnTo>
                      <a:lnTo>
                        <a:pt x="114" y="34"/>
                      </a:lnTo>
                      <a:lnTo>
                        <a:pt x="114" y="30"/>
                      </a:lnTo>
                      <a:lnTo>
                        <a:pt x="114" y="28"/>
                      </a:lnTo>
                      <a:lnTo>
                        <a:pt x="114" y="24"/>
                      </a:lnTo>
                      <a:lnTo>
                        <a:pt x="113" y="22"/>
                      </a:lnTo>
                      <a:lnTo>
                        <a:pt x="112" y="19"/>
                      </a:lnTo>
                      <a:lnTo>
                        <a:pt x="111" y="17"/>
                      </a:lnTo>
                      <a:lnTo>
                        <a:pt x="110" y="15"/>
                      </a:lnTo>
                      <a:lnTo>
                        <a:pt x="109" y="13"/>
                      </a:lnTo>
                      <a:lnTo>
                        <a:pt x="107" y="10"/>
                      </a:lnTo>
                      <a:lnTo>
                        <a:pt x="105" y="9"/>
                      </a:lnTo>
                      <a:lnTo>
                        <a:pt x="103" y="7"/>
                      </a:lnTo>
                      <a:lnTo>
                        <a:pt x="101" y="5"/>
                      </a:lnTo>
                      <a:lnTo>
                        <a:pt x="98" y="3"/>
                      </a:lnTo>
                      <a:lnTo>
                        <a:pt x="96" y="3"/>
                      </a:lnTo>
                      <a:lnTo>
                        <a:pt x="93" y="1"/>
                      </a:lnTo>
                      <a:lnTo>
                        <a:pt x="90" y="1"/>
                      </a:lnTo>
                      <a:lnTo>
                        <a:pt x="87" y="0"/>
                      </a:lnTo>
                      <a:lnTo>
                        <a:pt x="84" y="0"/>
                      </a:lnTo>
                      <a:lnTo>
                        <a:pt x="81" y="0"/>
                      </a:lnTo>
                      <a:lnTo>
                        <a:pt x="78" y="0"/>
                      </a:lnTo>
                      <a:lnTo>
                        <a:pt x="75" y="1"/>
                      </a:lnTo>
                      <a:lnTo>
                        <a:pt x="72" y="2"/>
                      </a:lnTo>
                      <a:lnTo>
                        <a:pt x="69" y="3"/>
                      </a:lnTo>
                      <a:lnTo>
                        <a:pt x="66" y="4"/>
                      </a:lnTo>
                      <a:lnTo>
                        <a:pt x="63" y="6"/>
                      </a:lnTo>
                      <a:lnTo>
                        <a:pt x="61" y="9"/>
                      </a:lnTo>
                      <a:lnTo>
                        <a:pt x="59" y="11"/>
                      </a:lnTo>
                      <a:lnTo>
                        <a:pt x="57" y="13"/>
                      </a:lnTo>
                      <a:lnTo>
                        <a:pt x="55" y="17"/>
                      </a:lnTo>
                      <a:lnTo>
                        <a:pt x="53" y="19"/>
                      </a:lnTo>
                      <a:lnTo>
                        <a:pt x="53" y="23"/>
                      </a:lnTo>
                    </a:path>
                  </a:pathLst>
                </a:custGeom>
                <a:solidFill>
                  <a:srgbClr val="FC0128"/>
                </a:solidFill>
                <a:ln w="127000" cap="rnd">
                  <a:noFill/>
                  <a:round/>
                  <a:headEnd/>
                  <a:tailEnd/>
                </a:ln>
              </p:spPr>
              <p:txBody>
                <a:bodyPr>
                  <a:prstTxWarp prst="textNoShape">
                    <a:avLst/>
                  </a:prstTxWarp>
                </a:bodyPr>
                <a:lstStyle/>
                <a:p>
                  <a:endParaRPr lang="en-US"/>
                </a:p>
              </p:txBody>
            </p:sp>
          </p:grpSp>
        </p:grpSp>
      </p:grpSp>
      <p:sp>
        <p:nvSpPr>
          <p:cNvPr id="38929" name="Rectangle 101"/>
          <p:cNvSpPr>
            <a:spLocks noChangeArrowheads="1"/>
          </p:cNvSpPr>
          <p:nvPr/>
        </p:nvSpPr>
        <p:spPr bwMode="auto">
          <a:xfrm>
            <a:off x="0" y="2392363"/>
            <a:ext cx="358775" cy="2835275"/>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sz="1800" i="1"/>
              <a:t>T</a:t>
            </a:r>
          </a:p>
          <a:p>
            <a:pPr algn="ctr"/>
            <a:r>
              <a:rPr lang="en-US" sz="1800" i="1"/>
              <a:t>a</a:t>
            </a:r>
          </a:p>
          <a:p>
            <a:pPr algn="ctr"/>
            <a:r>
              <a:rPr lang="en-US" sz="1800" i="1"/>
              <a:t>s</a:t>
            </a:r>
          </a:p>
          <a:p>
            <a:pPr algn="ctr"/>
            <a:r>
              <a:rPr lang="en-US" sz="1800" i="1"/>
              <a:t>k</a:t>
            </a:r>
          </a:p>
          <a:p>
            <a:pPr algn="ctr"/>
            <a:endParaRPr lang="en-US" sz="1800" i="1"/>
          </a:p>
          <a:p>
            <a:pPr algn="ctr"/>
            <a:r>
              <a:rPr lang="en-US" sz="1800" i="1"/>
              <a:t>O</a:t>
            </a:r>
          </a:p>
          <a:p>
            <a:pPr algn="ctr"/>
            <a:r>
              <a:rPr lang="en-US" sz="1800" i="1"/>
              <a:t>r</a:t>
            </a:r>
          </a:p>
          <a:p>
            <a:pPr algn="ctr"/>
            <a:r>
              <a:rPr lang="en-US" sz="1800" i="1"/>
              <a:t>d</a:t>
            </a:r>
          </a:p>
          <a:p>
            <a:pPr algn="ctr"/>
            <a:r>
              <a:rPr lang="en-US" sz="1800" i="1"/>
              <a:t>e</a:t>
            </a:r>
          </a:p>
          <a:p>
            <a:pPr algn="ctr"/>
            <a:r>
              <a:rPr lang="en-US" sz="1800" i="1"/>
              <a:t>r</a:t>
            </a:r>
          </a:p>
        </p:txBody>
      </p:sp>
      <p:sp>
        <p:nvSpPr>
          <p:cNvPr id="38930" name="Line 102"/>
          <p:cNvSpPr>
            <a:spLocks noChangeShapeType="1"/>
          </p:cNvSpPr>
          <p:nvPr/>
        </p:nvSpPr>
        <p:spPr bwMode="auto">
          <a:xfrm>
            <a:off x="484188" y="2249488"/>
            <a:ext cx="0" cy="303530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grpSp>
        <p:nvGrpSpPr>
          <p:cNvPr id="38931" name="Group 103"/>
          <p:cNvGrpSpPr>
            <a:grpSpLocks/>
          </p:cNvGrpSpPr>
          <p:nvPr/>
        </p:nvGrpSpPr>
        <p:grpSpPr bwMode="auto">
          <a:xfrm>
            <a:off x="1327150" y="1843088"/>
            <a:ext cx="3568700" cy="630237"/>
            <a:chOff x="931" y="1292"/>
            <a:chExt cx="2248" cy="397"/>
          </a:xfrm>
        </p:grpSpPr>
        <p:sp>
          <p:nvSpPr>
            <p:cNvPr id="38932" name="Rectangle 104"/>
            <p:cNvSpPr>
              <a:spLocks noChangeArrowheads="1"/>
            </p:cNvSpPr>
            <p:nvPr/>
          </p:nvSpPr>
          <p:spPr bwMode="auto">
            <a:xfrm>
              <a:off x="931" y="1403"/>
              <a:ext cx="328" cy="286"/>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b="1"/>
                <a:t>30</a:t>
              </a:r>
            </a:p>
          </p:txBody>
        </p:sp>
        <p:sp>
          <p:nvSpPr>
            <p:cNvPr id="38933" name="Line 105"/>
            <p:cNvSpPr>
              <a:spLocks noChangeShapeType="1"/>
            </p:cNvSpPr>
            <p:nvPr/>
          </p:nvSpPr>
          <p:spPr bwMode="auto">
            <a:xfrm>
              <a:off x="944" y="1368"/>
              <a:ext cx="288" cy="0"/>
            </a:xfrm>
            <a:prstGeom prst="line">
              <a:avLst/>
            </a:prstGeom>
            <a:noFill/>
            <a:ln w="50800">
              <a:solidFill>
                <a:srgbClr val="F6BF69"/>
              </a:solidFill>
              <a:round/>
              <a:headEnd/>
              <a:tailEnd/>
            </a:ln>
          </p:spPr>
          <p:txBody>
            <a:bodyPr wrap="none" anchor="ctr">
              <a:prstTxWarp prst="textNoShape">
                <a:avLst/>
              </a:prstTxWarp>
            </a:bodyPr>
            <a:lstStyle/>
            <a:p>
              <a:endParaRPr lang="en-US"/>
            </a:p>
          </p:txBody>
        </p:sp>
        <p:sp>
          <p:nvSpPr>
            <p:cNvPr id="38934" name="Line 106"/>
            <p:cNvSpPr>
              <a:spLocks noChangeShapeType="1"/>
            </p:cNvSpPr>
            <p:nvPr/>
          </p:nvSpPr>
          <p:spPr bwMode="auto">
            <a:xfrm>
              <a:off x="1264" y="1292"/>
              <a:ext cx="0" cy="192"/>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nvGrpSpPr>
            <p:cNvPr id="38935" name="Group 107"/>
            <p:cNvGrpSpPr>
              <a:grpSpLocks/>
            </p:cNvGrpSpPr>
            <p:nvPr/>
          </p:nvGrpSpPr>
          <p:grpSpPr bwMode="auto">
            <a:xfrm>
              <a:off x="1280" y="1292"/>
              <a:ext cx="384" cy="397"/>
              <a:chOff x="1280" y="1292"/>
              <a:chExt cx="384" cy="397"/>
            </a:xfrm>
          </p:grpSpPr>
          <p:sp>
            <p:nvSpPr>
              <p:cNvPr id="38956" name="Line 108"/>
              <p:cNvSpPr>
                <a:spLocks noChangeShapeType="1"/>
              </p:cNvSpPr>
              <p:nvPr/>
            </p:nvSpPr>
            <p:spPr bwMode="auto">
              <a:xfrm>
                <a:off x="1280" y="1400"/>
                <a:ext cx="360" cy="0"/>
              </a:xfrm>
              <a:prstGeom prst="line">
                <a:avLst/>
              </a:prstGeom>
              <a:noFill/>
              <a:ln w="50800">
                <a:solidFill>
                  <a:srgbClr val="A2C1FE"/>
                </a:solidFill>
                <a:round/>
                <a:headEnd/>
                <a:tailEnd/>
              </a:ln>
            </p:spPr>
            <p:txBody>
              <a:bodyPr wrap="none" anchor="ctr">
                <a:prstTxWarp prst="textNoShape">
                  <a:avLst/>
                </a:prstTxWarp>
              </a:bodyPr>
              <a:lstStyle/>
              <a:p>
                <a:endParaRPr lang="en-US"/>
              </a:p>
            </p:txBody>
          </p:sp>
          <p:sp>
            <p:nvSpPr>
              <p:cNvPr id="38957" name="Rectangle 109"/>
              <p:cNvSpPr>
                <a:spLocks noChangeArrowheads="1"/>
              </p:cNvSpPr>
              <p:nvPr/>
            </p:nvSpPr>
            <p:spPr bwMode="auto">
              <a:xfrm>
                <a:off x="1299" y="1403"/>
                <a:ext cx="328" cy="286"/>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b="1"/>
                  <a:t>40</a:t>
                </a:r>
              </a:p>
            </p:txBody>
          </p:sp>
          <p:sp>
            <p:nvSpPr>
              <p:cNvPr id="38958" name="Line 110"/>
              <p:cNvSpPr>
                <a:spLocks noChangeShapeType="1"/>
              </p:cNvSpPr>
              <p:nvPr/>
            </p:nvSpPr>
            <p:spPr bwMode="auto">
              <a:xfrm>
                <a:off x="1664" y="1292"/>
                <a:ext cx="0" cy="192"/>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38936" name="Group 111"/>
            <p:cNvGrpSpPr>
              <a:grpSpLocks/>
            </p:cNvGrpSpPr>
            <p:nvPr/>
          </p:nvGrpSpPr>
          <p:grpSpPr bwMode="auto">
            <a:xfrm>
              <a:off x="1688" y="1292"/>
              <a:ext cx="384" cy="397"/>
              <a:chOff x="1688" y="1292"/>
              <a:chExt cx="384" cy="397"/>
            </a:xfrm>
          </p:grpSpPr>
          <p:sp>
            <p:nvSpPr>
              <p:cNvPr id="38953" name="Line 112"/>
              <p:cNvSpPr>
                <a:spLocks noChangeShapeType="1"/>
              </p:cNvSpPr>
              <p:nvPr/>
            </p:nvSpPr>
            <p:spPr bwMode="auto">
              <a:xfrm>
                <a:off x="1688" y="1400"/>
                <a:ext cx="360" cy="0"/>
              </a:xfrm>
              <a:prstGeom prst="line">
                <a:avLst/>
              </a:prstGeom>
              <a:noFill/>
              <a:ln w="50800">
                <a:solidFill>
                  <a:srgbClr val="A2C1FE"/>
                </a:solidFill>
                <a:round/>
                <a:headEnd/>
                <a:tailEnd/>
              </a:ln>
            </p:spPr>
            <p:txBody>
              <a:bodyPr wrap="none" anchor="ctr">
                <a:prstTxWarp prst="textNoShape">
                  <a:avLst/>
                </a:prstTxWarp>
              </a:bodyPr>
              <a:lstStyle/>
              <a:p>
                <a:endParaRPr lang="en-US"/>
              </a:p>
            </p:txBody>
          </p:sp>
          <p:sp>
            <p:nvSpPr>
              <p:cNvPr id="38954" name="Rectangle 113"/>
              <p:cNvSpPr>
                <a:spLocks noChangeArrowheads="1"/>
              </p:cNvSpPr>
              <p:nvPr/>
            </p:nvSpPr>
            <p:spPr bwMode="auto">
              <a:xfrm>
                <a:off x="1707" y="1403"/>
                <a:ext cx="328" cy="286"/>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b="1"/>
                  <a:t>40</a:t>
                </a:r>
              </a:p>
            </p:txBody>
          </p:sp>
          <p:sp>
            <p:nvSpPr>
              <p:cNvPr id="38955" name="Line 114"/>
              <p:cNvSpPr>
                <a:spLocks noChangeShapeType="1"/>
              </p:cNvSpPr>
              <p:nvPr/>
            </p:nvSpPr>
            <p:spPr bwMode="auto">
              <a:xfrm>
                <a:off x="2072" y="1292"/>
                <a:ext cx="0" cy="192"/>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38937" name="Group 115"/>
            <p:cNvGrpSpPr>
              <a:grpSpLocks/>
            </p:cNvGrpSpPr>
            <p:nvPr/>
          </p:nvGrpSpPr>
          <p:grpSpPr bwMode="auto">
            <a:xfrm>
              <a:off x="2096" y="1292"/>
              <a:ext cx="384" cy="397"/>
              <a:chOff x="2096" y="1292"/>
              <a:chExt cx="384" cy="397"/>
            </a:xfrm>
          </p:grpSpPr>
          <p:sp>
            <p:nvSpPr>
              <p:cNvPr id="38950" name="Line 116"/>
              <p:cNvSpPr>
                <a:spLocks noChangeShapeType="1"/>
              </p:cNvSpPr>
              <p:nvPr/>
            </p:nvSpPr>
            <p:spPr bwMode="auto">
              <a:xfrm>
                <a:off x="2096" y="1400"/>
                <a:ext cx="360" cy="0"/>
              </a:xfrm>
              <a:prstGeom prst="line">
                <a:avLst/>
              </a:prstGeom>
              <a:noFill/>
              <a:ln w="50800">
                <a:solidFill>
                  <a:srgbClr val="A2C1FE"/>
                </a:solidFill>
                <a:round/>
                <a:headEnd/>
                <a:tailEnd/>
              </a:ln>
            </p:spPr>
            <p:txBody>
              <a:bodyPr wrap="none" anchor="ctr">
                <a:prstTxWarp prst="textNoShape">
                  <a:avLst/>
                </a:prstTxWarp>
              </a:bodyPr>
              <a:lstStyle/>
              <a:p>
                <a:endParaRPr lang="en-US"/>
              </a:p>
            </p:txBody>
          </p:sp>
          <p:sp>
            <p:nvSpPr>
              <p:cNvPr id="38951" name="Rectangle 117"/>
              <p:cNvSpPr>
                <a:spLocks noChangeArrowheads="1"/>
              </p:cNvSpPr>
              <p:nvPr/>
            </p:nvSpPr>
            <p:spPr bwMode="auto">
              <a:xfrm>
                <a:off x="2115" y="1403"/>
                <a:ext cx="328" cy="286"/>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b="1"/>
                  <a:t>40</a:t>
                </a:r>
              </a:p>
            </p:txBody>
          </p:sp>
          <p:sp>
            <p:nvSpPr>
              <p:cNvPr id="38952" name="Line 118"/>
              <p:cNvSpPr>
                <a:spLocks noChangeShapeType="1"/>
              </p:cNvSpPr>
              <p:nvPr/>
            </p:nvSpPr>
            <p:spPr bwMode="auto">
              <a:xfrm>
                <a:off x="2480" y="1292"/>
                <a:ext cx="0" cy="192"/>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sp>
          <p:nvSpPr>
            <p:cNvPr id="38938" name="Line 119"/>
            <p:cNvSpPr>
              <a:spLocks noChangeShapeType="1"/>
            </p:cNvSpPr>
            <p:nvPr/>
          </p:nvSpPr>
          <p:spPr bwMode="auto">
            <a:xfrm>
              <a:off x="2504" y="1400"/>
              <a:ext cx="360" cy="0"/>
            </a:xfrm>
            <a:prstGeom prst="line">
              <a:avLst/>
            </a:prstGeom>
            <a:noFill/>
            <a:ln w="50800">
              <a:solidFill>
                <a:srgbClr val="A2C1FE"/>
              </a:solidFill>
              <a:round/>
              <a:headEnd/>
              <a:tailEnd/>
            </a:ln>
          </p:spPr>
          <p:txBody>
            <a:bodyPr wrap="none" anchor="ctr">
              <a:prstTxWarp prst="textNoShape">
                <a:avLst/>
              </a:prstTxWarp>
            </a:bodyPr>
            <a:lstStyle/>
            <a:p>
              <a:endParaRPr lang="en-US"/>
            </a:p>
          </p:txBody>
        </p:sp>
        <p:sp>
          <p:nvSpPr>
            <p:cNvPr id="38939" name="Line 120"/>
            <p:cNvSpPr>
              <a:spLocks noChangeShapeType="1"/>
            </p:cNvSpPr>
            <p:nvPr/>
          </p:nvSpPr>
          <p:spPr bwMode="auto">
            <a:xfrm>
              <a:off x="2904" y="1432"/>
              <a:ext cx="216" cy="0"/>
            </a:xfrm>
            <a:prstGeom prst="line">
              <a:avLst/>
            </a:prstGeom>
            <a:noFill/>
            <a:ln w="50800">
              <a:solidFill>
                <a:schemeClr val="hlink"/>
              </a:solidFill>
              <a:round/>
              <a:headEnd/>
              <a:tailEnd/>
            </a:ln>
          </p:spPr>
          <p:txBody>
            <a:bodyPr wrap="none" anchor="ctr">
              <a:prstTxWarp prst="textNoShape">
                <a:avLst/>
              </a:prstTxWarp>
            </a:bodyPr>
            <a:lstStyle/>
            <a:p>
              <a:endParaRPr lang="en-US"/>
            </a:p>
          </p:txBody>
        </p:sp>
        <p:sp>
          <p:nvSpPr>
            <p:cNvPr id="38940" name="Rectangle 121"/>
            <p:cNvSpPr>
              <a:spLocks noChangeArrowheads="1"/>
            </p:cNvSpPr>
            <p:nvPr/>
          </p:nvSpPr>
          <p:spPr bwMode="auto">
            <a:xfrm>
              <a:off x="2523" y="1403"/>
              <a:ext cx="328" cy="286"/>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b="1"/>
                <a:t>40</a:t>
              </a:r>
            </a:p>
          </p:txBody>
        </p:sp>
        <p:sp>
          <p:nvSpPr>
            <p:cNvPr id="38941" name="Rectangle 122"/>
            <p:cNvSpPr>
              <a:spLocks noChangeArrowheads="1"/>
            </p:cNvSpPr>
            <p:nvPr/>
          </p:nvSpPr>
          <p:spPr bwMode="auto">
            <a:xfrm>
              <a:off x="2851" y="1403"/>
              <a:ext cx="328" cy="286"/>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b="1"/>
                <a:t>20</a:t>
              </a:r>
            </a:p>
          </p:txBody>
        </p:sp>
        <p:sp>
          <p:nvSpPr>
            <p:cNvPr id="38942" name="Line 123"/>
            <p:cNvSpPr>
              <a:spLocks noChangeShapeType="1"/>
            </p:cNvSpPr>
            <p:nvPr/>
          </p:nvSpPr>
          <p:spPr bwMode="auto">
            <a:xfrm>
              <a:off x="2888" y="1292"/>
              <a:ext cx="0" cy="192"/>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8943" name="Line 124"/>
            <p:cNvSpPr>
              <a:spLocks noChangeShapeType="1"/>
            </p:cNvSpPr>
            <p:nvPr/>
          </p:nvSpPr>
          <p:spPr bwMode="auto">
            <a:xfrm>
              <a:off x="3144" y="1292"/>
              <a:ext cx="0" cy="192"/>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8944" name="Line 125"/>
            <p:cNvSpPr>
              <a:spLocks noChangeShapeType="1"/>
            </p:cNvSpPr>
            <p:nvPr/>
          </p:nvSpPr>
          <p:spPr bwMode="auto">
            <a:xfrm>
              <a:off x="1352" y="1368"/>
              <a:ext cx="288" cy="0"/>
            </a:xfrm>
            <a:prstGeom prst="line">
              <a:avLst/>
            </a:prstGeom>
            <a:noFill/>
            <a:ln w="50800">
              <a:solidFill>
                <a:srgbClr val="F6BF69"/>
              </a:solidFill>
              <a:round/>
              <a:headEnd/>
              <a:tailEnd/>
            </a:ln>
          </p:spPr>
          <p:txBody>
            <a:bodyPr wrap="none" anchor="ctr">
              <a:prstTxWarp prst="textNoShape">
                <a:avLst/>
              </a:prstTxWarp>
            </a:bodyPr>
            <a:lstStyle/>
            <a:p>
              <a:endParaRPr lang="en-US"/>
            </a:p>
          </p:txBody>
        </p:sp>
        <p:sp>
          <p:nvSpPr>
            <p:cNvPr id="38945" name="Line 126"/>
            <p:cNvSpPr>
              <a:spLocks noChangeShapeType="1"/>
            </p:cNvSpPr>
            <p:nvPr/>
          </p:nvSpPr>
          <p:spPr bwMode="auto">
            <a:xfrm>
              <a:off x="1760" y="1368"/>
              <a:ext cx="288" cy="0"/>
            </a:xfrm>
            <a:prstGeom prst="line">
              <a:avLst/>
            </a:prstGeom>
            <a:noFill/>
            <a:ln w="50800">
              <a:solidFill>
                <a:srgbClr val="F6BF69"/>
              </a:solidFill>
              <a:round/>
              <a:headEnd/>
              <a:tailEnd/>
            </a:ln>
          </p:spPr>
          <p:txBody>
            <a:bodyPr wrap="none" anchor="ctr">
              <a:prstTxWarp prst="textNoShape">
                <a:avLst/>
              </a:prstTxWarp>
            </a:bodyPr>
            <a:lstStyle/>
            <a:p>
              <a:endParaRPr lang="en-US"/>
            </a:p>
          </p:txBody>
        </p:sp>
        <p:sp>
          <p:nvSpPr>
            <p:cNvPr id="38946" name="Line 127"/>
            <p:cNvSpPr>
              <a:spLocks noChangeShapeType="1"/>
            </p:cNvSpPr>
            <p:nvPr/>
          </p:nvSpPr>
          <p:spPr bwMode="auto">
            <a:xfrm>
              <a:off x="2168" y="1368"/>
              <a:ext cx="288" cy="0"/>
            </a:xfrm>
            <a:prstGeom prst="line">
              <a:avLst/>
            </a:prstGeom>
            <a:noFill/>
            <a:ln w="50800">
              <a:solidFill>
                <a:srgbClr val="F6BF69"/>
              </a:solidFill>
              <a:round/>
              <a:headEnd/>
              <a:tailEnd/>
            </a:ln>
          </p:spPr>
          <p:txBody>
            <a:bodyPr wrap="none" anchor="ctr">
              <a:prstTxWarp prst="textNoShape">
                <a:avLst/>
              </a:prstTxWarp>
            </a:bodyPr>
            <a:lstStyle/>
            <a:p>
              <a:endParaRPr lang="en-US"/>
            </a:p>
          </p:txBody>
        </p:sp>
        <p:sp>
          <p:nvSpPr>
            <p:cNvPr id="38947" name="Line 128"/>
            <p:cNvSpPr>
              <a:spLocks noChangeShapeType="1"/>
            </p:cNvSpPr>
            <p:nvPr/>
          </p:nvSpPr>
          <p:spPr bwMode="auto">
            <a:xfrm>
              <a:off x="1688" y="1432"/>
              <a:ext cx="216" cy="0"/>
            </a:xfrm>
            <a:prstGeom prst="line">
              <a:avLst/>
            </a:prstGeom>
            <a:noFill/>
            <a:ln w="50800">
              <a:solidFill>
                <a:schemeClr val="hlink"/>
              </a:solidFill>
              <a:round/>
              <a:headEnd/>
              <a:tailEnd/>
            </a:ln>
          </p:spPr>
          <p:txBody>
            <a:bodyPr wrap="none" anchor="ctr">
              <a:prstTxWarp prst="textNoShape">
                <a:avLst/>
              </a:prstTxWarp>
            </a:bodyPr>
            <a:lstStyle/>
            <a:p>
              <a:endParaRPr lang="en-US"/>
            </a:p>
          </p:txBody>
        </p:sp>
        <p:sp>
          <p:nvSpPr>
            <p:cNvPr id="38948" name="Line 129"/>
            <p:cNvSpPr>
              <a:spLocks noChangeShapeType="1"/>
            </p:cNvSpPr>
            <p:nvPr/>
          </p:nvSpPr>
          <p:spPr bwMode="auto">
            <a:xfrm>
              <a:off x="2096" y="1432"/>
              <a:ext cx="216" cy="0"/>
            </a:xfrm>
            <a:prstGeom prst="line">
              <a:avLst/>
            </a:prstGeom>
            <a:noFill/>
            <a:ln w="50800">
              <a:solidFill>
                <a:schemeClr val="hlink"/>
              </a:solidFill>
              <a:round/>
              <a:headEnd/>
              <a:tailEnd/>
            </a:ln>
          </p:spPr>
          <p:txBody>
            <a:bodyPr wrap="none" anchor="ctr">
              <a:prstTxWarp prst="textNoShape">
                <a:avLst/>
              </a:prstTxWarp>
            </a:bodyPr>
            <a:lstStyle/>
            <a:p>
              <a:endParaRPr lang="en-US"/>
            </a:p>
          </p:txBody>
        </p:sp>
        <p:sp>
          <p:nvSpPr>
            <p:cNvPr id="38949" name="Line 130"/>
            <p:cNvSpPr>
              <a:spLocks noChangeShapeType="1"/>
            </p:cNvSpPr>
            <p:nvPr/>
          </p:nvSpPr>
          <p:spPr bwMode="auto">
            <a:xfrm>
              <a:off x="2504" y="1432"/>
              <a:ext cx="216" cy="0"/>
            </a:xfrm>
            <a:prstGeom prst="line">
              <a:avLst/>
            </a:prstGeom>
            <a:noFill/>
            <a:ln w="50800">
              <a:solidFill>
                <a:schemeClr val="hlink"/>
              </a:solidFill>
              <a:round/>
              <a:headEnd/>
              <a:tailEnd/>
            </a:ln>
          </p:spPr>
          <p:txBody>
            <a:bodyPr wrap="none" anchor="ctr">
              <a:prstTxWarp prst="textNoShape">
                <a:avLst/>
              </a:prstTxWarp>
            </a:bodyPr>
            <a:lstStyle/>
            <a:p>
              <a:endParaRPr lang="en-US"/>
            </a:p>
          </p:txBody>
        </p:sp>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37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137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137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137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1373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1373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7137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3731"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body" idx="1"/>
          </p:nvPr>
        </p:nvSpPr>
        <p:spPr/>
        <p:txBody>
          <a:bodyPr/>
          <a:lstStyle/>
          <a:p>
            <a:pPr marL="533400" indent="-533400">
              <a:lnSpc>
                <a:spcPct val="90000"/>
              </a:lnSpc>
              <a:buFont typeface="Times" charset="0"/>
              <a:buAutoNum type="arabicPeriod" startAt="4"/>
            </a:pPr>
            <a:r>
              <a:rPr lang="en-US" sz="2800"/>
              <a:t>Delayed Branch</a:t>
            </a:r>
          </a:p>
          <a:p>
            <a:pPr marL="914400" lvl="1" indent="-457200">
              <a:lnSpc>
                <a:spcPct val="90000"/>
              </a:lnSpc>
            </a:pPr>
            <a:r>
              <a:rPr lang="en-US" sz="2400"/>
              <a:t>Define branch to take place AFTER a following instruction</a:t>
            </a:r>
            <a:br>
              <a:rPr lang="en-US" sz="2400"/>
            </a:br>
            <a:r>
              <a:rPr lang="en-US" sz="2400"/>
              <a:t>branch instruction</a:t>
            </a:r>
            <a:br>
              <a:rPr lang="en-US" sz="2400"/>
            </a:br>
            <a:r>
              <a:rPr lang="en-US" sz="2400"/>
              <a:t>	sequential successor</a:t>
            </a:r>
            <a:r>
              <a:rPr lang="en-US" sz="2400" baseline="-25000"/>
              <a:t>1</a:t>
            </a:r>
            <a:r>
              <a:rPr lang="en-US" sz="2400"/>
              <a:t/>
            </a:r>
            <a:br>
              <a:rPr lang="en-US" sz="2400"/>
            </a:br>
            <a:r>
              <a:rPr lang="en-US" sz="2400"/>
              <a:t>	sequential successor</a:t>
            </a:r>
            <a:r>
              <a:rPr lang="en-US" sz="2400" baseline="-25000"/>
              <a:t>2</a:t>
            </a:r>
            <a:r>
              <a:rPr lang="en-US" sz="2400"/>
              <a:t/>
            </a:r>
            <a:br>
              <a:rPr lang="en-US" sz="2400"/>
            </a:br>
            <a:r>
              <a:rPr lang="en-US" sz="2400"/>
              <a:t>	........</a:t>
            </a:r>
            <a:br>
              <a:rPr lang="en-US" sz="2400"/>
            </a:br>
            <a:r>
              <a:rPr lang="en-US" sz="2400"/>
              <a:t>	sequential successor</a:t>
            </a:r>
            <a:r>
              <a:rPr lang="en-US" sz="2400" baseline="-25000"/>
              <a:t>n</a:t>
            </a:r>
            <a:br>
              <a:rPr lang="en-US" sz="2400" baseline="-25000"/>
            </a:br>
            <a:r>
              <a:rPr lang="en-US" sz="2400"/>
              <a:t>........</a:t>
            </a:r>
          </a:p>
          <a:p>
            <a:pPr marL="914400" lvl="1" indent="-457200">
              <a:lnSpc>
                <a:spcPct val="90000"/>
              </a:lnSpc>
              <a:buFontTx/>
              <a:buNone/>
            </a:pPr>
            <a:r>
              <a:rPr lang="en-US" sz="2400"/>
              <a:t>	branch target if taken</a:t>
            </a:r>
            <a:br>
              <a:rPr lang="en-US" sz="2400"/>
            </a:br>
            <a:endParaRPr lang="en-US" sz="2400"/>
          </a:p>
          <a:p>
            <a:pPr marL="914400" lvl="1" indent="-457200">
              <a:lnSpc>
                <a:spcPct val="90000"/>
              </a:lnSpc>
            </a:pPr>
            <a:r>
              <a:rPr lang="en-US" sz="2400"/>
              <a:t>1 slot delay allows proper decision and branch target address in 5 stage pipeline</a:t>
            </a:r>
          </a:p>
          <a:p>
            <a:pPr marL="914400" lvl="1" indent="-457200">
              <a:lnSpc>
                <a:spcPct val="90000"/>
              </a:lnSpc>
            </a:pPr>
            <a:r>
              <a:rPr lang="en-US" sz="2400"/>
              <a:t>MIPS uses this</a:t>
            </a:r>
          </a:p>
        </p:txBody>
      </p:sp>
      <p:sp>
        <p:nvSpPr>
          <p:cNvPr id="112643" name="Rectangle 3"/>
          <p:cNvSpPr>
            <a:spLocks noChangeArrowheads="1"/>
          </p:cNvSpPr>
          <p:nvPr/>
        </p:nvSpPr>
        <p:spPr bwMode="auto">
          <a:xfrm>
            <a:off x="5992813" y="3457575"/>
            <a:ext cx="28479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accent2"/>
                </a:solidFill>
              </a:rPr>
              <a:t>Branch delay of length </a:t>
            </a:r>
            <a:r>
              <a:rPr lang="en-US" sz="1800" b="1" i="1">
                <a:solidFill>
                  <a:schemeClr val="accent2"/>
                </a:solidFill>
              </a:rPr>
              <a:t>n</a:t>
            </a:r>
          </a:p>
        </p:txBody>
      </p:sp>
      <p:sp>
        <p:nvSpPr>
          <p:cNvPr id="762884" name="Rectangle 4"/>
          <p:cNvSpPr>
            <a:spLocks noGrp="1" noChangeArrowheads="1"/>
          </p:cNvSpPr>
          <p:nvPr>
            <p:ph type="title"/>
          </p:nvPr>
        </p:nvSpPr>
        <p:spPr/>
        <p:txBody>
          <a:bodyPr/>
          <a:lstStyle/>
          <a:p>
            <a:pPr>
              <a:defRPr/>
            </a:pPr>
            <a:r>
              <a:rPr lang="en-US"/>
              <a:t>Four Branch Hazard Alternatives</a:t>
            </a:r>
          </a:p>
        </p:txBody>
      </p:sp>
      <p:sp>
        <p:nvSpPr>
          <p:cNvPr id="112645" name="Text Box 5"/>
          <p:cNvSpPr txBox="1">
            <a:spLocks noChangeArrowheads="1"/>
          </p:cNvSpPr>
          <p:nvPr/>
        </p:nvSpPr>
        <p:spPr bwMode="auto">
          <a:xfrm>
            <a:off x="7972425" y="6702425"/>
            <a:ext cx="1171575" cy="152400"/>
          </a:xfrm>
          <a:prstGeom prst="rect">
            <a:avLst/>
          </a:prstGeom>
          <a:noFill/>
          <a:ln w="9525">
            <a:noFill/>
            <a:miter lim="800000"/>
            <a:headEnd/>
            <a:tailEnd/>
          </a:ln>
        </p:spPr>
        <p:txBody>
          <a:bodyPr wrap="none">
            <a:prstTxWarp prst="textNoShape">
              <a:avLst/>
            </a:prstTxWarp>
            <a:spAutoFit/>
          </a:bodyPr>
          <a:lstStyle/>
          <a:p>
            <a:pPr algn="r">
              <a:lnSpc>
                <a:spcPct val="40000"/>
              </a:lnSpc>
            </a:pPr>
            <a:r>
              <a:rPr lang="en-US" sz="1000">
                <a:latin typeface="Times New Roman" charset="0"/>
              </a:rPr>
              <a:t>Slide: David Culler</a:t>
            </a:r>
            <a:endParaRPr lang="en-US">
              <a:latin typeface="Times New Roman" charset="0"/>
            </a:endParaRPr>
          </a:p>
        </p:txBody>
      </p:sp>
      <p:sp>
        <p:nvSpPr>
          <p:cNvPr id="112646" name="AutoShape 6"/>
          <p:cNvSpPr>
            <a:spLocks/>
          </p:cNvSpPr>
          <p:nvPr/>
        </p:nvSpPr>
        <p:spPr bwMode="auto">
          <a:xfrm>
            <a:off x="5476875" y="2800350"/>
            <a:ext cx="515938" cy="1330325"/>
          </a:xfrm>
          <a:prstGeom prst="rightBrace">
            <a:avLst>
              <a:gd name="adj1" fmla="val 21487"/>
              <a:gd name="adj2" fmla="val 60264"/>
            </a:avLst>
          </a:prstGeom>
          <a:noFill/>
          <a:ln w="9525">
            <a:solidFill>
              <a:schemeClr val="tx1"/>
            </a:solidFill>
            <a:round/>
            <a:headEnd/>
            <a:tailEnd/>
          </a:ln>
        </p:spPr>
        <p:txBody>
          <a:bodyPr wrap="none" anchor="ctr">
            <a:prstTxWarp prst="textNoShape">
              <a:avLst/>
            </a:prstTxWarp>
          </a:body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3906" name="Rectangle 2"/>
          <p:cNvSpPr>
            <a:spLocks noGrp="1" noChangeArrowheads="1"/>
          </p:cNvSpPr>
          <p:nvPr>
            <p:ph type="title"/>
          </p:nvPr>
        </p:nvSpPr>
        <p:spPr/>
        <p:txBody>
          <a:bodyPr/>
          <a:lstStyle/>
          <a:p>
            <a:pPr>
              <a:defRPr/>
            </a:pPr>
            <a:r>
              <a:rPr lang="en-US"/>
              <a:t>Delayed Branch</a:t>
            </a:r>
          </a:p>
        </p:txBody>
      </p:sp>
      <p:sp>
        <p:nvSpPr>
          <p:cNvPr id="114691" name="Rectangle 3"/>
          <p:cNvSpPr>
            <a:spLocks noGrp="1" noChangeArrowheads="1"/>
          </p:cNvSpPr>
          <p:nvPr>
            <p:ph type="body" idx="1"/>
          </p:nvPr>
        </p:nvSpPr>
        <p:spPr/>
        <p:txBody>
          <a:bodyPr/>
          <a:lstStyle/>
          <a:p>
            <a:r>
              <a:rPr lang="en-US" sz="2000"/>
              <a:t>Where to get branch delay slot instructions?</a:t>
            </a:r>
          </a:p>
          <a:p>
            <a:pPr lvl="1"/>
            <a:r>
              <a:rPr lang="en-US" sz="1800"/>
              <a:t>Before branch instruction</a:t>
            </a:r>
          </a:p>
          <a:p>
            <a:pPr lvl="1"/>
            <a:r>
              <a:rPr lang="en-US" sz="1800"/>
              <a:t>From the target address</a:t>
            </a:r>
          </a:p>
          <a:p>
            <a:pPr lvl="2"/>
            <a:r>
              <a:rPr lang="en-US" sz="1600"/>
              <a:t>only valuable when branch taken</a:t>
            </a:r>
          </a:p>
          <a:p>
            <a:pPr lvl="1"/>
            <a:r>
              <a:rPr lang="en-US" sz="1800"/>
              <a:t>From fall through</a:t>
            </a:r>
          </a:p>
          <a:p>
            <a:pPr lvl="2"/>
            <a:r>
              <a:rPr lang="en-US" sz="1600"/>
              <a:t>only valuable when branch not taken</a:t>
            </a:r>
          </a:p>
          <a:p>
            <a:pPr lvl="1"/>
            <a:r>
              <a:rPr lang="en-US" sz="1800"/>
              <a:t>Canceling branches allow more slots to be filled</a:t>
            </a:r>
          </a:p>
          <a:p>
            <a:r>
              <a:rPr lang="en-US" sz="2000"/>
              <a:t>Compiler effectiveness for single delay slot:</a:t>
            </a:r>
          </a:p>
          <a:p>
            <a:pPr lvl="1"/>
            <a:r>
              <a:rPr lang="en-US" sz="1800"/>
              <a:t>Fills about 60% of branch delay slots</a:t>
            </a:r>
          </a:p>
          <a:p>
            <a:pPr lvl="1"/>
            <a:r>
              <a:rPr lang="en-US" sz="1800"/>
              <a:t>About 80% of instructions executed in branch delay slots useful in computation</a:t>
            </a:r>
          </a:p>
          <a:p>
            <a:pPr lvl="1"/>
            <a:r>
              <a:rPr lang="en-US" sz="1800"/>
              <a:t>48% (60% x 80%) of slots usefully filled</a:t>
            </a:r>
          </a:p>
          <a:p>
            <a:r>
              <a:rPr lang="en-US" sz="2000"/>
              <a:t>Delayed Branch downside: 7-8 stage pipelines, multiple instructions issued per clock (superscalar)</a:t>
            </a:r>
          </a:p>
        </p:txBody>
      </p:sp>
      <p:sp>
        <p:nvSpPr>
          <p:cNvPr id="114692" name="Text Box 4"/>
          <p:cNvSpPr txBox="1">
            <a:spLocks noChangeArrowheads="1"/>
          </p:cNvSpPr>
          <p:nvPr/>
        </p:nvSpPr>
        <p:spPr bwMode="auto">
          <a:xfrm>
            <a:off x="7972425" y="6702425"/>
            <a:ext cx="1171575" cy="152400"/>
          </a:xfrm>
          <a:prstGeom prst="rect">
            <a:avLst/>
          </a:prstGeom>
          <a:noFill/>
          <a:ln w="9525">
            <a:noFill/>
            <a:miter lim="800000"/>
            <a:headEnd/>
            <a:tailEnd/>
          </a:ln>
        </p:spPr>
        <p:txBody>
          <a:bodyPr wrap="none">
            <a:prstTxWarp prst="textNoShape">
              <a:avLst/>
            </a:prstTxWarp>
            <a:spAutoFit/>
          </a:bodyPr>
          <a:lstStyle/>
          <a:p>
            <a:pPr algn="r">
              <a:lnSpc>
                <a:spcPct val="40000"/>
              </a:lnSpc>
            </a:pPr>
            <a:r>
              <a:rPr lang="en-US" sz="1000">
                <a:latin typeface="Times New Roman" charset="0"/>
              </a:rPr>
              <a:t>Slide: David Culler</a:t>
            </a:r>
            <a:endParaRPr lang="en-US">
              <a:latin typeface="Times New Roman"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8786" name="Object 2"/>
          <p:cNvGraphicFramePr>
            <a:graphicFrameLocks noChangeAspect="1"/>
          </p:cNvGraphicFramePr>
          <p:nvPr/>
        </p:nvGraphicFramePr>
        <p:xfrm>
          <a:off x="925513" y="1081088"/>
          <a:ext cx="7707312" cy="5091112"/>
        </p:xfrm>
        <a:graphic>
          <a:graphicData uri="http://schemas.openxmlformats.org/presentationml/2006/ole">
            <mc:AlternateContent xmlns:mc="http://schemas.openxmlformats.org/markup-compatibility/2006">
              <mc:Choice xmlns:v="urn:schemas-microsoft-com:vml" Requires="v">
                <p:oleObj spid="_x0000_s273415" name="Bitmap Image" r:id="rId4" imgW="5936494" imgH="4709568" progId="">
                  <p:embed/>
                </p:oleObj>
              </mc:Choice>
              <mc:Fallback>
                <p:oleObj name="Bitmap Image" r:id="rId4" imgW="5936494" imgH="4709568"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5513" y="1081088"/>
                        <a:ext cx="7707312" cy="509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18787" name="Text Box 3"/>
          <p:cNvSpPr txBox="1">
            <a:spLocks noChangeArrowheads="1"/>
          </p:cNvSpPr>
          <p:nvPr/>
        </p:nvSpPr>
        <p:spPr bwMode="auto">
          <a:xfrm>
            <a:off x="884238" y="6172200"/>
            <a:ext cx="1858962" cy="396875"/>
          </a:xfrm>
          <a:prstGeom prst="rect">
            <a:avLst/>
          </a:prstGeom>
          <a:noFill/>
          <a:ln w="9525">
            <a:noFill/>
            <a:miter lim="800000"/>
            <a:headEnd/>
            <a:tailEnd/>
          </a:ln>
        </p:spPr>
        <p:txBody>
          <a:bodyPr>
            <a:prstTxWarp prst="textNoShape">
              <a:avLst/>
            </a:prstTxWarp>
            <a:spAutoFit/>
          </a:bodyPr>
          <a:lstStyle/>
          <a:p>
            <a:pPr>
              <a:spcBef>
                <a:spcPct val="50000"/>
              </a:spcBef>
            </a:pPr>
            <a:r>
              <a:rPr lang="en-US" sz="2000" b="1">
                <a:solidFill>
                  <a:schemeClr val="accent2"/>
                </a:solidFill>
              </a:rPr>
              <a:t>Best scenario</a:t>
            </a:r>
          </a:p>
        </p:txBody>
      </p:sp>
      <p:sp>
        <p:nvSpPr>
          <p:cNvPr id="118788" name="Text Box 4"/>
          <p:cNvSpPr txBox="1">
            <a:spLocks noChangeArrowheads="1"/>
          </p:cNvSpPr>
          <p:nvPr/>
        </p:nvSpPr>
        <p:spPr bwMode="auto">
          <a:xfrm>
            <a:off x="3770313" y="6156325"/>
            <a:ext cx="2020887" cy="396875"/>
          </a:xfrm>
          <a:prstGeom prst="rect">
            <a:avLst/>
          </a:prstGeom>
          <a:noFill/>
          <a:ln w="9525">
            <a:noFill/>
            <a:miter lim="800000"/>
            <a:headEnd/>
            <a:tailEnd/>
          </a:ln>
        </p:spPr>
        <p:txBody>
          <a:bodyPr>
            <a:prstTxWarp prst="textNoShape">
              <a:avLst/>
            </a:prstTxWarp>
            <a:spAutoFit/>
          </a:bodyPr>
          <a:lstStyle/>
          <a:p>
            <a:pPr>
              <a:spcBef>
                <a:spcPct val="50000"/>
              </a:spcBef>
            </a:pPr>
            <a:r>
              <a:rPr lang="en-US" sz="2000" b="1">
                <a:solidFill>
                  <a:schemeClr val="accent2"/>
                </a:solidFill>
              </a:rPr>
              <a:t>Good for loops</a:t>
            </a:r>
          </a:p>
        </p:txBody>
      </p:sp>
      <p:sp>
        <p:nvSpPr>
          <p:cNvPr id="118789" name="Text Box 5"/>
          <p:cNvSpPr txBox="1">
            <a:spLocks noChangeArrowheads="1"/>
          </p:cNvSpPr>
          <p:nvPr/>
        </p:nvSpPr>
        <p:spPr bwMode="auto">
          <a:xfrm>
            <a:off x="6324600" y="6156325"/>
            <a:ext cx="2667000" cy="396875"/>
          </a:xfrm>
          <a:prstGeom prst="rect">
            <a:avLst/>
          </a:prstGeom>
          <a:noFill/>
          <a:ln w="9525">
            <a:noFill/>
            <a:miter lim="800000"/>
            <a:headEnd/>
            <a:tailEnd/>
          </a:ln>
        </p:spPr>
        <p:txBody>
          <a:bodyPr>
            <a:prstTxWarp prst="textNoShape">
              <a:avLst/>
            </a:prstTxWarp>
            <a:spAutoFit/>
          </a:bodyPr>
          <a:lstStyle/>
          <a:p>
            <a:pPr>
              <a:spcBef>
                <a:spcPct val="50000"/>
              </a:spcBef>
            </a:pPr>
            <a:r>
              <a:rPr lang="en-US" sz="2000" b="1">
                <a:solidFill>
                  <a:schemeClr val="accent2"/>
                </a:solidFill>
              </a:rPr>
              <a:t>Good taken strategy</a:t>
            </a:r>
          </a:p>
        </p:txBody>
      </p:sp>
      <p:sp>
        <p:nvSpPr>
          <p:cNvPr id="118790" name="Line 6"/>
          <p:cNvSpPr>
            <a:spLocks noChangeShapeType="1"/>
          </p:cNvSpPr>
          <p:nvPr/>
        </p:nvSpPr>
        <p:spPr bwMode="auto">
          <a:xfrm flipV="1">
            <a:off x="4495800" y="3810000"/>
            <a:ext cx="1143000" cy="1752600"/>
          </a:xfrm>
          <a:prstGeom prst="line">
            <a:avLst/>
          </a:prstGeom>
          <a:noFill/>
          <a:ln w="9525">
            <a:solidFill>
              <a:srgbClr val="FF0000"/>
            </a:solidFill>
            <a:prstDash val="dash"/>
            <a:round/>
            <a:headEnd type="arrow" w="med" len="med"/>
            <a:tailEnd/>
          </a:ln>
        </p:spPr>
        <p:txBody>
          <a:bodyPr>
            <a:prstTxWarp prst="textNoShape">
              <a:avLst/>
            </a:prstTxWarp>
          </a:bodyPr>
          <a:lstStyle/>
          <a:p>
            <a:endParaRPr lang="en-US"/>
          </a:p>
        </p:txBody>
      </p:sp>
      <p:sp>
        <p:nvSpPr>
          <p:cNvPr id="118791" name="Line 7"/>
          <p:cNvSpPr>
            <a:spLocks noChangeShapeType="1"/>
          </p:cNvSpPr>
          <p:nvPr/>
        </p:nvSpPr>
        <p:spPr bwMode="auto">
          <a:xfrm flipH="1" flipV="1">
            <a:off x="6019800" y="3810000"/>
            <a:ext cx="1219200" cy="1066800"/>
          </a:xfrm>
          <a:prstGeom prst="line">
            <a:avLst/>
          </a:prstGeom>
          <a:noFill/>
          <a:ln w="9525">
            <a:solidFill>
              <a:srgbClr val="FF0000"/>
            </a:solidFill>
            <a:prstDash val="dash"/>
            <a:round/>
            <a:headEnd type="arrow" w="med" len="med"/>
            <a:tailEnd/>
          </a:ln>
        </p:spPr>
        <p:txBody>
          <a:bodyPr>
            <a:prstTxWarp prst="textNoShape">
              <a:avLst/>
            </a:prstTxWarp>
          </a:bodyPr>
          <a:lstStyle/>
          <a:p>
            <a:endParaRPr lang="en-US"/>
          </a:p>
        </p:txBody>
      </p:sp>
      <p:sp>
        <p:nvSpPr>
          <p:cNvPr id="118792" name="Rectangle 8"/>
          <p:cNvSpPr>
            <a:spLocks noChangeArrowheads="1"/>
          </p:cNvSpPr>
          <p:nvPr/>
        </p:nvSpPr>
        <p:spPr bwMode="auto">
          <a:xfrm>
            <a:off x="5334000" y="3263900"/>
            <a:ext cx="1371600" cy="641350"/>
          </a:xfrm>
          <a:prstGeom prst="rect">
            <a:avLst/>
          </a:prstGeom>
          <a:noFill/>
          <a:ln w="9525">
            <a:noFill/>
            <a:miter lim="800000"/>
            <a:headEnd/>
            <a:tailEnd/>
          </a:ln>
        </p:spPr>
        <p:txBody>
          <a:bodyPr>
            <a:prstTxWarp prst="textNoShape">
              <a:avLst/>
            </a:prstTxWarp>
            <a:spAutoFit/>
          </a:bodyPr>
          <a:lstStyle/>
          <a:p>
            <a:pPr>
              <a:spcBef>
                <a:spcPct val="50000"/>
              </a:spcBef>
            </a:pPr>
            <a:r>
              <a:rPr lang="en-US" sz="1800">
                <a:solidFill>
                  <a:srgbClr val="FF0000"/>
                </a:solidFill>
              </a:rPr>
              <a:t>R4 must be temp reg.</a:t>
            </a:r>
          </a:p>
        </p:txBody>
      </p:sp>
      <p:sp>
        <p:nvSpPr>
          <p:cNvPr id="765961" name="Rectangle 9"/>
          <p:cNvSpPr>
            <a:spLocks noGrp="1" noChangeArrowheads="1"/>
          </p:cNvSpPr>
          <p:nvPr>
            <p:ph type="title"/>
          </p:nvPr>
        </p:nvSpPr>
        <p:spPr/>
        <p:txBody>
          <a:bodyPr/>
          <a:lstStyle/>
          <a:p>
            <a:pPr>
              <a:defRPr/>
            </a:pPr>
            <a:r>
              <a:rPr lang="en-US"/>
              <a:t>Scheduling Branch-Delay Slots</a:t>
            </a: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978" name="Rectangle 2"/>
          <p:cNvSpPr>
            <a:spLocks noGrp="1" noChangeArrowheads="1"/>
          </p:cNvSpPr>
          <p:nvPr>
            <p:ph type="title"/>
          </p:nvPr>
        </p:nvSpPr>
        <p:spPr/>
        <p:txBody>
          <a:bodyPr/>
          <a:lstStyle/>
          <a:p>
            <a:pPr>
              <a:defRPr/>
            </a:pPr>
            <a:r>
              <a:rPr lang="en-US"/>
              <a:t>Branch-Delay Scheduling Requirements</a:t>
            </a:r>
          </a:p>
        </p:txBody>
      </p:sp>
      <p:graphicFrame>
        <p:nvGraphicFramePr>
          <p:cNvPr id="120834" name="Object 2"/>
          <p:cNvGraphicFramePr>
            <a:graphicFrameLocks noGrp="1" noChangeAspect="1"/>
          </p:cNvGraphicFramePr>
          <p:nvPr>
            <p:ph sz="half" idx="1"/>
          </p:nvPr>
        </p:nvGraphicFramePr>
        <p:xfrm>
          <a:off x="533400" y="1295400"/>
          <a:ext cx="7924800" cy="2552700"/>
        </p:xfrm>
        <a:graphic>
          <a:graphicData uri="http://schemas.openxmlformats.org/presentationml/2006/ole">
            <mc:AlternateContent xmlns:mc="http://schemas.openxmlformats.org/markup-compatibility/2006">
              <mc:Choice xmlns:v="urn:schemas-microsoft-com:vml" Requires="v">
                <p:oleObj spid="_x0000_s275463" name="Document" r:id="rId4" imgW="6118860" imgH="1943100" progId="Word.Document.8">
                  <p:embed/>
                </p:oleObj>
              </mc:Choice>
              <mc:Fallback>
                <p:oleObj name="Document" r:id="rId4" imgW="6118860" imgH="194310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295400"/>
                        <a:ext cx="7924800" cy="2552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0836" name="Rectangle 4"/>
          <p:cNvSpPr>
            <a:spLocks noGrp="1" noChangeArrowheads="1"/>
          </p:cNvSpPr>
          <p:nvPr>
            <p:ph type="body" sz="half" idx="2"/>
          </p:nvPr>
        </p:nvSpPr>
        <p:spPr/>
        <p:txBody>
          <a:bodyPr/>
          <a:lstStyle/>
          <a:p>
            <a:pPr>
              <a:lnSpc>
                <a:spcPct val="90000"/>
              </a:lnSpc>
            </a:pPr>
            <a:r>
              <a:rPr lang="en-US" sz="2000"/>
              <a:t>Limitation on delayed-branch scheduling arise from:</a:t>
            </a:r>
          </a:p>
          <a:p>
            <a:pPr lvl="1">
              <a:lnSpc>
                <a:spcPct val="90000"/>
              </a:lnSpc>
            </a:pPr>
            <a:r>
              <a:rPr lang="en-US" sz="1800"/>
              <a:t>Restrictions on instructions scheduled into the delay slots</a:t>
            </a:r>
          </a:p>
          <a:p>
            <a:pPr lvl="1">
              <a:lnSpc>
                <a:spcPct val="90000"/>
              </a:lnSpc>
            </a:pPr>
            <a:r>
              <a:rPr lang="en-US" sz="1800"/>
              <a:t>Ability to predict at compile-time whether a branch is likely to be taken</a:t>
            </a:r>
          </a:p>
          <a:p>
            <a:pPr>
              <a:lnSpc>
                <a:spcPct val="90000"/>
              </a:lnSpc>
            </a:pPr>
            <a:r>
              <a:rPr lang="en-US" sz="2000"/>
              <a:t>May have to fill with a no-op instruction</a:t>
            </a:r>
          </a:p>
          <a:p>
            <a:pPr lvl="1">
              <a:lnSpc>
                <a:spcPct val="90000"/>
              </a:lnSpc>
            </a:pPr>
            <a:r>
              <a:rPr lang="en-US" sz="1800"/>
              <a:t>Average 30% wasted</a:t>
            </a:r>
          </a:p>
          <a:p>
            <a:pPr>
              <a:lnSpc>
                <a:spcPct val="90000"/>
              </a:lnSpc>
            </a:pPr>
            <a:r>
              <a:rPr lang="en-US" sz="2000"/>
              <a:t>Additional PC is needed to allow safe operation in case of interrupts (more on this later)</a:t>
            </a: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30" name="Rectangle 2"/>
          <p:cNvSpPr>
            <a:spLocks noGrp="1" noChangeArrowheads="1"/>
          </p:cNvSpPr>
          <p:nvPr>
            <p:ph type="title"/>
          </p:nvPr>
        </p:nvSpPr>
        <p:spPr>
          <a:xfrm>
            <a:off x="762000" y="609600"/>
            <a:ext cx="7620000" cy="609600"/>
          </a:xfrm>
        </p:spPr>
        <p:txBody>
          <a:bodyPr lIns="90488" tIns="44450" rIns="90488" bIns="44450"/>
          <a:lstStyle/>
          <a:p>
            <a:pPr>
              <a:defRPr/>
            </a:pPr>
            <a:r>
              <a:rPr lang="en-US"/>
              <a:t>Example: Evaluating Branch Alternatives</a:t>
            </a:r>
          </a:p>
        </p:txBody>
      </p:sp>
      <p:sp>
        <p:nvSpPr>
          <p:cNvPr id="116740" name="Rectangle 3"/>
          <p:cNvSpPr>
            <a:spLocks noGrp="1" noChangeArrowheads="1"/>
          </p:cNvSpPr>
          <p:nvPr>
            <p:ph type="body" idx="1"/>
          </p:nvPr>
        </p:nvSpPr>
        <p:spPr>
          <a:xfrm>
            <a:off x="361950" y="2798763"/>
            <a:ext cx="7772400" cy="1114425"/>
          </a:xfrm>
          <a:noFill/>
        </p:spPr>
        <p:txBody>
          <a:bodyPr lIns="90488" tIns="44450" rIns="90488" bIns="44450"/>
          <a:lstStyle/>
          <a:p>
            <a:pPr marL="285750" indent="-285750">
              <a:lnSpc>
                <a:spcPct val="80000"/>
              </a:lnSpc>
              <a:buFontTx/>
              <a:buNone/>
              <a:tabLst>
                <a:tab pos="2686050" algn="r"/>
                <a:tab pos="3486150" algn="r"/>
                <a:tab pos="5086350" algn="r"/>
                <a:tab pos="6743700" algn="r"/>
              </a:tabLst>
            </a:pPr>
            <a:r>
              <a:rPr lang="en-US" sz="2400"/>
              <a:t>Assume: </a:t>
            </a:r>
          </a:p>
          <a:p>
            <a:pPr marL="285750" indent="-285750">
              <a:lnSpc>
                <a:spcPct val="80000"/>
              </a:lnSpc>
              <a:buFontTx/>
              <a:buNone/>
              <a:tabLst>
                <a:tab pos="2686050" algn="r"/>
                <a:tab pos="3486150" algn="r"/>
                <a:tab pos="5086350" algn="r"/>
                <a:tab pos="6743700" algn="r"/>
              </a:tabLst>
            </a:pPr>
            <a:r>
              <a:rPr lang="en-US" sz="2400"/>
              <a:t>14% Conditional &amp; Unconditional </a:t>
            </a:r>
          </a:p>
          <a:p>
            <a:pPr marL="285750" indent="-285750">
              <a:lnSpc>
                <a:spcPct val="80000"/>
              </a:lnSpc>
              <a:buFontTx/>
              <a:buNone/>
              <a:tabLst>
                <a:tab pos="2686050" algn="r"/>
                <a:tab pos="3486150" algn="r"/>
                <a:tab pos="5086350" algn="r"/>
                <a:tab pos="6743700" algn="r"/>
              </a:tabLst>
            </a:pPr>
            <a:r>
              <a:rPr lang="en-US" sz="2400"/>
              <a:t>65% Taken; 52% Delay slots not usefully filled</a:t>
            </a:r>
            <a:endParaRPr lang="en-US" sz="2400" i="1"/>
          </a:p>
        </p:txBody>
      </p:sp>
      <p:graphicFrame>
        <p:nvGraphicFramePr>
          <p:cNvPr id="116738" name="Object 2">
            <a:hlinkClick r:id="" action="ppaction://ole?verb=0"/>
          </p:cNvPr>
          <p:cNvGraphicFramePr>
            <a:graphicFrameLocks/>
          </p:cNvGraphicFramePr>
          <p:nvPr/>
        </p:nvGraphicFramePr>
        <p:xfrm>
          <a:off x="598488" y="1560513"/>
          <a:ext cx="7999412" cy="1331912"/>
        </p:xfrm>
        <a:graphic>
          <a:graphicData uri="http://schemas.openxmlformats.org/presentationml/2006/ole">
            <mc:AlternateContent xmlns:mc="http://schemas.openxmlformats.org/markup-compatibility/2006">
              <mc:Choice xmlns:v="urn:schemas-microsoft-com:vml" Requires="v">
                <p:oleObj spid="_x0000_s277511" name="Equation" r:id="rId4" imgW="8013700" imgH="1358900" progId="Equation.3">
                  <p:embed/>
                </p:oleObj>
              </mc:Choice>
              <mc:Fallback>
                <p:oleObj name="Equation" r:id="rId4" imgW="8013700" imgH="1358900" progId="Equation.3">
                  <p:embed/>
                  <p:pic>
                    <p:nvPicPr>
                      <p:cNvPr id="0"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488" y="1560513"/>
                        <a:ext cx="7999412" cy="13319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64933" name="Group 5"/>
          <p:cNvGraphicFramePr>
            <a:graphicFrameLocks noGrp="1"/>
          </p:cNvGraphicFramePr>
          <p:nvPr/>
        </p:nvGraphicFramePr>
        <p:xfrm>
          <a:off x="439738" y="3992563"/>
          <a:ext cx="8534400" cy="2651760"/>
        </p:xfrm>
        <a:graphic>
          <a:graphicData uri="http://schemas.openxmlformats.org/drawingml/2006/table">
            <a:tbl>
              <a:tblPr/>
              <a:tblGrid>
                <a:gridCol w="3316287"/>
                <a:gridCol w="1293813"/>
                <a:gridCol w="947737"/>
                <a:gridCol w="1492250"/>
                <a:gridCol w="1484313"/>
              </a:tblGrid>
              <a:tr h="461963">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Tx/>
                        <a:buNone/>
                        <a:tabLst/>
                      </a:pPr>
                      <a:r>
                        <a:rPr kumimoji="0" lang="en-US" sz="2400" b="1" i="1" u="none" strike="noStrike" cap="none" normalizeH="0" baseline="0">
                          <a:ln>
                            <a:noFill/>
                          </a:ln>
                          <a:solidFill>
                            <a:schemeClr val="tx1"/>
                          </a:solidFill>
                          <a:effectLst/>
                          <a:latin typeface="Arial" charset="0"/>
                        </a:rPr>
                        <a:t>Scheduling Scheme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Tx/>
                        <a:buNone/>
                        <a:tabLst/>
                      </a:pPr>
                      <a:r>
                        <a:rPr kumimoji="0" lang="en-US" sz="2400" b="1" i="1" u="none" strike="noStrike" cap="none" normalizeH="0" baseline="0">
                          <a:ln>
                            <a:noFill/>
                          </a:ln>
                          <a:solidFill>
                            <a:schemeClr val="tx1"/>
                          </a:solidFill>
                          <a:effectLst/>
                          <a:latin typeface="Arial" charset="0"/>
                        </a:rPr>
                        <a:t>Branch Penalty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Tx/>
                        <a:buNone/>
                        <a:tabLst/>
                      </a:pPr>
                      <a:r>
                        <a:rPr kumimoji="0" lang="en-US" sz="2400" b="1" i="1" u="none" strike="noStrike" cap="none" normalizeH="0" baseline="0">
                          <a:ln>
                            <a:noFill/>
                          </a:ln>
                          <a:solidFill>
                            <a:schemeClr val="tx1"/>
                          </a:solidFill>
                          <a:effectLst/>
                          <a:latin typeface="Arial" charset="0"/>
                        </a:rPr>
                        <a:t>CPI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Tx/>
                        <a:buNone/>
                        <a:tabLst/>
                      </a:pPr>
                      <a:r>
                        <a:rPr kumimoji="0" lang="en-US" sz="2400" b="1" i="1" u="none" strike="noStrike" cap="none" normalizeH="0" baseline="0">
                          <a:ln>
                            <a:noFill/>
                          </a:ln>
                          <a:solidFill>
                            <a:schemeClr val="tx1"/>
                          </a:solidFill>
                          <a:effectLst/>
                          <a:latin typeface="Arial" charset="0"/>
                        </a:rPr>
                        <a:t>Pipeline Speedup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Tx/>
                        <a:buNone/>
                        <a:tabLst/>
                      </a:pPr>
                      <a:r>
                        <a:rPr kumimoji="0" lang="en-US" sz="2400" b="1" i="1" u="none" strike="noStrike" cap="none" normalizeH="0" baseline="0">
                          <a:ln>
                            <a:noFill/>
                          </a:ln>
                          <a:solidFill>
                            <a:schemeClr val="tx1"/>
                          </a:solidFill>
                          <a:effectLst/>
                          <a:latin typeface="Arial" charset="0"/>
                        </a:rPr>
                        <a:t>Speedup vs stall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8913">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Tx/>
                        <a:buNone/>
                        <a:tabLst/>
                      </a:pPr>
                      <a:r>
                        <a:rPr kumimoji="0" lang="en-US" sz="2400" b="0" i="0" u="none" strike="noStrike" cap="none" normalizeH="0" baseline="0">
                          <a:ln>
                            <a:noFill/>
                          </a:ln>
                          <a:solidFill>
                            <a:schemeClr val="tx1"/>
                          </a:solidFill>
                          <a:effectLst/>
                          <a:latin typeface="Arial" charset="0"/>
                        </a:rPr>
                        <a:t>Stall pipeline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0000"/>
                        </a:buClr>
                        <a:buSzTx/>
                        <a:buFontTx/>
                        <a:buNone/>
                        <a:tabLst/>
                      </a:pPr>
                      <a:r>
                        <a:rPr kumimoji="0" lang="en-US" sz="2400" b="0" i="0" u="none" strike="noStrike" cap="none" normalizeH="0" baseline="0">
                          <a:ln>
                            <a:noFill/>
                          </a:ln>
                          <a:solidFill>
                            <a:schemeClr val="tx1"/>
                          </a:solidFill>
                          <a:effectLst/>
                          <a:latin typeface="Arial" charset="0"/>
                        </a:rPr>
                        <a:t>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0000"/>
                        </a:buClr>
                        <a:buSzTx/>
                        <a:buFontTx/>
                        <a:buNone/>
                        <a:tabLst/>
                      </a:pPr>
                      <a:r>
                        <a:rPr kumimoji="0" lang="en-US" sz="2400" b="0" i="0" u="none" strike="noStrike" cap="none" normalizeH="0" baseline="0">
                          <a:ln>
                            <a:noFill/>
                          </a:ln>
                          <a:solidFill>
                            <a:schemeClr val="tx1"/>
                          </a:solidFill>
                          <a:effectLst/>
                          <a:latin typeface="Arial" charset="0"/>
                        </a:rPr>
                        <a:t>1.42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0000"/>
                        </a:buClr>
                        <a:buSzTx/>
                        <a:buFontTx/>
                        <a:buNone/>
                        <a:tabLst/>
                      </a:pPr>
                      <a:r>
                        <a:rPr kumimoji="0" lang="en-US" sz="2400" b="0" i="0" u="none" strike="noStrike" cap="none" normalizeH="0" baseline="0">
                          <a:ln>
                            <a:noFill/>
                          </a:ln>
                          <a:solidFill>
                            <a:schemeClr val="tx1"/>
                          </a:solidFill>
                          <a:effectLst/>
                          <a:latin typeface="Arial" charset="0"/>
                        </a:rPr>
                        <a:t>3.52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0000"/>
                        </a:buClr>
                        <a:buSzTx/>
                        <a:buFontTx/>
                        <a:buNone/>
                        <a:tabLst/>
                      </a:pPr>
                      <a:r>
                        <a:rPr kumimoji="0" lang="en-US" sz="2400" b="0" i="0" u="none" strike="noStrike" cap="none" normalizeH="0" baseline="0">
                          <a:ln>
                            <a:noFill/>
                          </a:ln>
                          <a:solidFill>
                            <a:schemeClr val="tx1"/>
                          </a:solidFill>
                          <a:effectLst/>
                          <a:latin typeface="Arial"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4325">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Tx/>
                        <a:buNone/>
                        <a:tabLst/>
                      </a:pPr>
                      <a:r>
                        <a:rPr kumimoji="0" lang="en-US" sz="2400" b="0" i="0" u="none" strike="noStrike" cap="none" normalizeH="0" baseline="0">
                          <a:ln>
                            <a:noFill/>
                          </a:ln>
                          <a:solidFill>
                            <a:schemeClr val="tx1"/>
                          </a:solidFill>
                          <a:effectLst/>
                          <a:latin typeface="Arial" charset="0"/>
                        </a:rPr>
                        <a:t>Predict taken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0000"/>
                        </a:buClr>
                        <a:buSzTx/>
                        <a:buFontTx/>
                        <a:buNone/>
                        <a:tabLst/>
                      </a:pPr>
                      <a:r>
                        <a:rPr kumimoji="0" lang="en-US" sz="2400" b="0" i="0" u="none" strike="noStrike" cap="none" normalizeH="0" baseline="0">
                          <a:ln>
                            <a:noFill/>
                          </a:ln>
                          <a:solidFill>
                            <a:schemeClr val="tx1"/>
                          </a:solidFill>
                          <a:effectLst/>
                          <a:latin typeface="Arial"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0000"/>
                        </a:buClr>
                        <a:buSzTx/>
                        <a:buFontTx/>
                        <a:buNone/>
                        <a:tabLst/>
                      </a:pPr>
                      <a:r>
                        <a:rPr kumimoji="0" lang="en-US" sz="2400" b="0" i="0" u="none" strike="noStrike" cap="none" normalizeH="0" baseline="0">
                          <a:ln>
                            <a:noFill/>
                          </a:ln>
                          <a:solidFill>
                            <a:schemeClr val="tx1"/>
                          </a:solidFill>
                          <a:effectLst/>
                          <a:latin typeface="Arial" charset="0"/>
                        </a:rPr>
                        <a:t>1.14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0000"/>
                        </a:buClr>
                        <a:buSzTx/>
                        <a:buFontTx/>
                        <a:buNone/>
                        <a:tabLst/>
                      </a:pPr>
                      <a:r>
                        <a:rPr kumimoji="0" lang="en-US" sz="2400" b="0" i="0" u="none" strike="noStrike" cap="none" normalizeH="0" baseline="0">
                          <a:ln>
                            <a:noFill/>
                          </a:ln>
                          <a:solidFill>
                            <a:schemeClr val="tx1"/>
                          </a:solidFill>
                          <a:effectLst/>
                          <a:latin typeface="Arial" charset="0"/>
                        </a:rPr>
                        <a:t>4.39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0000"/>
                        </a:buClr>
                        <a:buSzTx/>
                        <a:buFontTx/>
                        <a:buNone/>
                        <a:tabLst/>
                      </a:pPr>
                      <a:r>
                        <a:rPr kumimoji="0" lang="en-US" sz="2400" b="0" i="0" u="none" strike="noStrike" cap="none" normalizeH="0" baseline="0">
                          <a:ln>
                            <a:noFill/>
                          </a:ln>
                          <a:solidFill>
                            <a:schemeClr val="tx1"/>
                          </a:solidFill>
                          <a:effectLst/>
                          <a:latin typeface="Arial" charset="0"/>
                        </a:rPr>
                        <a:t>1.25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Tx/>
                        <a:buNone/>
                        <a:tabLst/>
                      </a:pPr>
                      <a:r>
                        <a:rPr kumimoji="0" lang="en-US" sz="2400" b="0" i="0" u="none" strike="noStrike" cap="none" normalizeH="0" baseline="0">
                          <a:ln>
                            <a:noFill/>
                          </a:ln>
                          <a:solidFill>
                            <a:schemeClr val="tx1"/>
                          </a:solidFill>
                          <a:effectLst/>
                          <a:latin typeface="Arial" charset="0"/>
                        </a:rPr>
                        <a:t>Predict not taken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0000"/>
                        </a:buClr>
                        <a:buSzTx/>
                        <a:buFontTx/>
                        <a:buNone/>
                        <a:tabLst/>
                      </a:pPr>
                      <a:r>
                        <a:rPr kumimoji="0" lang="en-US" sz="2400" b="0" i="0" u="none" strike="noStrike" cap="none" normalizeH="0" baseline="0">
                          <a:ln>
                            <a:noFill/>
                          </a:ln>
                          <a:solidFill>
                            <a:schemeClr val="tx1"/>
                          </a:solidFill>
                          <a:effectLst/>
                          <a:latin typeface="Arial"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0000"/>
                        </a:buClr>
                        <a:buSzTx/>
                        <a:buFontTx/>
                        <a:buNone/>
                        <a:tabLst/>
                      </a:pPr>
                      <a:r>
                        <a:rPr kumimoji="0" lang="en-US" sz="2400" b="0" i="0" u="none" strike="noStrike" cap="none" normalizeH="0" baseline="0">
                          <a:ln>
                            <a:noFill/>
                          </a:ln>
                          <a:solidFill>
                            <a:schemeClr val="tx1"/>
                          </a:solidFill>
                          <a:effectLst/>
                          <a:latin typeface="Arial" charset="0"/>
                        </a:rPr>
                        <a:t>1.09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0000"/>
                        </a:buClr>
                        <a:buSzTx/>
                        <a:buFontTx/>
                        <a:buNone/>
                        <a:tabLst/>
                      </a:pPr>
                      <a:r>
                        <a:rPr kumimoji="0" lang="en-US" sz="2400" b="0" i="0" u="none" strike="noStrike" cap="none" normalizeH="0" baseline="0">
                          <a:ln>
                            <a:noFill/>
                          </a:ln>
                          <a:solidFill>
                            <a:schemeClr val="tx1"/>
                          </a:solidFill>
                          <a:effectLst/>
                          <a:latin typeface="Arial" charset="0"/>
                        </a:rPr>
                        <a:t>4.58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0000"/>
                        </a:buClr>
                        <a:buSzTx/>
                        <a:buFontTx/>
                        <a:buNone/>
                        <a:tabLst/>
                      </a:pPr>
                      <a:r>
                        <a:rPr kumimoji="0" lang="en-US" sz="2400" b="0" i="0" u="none" strike="noStrike" cap="none" normalizeH="0" baseline="0">
                          <a:ln>
                            <a:noFill/>
                          </a:ln>
                          <a:solidFill>
                            <a:schemeClr val="tx1"/>
                          </a:solidFill>
                          <a:effectLst/>
                          <a:latin typeface="Arial" charset="0"/>
                        </a:rPr>
                        <a:t>1.30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Tx/>
                        <a:buNone/>
                        <a:tabLst/>
                      </a:pPr>
                      <a:r>
                        <a:rPr kumimoji="0" lang="en-US" sz="2400" b="0" i="0" u="none" strike="noStrike" cap="none" normalizeH="0" baseline="0">
                          <a:ln>
                            <a:noFill/>
                          </a:ln>
                          <a:solidFill>
                            <a:schemeClr val="tx1"/>
                          </a:solidFill>
                          <a:effectLst/>
                          <a:latin typeface="Arial" charset="0"/>
                        </a:rPr>
                        <a:t>Delayed branch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0000"/>
                        </a:buClr>
                        <a:buSzTx/>
                        <a:buFontTx/>
                        <a:buNone/>
                        <a:tabLst/>
                      </a:pPr>
                      <a:r>
                        <a:rPr kumimoji="0" lang="en-US" sz="2400" b="0" i="0" u="none" strike="noStrike" cap="none" normalizeH="0" baseline="0">
                          <a:ln>
                            <a:noFill/>
                          </a:ln>
                          <a:solidFill>
                            <a:schemeClr val="tx1"/>
                          </a:solidFill>
                          <a:effectLst/>
                          <a:latin typeface="Arial" charset="0"/>
                        </a:rPr>
                        <a:t>0.52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0000"/>
                        </a:buClr>
                        <a:buSzTx/>
                        <a:buFontTx/>
                        <a:buNone/>
                        <a:tabLst/>
                      </a:pPr>
                      <a:r>
                        <a:rPr kumimoji="0" lang="en-US" sz="2400" b="0" i="0" u="none" strike="noStrike" cap="none" normalizeH="0" baseline="0">
                          <a:ln>
                            <a:noFill/>
                          </a:ln>
                          <a:solidFill>
                            <a:schemeClr val="tx1"/>
                          </a:solidFill>
                          <a:effectLst/>
                          <a:latin typeface="Arial" charset="0"/>
                        </a:rPr>
                        <a:t>1.07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0000"/>
                        </a:buClr>
                        <a:buSzTx/>
                        <a:buFontTx/>
                        <a:buNone/>
                        <a:tabLst/>
                      </a:pPr>
                      <a:r>
                        <a:rPr kumimoji="0" lang="en-US" sz="2400" b="0" i="0" u="none" strike="noStrike" cap="none" normalizeH="0" baseline="0">
                          <a:ln>
                            <a:noFill/>
                          </a:ln>
                          <a:solidFill>
                            <a:schemeClr val="tx1"/>
                          </a:solidFill>
                          <a:effectLst/>
                          <a:latin typeface="Arial" charset="0"/>
                        </a:rPr>
                        <a:t>4.66</a:t>
                      </a:r>
                      <a:endParaRPr kumimoji="0" lang="en-US" sz="2400" b="0" i="0" u="none" strike="noStrike" cap="none" normalizeH="0" baseline="0">
                        <a:ln>
                          <a:noFill/>
                        </a:ln>
                        <a:solidFill>
                          <a:schemeClr val="accent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0000"/>
                        </a:buClr>
                        <a:buSzTx/>
                        <a:buFontTx/>
                        <a:buNone/>
                        <a:tabLst/>
                      </a:pPr>
                      <a:r>
                        <a:rPr kumimoji="0" lang="en-US" sz="2400" b="0" i="0" u="none" strike="noStrike" cap="none" normalizeH="0" baseline="0">
                          <a:ln>
                            <a:noFill/>
                          </a:ln>
                          <a:solidFill>
                            <a:schemeClr val="accent2"/>
                          </a:solidFill>
                          <a:effectLst/>
                          <a:latin typeface="Arial" charset="0"/>
                        </a:rPr>
                        <a:t>1.32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6779" name="Text Box 43"/>
          <p:cNvSpPr txBox="1">
            <a:spLocks noChangeArrowheads="1"/>
          </p:cNvSpPr>
          <p:nvPr/>
        </p:nvSpPr>
        <p:spPr bwMode="auto">
          <a:xfrm>
            <a:off x="7972425" y="6702425"/>
            <a:ext cx="1171575" cy="152400"/>
          </a:xfrm>
          <a:prstGeom prst="rect">
            <a:avLst/>
          </a:prstGeom>
          <a:noFill/>
          <a:ln w="9525">
            <a:noFill/>
            <a:miter lim="800000"/>
            <a:headEnd/>
            <a:tailEnd/>
          </a:ln>
        </p:spPr>
        <p:txBody>
          <a:bodyPr wrap="none">
            <a:prstTxWarp prst="textNoShape">
              <a:avLst/>
            </a:prstTxWarp>
            <a:spAutoFit/>
          </a:bodyPr>
          <a:lstStyle/>
          <a:p>
            <a:pPr algn="r">
              <a:lnSpc>
                <a:spcPct val="40000"/>
              </a:lnSpc>
            </a:pPr>
            <a:r>
              <a:rPr lang="en-US" sz="1000">
                <a:latin typeface="Times New Roman" charset="0"/>
              </a:rPr>
              <a:t>Slide: David Culler</a:t>
            </a:r>
            <a:endParaRPr lang="en-US">
              <a:latin typeface="Times New Roman"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2" name="Group 2"/>
          <p:cNvGrpSpPr>
            <a:grpSpLocks/>
          </p:cNvGrpSpPr>
          <p:nvPr/>
        </p:nvGrpSpPr>
        <p:grpSpPr bwMode="auto">
          <a:xfrm>
            <a:off x="1447800" y="5915025"/>
            <a:ext cx="6313488" cy="942975"/>
            <a:chOff x="1571" y="1820"/>
            <a:chExt cx="3977" cy="594"/>
          </a:xfrm>
        </p:grpSpPr>
        <p:sp>
          <p:nvSpPr>
            <p:cNvPr id="41023" name="Rectangle 3"/>
            <p:cNvSpPr>
              <a:spLocks noChangeArrowheads="1"/>
            </p:cNvSpPr>
            <p:nvPr/>
          </p:nvSpPr>
          <p:spPr bwMode="auto">
            <a:xfrm>
              <a:off x="1640" y="2024"/>
              <a:ext cx="3824" cy="17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grpSp>
          <p:nvGrpSpPr>
            <p:cNvPr id="41024" name="Group 4"/>
            <p:cNvGrpSpPr>
              <a:grpSpLocks/>
            </p:cNvGrpSpPr>
            <p:nvPr/>
          </p:nvGrpSpPr>
          <p:grpSpPr bwMode="auto">
            <a:xfrm>
              <a:off x="1636" y="2012"/>
              <a:ext cx="664" cy="210"/>
              <a:chOff x="1636" y="2012"/>
              <a:chExt cx="664" cy="210"/>
            </a:xfrm>
          </p:grpSpPr>
          <p:sp>
            <p:nvSpPr>
              <p:cNvPr id="41032" name="Rectangle 5"/>
              <p:cNvSpPr>
                <a:spLocks noChangeArrowheads="1"/>
              </p:cNvSpPr>
              <p:nvPr/>
            </p:nvSpPr>
            <p:spPr bwMode="auto">
              <a:xfrm>
                <a:off x="1636" y="2020"/>
                <a:ext cx="664"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41033" name="Rectangle 6"/>
              <p:cNvSpPr>
                <a:spLocks noChangeArrowheads="1"/>
              </p:cNvSpPr>
              <p:nvPr/>
            </p:nvSpPr>
            <p:spPr bwMode="auto">
              <a:xfrm>
                <a:off x="1829" y="2012"/>
                <a:ext cx="270"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accent2"/>
                    </a:solidFill>
                  </a:rPr>
                  <a:t>op</a:t>
                </a:r>
              </a:p>
            </p:txBody>
          </p:sp>
        </p:grpSp>
        <p:sp>
          <p:nvSpPr>
            <p:cNvPr id="41025" name="Rectangle 7"/>
            <p:cNvSpPr>
              <a:spLocks noChangeArrowheads="1"/>
            </p:cNvSpPr>
            <p:nvPr/>
          </p:nvSpPr>
          <p:spPr bwMode="auto">
            <a:xfrm>
              <a:off x="2308" y="2020"/>
              <a:ext cx="3160"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41026" name="Rectangle 8"/>
            <p:cNvSpPr>
              <a:spLocks noChangeArrowheads="1"/>
            </p:cNvSpPr>
            <p:nvPr/>
          </p:nvSpPr>
          <p:spPr bwMode="auto">
            <a:xfrm>
              <a:off x="3310" y="2012"/>
              <a:ext cx="996"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accent2"/>
                  </a:solidFill>
                </a:rPr>
                <a:t>target address</a:t>
              </a:r>
            </a:p>
          </p:txBody>
        </p:sp>
        <p:sp>
          <p:nvSpPr>
            <p:cNvPr id="41027" name="Rectangle 9"/>
            <p:cNvSpPr>
              <a:spLocks noChangeArrowheads="1"/>
            </p:cNvSpPr>
            <p:nvPr/>
          </p:nvSpPr>
          <p:spPr bwMode="auto">
            <a:xfrm>
              <a:off x="5363" y="1820"/>
              <a:ext cx="185"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accent2"/>
                  </a:solidFill>
                </a:rPr>
                <a:t>0</a:t>
              </a:r>
            </a:p>
          </p:txBody>
        </p:sp>
        <p:sp>
          <p:nvSpPr>
            <p:cNvPr id="41028" name="Rectangle 10"/>
            <p:cNvSpPr>
              <a:spLocks noChangeArrowheads="1"/>
            </p:cNvSpPr>
            <p:nvPr/>
          </p:nvSpPr>
          <p:spPr bwMode="auto">
            <a:xfrm>
              <a:off x="2099" y="1820"/>
              <a:ext cx="256"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accent2"/>
                  </a:solidFill>
                </a:rPr>
                <a:t>26</a:t>
              </a:r>
            </a:p>
          </p:txBody>
        </p:sp>
        <p:sp>
          <p:nvSpPr>
            <p:cNvPr id="41029" name="Rectangle 11"/>
            <p:cNvSpPr>
              <a:spLocks noChangeArrowheads="1"/>
            </p:cNvSpPr>
            <p:nvPr/>
          </p:nvSpPr>
          <p:spPr bwMode="auto">
            <a:xfrm>
              <a:off x="1571" y="1820"/>
              <a:ext cx="256"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accent2"/>
                  </a:solidFill>
                </a:rPr>
                <a:t>31</a:t>
              </a:r>
            </a:p>
          </p:txBody>
        </p:sp>
        <p:sp>
          <p:nvSpPr>
            <p:cNvPr id="41030" name="Rectangle 12"/>
            <p:cNvSpPr>
              <a:spLocks noChangeArrowheads="1"/>
            </p:cNvSpPr>
            <p:nvPr/>
          </p:nvSpPr>
          <p:spPr bwMode="auto">
            <a:xfrm>
              <a:off x="1811" y="2204"/>
              <a:ext cx="420"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accent2"/>
                  </a:solidFill>
                </a:rPr>
                <a:t>6 bits</a:t>
              </a:r>
            </a:p>
          </p:txBody>
        </p:sp>
        <p:sp>
          <p:nvSpPr>
            <p:cNvPr id="41031" name="Rectangle 13"/>
            <p:cNvSpPr>
              <a:spLocks noChangeArrowheads="1"/>
            </p:cNvSpPr>
            <p:nvPr/>
          </p:nvSpPr>
          <p:spPr bwMode="auto">
            <a:xfrm>
              <a:off x="3587" y="2204"/>
              <a:ext cx="491"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accent2"/>
                  </a:solidFill>
                </a:rPr>
                <a:t>26 bits</a:t>
              </a:r>
            </a:p>
          </p:txBody>
        </p:sp>
      </p:grpSp>
      <p:grpSp>
        <p:nvGrpSpPr>
          <p:cNvPr id="40963" name="Group 14"/>
          <p:cNvGrpSpPr>
            <a:grpSpLocks/>
          </p:cNvGrpSpPr>
          <p:nvPr/>
        </p:nvGrpSpPr>
        <p:grpSpPr bwMode="auto">
          <a:xfrm>
            <a:off x="1447800" y="4238625"/>
            <a:ext cx="6313488" cy="942975"/>
            <a:chOff x="1571" y="764"/>
            <a:chExt cx="3977" cy="594"/>
          </a:xfrm>
        </p:grpSpPr>
        <p:grpSp>
          <p:nvGrpSpPr>
            <p:cNvPr id="40988" name="Group 15"/>
            <p:cNvGrpSpPr>
              <a:grpSpLocks/>
            </p:cNvGrpSpPr>
            <p:nvPr/>
          </p:nvGrpSpPr>
          <p:grpSpPr bwMode="auto">
            <a:xfrm>
              <a:off x="1571" y="764"/>
              <a:ext cx="3977" cy="402"/>
              <a:chOff x="1571" y="764"/>
              <a:chExt cx="3977" cy="402"/>
            </a:xfrm>
          </p:grpSpPr>
          <p:grpSp>
            <p:nvGrpSpPr>
              <p:cNvPr id="40995" name="Group 16"/>
              <p:cNvGrpSpPr>
                <a:grpSpLocks/>
              </p:cNvGrpSpPr>
              <p:nvPr/>
            </p:nvGrpSpPr>
            <p:grpSpPr bwMode="auto">
              <a:xfrm>
                <a:off x="1636" y="956"/>
                <a:ext cx="3832" cy="210"/>
                <a:chOff x="1636" y="956"/>
                <a:chExt cx="3832" cy="210"/>
              </a:xfrm>
            </p:grpSpPr>
            <p:sp>
              <p:nvSpPr>
                <p:cNvPr id="41003" name="Rectangle 17"/>
                <p:cNvSpPr>
                  <a:spLocks noChangeArrowheads="1"/>
                </p:cNvSpPr>
                <p:nvPr/>
              </p:nvSpPr>
              <p:spPr bwMode="auto">
                <a:xfrm>
                  <a:off x="1640" y="968"/>
                  <a:ext cx="3824" cy="17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grpSp>
              <p:nvGrpSpPr>
                <p:cNvPr id="41004" name="Group 18"/>
                <p:cNvGrpSpPr>
                  <a:grpSpLocks/>
                </p:cNvGrpSpPr>
                <p:nvPr/>
              </p:nvGrpSpPr>
              <p:grpSpPr bwMode="auto">
                <a:xfrm>
                  <a:off x="1636" y="956"/>
                  <a:ext cx="3832" cy="210"/>
                  <a:chOff x="1636" y="956"/>
                  <a:chExt cx="3832" cy="210"/>
                </a:xfrm>
              </p:grpSpPr>
              <p:grpSp>
                <p:nvGrpSpPr>
                  <p:cNvPr id="41005" name="Group 19"/>
                  <p:cNvGrpSpPr>
                    <a:grpSpLocks/>
                  </p:cNvGrpSpPr>
                  <p:nvPr/>
                </p:nvGrpSpPr>
                <p:grpSpPr bwMode="auto">
                  <a:xfrm>
                    <a:off x="1636" y="956"/>
                    <a:ext cx="664" cy="210"/>
                    <a:chOff x="1636" y="956"/>
                    <a:chExt cx="664" cy="210"/>
                  </a:xfrm>
                </p:grpSpPr>
                <p:sp>
                  <p:nvSpPr>
                    <p:cNvPr id="41021" name="Rectangle 20"/>
                    <p:cNvSpPr>
                      <a:spLocks noChangeArrowheads="1"/>
                    </p:cNvSpPr>
                    <p:nvPr/>
                  </p:nvSpPr>
                  <p:spPr bwMode="auto">
                    <a:xfrm>
                      <a:off x="1636" y="964"/>
                      <a:ext cx="664"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41022" name="Rectangle 21"/>
                    <p:cNvSpPr>
                      <a:spLocks noChangeArrowheads="1"/>
                    </p:cNvSpPr>
                    <p:nvPr/>
                  </p:nvSpPr>
                  <p:spPr bwMode="auto">
                    <a:xfrm>
                      <a:off x="1829" y="956"/>
                      <a:ext cx="270"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accent2"/>
                          </a:solidFill>
                        </a:rPr>
                        <a:t>op</a:t>
                      </a:r>
                    </a:p>
                  </p:txBody>
                </p:sp>
              </p:grpSp>
              <p:grpSp>
                <p:nvGrpSpPr>
                  <p:cNvPr id="41006" name="Group 22"/>
                  <p:cNvGrpSpPr>
                    <a:grpSpLocks/>
                  </p:cNvGrpSpPr>
                  <p:nvPr/>
                </p:nvGrpSpPr>
                <p:grpSpPr bwMode="auto">
                  <a:xfrm>
                    <a:off x="2308" y="956"/>
                    <a:ext cx="616" cy="210"/>
                    <a:chOff x="2308" y="956"/>
                    <a:chExt cx="616" cy="210"/>
                  </a:xfrm>
                </p:grpSpPr>
                <p:sp>
                  <p:nvSpPr>
                    <p:cNvPr id="41019" name="Rectangle 23"/>
                    <p:cNvSpPr>
                      <a:spLocks noChangeArrowheads="1"/>
                    </p:cNvSpPr>
                    <p:nvPr/>
                  </p:nvSpPr>
                  <p:spPr bwMode="auto">
                    <a:xfrm>
                      <a:off x="2308" y="964"/>
                      <a:ext cx="616"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41020" name="Rectangle 24"/>
                    <p:cNvSpPr>
                      <a:spLocks noChangeArrowheads="1"/>
                    </p:cNvSpPr>
                    <p:nvPr/>
                  </p:nvSpPr>
                  <p:spPr bwMode="auto">
                    <a:xfrm>
                      <a:off x="2483" y="956"/>
                      <a:ext cx="235"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accent2"/>
                          </a:solidFill>
                        </a:rPr>
                        <a:t>rs</a:t>
                      </a:r>
                    </a:p>
                  </p:txBody>
                </p:sp>
              </p:grpSp>
              <p:grpSp>
                <p:nvGrpSpPr>
                  <p:cNvPr id="41007" name="Group 25"/>
                  <p:cNvGrpSpPr>
                    <a:grpSpLocks/>
                  </p:cNvGrpSpPr>
                  <p:nvPr/>
                </p:nvGrpSpPr>
                <p:grpSpPr bwMode="auto">
                  <a:xfrm>
                    <a:off x="2932" y="956"/>
                    <a:ext cx="616" cy="210"/>
                    <a:chOff x="2932" y="956"/>
                    <a:chExt cx="616" cy="210"/>
                  </a:xfrm>
                </p:grpSpPr>
                <p:sp>
                  <p:nvSpPr>
                    <p:cNvPr id="41017" name="Rectangle 26"/>
                    <p:cNvSpPr>
                      <a:spLocks noChangeArrowheads="1"/>
                    </p:cNvSpPr>
                    <p:nvPr/>
                  </p:nvSpPr>
                  <p:spPr bwMode="auto">
                    <a:xfrm>
                      <a:off x="2932" y="964"/>
                      <a:ext cx="616"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41018" name="Rectangle 27"/>
                    <p:cNvSpPr>
                      <a:spLocks noChangeArrowheads="1"/>
                    </p:cNvSpPr>
                    <p:nvPr/>
                  </p:nvSpPr>
                  <p:spPr bwMode="auto">
                    <a:xfrm>
                      <a:off x="3107" y="956"/>
                      <a:ext cx="206"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accent2"/>
                          </a:solidFill>
                        </a:rPr>
                        <a:t>rt</a:t>
                      </a:r>
                    </a:p>
                  </p:txBody>
                </p:sp>
              </p:grpSp>
              <p:grpSp>
                <p:nvGrpSpPr>
                  <p:cNvPr id="41008" name="Group 28"/>
                  <p:cNvGrpSpPr>
                    <a:grpSpLocks/>
                  </p:cNvGrpSpPr>
                  <p:nvPr/>
                </p:nvGrpSpPr>
                <p:grpSpPr bwMode="auto">
                  <a:xfrm>
                    <a:off x="3556" y="956"/>
                    <a:ext cx="616" cy="210"/>
                    <a:chOff x="3556" y="956"/>
                    <a:chExt cx="616" cy="210"/>
                  </a:xfrm>
                </p:grpSpPr>
                <p:sp>
                  <p:nvSpPr>
                    <p:cNvPr id="41015" name="Rectangle 29"/>
                    <p:cNvSpPr>
                      <a:spLocks noChangeArrowheads="1"/>
                    </p:cNvSpPr>
                    <p:nvPr/>
                  </p:nvSpPr>
                  <p:spPr bwMode="auto">
                    <a:xfrm>
                      <a:off x="3556" y="964"/>
                      <a:ext cx="616"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41016" name="Rectangle 30"/>
                    <p:cNvSpPr>
                      <a:spLocks noChangeArrowheads="1"/>
                    </p:cNvSpPr>
                    <p:nvPr/>
                  </p:nvSpPr>
                  <p:spPr bwMode="auto">
                    <a:xfrm>
                      <a:off x="3731" y="956"/>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accent2"/>
                          </a:solidFill>
                        </a:rPr>
                        <a:t>rd</a:t>
                      </a:r>
                    </a:p>
                  </p:txBody>
                </p:sp>
              </p:grpSp>
              <p:grpSp>
                <p:nvGrpSpPr>
                  <p:cNvPr id="41009" name="Group 31"/>
                  <p:cNvGrpSpPr>
                    <a:grpSpLocks/>
                  </p:cNvGrpSpPr>
                  <p:nvPr/>
                </p:nvGrpSpPr>
                <p:grpSpPr bwMode="auto">
                  <a:xfrm>
                    <a:off x="4180" y="956"/>
                    <a:ext cx="616" cy="210"/>
                    <a:chOff x="4180" y="956"/>
                    <a:chExt cx="616" cy="210"/>
                  </a:xfrm>
                </p:grpSpPr>
                <p:sp>
                  <p:nvSpPr>
                    <p:cNvPr id="41013" name="Rectangle 32"/>
                    <p:cNvSpPr>
                      <a:spLocks noChangeArrowheads="1"/>
                    </p:cNvSpPr>
                    <p:nvPr/>
                  </p:nvSpPr>
                  <p:spPr bwMode="auto">
                    <a:xfrm>
                      <a:off x="4180" y="964"/>
                      <a:ext cx="616"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41014" name="Rectangle 33"/>
                    <p:cNvSpPr>
                      <a:spLocks noChangeArrowheads="1"/>
                    </p:cNvSpPr>
                    <p:nvPr/>
                  </p:nvSpPr>
                  <p:spPr bwMode="auto">
                    <a:xfrm>
                      <a:off x="4259" y="956"/>
                      <a:ext cx="491"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accent2"/>
                          </a:solidFill>
                        </a:rPr>
                        <a:t>shamt</a:t>
                      </a:r>
                    </a:p>
                  </p:txBody>
                </p:sp>
              </p:grpSp>
              <p:grpSp>
                <p:nvGrpSpPr>
                  <p:cNvPr id="41010" name="Group 34"/>
                  <p:cNvGrpSpPr>
                    <a:grpSpLocks/>
                  </p:cNvGrpSpPr>
                  <p:nvPr/>
                </p:nvGrpSpPr>
                <p:grpSpPr bwMode="auto">
                  <a:xfrm>
                    <a:off x="4804" y="956"/>
                    <a:ext cx="664" cy="210"/>
                    <a:chOff x="4804" y="956"/>
                    <a:chExt cx="664" cy="210"/>
                  </a:xfrm>
                </p:grpSpPr>
                <p:sp>
                  <p:nvSpPr>
                    <p:cNvPr id="41011" name="Rectangle 35"/>
                    <p:cNvSpPr>
                      <a:spLocks noChangeArrowheads="1"/>
                    </p:cNvSpPr>
                    <p:nvPr/>
                  </p:nvSpPr>
                  <p:spPr bwMode="auto">
                    <a:xfrm>
                      <a:off x="4804" y="964"/>
                      <a:ext cx="664"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41012" name="Rectangle 36"/>
                    <p:cNvSpPr>
                      <a:spLocks noChangeArrowheads="1"/>
                    </p:cNvSpPr>
                    <p:nvPr/>
                  </p:nvSpPr>
                  <p:spPr bwMode="auto">
                    <a:xfrm>
                      <a:off x="4997" y="956"/>
                      <a:ext cx="427"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accent2"/>
                          </a:solidFill>
                        </a:rPr>
                        <a:t>funct</a:t>
                      </a:r>
                    </a:p>
                  </p:txBody>
                </p:sp>
              </p:grpSp>
            </p:grpSp>
          </p:grpSp>
          <p:sp>
            <p:nvSpPr>
              <p:cNvPr id="40996" name="Rectangle 37"/>
              <p:cNvSpPr>
                <a:spLocks noChangeArrowheads="1"/>
              </p:cNvSpPr>
              <p:nvPr/>
            </p:nvSpPr>
            <p:spPr bwMode="auto">
              <a:xfrm>
                <a:off x="5363" y="764"/>
                <a:ext cx="185"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accent2"/>
                    </a:solidFill>
                  </a:rPr>
                  <a:t>0</a:t>
                </a:r>
              </a:p>
            </p:txBody>
          </p:sp>
          <p:sp>
            <p:nvSpPr>
              <p:cNvPr id="40997" name="Rectangle 38"/>
              <p:cNvSpPr>
                <a:spLocks noChangeArrowheads="1"/>
              </p:cNvSpPr>
              <p:nvPr/>
            </p:nvSpPr>
            <p:spPr bwMode="auto">
              <a:xfrm>
                <a:off x="4643" y="764"/>
                <a:ext cx="185"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accent2"/>
                    </a:solidFill>
                  </a:rPr>
                  <a:t>6</a:t>
                </a:r>
              </a:p>
            </p:txBody>
          </p:sp>
          <p:sp>
            <p:nvSpPr>
              <p:cNvPr id="40998" name="Rectangle 39"/>
              <p:cNvSpPr>
                <a:spLocks noChangeArrowheads="1"/>
              </p:cNvSpPr>
              <p:nvPr/>
            </p:nvSpPr>
            <p:spPr bwMode="auto">
              <a:xfrm>
                <a:off x="3971" y="764"/>
                <a:ext cx="256"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accent2"/>
                    </a:solidFill>
                  </a:rPr>
                  <a:t>11</a:t>
                </a:r>
              </a:p>
            </p:txBody>
          </p:sp>
          <p:sp>
            <p:nvSpPr>
              <p:cNvPr id="40999" name="Rectangle 40"/>
              <p:cNvSpPr>
                <a:spLocks noChangeArrowheads="1"/>
              </p:cNvSpPr>
              <p:nvPr/>
            </p:nvSpPr>
            <p:spPr bwMode="auto">
              <a:xfrm>
                <a:off x="3347" y="764"/>
                <a:ext cx="256"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accent2"/>
                    </a:solidFill>
                  </a:rPr>
                  <a:t>16</a:t>
                </a:r>
              </a:p>
            </p:txBody>
          </p:sp>
          <p:sp>
            <p:nvSpPr>
              <p:cNvPr id="41000" name="Rectangle 41"/>
              <p:cNvSpPr>
                <a:spLocks noChangeArrowheads="1"/>
              </p:cNvSpPr>
              <p:nvPr/>
            </p:nvSpPr>
            <p:spPr bwMode="auto">
              <a:xfrm>
                <a:off x="2723" y="764"/>
                <a:ext cx="256"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accent2"/>
                    </a:solidFill>
                  </a:rPr>
                  <a:t>21</a:t>
                </a:r>
              </a:p>
            </p:txBody>
          </p:sp>
          <p:sp>
            <p:nvSpPr>
              <p:cNvPr id="41001" name="Rectangle 42"/>
              <p:cNvSpPr>
                <a:spLocks noChangeArrowheads="1"/>
              </p:cNvSpPr>
              <p:nvPr/>
            </p:nvSpPr>
            <p:spPr bwMode="auto">
              <a:xfrm>
                <a:off x="2099" y="764"/>
                <a:ext cx="256"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accent2"/>
                    </a:solidFill>
                  </a:rPr>
                  <a:t>26</a:t>
                </a:r>
              </a:p>
            </p:txBody>
          </p:sp>
          <p:sp>
            <p:nvSpPr>
              <p:cNvPr id="41002" name="Rectangle 43"/>
              <p:cNvSpPr>
                <a:spLocks noChangeArrowheads="1"/>
              </p:cNvSpPr>
              <p:nvPr/>
            </p:nvSpPr>
            <p:spPr bwMode="auto">
              <a:xfrm>
                <a:off x="1571" y="764"/>
                <a:ext cx="256"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accent2"/>
                    </a:solidFill>
                  </a:rPr>
                  <a:t>31</a:t>
                </a:r>
              </a:p>
            </p:txBody>
          </p:sp>
        </p:grpSp>
        <p:sp>
          <p:nvSpPr>
            <p:cNvPr id="40989" name="Rectangle 44"/>
            <p:cNvSpPr>
              <a:spLocks noChangeArrowheads="1"/>
            </p:cNvSpPr>
            <p:nvPr/>
          </p:nvSpPr>
          <p:spPr bwMode="auto">
            <a:xfrm>
              <a:off x="1811" y="1148"/>
              <a:ext cx="420"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accent2"/>
                  </a:solidFill>
                </a:rPr>
                <a:t>6 bits</a:t>
              </a:r>
            </a:p>
          </p:txBody>
        </p:sp>
        <p:sp>
          <p:nvSpPr>
            <p:cNvPr id="40990" name="Rectangle 45"/>
            <p:cNvSpPr>
              <a:spLocks noChangeArrowheads="1"/>
            </p:cNvSpPr>
            <p:nvPr/>
          </p:nvSpPr>
          <p:spPr bwMode="auto">
            <a:xfrm>
              <a:off x="4979" y="1148"/>
              <a:ext cx="420"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accent2"/>
                  </a:solidFill>
                </a:rPr>
                <a:t>6 bits</a:t>
              </a:r>
            </a:p>
          </p:txBody>
        </p:sp>
        <p:sp>
          <p:nvSpPr>
            <p:cNvPr id="40991" name="Rectangle 46"/>
            <p:cNvSpPr>
              <a:spLocks noChangeArrowheads="1"/>
            </p:cNvSpPr>
            <p:nvPr/>
          </p:nvSpPr>
          <p:spPr bwMode="auto">
            <a:xfrm>
              <a:off x="4307" y="1148"/>
              <a:ext cx="420"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accent2"/>
                  </a:solidFill>
                </a:rPr>
                <a:t>5 bits</a:t>
              </a:r>
            </a:p>
          </p:txBody>
        </p:sp>
        <p:sp>
          <p:nvSpPr>
            <p:cNvPr id="40992" name="Rectangle 47"/>
            <p:cNvSpPr>
              <a:spLocks noChangeArrowheads="1"/>
            </p:cNvSpPr>
            <p:nvPr/>
          </p:nvSpPr>
          <p:spPr bwMode="auto">
            <a:xfrm>
              <a:off x="3683" y="1148"/>
              <a:ext cx="420"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accent2"/>
                  </a:solidFill>
                </a:rPr>
                <a:t>5 bits</a:t>
              </a:r>
            </a:p>
          </p:txBody>
        </p:sp>
        <p:sp>
          <p:nvSpPr>
            <p:cNvPr id="40993" name="Rectangle 48"/>
            <p:cNvSpPr>
              <a:spLocks noChangeArrowheads="1"/>
            </p:cNvSpPr>
            <p:nvPr/>
          </p:nvSpPr>
          <p:spPr bwMode="auto">
            <a:xfrm>
              <a:off x="3059" y="1148"/>
              <a:ext cx="420"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accent2"/>
                  </a:solidFill>
                </a:rPr>
                <a:t>5 bits</a:t>
              </a:r>
            </a:p>
          </p:txBody>
        </p:sp>
        <p:sp>
          <p:nvSpPr>
            <p:cNvPr id="40994" name="Rectangle 49"/>
            <p:cNvSpPr>
              <a:spLocks noChangeArrowheads="1"/>
            </p:cNvSpPr>
            <p:nvPr/>
          </p:nvSpPr>
          <p:spPr bwMode="auto">
            <a:xfrm>
              <a:off x="2435" y="1148"/>
              <a:ext cx="420"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accent2"/>
                  </a:solidFill>
                </a:rPr>
                <a:t>5 bits</a:t>
              </a:r>
            </a:p>
          </p:txBody>
        </p:sp>
      </p:grpSp>
      <p:grpSp>
        <p:nvGrpSpPr>
          <p:cNvPr id="40964" name="Group 50"/>
          <p:cNvGrpSpPr>
            <a:grpSpLocks/>
          </p:cNvGrpSpPr>
          <p:nvPr/>
        </p:nvGrpSpPr>
        <p:grpSpPr bwMode="auto">
          <a:xfrm>
            <a:off x="1447800" y="5076825"/>
            <a:ext cx="6313488" cy="942975"/>
            <a:chOff x="1571" y="1292"/>
            <a:chExt cx="3977" cy="594"/>
          </a:xfrm>
        </p:grpSpPr>
        <p:sp>
          <p:nvSpPr>
            <p:cNvPr id="40967" name="Rectangle 51"/>
            <p:cNvSpPr>
              <a:spLocks noChangeArrowheads="1"/>
            </p:cNvSpPr>
            <p:nvPr/>
          </p:nvSpPr>
          <p:spPr bwMode="auto">
            <a:xfrm>
              <a:off x="1640" y="1496"/>
              <a:ext cx="3824" cy="17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grpSp>
          <p:nvGrpSpPr>
            <p:cNvPr id="40968" name="Group 52"/>
            <p:cNvGrpSpPr>
              <a:grpSpLocks/>
            </p:cNvGrpSpPr>
            <p:nvPr/>
          </p:nvGrpSpPr>
          <p:grpSpPr bwMode="auto">
            <a:xfrm>
              <a:off x="1636" y="1484"/>
              <a:ext cx="664" cy="210"/>
              <a:chOff x="1636" y="1484"/>
              <a:chExt cx="664" cy="210"/>
            </a:xfrm>
          </p:grpSpPr>
          <p:sp>
            <p:nvSpPr>
              <p:cNvPr id="40986" name="Rectangle 53"/>
              <p:cNvSpPr>
                <a:spLocks noChangeArrowheads="1"/>
              </p:cNvSpPr>
              <p:nvPr/>
            </p:nvSpPr>
            <p:spPr bwMode="auto">
              <a:xfrm>
                <a:off x="1636" y="1492"/>
                <a:ext cx="664"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40987" name="Rectangle 54"/>
              <p:cNvSpPr>
                <a:spLocks noChangeArrowheads="1"/>
              </p:cNvSpPr>
              <p:nvPr/>
            </p:nvSpPr>
            <p:spPr bwMode="auto">
              <a:xfrm>
                <a:off x="1829" y="1484"/>
                <a:ext cx="270"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accent2"/>
                    </a:solidFill>
                  </a:rPr>
                  <a:t>op</a:t>
                </a:r>
              </a:p>
            </p:txBody>
          </p:sp>
        </p:grpSp>
        <p:grpSp>
          <p:nvGrpSpPr>
            <p:cNvPr id="40969" name="Group 55"/>
            <p:cNvGrpSpPr>
              <a:grpSpLocks/>
            </p:cNvGrpSpPr>
            <p:nvPr/>
          </p:nvGrpSpPr>
          <p:grpSpPr bwMode="auto">
            <a:xfrm>
              <a:off x="2308" y="1484"/>
              <a:ext cx="616" cy="210"/>
              <a:chOff x="2308" y="1484"/>
              <a:chExt cx="616" cy="210"/>
            </a:xfrm>
          </p:grpSpPr>
          <p:sp>
            <p:nvSpPr>
              <p:cNvPr id="40984" name="Rectangle 56"/>
              <p:cNvSpPr>
                <a:spLocks noChangeArrowheads="1"/>
              </p:cNvSpPr>
              <p:nvPr/>
            </p:nvSpPr>
            <p:spPr bwMode="auto">
              <a:xfrm>
                <a:off x="2308" y="1492"/>
                <a:ext cx="616"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40985" name="Rectangle 57"/>
              <p:cNvSpPr>
                <a:spLocks noChangeArrowheads="1"/>
              </p:cNvSpPr>
              <p:nvPr/>
            </p:nvSpPr>
            <p:spPr bwMode="auto">
              <a:xfrm>
                <a:off x="2483" y="1484"/>
                <a:ext cx="235"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accent2"/>
                    </a:solidFill>
                  </a:rPr>
                  <a:t>rs</a:t>
                </a:r>
              </a:p>
            </p:txBody>
          </p:sp>
        </p:grpSp>
        <p:grpSp>
          <p:nvGrpSpPr>
            <p:cNvPr id="40970" name="Group 58"/>
            <p:cNvGrpSpPr>
              <a:grpSpLocks/>
            </p:cNvGrpSpPr>
            <p:nvPr/>
          </p:nvGrpSpPr>
          <p:grpSpPr bwMode="auto">
            <a:xfrm>
              <a:off x="2932" y="1484"/>
              <a:ext cx="616" cy="210"/>
              <a:chOff x="2932" y="1484"/>
              <a:chExt cx="616" cy="210"/>
            </a:xfrm>
          </p:grpSpPr>
          <p:sp>
            <p:nvSpPr>
              <p:cNvPr id="40982" name="Rectangle 59"/>
              <p:cNvSpPr>
                <a:spLocks noChangeArrowheads="1"/>
              </p:cNvSpPr>
              <p:nvPr/>
            </p:nvSpPr>
            <p:spPr bwMode="auto">
              <a:xfrm>
                <a:off x="2932" y="1492"/>
                <a:ext cx="616"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40983" name="Rectangle 60"/>
              <p:cNvSpPr>
                <a:spLocks noChangeArrowheads="1"/>
              </p:cNvSpPr>
              <p:nvPr/>
            </p:nvSpPr>
            <p:spPr bwMode="auto">
              <a:xfrm>
                <a:off x="3107" y="1484"/>
                <a:ext cx="206"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accent2"/>
                    </a:solidFill>
                  </a:rPr>
                  <a:t>rt</a:t>
                </a:r>
              </a:p>
            </p:txBody>
          </p:sp>
        </p:grpSp>
        <p:sp>
          <p:nvSpPr>
            <p:cNvPr id="40971" name="Rectangle 61"/>
            <p:cNvSpPr>
              <a:spLocks noChangeArrowheads="1"/>
            </p:cNvSpPr>
            <p:nvPr/>
          </p:nvSpPr>
          <p:spPr bwMode="auto">
            <a:xfrm>
              <a:off x="3556" y="1492"/>
              <a:ext cx="1912"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40972" name="Rectangle 62"/>
            <p:cNvSpPr>
              <a:spLocks noChangeArrowheads="1"/>
            </p:cNvSpPr>
            <p:nvPr/>
          </p:nvSpPr>
          <p:spPr bwMode="auto">
            <a:xfrm>
              <a:off x="4131" y="1473"/>
              <a:ext cx="747"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accent2"/>
                  </a:solidFill>
                </a:rPr>
                <a:t>immediate</a:t>
              </a:r>
            </a:p>
          </p:txBody>
        </p:sp>
        <p:sp>
          <p:nvSpPr>
            <p:cNvPr id="40973" name="Rectangle 63"/>
            <p:cNvSpPr>
              <a:spLocks noChangeArrowheads="1"/>
            </p:cNvSpPr>
            <p:nvPr/>
          </p:nvSpPr>
          <p:spPr bwMode="auto">
            <a:xfrm>
              <a:off x="5363" y="1292"/>
              <a:ext cx="185"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accent2"/>
                  </a:solidFill>
                </a:rPr>
                <a:t>0</a:t>
              </a:r>
            </a:p>
          </p:txBody>
        </p:sp>
        <p:sp>
          <p:nvSpPr>
            <p:cNvPr id="40974" name="Rectangle 64"/>
            <p:cNvSpPr>
              <a:spLocks noChangeArrowheads="1"/>
            </p:cNvSpPr>
            <p:nvPr/>
          </p:nvSpPr>
          <p:spPr bwMode="auto">
            <a:xfrm>
              <a:off x="3347" y="1292"/>
              <a:ext cx="256"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accent2"/>
                  </a:solidFill>
                </a:rPr>
                <a:t>16</a:t>
              </a:r>
            </a:p>
          </p:txBody>
        </p:sp>
        <p:sp>
          <p:nvSpPr>
            <p:cNvPr id="40975" name="Rectangle 65"/>
            <p:cNvSpPr>
              <a:spLocks noChangeArrowheads="1"/>
            </p:cNvSpPr>
            <p:nvPr/>
          </p:nvSpPr>
          <p:spPr bwMode="auto">
            <a:xfrm>
              <a:off x="2723" y="1292"/>
              <a:ext cx="256"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accent2"/>
                  </a:solidFill>
                </a:rPr>
                <a:t>21</a:t>
              </a:r>
            </a:p>
          </p:txBody>
        </p:sp>
        <p:sp>
          <p:nvSpPr>
            <p:cNvPr id="40976" name="Rectangle 66"/>
            <p:cNvSpPr>
              <a:spLocks noChangeArrowheads="1"/>
            </p:cNvSpPr>
            <p:nvPr/>
          </p:nvSpPr>
          <p:spPr bwMode="auto">
            <a:xfrm>
              <a:off x="2099" y="1292"/>
              <a:ext cx="256"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accent2"/>
                  </a:solidFill>
                </a:rPr>
                <a:t>26</a:t>
              </a:r>
            </a:p>
          </p:txBody>
        </p:sp>
        <p:sp>
          <p:nvSpPr>
            <p:cNvPr id="40977" name="Rectangle 67"/>
            <p:cNvSpPr>
              <a:spLocks noChangeArrowheads="1"/>
            </p:cNvSpPr>
            <p:nvPr/>
          </p:nvSpPr>
          <p:spPr bwMode="auto">
            <a:xfrm>
              <a:off x="1571" y="1292"/>
              <a:ext cx="256"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accent2"/>
                  </a:solidFill>
                </a:rPr>
                <a:t>31</a:t>
              </a:r>
            </a:p>
          </p:txBody>
        </p:sp>
        <p:sp>
          <p:nvSpPr>
            <p:cNvPr id="40978" name="Rectangle 68"/>
            <p:cNvSpPr>
              <a:spLocks noChangeArrowheads="1"/>
            </p:cNvSpPr>
            <p:nvPr/>
          </p:nvSpPr>
          <p:spPr bwMode="auto">
            <a:xfrm>
              <a:off x="1811" y="1676"/>
              <a:ext cx="420"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accent2"/>
                  </a:solidFill>
                </a:rPr>
                <a:t>6 bits</a:t>
              </a:r>
            </a:p>
          </p:txBody>
        </p:sp>
        <p:sp>
          <p:nvSpPr>
            <p:cNvPr id="40979" name="Rectangle 69"/>
            <p:cNvSpPr>
              <a:spLocks noChangeArrowheads="1"/>
            </p:cNvSpPr>
            <p:nvPr/>
          </p:nvSpPr>
          <p:spPr bwMode="auto">
            <a:xfrm>
              <a:off x="4259" y="1676"/>
              <a:ext cx="491"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accent2"/>
                  </a:solidFill>
                </a:rPr>
                <a:t>16 bits</a:t>
              </a:r>
            </a:p>
          </p:txBody>
        </p:sp>
        <p:sp>
          <p:nvSpPr>
            <p:cNvPr id="40980" name="Rectangle 70"/>
            <p:cNvSpPr>
              <a:spLocks noChangeArrowheads="1"/>
            </p:cNvSpPr>
            <p:nvPr/>
          </p:nvSpPr>
          <p:spPr bwMode="auto">
            <a:xfrm>
              <a:off x="3059" y="1676"/>
              <a:ext cx="420"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accent2"/>
                  </a:solidFill>
                </a:rPr>
                <a:t>5 bits</a:t>
              </a:r>
            </a:p>
          </p:txBody>
        </p:sp>
        <p:sp>
          <p:nvSpPr>
            <p:cNvPr id="40981" name="Rectangle 71"/>
            <p:cNvSpPr>
              <a:spLocks noChangeArrowheads="1"/>
            </p:cNvSpPr>
            <p:nvPr/>
          </p:nvSpPr>
          <p:spPr bwMode="auto">
            <a:xfrm>
              <a:off x="2435" y="1676"/>
              <a:ext cx="420"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accent2"/>
                  </a:solidFill>
                </a:rPr>
                <a:t>5 bits</a:t>
              </a:r>
            </a:p>
          </p:txBody>
        </p:sp>
      </p:grpSp>
      <p:sp>
        <p:nvSpPr>
          <p:cNvPr id="715848" name="Rectangle 72"/>
          <p:cNvSpPr>
            <a:spLocks noGrp="1" noChangeArrowheads="1"/>
          </p:cNvSpPr>
          <p:nvPr>
            <p:ph type="title"/>
          </p:nvPr>
        </p:nvSpPr>
        <p:spPr/>
        <p:txBody>
          <a:bodyPr/>
          <a:lstStyle/>
          <a:p>
            <a:pPr>
              <a:defRPr/>
            </a:pPr>
            <a:r>
              <a:rPr lang="en-US"/>
              <a:t>MIPS Instruction Set</a:t>
            </a:r>
          </a:p>
        </p:txBody>
      </p:sp>
      <p:sp>
        <p:nvSpPr>
          <p:cNvPr id="40966" name="Rectangle 73"/>
          <p:cNvSpPr>
            <a:spLocks noGrp="1" noChangeArrowheads="1"/>
          </p:cNvSpPr>
          <p:nvPr>
            <p:ph type="body" idx="1"/>
          </p:nvPr>
        </p:nvSpPr>
        <p:spPr/>
        <p:txBody>
          <a:bodyPr/>
          <a:lstStyle/>
          <a:p>
            <a:r>
              <a:rPr lang="en-US"/>
              <a:t>RISC characterized by the following features that simplify implementation:</a:t>
            </a:r>
          </a:p>
          <a:p>
            <a:pPr lvl="1"/>
            <a:r>
              <a:rPr lang="en-US"/>
              <a:t>All ALU operations apply only on registers </a:t>
            </a:r>
          </a:p>
          <a:p>
            <a:pPr lvl="1"/>
            <a:r>
              <a:rPr lang="en-US"/>
              <a:t>Memory is affected only by load and store</a:t>
            </a:r>
          </a:p>
          <a:p>
            <a:pPr lvl="1"/>
            <a:r>
              <a:rPr lang="en-US"/>
              <a:t>Instructions follow very few formats and typically are of the same size</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10" name="Object 2"/>
          <p:cNvGraphicFramePr>
            <a:graphicFrameLocks noChangeAspect="1"/>
          </p:cNvGraphicFramePr>
          <p:nvPr/>
        </p:nvGraphicFramePr>
        <p:xfrm>
          <a:off x="0" y="1066800"/>
          <a:ext cx="9144000" cy="5260975"/>
        </p:xfrm>
        <a:graphic>
          <a:graphicData uri="http://schemas.openxmlformats.org/presentationml/2006/ole">
            <mc:AlternateContent xmlns:mc="http://schemas.openxmlformats.org/markup-compatibility/2006">
              <mc:Choice xmlns:v="urn:schemas-microsoft-com:vml" Requires="v">
                <p:oleObj spid="_x0000_s43015" name="Bitmap Image" r:id="rId4" imgW="6186667" imgH="3558848" progId="">
                  <p:embed/>
                </p:oleObj>
              </mc:Choice>
              <mc:Fallback>
                <p:oleObj name="Bitmap Image" r:id="rId4" imgW="6186667" imgH="3558848"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66800"/>
                        <a:ext cx="9144000" cy="526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720899" name="Rectangle 3"/>
          <p:cNvSpPr>
            <a:spLocks noGrp="1" noChangeArrowheads="1"/>
          </p:cNvSpPr>
          <p:nvPr>
            <p:ph type="title"/>
          </p:nvPr>
        </p:nvSpPr>
        <p:spPr/>
        <p:txBody>
          <a:bodyPr/>
          <a:lstStyle/>
          <a:p>
            <a:pPr>
              <a:defRPr/>
            </a:pPr>
            <a:r>
              <a:rPr lang="en-US"/>
              <a:t>Single-cycle Execution</a:t>
            </a:r>
          </a:p>
        </p:txBody>
      </p:sp>
      <p:sp>
        <p:nvSpPr>
          <p:cNvPr id="43012" name="AutoShape 4"/>
          <p:cNvSpPr>
            <a:spLocks/>
          </p:cNvSpPr>
          <p:nvPr/>
        </p:nvSpPr>
        <p:spPr bwMode="auto">
          <a:xfrm rot="-5400000">
            <a:off x="4457700" y="1714500"/>
            <a:ext cx="228600" cy="9144000"/>
          </a:xfrm>
          <a:prstGeom prst="leftBrace">
            <a:avLst>
              <a:gd name="adj1" fmla="val 91481"/>
              <a:gd name="adj2" fmla="val 50000"/>
            </a:avLst>
          </a:prstGeom>
          <a:noFill/>
          <a:ln w="19050">
            <a:solidFill>
              <a:schemeClr val="accent2"/>
            </a:solidFill>
            <a:round/>
            <a:headEnd/>
            <a:tailEnd/>
          </a:ln>
        </p:spPr>
        <p:txBody>
          <a:bodyPr wrap="none" anchor="ctr">
            <a:prstTxWarp prst="textNoShape">
              <a:avLst/>
            </a:prstTxWarp>
          </a:bodyPr>
          <a:lstStyle/>
          <a:p>
            <a:endParaRPr lang="en-US"/>
          </a:p>
        </p:txBody>
      </p:sp>
      <p:sp>
        <p:nvSpPr>
          <p:cNvPr id="43013" name="Text Box 5"/>
          <p:cNvSpPr txBox="1">
            <a:spLocks noChangeArrowheads="1"/>
          </p:cNvSpPr>
          <p:nvPr/>
        </p:nvSpPr>
        <p:spPr bwMode="auto">
          <a:xfrm>
            <a:off x="4267200" y="6400800"/>
            <a:ext cx="685800" cy="457200"/>
          </a:xfrm>
          <a:prstGeom prst="rect">
            <a:avLst/>
          </a:prstGeom>
          <a:noFill/>
          <a:ln w="9525">
            <a:noFill/>
            <a:miter lim="800000"/>
            <a:headEnd/>
            <a:tailEnd/>
          </a:ln>
        </p:spPr>
        <p:txBody>
          <a:bodyPr>
            <a:prstTxWarp prst="textNoShape">
              <a:avLst/>
            </a:prstTxWarp>
            <a:spAutoFit/>
          </a:bodyPr>
          <a:lstStyle/>
          <a:p>
            <a:pPr algn="ctr">
              <a:spcBef>
                <a:spcPct val="50000"/>
              </a:spcBef>
              <a:buFont typeface="Monotype Sorts" charset="2"/>
              <a:buChar char="Ê"/>
            </a:pPr>
            <a:r>
              <a:rPr lang="en-US" b="1">
                <a:latin typeface="Times New Roman" charset="0"/>
              </a:rPr>
              <a:t> </a:t>
            </a:r>
          </a:p>
        </p:txBody>
      </p:sp>
      <p:sp>
        <p:nvSpPr>
          <p:cNvPr id="43014" name="Text Box 6"/>
          <p:cNvSpPr txBox="1">
            <a:spLocks noChangeArrowheads="1"/>
          </p:cNvSpPr>
          <p:nvPr/>
        </p:nvSpPr>
        <p:spPr bwMode="auto">
          <a:xfrm>
            <a:off x="7788275" y="6702425"/>
            <a:ext cx="1355725" cy="152400"/>
          </a:xfrm>
          <a:prstGeom prst="rect">
            <a:avLst/>
          </a:prstGeom>
          <a:noFill/>
          <a:ln w="9525">
            <a:noFill/>
            <a:miter lim="800000"/>
            <a:headEnd/>
            <a:tailEnd/>
          </a:ln>
        </p:spPr>
        <p:txBody>
          <a:bodyPr wrap="none">
            <a:prstTxWarp prst="textNoShape">
              <a:avLst/>
            </a:prstTxWarp>
            <a:spAutoFit/>
          </a:bodyPr>
          <a:lstStyle/>
          <a:p>
            <a:pPr algn="r">
              <a:lnSpc>
                <a:spcPct val="40000"/>
              </a:lnSpc>
            </a:pPr>
            <a:r>
              <a:rPr lang="en-US" sz="1000">
                <a:latin typeface="Times New Roman" charset="0"/>
              </a:rPr>
              <a:t>Figure: Dave Patterson</a:t>
            </a:r>
            <a:endParaRPr lang="en-US">
              <a:latin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609600" y="1371600"/>
            <a:ext cx="8229600" cy="5321300"/>
          </a:xfrm>
          <a:prstGeom prst="rect">
            <a:avLst/>
          </a:prstGeom>
          <a:noFill/>
          <a:ln w="9525">
            <a:noFill/>
            <a:miter lim="800000"/>
            <a:headEnd/>
            <a:tailEnd/>
          </a:ln>
        </p:spPr>
        <p:txBody>
          <a:bodyPr>
            <a:prstTxWarp prst="textNoShape">
              <a:avLst/>
            </a:prstTxWarp>
            <a:spAutoFit/>
          </a:bodyPr>
          <a:lstStyle/>
          <a:p>
            <a:pPr marL="457200" indent="-457200">
              <a:spcBef>
                <a:spcPct val="50000"/>
              </a:spcBef>
              <a:buSzPct val="125000"/>
              <a:buFont typeface="Monotype Sorts" charset="2"/>
              <a:buChar char="Ê"/>
            </a:pPr>
            <a:r>
              <a:rPr lang="en-US" sz="1800" b="1">
                <a:solidFill>
                  <a:schemeClr val="accent2"/>
                </a:solidFill>
              </a:rPr>
              <a:t>Instruction fetch cycle (</a:t>
            </a:r>
            <a:r>
              <a:rPr lang="en-US" sz="1800" b="1">
                <a:solidFill>
                  <a:srgbClr val="990033"/>
                </a:solidFill>
              </a:rPr>
              <a:t>IF</a:t>
            </a:r>
            <a:r>
              <a:rPr lang="en-US" sz="1800" b="1">
                <a:solidFill>
                  <a:schemeClr val="accent2"/>
                </a:solidFill>
              </a:rPr>
              <a:t>)</a:t>
            </a:r>
          </a:p>
          <a:p>
            <a:pPr marL="457200" indent="-457200">
              <a:spcBef>
                <a:spcPct val="20000"/>
              </a:spcBef>
              <a:buSzPct val="125000"/>
            </a:pPr>
            <a:r>
              <a:rPr lang="en-US" sz="1800"/>
              <a:t>	</a:t>
            </a:r>
            <a:r>
              <a:rPr lang="en-US" sz="1600"/>
              <a:t>IR </a:t>
            </a:r>
            <a:r>
              <a:rPr lang="en-US" sz="1600">
                <a:sym typeface="Wingdings" charset="2"/>
              </a:rPr>
              <a:t> Mem[PC];    NPC  PC + 4</a:t>
            </a:r>
            <a:endParaRPr lang="en-US" sz="1600"/>
          </a:p>
          <a:p>
            <a:pPr marL="457200" indent="-457200">
              <a:spcBef>
                <a:spcPct val="50000"/>
              </a:spcBef>
              <a:buSzPct val="125000"/>
              <a:buFont typeface="Monotype Sorts" charset="2"/>
              <a:buChar char="Ë"/>
            </a:pPr>
            <a:r>
              <a:rPr lang="en-US" sz="1800" b="1">
                <a:solidFill>
                  <a:schemeClr val="accent2"/>
                </a:solidFill>
              </a:rPr>
              <a:t>Instruction decode/register fetch cycle (</a:t>
            </a:r>
            <a:r>
              <a:rPr lang="en-US" sz="1800" b="1">
                <a:solidFill>
                  <a:srgbClr val="990033"/>
                </a:solidFill>
              </a:rPr>
              <a:t>ID</a:t>
            </a:r>
            <a:r>
              <a:rPr lang="en-US" sz="1800" b="1">
                <a:solidFill>
                  <a:schemeClr val="accent2"/>
                </a:solidFill>
              </a:rPr>
              <a:t>)</a:t>
            </a:r>
          </a:p>
          <a:p>
            <a:pPr marL="457200" indent="-457200">
              <a:spcBef>
                <a:spcPct val="20000"/>
              </a:spcBef>
              <a:buSzPct val="125000"/>
            </a:pPr>
            <a:r>
              <a:rPr lang="en-US" sz="1800"/>
              <a:t>	</a:t>
            </a:r>
            <a:r>
              <a:rPr lang="en-US" sz="1600"/>
              <a:t>A </a:t>
            </a:r>
            <a:r>
              <a:rPr lang="en-US" sz="1600">
                <a:sym typeface="Wingdings" charset="2"/>
              </a:rPr>
              <a:t> Regs[IR</a:t>
            </a:r>
            <a:r>
              <a:rPr lang="en-US" sz="1600" baseline="-25000">
                <a:sym typeface="Wingdings" charset="2"/>
              </a:rPr>
              <a:t>6..10</a:t>
            </a:r>
            <a:r>
              <a:rPr lang="en-US" sz="1600">
                <a:sym typeface="Wingdings" charset="2"/>
              </a:rPr>
              <a:t>];        </a:t>
            </a:r>
            <a:r>
              <a:rPr lang="en-US" sz="1600"/>
              <a:t>B </a:t>
            </a:r>
            <a:r>
              <a:rPr lang="en-US" sz="1600">
                <a:sym typeface="Wingdings" charset="2"/>
              </a:rPr>
              <a:t> Regs[IR</a:t>
            </a:r>
            <a:r>
              <a:rPr lang="en-US" sz="1600" baseline="-25000">
                <a:sym typeface="Wingdings" charset="2"/>
              </a:rPr>
              <a:t>11..15</a:t>
            </a:r>
            <a:r>
              <a:rPr lang="en-US" sz="1600">
                <a:sym typeface="Wingdings" charset="2"/>
              </a:rPr>
              <a:t>];        Imm  ((IR</a:t>
            </a:r>
            <a:r>
              <a:rPr lang="en-US" sz="1600" baseline="-25000">
                <a:sym typeface="Wingdings" charset="2"/>
              </a:rPr>
              <a:t>16</a:t>
            </a:r>
            <a:r>
              <a:rPr lang="en-US" sz="1600">
                <a:sym typeface="Wingdings" charset="2"/>
              </a:rPr>
              <a:t>)</a:t>
            </a:r>
            <a:r>
              <a:rPr lang="en-US" sz="1600" baseline="30000">
                <a:sym typeface="Wingdings" charset="2"/>
              </a:rPr>
              <a:t>16</a:t>
            </a:r>
            <a:r>
              <a:rPr lang="en-US" sz="1600">
                <a:sym typeface="Wingdings" charset="2"/>
              </a:rPr>
              <a:t> ##IR</a:t>
            </a:r>
            <a:r>
              <a:rPr lang="en-US" sz="1600" baseline="-25000">
                <a:sym typeface="Wingdings" charset="2"/>
              </a:rPr>
              <a:t>16..31</a:t>
            </a:r>
            <a:r>
              <a:rPr lang="en-US" sz="1600">
                <a:sym typeface="Wingdings" charset="2"/>
              </a:rPr>
              <a:t>)</a:t>
            </a:r>
            <a:endParaRPr lang="en-US" sz="1600"/>
          </a:p>
          <a:p>
            <a:pPr marL="457200" indent="-457200">
              <a:spcBef>
                <a:spcPct val="50000"/>
              </a:spcBef>
              <a:buSzPct val="125000"/>
              <a:buFont typeface="Monotype Sorts" charset="2"/>
              <a:buChar char="Ì"/>
            </a:pPr>
            <a:r>
              <a:rPr lang="en-US" sz="1800" b="1">
                <a:solidFill>
                  <a:schemeClr val="accent2"/>
                </a:solidFill>
              </a:rPr>
              <a:t>Execution/effective address cycle (</a:t>
            </a:r>
            <a:r>
              <a:rPr lang="en-US" sz="1800" b="1">
                <a:solidFill>
                  <a:srgbClr val="990033"/>
                </a:solidFill>
              </a:rPr>
              <a:t>EX</a:t>
            </a:r>
            <a:r>
              <a:rPr lang="en-US" sz="1800" b="1">
                <a:solidFill>
                  <a:schemeClr val="accent2"/>
                </a:solidFill>
              </a:rPr>
              <a:t>)</a:t>
            </a:r>
          </a:p>
          <a:p>
            <a:pPr marL="457200" indent="-457200">
              <a:spcBef>
                <a:spcPct val="20000"/>
              </a:spcBef>
              <a:buSzPct val="125000"/>
            </a:pPr>
            <a:r>
              <a:rPr lang="en-US" sz="1600"/>
              <a:t>	</a:t>
            </a:r>
            <a:r>
              <a:rPr lang="en-US" sz="1600" u="sng"/>
              <a:t>Memory ref</a:t>
            </a:r>
            <a:r>
              <a:rPr lang="en-US" sz="1600"/>
              <a:t>: 		ALUOutput </a:t>
            </a:r>
            <a:r>
              <a:rPr lang="en-US" sz="1600">
                <a:sym typeface="Wingdings" charset="2"/>
              </a:rPr>
              <a:t> A + Imm;</a:t>
            </a:r>
          </a:p>
          <a:p>
            <a:pPr marL="914400" lvl="1" indent="-457200">
              <a:spcBef>
                <a:spcPct val="20000"/>
              </a:spcBef>
              <a:buSzPct val="125000"/>
            </a:pPr>
            <a:r>
              <a:rPr lang="en-US" sz="1600" u="sng">
                <a:sym typeface="Wingdings" charset="2"/>
              </a:rPr>
              <a:t>Reg-Reg ALU</a:t>
            </a:r>
            <a:r>
              <a:rPr lang="en-US" sz="1600">
                <a:sym typeface="Wingdings" charset="2"/>
              </a:rPr>
              <a:t>: 	</a:t>
            </a:r>
            <a:r>
              <a:rPr lang="en-US" sz="1600"/>
              <a:t>ALUOutput </a:t>
            </a:r>
            <a:r>
              <a:rPr lang="en-US" sz="1600">
                <a:sym typeface="Wingdings" charset="2"/>
              </a:rPr>
              <a:t> A </a:t>
            </a:r>
            <a:r>
              <a:rPr lang="en-US" sz="1600" i="1">
                <a:sym typeface="Wingdings" charset="2"/>
              </a:rPr>
              <a:t>func</a:t>
            </a:r>
            <a:r>
              <a:rPr lang="en-US" sz="1600">
                <a:sym typeface="Wingdings" charset="2"/>
              </a:rPr>
              <a:t> B;</a:t>
            </a:r>
          </a:p>
          <a:p>
            <a:pPr marL="914400" lvl="1" indent="-457200">
              <a:spcBef>
                <a:spcPct val="20000"/>
              </a:spcBef>
              <a:buSzPct val="125000"/>
            </a:pPr>
            <a:r>
              <a:rPr lang="en-US" sz="1600" u="sng">
                <a:sym typeface="Wingdings" charset="2"/>
              </a:rPr>
              <a:t>Reg-Imm ALU</a:t>
            </a:r>
            <a:r>
              <a:rPr lang="en-US" sz="1600">
                <a:sym typeface="Wingdings" charset="2"/>
              </a:rPr>
              <a:t>: 	</a:t>
            </a:r>
            <a:r>
              <a:rPr lang="en-US" sz="1600"/>
              <a:t>ALUOutput </a:t>
            </a:r>
            <a:r>
              <a:rPr lang="en-US" sz="1600">
                <a:sym typeface="Wingdings" charset="2"/>
              </a:rPr>
              <a:t> A </a:t>
            </a:r>
            <a:r>
              <a:rPr lang="en-US" sz="1600" i="1">
                <a:sym typeface="Wingdings" charset="2"/>
              </a:rPr>
              <a:t>op</a:t>
            </a:r>
            <a:r>
              <a:rPr lang="en-US" sz="1600">
                <a:sym typeface="Wingdings" charset="2"/>
              </a:rPr>
              <a:t> Imm;</a:t>
            </a:r>
          </a:p>
          <a:p>
            <a:pPr marL="914400" lvl="1" indent="-457200">
              <a:spcBef>
                <a:spcPct val="20000"/>
              </a:spcBef>
              <a:buSzPct val="125000"/>
            </a:pPr>
            <a:r>
              <a:rPr lang="en-US" sz="1600" u="sng">
                <a:sym typeface="Wingdings" charset="2"/>
              </a:rPr>
              <a:t>Branch</a:t>
            </a:r>
            <a:r>
              <a:rPr lang="en-US" sz="1600">
                <a:sym typeface="Wingdings" charset="2"/>
              </a:rPr>
              <a:t>: 		</a:t>
            </a:r>
            <a:r>
              <a:rPr lang="en-US" sz="1600"/>
              <a:t>ALUOutput </a:t>
            </a:r>
            <a:r>
              <a:rPr lang="en-US" sz="1600">
                <a:sym typeface="Wingdings" charset="2"/>
              </a:rPr>
              <a:t> NPC + Imm;       Cond  (A op 0)</a:t>
            </a:r>
            <a:endParaRPr lang="en-US" sz="1600"/>
          </a:p>
          <a:p>
            <a:pPr marL="457200" indent="-457200">
              <a:spcBef>
                <a:spcPct val="50000"/>
              </a:spcBef>
              <a:buSzPct val="125000"/>
              <a:buFont typeface="Monotype Sorts" charset="2"/>
              <a:buChar char="Í"/>
            </a:pPr>
            <a:r>
              <a:rPr lang="en-US" sz="1800" b="1">
                <a:solidFill>
                  <a:schemeClr val="accent2"/>
                </a:solidFill>
              </a:rPr>
              <a:t>Memory access/branch completion cycle (</a:t>
            </a:r>
            <a:r>
              <a:rPr lang="en-US" sz="1800" b="1">
                <a:solidFill>
                  <a:srgbClr val="990033"/>
                </a:solidFill>
              </a:rPr>
              <a:t>MEM</a:t>
            </a:r>
            <a:r>
              <a:rPr lang="en-US" sz="1800" b="1">
                <a:solidFill>
                  <a:schemeClr val="accent2"/>
                </a:solidFill>
              </a:rPr>
              <a:t>)</a:t>
            </a:r>
          </a:p>
          <a:p>
            <a:pPr marL="914400" lvl="1" indent="-457200">
              <a:spcBef>
                <a:spcPct val="20000"/>
              </a:spcBef>
              <a:buSzPct val="125000"/>
            </a:pPr>
            <a:r>
              <a:rPr lang="en-US" sz="1600" u="sng"/>
              <a:t>Memory ref</a:t>
            </a:r>
            <a:r>
              <a:rPr lang="en-US" sz="1600"/>
              <a:t>:		 LMD </a:t>
            </a:r>
            <a:r>
              <a:rPr lang="en-US" sz="1600">
                <a:sym typeface="Wingdings" charset="2"/>
              </a:rPr>
              <a:t> Mem[ALUOutput]    or    Mem(ALUOutput]  B;</a:t>
            </a:r>
          </a:p>
          <a:p>
            <a:pPr marL="914400" lvl="1" indent="-457200">
              <a:spcBef>
                <a:spcPct val="20000"/>
              </a:spcBef>
              <a:buSzPct val="125000"/>
            </a:pPr>
            <a:r>
              <a:rPr lang="en-US" sz="1600" u="sng">
                <a:sym typeface="Wingdings" charset="2"/>
              </a:rPr>
              <a:t>Branch</a:t>
            </a:r>
            <a:r>
              <a:rPr lang="en-US" sz="1600">
                <a:sym typeface="Wingdings" charset="2"/>
              </a:rPr>
              <a:t>:		 if (cond) PC ALUOutput;</a:t>
            </a:r>
            <a:endParaRPr lang="en-US" sz="1600"/>
          </a:p>
          <a:p>
            <a:pPr marL="457200" indent="-457200">
              <a:spcBef>
                <a:spcPct val="50000"/>
              </a:spcBef>
              <a:buSzPct val="125000"/>
              <a:buFont typeface="Monotype Sorts" charset="2"/>
              <a:buChar char="Î"/>
            </a:pPr>
            <a:r>
              <a:rPr lang="en-US" sz="1800" b="1">
                <a:solidFill>
                  <a:schemeClr val="accent2"/>
                </a:solidFill>
              </a:rPr>
              <a:t>Write-back cycle (</a:t>
            </a:r>
            <a:r>
              <a:rPr lang="en-US" sz="1800" b="1">
                <a:solidFill>
                  <a:srgbClr val="990033"/>
                </a:solidFill>
              </a:rPr>
              <a:t>WB</a:t>
            </a:r>
            <a:r>
              <a:rPr lang="en-US" sz="1800" b="1">
                <a:solidFill>
                  <a:schemeClr val="accent2"/>
                </a:solidFill>
              </a:rPr>
              <a:t>)</a:t>
            </a:r>
          </a:p>
          <a:p>
            <a:pPr marL="914400" lvl="1" indent="-457200">
              <a:spcBef>
                <a:spcPct val="20000"/>
              </a:spcBef>
              <a:buSzPct val="125000"/>
            </a:pPr>
            <a:r>
              <a:rPr lang="en-US" sz="1600" u="sng">
                <a:sym typeface="Wingdings" charset="2"/>
              </a:rPr>
              <a:t>Reg-Reg ALU</a:t>
            </a:r>
            <a:r>
              <a:rPr lang="en-US" sz="1600">
                <a:sym typeface="Wingdings" charset="2"/>
              </a:rPr>
              <a:t>: 	Regs[IR</a:t>
            </a:r>
            <a:r>
              <a:rPr lang="en-US" sz="1600" baseline="-25000">
                <a:sym typeface="Wingdings" charset="2"/>
              </a:rPr>
              <a:t>16..20</a:t>
            </a:r>
            <a:r>
              <a:rPr lang="en-US" sz="1600">
                <a:sym typeface="Wingdings" charset="2"/>
              </a:rPr>
              <a:t>]  </a:t>
            </a:r>
            <a:r>
              <a:rPr lang="en-US" sz="1600"/>
              <a:t>ALUOutput;</a:t>
            </a:r>
          </a:p>
          <a:p>
            <a:pPr marL="914400" lvl="1" indent="-457200">
              <a:spcBef>
                <a:spcPct val="20000"/>
              </a:spcBef>
              <a:buSzPct val="125000"/>
            </a:pPr>
            <a:r>
              <a:rPr lang="en-US" sz="1600" u="sng">
                <a:sym typeface="Wingdings" charset="2"/>
              </a:rPr>
              <a:t>Reg-Imm ALU</a:t>
            </a:r>
            <a:r>
              <a:rPr lang="en-US" sz="1600">
                <a:sym typeface="Wingdings" charset="2"/>
              </a:rPr>
              <a:t>: 	Regs[IR</a:t>
            </a:r>
            <a:r>
              <a:rPr lang="en-US" sz="1600" baseline="-25000">
                <a:sym typeface="Wingdings" charset="2"/>
              </a:rPr>
              <a:t>11..15</a:t>
            </a:r>
            <a:r>
              <a:rPr lang="en-US" sz="1600">
                <a:sym typeface="Wingdings" charset="2"/>
              </a:rPr>
              <a:t>]  </a:t>
            </a:r>
            <a:r>
              <a:rPr lang="en-US" sz="1600"/>
              <a:t>ALUOutput</a:t>
            </a:r>
            <a:r>
              <a:rPr lang="en-US" sz="1600">
                <a:sym typeface="Wingdings" charset="2"/>
              </a:rPr>
              <a:t>;</a:t>
            </a:r>
          </a:p>
          <a:p>
            <a:pPr marL="914400" lvl="1" indent="-457200">
              <a:spcBef>
                <a:spcPct val="20000"/>
              </a:spcBef>
              <a:buSzPct val="125000"/>
            </a:pPr>
            <a:r>
              <a:rPr lang="en-US" sz="1600" u="sng">
                <a:sym typeface="Wingdings" charset="2"/>
              </a:rPr>
              <a:t>Load</a:t>
            </a:r>
            <a:r>
              <a:rPr lang="en-US" sz="1600">
                <a:sym typeface="Wingdings" charset="2"/>
              </a:rPr>
              <a:t>: 		Regs[IR</a:t>
            </a:r>
            <a:r>
              <a:rPr lang="en-US" sz="1600" baseline="-25000">
                <a:sym typeface="Wingdings" charset="2"/>
              </a:rPr>
              <a:t>11..15</a:t>
            </a:r>
            <a:r>
              <a:rPr lang="en-US" sz="1600">
                <a:sym typeface="Wingdings" charset="2"/>
              </a:rPr>
              <a:t>]  </a:t>
            </a:r>
            <a:r>
              <a:rPr lang="en-US" sz="1600"/>
              <a:t>LMD</a:t>
            </a:r>
            <a:r>
              <a:rPr lang="en-US" sz="1600">
                <a:sym typeface="Wingdings" charset="2"/>
              </a:rPr>
              <a:t>;</a:t>
            </a:r>
            <a:endParaRPr lang="en-US" sz="1600"/>
          </a:p>
        </p:txBody>
      </p:sp>
      <p:sp>
        <p:nvSpPr>
          <p:cNvPr id="721923" name="Rectangle 3"/>
          <p:cNvSpPr>
            <a:spLocks noGrp="1" noChangeArrowheads="1"/>
          </p:cNvSpPr>
          <p:nvPr>
            <p:ph type="title"/>
          </p:nvPr>
        </p:nvSpPr>
        <p:spPr/>
        <p:txBody>
          <a:bodyPr/>
          <a:lstStyle/>
          <a:p>
            <a:pPr>
              <a:defRPr/>
            </a:pPr>
            <a:r>
              <a:rPr lang="en-US"/>
              <a:t>Multi-Cycle Implementation of MIPS</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106" name="Object 2"/>
          <p:cNvGraphicFramePr>
            <a:graphicFrameLocks noChangeAspect="1"/>
          </p:cNvGraphicFramePr>
          <p:nvPr/>
        </p:nvGraphicFramePr>
        <p:xfrm>
          <a:off x="0" y="1066800"/>
          <a:ext cx="9144000" cy="5260975"/>
        </p:xfrm>
        <a:graphic>
          <a:graphicData uri="http://schemas.openxmlformats.org/presentationml/2006/ole">
            <mc:AlternateContent xmlns:mc="http://schemas.openxmlformats.org/markup-compatibility/2006">
              <mc:Choice xmlns:v="urn:schemas-microsoft-com:vml" Requires="v">
                <p:oleObj spid="_x0000_s47111" name="Bitmap Image" r:id="rId4" imgW="6186667" imgH="3558848" progId="">
                  <p:embed/>
                </p:oleObj>
              </mc:Choice>
              <mc:Fallback>
                <p:oleObj name="Bitmap Image" r:id="rId4" imgW="6186667" imgH="3558848"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66800"/>
                        <a:ext cx="9144000" cy="526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7107" name="AutoShape 3"/>
          <p:cNvSpPr>
            <a:spLocks/>
          </p:cNvSpPr>
          <p:nvPr/>
        </p:nvSpPr>
        <p:spPr bwMode="auto">
          <a:xfrm rot="-5400000">
            <a:off x="1257300" y="5067300"/>
            <a:ext cx="228600" cy="2438400"/>
          </a:xfrm>
          <a:prstGeom prst="leftBrace">
            <a:avLst>
              <a:gd name="adj1" fmla="val 88889"/>
              <a:gd name="adj2" fmla="val 50000"/>
            </a:avLst>
          </a:prstGeom>
          <a:noFill/>
          <a:ln w="19050">
            <a:solidFill>
              <a:schemeClr val="accent2"/>
            </a:solidFill>
            <a:round/>
            <a:headEnd/>
            <a:tailEnd/>
          </a:ln>
        </p:spPr>
        <p:txBody>
          <a:bodyPr wrap="none" anchor="ctr">
            <a:prstTxWarp prst="textNoShape">
              <a:avLst/>
            </a:prstTxWarp>
          </a:bodyPr>
          <a:lstStyle/>
          <a:p>
            <a:endParaRPr lang="en-US"/>
          </a:p>
        </p:txBody>
      </p:sp>
      <p:sp>
        <p:nvSpPr>
          <p:cNvPr id="47108" name="AutoShape 4"/>
          <p:cNvSpPr>
            <a:spLocks/>
          </p:cNvSpPr>
          <p:nvPr/>
        </p:nvSpPr>
        <p:spPr bwMode="auto">
          <a:xfrm rot="-5400000">
            <a:off x="3619500" y="5219700"/>
            <a:ext cx="228600" cy="2133600"/>
          </a:xfrm>
          <a:prstGeom prst="leftBrace">
            <a:avLst>
              <a:gd name="adj1" fmla="val 77778"/>
              <a:gd name="adj2" fmla="val 50000"/>
            </a:avLst>
          </a:prstGeom>
          <a:noFill/>
          <a:ln w="19050">
            <a:solidFill>
              <a:schemeClr val="accent2"/>
            </a:solidFill>
            <a:round/>
            <a:headEnd/>
            <a:tailEnd/>
          </a:ln>
        </p:spPr>
        <p:txBody>
          <a:bodyPr wrap="none" anchor="ctr">
            <a:prstTxWarp prst="textNoShape">
              <a:avLst/>
            </a:prstTxWarp>
          </a:bodyPr>
          <a:lstStyle/>
          <a:p>
            <a:endParaRPr lang="en-US"/>
          </a:p>
        </p:txBody>
      </p:sp>
      <p:sp>
        <p:nvSpPr>
          <p:cNvPr id="47109" name="AutoShape 5"/>
          <p:cNvSpPr>
            <a:spLocks/>
          </p:cNvSpPr>
          <p:nvPr/>
        </p:nvSpPr>
        <p:spPr bwMode="auto">
          <a:xfrm rot="-5400000">
            <a:off x="5562600" y="5486400"/>
            <a:ext cx="228600" cy="1600200"/>
          </a:xfrm>
          <a:prstGeom prst="leftBrace">
            <a:avLst>
              <a:gd name="adj1" fmla="val 58333"/>
              <a:gd name="adj2" fmla="val 50000"/>
            </a:avLst>
          </a:prstGeom>
          <a:noFill/>
          <a:ln w="19050">
            <a:solidFill>
              <a:schemeClr val="accent2"/>
            </a:solidFill>
            <a:round/>
            <a:headEnd/>
            <a:tailEnd/>
          </a:ln>
        </p:spPr>
        <p:txBody>
          <a:bodyPr wrap="none" anchor="ctr">
            <a:prstTxWarp prst="textNoShape">
              <a:avLst/>
            </a:prstTxWarp>
          </a:bodyPr>
          <a:lstStyle/>
          <a:p>
            <a:endParaRPr lang="en-US"/>
          </a:p>
        </p:txBody>
      </p:sp>
      <p:sp>
        <p:nvSpPr>
          <p:cNvPr id="47110" name="AutoShape 6"/>
          <p:cNvSpPr>
            <a:spLocks/>
          </p:cNvSpPr>
          <p:nvPr/>
        </p:nvSpPr>
        <p:spPr bwMode="auto">
          <a:xfrm rot="-5400000">
            <a:off x="7277100" y="5448300"/>
            <a:ext cx="228600" cy="1676400"/>
          </a:xfrm>
          <a:prstGeom prst="leftBrace">
            <a:avLst>
              <a:gd name="adj1" fmla="val 61111"/>
              <a:gd name="adj2" fmla="val 50000"/>
            </a:avLst>
          </a:prstGeom>
          <a:noFill/>
          <a:ln w="19050">
            <a:solidFill>
              <a:schemeClr val="accent2"/>
            </a:solidFill>
            <a:round/>
            <a:headEnd/>
            <a:tailEnd/>
          </a:ln>
        </p:spPr>
        <p:txBody>
          <a:bodyPr wrap="none" anchor="ctr">
            <a:prstTxWarp prst="textNoShape">
              <a:avLst/>
            </a:prstTxWarp>
          </a:bodyPr>
          <a:lstStyle/>
          <a:p>
            <a:endParaRPr lang="en-US"/>
          </a:p>
        </p:txBody>
      </p:sp>
      <p:sp>
        <p:nvSpPr>
          <p:cNvPr id="47111" name="Text Box 7"/>
          <p:cNvSpPr txBox="1">
            <a:spLocks noChangeArrowheads="1"/>
          </p:cNvSpPr>
          <p:nvPr/>
        </p:nvSpPr>
        <p:spPr bwMode="auto">
          <a:xfrm>
            <a:off x="1066800" y="6324600"/>
            <a:ext cx="685800" cy="457200"/>
          </a:xfrm>
          <a:prstGeom prst="rect">
            <a:avLst/>
          </a:prstGeom>
          <a:noFill/>
          <a:ln w="9525">
            <a:noFill/>
            <a:miter lim="800000"/>
            <a:headEnd/>
            <a:tailEnd/>
          </a:ln>
        </p:spPr>
        <p:txBody>
          <a:bodyPr>
            <a:prstTxWarp prst="textNoShape">
              <a:avLst/>
            </a:prstTxWarp>
            <a:spAutoFit/>
          </a:bodyPr>
          <a:lstStyle/>
          <a:p>
            <a:pPr algn="ctr">
              <a:spcBef>
                <a:spcPct val="50000"/>
              </a:spcBef>
              <a:buFont typeface="Monotype Sorts" charset="2"/>
              <a:buChar char="Ê"/>
            </a:pPr>
            <a:r>
              <a:rPr lang="en-US" b="1">
                <a:latin typeface="Times New Roman" charset="0"/>
              </a:rPr>
              <a:t> </a:t>
            </a:r>
          </a:p>
        </p:txBody>
      </p:sp>
      <p:sp>
        <p:nvSpPr>
          <p:cNvPr id="47112" name="Text Box 8"/>
          <p:cNvSpPr txBox="1">
            <a:spLocks noChangeArrowheads="1"/>
          </p:cNvSpPr>
          <p:nvPr/>
        </p:nvSpPr>
        <p:spPr bwMode="auto">
          <a:xfrm>
            <a:off x="3429000" y="6324600"/>
            <a:ext cx="685800" cy="457200"/>
          </a:xfrm>
          <a:prstGeom prst="rect">
            <a:avLst/>
          </a:prstGeom>
          <a:noFill/>
          <a:ln w="9525">
            <a:noFill/>
            <a:miter lim="800000"/>
            <a:headEnd/>
            <a:tailEnd/>
          </a:ln>
        </p:spPr>
        <p:txBody>
          <a:bodyPr>
            <a:prstTxWarp prst="textNoShape">
              <a:avLst/>
            </a:prstTxWarp>
            <a:spAutoFit/>
          </a:bodyPr>
          <a:lstStyle/>
          <a:p>
            <a:pPr algn="ctr">
              <a:spcBef>
                <a:spcPct val="50000"/>
              </a:spcBef>
              <a:buFont typeface="Monotype Sorts" charset="2"/>
              <a:buChar char="Ë"/>
            </a:pPr>
            <a:r>
              <a:rPr lang="en-US" b="1">
                <a:latin typeface="Times New Roman" charset="0"/>
              </a:rPr>
              <a:t> </a:t>
            </a:r>
          </a:p>
        </p:txBody>
      </p:sp>
      <p:sp>
        <p:nvSpPr>
          <p:cNvPr id="47113" name="Text Box 9"/>
          <p:cNvSpPr txBox="1">
            <a:spLocks noChangeArrowheads="1"/>
          </p:cNvSpPr>
          <p:nvPr/>
        </p:nvSpPr>
        <p:spPr bwMode="auto">
          <a:xfrm>
            <a:off x="7010400" y="6324600"/>
            <a:ext cx="685800" cy="457200"/>
          </a:xfrm>
          <a:prstGeom prst="rect">
            <a:avLst/>
          </a:prstGeom>
          <a:noFill/>
          <a:ln w="9525">
            <a:noFill/>
            <a:miter lim="800000"/>
            <a:headEnd/>
            <a:tailEnd/>
          </a:ln>
        </p:spPr>
        <p:txBody>
          <a:bodyPr>
            <a:prstTxWarp prst="textNoShape">
              <a:avLst/>
            </a:prstTxWarp>
            <a:spAutoFit/>
          </a:bodyPr>
          <a:lstStyle/>
          <a:p>
            <a:pPr algn="ctr">
              <a:spcBef>
                <a:spcPct val="50000"/>
              </a:spcBef>
              <a:buFont typeface="Monotype Sorts" charset="2"/>
              <a:buChar char="Í"/>
            </a:pPr>
            <a:r>
              <a:rPr lang="en-US" b="1">
                <a:latin typeface="Times New Roman" charset="0"/>
              </a:rPr>
              <a:t> </a:t>
            </a:r>
          </a:p>
        </p:txBody>
      </p:sp>
      <p:sp>
        <p:nvSpPr>
          <p:cNvPr id="47114" name="Text Box 10"/>
          <p:cNvSpPr txBox="1">
            <a:spLocks noChangeArrowheads="1"/>
          </p:cNvSpPr>
          <p:nvPr/>
        </p:nvSpPr>
        <p:spPr bwMode="auto">
          <a:xfrm>
            <a:off x="8305800" y="6324600"/>
            <a:ext cx="685800" cy="457200"/>
          </a:xfrm>
          <a:prstGeom prst="rect">
            <a:avLst/>
          </a:prstGeom>
          <a:noFill/>
          <a:ln w="9525">
            <a:noFill/>
            <a:miter lim="800000"/>
            <a:headEnd/>
            <a:tailEnd/>
          </a:ln>
        </p:spPr>
        <p:txBody>
          <a:bodyPr>
            <a:prstTxWarp prst="textNoShape">
              <a:avLst/>
            </a:prstTxWarp>
            <a:spAutoFit/>
          </a:bodyPr>
          <a:lstStyle/>
          <a:p>
            <a:pPr algn="ctr">
              <a:spcBef>
                <a:spcPct val="50000"/>
              </a:spcBef>
              <a:buFont typeface="Monotype Sorts" charset="2"/>
              <a:buChar char="Î"/>
            </a:pPr>
            <a:r>
              <a:rPr lang="en-US" b="1">
                <a:latin typeface="Times New Roman" charset="0"/>
              </a:rPr>
              <a:t> </a:t>
            </a:r>
          </a:p>
        </p:txBody>
      </p:sp>
      <p:sp>
        <p:nvSpPr>
          <p:cNvPr id="47115" name="AutoShape 11"/>
          <p:cNvSpPr>
            <a:spLocks/>
          </p:cNvSpPr>
          <p:nvPr/>
        </p:nvSpPr>
        <p:spPr bwMode="auto">
          <a:xfrm rot="-5400000">
            <a:off x="8534400" y="5943600"/>
            <a:ext cx="228600" cy="685800"/>
          </a:xfrm>
          <a:prstGeom prst="leftBrace">
            <a:avLst>
              <a:gd name="adj1" fmla="val 25000"/>
              <a:gd name="adj2" fmla="val 50000"/>
            </a:avLst>
          </a:prstGeom>
          <a:noFill/>
          <a:ln w="19050">
            <a:solidFill>
              <a:schemeClr val="accent2"/>
            </a:solidFill>
            <a:round/>
            <a:headEnd/>
            <a:tailEnd/>
          </a:ln>
        </p:spPr>
        <p:txBody>
          <a:bodyPr wrap="none" anchor="ctr">
            <a:prstTxWarp prst="textNoShape">
              <a:avLst/>
            </a:prstTxWarp>
          </a:bodyPr>
          <a:lstStyle/>
          <a:p>
            <a:endParaRPr lang="en-US"/>
          </a:p>
        </p:txBody>
      </p:sp>
      <p:sp>
        <p:nvSpPr>
          <p:cNvPr id="722956" name="Rectangle 12"/>
          <p:cNvSpPr>
            <a:spLocks noGrp="1" noChangeArrowheads="1"/>
          </p:cNvSpPr>
          <p:nvPr>
            <p:ph type="title"/>
          </p:nvPr>
        </p:nvSpPr>
        <p:spPr/>
        <p:txBody>
          <a:bodyPr/>
          <a:lstStyle/>
          <a:p>
            <a:pPr>
              <a:defRPr/>
            </a:pPr>
            <a:r>
              <a:rPr lang="en-US"/>
              <a:t>Multi-cycle Execution</a:t>
            </a:r>
          </a:p>
        </p:txBody>
      </p:sp>
      <p:sp>
        <p:nvSpPr>
          <p:cNvPr id="47117" name="Text Box 13"/>
          <p:cNvSpPr txBox="1">
            <a:spLocks noChangeArrowheads="1"/>
          </p:cNvSpPr>
          <p:nvPr/>
        </p:nvSpPr>
        <p:spPr bwMode="auto">
          <a:xfrm>
            <a:off x="5334000" y="6324600"/>
            <a:ext cx="685800" cy="457200"/>
          </a:xfrm>
          <a:prstGeom prst="rect">
            <a:avLst/>
          </a:prstGeom>
          <a:noFill/>
          <a:ln w="9525">
            <a:noFill/>
            <a:miter lim="800000"/>
            <a:headEnd/>
            <a:tailEnd/>
          </a:ln>
        </p:spPr>
        <p:txBody>
          <a:bodyPr>
            <a:prstTxWarp prst="textNoShape">
              <a:avLst/>
            </a:prstTxWarp>
            <a:spAutoFit/>
          </a:bodyPr>
          <a:lstStyle/>
          <a:p>
            <a:pPr algn="ctr">
              <a:spcBef>
                <a:spcPct val="50000"/>
              </a:spcBef>
              <a:buFont typeface="Monotype Sorts" charset="2"/>
              <a:buChar char="Ì"/>
            </a:pPr>
            <a:r>
              <a:rPr lang="en-US" b="1">
                <a:latin typeface="Times New Roman" charset="0"/>
              </a:rPr>
              <a:t> </a:t>
            </a:r>
          </a:p>
        </p:txBody>
      </p:sp>
      <p:sp>
        <p:nvSpPr>
          <p:cNvPr id="47118" name="Text Box 14"/>
          <p:cNvSpPr txBox="1">
            <a:spLocks noChangeArrowheads="1"/>
          </p:cNvSpPr>
          <p:nvPr/>
        </p:nvSpPr>
        <p:spPr bwMode="auto">
          <a:xfrm>
            <a:off x="7788275" y="6702425"/>
            <a:ext cx="1355725" cy="152400"/>
          </a:xfrm>
          <a:prstGeom prst="rect">
            <a:avLst/>
          </a:prstGeom>
          <a:noFill/>
          <a:ln w="9525">
            <a:noFill/>
            <a:miter lim="800000"/>
            <a:headEnd/>
            <a:tailEnd/>
          </a:ln>
        </p:spPr>
        <p:txBody>
          <a:bodyPr wrap="none">
            <a:prstTxWarp prst="textNoShape">
              <a:avLst/>
            </a:prstTxWarp>
            <a:spAutoFit/>
          </a:bodyPr>
          <a:lstStyle/>
          <a:p>
            <a:pPr algn="r">
              <a:lnSpc>
                <a:spcPct val="40000"/>
              </a:lnSpc>
            </a:pPr>
            <a:r>
              <a:rPr lang="en-US" sz="1000">
                <a:latin typeface="Times New Roman" charset="0"/>
              </a:rPr>
              <a:t>Figure: Dave Patterson</a:t>
            </a:r>
            <a:endParaRPr lang="en-US">
              <a:latin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970" name="Rectangle 2"/>
          <p:cNvSpPr>
            <a:spLocks noGrp="1" noChangeArrowheads="1"/>
          </p:cNvSpPr>
          <p:nvPr>
            <p:ph type="title"/>
          </p:nvPr>
        </p:nvSpPr>
        <p:spPr>
          <a:xfrm>
            <a:off x="533400" y="152400"/>
            <a:ext cx="7924800" cy="1339850"/>
          </a:xfrm>
        </p:spPr>
        <p:txBody>
          <a:bodyPr lIns="63500" tIns="25400" rIns="63500" bIns="25400" anchor="t">
            <a:spAutoFit/>
          </a:bodyPr>
          <a:lstStyle/>
          <a:p>
            <a:pPr>
              <a:defRPr/>
            </a:pPr>
            <a:r>
              <a:rPr lang="en-US"/>
              <a:t>Stages of Instruction Execution</a:t>
            </a:r>
          </a:p>
        </p:txBody>
      </p:sp>
      <p:sp>
        <p:nvSpPr>
          <p:cNvPr id="49155" name="Rectangle 3"/>
          <p:cNvSpPr>
            <a:spLocks noGrp="1" noChangeArrowheads="1"/>
          </p:cNvSpPr>
          <p:nvPr>
            <p:ph type="body" sz="half" idx="2"/>
          </p:nvPr>
        </p:nvSpPr>
        <p:spPr>
          <a:xfrm>
            <a:off x="533400" y="4000500"/>
            <a:ext cx="7924800" cy="2379663"/>
          </a:xfrm>
          <a:noFill/>
        </p:spPr>
        <p:txBody>
          <a:bodyPr lIns="63500" tIns="25400" rIns="63500" bIns="25400">
            <a:spAutoFit/>
          </a:bodyPr>
          <a:lstStyle/>
          <a:p>
            <a:pPr marL="203200" indent="-203200"/>
            <a:r>
              <a:rPr lang="en-US" sz="1800"/>
              <a:t> The load instruction is the longest</a:t>
            </a:r>
          </a:p>
          <a:p>
            <a:pPr marL="203200" indent="-203200"/>
            <a:r>
              <a:rPr lang="en-US" sz="1800"/>
              <a:t> All instructions follows at most the following five steps:</a:t>
            </a:r>
          </a:p>
          <a:p>
            <a:pPr marL="685800" lvl="1" indent="-190500"/>
            <a:r>
              <a:rPr lang="en-US" sz="1600"/>
              <a:t> </a:t>
            </a:r>
            <a:r>
              <a:rPr lang="en-US" sz="1600">
                <a:solidFill>
                  <a:schemeClr val="accent2"/>
                </a:solidFill>
              </a:rPr>
              <a:t>Ifetch:</a:t>
            </a:r>
            <a:r>
              <a:rPr lang="en-US" sz="1600"/>
              <a:t> 	Instruction Fetch</a:t>
            </a:r>
          </a:p>
          <a:p>
            <a:pPr marL="1257300" lvl="2" indent="-342900"/>
            <a:r>
              <a:rPr lang="en-US" sz="1400"/>
              <a:t> Fetch the instruction from the Instruction Memory and update PC</a:t>
            </a:r>
          </a:p>
          <a:p>
            <a:pPr marL="685800" lvl="1" indent="-190500"/>
            <a:r>
              <a:rPr lang="en-US" sz="1600"/>
              <a:t> </a:t>
            </a:r>
            <a:r>
              <a:rPr lang="en-US" sz="1600">
                <a:solidFill>
                  <a:schemeClr val="accent2"/>
                </a:solidFill>
              </a:rPr>
              <a:t>Reg/Dec:</a:t>
            </a:r>
            <a:r>
              <a:rPr lang="en-US" sz="1600"/>
              <a:t> Registers Fetch and Instruction Decode</a:t>
            </a:r>
          </a:p>
          <a:p>
            <a:pPr marL="685800" lvl="1" indent="-190500"/>
            <a:r>
              <a:rPr lang="en-US" sz="1600"/>
              <a:t> </a:t>
            </a:r>
            <a:r>
              <a:rPr lang="en-US" sz="1600">
                <a:solidFill>
                  <a:schemeClr val="accent2"/>
                </a:solidFill>
              </a:rPr>
              <a:t>Exec:</a:t>
            </a:r>
            <a:r>
              <a:rPr lang="en-US" sz="1600"/>
              <a:t> 	Calculate the memory address</a:t>
            </a:r>
          </a:p>
          <a:p>
            <a:pPr marL="685800" lvl="1" indent="-190500"/>
            <a:r>
              <a:rPr lang="en-US" sz="1600"/>
              <a:t> </a:t>
            </a:r>
            <a:r>
              <a:rPr lang="en-US" sz="1600">
                <a:solidFill>
                  <a:schemeClr val="accent2"/>
                </a:solidFill>
              </a:rPr>
              <a:t>Mem:</a:t>
            </a:r>
            <a:r>
              <a:rPr lang="en-US" sz="1600"/>
              <a:t> 	Read the data from the Data Memory</a:t>
            </a:r>
          </a:p>
          <a:p>
            <a:pPr marL="685800" lvl="1" indent="-190500"/>
            <a:r>
              <a:rPr lang="en-US" sz="1600"/>
              <a:t> </a:t>
            </a:r>
            <a:r>
              <a:rPr lang="en-US" sz="1600">
                <a:solidFill>
                  <a:schemeClr val="accent2"/>
                </a:solidFill>
              </a:rPr>
              <a:t>WB:</a:t>
            </a:r>
            <a:r>
              <a:rPr lang="en-US" sz="1600"/>
              <a:t> 	Write the data back to the register file</a:t>
            </a:r>
          </a:p>
        </p:txBody>
      </p:sp>
      <p:grpSp>
        <p:nvGrpSpPr>
          <p:cNvPr id="49156" name="Group 4"/>
          <p:cNvGrpSpPr>
            <a:grpSpLocks/>
          </p:cNvGrpSpPr>
          <p:nvPr/>
        </p:nvGrpSpPr>
        <p:grpSpPr bwMode="auto">
          <a:xfrm>
            <a:off x="381000" y="1524000"/>
            <a:ext cx="8077200" cy="2209800"/>
            <a:chOff x="336" y="2448"/>
            <a:chExt cx="5088" cy="1536"/>
          </a:xfrm>
        </p:grpSpPr>
        <p:grpSp>
          <p:nvGrpSpPr>
            <p:cNvPr id="49158" name="Group 5"/>
            <p:cNvGrpSpPr>
              <a:grpSpLocks/>
            </p:cNvGrpSpPr>
            <p:nvPr/>
          </p:nvGrpSpPr>
          <p:grpSpPr bwMode="auto">
            <a:xfrm>
              <a:off x="879" y="2960"/>
              <a:ext cx="810" cy="341"/>
              <a:chOff x="1248" y="712"/>
              <a:chExt cx="520" cy="160"/>
            </a:xfrm>
          </p:grpSpPr>
          <p:sp>
            <p:nvSpPr>
              <p:cNvPr id="49204" name="Line 6"/>
              <p:cNvSpPr>
                <a:spLocks noChangeShapeType="1"/>
              </p:cNvSpPr>
              <p:nvPr/>
            </p:nvSpPr>
            <p:spPr bwMode="auto">
              <a:xfrm>
                <a:off x="1256" y="864"/>
                <a:ext cx="272"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49205" name="Line 7"/>
              <p:cNvSpPr>
                <a:spLocks noChangeShapeType="1"/>
              </p:cNvSpPr>
              <p:nvPr/>
            </p:nvSpPr>
            <p:spPr bwMode="auto">
              <a:xfrm>
                <a:off x="1248" y="728"/>
                <a:ext cx="0" cy="128"/>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49206" name="Line 8"/>
              <p:cNvSpPr>
                <a:spLocks noChangeShapeType="1"/>
              </p:cNvSpPr>
              <p:nvPr/>
            </p:nvSpPr>
            <p:spPr bwMode="auto">
              <a:xfrm flipV="1">
                <a:off x="1536" y="712"/>
                <a:ext cx="0" cy="16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49207" name="Line 9"/>
              <p:cNvSpPr>
                <a:spLocks noChangeShapeType="1"/>
              </p:cNvSpPr>
              <p:nvPr/>
            </p:nvSpPr>
            <p:spPr bwMode="auto">
              <a:xfrm>
                <a:off x="1544" y="720"/>
                <a:ext cx="224"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grpSp>
        <p:grpSp>
          <p:nvGrpSpPr>
            <p:cNvPr id="49159" name="Group 10"/>
            <p:cNvGrpSpPr>
              <a:grpSpLocks/>
            </p:cNvGrpSpPr>
            <p:nvPr/>
          </p:nvGrpSpPr>
          <p:grpSpPr bwMode="auto">
            <a:xfrm>
              <a:off x="1701" y="2960"/>
              <a:ext cx="809" cy="341"/>
              <a:chOff x="1776" y="712"/>
              <a:chExt cx="520" cy="160"/>
            </a:xfrm>
          </p:grpSpPr>
          <p:sp>
            <p:nvSpPr>
              <p:cNvPr id="49200" name="Line 11"/>
              <p:cNvSpPr>
                <a:spLocks noChangeShapeType="1"/>
              </p:cNvSpPr>
              <p:nvPr/>
            </p:nvSpPr>
            <p:spPr bwMode="auto">
              <a:xfrm>
                <a:off x="1784" y="864"/>
                <a:ext cx="272"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49201" name="Line 12"/>
              <p:cNvSpPr>
                <a:spLocks noChangeShapeType="1"/>
              </p:cNvSpPr>
              <p:nvPr/>
            </p:nvSpPr>
            <p:spPr bwMode="auto">
              <a:xfrm>
                <a:off x="1776" y="728"/>
                <a:ext cx="0" cy="128"/>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49202" name="Line 13"/>
              <p:cNvSpPr>
                <a:spLocks noChangeShapeType="1"/>
              </p:cNvSpPr>
              <p:nvPr/>
            </p:nvSpPr>
            <p:spPr bwMode="auto">
              <a:xfrm flipV="1">
                <a:off x="2064" y="712"/>
                <a:ext cx="0" cy="16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49203" name="Line 14"/>
              <p:cNvSpPr>
                <a:spLocks noChangeShapeType="1"/>
              </p:cNvSpPr>
              <p:nvPr/>
            </p:nvSpPr>
            <p:spPr bwMode="auto">
              <a:xfrm>
                <a:off x="2072" y="720"/>
                <a:ext cx="224"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grpSp>
        <p:grpSp>
          <p:nvGrpSpPr>
            <p:cNvPr id="49160" name="Group 15"/>
            <p:cNvGrpSpPr>
              <a:grpSpLocks/>
            </p:cNvGrpSpPr>
            <p:nvPr/>
          </p:nvGrpSpPr>
          <p:grpSpPr bwMode="auto">
            <a:xfrm>
              <a:off x="2523" y="2960"/>
              <a:ext cx="809" cy="341"/>
              <a:chOff x="2304" y="712"/>
              <a:chExt cx="520" cy="160"/>
            </a:xfrm>
          </p:grpSpPr>
          <p:sp>
            <p:nvSpPr>
              <p:cNvPr id="49196" name="Line 16"/>
              <p:cNvSpPr>
                <a:spLocks noChangeShapeType="1"/>
              </p:cNvSpPr>
              <p:nvPr/>
            </p:nvSpPr>
            <p:spPr bwMode="auto">
              <a:xfrm>
                <a:off x="2312" y="864"/>
                <a:ext cx="272"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49197" name="Line 17"/>
              <p:cNvSpPr>
                <a:spLocks noChangeShapeType="1"/>
              </p:cNvSpPr>
              <p:nvPr/>
            </p:nvSpPr>
            <p:spPr bwMode="auto">
              <a:xfrm>
                <a:off x="2304" y="728"/>
                <a:ext cx="0" cy="128"/>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49198" name="Line 18"/>
              <p:cNvSpPr>
                <a:spLocks noChangeShapeType="1"/>
              </p:cNvSpPr>
              <p:nvPr/>
            </p:nvSpPr>
            <p:spPr bwMode="auto">
              <a:xfrm flipV="1">
                <a:off x="2592" y="712"/>
                <a:ext cx="0" cy="16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49199" name="Line 19"/>
              <p:cNvSpPr>
                <a:spLocks noChangeShapeType="1"/>
              </p:cNvSpPr>
              <p:nvPr/>
            </p:nvSpPr>
            <p:spPr bwMode="auto">
              <a:xfrm>
                <a:off x="2600" y="720"/>
                <a:ext cx="224"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grpSp>
        <p:grpSp>
          <p:nvGrpSpPr>
            <p:cNvPr id="49161" name="Group 20"/>
            <p:cNvGrpSpPr>
              <a:grpSpLocks/>
            </p:cNvGrpSpPr>
            <p:nvPr/>
          </p:nvGrpSpPr>
          <p:grpSpPr bwMode="auto">
            <a:xfrm>
              <a:off x="3345" y="2960"/>
              <a:ext cx="809" cy="341"/>
              <a:chOff x="2832" y="712"/>
              <a:chExt cx="520" cy="160"/>
            </a:xfrm>
          </p:grpSpPr>
          <p:sp>
            <p:nvSpPr>
              <p:cNvPr id="49192" name="Line 21"/>
              <p:cNvSpPr>
                <a:spLocks noChangeShapeType="1"/>
              </p:cNvSpPr>
              <p:nvPr/>
            </p:nvSpPr>
            <p:spPr bwMode="auto">
              <a:xfrm>
                <a:off x="2840" y="864"/>
                <a:ext cx="272"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49193" name="Line 22"/>
              <p:cNvSpPr>
                <a:spLocks noChangeShapeType="1"/>
              </p:cNvSpPr>
              <p:nvPr/>
            </p:nvSpPr>
            <p:spPr bwMode="auto">
              <a:xfrm>
                <a:off x="2832" y="728"/>
                <a:ext cx="0" cy="128"/>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49194" name="Line 23"/>
              <p:cNvSpPr>
                <a:spLocks noChangeShapeType="1"/>
              </p:cNvSpPr>
              <p:nvPr/>
            </p:nvSpPr>
            <p:spPr bwMode="auto">
              <a:xfrm flipV="1">
                <a:off x="3120" y="712"/>
                <a:ext cx="0" cy="16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49195" name="Line 24"/>
              <p:cNvSpPr>
                <a:spLocks noChangeShapeType="1"/>
              </p:cNvSpPr>
              <p:nvPr/>
            </p:nvSpPr>
            <p:spPr bwMode="auto">
              <a:xfrm>
                <a:off x="3128" y="720"/>
                <a:ext cx="224"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grpSp>
        <p:grpSp>
          <p:nvGrpSpPr>
            <p:cNvPr id="49162" name="Group 25"/>
            <p:cNvGrpSpPr>
              <a:grpSpLocks/>
            </p:cNvGrpSpPr>
            <p:nvPr/>
          </p:nvGrpSpPr>
          <p:grpSpPr bwMode="auto">
            <a:xfrm>
              <a:off x="4166" y="2960"/>
              <a:ext cx="810" cy="341"/>
              <a:chOff x="3360" y="712"/>
              <a:chExt cx="520" cy="160"/>
            </a:xfrm>
          </p:grpSpPr>
          <p:sp>
            <p:nvSpPr>
              <p:cNvPr id="49188" name="Line 26"/>
              <p:cNvSpPr>
                <a:spLocks noChangeShapeType="1"/>
              </p:cNvSpPr>
              <p:nvPr/>
            </p:nvSpPr>
            <p:spPr bwMode="auto">
              <a:xfrm>
                <a:off x="3368" y="864"/>
                <a:ext cx="272"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49189" name="Line 27"/>
              <p:cNvSpPr>
                <a:spLocks noChangeShapeType="1"/>
              </p:cNvSpPr>
              <p:nvPr/>
            </p:nvSpPr>
            <p:spPr bwMode="auto">
              <a:xfrm>
                <a:off x="3360" y="728"/>
                <a:ext cx="0" cy="128"/>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49190" name="Line 28"/>
              <p:cNvSpPr>
                <a:spLocks noChangeShapeType="1"/>
              </p:cNvSpPr>
              <p:nvPr/>
            </p:nvSpPr>
            <p:spPr bwMode="auto">
              <a:xfrm flipV="1">
                <a:off x="3648" y="712"/>
                <a:ext cx="0" cy="16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49191" name="Line 29"/>
              <p:cNvSpPr>
                <a:spLocks noChangeShapeType="1"/>
              </p:cNvSpPr>
              <p:nvPr/>
            </p:nvSpPr>
            <p:spPr bwMode="auto">
              <a:xfrm>
                <a:off x="3656" y="720"/>
                <a:ext cx="224"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grpSp>
        <p:sp>
          <p:nvSpPr>
            <p:cNvPr id="49163" name="Line 30"/>
            <p:cNvSpPr>
              <a:spLocks noChangeShapeType="1"/>
            </p:cNvSpPr>
            <p:nvPr/>
          </p:nvSpPr>
          <p:spPr bwMode="auto">
            <a:xfrm>
              <a:off x="5001" y="3284"/>
              <a:ext cx="423"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49164" name="Line 31"/>
            <p:cNvSpPr>
              <a:spLocks noChangeShapeType="1"/>
            </p:cNvSpPr>
            <p:nvPr/>
          </p:nvSpPr>
          <p:spPr bwMode="auto">
            <a:xfrm>
              <a:off x="4988" y="2994"/>
              <a:ext cx="0" cy="273"/>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49165" name="Line 32"/>
            <p:cNvSpPr>
              <a:spLocks noChangeShapeType="1"/>
            </p:cNvSpPr>
            <p:nvPr/>
          </p:nvSpPr>
          <p:spPr bwMode="auto">
            <a:xfrm>
              <a:off x="518" y="2977"/>
              <a:ext cx="349"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49166" name="Line 33"/>
            <p:cNvSpPr>
              <a:spLocks noChangeShapeType="1"/>
            </p:cNvSpPr>
            <p:nvPr/>
          </p:nvSpPr>
          <p:spPr bwMode="auto">
            <a:xfrm flipV="1">
              <a:off x="879" y="2448"/>
              <a:ext cx="0" cy="444"/>
            </a:xfrm>
            <a:prstGeom prst="line">
              <a:avLst/>
            </a:prstGeom>
            <a:noFill/>
            <a:ln w="25400">
              <a:solidFill>
                <a:schemeClr val="tx1"/>
              </a:solidFill>
              <a:prstDash val="sysDot"/>
              <a:round/>
              <a:headEnd/>
              <a:tailEnd/>
            </a:ln>
          </p:spPr>
          <p:txBody>
            <a:bodyPr wrap="none" anchor="ctr">
              <a:prstTxWarp prst="textNoShape">
                <a:avLst/>
              </a:prstTxWarp>
            </a:bodyPr>
            <a:lstStyle/>
            <a:p>
              <a:endParaRPr lang="en-US"/>
            </a:p>
          </p:txBody>
        </p:sp>
        <p:sp>
          <p:nvSpPr>
            <p:cNvPr id="49167" name="Line 34"/>
            <p:cNvSpPr>
              <a:spLocks noChangeShapeType="1"/>
            </p:cNvSpPr>
            <p:nvPr/>
          </p:nvSpPr>
          <p:spPr bwMode="auto">
            <a:xfrm flipV="1">
              <a:off x="1701" y="2448"/>
              <a:ext cx="0" cy="444"/>
            </a:xfrm>
            <a:prstGeom prst="line">
              <a:avLst/>
            </a:prstGeom>
            <a:noFill/>
            <a:ln w="25400">
              <a:solidFill>
                <a:schemeClr val="tx1"/>
              </a:solidFill>
              <a:prstDash val="sysDot"/>
              <a:round/>
              <a:headEnd/>
              <a:tailEnd/>
            </a:ln>
          </p:spPr>
          <p:txBody>
            <a:bodyPr wrap="none" anchor="ctr">
              <a:prstTxWarp prst="textNoShape">
                <a:avLst/>
              </a:prstTxWarp>
            </a:bodyPr>
            <a:lstStyle/>
            <a:p>
              <a:endParaRPr lang="en-US"/>
            </a:p>
          </p:txBody>
        </p:sp>
        <p:sp>
          <p:nvSpPr>
            <p:cNvPr id="49168" name="Rectangle 35"/>
            <p:cNvSpPr>
              <a:spLocks noChangeArrowheads="1"/>
            </p:cNvSpPr>
            <p:nvPr/>
          </p:nvSpPr>
          <p:spPr bwMode="auto">
            <a:xfrm>
              <a:off x="934" y="2457"/>
              <a:ext cx="618" cy="253"/>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t>Cycle 1</a:t>
              </a:r>
            </a:p>
          </p:txBody>
        </p:sp>
        <p:sp>
          <p:nvSpPr>
            <p:cNvPr id="49169" name="Rectangle 36"/>
            <p:cNvSpPr>
              <a:spLocks noChangeArrowheads="1"/>
            </p:cNvSpPr>
            <p:nvPr/>
          </p:nvSpPr>
          <p:spPr bwMode="auto">
            <a:xfrm>
              <a:off x="1681" y="2457"/>
              <a:ext cx="618" cy="253"/>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t>Cycle 2</a:t>
              </a:r>
            </a:p>
          </p:txBody>
        </p:sp>
        <p:sp>
          <p:nvSpPr>
            <p:cNvPr id="49170" name="Line 37"/>
            <p:cNvSpPr>
              <a:spLocks noChangeShapeType="1"/>
            </p:cNvSpPr>
            <p:nvPr/>
          </p:nvSpPr>
          <p:spPr bwMode="auto">
            <a:xfrm flipV="1">
              <a:off x="2523" y="2448"/>
              <a:ext cx="0" cy="444"/>
            </a:xfrm>
            <a:prstGeom prst="line">
              <a:avLst/>
            </a:prstGeom>
            <a:noFill/>
            <a:ln w="25400">
              <a:solidFill>
                <a:schemeClr val="tx1"/>
              </a:solidFill>
              <a:prstDash val="sysDot"/>
              <a:round/>
              <a:headEnd/>
              <a:tailEnd/>
            </a:ln>
          </p:spPr>
          <p:txBody>
            <a:bodyPr wrap="none" anchor="ctr">
              <a:prstTxWarp prst="textNoShape">
                <a:avLst/>
              </a:prstTxWarp>
            </a:bodyPr>
            <a:lstStyle/>
            <a:p>
              <a:endParaRPr lang="en-US"/>
            </a:p>
          </p:txBody>
        </p:sp>
        <p:sp>
          <p:nvSpPr>
            <p:cNvPr id="49171" name="Line 38"/>
            <p:cNvSpPr>
              <a:spLocks noChangeShapeType="1"/>
            </p:cNvSpPr>
            <p:nvPr/>
          </p:nvSpPr>
          <p:spPr bwMode="auto">
            <a:xfrm flipV="1">
              <a:off x="3345" y="2448"/>
              <a:ext cx="0" cy="444"/>
            </a:xfrm>
            <a:prstGeom prst="line">
              <a:avLst/>
            </a:prstGeom>
            <a:noFill/>
            <a:ln w="25400">
              <a:solidFill>
                <a:schemeClr val="tx1"/>
              </a:solidFill>
              <a:prstDash val="sysDot"/>
              <a:round/>
              <a:headEnd/>
              <a:tailEnd/>
            </a:ln>
          </p:spPr>
          <p:txBody>
            <a:bodyPr wrap="none" anchor="ctr">
              <a:prstTxWarp prst="textNoShape">
                <a:avLst/>
              </a:prstTxWarp>
            </a:bodyPr>
            <a:lstStyle/>
            <a:p>
              <a:endParaRPr lang="en-US"/>
            </a:p>
          </p:txBody>
        </p:sp>
        <p:sp>
          <p:nvSpPr>
            <p:cNvPr id="49172" name="Line 39"/>
            <p:cNvSpPr>
              <a:spLocks noChangeShapeType="1"/>
            </p:cNvSpPr>
            <p:nvPr/>
          </p:nvSpPr>
          <p:spPr bwMode="auto">
            <a:xfrm flipV="1">
              <a:off x="4166" y="2448"/>
              <a:ext cx="0" cy="444"/>
            </a:xfrm>
            <a:prstGeom prst="line">
              <a:avLst/>
            </a:prstGeom>
            <a:noFill/>
            <a:ln w="25400">
              <a:solidFill>
                <a:schemeClr val="tx1"/>
              </a:solidFill>
              <a:prstDash val="sysDot"/>
              <a:round/>
              <a:headEnd/>
              <a:tailEnd/>
            </a:ln>
          </p:spPr>
          <p:txBody>
            <a:bodyPr wrap="none" anchor="ctr">
              <a:prstTxWarp prst="textNoShape">
                <a:avLst/>
              </a:prstTxWarp>
            </a:bodyPr>
            <a:lstStyle/>
            <a:p>
              <a:endParaRPr lang="en-US"/>
            </a:p>
          </p:txBody>
        </p:sp>
        <p:sp>
          <p:nvSpPr>
            <p:cNvPr id="49173" name="Line 40"/>
            <p:cNvSpPr>
              <a:spLocks noChangeShapeType="1"/>
            </p:cNvSpPr>
            <p:nvPr/>
          </p:nvSpPr>
          <p:spPr bwMode="auto">
            <a:xfrm flipV="1">
              <a:off x="4988" y="2448"/>
              <a:ext cx="0" cy="444"/>
            </a:xfrm>
            <a:prstGeom prst="line">
              <a:avLst/>
            </a:prstGeom>
            <a:noFill/>
            <a:ln w="25400">
              <a:solidFill>
                <a:schemeClr val="tx1"/>
              </a:solidFill>
              <a:prstDash val="sysDot"/>
              <a:round/>
              <a:headEnd/>
              <a:tailEnd/>
            </a:ln>
          </p:spPr>
          <p:txBody>
            <a:bodyPr wrap="none" anchor="ctr">
              <a:prstTxWarp prst="textNoShape">
                <a:avLst/>
              </a:prstTxWarp>
            </a:bodyPr>
            <a:lstStyle/>
            <a:p>
              <a:endParaRPr lang="en-US"/>
            </a:p>
          </p:txBody>
        </p:sp>
        <p:sp>
          <p:nvSpPr>
            <p:cNvPr id="49174" name="Rectangle 41"/>
            <p:cNvSpPr>
              <a:spLocks noChangeArrowheads="1"/>
            </p:cNvSpPr>
            <p:nvPr/>
          </p:nvSpPr>
          <p:spPr bwMode="auto">
            <a:xfrm>
              <a:off x="2577" y="2457"/>
              <a:ext cx="618" cy="253"/>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t>Cycle 3</a:t>
              </a:r>
            </a:p>
          </p:txBody>
        </p:sp>
        <p:sp>
          <p:nvSpPr>
            <p:cNvPr id="49175" name="Rectangle 42"/>
            <p:cNvSpPr>
              <a:spLocks noChangeArrowheads="1"/>
            </p:cNvSpPr>
            <p:nvPr/>
          </p:nvSpPr>
          <p:spPr bwMode="auto">
            <a:xfrm>
              <a:off x="3324" y="2457"/>
              <a:ext cx="618" cy="253"/>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t>Cycle 4</a:t>
              </a:r>
            </a:p>
          </p:txBody>
        </p:sp>
        <p:sp>
          <p:nvSpPr>
            <p:cNvPr id="49176" name="Rectangle 43"/>
            <p:cNvSpPr>
              <a:spLocks noChangeArrowheads="1"/>
            </p:cNvSpPr>
            <p:nvPr/>
          </p:nvSpPr>
          <p:spPr bwMode="auto">
            <a:xfrm>
              <a:off x="4146" y="2457"/>
              <a:ext cx="618" cy="253"/>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t>Cycle 5</a:t>
              </a:r>
            </a:p>
          </p:txBody>
        </p:sp>
        <p:sp>
          <p:nvSpPr>
            <p:cNvPr id="49177" name="Rectangle 44"/>
            <p:cNvSpPr>
              <a:spLocks noChangeArrowheads="1"/>
            </p:cNvSpPr>
            <p:nvPr/>
          </p:nvSpPr>
          <p:spPr bwMode="auto">
            <a:xfrm>
              <a:off x="892" y="3609"/>
              <a:ext cx="797" cy="375"/>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49178" name="Rectangle 45"/>
            <p:cNvSpPr>
              <a:spLocks noChangeArrowheads="1"/>
            </p:cNvSpPr>
            <p:nvPr/>
          </p:nvSpPr>
          <p:spPr bwMode="auto">
            <a:xfrm>
              <a:off x="1008" y="3649"/>
              <a:ext cx="541" cy="273"/>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a:solidFill>
                    <a:schemeClr val="accent2"/>
                  </a:solidFill>
                </a:rPr>
                <a:t>Ifetch</a:t>
              </a:r>
              <a:endParaRPr lang="en-US" sz="2000" b="1"/>
            </a:p>
          </p:txBody>
        </p:sp>
        <p:sp>
          <p:nvSpPr>
            <p:cNvPr id="49179" name="Rectangle 46"/>
            <p:cNvSpPr>
              <a:spLocks noChangeArrowheads="1"/>
            </p:cNvSpPr>
            <p:nvPr/>
          </p:nvSpPr>
          <p:spPr bwMode="auto">
            <a:xfrm>
              <a:off x="1714" y="3609"/>
              <a:ext cx="797" cy="375"/>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49180" name="Rectangle 47"/>
            <p:cNvSpPr>
              <a:spLocks noChangeArrowheads="1"/>
            </p:cNvSpPr>
            <p:nvPr/>
          </p:nvSpPr>
          <p:spPr bwMode="auto">
            <a:xfrm>
              <a:off x="1728" y="3649"/>
              <a:ext cx="754" cy="273"/>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a:solidFill>
                    <a:schemeClr val="accent2"/>
                  </a:solidFill>
                </a:rPr>
                <a:t>Reg/Dec</a:t>
              </a:r>
            </a:p>
          </p:txBody>
        </p:sp>
        <p:sp>
          <p:nvSpPr>
            <p:cNvPr id="49181" name="Rectangle 48"/>
            <p:cNvSpPr>
              <a:spLocks noChangeArrowheads="1"/>
            </p:cNvSpPr>
            <p:nvPr/>
          </p:nvSpPr>
          <p:spPr bwMode="auto">
            <a:xfrm>
              <a:off x="2536" y="3609"/>
              <a:ext cx="796" cy="375"/>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49182" name="Rectangle 49"/>
            <p:cNvSpPr>
              <a:spLocks noChangeArrowheads="1"/>
            </p:cNvSpPr>
            <p:nvPr/>
          </p:nvSpPr>
          <p:spPr bwMode="auto">
            <a:xfrm>
              <a:off x="2688" y="3649"/>
              <a:ext cx="488" cy="273"/>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a:solidFill>
                    <a:schemeClr val="accent2"/>
                  </a:solidFill>
                </a:rPr>
                <a:t>Exec</a:t>
              </a:r>
              <a:endParaRPr lang="en-US" sz="2000" b="1"/>
            </a:p>
          </p:txBody>
        </p:sp>
        <p:sp>
          <p:nvSpPr>
            <p:cNvPr id="49183" name="Rectangle 50"/>
            <p:cNvSpPr>
              <a:spLocks noChangeArrowheads="1"/>
            </p:cNvSpPr>
            <p:nvPr/>
          </p:nvSpPr>
          <p:spPr bwMode="auto">
            <a:xfrm>
              <a:off x="3357" y="3609"/>
              <a:ext cx="797" cy="375"/>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49184" name="Rectangle 51"/>
            <p:cNvSpPr>
              <a:spLocks noChangeArrowheads="1"/>
            </p:cNvSpPr>
            <p:nvPr/>
          </p:nvSpPr>
          <p:spPr bwMode="auto">
            <a:xfrm>
              <a:off x="3456" y="3649"/>
              <a:ext cx="479" cy="273"/>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a:solidFill>
                    <a:schemeClr val="accent2"/>
                  </a:solidFill>
                </a:rPr>
                <a:t>Mem</a:t>
              </a:r>
              <a:endParaRPr lang="en-US" sz="2000" b="1"/>
            </a:p>
          </p:txBody>
        </p:sp>
        <p:sp>
          <p:nvSpPr>
            <p:cNvPr id="49185" name="Rectangle 52"/>
            <p:cNvSpPr>
              <a:spLocks noChangeArrowheads="1"/>
            </p:cNvSpPr>
            <p:nvPr/>
          </p:nvSpPr>
          <p:spPr bwMode="auto">
            <a:xfrm>
              <a:off x="4179" y="3609"/>
              <a:ext cx="797" cy="375"/>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49186" name="Rectangle 53"/>
            <p:cNvSpPr>
              <a:spLocks noChangeArrowheads="1"/>
            </p:cNvSpPr>
            <p:nvPr/>
          </p:nvSpPr>
          <p:spPr bwMode="auto">
            <a:xfrm>
              <a:off x="4368" y="3649"/>
              <a:ext cx="381" cy="273"/>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a:solidFill>
                    <a:schemeClr val="accent2"/>
                  </a:solidFill>
                </a:rPr>
                <a:t>WB</a:t>
              </a:r>
              <a:endParaRPr lang="en-US" sz="2000" b="1"/>
            </a:p>
          </p:txBody>
        </p:sp>
        <p:sp>
          <p:nvSpPr>
            <p:cNvPr id="49187" name="Rectangle 54"/>
            <p:cNvSpPr>
              <a:spLocks noChangeArrowheads="1"/>
            </p:cNvSpPr>
            <p:nvPr/>
          </p:nvSpPr>
          <p:spPr bwMode="auto">
            <a:xfrm>
              <a:off x="336" y="3583"/>
              <a:ext cx="458" cy="253"/>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t>Load</a:t>
              </a:r>
            </a:p>
          </p:txBody>
        </p:sp>
      </p:grpSp>
      <p:sp>
        <p:nvSpPr>
          <p:cNvPr id="49157" name="Text Box 55"/>
          <p:cNvSpPr txBox="1">
            <a:spLocks noChangeArrowheads="1"/>
          </p:cNvSpPr>
          <p:nvPr/>
        </p:nvSpPr>
        <p:spPr bwMode="auto">
          <a:xfrm>
            <a:off x="7859713" y="6702425"/>
            <a:ext cx="1284287" cy="152400"/>
          </a:xfrm>
          <a:prstGeom prst="rect">
            <a:avLst/>
          </a:prstGeom>
          <a:noFill/>
          <a:ln w="9525">
            <a:noFill/>
            <a:miter lim="800000"/>
            <a:headEnd/>
            <a:tailEnd/>
          </a:ln>
        </p:spPr>
        <p:txBody>
          <a:bodyPr wrap="none">
            <a:prstTxWarp prst="textNoShape">
              <a:avLst/>
            </a:prstTxWarp>
            <a:spAutoFit/>
          </a:bodyPr>
          <a:lstStyle/>
          <a:p>
            <a:pPr algn="r">
              <a:lnSpc>
                <a:spcPct val="40000"/>
              </a:lnSpc>
            </a:pPr>
            <a:r>
              <a:rPr lang="en-US" sz="1000">
                <a:latin typeface="Times New Roman" charset="0"/>
              </a:rPr>
              <a:t>Slide: Dave Patterson</a:t>
            </a:r>
            <a:endParaRPr lang="en-US">
              <a:latin typeface="Times New Roman"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UMBC">
  <a:themeElements>
    <a:clrScheme name="UMBC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UMBC">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UMBC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MBC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MBC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MBC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MB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MB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MB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X:Templates:My Templates:UMBC.pot</Template>
  <TotalTime>1240</TotalTime>
  <Words>3124</Words>
  <Application>Microsoft Macintosh PowerPoint</Application>
  <PresentationFormat>On-screen Show (4:3)</PresentationFormat>
  <Paragraphs>968</Paragraphs>
  <Slides>44</Slides>
  <Notes>44</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44</vt:i4>
      </vt:variant>
    </vt:vector>
  </HeadingPairs>
  <TitlesOfParts>
    <vt:vector size="49" baseType="lpstr">
      <vt:lpstr>UMBC</vt:lpstr>
      <vt:lpstr>Bitmap Image</vt:lpstr>
      <vt:lpstr>Equation</vt:lpstr>
      <vt:lpstr>Graphics Workshop Drawing</vt:lpstr>
      <vt:lpstr>Document</vt:lpstr>
      <vt:lpstr>CMSC 611: Advanced Computer Architecture</vt:lpstr>
      <vt:lpstr>Sequential Laundry</vt:lpstr>
      <vt:lpstr>Pipelined Laundry</vt:lpstr>
      <vt:lpstr>Pipelining Lessons</vt:lpstr>
      <vt:lpstr>MIPS Instruction Set</vt:lpstr>
      <vt:lpstr>Single-cycle Execution</vt:lpstr>
      <vt:lpstr>Multi-Cycle Implementation of MIPS</vt:lpstr>
      <vt:lpstr>Multi-cycle Execution</vt:lpstr>
      <vt:lpstr>Stages of Instruction Execution</vt:lpstr>
      <vt:lpstr>Instruction Pipelining</vt:lpstr>
      <vt:lpstr>Example of Instruction Pipelining</vt:lpstr>
      <vt:lpstr>Single Cycle</vt:lpstr>
      <vt:lpstr>Multiple Cycle</vt:lpstr>
      <vt:lpstr>Pipeline</vt:lpstr>
      <vt:lpstr>Pipeline Performance</vt:lpstr>
      <vt:lpstr>Pipeline Datapath</vt:lpstr>
      <vt:lpstr>Pipeline Stage Interface</vt:lpstr>
      <vt:lpstr>Pipeline Hazards</vt:lpstr>
      <vt:lpstr>Visualizing Pipelining</vt:lpstr>
      <vt:lpstr>Example: One Memory Port/Structural Hazard</vt:lpstr>
      <vt:lpstr>Resolving Structural Hazards</vt:lpstr>
      <vt:lpstr>Detecting and Resolving Structural Hazard</vt:lpstr>
      <vt:lpstr>Stalls &amp; Pipeline Performance</vt:lpstr>
      <vt:lpstr>Data Hazards</vt:lpstr>
      <vt:lpstr>Three Generic Data Hazards</vt:lpstr>
      <vt:lpstr>Three Generic Data Hazards</vt:lpstr>
      <vt:lpstr>Three Generic Data Hazards</vt:lpstr>
      <vt:lpstr>Forwarding to Avoid Data Hazard</vt:lpstr>
      <vt:lpstr>HW Change for Forwarding</vt:lpstr>
      <vt:lpstr>Data Hazard Even with Forwarding</vt:lpstr>
      <vt:lpstr>Resolving Load Hazards</vt:lpstr>
      <vt:lpstr>Resolving the Load Data Hazard</vt:lpstr>
      <vt:lpstr>Software Scheduling to Avoid Load Hazards</vt:lpstr>
      <vt:lpstr>Instruction Set Connection</vt:lpstr>
      <vt:lpstr>Pipeline Hazards</vt:lpstr>
      <vt:lpstr>Control Hazard on Branches Three Stage Stall</vt:lpstr>
      <vt:lpstr>Example: Branch Stall Impact</vt:lpstr>
      <vt:lpstr>Pipelined MIPS Datapath</vt:lpstr>
      <vt:lpstr>Four Branch Hazard Alternatives</vt:lpstr>
      <vt:lpstr>Four Branch Hazard Alternatives</vt:lpstr>
      <vt:lpstr>Delayed Branch</vt:lpstr>
      <vt:lpstr>Scheduling Branch-Delay Slots</vt:lpstr>
      <vt:lpstr>Branch-Delay Scheduling Requirements</vt:lpstr>
      <vt:lpstr>Example: Evaluating Branch Alternatives</vt:lpstr>
    </vt:vector>
  </TitlesOfParts>
  <Company>˧怀쿘Ί뿿킀΂쿘˧뛼뿿큰</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CMSC 611: Advanced Computer Architecture</dc:title>
  <dc:creator>Marc Olano</dc:creator>
  <cp:lastModifiedBy>Marc Olano</cp:lastModifiedBy>
  <cp:revision>43</cp:revision>
  <cp:lastPrinted>2003-09-04T21:28:06Z</cp:lastPrinted>
  <dcterms:created xsi:type="dcterms:W3CDTF">2010-09-30T16:37:38Z</dcterms:created>
  <dcterms:modified xsi:type="dcterms:W3CDTF">2012-09-26T20:03:44Z</dcterms:modified>
</cp:coreProperties>
</file>