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4.xml" ContentType="application/vnd.openxmlformats-officedocument.presentationml.notesSlide+xml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3.bin" ContentType="application/vnd.openxmlformats-officedocument.oleObject"/>
  <Override PartName="/ppt/notesSlides/notesSlide17.xml" ContentType="application/vnd.openxmlformats-officedocument.presentationml.notesSlide+xml"/>
  <Override PartName="/ppt/embeddings/oleObject24.bin" ContentType="application/vnd.openxmlformats-officedocument.oleObject"/>
  <Override PartName="/ppt/notesSlides/notesSlide1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11" r:id="rId4"/>
    <p:sldId id="313" r:id="rId5"/>
    <p:sldId id="312" r:id="rId6"/>
    <p:sldId id="294" r:id="rId7"/>
    <p:sldId id="308" r:id="rId8"/>
    <p:sldId id="296" r:id="rId9"/>
    <p:sldId id="295" r:id="rId10"/>
    <p:sldId id="297" r:id="rId11"/>
    <p:sldId id="298" r:id="rId12"/>
    <p:sldId id="299" r:id="rId13"/>
    <p:sldId id="309" r:id="rId14"/>
    <p:sldId id="310" r:id="rId15"/>
    <p:sldId id="300" r:id="rId16"/>
    <p:sldId id="301" r:id="rId17"/>
    <p:sldId id="302" r:id="rId18"/>
    <p:sldId id="303" r:id="rId19"/>
    <p:sldId id="30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FF"/>
    <a:srgbClr val="FFFF66"/>
    <a:srgbClr val="008080"/>
    <a:srgbClr val="000099"/>
    <a:srgbClr val="2E7F7F"/>
    <a:srgbClr val="001595"/>
    <a:srgbClr val="8B0F0A"/>
    <a:srgbClr val="27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36" y="-280"/>
      </p:cViewPr>
      <p:guideLst>
        <p:guide orient="horz" pos="576"/>
        <p:guide pos="548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CFDE534-2FBA-3146-9921-F6DE843C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A466EAE-4D0F-594F-8DB5-F63A1CC7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ED0FD-416A-254F-9773-B235773E6B79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2E9DA-3F42-8442-B0B5-58B351F6809E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B0A49-C332-8A44-B484-D3B56A077C87}" type="slidenum">
              <a:rPr lang="en-US"/>
              <a:pPr/>
              <a:t>12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7D4B-0CF6-5E47-847E-84EE328C8CA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995E6-D1EF-5442-BA80-DB27CE207B17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10E92-09C4-D140-9F17-543C7C308BAE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8A4-C01B-3A4C-803C-AB540ED15673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44390-A591-5340-BEC1-15537D7EE133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8672-58E3-134D-B0BB-ED1D263BF53F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D733C-A03C-8A49-B615-90196996DBAC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9E97E-43F7-A84C-ABE7-80A0B828351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39233-8BFD-7B42-BCCA-02B6A81D4B4F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D000D-657A-B944-918E-431308B0F854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58CA2-BEB7-ED4D-9AA7-AC455207F59D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59C7F-CBFE-494B-AEC1-0C194579C3DB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DA8E8-0DBD-0348-BF0F-39084A3CE8F9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F65F8-C6DB-6840-ABE1-14DF6589C2FA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26ACB-C842-1A4C-855D-44244FF525A9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19812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791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388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388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0.emf"/><Relationship Id="rId8" Type="http://schemas.openxmlformats.org/officeDocument/2006/relationships/oleObject" Target="../embeddings/Microsoft_Word_97_-_2004_Document4.doc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5.emf"/><Relationship Id="rId8" Type="http://schemas.openxmlformats.org/officeDocument/2006/relationships/oleObject" Target="../embeddings/Microsoft_Word_97_-_2004_Document5.doc"/><Relationship Id="rId9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Word_97_-_2004_Document6.doc"/><Relationship Id="rId5" Type="http://schemas.openxmlformats.org/officeDocument/2006/relationships/image" Target="../media/image29.emf"/><Relationship Id="rId6" Type="http://schemas.openxmlformats.org/officeDocument/2006/relationships/oleObject" Target="../embeddings/Microsoft_Word_97_-_2004_Document7.doc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Microsoft_Equation1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Benchmarking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33400" y="1050925"/>
          <a:ext cx="80772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Document" r:id="rId4" imgW="5631180" imgH="3954780" progId="Word.Document.8">
                  <p:embed/>
                </p:oleObj>
              </mc:Choice>
              <mc:Fallback>
                <p:oleObj name="Document" r:id="rId4" imgW="5631180" imgH="39547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50925"/>
                        <a:ext cx="80772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152400" y="6308725"/>
            <a:ext cx="8763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Guiding principle is </a:t>
            </a:r>
            <a:r>
              <a:rPr lang="en-US" sz="2000" i="1"/>
              <a:t>reproducibility</a:t>
            </a:r>
            <a:r>
              <a:rPr lang="en-US" sz="2000"/>
              <a:t> (report environment &amp; experiments setup)</a:t>
            </a:r>
          </a:p>
        </p:txBody>
      </p:sp>
      <p:sp>
        <p:nvSpPr>
          <p:cNvPr id="528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Reports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04800" y="1981200"/>
          <a:ext cx="8610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4" imgW="5169297" imgH="508397" progId="Equation.3">
                  <p:embed/>
                </p:oleObj>
              </mc:Choice>
              <mc:Fallback>
                <p:oleObj name="Equation" r:id="rId4" imgW="5169297" imgH="508397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8610600" cy="8461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SPEC Benchmarks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7924800" cy="2895600"/>
          </a:xfrm>
        </p:spPr>
        <p:txBody>
          <a:bodyPr/>
          <a:lstStyle/>
          <a:p>
            <a:r>
              <a:rPr lang="en-US" dirty="0"/>
              <a:t>Bigger numeric values of the SPEC ratio indicate faster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1997 “historical” reference machine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SPEC95 for Pentium and Pentium Pro</a:t>
            </a:r>
          </a:p>
        </p:txBody>
      </p:sp>
      <p:graphicFrame>
        <p:nvGraphicFramePr>
          <p:cNvPr id="450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06438" y="1295400"/>
          <a:ext cx="35401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Graphics Workshop Drawing" r:id="rId4" imgW="4591440" imgH="3309840" progId="">
                  <p:embed/>
                </p:oleObj>
              </mc:Choice>
              <mc:Fallback>
                <p:oleObj name="Graphics Workshop Drawing" r:id="rId4" imgW="4591440" imgH="3309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295400"/>
                        <a:ext cx="35401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38688" y="1295400"/>
          <a:ext cx="35528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Graphics Workshop Drawing" r:id="rId6" imgW="4560840" imgH="3277440" progId="">
                  <p:embed/>
                </p:oleObj>
              </mc:Choice>
              <mc:Fallback>
                <p:oleObj name="Graphics Workshop Drawing" r:id="rId6" imgW="4560840" imgH="3277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295400"/>
                        <a:ext cx="35528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1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performance measured may be different on other Pentium-based hardware with different memory system and using different compilers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At the same clock rate, the SPECint95 measure shows that Pentium Pro is 1.4-1.5 times faster while the SPECfp95 shows that it is 1.7-1.8 times faster </a:t>
            </a:r>
            <a:r>
              <a:rPr sz="2000" noProof="1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clock rate is increased by a certain factor, the processor performance increases by a lower factor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866900" y="1143000"/>
          <a:ext cx="5410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4" imgW="4077097" imgH="559197" progId="Equation.3">
                  <p:embed/>
                </p:oleObj>
              </mc:Choice>
              <mc:Fallback>
                <p:oleObj name="Equation" r:id="rId4" imgW="407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143000"/>
                        <a:ext cx="5410200" cy="7413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81100" y="2057400"/>
          <a:ext cx="6781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Equation" r:id="rId6" imgW="3924697" imgH="432197" progId="Equation.3">
                  <p:embed/>
                </p:oleObj>
              </mc:Choice>
              <mc:Fallback>
                <p:oleObj name="Equation" r:id="rId6" imgW="3924697" imgH="432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057400"/>
                        <a:ext cx="6781800" cy="762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81000" y="5181600"/>
          <a:ext cx="85344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Document" r:id="rId8" imgW="5629656" imgH="1240536" progId="Word.Document.8">
                  <p:embed/>
                </p:oleObj>
              </mc:Choice>
              <mc:Fallback>
                <p:oleObj name="Document" r:id="rId8" imgW="5629656" imgH="12405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85344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spcAft>
                <a:spcPct val="35000"/>
              </a:spcAft>
              <a:buClr>
                <a:srgbClr val="FF0000"/>
              </a:buClr>
              <a:buFont typeface="Times" charset="0"/>
              <a:buChar char="•"/>
            </a:pPr>
            <a:r>
              <a:rPr lang="en-US" sz="1900">
                <a:solidFill>
                  <a:schemeClr val="accent2"/>
                </a:solidFill>
              </a:rPr>
              <a:t>Weighted arithmetic means summarize performance while tracking exec. time</a:t>
            </a:r>
          </a:p>
          <a:p>
            <a:pPr marL="236538" indent="-236538">
              <a:spcBef>
                <a:spcPct val="2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1900">
                <a:solidFill>
                  <a:schemeClr val="accent2"/>
                </a:solidFill>
              </a:rPr>
              <a:t>Never use AM for normalizing time relative to a reference machine</a:t>
            </a:r>
            <a:r>
              <a:rPr lang="en-US">
                <a:latin typeface="Times New Roman" charset="0"/>
              </a:rPr>
              <a:t> </a:t>
            </a:r>
          </a:p>
        </p:txBody>
      </p:sp>
      <p:grpSp>
        <p:nvGrpSpPr>
          <p:cNvPr id="30728" name="Group 7"/>
          <p:cNvGrpSpPr>
            <a:grpSpLocks/>
          </p:cNvGrpSpPr>
          <p:nvPr/>
        </p:nvGrpSpPr>
        <p:grpSpPr bwMode="auto">
          <a:xfrm>
            <a:off x="152400" y="2895600"/>
            <a:ext cx="8839200" cy="1309688"/>
            <a:chOff x="96" y="1440"/>
            <a:chExt cx="5568" cy="825"/>
          </a:xfrm>
        </p:grpSpPr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96" y="1440"/>
              <a:ext cx="5568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Where:	</a:t>
              </a:r>
              <a:r>
                <a:rPr lang="en-US" sz="1800" i="1"/>
                <a:t>n</a:t>
              </a:r>
              <a:r>
                <a:rPr lang="en-US" sz="1800"/>
                <a:t> is the number of programs executed</a:t>
              </a:r>
            </a:p>
            <a:p>
              <a:pPr>
                <a:spcBef>
                  <a:spcPct val="25000"/>
                </a:spcBef>
              </a:pPr>
              <a:r>
                <a:rPr lang="en-US" sz="1800" i="1"/>
                <a:t>	w</a:t>
              </a:r>
              <a:r>
                <a:rPr lang="en-US" sz="1800" i="1" baseline="-25000"/>
                <a:t>i</a:t>
              </a:r>
              <a:r>
                <a:rPr lang="en-US" sz="1800"/>
                <a:t> is a weighting factor that indicates the frequency of executing program </a:t>
              </a:r>
              <a:r>
                <a:rPr lang="en-US" sz="1800" i="1"/>
                <a:t>i</a:t>
              </a:r>
            </a:p>
            <a:p>
              <a:pPr>
                <a:lnSpc>
                  <a:spcPct val="140000"/>
                </a:lnSpc>
                <a:spcBef>
                  <a:spcPct val="25000"/>
                </a:spcBef>
              </a:pPr>
              <a:r>
                <a:rPr lang="en-US" sz="1800" i="1"/>
                <a:t>	    with                  and</a:t>
              </a:r>
              <a:r>
                <a:rPr lang="en-US" i="1">
                  <a:latin typeface="Times New Roman" charset="0"/>
                </a:rPr>
                <a:t> </a:t>
              </a:r>
            </a:p>
          </p:txBody>
        </p:sp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256" y="1968"/>
            <a:ext cx="57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6" name="Equation" r:id="rId10" imgW="838233" imgH="266981" progId="Equation.3">
                    <p:embed/>
                  </p:oleObj>
                </mc:Choice>
                <mc:Fallback>
                  <p:oleObj name="Equation" r:id="rId10" imgW="838233" imgH="26698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968"/>
                          <a:ext cx="576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1200" y="1872"/>
            <a:ext cx="528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7" name="Equation" r:id="rId12" imgW="749697" imgH="559197" progId="Equation.3">
                    <p:embed/>
                  </p:oleObj>
                </mc:Choice>
                <mc:Fallback>
                  <p:oleObj name="Equation" r:id="rId12" imgW="749697" imgH="5591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872"/>
                          <a:ext cx="528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4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</a:t>
            </a:r>
            <a:r>
              <a:rPr lang="en-US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0" y="416718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35000"/>
              </a:spcAft>
              <a:buFont typeface="Monotype Sorts" charset="2"/>
              <a:buChar char="è"/>
            </a:pPr>
            <a:r>
              <a:rPr lang="en-US" sz="2000">
                <a:solidFill>
                  <a:schemeClr val="accent2"/>
                </a:solidFill>
              </a:rPr>
              <a:t> Geometric mean is suitable for reporting average normalized execution time</a:t>
            </a:r>
            <a:endParaRPr lang="en-US">
              <a:latin typeface="Times New Roman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0" y="2413000"/>
            <a:ext cx="9144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   Where: </a:t>
            </a:r>
            <a:r>
              <a:rPr lang="en-US" sz="1800" i="1"/>
              <a:t>n</a:t>
            </a:r>
            <a:r>
              <a:rPr lang="en-US" sz="1800"/>
              <a:t> is the number of programs executed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20000"/>
              </a:spcBef>
            </a:pPr>
            <a:r>
              <a:rPr lang="en-US" sz="2000"/>
              <a:t>   </a:t>
            </a:r>
            <a:r>
              <a:rPr lang="en-US" sz="1800"/>
              <a:t>With</a:t>
            </a:r>
            <a:r>
              <a:rPr lang="en-US" sz="2000"/>
              <a:t> 						      </a:t>
            </a:r>
          </a:p>
          <a:p>
            <a:endParaRPr lang="en-US" sz="2000" i="1">
              <a:latin typeface="Times New Roman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7025" y="1193800"/>
          <a:ext cx="74231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4" imgW="3353197" imgH="482997" progId="Equation.3">
                  <p:embed/>
                </p:oleObj>
              </mc:Choice>
              <mc:Fallback>
                <p:oleObj name="Equation" r:id="rId4" imgW="3353197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193800"/>
                        <a:ext cx="7423150" cy="1068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000125" y="2979738"/>
          <a:ext cx="50085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6" imgW="2934097" imgH="482997" progId="Equation.3">
                  <p:embed/>
                </p:oleObj>
              </mc:Choice>
              <mc:Fallback>
                <p:oleObj name="Equation" r:id="rId6" imgW="2934097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79738"/>
                        <a:ext cx="500856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5040313"/>
          <a:ext cx="914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Document" r:id="rId8" imgW="5629656" imgH="1060704" progId="Word.Document.8">
                  <p:embed/>
                </p:oleObj>
              </mc:Choice>
              <mc:Fallback>
                <p:oleObj name="Document" r:id="rId8" imgW="5629656" imgH="10607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40313"/>
                        <a:ext cx="9144000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Summary (Cont.)</a:t>
            </a:r>
          </a:p>
        </p:txBody>
      </p:sp>
    </p:spTree>
    <p:extLst>
      <p:ext uri="{BB962C8B-B14F-4D97-AF65-F5344CB8AC3E}">
        <p14:creationId xmlns:p14="http://schemas.microsoft.com/office/powerpoint/2010/main" val="39702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0" y="974725"/>
          <a:ext cx="83058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Bitmap Image" r:id="rId4" imgW="5258256" imgH="2834886" progId="">
                  <p:embed/>
                </p:oleObj>
              </mc:Choice>
              <mc:Fallback>
                <p:oleObj name="Bitmap Image" r:id="rId4" imgW="5258256" imgH="28348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74725"/>
                        <a:ext cx="8305800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 rot="-5400000">
            <a:off x="-1211262" y="27051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SPECbase CINT2000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5400000">
            <a:off x="6774657" y="2948781"/>
            <a:ext cx="434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SPEC CINT2000 per $1000 in price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28600" y="5622925"/>
            <a:ext cx="8915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/>
              <a:t>Different results are obtained for other benchmarks, e.g. SPEC CFP2000</a:t>
            </a:r>
          </a:p>
          <a:p>
            <a:pPr marL="287338" indent="-287338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/>
              <a:t>With the exception of the Sunblade price-performance metrics were  consistent with performance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600200" y="1203325"/>
            <a:ext cx="339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993300"/>
                </a:solidFill>
              </a:rPr>
              <a:t>Prices reflects those of July 2001</a:t>
            </a:r>
          </a:p>
        </p:txBody>
      </p:sp>
      <p:sp>
        <p:nvSpPr>
          <p:cNvPr id="546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Price-Performance Metric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Historic Perspective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early computers most instructions of a machine took the same execution time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measure of performance for old machines was the time required performing an individual operation (e.g. addition)</a:t>
            </a:r>
          </a:p>
          <a:p>
            <a:pPr>
              <a:lnSpc>
                <a:spcPct val="90000"/>
              </a:lnSpc>
            </a:pPr>
            <a:r>
              <a:rPr lang="en-US" sz="2800"/>
              <a:t>New computers have diverse set of instructions with different execution times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relative frequency of instructions across many programs was calculated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average instruction execution time was measured by multiplying the time of each instruction by its frequency</a:t>
            </a:r>
          </a:p>
          <a:p>
            <a:pPr>
              <a:lnSpc>
                <a:spcPct val="90000"/>
              </a:lnSpc>
            </a:pPr>
            <a:r>
              <a:rPr lang="en-US" sz="2800"/>
              <a:t>The average instruction execution time was a small step to MIPS that grew in popularity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38200" y="2590800"/>
          <a:ext cx="6781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4" imgW="3823097" imgH="533797" progId="Equation.3">
                  <p:embed/>
                </p:oleObj>
              </mc:Choice>
              <mc:Fallback>
                <p:oleObj name="Equation" r:id="rId4" imgW="3823097" imgH="5337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6781800" cy="9429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304800" y="6308725"/>
            <a:ext cx="8610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sz="2000"/>
              <a:t>The use of MIPS is simple and intuitive, faster machines have bigger MIPS</a:t>
            </a:r>
            <a:endParaRPr lang="en-US"/>
          </a:p>
        </p:txBody>
      </p:sp>
      <p:sp>
        <p:nvSpPr>
          <p:cNvPr id="550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Using MIPS</a:t>
            </a:r>
          </a:p>
        </p:txBody>
      </p:sp>
      <p:sp>
        <p:nvSpPr>
          <p:cNvPr id="5120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MIPS = Million of Instructions Per Second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of the simplest metrics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valid only in a limited context</a:t>
            </a:r>
          </a:p>
          <a:p>
            <a:pPr>
              <a:lnSpc>
                <a:spcPct val="90000"/>
              </a:lnSpc>
              <a:spcBef>
                <a:spcPts val="9000"/>
              </a:spcBef>
            </a:pPr>
            <a:r>
              <a:rPr lang="en-US" sz="2800"/>
              <a:t>There are three problems with MIPS: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MIPS specifies the instruction execution rate but not the capabilities of the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MIPS varies between programs on the same computer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MIPS can vary inversely with performance (see next example)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800000"/>
                </a:solidFill>
              </a:rPr>
              <a:t>Consider the machine with the following three instruction classes and CPI:</a:t>
            </a:r>
            <a:endParaRPr lang="en-US">
              <a:latin typeface="Times New Roman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800000"/>
                </a:solidFill>
              </a:rPr>
              <a:t>Now suppose we measure the code for the same program from two different compilers and obtain the following data:</a:t>
            </a:r>
            <a:endParaRPr lang="en-US">
              <a:latin typeface="Times New Roman" charset="0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52400" y="44196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800000"/>
                </a:solidFill>
              </a:rPr>
              <a:t>Assume that the machine’s clock rate is 500 MHz. Which code sequence will execute faster according to MIPS?  According to execution time?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0" y="5029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000099"/>
                </a:solidFill>
              </a:rPr>
              <a:t>Answer: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90600" y="1524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Document" r:id="rId4" imgW="5631180" imgH="880872" progId="Word.Document.8">
                  <p:embed/>
                </p:oleObj>
              </mc:Choice>
              <mc:Fallback>
                <p:oleObj name="Document" r:id="rId4" imgW="5631180" imgH="88087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6858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38200" y="3276600"/>
          <a:ext cx="7391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Document" r:id="rId6" imgW="5631180" imgH="1056132" progId="Word.Document.8">
                  <p:embed/>
                </p:oleObj>
              </mc:Choice>
              <mc:Fallback>
                <p:oleObj name="Document" r:id="rId6" imgW="5631180" imgH="105613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7391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69" name="Object 4"/>
          <p:cNvGraphicFramePr>
            <a:graphicFrameLocks noChangeAspect="1"/>
          </p:cNvGraphicFramePr>
          <p:nvPr/>
        </p:nvGraphicFramePr>
        <p:xfrm>
          <a:off x="3352800" y="5410200"/>
          <a:ext cx="3581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8" imgW="2730897" imgH="559197" progId="Equation.3">
                  <p:embed/>
                </p:oleObj>
              </mc:Choice>
              <mc:Fallback>
                <p:oleObj name="Equation" r:id="rId8" imgW="2730897" imgH="55919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35814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609600" y="5562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Using the formula:</a:t>
            </a:r>
            <a:endParaRPr lang="en-US">
              <a:latin typeface="Times New Roman" charset="0"/>
            </a:endParaRPr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Sequence 1:	CPU clock cycles = (5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 + 1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2 + 1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3)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 10</a:t>
            </a:r>
            <a:r>
              <a:rPr lang="en-US" sz="2000" baseline="30000"/>
              <a:t>9</a:t>
            </a:r>
            <a:r>
              <a:rPr lang="en-US" sz="2000"/>
              <a:t> = 10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9 </a:t>
            </a:r>
            <a:r>
              <a:rPr lang="en-US" sz="2000"/>
              <a:t>cycles</a:t>
            </a:r>
          </a:p>
          <a:p>
            <a:r>
              <a:rPr lang="en-US" sz="2000"/>
              <a:t>Sequence 2:	CPU clock cycles = (10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 + 1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2 + 1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3)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 10</a:t>
            </a:r>
            <a:r>
              <a:rPr lang="en-US" sz="2000" baseline="30000"/>
              <a:t>9</a:t>
            </a:r>
            <a:r>
              <a:rPr lang="en-US" sz="2000"/>
              <a:t> = 15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9 </a:t>
            </a:r>
            <a:r>
              <a:rPr lang="en-US" sz="2000"/>
              <a:t>cycles</a:t>
            </a:r>
          </a:p>
        </p:txBody>
      </p:sp>
      <p:sp>
        <p:nvSpPr>
          <p:cNvPr id="5529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utoUpdateAnimBg="0"/>
      <p:bldP spid="552970" grpId="0" autoUpdateAnimBg="0"/>
      <p:bldP spid="5529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228600" y="17367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Sequence 1:	Execution time = (10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9</a:t>
            </a:r>
            <a:r>
              <a:rPr lang="en-US" sz="2000"/>
              <a:t>)/(500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6</a:t>
            </a:r>
            <a:r>
              <a:rPr lang="en-US" sz="2000"/>
              <a:t>) = 20 seconds</a:t>
            </a:r>
          </a:p>
          <a:p>
            <a:r>
              <a:rPr lang="en-US" sz="2000"/>
              <a:t>Sequence 2:	Execution time = (15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9</a:t>
            </a:r>
            <a:r>
              <a:rPr lang="en-US" sz="2000"/>
              <a:t>)/(500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10</a:t>
            </a:r>
            <a:r>
              <a:rPr lang="en-US" sz="2000" baseline="30000"/>
              <a:t>6</a:t>
            </a:r>
            <a:r>
              <a:rPr lang="en-US" sz="2000"/>
              <a:t>) = 30 seconds</a:t>
            </a:r>
            <a:endParaRPr lang="en-US">
              <a:latin typeface="Times New Roman" charset="0"/>
            </a:endParaRP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28600" y="25749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Therefore compiler 1 generates a faster program</a:t>
            </a:r>
            <a:endParaRPr lang="en-US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1050925"/>
            <a:ext cx="6248400" cy="606425"/>
            <a:chOff x="144" y="432"/>
            <a:chExt cx="3936" cy="382"/>
          </a:xfrm>
        </p:grpSpPr>
        <p:graphicFrame>
          <p:nvGraphicFramePr>
            <p:cNvPr id="55301" name="Object 5"/>
            <p:cNvGraphicFramePr>
              <a:graphicFrameLocks noChangeAspect="1"/>
            </p:cNvGraphicFramePr>
            <p:nvPr/>
          </p:nvGraphicFramePr>
          <p:xfrm>
            <a:off x="1824" y="432"/>
            <a:ext cx="2256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5" name="Equation" r:id="rId4" imgW="2997597" imgH="508397" progId="Equation.3">
                    <p:embed/>
                  </p:oleObj>
                </mc:Choice>
                <mc:Fallback>
                  <p:oleObj name="Equation" r:id="rId4" imgW="2997597" imgH="508397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432"/>
                          <a:ext cx="2256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5" name="Text Box 7"/>
            <p:cNvSpPr txBox="1">
              <a:spLocks noChangeArrowheads="1"/>
            </p:cNvSpPr>
            <p:nvPr/>
          </p:nvSpPr>
          <p:spPr bwMode="auto">
            <a:xfrm>
              <a:off x="144" y="480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Using the formula: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3184525"/>
            <a:ext cx="6019800" cy="674688"/>
            <a:chOff x="144" y="2016"/>
            <a:chExt cx="3792" cy="425"/>
          </a:xfrm>
        </p:grpSpPr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1824" y="2016"/>
            <a:ext cx="2112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6" name="Equation" r:id="rId6" imgW="2641997" imgH="533797" progId="Equation.3">
                    <p:embed/>
                  </p:oleObj>
                </mc:Choice>
                <mc:Fallback>
                  <p:oleObj name="Equation" r:id="rId6" imgW="2641997" imgH="533797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016"/>
                          <a:ext cx="2112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4" name="Text Box 10"/>
            <p:cNvSpPr txBox="1">
              <a:spLocks noChangeArrowheads="1"/>
            </p:cNvSpPr>
            <p:nvPr/>
          </p:nvSpPr>
          <p:spPr bwMode="auto">
            <a:xfrm>
              <a:off x="144" y="2064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Using the formula: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" y="4175125"/>
            <a:ext cx="5867400" cy="708025"/>
            <a:chOff x="144" y="2736"/>
            <a:chExt cx="3696" cy="446"/>
          </a:xfrm>
        </p:grpSpPr>
        <p:graphicFrame>
          <p:nvGraphicFramePr>
            <p:cNvPr id="55299" name="Object 3"/>
            <p:cNvGraphicFramePr>
              <a:graphicFrameLocks noChangeAspect="1"/>
            </p:cNvGraphicFramePr>
            <p:nvPr/>
          </p:nvGraphicFramePr>
          <p:xfrm>
            <a:off x="1488" y="2736"/>
            <a:ext cx="1632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7" name="Equation" r:id="rId8" imgW="2133997" imgH="584597" progId="Equation.3">
                    <p:embed/>
                  </p:oleObj>
                </mc:Choice>
                <mc:Fallback>
                  <p:oleObj name="Equation" r:id="rId8" imgW="2133997" imgH="584597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736"/>
                          <a:ext cx="1632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2" name="Text Box 13"/>
            <p:cNvSpPr txBox="1">
              <a:spLocks noChangeArrowheads="1"/>
            </p:cNvSpPr>
            <p:nvPr/>
          </p:nvSpPr>
          <p:spPr bwMode="auto">
            <a:xfrm>
              <a:off x="144" y="2832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Sequence 1:</a:t>
              </a:r>
            </a:p>
          </p:txBody>
        </p:sp>
        <p:sp>
          <p:nvSpPr>
            <p:cNvPr id="55313" name="Text Box 14"/>
            <p:cNvSpPr txBox="1">
              <a:spLocks noChangeArrowheads="1"/>
            </p:cNvSpPr>
            <p:nvPr/>
          </p:nvSpPr>
          <p:spPr bwMode="auto">
            <a:xfrm>
              <a:off x="3264" y="283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= 350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5165725"/>
            <a:ext cx="5867400" cy="690563"/>
            <a:chOff x="192" y="3312"/>
            <a:chExt cx="3696" cy="435"/>
          </a:xfrm>
        </p:grpSpPr>
        <p:graphicFrame>
          <p:nvGraphicFramePr>
            <p:cNvPr id="55298" name="Object 2"/>
            <p:cNvGraphicFramePr>
              <a:graphicFrameLocks noChangeAspect="1"/>
            </p:cNvGraphicFramePr>
            <p:nvPr/>
          </p:nvGraphicFramePr>
          <p:xfrm>
            <a:off x="1536" y="3312"/>
            <a:ext cx="1680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8" name="Equation" r:id="rId10" imgW="2248297" imgH="584597" progId="Equation.3">
                    <p:embed/>
                  </p:oleObj>
                </mc:Choice>
                <mc:Fallback>
                  <p:oleObj name="Equation" r:id="rId10" imgW="2248297" imgH="584597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312"/>
                          <a:ext cx="1680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0" name="Text Box 17"/>
            <p:cNvSpPr txBox="1">
              <a:spLocks noChangeArrowheads="1"/>
            </p:cNvSpPr>
            <p:nvPr/>
          </p:nvSpPr>
          <p:spPr bwMode="auto">
            <a:xfrm>
              <a:off x="192" y="340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Sequence 2:</a:t>
              </a:r>
            </a:p>
          </p:txBody>
        </p:sp>
        <p:sp>
          <p:nvSpPr>
            <p:cNvPr id="55311" name="Text Box 18"/>
            <p:cNvSpPr txBox="1">
              <a:spLocks noChangeArrowheads="1"/>
            </p:cNvSpPr>
            <p:nvPr/>
          </p:nvSpPr>
          <p:spPr bwMode="auto">
            <a:xfrm>
              <a:off x="3312" y="340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= 400</a:t>
              </a:r>
            </a:p>
          </p:txBody>
        </p:sp>
      </p:grpSp>
      <p:sp>
        <p:nvSpPr>
          <p:cNvPr id="555027" name="Text Box 19"/>
          <p:cNvSpPr txBox="1">
            <a:spLocks noChangeArrowheads="1"/>
          </p:cNvSpPr>
          <p:nvPr/>
        </p:nvSpPr>
        <p:spPr bwMode="auto">
          <a:xfrm>
            <a:off x="228600" y="60039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Although compiler 2 has a higher MIPS rating, the code from generated by compiler 1 runs faster</a:t>
            </a:r>
            <a:endParaRPr lang="en-US">
              <a:latin typeface="Times New Roman" charset="0"/>
            </a:endParaRPr>
          </a:p>
        </p:txBody>
      </p:sp>
      <p:sp>
        <p:nvSpPr>
          <p:cNvPr id="5550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1" grpId="0" autoUpdateAnimBg="0"/>
      <p:bldP spid="555012" grpId="0" autoUpdateAnimBg="0"/>
      <p:bldP spid="5550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Important Equations (so far)</a:t>
            </a:r>
          </a:p>
        </p:txBody>
      </p:sp>
      <p:graphicFrame>
        <p:nvGraphicFramePr>
          <p:cNvPr id="588804" name="Object 2"/>
          <p:cNvGraphicFramePr>
            <a:graphicFrameLocks noChangeAspect="1"/>
          </p:cNvGraphicFramePr>
          <p:nvPr/>
        </p:nvGraphicFramePr>
        <p:xfrm>
          <a:off x="2505075" y="1452563"/>
          <a:ext cx="41322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070100" imgH="393700" progId="Equation.3">
                  <p:embed/>
                </p:oleObj>
              </mc:Choice>
              <mc:Fallback>
                <p:oleObj name="Equation" r:id="rId4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452563"/>
                        <a:ext cx="4132263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5" name="Object 3"/>
          <p:cNvGraphicFramePr>
            <a:graphicFrameLocks noChangeAspect="1"/>
          </p:cNvGraphicFramePr>
          <p:nvPr/>
        </p:nvGraphicFramePr>
        <p:xfrm>
          <a:off x="1281113" y="3921125"/>
          <a:ext cx="6581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3225800" imgH="419100" progId="Equation.3">
                  <p:embed/>
                </p:oleObj>
              </mc:Choice>
              <mc:Fallback>
                <p:oleObj name="Equation" r:id="rId6" imgW="322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921125"/>
                        <a:ext cx="6581775" cy="844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6" name="Object 4"/>
          <p:cNvGraphicFramePr>
            <a:graphicFrameLocks noChangeAspect="1"/>
          </p:cNvGraphicFramePr>
          <p:nvPr/>
        </p:nvGraphicFramePr>
        <p:xfrm>
          <a:off x="1808163" y="5186363"/>
          <a:ext cx="552926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2781300" imgH="609600" progId="Equation.3">
                  <p:embed/>
                </p:oleObj>
              </mc:Choice>
              <mc:Fallback>
                <p:oleObj name="Equation" r:id="rId8" imgW="2781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186363"/>
                        <a:ext cx="5529262" cy="1214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7" name="Object 5"/>
          <p:cNvGraphicFramePr>
            <a:graphicFrameLocks noChangeAspect="1"/>
          </p:cNvGraphicFramePr>
          <p:nvPr/>
        </p:nvGraphicFramePr>
        <p:xfrm>
          <a:off x="1860550" y="2659063"/>
          <a:ext cx="54213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0" imgW="2705100" imgH="419100" progId="Equation.3">
                  <p:embed/>
                </p:oleObj>
              </mc:Choice>
              <mc:Fallback>
                <p:oleObj name="Equation" r:id="rId10" imgW="270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59063"/>
                        <a:ext cx="5421313" cy="841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909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365760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A common theme in Hardware design is to </a:t>
            </a:r>
            <a:r>
              <a:rPr lang="en-US" sz="2000" i="1" dirty="0"/>
              <a:t>make the common case fast</a:t>
            </a:r>
          </a:p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Increasing the clock rate would not affect memory access time</a:t>
            </a:r>
          </a:p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Using a floating point processing unit does not speed integer ALU operations</a:t>
            </a:r>
          </a:p>
          <a:p>
            <a:pPr marL="236538" indent="-236538">
              <a:spcBef>
                <a:spcPct val="30000"/>
              </a:spcBef>
              <a:buFont typeface="Wingdings" charset="2"/>
              <a:buNone/>
            </a:pPr>
            <a:r>
              <a:rPr lang="en-US" sz="2000" b="1" u="sng" dirty="0">
                <a:solidFill>
                  <a:schemeClr val="accent2"/>
                </a:solidFill>
              </a:rPr>
              <a:t>Example:</a:t>
            </a:r>
            <a:r>
              <a:rPr lang="en-US" sz="2000" dirty="0">
                <a:solidFill>
                  <a:schemeClr val="accent2"/>
                </a:solidFill>
              </a:rPr>
              <a:t> Floating point instructions improved to run 2X; but only </a:t>
            </a:r>
            <a:r>
              <a:rPr lang="en-US" sz="2000" dirty="0" smtClean="0">
                <a:solidFill>
                  <a:schemeClr val="accent2"/>
                </a:solidFill>
              </a:rPr>
              <a:t>34% </a:t>
            </a:r>
            <a:r>
              <a:rPr lang="en-US" sz="2000" dirty="0">
                <a:solidFill>
                  <a:schemeClr val="accent2"/>
                </a:solidFill>
              </a:rPr>
              <a:t>of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                 actual instructions are floating point </a:t>
            </a:r>
          </a:p>
          <a:p>
            <a:pPr marL="236538" indent="-236538">
              <a:spcBef>
                <a:spcPct val="50000"/>
              </a:spcBef>
              <a:buFont typeface="Monotype Sorts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i="1" dirty="0">
                <a:solidFill>
                  <a:schemeClr val="accent2"/>
                </a:solidFill>
              </a:rPr>
              <a:t>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new</a:t>
            </a:r>
            <a:r>
              <a:rPr lang="en-US" sz="2000" i="1" baseline="-250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= 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old</a:t>
            </a:r>
            <a:r>
              <a:rPr lang="en-US" sz="2000" i="1" dirty="0">
                <a:solidFill>
                  <a:schemeClr val="accent2"/>
                </a:solidFill>
              </a:rPr>
              <a:t> x  (</a:t>
            </a:r>
            <a:r>
              <a:rPr lang="en-US" sz="2000" i="1" dirty="0" smtClean="0">
                <a:solidFill>
                  <a:schemeClr val="accent2"/>
                </a:solidFill>
              </a:rPr>
              <a:t>0.66 </a:t>
            </a:r>
            <a:r>
              <a:rPr lang="en-US" sz="2000" i="1" dirty="0">
                <a:solidFill>
                  <a:schemeClr val="accent2"/>
                </a:solidFill>
              </a:rPr>
              <a:t>+  </a:t>
            </a:r>
            <a:r>
              <a:rPr lang="en-US" sz="2000" i="1" dirty="0" smtClean="0">
                <a:solidFill>
                  <a:schemeClr val="accent2"/>
                </a:solidFill>
              </a:rPr>
              <a:t>.34/</a:t>
            </a:r>
            <a:r>
              <a:rPr lang="en-US" sz="2000" i="1" dirty="0">
                <a:solidFill>
                  <a:schemeClr val="accent2"/>
                </a:solidFill>
              </a:rPr>
              <a:t>2) = </a:t>
            </a:r>
            <a:r>
              <a:rPr lang="en-US" sz="2000" i="1" dirty="0" smtClean="0">
                <a:solidFill>
                  <a:schemeClr val="accent2"/>
                </a:solidFill>
              </a:rPr>
              <a:t>0.83 </a:t>
            </a:r>
            <a:r>
              <a:rPr lang="en-US" sz="2000" i="1" dirty="0">
                <a:solidFill>
                  <a:schemeClr val="accent2"/>
                </a:solidFill>
              </a:rPr>
              <a:t>x 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old</a:t>
            </a:r>
            <a:endParaRPr lang="en-US" sz="2000" i="1" baseline="-25000" dirty="0">
              <a:solidFill>
                <a:schemeClr val="accent2"/>
              </a:solidFill>
            </a:endParaRPr>
          </a:p>
          <a:p>
            <a:pPr marL="236538" indent="-236538">
              <a:spcBef>
                <a:spcPct val="4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     </a:t>
            </a:r>
            <a:r>
              <a:rPr lang="en-US" sz="2000" i="1" dirty="0" err="1">
                <a:solidFill>
                  <a:schemeClr val="accent2"/>
                </a:solidFill>
              </a:rPr>
              <a:t>Speedup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overall</a:t>
            </a:r>
            <a:r>
              <a:rPr lang="en-US" sz="2000" i="1" baseline="-250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= Exec-</a:t>
            </a:r>
            <a:r>
              <a:rPr lang="en-US" sz="2000" i="1" dirty="0" err="1" smtClean="0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 smtClean="0">
                <a:solidFill>
                  <a:schemeClr val="accent2"/>
                </a:solidFill>
              </a:rPr>
              <a:t>old</a:t>
            </a:r>
            <a:r>
              <a:rPr lang="en-US" sz="2000" i="1" baseline="-25000" dirty="0" smtClean="0">
                <a:solidFill>
                  <a:schemeClr val="accent2"/>
                </a:solidFill>
              </a:rPr>
              <a:t>  </a:t>
            </a:r>
            <a:r>
              <a:rPr lang="en-US" sz="2000" i="1" dirty="0">
                <a:solidFill>
                  <a:schemeClr val="accent2"/>
                </a:solidFill>
              </a:rPr>
              <a:t>/ Exec-</a:t>
            </a:r>
            <a:r>
              <a:rPr lang="en-US" sz="2000" i="1" dirty="0" err="1" smtClean="0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 smtClean="0">
                <a:solidFill>
                  <a:schemeClr val="accent2"/>
                </a:solidFill>
              </a:rPr>
              <a:t>new</a:t>
            </a:r>
            <a:r>
              <a:rPr lang="en-US" sz="2000" i="1" baseline="-25000" dirty="0" smtClean="0">
                <a:solidFill>
                  <a:schemeClr val="accent2"/>
                </a:solidFill>
              </a:rPr>
              <a:t>  </a:t>
            </a:r>
            <a:r>
              <a:rPr lang="en-US" sz="2000" i="1" dirty="0">
                <a:solidFill>
                  <a:schemeClr val="accent2"/>
                </a:solidFill>
              </a:rPr>
              <a:t>= 1/</a:t>
            </a:r>
            <a:r>
              <a:rPr lang="en-US" sz="2000" i="1" dirty="0" smtClean="0">
                <a:solidFill>
                  <a:schemeClr val="accent2"/>
                </a:solidFill>
              </a:rPr>
              <a:t>0.83 </a:t>
            </a:r>
            <a:r>
              <a:rPr lang="en-US" sz="2000" i="1" dirty="0">
                <a:solidFill>
                  <a:schemeClr val="accent2"/>
                </a:solidFill>
              </a:rPr>
              <a:t>= </a:t>
            </a:r>
            <a:r>
              <a:rPr lang="en-US" sz="2000" i="1" dirty="0" smtClean="0">
                <a:solidFill>
                  <a:schemeClr val="accent2"/>
                </a:solidFill>
              </a:rPr>
              <a:t>1.205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8080"/>
                </a:solidFill>
              </a:rPr>
              <a:t>The performance enhancement possible with a given improvement is limited by the amount that the improved feature is used</a:t>
            </a:r>
            <a:endParaRPr lang="en-US" sz="2000">
              <a:latin typeface="Times New Roman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12850" y="1744663"/>
          <a:ext cx="65595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4" imgW="4216400" imgH="1282700" progId="Equation.3">
                  <p:embed/>
                </p:oleObj>
              </mc:Choice>
              <mc:Fallback>
                <p:oleObj name="Equation" r:id="rId4" imgW="42164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744663"/>
                        <a:ext cx="6559550" cy="199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Amdahl’s Law</a:t>
            </a:r>
          </a:p>
        </p:txBody>
      </p:sp>
    </p:spTree>
    <p:extLst>
      <p:ext uri="{BB962C8B-B14F-4D97-AF65-F5344CB8AC3E}">
        <p14:creationId xmlns:p14="http://schemas.microsoft.com/office/powerpoint/2010/main" val="21619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Ahmdal’s</a:t>
            </a:r>
            <a:r>
              <a:rPr lang="en-US" dirty="0" smtClean="0"/>
              <a:t> Law Visually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86000" y="2209800"/>
            <a:ext cx="426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0" y="3810000"/>
            <a:ext cx="426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notFP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2209800"/>
            <a:ext cx="2133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53200" y="381000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FP</a:t>
            </a:r>
            <a:r>
              <a:rPr kumimoji="0" lang="en-US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/ S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1535"/>
            <a:ext cx="113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</a:t>
            </a:r>
            <a:r>
              <a:rPr lang="en-US" baseline="-25000" dirty="0" err="1" smtClean="0"/>
              <a:t>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123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</a:t>
            </a:r>
            <a:r>
              <a:rPr lang="en-US" baseline="-25000" dirty="0" err="1" smtClean="0"/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2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1143000" y="1219200"/>
            <a:ext cx="66294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Ahmdal’s Law for Speedup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354138" y="1389063"/>
          <a:ext cx="6078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4" imgW="4000500" imgH="254000" progId="Equation.3">
                  <p:embed/>
                </p:oleObj>
              </mc:Choice>
              <mc:Fallback>
                <p:oleObj name="Equation" r:id="rId4" imgW="4000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389063"/>
                        <a:ext cx="6078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262063" y="2057400"/>
          <a:ext cx="62341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6" imgW="4165600" imgH="457200" progId="Equation.3">
                  <p:embed/>
                </p:oleObj>
              </mc:Choice>
              <mc:Fallback>
                <p:oleObj name="Equation" r:id="rId6" imgW="416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2057400"/>
                        <a:ext cx="62341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69" name="Object 4"/>
          <p:cNvGraphicFramePr>
            <a:graphicFrameLocks noChangeAspect="1"/>
          </p:cNvGraphicFramePr>
          <p:nvPr/>
        </p:nvGraphicFramePr>
        <p:xfrm>
          <a:off x="827088" y="3343275"/>
          <a:ext cx="27606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8" imgW="1828800" imgH="431800" progId="Equation.3">
                  <p:embed/>
                </p:oleObj>
              </mc:Choice>
              <mc:Fallback>
                <p:oleObj name="Equation" r:id="rId8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43275"/>
                        <a:ext cx="27606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1" name="Object 5"/>
          <p:cNvGraphicFramePr>
            <a:graphicFrameLocks noChangeAspect="1"/>
          </p:cNvGraphicFramePr>
          <p:nvPr/>
        </p:nvGraphicFramePr>
        <p:xfrm>
          <a:off x="3733800" y="3352800"/>
          <a:ext cx="51562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Equation" r:id="rId10" imgW="3441700" imgH="673100" progId="Equation.3">
                  <p:embed/>
                </p:oleObj>
              </mc:Choice>
              <mc:Fallback>
                <p:oleObj name="Equation" r:id="rId10" imgW="3441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51562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2" name="Object 6"/>
          <p:cNvGraphicFramePr>
            <a:graphicFrameLocks noChangeAspect="1"/>
          </p:cNvGraphicFramePr>
          <p:nvPr/>
        </p:nvGraphicFramePr>
        <p:xfrm>
          <a:off x="2438400" y="4419600"/>
          <a:ext cx="39862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12" imgW="2667000" imgH="647700" progId="Equation.3">
                  <p:embed/>
                </p:oleObj>
              </mc:Choice>
              <mc:Fallback>
                <p:oleObj name="Equation" r:id="rId12" imgW="26670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39862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3" name="Object 7"/>
          <p:cNvGraphicFramePr>
            <a:graphicFrameLocks noChangeAspect="1"/>
          </p:cNvGraphicFramePr>
          <p:nvPr/>
        </p:nvGraphicFramePr>
        <p:xfrm>
          <a:off x="914400" y="5486400"/>
          <a:ext cx="58451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Equation" r:id="rId14" imgW="3911600" imgH="647700" progId="Equation.3">
                  <p:embed/>
                </p:oleObj>
              </mc:Choice>
              <mc:Fallback>
                <p:oleObj name="Equation" r:id="rId14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5845175" cy="968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039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Benchmarks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widely-used benchmarks are small programs that have significant locality of instruction and data reference </a:t>
            </a:r>
          </a:p>
          <a:p>
            <a:pPr>
              <a:lnSpc>
                <a:spcPct val="90000"/>
              </a:lnSpc>
            </a:pPr>
            <a:r>
              <a:rPr lang="en-US" sz="2400"/>
              <a:t>Universal benchmarks can be misleading since hardware and compiler vendors do optimize their design for these programs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The best types of benchmarks are real applications since they reflect the end-user interest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Architectures might perform well for some applications and poorly for others</a:t>
            </a:r>
          </a:p>
          <a:p>
            <a:pPr>
              <a:lnSpc>
                <a:spcPct val="90000"/>
              </a:lnSpc>
            </a:pPr>
            <a:r>
              <a:rPr lang="en-US" sz="2400"/>
              <a:t>Compilation can boost performance by taking advantage of architecture-specific features</a:t>
            </a:r>
          </a:p>
          <a:p>
            <a:pPr>
              <a:lnSpc>
                <a:spcPct val="90000"/>
              </a:lnSpc>
            </a:pPr>
            <a:r>
              <a:rPr lang="en-US" sz="2400"/>
              <a:t>Application-specific compiler optimization are becoming more popular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1346200"/>
          <a:ext cx="7696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Document" r:id="rId4" imgW="5631180" imgH="880872" progId="Word.Document.8">
                  <p:embed/>
                </p:oleObj>
              </mc:Choice>
              <mc:Fallback>
                <p:oleObj name="Document" r:id="rId4" imgW="5631180" imgH="880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6200"/>
                        <a:ext cx="7696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4130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Wrong summary can present a confusing picture</a:t>
            </a:r>
            <a:r>
              <a:rPr lang="en-US" sz="2000"/>
              <a:t> </a:t>
            </a: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A is 10 times faster than B for program 1</a:t>
            </a: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B is 10 times faster than A for program 2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Total execution time is a consistent summary measure</a:t>
            </a:r>
            <a:endParaRPr lang="en-US" sz="20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Relative execution times for the same workload</a:t>
            </a:r>
            <a:endParaRPr lang="en-US" sz="200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Assuming that programs 1 and 2 are executing for the same number of times on computers A and B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11225" y="5181600"/>
          <a:ext cx="6784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6" imgW="4140200" imgH="419100" progId="Equation.3">
                  <p:embed/>
                </p:oleObj>
              </mc:Choice>
              <mc:Fallback>
                <p:oleObj name="Equation" r:id="rId6" imgW="414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5181600"/>
                        <a:ext cx="67849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8392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Execution time is the only valid and unimpeachable measure of performance</a:t>
            </a:r>
          </a:p>
        </p:txBody>
      </p:sp>
      <p:sp>
        <p:nvSpPr>
          <p:cNvPr id="5304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Comparing &amp; Summarizing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90029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SPEC Benchmarks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SPEC stands for System Performance Evaluation Cooperative suite of benchmarks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Created by a set of companies to improve the measurement and reporting of CPU performance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SPEC2006 </a:t>
            </a:r>
            <a:r>
              <a:rPr lang="en-US" sz="2800" dirty="0"/>
              <a:t>is the latest suite that consists of 12 integer </a:t>
            </a:r>
            <a:r>
              <a:rPr lang="en-US" sz="2800" dirty="0" smtClean="0"/>
              <a:t>(C or C++) </a:t>
            </a:r>
            <a:r>
              <a:rPr lang="en-US" sz="2800" dirty="0"/>
              <a:t>and </a:t>
            </a:r>
            <a:r>
              <a:rPr lang="en-US" sz="2800" dirty="0" smtClean="0"/>
              <a:t>17 </a:t>
            </a:r>
            <a:r>
              <a:rPr lang="en-US" sz="2800" dirty="0"/>
              <a:t>floating-point </a:t>
            </a:r>
            <a:r>
              <a:rPr lang="en-US" sz="2800" dirty="0" smtClean="0"/>
              <a:t>(Fortran, C, and C++) </a:t>
            </a:r>
            <a:r>
              <a:rPr lang="en-US" sz="2800" dirty="0"/>
              <a:t>programs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Customized SPEC suites</a:t>
            </a:r>
            <a:r>
              <a:rPr lang="en-US" sz="2400" dirty="0" smtClean="0"/>
              <a:t> assess </a:t>
            </a:r>
            <a:r>
              <a:rPr lang="en-US" sz="2400" dirty="0"/>
              <a:t>performance of graphics and transaction systems.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SPEC requires running applications on real hardware, the memory system has a significant effect on performance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457200" y="6232525"/>
            <a:ext cx="84582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App. and arch. specific optimization can dramatically impact performance</a:t>
            </a:r>
            <a:endParaRPr lang="en-US" sz="180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" y="998538"/>
          <a:ext cx="8153400" cy="50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Graphics Workshop Drawing" r:id="rId4" imgW="5552640" imgH="4360320" progId="">
                  <p:embed/>
                </p:oleObj>
              </mc:Choice>
              <mc:Fallback>
                <p:oleObj name="Graphics Workshop Drawing" r:id="rId4" imgW="5552640" imgH="4360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8538"/>
                        <a:ext cx="8153400" cy="505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0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Effect of Compilation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934</TotalTime>
  <Words>947</Words>
  <Application>Microsoft Macintosh PowerPoint</Application>
  <PresentationFormat>On-screen Show (4:3)</PresentationFormat>
  <Paragraphs>124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UMBC</vt:lpstr>
      <vt:lpstr>Equation</vt:lpstr>
      <vt:lpstr>Document</vt:lpstr>
      <vt:lpstr>Graphics Workshop Drawing</vt:lpstr>
      <vt:lpstr>Bitmap Image</vt:lpstr>
      <vt:lpstr>Microsoft Equation</vt:lpstr>
      <vt:lpstr>CMSC 611: Advanced Computer Architecture</vt:lpstr>
      <vt:lpstr>Important Equations (so far)</vt:lpstr>
      <vt:lpstr>Amdahl’s Law</vt:lpstr>
      <vt:lpstr>Ahmdal’s Law Visually</vt:lpstr>
      <vt:lpstr>Ahmdal’s Law for Speedup</vt:lpstr>
      <vt:lpstr>Performance Benchmarks</vt:lpstr>
      <vt:lpstr>Comparing &amp; Summarizing Performance</vt:lpstr>
      <vt:lpstr>The SPEC Benchmarks</vt:lpstr>
      <vt:lpstr>Effect of Compilation</vt:lpstr>
      <vt:lpstr>Performance Reports</vt:lpstr>
      <vt:lpstr>The SPEC Benchmarks</vt:lpstr>
      <vt:lpstr>SPEC95 for Pentium and Pentium Pro</vt:lpstr>
      <vt:lpstr>Performance Summary</vt:lpstr>
      <vt:lpstr>Performance Summary (Cont.)</vt:lpstr>
      <vt:lpstr>Price-Performance Metric</vt:lpstr>
      <vt:lpstr>Historic Perspective</vt:lpstr>
      <vt:lpstr>Using MIPS</vt:lpstr>
      <vt:lpstr>Example</vt:lpstr>
      <vt:lpstr>Example (Cont.)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32</cp:revision>
  <cp:lastPrinted>2010-09-15T19:27:27Z</cp:lastPrinted>
  <dcterms:created xsi:type="dcterms:W3CDTF">2010-09-15T19:26:34Z</dcterms:created>
  <dcterms:modified xsi:type="dcterms:W3CDTF">2012-09-12T19:41:48Z</dcterms:modified>
</cp:coreProperties>
</file>