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notesSlides/notesSlide3.xml" ContentType="application/vnd.openxmlformats-officedocument.presentationml.notesSlide+xml"/>
  <Override PartName="/ppt/embeddings/oleObject2.bin" ContentType="application/vnd.openxmlformats-officedocument.oleObject"/>
  <Override PartName="/ppt/notesSlides/notesSlide4.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5.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1.bin" ContentType="application/vnd.openxmlformats-officedocument.oleObject"/>
  <Override PartName="/ppt/notesSlides/notesSlide8.xml" ContentType="application/vnd.openxmlformats-officedocument.presentationml.notesSlide+xml"/>
  <Override PartName="/ppt/embeddings/oleObject12.bin" ContentType="application/vnd.openxmlformats-officedocument.oleObject"/>
  <Override PartName="/ppt/notesSlides/notesSlide9.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notesSlides/notesSlide10.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notesSlides/notesSlide13.xml" ContentType="application/vnd.openxmlformats-officedocument.presentationml.notesSlide+xml"/>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15"/>
  </p:notesMasterIdLst>
  <p:handoutMasterIdLst>
    <p:handoutMasterId r:id="rId16"/>
  </p:handoutMasterIdLst>
  <p:sldIdLst>
    <p:sldId id="256" r:id="rId2"/>
    <p:sldId id="305" r:id="rId3"/>
    <p:sldId id="306" r:id="rId4"/>
    <p:sldId id="307" r:id="rId5"/>
    <p:sldId id="308" r:id="rId6"/>
    <p:sldId id="309" r:id="rId7"/>
    <p:sldId id="310" r:id="rId8"/>
    <p:sldId id="311" r:id="rId9"/>
    <p:sldId id="312" r:id="rId10"/>
    <p:sldId id="313" r:id="rId11"/>
    <p:sldId id="314" r:id="rId12"/>
    <p:sldId id="315" r:id="rId13"/>
    <p:sldId id="287" r:id="rId1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457200" rtl="0" eaLnBrk="1" latinLnBrk="0" hangingPunct="1">
      <a:defRPr sz="2400" kern="1200">
        <a:solidFill>
          <a:schemeClr val="tx1"/>
        </a:solidFill>
        <a:latin typeface="Arial" charset="0"/>
        <a:ea typeface="+mn-ea"/>
        <a:cs typeface="+mn-cs"/>
      </a:defRPr>
    </a:lvl6pPr>
    <a:lvl7pPr marL="2743200" algn="l" defTabSz="457200" rtl="0" eaLnBrk="1" latinLnBrk="0" hangingPunct="1">
      <a:defRPr sz="2400" kern="1200">
        <a:solidFill>
          <a:schemeClr val="tx1"/>
        </a:solidFill>
        <a:latin typeface="Arial" charset="0"/>
        <a:ea typeface="+mn-ea"/>
        <a:cs typeface="+mn-cs"/>
      </a:defRPr>
    </a:lvl7pPr>
    <a:lvl8pPr marL="3200400" algn="l" defTabSz="457200" rtl="0" eaLnBrk="1" latinLnBrk="0" hangingPunct="1">
      <a:defRPr sz="2400" kern="1200">
        <a:solidFill>
          <a:schemeClr val="tx1"/>
        </a:solidFill>
        <a:latin typeface="Arial" charset="0"/>
        <a:ea typeface="+mn-ea"/>
        <a:cs typeface="+mn-cs"/>
      </a:defRPr>
    </a:lvl8pPr>
    <a:lvl9pPr marL="3657600" algn="l" defTabSz="4572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66"/>
    <a:srgbClr val="008080"/>
    <a:srgbClr val="000099"/>
    <a:srgbClr val="2E7F7F"/>
    <a:srgbClr val="001595"/>
    <a:srgbClr val="8B0F0A"/>
    <a:srgbClr val="2763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5" d="100"/>
          <a:sy n="75" d="100"/>
        </p:scale>
        <p:origin x="-952" y="-216"/>
      </p:cViewPr>
      <p:guideLst>
        <p:guide orient="horz" pos="576"/>
        <p:guide pos="5488"/>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72"/>
    </p:cViewPr>
  </p:sorterViewPr>
  <p:notesViewPr>
    <p:cSldViewPr>
      <p:cViewPr varScale="1">
        <p:scale>
          <a:sx n="58" d="100"/>
          <a:sy n="58" d="100"/>
        </p:scale>
        <p:origin x="-177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2.emf"/><Relationship Id="rId4" Type="http://schemas.openxmlformats.org/officeDocument/2006/relationships/image" Target="../media/image23.emf"/><Relationship Id="rId1" Type="http://schemas.openxmlformats.org/officeDocument/2006/relationships/image" Target="../media/image20.emf"/><Relationship Id="rId2"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5" Type="http://schemas.openxmlformats.org/officeDocument/2006/relationships/image" Target="../media/image7.emf"/><Relationship Id="rId1" Type="http://schemas.openxmlformats.org/officeDocument/2006/relationships/image" Target="../media/image3.emf"/><Relationship Id="rId2"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 Id="rId2" Type="http://schemas.openxmlformats.org/officeDocument/2006/relationships/image" Target="../media/image9.emf"/><Relationship Id="rId3"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 Id="rId2"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 Id="rId2" Type="http://schemas.openxmlformats.org/officeDocument/2006/relationships/image" Target="../media/image1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emf"/><Relationship Id="rId2" Type="http://schemas.openxmlformats.org/officeDocument/2006/relationships/image" Target="../media/image18.emf"/><Relationship Id="rId3"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60419" name="Rectangle 3"/>
          <p:cNvSpPr>
            <a:spLocks noGrp="1" noChangeArrowheads="1"/>
          </p:cNvSpPr>
          <p:nvPr>
            <p:ph type="dt" sz="quarter"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60420" name="Rectangle 4"/>
          <p:cNvSpPr>
            <a:spLocks noGrp="1" noChangeArrowheads="1"/>
          </p:cNvSpPr>
          <p:nvPr>
            <p:ph type="ftr" sz="quarter" idx="2"/>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60421" name="Rectangle 5"/>
          <p:cNvSpPr>
            <a:spLocks noGrp="1" noChangeArrowheads="1"/>
          </p:cNvSpPr>
          <p:nvPr>
            <p:ph type="sldNum" sz="quarter" idx="3"/>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DCFDE534-2FBA-3146-9921-F6DE843C9E2D}" type="slidenum">
              <a:rPr lang="en-US"/>
              <a:pPr>
                <a:defRPr/>
              </a:pPr>
              <a:t>‹#›</a:t>
            </a:fld>
            <a:endParaRPr lang="en-US"/>
          </a:p>
        </p:txBody>
      </p:sp>
    </p:spTree>
    <p:extLst>
      <p:ext uri="{BB962C8B-B14F-4D97-AF65-F5344CB8AC3E}">
        <p14:creationId xmlns:p14="http://schemas.microsoft.com/office/powerpoint/2010/main" val="3706537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5123" name="Rectangle 3"/>
          <p:cNvSpPr>
            <a:spLocks noGrp="1" noChangeArrowheads="1"/>
          </p:cNvSpPr>
          <p:nvPr>
            <p:ph type="dt"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5127" name="Rectangle 7"/>
          <p:cNvSpPr>
            <a:spLocks noGrp="1" noChangeArrowheads="1"/>
          </p:cNvSpPr>
          <p:nvPr>
            <p:ph type="sldNum" sz="quarter" idx="5"/>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DA466EAE-4D0F-594F-8DB5-F63A1CC7A3C9}" type="slidenum">
              <a:rPr lang="en-US"/>
              <a:pPr>
                <a:defRPr/>
              </a:pPr>
              <a:t>‹#›</a:t>
            </a:fld>
            <a:endParaRPr lang="en-US"/>
          </a:p>
        </p:txBody>
      </p:sp>
    </p:spTree>
    <p:extLst>
      <p:ext uri="{BB962C8B-B14F-4D97-AF65-F5344CB8AC3E}">
        <p14:creationId xmlns:p14="http://schemas.microsoft.com/office/powerpoint/2010/main" val="24955856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CCED0FD-416A-254F-9773-B235773E6B79}" type="slidenum">
              <a:rPr lang="en-US"/>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7D8E9F1-023C-DD47-ABBF-BD9541340120}" type="slidenum">
              <a:rPr lang="en-US"/>
              <a:pPr/>
              <a:t>10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3AEDD1D5-6550-1949-AB53-63BE41F04280}" type="slidenum">
              <a:rPr lang="en-US"/>
              <a:pPr/>
              <a:t>11</a:t>
            </a:fld>
            <a:endParaRPr lang="en-US"/>
          </a:p>
        </p:txBody>
      </p:sp>
      <p:sp>
        <p:nvSpPr>
          <p:cNvPr id="55299" name="Rectangle 2"/>
          <p:cNvSpPr>
            <a:spLocks noGrp="1" noRot="1" noChangeAspect="1" noChangeArrowheads="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13F296C4-5CFA-7040-928C-7C20A4AB7A9A}" type="slidenum">
              <a:rPr lang="en-US"/>
              <a:pPr/>
              <a:t>12</a:t>
            </a:fld>
            <a:endParaRPr lang="en-US"/>
          </a:p>
        </p:txBody>
      </p:sp>
      <p:sp>
        <p:nvSpPr>
          <p:cNvPr id="57347" name="Rectangle 2"/>
          <p:cNvSpPr>
            <a:spLocks noGrp="1" noRot="1" noChangeAspect="1" noChangeArrowheads="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BF9E97E-43F7-A84C-ABE7-80A0B828351F}" type="slidenum">
              <a:rPr lang="en-US"/>
              <a:pPr/>
              <a:t>13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E506940-10D6-6349-A66A-9EDAD6ED46FD}" type="slidenum">
              <a:rPr lang="en-US"/>
              <a:pPr/>
              <a:t>2</a:t>
            </a:fld>
            <a:endParaRPr lang="en-US"/>
          </a:p>
        </p:txBody>
      </p:sp>
      <p:sp>
        <p:nvSpPr>
          <p:cNvPr id="32771" name="Rectangle 2"/>
          <p:cNvSpPr>
            <a:spLocks noGrp="1" noRot="1" noChangeAspect="1" noChangeArrowheads="1"/>
          </p:cNvSpPr>
          <p:nvPr>
            <p:ph type="sldImg"/>
          </p:nvPr>
        </p:nvSpPr>
        <p:spPr>
          <a:ln w="12700"/>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0679F33-8970-6B4B-B531-D728D8E3E9A5}" type="slidenum">
              <a:rPr lang="en-US"/>
              <a:pPr/>
              <a:t>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9080C1D-42D6-0147-AA4C-F182447A8E00}" type="slidenum">
              <a:rPr lang="en-US"/>
              <a:pPr/>
              <a:t>4</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7259D4F-0511-6C45-8E53-9DB641C7DBFE}" type="slidenum">
              <a:rPr lang="en-US"/>
              <a:pPr/>
              <a:t>5</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135BE53-DF19-F749-80DE-04FA3FE1BC04}" type="slidenum">
              <a:rPr lang="en-US"/>
              <a:pPr/>
              <a:t>6</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552CBC4-AEA7-0042-93F7-220B962E480B}" type="slidenum">
              <a:rPr lang="en-US"/>
              <a:pPr/>
              <a:t>7</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189E5D5-B906-F64A-AC70-F44915FCD906}" type="slidenum">
              <a:rPr lang="en-US"/>
              <a:pPr/>
              <a:t>8</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619A94F-6362-C84B-B5FC-AC97623414C7}" type="slidenum">
              <a:rPr lang="en-US"/>
              <a:pPr/>
              <a:t>9</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6802" name="Rectangle 2"/>
          <p:cNvSpPr>
            <a:spLocks noGrp="1" noChangeArrowheads="1"/>
          </p:cNvSpPr>
          <p:nvPr>
            <p:ph type="subTitle" idx="1"/>
          </p:nvPr>
        </p:nvSpPr>
        <p:spPr>
          <a:xfrm>
            <a:off x="685800" y="3505200"/>
            <a:ext cx="7772400" cy="1219200"/>
          </a:xfrm>
        </p:spPr>
        <p:txBody>
          <a:bodyPr/>
          <a:lstStyle>
            <a:lvl1pPr marL="0" indent="0" algn="ctr">
              <a:buFontTx/>
              <a:buNone/>
              <a:defRPr>
                <a:solidFill>
                  <a:schemeClr val="tx2"/>
                </a:solidFill>
                <a:effectLst>
                  <a:outerShdw blurRad="38100" dist="38100" dir="2700000" algn="tl">
                    <a:srgbClr val="000000"/>
                  </a:outerShdw>
                </a:effectLst>
              </a:defRPr>
            </a:lvl1pPr>
          </a:lstStyle>
          <a:p>
            <a:r>
              <a:rPr lang="en-US"/>
              <a:t>Click to edit Master subtitle style</a:t>
            </a:r>
          </a:p>
        </p:txBody>
      </p:sp>
      <p:sp>
        <p:nvSpPr>
          <p:cNvPr id="76806" name="Rectangle 6"/>
          <p:cNvSpPr>
            <a:spLocks noGrp="1" noChangeArrowheads="1"/>
          </p:cNvSpPr>
          <p:nvPr>
            <p:ph type="ctrTitle"/>
          </p:nvPr>
        </p:nvSpPr>
        <p:spPr>
          <a:xfrm>
            <a:off x="685800" y="1676400"/>
            <a:ext cx="7772400" cy="1371600"/>
          </a:xfrm>
          <a:solidFill>
            <a:srgbClr val="FFCC00"/>
          </a:solidFill>
        </p:spPr>
        <p:txBody>
          <a:bodyPr/>
          <a:lstStyle>
            <a:lvl1pPr>
              <a:defRPr>
                <a:solidFill>
                  <a:schemeClr val="tx1"/>
                </a:solidFill>
                <a:effectLst>
                  <a:outerShdw blurRad="38100" dist="38100" dir="2700000" algn="tl">
                    <a:srgbClr val="FFFFFF"/>
                  </a:outerShdw>
                </a:effectLst>
              </a:defRPr>
            </a:lvl1pPr>
          </a:lstStyle>
          <a:p>
            <a:r>
              <a:rPr lang="en-US"/>
              <a:t>Click to edit Master title style</a:t>
            </a:r>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152400"/>
            <a:ext cx="19812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52400"/>
            <a:ext cx="57912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bwMode="auto">
          <a:xfrm>
            <a:off x="533400" y="152400"/>
            <a:ext cx="7924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295400"/>
            <a:ext cx="7924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xmlns:p14="http://schemas.microsoft.com/office/powerpoint/2010/main"/>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FF0000"/>
        </a:buClr>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lr>
          <a:srgbClr val="FF0000"/>
        </a:buClr>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5pPr>
      <a:lvl6pPr marL="22288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6pPr>
      <a:lvl7pPr marL="26860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7pPr>
      <a:lvl8pPr marL="31432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8pPr>
      <a:lvl9pPr marL="36004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15.bin"/><Relationship Id="rId5" Type="http://schemas.openxmlformats.org/officeDocument/2006/relationships/image" Target="../media/image15.emf"/><Relationship Id="rId6" Type="http://schemas.openxmlformats.org/officeDocument/2006/relationships/oleObject" Target="../embeddings/oleObject16.bin"/><Relationship Id="rId7" Type="http://schemas.openxmlformats.org/officeDocument/2006/relationships/image" Target="../media/image16.emf"/><Relationship Id="rId1" Type="http://schemas.openxmlformats.org/officeDocument/2006/relationships/vmlDrawing" Target="../drawings/vmlDrawing8.vml"/><Relationship Id="rId2"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17.bin"/><Relationship Id="rId5" Type="http://schemas.openxmlformats.org/officeDocument/2006/relationships/image" Target="../media/image17.emf"/><Relationship Id="rId6" Type="http://schemas.openxmlformats.org/officeDocument/2006/relationships/oleObject" Target="../embeddings/oleObject18.bin"/><Relationship Id="rId7" Type="http://schemas.openxmlformats.org/officeDocument/2006/relationships/oleObject" Target="../embeddings/Microsoft_Word_97_-_2004_Document4.doc"/><Relationship Id="rId8" Type="http://schemas.openxmlformats.org/officeDocument/2006/relationships/image" Target="../media/image18.emf"/><Relationship Id="rId9" Type="http://schemas.openxmlformats.org/officeDocument/2006/relationships/oleObject" Target="../embeddings/oleObject19.bin"/><Relationship Id="rId10" Type="http://schemas.openxmlformats.org/officeDocument/2006/relationships/image" Target="../media/image19.emf"/><Relationship Id="rId1" Type="http://schemas.openxmlformats.org/officeDocument/2006/relationships/vmlDrawing" Target="../drawings/vmlDrawing9.vml"/><Relationship Id="rId2"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20.bin"/><Relationship Id="rId5" Type="http://schemas.openxmlformats.org/officeDocument/2006/relationships/image" Target="../media/image20.emf"/><Relationship Id="rId6" Type="http://schemas.openxmlformats.org/officeDocument/2006/relationships/oleObject" Target="../embeddings/oleObject21.bin"/><Relationship Id="rId7" Type="http://schemas.openxmlformats.org/officeDocument/2006/relationships/image" Target="../media/image21.emf"/><Relationship Id="rId8" Type="http://schemas.openxmlformats.org/officeDocument/2006/relationships/oleObject" Target="../embeddings/oleObject22.bin"/><Relationship Id="rId9" Type="http://schemas.openxmlformats.org/officeDocument/2006/relationships/image" Target="../media/image22.emf"/><Relationship Id="rId10" Type="http://schemas.openxmlformats.org/officeDocument/2006/relationships/oleObject" Target="../embeddings/oleObject23.bin"/><Relationship Id="rId11" Type="http://schemas.openxmlformats.org/officeDocument/2006/relationships/image" Target="../media/image23.emf"/><Relationship Id="rId1" Type="http://schemas.openxmlformats.org/officeDocument/2006/relationships/vmlDrawing" Target="../drawings/vmlDrawing10.vml"/><Relationship Id="rId2"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2.bin"/><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1" Type="http://schemas.openxmlformats.org/officeDocument/2006/relationships/image" Target="../media/image6.emf"/><Relationship Id="rId12" Type="http://schemas.openxmlformats.org/officeDocument/2006/relationships/oleObject" Target="../embeddings/oleObject7.bin"/><Relationship Id="rId13"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6.xml"/><Relationship Id="rId3" Type="http://schemas.openxmlformats.org/officeDocument/2006/relationships/notesSlide" Target="../notesSlides/notesSlide4.xml"/><Relationship Id="rId4" Type="http://schemas.openxmlformats.org/officeDocument/2006/relationships/oleObject" Target="../embeddings/oleObject3.bin"/><Relationship Id="rId5" Type="http://schemas.openxmlformats.org/officeDocument/2006/relationships/image" Target="../media/image3.emf"/><Relationship Id="rId6" Type="http://schemas.openxmlformats.org/officeDocument/2006/relationships/oleObject" Target="../embeddings/oleObject4.bin"/><Relationship Id="rId7" Type="http://schemas.openxmlformats.org/officeDocument/2006/relationships/image" Target="../media/image4.emf"/><Relationship Id="rId8" Type="http://schemas.openxmlformats.org/officeDocument/2006/relationships/oleObject" Target="../embeddings/oleObject5.bin"/><Relationship Id="rId9" Type="http://schemas.openxmlformats.org/officeDocument/2006/relationships/image" Target="../media/image5.emf"/><Relationship Id="rId10"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8.bin"/><Relationship Id="rId5" Type="http://schemas.openxmlformats.org/officeDocument/2006/relationships/image" Target="../media/image8.emf"/><Relationship Id="rId6" Type="http://schemas.openxmlformats.org/officeDocument/2006/relationships/oleObject" Target="../embeddings/oleObject9.bin"/><Relationship Id="rId7" Type="http://schemas.openxmlformats.org/officeDocument/2006/relationships/image" Target="../media/image9.emf"/><Relationship Id="rId8" Type="http://schemas.openxmlformats.org/officeDocument/2006/relationships/oleObject" Target="../embeddings/oleObject10.bin"/><Relationship Id="rId9" Type="http://schemas.openxmlformats.org/officeDocument/2006/relationships/oleObject" Target="../embeddings/Microsoft_Word_97_-_2004_Document1.doc"/><Relationship Id="rId10" Type="http://schemas.openxmlformats.org/officeDocument/2006/relationships/image" Target="../media/image10.emf"/><Relationship Id="rId1" Type="http://schemas.openxmlformats.org/officeDocument/2006/relationships/vmlDrawing" Target="../drawings/vmlDrawing4.vml"/><Relationship Id="rId2"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11.bin"/><Relationship Id="rId5" Type="http://schemas.openxmlformats.org/officeDocument/2006/relationships/image" Target="../media/image11.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12.bin"/><Relationship Id="rId5" Type="http://schemas.openxmlformats.org/officeDocument/2006/relationships/image" Target="../media/image12.emf"/><Relationship Id="rId1" Type="http://schemas.openxmlformats.org/officeDocument/2006/relationships/vmlDrawing" Target="../drawings/vmlDrawing6.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13.bin"/><Relationship Id="rId5" Type="http://schemas.openxmlformats.org/officeDocument/2006/relationships/oleObject" Target="../embeddings/Microsoft_Word_97_-_2004_Document2.doc"/><Relationship Id="rId6" Type="http://schemas.openxmlformats.org/officeDocument/2006/relationships/image" Target="../media/image13.emf"/><Relationship Id="rId7" Type="http://schemas.openxmlformats.org/officeDocument/2006/relationships/oleObject" Target="../embeddings/oleObject14.bin"/><Relationship Id="rId8" Type="http://schemas.openxmlformats.org/officeDocument/2006/relationships/oleObject" Target="../embeddings/Microsoft_Word_97_-_2004_Document3.doc"/><Relationship Id="rId9" Type="http://schemas.openxmlformats.org/officeDocument/2006/relationships/image" Target="../media/image14.emf"/><Relationship Id="rId1" Type="http://schemas.openxmlformats.org/officeDocument/2006/relationships/vmlDrawing" Target="../drawings/vmlDrawing7.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p:txBody>
          <a:bodyPr/>
          <a:lstStyle/>
          <a:p>
            <a:pPr eaLnBrk="1" hangingPunct="1">
              <a:defRPr/>
            </a:pPr>
            <a:r>
              <a:rPr lang="en-US">
                <a:ea typeface="+mj-ea"/>
                <a:cs typeface="+mj-cs"/>
              </a:rPr>
              <a:t>CMSC 611: Advanced Computer Architecture</a:t>
            </a:r>
          </a:p>
        </p:txBody>
      </p:sp>
      <p:sp>
        <p:nvSpPr>
          <p:cNvPr id="2054" name="Rectangle 6"/>
          <p:cNvSpPr>
            <a:spLocks noGrp="1" noChangeArrowheads="1"/>
          </p:cNvSpPr>
          <p:nvPr>
            <p:ph type="subTitle" idx="1"/>
          </p:nvPr>
        </p:nvSpPr>
        <p:spPr/>
        <p:txBody>
          <a:bodyPr/>
          <a:lstStyle/>
          <a:p>
            <a:pPr eaLnBrk="1" hangingPunct="1">
              <a:defRPr/>
            </a:pPr>
            <a:r>
              <a:rPr lang="en-US" smtClean="0">
                <a:ea typeface="+mn-ea"/>
                <a:cs typeface="+mn-cs"/>
              </a:rPr>
              <a:t>Performance</a:t>
            </a:r>
            <a:endParaRPr lang="en-US" dirty="0">
              <a:ea typeface="+mn-ea"/>
              <a:cs typeface="+mn-cs"/>
            </a:endParaRPr>
          </a:p>
        </p:txBody>
      </p:sp>
      <p:sp>
        <p:nvSpPr>
          <p:cNvPr id="18436" name="Text Box 7"/>
          <p:cNvSpPr txBox="1">
            <a:spLocks noChangeArrowheads="1"/>
          </p:cNvSpPr>
          <p:nvPr/>
        </p:nvSpPr>
        <p:spPr bwMode="auto">
          <a:xfrm>
            <a:off x="0" y="6461125"/>
            <a:ext cx="4845050" cy="396875"/>
          </a:xfrm>
          <a:prstGeom prst="rect">
            <a:avLst/>
          </a:prstGeom>
          <a:noFill/>
          <a:ln w="9525">
            <a:noFill/>
            <a:miter lim="800000"/>
            <a:headEnd/>
            <a:tailEnd/>
          </a:ln>
        </p:spPr>
        <p:txBody>
          <a:bodyPr wrap="none">
            <a:prstTxWarp prst="textNoShape">
              <a:avLst/>
            </a:prstTxWarp>
            <a:spAutoFit/>
          </a:bodyPr>
          <a:lstStyle/>
          <a:p>
            <a:r>
              <a:rPr lang="en-US" sz="1000">
                <a:latin typeface="Times New Roman" charset="0"/>
              </a:rPr>
              <a:t>Some material adapted from Mohamed Younis, UMBC CMSC 611 Spr 2003 course slides</a:t>
            </a:r>
          </a:p>
          <a:p>
            <a:r>
              <a:rPr lang="en-US" sz="1000">
                <a:latin typeface="Times New Roman" charset="0"/>
              </a:rPr>
              <a:t>Some material adapted from Hennessy &amp; Patterson / © 2003 Elsevier Science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26" name="Object 2"/>
          <p:cNvGraphicFramePr>
            <a:graphicFrameLocks noChangeAspect="1"/>
          </p:cNvGraphicFramePr>
          <p:nvPr/>
        </p:nvGraphicFramePr>
        <p:xfrm>
          <a:off x="2667000" y="1111250"/>
          <a:ext cx="3657600" cy="749300"/>
        </p:xfrm>
        <a:graphic>
          <a:graphicData uri="http://schemas.openxmlformats.org/presentationml/2006/ole">
            <mc:AlternateContent xmlns:mc="http://schemas.openxmlformats.org/markup-compatibility/2006">
              <mc:Choice xmlns:v="urn:schemas-microsoft-com:vml" Requires="v">
                <p:oleObj spid="_x0000_s60424" name="Equation" r:id="rId4" imgW="2730897" imgH="559197" progId="Equation.3">
                  <p:embed/>
                </p:oleObj>
              </mc:Choice>
              <mc:Fallback>
                <p:oleObj name="Equation" r:id="rId4" imgW="2730897" imgH="5591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1111250"/>
                        <a:ext cx="36576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81284" name="Text Box 4"/>
          <p:cNvSpPr txBox="1">
            <a:spLocks noChangeArrowheads="1"/>
          </p:cNvSpPr>
          <p:nvPr/>
        </p:nvSpPr>
        <p:spPr bwMode="auto">
          <a:xfrm>
            <a:off x="152400" y="2025650"/>
            <a:ext cx="8763000" cy="822325"/>
          </a:xfrm>
          <a:prstGeom prst="rect">
            <a:avLst/>
          </a:prstGeom>
          <a:noFill/>
          <a:ln w="9525">
            <a:noFill/>
            <a:miter lim="800000"/>
            <a:headEnd/>
            <a:tailEnd/>
          </a:ln>
        </p:spPr>
        <p:txBody>
          <a:bodyPr>
            <a:prstTxWarp prst="textNoShape">
              <a:avLst/>
            </a:prstTxWarp>
            <a:spAutoFit/>
          </a:bodyPr>
          <a:lstStyle/>
          <a:p>
            <a:pPr>
              <a:lnSpc>
                <a:spcPct val="120000"/>
              </a:lnSpc>
            </a:pPr>
            <a:r>
              <a:rPr lang="en-US" sz="2000"/>
              <a:t>Sequence 1:	CPU clock cycles = (2 </a:t>
            </a:r>
            <a:r>
              <a:rPr lang="en-US" sz="2000">
                <a:sym typeface="Symbol" charset="2"/>
              </a:rPr>
              <a:t></a:t>
            </a:r>
            <a:r>
              <a:rPr lang="en-US" sz="2000"/>
              <a:t>1) + (1 </a:t>
            </a:r>
            <a:r>
              <a:rPr lang="en-US" sz="2000">
                <a:sym typeface="Symbol" charset="2"/>
              </a:rPr>
              <a:t></a:t>
            </a:r>
            <a:r>
              <a:rPr lang="en-US" sz="2000"/>
              <a:t>2) + (2 </a:t>
            </a:r>
            <a:r>
              <a:rPr lang="en-US" sz="2000">
                <a:sym typeface="Symbol" charset="2"/>
              </a:rPr>
              <a:t></a:t>
            </a:r>
            <a:r>
              <a:rPr lang="en-US" sz="2000"/>
              <a:t>3) = 10 cycles</a:t>
            </a:r>
          </a:p>
          <a:p>
            <a:pPr>
              <a:lnSpc>
                <a:spcPct val="120000"/>
              </a:lnSpc>
            </a:pPr>
            <a:r>
              <a:rPr lang="en-US" sz="2000"/>
              <a:t>Sequence 2:	CPU clock cycles = (4 </a:t>
            </a:r>
            <a:r>
              <a:rPr lang="en-US" sz="2000">
                <a:sym typeface="Symbol" charset="2"/>
              </a:rPr>
              <a:t></a:t>
            </a:r>
            <a:r>
              <a:rPr lang="en-US" sz="2000"/>
              <a:t>1) + (1 </a:t>
            </a:r>
            <a:r>
              <a:rPr lang="en-US" sz="2000">
                <a:sym typeface="Symbol" charset="2"/>
              </a:rPr>
              <a:t></a:t>
            </a:r>
            <a:r>
              <a:rPr lang="en-US" sz="2000"/>
              <a:t>2) + (1 </a:t>
            </a:r>
            <a:r>
              <a:rPr lang="en-US" sz="2000">
                <a:sym typeface="Symbol" charset="2"/>
              </a:rPr>
              <a:t></a:t>
            </a:r>
            <a:r>
              <a:rPr lang="en-US" sz="2000"/>
              <a:t>3) = 9 cycles</a:t>
            </a:r>
            <a:endParaRPr lang="en-US">
              <a:latin typeface="Times New Roman" charset="0"/>
            </a:endParaRPr>
          </a:p>
        </p:txBody>
      </p:sp>
      <p:sp>
        <p:nvSpPr>
          <p:cNvPr id="481285" name="Text Box 5"/>
          <p:cNvSpPr txBox="1">
            <a:spLocks noChangeArrowheads="1"/>
          </p:cNvSpPr>
          <p:nvPr/>
        </p:nvSpPr>
        <p:spPr bwMode="auto">
          <a:xfrm>
            <a:off x="152400" y="3168650"/>
            <a:ext cx="8839200" cy="396875"/>
          </a:xfrm>
          <a:prstGeom prst="rect">
            <a:avLst/>
          </a:prstGeom>
          <a:noFill/>
          <a:ln w="9525">
            <a:noFill/>
            <a:miter lim="800000"/>
            <a:headEnd/>
            <a:tailEnd/>
          </a:ln>
        </p:spPr>
        <p:txBody>
          <a:bodyPr>
            <a:prstTxWarp prst="textNoShape">
              <a:avLst/>
            </a:prstTxWarp>
            <a:spAutoFit/>
          </a:bodyPr>
          <a:lstStyle/>
          <a:p>
            <a:pPr>
              <a:spcBef>
                <a:spcPct val="50000"/>
              </a:spcBef>
              <a:buFont typeface="Monotype Sorts" charset="2"/>
              <a:buChar char="+"/>
            </a:pPr>
            <a:r>
              <a:rPr lang="en-US" sz="2000">
                <a:solidFill>
                  <a:schemeClr val="accent2"/>
                </a:solidFill>
              </a:rPr>
              <a:t> Therefore Sequence 2 is faster although it executes more instructions</a:t>
            </a:r>
            <a:endParaRPr lang="en-US">
              <a:latin typeface="Times New Roman" charset="0"/>
            </a:endParaRPr>
          </a:p>
        </p:txBody>
      </p:sp>
      <p:grpSp>
        <p:nvGrpSpPr>
          <p:cNvPr id="2" name="Group 6"/>
          <p:cNvGrpSpPr>
            <a:grpSpLocks/>
          </p:cNvGrpSpPr>
          <p:nvPr/>
        </p:nvGrpSpPr>
        <p:grpSpPr bwMode="auto">
          <a:xfrm>
            <a:off x="152400" y="3778250"/>
            <a:ext cx="5408613" cy="693738"/>
            <a:chOff x="96" y="2160"/>
            <a:chExt cx="3407" cy="437"/>
          </a:xfrm>
        </p:grpSpPr>
        <p:graphicFrame>
          <p:nvGraphicFramePr>
            <p:cNvPr id="52227" name="Object 3"/>
            <p:cNvGraphicFramePr>
              <a:graphicFrameLocks noChangeAspect="1"/>
            </p:cNvGraphicFramePr>
            <p:nvPr/>
          </p:nvGraphicFramePr>
          <p:xfrm>
            <a:off x="1682" y="2160"/>
            <a:ext cx="1821" cy="437"/>
          </p:xfrm>
          <a:graphic>
            <a:graphicData uri="http://schemas.openxmlformats.org/presentationml/2006/ole">
              <mc:AlternateContent xmlns:mc="http://schemas.openxmlformats.org/markup-compatibility/2006">
                <mc:Choice xmlns:v="urn:schemas-microsoft-com:vml" Requires="v">
                  <p:oleObj spid="_x0000_s60425" name="Equation" r:id="rId6" imgW="2235597" imgH="508397" progId="Equation.3">
                    <p:embed/>
                  </p:oleObj>
                </mc:Choice>
                <mc:Fallback>
                  <p:oleObj name="Equation" r:id="rId6" imgW="2235597" imgH="508397"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82" y="2160"/>
                          <a:ext cx="1821" cy="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2235" name="Text Box 8"/>
            <p:cNvSpPr txBox="1">
              <a:spLocks noChangeArrowheads="1"/>
            </p:cNvSpPr>
            <p:nvPr/>
          </p:nvSpPr>
          <p:spPr bwMode="auto">
            <a:xfrm>
              <a:off x="96" y="2208"/>
              <a:ext cx="1776" cy="288"/>
            </a:xfrm>
            <a:prstGeom prst="rect">
              <a:avLst/>
            </a:prstGeom>
            <a:noFill/>
            <a:ln w="9525">
              <a:noFill/>
              <a:miter lim="800000"/>
              <a:headEnd/>
              <a:tailEnd/>
            </a:ln>
          </p:spPr>
          <p:txBody>
            <a:bodyPr>
              <a:prstTxWarp prst="textNoShape">
                <a:avLst/>
              </a:prstTxWarp>
              <a:spAutoFit/>
            </a:bodyPr>
            <a:lstStyle/>
            <a:p>
              <a:pPr>
                <a:lnSpc>
                  <a:spcPct val="120000"/>
                </a:lnSpc>
                <a:spcBef>
                  <a:spcPct val="50000"/>
                </a:spcBef>
              </a:pPr>
              <a:r>
                <a:rPr lang="en-US" sz="2000"/>
                <a:t>Using the formula:</a:t>
              </a:r>
              <a:r>
                <a:rPr lang="en-US">
                  <a:latin typeface="Times New Roman" charset="0"/>
                </a:rPr>
                <a:t> </a:t>
              </a:r>
            </a:p>
          </p:txBody>
        </p:sp>
      </p:grpSp>
      <p:sp>
        <p:nvSpPr>
          <p:cNvPr id="481289" name="Text Box 9"/>
          <p:cNvSpPr txBox="1">
            <a:spLocks noChangeArrowheads="1"/>
          </p:cNvSpPr>
          <p:nvPr/>
        </p:nvSpPr>
        <p:spPr bwMode="auto">
          <a:xfrm>
            <a:off x="152400" y="4692650"/>
            <a:ext cx="6858000" cy="822325"/>
          </a:xfrm>
          <a:prstGeom prst="rect">
            <a:avLst/>
          </a:prstGeom>
          <a:noFill/>
          <a:ln w="9525">
            <a:noFill/>
            <a:miter lim="800000"/>
            <a:headEnd/>
            <a:tailEnd/>
          </a:ln>
        </p:spPr>
        <p:txBody>
          <a:bodyPr>
            <a:prstTxWarp prst="textNoShape">
              <a:avLst/>
            </a:prstTxWarp>
            <a:spAutoFit/>
          </a:bodyPr>
          <a:lstStyle/>
          <a:p>
            <a:pPr>
              <a:lnSpc>
                <a:spcPct val="120000"/>
              </a:lnSpc>
            </a:pPr>
            <a:r>
              <a:rPr lang="en-US" sz="2000"/>
              <a:t>Sequence 1:	CPI = 10/5 = 2</a:t>
            </a:r>
          </a:p>
          <a:p>
            <a:pPr>
              <a:lnSpc>
                <a:spcPct val="120000"/>
              </a:lnSpc>
            </a:pPr>
            <a:r>
              <a:rPr lang="en-US" sz="2000"/>
              <a:t>Sequence 2:	CPI = 9/6 = 1.5</a:t>
            </a:r>
            <a:endParaRPr lang="en-US">
              <a:latin typeface="Times New Roman" charset="0"/>
            </a:endParaRPr>
          </a:p>
        </p:txBody>
      </p:sp>
      <p:sp>
        <p:nvSpPr>
          <p:cNvPr id="52232" name="Text Box 10"/>
          <p:cNvSpPr txBox="1">
            <a:spLocks noChangeArrowheads="1"/>
          </p:cNvSpPr>
          <p:nvPr/>
        </p:nvSpPr>
        <p:spPr bwMode="auto">
          <a:xfrm>
            <a:off x="152400" y="1187450"/>
            <a:ext cx="2362200" cy="488950"/>
          </a:xfrm>
          <a:prstGeom prst="rect">
            <a:avLst/>
          </a:prstGeom>
          <a:noFill/>
          <a:ln w="9525">
            <a:noFill/>
            <a:miter lim="800000"/>
            <a:headEnd/>
            <a:tailEnd/>
          </a:ln>
        </p:spPr>
        <p:txBody>
          <a:bodyPr>
            <a:prstTxWarp prst="textNoShape">
              <a:avLst/>
            </a:prstTxWarp>
            <a:spAutoFit/>
          </a:bodyPr>
          <a:lstStyle/>
          <a:p>
            <a:pPr>
              <a:lnSpc>
                <a:spcPct val="130000"/>
              </a:lnSpc>
              <a:spcBef>
                <a:spcPct val="50000"/>
              </a:spcBef>
            </a:pPr>
            <a:r>
              <a:rPr lang="en-US" sz="2000"/>
              <a:t>Using the formula:</a:t>
            </a:r>
            <a:r>
              <a:rPr lang="en-US">
                <a:latin typeface="Times New Roman" charset="0"/>
              </a:rPr>
              <a:t> </a:t>
            </a:r>
          </a:p>
        </p:txBody>
      </p:sp>
      <p:sp>
        <p:nvSpPr>
          <p:cNvPr id="481291" name="Text Box 11"/>
          <p:cNvSpPr txBox="1">
            <a:spLocks noChangeArrowheads="1"/>
          </p:cNvSpPr>
          <p:nvPr/>
        </p:nvSpPr>
        <p:spPr bwMode="auto">
          <a:xfrm>
            <a:off x="152400" y="5835650"/>
            <a:ext cx="8839200" cy="717550"/>
          </a:xfrm>
          <a:prstGeom prst="rect">
            <a:avLst/>
          </a:prstGeom>
          <a:noFill/>
          <a:ln w="9525">
            <a:noFill/>
            <a:miter lim="800000"/>
            <a:headEnd/>
            <a:tailEnd/>
          </a:ln>
        </p:spPr>
        <p:txBody>
          <a:bodyPr>
            <a:prstTxWarp prst="textNoShape">
              <a:avLst/>
            </a:prstTxWarp>
            <a:spAutoFit/>
          </a:bodyPr>
          <a:lstStyle/>
          <a:p>
            <a:pPr>
              <a:spcBef>
                <a:spcPct val="50000"/>
              </a:spcBef>
              <a:buFont typeface="Monotype Sorts" charset="2"/>
              <a:buChar char="+"/>
            </a:pPr>
            <a:r>
              <a:rPr lang="en-US" sz="2000">
                <a:solidFill>
                  <a:schemeClr val="accent2"/>
                </a:solidFill>
              </a:rPr>
              <a:t> Since Sequence 2 takes fewer overall clock cycles but has more </a:t>
            </a:r>
          </a:p>
          <a:p>
            <a:pPr>
              <a:spcBef>
                <a:spcPct val="5000"/>
              </a:spcBef>
              <a:buFont typeface="Monotype Sorts" charset="2"/>
              <a:buNone/>
            </a:pPr>
            <a:r>
              <a:rPr lang="en-US" sz="2000">
                <a:solidFill>
                  <a:schemeClr val="accent2"/>
                </a:solidFill>
              </a:rPr>
              <a:t>     instructions it must have a lower CPI</a:t>
            </a:r>
            <a:endParaRPr lang="en-US">
              <a:latin typeface="Times New Roman" charset="0"/>
            </a:endParaRPr>
          </a:p>
        </p:txBody>
      </p:sp>
      <p:sp>
        <p:nvSpPr>
          <p:cNvPr id="481294" name="Rectangle 14"/>
          <p:cNvSpPr>
            <a:spLocks noGrp="1" noChangeArrowheads="1"/>
          </p:cNvSpPr>
          <p:nvPr>
            <p:ph type="title"/>
          </p:nvPr>
        </p:nvSpPr>
        <p:spPr/>
        <p:txBody>
          <a:bodyPr/>
          <a:lstStyle/>
          <a:p>
            <a:pPr eaLnBrk="1" hangingPunct="1">
              <a:defRPr/>
            </a:pPr>
            <a:r>
              <a:rPr lang="en-US">
                <a:ea typeface="+mj-ea"/>
                <a:cs typeface="+mj-cs"/>
              </a:rPr>
              <a:t>Comparing Code Segments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2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28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128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4" grpId="0" autoUpdateAnimBg="0"/>
      <p:bldP spid="481285" grpId="0" autoUpdateAnimBg="0"/>
      <p:bldP spid="481289" grpId="0" autoUpdateAnimBg="0"/>
      <p:bldP spid="48129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6" name="Rectangle 4"/>
          <p:cNvSpPr>
            <a:spLocks noGrp="1" noChangeArrowheads="1"/>
          </p:cNvSpPr>
          <p:nvPr>
            <p:ph type="title"/>
          </p:nvPr>
        </p:nvSpPr>
        <p:spPr/>
        <p:txBody>
          <a:bodyPr/>
          <a:lstStyle/>
          <a:p>
            <a:pPr eaLnBrk="1" hangingPunct="1">
              <a:defRPr/>
            </a:pPr>
            <a:r>
              <a:rPr lang="en-US">
                <a:ea typeface="+mj-ea"/>
                <a:cs typeface="+mj-cs"/>
              </a:rPr>
              <a:t>The Role of Performance</a:t>
            </a:r>
          </a:p>
        </p:txBody>
      </p:sp>
      <p:sp>
        <p:nvSpPr>
          <p:cNvPr id="54275" name="Rectangle 5"/>
          <p:cNvSpPr>
            <a:spLocks noGrp="1" noChangeArrowheads="1"/>
          </p:cNvSpPr>
          <p:nvPr>
            <p:ph type="body" idx="1"/>
          </p:nvPr>
        </p:nvSpPr>
        <p:spPr/>
        <p:txBody>
          <a:bodyPr/>
          <a:lstStyle/>
          <a:p>
            <a:pPr eaLnBrk="1" hangingPunct="1">
              <a:lnSpc>
                <a:spcPct val="90000"/>
              </a:lnSpc>
            </a:pPr>
            <a:r>
              <a:rPr lang="en-US" sz="2800"/>
              <a:t>Hardware performance is a key to the effectiveness of the entire system</a:t>
            </a:r>
          </a:p>
          <a:p>
            <a:pPr eaLnBrk="1" hangingPunct="1">
              <a:lnSpc>
                <a:spcPct val="90000"/>
              </a:lnSpc>
            </a:pPr>
            <a:r>
              <a:rPr lang="en-US" sz="2800"/>
              <a:t>Performance has to be measured and compared to evaluate designs</a:t>
            </a:r>
          </a:p>
          <a:p>
            <a:pPr eaLnBrk="1" hangingPunct="1">
              <a:lnSpc>
                <a:spcPct val="90000"/>
              </a:lnSpc>
            </a:pPr>
            <a:r>
              <a:rPr lang="en-US" sz="2800"/>
              <a:t>To optimize the performance, major affecting factors have to be known</a:t>
            </a:r>
          </a:p>
          <a:p>
            <a:pPr eaLnBrk="1" hangingPunct="1">
              <a:lnSpc>
                <a:spcPct val="90000"/>
              </a:lnSpc>
            </a:pPr>
            <a:r>
              <a:rPr lang="en-US" sz="2800"/>
              <a:t>For different types of applications</a:t>
            </a:r>
          </a:p>
          <a:p>
            <a:pPr lvl="1" eaLnBrk="1" hangingPunct="1">
              <a:lnSpc>
                <a:spcPct val="90000"/>
              </a:lnSpc>
            </a:pPr>
            <a:r>
              <a:rPr lang="en-US" sz="2400"/>
              <a:t>different performance metrics may be appropriate</a:t>
            </a:r>
          </a:p>
          <a:p>
            <a:pPr lvl="1" eaLnBrk="1" hangingPunct="1">
              <a:lnSpc>
                <a:spcPct val="90000"/>
              </a:lnSpc>
            </a:pPr>
            <a:r>
              <a:rPr lang="en-US" sz="2400"/>
              <a:t>different aspects of a computer system may be most significant</a:t>
            </a:r>
          </a:p>
          <a:p>
            <a:pPr eaLnBrk="1" hangingPunct="1">
              <a:lnSpc>
                <a:spcPct val="90000"/>
              </a:lnSpc>
            </a:pPr>
            <a:r>
              <a:rPr lang="en-US" sz="2800"/>
              <a:t>Instructions use and implementation, memory hierarchy and I/O handling are among the factors that affect the performance</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2" name="Object 2"/>
          <p:cNvGraphicFramePr>
            <a:graphicFrameLocks noChangeAspect="1"/>
          </p:cNvGraphicFramePr>
          <p:nvPr/>
        </p:nvGraphicFramePr>
        <p:xfrm>
          <a:off x="1905000" y="1127125"/>
          <a:ext cx="4724400" cy="777875"/>
        </p:xfrm>
        <a:graphic>
          <a:graphicData uri="http://schemas.openxmlformats.org/presentationml/2006/ole">
            <mc:AlternateContent xmlns:mc="http://schemas.openxmlformats.org/markup-compatibility/2006">
              <mc:Choice xmlns:v="urn:schemas-microsoft-com:vml" Requires="v">
                <p:oleObj spid="_x0000_s64522" name="Equation" r:id="rId4" imgW="3086497" imgH="508397" progId="Equation.3">
                  <p:embed/>
                </p:oleObj>
              </mc:Choice>
              <mc:Fallback>
                <p:oleObj name="Equation" r:id="rId4" imgW="3086497" imgH="5083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127125"/>
                        <a:ext cx="4724400" cy="777875"/>
                      </a:xfrm>
                      <a:prstGeom prst="rect">
                        <a:avLst/>
                      </a:prstGeom>
                      <a:solidFill>
                        <a:srgbClr val="CCFFFF"/>
                      </a:solidFill>
                      <a:ln>
                        <a:noFill/>
                      </a:ln>
                      <a:effectLst>
                        <a:outerShdw blurRad="63500" dist="38099" dir="2700000" algn="ctr" rotWithShape="0">
                          <a:srgbClr val="000000">
                            <a:alpha val="74998"/>
                          </a:srgbClr>
                        </a:outerShdw>
                      </a:effectLst>
                      <a:extLst>
                        <a:ext uri="{91240B29-F687-4f45-9708-019B960494DF}">
                          <a14:hiddenLine xmlns:a14="http://schemas.microsoft.com/office/drawing/2010/main" w="9525">
                            <a:solidFill>
                              <a:srgbClr val="99CCFF"/>
                            </a:solidFill>
                            <a:miter lim="800000"/>
                            <a:headEnd/>
                            <a:tailEnd/>
                          </a14:hiddenLine>
                        </a:ext>
                      </a:extLst>
                    </p:spPr>
                  </p:pic>
                </p:oleObj>
              </mc:Fallback>
            </mc:AlternateContent>
          </a:graphicData>
        </a:graphic>
      </p:graphicFrame>
      <p:graphicFrame>
        <p:nvGraphicFramePr>
          <p:cNvPr id="56323" name="Object 3"/>
          <p:cNvGraphicFramePr>
            <a:graphicFrameLocks noChangeAspect="1"/>
          </p:cNvGraphicFramePr>
          <p:nvPr/>
        </p:nvGraphicFramePr>
        <p:xfrm>
          <a:off x="-76200" y="2209800"/>
          <a:ext cx="9372600" cy="2514600"/>
        </p:xfrm>
        <a:graphic>
          <a:graphicData uri="http://schemas.openxmlformats.org/presentationml/2006/ole">
            <mc:AlternateContent xmlns:mc="http://schemas.openxmlformats.org/markup-compatibility/2006">
              <mc:Choice xmlns:v="urn:schemas-microsoft-com:vml" Requires="v">
                <p:oleObj spid="_x0000_s64523" name="Document" r:id="rId7" imgW="5638800" imgH="1821180" progId="Word.Document.8">
                  <p:embed/>
                </p:oleObj>
              </mc:Choice>
              <mc:Fallback>
                <p:oleObj name="Document" r:id="rId7" imgW="5638800" imgH="1821180" progId="Word.Document.8">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 y="2209800"/>
                        <a:ext cx="9372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6324" name="Object 4"/>
          <p:cNvGraphicFramePr>
            <a:graphicFrameLocks noChangeAspect="1"/>
          </p:cNvGraphicFramePr>
          <p:nvPr/>
        </p:nvGraphicFramePr>
        <p:xfrm>
          <a:off x="1905000" y="4799013"/>
          <a:ext cx="4191000" cy="858837"/>
        </p:xfrm>
        <a:graphic>
          <a:graphicData uri="http://schemas.openxmlformats.org/presentationml/2006/ole">
            <mc:AlternateContent xmlns:mc="http://schemas.openxmlformats.org/markup-compatibility/2006">
              <mc:Choice xmlns:v="urn:schemas-microsoft-com:vml" Requires="v">
                <p:oleObj spid="_x0000_s64524" name="Equation" r:id="rId9" imgW="2730897" imgH="559197" progId="Equation.3">
                  <p:embed/>
                </p:oleObj>
              </mc:Choice>
              <mc:Fallback>
                <p:oleObj name="Equation" r:id="rId9" imgW="2730897" imgH="559197" progId="Equation.3">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5000" y="4799013"/>
                        <a:ext cx="4191000" cy="858837"/>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56325" name="Text Box 6"/>
          <p:cNvSpPr txBox="1">
            <a:spLocks noChangeArrowheads="1"/>
          </p:cNvSpPr>
          <p:nvPr/>
        </p:nvSpPr>
        <p:spPr bwMode="auto">
          <a:xfrm>
            <a:off x="152400" y="5789613"/>
            <a:ext cx="8839200" cy="915987"/>
          </a:xfrm>
          <a:prstGeom prst="rect">
            <a:avLst/>
          </a:prstGeom>
          <a:noFill/>
          <a:ln w="9525">
            <a:noFill/>
            <a:miter lim="800000"/>
            <a:headEnd/>
            <a:tailEnd/>
          </a:ln>
        </p:spPr>
        <p:txBody>
          <a:bodyPr>
            <a:prstTxWarp prst="textNoShape">
              <a:avLst/>
            </a:prstTxWarp>
            <a:spAutoFit/>
          </a:bodyPr>
          <a:lstStyle/>
          <a:p>
            <a:r>
              <a:rPr lang="en-US" sz="1800"/>
              <a:t>Where: </a:t>
            </a:r>
            <a:r>
              <a:rPr lang="en-US" sz="1800" b="1" i="1">
                <a:solidFill>
                  <a:schemeClr val="accent2"/>
                </a:solidFill>
              </a:rPr>
              <a:t>C</a:t>
            </a:r>
            <a:r>
              <a:rPr lang="en-US" sz="1800" b="1" i="1" baseline="-25000">
                <a:solidFill>
                  <a:schemeClr val="accent2"/>
                </a:solidFill>
              </a:rPr>
              <a:t>i </a:t>
            </a:r>
            <a:r>
              <a:rPr lang="en-US" sz="1800" i="1" baseline="-25000"/>
              <a:t>        </a:t>
            </a:r>
            <a:r>
              <a:rPr lang="en-US" sz="1800"/>
              <a:t>is the count of number of instructions of class </a:t>
            </a:r>
            <a:r>
              <a:rPr lang="en-US" sz="1800" i="1"/>
              <a:t>i</a:t>
            </a:r>
            <a:r>
              <a:rPr lang="en-US" sz="1800"/>
              <a:t> executed</a:t>
            </a:r>
          </a:p>
          <a:p>
            <a:r>
              <a:rPr lang="en-US" sz="1800" i="1"/>
              <a:t>             </a:t>
            </a:r>
            <a:r>
              <a:rPr lang="en-US" sz="1800" b="1" i="1">
                <a:solidFill>
                  <a:schemeClr val="accent2"/>
                </a:solidFill>
              </a:rPr>
              <a:t>CPI</a:t>
            </a:r>
            <a:r>
              <a:rPr lang="en-US" sz="1800" b="1" i="1" baseline="-25000">
                <a:solidFill>
                  <a:schemeClr val="accent2"/>
                </a:solidFill>
              </a:rPr>
              <a:t>i</a:t>
            </a:r>
            <a:r>
              <a:rPr lang="en-US" sz="1800" b="1">
                <a:solidFill>
                  <a:schemeClr val="accent2"/>
                </a:solidFill>
              </a:rPr>
              <a:t> </a:t>
            </a:r>
            <a:r>
              <a:rPr lang="en-US" sz="1800">
                <a:solidFill>
                  <a:schemeClr val="accent2"/>
                </a:solidFill>
              </a:rPr>
              <a:t> </a:t>
            </a:r>
            <a:r>
              <a:rPr lang="en-US" sz="1800"/>
              <a:t>is the average number of cycles per instruction for that instruction class</a:t>
            </a:r>
          </a:p>
          <a:p>
            <a:r>
              <a:rPr lang="en-US" sz="1800" i="1"/>
              <a:t>             </a:t>
            </a:r>
            <a:r>
              <a:rPr lang="en-US" sz="1800" b="1" i="1">
                <a:solidFill>
                  <a:schemeClr val="accent2"/>
                </a:solidFill>
              </a:rPr>
              <a:t>n</a:t>
            </a:r>
            <a:r>
              <a:rPr lang="en-US" sz="1800" b="1"/>
              <a:t> </a:t>
            </a:r>
            <a:r>
              <a:rPr lang="en-US" sz="1800"/>
              <a:t>      is the number of different instruction classes</a:t>
            </a:r>
            <a:endParaRPr lang="en-US">
              <a:latin typeface="Times New Roman" charset="0"/>
            </a:endParaRPr>
          </a:p>
        </p:txBody>
      </p:sp>
      <p:sp>
        <p:nvSpPr>
          <p:cNvPr id="524297" name="Rectangle 9"/>
          <p:cNvSpPr>
            <a:spLocks noGrp="1" noChangeArrowheads="1"/>
          </p:cNvSpPr>
          <p:nvPr>
            <p:ph type="title"/>
          </p:nvPr>
        </p:nvSpPr>
        <p:spPr/>
        <p:txBody>
          <a:bodyPr/>
          <a:lstStyle/>
          <a:p>
            <a:pPr eaLnBrk="1" hangingPunct="1">
              <a:defRPr/>
            </a:pPr>
            <a:r>
              <a:rPr lang="en-US">
                <a:ea typeface="+mj-ea"/>
                <a:cs typeface="+mj-cs"/>
              </a:rPr>
              <a:t>Calculation of CPU Time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p:txBody>
          <a:bodyPr/>
          <a:lstStyle/>
          <a:p>
            <a:pPr>
              <a:defRPr/>
            </a:pPr>
            <a:r>
              <a:rPr lang="en-US"/>
              <a:t>Important Equations (so far)</a:t>
            </a:r>
          </a:p>
        </p:txBody>
      </p:sp>
      <p:graphicFrame>
        <p:nvGraphicFramePr>
          <p:cNvPr id="588804" name="Object 2"/>
          <p:cNvGraphicFramePr>
            <a:graphicFrameLocks noChangeAspect="1"/>
          </p:cNvGraphicFramePr>
          <p:nvPr/>
        </p:nvGraphicFramePr>
        <p:xfrm>
          <a:off x="2505075" y="1452563"/>
          <a:ext cx="4132263" cy="785812"/>
        </p:xfrm>
        <a:graphic>
          <a:graphicData uri="http://schemas.openxmlformats.org/presentationml/2006/ole">
            <mc:AlternateContent xmlns:mc="http://schemas.openxmlformats.org/markup-compatibility/2006">
              <mc:Choice xmlns:v="urn:schemas-microsoft-com:vml" Requires="v">
                <p:oleObj spid="_x0000_s20492" name="Equation" r:id="rId4" imgW="2070100" imgH="393700" progId="Equation.3">
                  <p:embed/>
                </p:oleObj>
              </mc:Choice>
              <mc:Fallback>
                <p:oleObj name="Equation" r:id="rId4" imgW="2070100" imgH="3937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5075" y="1452563"/>
                        <a:ext cx="4132263" cy="785812"/>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88805" name="Object 3"/>
          <p:cNvGraphicFramePr>
            <a:graphicFrameLocks noChangeAspect="1"/>
          </p:cNvGraphicFramePr>
          <p:nvPr/>
        </p:nvGraphicFramePr>
        <p:xfrm>
          <a:off x="1281113" y="3921125"/>
          <a:ext cx="6581775" cy="844550"/>
        </p:xfrm>
        <a:graphic>
          <a:graphicData uri="http://schemas.openxmlformats.org/presentationml/2006/ole">
            <mc:AlternateContent xmlns:mc="http://schemas.openxmlformats.org/markup-compatibility/2006">
              <mc:Choice xmlns:v="urn:schemas-microsoft-com:vml" Requires="v">
                <p:oleObj spid="_x0000_s20493" name="Equation" r:id="rId6" imgW="3225800" imgH="419100" progId="Equation.3">
                  <p:embed/>
                </p:oleObj>
              </mc:Choice>
              <mc:Fallback>
                <p:oleObj name="Equation" r:id="rId6" imgW="3225800" imgH="4191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1113" y="3921125"/>
                        <a:ext cx="6581775" cy="844550"/>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88806" name="Object 4"/>
          <p:cNvGraphicFramePr>
            <a:graphicFrameLocks noChangeAspect="1"/>
          </p:cNvGraphicFramePr>
          <p:nvPr/>
        </p:nvGraphicFramePr>
        <p:xfrm>
          <a:off x="1808163" y="5186363"/>
          <a:ext cx="5529262" cy="1214437"/>
        </p:xfrm>
        <a:graphic>
          <a:graphicData uri="http://schemas.openxmlformats.org/presentationml/2006/ole">
            <mc:AlternateContent xmlns:mc="http://schemas.openxmlformats.org/markup-compatibility/2006">
              <mc:Choice xmlns:v="urn:schemas-microsoft-com:vml" Requires="v">
                <p:oleObj spid="_x0000_s20494" name="Equation" r:id="rId8" imgW="2781300" imgH="609600" progId="Equation.3">
                  <p:embed/>
                </p:oleObj>
              </mc:Choice>
              <mc:Fallback>
                <p:oleObj name="Equation" r:id="rId8" imgW="2781300" imgH="6096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08163" y="5186363"/>
                        <a:ext cx="5529262" cy="1214437"/>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88807" name="Object 5"/>
          <p:cNvGraphicFramePr>
            <a:graphicFrameLocks noChangeAspect="1"/>
          </p:cNvGraphicFramePr>
          <p:nvPr/>
        </p:nvGraphicFramePr>
        <p:xfrm>
          <a:off x="1860550" y="2659063"/>
          <a:ext cx="5421313" cy="841375"/>
        </p:xfrm>
        <a:graphic>
          <a:graphicData uri="http://schemas.openxmlformats.org/presentationml/2006/ole">
            <mc:AlternateContent xmlns:mc="http://schemas.openxmlformats.org/markup-compatibility/2006">
              <mc:Choice xmlns:v="urn:schemas-microsoft-com:vml" Requires="v">
                <p:oleObj spid="_x0000_s20495" name="Equation" r:id="rId10" imgW="2705100" imgH="419100" progId="Equation.3">
                  <p:embed/>
                </p:oleObj>
              </mc:Choice>
              <mc:Fallback>
                <p:oleObj name="Equation" r:id="rId10" imgW="2705100" imgH="4191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60550" y="2659063"/>
                        <a:ext cx="5421313" cy="841375"/>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88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88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880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88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2"/>
          <p:cNvGraphicFramePr>
            <a:graphicFrameLocks noChangeAspect="1"/>
          </p:cNvGraphicFramePr>
          <p:nvPr/>
        </p:nvGraphicFramePr>
        <p:xfrm>
          <a:off x="1614488" y="2514600"/>
          <a:ext cx="4846637" cy="920750"/>
        </p:xfrm>
        <a:graphic>
          <a:graphicData uri="http://schemas.openxmlformats.org/presentationml/2006/ole">
            <mc:AlternateContent xmlns:mc="http://schemas.openxmlformats.org/markup-compatibility/2006">
              <mc:Choice xmlns:v="urn:schemas-microsoft-com:vml" Requires="v">
                <p:oleObj spid="_x0000_s43014" name="Equation" r:id="rId4" imgW="2070100" imgH="393700" progId="Equation.3">
                  <p:embed/>
                </p:oleObj>
              </mc:Choice>
              <mc:Fallback>
                <p:oleObj name="Equation" r:id="rId4" imgW="2070100" imgH="3937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4488" y="2514600"/>
                        <a:ext cx="4846637" cy="920750"/>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73103" name="Rectangle 15"/>
          <p:cNvSpPr>
            <a:spLocks noGrp="1" noChangeArrowheads="1"/>
          </p:cNvSpPr>
          <p:nvPr>
            <p:ph type="title"/>
          </p:nvPr>
        </p:nvSpPr>
        <p:spPr/>
        <p:txBody>
          <a:bodyPr/>
          <a:lstStyle/>
          <a:p>
            <a:pPr eaLnBrk="1" hangingPunct="1">
              <a:defRPr/>
            </a:pPr>
            <a:r>
              <a:rPr lang="en-US">
                <a:ea typeface="+mj-ea"/>
                <a:cs typeface="+mj-cs"/>
              </a:rPr>
              <a:t>Response-time Metric</a:t>
            </a:r>
          </a:p>
        </p:txBody>
      </p:sp>
      <p:sp>
        <p:nvSpPr>
          <p:cNvPr id="31748" name="Rectangle 16"/>
          <p:cNvSpPr>
            <a:spLocks noGrp="1" noChangeArrowheads="1"/>
          </p:cNvSpPr>
          <p:nvPr>
            <p:ph type="body" idx="1"/>
          </p:nvPr>
        </p:nvSpPr>
        <p:spPr/>
        <p:txBody>
          <a:bodyPr/>
          <a:lstStyle/>
          <a:p>
            <a:pPr eaLnBrk="1" hangingPunct="1"/>
            <a:r>
              <a:rPr lang="en-US"/>
              <a:t>Maximizing performance means minimizing response (execution) time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Object 2"/>
          <p:cNvGraphicFramePr>
            <a:graphicFrameLocks noChangeAspect="1"/>
          </p:cNvGraphicFramePr>
          <p:nvPr/>
        </p:nvGraphicFramePr>
        <p:xfrm>
          <a:off x="152400" y="3021013"/>
          <a:ext cx="8839200" cy="1246187"/>
        </p:xfrm>
        <a:graphic>
          <a:graphicData uri="http://schemas.openxmlformats.org/presentationml/2006/ole">
            <mc:AlternateContent xmlns:mc="http://schemas.openxmlformats.org/markup-compatibility/2006">
              <mc:Choice xmlns:v="urn:schemas-microsoft-com:vml" Requires="v">
                <p:oleObj spid="_x0000_s46086" name="Equation" r:id="rId4" imgW="7315554" imgH="996852" progId="Equation.3">
                  <p:embed/>
                </p:oleObj>
              </mc:Choice>
              <mc:Fallback>
                <p:oleObj name="Equation" r:id="rId4" imgW="7315554" imgH="996852"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021013"/>
                        <a:ext cx="8839200" cy="1246187"/>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75146" name="Rectangle 10"/>
          <p:cNvSpPr>
            <a:spLocks noGrp="1" noChangeArrowheads="1"/>
          </p:cNvSpPr>
          <p:nvPr>
            <p:ph type="title"/>
          </p:nvPr>
        </p:nvSpPr>
        <p:spPr/>
        <p:txBody>
          <a:bodyPr/>
          <a:lstStyle/>
          <a:p>
            <a:pPr eaLnBrk="1" hangingPunct="1">
              <a:defRPr/>
            </a:pPr>
            <a:r>
              <a:rPr lang="en-US">
                <a:ea typeface="+mj-ea"/>
                <a:cs typeface="+mj-cs"/>
              </a:rPr>
              <a:t>Designer’s Performance Metrics</a:t>
            </a:r>
          </a:p>
        </p:txBody>
      </p:sp>
      <p:sp>
        <p:nvSpPr>
          <p:cNvPr id="37892" name="Rectangle 11"/>
          <p:cNvSpPr>
            <a:spLocks noGrp="1" noChangeArrowheads="1"/>
          </p:cNvSpPr>
          <p:nvPr>
            <p:ph type="body" idx="1"/>
          </p:nvPr>
        </p:nvSpPr>
        <p:spPr/>
        <p:txBody>
          <a:bodyPr/>
          <a:lstStyle/>
          <a:p>
            <a:pPr eaLnBrk="1" hangingPunct="1">
              <a:lnSpc>
                <a:spcPct val="90000"/>
              </a:lnSpc>
            </a:pPr>
            <a:r>
              <a:rPr lang="en-US" sz="2800"/>
              <a:t>Users and designers measure performance using different metrics</a:t>
            </a:r>
          </a:p>
          <a:p>
            <a:pPr lvl="1" eaLnBrk="1" hangingPunct="1">
              <a:lnSpc>
                <a:spcPct val="90000"/>
              </a:lnSpc>
            </a:pPr>
            <a:r>
              <a:rPr lang="en-US" sz="2400"/>
              <a:t>Users: quotable metrics (GHz)</a:t>
            </a:r>
          </a:p>
          <a:p>
            <a:pPr lvl="1" eaLnBrk="1" hangingPunct="1">
              <a:lnSpc>
                <a:spcPct val="90000"/>
              </a:lnSpc>
            </a:pPr>
            <a:r>
              <a:rPr lang="en-US" sz="2400"/>
              <a:t>Designers: program execution</a:t>
            </a:r>
          </a:p>
          <a:p>
            <a:pPr eaLnBrk="1" hangingPunct="1">
              <a:lnSpc>
                <a:spcPct val="90000"/>
              </a:lnSpc>
              <a:spcBef>
                <a:spcPts val="11500"/>
              </a:spcBef>
            </a:pPr>
            <a:r>
              <a:rPr lang="en-US" sz="2800"/>
              <a:t>Designer focuses on reducing the clock cycle time and the number of cycles per program</a:t>
            </a:r>
          </a:p>
          <a:p>
            <a:pPr eaLnBrk="1" hangingPunct="1">
              <a:lnSpc>
                <a:spcPct val="90000"/>
              </a:lnSpc>
            </a:pPr>
            <a:r>
              <a:rPr lang="en-US" sz="2800"/>
              <a:t>Many techniques to decrease the number of clock cycles also increase the clock cycle time or the average number of cycles per instruction (CPI)</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3" name="Text Box 3"/>
          <p:cNvSpPr txBox="1">
            <a:spLocks noChangeArrowheads="1"/>
          </p:cNvSpPr>
          <p:nvPr/>
        </p:nvSpPr>
        <p:spPr bwMode="auto">
          <a:xfrm>
            <a:off x="152400" y="1049338"/>
            <a:ext cx="8839200" cy="1465262"/>
          </a:xfrm>
          <a:prstGeom prst="rect">
            <a:avLst/>
          </a:prstGeom>
          <a:noFill/>
          <a:ln w="9525">
            <a:noFill/>
            <a:miter lim="800000"/>
            <a:headEnd/>
            <a:tailEnd/>
          </a:ln>
        </p:spPr>
        <p:txBody>
          <a:bodyPr>
            <a:prstTxWarp prst="textNoShape">
              <a:avLst/>
            </a:prstTxWarp>
            <a:spAutoFit/>
          </a:bodyPr>
          <a:lstStyle/>
          <a:p>
            <a:r>
              <a:rPr lang="en-US" sz="1800" i="1">
                <a:solidFill>
                  <a:srgbClr val="800000"/>
                </a:solidFill>
              </a:rPr>
              <a:t>A program runs in 10 seconds on a computer “A” with a 400 MHz clock. </a:t>
            </a:r>
          </a:p>
          <a:p>
            <a:r>
              <a:rPr lang="en-US" sz="1800" i="1">
                <a:solidFill>
                  <a:srgbClr val="800000"/>
                </a:solidFill>
              </a:rPr>
              <a:t>We desire a faster computer “B” that could run the program in 6 seconds. </a:t>
            </a:r>
          </a:p>
          <a:p>
            <a:r>
              <a:rPr lang="en-US" sz="1800" i="1">
                <a:solidFill>
                  <a:srgbClr val="800000"/>
                </a:solidFill>
              </a:rPr>
              <a:t>The designer has determined that a substantial increase in the clock speed is possible, however it would cause computer “B” to require 1.2 times as many clock cycles as computer “A”. What should be the clock rate of computer “B”?</a:t>
            </a:r>
            <a:endParaRPr lang="en-US">
              <a:solidFill>
                <a:srgbClr val="800000"/>
              </a:solidFill>
              <a:latin typeface="Times New Roman" charset="0"/>
            </a:endParaRPr>
          </a:p>
        </p:txBody>
      </p:sp>
      <p:graphicFrame>
        <p:nvGraphicFramePr>
          <p:cNvPr id="476164" name="Object 2"/>
          <p:cNvGraphicFramePr>
            <a:graphicFrameLocks noChangeAspect="1"/>
          </p:cNvGraphicFramePr>
          <p:nvPr/>
        </p:nvGraphicFramePr>
        <p:xfrm>
          <a:off x="304800" y="2600325"/>
          <a:ext cx="3657600" cy="676275"/>
        </p:xfrm>
        <a:graphic>
          <a:graphicData uri="http://schemas.openxmlformats.org/presentationml/2006/ole">
            <mc:AlternateContent xmlns:mc="http://schemas.openxmlformats.org/markup-compatibility/2006">
              <mc:Choice xmlns:v="urn:schemas-microsoft-com:vml" Requires="v">
                <p:oleObj spid="_x0000_s48142" name="Equation" r:id="rId4" imgW="2946797" imgH="546497" progId="Equation.3">
                  <p:embed/>
                </p:oleObj>
              </mc:Choice>
              <mc:Fallback>
                <p:oleObj name="Equation" r:id="rId4" imgW="2946797" imgH="5464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600325"/>
                        <a:ext cx="3657600" cy="676275"/>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76165" name="Object 3"/>
          <p:cNvGraphicFramePr>
            <a:graphicFrameLocks noChangeAspect="1"/>
          </p:cNvGraphicFramePr>
          <p:nvPr/>
        </p:nvGraphicFramePr>
        <p:xfrm>
          <a:off x="4343400" y="2632075"/>
          <a:ext cx="4481513" cy="720725"/>
        </p:xfrm>
        <a:graphic>
          <a:graphicData uri="http://schemas.openxmlformats.org/presentationml/2006/ole">
            <mc:AlternateContent xmlns:mc="http://schemas.openxmlformats.org/markup-compatibility/2006">
              <mc:Choice xmlns:v="urn:schemas-microsoft-com:vml" Requires="v">
                <p:oleObj spid="_x0000_s48143" name="Equation" r:id="rId6" imgW="2933700" imgH="469900" progId="Equation.3">
                  <p:embed/>
                </p:oleObj>
              </mc:Choice>
              <mc:Fallback>
                <p:oleObj name="Equation" r:id="rId6" imgW="2933700" imgH="4699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2632075"/>
                        <a:ext cx="448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76166" name="Object 4"/>
          <p:cNvGraphicFramePr>
            <a:graphicFrameLocks noChangeAspect="1"/>
          </p:cNvGraphicFramePr>
          <p:nvPr/>
        </p:nvGraphicFramePr>
        <p:xfrm>
          <a:off x="457200" y="3506788"/>
          <a:ext cx="8001000" cy="844550"/>
        </p:xfrm>
        <a:graphic>
          <a:graphicData uri="http://schemas.openxmlformats.org/presentationml/2006/ole">
            <mc:AlternateContent xmlns:mc="http://schemas.openxmlformats.org/markup-compatibility/2006">
              <mc:Choice xmlns:v="urn:schemas-microsoft-com:vml" Requires="v">
                <p:oleObj spid="_x0000_s48144" name="Equation" r:id="rId8" imgW="4965700" imgH="533400" progId="Equation.3">
                  <p:embed/>
                </p:oleObj>
              </mc:Choice>
              <mc:Fallback>
                <p:oleObj name="Equation" r:id="rId8" imgW="4965700" imgH="5334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3506788"/>
                        <a:ext cx="8001000" cy="84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76167" name="Object 5"/>
          <p:cNvGraphicFramePr>
            <a:graphicFrameLocks noChangeAspect="1"/>
          </p:cNvGraphicFramePr>
          <p:nvPr/>
        </p:nvGraphicFramePr>
        <p:xfrm>
          <a:off x="501650" y="5037138"/>
          <a:ext cx="7651750" cy="679450"/>
        </p:xfrm>
        <a:graphic>
          <a:graphicData uri="http://schemas.openxmlformats.org/presentationml/2006/ole">
            <mc:AlternateContent xmlns:mc="http://schemas.openxmlformats.org/markup-compatibility/2006">
              <mc:Choice xmlns:v="urn:schemas-microsoft-com:vml" Requires="v">
                <p:oleObj spid="_x0000_s48145" name="Equation" r:id="rId10" imgW="5181600" imgH="457200" progId="Equation.3">
                  <p:embed/>
                </p:oleObj>
              </mc:Choice>
              <mc:Fallback>
                <p:oleObj name="Equation" r:id="rId10" imgW="5181600" imgH="457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1650" y="5037138"/>
                        <a:ext cx="7651750" cy="67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76168" name="Object 6"/>
          <p:cNvGraphicFramePr>
            <a:graphicFrameLocks noChangeAspect="1"/>
          </p:cNvGraphicFramePr>
          <p:nvPr/>
        </p:nvGraphicFramePr>
        <p:xfrm>
          <a:off x="533400" y="5791200"/>
          <a:ext cx="6888163" cy="665163"/>
        </p:xfrm>
        <a:graphic>
          <a:graphicData uri="http://schemas.openxmlformats.org/presentationml/2006/ole">
            <mc:AlternateContent xmlns:mc="http://schemas.openxmlformats.org/markup-compatibility/2006">
              <mc:Choice xmlns:v="urn:schemas-microsoft-com:vml" Requires="v">
                <p:oleObj spid="_x0000_s48146" name="Equation" r:id="rId12" imgW="5791597" imgH="559197" progId="Equation.3">
                  <p:embed/>
                </p:oleObj>
              </mc:Choice>
              <mc:Fallback>
                <p:oleObj name="Equation" r:id="rId12" imgW="5791597" imgH="559197"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3400" y="5791200"/>
                        <a:ext cx="68881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76169" name="Text Box 9"/>
          <p:cNvSpPr txBox="1">
            <a:spLocks noChangeArrowheads="1"/>
          </p:cNvSpPr>
          <p:nvPr/>
        </p:nvSpPr>
        <p:spPr bwMode="auto">
          <a:xfrm>
            <a:off x="152400" y="4403725"/>
            <a:ext cx="876300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chemeClr val="accent2"/>
                </a:solidFill>
              </a:rPr>
              <a:t>To get the clock rate of the faster computer, we use the same formula</a:t>
            </a:r>
            <a:endParaRPr lang="en-US">
              <a:latin typeface="Times New Roman" charset="0"/>
            </a:endParaRPr>
          </a:p>
        </p:txBody>
      </p:sp>
      <p:sp>
        <p:nvSpPr>
          <p:cNvPr id="476172" name="Rectangle 12"/>
          <p:cNvSpPr>
            <a:spLocks noGrp="1" noChangeArrowheads="1"/>
          </p:cNvSpPr>
          <p:nvPr>
            <p:ph type="title"/>
          </p:nvPr>
        </p:nvSpPr>
        <p:spPr/>
        <p:txBody>
          <a:bodyPr/>
          <a:lstStyle/>
          <a:p>
            <a:pPr eaLnBrk="1" hangingPunct="1">
              <a:defRPr/>
            </a:pPr>
            <a:r>
              <a:rPr lang="en-US">
                <a:ea typeface="+mj-ea"/>
                <a:cs typeface="+mj-cs"/>
              </a:rPr>
              <a:t>Example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76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761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761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6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47616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476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Text Box 3"/>
          <p:cNvSpPr txBox="1">
            <a:spLocks noChangeArrowheads="1"/>
          </p:cNvSpPr>
          <p:nvPr/>
        </p:nvSpPr>
        <p:spPr bwMode="auto">
          <a:xfrm>
            <a:off x="152400" y="1235075"/>
            <a:ext cx="8458200" cy="869950"/>
          </a:xfrm>
          <a:prstGeom prst="rect">
            <a:avLst/>
          </a:prstGeom>
          <a:noFill/>
          <a:ln w="9525">
            <a:noFill/>
            <a:miter lim="800000"/>
            <a:headEnd/>
            <a:tailEnd/>
          </a:ln>
        </p:spPr>
        <p:txBody>
          <a:bodyPr>
            <a:prstTxWarp prst="textNoShape">
              <a:avLst/>
            </a:prstTxWarp>
            <a:spAutoFit/>
          </a:bodyPr>
          <a:lstStyle/>
          <a:p>
            <a:pPr>
              <a:lnSpc>
                <a:spcPct val="75000"/>
              </a:lnSpc>
            </a:pPr>
            <a:r>
              <a:rPr lang="en-US"/>
              <a:t>     CPU time = Instruction count </a:t>
            </a:r>
            <a:r>
              <a:rPr lang="en-US">
                <a:sym typeface="Symbol" charset="2"/>
              </a:rPr>
              <a:t></a:t>
            </a:r>
            <a:r>
              <a:rPr lang="en-US"/>
              <a:t> CPI </a:t>
            </a:r>
            <a:r>
              <a:rPr lang="en-US">
                <a:sym typeface="Symbol" charset="2"/>
              </a:rPr>
              <a:t></a:t>
            </a:r>
            <a:r>
              <a:rPr lang="en-US"/>
              <a:t> Clock cycle time</a:t>
            </a:r>
          </a:p>
          <a:p>
            <a:pPr>
              <a:lnSpc>
                <a:spcPct val="75000"/>
              </a:lnSpc>
            </a:pPr>
            <a:endParaRPr lang="en-US" sz="2000"/>
          </a:p>
          <a:p>
            <a:pPr>
              <a:lnSpc>
                <a:spcPct val="75000"/>
              </a:lnSpc>
            </a:pPr>
            <a:r>
              <a:rPr lang="en-US"/>
              <a:t>Or </a:t>
            </a:r>
          </a:p>
        </p:txBody>
      </p:sp>
      <p:graphicFrame>
        <p:nvGraphicFramePr>
          <p:cNvPr id="41986" name="Object 2"/>
          <p:cNvGraphicFramePr>
            <a:graphicFrameLocks noChangeAspect="1"/>
          </p:cNvGraphicFramePr>
          <p:nvPr/>
        </p:nvGraphicFramePr>
        <p:xfrm>
          <a:off x="609600" y="2209800"/>
          <a:ext cx="4724400" cy="777875"/>
        </p:xfrm>
        <a:graphic>
          <a:graphicData uri="http://schemas.openxmlformats.org/presentationml/2006/ole">
            <mc:AlternateContent xmlns:mc="http://schemas.openxmlformats.org/markup-compatibility/2006">
              <mc:Choice xmlns:v="urn:schemas-microsoft-com:vml" Requires="v">
                <p:oleObj spid="_x0000_s50186" name="Equation" r:id="rId4" imgW="3086497" imgH="508397" progId="Equation.3">
                  <p:embed/>
                </p:oleObj>
              </mc:Choice>
              <mc:Fallback>
                <p:oleObj name="Equation" r:id="rId4" imgW="3086497" imgH="5083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209800"/>
                        <a:ext cx="47244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1987" name="Object 3"/>
          <p:cNvGraphicFramePr>
            <a:graphicFrameLocks noChangeAspect="1"/>
          </p:cNvGraphicFramePr>
          <p:nvPr/>
        </p:nvGraphicFramePr>
        <p:xfrm>
          <a:off x="609600" y="3276600"/>
          <a:ext cx="7086600" cy="809625"/>
        </p:xfrm>
        <a:graphic>
          <a:graphicData uri="http://schemas.openxmlformats.org/presentationml/2006/ole">
            <mc:AlternateContent xmlns:mc="http://schemas.openxmlformats.org/markup-compatibility/2006">
              <mc:Choice xmlns:v="urn:schemas-microsoft-com:vml" Requires="v">
                <p:oleObj spid="_x0000_s50187" name="Equation" r:id="rId6" imgW="4712097" imgH="546497" progId="Equation.3">
                  <p:embed/>
                </p:oleObj>
              </mc:Choice>
              <mc:Fallback>
                <p:oleObj name="Equation" r:id="rId6" imgW="4712097" imgH="546497"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3276600"/>
                        <a:ext cx="7086600" cy="809625"/>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1988" name="Object 4"/>
          <p:cNvGraphicFramePr>
            <a:graphicFrameLocks noChangeAspect="1"/>
          </p:cNvGraphicFramePr>
          <p:nvPr/>
        </p:nvGraphicFramePr>
        <p:xfrm>
          <a:off x="152400" y="4495800"/>
          <a:ext cx="8839200" cy="1797050"/>
        </p:xfrm>
        <a:graphic>
          <a:graphicData uri="http://schemas.openxmlformats.org/presentationml/2006/ole">
            <mc:AlternateContent xmlns:mc="http://schemas.openxmlformats.org/markup-compatibility/2006">
              <mc:Choice xmlns:v="urn:schemas-microsoft-com:vml" Requires="v">
                <p:oleObj spid="_x0000_s50188" name="Document" r:id="rId9" imgW="5631180" imgH="1062228" progId="Word.Document.8">
                  <p:embed/>
                </p:oleObj>
              </mc:Choice>
              <mc:Fallback>
                <p:oleObj name="Document" r:id="rId9" imgW="5631180" imgH="1062228" progId="Word.Document.8">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2400" y="4495800"/>
                        <a:ext cx="883920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77193" name="Rectangle 9"/>
          <p:cNvSpPr>
            <a:spLocks noGrp="1" noChangeArrowheads="1"/>
          </p:cNvSpPr>
          <p:nvPr>
            <p:ph type="title"/>
          </p:nvPr>
        </p:nvSpPr>
        <p:spPr/>
        <p:txBody>
          <a:bodyPr/>
          <a:lstStyle/>
          <a:p>
            <a:pPr eaLnBrk="1" hangingPunct="1">
              <a:defRPr/>
            </a:pPr>
            <a:r>
              <a:rPr lang="en-US">
                <a:ea typeface="+mj-ea"/>
                <a:cs typeface="+mj-cs"/>
              </a:rPr>
              <a:t>Calculation of CPU Time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7" name="Rectangle 9"/>
          <p:cNvSpPr>
            <a:spLocks noGrp="1" noChangeArrowheads="1"/>
          </p:cNvSpPr>
          <p:nvPr>
            <p:ph type="title"/>
          </p:nvPr>
        </p:nvSpPr>
        <p:spPr/>
        <p:txBody>
          <a:bodyPr/>
          <a:lstStyle/>
          <a:p>
            <a:pPr eaLnBrk="1" hangingPunct="1">
              <a:defRPr/>
            </a:pPr>
            <a:r>
              <a:rPr lang="en-US">
                <a:ea typeface="+mj-ea"/>
                <a:cs typeface="+mj-cs"/>
              </a:rPr>
              <a:t>CPU Time (Cont.)</a:t>
            </a:r>
          </a:p>
        </p:txBody>
      </p:sp>
      <p:sp>
        <p:nvSpPr>
          <p:cNvPr id="44035" name="Rectangle 10"/>
          <p:cNvSpPr>
            <a:spLocks noGrp="1" noChangeArrowheads="1"/>
          </p:cNvSpPr>
          <p:nvPr>
            <p:ph type="body" idx="1"/>
          </p:nvPr>
        </p:nvSpPr>
        <p:spPr/>
        <p:txBody>
          <a:bodyPr/>
          <a:lstStyle/>
          <a:p>
            <a:pPr eaLnBrk="1" hangingPunct="1">
              <a:lnSpc>
                <a:spcPct val="90000"/>
              </a:lnSpc>
            </a:pPr>
            <a:r>
              <a:rPr lang="en-US" sz="2800"/>
              <a:t>CPU execution time can be measured by running the program</a:t>
            </a:r>
          </a:p>
          <a:p>
            <a:pPr eaLnBrk="1" hangingPunct="1">
              <a:lnSpc>
                <a:spcPct val="90000"/>
              </a:lnSpc>
            </a:pPr>
            <a:r>
              <a:rPr lang="en-US" sz="2800"/>
              <a:t>The clock cycle is usually published by the manufacture</a:t>
            </a:r>
          </a:p>
          <a:p>
            <a:pPr eaLnBrk="1" hangingPunct="1">
              <a:lnSpc>
                <a:spcPct val="90000"/>
              </a:lnSpc>
            </a:pPr>
            <a:r>
              <a:rPr lang="en-US" sz="2800"/>
              <a:t>Measuring the CPI and instruction count is not trivial</a:t>
            </a:r>
          </a:p>
          <a:p>
            <a:pPr lvl="1" eaLnBrk="1" hangingPunct="1">
              <a:lnSpc>
                <a:spcPct val="90000"/>
              </a:lnSpc>
            </a:pPr>
            <a:r>
              <a:rPr lang="en-US" sz="2400"/>
              <a:t>Instruction counts can be measured by: software profiling, using an architecture simulator, using hardware counters on some architecture</a:t>
            </a:r>
          </a:p>
          <a:p>
            <a:pPr lvl="1" eaLnBrk="1" hangingPunct="1">
              <a:lnSpc>
                <a:spcPct val="90000"/>
              </a:lnSpc>
            </a:pPr>
            <a:r>
              <a:rPr lang="en-US" sz="2400"/>
              <a:t>The CPI depends on many factors including: processor structure, memory system, the mix of instruction types and the implementation of these instructions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noChangeAspect="1"/>
          </p:cNvGraphicFramePr>
          <p:nvPr/>
        </p:nvGraphicFramePr>
        <p:xfrm>
          <a:off x="1752600" y="2971800"/>
          <a:ext cx="4191000" cy="858838"/>
        </p:xfrm>
        <a:graphic>
          <a:graphicData uri="http://schemas.openxmlformats.org/presentationml/2006/ole">
            <mc:AlternateContent xmlns:mc="http://schemas.openxmlformats.org/markup-compatibility/2006">
              <mc:Choice xmlns:v="urn:schemas-microsoft-com:vml" Requires="v">
                <p:oleObj spid="_x0000_s54278" name="Equation" r:id="rId4" imgW="2730897" imgH="559197" progId="Equation.3">
                  <p:embed/>
                </p:oleObj>
              </mc:Choice>
              <mc:Fallback>
                <p:oleObj name="Equation" r:id="rId4" imgW="2730897" imgH="5591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971800"/>
                        <a:ext cx="4191000" cy="858838"/>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6083" name="Text Box 3"/>
          <p:cNvSpPr txBox="1">
            <a:spLocks noChangeArrowheads="1"/>
          </p:cNvSpPr>
          <p:nvPr/>
        </p:nvSpPr>
        <p:spPr bwMode="auto">
          <a:xfrm>
            <a:off x="152400" y="3962400"/>
            <a:ext cx="8839200" cy="915988"/>
          </a:xfrm>
          <a:prstGeom prst="rect">
            <a:avLst/>
          </a:prstGeom>
          <a:noFill/>
          <a:ln w="9525">
            <a:noFill/>
            <a:miter lim="800000"/>
            <a:headEnd/>
            <a:tailEnd/>
          </a:ln>
        </p:spPr>
        <p:txBody>
          <a:bodyPr>
            <a:prstTxWarp prst="textNoShape">
              <a:avLst/>
            </a:prstTxWarp>
            <a:spAutoFit/>
          </a:bodyPr>
          <a:lstStyle/>
          <a:p>
            <a:r>
              <a:rPr lang="en-US" sz="1800"/>
              <a:t>Where: </a:t>
            </a:r>
            <a:r>
              <a:rPr lang="en-US" sz="1800" b="1" i="1">
                <a:solidFill>
                  <a:schemeClr val="accent2"/>
                </a:solidFill>
              </a:rPr>
              <a:t>C</a:t>
            </a:r>
            <a:r>
              <a:rPr lang="en-US" sz="1800" b="1" i="1" baseline="-25000">
                <a:solidFill>
                  <a:schemeClr val="accent2"/>
                </a:solidFill>
              </a:rPr>
              <a:t>i </a:t>
            </a:r>
            <a:r>
              <a:rPr lang="en-US" sz="1800" i="1" baseline="-25000"/>
              <a:t>        </a:t>
            </a:r>
            <a:r>
              <a:rPr lang="en-US" sz="1800"/>
              <a:t>is the count of number of instructions of class </a:t>
            </a:r>
            <a:r>
              <a:rPr lang="en-US" sz="1800" i="1"/>
              <a:t>i</a:t>
            </a:r>
            <a:r>
              <a:rPr lang="en-US" sz="1800"/>
              <a:t> executed</a:t>
            </a:r>
          </a:p>
          <a:p>
            <a:r>
              <a:rPr lang="en-US" sz="1800" i="1"/>
              <a:t>             </a:t>
            </a:r>
            <a:r>
              <a:rPr lang="en-US" sz="1800" b="1" i="1">
                <a:solidFill>
                  <a:schemeClr val="accent2"/>
                </a:solidFill>
              </a:rPr>
              <a:t>CPI</a:t>
            </a:r>
            <a:r>
              <a:rPr lang="en-US" sz="1800" b="1" i="1" baseline="-25000">
                <a:solidFill>
                  <a:schemeClr val="accent2"/>
                </a:solidFill>
              </a:rPr>
              <a:t>i</a:t>
            </a:r>
            <a:r>
              <a:rPr lang="en-US" sz="1800" b="1">
                <a:solidFill>
                  <a:schemeClr val="accent2"/>
                </a:solidFill>
              </a:rPr>
              <a:t> </a:t>
            </a:r>
            <a:r>
              <a:rPr lang="en-US" sz="1800">
                <a:solidFill>
                  <a:schemeClr val="accent2"/>
                </a:solidFill>
              </a:rPr>
              <a:t> </a:t>
            </a:r>
            <a:r>
              <a:rPr lang="en-US" sz="1800"/>
              <a:t>is the average number of cycles per instruction for that instruction class</a:t>
            </a:r>
          </a:p>
          <a:p>
            <a:r>
              <a:rPr lang="en-US" sz="1800" i="1"/>
              <a:t>             </a:t>
            </a:r>
            <a:r>
              <a:rPr lang="en-US" sz="1800" b="1" i="1">
                <a:solidFill>
                  <a:schemeClr val="accent2"/>
                </a:solidFill>
              </a:rPr>
              <a:t>n</a:t>
            </a:r>
            <a:r>
              <a:rPr lang="en-US" sz="1800" b="1"/>
              <a:t> </a:t>
            </a:r>
            <a:r>
              <a:rPr lang="en-US" sz="1800"/>
              <a:t>      is the number of different instruction classes</a:t>
            </a:r>
            <a:endParaRPr lang="en-US">
              <a:latin typeface="Times New Roman" charset="0"/>
            </a:endParaRPr>
          </a:p>
        </p:txBody>
      </p:sp>
      <p:sp>
        <p:nvSpPr>
          <p:cNvPr id="515076" name="Rectangle 4"/>
          <p:cNvSpPr>
            <a:spLocks noGrp="1" noChangeArrowheads="1"/>
          </p:cNvSpPr>
          <p:nvPr>
            <p:ph type="title"/>
          </p:nvPr>
        </p:nvSpPr>
        <p:spPr/>
        <p:txBody>
          <a:bodyPr/>
          <a:lstStyle/>
          <a:p>
            <a:pPr eaLnBrk="1" hangingPunct="1">
              <a:defRPr/>
            </a:pPr>
            <a:r>
              <a:rPr lang="en-US">
                <a:ea typeface="+mj-ea"/>
                <a:cs typeface="+mj-cs"/>
              </a:rPr>
              <a:t>CPU Time (Cont.)</a:t>
            </a:r>
          </a:p>
        </p:txBody>
      </p:sp>
      <p:sp>
        <p:nvSpPr>
          <p:cNvPr id="46085" name="Rectangle 5"/>
          <p:cNvSpPr>
            <a:spLocks noGrp="1" noChangeArrowheads="1"/>
          </p:cNvSpPr>
          <p:nvPr>
            <p:ph type="body" idx="1"/>
          </p:nvPr>
        </p:nvSpPr>
        <p:spPr/>
        <p:txBody>
          <a:bodyPr/>
          <a:lstStyle/>
          <a:p>
            <a:pPr eaLnBrk="1" hangingPunct="1">
              <a:lnSpc>
                <a:spcPct val="90000"/>
              </a:lnSpc>
            </a:pPr>
            <a:r>
              <a:rPr lang="en-US" sz="2800"/>
              <a:t>Designers sometimes uses the following formula:</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Text Box 3"/>
          <p:cNvSpPr txBox="1">
            <a:spLocks noChangeArrowheads="1"/>
          </p:cNvSpPr>
          <p:nvPr/>
        </p:nvSpPr>
        <p:spPr bwMode="auto">
          <a:xfrm>
            <a:off x="152400" y="990600"/>
            <a:ext cx="8839200" cy="1190625"/>
          </a:xfrm>
          <a:prstGeom prst="rect">
            <a:avLst/>
          </a:prstGeom>
          <a:noFill/>
          <a:ln w="9525">
            <a:noFill/>
            <a:miter lim="800000"/>
            <a:headEnd/>
            <a:tailEnd/>
          </a:ln>
        </p:spPr>
        <p:txBody>
          <a:bodyPr>
            <a:prstTxWarp prst="textNoShape">
              <a:avLst/>
            </a:prstTxWarp>
            <a:spAutoFit/>
          </a:bodyPr>
          <a:lstStyle/>
          <a:p>
            <a:pPr>
              <a:spcBef>
                <a:spcPct val="50000"/>
              </a:spcBef>
            </a:pPr>
            <a:r>
              <a:rPr lang="en-US" sz="1800" i="1">
                <a:solidFill>
                  <a:srgbClr val="800000"/>
                </a:solidFill>
              </a:rPr>
              <a:t>Suppose we have two implementation of the same instruction set architecture. Machine “A” has a clock cycle time of 1 ns and a CPI of 2.0 for some program, and machine “B” has a clock cycle time of 2 ns and a CPI of 1.2 for the same program. Which machine is faster for this program and by how much?</a:t>
            </a:r>
          </a:p>
        </p:txBody>
      </p:sp>
      <p:sp>
        <p:nvSpPr>
          <p:cNvPr id="479236" name="Text Box 4"/>
          <p:cNvSpPr txBox="1">
            <a:spLocks noChangeArrowheads="1"/>
          </p:cNvSpPr>
          <p:nvPr/>
        </p:nvSpPr>
        <p:spPr bwMode="auto">
          <a:xfrm>
            <a:off x="152400" y="2209800"/>
            <a:ext cx="8763000" cy="1143000"/>
          </a:xfrm>
          <a:prstGeom prst="rect">
            <a:avLst/>
          </a:prstGeom>
          <a:noFill/>
          <a:ln w="9525">
            <a:noFill/>
            <a:miter lim="800000"/>
            <a:headEnd/>
            <a:tailEnd/>
          </a:ln>
        </p:spPr>
        <p:txBody>
          <a:bodyPr>
            <a:prstTxWarp prst="textNoShape">
              <a:avLst/>
            </a:prstTxWarp>
            <a:spAutoFit/>
          </a:bodyPr>
          <a:lstStyle/>
          <a:p>
            <a:pPr>
              <a:spcAft>
                <a:spcPct val="45000"/>
              </a:spcAft>
            </a:pPr>
            <a:r>
              <a:rPr lang="en-US" sz="2000">
                <a:solidFill>
                  <a:schemeClr val="accent2"/>
                </a:solidFill>
              </a:rPr>
              <a:t>Both machines execute the same instructions for the program. Assume the number of instructions is “I”,</a:t>
            </a:r>
            <a:endParaRPr lang="en-US">
              <a:latin typeface="Times New Roman" charset="0"/>
            </a:endParaRPr>
          </a:p>
          <a:p>
            <a:r>
              <a:rPr lang="en-US" sz="2000"/>
              <a:t>CPU clock cycles (A) = I </a:t>
            </a:r>
            <a:r>
              <a:rPr lang="en-US" sz="2000">
                <a:sym typeface="Monotype Sorts" charset="2"/>
              </a:rPr>
              <a:t></a:t>
            </a:r>
            <a:r>
              <a:rPr lang="en-US" sz="2000"/>
              <a:t> 2.0		CPU clock cycles (B) = I </a:t>
            </a:r>
            <a:r>
              <a:rPr lang="en-US" sz="2000">
                <a:sym typeface="Monotype Sorts" charset="2"/>
              </a:rPr>
              <a:t></a:t>
            </a:r>
            <a:r>
              <a:rPr lang="en-US" sz="2000"/>
              <a:t> 1.2</a:t>
            </a:r>
            <a:endParaRPr lang="en-US">
              <a:latin typeface="Times New Roman" charset="0"/>
            </a:endParaRPr>
          </a:p>
        </p:txBody>
      </p:sp>
      <p:sp>
        <p:nvSpPr>
          <p:cNvPr id="479237" name="Text Box 5"/>
          <p:cNvSpPr txBox="1">
            <a:spLocks noChangeArrowheads="1"/>
          </p:cNvSpPr>
          <p:nvPr/>
        </p:nvSpPr>
        <p:spPr bwMode="auto">
          <a:xfrm>
            <a:off x="152400" y="3581400"/>
            <a:ext cx="8763000" cy="1828800"/>
          </a:xfrm>
          <a:prstGeom prst="rect">
            <a:avLst/>
          </a:prstGeom>
          <a:noFill/>
          <a:ln w="9525">
            <a:noFill/>
            <a:miter lim="800000"/>
            <a:headEnd/>
            <a:tailEnd/>
          </a:ln>
        </p:spPr>
        <p:txBody>
          <a:bodyPr>
            <a:prstTxWarp prst="textNoShape">
              <a:avLst/>
            </a:prstTxWarp>
            <a:spAutoFit/>
          </a:bodyPr>
          <a:lstStyle/>
          <a:p>
            <a:pPr>
              <a:spcAft>
                <a:spcPct val="45000"/>
              </a:spcAft>
            </a:pPr>
            <a:r>
              <a:rPr lang="en-US" sz="2000">
                <a:solidFill>
                  <a:schemeClr val="accent2"/>
                </a:solidFill>
              </a:rPr>
              <a:t>The CPU time required for each machine is as follows:</a:t>
            </a:r>
            <a:endParaRPr lang="en-US" sz="2000"/>
          </a:p>
          <a:p>
            <a:r>
              <a:rPr lang="en-US" sz="2000"/>
              <a:t>CPU time (A) = CPU clock cycles (A) </a:t>
            </a:r>
            <a:r>
              <a:rPr lang="en-US" sz="2000">
                <a:sym typeface="Monotype Sorts" charset="2"/>
              </a:rPr>
              <a:t></a:t>
            </a:r>
            <a:r>
              <a:rPr lang="en-US" sz="2000"/>
              <a:t> Clock cycle time (A)</a:t>
            </a:r>
          </a:p>
          <a:p>
            <a:r>
              <a:rPr lang="en-US" sz="2000"/>
              <a:t>                       = I </a:t>
            </a:r>
            <a:r>
              <a:rPr lang="en-US" sz="2000">
                <a:sym typeface="Monotype Sorts" charset="2"/>
              </a:rPr>
              <a:t></a:t>
            </a:r>
            <a:r>
              <a:rPr lang="en-US" sz="2000"/>
              <a:t> 2.0 </a:t>
            </a:r>
            <a:r>
              <a:rPr lang="en-US" sz="2000">
                <a:sym typeface="Monotype Sorts" charset="2"/>
              </a:rPr>
              <a:t></a:t>
            </a:r>
            <a:r>
              <a:rPr lang="en-US" sz="2000"/>
              <a:t> 1 ns = 2 </a:t>
            </a:r>
            <a:r>
              <a:rPr lang="en-US" sz="2000">
                <a:sym typeface="Monotype Sorts" charset="2"/>
              </a:rPr>
              <a:t></a:t>
            </a:r>
            <a:r>
              <a:rPr lang="en-US" sz="2000"/>
              <a:t> I ns</a:t>
            </a:r>
          </a:p>
          <a:p>
            <a:endParaRPr lang="en-US" sz="500"/>
          </a:p>
          <a:p>
            <a:r>
              <a:rPr lang="en-US" sz="2000"/>
              <a:t>CPU time (B) = CPU clock cycles (B) </a:t>
            </a:r>
            <a:r>
              <a:rPr lang="en-US" sz="2000">
                <a:sym typeface="Monotype Sorts" charset="2"/>
              </a:rPr>
              <a:t></a:t>
            </a:r>
            <a:r>
              <a:rPr lang="en-US" sz="2000"/>
              <a:t> Clock cycle time (B)</a:t>
            </a:r>
          </a:p>
          <a:p>
            <a:r>
              <a:rPr lang="en-US" sz="2000"/>
              <a:t>                       = I </a:t>
            </a:r>
            <a:r>
              <a:rPr lang="en-US" sz="2000">
                <a:sym typeface="Monotype Sorts" charset="2"/>
              </a:rPr>
              <a:t></a:t>
            </a:r>
            <a:r>
              <a:rPr lang="en-US" sz="2000"/>
              <a:t> 1.2 </a:t>
            </a:r>
            <a:r>
              <a:rPr lang="en-US" sz="2000">
                <a:sym typeface="Monotype Sorts" charset="2"/>
              </a:rPr>
              <a:t></a:t>
            </a:r>
            <a:r>
              <a:rPr lang="en-US" sz="2000"/>
              <a:t> 2 ns = 2.4 </a:t>
            </a:r>
            <a:r>
              <a:rPr lang="en-US" sz="2000">
                <a:sym typeface="Monotype Sorts" charset="2"/>
              </a:rPr>
              <a:t></a:t>
            </a:r>
            <a:r>
              <a:rPr lang="en-US" sz="2000"/>
              <a:t> I ns</a:t>
            </a:r>
          </a:p>
        </p:txBody>
      </p:sp>
      <p:sp>
        <p:nvSpPr>
          <p:cNvPr id="479238" name="Text Box 6"/>
          <p:cNvSpPr txBox="1">
            <a:spLocks noChangeArrowheads="1"/>
          </p:cNvSpPr>
          <p:nvPr/>
        </p:nvSpPr>
        <p:spPr bwMode="auto">
          <a:xfrm>
            <a:off x="152400" y="5410200"/>
            <a:ext cx="868680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chemeClr val="accent2"/>
                </a:solidFill>
              </a:rPr>
              <a:t>Therefore machine A will be faster by the following ratio:</a:t>
            </a:r>
          </a:p>
        </p:txBody>
      </p:sp>
      <p:graphicFrame>
        <p:nvGraphicFramePr>
          <p:cNvPr id="479239" name="Object 2"/>
          <p:cNvGraphicFramePr>
            <a:graphicFrameLocks noChangeAspect="1"/>
          </p:cNvGraphicFramePr>
          <p:nvPr/>
        </p:nvGraphicFramePr>
        <p:xfrm>
          <a:off x="533400" y="5867400"/>
          <a:ext cx="6096000" cy="682625"/>
        </p:xfrm>
        <a:graphic>
          <a:graphicData uri="http://schemas.openxmlformats.org/presentationml/2006/ole">
            <mc:AlternateContent xmlns:mc="http://schemas.openxmlformats.org/markup-compatibility/2006">
              <mc:Choice xmlns:v="urn:schemas-microsoft-com:vml" Requires="v">
                <p:oleObj spid="_x0000_s56326" name="Equation" r:id="rId4" imgW="4864497" imgH="546497" progId="Equation.3">
                  <p:embed/>
                </p:oleObj>
              </mc:Choice>
              <mc:Fallback>
                <p:oleObj name="Equation" r:id="rId4" imgW="4864497" imgH="5464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867400"/>
                        <a:ext cx="609600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79242" name="Rectangle 10"/>
          <p:cNvSpPr>
            <a:spLocks noGrp="1" noChangeArrowheads="1"/>
          </p:cNvSpPr>
          <p:nvPr>
            <p:ph type="title"/>
          </p:nvPr>
        </p:nvSpPr>
        <p:spPr/>
        <p:txBody>
          <a:bodyPr/>
          <a:lstStyle/>
          <a:p>
            <a:pPr eaLnBrk="1" hangingPunct="1">
              <a:defRPr/>
            </a:pPr>
            <a:r>
              <a:rPr lang="en-US">
                <a:ea typeface="+mj-ea"/>
                <a:cs typeface="+mj-cs"/>
              </a:rPr>
              <a:t>Example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92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92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92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4792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9236" grpId="0" autoUpdateAnimBg="0"/>
      <p:bldP spid="479237" grpId="0" autoUpdateAnimBg="0"/>
      <p:bldP spid="47923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3"/>
          <p:cNvSpPr txBox="1">
            <a:spLocks noChangeArrowheads="1"/>
          </p:cNvSpPr>
          <p:nvPr/>
        </p:nvSpPr>
        <p:spPr bwMode="auto">
          <a:xfrm>
            <a:off x="152400" y="960438"/>
            <a:ext cx="8991600" cy="701675"/>
          </a:xfrm>
          <a:prstGeom prst="rect">
            <a:avLst/>
          </a:prstGeom>
          <a:noFill/>
          <a:ln w="9525">
            <a:noFill/>
            <a:miter lim="800000"/>
            <a:headEnd/>
            <a:tailEnd/>
          </a:ln>
        </p:spPr>
        <p:txBody>
          <a:bodyPr>
            <a:prstTxWarp prst="textNoShape">
              <a:avLst/>
            </a:prstTxWarp>
            <a:spAutoFit/>
          </a:bodyPr>
          <a:lstStyle/>
          <a:p>
            <a:pPr>
              <a:spcBef>
                <a:spcPct val="50000"/>
              </a:spcBef>
            </a:pPr>
            <a:r>
              <a:rPr lang="en-US" sz="2000" i="1">
                <a:solidFill>
                  <a:srgbClr val="800000"/>
                </a:solidFill>
              </a:rPr>
              <a:t>A compiler designer is trying to decide between two code sequences for a particular machine. The hardware designers have supplied the following facts:</a:t>
            </a:r>
            <a:endParaRPr lang="en-US">
              <a:latin typeface="Times New Roman" charset="0"/>
            </a:endParaRPr>
          </a:p>
        </p:txBody>
      </p:sp>
      <p:sp>
        <p:nvSpPr>
          <p:cNvPr id="50181" name="Text Box 4"/>
          <p:cNvSpPr txBox="1">
            <a:spLocks noChangeArrowheads="1"/>
          </p:cNvSpPr>
          <p:nvPr/>
        </p:nvSpPr>
        <p:spPr bwMode="auto">
          <a:xfrm>
            <a:off x="152400" y="2667000"/>
            <a:ext cx="8839200" cy="701675"/>
          </a:xfrm>
          <a:prstGeom prst="rect">
            <a:avLst/>
          </a:prstGeom>
          <a:noFill/>
          <a:ln w="9525">
            <a:noFill/>
            <a:miter lim="800000"/>
            <a:headEnd/>
            <a:tailEnd/>
          </a:ln>
        </p:spPr>
        <p:txBody>
          <a:bodyPr>
            <a:prstTxWarp prst="textNoShape">
              <a:avLst/>
            </a:prstTxWarp>
            <a:spAutoFit/>
          </a:bodyPr>
          <a:lstStyle/>
          <a:p>
            <a:r>
              <a:rPr lang="en-US" sz="2000" i="1">
                <a:solidFill>
                  <a:srgbClr val="800000"/>
                </a:solidFill>
              </a:rPr>
              <a:t>For a particular high-level language statement, the compiler writer is considering two code sequences that require the following instruction counts:</a:t>
            </a:r>
            <a:endParaRPr lang="en-US">
              <a:latin typeface="Times New Roman" charset="0"/>
            </a:endParaRPr>
          </a:p>
        </p:txBody>
      </p:sp>
      <p:graphicFrame>
        <p:nvGraphicFramePr>
          <p:cNvPr id="50178" name="Object 2"/>
          <p:cNvGraphicFramePr>
            <a:graphicFrameLocks noChangeAspect="1"/>
          </p:cNvGraphicFramePr>
          <p:nvPr/>
        </p:nvGraphicFramePr>
        <p:xfrm>
          <a:off x="1371600" y="3429000"/>
          <a:ext cx="7543800" cy="1176338"/>
        </p:xfrm>
        <a:graphic>
          <a:graphicData uri="http://schemas.openxmlformats.org/presentationml/2006/ole">
            <mc:AlternateContent xmlns:mc="http://schemas.openxmlformats.org/markup-compatibility/2006">
              <mc:Choice xmlns:v="urn:schemas-microsoft-com:vml" Requires="v">
                <p:oleObj spid="_x0000_s58376" name="Document" r:id="rId5" imgW="5631180" imgH="880872" progId="Word.Document.8">
                  <p:embed/>
                </p:oleObj>
              </mc:Choice>
              <mc:Fallback>
                <p:oleObj name="Document" r:id="rId5" imgW="5631180" imgH="880872"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3429000"/>
                        <a:ext cx="7543800" cy="11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0182" name="Text Box 6"/>
          <p:cNvSpPr txBox="1">
            <a:spLocks noChangeArrowheads="1"/>
          </p:cNvSpPr>
          <p:nvPr/>
        </p:nvSpPr>
        <p:spPr bwMode="auto">
          <a:xfrm>
            <a:off x="152400" y="4572000"/>
            <a:ext cx="8839200" cy="701675"/>
          </a:xfrm>
          <a:prstGeom prst="rect">
            <a:avLst/>
          </a:prstGeom>
          <a:noFill/>
          <a:ln w="9525">
            <a:noFill/>
            <a:miter lim="800000"/>
            <a:headEnd/>
            <a:tailEnd/>
          </a:ln>
        </p:spPr>
        <p:txBody>
          <a:bodyPr>
            <a:prstTxWarp prst="textNoShape">
              <a:avLst/>
            </a:prstTxWarp>
            <a:spAutoFit/>
          </a:bodyPr>
          <a:lstStyle/>
          <a:p>
            <a:r>
              <a:rPr lang="en-US" sz="2000" i="1">
                <a:solidFill>
                  <a:srgbClr val="800000"/>
                </a:solidFill>
              </a:rPr>
              <a:t>Which code sequence executes the most instructions?  Which will be faster?  What is the CPI for each sequence?</a:t>
            </a:r>
            <a:endParaRPr lang="en-US">
              <a:latin typeface="Times New Roman" charset="0"/>
            </a:endParaRPr>
          </a:p>
        </p:txBody>
      </p:sp>
      <p:sp>
        <p:nvSpPr>
          <p:cNvPr id="480263" name="Text Box 7"/>
          <p:cNvSpPr txBox="1">
            <a:spLocks noChangeArrowheads="1"/>
          </p:cNvSpPr>
          <p:nvPr/>
        </p:nvSpPr>
        <p:spPr bwMode="auto">
          <a:xfrm>
            <a:off x="152400" y="5334000"/>
            <a:ext cx="8534400" cy="1325563"/>
          </a:xfrm>
          <a:prstGeom prst="rect">
            <a:avLst/>
          </a:prstGeom>
          <a:noFill/>
          <a:ln w="9525">
            <a:noFill/>
            <a:miter lim="800000"/>
            <a:headEnd/>
            <a:tailEnd/>
          </a:ln>
        </p:spPr>
        <p:txBody>
          <a:bodyPr>
            <a:prstTxWarp prst="textNoShape">
              <a:avLst/>
            </a:prstTxWarp>
            <a:spAutoFit/>
          </a:bodyPr>
          <a:lstStyle/>
          <a:p>
            <a:r>
              <a:rPr lang="en-US" b="1" u="sng">
                <a:solidFill>
                  <a:srgbClr val="000099"/>
                </a:solidFill>
              </a:rPr>
              <a:t>Answer:</a:t>
            </a:r>
            <a:endParaRPr lang="en-US" sz="2000">
              <a:solidFill>
                <a:schemeClr val="accent2"/>
              </a:solidFill>
              <a:latin typeface="Times New Roman" charset="0"/>
            </a:endParaRPr>
          </a:p>
          <a:p>
            <a:pPr lvl="1"/>
            <a:endParaRPr lang="en-US" sz="500">
              <a:solidFill>
                <a:schemeClr val="accent2"/>
              </a:solidFill>
            </a:endParaRPr>
          </a:p>
          <a:p>
            <a:pPr lvl="1">
              <a:lnSpc>
                <a:spcPct val="120000"/>
              </a:lnSpc>
            </a:pPr>
            <a:r>
              <a:rPr lang="en-US" sz="2000"/>
              <a:t>Sequence 1:	executes 2 + 1 + 2 = 5 instructions</a:t>
            </a:r>
          </a:p>
          <a:p>
            <a:pPr lvl="1"/>
            <a:r>
              <a:rPr lang="en-US" sz="2000"/>
              <a:t>Sequence 2:	executes 4 + 1 + 1 = 6 instructions       </a:t>
            </a:r>
            <a:r>
              <a:rPr lang="en-US" sz="2800" b="1">
                <a:solidFill>
                  <a:schemeClr val="accent2"/>
                </a:solidFill>
                <a:sym typeface="Monotype Sorts" charset="2"/>
              </a:rPr>
              <a:t></a:t>
            </a:r>
            <a:endParaRPr lang="en-US" sz="2000">
              <a:solidFill>
                <a:schemeClr val="accent2"/>
              </a:solidFill>
            </a:endParaRPr>
          </a:p>
        </p:txBody>
      </p:sp>
      <p:graphicFrame>
        <p:nvGraphicFramePr>
          <p:cNvPr id="50179" name="Object 3"/>
          <p:cNvGraphicFramePr>
            <a:graphicFrameLocks noChangeAspect="1"/>
          </p:cNvGraphicFramePr>
          <p:nvPr/>
        </p:nvGraphicFramePr>
        <p:xfrm>
          <a:off x="1143000" y="1676400"/>
          <a:ext cx="6858000" cy="1143000"/>
        </p:xfrm>
        <a:graphic>
          <a:graphicData uri="http://schemas.openxmlformats.org/presentationml/2006/ole">
            <mc:AlternateContent xmlns:mc="http://schemas.openxmlformats.org/markup-compatibility/2006">
              <mc:Choice xmlns:v="urn:schemas-microsoft-com:vml" Requires="v">
                <p:oleObj spid="_x0000_s58377" name="Document" r:id="rId8" imgW="5631180" imgH="880872" progId="Word.Document.8">
                  <p:embed/>
                </p:oleObj>
              </mc:Choice>
              <mc:Fallback>
                <p:oleObj name="Document" r:id="rId8" imgW="5631180" imgH="880872" progId="Word.Document.8">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1676400"/>
                        <a:ext cx="6858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80267" name="Rectangle 11"/>
          <p:cNvSpPr>
            <a:spLocks noGrp="1" noChangeArrowheads="1"/>
          </p:cNvSpPr>
          <p:nvPr>
            <p:ph type="title"/>
          </p:nvPr>
        </p:nvSpPr>
        <p:spPr/>
        <p:txBody>
          <a:bodyPr/>
          <a:lstStyle/>
          <a:p>
            <a:pPr eaLnBrk="1" hangingPunct="1">
              <a:defRPr/>
            </a:pPr>
            <a:r>
              <a:rPr lang="en-US">
                <a:ea typeface="+mj-ea"/>
                <a:cs typeface="+mj-cs"/>
              </a:rPr>
              <a:t>Comparing Code Segments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02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63" grpId="0" autoUpdateAnimBg="0"/>
    </p:bldLst>
  </p:timing>
</p:sld>
</file>

<file path=ppt/theme/theme1.xml><?xml version="1.0" encoding="utf-8"?>
<a:theme xmlns:a="http://schemas.openxmlformats.org/drawingml/2006/main" name="UMBC">
  <a:themeElements>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UMBC">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UMBC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MBC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MBC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MB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MB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MB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X:Templates:My Templates:UMBC.pot</Template>
  <TotalTime>719</TotalTime>
  <Words>806</Words>
  <Application>Microsoft Macintosh PowerPoint</Application>
  <PresentationFormat>On-screen Show (4:3)</PresentationFormat>
  <Paragraphs>87</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UMBC</vt:lpstr>
      <vt:lpstr>Equation</vt:lpstr>
      <vt:lpstr>Document</vt:lpstr>
      <vt:lpstr>CMSC 611: Advanced Computer Architecture</vt:lpstr>
      <vt:lpstr>Response-time Metric</vt:lpstr>
      <vt:lpstr>Designer’s Performance Metrics</vt:lpstr>
      <vt:lpstr>Example</vt:lpstr>
      <vt:lpstr>Calculation of CPU Time</vt:lpstr>
      <vt:lpstr>CPU Time (Cont.)</vt:lpstr>
      <vt:lpstr>CPU Time (Cont.)</vt:lpstr>
      <vt:lpstr>Example</vt:lpstr>
      <vt:lpstr>Comparing Code Segments</vt:lpstr>
      <vt:lpstr>Comparing Code Segments</vt:lpstr>
      <vt:lpstr>The Role of Performance</vt:lpstr>
      <vt:lpstr>Calculation of CPU Time</vt:lpstr>
      <vt:lpstr>Important Equations (so far)</vt:lpstr>
    </vt:vector>
  </TitlesOfParts>
  <Company>˧怀쿘Ί뿿킀΂쿘˧뛼뿿큰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611: Advanced Computer Architecture</dc:title>
  <dc:creator>Marc Olano</dc:creator>
  <cp:lastModifiedBy>Marc Olano</cp:lastModifiedBy>
  <cp:revision>27</cp:revision>
  <cp:lastPrinted>2003-09-04T21:28:06Z</cp:lastPrinted>
  <dcterms:created xsi:type="dcterms:W3CDTF">2010-09-13T20:03:56Z</dcterms:created>
  <dcterms:modified xsi:type="dcterms:W3CDTF">2012-09-10T19:29:55Z</dcterms:modified>
</cp:coreProperties>
</file>