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embeddings/oleObject7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5.xml" ContentType="application/vnd.openxmlformats-officedocument.presentationml.notesSlide+xml"/>
  <Override PartName="/ppt/embeddings/oleObject10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1.bin" ContentType="application/vnd.openxmlformats-officedocument.oleObject"/>
  <Override PartName="/ppt/notesSlides/notesSlide8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9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5" r:id="rId3"/>
    <p:sldId id="310" r:id="rId4"/>
    <p:sldId id="306" r:id="rId5"/>
    <p:sldId id="307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5CA6E528-30E8-C54F-8771-AD6388EE0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74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421D47A-C27B-5641-BE9F-BFED1FF0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10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81593-701C-4F47-B33B-826BF1F8C83B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CFEAE-FCC1-EF41-A152-8E7A1AFCACCD}" type="slidenum">
              <a:rPr lang="en-US"/>
              <a:pPr/>
              <a:t>6</a:t>
            </a:fld>
            <a:endParaRPr lang="en-US"/>
          </a:p>
        </p:txBody>
      </p:sp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86269-E20A-1146-A449-B04B330E08EE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7D9BE-111F-AD43-86C7-D43D67CC5320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29E61-C595-8549-8CD7-97DD0C293312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848373-3F53-C64E-94B6-9E7354CD4E9C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737" tIns="45063" rIns="91737" bIns="45063"/>
          <a:lstStyle/>
          <a:p>
            <a:endParaRPr lang="en-US"/>
          </a:p>
        </p:txBody>
      </p:sp>
      <p:sp>
        <p:nvSpPr>
          <p:cNvPr id="30724" name="Rectangle 3"/>
          <p:cNvSpPr>
            <a:spLocks noGrp="1" noRot="1" noChangeAspect="1" noChangeArrowheads="1"/>
          </p:cNvSpPr>
          <p:nvPr>
            <p:ph type="sldImg"/>
          </p:nvPr>
        </p:nvSpPr>
        <p:spPr>
          <a:ln w="12700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506940-10D6-6349-A66A-9EDAD6ED46FD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w="12700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5A536-7051-6B40-9608-E0B8A40F91E3}" type="slidenum">
              <a:rPr lang="en-US"/>
              <a:pPr/>
              <a:t>13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w="12700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56CDA-21E9-B045-B491-21348FDE1D1B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w="12700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1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3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4.emf"/><Relationship Id="rId6" Type="http://schemas.openxmlformats.org/officeDocument/2006/relationships/oleObject" Target="../embeddings/oleObject15.bin"/><Relationship Id="rId7" Type="http://schemas.openxmlformats.org/officeDocument/2006/relationships/image" Target="../media/image15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8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Evaluating </a:t>
            </a:r>
            <a:r>
              <a:rPr lang="en-US" dirty="0">
                <a:ea typeface="+mn-ea"/>
                <a:cs typeface="+mn-cs"/>
              </a:rPr>
              <a:t>Cost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304800" y="5791200"/>
            <a:ext cx="86106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000" b="1"/>
              <a:t>Criteria of performance evaluation differs among users and designers</a:t>
            </a:r>
            <a:r>
              <a:rPr lang="en-US" b="1"/>
              <a:t> </a:t>
            </a:r>
            <a:endParaRPr lang="en-US" sz="1600"/>
          </a:p>
        </p:txBody>
      </p:sp>
      <p:sp>
        <p:nvSpPr>
          <p:cNvPr id="4700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Defining Performance</a:t>
            </a:r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Performance means different things to different people, therefore its assessment is subtle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Analogy from the airlines industry:</a:t>
            </a:r>
            <a:r>
              <a:rPr lang="en-US" sz="24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How to measure performance for an airplane?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Cruising speed 		(How fast it gets to the destination)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Flight range		(How far it can reach)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Passenger capacity	(How many passengers it can carry)</a:t>
            </a:r>
          </a:p>
        </p:txBody>
      </p:sp>
      <p:graphicFrame>
        <p:nvGraphicFramePr>
          <p:cNvPr id="2765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000500"/>
          <a:ext cx="7924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8" name="Document" r:id="rId5" imgW="6306312" imgH="1159764" progId="Word.Document.8">
                  <p:embed/>
                </p:oleObj>
              </mc:Choice>
              <mc:Fallback>
                <p:oleObj name="Document" r:id="rId5" imgW="6306312" imgH="115976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00500"/>
                        <a:ext cx="7924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Performance Metrics</a:t>
            </a:r>
          </a:p>
        </p:txBody>
      </p:sp>
      <p:sp>
        <p:nvSpPr>
          <p:cNvPr id="29699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Response (execution) time: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The time between the start and the completion of a task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Measures user perception of the system speed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Common in reactive and time critical systems, single-user computer, etc.</a:t>
            </a: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2000"/>
              <a:t>Throughput:</a:t>
            </a:r>
            <a:endParaRPr lang="en-US" sz="2400"/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The total number of tasks done in a given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Most relevant to batch processing (billing, credit card processing)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Mainly used for input/output systems (disk access, printer, etc.)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614488" y="2514600"/>
          <a:ext cx="48466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Equation" r:id="rId4" imgW="2070100" imgH="393700" progId="Equation.3">
                  <p:embed/>
                </p:oleObj>
              </mc:Choice>
              <mc:Fallback>
                <p:oleObj name="Equation" r:id="rId4" imgW="2070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488" y="2514600"/>
                        <a:ext cx="4846637" cy="9207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310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Response-time Metric</a:t>
            </a:r>
          </a:p>
        </p:txBody>
      </p:sp>
      <p:sp>
        <p:nvSpPr>
          <p:cNvPr id="31748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Maximizing performance means minimizing response (execution)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782763" y="1219200"/>
          <a:ext cx="48466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Equation" r:id="rId4" imgW="2070100" imgH="393700" progId="Equation.3">
                  <p:embed/>
                </p:oleObj>
              </mc:Choice>
              <mc:Fallback>
                <p:oleObj name="Equation" r:id="rId4" imgW="2070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1219200"/>
                        <a:ext cx="4846637" cy="9207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533400" y="4875213"/>
          <a:ext cx="7716838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Equation" r:id="rId6" imgW="3556000" imgH="457200" progId="Equation.3">
                  <p:embed/>
                </p:oleObj>
              </mc:Choice>
              <mc:Fallback>
                <p:oleObj name="Equation" r:id="rId6" imgW="35560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875213"/>
                        <a:ext cx="7716838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33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Response-time Metric</a:t>
            </a:r>
          </a:p>
        </p:txBody>
      </p:sp>
      <p:sp>
        <p:nvSpPr>
          <p:cNvPr id="33797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924800" cy="4267200"/>
          </a:xfrm>
        </p:spPr>
        <p:txBody>
          <a:bodyPr/>
          <a:lstStyle/>
          <a:p>
            <a:pPr eaLnBrk="1" hangingPunct="1"/>
            <a:r>
              <a:rPr lang="en-US"/>
              <a:t>Performance of Processor P1 is better than P2  if</a:t>
            </a:r>
          </a:p>
          <a:p>
            <a:pPr lvl="1" eaLnBrk="1" hangingPunct="1"/>
            <a:r>
              <a:rPr lang="en-US" b="1">
                <a:solidFill>
                  <a:schemeClr val="accent2"/>
                </a:solidFill>
              </a:rPr>
              <a:t>For a given work load L</a:t>
            </a:r>
            <a:endParaRPr lang="en-US" b="1"/>
          </a:p>
          <a:p>
            <a:pPr lvl="1" eaLnBrk="1" hangingPunct="1"/>
            <a:r>
              <a:rPr lang="en-US"/>
              <a:t>P1 takes less time to execute L than P2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782763" y="1219200"/>
          <a:ext cx="48466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Equation" r:id="rId4" imgW="2070100" imgH="393700" progId="Equation.3">
                  <p:embed/>
                </p:oleObj>
              </mc:Choice>
              <mc:Fallback>
                <p:oleObj name="Equation" r:id="rId4" imgW="2070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1219200"/>
                        <a:ext cx="4846637" cy="9207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758825" y="4611688"/>
          <a:ext cx="70897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Equation" r:id="rId6" imgW="3429000" imgH="431800" progId="Equation.3">
                  <p:embed/>
                </p:oleObj>
              </mc:Choice>
              <mc:Fallback>
                <p:oleObj name="Equation" r:id="rId6" imgW="34290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4611688"/>
                        <a:ext cx="7089775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6885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Response-time Metric</a:t>
            </a:r>
          </a:p>
        </p:txBody>
      </p:sp>
      <p:sp>
        <p:nvSpPr>
          <p:cNvPr id="35845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924800" cy="4343400"/>
          </a:xfrm>
        </p:spPr>
        <p:txBody>
          <a:bodyPr/>
          <a:lstStyle/>
          <a:p>
            <a:pPr eaLnBrk="1" hangingPunct="1"/>
            <a:r>
              <a:rPr lang="en-US"/>
              <a:t>Relative performance captures the performance ratio</a:t>
            </a:r>
          </a:p>
          <a:p>
            <a:pPr lvl="1" eaLnBrk="1" hangingPunct="1"/>
            <a:r>
              <a:rPr lang="en-US"/>
              <a:t>For the same work load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Circuits: Fueling Innovation</a:t>
            </a:r>
          </a:p>
        </p:txBody>
      </p:sp>
      <p:sp>
        <p:nvSpPr>
          <p:cNvPr id="39939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Chips begins with silicon, found in sand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Silicon does not conduct electricity well and thus called semiconductor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 special chemical process can transform tiny areas of silicon to either: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conductors of electricity (like copper)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insulator from electricity (like glass)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Areas that can conduct or insulate</a:t>
            </a:r>
            <a:r>
              <a:rPr lang="en-US" sz="2400" dirty="0" smtClean="0"/>
              <a:t> (</a:t>
            </a:r>
            <a:r>
              <a:rPr lang="en-US" sz="2400" dirty="0"/>
              <a:t>a switch)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 transistor is simply an on/off switch controlled by electricity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Integrated circuits combines dozens of hundreds of transistors in a chip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0" y="3886200"/>
          <a:ext cx="914400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Document" r:id="rId4" imgW="7322492" imgH="1481707" progId="Word.Document.8">
                  <p:embed/>
                </p:oleObj>
              </mc:Choice>
              <mc:Fallback>
                <p:oleObj name="Document" r:id="rId4" imgW="7322492" imgH="1481707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914400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152400" y="5791200"/>
            <a:ext cx="8839200" cy="4365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>
                <a:solidFill>
                  <a:schemeClr val="accent2"/>
                </a:solidFill>
                <a:latin typeface="Arial" charset="0"/>
              </a:rPr>
              <a:t>Advances of the IC technology affect H/W and S/W design philosophy</a:t>
            </a:r>
            <a:endParaRPr lang="en-US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Circuits: Fueling Innovation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Technology innovations over 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990600" y="1158875"/>
          <a:ext cx="700722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VISIO" r:id="rId3" imgW="7364627" imgH="3904735" progId="">
                  <p:embed/>
                </p:oleObj>
              </mc:Choice>
              <mc:Fallback>
                <p:oleObj name="VISIO" r:id="rId3" imgW="7364627" imgH="390473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58875"/>
                        <a:ext cx="7007225" cy="371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3810000" y="13716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3810000" y="1600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Slices</a:t>
            </a:r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6400800" y="1371600"/>
            <a:ext cx="16764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324600" y="1447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20-30 processing steps</a:t>
            </a: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55626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2" name="Text Box 10"/>
          <p:cNvSpPr txBox="1">
            <a:spLocks noChangeArrowheads="1"/>
          </p:cNvSpPr>
          <p:nvPr/>
        </p:nvSpPr>
        <p:spPr bwMode="auto">
          <a:xfrm>
            <a:off x="5562600" y="2895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Dice</a:t>
            </a:r>
          </a:p>
        </p:txBody>
      </p:sp>
      <p:sp>
        <p:nvSpPr>
          <p:cNvPr id="41993" name="Rectangle 11"/>
          <p:cNvSpPr>
            <a:spLocks noChangeArrowheads="1"/>
          </p:cNvSpPr>
          <p:nvPr/>
        </p:nvSpPr>
        <p:spPr bwMode="auto">
          <a:xfrm>
            <a:off x="33528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4" name="Rectangle 12"/>
          <p:cNvSpPr>
            <a:spLocks noChangeArrowheads="1"/>
          </p:cNvSpPr>
          <p:nvPr/>
        </p:nvSpPr>
        <p:spPr bwMode="auto">
          <a:xfrm>
            <a:off x="914400" y="26670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914400" y="2895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</a:t>
            </a:r>
          </a:p>
        </p:txBody>
      </p:sp>
      <p:sp>
        <p:nvSpPr>
          <p:cNvPr id="41996" name="Rectangle 14"/>
          <p:cNvSpPr>
            <a:spLocks noChangeArrowheads="1"/>
          </p:cNvSpPr>
          <p:nvPr/>
        </p:nvSpPr>
        <p:spPr bwMode="auto">
          <a:xfrm>
            <a:off x="2438400" y="3962400"/>
            <a:ext cx="914400" cy="91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7" name="Text Box 15"/>
          <p:cNvSpPr txBox="1">
            <a:spLocks noChangeArrowheads="1"/>
          </p:cNvSpPr>
          <p:nvPr/>
        </p:nvSpPr>
        <p:spPr bwMode="auto">
          <a:xfrm>
            <a:off x="2362200" y="4114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 Test</a:t>
            </a:r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3352800" y="2743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Die Test</a:t>
            </a:r>
          </a:p>
        </p:txBody>
      </p:sp>
      <p:sp>
        <p:nvSpPr>
          <p:cNvPr id="41999" name="Rectangle 17"/>
          <p:cNvSpPr>
            <a:spLocks noChangeArrowheads="1"/>
          </p:cNvSpPr>
          <p:nvPr/>
        </p:nvSpPr>
        <p:spPr bwMode="auto">
          <a:xfrm>
            <a:off x="5410200" y="39624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5410200" y="419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Ship</a:t>
            </a:r>
          </a:p>
        </p:txBody>
      </p:sp>
      <p:sp>
        <p:nvSpPr>
          <p:cNvPr id="12904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Microelectronics Process</a:t>
            </a:r>
          </a:p>
        </p:txBody>
      </p:sp>
      <p:sp>
        <p:nvSpPr>
          <p:cNvPr id="42002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876800"/>
            <a:ext cx="7924800" cy="1676400"/>
          </a:xfrm>
        </p:spPr>
        <p:txBody>
          <a:bodyPr/>
          <a:lstStyle/>
          <a:p>
            <a:pPr eaLnBrk="1" hangingPunct="1"/>
            <a:r>
              <a:rPr lang="en-US" sz="2400"/>
              <a:t> Silicon ingots: </a:t>
            </a:r>
          </a:p>
          <a:p>
            <a:pPr lvl="1" eaLnBrk="1" hangingPunct="1"/>
            <a:r>
              <a:rPr lang="en-US" sz="2000"/>
              <a:t>6-12 inches in diameter and about 12-24 inches long </a:t>
            </a:r>
          </a:p>
          <a:p>
            <a:pPr eaLnBrk="1" hangingPunct="1"/>
            <a:r>
              <a:rPr lang="en-US" sz="2400"/>
              <a:t>Impurities in the wafer can lead to defective devices and reduces the yield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4" name="Group 3"/>
          <p:cNvGrpSpPr>
            <a:grpSpLocks/>
          </p:cNvGrpSpPr>
          <p:nvPr/>
        </p:nvGrpSpPr>
        <p:grpSpPr bwMode="auto">
          <a:xfrm>
            <a:off x="5105400" y="3124200"/>
            <a:ext cx="1511300" cy="1511300"/>
            <a:chOff x="2212" y="2308"/>
            <a:chExt cx="952" cy="952"/>
          </a:xfrm>
        </p:grpSpPr>
        <p:sp>
          <p:nvSpPr>
            <p:cNvPr id="43070" name="Oval 4"/>
            <p:cNvSpPr>
              <a:spLocks noChangeArrowheads="1"/>
            </p:cNvSpPr>
            <p:nvPr/>
          </p:nvSpPr>
          <p:spPr bwMode="auto">
            <a:xfrm>
              <a:off x="22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1" name="Rectangle 5"/>
            <p:cNvSpPr>
              <a:spLocks noChangeArrowheads="1"/>
            </p:cNvSpPr>
            <p:nvPr/>
          </p:nvSpPr>
          <p:spPr bwMode="auto">
            <a:xfrm>
              <a:off x="259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2" name="Rectangle 6"/>
            <p:cNvSpPr>
              <a:spLocks noChangeArrowheads="1"/>
            </p:cNvSpPr>
            <p:nvPr/>
          </p:nvSpPr>
          <p:spPr bwMode="auto">
            <a:xfrm>
              <a:off x="278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3" name="Rectangle 7"/>
            <p:cNvSpPr>
              <a:spLocks noChangeArrowheads="1"/>
            </p:cNvSpPr>
            <p:nvPr/>
          </p:nvSpPr>
          <p:spPr bwMode="auto">
            <a:xfrm>
              <a:off x="2212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4" name="Rectangle 8"/>
            <p:cNvSpPr>
              <a:spLocks noChangeArrowheads="1"/>
            </p:cNvSpPr>
            <p:nvPr/>
          </p:nvSpPr>
          <p:spPr bwMode="auto">
            <a:xfrm>
              <a:off x="2404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5" name="Rectangle 9"/>
            <p:cNvSpPr>
              <a:spLocks noChangeArrowheads="1"/>
            </p:cNvSpPr>
            <p:nvPr/>
          </p:nvSpPr>
          <p:spPr bwMode="auto">
            <a:xfrm>
              <a:off x="2980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6" name="Rectangle 10"/>
            <p:cNvSpPr>
              <a:spLocks noChangeArrowheads="1"/>
            </p:cNvSpPr>
            <p:nvPr/>
          </p:nvSpPr>
          <p:spPr bwMode="auto">
            <a:xfrm>
              <a:off x="259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7" name="Rectangle 11"/>
            <p:cNvSpPr>
              <a:spLocks noChangeArrowheads="1"/>
            </p:cNvSpPr>
            <p:nvPr/>
          </p:nvSpPr>
          <p:spPr bwMode="auto">
            <a:xfrm>
              <a:off x="278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8" name="Rectangle 12"/>
            <p:cNvSpPr>
              <a:spLocks noChangeArrowheads="1"/>
            </p:cNvSpPr>
            <p:nvPr/>
          </p:nvSpPr>
          <p:spPr bwMode="auto">
            <a:xfrm>
              <a:off x="2212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9" name="Rectangle 13"/>
            <p:cNvSpPr>
              <a:spLocks noChangeArrowheads="1"/>
            </p:cNvSpPr>
            <p:nvPr/>
          </p:nvSpPr>
          <p:spPr bwMode="auto">
            <a:xfrm>
              <a:off x="2404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0" name="Rectangle 14"/>
            <p:cNvSpPr>
              <a:spLocks noChangeArrowheads="1"/>
            </p:cNvSpPr>
            <p:nvPr/>
          </p:nvSpPr>
          <p:spPr bwMode="auto">
            <a:xfrm>
              <a:off x="2980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1" name="Rectangle 15"/>
            <p:cNvSpPr>
              <a:spLocks noChangeArrowheads="1"/>
            </p:cNvSpPr>
            <p:nvPr/>
          </p:nvSpPr>
          <p:spPr bwMode="auto">
            <a:xfrm>
              <a:off x="259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2" name="Rectangle 16"/>
            <p:cNvSpPr>
              <a:spLocks noChangeArrowheads="1"/>
            </p:cNvSpPr>
            <p:nvPr/>
          </p:nvSpPr>
          <p:spPr bwMode="auto">
            <a:xfrm>
              <a:off x="278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3" name="Rectangle 17"/>
            <p:cNvSpPr>
              <a:spLocks noChangeArrowheads="1"/>
            </p:cNvSpPr>
            <p:nvPr/>
          </p:nvSpPr>
          <p:spPr bwMode="auto">
            <a:xfrm>
              <a:off x="2212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4" name="Rectangle 18"/>
            <p:cNvSpPr>
              <a:spLocks noChangeArrowheads="1"/>
            </p:cNvSpPr>
            <p:nvPr/>
          </p:nvSpPr>
          <p:spPr bwMode="auto">
            <a:xfrm>
              <a:off x="2404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5" name="Rectangle 19"/>
            <p:cNvSpPr>
              <a:spLocks noChangeArrowheads="1"/>
            </p:cNvSpPr>
            <p:nvPr/>
          </p:nvSpPr>
          <p:spPr bwMode="auto">
            <a:xfrm>
              <a:off x="2980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6" name="Rectangle 20"/>
            <p:cNvSpPr>
              <a:spLocks noChangeArrowheads="1"/>
            </p:cNvSpPr>
            <p:nvPr/>
          </p:nvSpPr>
          <p:spPr bwMode="auto">
            <a:xfrm>
              <a:off x="2596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7" name="Rectangle 21"/>
            <p:cNvSpPr>
              <a:spLocks noChangeArrowheads="1"/>
            </p:cNvSpPr>
            <p:nvPr/>
          </p:nvSpPr>
          <p:spPr bwMode="auto">
            <a:xfrm>
              <a:off x="2788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8" name="Rectangle 22"/>
            <p:cNvSpPr>
              <a:spLocks noChangeArrowheads="1"/>
            </p:cNvSpPr>
            <p:nvPr/>
          </p:nvSpPr>
          <p:spPr bwMode="auto">
            <a:xfrm>
              <a:off x="2212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9" name="Rectangle 23"/>
            <p:cNvSpPr>
              <a:spLocks noChangeArrowheads="1"/>
            </p:cNvSpPr>
            <p:nvPr/>
          </p:nvSpPr>
          <p:spPr bwMode="auto">
            <a:xfrm>
              <a:off x="2404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0" name="Rectangle 24"/>
            <p:cNvSpPr>
              <a:spLocks noChangeArrowheads="1"/>
            </p:cNvSpPr>
            <p:nvPr/>
          </p:nvSpPr>
          <p:spPr bwMode="auto">
            <a:xfrm>
              <a:off x="2980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1" name="Rectangle 25"/>
            <p:cNvSpPr>
              <a:spLocks noChangeArrowheads="1"/>
            </p:cNvSpPr>
            <p:nvPr/>
          </p:nvSpPr>
          <p:spPr bwMode="auto">
            <a:xfrm>
              <a:off x="2596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2" name="Rectangle 26"/>
            <p:cNvSpPr>
              <a:spLocks noChangeArrowheads="1"/>
            </p:cNvSpPr>
            <p:nvPr/>
          </p:nvSpPr>
          <p:spPr bwMode="auto">
            <a:xfrm>
              <a:off x="2788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3" name="Rectangle 27"/>
            <p:cNvSpPr>
              <a:spLocks noChangeArrowheads="1"/>
            </p:cNvSpPr>
            <p:nvPr/>
          </p:nvSpPr>
          <p:spPr bwMode="auto">
            <a:xfrm>
              <a:off x="2212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4" name="Rectangle 28"/>
            <p:cNvSpPr>
              <a:spLocks noChangeArrowheads="1"/>
            </p:cNvSpPr>
            <p:nvPr/>
          </p:nvSpPr>
          <p:spPr bwMode="auto">
            <a:xfrm>
              <a:off x="2404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5" name="Rectangle 29"/>
            <p:cNvSpPr>
              <a:spLocks noChangeArrowheads="1"/>
            </p:cNvSpPr>
            <p:nvPr/>
          </p:nvSpPr>
          <p:spPr bwMode="auto">
            <a:xfrm>
              <a:off x="2980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5" name="Group 30"/>
          <p:cNvGrpSpPr>
            <a:grpSpLocks/>
          </p:cNvGrpSpPr>
          <p:nvPr/>
        </p:nvGrpSpPr>
        <p:grpSpPr bwMode="auto">
          <a:xfrm>
            <a:off x="609600" y="3136900"/>
            <a:ext cx="1511300" cy="1511300"/>
            <a:chOff x="1012" y="2308"/>
            <a:chExt cx="952" cy="952"/>
          </a:xfrm>
        </p:grpSpPr>
        <p:sp>
          <p:nvSpPr>
            <p:cNvPr id="43053" name="Oval 31"/>
            <p:cNvSpPr>
              <a:spLocks noChangeArrowheads="1"/>
            </p:cNvSpPr>
            <p:nvPr/>
          </p:nvSpPr>
          <p:spPr bwMode="auto">
            <a:xfrm>
              <a:off x="10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4" name="Rectangle 32"/>
            <p:cNvSpPr>
              <a:spLocks noChangeArrowheads="1"/>
            </p:cNvSpPr>
            <p:nvPr/>
          </p:nvSpPr>
          <p:spPr bwMode="auto">
            <a:xfrm>
              <a:off x="149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5" name="Rectangle 33"/>
            <p:cNvSpPr>
              <a:spLocks noChangeArrowheads="1"/>
            </p:cNvSpPr>
            <p:nvPr/>
          </p:nvSpPr>
          <p:spPr bwMode="auto">
            <a:xfrm>
              <a:off x="173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6" name="Rectangle 34"/>
            <p:cNvSpPr>
              <a:spLocks noChangeArrowheads="1"/>
            </p:cNvSpPr>
            <p:nvPr/>
          </p:nvSpPr>
          <p:spPr bwMode="auto">
            <a:xfrm>
              <a:off x="101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7" name="Rectangle 35"/>
            <p:cNvSpPr>
              <a:spLocks noChangeArrowheads="1"/>
            </p:cNvSpPr>
            <p:nvPr/>
          </p:nvSpPr>
          <p:spPr bwMode="auto">
            <a:xfrm>
              <a:off x="125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Rectangle 36"/>
            <p:cNvSpPr>
              <a:spLocks noChangeArrowheads="1"/>
            </p:cNvSpPr>
            <p:nvPr/>
          </p:nvSpPr>
          <p:spPr bwMode="auto">
            <a:xfrm>
              <a:off x="149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Rectangle 37"/>
            <p:cNvSpPr>
              <a:spLocks noChangeArrowheads="1"/>
            </p:cNvSpPr>
            <p:nvPr/>
          </p:nvSpPr>
          <p:spPr bwMode="auto">
            <a:xfrm>
              <a:off x="173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Rectangle 38"/>
            <p:cNvSpPr>
              <a:spLocks noChangeArrowheads="1"/>
            </p:cNvSpPr>
            <p:nvPr/>
          </p:nvSpPr>
          <p:spPr bwMode="auto">
            <a:xfrm>
              <a:off x="101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Rectangle 39"/>
            <p:cNvSpPr>
              <a:spLocks noChangeArrowheads="1"/>
            </p:cNvSpPr>
            <p:nvPr/>
          </p:nvSpPr>
          <p:spPr bwMode="auto">
            <a:xfrm>
              <a:off x="125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2" name="Rectangle 40"/>
            <p:cNvSpPr>
              <a:spLocks noChangeArrowheads="1"/>
            </p:cNvSpPr>
            <p:nvPr/>
          </p:nvSpPr>
          <p:spPr bwMode="auto">
            <a:xfrm>
              <a:off x="149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3" name="Rectangle 41"/>
            <p:cNvSpPr>
              <a:spLocks noChangeArrowheads="1"/>
            </p:cNvSpPr>
            <p:nvPr/>
          </p:nvSpPr>
          <p:spPr bwMode="auto">
            <a:xfrm>
              <a:off x="173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4" name="Rectangle 42"/>
            <p:cNvSpPr>
              <a:spLocks noChangeArrowheads="1"/>
            </p:cNvSpPr>
            <p:nvPr/>
          </p:nvSpPr>
          <p:spPr bwMode="auto">
            <a:xfrm>
              <a:off x="101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5" name="Rectangle 43"/>
            <p:cNvSpPr>
              <a:spLocks noChangeArrowheads="1"/>
            </p:cNvSpPr>
            <p:nvPr/>
          </p:nvSpPr>
          <p:spPr bwMode="auto">
            <a:xfrm>
              <a:off x="125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6" name="Rectangle 44"/>
            <p:cNvSpPr>
              <a:spLocks noChangeArrowheads="1"/>
            </p:cNvSpPr>
            <p:nvPr/>
          </p:nvSpPr>
          <p:spPr bwMode="auto">
            <a:xfrm>
              <a:off x="149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7" name="Rectangle 45"/>
            <p:cNvSpPr>
              <a:spLocks noChangeArrowheads="1"/>
            </p:cNvSpPr>
            <p:nvPr/>
          </p:nvSpPr>
          <p:spPr bwMode="auto">
            <a:xfrm>
              <a:off x="173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8" name="Rectangle 46"/>
            <p:cNvSpPr>
              <a:spLocks noChangeArrowheads="1"/>
            </p:cNvSpPr>
            <p:nvPr/>
          </p:nvSpPr>
          <p:spPr bwMode="auto">
            <a:xfrm>
              <a:off x="101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9" name="Rectangle 47"/>
            <p:cNvSpPr>
              <a:spLocks noChangeArrowheads="1"/>
            </p:cNvSpPr>
            <p:nvPr/>
          </p:nvSpPr>
          <p:spPr bwMode="auto">
            <a:xfrm>
              <a:off x="125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6" name="Group 48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48" name="Oval 49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9" name="Rectangle 50"/>
            <p:cNvSpPr>
              <a:spLocks noChangeArrowheads="1"/>
            </p:cNvSpPr>
            <p:nvPr/>
          </p:nvSpPr>
          <p:spPr bwMode="auto">
            <a:xfrm>
              <a:off x="379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0" name="Rectangle 51"/>
            <p:cNvSpPr>
              <a:spLocks noChangeArrowheads="1"/>
            </p:cNvSpPr>
            <p:nvPr/>
          </p:nvSpPr>
          <p:spPr bwMode="auto">
            <a:xfrm>
              <a:off x="355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1" name="Rectangle 52"/>
            <p:cNvSpPr>
              <a:spLocks noChangeArrowheads="1"/>
            </p:cNvSpPr>
            <p:nvPr/>
          </p:nvSpPr>
          <p:spPr bwMode="auto">
            <a:xfrm>
              <a:off x="379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2" name="Rectangle 53"/>
            <p:cNvSpPr>
              <a:spLocks noChangeArrowheads="1"/>
            </p:cNvSpPr>
            <p:nvPr/>
          </p:nvSpPr>
          <p:spPr bwMode="auto">
            <a:xfrm>
              <a:off x="355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7" name="Group 5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38" name="Oval 5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9" name="Rectangle 56"/>
            <p:cNvSpPr>
              <a:spLocks noChangeArrowheads="1"/>
            </p:cNvSpPr>
            <p:nvPr/>
          </p:nvSpPr>
          <p:spPr bwMode="auto">
            <a:xfrm>
              <a:off x="470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0" name="Rectangle 57"/>
            <p:cNvSpPr>
              <a:spLocks noChangeArrowheads="1"/>
            </p:cNvSpPr>
            <p:nvPr/>
          </p:nvSpPr>
          <p:spPr bwMode="auto">
            <a:xfrm>
              <a:off x="4900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1" name="Rectangle 58"/>
            <p:cNvSpPr>
              <a:spLocks noChangeArrowheads="1"/>
            </p:cNvSpPr>
            <p:nvPr/>
          </p:nvSpPr>
          <p:spPr bwMode="auto">
            <a:xfrm>
              <a:off x="451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2" name="Rectangle 59"/>
            <p:cNvSpPr>
              <a:spLocks noChangeArrowheads="1"/>
            </p:cNvSpPr>
            <p:nvPr/>
          </p:nvSpPr>
          <p:spPr bwMode="auto">
            <a:xfrm>
              <a:off x="470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3" name="Rectangle 60"/>
            <p:cNvSpPr>
              <a:spLocks noChangeArrowheads="1"/>
            </p:cNvSpPr>
            <p:nvPr/>
          </p:nvSpPr>
          <p:spPr bwMode="auto">
            <a:xfrm>
              <a:off x="4900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4" name="Rectangle 61"/>
            <p:cNvSpPr>
              <a:spLocks noChangeArrowheads="1"/>
            </p:cNvSpPr>
            <p:nvPr/>
          </p:nvSpPr>
          <p:spPr bwMode="auto">
            <a:xfrm>
              <a:off x="451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5" name="Rectangle 62"/>
            <p:cNvSpPr>
              <a:spLocks noChangeArrowheads="1"/>
            </p:cNvSpPr>
            <p:nvPr/>
          </p:nvSpPr>
          <p:spPr bwMode="auto">
            <a:xfrm>
              <a:off x="470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6" name="Rectangle 63"/>
            <p:cNvSpPr>
              <a:spLocks noChangeArrowheads="1"/>
            </p:cNvSpPr>
            <p:nvPr/>
          </p:nvSpPr>
          <p:spPr bwMode="auto">
            <a:xfrm>
              <a:off x="4900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7" name="Rectangle 64"/>
            <p:cNvSpPr>
              <a:spLocks noChangeArrowheads="1"/>
            </p:cNvSpPr>
            <p:nvPr/>
          </p:nvSpPr>
          <p:spPr bwMode="auto">
            <a:xfrm>
              <a:off x="451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8" name="Group 65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30" name="Oval 66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1" name="AutoShape 67"/>
            <p:cNvSpPr>
              <a:spLocks noChangeArrowheads="1"/>
            </p:cNvSpPr>
            <p:nvPr/>
          </p:nvSpPr>
          <p:spPr bwMode="auto">
            <a:xfrm>
              <a:off x="3556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2" name="AutoShape 68"/>
            <p:cNvSpPr>
              <a:spLocks noChangeArrowheads="1"/>
            </p:cNvSpPr>
            <p:nvPr/>
          </p:nvSpPr>
          <p:spPr bwMode="auto">
            <a:xfrm>
              <a:off x="3700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3" name="AutoShape 69"/>
            <p:cNvSpPr>
              <a:spLocks noChangeArrowheads="1"/>
            </p:cNvSpPr>
            <p:nvPr/>
          </p:nvSpPr>
          <p:spPr bwMode="auto">
            <a:xfrm>
              <a:off x="336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4" name="AutoShape 70"/>
            <p:cNvSpPr>
              <a:spLocks noChangeArrowheads="1"/>
            </p:cNvSpPr>
            <p:nvPr/>
          </p:nvSpPr>
          <p:spPr bwMode="auto">
            <a:xfrm>
              <a:off x="3556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5" name="AutoShape 71"/>
            <p:cNvSpPr>
              <a:spLocks noChangeArrowheads="1"/>
            </p:cNvSpPr>
            <p:nvPr/>
          </p:nvSpPr>
          <p:spPr bwMode="auto">
            <a:xfrm>
              <a:off x="3748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6" name="AutoShape 72"/>
            <p:cNvSpPr>
              <a:spLocks noChangeArrowheads="1"/>
            </p:cNvSpPr>
            <p:nvPr/>
          </p:nvSpPr>
          <p:spPr bwMode="auto">
            <a:xfrm>
              <a:off x="3892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7" name="AutoShape 73"/>
            <p:cNvSpPr>
              <a:spLocks noChangeArrowheads="1"/>
            </p:cNvSpPr>
            <p:nvPr/>
          </p:nvSpPr>
          <p:spPr bwMode="auto">
            <a:xfrm>
              <a:off x="3796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9" name="Group 7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22" name="Oval 7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AutoShape 76"/>
            <p:cNvSpPr>
              <a:spLocks noChangeArrowheads="1"/>
            </p:cNvSpPr>
            <p:nvPr/>
          </p:nvSpPr>
          <p:spPr bwMode="auto">
            <a:xfrm>
              <a:off x="4564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AutoShape 77"/>
            <p:cNvSpPr>
              <a:spLocks noChangeArrowheads="1"/>
            </p:cNvSpPr>
            <p:nvPr/>
          </p:nvSpPr>
          <p:spPr bwMode="auto">
            <a:xfrm>
              <a:off x="4708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AutoShape 78"/>
            <p:cNvSpPr>
              <a:spLocks noChangeArrowheads="1"/>
            </p:cNvSpPr>
            <p:nvPr/>
          </p:nvSpPr>
          <p:spPr bwMode="auto">
            <a:xfrm>
              <a:off x="4372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AutoShape 79"/>
            <p:cNvSpPr>
              <a:spLocks noChangeArrowheads="1"/>
            </p:cNvSpPr>
            <p:nvPr/>
          </p:nvSpPr>
          <p:spPr bwMode="auto">
            <a:xfrm>
              <a:off x="4564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AutoShape 80"/>
            <p:cNvSpPr>
              <a:spLocks noChangeArrowheads="1"/>
            </p:cNvSpPr>
            <p:nvPr/>
          </p:nvSpPr>
          <p:spPr bwMode="auto">
            <a:xfrm>
              <a:off x="4756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AutoShape 81"/>
            <p:cNvSpPr>
              <a:spLocks noChangeArrowheads="1"/>
            </p:cNvSpPr>
            <p:nvPr/>
          </p:nvSpPr>
          <p:spPr bwMode="auto">
            <a:xfrm>
              <a:off x="4900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9" name="AutoShape 82"/>
            <p:cNvSpPr>
              <a:spLocks noChangeArrowheads="1"/>
            </p:cNvSpPr>
            <p:nvPr/>
          </p:nvSpPr>
          <p:spPr bwMode="auto">
            <a:xfrm>
              <a:off x="480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598488" y="1052513"/>
          <a:ext cx="79438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Equation" r:id="rId3" imgW="4241800" imgH="431800" progId="Equation.3">
                  <p:embed/>
                </p:oleObj>
              </mc:Choice>
              <mc:Fallback>
                <p:oleObj name="Equation" r:id="rId3" imgW="42418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052513"/>
                        <a:ext cx="7943850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28575" y="2068513"/>
          <a:ext cx="90106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5" imgW="4940300" imgH="431800" progId="Equation.3">
                  <p:embed/>
                </p:oleObj>
              </mc:Choice>
              <mc:Fallback>
                <p:oleObj name="Equation" r:id="rId5" imgW="49403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2068513"/>
                        <a:ext cx="901065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35" name="Rectangle 87"/>
          <p:cNvSpPr>
            <a:spLocks noChangeArrowheads="1"/>
          </p:cNvSpPr>
          <p:nvPr/>
        </p:nvSpPr>
        <p:spPr bwMode="auto">
          <a:xfrm>
            <a:off x="5715000" y="4889500"/>
            <a:ext cx="3124200" cy="6731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>
                <a:latin typeface="Arial" charset="0"/>
              </a:rPr>
              <a:t>Die cost roughly goes with die area</a:t>
            </a:r>
            <a:r>
              <a:rPr lang="en-US" baseline="30000">
                <a:latin typeface="Arial" charset="0"/>
              </a:rPr>
              <a:t>4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57163" y="5854700"/>
          <a:ext cx="5859462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7" imgW="3263900" imgH="381000" progId="Equation.3">
                  <p:embed/>
                </p:oleObj>
              </mc:Choice>
              <mc:Fallback>
                <p:oleObj name="Equation" r:id="rId7" imgW="3263900" imgH="38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5854700"/>
                        <a:ext cx="5859462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379413" y="4933950"/>
          <a:ext cx="44989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9" imgW="2641600" imgH="393700" progId="Equation.3">
                  <p:embed/>
                </p:oleObj>
              </mc:Choice>
              <mc:Fallback>
                <p:oleObj name="Equation" r:id="rId9" imgW="26416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4933950"/>
                        <a:ext cx="449897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40" name="Rectangle 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 Costs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What Affects Cost?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Learning curve: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more experience in manufacturing a component, the better the yield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In general, a chip, board or system with twice the yield will have half the cost.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learning curve is different for different components, complicating design decisions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Volume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Larger volume increases rate of learning curve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Doubling the volume typically reduce cost by 10%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Commodities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Are essentially identical products sold by multiple vendors in large volumes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Foil the competition and drive the efficiency higher and thus the cost down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876800"/>
            <a:ext cx="8077200" cy="914400"/>
          </a:xfrm>
          <a:noFill/>
        </p:spPr>
        <p:txBody>
          <a:bodyPr lIns="90488" tIns="44450" rIns="90488" bIns="44450"/>
          <a:lstStyle/>
          <a:p>
            <a:pPr marL="114300" lvl="1" indent="0" eaLnBrk="1" hangingPunct="1">
              <a:buFontTx/>
              <a:buNone/>
              <a:tabLst>
                <a:tab pos="355600" algn="r"/>
                <a:tab pos="914400" algn="r"/>
                <a:tab pos="1885950" algn="r"/>
                <a:tab pos="2571750" algn="r"/>
                <a:tab pos="3486150" algn="r"/>
                <a:tab pos="4400550" algn="r"/>
                <a:tab pos="5143500" algn="r"/>
                <a:tab pos="5886450" algn="r"/>
                <a:tab pos="6629400" algn="r"/>
                <a:tab pos="7772400" algn="r"/>
              </a:tabLst>
            </a:pPr>
            <a:r>
              <a:rPr lang="en-US" sz="1800" b="1" smtClean="0"/>
              <a:t>From "Estimating IC Manufacturing Costs,” by Linley Gwennap, </a:t>
            </a:r>
            <a:r>
              <a:rPr lang="en-US" sz="1800" b="1" i="1" smtClean="0"/>
              <a:t>Microprocessor Report</a:t>
            </a:r>
            <a:r>
              <a:rPr lang="en-US" sz="1800" b="1" smtClean="0"/>
              <a:t>, August 2, 1993, p. 15</a:t>
            </a:r>
            <a:r>
              <a:rPr lang="en-US" sz="2400" smtClean="0"/>
              <a:t>			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1412875"/>
          <a:ext cx="90551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Document" r:id="rId4" imgW="7301484" imgH="2144268" progId="Word.Document.8">
                  <p:embed/>
                </p:oleObj>
              </mc:Choice>
              <mc:Fallback>
                <p:oleObj name="Document" r:id="rId4" imgW="7301484" imgH="214426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2875"/>
                        <a:ext cx="90551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Real World Examples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03238" y="1066800"/>
            <a:ext cx="7573962" cy="2590800"/>
            <a:chOff x="306" y="2112"/>
            <a:chExt cx="4110" cy="163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872" y="3312"/>
              <a:ext cx="1488" cy="432"/>
              <a:chOff x="2500" y="3610"/>
              <a:chExt cx="856" cy="346"/>
            </a:xfrm>
          </p:grpSpPr>
          <p:sp>
            <p:nvSpPr>
              <p:cNvPr id="23574" name="Rectangle 28"/>
              <p:cNvSpPr>
                <a:spLocks noChangeArrowheads="1"/>
              </p:cNvSpPr>
              <p:nvPr/>
            </p:nvSpPr>
            <p:spPr bwMode="auto">
              <a:xfrm>
                <a:off x="2500" y="3628"/>
                <a:ext cx="856" cy="32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5" name="Rectangle 29"/>
              <p:cNvSpPr>
                <a:spLocks noChangeArrowheads="1"/>
              </p:cNvSpPr>
              <p:nvPr/>
            </p:nvSpPr>
            <p:spPr bwMode="auto">
              <a:xfrm>
                <a:off x="2544" y="3610"/>
                <a:ext cx="717" cy="3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400" b="1">
                  <a:solidFill>
                    <a:schemeClr val="accent2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chemeClr val="accent2"/>
                    </a:solidFill>
                  </a:rPr>
                  <a:t> </a:t>
                </a:r>
                <a:r>
                  <a:rPr lang="en-US" sz="2000" b="1">
                    <a:solidFill>
                      <a:srgbClr val="006600"/>
                    </a:solidFill>
                  </a:rPr>
                  <a:t>Component Cost</a:t>
                </a:r>
              </a:p>
            </p:txBody>
          </p:sp>
        </p:grpSp>
        <p:sp>
          <p:nvSpPr>
            <p:cNvPr id="23558" name="Rectangle 30"/>
            <p:cNvSpPr>
              <a:spLocks noChangeArrowheads="1"/>
            </p:cNvSpPr>
            <p:nvPr/>
          </p:nvSpPr>
          <p:spPr bwMode="auto">
            <a:xfrm>
              <a:off x="1872" y="2976"/>
              <a:ext cx="1484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Rectangle 31"/>
            <p:cNvSpPr>
              <a:spLocks noChangeArrowheads="1"/>
            </p:cNvSpPr>
            <p:nvPr/>
          </p:nvSpPr>
          <p:spPr bwMode="auto">
            <a:xfrm>
              <a:off x="1872" y="3064"/>
              <a:ext cx="15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rgbClr val="990000"/>
                  </a:solidFill>
                </a:rPr>
                <a:t>Direct Cost</a:t>
              </a:r>
            </a:p>
          </p:txBody>
        </p: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872" y="2592"/>
              <a:ext cx="1484" cy="410"/>
              <a:chOff x="2500" y="3055"/>
              <a:chExt cx="856" cy="410"/>
            </a:xfrm>
          </p:grpSpPr>
          <p:sp>
            <p:nvSpPr>
              <p:cNvPr id="23572" name="Rectangle 33"/>
              <p:cNvSpPr>
                <a:spLocks noChangeArrowheads="1"/>
              </p:cNvSpPr>
              <p:nvPr/>
            </p:nvSpPr>
            <p:spPr bwMode="auto">
              <a:xfrm>
                <a:off x="2500" y="3070"/>
                <a:ext cx="856" cy="39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3" name="Rectangle 34"/>
              <p:cNvSpPr>
                <a:spLocks noChangeArrowheads="1"/>
              </p:cNvSpPr>
              <p:nvPr/>
            </p:nvSpPr>
            <p:spPr bwMode="auto">
              <a:xfrm>
                <a:off x="2608" y="3055"/>
                <a:ext cx="591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200" b="1">
                  <a:solidFill>
                    <a:srgbClr val="000099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000099"/>
                    </a:solidFill>
                  </a:rPr>
                  <a:t> Gross Margin</a:t>
                </a: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871" y="2222"/>
              <a:ext cx="1485" cy="418"/>
              <a:chOff x="2500" y="2657"/>
              <a:chExt cx="856" cy="418"/>
            </a:xfrm>
          </p:grpSpPr>
          <p:sp>
            <p:nvSpPr>
              <p:cNvPr id="23570" name="Rectangle 36"/>
              <p:cNvSpPr>
                <a:spLocks noChangeArrowheads="1"/>
              </p:cNvSpPr>
              <p:nvPr/>
            </p:nvSpPr>
            <p:spPr bwMode="auto">
              <a:xfrm>
                <a:off x="2500" y="2671"/>
                <a:ext cx="856" cy="4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1" name="Rectangle 37"/>
              <p:cNvSpPr>
                <a:spLocks noChangeArrowheads="1"/>
              </p:cNvSpPr>
              <p:nvPr/>
            </p:nvSpPr>
            <p:spPr bwMode="auto">
              <a:xfrm>
                <a:off x="2527" y="2657"/>
                <a:ext cx="754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800" b="1">
                  <a:solidFill>
                    <a:srgbClr val="FE9B03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FE9B03"/>
                    </a:solidFill>
                  </a:rPr>
                  <a:t> </a:t>
                </a:r>
                <a:r>
                  <a:rPr lang="en-US" sz="2000" b="1">
                    <a:solidFill>
                      <a:srgbClr val="008080"/>
                    </a:solidFill>
                  </a:rPr>
                  <a:t>Average Discount</a:t>
                </a:r>
              </a:p>
            </p:txBody>
          </p:sp>
        </p:grpSp>
        <p:sp>
          <p:nvSpPr>
            <p:cNvPr id="23562" name="Rectangle 38"/>
            <p:cNvSpPr>
              <a:spLocks noChangeArrowheads="1"/>
            </p:cNvSpPr>
            <p:nvPr/>
          </p:nvSpPr>
          <p:spPr bwMode="auto">
            <a:xfrm>
              <a:off x="306" y="2536"/>
              <a:ext cx="126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2000" b="1"/>
                <a:t>Avg. Selling Price</a:t>
              </a:r>
            </a:p>
          </p:txBody>
        </p:sp>
        <p:sp>
          <p:nvSpPr>
            <p:cNvPr id="23563" name="Line 39"/>
            <p:cNvSpPr>
              <a:spLocks noChangeShapeType="1"/>
            </p:cNvSpPr>
            <p:nvPr/>
          </p:nvSpPr>
          <p:spPr bwMode="auto">
            <a:xfrm>
              <a:off x="1632" y="264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4" name="Rectangle 40"/>
            <p:cNvSpPr>
              <a:spLocks noChangeArrowheads="1"/>
            </p:cNvSpPr>
            <p:nvPr/>
          </p:nvSpPr>
          <p:spPr bwMode="auto">
            <a:xfrm>
              <a:off x="807" y="2112"/>
              <a:ext cx="71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b="1"/>
                <a:t>List Price</a:t>
              </a:r>
            </a:p>
          </p:txBody>
        </p:sp>
        <p:sp>
          <p:nvSpPr>
            <p:cNvPr id="23565" name="Line 41"/>
            <p:cNvSpPr>
              <a:spLocks noChangeShapeType="1"/>
            </p:cNvSpPr>
            <p:nvPr/>
          </p:nvSpPr>
          <p:spPr bwMode="auto">
            <a:xfrm>
              <a:off x="1632" y="223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6" name="Rectangle 42"/>
            <p:cNvSpPr>
              <a:spLocks noChangeArrowheads="1"/>
            </p:cNvSpPr>
            <p:nvPr/>
          </p:nvSpPr>
          <p:spPr bwMode="auto">
            <a:xfrm>
              <a:off x="3408" y="340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15% to 33%</a:t>
              </a:r>
            </a:p>
          </p:txBody>
        </p:sp>
        <p:sp>
          <p:nvSpPr>
            <p:cNvPr id="23567" name="Rectangle 43"/>
            <p:cNvSpPr>
              <a:spLocks noChangeArrowheads="1"/>
            </p:cNvSpPr>
            <p:nvPr/>
          </p:nvSpPr>
          <p:spPr bwMode="auto">
            <a:xfrm>
              <a:off x="3408" y="302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  </a:t>
              </a:r>
              <a:r>
                <a:rPr lang="en-US" b="1">
                  <a:solidFill>
                    <a:srgbClr val="990000"/>
                  </a:solidFill>
                </a:rPr>
                <a:t>6% to   8%</a:t>
              </a:r>
            </a:p>
          </p:txBody>
        </p:sp>
        <p:sp>
          <p:nvSpPr>
            <p:cNvPr id="23568" name="Rectangle 44"/>
            <p:cNvSpPr>
              <a:spLocks noChangeArrowheads="1"/>
            </p:cNvSpPr>
            <p:nvPr/>
          </p:nvSpPr>
          <p:spPr bwMode="auto">
            <a:xfrm>
              <a:off x="3408" y="268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</a:rPr>
                <a:t>34% to 39%</a:t>
              </a:r>
            </a:p>
          </p:txBody>
        </p:sp>
        <p:sp>
          <p:nvSpPr>
            <p:cNvPr id="23569" name="Rectangle 45"/>
            <p:cNvSpPr>
              <a:spLocks noChangeArrowheads="1"/>
            </p:cNvSpPr>
            <p:nvPr/>
          </p:nvSpPr>
          <p:spPr bwMode="auto">
            <a:xfrm>
              <a:off x="3408" y="230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8080"/>
                  </a:solidFill>
                </a:rPr>
                <a:t>25% to 40%</a:t>
              </a:r>
            </a:p>
          </p:txBody>
        </p:sp>
      </p:grpSp>
      <p:sp>
        <p:nvSpPr>
          <p:cNvPr id="46699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Cost vs. Price</a:t>
            </a:r>
          </a:p>
        </p:txBody>
      </p:sp>
      <p:sp>
        <p:nvSpPr>
          <p:cNvPr id="23556" name="Rectangle 4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276312"/>
                </a:solidFill>
              </a:rPr>
              <a:t>Component Costs</a:t>
            </a:r>
            <a:r>
              <a:rPr lang="en-US" sz="2000"/>
              <a:t>: raw material cost for the system’s building blocks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8B0F0A"/>
                </a:solidFill>
              </a:rPr>
              <a:t>Direct Costs</a:t>
            </a:r>
            <a:r>
              <a:rPr lang="en-US" sz="2000"/>
              <a:t> (add 25% to 40%) recurring costs: labor, purchasing, scrap, warranty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001595"/>
                </a:solidFill>
              </a:rPr>
              <a:t>Gross Margin</a:t>
            </a:r>
            <a:r>
              <a:rPr lang="en-US" sz="2000"/>
              <a:t> (add 82% to 186%) nonrecurring costs: </a:t>
            </a:r>
            <a:br>
              <a:rPr lang="en-US" sz="2000"/>
            </a:br>
            <a:r>
              <a:rPr lang="en-US" sz="2000"/>
              <a:t>R&amp;D, marketing, sales, equipment maintenance, rental, financing cost, pretax profits, taxes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2E7F7F"/>
                </a:solidFill>
              </a:rPr>
              <a:t>Average Discount</a:t>
            </a:r>
            <a:r>
              <a:rPr lang="en-US" sz="2000"/>
              <a:t> to get List Price (add 33% to 66%): volume discounts and/or retailer markup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0" y="4267200"/>
          <a:ext cx="91440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Document" r:id="rId5" imgW="5013960" imgH="1485900" progId="Word.Document.8">
                  <p:embed/>
                </p:oleObj>
              </mc:Choice>
              <mc:Fallback>
                <p:oleObj name="Document" r:id="rId5" imgW="5013960" imgH="14859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267200"/>
                        <a:ext cx="91440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3581400"/>
            <a:ext cx="9144000" cy="585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3600" b="1" dirty="0">
                <a:solidFill>
                  <a:schemeClr val="hlink"/>
                </a:solidFill>
              </a:rPr>
              <a:t> </a:t>
            </a:r>
            <a:r>
              <a:rPr lang="en-US" b="1" dirty="0"/>
              <a:t>Chip Prices (August 1993)  for a volume of 10,000 units</a:t>
            </a:r>
          </a:p>
        </p:txBody>
      </p:sp>
      <p:sp>
        <p:nvSpPr>
          <p:cNvPr id="4679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Example: Price vs. Cost</a:t>
            </a:r>
          </a:p>
        </p:txBody>
      </p:sp>
      <p:graphicFrame>
        <p:nvGraphicFramePr>
          <p:cNvPr id="50181" name="Object 5"/>
          <p:cNvGraphicFramePr>
            <a:graphicFrameLocks/>
          </p:cNvGraphicFramePr>
          <p:nvPr/>
        </p:nvGraphicFramePr>
        <p:xfrm>
          <a:off x="0" y="762000"/>
          <a:ext cx="8915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Chart" r:id="rId7" imgW="6845300" imgH="2501900" progId="Excel.Chart.8">
                  <p:embed followColorScheme="full"/>
                </p:oleObj>
              </mc:Choice>
              <mc:Fallback>
                <p:oleObj name="Chart" r:id="rId7" imgW="6845300" imgH="2501900" progId="Excel.Chart.8">
                  <p:embed followColorScheme="full"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8915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12172</TotalTime>
  <Words>623</Words>
  <Application>Microsoft Macintosh PowerPoint</Application>
  <PresentationFormat>On-screen Show (4:3)</PresentationFormat>
  <Paragraphs>98</Paragraphs>
  <Slides>14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UMBC</vt:lpstr>
      <vt:lpstr>Document</vt:lpstr>
      <vt:lpstr>VISIO</vt:lpstr>
      <vt:lpstr>Equation</vt:lpstr>
      <vt:lpstr>Chart</vt:lpstr>
      <vt:lpstr>CMSC 611</vt:lpstr>
      <vt:lpstr>Integrated Circuits: Fueling Innovation</vt:lpstr>
      <vt:lpstr>Integrated Circuits: Fueling Innovation</vt:lpstr>
      <vt:lpstr>Microelectronics Process</vt:lpstr>
      <vt:lpstr>Integrated Circuits Costs</vt:lpstr>
      <vt:lpstr>What Affects Cost?</vt:lpstr>
      <vt:lpstr>Real World Examples</vt:lpstr>
      <vt:lpstr>Cost vs. Price</vt:lpstr>
      <vt:lpstr>Example: Price vs. Cost</vt:lpstr>
      <vt:lpstr>Defining Performance</vt:lpstr>
      <vt:lpstr>Performance Metrics</vt:lpstr>
      <vt:lpstr>Response-time Metric</vt:lpstr>
      <vt:lpstr>Response-time Metric</vt:lpstr>
      <vt:lpstr>Response-time Metric</vt:lpstr>
    </vt:vector>
  </TitlesOfParts>
  <Company>AlliedSignal Aerospace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96</cp:revision>
  <cp:lastPrinted>2010-09-08T19:44:04Z</cp:lastPrinted>
  <dcterms:created xsi:type="dcterms:W3CDTF">2010-09-08T19:43:14Z</dcterms:created>
  <dcterms:modified xsi:type="dcterms:W3CDTF">2012-09-05T18:39:53Z</dcterms:modified>
</cp:coreProperties>
</file>